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3.bin" ContentType="application/vnd.openxmlformats-officedocument.oleObject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4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22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23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24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notesSlides/notesSlide25.xml" ContentType="application/vnd.openxmlformats-officedocument.presentationml.notesSlide+xml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51"/>
  </p:notesMasterIdLst>
  <p:handoutMasterIdLst>
    <p:handoutMasterId r:id="rId52"/>
  </p:handoutMasterIdLst>
  <p:sldIdLst>
    <p:sldId id="256" r:id="rId3"/>
    <p:sldId id="463" r:id="rId4"/>
    <p:sldId id="489" r:id="rId5"/>
    <p:sldId id="488" r:id="rId6"/>
    <p:sldId id="492" r:id="rId7"/>
    <p:sldId id="513" r:id="rId8"/>
    <p:sldId id="497" r:id="rId9"/>
    <p:sldId id="465" r:id="rId10"/>
    <p:sldId id="490" r:id="rId11"/>
    <p:sldId id="487" r:id="rId12"/>
    <p:sldId id="527" r:id="rId13"/>
    <p:sldId id="468" r:id="rId14"/>
    <p:sldId id="472" r:id="rId15"/>
    <p:sldId id="519" r:id="rId16"/>
    <p:sldId id="498" r:id="rId17"/>
    <p:sldId id="501" r:id="rId18"/>
    <p:sldId id="518" r:id="rId19"/>
    <p:sldId id="520" r:id="rId20"/>
    <p:sldId id="521" r:id="rId21"/>
    <p:sldId id="522" r:id="rId22"/>
    <p:sldId id="523" r:id="rId23"/>
    <p:sldId id="524" r:id="rId24"/>
    <p:sldId id="503" r:id="rId25"/>
    <p:sldId id="504" r:id="rId26"/>
    <p:sldId id="505" r:id="rId27"/>
    <p:sldId id="506" r:id="rId28"/>
    <p:sldId id="507" r:id="rId29"/>
    <p:sldId id="508" r:id="rId30"/>
    <p:sldId id="509" r:id="rId31"/>
    <p:sldId id="473" r:id="rId32"/>
    <p:sldId id="474" r:id="rId33"/>
    <p:sldId id="475" r:id="rId34"/>
    <p:sldId id="476" r:id="rId35"/>
    <p:sldId id="525" r:id="rId36"/>
    <p:sldId id="477" r:id="rId37"/>
    <p:sldId id="478" r:id="rId38"/>
    <p:sldId id="479" r:id="rId39"/>
    <p:sldId id="526" r:id="rId40"/>
    <p:sldId id="500" r:id="rId41"/>
    <p:sldId id="511" r:id="rId42"/>
    <p:sldId id="516" r:id="rId43"/>
    <p:sldId id="514" r:id="rId44"/>
    <p:sldId id="515" r:id="rId45"/>
    <p:sldId id="480" r:id="rId46"/>
    <p:sldId id="481" r:id="rId47"/>
    <p:sldId id="517" r:id="rId48"/>
    <p:sldId id="484" r:id="rId49"/>
    <p:sldId id="485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253" autoAdjust="0"/>
  </p:normalViewPr>
  <p:slideViewPr>
    <p:cSldViewPr snapToGrid="0" snapToObjects="1">
      <p:cViewPr varScale="1">
        <p:scale>
          <a:sx n="66" d="100"/>
          <a:sy n="66" d="100"/>
        </p:scale>
        <p:origin x="-1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3.emf"/><Relationship Id="rId1" Type="http://schemas.openxmlformats.org/officeDocument/2006/relationships/image" Target="../media/image8.emf"/><Relationship Id="rId2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E46EC-A5B4-004D-BAD0-3FBF8CF6C50C}" type="datetimeFigureOut">
              <a:rPr lang="en-US" smtClean="0"/>
              <a:t>4/8/14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D01F2-59A6-274D-BAF2-E2C73DBC9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46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EBB08-A5C9-4948-86F2-AFABCD101B4C}" type="datetimeFigureOut">
              <a:rPr lang="en-US" smtClean="0"/>
              <a:t>4/7/14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C41D0-D317-044A-BB93-006CB9977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481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29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So far, we showed how to instantiate the unified typing rules into </a:t>
            </a:r>
            <a:r>
              <a:rPr lang="en-US" baseline="0" dirty="0" err="1" smtClean="0"/>
              <a:t>Sflow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Next, the framework runs the set-based solver, but we’ll skip this step here, </a:t>
            </a:r>
          </a:p>
          <a:p>
            <a:r>
              <a:rPr lang="en-US" baseline="0" dirty="0" smtClean="0"/>
              <a:t>as we have already presented the set-based solver. </a:t>
            </a:r>
          </a:p>
          <a:p>
            <a:r>
              <a:rPr lang="en-US" baseline="0" dirty="0" smtClean="0"/>
              <a:t>We will focus on the next step, Extract Best Typing.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14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WEI: change</a:t>
            </a:r>
            <a:r>
              <a:rPr lang="en-US" baseline="0" dirty="0" smtClean="0"/>
              <a:t> to constraints? </a:t>
            </a:r>
            <a:endParaRPr lang="en-US" dirty="0" smtClean="0"/>
          </a:p>
          <a:p>
            <a:r>
              <a:rPr lang="en-US" dirty="0" smtClean="0"/>
              <a:t>1.</a:t>
            </a:r>
            <a:r>
              <a:rPr lang="en-US" baseline="0" dirty="0" smtClean="0"/>
              <a:t> The key idea of the unified inference is to compute a set-based solution. </a:t>
            </a:r>
          </a:p>
          <a:p>
            <a:r>
              <a:rPr lang="en-US" dirty="0" smtClean="0"/>
              <a:t>2.1 The set-based</a:t>
            </a:r>
            <a:r>
              <a:rPr lang="en-US" baseline="0" dirty="0" smtClean="0"/>
              <a:t> solver initializes each variable to the set of all possible qualifiers. For example, it is {…}</a:t>
            </a:r>
          </a:p>
          <a:p>
            <a:r>
              <a:rPr lang="en-US" baseline="0" dirty="0" smtClean="0"/>
              <a:t>2.2 The solver iterates over statements s, </a:t>
            </a:r>
          </a:p>
          <a:p>
            <a:r>
              <a:rPr lang="en-US" baseline="0" dirty="0" smtClean="0"/>
              <a:t>2.2 and removes infeasible qualifiers for variables in s according to the typing rules. </a:t>
            </a:r>
          </a:p>
          <a:p>
            <a:r>
              <a:rPr lang="en-US" baseline="0" dirty="0" smtClean="0"/>
              <a:t>//2.3 Iteration continues until the solver reaches a </a:t>
            </a:r>
            <a:r>
              <a:rPr lang="en-US" baseline="0" dirty="0" err="1" smtClean="0"/>
              <a:t>fixpoint</a:t>
            </a:r>
            <a:r>
              <a:rPr lang="en-US" baseline="0" dirty="0" smtClean="0"/>
              <a:t>, or assigns the empty set to a variable, in which case the solver terminates with an error. </a:t>
            </a:r>
          </a:p>
          <a:p>
            <a:r>
              <a:rPr lang="en-US" dirty="0" smtClean="0"/>
              <a:t>There are two outcomes.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41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11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1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1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11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511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So far, we showed how to instantiate the unified typing rules into </a:t>
            </a:r>
            <a:r>
              <a:rPr lang="en-US" baseline="0" dirty="0" err="1" smtClean="0"/>
              <a:t>Sflow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Next, the framework runs the set-based solver, but we’ll skip this step here, </a:t>
            </a:r>
          </a:p>
          <a:p>
            <a:r>
              <a:rPr lang="en-US" baseline="0" dirty="0" smtClean="0"/>
              <a:t>as we have already presented the set-based solver. </a:t>
            </a:r>
          </a:p>
          <a:p>
            <a:r>
              <a:rPr lang="en-US" baseline="0" dirty="0" smtClean="0"/>
              <a:t>We will focus on the next step, Extract Best Typing.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14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However, the maximal typing for </a:t>
            </a:r>
            <a:r>
              <a:rPr lang="en-US" dirty="0" err="1" smtClean="0"/>
              <a:t>SFlow</a:t>
            </a:r>
            <a:r>
              <a:rPr lang="en-US" dirty="0" smtClean="0"/>
              <a:t>/</a:t>
            </a:r>
            <a:r>
              <a:rPr lang="en-US" dirty="0" err="1" smtClean="0"/>
              <a:t>Conf</a:t>
            </a:r>
            <a:r>
              <a:rPr lang="en-US" dirty="0" smtClean="0"/>
              <a:t> doesn’t always type-check.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In this example, get returns the field f of y, into variable x, then x is sent out to a sink.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124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</a:t>
            </a:r>
            <a:r>
              <a:rPr lang="en-US" baseline="0" dirty="0" smtClean="0"/>
              <a:t> is the set-based solution.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8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Taint analysis for </a:t>
            </a:r>
            <a:r>
              <a:rPr lang="en-US" dirty="0" smtClean="0"/>
              <a:t>Java</a:t>
            </a:r>
            <a:r>
              <a:rPr lang="en-US" baseline="0" dirty="0" smtClean="0"/>
              <a:t> Web applications </a:t>
            </a:r>
            <a:r>
              <a:rPr lang="en-US" dirty="0" smtClean="0"/>
              <a:t>tracks </a:t>
            </a:r>
            <a:r>
              <a:rPr lang="en-US" dirty="0" smtClean="0"/>
              <a:t>flow </a:t>
            </a:r>
            <a:r>
              <a:rPr lang="en-US" dirty="0" smtClean="0"/>
              <a:t>from</a:t>
            </a:r>
            <a:r>
              <a:rPr lang="en-US" baseline="0" dirty="0" smtClean="0"/>
              <a:t> untrusted sources to sensitive sinks. 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Taint</a:t>
            </a:r>
            <a:r>
              <a:rPr lang="en-US" baseline="0" dirty="0" smtClean="0"/>
              <a:t> analysis marks certain </a:t>
            </a:r>
            <a:r>
              <a:rPr lang="en-US" baseline="0" dirty="0" smtClean="0"/>
              <a:t>untrusted sources such </a:t>
            </a:r>
            <a:r>
              <a:rPr lang="en-US" baseline="0" dirty="0" smtClean="0"/>
              <a:t>as </a:t>
            </a:r>
            <a:r>
              <a:rPr lang="en-US" baseline="0" dirty="0" err="1" smtClean="0"/>
              <a:t>getParameter</a:t>
            </a:r>
            <a:r>
              <a:rPr lang="en-US" baseline="0" dirty="0" smtClean="0"/>
              <a:t> as </a:t>
            </a:r>
            <a:r>
              <a:rPr lang="en-US" baseline="0" dirty="0" smtClean="0"/>
              <a:t>SOURCES.</a:t>
            </a:r>
          </a:p>
          <a:p>
            <a:r>
              <a:rPr lang="en-US" baseline="0" dirty="0" smtClean="0"/>
              <a:t>It marks </a:t>
            </a:r>
            <a:r>
              <a:rPr lang="en-US" baseline="0" dirty="0" smtClean="0"/>
              <a:t>sensitive places </a:t>
            </a:r>
            <a:r>
              <a:rPr lang="en-US" baseline="0" dirty="0" smtClean="0"/>
              <a:t>such as the </a:t>
            </a:r>
            <a:r>
              <a:rPr lang="en-US" baseline="0" dirty="0" smtClean="0"/>
              <a:t>parameter of </a:t>
            </a:r>
            <a:r>
              <a:rPr lang="en-US" baseline="0" dirty="0" err="1" smtClean="0"/>
              <a:t>Statement.execute</a:t>
            </a:r>
            <a:r>
              <a:rPr lang="en-US" baseline="0" dirty="0" smtClean="0"/>
              <a:t>() as </a:t>
            </a:r>
            <a:r>
              <a:rPr lang="en-US" baseline="0" dirty="0" smtClean="0"/>
              <a:t>SINKS.</a:t>
            </a:r>
          </a:p>
          <a:p>
            <a:r>
              <a:rPr lang="en-US" baseline="0" dirty="0" smtClean="0"/>
              <a:t>Then taint analysis checks if there is flow from a source to a sink. </a:t>
            </a:r>
          </a:p>
          <a:p>
            <a:r>
              <a:rPr lang="en-US" baseline="0" dirty="0" smtClean="0"/>
              <a:t>If there is a flow, it issues a warning indicating that there is a </a:t>
            </a:r>
            <a:r>
              <a:rPr lang="en-US" baseline="0" dirty="0" smtClean="0"/>
              <a:t>potentially vulnerability.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There has been substantial amount of work on taint analysis for Android in the last couple of years.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946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maximal typing is shown in red. </a:t>
            </a:r>
            <a:endParaRPr lang="en-US" dirty="0" smtClean="0"/>
          </a:p>
          <a:p>
            <a:r>
              <a:rPr lang="en-US" dirty="0" smtClean="0"/>
              <a:t>However,</a:t>
            </a:r>
            <a:r>
              <a:rPr lang="en-US" baseline="0" dirty="0" smtClean="0"/>
              <a:t> the maximal typing doesn’t type-check!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448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maximal typing is shown in red. </a:t>
            </a:r>
            <a:endParaRPr lang="en-US" dirty="0" smtClean="0"/>
          </a:p>
          <a:p>
            <a:r>
              <a:rPr lang="en-US" dirty="0" smtClean="0"/>
              <a:t>However,</a:t>
            </a:r>
            <a:r>
              <a:rPr lang="en-US" baseline="0" dirty="0" smtClean="0"/>
              <a:t> the maximal typing doesn’t type-check!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44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order to solve this problem, we compute method summary constraints to further remove infeasible type qualifiers </a:t>
            </a:r>
          </a:p>
          <a:p>
            <a:r>
              <a:rPr lang="en-US" baseline="0" dirty="0" smtClean="0"/>
              <a:t>from the set-based solution. </a:t>
            </a:r>
          </a:p>
          <a:p>
            <a:r>
              <a:rPr lang="en-US" baseline="0" dirty="0" smtClean="0"/>
              <a:t>READ</a:t>
            </a:r>
          </a:p>
          <a:p>
            <a:r>
              <a:rPr lang="en-US" baseline="0" dirty="0" smtClean="0"/>
              <a:t>here is an example. </a:t>
            </a:r>
          </a:p>
          <a:p>
            <a:r>
              <a:rPr lang="en-US" baseline="0" dirty="0" smtClean="0"/>
              <a:t>The parameter p is assigned to a local variable x. and then x is returned. </a:t>
            </a:r>
          </a:p>
          <a:p>
            <a:r>
              <a:rPr lang="en-US" baseline="0" dirty="0" smtClean="0"/>
              <a:t>This results in constraints p is subtype of x and x is subtype of ret.</a:t>
            </a:r>
          </a:p>
          <a:p>
            <a:r>
              <a:rPr lang="en-US" baseline="0" dirty="0" smtClean="0"/>
              <a:t>Due to transitivity, we derive constraint p&lt;:ret. This is a “method summary constraint”; it </a:t>
            </a:r>
          </a:p>
          <a:p>
            <a:r>
              <a:rPr lang="en-US" baseline="0" dirty="0" smtClean="0"/>
              <a:t>connects the formal parameter p to the return value ret. We use this method summary constraint at calls to id,</a:t>
            </a:r>
          </a:p>
          <a:p>
            <a:r>
              <a:rPr lang="en-US" baseline="0" dirty="0" smtClean="0"/>
              <a:t>to connects the actual argument and the lhs of the call assignment.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25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return to the previous</a:t>
            </a:r>
            <a:r>
              <a:rPr lang="en-US" baseline="0" dirty="0" smtClean="0"/>
              <a:t> example. </a:t>
            </a:r>
          </a:p>
          <a:p>
            <a:r>
              <a:rPr lang="en-US" baseline="0" dirty="0" smtClean="0"/>
              <a:t>The return statement enforces constraint this |&gt; f &lt;: ret. Since f is poly, we derive the method summary constraint, this&lt;:ret.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use this method summary constraint at the call to get to “connect” the actual argument to the left-hand-side of the call.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call to get enforces two constraints. Because this&lt;:ret, we have q |&gt; …. together, the 3 connect entail that the actual </a:t>
            </a:r>
          </a:p>
          <a:p>
            <a:r>
              <a:rPr lang="en-US" baseline="0" dirty="0" smtClean="0"/>
              <a:t>argument y is a subtype of x. In other words, the 3 constraints “connect” the actual argument to the left-hand-side of the call.</a:t>
            </a:r>
          </a:p>
          <a:p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x is public, and as a result we remove secret and poly from 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35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the maximal typing type-checks!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130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present implementation and evaluation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146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first glance this looks imprecise, but I’ve</a:t>
            </a:r>
            <a:r>
              <a:rPr lang="en-US" baseline="0" dirty="0" smtClean="0"/>
              <a:t> read lots of code and it is remarkably accurate in practice.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6091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present implementation and evaluation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146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933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85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So far, we showed how to instantiate the unified typing rules into </a:t>
            </a:r>
            <a:r>
              <a:rPr lang="en-US" baseline="0" dirty="0" err="1" smtClean="0"/>
              <a:t>Sflow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Next, the framework runs the set-based solver, but we’ll skip this step here, </a:t>
            </a:r>
          </a:p>
          <a:p>
            <a:r>
              <a:rPr lang="en-US" baseline="0" dirty="0" smtClean="0"/>
              <a:t>as we have already presented the set-based solver. </a:t>
            </a:r>
          </a:p>
          <a:p>
            <a:r>
              <a:rPr lang="en-US" baseline="0" dirty="0" smtClean="0"/>
              <a:t>We will focus on the next step, Extract Best Typing.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149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DroidInfer</a:t>
            </a:r>
            <a:r>
              <a:rPr lang="en-US" baseline="0" dirty="0" smtClean="0"/>
              <a:t> performs better than the commercial tools </a:t>
            </a:r>
            <a:r>
              <a:rPr lang="en-US" baseline="0" dirty="0" err="1" smtClean="0"/>
              <a:t>AppScan</a:t>
            </a:r>
            <a:r>
              <a:rPr lang="en-US" baseline="0" dirty="0" smtClean="0"/>
              <a:t> and Fortify SCA.</a:t>
            </a:r>
          </a:p>
          <a:p>
            <a:r>
              <a:rPr lang="en-US" baseline="0" dirty="0" err="1" smtClean="0"/>
              <a:t>FlowDroid</a:t>
            </a:r>
            <a:r>
              <a:rPr lang="en-US" baseline="0" dirty="0" smtClean="0"/>
              <a:t>, which is the state-of-the-art taint analysis tool, is slightly more precise than </a:t>
            </a:r>
            <a:r>
              <a:rPr lang="en-US" baseline="0" dirty="0" err="1" smtClean="0"/>
              <a:t>DroidInfer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This is because </a:t>
            </a:r>
            <a:r>
              <a:rPr lang="en-US" baseline="0" dirty="0" err="1" smtClean="0"/>
              <a:t>FlowDroid</a:t>
            </a:r>
            <a:r>
              <a:rPr lang="en-US" baseline="0" dirty="0" smtClean="0"/>
              <a:t> is flow-sensitive and </a:t>
            </a:r>
            <a:r>
              <a:rPr lang="en-US" baseline="0" dirty="0" err="1" smtClean="0"/>
              <a:t>DroidBench</a:t>
            </a:r>
            <a:r>
              <a:rPr lang="en-US" baseline="0" dirty="0" smtClean="0"/>
              <a:t> tests for flow-sensitivity.</a:t>
            </a:r>
          </a:p>
          <a:p>
            <a:r>
              <a:rPr lang="en-US" baseline="0" dirty="0" err="1" smtClean="0"/>
              <a:t>DroidBench</a:t>
            </a:r>
            <a:r>
              <a:rPr lang="en-US" baseline="0" dirty="0" smtClean="0"/>
              <a:t> is written by the authors of </a:t>
            </a:r>
            <a:r>
              <a:rPr lang="en-US" baseline="0" dirty="0" err="1" smtClean="0"/>
              <a:t>FlowDroid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093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READ. </a:t>
            </a:r>
          </a:p>
          <a:p>
            <a:endParaRPr lang="en-US" dirty="0" smtClean="0"/>
          </a:p>
          <a:p>
            <a:r>
              <a:rPr lang="en-US" dirty="0" err="1" smtClean="0"/>
              <a:t>DroidInfer</a:t>
            </a:r>
            <a:r>
              <a:rPr lang="en-US" dirty="0" smtClean="0"/>
              <a:t> is efficient. It takes about</a:t>
            </a:r>
            <a:r>
              <a:rPr lang="en-US" baseline="0" dirty="0" smtClean="0"/>
              <a:t> 86 seconds per app on average and the maximal </a:t>
            </a:r>
            <a:r>
              <a:rPr lang="en-US" baseline="0" dirty="0" err="1" smtClean="0"/>
              <a:t>memeoty</a:t>
            </a:r>
            <a:r>
              <a:rPr lang="en-US" baseline="0" dirty="0" smtClean="0"/>
              <a:t> is set to 2gb.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32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DroidInfer</a:t>
            </a:r>
            <a:r>
              <a:rPr lang="en-US" dirty="0" smtClean="0"/>
              <a:t> is the instantiated inference tool.</a:t>
            </a:r>
            <a:r>
              <a:rPr lang="en-US" baseline="0" dirty="0" smtClean="0"/>
              <a:t> </a:t>
            </a:r>
          </a:p>
          <a:p>
            <a:r>
              <a:rPr lang="en-US" baseline="0" dirty="0" smtClean="0"/>
              <a:t>It takes as input the Android APK files or Java source files, and also the annotated libraries, which define </a:t>
            </a:r>
          </a:p>
          <a:p>
            <a:r>
              <a:rPr lang="en-US" baseline="0" dirty="0" smtClean="0"/>
              <a:t>the sources and sinks.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SFlowInfer</a:t>
            </a:r>
            <a:r>
              <a:rPr lang="en-US" baseline="0" dirty="0" smtClean="0"/>
              <a:t> </a:t>
            </a:r>
            <a:r>
              <a:rPr lang="en-US" baseline="0" dirty="0" smtClean="0"/>
              <a:t>outputs the inference result. If </a:t>
            </a:r>
            <a:r>
              <a:rPr lang="en-US" baseline="0" dirty="0" err="1" smtClean="0"/>
              <a:t>SFlowInfer</a:t>
            </a:r>
            <a:r>
              <a:rPr lang="en-US" baseline="0" dirty="0" smtClean="0"/>
              <a:t> </a:t>
            </a:r>
            <a:r>
              <a:rPr lang="en-US" baseline="0" dirty="0" smtClean="0"/>
              <a:t>infers a valid typing, this means there are no </a:t>
            </a:r>
            <a:r>
              <a:rPr lang="en-US" baseline="0" dirty="0" smtClean="0"/>
              <a:t>vulnerabilities. </a:t>
            </a:r>
            <a:endParaRPr lang="en-US" baseline="0" dirty="0" smtClean="0"/>
          </a:p>
          <a:p>
            <a:r>
              <a:rPr lang="en-US" baseline="0" dirty="0" smtClean="0"/>
              <a:t>Otherwise, </a:t>
            </a:r>
            <a:r>
              <a:rPr lang="en-US" baseline="0" dirty="0" err="1" smtClean="0"/>
              <a:t>SFlowInfer</a:t>
            </a:r>
            <a:r>
              <a:rPr lang="en-US" baseline="0" dirty="0" smtClean="0"/>
              <a:t> </a:t>
            </a:r>
            <a:r>
              <a:rPr lang="en-US" baseline="0" dirty="0" smtClean="0"/>
              <a:t>outputs type errors, indicating that there are potential privacy leaks in the app.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61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SflowInfer</a:t>
            </a:r>
            <a:r>
              <a:rPr lang="en-US" baseline="0" dirty="0" smtClean="0"/>
              <a:t> is an effective taint analysis tool.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85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present implementation and evaluation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14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the desired subtyping, but this subtyping is not always safe.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33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is the instantiated typing rule for TCALL.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rule </a:t>
            </a:r>
            <a:r>
              <a:rPr lang="en-US" baseline="0" dirty="0" smtClean="0"/>
              <a:t>“connects” the actual </a:t>
            </a:r>
            <a:r>
              <a:rPr lang="en-US" baseline="0" dirty="0" smtClean="0"/>
              <a:t>arguments to the </a:t>
            </a:r>
            <a:r>
              <a:rPr lang="en-US" baseline="0" dirty="0" smtClean="0"/>
              <a:t>formal </a:t>
            </a:r>
            <a:r>
              <a:rPr lang="en-US" baseline="0" dirty="0" smtClean="0"/>
              <a:t>parameters and the return value to the LHS of the call assignment. x = </a:t>
            </a:r>
            <a:r>
              <a:rPr lang="en-US" baseline="0" dirty="0" err="1" smtClean="0"/>
              <a:t>y.m</a:t>
            </a:r>
            <a:r>
              <a:rPr lang="en-US" baseline="0" dirty="0" smtClean="0"/>
              <a:t>(z)</a:t>
            </a:r>
            <a:r>
              <a:rPr lang="en-US" baseline="0" dirty="0" smtClean="0"/>
              <a:t>, just </a:t>
            </a:r>
            <a:r>
              <a:rPr lang="en-US" baseline="0" dirty="0" smtClean="0"/>
              <a:t>as we explained earlier.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5C41D0-D317-044A-BB93-006CB997764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19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present implementation and evaluation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0AB23-F473-AE47-9E53-7D20C2A7AE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14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8991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8991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D7633-08F0-354F-A832-63A60D34A79F}" type="datetime1">
              <a:rPr lang="en-US" smtClean="0"/>
              <a:t>4/8/14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ED4A-A802-A247-9C1F-0078E77DA879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EDAA-B544-3346-A7BE-8EEF4BA33C8A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C5E1-EDBB-9642-9B35-97F255F9E80A}" type="datetime1">
              <a:rPr lang="en-US" smtClean="0"/>
              <a:t>4/8/14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39C4B-A6FA-B347-B415-892F8C471891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7E7F3-5A99-E043-958B-E3493411AAF1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0E416-5258-844C-A1C5-6112161FC42A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7E7F7-1723-C142-B2E1-712FAD3A9817}" type="datetime1">
              <a:rPr lang="en-US" smtClean="0"/>
              <a:t>4/8/14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82E16-AE0F-B949-B422-8A7EC6EDE01D}" type="datetime1">
              <a:rPr lang="en-US" smtClean="0"/>
              <a:t>4/8/14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E8BA-182D-2048-A4B6-146E6FFDAF2C}" type="datetime1">
              <a:rPr lang="en-US" smtClean="0"/>
              <a:t>4/8/14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06ACC-7809-1648-8388-CB4A2A1DC44F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6DDDC-BCC5-F946-AFCC-E55CEACBA4D4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B7805-BA11-5442-835B-0D04AEF5D33A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54C7C-18D4-A94B-B705-54FD0B889D17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77C4-AA7D-394E-9272-6C98CAB447C1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0BD5-7BF9-994B-B6C9-62B44B3498B6}" type="datetime1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680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DB7B-7EA8-EA44-9E6E-5044E044F548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F71A-9FAF-404B-A8E3-D501443241C6}" type="datetime1">
              <a:rPr lang="en-US" smtClean="0"/>
              <a:t>4/8/14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3E078-A2E4-6645-A2B2-188DF377F36B}" type="datetime1">
              <a:rPr lang="en-US" smtClean="0"/>
              <a:t>4/8/14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1C69-7C50-E24C-90D6-E3F0FB3EF53E}" type="datetime1">
              <a:rPr lang="en-US" smtClean="0"/>
              <a:t>4/8/14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E6616-9630-2744-B2C4-DBEC02102450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C329A-2F8A-7544-A930-0AE0F3D1A0A8}" type="datetime1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22961" y="-54"/>
            <a:ext cx="832104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CBE412E6-DD57-494F-8639-3AEA3C6C60BE}" type="datetime1">
              <a:rPr lang="en-US" smtClean="0"/>
              <a:t>4/8/14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rgbClr val="000000"/>
                </a:solidFill>
                <a:effectLst/>
              </a:defRPr>
            </a:lvl1pPr>
          </a:lstStyle>
          <a:p>
            <a:fld id="{FB8B26D9-4682-0B44-9868-B501A9E85F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533400" y="1447800"/>
            <a:ext cx="8110728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10728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pPr algn="r" eaLnBrk="1" latinLnBrk="0" hangingPunct="1"/>
            <a:fld id="{3A4DC322-94F9-5B42-9662-8A334B5ABDAE}" type="datetime1">
              <a:rPr lang="en-US" smtClean="0"/>
              <a:t>4/8/14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6.e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7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emf"/><Relationship Id="rId12" Type="http://schemas.openxmlformats.org/officeDocument/2006/relationships/oleObject" Target="../embeddings/oleObject13.bin"/><Relationship Id="rId13" Type="http://schemas.openxmlformats.org/officeDocument/2006/relationships/image" Target="../media/image12.emf"/><Relationship Id="rId14" Type="http://schemas.openxmlformats.org/officeDocument/2006/relationships/oleObject" Target="../embeddings/oleObject14.bin"/><Relationship Id="rId15" Type="http://schemas.openxmlformats.org/officeDocument/2006/relationships/image" Target="../media/image13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8.emf"/><Relationship Id="rId6" Type="http://schemas.openxmlformats.org/officeDocument/2006/relationships/oleObject" Target="../embeddings/oleObject10.bin"/><Relationship Id="rId7" Type="http://schemas.openxmlformats.org/officeDocument/2006/relationships/image" Target="../media/image9.emf"/><Relationship Id="rId8" Type="http://schemas.openxmlformats.org/officeDocument/2006/relationships/oleObject" Target="../embeddings/oleObject11.bin"/><Relationship Id="rId9" Type="http://schemas.openxmlformats.org/officeDocument/2006/relationships/image" Target="../media/image10.emf"/><Relationship Id="rId10" Type="http://schemas.openxmlformats.org/officeDocument/2006/relationships/oleObject" Target="../embeddings/oleObject1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4.emf"/><Relationship Id="rId6" Type="http://schemas.openxmlformats.org/officeDocument/2006/relationships/oleObject" Target="../embeddings/oleObject16.bin"/><Relationship Id="rId7" Type="http://schemas.openxmlformats.org/officeDocument/2006/relationships/image" Target="../media/image4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15.emf"/><Relationship Id="rId5" Type="http://schemas.openxmlformats.org/officeDocument/2006/relationships/oleObject" Target="../embeddings/oleObject18.bin"/><Relationship Id="rId6" Type="http://schemas.openxmlformats.org/officeDocument/2006/relationships/image" Target="../media/image16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9" y="1248976"/>
            <a:ext cx="8285866" cy="147218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/>
              </a:rPr>
              <a:t>Type-based Taint Analysis for Java Web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017" y="3769207"/>
            <a:ext cx="4881308" cy="1752600"/>
          </a:xfrm>
        </p:spPr>
        <p:txBody>
          <a:bodyPr/>
          <a:lstStyle/>
          <a:p>
            <a:pPr algn="ctr"/>
            <a:r>
              <a:rPr lang="en-US" u="sng" dirty="0" smtClean="0"/>
              <a:t>Wei </a:t>
            </a:r>
            <a:r>
              <a:rPr lang="en-US" u="sng" dirty="0" smtClean="0"/>
              <a:t>Huang</a:t>
            </a:r>
            <a:r>
              <a:rPr lang="en-US" dirty="0" smtClean="0"/>
              <a:t>,  Yao Dong and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Ana Milanova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/>
              <a:t>Rensselaer Polytechnic Institute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95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:  A context-sensitive </a:t>
            </a:r>
            <a:r>
              <a:rPr lang="en-US" dirty="0" smtClean="0">
                <a:solidFill>
                  <a:srgbClr val="FF0000"/>
                </a:solidFill>
              </a:rPr>
              <a:t>type system</a:t>
            </a:r>
            <a:r>
              <a:rPr lang="en-US" dirty="0" smtClean="0"/>
              <a:t> for secure information flow </a:t>
            </a:r>
          </a:p>
          <a:p>
            <a:r>
              <a:rPr lang="en-US" dirty="0" err="1" smtClean="0"/>
              <a:t>SFlowInfer</a:t>
            </a:r>
            <a:r>
              <a:rPr lang="en-US" dirty="0" smtClean="0"/>
              <a:t>:  An </a:t>
            </a:r>
            <a:r>
              <a:rPr lang="en-US" dirty="0" smtClean="0">
                <a:solidFill>
                  <a:srgbClr val="FF0000"/>
                </a:solidFill>
              </a:rPr>
              <a:t>inference</a:t>
            </a:r>
            <a:r>
              <a:rPr lang="en-US" dirty="0" smtClean="0"/>
              <a:t> algorithm for </a:t>
            </a:r>
            <a:r>
              <a:rPr lang="en-US" dirty="0" err="1" smtClean="0"/>
              <a:t>SFlow</a:t>
            </a:r>
            <a:endParaRPr lang="en-US" dirty="0" smtClean="0"/>
          </a:p>
          <a:p>
            <a:pPr lvl="1"/>
            <a:r>
              <a:rPr lang="en-US" dirty="0" err="1" smtClean="0"/>
              <a:t>SFlowInfer</a:t>
            </a:r>
            <a:r>
              <a:rPr lang="en-US" dirty="0" smtClean="0"/>
              <a:t> is an effective taint analysis tool</a:t>
            </a:r>
          </a:p>
          <a:p>
            <a:endParaRPr lang="en-US" dirty="0"/>
          </a:p>
          <a:p>
            <a:r>
              <a:rPr lang="en-US" dirty="0" smtClean="0"/>
              <a:t>Implementation and </a:t>
            </a:r>
            <a:r>
              <a:rPr lang="en-US" dirty="0" smtClean="0">
                <a:solidFill>
                  <a:srgbClr val="FF0000"/>
                </a:solidFill>
              </a:rPr>
              <a:t>evaluation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78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/>
              <a:t>type system</a:t>
            </a:r>
          </a:p>
          <a:p>
            <a:r>
              <a:rPr lang="en-US" dirty="0" smtClean="0"/>
              <a:t>Inference algorithm for </a:t>
            </a:r>
            <a:r>
              <a:rPr lang="en-US" dirty="0" err="1" smtClean="0"/>
              <a:t>SFlow</a:t>
            </a:r>
            <a:endParaRPr lang="en-US" dirty="0" smtClean="0"/>
          </a:p>
          <a:p>
            <a:r>
              <a:rPr lang="en-US" dirty="0" smtClean="0"/>
              <a:t>Handling of reflection, libraries and frameworks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Implementation and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071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 smtClean="0"/>
              <a:t>Type Qualifiers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tainted</a:t>
            </a:r>
            <a:r>
              <a:rPr lang="en-US" dirty="0" smtClean="0"/>
              <a:t>:  </a:t>
            </a:r>
            <a:r>
              <a:rPr lang="en-US" dirty="0" smtClean="0"/>
              <a:t>A variable x is </a:t>
            </a:r>
            <a:r>
              <a:rPr lang="en-US" dirty="0" smtClean="0"/>
              <a:t>tainted</a:t>
            </a:r>
            <a:r>
              <a:rPr lang="en-US" dirty="0" smtClean="0"/>
              <a:t>, </a:t>
            </a:r>
            <a:r>
              <a:rPr lang="en-US" dirty="0" smtClean="0"/>
              <a:t>if there is flow from </a:t>
            </a:r>
            <a:r>
              <a:rPr lang="en-US" dirty="0" smtClean="0"/>
              <a:t>an untrusted </a:t>
            </a:r>
            <a:r>
              <a:rPr lang="en-US" dirty="0" smtClean="0"/>
              <a:t>source to x</a:t>
            </a:r>
          </a:p>
          <a:p>
            <a:r>
              <a:rPr lang="en-US" u="sng" dirty="0" smtClean="0">
                <a:solidFill>
                  <a:srgbClr val="008000"/>
                </a:solidFill>
              </a:rPr>
              <a:t>safe</a:t>
            </a:r>
            <a:r>
              <a:rPr lang="en-US" dirty="0" smtClean="0"/>
              <a:t>:  </a:t>
            </a:r>
            <a:r>
              <a:rPr lang="en-US" dirty="0" smtClean="0"/>
              <a:t>A variable x is </a:t>
            </a:r>
            <a:r>
              <a:rPr lang="en-US" dirty="0" smtClean="0"/>
              <a:t>safe </a:t>
            </a:r>
            <a:r>
              <a:rPr lang="en-US" dirty="0" smtClean="0"/>
              <a:t>if there is flow from x to </a:t>
            </a:r>
            <a:r>
              <a:rPr lang="en-US" dirty="0" smtClean="0"/>
              <a:t>a safe </a:t>
            </a:r>
            <a:r>
              <a:rPr lang="en-US" dirty="0" smtClean="0"/>
              <a:t>sink</a:t>
            </a:r>
          </a:p>
          <a:p>
            <a:r>
              <a:rPr lang="en-US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poly</a:t>
            </a:r>
            <a:r>
              <a:rPr lang="en-US" dirty="0" smtClean="0"/>
              <a:t>:  The polymorphic qualifier, can be instantiated to </a:t>
            </a:r>
            <a:r>
              <a:rPr lang="en-US" u="sng" dirty="0" smtClean="0">
                <a:solidFill>
                  <a:srgbClr val="FF0000"/>
                </a:solidFill>
              </a:rPr>
              <a:t>tainted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or </a:t>
            </a:r>
            <a:r>
              <a:rPr lang="en-US" u="sng" dirty="0" smtClean="0">
                <a:solidFill>
                  <a:srgbClr val="008000"/>
                </a:solidFill>
              </a:rPr>
              <a:t>safe</a:t>
            </a:r>
            <a:endParaRPr lang="en-US" u="sng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76005" y="5209206"/>
            <a:ext cx="4008542" cy="61555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82296" lvl="0" defTabSz="914400">
              <a:spcBef>
                <a:spcPts val="600"/>
              </a:spcBef>
              <a:buClr>
                <a:srgbClr val="3891A7"/>
              </a:buClr>
              <a:buSzPct val="80000"/>
            </a:pPr>
            <a:r>
              <a:rPr lang="en-US" sz="3400" dirty="0" smtClean="0">
                <a:solidFill>
                  <a:srgbClr val="008000"/>
                </a:solidFill>
              </a:rPr>
              <a:t>safe</a:t>
            </a:r>
            <a:r>
              <a:rPr lang="en-US" sz="3400" dirty="0" smtClean="0">
                <a:solidFill>
                  <a:srgbClr val="FF0000"/>
                </a:solidFill>
              </a:rPr>
              <a:t> </a:t>
            </a:r>
            <a:r>
              <a:rPr lang="en-US" sz="3400" dirty="0" smtClean="0">
                <a:solidFill>
                  <a:prstClr val="black"/>
                </a:solidFill>
                <a:latin typeface="Times"/>
                <a:cs typeface="Times"/>
              </a:rPr>
              <a:t>&lt;</a:t>
            </a:r>
            <a:r>
              <a:rPr lang="en-US" sz="3400" dirty="0">
                <a:solidFill>
                  <a:prstClr val="black"/>
                </a:solidFill>
                <a:latin typeface="Times"/>
                <a:cs typeface="Times"/>
              </a:rPr>
              <a:t>: </a:t>
            </a:r>
            <a:r>
              <a:rPr lang="en-US" sz="3400" dirty="0">
                <a:solidFill>
                  <a:srgbClr val="964305">
                    <a:lumMod val="60000"/>
                    <a:lumOff val="40000"/>
                  </a:srgbClr>
                </a:solidFill>
              </a:rPr>
              <a:t>poly </a:t>
            </a:r>
            <a:r>
              <a:rPr lang="en-US" sz="3400" dirty="0">
                <a:solidFill>
                  <a:prstClr val="black"/>
                </a:solidFill>
                <a:latin typeface="Times"/>
                <a:cs typeface="Times"/>
              </a:rPr>
              <a:t>&lt;: </a:t>
            </a:r>
            <a:r>
              <a:rPr lang="en-US" sz="3400" dirty="0" smtClean="0">
                <a:solidFill>
                  <a:srgbClr val="FF0000"/>
                </a:solidFill>
              </a:rPr>
              <a:t>tainted</a:t>
            </a:r>
            <a:endParaRPr lang="en-US" sz="3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62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Instantiated Typing </a:t>
            </a:r>
            <a:r>
              <a:rPr lang="en-US" dirty="0" smtClean="0"/>
              <a:t>Rules for </a:t>
            </a:r>
            <a:r>
              <a:rPr lang="en-US" dirty="0" err="1" smtClean="0"/>
              <a:t>SFlow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0" y="2695596"/>
            <a:ext cx="8110728" cy="2677657"/>
            <a:chOff x="1429192" y="4959647"/>
            <a:chExt cx="6287904" cy="1852619"/>
          </a:xfrm>
        </p:grpSpPr>
        <p:grpSp>
          <p:nvGrpSpPr>
            <p:cNvPr id="5" name="Group 4"/>
            <p:cNvGrpSpPr/>
            <p:nvPr/>
          </p:nvGrpSpPr>
          <p:grpSpPr>
            <a:xfrm>
              <a:off x="1429192" y="4959647"/>
              <a:ext cx="6287904" cy="1852619"/>
              <a:chOff x="1462530" y="4948535"/>
              <a:chExt cx="6287904" cy="1852619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462530" y="4948535"/>
                <a:ext cx="6287904" cy="185261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effectLst>
                <a:outerShdw blurRad="50800" dist="38100" dir="2700000" sx="101000" sy="101000" algn="tl" rotWithShape="0">
                  <a:srgbClr val="000000">
                    <a:alpha val="43000"/>
                  </a:srgb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 smtClean="0"/>
                  <a:t>(TCALL)</a:t>
                </a:r>
              </a:p>
              <a:p>
                <a:pPr algn="ctr"/>
                <a:endParaRPr lang="en-US" sz="2400" dirty="0" smtClean="0"/>
              </a:p>
              <a:p>
                <a:pPr algn="ctr"/>
                <a:endParaRPr lang="en-US" sz="2400" dirty="0" smtClean="0"/>
              </a:p>
              <a:p>
                <a:pPr algn="ctr"/>
                <a:endParaRPr lang="en-US" sz="2400" dirty="0" smtClean="0"/>
              </a:p>
              <a:p>
                <a:pPr algn="ctr"/>
                <a:endParaRPr lang="en-US" sz="2400" dirty="0"/>
              </a:p>
              <a:p>
                <a:pPr algn="ctr"/>
                <a:endParaRPr lang="en-US" sz="2400" dirty="0" smtClean="0"/>
              </a:p>
              <a:p>
                <a:pPr algn="ctr"/>
                <a:endParaRPr lang="en-US" sz="2400" dirty="0"/>
              </a:p>
            </p:txBody>
          </p:sp>
          <p:graphicFrame>
            <p:nvGraphicFramePr>
              <p:cNvPr id="8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83501866"/>
                  </p:ext>
                </p:extLst>
              </p:nvPr>
            </p:nvGraphicFramePr>
            <p:xfrm>
              <a:off x="1714828" y="5427150"/>
              <a:ext cx="5731470" cy="119941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139" name="Equation" r:id="rId4" imgW="3302000" imgH="698500" progId="Equation.3">
                      <p:embed/>
                    </p:oleObj>
                  </mc:Choice>
                  <mc:Fallback>
                    <p:oleObj name="Equation" r:id="rId4" imgW="3302000" imgH="6985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14828" y="5427150"/>
                            <a:ext cx="5731470" cy="1199410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" name="TextBox 5"/>
            <p:cNvSpPr txBox="1"/>
            <p:nvPr/>
          </p:nvSpPr>
          <p:spPr>
            <a:xfrm rot="16200000">
              <a:off x="3930167" y="6243072"/>
              <a:ext cx="3240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sp>
        <p:nvSpPr>
          <p:cNvPr id="10" name="Rounded Rectangular Callout 9"/>
          <p:cNvSpPr/>
          <p:nvPr/>
        </p:nvSpPr>
        <p:spPr>
          <a:xfrm>
            <a:off x="3800780" y="1199345"/>
            <a:ext cx="5090366" cy="1363961"/>
          </a:xfrm>
          <a:prstGeom prst="wedgeRoundRectCallout">
            <a:avLst>
              <a:gd name="adj1" fmla="val -256"/>
              <a:gd name="adj2" fmla="val 12264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 Viewpoint adaptation accounts for context sensitivity.</a:t>
            </a:r>
            <a:br>
              <a:rPr lang="en-US" sz="2800" dirty="0" smtClean="0"/>
            </a:br>
            <a:r>
              <a:rPr lang="en-US" sz="2800" i="1" dirty="0" err="1">
                <a:latin typeface="Times New Roman"/>
                <a:cs typeface="Times New Roman"/>
              </a:rPr>
              <a:t>q</a:t>
            </a:r>
            <a:r>
              <a:rPr lang="en-US" sz="2800" baseline="-25000" dirty="0" err="1" smtClean="0"/>
              <a:t>y</a:t>
            </a:r>
            <a:r>
              <a:rPr lang="en-US" sz="2800" dirty="0" smtClean="0"/>
              <a:t> is the context of adaptation.</a:t>
            </a:r>
            <a:endParaRPr lang="en-US" sz="2800"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533399" y="5973194"/>
            <a:ext cx="4391931" cy="627051"/>
          </a:xfrm>
          <a:prstGeom prst="wedgeRoundRectCallout">
            <a:avLst>
              <a:gd name="adj1" fmla="val -16858"/>
              <a:gd name="adj2" fmla="val -305558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/>
                <a:cs typeface="Gill Sans MT"/>
              </a:rPr>
              <a:t>Additional constraints…</a:t>
            </a:r>
            <a:endParaRPr lang="en-US" sz="2800" dirty="0">
              <a:latin typeface="Gill Sans MT"/>
              <a:cs typeface="Gill Sans MT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20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/>
              <a:t>type system</a:t>
            </a:r>
          </a:p>
          <a:p>
            <a:r>
              <a:rPr lang="en-US" dirty="0" smtClean="0"/>
              <a:t>Inference algorithm for </a:t>
            </a:r>
            <a:r>
              <a:rPr lang="en-US" dirty="0" err="1" smtClean="0"/>
              <a:t>SFlow</a:t>
            </a:r>
            <a:endParaRPr lang="en-US" dirty="0" smtClean="0"/>
          </a:p>
          <a:p>
            <a:r>
              <a:rPr lang="en-US" dirty="0" smtClean="0"/>
              <a:t>Handling of reflection, libraries and frameworks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Implementation and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52400" y="2236788"/>
            <a:ext cx="518160" cy="381000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27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Inference and Checking Framework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890193" y="34282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Unified Typing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890193" y="439370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Solver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90193" y="53591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Extract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890193" y="62994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 Checking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1" name="Straight Connector 30"/>
          <p:cNvCxnSpPr>
            <a:endCxn id="26" idx="0"/>
          </p:cNvCxnSpPr>
          <p:nvPr/>
        </p:nvCxnSpPr>
        <p:spPr>
          <a:xfrm>
            <a:off x="6374467" y="3121009"/>
            <a:ext cx="802" cy="30724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5067637" y="1222597"/>
            <a:ext cx="1246968" cy="369332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Parameters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3" name="Straight Connector 32"/>
          <p:cNvCxnSpPr>
            <a:stCxn id="26" idx="2"/>
            <a:endCxn id="27" idx="0"/>
          </p:cNvCxnSpPr>
          <p:nvPr/>
        </p:nvCxnSpPr>
        <p:spPr>
          <a:xfrm>
            <a:off x="6375269" y="391338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902825" y="3974225"/>
            <a:ext cx="1876191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Instantiated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5" name="Straight Connector 34"/>
          <p:cNvCxnSpPr>
            <a:stCxn id="27" idx="2"/>
            <a:endCxn id="29" idx="0"/>
          </p:cNvCxnSpPr>
          <p:nvPr/>
        </p:nvCxnSpPr>
        <p:spPr>
          <a:xfrm>
            <a:off x="6375269" y="487883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cxnSp>
        <p:nvCxnSpPr>
          <p:cNvPr id="36" name="Straight Connector 35"/>
          <p:cNvCxnSpPr>
            <a:stCxn id="29" idx="2"/>
            <a:endCxn id="30" idx="0"/>
          </p:cNvCxnSpPr>
          <p:nvPr/>
        </p:nvCxnSpPr>
        <p:spPr>
          <a:xfrm>
            <a:off x="6375269" y="5844283"/>
            <a:ext cx="0" cy="45516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6902825" y="4927100"/>
            <a:ext cx="1936375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Solution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02826" y="5879975"/>
            <a:ext cx="1708063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Concrete 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>
            <a:stCxn id="43" idx="3"/>
            <a:endCxn id="27" idx="1"/>
          </p:cNvCxnSpPr>
          <p:nvPr/>
        </p:nvCxnSpPr>
        <p:spPr>
          <a:xfrm flipV="1">
            <a:off x="4145880" y="4636267"/>
            <a:ext cx="744313" cy="535340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40" name="Rounded Rectangle 39"/>
          <p:cNvSpPr/>
          <p:nvPr/>
        </p:nvSpPr>
        <p:spPr>
          <a:xfrm>
            <a:off x="2819400" y="3906922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 Source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1" name="Straight Connector 40"/>
          <p:cNvCxnSpPr>
            <a:stCxn id="40" idx="3"/>
            <a:endCxn id="27" idx="1"/>
          </p:cNvCxnSpPr>
          <p:nvPr/>
        </p:nvCxnSpPr>
        <p:spPr>
          <a:xfrm>
            <a:off x="4145880" y="4199696"/>
            <a:ext cx="744313" cy="43657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742339"/>
              </p:ext>
            </p:extLst>
          </p:nvPr>
        </p:nvGraphicFramePr>
        <p:xfrm>
          <a:off x="5074193" y="1592263"/>
          <a:ext cx="3024187" cy="152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412" name="Equation" r:id="rId4" imgW="2159000" imgH="1092200" progId="Equation.DSMT4">
                  <p:embed/>
                </p:oleObj>
              </mc:Choice>
              <mc:Fallback>
                <p:oleObj name="Equation" r:id="rId4" imgW="2159000" imgH="109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193" y="1592263"/>
                        <a:ext cx="3024187" cy="15287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3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ounded Rectangle 42"/>
          <p:cNvSpPr/>
          <p:nvPr/>
        </p:nvSpPr>
        <p:spPr>
          <a:xfrm>
            <a:off x="2819400" y="4878833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Annotated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Calibri"/>
              </a:rPr>
              <a:t>Libraries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38379" y="4272598"/>
            <a:ext cx="4073779" cy="709519"/>
          </a:xfrm>
          <a:prstGeom prst="ellipse">
            <a:avLst/>
          </a:prstGeom>
          <a:noFill/>
          <a:ln w="38100" cmpd="sng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nip Single Corner Rectangle 44"/>
          <p:cNvSpPr/>
          <p:nvPr/>
        </p:nvSpPr>
        <p:spPr>
          <a:xfrm>
            <a:off x="239032" y="1417638"/>
            <a:ext cx="3090269" cy="2234111"/>
          </a:xfrm>
          <a:prstGeom prst="snip1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b"/>
          <a:lstStyle/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Immutability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(ReIm)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Universe Types (UT)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Ownership Types (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lang="en-US" sz="2400" kern="0" dirty="0" err="1" smtClean="0">
                <a:solidFill>
                  <a:srgbClr val="FF0000"/>
                </a:solidFill>
                <a:latin typeface="Calibri" pitchFamily="34" charset="0"/>
              </a:rPr>
              <a:t>SFlow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AJ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EnerJ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More?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>
            <a:stCxn id="45" idx="0"/>
          </p:cNvCxnSpPr>
          <p:nvPr/>
        </p:nvCxnSpPr>
        <p:spPr>
          <a:xfrm flipV="1">
            <a:off x="3329301" y="1325212"/>
            <a:ext cx="1738336" cy="1209482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057735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Set-based </a:t>
            </a:r>
            <a:r>
              <a:rPr lang="en-US" dirty="0" smtClean="0"/>
              <a:t>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23033"/>
            <a:ext cx="8110728" cy="5558767"/>
          </a:xfrm>
        </p:spPr>
        <p:txBody>
          <a:bodyPr>
            <a:normAutofit/>
          </a:bodyPr>
          <a:lstStyle/>
          <a:p>
            <a:r>
              <a:rPr lang="en-US" dirty="0"/>
              <a:t>Set Mapping </a:t>
            </a:r>
            <a:r>
              <a:rPr lang="en-US" i="1" dirty="0">
                <a:latin typeface="Times"/>
                <a:cs typeface="Times"/>
              </a:rPr>
              <a:t>S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variable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dirty="0" smtClean="0"/>
              <a:t>{</a:t>
            </a:r>
            <a:r>
              <a:rPr lang="en-US" u="sng" dirty="0" smtClean="0"/>
              <a:t>tainted</a:t>
            </a:r>
            <a:r>
              <a:rPr lang="en-US" dirty="0" smtClean="0"/>
              <a:t>, </a:t>
            </a:r>
            <a:r>
              <a:rPr lang="en-US" u="sng" dirty="0" smtClean="0"/>
              <a:t>poly</a:t>
            </a:r>
            <a:r>
              <a:rPr lang="en-US" dirty="0" smtClean="0"/>
              <a:t>, </a:t>
            </a:r>
            <a:r>
              <a:rPr lang="en-US" u="sng" dirty="0" smtClean="0"/>
              <a:t>safe</a:t>
            </a:r>
            <a:r>
              <a:rPr lang="en-US" dirty="0" smtClean="0"/>
              <a:t>}</a:t>
            </a:r>
            <a:endParaRPr lang="en-US" i="1" dirty="0"/>
          </a:p>
          <a:p>
            <a:r>
              <a:rPr lang="en-US" dirty="0" smtClean="0"/>
              <a:t>Iterates </a:t>
            </a:r>
            <a:r>
              <a:rPr lang="en-US" dirty="0"/>
              <a:t>over statements </a:t>
            </a:r>
            <a:r>
              <a:rPr lang="en-US" dirty="0" smtClean="0"/>
              <a:t>s</a:t>
            </a:r>
          </a:p>
          <a:p>
            <a:pPr lvl="1"/>
            <a:r>
              <a:rPr lang="en-US" u="sng" dirty="0" smtClean="0">
                <a:solidFill>
                  <a:srgbClr val="FF0000"/>
                </a:solidFill>
              </a:rPr>
              <a:t>Removes </a:t>
            </a:r>
            <a:r>
              <a:rPr lang="en-US" u="sng" dirty="0">
                <a:solidFill>
                  <a:srgbClr val="FF0000"/>
                </a:solidFill>
              </a:rPr>
              <a:t>infeasible qualifiers</a:t>
            </a:r>
            <a:r>
              <a:rPr lang="en-US" dirty="0"/>
              <a:t> for each </a:t>
            </a:r>
            <a:r>
              <a:rPr lang="en-US" dirty="0" smtClean="0"/>
              <a:t>variable </a:t>
            </a:r>
            <a:r>
              <a:rPr lang="en-US" dirty="0"/>
              <a:t>in </a:t>
            </a:r>
            <a:r>
              <a:rPr lang="en-US" i="1" dirty="0" smtClean="0">
                <a:solidFill>
                  <a:srgbClr val="FF0000"/>
                </a:solidFill>
              </a:rPr>
              <a:t>s</a:t>
            </a:r>
            <a:r>
              <a:rPr lang="en-US" i="1" dirty="0" smtClean="0"/>
              <a:t> </a:t>
            </a:r>
            <a:r>
              <a:rPr lang="en-US" dirty="0"/>
              <a:t>according to the </a:t>
            </a:r>
            <a:r>
              <a:rPr lang="en-US" dirty="0" smtClean="0">
                <a:solidFill>
                  <a:srgbClr val="FF0000"/>
                </a:solidFill>
              </a:rPr>
              <a:t>typing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rule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Until r</a:t>
            </a:r>
            <a:r>
              <a:rPr lang="en-US" dirty="0" smtClean="0"/>
              <a:t>eaches </a:t>
            </a:r>
            <a:r>
              <a:rPr lang="en-US" dirty="0"/>
              <a:t>a </a:t>
            </a:r>
            <a:r>
              <a:rPr lang="en-US" dirty="0" err="1" smtClean="0"/>
              <a:t>fixpoint</a:t>
            </a:r>
            <a:r>
              <a:rPr lang="en-US" dirty="0" smtClean="0"/>
              <a:t>, and outputs 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Type errors </a:t>
            </a:r>
            <a:r>
              <a:rPr lang="en-US" dirty="0" smtClean="0"/>
              <a:t>if one or more variables get </a:t>
            </a:r>
            <a:r>
              <a:rPr lang="en-US" dirty="0"/>
              <a:t>assigned the empty </a:t>
            </a:r>
            <a:r>
              <a:rPr lang="en-US" dirty="0" smtClean="0"/>
              <a:t>set, or </a:t>
            </a:r>
          </a:p>
          <a:p>
            <a:pPr lvl="1"/>
            <a:r>
              <a:rPr lang="en-US" dirty="0" smtClean="0"/>
              <a:t>A set-based solution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36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40075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102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4102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Taint Analysis for </a:t>
            </a:r>
            <a:r>
              <a:rPr lang="en-US" dirty="0" smtClean="0"/>
              <a:t>Java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Tracks </a:t>
            </a:r>
            <a:r>
              <a:rPr lang="en-US" dirty="0" smtClean="0"/>
              <a:t>flows from </a:t>
            </a:r>
            <a:r>
              <a:rPr lang="en-US" dirty="0" smtClean="0"/>
              <a:t>untrusted sources to sensitive sinks</a:t>
            </a:r>
            <a:endParaRPr lang="en-US" dirty="0" smtClean="0"/>
          </a:p>
          <a:p>
            <a:pPr lvl="1"/>
            <a:r>
              <a:rPr lang="en-US" dirty="0" smtClean="0"/>
              <a:t>Such f</a:t>
            </a:r>
            <a:r>
              <a:rPr lang="en-US" dirty="0" smtClean="0"/>
              <a:t>lows can cause SQL-injection, Cross-site scripting, other attacks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030827" y="3726731"/>
            <a:ext cx="1898722" cy="102231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Untrusted</a:t>
            </a:r>
            <a:r>
              <a:rPr lang="en-US" sz="2800" dirty="0" smtClean="0"/>
              <a:t> input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6089202" y="3726731"/>
            <a:ext cx="2258832" cy="102231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Sensitive sinks</a:t>
            </a:r>
            <a:endParaRPr lang="en-US" sz="2800" dirty="0"/>
          </a:p>
        </p:txBody>
      </p:sp>
      <p:sp>
        <p:nvSpPr>
          <p:cNvPr id="8" name="Notched Right Arrow 7"/>
          <p:cNvSpPr/>
          <p:nvPr/>
        </p:nvSpPr>
        <p:spPr>
          <a:xfrm>
            <a:off x="3239323" y="3850647"/>
            <a:ext cx="2725969" cy="789967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/>
              <a:t>unsanitized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403812" y="5320949"/>
            <a:ext cx="3921986" cy="1147102"/>
          </a:xfrm>
          <a:prstGeom prst="wedgeRoundRectCallout">
            <a:avLst>
              <a:gd name="adj1" fmla="val -1508"/>
              <a:gd name="adj2" fmla="val -956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SOURCES</a:t>
            </a:r>
            <a:r>
              <a:rPr lang="en-US" sz="2200" i="1" dirty="0" smtClean="0"/>
              <a:t>: </a:t>
            </a:r>
          </a:p>
          <a:p>
            <a:pPr algn="ctr"/>
            <a:r>
              <a:rPr lang="en-US" sz="2200" dirty="0" err="1" smtClean="0"/>
              <a:t>ServletRequest.getParameter</a:t>
            </a:r>
            <a:r>
              <a:rPr lang="en-US" sz="2200" dirty="0" smtClean="0"/>
              <a:t>(),</a:t>
            </a:r>
            <a:r>
              <a:rPr lang="en-US" sz="2200" dirty="0" smtClean="0"/>
              <a:t> etc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6089202" y="5320949"/>
            <a:ext cx="2746469" cy="1147101"/>
          </a:xfrm>
          <a:prstGeom prst="wedgeRoundRectCallout">
            <a:avLst>
              <a:gd name="adj1" fmla="val 463"/>
              <a:gd name="adj2" fmla="val -99980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SINKS</a:t>
            </a:r>
            <a:r>
              <a:rPr lang="en-US" sz="2200" i="1" dirty="0" smtClean="0"/>
              <a:t>:</a:t>
            </a:r>
          </a:p>
          <a:p>
            <a:pPr algn="ctr"/>
            <a:r>
              <a:rPr lang="en-US" sz="2200" dirty="0" err="1" smtClean="0"/>
              <a:t>Statement.execute</a:t>
            </a:r>
            <a:r>
              <a:rPr lang="en-US" sz="2200" dirty="0" smtClean="0"/>
              <a:t>(), </a:t>
            </a:r>
            <a:r>
              <a:rPr lang="en-US" sz="2200" dirty="0" err="1" smtClean="0"/>
              <a:t>etc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48656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2160232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26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2160232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27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-micro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6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b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.append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name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String 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26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b2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.toString()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6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6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600" b="1" kern="0" dirty="0" err="1" smtClean="0">
                <a:solidFill>
                  <a:srgbClr val="FF0000"/>
                </a:solidFill>
                <a:latin typeface="Courier New"/>
                <a:cs typeface="Courier New"/>
              </a:rPr>
              <a:t>str</a:t>
            </a:r>
            <a:r>
              <a:rPr lang="en-US" sz="26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600" b="1" kern="0" dirty="0" smtClean="0">
                <a:latin typeface="Courier New"/>
                <a:cs typeface="Courier New"/>
              </a:rPr>
              <a:t>//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6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6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BAD!</a:t>
            </a:r>
            <a:endParaRPr lang="en-US" sz="26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Oval 5"/>
          <p:cNvSpPr/>
          <p:nvPr/>
        </p:nvSpPr>
        <p:spPr>
          <a:xfrm>
            <a:off x="533400" y="2160232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6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4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BAD: flow from source!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75164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smtClean="0">
                <a:latin typeface="Courier New"/>
                <a:cs typeface="Courier New"/>
              </a:rPr>
              <a:t>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4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BAD: flow from source!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47068" y="412262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68728" y="4105233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852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4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BAD: flow from source!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47068" y="41052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68728" y="40878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286772" y="302258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308432" y="3005193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234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4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BAD: flow from source!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47068" y="41052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68728" y="40878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286772" y="302258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308432" y="3005193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664780" y="16268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86440" y="16094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208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, </a:t>
            </a:r>
            <a:r>
              <a:rPr lang="en-US" sz="2400" kern="0" dirty="0" smtClean="0">
                <a:solidFill>
                  <a:srgbClr val="0000FF"/>
                </a:solidFill>
                <a:latin typeface="Gill Sans MT"/>
                <a:cs typeface="Gill Sans MT"/>
              </a:rPr>
              <a:t>BAD: flow from source!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47068" y="41052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68728" y="40878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286772" y="302258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308432" y="3005193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664780" y="16268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86440" y="16094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317400" y="338372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76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Content Placeholder 8"/>
          <p:cNvSpPr txBox="1">
            <a:spLocks/>
          </p:cNvSpPr>
          <p:nvPr/>
        </p:nvSpPr>
        <p:spPr>
          <a:xfrm>
            <a:off x="34792" y="1345895"/>
            <a:ext cx="9070847" cy="495300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57214" tIns="28607" rIns="57214" bIns="28607"/>
          <a:lstStyle/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oo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(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buf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resp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, </a:t>
            </a:r>
            <a:r>
              <a:rPr kumimoji="0" lang="en-US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req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;</a:t>
            </a:r>
            <a:endParaRPr kumimoji="0" lang="en-US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kern="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      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StringBuffer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b2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b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</a:b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ServletResponse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ServletRequest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,poly,safe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name;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name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req.getParameter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b.append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(name); 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writer =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resp.getWriter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  <a:r>
              <a:rPr lang="en-US" sz="2400" b="1" kern="0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tainted,poly</a:t>
            </a:r>
            <a:r>
              <a:rPr lang="en-US" sz="2400" b="1" kern="0" dirty="0" err="1" smtClean="0">
                <a:solidFill>
                  <a:srgbClr val="999999"/>
                </a:solidFill>
                <a:latin typeface="Courier New"/>
                <a:cs typeface="Courier New"/>
              </a:rPr>
              <a:t>,safe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} String 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 = b2.toString()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endParaRPr lang="en-US" sz="2400" b="1" kern="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kern="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writer.println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2400" b="1" kern="0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sz="2400" b="1" kern="0" dirty="0" smtClean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2400" b="1" kern="0" dirty="0" smtClean="0">
                <a:latin typeface="Courier New"/>
                <a:cs typeface="Courier New"/>
              </a:rPr>
              <a:t>//</a:t>
            </a:r>
            <a:r>
              <a:rPr lang="en-US" sz="2400" b="1" kern="0" dirty="0" smtClean="0">
                <a:solidFill>
                  <a:srgbClr val="0000FF"/>
                </a:solidFill>
                <a:latin typeface="Courier New"/>
                <a:cs typeface="Courier New"/>
              </a:rPr>
              <a:t>sink</a:t>
            </a:r>
            <a:endParaRPr lang="en-US" sz="2400" kern="0" dirty="0">
              <a:solidFill>
                <a:srgbClr val="0000FF"/>
              </a:solidFill>
              <a:latin typeface="Gill Sans MT"/>
              <a:cs typeface="Gill Sans MT"/>
            </a:endParaRPr>
          </a:p>
          <a:p>
            <a:pPr marL="203692" marR="0" lvl="0" indent="-203692" defTabSz="543621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47068" y="41052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868728" y="40878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286772" y="302258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308432" y="3005193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664780" y="1626833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86440" y="1609438"/>
            <a:ext cx="792926" cy="1324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317400" y="3383728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832781" y="5579657"/>
            <a:ext cx="736597" cy="1"/>
          </a:xfrm>
          <a:prstGeom prst="line">
            <a:avLst/>
          </a:prstGeom>
          <a:ln w="38100">
            <a:solidFill>
              <a:srgbClr val="99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ular Callout 15"/>
          <p:cNvSpPr/>
          <p:nvPr/>
        </p:nvSpPr>
        <p:spPr>
          <a:xfrm>
            <a:off x="3125467" y="6175718"/>
            <a:ext cx="5346596" cy="643794"/>
          </a:xfrm>
          <a:prstGeom prst="wedgeRoundRectCallout">
            <a:avLst>
              <a:gd name="adj1" fmla="val -44105"/>
              <a:gd name="adj2" fmla="val -7455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Euclid Math One" charset="2"/>
                <a:cs typeface="Euclid Math One" charset="2"/>
              </a:rPr>
              <a:t>Type error!</a:t>
            </a:r>
            <a:r>
              <a:rPr lang="en-US" sz="2400" dirty="0" smtClean="0">
                <a:latin typeface="Euclid Math One" charset="2"/>
                <a:cs typeface="Euclid Math One" charset="2"/>
              </a:rPr>
              <a:t> </a:t>
            </a:r>
            <a:r>
              <a:rPr lang="en-US" sz="2400" dirty="0" smtClean="0">
                <a:latin typeface="Euclid Math One" charset="2"/>
                <a:cs typeface="Euclid Math One" charset="2"/>
              </a:rPr>
              <a:t>t</a:t>
            </a:r>
            <a:r>
              <a:rPr lang="en-US" sz="2400" dirty="0" smtClean="0">
                <a:latin typeface="Euclid Math One" charset="2"/>
                <a:cs typeface="Euclid Math One" charset="2"/>
              </a:rPr>
              <a:t>ainted or poly </a:t>
            </a:r>
            <a:r>
              <a:rPr lang="en-US" sz="2400" dirty="0" err="1" smtClean="0">
                <a:latin typeface="Euclid Math One" charset="2"/>
                <a:cs typeface="Euclid Math One" charset="2"/>
              </a:rPr>
              <a:t>str</a:t>
            </a:r>
            <a:r>
              <a:rPr lang="en-US" sz="2400" dirty="0" smtClean="0">
                <a:latin typeface="Euclid Math One" charset="2"/>
                <a:cs typeface="Euclid Math One" charset="2"/>
              </a:rPr>
              <a:t> cannot be assigned to safe parameter! </a:t>
            </a:r>
            <a:r>
              <a:rPr lang="en-US" sz="2800" dirty="0" smtClean="0">
                <a:latin typeface="Euclid Math One" charset="2"/>
                <a:cs typeface="Euclid Math One" charset="2"/>
              </a:rPr>
              <a:t> </a:t>
            </a:r>
            <a:endParaRPr lang="en-US" sz="2800" dirty="0">
              <a:cs typeface="Euclid Math One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6257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Set-based Solver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if the set-based solver terminates without a type error?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xtract the </a:t>
            </a:r>
            <a:r>
              <a:rPr lang="en-US" sz="3200" dirty="0" smtClean="0">
                <a:solidFill>
                  <a:srgbClr val="FF0000"/>
                </a:solidFill>
              </a:rPr>
              <a:t>maximal typing</a:t>
            </a:r>
            <a:r>
              <a:rPr lang="en-US" sz="3200" dirty="0" smtClean="0"/>
              <a:t> from set-based solution according to preference ranking</a:t>
            </a:r>
          </a:p>
          <a:p>
            <a:pPr marL="82296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       tainted &gt; poly &gt; safe</a:t>
            </a:r>
          </a:p>
          <a:p>
            <a:pPr lvl="1"/>
            <a:r>
              <a:rPr lang="en-US" sz="2800" dirty="0"/>
              <a:t>I</a:t>
            </a:r>
            <a:r>
              <a:rPr lang="en-US" sz="2800" dirty="0" smtClean="0"/>
              <a:t>f S(x) = {</a:t>
            </a:r>
            <a:r>
              <a:rPr lang="en-US" sz="2800" dirty="0" smtClean="0">
                <a:solidFill>
                  <a:srgbClr val="0000FF"/>
                </a:solidFill>
              </a:rPr>
              <a:t>poly, safe</a:t>
            </a:r>
            <a:r>
              <a:rPr lang="en-US" sz="2800" dirty="0" smtClean="0"/>
              <a:t>} the maximal typing types x </a:t>
            </a:r>
            <a:r>
              <a:rPr lang="en-US" sz="2800" dirty="0" smtClean="0">
                <a:solidFill>
                  <a:srgbClr val="0000FF"/>
                </a:solidFill>
              </a:rPr>
              <a:t>poly</a:t>
            </a:r>
            <a:r>
              <a:rPr lang="en-US" sz="2800" dirty="0" smtClean="0"/>
              <a:t> </a:t>
            </a:r>
          </a:p>
          <a:p>
            <a:r>
              <a:rPr lang="en-US" sz="3200" dirty="0" smtClean="0"/>
              <a:t>Unfortunately, the maximal typing for </a:t>
            </a:r>
            <a:r>
              <a:rPr lang="en-US" sz="3200" dirty="0" err="1" smtClean="0"/>
              <a:t>SFlow</a:t>
            </a:r>
            <a:r>
              <a:rPr lang="en-US" sz="3200" dirty="0" smtClean="0"/>
              <a:t> does not always type-check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87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8894" y="1820832"/>
            <a:ext cx="8726117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HttpServletRequest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req</a:t>
            </a:r>
            <a:r>
              <a:rPr lang="en-US" sz="2400" b="1" dirty="0" smtClean="0">
                <a:latin typeface="Courier New"/>
                <a:cs typeface="Courier New"/>
              </a:rPr>
              <a:t> = ...;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Statement stat = ...;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String user = </a:t>
            </a:r>
            <a:r>
              <a:rPr lang="en-US" sz="2400" b="1" dirty="0" err="1" smtClean="0">
                <a:latin typeface="Courier New"/>
                <a:cs typeface="Courier New"/>
              </a:rPr>
              <a:t>req.getParameter</a:t>
            </a:r>
            <a:r>
              <a:rPr lang="en-US" sz="2400" b="1" dirty="0" smtClean="0">
                <a:latin typeface="Courier New"/>
                <a:cs typeface="Courier New"/>
              </a:rPr>
              <a:t>(“user”);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String query = “SELECT </a:t>
            </a:r>
            <a:r>
              <a:rPr lang="en-US" sz="2400" b="1" dirty="0">
                <a:latin typeface="Courier New"/>
                <a:cs typeface="Courier New"/>
              </a:rPr>
              <a:t>* FROM Users WHERE name </a:t>
            </a:r>
            <a:r>
              <a:rPr lang="en-US" sz="2400" b="1" dirty="0" smtClean="0">
                <a:latin typeface="Courier New"/>
                <a:cs typeface="Courier New"/>
              </a:rPr>
              <a:t>		= “ + user;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stat.execute</a:t>
            </a:r>
            <a:r>
              <a:rPr lang="en-US" sz="2400" b="1" dirty="0" smtClean="0">
                <a:latin typeface="Courier New"/>
                <a:cs typeface="Courier New"/>
              </a:rPr>
              <a:t>(query);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261550" y="716766"/>
            <a:ext cx="2382578" cy="751966"/>
          </a:xfrm>
          <a:prstGeom prst="wedgeRoundRectCallout">
            <a:avLst>
              <a:gd name="adj1" fmla="val -79959"/>
              <a:gd name="adj2" fmla="val 23569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Tainted input</a:t>
            </a:r>
            <a:endParaRPr lang="en-US" sz="2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76029" y="5547003"/>
            <a:ext cx="2049462" cy="751966"/>
          </a:xfrm>
          <a:prstGeom prst="wedgeRoundRectCallout">
            <a:avLst>
              <a:gd name="adj1" fmla="val 38113"/>
              <a:gd name="adj2" fmla="val -36130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ourier New"/>
                <a:cs typeface="Courier New"/>
              </a:rPr>
              <a:t>“John OR 1=1”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2591639" y="5547003"/>
            <a:ext cx="6159441" cy="751966"/>
          </a:xfrm>
          <a:prstGeom prst="wedgeRoundRectCallout">
            <a:avLst>
              <a:gd name="adj1" fmla="val -39052"/>
              <a:gd name="adj2" fmla="val -18571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ourier New"/>
                <a:cs typeface="Courier New"/>
              </a:rPr>
              <a:t>SELECT * FROM Users WHERE </a:t>
            </a:r>
            <a:endParaRPr lang="en-US" sz="2400" b="1" dirty="0" smtClean="0">
              <a:latin typeface="Courier New"/>
              <a:cs typeface="Courier New"/>
            </a:endParaRPr>
          </a:p>
          <a:p>
            <a:pPr algn="ctr"/>
            <a:r>
              <a:rPr lang="en-US" sz="2400" b="1" dirty="0" smtClean="0">
                <a:latin typeface="Courier New"/>
                <a:cs typeface="Courier New"/>
              </a:rPr>
              <a:t>name </a:t>
            </a:r>
            <a:r>
              <a:rPr lang="en-US" sz="2400" b="1" dirty="0">
                <a:latin typeface="Courier New"/>
                <a:cs typeface="Courier New"/>
              </a:rPr>
              <a:t>= </a:t>
            </a:r>
            <a:r>
              <a:rPr lang="en-US" sz="2400" b="1" dirty="0" smtClean="0">
                <a:latin typeface="Courier New"/>
                <a:cs typeface="Courier New"/>
              </a:rPr>
              <a:t>John OR 1 = 1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45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Inference and Checking Framework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890193" y="34282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Unified Typing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890193" y="439370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Solver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90193" y="53591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Extract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890193" y="62994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 Checking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1" name="Straight Connector 30"/>
          <p:cNvCxnSpPr>
            <a:endCxn id="26" idx="0"/>
          </p:cNvCxnSpPr>
          <p:nvPr/>
        </p:nvCxnSpPr>
        <p:spPr>
          <a:xfrm>
            <a:off x="6374467" y="3121009"/>
            <a:ext cx="802" cy="30724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5067637" y="1222597"/>
            <a:ext cx="1246968" cy="369332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Parameters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3" name="Straight Connector 32"/>
          <p:cNvCxnSpPr>
            <a:stCxn id="26" idx="2"/>
            <a:endCxn id="27" idx="0"/>
          </p:cNvCxnSpPr>
          <p:nvPr/>
        </p:nvCxnSpPr>
        <p:spPr>
          <a:xfrm>
            <a:off x="6375269" y="391338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902825" y="3974225"/>
            <a:ext cx="1876191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Instantiated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5" name="Straight Connector 34"/>
          <p:cNvCxnSpPr>
            <a:stCxn id="27" idx="2"/>
            <a:endCxn id="29" idx="0"/>
          </p:cNvCxnSpPr>
          <p:nvPr/>
        </p:nvCxnSpPr>
        <p:spPr>
          <a:xfrm>
            <a:off x="6375269" y="487883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cxnSp>
        <p:nvCxnSpPr>
          <p:cNvPr id="36" name="Straight Connector 35"/>
          <p:cNvCxnSpPr>
            <a:stCxn id="29" idx="2"/>
            <a:endCxn id="30" idx="0"/>
          </p:cNvCxnSpPr>
          <p:nvPr/>
        </p:nvCxnSpPr>
        <p:spPr>
          <a:xfrm>
            <a:off x="6375269" y="5844283"/>
            <a:ext cx="0" cy="45516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6902825" y="4927100"/>
            <a:ext cx="1936375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Solution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02826" y="5879975"/>
            <a:ext cx="1708063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Concrete 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>
            <a:stCxn id="43" idx="3"/>
            <a:endCxn id="27" idx="1"/>
          </p:cNvCxnSpPr>
          <p:nvPr/>
        </p:nvCxnSpPr>
        <p:spPr>
          <a:xfrm flipV="1">
            <a:off x="4145880" y="4636267"/>
            <a:ext cx="744313" cy="535340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40" name="Rounded Rectangle 39"/>
          <p:cNvSpPr/>
          <p:nvPr/>
        </p:nvSpPr>
        <p:spPr>
          <a:xfrm>
            <a:off x="2819400" y="3906922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 Source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1" name="Straight Connector 40"/>
          <p:cNvCxnSpPr>
            <a:stCxn id="40" idx="3"/>
            <a:endCxn id="27" idx="1"/>
          </p:cNvCxnSpPr>
          <p:nvPr/>
        </p:nvCxnSpPr>
        <p:spPr>
          <a:xfrm>
            <a:off x="4145880" y="4199696"/>
            <a:ext cx="744313" cy="43657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151588"/>
              </p:ext>
            </p:extLst>
          </p:nvPr>
        </p:nvGraphicFramePr>
        <p:xfrm>
          <a:off x="5074193" y="1592263"/>
          <a:ext cx="3024187" cy="152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63" name="Equation" r:id="rId4" imgW="2159000" imgH="1092200" progId="Equation.DSMT4">
                  <p:embed/>
                </p:oleObj>
              </mc:Choice>
              <mc:Fallback>
                <p:oleObj name="Equation" r:id="rId4" imgW="2159000" imgH="109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193" y="1592263"/>
                        <a:ext cx="3024187" cy="15287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3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ounded Rectangle 42"/>
          <p:cNvSpPr/>
          <p:nvPr/>
        </p:nvSpPr>
        <p:spPr>
          <a:xfrm>
            <a:off x="2819400" y="4878833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Annotated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Calibri"/>
              </a:rPr>
              <a:t>Libraries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4338379" y="5229323"/>
            <a:ext cx="4073779" cy="709519"/>
          </a:xfrm>
          <a:prstGeom prst="ellipse">
            <a:avLst/>
          </a:prstGeom>
          <a:noFill/>
          <a:ln w="38100" cmpd="sng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nip Single Corner Rectangle 44"/>
          <p:cNvSpPr/>
          <p:nvPr/>
        </p:nvSpPr>
        <p:spPr>
          <a:xfrm>
            <a:off x="239032" y="1591929"/>
            <a:ext cx="3090269" cy="2141872"/>
          </a:xfrm>
          <a:prstGeom prst="snip1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b"/>
          <a:lstStyle/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Immutability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(ReIm)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Universe Types (UT)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Ownership Types (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lang="en-US" sz="2400" kern="0" dirty="0" err="1" smtClean="0">
                <a:solidFill>
                  <a:srgbClr val="FF0000"/>
                </a:solidFill>
                <a:latin typeface="Calibri" pitchFamily="34" charset="0"/>
              </a:rPr>
              <a:t>SFlow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AJ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EnerJ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More?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>
            <a:stCxn id="45" idx="0"/>
          </p:cNvCxnSpPr>
          <p:nvPr/>
        </p:nvCxnSpPr>
        <p:spPr>
          <a:xfrm flipV="1">
            <a:off x="3329301" y="1407265"/>
            <a:ext cx="1738336" cy="125560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35354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Maximal Typing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85426" y="2759727"/>
            <a:ext cx="6204426" cy="34163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latin typeface="Courier New"/>
                <a:cs typeface="Courier New"/>
              </a:rPr>
              <a:t>String 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FFFF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latin typeface="Courier New"/>
                <a:cs typeface="Courier New"/>
              </a:rPr>
              <a:t>String get(A 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A y = ...;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String 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</a:t>
            </a:r>
            <a:r>
              <a:rPr lang="en-US" sz="2400" b="1" dirty="0" smtClean="0">
                <a:latin typeface="Courier New"/>
                <a:cs typeface="Courier New"/>
              </a:rPr>
              <a:t>; // </a:t>
            </a:r>
            <a:r>
              <a:rPr lang="en-US" sz="2400" b="1" dirty="0" smtClean="0">
                <a:solidFill>
                  <a:srgbClr val="008000"/>
                </a:solidFill>
                <a:latin typeface="Courier New"/>
                <a:cs typeface="Courier New"/>
              </a:rPr>
              <a:t>sink</a:t>
            </a:r>
            <a:endParaRPr lang="en-US" sz="2400" b="1" dirty="0" smtClean="0">
              <a:solidFill>
                <a:srgbClr val="008000"/>
              </a:solidFill>
              <a:latin typeface="Courier New"/>
              <a:cs typeface="Courier New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10728" cy="4800600"/>
          </a:xfrm>
        </p:spPr>
        <p:txBody>
          <a:bodyPr/>
          <a:lstStyle/>
          <a:p>
            <a:r>
              <a:rPr lang="en-US" dirty="0" smtClean="0"/>
              <a:t>Unfortunately, the maximal typing for </a:t>
            </a:r>
            <a:r>
              <a:rPr lang="en-US" dirty="0" err="1" smtClean="0"/>
              <a:t>SFlow</a:t>
            </a:r>
            <a:r>
              <a:rPr lang="en-US" dirty="0" smtClean="0"/>
              <a:t> does not always type-check!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3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Maximal Typing (Cont’d)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9827" y="1489659"/>
            <a:ext cx="88498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{poly}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get(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</a:t>
            </a:r>
            <a:r>
              <a:rPr lang="en-US" sz="2400" b="1" dirty="0" smtClean="0">
                <a:latin typeface="Courier New"/>
                <a:cs typeface="Courier New"/>
              </a:rPr>
              <a:t>A </a:t>
            </a:r>
            <a:r>
              <a:rPr lang="en-US" sz="2400" b="1" dirty="0" smtClean="0">
                <a:latin typeface="Courier New"/>
                <a:cs typeface="Courier New"/>
              </a:rPr>
              <a:t>y = ...;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{safe}         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endParaRPr lang="en-US" sz="24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9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Maximal Typing (Cont’d)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9827" y="1489659"/>
            <a:ext cx="88498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get(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tainted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</a:t>
            </a:r>
            <a:r>
              <a:rPr lang="en-US" sz="2400" b="1" dirty="0" smtClean="0">
                <a:latin typeface="Courier New"/>
                <a:cs typeface="Courier New"/>
              </a:rPr>
              <a:t>A </a:t>
            </a:r>
            <a:r>
              <a:rPr lang="en-US" sz="2400" b="1" dirty="0" smtClean="0">
                <a:latin typeface="Courier New"/>
                <a:cs typeface="Courier New"/>
              </a:rPr>
              <a:t>y = ...;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         </a:t>
            </a:r>
            <a:r>
              <a:rPr lang="en-US" sz="2400" b="1" dirty="0" smtClean="0">
                <a:latin typeface="Courier New"/>
                <a:cs typeface="Courier New"/>
              </a:rPr>
              <a:t>String 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endParaRPr lang="en-US" sz="24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Oval 6"/>
          <p:cNvSpPr/>
          <p:nvPr/>
        </p:nvSpPr>
        <p:spPr>
          <a:xfrm>
            <a:off x="5031956" y="4076777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96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Maximal Typing (Cont’d)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9827" y="1489659"/>
            <a:ext cx="88498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get(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tainted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</a:t>
            </a:r>
            <a:r>
              <a:rPr lang="en-US" sz="2400" b="1" dirty="0" smtClean="0">
                <a:latin typeface="Courier New"/>
                <a:cs typeface="Courier New"/>
              </a:rPr>
              <a:t>A </a:t>
            </a:r>
            <a:r>
              <a:rPr lang="en-US" sz="2400" b="1" dirty="0" smtClean="0">
                <a:latin typeface="Courier New"/>
                <a:cs typeface="Courier New"/>
              </a:rPr>
              <a:t>y = ...;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         </a:t>
            </a:r>
            <a:r>
              <a:rPr lang="en-US" sz="2400" b="1" dirty="0" smtClean="0">
                <a:latin typeface="Courier New"/>
                <a:cs typeface="Courier New"/>
              </a:rPr>
              <a:t>String 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endParaRPr lang="en-US" sz="24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Rectangle 7"/>
          <p:cNvSpPr/>
          <p:nvPr/>
        </p:nvSpPr>
        <p:spPr>
          <a:xfrm>
            <a:off x="7638128" y="5657671"/>
            <a:ext cx="71170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72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031956" y="4076777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454207"/>
              </p:ext>
            </p:extLst>
          </p:nvPr>
        </p:nvGraphicFramePr>
        <p:xfrm>
          <a:off x="1871663" y="5256213"/>
          <a:ext cx="4686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827" name="Equation" r:id="rId4" imgW="1625600" imgH="190500" progId="Equation.3">
                  <p:embed/>
                </p:oleObj>
              </mc:Choice>
              <mc:Fallback>
                <p:oleObj name="Equation" r:id="rId4" imgW="16256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71663" y="5256213"/>
                        <a:ext cx="4686300" cy="5492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083846"/>
              </p:ext>
            </p:extLst>
          </p:nvPr>
        </p:nvGraphicFramePr>
        <p:xfrm>
          <a:off x="1046163" y="6096000"/>
          <a:ext cx="61849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828" name="Equation" r:id="rId6" imgW="2146300" imgH="190500" progId="Equation.3">
                  <p:embed/>
                </p:oleObj>
              </mc:Choice>
              <mc:Fallback>
                <p:oleObj name="Equation" r:id="rId6" imgW="21463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46163" y="6096000"/>
                        <a:ext cx="6184900" cy="5492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>
            <a:off x="1852613" y="5860424"/>
            <a:ext cx="155597" cy="2360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075485" y="5816120"/>
            <a:ext cx="0" cy="342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305189" y="5816120"/>
            <a:ext cx="132896" cy="2803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68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Summary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Reflect the relations between parameters and return values</a:t>
            </a:r>
          </a:p>
          <a:p>
            <a:r>
              <a:rPr lang="en-US" dirty="0" smtClean="0"/>
              <a:t>Further remove infeasible qualifiers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69381" y="3482370"/>
            <a:ext cx="4104598" cy="156966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String id(String p)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String x = p;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return x;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}</a:t>
            </a:r>
            <a:endParaRPr lang="en-US" sz="2400" b="1" dirty="0" smtClean="0">
              <a:latin typeface="Courier New"/>
              <a:cs typeface="Courier New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292412"/>
              </p:ext>
            </p:extLst>
          </p:nvPr>
        </p:nvGraphicFramePr>
        <p:xfrm>
          <a:off x="1770063" y="5441950"/>
          <a:ext cx="1685925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133" name="Equation" r:id="rId4" imgW="584200" imgH="368300" progId="Equation.DSMT4">
                  <p:embed/>
                </p:oleObj>
              </mc:Choice>
              <mc:Fallback>
                <p:oleObj name="Equation" r:id="rId4" imgW="584200" imgH="3683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0063" y="5441950"/>
                        <a:ext cx="1685925" cy="106203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302689"/>
              </p:ext>
            </p:extLst>
          </p:nvPr>
        </p:nvGraphicFramePr>
        <p:xfrm>
          <a:off x="4668838" y="5694363"/>
          <a:ext cx="16859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134" name="Equation" r:id="rId6" imgW="584200" imgH="190500" progId="Equation.DSMT4">
                  <p:embed/>
                </p:oleObj>
              </mc:Choice>
              <mc:Fallback>
                <p:oleObj name="Equation" r:id="rId6" imgW="584200" imgH="1905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68838" y="5694363"/>
                        <a:ext cx="1685925" cy="5492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5"/>
          <p:cNvSpPr/>
          <p:nvPr/>
        </p:nvSpPr>
        <p:spPr>
          <a:xfrm>
            <a:off x="3617731" y="5694363"/>
            <a:ext cx="679248" cy="5492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0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 Summary </a:t>
            </a:r>
            <a:r>
              <a:rPr lang="en-US" dirty="0" smtClean="0"/>
              <a:t>Constraints (Cont’d)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9827" y="1489659"/>
            <a:ext cx="88498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{poly}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get(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A </a:t>
            </a:r>
            <a:r>
              <a:rPr lang="en-US" sz="2400" b="1" dirty="0" smtClean="0">
                <a:latin typeface="Courier New"/>
                <a:cs typeface="Courier New"/>
              </a:rPr>
              <a:t>y = ...;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        </a:t>
            </a:r>
            <a:r>
              <a:rPr lang="en-US" sz="2400" b="1" dirty="0" smtClean="0">
                <a:latin typeface="Courier New"/>
                <a:cs typeface="Courier New"/>
              </a:rPr>
              <a:t>String 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endParaRPr lang="en-US" sz="24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</p:txBody>
      </p:sp>
      <p:sp>
        <p:nvSpPr>
          <p:cNvPr id="5" name="Oval 4"/>
          <p:cNvSpPr/>
          <p:nvPr/>
        </p:nvSpPr>
        <p:spPr>
          <a:xfrm>
            <a:off x="2137407" y="2596965"/>
            <a:ext cx="1374400" cy="469965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579687"/>
              </p:ext>
            </p:extLst>
          </p:nvPr>
        </p:nvGraphicFramePr>
        <p:xfrm>
          <a:off x="919620" y="3118523"/>
          <a:ext cx="22288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45" name="Equation" r:id="rId4" imgW="825500" imgH="165100" progId="Equation.DSMT4">
                  <p:embed/>
                </p:oleObj>
              </mc:Choice>
              <mc:Fallback>
                <p:oleObj name="Equation" r:id="rId4" imgW="825500" imgH="165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9620" y="3118523"/>
                        <a:ext cx="2228850" cy="4445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5046753" y="4065977"/>
            <a:ext cx="2465150" cy="469965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666369"/>
              </p:ext>
            </p:extLst>
          </p:nvPr>
        </p:nvGraphicFramePr>
        <p:xfrm>
          <a:off x="379413" y="5367338"/>
          <a:ext cx="4402137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46" name="Equation" r:id="rId6" imgW="1663700" imgH="203200" progId="Equation.3">
                  <p:embed/>
                </p:oleObj>
              </mc:Choice>
              <mc:Fallback>
                <p:oleObj name="Equation" r:id="rId6" imgW="16637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9413" y="5367338"/>
                        <a:ext cx="4402137" cy="5365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12628"/>
              </p:ext>
            </p:extLst>
          </p:nvPr>
        </p:nvGraphicFramePr>
        <p:xfrm>
          <a:off x="1155700" y="6169025"/>
          <a:ext cx="285591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47" name="Equation" r:id="rId8" imgW="1079500" imgH="203200" progId="Equation.3">
                  <p:embed/>
                </p:oleObj>
              </mc:Choice>
              <mc:Fallback>
                <p:oleObj name="Equation" r:id="rId8" imgW="10795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55700" y="6169025"/>
                        <a:ext cx="2855913" cy="536575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Arrow 9"/>
          <p:cNvSpPr/>
          <p:nvPr/>
        </p:nvSpPr>
        <p:spPr>
          <a:xfrm>
            <a:off x="5046753" y="5715645"/>
            <a:ext cx="962770" cy="58860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934718"/>
              </p:ext>
            </p:extLst>
          </p:nvPr>
        </p:nvGraphicFramePr>
        <p:xfrm>
          <a:off x="6086475" y="5715000"/>
          <a:ext cx="18288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48" name="Equation" r:id="rId10" imgW="469900" imgH="177800" progId="Equation.DSMT4">
                  <p:embed/>
                </p:oleObj>
              </mc:Choice>
              <mc:Fallback>
                <p:oleObj name="Equation" r:id="rId10" imgW="469900" imgH="177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86475" y="5715000"/>
                        <a:ext cx="1828800" cy="69215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730595"/>
              </p:ext>
            </p:extLst>
          </p:nvPr>
        </p:nvGraphicFramePr>
        <p:xfrm>
          <a:off x="3837849" y="3066930"/>
          <a:ext cx="27781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49" name="Equation" r:id="rId12" imgW="1028700" imgH="203200" progId="Equation.DSMT4">
                  <p:embed/>
                </p:oleObj>
              </mc:Choice>
              <mc:Fallback>
                <p:oleObj name="Equation" r:id="rId12" imgW="1028700" imgH="203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37849" y="3066930"/>
                        <a:ext cx="2778125" cy="54768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267238"/>
              </p:ext>
            </p:extLst>
          </p:nvPr>
        </p:nvGraphicFramePr>
        <p:xfrm>
          <a:off x="7249887" y="3118523"/>
          <a:ext cx="16795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50" name="Equation" r:id="rId14" imgW="622300" imgH="165100" progId="Equation.DSMT4">
                  <p:embed/>
                </p:oleObj>
              </mc:Choice>
              <mc:Fallback>
                <p:oleObj name="Equation" r:id="rId14" imgW="622300" imgH="1651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249887" y="3118523"/>
                        <a:ext cx="1679575" cy="44450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Arrow 13"/>
          <p:cNvSpPr/>
          <p:nvPr/>
        </p:nvSpPr>
        <p:spPr>
          <a:xfrm>
            <a:off x="3250459" y="3125897"/>
            <a:ext cx="528326" cy="4297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6677263" y="3125897"/>
            <a:ext cx="528326" cy="42975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62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4" grpId="0" animBg="1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 Summary Constraints (Cont’d)</a:t>
            </a:r>
          </a:p>
        </p:txBody>
      </p:sp>
      <p:sp>
        <p:nvSpPr>
          <p:cNvPr id="4" name="Rectangle 3"/>
          <p:cNvSpPr/>
          <p:nvPr/>
        </p:nvSpPr>
        <p:spPr>
          <a:xfrm>
            <a:off x="159827" y="1489659"/>
            <a:ext cx="88498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class A {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f;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String </a:t>
            </a:r>
            <a:r>
              <a:rPr lang="en-US" sz="2400" b="1" dirty="0" smtClean="0">
                <a:latin typeface="Courier New"/>
                <a:cs typeface="Courier New"/>
              </a:rPr>
              <a:t>get(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this) { 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    return </a:t>
            </a:r>
            <a:r>
              <a:rPr lang="en-US" sz="2400" b="1" dirty="0" err="1" smtClean="0">
                <a:latin typeface="Courier New"/>
                <a:cs typeface="Courier New"/>
              </a:rPr>
              <a:t>this.f</a:t>
            </a:r>
            <a:r>
              <a:rPr lang="en-US" sz="2400" b="1" dirty="0" smtClean="0">
                <a:latin typeface="Courier New"/>
                <a:cs typeface="Courier New"/>
              </a:rPr>
              <a:t>; 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smtClean="0">
                <a:latin typeface="Courier New"/>
                <a:cs typeface="Courier New"/>
              </a:rPr>
              <a:t> }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}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strike="sngStrike" dirty="0" err="1" smtClean="0">
                <a:solidFill>
                  <a:srgbClr val="0000FF"/>
                </a:solidFill>
                <a:latin typeface="Courier New"/>
                <a:cs typeface="Courier New"/>
              </a:rPr>
              <a:t>tainted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strike="sngStrike" dirty="0" err="1" smtClean="0">
                <a:solidFill>
                  <a:srgbClr val="0000FF"/>
                </a:solidFill>
                <a:latin typeface="Courier New"/>
                <a:cs typeface="Courier New"/>
              </a:rPr>
              <a:t>poly</a:t>
            </a:r>
            <a:r>
              <a:rPr lang="en-US" sz="2400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,</a:t>
            </a:r>
            <a:r>
              <a:rPr lang="en-US" sz="24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</a:t>
            </a:r>
            <a:r>
              <a:rPr lang="en-US" sz="2400" b="1" dirty="0" smtClean="0">
                <a:latin typeface="Courier New"/>
                <a:cs typeface="Courier New"/>
              </a:rPr>
              <a:t>A </a:t>
            </a:r>
            <a:r>
              <a:rPr lang="en-US" sz="2400" b="1" dirty="0" smtClean="0">
                <a:latin typeface="Courier New"/>
                <a:cs typeface="Courier New"/>
              </a:rPr>
              <a:t>y = ...;</a:t>
            </a:r>
          </a:p>
          <a:p>
            <a:pPr>
              <a:buSzPct val="80000"/>
            </a:pP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{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safe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  <a:cs typeface="Courier New"/>
              </a:rPr>
              <a:t>}              </a:t>
            </a:r>
            <a:r>
              <a:rPr lang="en-US" sz="2400" b="1" dirty="0" smtClean="0">
                <a:latin typeface="Courier New"/>
                <a:cs typeface="Courier New"/>
              </a:rPr>
              <a:t>String x = </a:t>
            </a:r>
            <a:r>
              <a:rPr lang="en-US" sz="2400" b="1" dirty="0" err="1" smtClean="0">
                <a:latin typeface="Courier New"/>
                <a:cs typeface="Courier New"/>
              </a:rPr>
              <a:t>y.get</a:t>
            </a:r>
            <a:r>
              <a:rPr lang="en-US" sz="2400" b="1" dirty="0" smtClean="0">
                <a:latin typeface="Courier New"/>
                <a:cs typeface="Courier New"/>
              </a:rPr>
              <a:t>(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  <a:p>
            <a:pPr>
              <a:buSzPct val="80000"/>
            </a:pPr>
            <a:endParaRPr lang="en-US" sz="2400" b="1" dirty="0" smtClean="0">
              <a:solidFill>
                <a:srgbClr val="0000FF"/>
              </a:solidFill>
              <a:latin typeface="Courier New"/>
              <a:cs typeface="Courier New"/>
            </a:endParaRP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writer</a:t>
            </a:r>
            <a:r>
              <a:rPr lang="en-US" sz="2400" b="1" dirty="0" err="1" smtClean="0">
                <a:latin typeface="Courier New"/>
                <a:cs typeface="Courier New"/>
              </a:rPr>
              <a:t>.println</a:t>
            </a:r>
            <a:r>
              <a:rPr lang="en-US" sz="2400" b="1" dirty="0" smtClean="0">
                <a:latin typeface="Courier New"/>
                <a:cs typeface="Courier New"/>
              </a:rPr>
              <a:t>(x</a:t>
            </a:r>
            <a:r>
              <a:rPr lang="en-US" sz="2400" b="1" dirty="0" smtClean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Rectangle 6"/>
          <p:cNvSpPr/>
          <p:nvPr/>
        </p:nvSpPr>
        <p:spPr>
          <a:xfrm>
            <a:off x="7598884" y="5657671"/>
            <a:ext cx="9659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72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7200" dirty="0">
              <a:solidFill>
                <a:srgbClr val="0080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546728"/>
              </p:ext>
            </p:extLst>
          </p:nvPr>
        </p:nvGraphicFramePr>
        <p:xfrm>
          <a:off x="1449388" y="6096000"/>
          <a:ext cx="538162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80" name="Equation" r:id="rId4" imgW="1866900" imgH="190500" progId="Equation.3">
                  <p:embed/>
                </p:oleObj>
              </mc:Choice>
              <mc:Fallback>
                <p:oleObj name="Equation" r:id="rId4" imgW="18669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9388" y="6096000"/>
                        <a:ext cx="5381625" cy="5492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 flipH="1">
            <a:off x="1852613" y="5860424"/>
            <a:ext cx="155597" cy="23605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75485" y="5816120"/>
            <a:ext cx="0" cy="342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305189" y="5816120"/>
            <a:ext cx="132896" cy="2803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031956" y="4076777"/>
            <a:ext cx="2399257" cy="483052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728176"/>
              </p:ext>
            </p:extLst>
          </p:nvPr>
        </p:nvGraphicFramePr>
        <p:xfrm>
          <a:off x="1871663" y="5256213"/>
          <a:ext cx="4686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181" name="Equation" r:id="rId6" imgW="1625600" imgH="190500" progId="Equation.3">
                  <p:embed/>
                </p:oleObj>
              </mc:Choice>
              <mc:Fallback>
                <p:oleObj name="Equation" r:id="rId6" imgW="1625600" imgH="190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71663" y="5256213"/>
                        <a:ext cx="4686300" cy="54927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1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/>
              <a:t>type system</a:t>
            </a:r>
          </a:p>
          <a:p>
            <a:r>
              <a:rPr lang="en-US" dirty="0" smtClean="0"/>
              <a:t>Inference algorithm for </a:t>
            </a:r>
            <a:r>
              <a:rPr lang="en-US" dirty="0" err="1" smtClean="0"/>
              <a:t>SFlow</a:t>
            </a:r>
            <a:endParaRPr lang="en-US" dirty="0" smtClean="0"/>
          </a:p>
          <a:p>
            <a:r>
              <a:rPr lang="en-US" dirty="0" smtClean="0"/>
              <a:t>Handling of reflection, libraries and frameworks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Implementation and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52400" y="2860164"/>
            <a:ext cx="518160" cy="381000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4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Reflection, Libraries and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Reflective object creation is easy!</a:t>
            </a:r>
          </a:p>
          <a:p>
            <a:r>
              <a:rPr lang="en-US" sz="3200" dirty="0"/>
              <a:t>There is </a:t>
            </a:r>
            <a:r>
              <a:rPr lang="en-US" sz="3200" dirty="0">
                <a:solidFill>
                  <a:srgbClr val="FF0000"/>
                </a:solidFill>
              </a:rPr>
              <a:t>no need to abstract heap objects</a:t>
            </a:r>
            <a:r>
              <a:rPr lang="en-US" sz="3200" dirty="0"/>
              <a:t>!</a:t>
            </a:r>
          </a:p>
          <a:p>
            <a:r>
              <a:rPr lang="en-US" sz="3200" dirty="0"/>
              <a:t>Flow from x to y is reflected through subtyping </a:t>
            </a:r>
            <a:r>
              <a:rPr lang="en-US" sz="3200" dirty="0" smtClean="0"/>
              <a:t>x </a:t>
            </a:r>
            <a:r>
              <a:rPr lang="en-US" sz="3200" dirty="0">
                <a:latin typeface="Times"/>
                <a:cs typeface="Times"/>
              </a:rPr>
              <a:t>&lt;:</a:t>
            </a:r>
            <a:r>
              <a:rPr lang="en-US" sz="3200" dirty="0"/>
              <a:t> </a:t>
            </a:r>
            <a:r>
              <a:rPr lang="en-US" sz="3200" dirty="0" smtClean="0"/>
              <a:t>y</a:t>
            </a:r>
          </a:p>
          <a:p>
            <a:pPr marL="82296" indent="0">
              <a:buNone/>
            </a:pPr>
            <a:endParaRPr lang="en-US" sz="3200" dirty="0" smtClean="0"/>
          </a:p>
          <a:p>
            <a:pPr marL="402336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75680" y="3942740"/>
            <a:ext cx="8336425" cy="156966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X x = (X)</a:t>
            </a:r>
            <a:r>
              <a:rPr lang="en-US" sz="2400" b="1" dirty="0" err="1" smtClean="0">
                <a:latin typeface="Courier New"/>
                <a:cs typeface="Courier New"/>
              </a:rPr>
              <a:t>Class.forName</a:t>
            </a:r>
            <a:r>
              <a:rPr lang="en-US" sz="2400" b="1" dirty="0" smtClean="0">
                <a:latin typeface="Courier New"/>
                <a:cs typeface="Courier New"/>
              </a:rPr>
              <a:t>(“</a:t>
            </a:r>
            <a:r>
              <a:rPr lang="en-US" sz="2400" b="1" dirty="0" err="1" smtClean="0">
                <a:latin typeface="Courier New"/>
                <a:cs typeface="Courier New"/>
              </a:rPr>
              <a:t>str</a:t>
            </a:r>
            <a:r>
              <a:rPr lang="en-US" sz="2400" b="1" dirty="0" smtClean="0">
                <a:latin typeface="Courier New"/>
                <a:cs typeface="Courier New"/>
              </a:rPr>
              <a:t>”).</a:t>
            </a:r>
            <a:r>
              <a:rPr lang="en-US" sz="2400" b="1" dirty="0" err="1" smtClean="0">
                <a:latin typeface="Courier New"/>
                <a:cs typeface="Courier New"/>
              </a:rPr>
              <a:t>newInstance</a:t>
            </a:r>
            <a:r>
              <a:rPr lang="en-US" sz="2400" b="1" dirty="0" smtClean="0">
                <a:latin typeface="Courier New"/>
                <a:cs typeface="Courier New"/>
              </a:rPr>
              <a:t>();</a:t>
            </a:r>
          </a:p>
          <a:p>
            <a:pPr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x.f</a:t>
            </a:r>
            <a:r>
              <a:rPr lang="en-US" sz="2400" b="1" dirty="0" smtClean="0">
                <a:latin typeface="Courier New"/>
                <a:cs typeface="Courier New"/>
              </a:rPr>
              <a:t> = a; // 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a</a:t>
            </a:r>
            <a:r>
              <a:rPr lang="en-US" sz="2400" b="1" dirty="0" smtClean="0">
                <a:latin typeface="Courier New"/>
                <a:cs typeface="Courier New"/>
              </a:rPr>
              <a:t> is a </a:t>
            </a:r>
            <a:r>
              <a:rPr lang="en-US" sz="2400" b="1" dirty="0" smtClean="0">
                <a:solidFill>
                  <a:srgbClr val="FF0000"/>
                </a:solidFill>
                <a:latin typeface="Courier New"/>
                <a:cs typeface="Courier New"/>
              </a:rPr>
              <a:t>source</a:t>
            </a:r>
          </a:p>
          <a:p>
            <a:pPr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y = x;</a:t>
            </a:r>
          </a:p>
          <a:p>
            <a:pPr>
              <a:buSzPct val="80000"/>
            </a:pPr>
            <a:r>
              <a:rPr lang="en-US" sz="2400" b="1" dirty="0">
                <a:latin typeface="Courier New"/>
                <a:cs typeface="Courier New"/>
              </a:rPr>
              <a:t>b</a:t>
            </a:r>
            <a:r>
              <a:rPr lang="en-US" sz="2400" b="1" dirty="0" smtClean="0">
                <a:latin typeface="Courier New"/>
                <a:cs typeface="Courier New"/>
              </a:rPr>
              <a:t> = </a:t>
            </a:r>
            <a:r>
              <a:rPr lang="en-US" sz="2400" b="1" dirty="0" err="1" smtClean="0">
                <a:latin typeface="Courier New"/>
                <a:cs typeface="Courier New"/>
              </a:rPr>
              <a:t>y.f</a:t>
            </a:r>
            <a:r>
              <a:rPr lang="en-US" sz="2400" b="1" dirty="0" smtClean="0">
                <a:latin typeface="Courier New"/>
                <a:cs typeface="Courier New"/>
              </a:rPr>
              <a:t>; // </a:t>
            </a:r>
            <a:r>
              <a:rPr lang="en-US" sz="2400" b="1" dirty="0" smtClean="0">
                <a:solidFill>
                  <a:srgbClr val="008000"/>
                </a:solidFill>
                <a:latin typeface="Courier New"/>
                <a:cs typeface="Courier New"/>
              </a:rPr>
              <a:t>b</a:t>
            </a:r>
            <a:r>
              <a:rPr lang="en-US" sz="2400" b="1" dirty="0" smtClean="0">
                <a:latin typeface="Courier New"/>
                <a:cs typeface="Courier New"/>
              </a:rPr>
              <a:t> is a </a:t>
            </a:r>
            <a:r>
              <a:rPr lang="en-US" sz="2400" b="1" dirty="0" smtClean="0">
                <a:solidFill>
                  <a:srgbClr val="008000"/>
                </a:solidFill>
                <a:latin typeface="Courier New"/>
                <a:cs typeface="Courier New"/>
              </a:rPr>
              <a:t>sink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endParaRPr lang="en-US" sz="2400" b="1" dirty="0" smtClean="0">
              <a:latin typeface="Courier New"/>
              <a:cs typeface="Courier New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427821"/>
              </p:ext>
            </p:extLst>
          </p:nvPr>
        </p:nvGraphicFramePr>
        <p:xfrm>
          <a:off x="2237278" y="5709620"/>
          <a:ext cx="183038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24" name="Equation" r:id="rId3" imgW="469900" imgH="177800" progId="Equation.3">
                  <p:embed/>
                </p:oleObj>
              </mc:Choice>
              <mc:Fallback>
                <p:oleObj name="Equation" r:id="rId3" imgW="4699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37278" y="5709620"/>
                        <a:ext cx="1830388" cy="69215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338740"/>
              </p:ext>
            </p:extLst>
          </p:nvPr>
        </p:nvGraphicFramePr>
        <p:xfrm>
          <a:off x="4972253" y="5719569"/>
          <a:ext cx="178117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725" name="Equation" r:id="rId5" imgW="457200" imgH="165100" progId="Equation.3">
                  <p:embed/>
                </p:oleObj>
              </mc:Choice>
              <mc:Fallback>
                <p:oleObj name="Equation" r:id="rId5" imgW="4572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72253" y="5719569"/>
                        <a:ext cx="1781175" cy="642937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1189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on Taint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Finding Security Vulnerabilities with Static Analysis </a:t>
            </a:r>
            <a:r>
              <a:rPr lang="en-US" sz="2200" dirty="0" smtClean="0"/>
              <a:t>[</a:t>
            </a:r>
            <a:r>
              <a:rPr lang="en-US" sz="2200" dirty="0" err="1" smtClean="0"/>
              <a:t>Livshits</a:t>
            </a:r>
            <a:r>
              <a:rPr lang="en-US" sz="2200" dirty="0" smtClean="0"/>
              <a:t> and Lam, </a:t>
            </a:r>
            <a:r>
              <a:rPr lang="en-US" sz="2200" dirty="0" err="1" smtClean="0"/>
              <a:t>Usenix</a:t>
            </a:r>
            <a:r>
              <a:rPr lang="en-US" sz="2200" dirty="0" smtClean="0"/>
              <a:t> Security</a:t>
            </a:r>
            <a:r>
              <a:rPr lang="fr-FR" sz="2200" dirty="0" smtClean="0"/>
              <a:t>’</a:t>
            </a:r>
            <a:r>
              <a:rPr lang="en-US" sz="2200" dirty="0" smtClean="0"/>
              <a:t>05]</a:t>
            </a:r>
          </a:p>
          <a:p>
            <a:endParaRPr lang="en-US" dirty="0"/>
          </a:p>
          <a:p>
            <a:r>
              <a:rPr lang="en-US" dirty="0" smtClean="0"/>
              <a:t>TAJ </a:t>
            </a:r>
            <a:r>
              <a:rPr lang="en-US" sz="2200" dirty="0" smtClean="0"/>
              <a:t>[Tripp et al. PLDI’09]</a:t>
            </a:r>
            <a:endParaRPr lang="en-US" dirty="0" smtClean="0"/>
          </a:p>
          <a:p>
            <a:r>
              <a:rPr lang="en-US" dirty="0" smtClean="0"/>
              <a:t>F4F </a:t>
            </a:r>
            <a:r>
              <a:rPr lang="en-US" sz="2200" dirty="0" smtClean="0"/>
              <a:t>[</a:t>
            </a:r>
            <a:r>
              <a:rPr lang="en-US" sz="2200" dirty="0" err="1" smtClean="0"/>
              <a:t>Sridharan</a:t>
            </a:r>
            <a:r>
              <a:rPr lang="en-US" sz="2200" dirty="0" smtClean="0"/>
              <a:t> et al. OOPSLA’11]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Andromeda </a:t>
            </a:r>
            <a:r>
              <a:rPr lang="en-US" sz="2200" dirty="0" smtClean="0"/>
              <a:t>[Tripp et al. FASE’13]</a:t>
            </a:r>
          </a:p>
          <a:p>
            <a:endParaRPr lang="en-US" sz="2200" dirty="0"/>
          </a:p>
          <a:p>
            <a:r>
              <a:rPr lang="en-US" dirty="0" smtClean="0"/>
              <a:t>TAJ, F4F and Andromeda are included in a commercial tool from IBM, called </a:t>
            </a:r>
            <a:r>
              <a:rPr lang="en-US" dirty="0" err="1" smtClean="0"/>
              <a:t>AppScan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3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Reflection, Libraries and Frameworks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Libraries (JDK, third-party, frameworks)</a:t>
            </a:r>
          </a:p>
          <a:p>
            <a:endParaRPr lang="en-US" dirty="0" smtClean="0"/>
          </a:p>
          <a:p>
            <a:r>
              <a:rPr lang="en-US" dirty="0" smtClean="0"/>
              <a:t>Unknown </a:t>
            </a:r>
            <a:r>
              <a:rPr lang="en-US" dirty="0" smtClean="0"/>
              <a:t>library methods are typed </a:t>
            </a:r>
            <a:br>
              <a:rPr lang="en-US" dirty="0" smtClean="0"/>
            </a:br>
            <a:r>
              <a:rPr lang="en-US" dirty="0" smtClean="0"/>
              <a:t>poly, poly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poly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>
                <a:solidFill>
                  <a:srgbClr val="008000"/>
                </a:solidFill>
              </a:rPr>
              <a:t>safe</a:t>
            </a:r>
            <a:r>
              <a:rPr lang="en-US" dirty="0" smtClean="0"/>
              <a:t> l = </a:t>
            </a:r>
            <a:r>
              <a:rPr lang="en-US" dirty="0" err="1" smtClean="0"/>
              <a:t>r.m</a:t>
            </a:r>
            <a:r>
              <a:rPr lang="en-US" dirty="0" smtClean="0"/>
              <a:t>(r1,r2)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 smtClean="0"/>
              <a:t>l </a:t>
            </a:r>
            <a:r>
              <a:rPr lang="en-US" dirty="0"/>
              <a:t>= </a:t>
            </a:r>
            <a:r>
              <a:rPr lang="en-US" dirty="0" err="1"/>
              <a:t>r.m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tainted</a:t>
            </a:r>
            <a:r>
              <a:rPr lang="en-US" dirty="0" smtClean="0"/>
              <a:t> r1</a:t>
            </a:r>
            <a:r>
              <a:rPr lang="en-US" dirty="0"/>
              <a:t>,r2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637323" y="3997944"/>
            <a:ext cx="492369" cy="469521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10" name="Freeform 9"/>
          <p:cNvSpPr/>
          <p:nvPr/>
        </p:nvSpPr>
        <p:spPr>
          <a:xfrm>
            <a:off x="1637323" y="4150344"/>
            <a:ext cx="1334477" cy="317121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11" name="Freeform 10"/>
          <p:cNvSpPr/>
          <p:nvPr/>
        </p:nvSpPr>
        <p:spPr>
          <a:xfrm>
            <a:off x="1637323" y="3997945"/>
            <a:ext cx="1791677" cy="463360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  <p:sp>
        <p:nvSpPr>
          <p:cNvPr id="12" name="Freeform 11"/>
          <p:cNvSpPr/>
          <p:nvPr/>
        </p:nvSpPr>
        <p:spPr>
          <a:xfrm flipH="1">
            <a:off x="1371601" y="5280265"/>
            <a:ext cx="2131646" cy="469521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 flipH="1">
            <a:off x="838197" y="5127865"/>
            <a:ext cx="2665049" cy="621921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3470031" y="5127865"/>
            <a:ext cx="492369" cy="621921"/>
          </a:xfrm>
          <a:custGeom>
            <a:avLst/>
            <a:gdLst>
              <a:gd name="connsiteX0" fmla="*/ 0 w 644769"/>
              <a:gd name="connsiteY0" fmla="*/ 391367 h 469521"/>
              <a:gd name="connsiteX1" fmla="*/ 390769 w 644769"/>
              <a:gd name="connsiteY1" fmla="*/ 598 h 469521"/>
              <a:gd name="connsiteX2" fmla="*/ 644769 w 644769"/>
              <a:gd name="connsiteY2" fmla="*/ 469521 h 469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769" h="469521">
                <a:moveTo>
                  <a:pt x="0" y="391367"/>
                </a:moveTo>
                <a:cubicBezTo>
                  <a:pt x="141654" y="189469"/>
                  <a:pt x="283308" y="-12428"/>
                  <a:pt x="390769" y="598"/>
                </a:cubicBezTo>
                <a:cubicBezTo>
                  <a:pt x="498231" y="13624"/>
                  <a:pt x="571500" y="241572"/>
                  <a:pt x="644769" y="469521"/>
                </a:cubicBezTo>
              </a:path>
            </a:pathLst>
          </a:cu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095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Reflection, Libraries and Frameworks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799"/>
            <a:ext cx="8110728" cy="507583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Frameworks (e.g., Struts, Spring)</a:t>
            </a:r>
          </a:p>
          <a:p>
            <a:pPr lvl="1"/>
            <a:r>
              <a:rPr lang="en-US" dirty="0" smtClean="0"/>
              <a:t>Framework classes/interfaces are </a:t>
            </a:r>
            <a:r>
              <a:rPr lang="en-US" dirty="0" err="1" smtClean="0"/>
              <a:t>subclassed</a:t>
            </a:r>
            <a:r>
              <a:rPr lang="en-US" dirty="0" smtClean="0"/>
              <a:t>/implemented in web application code</a:t>
            </a:r>
          </a:p>
          <a:p>
            <a:r>
              <a:rPr lang="en-US" dirty="0" smtClean="0"/>
              <a:t>Superclass-subclass relation is handled using function subtyping constraints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UserAction.execute</a:t>
            </a:r>
            <a:r>
              <a:rPr lang="en-US" dirty="0" smtClean="0"/>
              <a:t>(</a:t>
            </a:r>
            <a:r>
              <a:rPr lang="en-US" dirty="0" err="1" smtClean="0"/>
              <a:t>ActionForm</a:t>
            </a:r>
            <a:r>
              <a:rPr lang="en-US" dirty="0" smtClean="0"/>
              <a:t> </a:t>
            </a:r>
            <a:r>
              <a:rPr lang="en-US" dirty="0" err="1" smtClean="0"/>
              <a:t>userForm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smtClean="0"/>
              <a:t>                        </a:t>
            </a:r>
            <a:r>
              <a:rPr lang="en-US" dirty="0" smtClean="0">
                <a:latin typeface="Times"/>
                <a:cs typeface="Times"/>
              </a:rPr>
              <a:t>&lt;:</a:t>
            </a:r>
          </a:p>
          <a:p>
            <a:pPr marL="82296" indent="0">
              <a:buNone/>
            </a:pPr>
            <a:r>
              <a:rPr lang="en-US" dirty="0" err="1" smtClean="0"/>
              <a:t>Action.execute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tainted</a:t>
            </a:r>
            <a:r>
              <a:rPr lang="en-US" dirty="0" smtClean="0"/>
              <a:t> </a:t>
            </a:r>
            <a:r>
              <a:rPr lang="en-US" dirty="0" err="1" smtClean="0"/>
              <a:t>ActionForm</a:t>
            </a:r>
            <a:r>
              <a:rPr lang="en-US" dirty="0" smtClean="0"/>
              <a:t> form)</a:t>
            </a:r>
          </a:p>
          <a:p>
            <a:pPr marL="82296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entails</a:t>
            </a:r>
          </a:p>
          <a:p>
            <a:pPr marL="82296" indent="0">
              <a:buNone/>
            </a:pPr>
            <a:r>
              <a:rPr lang="en-US" dirty="0" smtClean="0"/>
              <a:t>             form </a:t>
            </a:r>
            <a:r>
              <a:rPr lang="en-US" dirty="0" smtClean="0">
                <a:latin typeface="Times"/>
                <a:cs typeface="Times"/>
              </a:rPr>
              <a:t>&lt;:</a:t>
            </a:r>
            <a:r>
              <a:rPr lang="en-US" dirty="0" smtClean="0"/>
              <a:t> </a:t>
            </a:r>
            <a:r>
              <a:rPr lang="en-US" dirty="0" err="1" smtClean="0"/>
              <a:t>userForm</a:t>
            </a:r>
            <a:r>
              <a:rPr lang="en-US" dirty="0" smtClean="0"/>
              <a:t>  //</a:t>
            </a:r>
            <a:r>
              <a:rPr lang="en-US" dirty="0" err="1" smtClean="0"/>
              <a:t>userForm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tainted</a:t>
            </a:r>
            <a:r>
              <a:rPr lang="en-US" dirty="0" smtClean="0"/>
              <a:t>    </a:t>
            </a:r>
          </a:p>
          <a:p>
            <a:pPr marL="82296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80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</a:t>
            </a:r>
            <a:r>
              <a:rPr lang="en-US" dirty="0"/>
              <a:t>type system</a:t>
            </a:r>
          </a:p>
          <a:p>
            <a:r>
              <a:rPr lang="en-US" dirty="0" smtClean="0"/>
              <a:t>Inference algorithm for </a:t>
            </a:r>
            <a:r>
              <a:rPr lang="en-US" dirty="0" err="1" smtClean="0"/>
              <a:t>SFlow</a:t>
            </a:r>
            <a:endParaRPr lang="en-US" dirty="0" smtClean="0"/>
          </a:p>
          <a:p>
            <a:r>
              <a:rPr lang="en-US" dirty="0" smtClean="0"/>
              <a:t>Handling of reflection, libraries and frameworks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Implementation and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52400" y="3899340"/>
            <a:ext cx="518160" cy="381000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73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Built in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nference and checking framework for pluggable types </a:t>
            </a:r>
            <a:r>
              <a:rPr lang="en-US" sz="2400" dirty="0" smtClean="0"/>
              <a:t>[</a:t>
            </a:r>
            <a:r>
              <a:rPr lang="en-US" sz="2400" dirty="0" smtClean="0">
                <a:solidFill>
                  <a:srgbClr val="000000"/>
                </a:solidFill>
              </a:rPr>
              <a:t>Huang </a:t>
            </a:r>
            <a:r>
              <a:rPr lang="en-US" sz="2400" dirty="0">
                <a:solidFill>
                  <a:srgbClr val="000000"/>
                </a:solidFill>
              </a:rPr>
              <a:t>et al. </a:t>
            </a:r>
            <a:r>
              <a:rPr lang="en-US" sz="2400" dirty="0" smtClean="0">
                <a:solidFill>
                  <a:srgbClr val="000000"/>
                </a:solidFill>
              </a:rPr>
              <a:t>ECOOP’12]</a:t>
            </a:r>
            <a:endParaRPr lang="en-US" sz="2400" dirty="0" smtClean="0"/>
          </a:p>
          <a:p>
            <a:pPr lvl="1"/>
            <a:r>
              <a:rPr lang="en-US" dirty="0" smtClean="0"/>
              <a:t>Instantiated framework with </a:t>
            </a:r>
            <a:r>
              <a:rPr lang="en-US" dirty="0" err="1" smtClean="0"/>
              <a:t>SFlow</a:t>
            </a:r>
            <a:endParaRPr lang="en-US" dirty="0" smtClean="0"/>
          </a:p>
          <a:p>
            <a:pPr lvl="1"/>
            <a:r>
              <a:rPr lang="en-US" dirty="0"/>
              <a:t>Built on top of the Checker Framework </a:t>
            </a:r>
            <a:r>
              <a:rPr lang="en-US" sz="2200" dirty="0"/>
              <a:t>[</a:t>
            </a:r>
            <a:r>
              <a:rPr lang="en-US" sz="2200" dirty="0" err="1">
                <a:solidFill>
                  <a:srgbClr val="000000"/>
                </a:solidFill>
              </a:rPr>
              <a:t>Papi</a:t>
            </a:r>
            <a:r>
              <a:rPr lang="en-US" sz="2200" dirty="0">
                <a:solidFill>
                  <a:srgbClr val="000000"/>
                </a:solidFill>
              </a:rPr>
              <a:t> et al. ISSTA’08, </a:t>
            </a:r>
            <a:r>
              <a:rPr lang="en-US" sz="2200" dirty="0" err="1">
                <a:solidFill>
                  <a:srgbClr val="000000"/>
                </a:solidFill>
              </a:rPr>
              <a:t>Dietl</a:t>
            </a:r>
            <a:r>
              <a:rPr lang="en-US" sz="2200" dirty="0">
                <a:solidFill>
                  <a:srgbClr val="000000"/>
                </a:solidFill>
              </a:rPr>
              <a:t> et al. ICSE’11</a:t>
            </a:r>
            <a:r>
              <a:rPr lang="en-US" sz="2200" dirty="0"/>
              <a:t>]</a:t>
            </a:r>
          </a:p>
          <a:p>
            <a:pPr marL="402336" lvl="1" indent="0">
              <a:buNone/>
            </a:pPr>
            <a:endParaRPr lang="en-US" dirty="0" smtClean="0"/>
          </a:p>
          <a:p>
            <a:r>
              <a:rPr lang="en-US" dirty="0"/>
              <a:t>Publicly available at 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code.google.com</a:t>
            </a:r>
            <a:r>
              <a:rPr lang="en-US" dirty="0"/>
              <a:t>/p/type-inference/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4E285-444D-4C0C-8BFA-BDB311F86A90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676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799"/>
            <a:ext cx="8110728" cy="5104281"/>
          </a:xfrm>
        </p:spPr>
        <p:txBody>
          <a:bodyPr>
            <a:normAutofit/>
          </a:bodyPr>
          <a:lstStyle/>
          <a:p>
            <a:r>
              <a:rPr lang="en-US" dirty="0" err="1" smtClean="0"/>
              <a:t>DroidBench</a:t>
            </a:r>
            <a:endParaRPr lang="en-US" dirty="0" smtClean="0"/>
          </a:p>
          <a:p>
            <a:pPr lvl="1"/>
            <a:r>
              <a:rPr lang="en-US" dirty="0" smtClean="0"/>
              <a:t>A suit of 39 Android apps by [</a:t>
            </a:r>
            <a:r>
              <a:rPr lang="en-US" dirty="0" err="1" smtClean="0"/>
              <a:t>Arzt</a:t>
            </a:r>
            <a:r>
              <a:rPr lang="en-US" dirty="0" smtClean="0"/>
              <a:t> et al. </a:t>
            </a:r>
            <a:r>
              <a:rPr lang="en-US" sz="2200" dirty="0" smtClean="0"/>
              <a:t>PLDI’14</a:t>
            </a:r>
            <a:r>
              <a:rPr lang="en-US" dirty="0" smtClean="0"/>
              <a:t>] for evaluating taint analysis for Android</a:t>
            </a:r>
          </a:p>
          <a:p>
            <a:r>
              <a:rPr lang="en-US" dirty="0" smtClean="0"/>
              <a:t>Java </a:t>
            </a:r>
            <a:r>
              <a:rPr lang="en-US" dirty="0"/>
              <a:t>w</a:t>
            </a:r>
            <a:r>
              <a:rPr lang="en-US" dirty="0" smtClean="0"/>
              <a:t>eb applications</a:t>
            </a:r>
          </a:p>
          <a:p>
            <a:pPr lvl="1"/>
            <a:r>
              <a:rPr lang="en-US" dirty="0" smtClean="0"/>
              <a:t>Stanford </a:t>
            </a:r>
            <a:r>
              <a:rPr lang="en-US" dirty="0" err="1" smtClean="0"/>
              <a:t>Securibench</a:t>
            </a:r>
            <a:r>
              <a:rPr lang="en-US" dirty="0" smtClean="0"/>
              <a:t>:</a:t>
            </a:r>
            <a:r>
              <a:rPr lang="en-US" dirty="0"/>
              <a:t> </a:t>
            </a:r>
            <a:r>
              <a:rPr lang="en-US" dirty="0" smtClean="0"/>
              <a:t>a suit by Ben </a:t>
            </a:r>
            <a:r>
              <a:rPr lang="en-US" dirty="0" err="1" smtClean="0"/>
              <a:t>Livshits</a:t>
            </a:r>
            <a:r>
              <a:rPr lang="en-US" dirty="0" smtClean="0"/>
              <a:t> designed for evaluating taint analysis</a:t>
            </a:r>
            <a:endParaRPr lang="en-US" dirty="0" smtClean="0"/>
          </a:p>
          <a:p>
            <a:pPr lvl="1"/>
            <a:r>
              <a:rPr lang="en-US" dirty="0" smtClean="0"/>
              <a:t>Other web applications </a:t>
            </a:r>
            <a:r>
              <a:rPr lang="en-US" dirty="0" smtClean="0"/>
              <a:t>from </a:t>
            </a:r>
            <a:r>
              <a:rPr lang="en-US" dirty="0" smtClean="0"/>
              <a:t>previous 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13</a:t>
            </a:r>
            <a:r>
              <a:rPr lang="en-US" dirty="0" smtClean="0"/>
              <a:t> web applications comprising </a:t>
            </a:r>
            <a:r>
              <a:rPr lang="en-US" dirty="0" smtClean="0">
                <a:solidFill>
                  <a:srgbClr val="FF0000"/>
                </a:solidFill>
              </a:rPr>
              <a:t>473kLOC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32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DroidBench</a:t>
            </a:r>
            <a:r>
              <a:rPr lang="en-US" dirty="0"/>
              <a:t> [</a:t>
            </a:r>
            <a:r>
              <a:rPr lang="en-US" sz="2600" dirty="0" err="1">
                <a:solidFill>
                  <a:prstClr val="black"/>
                </a:solidFill>
              </a:rPr>
              <a:t>Arzt</a:t>
            </a:r>
            <a:r>
              <a:rPr lang="en-US" sz="2600" dirty="0">
                <a:solidFill>
                  <a:prstClr val="black"/>
                </a:solidFill>
              </a:rPr>
              <a:t> et al. PLDI’14</a:t>
            </a:r>
            <a:r>
              <a:rPr lang="en-US" dirty="0"/>
              <a:t>]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399075"/>
              </p:ext>
            </p:extLst>
          </p:nvPr>
        </p:nvGraphicFramePr>
        <p:xfrm>
          <a:off x="385949" y="4160072"/>
          <a:ext cx="8411615" cy="2352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8714"/>
                <a:gridCol w="1378473"/>
                <a:gridCol w="1533357"/>
                <a:gridCol w="1301031"/>
                <a:gridCol w="13800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Tool Name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AppScan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Fortify SCA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FlowDroid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SFlowInfer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Correct</a:t>
                      </a:r>
                      <a:r>
                        <a:rPr lang="en-US" sz="2000" baseline="0" dirty="0" smtClean="0"/>
                        <a:t> warning  </a:t>
                      </a:r>
                      <a:r>
                        <a:rPr lang="en-US" sz="2000" baseline="0" dirty="0" smtClean="0">
                          <a:sym typeface="Zapf Dingbats"/>
                        </a:rPr>
                        <a:t>✔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26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28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False</a:t>
                      </a:r>
                      <a:r>
                        <a:rPr lang="en-US" sz="2000" baseline="0" dirty="0" smtClean="0"/>
                        <a:t> warning      </a:t>
                      </a:r>
                      <a:r>
                        <a:rPr lang="en-US" sz="2000" baseline="0" dirty="0" smtClean="0">
                          <a:sym typeface="Zapf Dingbats"/>
                        </a:rPr>
                        <a:t>✖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Missed flow        </a:t>
                      </a:r>
                      <a:r>
                        <a:rPr lang="en-US" sz="2000" dirty="0" smtClean="0">
                          <a:sym typeface="Wingdings"/>
                        </a:rPr>
                        <a:t>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Precision  </a:t>
                      </a:r>
                      <a:r>
                        <a:rPr lang="en-US" sz="2000" baseline="0" dirty="0" smtClean="0">
                          <a:sym typeface="Zapf Dingbats"/>
                        </a:rPr>
                        <a:t>✔/(✔+✖)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74%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81%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86%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76%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Recall      </a:t>
                      </a:r>
                      <a:r>
                        <a:rPr lang="en-US" sz="2000" baseline="0" dirty="0" smtClean="0">
                          <a:sym typeface="Zapf Dingbats"/>
                        </a:rPr>
                        <a:t>✔/(✔+</a:t>
                      </a:r>
                      <a:r>
                        <a:rPr lang="en-US" sz="2000" dirty="0" smtClean="0">
                          <a:sym typeface="Wingdings"/>
                        </a:rPr>
                        <a:t></a:t>
                      </a:r>
                      <a:r>
                        <a:rPr lang="en-US" sz="2000" baseline="0" dirty="0" smtClean="0">
                          <a:sym typeface="Zapf Dingbats"/>
                        </a:rPr>
                        <a:t>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50%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61%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93%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100%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447800"/>
            <a:ext cx="8459246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SFlow</a:t>
            </a:r>
            <a:r>
              <a:rPr lang="en-US" dirty="0" err="1" smtClean="0"/>
              <a:t>Infer</a:t>
            </a:r>
            <a:r>
              <a:rPr lang="en-US" dirty="0" smtClean="0"/>
              <a:t> </a:t>
            </a:r>
            <a:r>
              <a:rPr lang="en-US" dirty="0" smtClean="0"/>
              <a:t>outperforms  </a:t>
            </a:r>
            <a:r>
              <a:rPr lang="en-US" dirty="0" err="1" smtClean="0"/>
              <a:t>AppScan</a:t>
            </a:r>
            <a:r>
              <a:rPr lang="en-US" dirty="0" smtClean="0"/>
              <a:t> and Fortify SCA</a:t>
            </a:r>
          </a:p>
          <a:p>
            <a:r>
              <a:rPr lang="en-US" dirty="0" err="1" smtClean="0"/>
              <a:t>FlowDroid</a:t>
            </a:r>
            <a:r>
              <a:rPr lang="en-US" dirty="0" smtClean="0"/>
              <a:t> [</a:t>
            </a:r>
            <a:r>
              <a:rPr lang="en-US" sz="2800" dirty="0" err="1">
                <a:solidFill>
                  <a:prstClr val="black"/>
                </a:solidFill>
              </a:rPr>
              <a:t>Arzt</a:t>
            </a:r>
            <a:r>
              <a:rPr lang="en-US" sz="2800" dirty="0">
                <a:solidFill>
                  <a:prstClr val="black"/>
                </a:solidFill>
              </a:rPr>
              <a:t> et al. PLDI’14</a:t>
            </a:r>
            <a:r>
              <a:rPr lang="en-US" dirty="0" smtClean="0"/>
              <a:t>] is flow-sensitive</a:t>
            </a:r>
          </a:p>
          <a:p>
            <a:pPr lvl="1"/>
            <a:r>
              <a:rPr lang="en-US" dirty="0" err="1" smtClean="0"/>
              <a:t>DroidBench</a:t>
            </a:r>
            <a:r>
              <a:rPr lang="en-US" dirty="0" smtClean="0"/>
              <a:t> is designed for </a:t>
            </a:r>
            <a:r>
              <a:rPr lang="en-US" dirty="0" smtClean="0"/>
              <a:t>flow sensitivity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2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</a:t>
            </a:r>
            <a:r>
              <a:rPr lang="en-US" dirty="0"/>
              <a:t>m</a:t>
            </a:r>
            <a:r>
              <a:rPr lang="en-US" dirty="0" smtClean="0"/>
              <a:t>anually examined all type errors</a:t>
            </a:r>
          </a:p>
          <a:p>
            <a:r>
              <a:rPr lang="en-US" dirty="0" smtClean="0"/>
              <a:t>Parameter Manipulation / SQL Injection</a:t>
            </a:r>
          </a:p>
          <a:p>
            <a:pPr lvl="1"/>
            <a:r>
              <a:rPr lang="en-US" dirty="0" smtClean="0"/>
              <a:t>7 benchmarks have no type errors</a:t>
            </a:r>
          </a:p>
          <a:p>
            <a:pPr lvl="1"/>
            <a:r>
              <a:rPr lang="en-US" dirty="0" smtClean="0"/>
              <a:t>66 type errors correspond to true flows</a:t>
            </a:r>
          </a:p>
          <a:p>
            <a:pPr lvl="1"/>
            <a:r>
              <a:rPr lang="en-US" dirty="0" smtClean="0"/>
              <a:t>Average false positive rate: </a:t>
            </a:r>
            <a:r>
              <a:rPr lang="en-US" dirty="0" smtClean="0">
                <a:solidFill>
                  <a:srgbClr val="FF0000"/>
                </a:solidFill>
              </a:rPr>
              <a:t>15%</a:t>
            </a:r>
          </a:p>
          <a:p>
            <a:r>
              <a:rPr lang="en-US" dirty="0" smtClean="0"/>
              <a:t>Parameter Manipulation / XSS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8 benchmarks have no type errors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143 type errors correspond to true flows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Average false positive rate: </a:t>
            </a:r>
            <a:r>
              <a:rPr lang="en-US" dirty="0" smtClean="0">
                <a:solidFill>
                  <a:srgbClr val="FF0000"/>
                </a:solidFill>
              </a:rPr>
              <a:t>4%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62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SFlowInfer</a:t>
            </a:r>
            <a:r>
              <a:rPr lang="en-US" dirty="0" smtClean="0"/>
              <a:t> </a:t>
            </a:r>
            <a:r>
              <a:rPr lang="en-US" dirty="0" smtClean="0"/>
              <a:t>takes </a:t>
            </a:r>
            <a:r>
              <a:rPr lang="en-US" dirty="0" smtClean="0"/>
              <a:t>less than 3</a:t>
            </a:r>
            <a:r>
              <a:rPr lang="en-US" dirty="0" smtClean="0"/>
              <a:t> minutes on all but 2 benchmarks</a:t>
            </a:r>
          </a:p>
          <a:p>
            <a:r>
              <a:rPr lang="en-US" dirty="0" smtClean="0"/>
              <a:t>Largest benchmark, </a:t>
            </a:r>
            <a:r>
              <a:rPr lang="en-US" dirty="0" err="1" smtClean="0"/>
              <a:t>photov</a:t>
            </a:r>
            <a:r>
              <a:rPr lang="en-US" dirty="0"/>
              <a:t> </a:t>
            </a:r>
            <a:r>
              <a:rPr lang="en-US" dirty="0" smtClean="0"/>
              <a:t>126kLOC, takes 640 seconds</a:t>
            </a:r>
          </a:p>
          <a:p>
            <a:pPr lvl="1"/>
            <a:r>
              <a:rPr lang="en-US" dirty="0" smtClean="0"/>
              <a:t>Can be optimized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Maximal heap size is set to 2GB!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34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type system for secure information flow</a:t>
            </a:r>
          </a:p>
          <a:p>
            <a:r>
              <a:rPr lang="en-US" dirty="0" smtClean="0"/>
              <a:t>An efficient type inference algorithm</a:t>
            </a:r>
          </a:p>
          <a:p>
            <a:pPr lvl="1"/>
            <a:r>
              <a:rPr lang="en-US" dirty="0" smtClean="0"/>
              <a:t>Effective taint analysis tool</a:t>
            </a:r>
          </a:p>
          <a:p>
            <a:r>
              <a:rPr lang="en-US" dirty="0" smtClean="0"/>
              <a:t>Evaluation on 473kLOC</a:t>
            </a:r>
          </a:p>
          <a:p>
            <a:endParaRPr lang="en-US" dirty="0" smtClean="0"/>
          </a:p>
          <a:p>
            <a:r>
              <a:rPr lang="en-US" dirty="0" smtClean="0"/>
              <a:t>Publicly </a:t>
            </a:r>
            <a:r>
              <a:rPr lang="en-US" dirty="0"/>
              <a:t>available at 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code.google.com</a:t>
            </a:r>
            <a:r>
              <a:rPr lang="en-US" dirty="0"/>
              <a:t>/p/type-inference/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1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Existing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Dataflow and points-to based approaches</a:t>
            </a:r>
          </a:p>
          <a:p>
            <a:endParaRPr lang="en-US" dirty="0"/>
          </a:p>
          <a:p>
            <a:r>
              <a:rPr lang="en-US" dirty="0" smtClean="0"/>
              <a:t>Reflection</a:t>
            </a:r>
          </a:p>
          <a:p>
            <a:endParaRPr lang="en-US" dirty="0"/>
          </a:p>
          <a:p>
            <a:r>
              <a:rPr lang="en-US" dirty="0" smtClean="0"/>
              <a:t>Libraries</a:t>
            </a:r>
          </a:p>
          <a:p>
            <a:endParaRPr lang="en-US" dirty="0"/>
          </a:p>
          <a:p>
            <a:r>
              <a:rPr lang="en-US" dirty="0" smtClean="0"/>
              <a:t>Frameworks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71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Type-based Taint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 err="1" smtClean="0"/>
              <a:t>SFlow</a:t>
            </a:r>
            <a:r>
              <a:rPr lang="en-US" sz="3500" dirty="0" smtClean="0"/>
              <a:t>: a type system</a:t>
            </a:r>
          </a:p>
          <a:p>
            <a:r>
              <a:rPr lang="en-US" sz="3500" dirty="0" err="1" smtClean="0"/>
              <a:t>SFlowInfer</a:t>
            </a:r>
            <a:r>
              <a:rPr lang="en-US" sz="3500" dirty="0" smtClean="0"/>
              <a:t>: inference tool for </a:t>
            </a:r>
            <a:r>
              <a:rPr lang="en-US" sz="3500" dirty="0" err="1" smtClean="0"/>
              <a:t>SFlow</a:t>
            </a:r>
            <a:endParaRPr lang="en-US" sz="3500" dirty="0" smtClean="0"/>
          </a:p>
          <a:p>
            <a:pPr lvl="1"/>
            <a:r>
              <a:rPr lang="en-US" sz="3200" dirty="0" smtClean="0"/>
              <a:t>Takes Java program where sources </a:t>
            </a:r>
            <a:r>
              <a:rPr lang="en-US" sz="3200" dirty="0"/>
              <a:t>are typed </a:t>
            </a:r>
            <a:r>
              <a:rPr lang="en-US" sz="3200" dirty="0" smtClean="0">
                <a:solidFill>
                  <a:srgbClr val="FF0000"/>
                </a:solidFill>
              </a:rPr>
              <a:t>tainted </a:t>
            </a:r>
            <a:r>
              <a:rPr lang="en-US" sz="3200" dirty="0" smtClean="0">
                <a:solidFill>
                  <a:srgbClr val="000000"/>
                </a:solidFill>
              </a:rPr>
              <a:t>and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0000"/>
                </a:solidFill>
              </a:rPr>
              <a:t>s</a:t>
            </a:r>
            <a:r>
              <a:rPr lang="en-US" sz="3200" dirty="0" smtClean="0">
                <a:solidFill>
                  <a:srgbClr val="000000"/>
                </a:solidFill>
              </a:rPr>
              <a:t>inks </a:t>
            </a:r>
            <a:r>
              <a:rPr lang="en-US" sz="3200" dirty="0">
                <a:solidFill>
                  <a:srgbClr val="000000"/>
                </a:solidFill>
              </a:rPr>
              <a:t>are typed </a:t>
            </a:r>
            <a:r>
              <a:rPr lang="en-US" sz="3200" dirty="0" smtClean="0">
                <a:solidFill>
                  <a:srgbClr val="008000"/>
                </a:solidFill>
              </a:rPr>
              <a:t>safe</a:t>
            </a:r>
            <a:endParaRPr lang="en-US" sz="3200" dirty="0" smtClean="0"/>
          </a:p>
          <a:p>
            <a:pPr lvl="1"/>
            <a:r>
              <a:rPr lang="en-US" sz="3200" dirty="0" smtClean="0"/>
              <a:t>Infers </a:t>
            </a:r>
            <a:r>
              <a:rPr lang="en-US" sz="3200" dirty="0" err="1" smtClean="0"/>
              <a:t>SFlow</a:t>
            </a:r>
            <a:r>
              <a:rPr lang="en-US" sz="3200" dirty="0" smtClean="0"/>
              <a:t> types for the rest of the variables</a:t>
            </a:r>
          </a:p>
          <a:p>
            <a:pPr lvl="1"/>
            <a:r>
              <a:rPr lang="en-US" sz="3200" dirty="0" smtClean="0"/>
              <a:t>If inference succeeds --- no flows from sources to sinks</a:t>
            </a:r>
          </a:p>
          <a:p>
            <a:pPr lvl="1"/>
            <a:r>
              <a:rPr lang="en-US" sz="3200" dirty="0" smtClean="0"/>
              <a:t>If it fails with </a:t>
            </a:r>
            <a:r>
              <a:rPr lang="en-US" sz="3200" dirty="0" smtClean="0">
                <a:solidFill>
                  <a:srgbClr val="FF0000"/>
                </a:solidFill>
              </a:rPr>
              <a:t>type errors</a:t>
            </a:r>
            <a:r>
              <a:rPr lang="en-US" sz="3200" dirty="0" smtClean="0"/>
              <a:t> --- potential flows</a:t>
            </a:r>
          </a:p>
          <a:p>
            <a:endParaRPr lang="en-US" dirty="0" smtClean="0"/>
          </a:p>
          <a:p>
            <a:r>
              <a:rPr lang="en-US" sz="3500" dirty="0" smtClean="0"/>
              <a:t>Easily and effectively handles reflection, libraries and frameworks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1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Inference and Checking Framework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648" y="6305550"/>
            <a:ext cx="457200" cy="476250"/>
          </a:xfrm>
        </p:spPr>
        <p:txBody>
          <a:bodyPr/>
          <a:lstStyle/>
          <a:p>
            <a:fld id="{AF94E285-444D-4C0C-8BFA-BDB311F86A9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4890193" y="34282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Unified Typing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890193" y="439370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Solver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90193" y="53591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Extract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890193" y="6299450"/>
            <a:ext cx="2970152" cy="485133"/>
          </a:xfrm>
          <a:prstGeom prst="roundRect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 Checking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1" name="Straight Connector 30"/>
          <p:cNvCxnSpPr>
            <a:endCxn id="26" idx="0"/>
          </p:cNvCxnSpPr>
          <p:nvPr/>
        </p:nvCxnSpPr>
        <p:spPr>
          <a:xfrm>
            <a:off x="6374467" y="3121009"/>
            <a:ext cx="802" cy="30724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5067637" y="1222597"/>
            <a:ext cx="1246968" cy="369332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Parameters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3" name="Straight Connector 32"/>
          <p:cNvCxnSpPr>
            <a:stCxn id="26" idx="2"/>
            <a:endCxn id="27" idx="0"/>
          </p:cNvCxnSpPr>
          <p:nvPr/>
        </p:nvCxnSpPr>
        <p:spPr>
          <a:xfrm>
            <a:off x="6375269" y="391338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902825" y="3974225"/>
            <a:ext cx="1876191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Instantiated Rules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5" name="Straight Connector 34"/>
          <p:cNvCxnSpPr>
            <a:stCxn id="27" idx="2"/>
            <a:endCxn id="29" idx="0"/>
          </p:cNvCxnSpPr>
          <p:nvPr/>
        </p:nvCxnSpPr>
        <p:spPr>
          <a:xfrm>
            <a:off x="6375269" y="4878833"/>
            <a:ext cx="0" cy="48031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cxnSp>
        <p:nvCxnSpPr>
          <p:cNvPr id="36" name="Straight Connector 35"/>
          <p:cNvCxnSpPr>
            <a:stCxn id="29" idx="2"/>
            <a:endCxn id="30" idx="0"/>
          </p:cNvCxnSpPr>
          <p:nvPr/>
        </p:nvCxnSpPr>
        <p:spPr>
          <a:xfrm>
            <a:off x="6375269" y="5844283"/>
            <a:ext cx="0" cy="455167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6902825" y="4927100"/>
            <a:ext cx="1936375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Set-based Solution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02826" y="5879975"/>
            <a:ext cx="1708063" cy="369332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Concrete Typing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>
            <a:stCxn id="43" idx="3"/>
            <a:endCxn id="27" idx="1"/>
          </p:cNvCxnSpPr>
          <p:nvPr/>
        </p:nvCxnSpPr>
        <p:spPr>
          <a:xfrm flipV="1">
            <a:off x="4145880" y="4636267"/>
            <a:ext cx="744313" cy="535340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sp>
        <p:nvSpPr>
          <p:cNvPr id="40" name="Rounded Rectangle 39"/>
          <p:cNvSpPr/>
          <p:nvPr/>
        </p:nvSpPr>
        <p:spPr>
          <a:xfrm>
            <a:off x="2819400" y="3906922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 Source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1" name="Straight Connector 40"/>
          <p:cNvCxnSpPr>
            <a:stCxn id="40" idx="3"/>
            <a:endCxn id="27" idx="1"/>
          </p:cNvCxnSpPr>
          <p:nvPr/>
        </p:nvCxnSpPr>
        <p:spPr>
          <a:xfrm>
            <a:off x="4145880" y="4199696"/>
            <a:ext cx="744313" cy="436571"/>
          </a:xfrm>
          <a:prstGeom prst="line">
            <a:avLst/>
          </a:prstGeom>
          <a:noFill/>
          <a:ln w="38100" cap="flat" cmpd="sng" algn="ctr">
            <a:solidFill>
              <a:srgbClr val="FF7E7E"/>
            </a:solidFill>
            <a:prstDash val="solid"/>
            <a:tailEnd type="triangle" w="lg" len="lg"/>
          </a:ln>
          <a:effectLst/>
        </p:spPr>
      </p:cxn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168601"/>
              </p:ext>
            </p:extLst>
          </p:nvPr>
        </p:nvGraphicFramePr>
        <p:xfrm>
          <a:off x="5074193" y="1592263"/>
          <a:ext cx="3024187" cy="152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53" name="Equation" r:id="rId4" imgW="2159000" imgH="1092200" progId="Equation.DSMT4">
                  <p:embed/>
                </p:oleObj>
              </mc:Choice>
              <mc:Fallback>
                <p:oleObj name="Equation" r:id="rId4" imgW="2159000" imgH="109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4193" y="1592263"/>
                        <a:ext cx="3024187" cy="15287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3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ounded Rectangle 42"/>
          <p:cNvSpPr/>
          <p:nvPr/>
        </p:nvSpPr>
        <p:spPr>
          <a:xfrm>
            <a:off x="2819400" y="4878833"/>
            <a:ext cx="1326480" cy="585547"/>
          </a:xfrm>
          <a:prstGeom prst="roundRect">
            <a:avLst>
              <a:gd name="adj" fmla="val 0"/>
            </a:avLst>
          </a:prstGeom>
          <a:noFill/>
          <a:ln w="9525" cap="flat" cmpd="sng" algn="ctr">
            <a:solidFill>
              <a:srgbClr val="FF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Annotated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Calibri"/>
              </a:rPr>
              <a:t>Libraries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nip Single Corner Rectangle 44"/>
          <p:cNvSpPr/>
          <p:nvPr/>
        </p:nvSpPr>
        <p:spPr>
          <a:xfrm>
            <a:off x="239032" y="1591929"/>
            <a:ext cx="3090269" cy="2141872"/>
          </a:xfrm>
          <a:prstGeom prst="snip1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b"/>
          <a:lstStyle/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Immutability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(ReIm)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Universe Types (UT)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Ownership Types (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OT)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lang="en-US" sz="2400" kern="0" dirty="0" err="1" smtClean="0">
                <a:solidFill>
                  <a:srgbClr val="FF0000"/>
                </a:solidFill>
                <a:latin typeface="Calibri" pitchFamily="34" charset="0"/>
              </a:rPr>
              <a:t>SFlow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AJ</a:t>
            </a: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EnerJ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93700" marR="0" lvl="1" indent="-334963" defTabSz="57214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70C0"/>
              </a:buClr>
              <a:buSzTx/>
              <a:buFont typeface="Wingdings" charset="2"/>
              <a:buChar char="ü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More?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6" name="Straight Connector 45"/>
          <p:cNvCxnSpPr>
            <a:stCxn id="45" idx="0"/>
          </p:cNvCxnSpPr>
          <p:nvPr/>
        </p:nvCxnSpPr>
        <p:spPr>
          <a:xfrm flipV="1">
            <a:off x="3329301" y="1407265"/>
            <a:ext cx="1738336" cy="1255600"/>
          </a:xfrm>
          <a:prstGeom prst="line">
            <a:avLst/>
          </a:prstGeom>
          <a:noFill/>
          <a:ln w="25400" cap="flat" cmpd="sng" algn="ctr">
            <a:solidFill>
              <a:srgbClr val="000000"/>
            </a:solidFill>
            <a:prstDash val="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61116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err="1" smtClean="0"/>
              <a:t>Infer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instantiated inference tool</a:t>
            </a:r>
          </a:p>
          <a:p>
            <a:r>
              <a:rPr lang="en-US" dirty="0" smtClean="0"/>
              <a:t>Detects (or verifies the absence of) </a:t>
            </a:r>
            <a:r>
              <a:rPr lang="en-US" dirty="0" smtClean="0"/>
              <a:t>information flow</a:t>
            </a:r>
            <a:r>
              <a:rPr lang="en-US" dirty="0" smtClean="0"/>
              <a:t> violations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Multidocument 4"/>
          <p:cNvSpPr/>
          <p:nvPr/>
        </p:nvSpPr>
        <p:spPr>
          <a:xfrm>
            <a:off x="103364" y="5229389"/>
            <a:ext cx="2246285" cy="1314373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Java </a:t>
            </a:r>
            <a:r>
              <a:rPr lang="en-US" sz="2200" dirty="0" smtClean="0"/>
              <a:t>source</a:t>
            </a:r>
            <a:endParaRPr lang="en-US" sz="2200" dirty="0"/>
          </a:p>
        </p:txBody>
      </p:sp>
      <p:sp>
        <p:nvSpPr>
          <p:cNvPr id="6" name="Multidocument 5"/>
          <p:cNvSpPr/>
          <p:nvPr/>
        </p:nvSpPr>
        <p:spPr>
          <a:xfrm>
            <a:off x="3622469" y="3367158"/>
            <a:ext cx="1816249" cy="1314373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Annotated Libraries</a:t>
            </a:r>
            <a:endParaRPr lang="en-US" sz="2200" dirty="0"/>
          </a:p>
        </p:txBody>
      </p:sp>
      <p:sp>
        <p:nvSpPr>
          <p:cNvPr id="7" name="Rounded Rectangle 6"/>
          <p:cNvSpPr/>
          <p:nvPr/>
        </p:nvSpPr>
        <p:spPr>
          <a:xfrm>
            <a:off x="3307640" y="5303230"/>
            <a:ext cx="2436432" cy="116669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SFlow</a:t>
            </a:r>
            <a:r>
              <a:rPr lang="en-US" sz="2800" dirty="0" err="1" smtClean="0"/>
              <a:t>Infer</a:t>
            </a:r>
            <a:endParaRPr lang="en-US" sz="2800" dirty="0"/>
          </a:p>
        </p:txBody>
      </p:sp>
      <p:sp>
        <p:nvSpPr>
          <p:cNvPr id="8" name="Multidocument 7"/>
          <p:cNvSpPr/>
          <p:nvPr/>
        </p:nvSpPr>
        <p:spPr>
          <a:xfrm>
            <a:off x="6768815" y="5229389"/>
            <a:ext cx="1816249" cy="1314373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Result</a:t>
            </a:r>
            <a:endParaRPr lang="en-US" sz="2200" dirty="0"/>
          </a:p>
        </p:txBody>
      </p:sp>
      <p:sp>
        <p:nvSpPr>
          <p:cNvPr id="9" name="Down Arrow 8"/>
          <p:cNvSpPr/>
          <p:nvPr/>
        </p:nvSpPr>
        <p:spPr>
          <a:xfrm>
            <a:off x="4296979" y="4681531"/>
            <a:ext cx="487286" cy="54785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465963" y="5635515"/>
            <a:ext cx="725361" cy="5021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896472" y="5635515"/>
            <a:ext cx="725361" cy="50212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6686090" y="3145632"/>
            <a:ext cx="1565222" cy="694107"/>
          </a:xfrm>
          <a:prstGeom prst="wedgeRoundRectCallout">
            <a:avLst>
              <a:gd name="adj1" fmla="val -136871"/>
              <a:gd name="adj2" fmla="val 6250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Sources and Sinks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90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8894" y="1820832"/>
            <a:ext cx="8726117" cy="3182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HttpServletRequest</a:t>
            </a:r>
            <a:r>
              <a:rPr lang="en-US" sz="2400" b="1" dirty="0" smtClean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req</a:t>
            </a:r>
            <a:r>
              <a:rPr lang="en-US" sz="2400" b="1" dirty="0" smtClean="0">
                <a:latin typeface="Courier New"/>
                <a:cs typeface="Courier New"/>
              </a:rPr>
              <a:t> = ...;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smtClean="0">
                <a:latin typeface="Courier New"/>
                <a:cs typeface="Courier New"/>
              </a:rPr>
              <a:t>Statement stat = ...;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u="sng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2400" b="1" u="sng" dirty="0" smtClean="0">
                <a:solidFill>
                  <a:srgbClr val="FF0000"/>
                </a:solidFill>
                <a:latin typeface="Courier New"/>
                <a:cs typeface="Courier New"/>
              </a:rPr>
              <a:t>ainted</a:t>
            </a:r>
            <a:r>
              <a:rPr lang="en-US" sz="2400" b="1" dirty="0" smtClean="0">
                <a:latin typeface="Courier New"/>
                <a:cs typeface="Courier New"/>
              </a:rPr>
              <a:t> String </a:t>
            </a:r>
            <a:r>
              <a:rPr lang="en-US" sz="2400" b="1" dirty="0" smtClean="0">
                <a:latin typeface="Courier New"/>
                <a:cs typeface="Courier New"/>
              </a:rPr>
              <a:t>user = </a:t>
            </a:r>
            <a:r>
              <a:rPr lang="en-US" sz="2400" b="1" dirty="0" smtClean="0">
                <a:latin typeface="Courier New"/>
                <a:cs typeface="Courier New"/>
              </a:rPr>
              <a:t/>
            </a:r>
            <a:br>
              <a:rPr lang="en-US" sz="2400" b="1" dirty="0" smtClean="0">
                <a:latin typeface="Courier New"/>
                <a:cs typeface="Courier New"/>
              </a:rPr>
            </a:br>
            <a:r>
              <a:rPr lang="en-US" sz="2400" b="1" dirty="0" smtClean="0">
                <a:latin typeface="Courier New"/>
                <a:cs typeface="Courier New"/>
              </a:rPr>
              <a:t>   </a:t>
            </a:r>
            <a:r>
              <a:rPr lang="en-US" sz="2400" b="1" dirty="0">
                <a:latin typeface="Courier New"/>
                <a:cs typeface="Courier New"/>
              </a:rPr>
              <a:t> </a:t>
            </a:r>
            <a:r>
              <a:rPr lang="en-US" sz="2400" b="1" dirty="0" err="1" smtClean="0">
                <a:latin typeface="Courier New"/>
                <a:cs typeface="Courier New"/>
              </a:rPr>
              <a:t>req.getParameter</a:t>
            </a:r>
            <a:r>
              <a:rPr lang="en-US" sz="2400" b="1" dirty="0" smtClean="0">
                <a:latin typeface="Courier New"/>
                <a:cs typeface="Courier New"/>
              </a:rPr>
              <a:t>(“user”);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u="sng" dirty="0">
                <a:solidFill>
                  <a:srgbClr val="FF0000"/>
                </a:solidFill>
                <a:latin typeface="Courier New"/>
                <a:cs typeface="Courier New"/>
              </a:rPr>
              <a:t>t</a:t>
            </a:r>
            <a:r>
              <a:rPr lang="en-US" sz="2400" b="1" u="sng" dirty="0" smtClean="0">
                <a:solidFill>
                  <a:srgbClr val="FF0000"/>
                </a:solidFill>
                <a:latin typeface="Courier New"/>
                <a:cs typeface="Courier New"/>
              </a:rPr>
              <a:t>ainted</a:t>
            </a:r>
            <a:r>
              <a:rPr lang="en-US" sz="2400" b="1" dirty="0" smtClean="0">
                <a:latin typeface="Courier New"/>
                <a:cs typeface="Courier New"/>
              </a:rPr>
              <a:t> String </a:t>
            </a:r>
            <a:r>
              <a:rPr lang="en-US" sz="2400" b="1" dirty="0" smtClean="0">
                <a:latin typeface="Courier New"/>
                <a:cs typeface="Courier New"/>
              </a:rPr>
              <a:t>query = </a:t>
            </a:r>
            <a:r>
              <a:rPr lang="en-US" sz="2400" b="1" dirty="0" smtClean="0">
                <a:latin typeface="Courier New"/>
                <a:cs typeface="Courier New"/>
              </a:rPr>
              <a:t/>
            </a:r>
            <a:br>
              <a:rPr lang="en-US" sz="2400" b="1" dirty="0" smtClean="0">
                <a:latin typeface="Courier New"/>
                <a:cs typeface="Courier New"/>
              </a:rPr>
            </a:br>
            <a:r>
              <a:rPr lang="en-US" sz="2400" b="1" dirty="0" smtClean="0">
                <a:latin typeface="Courier New"/>
                <a:cs typeface="Courier New"/>
              </a:rPr>
              <a:t>   “</a:t>
            </a:r>
            <a:r>
              <a:rPr lang="en-US" sz="2400" b="1" dirty="0" smtClean="0">
                <a:latin typeface="Courier New"/>
                <a:cs typeface="Courier New"/>
              </a:rPr>
              <a:t>SELECT </a:t>
            </a:r>
            <a:r>
              <a:rPr lang="en-US" sz="2400" b="1" dirty="0">
                <a:latin typeface="Courier New"/>
                <a:cs typeface="Courier New"/>
              </a:rPr>
              <a:t>* FROM Users </a:t>
            </a:r>
            <a:r>
              <a:rPr lang="en-US" sz="2400" b="1" dirty="0" smtClean="0">
                <a:latin typeface="Courier New"/>
                <a:cs typeface="Courier New"/>
              </a:rPr>
              <a:t>WHERE </a:t>
            </a:r>
            <a:r>
              <a:rPr lang="en-US" sz="2400" b="1" dirty="0">
                <a:latin typeface="Courier New"/>
                <a:cs typeface="Courier New"/>
              </a:rPr>
              <a:t>name </a:t>
            </a:r>
            <a:r>
              <a:rPr lang="en-US" sz="2400" b="1" dirty="0" smtClean="0">
                <a:latin typeface="Courier New"/>
                <a:cs typeface="Courier New"/>
              </a:rPr>
              <a:t>= </a:t>
            </a:r>
            <a:r>
              <a:rPr lang="en-US" sz="2400" b="1" dirty="0" smtClean="0">
                <a:latin typeface="Courier New"/>
                <a:cs typeface="Courier New"/>
              </a:rPr>
              <a:t>“ + user;</a:t>
            </a:r>
          </a:p>
          <a:p>
            <a:pPr>
              <a:lnSpc>
                <a:spcPct val="120000"/>
              </a:lnSpc>
              <a:buSzPct val="80000"/>
            </a:pPr>
            <a:r>
              <a:rPr lang="en-US" sz="2400" b="1" dirty="0" err="1" smtClean="0">
                <a:latin typeface="Courier New"/>
                <a:cs typeface="Courier New"/>
              </a:rPr>
              <a:t>stat.execute</a:t>
            </a:r>
            <a:r>
              <a:rPr lang="en-US" sz="2400" b="1" dirty="0" smtClean="0">
                <a:latin typeface="Courier New"/>
                <a:cs typeface="Courier New"/>
              </a:rPr>
              <a:t>(query);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819766" y="1141079"/>
            <a:ext cx="2382578" cy="1030655"/>
          </a:xfrm>
          <a:prstGeom prst="wedgeRoundRectCallout">
            <a:avLst>
              <a:gd name="adj1" fmla="val -118589"/>
              <a:gd name="adj2" fmla="val 158776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Source: the return value </a:t>
            </a:r>
            <a:r>
              <a:rPr lang="en-US" sz="2400" dirty="0" smtClean="0"/>
              <a:t>is </a:t>
            </a:r>
            <a:r>
              <a:rPr lang="en-US" sz="2400" dirty="0" smtClean="0">
                <a:solidFill>
                  <a:srgbClr val="FF0000"/>
                </a:solidFill>
              </a:rPr>
              <a:t>t</a:t>
            </a:r>
            <a:r>
              <a:rPr lang="en-US" sz="2400" dirty="0" smtClean="0">
                <a:solidFill>
                  <a:srgbClr val="FF0000"/>
                </a:solidFill>
              </a:rPr>
              <a:t>ainted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38894" y="5767857"/>
            <a:ext cx="2290596" cy="751966"/>
          </a:xfrm>
          <a:prstGeom prst="wedgeRoundRectCallout">
            <a:avLst>
              <a:gd name="adj1" fmla="val 42935"/>
              <a:gd name="adj2" fmla="val -15816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Type error!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6065090" y="3056111"/>
            <a:ext cx="2882450" cy="751966"/>
          </a:xfrm>
          <a:prstGeom prst="wedgeRoundRectCallout">
            <a:avLst>
              <a:gd name="adj1" fmla="val -149795"/>
              <a:gd name="adj2" fmla="val 17048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Sink: the parameter is </a:t>
            </a:r>
            <a:r>
              <a:rPr lang="en-US" sz="2400" dirty="0" smtClean="0">
                <a:solidFill>
                  <a:srgbClr val="008000"/>
                </a:solidFill>
              </a:rPr>
              <a:t>safe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65090" y="5143107"/>
            <a:ext cx="2882450" cy="8173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Subtyping: </a:t>
            </a:r>
          </a:p>
          <a:p>
            <a:pPr algn="ctr"/>
            <a:r>
              <a:rPr lang="en-US" sz="2400" dirty="0" smtClean="0">
                <a:solidFill>
                  <a:srgbClr val="008000"/>
                </a:solidFill>
              </a:rPr>
              <a:t>safe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>
                <a:solidFill>
                  <a:srgbClr val="008000"/>
                </a:solidFill>
                <a:latin typeface="Times"/>
                <a:cs typeface="Times"/>
              </a:rPr>
              <a:t>&lt;: </a:t>
            </a:r>
            <a:r>
              <a:rPr lang="en-US" sz="2400" dirty="0" smtClean="0">
                <a:solidFill>
                  <a:srgbClr val="FF0000"/>
                </a:solidFill>
              </a:rPr>
              <a:t>tainted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5F44D-B7C7-4F44-9882-3F168892CC7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72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ECOOP_2012_Talk.potx</Template>
  <TotalTime>29503</TotalTime>
  <Words>3201</Words>
  <Application>Microsoft Macintosh PowerPoint</Application>
  <PresentationFormat>On-screen Show (4:3)</PresentationFormat>
  <Paragraphs>674</Paragraphs>
  <Slides>48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Solstice</vt:lpstr>
      <vt:lpstr>1_Solstice</vt:lpstr>
      <vt:lpstr>Microsoft Equation</vt:lpstr>
      <vt:lpstr>Equation</vt:lpstr>
      <vt:lpstr>Type-based Taint Analysis for Java Web Applications</vt:lpstr>
      <vt:lpstr>Taint Analysis for Java Web Applications</vt:lpstr>
      <vt:lpstr>SQL Injection</vt:lpstr>
      <vt:lpstr>Work on Taint Analysis</vt:lpstr>
      <vt:lpstr>Issues with Existing Work</vt:lpstr>
      <vt:lpstr>Our Type-based Taint Analysis</vt:lpstr>
      <vt:lpstr>Inference and Checking Framework</vt:lpstr>
      <vt:lpstr>SFlowInfer</vt:lpstr>
      <vt:lpstr>SQL Injection</vt:lpstr>
      <vt:lpstr>Contributions</vt:lpstr>
      <vt:lpstr>Outline</vt:lpstr>
      <vt:lpstr>SFlow Type Qualifiers</vt:lpstr>
      <vt:lpstr>Instantiated Typing Rules for SFlow</vt:lpstr>
      <vt:lpstr>Outline</vt:lpstr>
      <vt:lpstr>Inference and Checking Framework</vt:lpstr>
      <vt:lpstr>Set-based Solver</vt:lpstr>
      <vt:lpstr>From Stanford Securibench-micro</vt:lpstr>
      <vt:lpstr>From Stanford Securibench-micro</vt:lpstr>
      <vt:lpstr>From Stanford Securibench-micro</vt:lpstr>
      <vt:lpstr>From Stanford Securibench-micro</vt:lpstr>
      <vt:lpstr>From Stanford Securibench-micro</vt:lpstr>
      <vt:lpstr>From Stanford Securibench-micro</vt:lpstr>
      <vt:lpstr>Set-based Solver</vt:lpstr>
      <vt:lpstr>Set-based Solver</vt:lpstr>
      <vt:lpstr>Set-based Solver</vt:lpstr>
      <vt:lpstr>Set-based Solver</vt:lpstr>
      <vt:lpstr>Set-based Solver</vt:lpstr>
      <vt:lpstr>Set-based Solver</vt:lpstr>
      <vt:lpstr>Set-based Solver (Cont’d)</vt:lpstr>
      <vt:lpstr>Inference and Checking Framework</vt:lpstr>
      <vt:lpstr>Maximal Typing</vt:lpstr>
      <vt:lpstr>Maximal Typing (Cont’d)</vt:lpstr>
      <vt:lpstr>Maximal Typing (Cont’d)</vt:lpstr>
      <vt:lpstr>Maximal Typing (Cont’d)</vt:lpstr>
      <vt:lpstr>Method Summary Constraints</vt:lpstr>
      <vt:lpstr>Method Summary Constraints (Cont’d)</vt:lpstr>
      <vt:lpstr>Method Summary Constraints (Cont’d)</vt:lpstr>
      <vt:lpstr>Outline</vt:lpstr>
      <vt:lpstr>Reflection, Libraries and Frameworks</vt:lpstr>
      <vt:lpstr>Reflection, Libraries and Frameworks (Cont’d)</vt:lpstr>
      <vt:lpstr>Reflection, Libraries and Frameworks (Cont’d)</vt:lpstr>
      <vt:lpstr>Outline</vt:lpstr>
      <vt:lpstr>Implementation</vt:lpstr>
      <vt:lpstr>Evaluation</vt:lpstr>
      <vt:lpstr>DroidBench [Arzt et al. PLDI’14] </vt:lpstr>
      <vt:lpstr>Java Web Applications</vt:lpstr>
      <vt:lpstr>Runtime Performance</vt:lpstr>
      <vt:lpstr>Conclusion</vt:lpstr>
    </vt:vector>
  </TitlesOfParts>
  <Company>Rensselaer Polytechnic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 and Checking Framework for Pluggable Types </dc:title>
  <dc:creator>Wei Huang</dc:creator>
  <cp:lastModifiedBy>Ana Milanova</cp:lastModifiedBy>
  <cp:revision>3047</cp:revision>
  <dcterms:created xsi:type="dcterms:W3CDTF">2012-05-15T17:38:09Z</dcterms:created>
  <dcterms:modified xsi:type="dcterms:W3CDTF">2014-04-09T02:40:19Z</dcterms:modified>
</cp:coreProperties>
</file>