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embeddings/oleObject5.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3.xml" ContentType="application/vnd.openxmlformats-officedocument.presentationml.notesSlide+xml"/>
  <Override PartName="/ppt/embeddings/oleObject14.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23.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7.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38.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notesSlides/notesSlide42.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notesSlides/notesSlide43.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notesSlides/notesSlide44.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48.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notesSlides/notesSlide4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7"/>
  </p:notesMasterIdLst>
  <p:handoutMasterIdLst>
    <p:handoutMasterId r:id="rId58"/>
  </p:handoutMasterIdLst>
  <p:sldIdLst>
    <p:sldId id="256" r:id="rId3"/>
    <p:sldId id="257" r:id="rId4"/>
    <p:sldId id="259" r:id="rId5"/>
    <p:sldId id="342" r:id="rId6"/>
    <p:sldId id="312" r:id="rId7"/>
    <p:sldId id="264" r:id="rId8"/>
    <p:sldId id="262" r:id="rId9"/>
    <p:sldId id="265" r:id="rId10"/>
    <p:sldId id="261" r:id="rId11"/>
    <p:sldId id="268" r:id="rId12"/>
    <p:sldId id="318" r:id="rId13"/>
    <p:sldId id="263" r:id="rId14"/>
    <p:sldId id="273" r:id="rId15"/>
    <p:sldId id="319" r:id="rId16"/>
    <p:sldId id="274" r:id="rId17"/>
    <p:sldId id="275" r:id="rId18"/>
    <p:sldId id="345" r:id="rId19"/>
    <p:sldId id="347" r:id="rId20"/>
    <p:sldId id="348" r:id="rId21"/>
    <p:sldId id="320" r:id="rId22"/>
    <p:sldId id="295" r:id="rId23"/>
    <p:sldId id="296" r:id="rId24"/>
    <p:sldId id="297" r:id="rId25"/>
    <p:sldId id="349" r:id="rId26"/>
    <p:sldId id="298" r:id="rId27"/>
    <p:sldId id="321" r:id="rId28"/>
    <p:sldId id="299" r:id="rId29"/>
    <p:sldId id="300" r:id="rId30"/>
    <p:sldId id="309" r:id="rId31"/>
    <p:sldId id="313" r:id="rId32"/>
    <p:sldId id="306" r:id="rId33"/>
    <p:sldId id="308" r:id="rId34"/>
    <p:sldId id="315" r:id="rId35"/>
    <p:sldId id="304" r:id="rId36"/>
    <p:sldId id="305" r:id="rId37"/>
    <p:sldId id="341" r:id="rId38"/>
    <p:sldId id="311" r:id="rId39"/>
    <p:sldId id="303" r:id="rId40"/>
    <p:sldId id="316" r:id="rId41"/>
    <p:sldId id="317" r:id="rId42"/>
    <p:sldId id="322" r:id="rId43"/>
    <p:sldId id="338" r:id="rId44"/>
    <p:sldId id="266" r:id="rId45"/>
    <p:sldId id="267" r:id="rId46"/>
    <p:sldId id="269" r:id="rId47"/>
    <p:sldId id="271" r:id="rId48"/>
    <p:sldId id="340" r:id="rId49"/>
    <p:sldId id="301" r:id="rId50"/>
    <p:sldId id="302" r:id="rId51"/>
    <p:sldId id="272" r:id="rId52"/>
    <p:sldId id="344" r:id="rId53"/>
    <p:sldId id="350" r:id="rId54"/>
    <p:sldId id="351" r:id="rId55"/>
    <p:sldId id="35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70"/>
    <a:srgbClr val="F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34" autoAdjust="0"/>
  </p:normalViewPr>
  <p:slideViewPr>
    <p:cSldViewPr snapToObjects="1">
      <p:cViewPr varScale="1">
        <p:scale>
          <a:sx n="84" d="100"/>
          <a:sy n="84" d="100"/>
        </p:scale>
        <p:origin x="-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370109558223"/>
          <c:y val="0.139681131271853"/>
          <c:w val="0.882310738554941"/>
          <c:h val="0.614118366438973"/>
        </c:manualLayout>
      </c:layout>
      <c:barChart>
        <c:barDir val="col"/>
        <c:grouping val="percentStacked"/>
        <c:varyColors val="0"/>
        <c:ser>
          <c:idx val="0"/>
          <c:order val="0"/>
          <c:tx>
            <c:strRef>
              <c:f>Sheet1!$B$1</c:f>
              <c:strCache>
                <c:ptCount val="1"/>
                <c:pt idx="0">
                  <c:v>any</c:v>
                </c:pt>
              </c:strCache>
            </c:strRef>
          </c:tx>
          <c:spPr>
            <a:solidFill>
              <a:schemeClr val="accent4">
                <a:lumMod val="75000"/>
              </a:schemeClr>
            </a:solidFill>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31.0</c:v>
                </c:pt>
                <c:pt idx="1">
                  <c:v>95.0</c:v>
                </c:pt>
                <c:pt idx="2">
                  <c:v>227.0</c:v>
                </c:pt>
                <c:pt idx="3">
                  <c:v>87.0</c:v>
                </c:pt>
                <c:pt idx="4">
                  <c:v>295.0</c:v>
                </c:pt>
                <c:pt idx="5">
                  <c:v>630.0</c:v>
                </c:pt>
                <c:pt idx="6">
                  <c:v>426.0</c:v>
                </c:pt>
                <c:pt idx="7">
                  <c:v>1897.0</c:v>
                </c:pt>
                <c:pt idx="8">
                  <c:v>0.191962028115837</c:v>
                </c:pt>
              </c:numCache>
            </c:numRef>
          </c:val>
        </c:ser>
        <c:ser>
          <c:idx val="1"/>
          <c:order val="1"/>
          <c:tx>
            <c:strRef>
              <c:f>Sheet1!$C$1</c:f>
              <c:strCache>
                <c:ptCount val="1"/>
                <c:pt idx="0">
                  <c:v>rep</c:v>
                </c:pt>
              </c:strCache>
            </c:strRef>
          </c:tx>
          <c:spPr>
            <a:solidFill>
              <a:srgbClr val="FF6600"/>
            </a:solidFill>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11.0</c:v>
                </c:pt>
                <c:pt idx="1">
                  <c:v>14.0</c:v>
                </c:pt>
                <c:pt idx="2">
                  <c:v>71.0</c:v>
                </c:pt>
                <c:pt idx="3">
                  <c:v>11.0</c:v>
                </c:pt>
                <c:pt idx="4">
                  <c:v>74.0</c:v>
                </c:pt>
                <c:pt idx="5">
                  <c:v>104.0</c:v>
                </c:pt>
                <c:pt idx="6">
                  <c:v>153.0</c:v>
                </c:pt>
                <c:pt idx="7">
                  <c:v>122.0</c:v>
                </c:pt>
                <c:pt idx="8">
                  <c:v>0.0438753574956855</c:v>
                </c:pt>
              </c:numCache>
            </c:numRef>
          </c:val>
        </c:ser>
        <c:ser>
          <c:idx val="2"/>
          <c:order val="2"/>
          <c:tx>
            <c:strRef>
              <c:f>Sheet1!$D$1</c:f>
              <c:strCache>
                <c:ptCount val="1"/>
                <c:pt idx="0">
                  <c:v>peer</c:v>
                </c:pt>
              </c:strCache>
            </c:strRef>
          </c:tx>
          <c:spPr>
            <a:solidFill>
              <a:schemeClr val="accent1">
                <a:lumMod val="60000"/>
                <a:lumOff val="4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207.0</c:v>
                </c:pt>
                <c:pt idx="1">
                  <c:v>433.0</c:v>
                </c:pt>
                <c:pt idx="2">
                  <c:v>387.0</c:v>
                </c:pt>
                <c:pt idx="3">
                  <c:v>848.0</c:v>
                </c:pt>
                <c:pt idx="4">
                  <c:v>697.0</c:v>
                </c:pt>
                <c:pt idx="5">
                  <c:v>1977.0</c:v>
                </c:pt>
                <c:pt idx="6">
                  <c:v>2690.0</c:v>
                </c:pt>
                <c:pt idx="7">
                  <c:v>8938.0</c:v>
                </c:pt>
                <c:pt idx="8">
                  <c:v>0.764162614388477</c:v>
                </c:pt>
              </c:numCache>
            </c:numRef>
          </c:val>
        </c:ser>
        <c:dLbls>
          <c:showLegendKey val="0"/>
          <c:showVal val="0"/>
          <c:showCatName val="0"/>
          <c:showSerName val="0"/>
          <c:showPercent val="0"/>
          <c:showBubbleSize val="0"/>
        </c:dLbls>
        <c:gapWidth val="150"/>
        <c:overlap val="100"/>
        <c:axId val="640603176"/>
        <c:axId val="702902312"/>
      </c:barChart>
      <c:catAx>
        <c:axId val="640603176"/>
        <c:scaling>
          <c:orientation val="minMax"/>
        </c:scaling>
        <c:delete val="0"/>
        <c:axPos val="b"/>
        <c:majorTickMark val="out"/>
        <c:minorTickMark val="none"/>
        <c:tickLblPos val="nextTo"/>
        <c:txPr>
          <a:bodyPr rot="-2100000" vert="horz" anchor="ctr" anchorCtr="1"/>
          <a:lstStyle/>
          <a:p>
            <a:pPr>
              <a:defRPr sz="2000"/>
            </a:pPr>
            <a:endParaRPr lang="en-US"/>
          </a:p>
        </c:txPr>
        <c:crossAx val="702902312"/>
        <c:crosses val="autoZero"/>
        <c:auto val="0"/>
        <c:lblAlgn val="ctr"/>
        <c:lblOffset val="100"/>
        <c:noMultiLvlLbl val="0"/>
      </c:catAx>
      <c:valAx>
        <c:axId val="702902312"/>
        <c:scaling>
          <c:orientation val="minMax"/>
        </c:scaling>
        <c:delete val="0"/>
        <c:axPos val="l"/>
        <c:majorGridlines/>
        <c:numFmt formatCode="0%" sourceLinked="1"/>
        <c:majorTickMark val="out"/>
        <c:minorTickMark val="none"/>
        <c:tickLblPos val="nextTo"/>
        <c:crossAx val="640603176"/>
        <c:crosses val="autoZero"/>
        <c:crossBetween val="between"/>
      </c:valAx>
    </c:plotArea>
    <c:legend>
      <c:legendPos val="t"/>
      <c:layout>
        <c:manualLayout>
          <c:xMode val="edge"/>
          <c:yMode val="edge"/>
          <c:x val="0.353984190332373"/>
          <c:y val="0.0"/>
          <c:w val="0.288900380603109"/>
          <c:h val="0.070408067863128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224525043177893"/>
          <c:y val="0.272435897435897"/>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4.1</c:v>
                </c:pt>
                <c:pt idx="1">
                  <c:v>7.2</c:v>
                </c:pt>
                <c:pt idx="2">
                  <c:v>11.3</c:v>
                </c:pt>
                <c:pt idx="3">
                  <c:v>9.9</c:v>
                </c:pt>
                <c:pt idx="4">
                  <c:v>13.6</c:v>
                </c:pt>
                <c:pt idx="5">
                  <c:v>18.2</c:v>
                </c:pt>
                <c:pt idx="6">
                  <c:v>22.9</c:v>
                </c:pt>
                <c:pt idx="7">
                  <c:v>119.7</c:v>
                </c:pt>
              </c:numCache>
            </c:numRef>
          </c:val>
          <c:smooth val="0"/>
        </c:ser>
        <c:dLbls>
          <c:showLegendKey val="0"/>
          <c:showVal val="0"/>
          <c:showCatName val="0"/>
          <c:showSerName val="0"/>
          <c:showPercent val="0"/>
          <c:showBubbleSize val="0"/>
        </c:dLbls>
        <c:marker val="1"/>
        <c:smooth val="0"/>
        <c:axId val="713056856"/>
        <c:axId val="713120744"/>
      </c:lineChart>
      <c:catAx>
        <c:axId val="713056856"/>
        <c:scaling>
          <c:orientation val="minMax"/>
        </c:scaling>
        <c:delete val="1"/>
        <c:axPos val="b"/>
        <c:majorTickMark val="out"/>
        <c:minorTickMark val="none"/>
        <c:tickLblPos val="nextTo"/>
        <c:crossAx val="713120744"/>
        <c:crosses val="autoZero"/>
        <c:auto val="1"/>
        <c:lblAlgn val="ctr"/>
        <c:lblOffset val="100"/>
        <c:noMultiLvlLbl val="0"/>
      </c:catAx>
      <c:valAx>
        <c:axId val="713120744"/>
        <c:scaling>
          <c:orientation val="minMax"/>
        </c:scaling>
        <c:delete val="1"/>
        <c:axPos val="l"/>
        <c:numFmt formatCode="General" sourceLinked="1"/>
        <c:majorTickMark val="out"/>
        <c:minorTickMark val="none"/>
        <c:tickLblPos val="nextTo"/>
        <c:crossAx val="713056856"/>
        <c:crosses val="autoZero"/>
        <c:crossBetween val="between"/>
      </c:valAx>
    </c:plotArea>
    <c:legend>
      <c:legendPos val="t"/>
      <c:legendEntry>
        <c:idx val="0"/>
        <c:txPr>
          <a:bodyPr/>
          <a:lstStyle/>
          <a:p>
            <a:pPr>
              <a:defRPr sz="2000"/>
            </a:pPr>
            <a:endParaRPr lang="en-US"/>
          </a:p>
        </c:txPr>
      </c:legendEntry>
      <c:layout>
        <c:manualLayout>
          <c:xMode val="edge"/>
          <c:yMode val="edge"/>
          <c:x val="0.300401040971573"/>
          <c:y val="0.0895675060574633"/>
          <c:w val="0.405526975794692"/>
          <c:h val="0.111094033918837"/>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370109558223"/>
          <c:y val="0.142450318710161"/>
          <c:w val="0.882310738554941"/>
          <c:h val="0.608001499812523"/>
        </c:manualLayout>
      </c:layout>
      <c:barChart>
        <c:barDir val="col"/>
        <c:grouping val="percentStacked"/>
        <c:varyColors val="0"/>
        <c:ser>
          <c:idx val="0"/>
          <c:order val="0"/>
          <c:tx>
            <c:strRef>
              <c:f>Sheet1!$B$1</c:f>
              <c:strCache>
                <c:ptCount val="1"/>
                <c:pt idx="0">
                  <c:v>&lt;rep|_&gt;</c:v>
                </c:pt>
              </c:strCache>
            </c:strRef>
          </c:tx>
          <c:spPr>
            <a:solidFill>
              <a:srgbClr val="FF66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44.0</c:v>
                </c:pt>
                <c:pt idx="1">
                  <c:v>130.0</c:v>
                </c:pt>
                <c:pt idx="2">
                  <c:v>67.0</c:v>
                </c:pt>
                <c:pt idx="3">
                  <c:v>153.0</c:v>
                </c:pt>
                <c:pt idx="4">
                  <c:v>166.0</c:v>
                </c:pt>
                <c:pt idx="5">
                  <c:v>224.0</c:v>
                </c:pt>
                <c:pt idx="6">
                  <c:v>330.0</c:v>
                </c:pt>
                <c:pt idx="7">
                  <c:v>467.0</c:v>
                </c:pt>
                <c:pt idx="8">
                  <c:v>0.132252647661396</c:v>
                </c:pt>
              </c:numCache>
            </c:numRef>
          </c:val>
        </c:ser>
        <c:ser>
          <c:idx val="1"/>
          <c:order val="1"/>
          <c:tx>
            <c:strRef>
              <c:f>Sheet1!$C$1</c:f>
              <c:strCache>
                <c:ptCount val="1"/>
                <c:pt idx="0">
                  <c:v>&lt;own|_&gt;</c:v>
                </c:pt>
              </c:strCache>
            </c:strRef>
          </c:tx>
          <c:spPr>
            <a:solidFill>
              <a:schemeClr val="accent1">
                <a:lumMod val="60000"/>
                <a:lumOff val="4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27.0</c:v>
                </c:pt>
                <c:pt idx="1">
                  <c:v>156.0</c:v>
                </c:pt>
                <c:pt idx="2">
                  <c:v>497.0</c:v>
                </c:pt>
                <c:pt idx="3">
                  <c:v>173.0</c:v>
                </c:pt>
                <c:pt idx="4">
                  <c:v>141.0</c:v>
                </c:pt>
                <c:pt idx="5">
                  <c:v>530.0</c:v>
                </c:pt>
                <c:pt idx="6">
                  <c:v>629.0</c:v>
                </c:pt>
                <c:pt idx="7">
                  <c:v>1768.0</c:v>
                </c:pt>
                <c:pt idx="8">
                  <c:v>0.248277615651292</c:v>
                </c:pt>
              </c:numCache>
            </c:numRef>
          </c:val>
        </c:ser>
        <c:ser>
          <c:idx val="2"/>
          <c:order val="2"/>
          <c:tx>
            <c:strRef>
              <c:f>Sheet1!$D$1</c:f>
              <c:strCache>
                <c:ptCount val="1"/>
                <c:pt idx="0">
                  <c:v>&lt;p|_&gt;,&lt;norep|_&gt;</c:v>
                </c:pt>
              </c:strCache>
            </c:strRef>
          </c:tx>
          <c:spPr>
            <a:solidFill>
              <a:schemeClr val="accent4">
                <a:lumMod val="75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178.0</c:v>
                </c:pt>
                <c:pt idx="1">
                  <c:v>256.0</c:v>
                </c:pt>
                <c:pt idx="2">
                  <c:v>121.0</c:v>
                </c:pt>
                <c:pt idx="3">
                  <c:v>620.0</c:v>
                </c:pt>
                <c:pt idx="4">
                  <c:v>759.0</c:v>
                </c:pt>
                <c:pt idx="5">
                  <c:v>1957.0</c:v>
                </c:pt>
                <c:pt idx="6">
                  <c:v>2310.0</c:v>
                </c:pt>
                <c:pt idx="7">
                  <c:v>8722.0</c:v>
                </c:pt>
                <c:pt idx="8">
                  <c:v>0.619469736687313</c:v>
                </c:pt>
              </c:numCache>
            </c:numRef>
          </c:val>
        </c:ser>
        <c:dLbls>
          <c:showLegendKey val="0"/>
          <c:showVal val="0"/>
          <c:showCatName val="0"/>
          <c:showSerName val="0"/>
          <c:showPercent val="0"/>
          <c:showBubbleSize val="0"/>
        </c:dLbls>
        <c:gapWidth val="150"/>
        <c:overlap val="100"/>
        <c:axId val="605270328"/>
        <c:axId val="605501816"/>
      </c:barChart>
      <c:catAx>
        <c:axId val="605270328"/>
        <c:scaling>
          <c:orientation val="minMax"/>
        </c:scaling>
        <c:delete val="0"/>
        <c:axPos val="b"/>
        <c:majorTickMark val="out"/>
        <c:minorTickMark val="none"/>
        <c:tickLblPos val="nextTo"/>
        <c:txPr>
          <a:bodyPr rot="-2100000"/>
          <a:lstStyle/>
          <a:p>
            <a:pPr>
              <a:defRPr sz="2000"/>
            </a:pPr>
            <a:endParaRPr lang="en-US"/>
          </a:p>
        </c:txPr>
        <c:crossAx val="605501816"/>
        <c:crosses val="autoZero"/>
        <c:auto val="1"/>
        <c:lblAlgn val="ctr"/>
        <c:lblOffset val="100"/>
        <c:noMultiLvlLbl val="0"/>
      </c:catAx>
      <c:valAx>
        <c:axId val="605501816"/>
        <c:scaling>
          <c:orientation val="minMax"/>
        </c:scaling>
        <c:delete val="0"/>
        <c:axPos val="l"/>
        <c:majorGridlines/>
        <c:numFmt formatCode="0%" sourceLinked="1"/>
        <c:majorTickMark val="out"/>
        <c:minorTickMark val="none"/>
        <c:tickLblPos val="nextTo"/>
        <c:crossAx val="605270328"/>
        <c:crosses val="autoZero"/>
        <c:crossBetween val="between"/>
      </c:valAx>
    </c:plotArea>
    <c:legend>
      <c:legendPos val="t"/>
      <c:layout>
        <c:manualLayout>
          <c:xMode val="edge"/>
          <c:yMode val="edge"/>
          <c:x val="0.159693668428433"/>
          <c:y val="0.0"/>
          <c:w val="0.680612539870872"/>
          <c:h val="0.0736979752530934"/>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024147470972908"/>
          <c:y val="0.246794871794872"/>
          <c:w val="0.955094991364421"/>
          <c:h val="0.685897435897436"/>
        </c:manualLayout>
      </c:layout>
      <c:lineChart>
        <c:grouping val="standard"/>
        <c:varyColors val="0"/>
        <c:ser>
          <c:idx val="0"/>
          <c:order val="0"/>
          <c:tx>
            <c:strRef>
              <c:f>Sheet1!$B$1</c:f>
              <c:strCache>
                <c:ptCount val="1"/>
                <c:pt idx="0">
                  <c:v> Manual</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46.0</c:v>
                </c:pt>
                <c:pt idx="1">
                  <c:v>26.0</c:v>
                </c:pt>
                <c:pt idx="2">
                  <c:v>13.0</c:v>
                </c:pt>
                <c:pt idx="3">
                  <c:v>90.0</c:v>
                </c:pt>
                <c:pt idx="4">
                  <c:v>73.0</c:v>
                </c:pt>
                <c:pt idx="5">
                  <c:v>215.0</c:v>
                </c:pt>
                <c:pt idx="6">
                  <c:v>200.0</c:v>
                </c:pt>
                <c:pt idx="7">
                  <c:v>592.0</c:v>
                </c:pt>
              </c:numCache>
            </c:numRef>
          </c:val>
          <c:smooth val="0"/>
        </c:ser>
        <c:dLbls>
          <c:showLegendKey val="0"/>
          <c:showVal val="0"/>
          <c:showCatName val="0"/>
          <c:showSerName val="0"/>
          <c:showPercent val="0"/>
          <c:showBubbleSize val="0"/>
        </c:dLbls>
        <c:marker val="1"/>
        <c:smooth val="0"/>
        <c:axId val="605249096"/>
        <c:axId val="605339560"/>
      </c:lineChart>
      <c:catAx>
        <c:axId val="605249096"/>
        <c:scaling>
          <c:orientation val="minMax"/>
        </c:scaling>
        <c:delete val="1"/>
        <c:axPos val="b"/>
        <c:majorTickMark val="out"/>
        <c:minorTickMark val="none"/>
        <c:tickLblPos val="nextTo"/>
        <c:crossAx val="605339560"/>
        <c:crosses val="autoZero"/>
        <c:auto val="1"/>
        <c:lblAlgn val="ctr"/>
        <c:lblOffset val="100"/>
        <c:noMultiLvlLbl val="0"/>
      </c:catAx>
      <c:valAx>
        <c:axId val="605339560"/>
        <c:scaling>
          <c:orientation val="minMax"/>
        </c:scaling>
        <c:delete val="1"/>
        <c:axPos val="l"/>
        <c:numFmt formatCode="General" sourceLinked="1"/>
        <c:majorTickMark val="out"/>
        <c:minorTickMark val="none"/>
        <c:tickLblPos val="nextTo"/>
        <c:crossAx val="605249096"/>
        <c:crosses val="autoZero"/>
        <c:crossBetween val="between"/>
      </c:valAx>
    </c:plotArea>
    <c:legend>
      <c:legendPos val="t"/>
      <c:layout>
        <c:manualLayout>
          <c:xMode val="edge"/>
          <c:yMode val="edge"/>
          <c:x val="0.0714330462442872"/>
          <c:y val="0.213309910596586"/>
          <c:w val="0.280010437240024"/>
          <c:h val="0.1110940339188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444864540237555"/>
          <c:y val="0.275346135849413"/>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5.5</c:v>
                </c:pt>
                <c:pt idx="1">
                  <c:v>13.7</c:v>
                </c:pt>
                <c:pt idx="2">
                  <c:v>10.3</c:v>
                </c:pt>
                <c:pt idx="3">
                  <c:v>11.7</c:v>
                </c:pt>
                <c:pt idx="4">
                  <c:v>17.1</c:v>
                </c:pt>
                <c:pt idx="5">
                  <c:v>18.4</c:v>
                </c:pt>
                <c:pt idx="6">
                  <c:v>33.6</c:v>
                </c:pt>
                <c:pt idx="7">
                  <c:v>122.4</c:v>
                </c:pt>
              </c:numCache>
            </c:numRef>
          </c:val>
          <c:smooth val="0"/>
        </c:ser>
        <c:dLbls>
          <c:showLegendKey val="0"/>
          <c:showVal val="0"/>
          <c:showCatName val="0"/>
          <c:showSerName val="0"/>
          <c:showPercent val="0"/>
          <c:showBubbleSize val="0"/>
        </c:dLbls>
        <c:marker val="1"/>
        <c:smooth val="0"/>
        <c:axId val="605388344"/>
        <c:axId val="605380856"/>
      </c:lineChart>
      <c:catAx>
        <c:axId val="605388344"/>
        <c:scaling>
          <c:orientation val="minMax"/>
        </c:scaling>
        <c:delete val="1"/>
        <c:axPos val="b"/>
        <c:majorTickMark val="out"/>
        <c:minorTickMark val="none"/>
        <c:tickLblPos val="nextTo"/>
        <c:crossAx val="605380856"/>
        <c:crosses val="autoZero"/>
        <c:auto val="1"/>
        <c:lblAlgn val="ctr"/>
        <c:lblOffset val="100"/>
        <c:noMultiLvlLbl val="0"/>
      </c:catAx>
      <c:valAx>
        <c:axId val="605380856"/>
        <c:scaling>
          <c:orientation val="minMax"/>
        </c:scaling>
        <c:delete val="1"/>
        <c:axPos val="l"/>
        <c:numFmt formatCode="General" sourceLinked="1"/>
        <c:majorTickMark val="out"/>
        <c:minorTickMark val="none"/>
        <c:tickLblPos val="nextTo"/>
        <c:crossAx val="605388344"/>
        <c:crosses val="autoZero"/>
        <c:crossBetween val="between"/>
      </c:valAx>
    </c:plotArea>
    <c:legend>
      <c:legendPos val="t"/>
      <c:layout>
        <c:manualLayout>
          <c:xMode val="edge"/>
          <c:yMode val="edge"/>
          <c:x val="0.312510341972553"/>
          <c:y val="0.112848696551222"/>
          <c:w val="0.39434701010941"/>
          <c:h val="0.11982457531304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370109558223"/>
          <c:y val="0.142450318710161"/>
          <c:w val="0.882310738554941"/>
          <c:h val="0.608001499812523"/>
        </c:manualLayout>
      </c:layout>
      <c:barChart>
        <c:barDir val="col"/>
        <c:grouping val="percentStacked"/>
        <c:varyColors val="0"/>
        <c:ser>
          <c:idx val="0"/>
          <c:order val="0"/>
          <c:tx>
            <c:strRef>
              <c:f>Sheet1!$B$1</c:f>
              <c:strCache>
                <c:ptCount val="1"/>
                <c:pt idx="0">
                  <c:v>&lt;rep|_&gt;</c:v>
                </c:pt>
              </c:strCache>
            </c:strRef>
          </c:tx>
          <c:spPr>
            <a:solidFill>
              <a:srgbClr val="FF66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44.0</c:v>
                </c:pt>
                <c:pt idx="1">
                  <c:v>130.0</c:v>
                </c:pt>
                <c:pt idx="2">
                  <c:v>67.0</c:v>
                </c:pt>
                <c:pt idx="3">
                  <c:v>153.0</c:v>
                </c:pt>
                <c:pt idx="4">
                  <c:v>166.0</c:v>
                </c:pt>
                <c:pt idx="5">
                  <c:v>224.0</c:v>
                </c:pt>
                <c:pt idx="6">
                  <c:v>330.0</c:v>
                </c:pt>
                <c:pt idx="7">
                  <c:v>467.0</c:v>
                </c:pt>
                <c:pt idx="8">
                  <c:v>197.625</c:v>
                </c:pt>
              </c:numCache>
            </c:numRef>
          </c:val>
        </c:ser>
        <c:ser>
          <c:idx val="1"/>
          <c:order val="1"/>
          <c:tx>
            <c:strRef>
              <c:f>Sheet1!$C$1</c:f>
              <c:strCache>
                <c:ptCount val="1"/>
                <c:pt idx="0">
                  <c:v>&lt;own|_&gt;</c:v>
                </c:pt>
              </c:strCache>
            </c:strRef>
          </c:tx>
          <c:spPr>
            <a:solidFill>
              <a:schemeClr val="accent1">
                <a:lumMod val="60000"/>
                <a:lumOff val="4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27.0</c:v>
                </c:pt>
                <c:pt idx="1">
                  <c:v>156.0</c:v>
                </c:pt>
                <c:pt idx="2">
                  <c:v>497.0</c:v>
                </c:pt>
                <c:pt idx="3">
                  <c:v>173.0</c:v>
                </c:pt>
                <c:pt idx="4">
                  <c:v>141.0</c:v>
                </c:pt>
                <c:pt idx="5">
                  <c:v>530.0</c:v>
                </c:pt>
                <c:pt idx="6">
                  <c:v>629.0</c:v>
                </c:pt>
                <c:pt idx="7">
                  <c:v>1768.0</c:v>
                </c:pt>
                <c:pt idx="8">
                  <c:v>490.125</c:v>
                </c:pt>
              </c:numCache>
            </c:numRef>
          </c:val>
        </c:ser>
        <c:ser>
          <c:idx val="2"/>
          <c:order val="2"/>
          <c:tx>
            <c:strRef>
              <c:f>Sheet1!$D$1</c:f>
              <c:strCache>
                <c:ptCount val="1"/>
                <c:pt idx="0">
                  <c:v>&lt;p|_&gt;</c:v>
                </c:pt>
              </c:strCache>
            </c:strRef>
          </c:tx>
          <c:spPr>
            <a:solidFill>
              <a:schemeClr val="accent4">
                <a:lumMod val="75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74.0</c:v>
                </c:pt>
                <c:pt idx="1">
                  <c:v>128.0</c:v>
                </c:pt>
                <c:pt idx="2">
                  <c:v>24.0</c:v>
                </c:pt>
                <c:pt idx="3">
                  <c:v>28.0</c:v>
                </c:pt>
                <c:pt idx="4">
                  <c:v>71.0</c:v>
                </c:pt>
                <c:pt idx="5">
                  <c:v>5.0</c:v>
                </c:pt>
                <c:pt idx="6">
                  <c:v>36.0</c:v>
                </c:pt>
                <c:pt idx="7">
                  <c:v>50.0</c:v>
                </c:pt>
                <c:pt idx="8">
                  <c:v>52.0</c:v>
                </c:pt>
              </c:numCache>
            </c:numRef>
          </c:val>
        </c:ser>
        <c:ser>
          <c:idx val="3"/>
          <c:order val="3"/>
          <c:tx>
            <c:strRef>
              <c:f>Sheet1!$E$1</c:f>
              <c:strCache>
                <c:ptCount val="1"/>
                <c:pt idx="0">
                  <c:v>&lt;norep|_&gt;</c:v>
                </c:pt>
              </c:strCache>
            </c:strRef>
          </c:tx>
          <c:spPr>
            <a:solidFill>
              <a:schemeClr val="tx1">
                <a:lumMod val="50000"/>
                <a:lumOff val="5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Sheet1!$E$2:$E$10</c:f>
              <c:numCache>
                <c:formatCode>General</c:formatCode>
                <c:ptCount val="9"/>
                <c:pt idx="0">
                  <c:v>104.0</c:v>
                </c:pt>
                <c:pt idx="1">
                  <c:v>128.0</c:v>
                </c:pt>
                <c:pt idx="2">
                  <c:v>97.0</c:v>
                </c:pt>
                <c:pt idx="3">
                  <c:v>592.0</c:v>
                </c:pt>
                <c:pt idx="4">
                  <c:v>688.0</c:v>
                </c:pt>
                <c:pt idx="5">
                  <c:v>1952.0</c:v>
                </c:pt>
                <c:pt idx="6">
                  <c:v>2274.0</c:v>
                </c:pt>
                <c:pt idx="7">
                  <c:v>8672.0</c:v>
                </c:pt>
                <c:pt idx="8">
                  <c:v>1813.375</c:v>
                </c:pt>
              </c:numCache>
            </c:numRef>
          </c:val>
        </c:ser>
        <c:dLbls>
          <c:showLegendKey val="0"/>
          <c:showVal val="0"/>
          <c:showCatName val="0"/>
          <c:showSerName val="0"/>
          <c:showPercent val="0"/>
          <c:showBubbleSize val="0"/>
        </c:dLbls>
        <c:gapWidth val="150"/>
        <c:overlap val="100"/>
        <c:axId val="3206296"/>
        <c:axId val="3209416"/>
      </c:barChart>
      <c:catAx>
        <c:axId val="3206296"/>
        <c:scaling>
          <c:orientation val="minMax"/>
        </c:scaling>
        <c:delete val="0"/>
        <c:axPos val="b"/>
        <c:majorTickMark val="out"/>
        <c:minorTickMark val="none"/>
        <c:tickLblPos val="nextTo"/>
        <c:txPr>
          <a:bodyPr rot="-2100000"/>
          <a:lstStyle/>
          <a:p>
            <a:pPr>
              <a:defRPr sz="2000"/>
            </a:pPr>
            <a:endParaRPr lang="en-US"/>
          </a:p>
        </c:txPr>
        <c:crossAx val="3209416"/>
        <c:crosses val="autoZero"/>
        <c:auto val="1"/>
        <c:lblAlgn val="ctr"/>
        <c:lblOffset val="100"/>
        <c:noMultiLvlLbl val="0"/>
      </c:catAx>
      <c:valAx>
        <c:axId val="3209416"/>
        <c:scaling>
          <c:orientation val="minMax"/>
        </c:scaling>
        <c:delete val="0"/>
        <c:axPos val="l"/>
        <c:majorGridlines/>
        <c:numFmt formatCode="0%" sourceLinked="1"/>
        <c:majorTickMark val="out"/>
        <c:minorTickMark val="none"/>
        <c:tickLblPos val="nextTo"/>
        <c:crossAx val="3206296"/>
        <c:crosses val="autoZero"/>
        <c:crossBetween val="between"/>
      </c:valAx>
    </c:plotArea>
    <c:legend>
      <c:legendPos val="t"/>
      <c:layout>
        <c:manualLayout>
          <c:xMode val="edge"/>
          <c:yMode val="edge"/>
          <c:x val="0.159693668428433"/>
          <c:y val="0.0"/>
          <c:w val="0.680612539870872"/>
          <c:h val="0.0736979752530934"/>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024147470972908"/>
          <c:y val="0.246794871794872"/>
          <c:w val="0.955094991364421"/>
          <c:h val="0.685897435897436"/>
        </c:manualLayout>
      </c:layout>
      <c:lineChart>
        <c:grouping val="standard"/>
        <c:varyColors val="0"/>
        <c:ser>
          <c:idx val="0"/>
          <c:order val="0"/>
          <c:tx>
            <c:strRef>
              <c:f>Sheet1!$B$1</c:f>
              <c:strCache>
                <c:ptCount val="1"/>
                <c:pt idx="0">
                  <c:v> Manual</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46.0</c:v>
                </c:pt>
                <c:pt idx="1">
                  <c:v>26.0</c:v>
                </c:pt>
                <c:pt idx="2">
                  <c:v>13.0</c:v>
                </c:pt>
                <c:pt idx="3">
                  <c:v>90.0</c:v>
                </c:pt>
                <c:pt idx="4">
                  <c:v>73.0</c:v>
                </c:pt>
                <c:pt idx="5">
                  <c:v>215.0</c:v>
                </c:pt>
                <c:pt idx="6">
                  <c:v>200.0</c:v>
                </c:pt>
                <c:pt idx="7">
                  <c:v>592.0</c:v>
                </c:pt>
              </c:numCache>
            </c:numRef>
          </c:val>
          <c:smooth val="0"/>
        </c:ser>
        <c:dLbls>
          <c:showLegendKey val="0"/>
          <c:showVal val="0"/>
          <c:showCatName val="0"/>
          <c:showSerName val="0"/>
          <c:showPercent val="0"/>
          <c:showBubbleSize val="0"/>
        </c:dLbls>
        <c:marker val="1"/>
        <c:smooth val="0"/>
        <c:axId val="605435592"/>
        <c:axId val="605438408"/>
      </c:lineChart>
      <c:catAx>
        <c:axId val="605435592"/>
        <c:scaling>
          <c:orientation val="minMax"/>
        </c:scaling>
        <c:delete val="1"/>
        <c:axPos val="b"/>
        <c:majorTickMark val="out"/>
        <c:minorTickMark val="none"/>
        <c:tickLblPos val="nextTo"/>
        <c:crossAx val="605438408"/>
        <c:crosses val="autoZero"/>
        <c:auto val="1"/>
        <c:lblAlgn val="ctr"/>
        <c:lblOffset val="100"/>
        <c:noMultiLvlLbl val="0"/>
      </c:catAx>
      <c:valAx>
        <c:axId val="605438408"/>
        <c:scaling>
          <c:orientation val="minMax"/>
        </c:scaling>
        <c:delete val="1"/>
        <c:axPos val="l"/>
        <c:numFmt formatCode="General" sourceLinked="1"/>
        <c:majorTickMark val="out"/>
        <c:minorTickMark val="none"/>
        <c:tickLblPos val="nextTo"/>
        <c:crossAx val="605435592"/>
        <c:crosses val="autoZero"/>
        <c:crossBetween val="between"/>
      </c:valAx>
    </c:plotArea>
    <c:legend>
      <c:legendPos val="t"/>
      <c:layout>
        <c:manualLayout>
          <c:xMode val="edge"/>
          <c:yMode val="edge"/>
          <c:x val="0.0714330462442872"/>
          <c:y val="0.198380737181424"/>
          <c:w val="0.280010437240024"/>
          <c:h val="0.1110940339188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444864540237555"/>
          <c:y val="0.275346135849413"/>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5.5</c:v>
                </c:pt>
                <c:pt idx="1">
                  <c:v>13.7</c:v>
                </c:pt>
                <c:pt idx="2">
                  <c:v>10.3</c:v>
                </c:pt>
                <c:pt idx="3">
                  <c:v>11.7</c:v>
                </c:pt>
                <c:pt idx="4">
                  <c:v>17.1</c:v>
                </c:pt>
                <c:pt idx="5">
                  <c:v>18.4</c:v>
                </c:pt>
                <c:pt idx="6">
                  <c:v>33.6</c:v>
                </c:pt>
                <c:pt idx="7">
                  <c:v>122.4</c:v>
                </c:pt>
              </c:numCache>
            </c:numRef>
          </c:val>
          <c:smooth val="0"/>
        </c:ser>
        <c:dLbls>
          <c:showLegendKey val="0"/>
          <c:showVal val="0"/>
          <c:showCatName val="0"/>
          <c:showSerName val="0"/>
          <c:showPercent val="0"/>
          <c:showBubbleSize val="0"/>
        </c:dLbls>
        <c:marker val="1"/>
        <c:smooth val="0"/>
        <c:axId val="605705672"/>
        <c:axId val="605679208"/>
      </c:lineChart>
      <c:catAx>
        <c:axId val="605705672"/>
        <c:scaling>
          <c:orientation val="minMax"/>
        </c:scaling>
        <c:delete val="1"/>
        <c:axPos val="b"/>
        <c:majorTickMark val="out"/>
        <c:minorTickMark val="none"/>
        <c:tickLblPos val="nextTo"/>
        <c:crossAx val="605679208"/>
        <c:crosses val="autoZero"/>
        <c:auto val="1"/>
        <c:lblAlgn val="ctr"/>
        <c:lblOffset val="100"/>
        <c:noMultiLvlLbl val="0"/>
      </c:catAx>
      <c:valAx>
        <c:axId val="605679208"/>
        <c:scaling>
          <c:orientation val="minMax"/>
        </c:scaling>
        <c:delete val="1"/>
        <c:axPos val="l"/>
        <c:numFmt formatCode="General" sourceLinked="1"/>
        <c:majorTickMark val="out"/>
        <c:minorTickMark val="none"/>
        <c:tickLblPos val="nextTo"/>
        <c:crossAx val="605705672"/>
        <c:crosses val="autoZero"/>
        <c:crossBetween val="between"/>
      </c:valAx>
    </c:plotArea>
    <c:legend>
      <c:legendPos val="t"/>
      <c:layout>
        <c:manualLayout>
          <c:xMode val="edge"/>
          <c:yMode val="edge"/>
          <c:x val="0.295316295208862"/>
          <c:y val="0.109938547739502"/>
          <c:w val="0.39434701010941"/>
          <c:h val="0.11982457531304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 Id="rId3"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image" Target="../media/image42.emf"/><Relationship Id="rId2"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1" Type="http://schemas.openxmlformats.org/officeDocument/2006/relationships/image" Target="../media/image7.emf"/><Relationship Id="rId2"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image" Target="../media/image24.emf"/><Relationship Id="rId2"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299B41-B93C-E34D-AFFF-DB85D67FDF0D}" type="datetimeFigureOut">
              <a:rPr lang="en-US" smtClean="0"/>
              <a:t>5/18/12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4C2DD-84CF-C840-85A1-95CEB76001CC}" type="slidenum">
              <a:rPr lang="en-US" smtClean="0"/>
              <a:t>‹#›</a:t>
            </a:fld>
            <a:endParaRPr lang="en-US"/>
          </a:p>
        </p:txBody>
      </p:sp>
    </p:spTree>
    <p:extLst>
      <p:ext uri="{BB962C8B-B14F-4D97-AF65-F5344CB8AC3E}">
        <p14:creationId xmlns:p14="http://schemas.microsoft.com/office/powerpoint/2010/main" val="2343856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98DC1-53B0-1442-964F-F313FA46DE35}" type="datetimeFigureOut">
              <a:rPr lang="en-US" smtClean="0"/>
              <a:pPr/>
              <a:t>5/18/12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0AB23-F473-AE47-9E53-7D20C2A7AE2B}" type="slidenum">
              <a:rPr lang="en-US" smtClean="0"/>
              <a:pPr/>
              <a:t>‹#›</a:t>
            </a:fld>
            <a:endParaRPr lang="en-US"/>
          </a:p>
        </p:txBody>
      </p:sp>
    </p:spTree>
    <p:extLst>
      <p:ext uri="{BB962C8B-B14F-4D97-AF65-F5344CB8AC3E}">
        <p14:creationId xmlns:p14="http://schemas.microsoft.com/office/powerpoint/2010/main" val="3512150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 Meeting Notes (5/16/12 11:00)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a:t>
            </a:fld>
            <a:endParaRPr lang="en-US"/>
          </a:p>
        </p:txBody>
      </p:sp>
    </p:spTree>
    <p:extLst>
      <p:ext uri="{BB962C8B-B14F-4D97-AF65-F5344CB8AC3E}">
        <p14:creationId xmlns:p14="http://schemas.microsoft.com/office/powerpoint/2010/main" val="178245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This is the object graph of the previous </a:t>
            </a:r>
            <a:r>
              <a:rPr lang="en-US" baseline="0" dirty="0" err="1" smtClean="0"/>
              <a:t>linkedlist</a:t>
            </a:r>
            <a:r>
              <a:rPr lang="en-US" baseline="0" dirty="0" smtClean="0"/>
              <a:t> example with the classical ownership typing. </a:t>
            </a:r>
          </a:p>
          <a:p>
            <a:r>
              <a:rPr lang="en-US" baseline="0" dirty="0" smtClean="0"/>
              <a:t>2. Explain the typing. </a:t>
            </a:r>
          </a:p>
          <a:p>
            <a:r>
              <a:rPr lang="en-US" baseline="0" dirty="0" smtClean="0"/>
              <a:t>2.1 List and Data are typed as &lt;</a:t>
            </a:r>
            <a:r>
              <a:rPr lang="en-US" baseline="0" dirty="0" err="1" smtClean="0"/>
              <a:t>rep|rep</a:t>
            </a:r>
            <a:r>
              <a:rPr lang="en-US" baseline="0" dirty="0" smtClean="0"/>
              <a:t>&gt; in the context of User, which means that the List object and the Data objects are owned by User and the ownership parameter is rep as well, which is bound to User.</a:t>
            </a:r>
          </a:p>
          <a:p>
            <a:r>
              <a:rPr lang="en-US" baseline="0" dirty="0" smtClean="0"/>
              <a:t>2.2 Node1 is typed as &lt;</a:t>
            </a:r>
            <a:r>
              <a:rPr lang="en-US" baseline="0" dirty="0" err="1" smtClean="0"/>
              <a:t>rep|p</a:t>
            </a:r>
            <a:r>
              <a:rPr lang="en-US" baseline="0" dirty="0" smtClean="0"/>
              <a:t>&gt; in the context of List which means that it is owned by List. The ownership parameter is p, which is bound to User. </a:t>
            </a:r>
          </a:p>
          <a:p>
            <a:r>
              <a:rPr lang="en-US" baseline="0" dirty="0" smtClean="0"/>
              <a:t>2.3 Node2 is typed as &lt;</a:t>
            </a:r>
            <a:r>
              <a:rPr lang="en-US" baseline="0" dirty="0" err="1" smtClean="0"/>
              <a:t>own|p</a:t>
            </a:r>
            <a:r>
              <a:rPr lang="en-US" baseline="0" dirty="0" smtClean="0"/>
              <a:t>&gt; in the context of Node1. This means that Node1 and Node2 have the same owner. </a:t>
            </a:r>
          </a:p>
          <a:p>
            <a:r>
              <a:rPr lang="en-US" baseline="0" dirty="0" smtClean="0"/>
              <a:t>2.4 Data is typed as &lt;</a:t>
            </a:r>
            <a:r>
              <a:rPr lang="en-US" baseline="0" dirty="0" err="1" smtClean="0"/>
              <a:t>p|p</a:t>
            </a:r>
            <a:r>
              <a:rPr lang="en-US" baseline="0" dirty="0" smtClean="0"/>
              <a:t>&gt; in the context of Node. Ownership parameter p is bound to User, which denotes that Data Is owned by User.</a:t>
            </a:r>
          </a:p>
          <a:p>
            <a:r>
              <a:rPr lang="en-US" baseline="0" dirty="0" smtClean="0"/>
              <a:t>3. Explain the viewpoint adaptation</a:t>
            </a:r>
            <a:endParaRPr lang="en-US" baseline="0" dirty="0"/>
          </a:p>
          <a:p>
            <a:r>
              <a:rPr lang="en-US" baseline="0" dirty="0" smtClean="0"/>
              <a:t>Similarly to UT, we can derive the type of Node2 in the context of List by using viewpoint adaptation. </a:t>
            </a:r>
            <a:r>
              <a:rPr lang="en-US" baseline="0" dirty="0" smtClean="0"/>
              <a:t>The </a:t>
            </a:r>
            <a:r>
              <a:rPr lang="en-US" baseline="0" dirty="0" smtClean="0"/>
              <a:t>type of Node3 is </a:t>
            </a:r>
            <a:r>
              <a:rPr lang="en-US" baseline="0" dirty="0" smtClean="0"/>
              <a:t>&lt;</a:t>
            </a:r>
            <a:r>
              <a:rPr lang="en-US" baseline="0" dirty="0" err="1" smtClean="0"/>
              <a:t>own|p</a:t>
            </a:r>
            <a:r>
              <a:rPr lang="en-US" baseline="0" dirty="0" smtClean="0"/>
              <a:t>&gt; in the context of Node1. </a:t>
            </a:r>
          </a:p>
          <a:p>
            <a:endParaRPr lang="en-US" baseline="0" dirty="0" smtClean="0"/>
          </a:p>
          <a:p>
            <a:r>
              <a:rPr lang="en-US" baseline="0" dirty="0" smtClean="0"/>
              <a:t>REMOVE:</a:t>
            </a:r>
          </a:p>
          <a:p>
            <a:r>
              <a:rPr lang="en-US" baseline="0" dirty="0" smtClean="0"/>
              <a:t>4. Explain the ownership parameter. </a:t>
            </a:r>
          </a:p>
          <a:p>
            <a:r>
              <a:rPr lang="en-US" baseline="0" dirty="0" smtClean="0"/>
              <a:t>Ownership parameter p in OT carries more information than “any” in UT. Remember that the relation between Node and Data is any in UT, which does not give </a:t>
            </a:r>
          </a:p>
          <a:p>
            <a:r>
              <a:rPr lang="en-US" baseline="0" dirty="0" smtClean="0"/>
              <a:t>any concrete ownership relation. But here the relation between Node and Data is &lt;</a:t>
            </a:r>
            <a:r>
              <a:rPr lang="en-US" baseline="0" dirty="0" err="1" smtClean="0"/>
              <a:t>p|p</a:t>
            </a:r>
            <a:r>
              <a:rPr lang="en-US" baseline="0" dirty="0" smtClean="0"/>
              <a:t>&gt; and p is the ownership parameter that refers to User, as shown by this chain.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10</a:t>
            </a:fld>
            <a:endParaRPr lang="en-US"/>
          </a:p>
        </p:txBody>
      </p:sp>
    </p:spTree>
    <p:extLst>
      <p:ext uri="{BB962C8B-B14F-4D97-AF65-F5344CB8AC3E}">
        <p14:creationId xmlns:p14="http://schemas.microsoft.com/office/powerpoint/2010/main" val="242497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rest of talk is organized</a:t>
            </a:r>
            <a:r>
              <a:rPr lang="en-US" sz="1200" kern="1200" baseline="0" dirty="0" smtClean="0">
                <a:solidFill>
                  <a:schemeClr val="tx1"/>
                </a:solidFill>
                <a:latin typeface="+mn-lt"/>
                <a:ea typeface="+mn-ea"/>
                <a:cs typeface="+mn-cs"/>
              </a:rPr>
              <a:t> as follows. First, we introduce the unified typing rules, followed by the unified inference approach,  </a:t>
            </a:r>
          </a:p>
          <a:p>
            <a:r>
              <a:rPr lang="en-US" sz="1200" kern="1200" baseline="0" dirty="0" smtClean="0">
                <a:solidFill>
                  <a:schemeClr val="tx1"/>
                </a:solidFill>
                <a:latin typeface="+mn-lt"/>
                <a:ea typeface="+mn-ea"/>
                <a:cs typeface="+mn-cs"/>
              </a:rPr>
              <a:t>Then We formalize the notion of best typing </a:t>
            </a:r>
            <a:r>
              <a:rPr lang="en-US" sz="1200" kern="1200" dirty="0" smtClean="0">
                <a:solidFill>
                  <a:schemeClr val="tx1"/>
                </a:solidFill>
                <a:latin typeface="+mn-lt"/>
                <a:ea typeface="+mn-ea"/>
                <a:cs typeface="+mn-cs"/>
              </a:rPr>
              <a:t>and present the implementation and evaluation.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11</a:t>
            </a:fld>
            <a:endParaRPr lang="en-US"/>
          </a:p>
        </p:txBody>
      </p:sp>
    </p:spTree>
    <p:extLst>
      <p:ext uri="{BB962C8B-B14F-4D97-AF65-F5344CB8AC3E}">
        <p14:creationId xmlns:p14="http://schemas.microsoft.com/office/powerpoint/2010/main" val="400484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Explain the typing rule of UT and OT</a:t>
            </a:r>
          </a:p>
          <a:p>
            <a:r>
              <a:rPr lang="en-US" baseline="0" dirty="0" smtClean="0"/>
              <a:t>1.1 Consider the typing rule for Field Write (</a:t>
            </a:r>
            <a:r>
              <a:rPr lang="en-US" baseline="0" dirty="0" err="1" smtClean="0"/>
              <a:t>x.f</a:t>
            </a:r>
            <a:r>
              <a:rPr lang="en-US" baseline="0" dirty="0" smtClean="0"/>
              <a:t>=y) for UT and OT, respectively. They are similar: </a:t>
            </a:r>
          </a:p>
          <a:p>
            <a:r>
              <a:rPr lang="en-US" baseline="0" dirty="0" smtClean="0"/>
              <a:t>Both rules use viewpoint adaptation to adapt the field type from the point of view of receiver x, and then </a:t>
            </a:r>
          </a:p>
          <a:p>
            <a:r>
              <a:rPr lang="en-US" baseline="0" dirty="0" smtClean="0"/>
              <a:t>enforce that the type of right-hand-side y must be a subtype of the adapted field type. </a:t>
            </a:r>
          </a:p>
          <a:p>
            <a:r>
              <a:rPr lang="en-US" baseline="0" dirty="0" smtClean="0"/>
              <a:t>1.2 UT imposes additional constraints, as indicated by the red circle.</a:t>
            </a:r>
          </a:p>
          <a:p>
            <a:endParaRPr lang="en-US" baseline="0" dirty="0" smtClean="0"/>
          </a:p>
          <a:p>
            <a:r>
              <a:rPr lang="en-US" baseline="0" dirty="0" smtClean="0"/>
              <a:t>2</a:t>
            </a:r>
            <a:r>
              <a:rPr lang="en-US" baseline="0" dirty="0" smtClean="0"/>
              <a:t>. The </a:t>
            </a:r>
            <a:r>
              <a:rPr lang="en-US" baseline="0" dirty="0" smtClean="0"/>
              <a:t>unified typing </a:t>
            </a:r>
            <a:r>
              <a:rPr lang="en-US" baseline="0" dirty="0" smtClean="0"/>
              <a:t>rule takes </a:t>
            </a:r>
            <a:r>
              <a:rPr lang="en-US" baseline="0" dirty="0" smtClean="0"/>
              <a:t>two parameters. </a:t>
            </a:r>
          </a:p>
          <a:p>
            <a:r>
              <a:rPr lang="en-US" baseline="0" dirty="0" smtClean="0"/>
              <a:t>2.1 </a:t>
            </a:r>
            <a:r>
              <a:rPr lang="en-US" baseline="0" dirty="0" smtClean="0"/>
              <a:t>The first parameter is the set of additional </a:t>
            </a:r>
            <a:r>
              <a:rPr lang="en-US" baseline="0" dirty="0" smtClean="0"/>
              <a:t>constraints. </a:t>
            </a:r>
            <a:r>
              <a:rPr lang="en-US" baseline="0" dirty="0" smtClean="0"/>
              <a:t>UT requires additional constraints; OT requires no additional constraints. </a:t>
            </a:r>
          </a:p>
          <a:p>
            <a:r>
              <a:rPr lang="en-US" baseline="0" dirty="0" smtClean="0"/>
              <a:t>ANA: Wei, you just show this, just show the ellipsoids in red.</a:t>
            </a:r>
          </a:p>
          <a:p>
            <a:r>
              <a:rPr lang="en-US" baseline="0" dirty="0" smtClean="0"/>
              <a:t>2.2 The second parameter is the viewpoint adaptation function. The function is instantiated accordingly for UT and OT.</a:t>
            </a:r>
          </a:p>
          <a:p>
            <a:r>
              <a:rPr lang="en-US" baseline="0" dirty="0" smtClean="0"/>
              <a:t>ANA: Again, show the boxes when you mention UT and OT.</a:t>
            </a:r>
            <a:endParaRPr lang="en-US" baseline="0" dirty="0" smtClean="0"/>
          </a:p>
          <a:p>
            <a:endParaRPr lang="en-US" baseline="0" dirty="0" smtClean="0"/>
          </a:p>
          <a:p>
            <a:r>
              <a:rPr lang="en-US" baseline="0" dirty="0" smtClean="0"/>
              <a:t>The rest of the typing rules are unified analogously. </a:t>
            </a:r>
          </a:p>
          <a:p>
            <a:endParaRPr lang="en-US" baseline="0" dirty="0" smtClean="0"/>
          </a:p>
          <a:p>
            <a:r>
              <a:rPr lang="en-US" baseline="0" dirty="0" smtClean="0"/>
              <a:t>ANA: NOT GOOD.</a:t>
            </a:r>
          </a:p>
          <a:p>
            <a:endParaRPr lang="en-US" baseline="0" dirty="0" smtClean="0"/>
          </a:p>
          <a:p>
            <a:r>
              <a:rPr lang="en-US" baseline="0" dirty="0" smtClean="0"/>
              <a:t>The first parameter is the viewpoint adaptation function. We instantiate the typing rule to UT and to OT </a:t>
            </a:r>
          </a:p>
          <a:p>
            <a:r>
              <a:rPr lang="en-US" baseline="0" dirty="0" smtClean="0"/>
              <a:t>by defining the specific viewpoint adaptation function.</a:t>
            </a:r>
          </a:p>
          <a:p>
            <a:endParaRPr lang="en-US" baseline="0" dirty="0" smtClean="0"/>
          </a:p>
          <a:p>
            <a:r>
              <a:rPr lang="en-US" baseline="0" dirty="0" smtClean="0"/>
              <a:t>The second parameter is the set of additional constraints. For UT, there are additional constraints. For OT, there are no additional constraints.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12</a:t>
            </a:fld>
            <a:endParaRPr lang="en-US"/>
          </a:p>
        </p:txBody>
      </p:sp>
    </p:spTree>
    <p:extLst>
      <p:ext uri="{BB962C8B-B14F-4D97-AF65-F5344CB8AC3E}">
        <p14:creationId xmlns:p14="http://schemas.microsoft.com/office/powerpoint/2010/main" val="191333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The system consists of four </a:t>
            </a:r>
            <a:r>
              <a:rPr lang="en-US" baseline="0" dirty="0" smtClean="0"/>
              <a:t>steps </a:t>
            </a:r>
            <a:r>
              <a:rPr lang="en-US" baseline="0" dirty="0" smtClean="0"/>
              <a:t>shown in blue boxes. </a:t>
            </a:r>
          </a:p>
          <a:p>
            <a:r>
              <a:rPr lang="en-US" baseline="0" dirty="0" smtClean="0"/>
              <a:t>1.1 The first step is the unified typing rules. The rules are instantiated by giving four parameters: </a:t>
            </a:r>
          </a:p>
          <a:p>
            <a:r>
              <a:rPr lang="en-US" baseline="0" dirty="0" smtClean="0"/>
              <a:t>The type qualifiers, the subtyping relation of the type qualifiers, the viewpoint adaptation function and </a:t>
            </a:r>
          </a:p>
          <a:p>
            <a:r>
              <a:rPr lang="en-US" baseline="0" dirty="0" smtClean="0"/>
              <a:t>the additional constraints. This step outputs the instantiated rules. </a:t>
            </a:r>
          </a:p>
          <a:p>
            <a:endParaRPr lang="en-US" baseline="0" dirty="0" smtClean="0"/>
          </a:p>
          <a:p>
            <a:r>
              <a:rPr lang="en-US" baseline="0" dirty="0" smtClean="0"/>
              <a:t>1.2 The second step is the set-based solver.</a:t>
            </a:r>
          </a:p>
          <a:p>
            <a:r>
              <a:rPr lang="en-US" baseline="0" dirty="0" smtClean="0"/>
              <a:t>The set-based solver takes as input the instantiated typing rules and the source code of the program,</a:t>
            </a:r>
          </a:p>
          <a:p>
            <a:r>
              <a:rPr lang="en-US" baseline="0" dirty="0" smtClean="0"/>
              <a:t>and outputs the set-based solution. The set-based solution is a mapping from variables in the program to sets of type qualifiers.</a:t>
            </a:r>
          </a:p>
          <a:p>
            <a:r>
              <a:rPr lang="en-US" baseline="0" dirty="0" smtClean="0"/>
              <a:t>The set-based solution contains all possible valid </a:t>
            </a:r>
            <a:r>
              <a:rPr lang="en-US" baseline="0" dirty="0" err="1" smtClean="0"/>
              <a:t>typings</a:t>
            </a:r>
            <a:r>
              <a:rPr lang="en-US" baseline="0" dirty="0" smtClean="0"/>
              <a:t>.</a:t>
            </a:r>
          </a:p>
          <a:p>
            <a:endParaRPr lang="en-US" baseline="0" dirty="0" smtClean="0"/>
          </a:p>
          <a:p>
            <a:r>
              <a:rPr lang="en-US" baseline="0" dirty="0" smtClean="0"/>
              <a:t>1.3 The third step extracts the best typing from the set-based solution. It takes as input the set-based solution and the preference over</a:t>
            </a:r>
          </a:p>
          <a:p>
            <a:r>
              <a:rPr lang="en-US" baseline="0" dirty="0" smtClean="0"/>
              <a:t>type qualifiers and outputs the Maximal typing. The Maximal typing types each variable to the maximally preferred qualifier in its set</a:t>
            </a:r>
          </a:p>
          <a:p>
            <a:endParaRPr lang="en-US" baseline="0" dirty="0" smtClean="0"/>
          </a:p>
          <a:p>
            <a:r>
              <a:rPr lang="en-US" baseline="0" dirty="0" smtClean="0"/>
              <a:t>1.4 The last step type checks the extracted maximal typing. If the maximal typing is valid, then we have succeed --- we have found the</a:t>
            </a:r>
          </a:p>
          <a:p>
            <a:r>
              <a:rPr lang="en-US" baseline="0" dirty="0" smtClean="0"/>
              <a:t>best typing. If the maximal typing is not valid, then the tool prompts the user to enter annotations that guide the solver. </a:t>
            </a:r>
          </a:p>
          <a:p>
            <a:endParaRPr lang="en-US" baseline="0" dirty="0" smtClean="0"/>
          </a:p>
          <a:p>
            <a:r>
              <a:rPr lang="en-US" baseline="0" dirty="0" smtClean="0"/>
              <a:t>These steps will be explained in detail shortly.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13</a:t>
            </a:fld>
            <a:endParaRPr lang="en-US"/>
          </a:p>
        </p:txBody>
      </p:sp>
    </p:spTree>
    <p:extLst>
      <p:ext uri="{BB962C8B-B14F-4D97-AF65-F5344CB8AC3E}">
        <p14:creationId xmlns:p14="http://schemas.microsoft.com/office/powerpoint/2010/main" val="38077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discuss</a:t>
            </a:r>
            <a:r>
              <a:rPr lang="en-US" baseline="0" dirty="0" smtClean="0"/>
              <a:t> the unified inference approach</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14</a:t>
            </a:fld>
            <a:endParaRPr lang="en-US"/>
          </a:p>
        </p:txBody>
      </p:sp>
    </p:spTree>
    <p:extLst>
      <p:ext uri="{BB962C8B-B14F-4D97-AF65-F5344CB8AC3E}">
        <p14:creationId xmlns:p14="http://schemas.microsoft.com/office/powerpoint/2010/main" val="268556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The key idea of the unified inference is to compute a set-based solution. </a:t>
            </a:r>
          </a:p>
          <a:p>
            <a:r>
              <a:rPr lang="en-US" dirty="0" smtClean="0"/>
              <a:t>2.1 The set-based</a:t>
            </a:r>
            <a:r>
              <a:rPr lang="en-US" baseline="0" dirty="0" smtClean="0"/>
              <a:t> solver initializes each variable to the set of all possible qualifiers. For example, in UT, a variable x is mapped to the set of any, rep and peer. </a:t>
            </a:r>
          </a:p>
          <a:p>
            <a:r>
              <a:rPr lang="en-US" baseline="0" dirty="0" smtClean="0"/>
              <a:t>2.2 The solver iterates over statements s, and applies the corresponding transfer function </a:t>
            </a:r>
            <a:r>
              <a:rPr lang="en-US" baseline="0" dirty="0" err="1" smtClean="0"/>
              <a:t>fs</a:t>
            </a:r>
            <a:r>
              <a:rPr lang="en-US" baseline="0" dirty="0" smtClean="0"/>
              <a:t>.</a:t>
            </a:r>
          </a:p>
          <a:p>
            <a:r>
              <a:rPr lang="en-US" baseline="0" dirty="0" smtClean="0"/>
              <a:t>2.2 </a:t>
            </a:r>
            <a:r>
              <a:rPr lang="en-US" baseline="0" dirty="0" err="1" smtClean="0"/>
              <a:t>fs</a:t>
            </a:r>
            <a:r>
              <a:rPr lang="en-US" baseline="0" dirty="0" smtClean="0"/>
              <a:t> removes infeasible qualifiers for each variable in s according to the typing rules. We will see an example shortly. </a:t>
            </a:r>
          </a:p>
          <a:p>
            <a:r>
              <a:rPr lang="en-US" baseline="0" dirty="0" smtClean="0"/>
              <a:t>2.3 Iteration continues until the solver reaches a </a:t>
            </a:r>
            <a:r>
              <a:rPr lang="en-US" baseline="0" dirty="0" err="1" smtClean="0"/>
              <a:t>fixpoint</a:t>
            </a:r>
            <a:r>
              <a:rPr lang="en-US" baseline="0" dirty="0" smtClean="0"/>
              <a:t>, or assigns the empty set to a variable, in which case the solver terminates with an error.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15</a:t>
            </a:fld>
            <a:endParaRPr lang="en-US"/>
          </a:p>
        </p:txBody>
      </p:sp>
    </p:spTree>
    <p:extLst>
      <p:ext uri="{BB962C8B-B14F-4D97-AF65-F5344CB8AC3E}">
        <p14:creationId xmlns:p14="http://schemas.microsoft.com/office/powerpoint/2010/main" val="92739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 how the set based solver infers Universe Types by an example</a:t>
            </a:r>
          </a:p>
          <a:p>
            <a:r>
              <a:rPr lang="en-US" baseline="0" dirty="0" smtClean="0"/>
              <a:t>1. This is an implementation of a Stack. The set-based solver initializes all variables to the set of all possible qualifiers: any, rep and peer, as shown in blue. </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16</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 </a:t>
            </a:r>
            <a:r>
              <a:rPr lang="en-US" dirty="0" smtClean="0"/>
              <a:t>forbids object</a:t>
            </a:r>
            <a:r>
              <a:rPr lang="en-US" baseline="0" dirty="0" smtClean="0"/>
              <a:t> creation in </a:t>
            </a:r>
            <a:r>
              <a:rPr lang="en-US" baseline="0" dirty="0" smtClean="0"/>
              <a:t>an </a:t>
            </a:r>
            <a:r>
              <a:rPr lang="en-US" baseline="0" dirty="0" smtClean="0"/>
              <a:t>unknown context, </a:t>
            </a:r>
            <a:r>
              <a:rPr lang="en-US" baseline="0" dirty="0" smtClean="0"/>
              <a:t>thus, the </a:t>
            </a:r>
            <a:r>
              <a:rPr lang="en-US" baseline="0" dirty="0" smtClean="0"/>
              <a:t>solver removes “any” from the set of “new Link()”</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17</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 </a:t>
            </a:r>
            <a:r>
              <a:rPr lang="en-US" dirty="0" err="1" smtClean="0"/>
              <a:t>init</a:t>
            </a:r>
            <a:r>
              <a:rPr lang="en-US" dirty="0" smtClean="0"/>
              <a:t>() is impure. </a:t>
            </a:r>
            <a:r>
              <a:rPr lang="en-US" baseline="0" dirty="0" smtClean="0"/>
              <a:t>UT </a:t>
            </a:r>
            <a:r>
              <a:rPr lang="en-US" baseline="0" dirty="0" smtClean="0"/>
              <a:t>forbids </a:t>
            </a:r>
            <a:r>
              <a:rPr lang="en-US" baseline="0" dirty="0" smtClean="0"/>
              <a:t>invocation of an impure method on “any” receiver, and thus, </a:t>
            </a:r>
            <a:r>
              <a:rPr lang="en-US" baseline="0" dirty="0" smtClean="0"/>
              <a:t>the solver removes “any” from the set of </a:t>
            </a:r>
            <a:r>
              <a:rPr lang="en-US" baseline="0" dirty="0" err="1" smtClean="0"/>
              <a:t>newTop</a:t>
            </a:r>
            <a:r>
              <a:rPr lang="en-US" baseline="0" dirty="0" smtClean="0"/>
              <a:t>. </a:t>
            </a:r>
          </a:p>
          <a:p>
            <a:r>
              <a:rPr lang="en-US" baseline="0" dirty="0" smtClean="0"/>
              <a:t>Also, UT disallows the formal </a:t>
            </a:r>
            <a:r>
              <a:rPr lang="en-US" baseline="0" dirty="0" smtClean="0"/>
              <a:t>parameter </a:t>
            </a:r>
            <a:r>
              <a:rPr lang="en-US" baseline="0" dirty="0" err="1" smtClean="0"/>
              <a:t>inData</a:t>
            </a:r>
            <a:r>
              <a:rPr lang="en-US" baseline="0" dirty="0" smtClean="0"/>
              <a:t> from being </a:t>
            </a:r>
            <a:r>
              <a:rPr lang="en-US" baseline="0" dirty="0" smtClean="0"/>
              <a:t>“rep”. </a:t>
            </a:r>
            <a:r>
              <a:rPr lang="en-US" baseline="0" dirty="0" smtClean="0"/>
              <a:t>Thus, </a:t>
            </a:r>
            <a:r>
              <a:rPr lang="en-US" baseline="0" dirty="0" smtClean="0"/>
              <a:t>the solver removes “rep” from the set of </a:t>
            </a:r>
            <a:r>
              <a:rPr lang="en-US" baseline="0" dirty="0" err="1" smtClean="0"/>
              <a:t>inData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18</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set-based</a:t>
            </a:r>
            <a:r>
              <a:rPr lang="en-US" baseline="0" dirty="0" smtClean="0"/>
              <a:t> solver </a:t>
            </a:r>
            <a:r>
              <a:rPr lang="en-US" baseline="0" dirty="0" smtClean="0"/>
              <a:t>iterates </a:t>
            </a:r>
            <a:r>
              <a:rPr lang="en-US" baseline="0" dirty="0" smtClean="0"/>
              <a:t>over each statement, </a:t>
            </a:r>
            <a:r>
              <a:rPr lang="en-US" baseline="0" dirty="0" smtClean="0"/>
              <a:t>until it </a:t>
            </a:r>
            <a:r>
              <a:rPr lang="en-US" baseline="0" dirty="0" smtClean="0"/>
              <a:t>reaches the </a:t>
            </a:r>
            <a:r>
              <a:rPr lang="en-US" baseline="0" dirty="0" err="1" smtClean="0"/>
              <a:t>fixpoint</a:t>
            </a:r>
            <a:r>
              <a:rPr lang="en-US" baseline="0" dirty="0" smtClean="0"/>
              <a:t>. </a:t>
            </a:r>
          </a:p>
          <a:p>
            <a:r>
              <a:rPr lang="en-US" baseline="0" dirty="0" smtClean="0"/>
              <a:t>All </a:t>
            </a:r>
            <a:r>
              <a:rPr lang="en-US" baseline="0" dirty="0" smtClean="0"/>
              <a:t>infeasible qualifiers are removed from the sets. </a:t>
            </a:r>
            <a:endParaRPr lang="en-US" baseline="0" dirty="0" smtClean="0"/>
          </a:p>
          <a:p>
            <a:r>
              <a:rPr lang="en-US" baseline="0" dirty="0" smtClean="0"/>
              <a:t>The resulting </a:t>
            </a:r>
            <a:r>
              <a:rPr lang="en-US" baseline="0" dirty="0" smtClean="0"/>
              <a:t>set-based </a:t>
            </a:r>
            <a:r>
              <a:rPr lang="en-US" baseline="0" dirty="0" smtClean="0"/>
              <a:t>solution maps </a:t>
            </a:r>
            <a:r>
              <a:rPr lang="en-US" baseline="0" dirty="0" smtClean="0"/>
              <a:t>each variable to </a:t>
            </a:r>
            <a:r>
              <a:rPr lang="en-US" baseline="0" dirty="0" smtClean="0"/>
              <a:t>a </a:t>
            </a:r>
            <a:r>
              <a:rPr lang="en-US" baseline="0" dirty="0" smtClean="0"/>
              <a:t>set of </a:t>
            </a:r>
            <a:r>
              <a:rPr lang="en-US" baseline="0" dirty="0" smtClean="0"/>
              <a:t>qualifiers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19</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 Introduce ownership types</a:t>
            </a:r>
          </a:p>
          <a:p>
            <a:r>
              <a:rPr lang="en-US" baseline="0" dirty="0" smtClean="0"/>
              <a:t>2. Describe </a:t>
            </a:r>
            <a:r>
              <a:rPr lang="en-US" baseline="0" dirty="0" err="1" smtClean="0"/>
              <a:t>OaM</a:t>
            </a:r>
            <a:r>
              <a:rPr lang="en-US" baseline="0" dirty="0" smtClean="0"/>
              <a:t> and </a:t>
            </a:r>
            <a:r>
              <a:rPr lang="en-US" baseline="0" dirty="0" err="1" smtClean="0"/>
              <a:t>OaD</a:t>
            </a:r>
            <a:endParaRPr lang="en-US" baseline="0" dirty="0" smtClean="0"/>
          </a:p>
          <a:p>
            <a:endParaRPr lang="en-US" baseline="0" dirty="0" smtClean="0"/>
          </a:p>
          <a:p>
            <a:r>
              <a:rPr lang="en-US" baseline="0" dirty="0" smtClean="0"/>
              <a:t>Object ownership structures the heap hierarchically to control aliasing and access between objects.</a:t>
            </a:r>
          </a:p>
          <a:p>
            <a:r>
              <a:rPr lang="en-US" baseline="0" dirty="0" smtClean="0"/>
              <a:t>Ownership types can aid in program correctness and understanding. </a:t>
            </a:r>
          </a:p>
          <a:p>
            <a:endParaRPr lang="en-US" baseline="0" dirty="0" smtClean="0"/>
          </a:p>
          <a:p>
            <a:r>
              <a:rPr lang="en-US" baseline="0" dirty="0" smtClean="0"/>
              <a:t>There are several encapsulation disciplines in the literature. </a:t>
            </a:r>
          </a:p>
          <a:p>
            <a:r>
              <a:rPr lang="en-US" baseline="0" dirty="0" smtClean="0"/>
              <a:t>“Owner-as-Modifier”, enforces that an object can be modified only by its owner or its peers. </a:t>
            </a:r>
          </a:p>
          <a:p>
            <a:r>
              <a:rPr lang="en-US" baseline="0" dirty="0" smtClean="0"/>
              <a:t>In other words, an object can only be modified from its enclosing encapsulation context.  </a:t>
            </a:r>
          </a:p>
          <a:p>
            <a:r>
              <a:rPr lang="en-US" baseline="0" dirty="0" smtClean="0"/>
              <a:t>Note that, an owned object can still be referred from the outside world through a readonly reference. </a:t>
            </a:r>
          </a:p>
          <a:p>
            <a:r>
              <a:rPr lang="en-US" baseline="0" dirty="0" smtClean="0"/>
              <a:t>Universe types by [</a:t>
            </a:r>
            <a:r>
              <a:rPr lang="en-US" baseline="0" dirty="0" err="1" smtClean="0"/>
              <a:t>Dietl</a:t>
            </a:r>
            <a:r>
              <a:rPr lang="en-US" baseline="0" dirty="0" smtClean="0"/>
              <a:t> &amp; Mueller] enforce the owner-as-modifier discipline. </a:t>
            </a:r>
          </a:p>
          <a:p>
            <a:endParaRPr lang="en-US" baseline="0" dirty="0" smtClean="0"/>
          </a:p>
          <a:p>
            <a:r>
              <a:rPr lang="en-US" baseline="0" dirty="0" smtClean="0"/>
              <a:t>“Owner-as-dominator” enforces that an object can be accessed only through its owner. </a:t>
            </a:r>
          </a:p>
          <a:p>
            <a:r>
              <a:rPr lang="en-US" baseline="0" dirty="0" smtClean="0"/>
              <a:t>In other words, all accesses to an object must go through its owner. </a:t>
            </a:r>
          </a:p>
          <a:p>
            <a:r>
              <a:rPr lang="en-US" baseline="0" dirty="0" smtClean="0"/>
              <a:t>The classical ownership types by Clark Noble and Potter enforce </a:t>
            </a:r>
          </a:p>
          <a:p>
            <a:r>
              <a:rPr lang="en-US" baseline="0" dirty="0" smtClean="0"/>
              <a:t>the owner-as-dominator discipline.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formalize</a:t>
            </a:r>
            <a:r>
              <a:rPr lang="en-US" baseline="0" dirty="0" smtClean="0"/>
              <a:t> the notion of best typing and discuss how to extract the best typing from the set-based solution.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20</a:t>
            </a:fld>
            <a:endParaRPr lang="en-US"/>
          </a:p>
        </p:txBody>
      </p:sp>
    </p:spTree>
    <p:extLst>
      <p:ext uri="{BB962C8B-B14F-4D97-AF65-F5344CB8AC3E}">
        <p14:creationId xmlns:p14="http://schemas.microsoft.com/office/powerpoint/2010/main" val="823491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The set-based solution maps each variable to </a:t>
            </a:r>
            <a:r>
              <a:rPr lang="en-US" baseline="0" dirty="0" smtClean="0"/>
              <a:t>a </a:t>
            </a:r>
            <a:r>
              <a:rPr lang="en-US" baseline="0" dirty="0" smtClean="0"/>
              <a:t>set of </a:t>
            </a:r>
            <a:r>
              <a:rPr lang="en-US" baseline="0" dirty="0" smtClean="0"/>
              <a:t>type </a:t>
            </a:r>
            <a:r>
              <a:rPr lang="en-US" baseline="0" dirty="0" smtClean="0"/>
              <a:t>qualifiers. </a:t>
            </a:r>
          </a:p>
          <a:p>
            <a:r>
              <a:rPr lang="en-US" dirty="0" smtClean="0"/>
              <a:t>2. Many valid </a:t>
            </a:r>
            <a:r>
              <a:rPr lang="en-US" dirty="0" err="1" smtClean="0"/>
              <a:t>typings</a:t>
            </a:r>
            <a:r>
              <a:rPr lang="en-US" dirty="0" smtClean="0"/>
              <a:t> can be extracted from </a:t>
            </a:r>
            <a:r>
              <a:rPr lang="en-US" dirty="0" smtClean="0"/>
              <a:t>this</a:t>
            </a:r>
            <a:r>
              <a:rPr lang="en-US" baseline="0" dirty="0" smtClean="0"/>
              <a:t> s</a:t>
            </a:r>
            <a:r>
              <a:rPr lang="en-US" dirty="0" smtClean="0"/>
              <a:t>olution</a:t>
            </a:r>
            <a:r>
              <a:rPr lang="en-US" dirty="0" smtClean="0"/>
              <a:t>.</a:t>
            </a:r>
            <a:r>
              <a:rPr lang="en-US" baseline="0" dirty="0" smtClean="0"/>
              <a:t> </a:t>
            </a:r>
          </a:p>
          <a:p>
            <a:r>
              <a:rPr lang="en-US" baseline="0" dirty="0" smtClean="0"/>
              <a:t>3. Recall that our goal is to extract the “best” typing, that is, the typing that gives rise to the deepest ownership tree.</a:t>
            </a:r>
          </a:p>
          <a:p>
            <a:r>
              <a:rPr lang="en-US" baseline="0" dirty="0" smtClean="0"/>
              <a:t>4. For example, we would like to infer a typing that gives rise to the deeper ownership tree on the right, rather than a typing that</a:t>
            </a:r>
          </a:p>
          <a:p>
            <a:r>
              <a:rPr lang="en-US" baseline="0" dirty="0" smtClean="0"/>
              <a:t>gives rise to the flat ownership tree on the left. Deeper ownership trees show better encapsulation and they are more</a:t>
            </a:r>
            <a:br>
              <a:rPr lang="en-US" baseline="0" dirty="0" smtClean="0"/>
            </a:br>
            <a:r>
              <a:rPr lang="en-US" baseline="0" dirty="0" smtClean="0"/>
              <a:t>desirable.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21</a:t>
            </a:fld>
            <a:endParaRPr lang="en-US"/>
          </a:p>
        </p:txBody>
      </p:sp>
    </p:spTree>
    <p:extLst>
      <p:ext uri="{BB962C8B-B14F-4D97-AF65-F5344CB8AC3E}">
        <p14:creationId xmlns:p14="http://schemas.microsoft.com/office/powerpoint/2010/main" val="161117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formalize the notion of “best” typing using objective functions that rank valid </a:t>
            </a:r>
            <a:r>
              <a:rPr lang="en-US" baseline="0" dirty="0" err="1" smtClean="0"/>
              <a:t>typings</a:t>
            </a:r>
            <a:r>
              <a:rPr lang="en-US" baseline="0" dirty="0" smtClean="0"/>
              <a:t>.</a:t>
            </a:r>
          </a:p>
          <a:p>
            <a:endParaRPr lang="en-US" baseline="0" dirty="0" smtClean="0"/>
          </a:p>
          <a:p>
            <a:r>
              <a:rPr lang="en-US" baseline="0" dirty="0" smtClean="0"/>
              <a:t>1. Consider the objective function for Universe Types, “O of UT”. It takes a valid typing T, and returns a tuple of </a:t>
            </a:r>
          </a:p>
          <a:p>
            <a:r>
              <a:rPr lang="en-US" baseline="0" dirty="0" smtClean="0"/>
              <a:t>3 elements. The first element gives the number of variables in the program that are typed “any”, the second </a:t>
            </a:r>
          </a:p>
          <a:p>
            <a:r>
              <a:rPr lang="en-US" baseline="0" dirty="0" smtClean="0"/>
              <a:t>gives the number of elements typed “rep” and the third element gives the number of elements typed “peer”.</a:t>
            </a:r>
          </a:p>
          <a:p>
            <a:endParaRPr lang="en-US" baseline="0" dirty="0" smtClean="0"/>
          </a:p>
          <a:p>
            <a:r>
              <a:rPr lang="en-US" baseline="0" dirty="0" smtClean="0"/>
              <a:t>2. </a:t>
            </a:r>
            <a:r>
              <a:rPr lang="en-US" baseline="0" dirty="0" err="1" smtClean="0"/>
              <a:t>Typings</a:t>
            </a:r>
            <a:r>
              <a:rPr lang="en-US" baseline="0" dirty="0" smtClean="0"/>
              <a:t> are ranked lexicographically --- thus, a typing T is better than a typing T’ if </a:t>
            </a:r>
            <a:r>
              <a:rPr lang="en-US" baseline="0" dirty="0" smtClean="0"/>
              <a:t> </a:t>
            </a:r>
            <a:r>
              <a:rPr lang="en-US" baseline="0" dirty="0" smtClean="0"/>
              <a:t>T has more </a:t>
            </a:r>
          </a:p>
          <a:p>
            <a:r>
              <a:rPr lang="en-US" baseline="0" dirty="0" smtClean="0"/>
              <a:t>“any” variables than T’, or T and T’ </a:t>
            </a:r>
            <a:r>
              <a:rPr lang="en-US" baseline="0" dirty="0" smtClean="0"/>
              <a:t>have </a:t>
            </a:r>
            <a:r>
              <a:rPr lang="en-US" baseline="0" dirty="0" smtClean="0"/>
              <a:t>the same number of </a:t>
            </a:r>
            <a:r>
              <a:rPr lang="en-US" baseline="0" dirty="0" smtClean="0"/>
              <a:t>“any” variables but </a:t>
            </a:r>
            <a:r>
              <a:rPr lang="en-US" baseline="0" dirty="0" smtClean="0"/>
              <a:t>T </a:t>
            </a:r>
            <a:r>
              <a:rPr lang="en-US" baseline="0" dirty="0" smtClean="0"/>
              <a:t>has </a:t>
            </a:r>
            <a:r>
              <a:rPr lang="en-US" baseline="0" dirty="0" smtClean="0"/>
              <a:t>more </a:t>
            </a:r>
            <a:r>
              <a:rPr lang="en-US" baseline="0" dirty="0" smtClean="0"/>
              <a:t>“rep” variables </a:t>
            </a:r>
            <a:endParaRPr lang="en-US" baseline="0" dirty="0" smtClean="0"/>
          </a:p>
          <a:p>
            <a:r>
              <a:rPr lang="en-US" baseline="0" dirty="0" smtClean="0"/>
              <a:t>than </a:t>
            </a:r>
            <a:r>
              <a:rPr lang="en-US" baseline="0" dirty="0" smtClean="0"/>
              <a:t>T’. This ranking is a heuristic (or a proxy) for a deep ownership tree. Higher ranked </a:t>
            </a:r>
            <a:r>
              <a:rPr lang="en-US" baseline="0" dirty="0" err="1" smtClean="0"/>
              <a:t>typings</a:t>
            </a:r>
            <a:r>
              <a:rPr lang="en-US" baseline="0" dirty="0" smtClean="0"/>
              <a:t> </a:t>
            </a:r>
          </a:p>
          <a:p>
            <a:r>
              <a:rPr lang="en-US" baseline="0" dirty="0" smtClean="0"/>
              <a:t>are likely to produce deeper runtime ownership trees than lower ranked ones.</a:t>
            </a:r>
          </a:p>
          <a:p>
            <a:endParaRPr lang="en-US" baseline="0" dirty="0" smtClean="0"/>
          </a:p>
          <a:p>
            <a:r>
              <a:rPr lang="en-US" baseline="0" dirty="0" smtClean="0"/>
              <a:t>3. Similarly, the objective function for OT “O of OT” returns a tuple of three elements: the number of variables</a:t>
            </a:r>
          </a:p>
          <a:p>
            <a:r>
              <a:rPr lang="en-US" baseline="0" dirty="0" smtClean="0"/>
              <a:t>with owner rep, the number of variables with owner own, and finally, the number of variables with owner </a:t>
            </a:r>
          </a:p>
          <a:p>
            <a:r>
              <a:rPr lang="en-US" baseline="0" dirty="0" smtClean="0"/>
              <a:t>p. </a:t>
            </a:r>
            <a:r>
              <a:rPr lang="en-US" baseline="0" dirty="0" smtClean="0"/>
              <a:t>Again, </a:t>
            </a:r>
            <a:r>
              <a:rPr lang="en-US" baseline="0" dirty="0" smtClean="0"/>
              <a:t>the </a:t>
            </a:r>
            <a:r>
              <a:rPr lang="en-US" baseline="0" dirty="0" err="1" smtClean="0"/>
              <a:t>typings</a:t>
            </a:r>
            <a:r>
              <a:rPr lang="en-US" baseline="0" dirty="0" smtClean="0"/>
              <a:t> are ranked lexicographically --- the highest ranked </a:t>
            </a:r>
            <a:r>
              <a:rPr lang="en-US" baseline="0" dirty="0" err="1" smtClean="0"/>
              <a:t>typings</a:t>
            </a:r>
            <a:r>
              <a:rPr lang="en-US" baseline="0" dirty="0" smtClean="0"/>
              <a:t> have the largest number of</a:t>
            </a:r>
          </a:p>
          <a:p>
            <a:r>
              <a:rPr lang="en-US" baseline="0" dirty="0" smtClean="0"/>
              <a:t>variables with owner rep. Again, higher ranked </a:t>
            </a:r>
            <a:r>
              <a:rPr lang="en-US" baseline="0" dirty="0" err="1" smtClean="0"/>
              <a:t>typings</a:t>
            </a:r>
            <a:r>
              <a:rPr lang="en-US" baseline="0" dirty="0" smtClean="0"/>
              <a:t> are likely to produce deeper ownership trees.</a:t>
            </a:r>
          </a:p>
          <a:p>
            <a:endParaRPr lang="en-US" baseline="0" dirty="0" smtClean="0"/>
          </a:p>
          <a:p>
            <a:r>
              <a:rPr lang="en-US" baseline="0" dirty="0" smtClean="0"/>
              <a:t>The best typing maximizes the objective function. Our goal is to extract this best typing from the set-based solution.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22</a:t>
            </a:fld>
            <a:endParaRPr lang="en-US"/>
          </a:p>
        </p:txBody>
      </p:sp>
    </p:spTree>
    <p:extLst>
      <p:ext uri="{BB962C8B-B14F-4D97-AF65-F5344CB8AC3E}">
        <p14:creationId xmlns:p14="http://schemas.microsoft.com/office/powerpoint/2010/main" val="2577724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The maximal typing assigns to each  variable x, the maximally preferred qualifier from S(x).</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dirty="0" smtClean="0"/>
              <a:t>The </a:t>
            </a:r>
            <a:r>
              <a:rPr lang="en-US" dirty="0" smtClean="0"/>
              <a:t>preference</a:t>
            </a:r>
            <a:r>
              <a:rPr lang="en-US" baseline="0" dirty="0" smtClean="0"/>
              <a:t> ranking </a:t>
            </a:r>
            <a:r>
              <a:rPr lang="en-US" baseline="0" dirty="0" smtClean="0"/>
              <a:t>is as follows: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 In </a:t>
            </a:r>
            <a:r>
              <a:rPr lang="en-US" dirty="0" smtClean="0"/>
              <a:t>UT, we prefer “any” over “rep”</a:t>
            </a:r>
            <a:r>
              <a:rPr lang="en-US" baseline="0" dirty="0" smtClean="0"/>
              <a:t> and “peer”, and “rep” over “peer”.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2.2. In OT, we prefer &lt;</a:t>
            </a:r>
            <a:r>
              <a:rPr lang="en-US" baseline="0" dirty="0" err="1" smtClean="0"/>
              <a:t>rep|rep</a:t>
            </a:r>
            <a:r>
              <a:rPr lang="en-US" baseline="0" dirty="0" smtClean="0"/>
              <a:t>&gt; over &lt;</a:t>
            </a:r>
            <a:r>
              <a:rPr lang="en-US" baseline="0" dirty="0" err="1" smtClean="0"/>
              <a:t>rep|own</a:t>
            </a:r>
            <a:r>
              <a:rPr lang="en-US" baseline="0" dirty="0" smtClean="0"/>
              <a:t>&gt; and so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If the maximal typing </a:t>
            </a:r>
            <a:r>
              <a:rPr lang="en-US" baseline="0" dirty="0" smtClean="0"/>
              <a:t>type checks, </a:t>
            </a:r>
            <a:r>
              <a:rPr lang="en-US" baseline="0" dirty="0" smtClean="0"/>
              <a:t>it is the best </a:t>
            </a:r>
            <a:r>
              <a:rPr lang="en-US" baseline="0" dirty="0" smtClean="0"/>
              <a:t>typing. In other words, if the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maximal typing type checks, then it maximizes the objective function.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3.1 For UT, the maximal typing </a:t>
            </a:r>
            <a:r>
              <a:rPr lang="en-US" baseline="0" dirty="0" smtClean="0"/>
              <a:t>provably </a:t>
            </a:r>
            <a:r>
              <a:rPr lang="en-US" baseline="0" dirty="0" smtClean="0"/>
              <a:t>always </a:t>
            </a:r>
            <a:r>
              <a:rPr lang="en-US" baseline="0" dirty="0" smtClean="0"/>
              <a:t>type checks.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3.2 For OT, the maximal typing </a:t>
            </a:r>
            <a:r>
              <a:rPr lang="en-US" baseline="0" dirty="0" smtClean="0"/>
              <a:t>does </a:t>
            </a:r>
            <a:r>
              <a:rPr lang="en-US" baseline="0" dirty="0" smtClean="0"/>
              <a:t>not always </a:t>
            </a:r>
            <a:r>
              <a:rPr lang="en-US" baseline="0" dirty="0" smtClean="0"/>
              <a:t>type check.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23</a:t>
            </a:fld>
            <a:endParaRPr lang="en-US"/>
          </a:p>
        </p:txBody>
      </p:sp>
    </p:spTree>
    <p:extLst>
      <p:ext uri="{BB962C8B-B14F-4D97-AF65-F5344CB8AC3E}">
        <p14:creationId xmlns:p14="http://schemas.microsoft.com/office/powerpoint/2010/main" val="2116960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t>
            </a:r>
            <a:r>
              <a:rPr lang="en-US" baseline="0" dirty="0" smtClean="0"/>
              <a:t>example, the </a:t>
            </a:r>
            <a:r>
              <a:rPr lang="en-US" baseline="0" dirty="0" smtClean="0"/>
              <a:t>maximally preferred qualifier for </a:t>
            </a:r>
            <a:r>
              <a:rPr lang="en-US" baseline="0" dirty="0" err="1" smtClean="0"/>
              <a:t>newTop</a:t>
            </a:r>
            <a:r>
              <a:rPr lang="en-US" baseline="0" dirty="0" smtClean="0"/>
              <a:t> is </a:t>
            </a:r>
            <a:r>
              <a:rPr lang="en-US" baseline="0" dirty="0" smtClean="0"/>
              <a:t>“rep”, and the one for </a:t>
            </a:r>
            <a:r>
              <a:rPr lang="en-US" baseline="0" dirty="0" smtClean="0"/>
              <a:t>“new Link()” is rep as well. </a:t>
            </a:r>
            <a:endParaRPr lang="en-US" baseline="0" dirty="0" smtClean="0"/>
          </a:p>
          <a:p>
            <a:r>
              <a:rPr lang="en-US" baseline="0" dirty="0" smtClean="0"/>
              <a:t>The assignment “</a:t>
            </a:r>
            <a:r>
              <a:rPr lang="en-US" baseline="0" dirty="0" err="1" smtClean="0"/>
              <a:t>newTop</a:t>
            </a:r>
            <a:r>
              <a:rPr lang="en-US" baseline="0" dirty="0" smtClean="0"/>
              <a:t> = new Link()” clearly type </a:t>
            </a:r>
            <a:r>
              <a:rPr lang="en-US" baseline="0" dirty="0" smtClean="0"/>
              <a:t>checks.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24</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However,</a:t>
            </a:r>
            <a:r>
              <a:rPr lang="en-US" baseline="0" dirty="0" smtClean="0"/>
              <a:t> for OT, the maximal typing </a:t>
            </a:r>
            <a:r>
              <a:rPr lang="en-US" baseline="0" dirty="0" smtClean="0"/>
              <a:t>does </a:t>
            </a:r>
            <a:r>
              <a:rPr lang="en-US" baseline="0" dirty="0" smtClean="0"/>
              <a:t>not always </a:t>
            </a:r>
            <a:r>
              <a:rPr lang="en-US" baseline="0" dirty="0" smtClean="0"/>
              <a:t>type check.</a:t>
            </a:r>
            <a:endParaRPr lang="en-US" baseline="0" dirty="0" smtClean="0"/>
          </a:p>
          <a:p>
            <a:endParaRPr lang="en-US" dirty="0" smtClean="0"/>
          </a:p>
          <a:p>
            <a:r>
              <a:rPr lang="en-US" dirty="0" smtClean="0"/>
              <a:t>2. A conflict occurs at statement s when</a:t>
            </a:r>
            <a:r>
              <a:rPr lang="en-US" baseline="0" dirty="0" smtClean="0"/>
              <a:t> s does not type check with the maximal typing. </a:t>
            </a:r>
          </a:p>
          <a:p>
            <a:r>
              <a:rPr lang="en-US" baseline="0" dirty="0" smtClean="0"/>
              <a:t>2.1 In this example, we create a new objects, A </a:t>
            </a:r>
            <a:r>
              <a:rPr lang="en-US" baseline="0" dirty="0" smtClean="0"/>
              <a:t>and C, and assign y </a:t>
            </a:r>
            <a:r>
              <a:rPr lang="en-US" baseline="0" dirty="0" smtClean="0"/>
              <a:t>to field f of x</a:t>
            </a:r>
            <a:r>
              <a:rPr lang="en-US" baseline="0" dirty="0" smtClean="0"/>
              <a:t>. ANA: Wei, when you talk, you point to these.</a:t>
            </a:r>
            <a:endParaRPr lang="en-US" baseline="0" dirty="0" smtClean="0"/>
          </a:p>
          <a:p>
            <a:r>
              <a:rPr lang="en-US" baseline="0" dirty="0" smtClean="0"/>
              <a:t>Note that the program is partially annotated --- new C() is &lt;</a:t>
            </a:r>
            <a:r>
              <a:rPr lang="en-US" baseline="0" dirty="0" err="1" smtClean="0"/>
              <a:t>own|own</a:t>
            </a:r>
            <a:r>
              <a:rPr lang="en-US" baseline="0" dirty="0" smtClean="0"/>
              <a:t>&gt;.</a:t>
            </a:r>
          </a:p>
          <a:p>
            <a:r>
              <a:rPr lang="en-US" baseline="0" dirty="0" smtClean="0"/>
              <a:t>2.2 The set-based solution is shown to the right. The maximally preferred qualifiers are </a:t>
            </a:r>
            <a:r>
              <a:rPr lang="en-US" baseline="0" dirty="0" smtClean="0"/>
              <a:t>circled </a:t>
            </a:r>
            <a:r>
              <a:rPr lang="en-US" baseline="0" dirty="0" smtClean="0"/>
              <a:t>in red.</a:t>
            </a:r>
          </a:p>
          <a:p>
            <a:r>
              <a:rPr lang="en-US" baseline="0" dirty="0" smtClean="0"/>
              <a:t>2.3 There is a conflict at field write </a:t>
            </a:r>
            <a:r>
              <a:rPr lang="en-US" baseline="0" dirty="0" err="1" smtClean="0"/>
              <a:t>x.f</a:t>
            </a:r>
            <a:r>
              <a:rPr lang="en-US" baseline="0" dirty="0" smtClean="0"/>
              <a:t>=y, because the statement does not type check with the maximal assignment:</a:t>
            </a:r>
          </a:p>
          <a:p>
            <a:endParaRPr lang="en-US" baseline="0" dirty="0" smtClean="0"/>
          </a:p>
          <a:p>
            <a:r>
              <a:rPr lang="en-US" baseline="0" dirty="0" smtClean="0"/>
              <a:t>3</a:t>
            </a:r>
            <a:r>
              <a:rPr lang="en-US" baseline="0" dirty="0" smtClean="0"/>
              <a:t>. In this case, </a:t>
            </a:r>
            <a:r>
              <a:rPr lang="en-US" baseline="0" dirty="0" smtClean="0"/>
              <a:t>the </a:t>
            </a:r>
            <a:r>
              <a:rPr lang="en-US" baseline="0" dirty="0" smtClean="0"/>
              <a:t>tool prompts the </a:t>
            </a:r>
            <a:r>
              <a:rPr lang="en-US" baseline="0" dirty="0" smtClean="0"/>
              <a:t>user </a:t>
            </a:r>
            <a:r>
              <a:rPr lang="en-US" baseline="0" dirty="0" smtClean="0"/>
              <a:t>with possible choices</a:t>
            </a:r>
          </a:p>
          <a:p>
            <a:r>
              <a:rPr lang="en-US" baseline="0" dirty="0" smtClean="0"/>
              <a:t>3.2 The </a:t>
            </a:r>
            <a:r>
              <a:rPr lang="en-US" baseline="0" dirty="0" smtClean="0"/>
              <a:t>user can choose </a:t>
            </a:r>
            <a:r>
              <a:rPr lang="en-US" baseline="0" dirty="0" smtClean="0"/>
              <a:t>to annotate x as &lt;</a:t>
            </a:r>
            <a:r>
              <a:rPr lang="en-US" baseline="0" dirty="0" err="1" smtClean="0"/>
              <a:t>rep|own</a:t>
            </a:r>
            <a:r>
              <a:rPr lang="en-US" baseline="0" dirty="0" smtClean="0"/>
              <a:t>&gt; in which case the first typing results,</a:t>
            </a:r>
          </a:p>
          <a:p>
            <a:r>
              <a:rPr lang="en-US" baseline="0" dirty="0" smtClean="0"/>
              <a:t>or as &lt;</a:t>
            </a:r>
            <a:r>
              <a:rPr lang="en-US" baseline="0" dirty="0" err="1" smtClean="0"/>
              <a:t>own|own</a:t>
            </a:r>
            <a:r>
              <a:rPr lang="en-US" baseline="0" dirty="0" smtClean="0"/>
              <a:t>&gt;, </a:t>
            </a:r>
            <a:r>
              <a:rPr lang="en-US" baseline="0" dirty="0" smtClean="0"/>
              <a:t>in which case the second typing results.</a:t>
            </a:r>
          </a:p>
          <a:p>
            <a:endParaRPr lang="en-US" baseline="0" dirty="0" smtClean="0"/>
          </a:p>
          <a:p>
            <a:endParaRPr lang="en-US" baseline="0" dirty="0" smtClean="0"/>
          </a:p>
          <a:p>
            <a:endParaRPr lang="en-US" baseline="0" dirty="0" smtClean="0"/>
          </a:p>
          <a:p>
            <a:r>
              <a:rPr lang="en-US" baseline="0" dirty="0" smtClean="0"/>
              <a:t>Q: Will this resolution lead to more conflicts? </a:t>
            </a:r>
          </a:p>
          <a:p>
            <a:r>
              <a:rPr lang="en-US" baseline="0" dirty="0" smtClean="0"/>
              <a:t>A</a:t>
            </a:r>
            <a:r>
              <a:rPr lang="en-US" baseline="0" dirty="0" smtClean="0"/>
              <a:t>: Yes, it is possible. What we did is resolve about 5 conflicts at one time and if it leads more conflicts then we redo it. The resolution can also leads to no solution. </a:t>
            </a:r>
            <a:endParaRPr lang="en-US" baseline="0" dirty="0" smtClean="0"/>
          </a:p>
          <a:p>
            <a:endParaRPr lang="en-US" baseline="0" dirty="0" smtClean="0"/>
          </a:p>
          <a:p>
            <a:r>
              <a:rPr lang="en-US" baseline="0" dirty="0" smtClean="0"/>
              <a:t>ANA: moved down: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&lt;</a:t>
            </a:r>
            <a:r>
              <a:rPr lang="en-US" baseline="0" dirty="0" err="1" smtClean="0"/>
              <a:t>own|own</a:t>
            </a:r>
            <a:r>
              <a:rPr lang="en-US" baseline="0" dirty="0" smtClean="0"/>
              <a:t>&gt; adapted from &lt;</a:t>
            </a:r>
            <a:r>
              <a:rPr lang="en-US" baseline="0" dirty="0" err="1" smtClean="0"/>
              <a:t>rep|own</a:t>
            </a:r>
            <a:r>
              <a:rPr lang="en-US" baseline="0" dirty="0" smtClean="0"/>
              <a:t>&gt; yields &lt;</a:t>
            </a:r>
            <a:r>
              <a:rPr lang="en-US" baseline="0" dirty="0" err="1" smtClean="0"/>
              <a:t>rep|rep</a:t>
            </a:r>
            <a:r>
              <a:rPr lang="en-US" baseline="0" dirty="0" smtClean="0"/>
              <a:t>&gt;, not &lt;</a:t>
            </a:r>
            <a:r>
              <a:rPr lang="en-US" baseline="0" dirty="0" err="1" smtClean="0"/>
              <a:t>own|own</a:t>
            </a:r>
            <a:r>
              <a:rPr lang="en-US" baseline="0" dirty="0" smtClean="0"/>
              <a:t>&gt; as the maximal typing requires.</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25</a:t>
            </a:fld>
            <a:endParaRPr lang="en-US"/>
          </a:p>
        </p:txBody>
      </p:sp>
    </p:spTree>
    <p:extLst>
      <p:ext uri="{BB962C8B-B14F-4D97-AF65-F5344CB8AC3E}">
        <p14:creationId xmlns:p14="http://schemas.microsoft.com/office/powerpoint/2010/main" val="214232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a:t>
            </a:r>
            <a:r>
              <a:rPr lang="en-US" sz="1200" kern="1200" baseline="0" dirty="0" smtClean="0">
                <a:solidFill>
                  <a:schemeClr val="tx1"/>
                </a:solidFill>
                <a:latin typeface="+mn-lt"/>
                <a:ea typeface="+mn-ea"/>
                <a:cs typeface="+mn-cs"/>
              </a:rPr>
              <a:t> Wei, yes, just read the slide </a:t>
            </a:r>
            <a:r>
              <a:rPr lang="en-US" sz="1200" kern="1200" baseline="0" dirty="0" smtClean="0">
                <a:solidFill>
                  <a:schemeClr val="tx1"/>
                </a:solidFill>
                <a:latin typeface="+mn-lt"/>
                <a:ea typeface="+mn-ea"/>
                <a:cs typeface="+mn-cs"/>
                <a:sym typeface="Wingdings"/>
              </a:rPr>
              <a: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27</a:t>
            </a:fld>
            <a:endParaRPr lang="en-US"/>
          </a:p>
        </p:txBody>
      </p:sp>
    </p:spTree>
    <p:extLst>
      <p:ext uri="{BB962C8B-B14F-4D97-AF65-F5344CB8AC3E}">
        <p14:creationId xmlns:p14="http://schemas.microsoft.com/office/powerpoint/2010/main" val="2149720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evaluate our implementation on 8 publicly available Java programs, ranging in size from 4 thousands to 110 thousands lines of code.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28</a:t>
            </a:fld>
            <a:endParaRPr lang="en-US"/>
          </a:p>
        </p:txBody>
      </p:sp>
    </p:spTree>
    <p:extLst>
      <p:ext uri="{BB962C8B-B14F-4D97-AF65-F5344CB8AC3E}">
        <p14:creationId xmlns:p14="http://schemas.microsoft.com/office/powerpoint/2010/main" val="148680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presents the type inference result for UT. </a:t>
            </a:r>
          </a:p>
          <a:p>
            <a:r>
              <a:rPr lang="en-US" baseline="0" dirty="0" smtClean="0"/>
              <a:t>The bar chart shows the distribution of qualifier. The last bar shows the average. On average 19% (19.2%) of the reference variables are </a:t>
            </a:r>
          </a:p>
          <a:p>
            <a:r>
              <a:rPr lang="en-US" baseline="0" dirty="0" smtClean="0"/>
              <a:t>inferred as “any” and 4%(4.4%) are inferred as “rep”. </a:t>
            </a:r>
          </a:p>
          <a:p>
            <a:r>
              <a:rPr lang="en-US" baseline="0" dirty="0" smtClean="0"/>
              <a:t>The majority of variables are typed “peer</a:t>
            </a:r>
            <a:r>
              <a:rPr lang="en-US" baseline="0" dirty="0" smtClean="0"/>
              <a:t>”.</a:t>
            </a:r>
            <a:endParaRPr lang="en-US" baseline="0" dirty="0" smtClean="0"/>
          </a:p>
          <a:p>
            <a:endParaRPr lang="en-US" baseline="0" dirty="0" smtClean="0"/>
          </a:p>
          <a:p>
            <a:r>
              <a:rPr lang="en-US" baseline="0" dirty="0" smtClean="0"/>
              <a:t>The blue plot shows the running time, which includes type inference and type checking. </a:t>
            </a:r>
          </a:p>
          <a:p>
            <a:r>
              <a:rPr lang="en-US" baseline="0" dirty="0" smtClean="0"/>
              <a:t>0 manual annotations are required as the maximal (or best) typing type checks.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29</a:t>
            </a:fld>
            <a:endParaRPr lang="en-US"/>
          </a:p>
        </p:txBody>
      </p:sp>
    </p:spTree>
    <p:extLst>
      <p:ext uri="{BB962C8B-B14F-4D97-AF65-F5344CB8AC3E}">
        <p14:creationId xmlns:p14="http://schemas.microsoft.com/office/powerpoint/2010/main" val="3057839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type inference result for OT. </a:t>
            </a:r>
          </a:p>
          <a:p>
            <a:pPr marL="228600" indent="-228600">
              <a:buAutoNum type="arabicPeriod"/>
            </a:pPr>
            <a:r>
              <a:rPr lang="en-US" dirty="0" smtClean="0"/>
              <a:t>The</a:t>
            </a:r>
            <a:r>
              <a:rPr lang="en-US" baseline="0" dirty="0" smtClean="0"/>
              <a:t> bar chart shows the distribution of qualifiers. </a:t>
            </a:r>
          </a:p>
          <a:p>
            <a:pPr marL="0" indent="0">
              <a:buNone/>
            </a:pPr>
            <a:r>
              <a:rPr lang="en-US" baseline="0" dirty="0" smtClean="0"/>
              <a:t>On average about 8% of the reference variables are inferred as “rep”, 20% are inferred as “own”, and 73% are inferred as p and </a:t>
            </a:r>
            <a:r>
              <a:rPr lang="en-US" baseline="0" dirty="0" err="1" smtClean="0"/>
              <a:t>norep</a:t>
            </a:r>
            <a:r>
              <a:rPr lang="en-US" baseline="0" dirty="0" smtClean="0"/>
              <a:t>.</a:t>
            </a:r>
          </a:p>
          <a:p>
            <a:pPr marL="0" indent="0">
              <a:buNone/>
            </a:pPr>
            <a:r>
              <a:rPr lang="en-US" baseline="0" dirty="0" smtClean="0"/>
              <a:t>ANA: Wei, compute the exact numbers. 8% of reps is not right. Also, I think it will be a good idea to merge p and </a:t>
            </a:r>
            <a:r>
              <a:rPr lang="en-US" baseline="0" dirty="0" err="1" smtClean="0"/>
              <a:t>norep</a:t>
            </a:r>
            <a:r>
              <a:rPr lang="en-US" baseline="0" dirty="0" smtClean="0"/>
              <a:t> into one? We have 3 things in UT, 3 things In OT…</a:t>
            </a:r>
          </a:p>
          <a:p>
            <a:pPr marL="0" indent="0">
              <a:buNone/>
            </a:pPr>
            <a:r>
              <a:rPr lang="en-US" baseline="0" dirty="0" smtClean="0"/>
              <a:t> </a:t>
            </a:r>
          </a:p>
          <a:p>
            <a:r>
              <a:rPr lang="en-US" baseline="0" dirty="0" smtClean="0"/>
              <a:t>3. The brown plot shows the number of the manual annotations we added, for each benchmark. </a:t>
            </a:r>
          </a:p>
          <a:p>
            <a:r>
              <a:rPr lang="en-US" baseline="0" dirty="0" smtClean="0"/>
              <a:t>On average, we added 6 annotations per 1 thousand lines of code, which is relatively low annotation burden.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blue plot shows the running time for OT. This includes type inference and type checking after the manual annotations have been added.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does not include the time to add the manual annotations.</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30</a:t>
            </a:fld>
            <a:endParaRPr lang="en-US"/>
          </a:p>
        </p:txBody>
      </p:sp>
    </p:spTree>
    <p:extLst>
      <p:ext uri="{BB962C8B-B14F-4D97-AF65-F5344CB8AC3E}">
        <p14:creationId xmlns:p14="http://schemas.microsoft.com/office/powerpoint/2010/main" val="288339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Unfortunately, ownership types impose high annotation burden on programmers.</a:t>
            </a:r>
          </a:p>
          <a:p>
            <a:r>
              <a:rPr lang="en-US" baseline="0" dirty="0" smtClean="0"/>
              <a:t>2. In this small program with 30 lines of code, 13 annotations are needed in order to type it with ownership types. </a:t>
            </a:r>
          </a:p>
          <a:p>
            <a:r>
              <a:rPr lang="en-US" baseline="0" dirty="0" smtClean="0"/>
              <a:t>3. This is one reason why ownership types have not been adopted in practice.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a:t>
            </a:fld>
            <a:endParaRPr lang="en-US"/>
          </a:p>
        </p:txBody>
      </p:sp>
    </p:spTree>
    <p:extLst>
      <p:ext uri="{BB962C8B-B14F-4D97-AF65-F5344CB8AC3E}">
        <p14:creationId xmlns:p14="http://schemas.microsoft.com/office/powerpoint/2010/main" val="1104218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important goal of our study is to compare UT, which enforces the owner as modifier encapsulation discipline, with OT</a:t>
            </a:r>
          </a:p>
          <a:p>
            <a:r>
              <a:rPr lang="en-US" baseline="0" dirty="0" smtClean="0"/>
              <a:t>which enforces the owner-as-dominator discipline, on large, real-world programs.</a:t>
            </a:r>
          </a:p>
          <a:p>
            <a:endParaRPr lang="en-US" baseline="0" dirty="0" smtClean="0"/>
          </a:p>
          <a:p>
            <a:r>
              <a:rPr lang="en-US" baseline="0" dirty="0" smtClean="0"/>
              <a:t>In theory, in certain cases, </a:t>
            </a:r>
            <a:r>
              <a:rPr lang="en-US" baseline="0" dirty="0" smtClean="0"/>
              <a:t>UT </a:t>
            </a:r>
            <a:r>
              <a:rPr lang="en-US" baseline="0" dirty="0" smtClean="0"/>
              <a:t>gives rise to a deeper tree than </a:t>
            </a:r>
            <a:r>
              <a:rPr lang="en-US" baseline="0" dirty="0" smtClean="0"/>
              <a:t>OT</a:t>
            </a:r>
            <a:r>
              <a:rPr lang="en-US" baseline="0" dirty="0" smtClean="0"/>
              <a:t>, and in other cases </a:t>
            </a:r>
            <a:r>
              <a:rPr lang="en-US" baseline="0" dirty="0" smtClean="0"/>
              <a:t>OT </a:t>
            </a:r>
            <a:r>
              <a:rPr lang="en-US" baseline="0" dirty="0" smtClean="0"/>
              <a:t>gives rise to a </a:t>
            </a:r>
            <a:r>
              <a:rPr lang="en-US" baseline="0" dirty="0" smtClean="0"/>
              <a:t>deeper </a:t>
            </a:r>
            <a:r>
              <a:rPr lang="en-US" baseline="0" dirty="0" smtClean="0"/>
              <a:t>tree </a:t>
            </a:r>
            <a:r>
              <a:rPr lang="en-US" baseline="0" dirty="0" smtClean="0"/>
              <a:t>than UT</a:t>
            </a:r>
            <a:r>
              <a:rPr lang="en-US" baseline="0" dirty="0" smtClean="0"/>
              <a:t>.</a:t>
            </a:r>
          </a:p>
          <a:p>
            <a:endParaRPr lang="en-US" baseline="0" dirty="0" smtClean="0"/>
          </a:p>
          <a:p>
            <a:r>
              <a:rPr lang="en-US" baseline="0" dirty="0" smtClean="0"/>
              <a:t>We ask, Does UT or OT has deeper ownership trees?</a:t>
            </a:r>
          </a:p>
          <a:p>
            <a:r>
              <a:rPr lang="en-US" baseline="0" dirty="0" smtClean="0"/>
              <a:t>Do UT and OT give rise to different ownership trees?</a:t>
            </a:r>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31</a:t>
            </a:fld>
            <a:endParaRPr lang="en-US"/>
          </a:p>
        </p:txBody>
      </p:sp>
    </p:spTree>
    <p:extLst>
      <p:ext uri="{BB962C8B-B14F-4D97-AF65-F5344CB8AC3E}">
        <p14:creationId xmlns:p14="http://schemas.microsoft.com/office/powerpoint/2010/main" val="2464165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order to answer these questions,</a:t>
            </a: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latin typeface="+mn-lt"/>
                <a:ea typeface="+mn-ea"/>
                <a:cs typeface="+mn-cs"/>
              </a:rPr>
              <a:t>We </a:t>
            </a:r>
            <a:r>
              <a:rPr lang="en-US" sz="1200" kern="1200" baseline="0" dirty="0" smtClean="0">
                <a:solidFill>
                  <a:schemeClr val="tx1"/>
                </a:solidFill>
                <a:latin typeface="+mn-lt"/>
                <a:ea typeface="+mn-ea"/>
                <a:cs typeface="+mn-cs"/>
              </a:rPr>
              <a:t>examine </a:t>
            </a:r>
            <a:r>
              <a:rPr lang="en-US" sz="1200" kern="1200" baseline="0" dirty="0" smtClean="0">
                <a:solidFill>
                  <a:schemeClr val="tx1"/>
                </a:solidFill>
                <a:latin typeface="+mn-lt"/>
                <a:ea typeface="+mn-ea"/>
                <a:cs typeface="+mn-cs"/>
              </a:rPr>
              <a:t>all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a:t>
            </a:r>
            <a:r>
              <a:rPr lang="en-US" sz="1200" kern="1200" dirty="0" smtClean="0">
                <a:solidFill>
                  <a:schemeClr val="tx1"/>
                </a:solidFill>
                <a:effectLst/>
                <a:latin typeface="+mn-lt"/>
                <a:ea typeface="+mn-ea"/>
                <a:cs typeface="+mn-cs"/>
              </a:rPr>
              <a:t>sites in</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detail. We focus on allocation sites, </a:t>
            </a:r>
            <a:r>
              <a:rPr lang="en-US" sz="1200" kern="1200" baseline="0" dirty="0" smtClean="0">
                <a:solidFill>
                  <a:schemeClr val="tx1"/>
                </a:solidFill>
                <a:effectLst/>
                <a:latin typeface="+mn-lt"/>
                <a:ea typeface="+mn-ea"/>
                <a:cs typeface="+mn-cs"/>
              </a:rPr>
              <a:t>because allocation sites </a:t>
            </a:r>
            <a:r>
              <a:rPr lang="en-US" sz="1200" kern="1200" baseline="0" dirty="0" smtClean="0">
                <a:solidFill>
                  <a:schemeClr val="tx1"/>
                </a:solidFill>
                <a:effectLst/>
                <a:latin typeface="+mn-lt"/>
                <a:ea typeface="+mn-ea"/>
                <a:cs typeface="+mn-cs"/>
              </a:rPr>
              <a:t>give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best </a:t>
            </a:r>
            <a:r>
              <a:rPr lang="en-US" sz="1200" kern="1200" dirty="0" smtClean="0">
                <a:solidFill>
                  <a:schemeClr val="tx1"/>
                </a:solidFill>
                <a:effectLst/>
                <a:latin typeface="+mn-lt"/>
                <a:ea typeface="+mn-ea"/>
                <a:cs typeface="+mn-cs"/>
              </a:rPr>
              <a:t>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On average, 40</a:t>
            </a:r>
            <a:r>
              <a:rPr lang="en-US" sz="1200" kern="1200" baseline="0" dirty="0" smtClean="0">
                <a:solidFill>
                  <a:schemeClr val="tx1"/>
                </a:solidFill>
                <a:effectLst/>
                <a:latin typeface="+mn-lt"/>
                <a:ea typeface="+mn-ea"/>
                <a:cs typeface="+mn-cs"/>
              </a:rPr>
              <a:t>% of allocations </a:t>
            </a:r>
            <a:r>
              <a:rPr lang="en-US" sz="1200" kern="1200" baseline="0" dirty="0" smtClean="0">
                <a:solidFill>
                  <a:schemeClr val="tx1"/>
                </a:solidFill>
                <a:effectLst/>
                <a:latin typeface="+mn-lt"/>
                <a:ea typeface="+mn-ea"/>
                <a:cs typeface="+mn-cs"/>
              </a:rPr>
              <a:t>sites are REP </a:t>
            </a:r>
            <a:r>
              <a:rPr lang="en-US" sz="1200" kern="1200" baseline="0" dirty="0" smtClean="0">
                <a:solidFill>
                  <a:schemeClr val="tx1"/>
                </a:solidFill>
                <a:effectLst/>
                <a:latin typeface="+mn-lt"/>
                <a:ea typeface="+mn-ea"/>
                <a:cs typeface="+mn-cs"/>
              </a:rPr>
              <a:t>in OT, while only 14% </a:t>
            </a:r>
            <a:r>
              <a:rPr lang="en-US" sz="1200" kern="1200" baseline="0" dirty="0" smtClean="0">
                <a:solidFill>
                  <a:schemeClr val="tx1"/>
                </a:solidFill>
                <a:effectLst/>
                <a:latin typeface="+mn-lt"/>
                <a:ea typeface="+mn-ea"/>
                <a:cs typeface="+mn-cs"/>
              </a:rPr>
              <a:t>are </a:t>
            </a:r>
            <a:r>
              <a:rPr lang="en-US" sz="1200" kern="1200" baseline="0" dirty="0" smtClean="0">
                <a:solidFill>
                  <a:schemeClr val="tx1"/>
                </a:solidFill>
                <a:effectLst/>
                <a:latin typeface="+mn-lt"/>
                <a:ea typeface="+mn-ea"/>
                <a:cs typeface="+mn-cs"/>
              </a:rPr>
              <a:t>REP in UT. </a:t>
            </a:r>
            <a:r>
              <a:rPr lang="en-US" sz="1200" kern="1200" baseline="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suggests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in general OT</a:t>
            </a:r>
            <a:r>
              <a:rPr lang="en-US" sz="1200" kern="1200" baseline="0" dirty="0" smtClean="0">
                <a:solidFill>
                  <a:schemeClr val="tx1"/>
                </a:solidFill>
                <a:effectLst/>
                <a:latin typeface="+mn-lt"/>
                <a:ea typeface="+mn-ea"/>
                <a:cs typeface="+mn-cs"/>
              </a:rPr>
              <a:t> has deeper trees than 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On average, only 8% of allocation sites are REP in both UT and OT which suggests that in general,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OT and UT give rise to different ownership trees and thus they capture different ownership. ANA: Wei, here, show a callout for the of 8% (and double check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my calculation).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32</a:t>
            </a:fld>
            <a:endParaRPr lang="en-US"/>
          </a:p>
        </p:txBody>
      </p:sp>
    </p:spTree>
    <p:extLst>
      <p:ext uri="{BB962C8B-B14F-4D97-AF65-F5344CB8AC3E}">
        <p14:creationId xmlns:p14="http://schemas.microsoft.com/office/powerpoint/2010/main" val="274085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summarize,</a:t>
            </a:r>
            <a:endParaRPr lang="en-US" baseline="0" dirty="0" smtClean="0"/>
          </a:p>
          <a:p>
            <a:pPr marL="228600" indent="-228600">
              <a:buAutoNum type="arabicPeriod"/>
            </a:pPr>
            <a:r>
              <a:rPr lang="en-US" baseline="0" dirty="0" smtClean="0"/>
              <a:t>Many </a:t>
            </a:r>
            <a:r>
              <a:rPr lang="en-US" baseline="0" dirty="0" smtClean="0"/>
              <a:t>objects </a:t>
            </a:r>
            <a:r>
              <a:rPr lang="en-US" baseline="0" dirty="0" smtClean="0"/>
              <a:t>are owned. In UT, 14% of all allocation sites are rep, which is provably the upper bound.</a:t>
            </a:r>
          </a:p>
          <a:p>
            <a:pPr marL="0" indent="0">
              <a:buNone/>
            </a:pPr>
            <a:r>
              <a:rPr lang="en-US" baseline="0" dirty="0" smtClean="0"/>
              <a:t>In OT, 40% of allocation sites are rep, which is not the upper bound, but is close, within 2-3% of the upper bound.</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Further,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UT</a:t>
            </a:r>
            <a:r>
              <a:rPr lang="en-US" sz="1200" kern="1200" baseline="0" dirty="0" smtClean="0">
                <a:solidFill>
                  <a:schemeClr val="tx1"/>
                </a:solidFill>
                <a:effectLst/>
                <a:latin typeface="+mn-lt"/>
                <a:ea typeface="+mn-ea"/>
                <a:cs typeface="+mn-cs"/>
              </a:rPr>
              <a:t> requires no manual annotations, and UT is easier to understand. </a:t>
            </a:r>
            <a:r>
              <a:rPr lang="en-US" baseline="0" dirty="0" smtClean="0"/>
              <a:t>We </a:t>
            </a:r>
            <a:r>
              <a:rPr lang="en-US" baseline="0" dirty="0" smtClean="0"/>
              <a:t>conjecture that </a:t>
            </a:r>
            <a:r>
              <a:rPr lang="en-US" baseline="0" dirty="0" smtClean="0"/>
              <a:t>the programs</a:t>
            </a:r>
            <a:r>
              <a:rPr lang="en-US" baseline="0" dirty="0" smtClean="0"/>
              <a:t/>
            </a:r>
            <a:br>
              <a:rPr lang="en-US" baseline="0" dirty="0" smtClean="0"/>
            </a:br>
            <a:r>
              <a:rPr lang="en-US" baseline="0" dirty="0" smtClean="0"/>
              <a:t>can be refactored so </a:t>
            </a:r>
            <a:r>
              <a:rPr lang="en-US" baseline="0" dirty="0" smtClean="0"/>
              <a:t>that they have better </a:t>
            </a:r>
            <a:r>
              <a:rPr lang="en-US" baseline="0" dirty="0" err="1" smtClean="0"/>
              <a:t>OaM</a:t>
            </a:r>
            <a:r>
              <a:rPr lang="en-US" baseline="0" dirty="0" smtClean="0"/>
              <a:t> structure.</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On</a:t>
            </a:r>
            <a:r>
              <a:rPr lang="en-US" baseline="0" dirty="0" smtClean="0"/>
              <a:t> the other hand, OT requires manual annotations, and the annotations are </a:t>
            </a:r>
            <a:r>
              <a:rPr lang="en-US" baseline="0" dirty="0" smtClean="0"/>
              <a:t>hard </a:t>
            </a:r>
            <a:r>
              <a:rPr lang="en-US" baseline="0" dirty="0" smtClean="0"/>
              <a:t>to interpret.</a:t>
            </a: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33</a:t>
            </a:fld>
            <a:endParaRPr lang="en-US"/>
          </a:p>
        </p:txBody>
      </p:sp>
    </p:spTree>
    <p:extLst>
      <p:ext uri="{BB962C8B-B14F-4D97-AF65-F5344CB8AC3E}">
        <p14:creationId xmlns:p14="http://schemas.microsoft.com/office/powerpoint/2010/main" val="2149051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a:t>
            </a:r>
            <a:r>
              <a:rPr lang="en-US" sz="1200" kern="1200" baseline="0" dirty="0" smtClean="0">
                <a:solidFill>
                  <a:schemeClr val="tx1"/>
                </a:solidFill>
                <a:latin typeface="+mn-lt"/>
                <a:ea typeface="+mn-ea"/>
                <a:cs typeface="+mn-cs"/>
              </a:rPr>
              <a:t>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Wei, yes, read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34</a:t>
            </a:fld>
            <a:endParaRPr lang="en-US"/>
          </a:p>
        </p:txBody>
      </p:sp>
    </p:spTree>
    <p:extLst>
      <p:ext uri="{BB962C8B-B14F-4D97-AF65-F5344CB8AC3E}">
        <p14:creationId xmlns:p14="http://schemas.microsoft.com/office/powerpoint/2010/main" val="4181090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Wei, yes, read it.</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35</a:t>
            </a:fld>
            <a:endParaRPr lang="en-US"/>
          </a:p>
        </p:txBody>
      </p:sp>
    </p:spTree>
    <p:extLst>
      <p:ext uri="{BB962C8B-B14F-4D97-AF65-F5344CB8AC3E}">
        <p14:creationId xmlns:p14="http://schemas.microsoft.com/office/powerpoint/2010/main" val="1187530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50: Your last slide should be a contributions slide.  Remind the readers of</a:t>
            </a:r>
          </a:p>
          <a:p>
            <a:r>
              <a:rPr lang="en-US" sz="1200" kern="1200" dirty="0" smtClean="0">
                <a:solidFill>
                  <a:schemeClr val="tx1"/>
                </a:solidFill>
                <a:latin typeface="+mn-lt"/>
                <a:ea typeface="+mn-ea"/>
                <a:cs typeface="+mn-cs"/>
              </a:rPr>
              <a:t>that.  The current slide doesn't say anything about your scientific</a:t>
            </a:r>
          </a:p>
          <a:p>
            <a:r>
              <a:rPr lang="en-US" sz="1200" kern="1200" dirty="0" smtClean="0">
                <a:solidFill>
                  <a:schemeClr val="tx1"/>
                </a:solidFill>
                <a:latin typeface="+mn-lt"/>
                <a:ea typeface="+mn-ea"/>
                <a:cs typeface="+mn-cs"/>
              </a:rPr>
              <a:t>contributions, but it should do so</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36</a:t>
            </a:fld>
            <a:endParaRPr lang="en-US"/>
          </a:p>
        </p:txBody>
      </p:sp>
    </p:spTree>
    <p:extLst>
      <p:ext uri="{BB962C8B-B14F-4D97-AF65-F5344CB8AC3E}">
        <p14:creationId xmlns:p14="http://schemas.microsoft.com/office/powerpoint/2010/main" val="1187530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51: Cut this slide.  You want your contributions slide to be the last one</a:t>
            </a:r>
          </a:p>
          <a:p>
            <a:r>
              <a:rPr lang="en-US" sz="1200" kern="1200" dirty="0" smtClean="0">
                <a:solidFill>
                  <a:schemeClr val="tx1"/>
                </a:solidFill>
                <a:latin typeface="+mn-lt"/>
                <a:ea typeface="+mn-ea"/>
                <a:cs typeface="+mn-cs"/>
              </a:rPr>
              <a:t>up, and the one that is being burned into the eyeballs of the audience</a:t>
            </a:r>
          </a:p>
          <a:p>
            <a:r>
              <a:rPr lang="en-US" sz="1200" kern="1200" dirty="0" smtClean="0">
                <a:solidFill>
                  <a:schemeClr val="tx1"/>
                </a:solidFill>
                <a:latin typeface="+mn-lt"/>
                <a:ea typeface="+mn-ea"/>
                <a:cs typeface="+mn-cs"/>
              </a:rPr>
              <a:t>while they think of and ask questions.  Not a blank slide that encourages</a:t>
            </a:r>
          </a:p>
          <a:p>
            <a:r>
              <a:rPr lang="en-US" sz="1200" kern="1200" dirty="0" smtClean="0">
                <a:solidFill>
                  <a:schemeClr val="tx1"/>
                </a:solidFill>
                <a:latin typeface="+mn-lt"/>
                <a:ea typeface="+mn-ea"/>
                <a:cs typeface="+mn-cs"/>
              </a:rPr>
              <a:t>them to forget what they just learned.</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37</a:t>
            </a:fld>
            <a:endParaRPr lang="en-US"/>
          </a:p>
        </p:txBody>
      </p:sp>
    </p:spTree>
    <p:extLst>
      <p:ext uri="{BB962C8B-B14F-4D97-AF65-F5344CB8AC3E}">
        <p14:creationId xmlns:p14="http://schemas.microsoft.com/office/powerpoint/2010/main" val="768224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ANA: should</a:t>
            </a:r>
            <a:r>
              <a:rPr lang="en-US" baseline="0" dirty="0" smtClean="0"/>
              <a:t> be rewritten to be consistent with paper. </a:t>
            </a:r>
          </a:p>
          <a:p>
            <a:r>
              <a:rPr lang="en-US" baseline="0" dirty="0" smtClean="0"/>
              <a:t>Highlight the framework parameters: viewpoint adaptation + beta. There are beta for UT, and there are none for UT. </a:t>
            </a:r>
          </a:p>
          <a:p>
            <a:r>
              <a:rPr lang="en-US" baseline="0" dirty="0" smtClean="0"/>
              <a:t>Wei, you are right that we can define this in two ways. But I would prefer to have it as it is in the paper.</a:t>
            </a: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39</a:t>
            </a:fld>
            <a:endParaRPr lang="en-US"/>
          </a:p>
        </p:txBody>
      </p:sp>
    </p:spTree>
    <p:extLst>
      <p:ext uri="{BB962C8B-B14F-4D97-AF65-F5344CB8AC3E}">
        <p14:creationId xmlns:p14="http://schemas.microsoft.com/office/powerpoint/2010/main" val="1913336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 Same as last slide.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40</a:t>
            </a:fld>
            <a:endParaRPr lang="en-US"/>
          </a:p>
        </p:txBody>
      </p:sp>
    </p:spTree>
    <p:extLst>
      <p:ext uri="{BB962C8B-B14F-4D97-AF65-F5344CB8AC3E}">
        <p14:creationId xmlns:p14="http://schemas.microsoft.com/office/powerpoint/2010/main" val="1003409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Slide 20:  The first line (after the title) is too wordy.  Better is "Input = S : variable -&gt; possible qualifiers". then on the second line the "e.g., S(x) = { any, rep, peer }".  Other parts of the slide can be shortened too.</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41</a:t>
            </a:fld>
            <a:endParaRPr lang="en-US"/>
          </a:p>
        </p:txBody>
      </p:sp>
    </p:spTree>
    <p:extLst>
      <p:ext uri="{BB962C8B-B14F-4D97-AF65-F5344CB8AC3E}">
        <p14:creationId xmlns:p14="http://schemas.microsoft.com/office/powerpoint/2010/main" val="92739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dirty="0"/>
              <a:t>. </a:t>
            </a:r>
            <a:r>
              <a:rPr lang="en-US" dirty="0" smtClean="0"/>
              <a:t>Ownership type </a:t>
            </a:r>
            <a:r>
              <a:rPr lang="en-US" dirty="0"/>
              <a:t>inference is an important problem, because it </a:t>
            </a:r>
            <a:r>
              <a:rPr lang="en-US" dirty="0" smtClean="0"/>
              <a:t>can facilitate</a:t>
            </a:r>
            <a:r>
              <a:rPr lang="en-US" baseline="0" dirty="0" smtClean="0"/>
              <a:t> the</a:t>
            </a:r>
            <a:r>
              <a:rPr lang="en-US" dirty="0" smtClean="0"/>
              <a:t> </a:t>
            </a:r>
            <a:r>
              <a:rPr lang="en-US" dirty="0"/>
              <a:t>adoption of </a:t>
            </a:r>
            <a:r>
              <a:rPr lang="en-US" dirty="0" smtClean="0"/>
              <a:t>ownership</a:t>
            </a:r>
            <a:r>
              <a:rPr lang="en-US" baseline="0" dirty="0" smtClean="0"/>
              <a:t> types</a:t>
            </a:r>
            <a:r>
              <a:rPr lang="en-US" dirty="0" smtClean="0"/>
              <a:t> </a:t>
            </a:r>
            <a:r>
              <a:rPr lang="en-US" dirty="0"/>
              <a:t>in practice. </a:t>
            </a:r>
          </a:p>
          <a:p>
            <a:r>
              <a:rPr lang="en-US" dirty="0"/>
              <a:t>2. </a:t>
            </a:r>
            <a:r>
              <a:rPr lang="en-US" dirty="0" smtClean="0"/>
              <a:t>Given an</a:t>
            </a:r>
            <a:r>
              <a:rPr lang="en-US" baseline="0" dirty="0" smtClean="0"/>
              <a:t> </a:t>
            </a:r>
            <a:r>
              <a:rPr lang="en-US" baseline="0" dirty="0" err="1" smtClean="0"/>
              <a:t>unannotated</a:t>
            </a:r>
            <a:r>
              <a:rPr lang="en-US" baseline="0" dirty="0" smtClean="0"/>
              <a:t> or partially-annotated program, ownership type inference can transform it into a fully annotated one</a:t>
            </a:r>
          </a:p>
          <a:p>
            <a:r>
              <a:rPr lang="en-US" baseline="0" dirty="0" smtClean="0"/>
              <a:t>3. In addition, ownership type inference can reveal how ownership concepts are expressed in existing programs.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a:t>
            </a:fld>
            <a:endParaRPr lang="en-US"/>
          </a:p>
        </p:txBody>
      </p:sp>
    </p:spTree>
    <p:extLst>
      <p:ext uri="{BB962C8B-B14F-4D97-AF65-F5344CB8AC3E}">
        <p14:creationId xmlns:p14="http://schemas.microsoft.com/office/powerpoint/2010/main" val="1632690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animation</a:t>
            </a:r>
          </a:p>
          <a:p>
            <a:endParaRPr lang="en-US" dirty="0" smtClean="0"/>
          </a:p>
          <a:p>
            <a:r>
              <a:rPr lang="en-US" dirty="0" smtClean="0"/>
              <a:t>ANA: minor comment. Wei, I don’t like this too much </a:t>
            </a:r>
            <a:r>
              <a:rPr lang="en-US" dirty="0" smtClean="0">
                <a:sym typeface="Wingdings"/>
              </a:rPr>
              <a:t>. I like better</a:t>
            </a:r>
            <a:r>
              <a:rPr lang="en-US" baseline="0" dirty="0" smtClean="0">
                <a:sym typeface="Wingdings"/>
              </a:rPr>
              <a:t> the way it was in the </a:t>
            </a:r>
            <a:r>
              <a:rPr lang="en-US" baseline="0" dirty="0" err="1" smtClean="0">
                <a:sym typeface="Wingdings"/>
              </a:rPr>
              <a:t>oopsla</a:t>
            </a:r>
            <a:r>
              <a:rPr lang="en-US" baseline="0" dirty="0" smtClean="0">
                <a:sym typeface="Wingdings"/>
              </a:rPr>
              <a:t> submission --- the </a:t>
            </a:r>
          </a:p>
          <a:p>
            <a:r>
              <a:rPr lang="en-US" baseline="0" dirty="0" smtClean="0">
                <a:sym typeface="Wingdings"/>
              </a:rPr>
              <a:t>Maximal one is underlined in the set. But let’s see what Werner and Mike think.</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42</a:t>
            </a:fld>
            <a:endParaRPr lang="en-US"/>
          </a:p>
        </p:txBody>
      </p:sp>
    </p:spTree>
    <p:extLst>
      <p:ext uri="{BB962C8B-B14F-4D97-AF65-F5344CB8AC3E}">
        <p14:creationId xmlns:p14="http://schemas.microsoft.com/office/powerpoint/2010/main" val="1196778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a:t>
            </a:r>
            <a:r>
              <a:rPr lang="en-US" baseline="0" dirty="0" smtClean="0"/>
              <a:t> Delete this slide (keep it temporarily)</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43</a:t>
            </a:fld>
            <a:endParaRPr lang="en-US"/>
          </a:p>
        </p:txBody>
      </p:sp>
    </p:spTree>
    <p:extLst>
      <p:ext uri="{BB962C8B-B14F-4D97-AF65-F5344CB8AC3E}">
        <p14:creationId xmlns:p14="http://schemas.microsoft.com/office/powerpoint/2010/main" val="1324158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WEI:</a:t>
            </a:r>
            <a:r>
              <a:rPr lang="en-US" baseline="0" dirty="0" smtClean="0"/>
              <a:t> Delete this slide (keep it temporarily)</a:t>
            </a: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44</a:t>
            </a:fld>
            <a:endParaRPr lang="en-US"/>
          </a:p>
        </p:txBody>
      </p:sp>
    </p:spTree>
    <p:extLst>
      <p:ext uri="{BB962C8B-B14F-4D97-AF65-F5344CB8AC3E}">
        <p14:creationId xmlns:p14="http://schemas.microsoft.com/office/powerpoint/2010/main" val="3457843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WEI:</a:t>
            </a:r>
            <a:r>
              <a:rPr lang="en-US" baseline="0" dirty="0" smtClean="0"/>
              <a:t> Delete this slide (keep it temporarily)</a:t>
            </a: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45</a:t>
            </a:fld>
            <a:endParaRPr lang="en-US"/>
          </a:p>
        </p:txBody>
      </p:sp>
    </p:spTree>
    <p:extLst>
      <p:ext uri="{BB962C8B-B14F-4D97-AF65-F5344CB8AC3E}">
        <p14:creationId xmlns:p14="http://schemas.microsoft.com/office/powerpoint/2010/main" val="2623412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WEI:</a:t>
            </a:r>
            <a:r>
              <a:rPr lang="en-US" baseline="0" dirty="0" smtClean="0"/>
              <a:t> Delete this slide (keep it temporarily)</a:t>
            </a: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46</a:t>
            </a:fld>
            <a:endParaRPr lang="en-US"/>
          </a:p>
        </p:txBody>
      </p:sp>
    </p:spTree>
    <p:extLst>
      <p:ext uri="{BB962C8B-B14F-4D97-AF65-F5344CB8AC3E}">
        <p14:creationId xmlns:p14="http://schemas.microsoft.com/office/powerpoint/2010/main" val="3937563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 33 and forward, the notion of "best" is muddy.</a:t>
            </a:r>
          </a:p>
          <a:p>
            <a:r>
              <a:rPr lang="en-US" sz="1200" kern="1200" dirty="0" smtClean="0">
                <a:solidFill>
                  <a:schemeClr val="tx1"/>
                </a:solidFill>
                <a:latin typeface="+mn-lt"/>
                <a:ea typeface="+mn-ea"/>
                <a:cs typeface="+mn-cs"/>
              </a:rPr>
              <a:t>I think you should say, early and clearly, that "best" = "deepest".  Then,</a:t>
            </a:r>
          </a:p>
          <a:p>
            <a:r>
              <a:rPr lang="en-US" sz="1200" kern="1200" dirty="0" smtClean="0">
                <a:solidFill>
                  <a:schemeClr val="tx1"/>
                </a:solidFill>
                <a:latin typeface="+mn-lt"/>
                <a:ea typeface="+mn-ea"/>
                <a:cs typeface="+mn-cs"/>
              </a:rPr>
              <a:t>the contribution is just giving an objective function that accurately</a:t>
            </a:r>
          </a:p>
          <a:p>
            <a:r>
              <a:rPr lang="en-US" sz="1200" kern="1200" dirty="0" smtClean="0">
                <a:solidFill>
                  <a:schemeClr val="tx1"/>
                </a:solidFill>
                <a:latin typeface="+mn-lt"/>
                <a:ea typeface="+mn-ea"/>
                <a:cs typeface="+mn-cs"/>
              </a:rPr>
              <a:t>measures deepness, and therefore that achieves </a:t>
            </a:r>
            <a:r>
              <a:rPr lang="en-US" sz="1200" kern="1200" dirty="0" err="1" smtClean="0">
                <a:solidFill>
                  <a:schemeClr val="tx1"/>
                </a:solidFill>
                <a:latin typeface="+mn-lt"/>
                <a:ea typeface="+mn-ea"/>
                <a:cs typeface="+mn-cs"/>
              </a:rPr>
              <a:t>bestness</a:t>
            </a:r>
            <a:r>
              <a:rPr lang="en-US" sz="1200" kern="120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47</a:t>
            </a:fld>
            <a:endParaRPr lang="en-US"/>
          </a:p>
        </p:txBody>
      </p:sp>
    </p:spTree>
    <p:extLst>
      <p:ext uri="{BB962C8B-B14F-4D97-AF65-F5344CB8AC3E}">
        <p14:creationId xmlns:p14="http://schemas.microsoft.com/office/powerpoint/2010/main" val="161117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same thing goes on other slides.  For example in 41, perhaps give</a:t>
            </a:r>
          </a:p>
          <a:p>
            <a:r>
              <a:rPr lang="en-US" sz="1200" kern="1200" dirty="0" smtClean="0">
                <a:solidFill>
                  <a:schemeClr val="tx1"/>
                </a:solidFill>
                <a:latin typeface="+mn-lt"/>
                <a:ea typeface="+mn-ea"/>
                <a:cs typeface="+mn-cs"/>
              </a:rPr>
              <a:t>percentages instead of absolute values for number of any/rep/peer.  Or use</a:t>
            </a:r>
          </a:p>
          <a:p>
            <a:r>
              <a:rPr lang="en-US" sz="1200" kern="1200" dirty="0" smtClean="0">
                <a:solidFill>
                  <a:schemeClr val="tx1"/>
                </a:solidFill>
                <a:latin typeface="+mn-lt"/>
                <a:ea typeface="+mn-ea"/>
                <a:cs typeface="+mn-cs"/>
              </a:rPr>
              <a:t>a bar chart?  I don't know what "#Rep" means -- apparently not the same</a:t>
            </a:r>
          </a:p>
          <a:p>
            <a:r>
              <a:rPr lang="en-US" sz="1200" kern="1200" dirty="0" smtClean="0">
                <a:solidFill>
                  <a:schemeClr val="tx1"/>
                </a:solidFill>
                <a:latin typeface="+mn-lt"/>
                <a:ea typeface="+mn-ea"/>
                <a:cs typeface="+mn-cs"/>
              </a:rPr>
              <a:t>thing as rep.</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48</a:t>
            </a:fld>
            <a:endParaRPr lang="en-US"/>
          </a:p>
        </p:txBody>
      </p:sp>
    </p:spTree>
    <p:extLst>
      <p:ext uri="{BB962C8B-B14F-4D97-AF65-F5344CB8AC3E}">
        <p14:creationId xmlns:p14="http://schemas.microsoft.com/office/powerpoint/2010/main" val="2793377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43: callout's "588" differs from table's "688".  But you know I'm going to</a:t>
            </a:r>
          </a:p>
          <a:p>
            <a:r>
              <a:rPr lang="en-US" sz="1200" kern="1200" dirty="0" smtClean="0">
                <a:solidFill>
                  <a:schemeClr val="tx1"/>
                </a:solidFill>
                <a:latin typeface="+mn-lt"/>
                <a:ea typeface="+mn-ea"/>
                <a:cs typeface="+mn-cs"/>
              </a:rPr>
              <a:t>say to remove information from this slide.  Every pixel that is not</a:t>
            </a:r>
          </a:p>
          <a:p>
            <a:r>
              <a:rPr lang="en-US" sz="1200" kern="1200" dirty="0" smtClean="0">
                <a:solidFill>
                  <a:schemeClr val="tx1"/>
                </a:solidFill>
                <a:latin typeface="+mn-lt"/>
                <a:ea typeface="+mn-ea"/>
                <a:cs typeface="+mn-cs"/>
              </a:rPr>
              <a:t>directly supporting your main point, is distracting and detracting from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49</a:t>
            </a:fld>
            <a:endParaRPr lang="en-US"/>
          </a:p>
        </p:txBody>
      </p:sp>
    </p:spTree>
    <p:extLst>
      <p:ext uri="{BB962C8B-B14F-4D97-AF65-F5344CB8AC3E}">
        <p14:creationId xmlns:p14="http://schemas.microsoft.com/office/powerpoint/2010/main" val="2600016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 Wei, I think we should get rid of this slide. Too</a:t>
            </a:r>
            <a:r>
              <a:rPr lang="en-US" baseline="0" dirty="0" smtClean="0"/>
              <a:t> much.</a:t>
            </a:r>
            <a:endParaRPr lang="en-US" dirty="0" smtClean="0"/>
          </a:p>
          <a:p>
            <a:endParaRPr lang="en-US" dirty="0" smtClean="0"/>
          </a:p>
          <a:p>
            <a:endParaRPr lang="en-US" dirty="0" smtClean="0"/>
          </a:p>
          <a:p>
            <a:r>
              <a:rPr lang="en-US" dirty="0" smtClean="0"/>
              <a:t>Let’s look at another</a:t>
            </a:r>
            <a:r>
              <a:rPr lang="en-US" baseline="0" dirty="0" smtClean="0"/>
              <a:t> typing rule for method calls. </a:t>
            </a:r>
          </a:p>
          <a:p>
            <a:r>
              <a:rPr lang="en-US" baseline="0" dirty="0" smtClean="0"/>
              <a:t>1. Again, these two rules are very similar except that UT imposes additional type constraints. </a:t>
            </a:r>
          </a:p>
          <a:p>
            <a:r>
              <a:rPr lang="en-US" baseline="0" dirty="0" smtClean="0"/>
              <a:t>2. We can also unify them by using the beta to capture the differences of the typing rules. </a:t>
            </a:r>
          </a:p>
          <a:p>
            <a:r>
              <a:rPr lang="en-US" baseline="0" dirty="0" smtClean="0"/>
              <a:t>3. We unify other typing rules in the same way and derive the unified typing rules. </a:t>
            </a:r>
          </a:p>
          <a:p>
            <a:endParaRPr lang="en-US" baseline="0" dirty="0" smtClean="0"/>
          </a:p>
          <a:p>
            <a:r>
              <a:rPr lang="en-US" baseline="0" dirty="0" smtClean="0"/>
              <a:t>Transition: Next let’s look the architecture of our system.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50</a:t>
            </a:fld>
            <a:endParaRPr lang="en-US"/>
          </a:p>
        </p:txBody>
      </p:sp>
    </p:spTree>
    <p:extLst>
      <p:ext uri="{BB962C8B-B14F-4D97-AF65-F5344CB8AC3E}">
        <p14:creationId xmlns:p14="http://schemas.microsoft.com/office/powerpoint/2010/main" val="1003409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result </a:t>
            </a:r>
          </a:p>
          <a:p>
            <a:r>
              <a:rPr lang="en-US" dirty="0" smtClean="0"/>
              <a:t>1. The</a:t>
            </a:r>
            <a:r>
              <a:rPr lang="en-US" baseline="0" dirty="0" smtClean="0"/>
              <a:t> bar chart shows the percentage of different qualifiers for each benchmark. </a:t>
            </a:r>
          </a:p>
          <a:p>
            <a:r>
              <a:rPr lang="en-US" dirty="0" smtClean="0"/>
              <a:t>1.1 Note that we added a &lt;</a:t>
            </a:r>
            <a:r>
              <a:rPr lang="en-US" dirty="0" err="1" smtClean="0"/>
              <a:t>norep</a:t>
            </a:r>
            <a:r>
              <a:rPr lang="en-US" dirty="0" smtClean="0"/>
              <a:t>|_&gt; type for static variables and boxed primitives</a:t>
            </a:r>
            <a:r>
              <a:rPr lang="en-US" baseline="0" dirty="0" smtClean="0"/>
              <a:t>, denoting that they owned by the root environment. And this default </a:t>
            </a:r>
            <a:r>
              <a:rPr lang="en-US" baseline="0" dirty="0" err="1" smtClean="0"/>
              <a:t>norep</a:t>
            </a:r>
            <a:r>
              <a:rPr lang="en-US" baseline="0" dirty="0" smtClean="0"/>
              <a:t> types contribute to the large part of the bars in the chart.</a:t>
            </a:r>
          </a:p>
          <a:p>
            <a:r>
              <a:rPr lang="en-US" baseline="0" dirty="0" smtClean="0"/>
              <a:t>1.2 On average about 8% of variables are inferred as rep in OT. </a:t>
            </a:r>
          </a:p>
          <a:p>
            <a:r>
              <a:rPr lang="en-US" baseline="0" dirty="0" smtClean="0"/>
              <a:t>2. The blue plot shows the running time of OT, It is similar to UT and doesn’t take the manual annotation time into account. </a:t>
            </a:r>
          </a:p>
          <a:p>
            <a:r>
              <a:rPr lang="en-US" baseline="0" dirty="0" smtClean="0"/>
              <a:t>3. The brown plot shows the number of the manual annotations are used in each benchmark. With the help of the set-based solution, we are able to type the largest benchmark </a:t>
            </a:r>
            <a:r>
              <a:rPr lang="en-US" baseline="0" dirty="0" err="1" smtClean="0"/>
              <a:t>ejc</a:t>
            </a:r>
            <a:r>
              <a:rPr lang="en-US" baseline="0" dirty="0" smtClean="0"/>
              <a:t> with less than 600 annotations. The average annotation burden is 6 per thousand lines of code, which is very low.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51</a:t>
            </a:fld>
            <a:endParaRPr lang="en-US"/>
          </a:p>
        </p:txBody>
      </p:sp>
    </p:spTree>
    <p:extLst>
      <p:ext uri="{BB962C8B-B14F-4D97-AF65-F5344CB8AC3E}">
        <p14:creationId xmlns:p14="http://schemas.microsoft.com/office/powerpoint/2010/main" val="288339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Ownership</a:t>
            </a:r>
            <a:r>
              <a:rPr lang="en-US" baseline="0" dirty="0" smtClean="0"/>
              <a:t> type inference is difficult because there are many valid </a:t>
            </a:r>
            <a:r>
              <a:rPr lang="en-US" baseline="0" dirty="0" err="1" smtClean="0"/>
              <a:t>typings</a:t>
            </a:r>
            <a:r>
              <a:rPr lang="en-US" baseline="0" dirty="0" smtClean="0"/>
              <a:t>. </a:t>
            </a:r>
          </a:p>
          <a:p>
            <a:pPr marL="0" indent="0">
              <a:buNone/>
            </a:pPr>
            <a:r>
              <a:rPr lang="en-US" dirty="0" smtClean="0"/>
              <a:t>That</a:t>
            </a:r>
            <a:r>
              <a:rPr lang="en-US" baseline="0" dirty="0" smtClean="0"/>
              <a:t> is,</a:t>
            </a:r>
            <a:r>
              <a:rPr lang="en-US" dirty="0" smtClean="0"/>
              <a:t> given </a:t>
            </a:r>
            <a:r>
              <a:rPr lang="en-US" dirty="0"/>
              <a:t>an </a:t>
            </a:r>
            <a:r>
              <a:rPr lang="en-US" dirty="0" err="1"/>
              <a:t>unannotated</a:t>
            </a:r>
            <a:r>
              <a:rPr lang="en-US" dirty="0"/>
              <a:t> </a:t>
            </a:r>
            <a:r>
              <a:rPr lang="en-US" dirty="0" smtClean="0"/>
              <a:t>program, there are, in most cases, </a:t>
            </a:r>
          </a:p>
          <a:p>
            <a:r>
              <a:rPr lang="en-US" dirty="0" smtClean="0"/>
              <a:t>many </a:t>
            </a:r>
            <a:r>
              <a:rPr lang="en-US" dirty="0"/>
              <a:t>different typings that </a:t>
            </a:r>
            <a:r>
              <a:rPr lang="en-US" dirty="0" smtClean="0"/>
              <a:t>make </a:t>
            </a:r>
            <a:r>
              <a:rPr lang="en-US" dirty="0"/>
              <a:t>the program </a:t>
            </a:r>
            <a:r>
              <a:rPr lang="en-US" dirty="0" smtClean="0"/>
              <a:t>well-typed.</a:t>
            </a:r>
          </a:p>
          <a:p>
            <a:endParaRPr lang="en-US" dirty="0"/>
          </a:p>
          <a:p>
            <a:r>
              <a:rPr lang="en-US" dirty="0"/>
              <a:t>2. </a:t>
            </a:r>
            <a:r>
              <a:rPr lang="en-US" dirty="0" smtClean="0"/>
              <a:t>A</a:t>
            </a:r>
            <a:r>
              <a:rPr lang="en-US" baseline="0" dirty="0" smtClean="0"/>
              <a:t> valid </a:t>
            </a:r>
            <a:r>
              <a:rPr lang="en-US" dirty="0" smtClean="0"/>
              <a:t>typing </a:t>
            </a:r>
            <a:r>
              <a:rPr lang="en-US" dirty="0"/>
              <a:t>gives rise to an ownership tree, </a:t>
            </a:r>
            <a:r>
              <a:rPr lang="en-US" dirty="0" smtClean="0"/>
              <a:t>which</a:t>
            </a:r>
            <a:r>
              <a:rPr lang="en-US" baseline="0" dirty="0" smtClean="0"/>
              <a:t> expresses </a:t>
            </a:r>
            <a:r>
              <a:rPr lang="en-US" dirty="0" smtClean="0"/>
              <a:t>the </a:t>
            </a:r>
            <a:r>
              <a:rPr lang="en-US" dirty="0"/>
              <a:t>encapsulation </a:t>
            </a:r>
            <a:r>
              <a:rPr lang="en-US" dirty="0" smtClean="0"/>
              <a:t>of </a:t>
            </a:r>
            <a:r>
              <a:rPr lang="en-US" dirty="0"/>
              <a:t>objects </a:t>
            </a:r>
            <a:r>
              <a:rPr lang="en-US" dirty="0" smtClean="0"/>
              <a:t>at runtime.  </a:t>
            </a:r>
            <a:endParaRPr lang="en-US" dirty="0"/>
          </a:p>
          <a:p>
            <a:r>
              <a:rPr lang="en-US" dirty="0" smtClean="0"/>
              <a:t>2.1</a:t>
            </a:r>
            <a:r>
              <a:rPr lang="en-US" baseline="0" dirty="0" smtClean="0"/>
              <a:t> </a:t>
            </a:r>
            <a:r>
              <a:rPr lang="en-US" dirty="0" smtClean="0"/>
              <a:t>The </a:t>
            </a:r>
            <a:r>
              <a:rPr lang="en-US" dirty="0"/>
              <a:t>nodes are objects and </a:t>
            </a:r>
            <a:r>
              <a:rPr lang="en-US" dirty="0" smtClean="0"/>
              <a:t>the</a:t>
            </a:r>
            <a:r>
              <a:rPr lang="en-US" baseline="0" dirty="0" smtClean="0"/>
              <a:t> edge is pointing from an object to its owner.  For example, the List object is owned by the root environment. </a:t>
            </a:r>
            <a:endParaRPr lang="en-US" dirty="0" smtClean="0"/>
          </a:p>
          <a:p>
            <a:endParaRPr lang="en-US" dirty="0"/>
          </a:p>
          <a:p>
            <a:r>
              <a:rPr lang="en-US" dirty="0" smtClean="0"/>
              <a:t>3.1 The </a:t>
            </a:r>
            <a:r>
              <a:rPr lang="en-US" dirty="0"/>
              <a:t>left </a:t>
            </a:r>
            <a:r>
              <a:rPr lang="en-US" dirty="0" smtClean="0"/>
              <a:t>tree is </a:t>
            </a:r>
            <a:r>
              <a:rPr lang="en-US" dirty="0"/>
              <a:t>flat, </a:t>
            </a:r>
            <a:r>
              <a:rPr lang="en-US" dirty="0" smtClean="0"/>
              <a:t>because</a:t>
            </a:r>
            <a:r>
              <a:rPr lang="en-US" baseline="0" dirty="0" smtClean="0"/>
              <a:t> all objects (List, Node and Data) are owned by the root environment. </a:t>
            </a:r>
            <a:endParaRPr lang="en-US" dirty="0"/>
          </a:p>
          <a:p>
            <a:r>
              <a:rPr lang="en-US" dirty="0" smtClean="0"/>
              <a:t>3.2 The </a:t>
            </a:r>
            <a:r>
              <a:rPr lang="en-US" dirty="0"/>
              <a:t>right </a:t>
            </a:r>
            <a:r>
              <a:rPr lang="en-US" dirty="0" smtClean="0"/>
              <a:t>tree is </a:t>
            </a:r>
            <a:r>
              <a:rPr lang="en-US" dirty="0"/>
              <a:t>deeper, because </a:t>
            </a:r>
            <a:r>
              <a:rPr lang="en-US" dirty="0" smtClean="0"/>
              <a:t>Node is owned by List, instead of the root environment</a:t>
            </a:r>
          </a:p>
          <a:p>
            <a:r>
              <a:rPr lang="en-US" baseline="0" dirty="0" smtClean="0"/>
              <a:t>3.3 Both trees are derived from valid </a:t>
            </a:r>
            <a:r>
              <a:rPr lang="en-US" baseline="0" dirty="0" err="1" smtClean="0"/>
              <a:t>typings</a:t>
            </a:r>
            <a:r>
              <a:rPr lang="en-US" baseline="0" dirty="0" smtClean="0"/>
              <a:t>, but the right tree is more desirable, because </a:t>
            </a:r>
            <a:r>
              <a:rPr lang="en-US" dirty="0" smtClean="0"/>
              <a:t>it </a:t>
            </a:r>
            <a:r>
              <a:rPr lang="en-US" dirty="0"/>
              <a:t>shows better encapsulation. </a:t>
            </a:r>
            <a:endParaRPr lang="en-US" dirty="0" smtClean="0"/>
          </a:p>
          <a:p>
            <a:endParaRPr lang="en-US" dirty="0"/>
          </a:p>
          <a:p>
            <a:r>
              <a:rPr lang="en-US" dirty="0"/>
              <a:t>4. </a:t>
            </a:r>
            <a:r>
              <a:rPr lang="en-US" dirty="0" smtClean="0"/>
              <a:t>A</a:t>
            </a:r>
            <a:r>
              <a:rPr lang="en-US" baseline="0" dirty="0" smtClean="0"/>
              <a:t> good typing should give rise to a deep ownership tree</a:t>
            </a:r>
            <a:endParaRPr lang="en-US" dirty="0"/>
          </a:p>
          <a:p>
            <a:r>
              <a:rPr lang="en-US" dirty="0"/>
              <a:t>5. </a:t>
            </a:r>
            <a:r>
              <a:rPr lang="en-US" dirty="0" smtClean="0"/>
              <a:t>Our</a:t>
            </a:r>
            <a:r>
              <a:rPr lang="en-US" baseline="0" dirty="0" smtClean="0"/>
              <a:t> goal is infer the “best” typing. Here, </a:t>
            </a:r>
            <a:r>
              <a:rPr lang="en-US" dirty="0" smtClean="0"/>
              <a:t>"best” typing means a typing that</a:t>
            </a:r>
            <a:r>
              <a:rPr lang="en-US" baseline="0" dirty="0" smtClean="0"/>
              <a:t> gives rise the deepest ownership</a:t>
            </a:r>
          </a:p>
          <a:p>
            <a:r>
              <a:rPr lang="en-US" baseline="0" dirty="0" smtClean="0"/>
              <a:t>\</a:t>
            </a:r>
            <a:r>
              <a:rPr lang="en-US" baseline="0" dirty="0" err="1" smtClean="0"/>
              <a:t>ana</a:t>
            </a:r>
            <a:r>
              <a:rPr lang="en-US" baseline="0" dirty="0" smtClean="0"/>
              <a:t>{THIS IS NOT GOOD… As Mike said, I think we should just say best = deepest. But leave like this for now.}</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a:t>
            </a:fld>
            <a:endParaRPr lang="en-US"/>
          </a:p>
        </p:txBody>
      </p:sp>
    </p:spTree>
    <p:extLst>
      <p:ext uri="{BB962C8B-B14F-4D97-AF65-F5344CB8AC3E}">
        <p14:creationId xmlns:p14="http://schemas.microsoft.com/office/powerpoint/2010/main" val="3670028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important goal of our study is to compare UT, which enforces the owner as modifier encapsulation discipline, with OT</a:t>
            </a:r>
          </a:p>
          <a:p>
            <a:r>
              <a:rPr lang="en-US" baseline="0" dirty="0" smtClean="0"/>
              <a:t>which enforces the owner-as-dominator discipline, on large, real-world programs.</a:t>
            </a:r>
          </a:p>
          <a:p>
            <a:endParaRPr lang="en-US" baseline="0" dirty="0" smtClean="0"/>
          </a:p>
          <a:p>
            <a:r>
              <a:rPr lang="en-US" baseline="0" dirty="0" smtClean="0"/>
              <a:t>In theory, in certain cases, OT gives rise to a deeper tree than UT, and in other cases OT gives rise to a flatter tree compared to UT.</a:t>
            </a:r>
          </a:p>
          <a:p>
            <a:endParaRPr lang="en-US" baseline="0" dirty="0" smtClean="0"/>
          </a:p>
          <a:p>
            <a:pPr marL="228600" indent="-228600">
              <a:buAutoNum type="arabicPeriod"/>
            </a:pPr>
            <a:r>
              <a:rPr lang="en-US" baseline="0" dirty="0" smtClean="0"/>
              <a:t>Consider the object graph. Here object j </a:t>
            </a:r>
            <a:r>
              <a:rPr lang="en-US" b="1" baseline="0" dirty="0" smtClean="0"/>
              <a:t>modifies</a:t>
            </a:r>
            <a:r>
              <a:rPr lang="en-US" baseline="0" dirty="0" smtClean="0"/>
              <a:t> object k, where k is encapsulated in an enclosing context, the context of root.</a:t>
            </a:r>
          </a:p>
          <a:p>
            <a:pPr marL="228600" indent="-228600">
              <a:buAutoNum type="arabicPeriod"/>
            </a:pPr>
            <a:r>
              <a:rPr lang="en-US" baseline="0" dirty="0" smtClean="0"/>
              <a:t>The modification has no effect on OT, and OT gives rise to the deeper tree shown on the left. However, the modification forces</a:t>
            </a:r>
          </a:p>
          <a:p>
            <a:pPr marL="0" indent="0">
              <a:buNone/>
            </a:pPr>
            <a:r>
              <a:rPr lang="en-US" baseline="0" dirty="0" smtClean="0"/>
              <a:t>j, k and </a:t>
            </a:r>
            <a:r>
              <a:rPr lang="en-US" baseline="0" dirty="0" err="1" smtClean="0"/>
              <a:t>i</a:t>
            </a:r>
            <a:r>
              <a:rPr lang="en-US" baseline="0" dirty="0" smtClean="0"/>
              <a:t> to be peers in UT, and thus, UT produces the flatter tree on the right.</a:t>
            </a:r>
          </a:p>
        </p:txBody>
      </p:sp>
      <p:sp>
        <p:nvSpPr>
          <p:cNvPr id="4" name="Slide Number Placeholder 3"/>
          <p:cNvSpPr>
            <a:spLocks noGrp="1"/>
          </p:cNvSpPr>
          <p:nvPr>
            <p:ph type="sldNum" sz="quarter" idx="10"/>
          </p:nvPr>
        </p:nvSpPr>
        <p:spPr/>
        <p:txBody>
          <a:bodyPr/>
          <a:lstStyle/>
          <a:p>
            <a:fld id="{2220AB23-F473-AE47-9E53-7D20C2A7AE2B}" type="slidenum">
              <a:rPr lang="en-US" smtClean="0"/>
              <a:pPr/>
              <a:t>52</a:t>
            </a:fld>
            <a:endParaRPr lang="en-US"/>
          </a:p>
        </p:txBody>
      </p:sp>
    </p:spTree>
    <p:extLst>
      <p:ext uri="{BB962C8B-B14F-4D97-AF65-F5344CB8AC3E}">
        <p14:creationId xmlns:p14="http://schemas.microsoft.com/office/powerpoint/2010/main" val="2464165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a:t>
            </a:r>
            <a:r>
              <a:rPr lang="en-US" baseline="0" dirty="0" smtClean="0"/>
              <a:t> other cases, UT gives rise to a deeper trees compared to OT.</a:t>
            </a:r>
          </a:p>
          <a:p>
            <a:pPr marL="0" indent="0">
              <a:buNone/>
            </a:pPr>
            <a:r>
              <a:rPr lang="en-US" baseline="0" dirty="0" smtClean="0"/>
              <a:t> </a:t>
            </a:r>
            <a:endParaRPr lang="en-US" dirty="0" smtClean="0"/>
          </a:p>
          <a:p>
            <a:r>
              <a:rPr lang="en-US" dirty="0" smtClean="0"/>
              <a:t>2. This happens</a:t>
            </a:r>
            <a:r>
              <a:rPr lang="en-US" baseline="0" dirty="0" smtClean="0"/>
              <a:t> when an internal object is exposed in a </a:t>
            </a:r>
            <a:r>
              <a:rPr lang="en-US" baseline="0" dirty="0" err="1" smtClean="0"/>
              <a:t>readonly</a:t>
            </a:r>
            <a:r>
              <a:rPr lang="en-US" baseline="0" dirty="0" smtClean="0"/>
              <a:t> manner. </a:t>
            </a:r>
          </a:p>
          <a:p>
            <a:r>
              <a:rPr lang="en-US" baseline="0" dirty="0" smtClean="0"/>
              <a:t>2.1 In this object graph, c Is a container and e is the internal array that stores elements. Object x creates an iterator </a:t>
            </a:r>
            <a:r>
              <a:rPr lang="en-US" baseline="0" dirty="0" err="1" smtClean="0"/>
              <a:t>i</a:t>
            </a:r>
            <a:r>
              <a:rPr lang="en-US" baseline="0" dirty="0" smtClean="0"/>
              <a:t> over the container c, </a:t>
            </a:r>
          </a:p>
          <a:p>
            <a:r>
              <a:rPr lang="en-US" baseline="0" dirty="0" smtClean="0"/>
              <a:t>and the iterator obtains a reference to the internal array e. </a:t>
            </a:r>
          </a:p>
          <a:p>
            <a:r>
              <a:rPr lang="en-US" baseline="0" dirty="0" smtClean="0"/>
              <a:t>2.2. In OT, e cannot be owned by the container c anymore, because e is not dominated by c. Thus, OT gives rise to the flatter tree on the left.</a:t>
            </a:r>
          </a:p>
          <a:p>
            <a:r>
              <a:rPr lang="en-US" baseline="0" dirty="0" smtClean="0"/>
              <a:t>2.3 UT allows readonly accesses to internal objects, Thus, it produces the deeper tree shown on the right.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53</a:t>
            </a:fld>
            <a:endParaRPr lang="en-US"/>
          </a:p>
        </p:txBody>
      </p:sp>
    </p:spTree>
    <p:extLst>
      <p:ext uri="{BB962C8B-B14F-4D97-AF65-F5344CB8AC3E}">
        <p14:creationId xmlns:p14="http://schemas.microsoft.com/office/powerpoint/2010/main" val="3417922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ANA: NEED A TRANSITION!!!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1. We examine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sites in</a:t>
            </a:r>
            <a:r>
              <a:rPr lang="en-US" sz="1200" kern="1200" baseline="0" dirty="0" smtClean="0">
                <a:solidFill>
                  <a:schemeClr val="tx1"/>
                </a:solidFill>
                <a:effectLst/>
                <a:latin typeface="+mn-lt"/>
                <a:ea typeface="+mn-ea"/>
                <a:cs typeface="+mn-cs"/>
              </a:rPr>
              <a:t> detail, because allocation sites </a:t>
            </a:r>
            <a:r>
              <a:rPr lang="en-US" sz="1200" kern="1200" dirty="0" smtClean="0">
                <a:solidFill>
                  <a:schemeClr val="tx1"/>
                </a:solidFill>
                <a:effectLst/>
                <a:latin typeface="+mn-lt"/>
                <a:ea typeface="+mn-ea"/>
                <a:cs typeface="+mn-cs"/>
              </a:rPr>
              <a:t>provide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best 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On average, 40</a:t>
            </a:r>
            <a:r>
              <a:rPr lang="en-US" sz="1200" kern="1200" baseline="0" dirty="0" smtClean="0">
                <a:solidFill>
                  <a:schemeClr val="tx1"/>
                </a:solidFill>
                <a:effectLst/>
                <a:latin typeface="+mn-lt"/>
                <a:ea typeface="+mn-ea"/>
                <a:cs typeface="+mn-cs"/>
              </a:rPr>
              <a:t>% of allocations </a:t>
            </a:r>
            <a:r>
              <a:rPr lang="en-US" sz="1200" kern="1200" baseline="0" dirty="0" smtClean="0">
                <a:solidFill>
                  <a:schemeClr val="tx1"/>
                </a:solidFill>
                <a:effectLst/>
                <a:latin typeface="+mn-lt"/>
                <a:ea typeface="+mn-ea"/>
                <a:cs typeface="+mn-cs"/>
              </a:rPr>
              <a:t>sites are </a:t>
            </a:r>
            <a:r>
              <a:rPr lang="en-US" sz="1200" kern="1200" baseline="0" dirty="0" smtClean="0">
                <a:solidFill>
                  <a:schemeClr val="tx1"/>
                </a:solidFill>
                <a:effectLst/>
                <a:latin typeface="+mn-lt"/>
                <a:ea typeface="+mn-ea"/>
                <a:cs typeface="+mn-cs"/>
              </a:rPr>
              <a:t>inferred as REP in OT, while only 14% are inferred as REP in 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This </a:t>
            </a:r>
            <a:r>
              <a:rPr lang="en-US" sz="1200" kern="1200" dirty="0" smtClean="0">
                <a:solidFill>
                  <a:schemeClr val="tx1"/>
                </a:solidFill>
                <a:effectLst/>
                <a:latin typeface="+mn-lt"/>
                <a:ea typeface="+mn-ea"/>
                <a:cs typeface="+mn-cs"/>
              </a:rPr>
              <a:t>suggests that write access to enclosing context is more common than readonly sharing of internal structure.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54</a:t>
            </a:fld>
            <a:endParaRPr lang="en-US"/>
          </a:p>
        </p:txBody>
      </p:sp>
    </p:spTree>
    <p:extLst>
      <p:ext uri="{BB962C8B-B14F-4D97-AF65-F5344CB8AC3E}">
        <p14:creationId xmlns:p14="http://schemas.microsoft.com/office/powerpoint/2010/main" val="274085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contributions</a:t>
            </a:r>
            <a:r>
              <a:rPr lang="en-US" sz="1200" kern="1200" baseline="0" dirty="0" smtClean="0">
                <a:solidFill>
                  <a:schemeClr val="tx1"/>
                </a:solidFill>
                <a:latin typeface="+mn-lt"/>
                <a:ea typeface="+mn-ea"/>
                <a:cs typeface="+mn-cs"/>
              </a:rPr>
              <a:t> of our work are the following:</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We present</a:t>
            </a:r>
            <a:r>
              <a:rPr lang="en-US" sz="1200" kern="1200" baseline="0" dirty="0" smtClean="0">
                <a:solidFill>
                  <a:schemeClr val="tx1"/>
                </a:solidFill>
                <a:latin typeface="+mn-lt"/>
                <a:ea typeface="+mn-ea"/>
                <a:cs typeface="+mn-cs"/>
              </a:rPr>
              <a:t> unified typing rules for ownership-like type systems and instantiate this rules </a:t>
            </a:r>
          </a:p>
          <a:p>
            <a:pPr marL="0" indent="0">
              <a:buNone/>
            </a:pPr>
            <a:r>
              <a:rPr lang="en-US" sz="1200" kern="1200" baseline="0" dirty="0" smtClean="0">
                <a:solidFill>
                  <a:schemeClr val="tx1"/>
                </a:solidFill>
                <a:latin typeface="+mn-lt"/>
                <a:ea typeface="+mn-ea"/>
                <a:cs typeface="+mn-cs"/>
              </a:rPr>
              <a:t>for two well-known ownership type systems, universe types and the classical ownership types.</a:t>
            </a:r>
          </a:p>
          <a:p>
            <a:r>
              <a:rPr lang="en-US" sz="1200" kern="1200" dirty="0" smtClean="0">
                <a:solidFill>
                  <a:schemeClr val="tx1"/>
                </a:solidFill>
                <a:latin typeface="+mn-lt"/>
                <a:ea typeface="+mn-ea"/>
                <a:cs typeface="+mn-cs"/>
              </a:rPr>
              <a:t>2. We present a unified inference approach for ownership-like</a:t>
            </a:r>
            <a:r>
              <a:rPr lang="en-US" sz="1200" kern="1200" baseline="0" dirty="0" smtClean="0">
                <a:solidFill>
                  <a:schemeClr val="tx1"/>
                </a:solidFill>
                <a:latin typeface="+mn-lt"/>
                <a:ea typeface="+mn-ea"/>
                <a:cs typeface="+mn-cs"/>
              </a:rPr>
              <a:t> type systems.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We formalize the notion of best typing </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We implement and evaluate our approach. </a:t>
            </a:r>
          </a:p>
          <a:p>
            <a:r>
              <a:rPr lang="en-US" sz="1200" kern="1200" baseline="0" dirty="0" smtClean="0">
                <a:solidFill>
                  <a:schemeClr val="tx1"/>
                </a:solidFill>
                <a:latin typeface="+mn-lt"/>
                <a:ea typeface="+mn-ea"/>
                <a:cs typeface="+mn-cs"/>
              </a:rPr>
              <a:t>4.1 We present type inference results for UT and OT on Java programs of up to 100 thousands lines of code. </a:t>
            </a:r>
          </a:p>
          <a:p>
            <a:r>
              <a:rPr lang="en-US" sz="1200" kern="1200" baseline="0" dirty="0" smtClean="0">
                <a:solidFill>
                  <a:schemeClr val="tx1"/>
                </a:solidFill>
                <a:latin typeface="+mn-lt"/>
                <a:ea typeface="+mn-ea"/>
                <a:cs typeface="+mn-cs"/>
              </a:rPr>
              <a:t>4.2 We also compare UT, which enforces owner-as-modifier encapsulation discipline, to OT, which enforces owner-as-dominator encapsulation discipline.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6</a:t>
            </a:fld>
            <a:endParaRPr lang="en-US"/>
          </a:p>
        </p:txBody>
      </p:sp>
    </p:spTree>
    <p:extLst>
      <p:ext uri="{BB962C8B-B14F-4D97-AF65-F5344CB8AC3E}">
        <p14:creationId xmlns:p14="http://schemas.microsoft.com/office/powerpoint/2010/main" val="427260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we present the </a:t>
            </a:r>
            <a:r>
              <a:rPr lang="en-US" sz="1200" kern="1200" dirty="0" err="1" smtClean="0">
                <a:solidFill>
                  <a:schemeClr val="tx1"/>
                </a:solidFill>
                <a:latin typeface="+mn-lt"/>
                <a:ea typeface="+mn-ea"/>
                <a:cs typeface="+mn-cs"/>
              </a:rPr>
              <a:t>unifed</a:t>
            </a:r>
            <a:r>
              <a:rPr lang="en-US" sz="1200" kern="1200" dirty="0" smtClean="0">
                <a:solidFill>
                  <a:schemeClr val="tx1"/>
                </a:solidFill>
                <a:latin typeface="+mn-lt"/>
                <a:ea typeface="+mn-ea"/>
                <a:cs typeface="+mn-cs"/>
              </a:rPr>
              <a:t> typing rules, we brief</a:t>
            </a:r>
            <a:r>
              <a:rPr lang="en-US" sz="1200" kern="1200" baseline="0" dirty="0" smtClean="0">
                <a:solidFill>
                  <a:schemeClr val="tx1"/>
                </a:solidFill>
                <a:latin typeface="+mn-lt"/>
                <a:ea typeface="+mn-ea"/>
                <a:cs typeface="+mn-cs"/>
              </a:rPr>
              <a:t>ly introduce the universe types and ownership types. </a:t>
            </a:r>
            <a:endParaRPr lang="en-US" dirty="0" smtClean="0"/>
          </a:p>
          <a:p>
            <a:pPr marL="0" indent="0">
              <a:buNone/>
            </a:pPr>
            <a:endParaRPr lang="en-US" baseline="0" dirty="0" smtClean="0"/>
          </a:p>
          <a:p>
            <a:pPr marL="0" indent="0">
              <a:buNone/>
            </a:pPr>
            <a:r>
              <a:rPr lang="en-US" baseline="0" dirty="0" smtClean="0"/>
              <a:t>1. Universe Types enforce the owner-as-modifier encapsulation discipline. </a:t>
            </a:r>
          </a:p>
          <a:p>
            <a:pPr marL="0" indent="0">
              <a:buNone/>
            </a:pPr>
            <a:r>
              <a:rPr lang="en-US" baseline="0" dirty="0" smtClean="0"/>
              <a:t>2. There are three source-level type qualifiers: rep, peer and any. </a:t>
            </a:r>
          </a:p>
          <a:p>
            <a:pPr marL="0" indent="0">
              <a:buNone/>
            </a:pPr>
            <a:r>
              <a:rPr lang="en-US" baseline="0" dirty="0" smtClean="0"/>
              <a:t>rep denotes the object is owned by the current this object .</a:t>
            </a:r>
          </a:p>
          <a:p>
            <a:pPr marL="0" indent="0">
              <a:buNone/>
            </a:pPr>
            <a:r>
              <a:rPr lang="en-US" baseline="0" dirty="0" smtClean="0"/>
              <a:t>peer denotes the object has the same owner  as the current this object. In other words, the object and the current this object are siblings in the ownership tree. </a:t>
            </a:r>
          </a:p>
          <a:p>
            <a:pPr marL="0" indent="0">
              <a:buNone/>
            </a:pPr>
            <a:r>
              <a:rPr lang="en-US" baseline="0" dirty="0" smtClean="0"/>
              <a:t>any denotes arbitrary ownership. In other words, the relation between the objects is currently unknown.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7</a:t>
            </a:fld>
            <a:endParaRPr lang="en-US"/>
          </a:p>
        </p:txBody>
      </p:sp>
    </p:spTree>
    <p:extLst>
      <p:ext uri="{BB962C8B-B14F-4D97-AF65-F5344CB8AC3E}">
        <p14:creationId xmlns:p14="http://schemas.microsoft.com/office/powerpoint/2010/main" val="223896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WEI: Remove the second adapt function</a:t>
            </a:r>
          </a:p>
          <a:p>
            <a:endParaRPr lang="en-US" baseline="0" dirty="0" smtClean="0"/>
          </a:p>
          <a:p>
            <a:r>
              <a:rPr lang="en-US" baseline="0" dirty="0" smtClean="0"/>
              <a:t>1. This is an object graph for a linked list. The object graph describes the accesses among objects. The </a:t>
            </a:r>
            <a:r>
              <a:rPr lang="en-US" baseline="0" dirty="0" err="1" smtClean="0"/>
              <a:t>linkedlist</a:t>
            </a:r>
            <a:r>
              <a:rPr lang="en-US" baseline="0" dirty="0" smtClean="0"/>
              <a:t> consists of nodes and each node has a reference to the Data it stores. </a:t>
            </a:r>
          </a:p>
          <a:p>
            <a:endParaRPr lang="en-US" baseline="0" dirty="0" smtClean="0"/>
          </a:p>
          <a:p>
            <a:r>
              <a:rPr lang="en-US" baseline="0" dirty="0" smtClean="0"/>
              <a:t>2. Explain the typing. </a:t>
            </a:r>
          </a:p>
          <a:p>
            <a:r>
              <a:rPr lang="en-US" baseline="0" dirty="0" smtClean="0"/>
              <a:t>2.1 List and Data are typed as rep in the context of User, which means that the List object and the Data objects are owned by User. </a:t>
            </a:r>
          </a:p>
          <a:p>
            <a:r>
              <a:rPr lang="en-US" baseline="0" dirty="0" smtClean="0"/>
              <a:t>2.2 Node1 is typed as rep in the context of List and it is owned by List. </a:t>
            </a:r>
          </a:p>
          <a:p>
            <a:r>
              <a:rPr lang="en-US" baseline="0" dirty="0" smtClean="0"/>
              <a:t>2.3 Node2 is typed as peer in the context of Node1, which means that Node1 and Node2 have the same owner. Similarly, Node3 is peer in the context of Node2, which means they have the same owner. Actually, Node1, Node2 and Node3 are all peers and they have the same owner. </a:t>
            </a:r>
          </a:p>
          <a:p>
            <a:r>
              <a:rPr lang="en-US" baseline="0" dirty="0" smtClean="0"/>
              <a:t>2.4 Data is typed as any in the context of Node, because the ownership relation between Node and Data is unknown. </a:t>
            </a:r>
          </a:p>
          <a:p>
            <a:endParaRPr lang="en-US" baseline="0" dirty="0" smtClean="0"/>
          </a:p>
          <a:p>
            <a:r>
              <a:rPr lang="en-US" baseline="0" dirty="0" smtClean="0"/>
              <a:t>3. Explain the viewpoint adaptation</a:t>
            </a:r>
          </a:p>
          <a:p>
            <a:r>
              <a:rPr lang="en-US" baseline="0" dirty="0" smtClean="0"/>
              <a:t>3.1 What is the relation between List and Node2? In other words, what is the type of Node2 in the context of List? Intuitively, Node2 has the same owner as Node1 and Node1’s owner is List, thus the owner of Node2 is List as well. This is expressed by the Viewpoint adaptation function, which adapts the type peer from the point of view of rep, and yields rep.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8</a:t>
            </a:fld>
            <a:endParaRPr lang="en-US"/>
          </a:p>
        </p:txBody>
      </p:sp>
    </p:spTree>
    <p:extLst>
      <p:ext uri="{BB962C8B-B14F-4D97-AF65-F5344CB8AC3E}">
        <p14:creationId xmlns:p14="http://schemas.microsoft.com/office/powerpoint/2010/main" val="98410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We now discuss the classical ownership types which enforce the owner-as-dominator discipline. We restricted the classical type system to one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type qualifier consists of two parts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2.1 the first part, q0, is the owner of the object and the second part q1 is the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q0 and q1 can be rep, own or p. rep denotes that the object is owned by the current this object. Own denotes that the object has the same owner as the current object this, and p denotes the object is owned by the ownership parameter.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9</a:t>
            </a:fld>
            <a:endParaRPr lang="en-US"/>
          </a:p>
        </p:txBody>
      </p:sp>
    </p:spTree>
    <p:extLst>
      <p:ext uri="{BB962C8B-B14F-4D97-AF65-F5344CB8AC3E}">
        <p14:creationId xmlns:p14="http://schemas.microsoft.com/office/powerpoint/2010/main" val="168076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8991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8991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FBD0602-3C77-9F4F-B268-2760DF985A71}" type="datetime1">
              <a:rPr lang="en-US" smtClean="0"/>
              <a:t>5/18/12</a:t>
            </a:fld>
            <a:endParaRPr/>
          </a:p>
        </p:txBody>
      </p:sp>
      <p:sp>
        <p:nvSpPr>
          <p:cNvPr id="20" name="Footer Placeholder 19"/>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A8E49-F6BC-2846-A5D8-3E8986B7C18D}" type="datetime1">
              <a:rPr lang="en-US" smtClean="0"/>
              <a:t>5/18/12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D7688-14C3-0B47-9A20-08B2A2356211}" type="datetime1">
              <a:rPr lang="en-US" smtClean="0"/>
              <a:t>5/18/12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A8FD76D-B4FF-254C-AFAA-6F18B2B545DD}" type="datetime1">
              <a:rPr lang="en-US" smtClean="0"/>
              <a:t>5/18/12</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79045-868B-F149-BEAF-C7987E648AE1}" type="datetime1">
              <a:rPr lang="en-US" smtClean="0"/>
              <a:t>5/18/12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33C93C-AD47-2E47-8302-DFF83F9864D2}" type="datetime1">
              <a:rPr lang="en-US" smtClean="0"/>
              <a:t>5/18/12</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C7DE8E-9F4A-8E48-9A0E-6D771534EDB4}" type="datetime1">
              <a:rPr lang="en-US" smtClean="0"/>
              <a:t>5/18/12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F66255-EDA2-9A44-8B9F-152EC5993F04}" type="datetime1">
              <a:rPr lang="en-US" smtClean="0"/>
              <a:t>5/18/12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C600B1-030C-0449-AB61-28D03947B730}" type="datetime1">
              <a:rPr lang="en-US" smtClean="0"/>
              <a:t>5/18/12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C4000B8-D940-8B4F-B43A-E9B64794571B}" type="datetime1">
              <a:rPr lang="en-US" smtClean="0"/>
              <a:t>5/18/12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A84637-2F15-D948-9149-C868939F781D}" type="datetime1">
              <a:rPr lang="en-US" smtClean="0"/>
              <a:t>5/18/12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8E66A-DF05-FF45-98F6-3B475AD4F01D}" type="datetime1">
              <a:rPr lang="en-US" smtClean="0"/>
              <a:t>5/18/12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611694-1AE5-A84E-B3DE-D3E4B99003A2}" type="datetime1">
              <a:rPr lang="en-US" smtClean="0"/>
              <a:t>5/18/12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511A4-7403-5C4B-8E3D-F43EA9250ED1}" type="datetime1">
              <a:rPr lang="en-US" smtClean="0"/>
              <a:t>5/18/12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9BFF7-14CE-524B-96B5-8D455F562160}" type="datetime1">
              <a:rPr lang="en-US" smtClean="0"/>
              <a:t>5/18/12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2F9D219-A500-F34C-9E6A-F7CE1FFA8BFE}" type="datetime1">
              <a:rPr lang="en-US" smtClean="0"/>
              <a:t>5/18/12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38200"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78680"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5FB509-1227-6543-8B32-4DAF0B2E64D5}" type="datetime1">
              <a:rPr lang="en-US" smtClean="0"/>
              <a:t>5/18/12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C31BAF-1E53-BB49-B388-8AF11D116150}" type="datetime1">
              <a:rPr lang="en-US" smtClean="0"/>
              <a:t>5/18/12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7E83C6-7EE0-2B42-A792-6D97C7EBC37A}" type="datetime1">
              <a:rPr lang="en-US" smtClean="0"/>
              <a:t>5/18/12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68ED22B-8F98-E54A-9DC5-F64A514BC6CA}" type="datetime1">
              <a:rPr lang="en-US" smtClean="0"/>
              <a:t>5/18/12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F94E285-444D-4C0C-8BFA-BDB311F86A90}" type="slidenum">
              <a:rPr smtClean="0"/>
              <a:pPr/>
              <a:t>‹#›</a:t>
            </a:fld>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DF9DC1-0262-484A-A3C1-67954749EBCF}" type="datetime1">
              <a:rPr lang="en-US" smtClean="0"/>
              <a:t>5/18/12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D5925E-C097-1C45-8AAE-3B671F42DCDA}" type="datetime1">
              <a:rPr lang="en-US" smtClean="0"/>
              <a:t>5/18/12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822961" y="-54"/>
            <a:ext cx="832104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r" eaLnBrk="1" latinLnBrk="0" hangingPunct="1"/>
            <a:fld id="{B32E5607-CBD1-C84B-822E-AB32A9C1B726}" type="datetime1">
              <a:rPr lang="en-US" smtClean="0"/>
              <a:t>5/18/12</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9" name="Text Placeholder 8"/>
          <p:cNvSpPr>
            <a:spLocks noGrp="1"/>
          </p:cNvSpPr>
          <p:nvPr>
            <p:ph type="body" idx="1"/>
          </p:nvPr>
        </p:nvSpPr>
        <p:spPr>
          <a:xfrm>
            <a:off x="533400" y="1447800"/>
            <a:ext cx="8110728" cy="48006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Title Placeholder 4"/>
          <p:cNvSpPr>
            <a:spLocks noGrp="1"/>
          </p:cNvSpPr>
          <p:nvPr>
            <p:ph type="title"/>
          </p:nvPr>
        </p:nvSpPr>
        <p:spPr>
          <a:xfrm>
            <a:off x="533400" y="274638"/>
            <a:ext cx="8110728" cy="1143000"/>
          </a:xfrm>
          <a:prstGeom prst="rect">
            <a:avLst/>
          </a:prstGeom>
        </p:spPr>
        <p:txBody>
          <a:bodyPr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r" eaLnBrk="1" latinLnBrk="0" hangingPunct="1"/>
            <a:fld id="{2E62D0AB-E6F0-3D48-967E-36D993E85EC0}" type="datetime1">
              <a:rPr lang="en-US" smtClean="0"/>
              <a:t>5/18/12</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oleObject" Target="../embeddings/oleObject10.bin"/><Relationship Id="rId13" Type="http://schemas.openxmlformats.org/officeDocument/2006/relationships/image" Target="../media/image11.emf"/><Relationship Id="rId14" Type="http://schemas.openxmlformats.org/officeDocument/2006/relationships/oleObject" Target="../embeddings/oleObject11.bin"/><Relationship Id="rId15" Type="http://schemas.openxmlformats.org/officeDocument/2006/relationships/image" Target="../media/image12.emf"/><Relationship Id="rId16" Type="http://schemas.openxmlformats.org/officeDocument/2006/relationships/oleObject" Target="../embeddings/oleObject12.bin"/><Relationship Id="rId17" Type="http://schemas.openxmlformats.org/officeDocument/2006/relationships/image" Target="../media/image13.emf"/><Relationship Id="rId18" Type="http://schemas.openxmlformats.org/officeDocument/2006/relationships/oleObject" Target="../embeddings/oleObject13.bin"/><Relationship Id="rId19"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oleObject" Target="../embeddings/oleObject6.bin"/><Relationship Id="rId5" Type="http://schemas.openxmlformats.org/officeDocument/2006/relationships/image" Target="../media/image7.emf"/><Relationship Id="rId6" Type="http://schemas.openxmlformats.org/officeDocument/2006/relationships/oleObject" Target="../embeddings/oleObject7.bin"/><Relationship Id="rId7" Type="http://schemas.openxmlformats.org/officeDocument/2006/relationships/image" Target="../media/image8.emf"/><Relationship Id="rId8" Type="http://schemas.openxmlformats.org/officeDocument/2006/relationships/oleObject" Target="../embeddings/oleObject8.bin"/><Relationship Id="rId9" Type="http://schemas.openxmlformats.org/officeDocument/2006/relationships/image" Target="../media/image9.emf"/><Relationship Id="rId10"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4.bin"/><Relationship Id="rId5"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5.bin"/><Relationship Id="rId5" Type="http://schemas.openxmlformats.org/officeDocument/2006/relationships/image" Target="../media/image16.emf"/><Relationship Id="rId6" Type="http://schemas.openxmlformats.org/officeDocument/2006/relationships/oleObject" Target="../embeddings/oleObject16.bin"/><Relationship Id="rId7"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7.bin"/><Relationship Id="rId5" Type="http://schemas.openxmlformats.org/officeDocument/2006/relationships/image" Target="../media/image18.emf"/><Relationship Id="rId6" Type="http://schemas.openxmlformats.org/officeDocument/2006/relationships/oleObject" Target="../embeddings/oleObject18.bin"/><Relationship Id="rId7"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9.bin"/><Relationship Id="rId5" Type="http://schemas.openxmlformats.org/officeDocument/2006/relationships/image" Target="../media/image20.emf"/><Relationship Id="rId6" Type="http://schemas.openxmlformats.org/officeDocument/2006/relationships/oleObject" Target="../embeddings/oleObject20.bin"/><Relationship Id="rId7" Type="http://schemas.openxmlformats.org/officeDocument/2006/relationships/image" Target="../media/image21.emf"/><Relationship Id="rId8" Type="http://schemas.openxmlformats.org/officeDocument/2006/relationships/oleObject" Target="../embeddings/oleObject21.bin"/><Relationship Id="rId9" Type="http://schemas.openxmlformats.org/officeDocument/2006/relationships/image" Target="../media/image22.emf"/><Relationship Id="rId10" Type="http://schemas.openxmlformats.org/officeDocument/2006/relationships/oleObject" Target="../embeddings/oleObject22.bin"/><Relationship Id="rId11" Type="http://schemas.openxmlformats.org/officeDocument/2006/relationships/image" Target="../media/image2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4.emf"/><Relationship Id="rId5" Type="http://schemas.openxmlformats.org/officeDocument/2006/relationships/oleObject" Target="../embeddings/oleObject24.bin"/><Relationship Id="rId6" Type="http://schemas.openxmlformats.org/officeDocument/2006/relationships/image" Target="../media/image25.emf"/><Relationship Id="rId7" Type="http://schemas.openxmlformats.org/officeDocument/2006/relationships/oleObject" Target="../embeddings/oleObject25.bin"/><Relationship Id="rId8" Type="http://schemas.openxmlformats.org/officeDocument/2006/relationships/image" Target="../media/image26.emf"/><Relationship Id="rId9" Type="http://schemas.openxmlformats.org/officeDocument/2006/relationships/oleObject" Target="../embeddings/oleObject26.bin"/><Relationship Id="rId10" Type="http://schemas.openxmlformats.org/officeDocument/2006/relationships/image" Target="../media/image2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oleObject" Target="../embeddings/oleObject32.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37.xml"/><Relationship Id="rId4" Type="http://schemas.openxmlformats.org/officeDocument/2006/relationships/oleObject" Target="../embeddings/oleObject27.bin"/><Relationship Id="rId5" Type="http://schemas.openxmlformats.org/officeDocument/2006/relationships/image" Target="../media/image28.emf"/><Relationship Id="rId6" Type="http://schemas.openxmlformats.org/officeDocument/2006/relationships/oleObject" Target="../embeddings/oleObject28.bin"/><Relationship Id="rId7" Type="http://schemas.openxmlformats.org/officeDocument/2006/relationships/image" Target="../media/image29.emf"/><Relationship Id="rId8" Type="http://schemas.openxmlformats.org/officeDocument/2006/relationships/oleObject" Target="../embeddings/oleObject29.bin"/><Relationship Id="rId9" Type="http://schemas.openxmlformats.org/officeDocument/2006/relationships/image" Target="../media/image7.emf"/><Relationship Id="rId10"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33.bin"/><Relationship Id="rId5" Type="http://schemas.openxmlformats.org/officeDocument/2006/relationships/image" Target="../media/image30.emf"/><Relationship Id="rId6" Type="http://schemas.openxmlformats.org/officeDocument/2006/relationships/oleObject" Target="../embeddings/oleObject34.bin"/><Relationship Id="rId7" Type="http://schemas.openxmlformats.org/officeDocument/2006/relationships/image" Target="../media/image31.emf"/><Relationship Id="rId8" Type="http://schemas.openxmlformats.org/officeDocument/2006/relationships/oleObject" Target="../embeddings/oleObject35.bin"/><Relationship Id="rId9" Type="http://schemas.openxmlformats.org/officeDocument/2006/relationships/image" Target="../media/image32.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36.bin"/><Relationship Id="rId5" Type="http://schemas.openxmlformats.org/officeDocument/2006/relationships/image" Target="../media/image34.emf"/><Relationship Id="rId6" Type="http://schemas.openxmlformats.org/officeDocument/2006/relationships/oleObject" Target="../embeddings/oleObject37.bin"/><Relationship Id="rId7" Type="http://schemas.openxmlformats.org/officeDocument/2006/relationships/image" Target="../media/image35.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38.bin"/><Relationship Id="rId5" Type="http://schemas.openxmlformats.org/officeDocument/2006/relationships/image" Target="../media/image36.emf"/><Relationship Id="rId6" Type="http://schemas.openxmlformats.org/officeDocument/2006/relationships/oleObject" Target="../embeddings/oleObject39.bin"/><Relationship Id="rId7" Type="http://schemas.openxmlformats.org/officeDocument/2006/relationships/image" Target="../media/image37.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40.bin"/><Relationship Id="rId5" Type="http://schemas.openxmlformats.org/officeDocument/2006/relationships/image" Target="../media/image38.emf"/><Relationship Id="rId6" Type="http://schemas.openxmlformats.org/officeDocument/2006/relationships/oleObject" Target="../embeddings/oleObject41.bin"/><Relationship Id="rId7" Type="http://schemas.openxmlformats.org/officeDocument/2006/relationships/image" Target="../media/image39.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42.bin"/><Relationship Id="rId5" Type="http://schemas.openxmlformats.org/officeDocument/2006/relationships/image" Target="../media/image40.emf"/><Relationship Id="rId6" Type="http://schemas.openxmlformats.org/officeDocument/2006/relationships/oleObject" Target="../embeddings/oleObject43.bin"/><Relationship Id="rId7" Type="http://schemas.openxmlformats.org/officeDocument/2006/relationships/image" Target="../media/image41.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44.bin"/><Relationship Id="rId5" Type="http://schemas.openxmlformats.org/officeDocument/2006/relationships/image" Target="../media/image42.emf"/><Relationship Id="rId6" Type="http://schemas.openxmlformats.org/officeDocument/2006/relationships/oleObject" Target="../embeddings/oleObject45.bin"/><Relationship Id="rId7" Type="http://schemas.openxmlformats.org/officeDocument/2006/relationships/image" Target="../media/image43.emf"/><Relationship Id="rId8" Type="http://schemas.openxmlformats.org/officeDocument/2006/relationships/oleObject" Target="../embeddings/oleObject46.bin"/><Relationship Id="rId9" Type="http://schemas.openxmlformats.org/officeDocument/2006/relationships/image" Target="../media/image44.emf"/><Relationship Id="rId10" Type="http://schemas.openxmlformats.org/officeDocument/2006/relationships/oleObject" Target="../embeddings/oleObject47.bin"/><Relationship Id="rId11" Type="http://schemas.openxmlformats.org/officeDocument/2006/relationships/image" Target="../media/image4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48.bin"/><Relationship Id="rId5" Type="http://schemas.openxmlformats.org/officeDocument/2006/relationships/image" Target="../media/image46.emf"/><Relationship Id="rId6" Type="http://schemas.openxmlformats.org/officeDocument/2006/relationships/oleObject" Target="../embeddings/oleObject49.bin"/><Relationship Id="rId7" Type="http://schemas.openxmlformats.org/officeDocument/2006/relationships/image" Target="../media/image47.emf"/><Relationship Id="rId8" Type="http://schemas.openxmlformats.org/officeDocument/2006/relationships/oleObject" Target="../embeddings/oleObject50.bin"/><Relationship Id="rId9" Type="http://schemas.openxmlformats.org/officeDocument/2006/relationships/image" Target="../media/image48.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3.wmf"/><Relationship Id="rId6" Type="http://schemas.openxmlformats.org/officeDocument/2006/relationships/oleObject" Target="../embeddings/oleObject3.bin"/><Relationship Id="rId7" Type="http://schemas.openxmlformats.org/officeDocument/2006/relationships/image" Target="../media/image4.wmf"/><Relationship Id="rId8" Type="http://schemas.openxmlformats.org/officeDocument/2006/relationships/oleObject" Target="../embeddings/oleObject4.bin"/><Relationship Id="rId9"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7406640" cy="1849902"/>
          </a:xfrm>
        </p:spPr>
        <p:txBody>
          <a:bodyPr anchor="t">
            <a:normAutofit/>
          </a:bodyPr>
          <a:lstStyle/>
          <a:p>
            <a:pPr algn="ctr"/>
            <a:r>
              <a:rPr dirty="0"/>
              <a:t>Inference and Checking</a:t>
            </a:r>
            <a:r>
              <a:rPr dirty="0" smtClean="0"/>
              <a:t> </a:t>
            </a:r>
            <a:r>
              <a:rPr lang="en-US" dirty="0" smtClean="0"/>
              <a:t/>
            </a:r>
            <a:br>
              <a:rPr lang="en-US" dirty="0" smtClean="0"/>
            </a:br>
            <a:r>
              <a:rPr dirty="0" smtClean="0"/>
              <a:t>of Object </a:t>
            </a:r>
            <a:r>
              <a:rPr dirty="0"/>
              <a:t>Ownership </a:t>
            </a:r>
            <a:endParaRPr lang="en-US" dirty="0"/>
          </a:p>
        </p:txBody>
      </p:sp>
      <p:sp>
        <p:nvSpPr>
          <p:cNvPr id="3" name="Subtitle 2"/>
          <p:cNvSpPr>
            <a:spLocks noGrp="1"/>
          </p:cNvSpPr>
          <p:nvPr>
            <p:ph type="subTitle" idx="1"/>
          </p:nvPr>
        </p:nvSpPr>
        <p:spPr>
          <a:xfrm>
            <a:off x="2148840" y="3600450"/>
            <a:ext cx="6400800" cy="2876550"/>
          </a:xfrm>
        </p:spPr>
        <p:txBody>
          <a:bodyPr>
            <a:normAutofit/>
          </a:bodyPr>
          <a:lstStyle/>
          <a:p>
            <a:r>
              <a:rPr lang="en-US" dirty="0" smtClean="0"/>
              <a:t>Wei Huang</a:t>
            </a:r>
            <a:r>
              <a:rPr lang="en-US" baseline="30000" dirty="0" smtClean="0"/>
              <a:t>1</a:t>
            </a:r>
            <a:r>
              <a:rPr lang="en-US" dirty="0" smtClean="0"/>
              <a:t>,</a:t>
            </a:r>
            <a:r>
              <a:rPr lang="en-US" baseline="30000" dirty="0" smtClean="0"/>
              <a:t> </a:t>
            </a:r>
            <a:r>
              <a:rPr lang="en-US" dirty="0" smtClean="0"/>
              <a:t> Werner Dietl</a:t>
            </a:r>
            <a:r>
              <a:rPr lang="en-US" baseline="30000" dirty="0" smtClean="0"/>
              <a:t>2</a:t>
            </a:r>
            <a:r>
              <a:rPr lang="en-US" dirty="0" smtClean="0"/>
              <a:t>,  </a:t>
            </a:r>
          </a:p>
          <a:p>
            <a:r>
              <a:rPr lang="en-US" dirty="0" smtClean="0"/>
              <a:t>Ana Milanova</a:t>
            </a:r>
            <a:r>
              <a:rPr lang="en-US" baseline="30000" dirty="0" smtClean="0"/>
              <a:t>1</a:t>
            </a:r>
            <a:r>
              <a:rPr lang="en-US" dirty="0" smtClean="0"/>
              <a:t>,  Michael D. Ernst</a:t>
            </a:r>
            <a:r>
              <a:rPr lang="en-US" baseline="30000" dirty="0" smtClean="0"/>
              <a:t>2</a:t>
            </a:r>
          </a:p>
          <a:p>
            <a:endParaRPr lang="en-US" dirty="0" smtClean="0"/>
          </a:p>
          <a:p>
            <a:r>
              <a:rPr lang="en-US" b="1" baseline="30000" dirty="0" smtClean="0"/>
              <a:t>1</a:t>
            </a:r>
            <a:r>
              <a:rPr lang="en-US" b="1" dirty="0" smtClean="0"/>
              <a:t>Rensselaer Polytechnic Institute</a:t>
            </a:r>
          </a:p>
          <a:p>
            <a:r>
              <a:rPr lang="en-US" b="1" baseline="30000" dirty="0" smtClean="0"/>
              <a:t>2</a:t>
            </a:r>
            <a:r>
              <a:rPr b="1" dirty="0" smtClean="0"/>
              <a:t>University of</a:t>
            </a:r>
            <a:r>
              <a:rPr lang="en-US" b="1" dirty="0" smtClean="0"/>
              <a:t>  </a:t>
            </a:r>
            <a:r>
              <a:rPr b="1" dirty="0" smtClean="0"/>
              <a:t>Washington </a:t>
            </a:r>
            <a:r>
              <a:rPr lang="en-US" baseline="30000" dirty="0" smtClean="0"/>
              <a:t> </a:t>
            </a:r>
            <a:r>
              <a:rPr lang="en-US" dirty="0" smtClean="0"/>
              <a:t>  </a:t>
            </a: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438400" y="1600200"/>
            <a:ext cx="6324600" cy="5029200"/>
          </a:xfrm>
          <a:prstGeom prst="roundRect">
            <a:avLst>
              <a:gd name="adj" fmla="val 10712"/>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ounded Rectangle 36"/>
          <p:cNvSpPr/>
          <p:nvPr/>
        </p:nvSpPr>
        <p:spPr>
          <a:xfrm>
            <a:off x="2743200" y="2747665"/>
            <a:ext cx="2133600" cy="3653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a:t>
            </a:r>
            <a:r>
              <a:rPr lang="en-US" dirty="0"/>
              <a:t>T</a:t>
            </a:r>
            <a:r>
              <a:rPr lang="en-US" dirty="0" smtClean="0"/>
              <a:t> </a:t>
            </a:r>
            <a:r>
              <a:rPr lang="en-US" dirty="0"/>
              <a:t>Viewpoint </a:t>
            </a:r>
            <a:r>
              <a:rPr lang="en-US" dirty="0" smtClean="0"/>
              <a:t>Adaptation</a:t>
            </a:r>
            <a:r>
              <a:rPr lang="zh-CN" altLang="en-US" dirty="0" smtClean="0"/>
              <a:t> </a:t>
            </a:r>
            <a:r>
              <a:rPr lang="en-US" dirty="0" smtClean="0"/>
              <a:t>Example</a:t>
            </a:r>
            <a:endParaRPr lang="en-US" dirty="0"/>
          </a:p>
        </p:txBody>
      </p:sp>
      <p:sp>
        <p:nvSpPr>
          <p:cNvPr id="5" name="Rounded Rectangle 4"/>
          <p:cNvSpPr/>
          <p:nvPr/>
        </p:nvSpPr>
        <p:spPr>
          <a:xfrm>
            <a:off x="5044507" y="1374579"/>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User</a:t>
            </a:r>
            <a:endParaRPr lang="en-US" sz="2400" dirty="0">
              <a:solidFill>
                <a:schemeClr val="tx1"/>
              </a:solidFill>
            </a:endParaRPr>
          </a:p>
        </p:txBody>
      </p:sp>
      <p:sp>
        <p:nvSpPr>
          <p:cNvPr id="6" name="Rounded Rectangle 5"/>
          <p:cNvSpPr/>
          <p:nvPr/>
        </p:nvSpPr>
        <p:spPr>
          <a:xfrm>
            <a:off x="3352800" y="251311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7173894" y="29718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Data1</a:t>
            </a:r>
            <a:endParaRPr lang="en-US" sz="2400" dirty="0">
              <a:solidFill>
                <a:schemeClr val="tx1"/>
              </a:solidFill>
            </a:endParaRPr>
          </a:p>
        </p:txBody>
      </p:sp>
      <p:sp>
        <p:nvSpPr>
          <p:cNvPr id="8" name="Rounded Rectangle 7"/>
          <p:cNvSpPr/>
          <p:nvPr/>
        </p:nvSpPr>
        <p:spPr>
          <a:xfrm>
            <a:off x="3200400" y="35784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Node1</a:t>
            </a:r>
            <a:endParaRPr lang="en-US" sz="2400" dirty="0">
              <a:solidFill>
                <a:schemeClr val="tx1"/>
              </a:solidFill>
            </a:endParaRPr>
          </a:p>
        </p:txBody>
      </p:sp>
      <p:sp>
        <p:nvSpPr>
          <p:cNvPr id="9" name="Rounded Rectangle 8"/>
          <p:cNvSpPr/>
          <p:nvPr/>
        </p:nvSpPr>
        <p:spPr>
          <a:xfrm>
            <a:off x="3200400" y="45690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Node2</a:t>
            </a:r>
            <a:endParaRPr lang="en-US" sz="2400" dirty="0">
              <a:solidFill>
                <a:schemeClr val="tx1"/>
              </a:solidFill>
            </a:endParaRPr>
          </a:p>
        </p:txBody>
      </p:sp>
      <p:sp>
        <p:nvSpPr>
          <p:cNvPr id="10" name="Rounded Rectangle 9"/>
          <p:cNvSpPr/>
          <p:nvPr/>
        </p:nvSpPr>
        <p:spPr>
          <a:xfrm>
            <a:off x="3200400" y="56358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Node3</a:t>
            </a:r>
            <a:endParaRPr lang="en-US" sz="2400" dirty="0">
              <a:solidFill>
                <a:schemeClr val="tx1"/>
              </a:solidFill>
            </a:endParaRPr>
          </a:p>
        </p:txBody>
      </p:sp>
      <p:sp>
        <p:nvSpPr>
          <p:cNvPr id="11" name="Rounded Rectangle 10"/>
          <p:cNvSpPr/>
          <p:nvPr/>
        </p:nvSpPr>
        <p:spPr>
          <a:xfrm>
            <a:off x="7173894" y="41910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Data2</a:t>
            </a:r>
            <a:endParaRPr lang="en-US" sz="2400" dirty="0">
              <a:solidFill>
                <a:schemeClr val="tx1"/>
              </a:solidFill>
            </a:endParaRPr>
          </a:p>
        </p:txBody>
      </p:sp>
      <p:sp>
        <p:nvSpPr>
          <p:cNvPr id="12" name="Rounded Rectangle 11"/>
          <p:cNvSpPr/>
          <p:nvPr/>
        </p:nvSpPr>
        <p:spPr>
          <a:xfrm>
            <a:off x="7184989" y="5407221"/>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Data3</a:t>
            </a:r>
            <a:endParaRPr lang="en-US" sz="2400" dirty="0">
              <a:solidFill>
                <a:schemeClr val="tx1"/>
              </a:solidFill>
            </a:endParaRPr>
          </a:p>
        </p:txBody>
      </p:sp>
      <p:cxnSp>
        <p:nvCxnSpPr>
          <p:cNvPr id="19" name="Straight Connector 18"/>
          <p:cNvCxnSpPr>
            <a:stCxn id="5" idx="2"/>
            <a:endCxn id="6" idx="0"/>
          </p:cNvCxnSpPr>
          <p:nvPr/>
        </p:nvCxnSpPr>
        <p:spPr>
          <a:xfrm rot="5400000">
            <a:off x="4381784" y="1328081"/>
            <a:ext cx="678352" cy="169170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5" idx="2"/>
            <a:endCxn id="7" idx="0"/>
          </p:cNvCxnSpPr>
          <p:nvPr/>
        </p:nvCxnSpPr>
        <p:spPr>
          <a:xfrm rot="16200000" flipH="1">
            <a:off x="6062985" y="1338585"/>
            <a:ext cx="11370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5" idx="2"/>
            <a:endCxn id="11" idx="0"/>
          </p:cNvCxnSpPr>
          <p:nvPr/>
        </p:nvCxnSpPr>
        <p:spPr>
          <a:xfrm rot="16200000" flipH="1">
            <a:off x="5453385" y="1948185"/>
            <a:ext cx="23562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5" name="Straight Connector 34"/>
          <p:cNvCxnSpPr>
            <a:stCxn id="5" idx="2"/>
            <a:endCxn id="12" idx="0"/>
          </p:cNvCxnSpPr>
          <p:nvPr/>
        </p:nvCxnSpPr>
        <p:spPr>
          <a:xfrm rot="16200000" flipH="1">
            <a:off x="4850823" y="2550748"/>
            <a:ext cx="3572463" cy="214048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6" idx="2"/>
            <a:endCxn id="8" idx="0"/>
          </p:cNvCxnSpPr>
          <p:nvPr/>
        </p:nvCxnSpPr>
        <p:spPr>
          <a:xfrm rot="5400000">
            <a:off x="3562864" y="3266179"/>
            <a:ext cx="605132" cy="1935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8" idx="2"/>
            <a:endCxn id="9" idx="0"/>
          </p:cNvCxnSpPr>
          <p:nvPr/>
        </p:nvCxnSpPr>
        <p:spPr>
          <a:xfrm rot="5400000">
            <a:off x="3590544" y="4303810"/>
            <a:ext cx="53042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9" idx="2"/>
            <a:endCxn id="10" idx="0"/>
          </p:cNvCxnSpPr>
          <p:nvPr/>
        </p:nvCxnSpPr>
        <p:spPr>
          <a:xfrm rot="5400000">
            <a:off x="3552444" y="5332510"/>
            <a:ext cx="60662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8" idx="3"/>
            <a:endCxn id="7" idx="1"/>
          </p:cNvCxnSpPr>
          <p:nvPr/>
        </p:nvCxnSpPr>
        <p:spPr>
          <a:xfrm flipV="1">
            <a:off x="4511107" y="3201890"/>
            <a:ext cx="2662787" cy="6066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3"/>
            <a:endCxn id="11" idx="1"/>
          </p:cNvCxnSpPr>
          <p:nvPr/>
        </p:nvCxnSpPr>
        <p:spPr>
          <a:xfrm flipV="1">
            <a:off x="4511107" y="4421090"/>
            <a:ext cx="2662787" cy="3780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0" idx="3"/>
            <a:endCxn id="12" idx="1"/>
          </p:cNvCxnSpPr>
          <p:nvPr/>
        </p:nvCxnSpPr>
        <p:spPr>
          <a:xfrm flipV="1">
            <a:off x="4511107" y="5637311"/>
            <a:ext cx="2673882" cy="228600"/>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657600" y="1748135"/>
            <a:ext cx="1458152"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rep|rep</a:t>
            </a:r>
            <a:r>
              <a:rPr lang="en-US" sz="2400" dirty="0" smtClean="0">
                <a:solidFill>
                  <a:srgbClr val="FF0000"/>
                </a:solidFill>
              </a:rPr>
              <a:t>&gt;</a:t>
            </a:r>
            <a:endParaRPr lang="en-US" sz="2400" dirty="0">
              <a:solidFill>
                <a:srgbClr val="FF0000"/>
              </a:solidFill>
            </a:endParaRPr>
          </a:p>
        </p:txBody>
      </p:sp>
      <p:sp>
        <p:nvSpPr>
          <p:cNvPr id="63" name="TextBox 62"/>
          <p:cNvSpPr txBox="1"/>
          <p:nvPr/>
        </p:nvSpPr>
        <p:spPr>
          <a:xfrm>
            <a:off x="2590800" y="4038600"/>
            <a:ext cx="1320043" cy="461665"/>
          </a:xfrm>
          <a:prstGeom prst="rect">
            <a:avLst/>
          </a:prstGeom>
          <a:noFill/>
        </p:spPr>
        <p:txBody>
          <a:bodyPr wrap="none" rtlCol="0">
            <a:spAutoFit/>
          </a:bodyPr>
          <a:lstStyle/>
          <a:p>
            <a:r>
              <a:rPr lang="en-US" sz="2400" dirty="0" smtClean="0">
                <a:solidFill>
                  <a:srgbClr val="3366FF"/>
                </a:solidFill>
              </a:rPr>
              <a:t>&lt;</a:t>
            </a:r>
            <a:r>
              <a:rPr lang="en-US" sz="2400" dirty="0" err="1" smtClean="0">
                <a:solidFill>
                  <a:srgbClr val="3366FF"/>
                </a:solidFill>
              </a:rPr>
              <a:t>own|p</a:t>
            </a:r>
            <a:r>
              <a:rPr lang="en-US" sz="2400" dirty="0" smtClean="0">
                <a:solidFill>
                  <a:srgbClr val="3366FF"/>
                </a:solidFill>
              </a:rPr>
              <a:t>&gt;</a:t>
            </a:r>
            <a:endParaRPr lang="en-US" sz="2400" dirty="0">
              <a:solidFill>
                <a:srgbClr val="3366FF"/>
              </a:solidFill>
            </a:endParaRPr>
          </a:p>
        </p:txBody>
      </p:sp>
      <p:sp>
        <p:nvSpPr>
          <p:cNvPr id="65" name="TextBox 64"/>
          <p:cNvSpPr txBox="1"/>
          <p:nvPr/>
        </p:nvSpPr>
        <p:spPr>
          <a:xfrm>
            <a:off x="5181600" y="2971800"/>
            <a:ext cx="931866" cy="461665"/>
          </a:xfrm>
          <a:prstGeom prst="rect">
            <a:avLst/>
          </a:prstGeom>
          <a:noFill/>
        </p:spPr>
        <p:txBody>
          <a:bodyPr wrap="none" rtlCol="0">
            <a:spAutoFit/>
          </a:bodyPr>
          <a:lstStyle/>
          <a:p>
            <a:r>
              <a:rPr lang="en-US" sz="2400" dirty="0" smtClean="0">
                <a:solidFill>
                  <a:schemeClr val="accent4">
                    <a:lumMod val="50000"/>
                  </a:schemeClr>
                </a:solidFill>
              </a:rPr>
              <a:t>&lt;</a:t>
            </a:r>
            <a:r>
              <a:rPr lang="en-US" sz="2400" dirty="0" err="1" smtClean="0">
                <a:solidFill>
                  <a:schemeClr val="accent4">
                    <a:lumMod val="50000"/>
                  </a:schemeClr>
                </a:solidFill>
              </a:rPr>
              <a:t>p|p</a:t>
            </a:r>
            <a:r>
              <a:rPr lang="en-US" sz="2400" dirty="0" smtClean="0">
                <a:solidFill>
                  <a:schemeClr val="accent4">
                    <a:lumMod val="50000"/>
                  </a:schemeClr>
                </a:solidFill>
              </a:rPr>
              <a:t>&gt;</a:t>
            </a:r>
            <a:endParaRPr lang="en-US" sz="2400" dirty="0">
              <a:solidFill>
                <a:schemeClr val="accent4">
                  <a:lumMod val="50000"/>
                </a:schemeClr>
              </a:solidFill>
            </a:endParaRPr>
          </a:p>
        </p:txBody>
      </p:sp>
      <p:sp>
        <p:nvSpPr>
          <p:cNvPr id="29" name="TextBox 28"/>
          <p:cNvSpPr txBox="1"/>
          <p:nvPr/>
        </p:nvSpPr>
        <p:spPr>
          <a:xfrm>
            <a:off x="6576389" y="1978967"/>
            <a:ext cx="1458152"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rep|rep</a:t>
            </a:r>
            <a:r>
              <a:rPr lang="en-US" sz="2400" dirty="0" smtClean="0">
                <a:solidFill>
                  <a:srgbClr val="FF0000"/>
                </a:solidFill>
              </a:rPr>
              <a:t>&gt;</a:t>
            </a:r>
            <a:endParaRPr lang="en-US" sz="2400" dirty="0">
              <a:solidFill>
                <a:srgbClr val="FF0000"/>
              </a:solidFill>
            </a:endParaRPr>
          </a:p>
        </p:txBody>
      </p:sp>
      <p:sp>
        <p:nvSpPr>
          <p:cNvPr id="30" name="TextBox 29"/>
          <p:cNvSpPr txBox="1"/>
          <p:nvPr/>
        </p:nvSpPr>
        <p:spPr>
          <a:xfrm>
            <a:off x="2667000" y="2971800"/>
            <a:ext cx="1195009"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rep|p</a:t>
            </a:r>
            <a:r>
              <a:rPr lang="en-US" sz="2400" dirty="0" smtClean="0">
                <a:solidFill>
                  <a:srgbClr val="FF0000"/>
                </a:solidFill>
              </a:rPr>
              <a:t>&gt;</a:t>
            </a:r>
            <a:endParaRPr lang="en-US" sz="2400" dirty="0">
              <a:solidFill>
                <a:srgbClr val="FF0000"/>
              </a:solidFill>
            </a:endParaRPr>
          </a:p>
        </p:txBody>
      </p:sp>
      <p:sp>
        <p:nvSpPr>
          <p:cNvPr id="31" name="TextBox 30"/>
          <p:cNvSpPr txBox="1"/>
          <p:nvPr/>
        </p:nvSpPr>
        <p:spPr>
          <a:xfrm>
            <a:off x="2566157" y="5100935"/>
            <a:ext cx="1320043" cy="461665"/>
          </a:xfrm>
          <a:prstGeom prst="rect">
            <a:avLst/>
          </a:prstGeom>
          <a:noFill/>
        </p:spPr>
        <p:txBody>
          <a:bodyPr wrap="none" rtlCol="0">
            <a:spAutoFit/>
          </a:bodyPr>
          <a:lstStyle/>
          <a:p>
            <a:r>
              <a:rPr lang="en-US" sz="2400" dirty="0" smtClean="0">
                <a:solidFill>
                  <a:srgbClr val="3366FF"/>
                </a:solidFill>
              </a:rPr>
              <a:t>&lt;</a:t>
            </a:r>
            <a:r>
              <a:rPr lang="en-US" sz="2400" dirty="0" err="1" smtClean="0">
                <a:solidFill>
                  <a:srgbClr val="3366FF"/>
                </a:solidFill>
              </a:rPr>
              <a:t>own|p</a:t>
            </a:r>
            <a:r>
              <a:rPr lang="en-US" sz="2400" dirty="0" smtClean="0">
                <a:solidFill>
                  <a:srgbClr val="3366FF"/>
                </a:solidFill>
              </a:rPr>
              <a:t>&gt;</a:t>
            </a:r>
            <a:endParaRPr lang="en-US" sz="2400" dirty="0">
              <a:solidFill>
                <a:srgbClr val="3366FF"/>
              </a:solidFill>
            </a:endParaRPr>
          </a:p>
        </p:txBody>
      </p:sp>
      <p:sp>
        <p:nvSpPr>
          <p:cNvPr id="33" name="TextBox 32"/>
          <p:cNvSpPr txBox="1"/>
          <p:nvPr/>
        </p:nvSpPr>
        <p:spPr>
          <a:xfrm>
            <a:off x="5181600" y="4108150"/>
            <a:ext cx="931866" cy="461665"/>
          </a:xfrm>
          <a:prstGeom prst="rect">
            <a:avLst/>
          </a:prstGeom>
          <a:noFill/>
        </p:spPr>
        <p:txBody>
          <a:bodyPr wrap="none" rtlCol="0">
            <a:spAutoFit/>
          </a:bodyPr>
          <a:lstStyle/>
          <a:p>
            <a:r>
              <a:rPr lang="en-US" sz="2400" dirty="0" smtClean="0">
                <a:solidFill>
                  <a:schemeClr val="accent4">
                    <a:lumMod val="50000"/>
                  </a:schemeClr>
                </a:solidFill>
              </a:rPr>
              <a:t>&lt;</a:t>
            </a:r>
            <a:r>
              <a:rPr lang="en-US" sz="2400" dirty="0" err="1" smtClean="0">
                <a:solidFill>
                  <a:schemeClr val="accent4">
                    <a:lumMod val="50000"/>
                  </a:schemeClr>
                </a:solidFill>
              </a:rPr>
              <a:t>p|p</a:t>
            </a:r>
            <a:r>
              <a:rPr lang="en-US" sz="2400" dirty="0" smtClean="0">
                <a:solidFill>
                  <a:schemeClr val="accent4">
                    <a:lumMod val="50000"/>
                  </a:schemeClr>
                </a:solidFill>
              </a:rPr>
              <a:t>&gt;</a:t>
            </a:r>
            <a:endParaRPr lang="en-US" sz="2400" dirty="0">
              <a:solidFill>
                <a:schemeClr val="accent4">
                  <a:lumMod val="50000"/>
                </a:schemeClr>
              </a:solidFill>
            </a:endParaRPr>
          </a:p>
        </p:txBody>
      </p:sp>
      <p:sp>
        <p:nvSpPr>
          <p:cNvPr id="34" name="TextBox 33"/>
          <p:cNvSpPr txBox="1"/>
          <p:nvPr/>
        </p:nvSpPr>
        <p:spPr>
          <a:xfrm>
            <a:off x="5181600" y="5253335"/>
            <a:ext cx="931866" cy="461665"/>
          </a:xfrm>
          <a:prstGeom prst="rect">
            <a:avLst/>
          </a:prstGeom>
          <a:noFill/>
        </p:spPr>
        <p:txBody>
          <a:bodyPr wrap="none" rtlCol="0">
            <a:spAutoFit/>
          </a:bodyPr>
          <a:lstStyle/>
          <a:p>
            <a:r>
              <a:rPr lang="en-US" sz="2400" dirty="0" smtClean="0">
                <a:solidFill>
                  <a:schemeClr val="accent4">
                    <a:lumMod val="50000"/>
                  </a:schemeClr>
                </a:solidFill>
              </a:rPr>
              <a:t>&lt;</a:t>
            </a:r>
            <a:r>
              <a:rPr lang="en-US" sz="2400" dirty="0" err="1" smtClean="0">
                <a:solidFill>
                  <a:schemeClr val="accent4">
                    <a:lumMod val="50000"/>
                  </a:schemeClr>
                </a:solidFill>
              </a:rPr>
              <a:t>p|p</a:t>
            </a:r>
            <a:r>
              <a:rPr lang="en-US" sz="2400" dirty="0" smtClean="0">
                <a:solidFill>
                  <a:schemeClr val="accent4">
                    <a:lumMod val="50000"/>
                  </a:schemeClr>
                </a:solidFill>
              </a:rPr>
              <a:t>&gt;</a:t>
            </a:r>
            <a:endParaRPr lang="en-US" sz="2400" dirty="0">
              <a:solidFill>
                <a:schemeClr val="accent4">
                  <a:lumMod val="50000"/>
                </a:schemeClr>
              </a:solidFill>
            </a:endParaRPr>
          </a:p>
        </p:txBody>
      </p:sp>
      <p:cxnSp>
        <p:nvCxnSpPr>
          <p:cNvPr id="45" name="Shape 22"/>
          <p:cNvCxnSpPr>
            <a:stCxn id="6" idx="1"/>
            <a:endCxn id="9" idx="1"/>
          </p:cNvCxnSpPr>
          <p:nvPr/>
        </p:nvCxnSpPr>
        <p:spPr>
          <a:xfrm rot="10800000" flipV="1">
            <a:off x="3200400" y="2743199"/>
            <a:ext cx="152400" cy="2055911"/>
          </a:xfrm>
          <a:prstGeom prst="curvedConnector3">
            <a:avLst>
              <a:gd name="adj1" fmla="val 130000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6" name="Group 45"/>
          <p:cNvGrpSpPr/>
          <p:nvPr/>
        </p:nvGrpSpPr>
        <p:grpSpPr>
          <a:xfrm>
            <a:off x="0" y="3360244"/>
            <a:ext cx="3276600" cy="602156"/>
            <a:chOff x="-1347788" y="4651179"/>
            <a:chExt cx="3812461" cy="602156"/>
          </a:xfrm>
        </p:grpSpPr>
        <p:sp>
          <p:nvSpPr>
            <p:cNvPr id="48" name="Rounded Rectangle 47"/>
            <p:cNvSpPr/>
            <p:nvPr/>
          </p:nvSpPr>
          <p:spPr>
            <a:xfrm>
              <a:off x="-1347788" y="4651179"/>
              <a:ext cx="3812461" cy="60215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49" name="Content Placeholder 29"/>
            <p:cNvGraphicFramePr>
              <a:graphicFrameLocks noChangeAspect="1"/>
            </p:cNvGraphicFramePr>
            <p:nvPr>
              <p:extLst>
                <p:ext uri="{D42A27DB-BD31-4B8C-83A1-F6EECF244321}">
                  <p14:modId xmlns:p14="http://schemas.microsoft.com/office/powerpoint/2010/main" val="2947708199"/>
                </p:ext>
              </p:extLst>
            </p:nvPr>
          </p:nvGraphicFramePr>
          <p:xfrm>
            <a:off x="-1176005" y="4705648"/>
            <a:ext cx="3443036" cy="503237"/>
          </p:xfrm>
          <a:graphic>
            <a:graphicData uri="http://schemas.openxmlformats.org/presentationml/2006/ole">
              <mc:AlternateContent xmlns:mc="http://schemas.openxmlformats.org/markup-compatibility/2006">
                <mc:Choice xmlns:v="urn:schemas-microsoft-com:vml" Requires="v">
                  <p:oleObj spid="_x0000_s546983" name="Equation" r:id="rId4" imgW="1651000" imgH="241300" progId="Equation.3">
                    <p:embed/>
                  </p:oleObj>
                </mc:Choice>
                <mc:Fallback>
                  <p:oleObj name="Equation" r:id="rId4" imgW="1651000" imgH="241300" progId="Equation.3">
                    <p:embed/>
                    <p:pic>
                      <p:nvPicPr>
                        <p:cNvPr id="0" name=""/>
                        <p:cNvPicPr>
                          <a:picLocks noChangeAspect="1" noChangeArrowheads="1"/>
                        </p:cNvPicPr>
                        <p:nvPr/>
                      </p:nvPicPr>
                      <p:blipFill>
                        <a:blip r:embed="rId5"/>
                        <a:srcRect/>
                        <a:stretch>
                          <a:fillRect/>
                        </a:stretch>
                      </p:blipFill>
                      <p:spPr bwMode="auto">
                        <a:xfrm>
                          <a:off x="-1176005" y="4705648"/>
                          <a:ext cx="3443036" cy="503237"/>
                        </a:xfrm>
                        <a:prstGeom prst="rect">
                          <a:avLst/>
                        </a:prstGeom>
                        <a:noFill/>
                        <a:extLst/>
                      </p:spPr>
                    </p:pic>
                  </p:oleObj>
                </mc:Fallback>
              </mc:AlternateContent>
            </a:graphicData>
          </a:graphic>
        </p:graphicFrame>
      </p:grpSp>
      <p:sp>
        <p:nvSpPr>
          <p:cNvPr id="4" name="Slide Number Placeholder 3"/>
          <p:cNvSpPr>
            <a:spLocks noGrp="1"/>
          </p:cNvSpPr>
          <p:nvPr>
            <p:ph type="sldNum" sz="quarter" idx="12"/>
          </p:nvPr>
        </p:nvSpPr>
        <p:spPr/>
        <p:txBody>
          <a:bodyPr/>
          <a:lstStyle/>
          <a:p>
            <a:fld id="{AF94E285-444D-4C0C-8BFA-BDB311F86A90}" type="slidenum">
              <a:rPr lang="en-US" smtClean="0"/>
              <a:pPr/>
              <a:t>10</a:t>
            </a:fld>
            <a:endParaRPr lang="en-US" dirty="0"/>
          </a:p>
        </p:txBody>
      </p:sp>
      <p:sp>
        <p:nvSpPr>
          <p:cNvPr id="14" name="TextBox 13"/>
          <p:cNvSpPr txBox="1"/>
          <p:nvPr/>
        </p:nvSpPr>
        <p:spPr>
          <a:xfrm>
            <a:off x="211667" y="324556"/>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typing rules</a:t>
            </a:r>
            <a:endParaRPr lang="en-US" dirty="0"/>
          </a:p>
          <a:p>
            <a:r>
              <a:rPr lang="en-US" dirty="0" smtClean="0"/>
              <a:t>Unified inference approach</a:t>
            </a:r>
            <a:endParaRPr lang="en-US" dirty="0"/>
          </a:p>
          <a:p>
            <a:r>
              <a:rPr lang="en-US" dirty="0"/>
              <a:t>N</a:t>
            </a:r>
            <a:r>
              <a:rPr lang="en-US" dirty="0" smtClean="0"/>
              <a:t>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16002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11</a:t>
            </a:fld>
            <a:endParaRPr lang="en-US" dirty="0"/>
          </a:p>
        </p:txBody>
      </p:sp>
    </p:spTree>
    <p:extLst>
      <p:ext uri="{BB962C8B-B14F-4D97-AF65-F5344CB8AC3E}">
        <p14:creationId xmlns:p14="http://schemas.microsoft.com/office/powerpoint/2010/main" val="40479623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(TWRITE</a:t>
            </a:r>
            <a:r>
              <a:rPr lang="en-US" dirty="0" smtClean="0"/>
              <a:t>): </a:t>
            </a:r>
            <a:r>
              <a:rPr lang="en-US" dirty="0" err="1" smtClean="0">
                <a:solidFill>
                  <a:srgbClr val="0000FF"/>
                </a:solidFill>
              </a:rPr>
              <a:t>x.f</a:t>
            </a:r>
            <a:r>
              <a:rPr lang="en-US" dirty="0" smtClean="0">
                <a:solidFill>
                  <a:srgbClr val="0000FF"/>
                </a:solidFill>
              </a:rPr>
              <a:t> = </a:t>
            </a:r>
            <a:r>
              <a:rPr lang="en-US" dirty="0" err="1" smtClean="0">
                <a:solidFill>
                  <a:srgbClr val="0000FF"/>
                </a:solidFill>
              </a:rPr>
              <a:t>y</a:t>
            </a:r>
            <a:r>
              <a:rPr lang="en-US" dirty="0" smtClean="0"/>
              <a:t> </a:t>
            </a:r>
            <a:endParaRPr lang="en-US" dirty="0"/>
          </a:p>
        </p:txBody>
      </p:sp>
      <p:graphicFrame>
        <p:nvGraphicFramePr>
          <p:cNvPr id="26" name="Object 25"/>
          <p:cNvGraphicFramePr>
            <a:graphicFrameLocks noChangeAspect="1"/>
          </p:cNvGraphicFramePr>
          <p:nvPr>
            <p:extLst>
              <p:ext uri="{D42A27DB-BD31-4B8C-83A1-F6EECF244321}">
                <p14:modId xmlns:p14="http://schemas.microsoft.com/office/powerpoint/2010/main" val="2233990425"/>
              </p:ext>
            </p:extLst>
          </p:nvPr>
        </p:nvGraphicFramePr>
        <p:xfrm>
          <a:off x="4757737" y="1970088"/>
          <a:ext cx="3984625" cy="1176337"/>
        </p:xfrm>
        <a:graphic>
          <a:graphicData uri="http://schemas.openxmlformats.org/presentationml/2006/ole">
            <mc:AlternateContent xmlns:mc="http://schemas.openxmlformats.org/markup-compatibility/2006">
              <mc:Choice xmlns:v="urn:schemas-microsoft-com:vml" Requires="v">
                <p:oleObj spid="_x0000_s552835" name="Equation" r:id="rId4" imgW="2324100" imgH="685800" progId="Equation.3">
                  <p:embed/>
                </p:oleObj>
              </mc:Choice>
              <mc:Fallback>
                <p:oleObj name="Equation" r:id="rId4" imgW="232410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7" y="19700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own Arrow 5"/>
          <p:cNvSpPr/>
          <p:nvPr/>
        </p:nvSpPr>
        <p:spPr>
          <a:xfrm>
            <a:off x="4114800" y="3581400"/>
            <a:ext cx="990600" cy="1066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737100" y="1371600"/>
            <a:ext cx="4027487" cy="1938992"/>
            <a:chOff x="654051" y="2057400"/>
            <a:chExt cx="4027487" cy="1938992"/>
          </a:xfrm>
        </p:grpSpPr>
        <p:sp>
          <p:nvSpPr>
            <p:cNvPr id="7" name="TextBox 6"/>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084683777"/>
                </p:ext>
              </p:extLst>
            </p:nvPr>
          </p:nvGraphicFramePr>
          <p:xfrm>
            <a:off x="654051" y="2646363"/>
            <a:ext cx="4027487" cy="1196975"/>
          </p:xfrm>
          <a:graphic>
            <a:graphicData uri="http://schemas.openxmlformats.org/presentationml/2006/ole">
              <mc:AlternateContent xmlns:mc="http://schemas.openxmlformats.org/markup-compatibility/2006">
                <mc:Choice xmlns:v="urn:schemas-microsoft-com:vml" Requires="v">
                  <p:oleObj spid="_x0000_s552836" name="Equation" r:id="rId6" imgW="2349500" imgH="698500" progId="Equation.3">
                    <p:embed/>
                  </p:oleObj>
                </mc:Choice>
                <mc:Fallback>
                  <p:oleObj name="Equation" r:id="rId6" imgW="2349500" imgH="698500" progId="Equation.3">
                    <p:embed/>
                    <p:pic>
                      <p:nvPicPr>
                        <p:cNvPr id="0" name="Picture 2"/>
                        <p:cNvPicPr>
                          <a:picLocks noChangeAspect="1" noChangeArrowheads="1"/>
                        </p:cNvPicPr>
                        <p:nvPr/>
                      </p:nvPicPr>
                      <p:blipFill>
                        <a:blip r:embed="rId7"/>
                        <a:srcRect/>
                        <a:stretch>
                          <a:fillRect/>
                        </a:stretch>
                      </p:blipFill>
                      <p:spPr bwMode="auto">
                        <a:xfrm>
                          <a:off x="654051" y="2646363"/>
                          <a:ext cx="40274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2" name="Oval 41"/>
          <p:cNvSpPr/>
          <p:nvPr/>
        </p:nvSpPr>
        <p:spPr>
          <a:xfrm>
            <a:off x="7348537" y="24384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12</a:t>
            </a:fld>
            <a:endParaRPr lang="en-US" dirty="0"/>
          </a:p>
        </p:txBody>
      </p:sp>
      <p:grpSp>
        <p:nvGrpSpPr>
          <p:cNvPr id="24" name="Group 23"/>
          <p:cNvGrpSpPr/>
          <p:nvPr/>
        </p:nvGrpSpPr>
        <p:grpSpPr>
          <a:xfrm>
            <a:off x="434975" y="1371600"/>
            <a:ext cx="4116388" cy="1938992"/>
            <a:chOff x="434975" y="1371600"/>
            <a:chExt cx="4116388" cy="1938992"/>
          </a:xfrm>
        </p:grpSpPr>
        <p:grpSp>
          <p:nvGrpSpPr>
            <p:cNvPr id="11" name="Group 10"/>
            <p:cNvGrpSpPr/>
            <p:nvPr/>
          </p:nvGrpSpPr>
          <p:grpSpPr>
            <a:xfrm>
              <a:off x="434975" y="1371600"/>
              <a:ext cx="4116388" cy="1938992"/>
              <a:chOff x="706438" y="1371600"/>
              <a:chExt cx="4116388" cy="1938992"/>
            </a:xfrm>
          </p:grpSpPr>
          <p:grpSp>
            <p:nvGrpSpPr>
              <p:cNvPr id="12" name="Group 11"/>
              <p:cNvGrpSpPr/>
              <p:nvPr/>
            </p:nvGrpSpPr>
            <p:grpSpPr>
              <a:xfrm>
                <a:off x="706438" y="1371600"/>
                <a:ext cx="4116388" cy="1938992"/>
                <a:chOff x="4735513" y="2055167"/>
                <a:chExt cx="4116388" cy="1938992"/>
              </a:xfrm>
            </p:grpSpPr>
            <p:sp>
              <p:nvSpPr>
                <p:cNvPr id="10" name="TextBox 9"/>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73764" name="Object 4"/>
                <p:cNvGraphicFramePr>
                  <a:graphicFrameLocks noChangeAspect="1"/>
                </p:cNvGraphicFramePr>
                <p:nvPr>
                  <p:extLst>
                    <p:ext uri="{D42A27DB-BD31-4B8C-83A1-F6EECF244321}">
                      <p14:modId xmlns:p14="http://schemas.microsoft.com/office/powerpoint/2010/main" val="3736839086"/>
                    </p:ext>
                  </p:extLst>
                </p:nvPr>
              </p:nvGraphicFramePr>
              <p:xfrm>
                <a:off x="4735513" y="2644130"/>
                <a:ext cx="4116388" cy="1198562"/>
              </p:xfrm>
              <a:graphic>
                <a:graphicData uri="http://schemas.openxmlformats.org/presentationml/2006/ole">
                  <mc:AlternateContent xmlns:mc="http://schemas.openxmlformats.org/markup-compatibility/2006">
                    <mc:Choice xmlns:v="urn:schemas-microsoft-com:vml" Requires="v">
                      <p:oleObj spid="_x0000_s552837" name="Equation" r:id="rId8" imgW="2400300" imgH="698500" progId="Equation.3">
                        <p:embed/>
                      </p:oleObj>
                    </mc:Choice>
                    <mc:Fallback>
                      <p:oleObj name="Equation" r:id="rId8" imgW="2400300" imgH="698500" progId="Equation.3">
                        <p:embed/>
                        <p:pic>
                          <p:nvPicPr>
                            <p:cNvPr id="0" name="Picture 4"/>
                            <p:cNvPicPr>
                              <a:picLocks noChangeAspect="1" noChangeArrowheads="1"/>
                            </p:cNvPicPr>
                            <p:nvPr/>
                          </p:nvPicPr>
                          <p:blipFill>
                            <a:blip r:embed="rId9"/>
                            <a:srcRect/>
                            <a:stretch>
                              <a:fillRect/>
                            </a:stretch>
                          </p:blipFill>
                          <p:spPr bwMode="auto">
                            <a:xfrm>
                              <a:off x="4735513" y="2644130"/>
                              <a:ext cx="4116388"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Oval 12"/>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1" name="TextBox 40"/>
            <p:cNvSpPr txBox="1"/>
            <p:nvPr/>
          </p:nvSpPr>
          <p:spPr>
            <a:xfrm rot="16200000">
              <a:off x="2080576" y="2790066"/>
              <a:ext cx="324090" cy="369332"/>
            </a:xfrm>
            <a:prstGeom prst="rect">
              <a:avLst/>
            </a:prstGeom>
            <a:noFill/>
          </p:spPr>
          <p:txBody>
            <a:bodyPr wrap="none" rtlCol="0">
              <a:spAutoFit/>
            </a:bodyPr>
            <a:lstStyle/>
            <a:p>
              <a:r>
                <a:rPr lang="en-US" dirty="0" smtClean="0"/>
                <a:t>T</a:t>
              </a:r>
              <a:endParaRPr lang="en-US" dirty="0"/>
            </a:p>
          </p:txBody>
        </p:sp>
      </p:grpSp>
      <p:grpSp>
        <p:nvGrpSpPr>
          <p:cNvPr id="22" name="Group 21"/>
          <p:cNvGrpSpPr/>
          <p:nvPr/>
        </p:nvGrpSpPr>
        <p:grpSpPr>
          <a:xfrm>
            <a:off x="457200" y="1417638"/>
            <a:ext cx="4116387" cy="1938992"/>
            <a:chOff x="468313" y="1371600"/>
            <a:chExt cx="4116387" cy="1938992"/>
          </a:xfrm>
        </p:grpSpPr>
        <p:grpSp>
          <p:nvGrpSpPr>
            <p:cNvPr id="30" name="Group 29"/>
            <p:cNvGrpSpPr/>
            <p:nvPr/>
          </p:nvGrpSpPr>
          <p:grpSpPr>
            <a:xfrm>
              <a:off x="468313" y="1371600"/>
              <a:ext cx="4116387" cy="1938992"/>
              <a:chOff x="706439" y="1371600"/>
              <a:chExt cx="4116387" cy="1938992"/>
            </a:xfrm>
          </p:grpSpPr>
          <p:grpSp>
            <p:nvGrpSpPr>
              <p:cNvPr id="31" name="Group 30"/>
              <p:cNvGrpSpPr/>
              <p:nvPr/>
            </p:nvGrpSpPr>
            <p:grpSpPr>
              <a:xfrm>
                <a:off x="706439" y="1371600"/>
                <a:ext cx="4116387" cy="1938992"/>
                <a:chOff x="4735514" y="2055167"/>
                <a:chExt cx="4116387" cy="1938992"/>
              </a:xfrm>
            </p:grpSpPr>
            <p:sp>
              <p:nvSpPr>
                <p:cNvPr id="33" name="TextBox 32"/>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4" name="Object 4"/>
                <p:cNvGraphicFramePr>
                  <a:graphicFrameLocks noChangeAspect="1"/>
                </p:cNvGraphicFramePr>
                <p:nvPr>
                  <p:extLst>
                    <p:ext uri="{D42A27DB-BD31-4B8C-83A1-F6EECF244321}">
                      <p14:modId xmlns:p14="http://schemas.microsoft.com/office/powerpoint/2010/main" val="3870036974"/>
                    </p:ext>
                  </p:extLst>
                </p:nvPr>
              </p:nvGraphicFramePr>
              <p:xfrm>
                <a:off x="4735514" y="2644130"/>
                <a:ext cx="4116387" cy="1198562"/>
              </p:xfrm>
              <a:graphic>
                <a:graphicData uri="http://schemas.openxmlformats.org/presentationml/2006/ole">
                  <mc:AlternateContent xmlns:mc="http://schemas.openxmlformats.org/markup-compatibility/2006">
                    <mc:Choice xmlns:v="urn:schemas-microsoft-com:vml" Requires="v">
                      <p:oleObj spid="_x0000_s552838" name="Equation" r:id="rId10" imgW="2400300" imgH="698500" progId="Equation.3">
                        <p:embed/>
                      </p:oleObj>
                    </mc:Choice>
                    <mc:Fallback>
                      <p:oleObj name="Equation" r:id="rId10" imgW="2400300" imgH="698500" progId="Equation.3">
                        <p:embed/>
                        <p:pic>
                          <p:nvPicPr>
                            <p:cNvPr id="0" name=""/>
                            <p:cNvPicPr>
                              <a:picLocks noChangeAspect="1" noChangeArrowheads="1"/>
                            </p:cNvPicPr>
                            <p:nvPr/>
                          </p:nvPicPr>
                          <p:blipFill>
                            <a:blip r:embed="rId11"/>
                            <a:srcRect/>
                            <a:stretch>
                              <a:fillRect/>
                            </a:stretch>
                          </p:blipFill>
                          <p:spPr bwMode="auto">
                            <a:xfrm>
                              <a:off x="4735514" y="2644130"/>
                              <a:ext cx="4116387"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Oval 31"/>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9" name="TextBox 18"/>
            <p:cNvSpPr txBox="1"/>
            <p:nvPr/>
          </p:nvSpPr>
          <p:spPr>
            <a:xfrm rot="16200000">
              <a:off x="2091689" y="2799714"/>
              <a:ext cx="324090" cy="369332"/>
            </a:xfrm>
            <a:prstGeom prst="rect">
              <a:avLst/>
            </a:prstGeom>
            <a:noFill/>
          </p:spPr>
          <p:txBody>
            <a:bodyPr wrap="none" rtlCol="0">
              <a:spAutoFit/>
            </a:bodyPr>
            <a:lstStyle/>
            <a:p>
              <a:r>
                <a:rPr lang="en-US" dirty="0" smtClean="0"/>
                <a:t>T</a:t>
              </a:r>
              <a:endParaRPr lang="en-US" dirty="0"/>
            </a:p>
          </p:txBody>
        </p:sp>
      </p:grpSp>
      <p:sp>
        <p:nvSpPr>
          <p:cNvPr id="43" name="TextBox 42"/>
          <p:cNvSpPr txBox="1"/>
          <p:nvPr/>
        </p:nvSpPr>
        <p:spPr>
          <a:xfrm rot="16200000">
            <a:off x="6306501" y="2784232"/>
            <a:ext cx="324090" cy="369332"/>
          </a:xfrm>
          <a:prstGeom prst="rect">
            <a:avLst/>
          </a:prstGeom>
          <a:noFill/>
        </p:spPr>
        <p:txBody>
          <a:bodyPr wrap="none" rtlCol="0">
            <a:spAutoFit/>
          </a:bodyPr>
          <a:lstStyle/>
          <a:p>
            <a:r>
              <a:rPr lang="en-US" dirty="0" smtClean="0"/>
              <a:t>T</a:t>
            </a:r>
            <a:endParaRPr lang="en-US" dirty="0"/>
          </a:p>
        </p:txBody>
      </p:sp>
      <p:grpSp>
        <p:nvGrpSpPr>
          <p:cNvPr id="23" name="Group 22"/>
          <p:cNvGrpSpPr/>
          <p:nvPr/>
        </p:nvGrpSpPr>
        <p:grpSpPr>
          <a:xfrm>
            <a:off x="4737100" y="1371600"/>
            <a:ext cx="4027487" cy="1938992"/>
            <a:chOff x="4737100" y="1371600"/>
            <a:chExt cx="4027487" cy="1938992"/>
          </a:xfrm>
        </p:grpSpPr>
        <p:grpSp>
          <p:nvGrpSpPr>
            <p:cNvPr id="36" name="Group 35"/>
            <p:cNvGrpSpPr/>
            <p:nvPr/>
          </p:nvGrpSpPr>
          <p:grpSpPr>
            <a:xfrm>
              <a:off x="4737100" y="1371600"/>
              <a:ext cx="4027487" cy="1938992"/>
              <a:chOff x="654051" y="2057400"/>
              <a:chExt cx="4027487" cy="1938992"/>
            </a:xfrm>
          </p:grpSpPr>
          <p:sp>
            <p:nvSpPr>
              <p:cNvPr id="38" name="TextBox 37"/>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9" name="Object 38"/>
              <p:cNvGraphicFramePr>
                <a:graphicFrameLocks noChangeAspect="1"/>
              </p:cNvGraphicFramePr>
              <p:nvPr>
                <p:extLst>
                  <p:ext uri="{D42A27DB-BD31-4B8C-83A1-F6EECF244321}">
                    <p14:modId xmlns:p14="http://schemas.microsoft.com/office/powerpoint/2010/main" val="2475609912"/>
                  </p:ext>
                </p:extLst>
              </p:nvPr>
            </p:nvGraphicFramePr>
            <p:xfrm>
              <a:off x="654051" y="2646363"/>
              <a:ext cx="4027487" cy="1196975"/>
            </p:xfrm>
            <a:graphic>
              <a:graphicData uri="http://schemas.openxmlformats.org/presentationml/2006/ole">
                <mc:AlternateContent xmlns:mc="http://schemas.openxmlformats.org/markup-compatibility/2006">
                  <mc:Choice xmlns:v="urn:schemas-microsoft-com:vml" Requires="v">
                    <p:oleObj spid="_x0000_s552839" name="Equation" r:id="rId12" imgW="2349500" imgH="698500" progId="Equation.3">
                      <p:embed/>
                    </p:oleObj>
                  </mc:Choice>
                  <mc:Fallback>
                    <p:oleObj name="Equation" r:id="rId12" imgW="2349500" imgH="698500" progId="Equation.3">
                      <p:embed/>
                      <p:pic>
                        <p:nvPicPr>
                          <p:cNvPr id="0" name=""/>
                          <p:cNvPicPr>
                            <a:picLocks noChangeAspect="1" noChangeArrowheads="1"/>
                          </p:cNvPicPr>
                          <p:nvPr/>
                        </p:nvPicPr>
                        <p:blipFill>
                          <a:blip r:embed="rId13"/>
                          <a:srcRect/>
                          <a:stretch>
                            <a:fillRect/>
                          </a:stretch>
                        </p:blipFill>
                        <p:spPr bwMode="auto">
                          <a:xfrm>
                            <a:off x="654051" y="2646363"/>
                            <a:ext cx="40274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TextBox 36"/>
            <p:cNvSpPr txBox="1"/>
            <p:nvPr/>
          </p:nvSpPr>
          <p:spPr>
            <a:xfrm rot="16200000">
              <a:off x="6306501" y="2790068"/>
              <a:ext cx="324090" cy="369332"/>
            </a:xfrm>
            <a:prstGeom prst="rect">
              <a:avLst/>
            </a:prstGeom>
            <a:noFill/>
          </p:spPr>
          <p:txBody>
            <a:bodyPr wrap="none" rtlCol="0">
              <a:spAutoFit/>
            </a:bodyPr>
            <a:lstStyle/>
            <a:p>
              <a:r>
                <a:rPr lang="en-US" dirty="0" smtClean="0"/>
                <a:t>T</a:t>
              </a:r>
              <a:endParaRPr lang="en-US" dirty="0"/>
            </a:p>
          </p:txBody>
        </p:sp>
      </p:grpSp>
      <p:grpSp>
        <p:nvGrpSpPr>
          <p:cNvPr id="28" name="Group 27"/>
          <p:cNvGrpSpPr/>
          <p:nvPr/>
        </p:nvGrpSpPr>
        <p:grpSpPr>
          <a:xfrm>
            <a:off x="2590800" y="5029200"/>
            <a:ext cx="4029075" cy="1626891"/>
            <a:chOff x="2570163" y="4959647"/>
            <a:chExt cx="4029075" cy="1626891"/>
          </a:xfrm>
        </p:grpSpPr>
        <p:grpSp>
          <p:nvGrpSpPr>
            <p:cNvPr id="3" name="Group 2"/>
            <p:cNvGrpSpPr/>
            <p:nvPr/>
          </p:nvGrpSpPr>
          <p:grpSpPr>
            <a:xfrm>
              <a:off x="2570163" y="4959647"/>
              <a:ext cx="4029075" cy="1626891"/>
              <a:chOff x="2951163" y="4959647"/>
              <a:chExt cx="4029075" cy="1626891"/>
            </a:xfrm>
          </p:grpSpPr>
          <p:grpSp>
            <p:nvGrpSpPr>
              <p:cNvPr id="8" name="Group 7"/>
              <p:cNvGrpSpPr/>
              <p:nvPr/>
            </p:nvGrpSpPr>
            <p:grpSpPr>
              <a:xfrm>
                <a:off x="2951163" y="4959647"/>
                <a:ext cx="4029075" cy="1626891"/>
                <a:chOff x="2951163" y="4959647"/>
                <a:chExt cx="4029075" cy="1626891"/>
              </a:xfrm>
            </p:grpSpPr>
            <p:grpSp>
              <p:nvGrpSpPr>
                <p:cNvPr id="15" name="Group 14"/>
                <p:cNvGrpSpPr/>
                <p:nvPr/>
              </p:nvGrpSpPr>
              <p:grpSpPr>
                <a:xfrm>
                  <a:off x="2951163" y="4959647"/>
                  <a:ext cx="4029075" cy="1626891"/>
                  <a:chOff x="2603501" y="4948535"/>
                  <a:chExt cx="4029075" cy="1626891"/>
                </a:xfrm>
              </p:grpSpPr>
              <p:sp>
                <p:nvSpPr>
                  <p:cNvPr id="14" name="TextBox 13"/>
                  <p:cNvSpPr txBox="1"/>
                  <p:nvPr/>
                </p:nvSpPr>
                <p:spPr>
                  <a:xfrm>
                    <a:off x="2624138" y="4948535"/>
                    <a:ext cx="3986212" cy="1569660"/>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373765" name="Object 5"/>
                  <p:cNvGraphicFramePr>
                    <a:graphicFrameLocks noChangeAspect="1"/>
                  </p:cNvGraphicFramePr>
                  <p:nvPr>
                    <p:extLst>
                      <p:ext uri="{D42A27DB-BD31-4B8C-83A1-F6EECF244321}">
                        <p14:modId xmlns:p14="http://schemas.microsoft.com/office/powerpoint/2010/main" val="2348610937"/>
                      </p:ext>
                    </p:extLst>
                  </p:nvPr>
                </p:nvGraphicFramePr>
                <p:xfrm>
                  <a:off x="2603501" y="5378451"/>
                  <a:ext cx="4029075" cy="1196975"/>
                </p:xfrm>
                <a:graphic>
                  <a:graphicData uri="http://schemas.openxmlformats.org/presentationml/2006/ole">
                    <mc:AlternateContent xmlns:mc="http://schemas.openxmlformats.org/markup-compatibility/2006">
                      <mc:Choice xmlns:v="urn:schemas-microsoft-com:vml" Requires="v">
                        <p:oleObj spid="_x0000_s552840" name="Equation" r:id="rId14" imgW="2349500" imgH="698500" progId="Equation.3">
                          <p:embed/>
                        </p:oleObj>
                      </mc:Choice>
                      <mc:Fallback>
                        <p:oleObj name="Equation" r:id="rId14" imgW="2349500" imgH="698500" progId="Equation.3">
                          <p:embed/>
                          <p:pic>
                            <p:nvPicPr>
                              <p:cNvPr id="0" name="Picture 5"/>
                              <p:cNvPicPr>
                                <a:picLocks noChangeAspect="1" noChangeArrowheads="1"/>
                              </p:cNvPicPr>
                              <p:nvPr/>
                            </p:nvPicPr>
                            <p:blipFill>
                              <a:blip r:embed="rId15"/>
                              <a:srcRect/>
                              <a:stretch>
                                <a:fillRect/>
                              </a:stretch>
                            </p:blipFill>
                            <p:spPr bwMode="auto">
                              <a:xfrm>
                                <a:off x="2603501" y="5378451"/>
                                <a:ext cx="402907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105400" y="58674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0" name="Oval 39"/>
              <p:cNvSpPr/>
              <p:nvPr/>
            </p:nvSpPr>
            <p:spPr>
              <a:xfrm>
                <a:off x="4495800" y="5867400"/>
                <a:ext cx="4143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4" name="TextBox 43"/>
            <p:cNvSpPr txBox="1"/>
            <p:nvPr/>
          </p:nvSpPr>
          <p:spPr>
            <a:xfrm rot="16200000">
              <a:off x="4163376" y="6225780"/>
              <a:ext cx="324090" cy="369332"/>
            </a:xfrm>
            <a:prstGeom prst="rect">
              <a:avLst/>
            </a:prstGeom>
            <a:noFill/>
          </p:spPr>
          <p:txBody>
            <a:bodyPr wrap="none" rtlCol="0">
              <a:spAutoFit/>
            </a:bodyPr>
            <a:lstStyle/>
            <a:p>
              <a:r>
                <a:rPr lang="en-US" dirty="0" smtClean="0"/>
                <a:t>T</a:t>
              </a:r>
              <a:endParaRPr lang="en-US" dirty="0"/>
            </a:p>
          </p:txBody>
        </p:sp>
      </p:grpSp>
      <p:grpSp>
        <p:nvGrpSpPr>
          <p:cNvPr id="35" name="Group 34"/>
          <p:cNvGrpSpPr>
            <a:grpSpLocks noChangeAspect="1"/>
          </p:cNvGrpSpPr>
          <p:nvPr/>
        </p:nvGrpSpPr>
        <p:grpSpPr>
          <a:xfrm>
            <a:off x="128588" y="3808710"/>
            <a:ext cx="1784508" cy="1468094"/>
            <a:chOff x="128588" y="3808710"/>
            <a:chExt cx="1982787" cy="1631216"/>
          </a:xfrm>
        </p:grpSpPr>
        <p:sp>
          <p:nvSpPr>
            <p:cNvPr id="45" name="TextBox 44"/>
            <p:cNvSpPr txBox="1"/>
            <p:nvPr/>
          </p:nvSpPr>
          <p:spPr>
            <a:xfrm>
              <a:off x="128588" y="3808710"/>
              <a:ext cx="1982787" cy="163121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r>
                <a:rPr lang="en-US" dirty="0" smtClean="0"/>
                <a:t>UT Adaptations:</a:t>
              </a:r>
            </a:p>
            <a:p>
              <a:endParaRPr lang="en-US" dirty="0"/>
            </a:p>
            <a:p>
              <a:endParaRPr lang="en-US" dirty="0" smtClean="0"/>
            </a:p>
            <a:p>
              <a:endParaRPr lang="en-US" dirty="0" smtClean="0"/>
            </a:p>
            <a:p>
              <a:endParaRPr lang="en-US" dirty="0"/>
            </a:p>
          </p:txBody>
        </p:sp>
        <p:graphicFrame>
          <p:nvGraphicFramePr>
            <p:cNvPr id="46" name="Object 5"/>
            <p:cNvGraphicFramePr>
              <a:graphicFrameLocks noChangeAspect="1"/>
            </p:cNvGraphicFramePr>
            <p:nvPr>
              <p:extLst>
                <p:ext uri="{D42A27DB-BD31-4B8C-83A1-F6EECF244321}">
                  <p14:modId xmlns:p14="http://schemas.microsoft.com/office/powerpoint/2010/main" val="2281471391"/>
                </p:ext>
              </p:extLst>
            </p:nvPr>
          </p:nvGraphicFramePr>
          <p:xfrm>
            <a:off x="174625" y="4344988"/>
            <a:ext cx="1936750" cy="977900"/>
          </p:xfrm>
          <a:graphic>
            <a:graphicData uri="http://schemas.openxmlformats.org/presentationml/2006/ole">
              <mc:AlternateContent xmlns:mc="http://schemas.openxmlformats.org/markup-compatibility/2006">
                <mc:Choice xmlns:v="urn:schemas-microsoft-com:vml" Requires="v">
                  <p:oleObj spid="_x0000_s552841" name="Equation" r:id="rId16" imgW="1130300" imgH="571500" progId="Equation.3">
                    <p:embed/>
                  </p:oleObj>
                </mc:Choice>
                <mc:Fallback>
                  <p:oleObj name="Equation" r:id="rId16" imgW="1130300" imgH="571500" progId="Equation.3">
                    <p:embed/>
                    <p:pic>
                      <p:nvPicPr>
                        <p:cNvPr id="0" name=""/>
                        <p:cNvPicPr>
                          <a:picLocks noChangeAspect="1" noChangeArrowheads="1"/>
                        </p:cNvPicPr>
                        <p:nvPr/>
                      </p:nvPicPr>
                      <p:blipFill>
                        <a:blip r:embed="rId17"/>
                        <a:srcRect/>
                        <a:stretch>
                          <a:fillRect/>
                        </a:stretch>
                      </p:blipFill>
                      <p:spPr bwMode="auto">
                        <a:xfrm>
                          <a:off x="174625" y="4344988"/>
                          <a:ext cx="193675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 name="Group 28"/>
          <p:cNvGrpSpPr>
            <a:grpSpLocks noChangeAspect="1"/>
          </p:cNvGrpSpPr>
          <p:nvPr/>
        </p:nvGrpSpPr>
        <p:grpSpPr>
          <a:xfrm>
            <a:off x="6248400" y="3581400"/>
            <a:ext cx="2723198" cy="1468094"/>
            <a:chOff x="6456363" y="3947120"/>
            <a:chExt cx="3025775" cy="1631216"/>
          </a:xfrm>
        </p:grpSpPr>
        <p:sp>
          <p:nvSpPr>
            <p:cNvPr id="47" name="TextBox 46"/>
            <p:cNvSpPr txBox="1"/>
            <p:nvPr/>
          </p:nvSpPr>
          <p:spPr>
            <a:xfrm>
              <a:off x="6456363" y="3947120"/>
              <a:ext cx="3025775" cy="163121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r>
                <a:rPr lang="en-US" dirty="0"/>
                <a:t>O</a:t>
              </a:r>
              <a:r>
                <a:rPr lang="en-US" dirty="0" smtClean="0"/>
                <a:t>T Adaptations:</a:t>
              </a:r>
            </a:p>
            <a:p>
              <a:endParaRPr lang="en-US" dirty="0"/>
            </a:p>
            <a:p>
              <a:endParaRPr lang="en-US" dirty="0" smtClean="0"/>
            </a:p>
            <a:p>
              <a:endParaRPr lang="en-US" dirty="0" smtClean="0"/>
            </a:p>
            <a:p>
              <a:endParaRPr lang="en-US" dirty="0"/>
            </a:p>
          </p:txBody>
        </p:sp>
        <p:graphicFrame>
          <p:nvGraphicFramePr>
            <p:cNvPr id="48" name="Object 5"/>
            <p:cNvGraphicFramePr>
              <a:graphicFrameLocks noChangeAspect="1"/>
            </p:cNvGraphicFramePr>
            <p:nvPr>
              <p:extLst>
                <p:ext uri="{D42A27DB-BD31-4B8C-83A1-F6EECF244321}">
                  <p14:modId xmlns:p14="http://schemas.microsoft.com/office/powerpoint/2010/main" val="1353131892"/>
                </p:ext>
              </p:extLst>
            </p:nvPr>
          </p:nvGraphicFramePr>
          <p:xfrm>
            <a:off x="6456363" y="4395788"/>
            <a:ext cx="3025775" cy="1152525"/>
          </p:xfrm>
          <a:graphic>
            <a:graphicData uri="http://schemas.openxmlformats.org/presentationml/2006/ole">
              <mc:AlternateContent xmlns:mc="http://schemas.openxmlformats.org/markup-compatibility/2006">
                <mc:Choice xmlns:v="urn:schemas-microsoft-com:vml" Requires="v">
                  <p:oleObj spid="_x0000_s552842" name="Equation" r:id="rId18" imgW="1765300" imgH="673100" progId="Equation.3">
                    <p:embed/>
                  </p:oleObj>
                </mc:Choice>
                <mc:Fallback>
                  <p:oleObj name="Equation" r:id="rId18" imgW="1765300" imgH="673100" progId="Equation.3">
                    <p:embed/>
                    <p:pic>
                      <p:nvPicPr>
                        <p:cNvPr id="0" name=""/>
                        <p:cNvPicPr>
                          <a:picLocks noChangeAspect="1" noChangeArrowheads="1"/>
                        </p:cNvPicPr>
                        <p:nvPr/>
                      </p:nvPicPr>
                      <p:blipFill>
                        <a:blip r:embed="rId19"/>
                        <a:srcRect/>
                        <a:stretch>
                          <a:fillRect/>
                        </a:stretch>
                      </p:blipFill>
                      <p:spPr bwMode="auto">
                        <a:xfrm>
                          <a:off x="6456363" y="4395788"/>
                          <a:ext cx="3025775"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1" name="Straight Arrow Connector 20"/>
          <p:cNvCxnSpPr>
            <a:stCxn id="25" idx="7"/>
            <a:endCxn id="42" idx="4"/>
          </p:cNvCxnSpPr>
          <p:nvPr/>
        </p:nvCxnSpPr>
        <p:spPr>
          <a:xfrm flipV="1">
            <a:off x="5720649" y="2743200"/>
            <a:ext cx="2199388" cy="3238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5" idx="1"/>
            <a:endCxn id="32" idx="4"/>
          </p:cNvCxnSpPr>
          <p:nvPr/>
        </p:nvCxnSpPr>
        <p:spPr>
          <a:xfrm flipH="1" flipV="1">
            <a:off x="3239293" y="2789238"/>
            <a:ext cx="1673132" cy="3192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0" idx="1"/>
            <a:endCxn id="45" idx="3"/>
          </p:cNvCxnSpPr>
          <p:nvPr/>
        </p:nvCxnSpPr>
        <p:spPr>
          <a:xfrm flipH="1" flipV="1">
            <a:off x="1913096" y="4542757"/>
            <a:ext cx="2283019" cy="14388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stCxn id="40" idx="7"/>
            <a:endCxn id="47" idx="1"/>
          </p:cNvCxnSpPr>
          <p:nvPr/>
        </p:nvCxnSpPr>
        <p:spPr>
          <a:xfrm flipV="1">
            <a:off x="4489096" y="4315447"/>
            <a:ext cx="1759304" cy="166614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3.7037E-6 L 0.22378 0.51505 " pathEditMode="relative" rAng="0" ptsTypes="AA">
                                      <p:cBhvr>
                                        <p:cTn id="6" dur="2000" fill="hold"/>
                                        <p:tgtEl>
                                          <p:spTgt spid="22"/>
                                        </p:tgtEl>
                                        <p:attrNameLst>
                                          <p:attrName>ppt_x</p:attrName>
                                          <p:attrName>ppt_y</p:attrName>
                                        </p:attrNameLst>
                                      </p:cBhvr>
                                      <p:rCtr x="11181" y="25741"/>
                                    </p:animMotion>
                                  </p:childTnLst>
                                </p:cTn>
                              </p:par>
                              <p:par>
                                <p:cTn id="7" presetID="0" presetClass="path" presetSubtype="0" accel="50000" decel="50000" fill="hold" nodeType="withEffect">
                                  <p:stCondLst>
                                    <p:cond delay="0"/>
                                  </p:stCondLst>
                                  <p:childTnLst>
                                    <p:animMotion origin="layout" path="M 7.77778E-6 -3.7037E-6 L -0.24149 0.51528 " pathEditMode="relative" ptsTypes="AA">
                                      <p:cBhvr>
                                        <p:cTn id="8" dur="2000" fill="hold"/>
                                        <p:tgtEl>
                                          <p:spTgt spid="23"/>
                                        </p:tgtEl>
                                        <p:attrNameLst>
                                          <p:attrName>ppt_x</p:attrName>
                                          <p:attrName>ppt_y</p:attrName>
                                        </p:attrNameLst>
                                      </p:cBhvr>
                                    </p:animMotion>
                                  </p:childTnLst>
                                </p:cTn>
                              </p:par>
                              <p:par>
                                <p:cTn id="9" presetID="10" presetClass="entr" presetSubtype="0" fill="hold" grpId="0" nodeType="withEffect">
                                  <p:stCondLst>
                                    <p:cond delay="8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9" presetClass="exit" presetSubtype="0" fill="hold" nodeType="afterEffect">
                                  <p:stCondLst>
                                    <p:cond delay="0"/>
                                  </p:stCondLst>
                                  <p:childTnLst>
                                    <p:animEffect transition="out" filter="dissolv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par>
                                <p:cTn id="30" presetID="9"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9"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500"/>
                                        <p:tgtEl>
                                          <p:spTgt spid="35"/>
                                        </p:tgtEl>
                                      </p:cBhvr>
                                    </p:animEffect>
                                  </p:childTnLst>
                                </p:cTn>
                              </p:par>
                              <p:par>
                                <p:cTn id="44" presetID="9"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dissolv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ounded Rectangle 3"/>
          <p:cNvSpPr/>
          <p:nvPr/>
        </p:nvSpPr>
        <p:spPr>
          <a:xfrm>
            <a:off x="381000" y="32766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Unified Typing Rules</a:t>
            </a:r>
            <a:endParaRPr lang="en-US" sz="2000" dirty="0"/>
          </a:p>
        </p:txBody>
      </p:sp>
      <p:grpSp>
        <p:nvGrpSpPr>
          <p:cNvPr id="9" name="Group 8"/>
          <p:cNvGrpSpPr/>
          <p:nvPr/>
        </p:nvGrpSpPr>
        <p:grpSpPr>
          <a:xfrm>
            <a:off x="85725" y="4623117"/>
            <a:ext cx="2178050" cy="1409061"/>
            <a:chOff x="489636" y="4028444"/>
            <a:chExt cx="2342583" cy="1838956"/>
          </a:xfrm>
          <a:solidFill>
            <a:schemeClr val="bg1">
              <a:lumMod val="75000"/>
            </a:schemeClr>
          </a:solidFill>
          <a:effectLst>
            <a:outerShdw blurRad="50800" dist="38100" dir="2700000" algn="tl" rotWithShape="0">
              <a:srgbClr val="000000">
                <a:alpha val="43000"/>
              </a:srgbClr>
            </a:outerShdw>
          </a:effectLst>
        </p:grpSpPr>
        <p:sp>
          <p:nvSpPr>
            <p:cNvPr id="7" name="Snip Single Corner Rectangle 6"/>
            <p:cNvSpPr/>
            <p:nvPr/>
          </p:nvSpPr>
          <p:spPr>
            <a:xfrm>
              <a:off x="576541" y="4028444"/>
              <a:ext cx="2166659" cy="1838956"/>
            </a:xfrm>
            <a:prstGeom prst="snip1Rect">
              <a:avLst/>
            </a:prstGeom>
            <a:grpFill/>
            <a:ln>
              <a:noFill/>
            </a:ln>
          </p:spPr>
          <p:style>
            <a:lnRef idx="1">
              <a:schemeClr val="accent1"/>
            </a:lnRef>
            <a:fillRef idx="2">
              <a:schemeClr val="accent1"/>
            </a:fillRef>
            <a:effectRef idx="1">
              <a:schemeClr val="accent1"/>
            </a:effectRef>
            <a:fontRef idx="minor">
              <a:schemeClr val="dk1"/>
            </a:fontRef>
          </p:style>
          <p:txBody>
            <a:bodyPr/>
            <a:lstStyle/>
            <a:p>
              <a:endParaRPr lang="en-US" dirty="0" smtClean="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989001997"/>
                </p:ext>
              </p:extLst>
            </p:nvPr>
          </p:nvGraphicFramePr>
          <p:xfrm>
            <a:off x="489636" y="4173059"/>
            <a:ext cx="2342583" cy="1531087"/>
          </p:xfrm>
          <a:graphic>
            <a:graphicData uri="http://schemas.openxmlformats.org/presentationml/2006/ole">
              <mc:AlternateContent xmlns:mc="http://schemas.openxmlformats.org/markup-compatibility/2006">
                <mc:Choice xmlns:v="urn:schemas-microsoft-com:vml" Requires="v">
                  <p:oleObj spid="_x0000_s471826" name="Equation" r:id="rId4" imgW="1625600" imgH="889000" progId="Equation.3">
                    <p:embed/>
                  </p:oleObj>
                </mc:Choice>
                <mc:Fallback>
                  <p:oleObj name="Equation" r:id="rId4" imgW="1625600" imgH="889000" progId="Equation.3">
                    <p:embed/>
                    <p:pic>
                      <p:nvPicPr>
                        <p:cNvPr id="0" name="Picture 2"/>
                        <p:cNvPicPr>
                          <a:picLocks noChangeAspect="1" noChangeArrowheads="1"/>
                        </p:cNvPicPr>
                        <p:nvPr/>
                      </p:nvPicPr>
                      <p:blipFill>
                        <a:blip r:embed="rId5"/>
                        <a:srcRect/>
                        <a:stretch>
                          <a:fillRect/>
                        </a:stretch>
                      </p:blipFill>
                      <p:spPr bwMode="auto">
                        <a:xfrm>
                          <a:off x="489636" y="4173059"/>
                          <a:ext cx="2342583" cy="1531087"/>
                        </a:xfrm>
                        <a:prstGeom prst="rect">
                          <a:avLst/>
                        </a:prstGeom>
                        <a:noFill/>
                        <a:extLst/>
                      </p:spPr>
                    </p:pic>
                  </p:oleObj>
                </mc:Fallback>
              </mc:AlternateContent>
            </a:graphicData>
          </a:graphic>
        </p:graphicFrame>
      </p:grpSp>
      <p:cxnSp>
        <p:nvCxnSpPr>
          <p:cNvPr id="16" name="Straight Connector 15"/>
          <p:cNvCxnSpPr>
            <a:stCxn id="7" idx="3"/>
            <a:endCxn id="4" idx="2"/>
          </p:cNvCxnSpPr>
          <p:nvPr/>
        </p:nvCxnSpPr>
        <p:spPr>
          <a:xfrm flipV="1">
            <a:off x="1173767" y="4038600"/>
            <a:ext cx="0" cy="584517"/>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26" name="Snip Single Corner Rectangle 25"/>
          <p:cNvSpPr/>
          <p:nvPr/>
        </p:nvSpPr>
        <p:spPr>
          <a:xfrm>
            <a:off x="2702193" y="1524000"/>
            <a:ext cx="1641207" cy="51816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Source Code</a:t>
            </a:r>
          </a:p>
        </p:txBody>
      </p:sp>
      <p:cxnSp>
        <p:nvCxnSpPr>
          <p:cNvPr id="33" name="Straight Connector 32"/>
          <p:cNvCxnSpPr>
            <a:stCxn id="26" idx="1"/>
            <a:endCxn id="37" idx="0"/>
          </p:cNvCxnSpPr>
          <p:nvPr/>
        </p:nvCxnSpPr>
        <p:spPr>
          <a:xfrm flipH="1">
            <a:off x="3515456" y="2042160"/>
            <a:ext cx="7341" cy="123444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2722689" y="32766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Set-based Solver</a:t>
            </a:r>
            <a:endParaRPr lang="en-US" sz="2000" dirty="0"/>
          </a:p>
        </p:txBody>
      </p:sp>
      <p:sp>
        <p:nvSpPr>
          <p:cNvPr id="49" name="Rounded Rectangle 48"/>
          <p:cNvSpPr/>
          <p:nvPr/>
        </p:nvSpPr>
        <p:spPr>
          <a:xfrm>
            <a:off x="5064378" y="3276600"/>
            <a:ext cx="1717422"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Extract “Best” Typing</a:t>
            </a:r>
            <a:endParaRPr lang="en-US" sz="2000" dirty="0"/>
          </a:p>
        </p:txBody>
      </p:sp>
      <p:sp>
        <p:nvSpPr>
          <p:cNvPr id="79" name="Snip Single Corner Rectangle 78"/>
          <p:cNvSpPr/>
          <p:nvPr/>
        </p:nvSpPr>
        <p:spPr>
          <a:xfrm>
            <a:off x="5105400" y="1203959"/>
            <a:ext cx="1641207" cy="990601"/>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Preference Ranking over Qualifiers</a:t>
            </a:r>
          </a:p>
        </p:txBody>
      </p:sp>
      <p:sp>
        <p:nvSpPr>
          <p:cNvPr id="86" name="Rounded Rectangle 85"/>
          <p:cNvSpPr/>
          <p:nvPr/>
        </p:nvSpPr>
        <p:spPr>
          <a:xfrm>
            <a:off x="7406067" y="32766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Type Checking</a:t>
            </a:r>
            <a:endParaRPr lang="en-US" sz="2000" dirty="0"/>
          </a:p>
        </p:txBody>
      </p:sp>
      <p:cxnSp>
        <p:nvCxnSpPr>
          <p:cNvPr id="87" name="Straight Connector 86"/>
          <p:cNvCxnSpPr/>
          <p:nvPr/>
        </p:nvCxnSpPr>
        <p:spPr>
          <a:xfrm>
            <a:off x="4308222" y="3632031"/>
            <a:ext cx="756156"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781800" y="3632031"/>
            <a:ext cx="624267"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9" idx="1"/>
            <a:endCxn id="49" idx="0"/>
          </p:cNvCxnSpPr>
          <p:nvPr/>
        </p:nvCxnSpPr>
        <p:spPr>
          <a:xfrm flipH="1">
            <a:off x="5923089" y="2194560"/>
            <a:ext cx="2915" cy="108204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3973372" y="2743200"/>
            <a:ext cx="128442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Set-based Solution</a:t>
            </a:r>
            <a:endParaRPr lang="en-US" dirty="0"/>
          </a:p>
        </p:txBody>
      </p:sp>
      <p:sp>
        <p:nvSpPr>
          <p:cNvPr id="109" name="TextBox 108"/>
          <p:cNvSpPr txBox="1"/>
          <p:nvPr/>
        </p:nvSpPr>
        <p:spPr>
          <a:xfrm>
            <a:off x="6507766" y="2743200"/>
            <a:ext cx="100526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err="1" smtClean="0"/>
              <a:t>MaximalTyping</a:t>
            </a:r>
            <a:endParaRPr lang="en-US" dirty="0"/>
          </a:p>
        </p:txBody>
      </p:sp>
      <p:cxnSp>
        <p:nvCxnSpPr>
          <p:cNvPr id="30" name="Straight Connector 29"/>
          <p:cNvCxnSpPr/>
          <p:nvPr/>
        </p:nvCxnSpPr>
        <p:spPr>
          <a:xfrm>
            <a:off x="1966533" y="3632031"/>
            <a:ext cx="756156" cy="1588"/>
          </a:xfrm>
          <a:prstGeom prst="line">
            <a:avLst/>
          </a:prstGeom>
          <a:ln w="38100" cmpd="sng">
            <a:solidFill>
              <a:srgbClr val="FF7E7E"/>
            </a:solidFill>
            <a:tailEnd type="triangle" w="lg" len="lg"/>
          </a:ln>
        </p:spPr>
        <p:style>
          <a:lnRef idx="1">
            <a:schemeClr val="accent3"/>
          </a:lnRef>
          <a:fillRef idx="0">
            <a:schemeClr val="accent3"/>
          </a:fillRef>
          <a:effectRef idx="0">
            <a:schemeClr val="accent3"/>
          </a:effectRef>
          <a:fontRef idx="minor">
            <a:schemeClr val="tx1"/>
          </a:fontRef>
        </p:style>
      </p:cxnSp>
      <p:sp>
        <p:nvSpPr>
          <p:cNvPr id="41" name="Snip Single Corner Rectangle 40"/>
          <p:cNvSpPr/>
          <p:nvPr/>
        </p:nvSpPr>
        <p:spPr>
          <a:xfrm>
            <a:off x="7442787" y="1346517"/>
            <a:ext cx="1512094" cy="558483"/>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Manual Annotations</a:t>
            </a:r>
          </a:p>
        </p:txBody>
      </p:sp>
      <p:cxnSp>
        <p:nvCxnSpPr>
          <p:cNvPr id="42" name="Straight Connector 41"/>
          <p:cNvCxnSpPr/>
          <p:nvPr/>
        </p:nvCxnSpPr>
        <p:spPr>
          <a:xfrm>
            <a:off x="8458200" y="1905000"/>
            <a:ext cx="0" cy="137160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676400" y="2743200"/>
            <a:ext cx="126463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Instantiated Rules</a:t>
            </a:r>
            <a:endParaRPr lang="en-US" dirty="0"/>
          </a:p>
        </p:txBody>
      </p:sp>
      <p:sp>
        <p:nvSpPr>
          <p:cNvPr id="3" name="Slide Number Placeholder 2"/>
          <p:cNvSpPr>
            <a:spLocks noGrp="1"/>
          </p:cNvSpPr>
          <p:nvPr>
            <p:ph type="sldNum" sz="quarter" idx="12"/>
          </p:nvPr>
        </p:nvSpPr>
        <p:spPr/>
        <p:txBody>
          <a:bodyPr/>
          <a:lstStyle/>
          <a:p>
            <a:fld id="{AF94E285-444D-4C0C-8BFA-BDB311F86A90}" type="slidenum">
              <a:rPr lang="en-US" smtClean="0"/>
              <a:pPr/>
              <a:t>13</a:t>
            </a:fld>
            <a:endParaRPr lang="en-US" dirty="0"/>
          </a:p>
        </p:txBody>
      </p:sp>
      <p:cxnSp>
        <p:nvCxnSpPr>
          <p:cNvPr id="31" name="Straight Connector 30"/>
          <p:cNvCxnSpPr/>
          <p:nvPr/>
        </p:nvCxnSpPr>
        <p:spPr>
          <a:xfrm flipV="1">
            <a:off x="8001000" y="1905000"/>
            <a:ext cx="0" cy="1371601"/>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355895" y="2057400"/>
            <a:ext cx="49270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Fail</a:t>
            </a:r>
            <a:endParaRPr lang="en-US" dirty="0"/>
          </a:p>
        </p:txBody>
      </p:sp>
      <p:cxnSp>
        <p:nvCxnSpPr>
          <p:cNvPr id="35" name="Straight Connector 34"/>
          <p:cNvCxnSpPr>
            <a:stCxn id="86" idx="2"/>
            <a:endCxn id="39" idx="3"/>
          </p:cNvCxnSpPr>
          <p:nvPr/>
        </p:nvCxnSpPr>
        <p:spPr>
          <a:xfrm>
            <a:off x="8198834" y="4038600"/>
            <a:ext cx="0" cy="114300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9" name="Snip Single Corner Rectangle 38"/>
          <p:cNvSpPr/>
          <p:nvPr/>
        </p:nvSpPr>
        <p:spPr>
          <a:xfrm>
            <a:off x="7542100" y="5181600"/>
            <a:ext cx="1313467" cy="558483"/>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“Best” Typing</a:t>
            </a:r>
          </a:p>
        </p:txBody>
      </p:sp>
      <p:sp>
        <p:nvSpPr>
          <p:cNvPr id="44" name="TextBox 43"/>
          <p:cNvSpPr txBox="1"/>
          <p:nvPr/>
        </p:nvSpPr>
        <p:spPr>
          <a:xfrm>
            <a:off x="7180989" y="4507468"/>
            <a:ext cx="94681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Succeed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a:t>
            </a:r>
            <a:r>
              <a:rPr lang="en-US" dirty="0"/>
              <a:t>t</a:t>
            </a:r>
            <a:r>
              <a:rPr lang="en-US" dirty="0" smtClean="0"/>
              <a:t>yping rules</a:t>
            </a:r>
          </a:p>
          <a:p>
            <a:r>
              <a:rPr lang="en-US" dirty="0"/>
              <a:t>Unified inference approach</a:t>
            </a:r>
          </a:p>
          <a:p>
            <a:r>
              <a:rPr lang="en-US" dirty="0" smtClean="0"/>
              <a:t>Notion of “best” typing</a:t>
            </a:r>
          </a:p>
          <a:p>
            <a:r>
              <a:rPr lang="en-US" dirty="0" smtClean="0"/>
              <a:t>Implementation and </a:t>
            </a:r>
            <a:r>
              <a:rPr lang="en-US" dirty="0"/>
              <a:t>e</a:t>
            </a:r>
            <a:r>
              <a:rPr lang="en-US" dirty="0" smtClean="0"/>
              <a:t>valuation </a:t>
            </a:r>
            <a:endParaRPr lang="en-US" dirty="0"/>
          </a:p>
        </p:txBody>
      </p:sp>
      <p:sp>
        <p:nvSpPr>
          <p:cNvPr id="4" name="Right Arrow 3"/>
          <p:cNvSpPr/>
          <p:nvPr/>
        </p:nvSpPr>
        <p:spPr>
          <a:xfrm>
            <a:off x="152400" y="21336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14</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Solver</a:t>
            </a:r>
            <a:endParaRPr lang="en-US" dirty="0"/>
          </a:p>
        </p:txBody>
      </p:sp>
      <p:sp>
        <p:nvSpPr>
          <p:cNvPr id="3" name="Content Placeholder 2"/>
          <p:cNvSpPr>
            <a:spLocks noGrp="1"/>
          </p:cNvSpPr>
          <p:nvPr>
            <p:ph idx="1"/>
          </p:nvPr>
        </p:nvSpPr>
        <p:spPr>
          <a:xfrm>
            <a:off x="822960" y="1447800"/>
            <a:ext cx="8110728" cy="5105400"/>
          </a:xfrm>
        </p:spPr>
        <p:txBody>
          <a:bodyPr/>
          <a:lstStyle/>
          <a:p>
            <a:r>
              <a:rPr lang="en-US" dirty="0" smtClean="0"/>
              <a:t>Set Mapping: </a:t>
            </a:r>
            <a:r>
              <a:rPr lang="en-US" i="1" dirty="0" smtClean="0"/>
              <a:t>S</a:t>
            </a:r>
            <a:r>
              <a:rPr lang="en-US" dirty="0" smtClean="0"/>
              <a:t>: variable </a:t>
            </a:r>
            <a:r>
              <a:rPr lang="en-US" dirty="0" smtClean="0">
                <a:sym typeface="Wingdings"/>
              </a:rPr>
              <a:t></a:t>
            </a:r>
            <a:r>
              <a:rPr lang="en-US" dirty="0" smtClean="0"/>
              <a:t> {possible qualifiers}</a:t>
            </a:r>
            <a:endParaRPr lang="en-US" i="1" dirty="0" smtClean="0"/>
          </a:p>
          <a:p>
            <a:pPr lvl="1"/>
            <a:r>
              <a:rPr lang="en-US" dirty="0" smtClean="0"/>
              <a:t>e.g. </a:t>
            </a:r>
            <a:r>
              <a:rPr lang="en-US" i="1" dirty="0" smtClean="0"/>
              <a:t>S</a:t>
            </a:r>
            <a:r>
              <a:rPr lang="en-US" dirty="0" smtClean="0"/>
              <a:t>(x) = {any, rep, peer}</a:t>
            </a:r>
          </a:p>
          <a:p>
            <a:r>
              <a:rPr lang="en-US" dirty="0" smtClean="0"/>
              <a:t>Iterates over statements s</a:t>
            </a:r>
          </a:p>
          <a:p>
            <a:pPr lvl="1"/>
            <a:r>
              <a:rPr lang="en-US" dirty="0" smtClean="0"/>
              <a:t>Applies the transfer function </a:t>
            </a:r>
            <a:r>
              <a:rPr lang="en-US" i="1" dirty="0" err="1" smtClean="0"/>
              <a:t>f</a:t>
            </a:r>
            <a:r>
              <a:rPr lang="en-US" baseline="-25000" dirty="0" err="1" smtClean="0"/>
              <a:t>s</a:t>
            </a:r>
            <a:endParaRPr lang="en-US" baseline="-25000" dirty="0" smtClean="0"/>
          </a:p>
          <a:p>
            <a:pPr lvl="1"/>
            <a:r>
              <a:rPr lang="en-US" i="1" dirty="0" err="1" smtClean="0"/>
              <a:t>f</a:t>
            </a:r>
            <a:r>
              <a:rPr lang="en-US" i="1" baseline="-25000" dirty="0" err="1" smtClean="0"/>
              <a:t>s</a:t>
            </a:r>
            <a:r>
              <a:rPr lang="en-US" i="1" dirty="0" smtClean="0"/>
              <a:t> </a:t>
            </a:r>
            <a:r>
              <a:rPr lang="en-US" dirty="0" smtClean="0">
                <a:solidFill>
                  <a:srgbClr val="FF0000"/>
                </a:solidFill>
              </a:rPr>
              <a:t>removes infeasible qualifiers</a:t>
            </a:r>
            <a:r>
              <a:rPr lang="en-US" dirty="0" smtClean="0"/>
              <a:t> for each variable in statement </a:t>
            </a:r>
            <a:r>
              <a:rPr lang="en-US" i="1" dirty="0" smtClean="0"/>
              <a:t>s </a:t>
            </a:r>
            <a:r>
              <a:rPr lang="en-US" dirty="0" smtClean="0"/>
              <a:t>according to the instantiated rules</a:t>
            </a:r>
          </a:p>
          <a:p>
            <a:r>
              <a:rPr lang="en-US" dirty="0" smtClean="0"/>
              <a:t>Until</a:t>
            </a:r>
          </a:p>
          <a:p>
            <a:pPr lvl="1"/>
            <a:r>
              <a:rPr lang="en-US" dirty="0" smtClean="0"/>
              <a:t>Reaches the </a:t>
            </a:r>
            <a:r>
              <a:rPr lang="en-US" dirty="0" err="1" smtClean="0"/>
              <a:t>fixpoint</a:t>
            </a:r>
            <a:r>
              <a:rPr lang="en-US" dirty="0" smtClean="0"/>
              <a:t>, or</a:t>
            </a:r>
          </a:p>
          <a:p>
            <a:pPr lvl="1"/>
            <a:r>
              <a:rPr lang="en-US" dirty="0" smtClean="0"/>
              <a:t>Assigns the empty set to a variable   </a:t>
            </a:r>
            <a:endParaRPr lang="en-US" dirty="0"/>
          </a:p>
        </p:txBody>
      </p:sp>
      <p:sp>
        <p:nvSpPr>
          <p:cNvPr id="6" name="Slide Number Placeholder 5"/>
          <p:cNvSpPr>
            <a:spLocks noGrp="1"/>
          </p:cNvSpPr>
          <p:nvPr>
            <p:ph type="sldNum" sz="quarter" idx="12"/>
          </p:nvPr>
        </p:nvSpPr>
        <p:spPr/>
        <p:txBody>
          <a:bodyPr/>
          <a:lstStyle/>
          <a:p>
            <a:fld id="{AF94E285-444D-4C0C-8BFA-BDB311F86A90}"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solidFill>
                  <a:srgbClr val="FF0000"/>
                </a:solidFill>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rgbClr val="FF0000"/>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17</a:t>
            </a:fld>
            <a:endParaRPr lang="en-US" dirty="0"/>
          </a:p>
        </p:txBody>
      </p:sp>
      <p:sp>
        <p:nvSpPr>
          <p:cNvPr id="12" name="Right Arrow 11"/>
          <p:cNvSpPr/>
          <p:nvPr/>
        </p:nvSpPr>
        <p:spPr>
          <a:xfrm>
            <a:off x="30480" y="2819400"/>
            <a:ext cx="50292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7613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FF0000"/>
                </a:solidFill>
                <a:effectLst/>
                <a:uLnTx/>
                <a:uFillTx/>
                <a:latin typeface="Courier New"/>
                <a:cs typeface="Courier New"/>
              </a:rPr>
              <a:t>newTop</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FF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rgbClr val="FF0000"/>
                </a:solidFill>
              </a:rPr>
              <a:t>any</a:t>
            </a:r>
            <a:r>
              <a:rPr lang="en-US" sz="2600" dirty="0">
                <a:solidFill>
                  <a:srgbClr val="0000FF"/>
                </a:solidFill>
              </a:rPr>
              <a:t>,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a:t>
            </a:r>
            <a:r>
              <a:rPr lang="en-US" sz="2600" strike="sngStrike" dirty="0">
                <a:solidFill>
                  <a:srgbClr val="FF0000"/>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18</a:t>
            </a:fld>
            <a:endParaRPr lang="en-US" dirty="0"/>
          </a:p>
        </p:txBody>
      </p:sp>
      <p:sp>
        <p:nvSpPr>
          <p:cNvPr id="12" name="Right Arrow 11"/>
          <p:cNvSpPr/>
          <p:nvPr/>
        </p:nvSpPr>
        <p:spPr>
          <a:xfrm>
            <a:off x="30480" y="3200400"/>
            <a:ext cx="50292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2412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Result: A Set-based Solution</a:t>
            </a:r>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a:t>
            </a:r>
            <a:r>
              <a:rPr lang="en-US" sz="2600" strike="sngStrike" dirty="0">
                <a:solidFill>
                  <a:srgbClr val="7F7F7F"/>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19</a:t>
            </a:fld>
            <a:endParaRPr lang="en-US" dirty="0"/>
          </a:p>
        </p:txBody>
      </p:sp>
    </p:spTree>
    <p:extLst>
      <p:ext uri="{BB962C8B-B14F-4D97-AF65-F5344CB8AC3E}">
        <p14:creationId xmlns:p14="http://schemas.microsoft.com/office/powerpoint/2010/main" val="7164424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Types</a:t>
            </a:r>
            <a:endParaRPr lang="en-US" dirty="0"/>
          </a:p>
        </p:txBody>
      </p:sp>
      <p:sp>
        <p:nvSpPr>
          <p:cNvPr id="3" name="Content Placeholder 2"/>
          <p:cNvSpPr>
            <a:spLocks noGrp="1"/>
          </p:cNvSpPr>
          <p:nvPr>
            <p:ph idx="1"/>
          </p:nvPr>
        </p:nvSpPr>
        <p:spPr/>
        <p:txBody>
          <a:bodyPr>
            <a:normAutofit lnSpcReduction="10000"/>
          </a:bodyPr>
          <a:lstStyle/>
          <a:p>
            <a:r>
              <a:rPr lang="en-US" dirty="0" smtClean="0"/>
              <a:t>Enforce heap encapsulation</a:t>
            </a:r>
          </a:p>
          <a:p>
            <a:r>
              <a:rPr lang="en-US" dirty="0" smtClean="0"/>
              <a:t>Aid in program correctness and understanding </a:t>
            </a:r>
          </a:p>
          <a:p>
            <a:r>
              <a:rPr lang="en-US" dirty="0" smtClean="0"/>
              <a:t>Owner-as-Modifier (</a:t>
            </a:r>
            <a:r>
              <a:rPr lang="en-US" dirty="0" err="1" smtClean="0">
                <a:solidFill>
                  <a:srgbClr val="FF0000"/>
                </a:solidFill>
              </a:rPr>
              <a:t>OaM</a:t>
            </a:r>
            <a:r>
              <a:rPr lang="en-US" dirty="0" smtClean="0"/>
              <a:t>)</a:t>
            </a:r>
          </a:p>
          <a:p>
            <a:pPr lvl="1"/>
            <a:r>
              <a:rPr lang="en-US" dirty="0" smtClean="0"/>
              <a:t>An object can be modified only by its owner and by its peers </a:t>
            </a:r>
          </a:p>
          <a:p>
            <a:pPr lvl="1"/>
            <a:r>
              <a:rPr lang="en-US" dirty="0" smtClean="0"/>
              <a:t>Universe types [</a:t>
            </a:r>
            <a:r>
              <a:rPr lang="en-US" dirty="0" err="1" smtClean="0"/>
              <a:t>Dietl</a:t>
            </a:r>
            <a:r>
              <a:rPr lang="en-US" dirty="0" smtClean="0"/>
              <a:t> </a:t>
            </a:r>
            <a:r>
              <a:rPr lang="en-US" dirty="0"/>
              <a:t>&amp; Müller </a:t>
            </a:r>
            <a:r>
              <a:rPr lang="en-US" dirty="0" smtClean="0"/>
              <a:t>JOT’05]</a:t>
            </a:r>
          </a:p>
          <a:p>
            <a:r>
              <a:rPr lang="en-US" dirty="0"/>
              <a:t>Owner-as-Dominator (</a:t>
            </a:r>
            <a:r>
              <a:rPr lang="en-US" dirty="0" err="1" smtClean="0">
                <a:solidFill>
                  <a:srgbClr val="FF0000"/>
                </a:solidFill>
              </a:rPr>
              <a:t>OaD</a:t>
            </a:r>
            <a:r>
              <a:rPr lang="en-US" dirty="0" smtClean="0"/>
              <a:t>) </a:t>
            </a:r>
            <a:endParaRPr lang="en-US" dirty="0"/>
          </a:p>
          <a:p>
            <a:pPr lvl="1"/>
            <a:r>
              <a:rPr lang="en-US" dirty="0"/>
              <a:t>An object can be accessed only through its owner</a:t>
            </a:r>
          </a:p>
          <a:p>
            <a:pPr lvl="1"/>
            <a:r>
              <a:rPr lang="en-US" dirty="0"/>
              <a:t>Ownership types [Clark et al. OOPSLA’</a:t>
            </a:r>
            <a:r>
              <a:rPr lang="en-US" dirty="0" smtClean="0"/>
              <a:t>98</a:t>
            </a:r>
            <a:r>
              <a:rPr lang="en-US" dirty="0"/>
              <a: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ssolv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Unified </a:t>
            </a:r>
            <a:r>
              <a:rPr lang="en-US" dirty="0" smtClean="0"/>
              <a:t>typing </a:t>
            </a:r>
            <a:r>
              <a:rPr lang="en-US" dirty="0"/>
              <a:t>r</a:t>
            </a:r>
            <a:r>
              <a:rPr lang="en-US" dirty="0" smtClean="0"/>
              <a:t>ules</a:t>
            </a:r>
            <a:endParaRPr lang="en-US" dirty="0"/>
          </a:p>
          <a:p>
            <a:r>
              <a:rPr lang="en-US" dirty="0"/>
              <a:t>Unified inference approach</a:t>
            </a:r>
          </a:p>
          <a:p>
            <a:r>
              <a:rPr lang="en-US" dirty="0" smtClean="0"/>
              <a:t>Notion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27432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20</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Solution</a:t>
            </a:r>
            <a:endParaRPr lang="en-US" dirty="0"/>
          </a:p>
        </p:txBody>
      </p:sp>
      <p:sp>
        <p:nvSpPr>
          <p:cNvPr id="3" name="Content Placeholder 2"/>
          <p:cNvSpPr>
            <a:spLocks noGrp="1"/>
          </p:cNvSpPr>
          <p:nvPr>
            <p:ph idx="1"/>
          </p:nvPr>
        </p:nvSpPr>
        <p:spPr/>
        <p:txBody>
          <a:bodyPr/>
          <a:lstStyle/>
          <a:p>
            <a:r>
              <a:rPr lang="en-US" dirty="0" smtClean="0"/>
              <a:t>Many valid </a:t>
            </a:r>
            <a:r>
              <a:rPr lang="en-US" dirty="0" err="1" smtClean="0"/>
              <a:t>typings</a:t>
            </a:r>
            <a:r>
              <a:rPr lang="en-US" dirty="0" smtClean="0"/>
              <a:t> can be extracted from the solution</a:t>
            </a:r>
            <a:endParaRPr lang="en-US" i="1" dirty="0" smtClean="0"/>
          </a:p>
          <a:p>
            <a:r>
              <a:rPr lang="en-US" dirty="0" smtClean="0"/>
              <a:t>Which one is the “best”? </a:t>
            </a:r>
          </a:p>
          <a:p>
            <a:pPr lvl="1"/>
            <a:r>
              <a:rPr lang="en-US" dirty="0" smtClean="0"/>
              <a:t>Deeper ownership tree has better encapsulation</a:t>
            </a:r>
            <a:endParaRPr lang="en-US" dirty="0"/>
          </a:p>
        </p:txBody>
      </p:sp>
      <p:sp>
        <p:nvSpPr>
          <p:cNvPr id="4" name="TextBox 3"/>
          <p:cNvSpPr txBox="1"/>
          <p:nvPr/>
        </p:nvSpPr>
        <p:spPr>
          <a:xfrm>
            <a:off x="1600200" y="6172200"/>
            <a:ext cx="1600769" cy="461665"/>
          </a:xfrm>
          <a:prstGeom prst="rect">
            <a:avLst/>
          </a:prstGeom>
          <a:noFill/>
        </p:spPr>
        <p:txBody>
          <a:bodyPr wrap="none" rtlCol="0">
            <a:spAutoFit/>
          </a:bodyPr>
          <a:lstStyle/>
          <a:p>
            <a:r>
              <a:rPr lang="en-US" sz="2400" dirty="0" smtClean="0"/>
              <a:t>Flatter tree</a:t>
            </a:r>
            <a:endParaRPr lang="en-US" sz="2400" dirty="0"/>
          </a:p>
        </p:txBody>
      </p:sp>
      <p:sp>
        <p:nvSpPr>
          <p:cNvPr id="75" name="TextBox 74"/>
          <p:cNvSpPr txBox="1"/>
          <p:nvPr/>
        </p:nvSpPr>
        <p:spPr>
          <a:xfrm>
            <a:off x="5981416" y="6172200"/>
            <a:ext cx="1732115" cy="461665"/>
          </a:xfrm>
          <a:prstGeom prst="rect">
            <a:avLst/>
          </a:prstGeom>
          <a:noFill/>
        </p:spPr>
        <p:txBody>
          <a:bodyPr wrap="none" rtlCol="0">
            <a:spAutoFit/>
          </a:bodyPr>
          <a:lstStyle/>
          <a:p>
            <a:r>
              <a:rPr lang="en-US" sz="2400" dirty="0" smtClean="0"/>
              <a:t>Deeper tree</a:t>
            </a:r>
            <a:endParaRPr lang="en-US" sz="2400" dirty="0"/>
          </a:p>
        </p:txBody>
      </p:sp>
      <p:sp>
        <p:nvSpPr>
          <p:cNvPr id="76" name="Rounded Rectangle 75"/>
          <p:cNvSpPr/>
          <p:nvPr/>
        </p:nvSpPr>
        <p:spPr>
          <a:xfrm>
            <a:off x="914400" y="41148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 name="Rounded Rectangle 76"/>
          <p:cNvSpPr/>
          <p:nvPr/>
        </p:nvSpPr>
        <p:spPr>
          <a:xfrm>
            <a:off x="1981201" y="3962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78" name="Rounded Rectangle 77"/>
          <p:cNvSpPr/>
          <p:nvPr/>
        </p:nvSpPr>
        <p:spPr>
          <a:xfrm>
            <a:off x="990600" y="5257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9" name="Rounded Rectangle 78"/>
          <p:cNvSpPr/>
          <p:nvPr/>
        </p:nvSpPr>
        <p:spPr>
          <a:xfrm>
            <a:off x="1828800" y="52578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0" name="Rounded Rectangle 79"/>
          <p:cNvSpPr/>
          <p:nvPr/>
        </p:nvSpPr>
        <p:spPr>
          <a:xfrm>
            <a:off x="2971800" y="52578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81" name="Straight Arrow Connector 80"/>
          <p:cNvCxnSpPr>
            <a:stCxn id="78" idx="0"/>
            <a:endCxn id="77" idx="2"/>
          </p:cNvCxnSpPr>
          <p:nvPr/>
        </p:nvCxnSpPr>
        <p:spPr>
          <a:xfrm flipV="1">
            <a:off x="1333500" y="4267200"/>
            <a:ext cx="99060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79" idx="0"/>
            <a:endCxn id="77" idx="2"/>
          </p:cNvCxnSpPr>
          <p:nvPr/>
        </p:nvCxnSpPr>
        <p:spPr>
          <a:xfrm flipV="1">
            <a:off x="2324100" y="4267200"/>
            <a:ext cx="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0" idx="0"/>
            <a:endCxn id="77" idx="2"/>
          </p:cNvCxnSpPr>
          <p:nvPr/>
        </p:nvCxnSpPr>
        <p:spPr>
          <a:xfrm flipH="1" flipV="1">
            <a:off x="2324101" y="4267200"/>
            <a:ext cx="1066799"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Rounded Rectangle 83"/>
          <p:cNvSpPr/>
          <p:nvPr/>
        </p:nvSpPr>
        <p:spPr>
          <a:xfrm>
            <a:off x="5181600" y="41148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 name="Rounded Rectangle 84"/>
          <p:cNvSpPr/>
          <p:nvPr/>
        </p:nvSpPr>
        <p:spPr>
          <a:xfrm>
            <a:off x="6324601" y="3962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86" name="Rounded Rectangle 85"/>
          <p:cNvSpPr/>
          <p:nvPr/>
        </p:nvSpPr>
        <p:spPr>
          <a:xfrm>
            <a:off x="5410200" y="4805065"/>
            <a:ext cx="1447800" cy="986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7" name="Rounded Rectangle 86"/>
          <p:cNvSpPr/>
          <p:nvPr/>
        </p:nvSpPr>
        <p:spPr>
          <a:xfrm>
            <a:off x="5867400" y="46482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88" name="Rounded Rectangle 87"/>
          <p:cNvSpPr/>
          <p:nvPr/>
        </p:nvSpPr>
        <p:spPr>
          <a:xfrm>
            <a:off x="5715000" y="53340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9" name="Rounded Rectangle 88"/>
          <p:cNvSpPr/>
          <p:nvPr/>
        </p:nvSpPr>
        <p:spPr>
          <a:xfrm>
            <a:off x="7239000" y="46482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90" name="Straight Arrow Connector 89"/>
          <p:cNvCxnSpPr>
            <a:stCxn id="87" idx="0"/>
            <a:endCxn id="85" idx="2"/>
          </p:cNvCxnSpPr>
          <p:nvPr/>
        </p:nvCxnSpPr>
        <p:spPr>
          <a:xfrm flipV="1">
            <a:off x="6210300" y="4267200"/>
            <a:ext cx="457201"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8" idx="0"/>
            <a:endCxn id="87" idx="2"/>
          </p:cNvCxnSpPr>
          <p:nvPr/>
        </p:nvCxnSpPr>
        <p:spPr>
          <a:xfrm flipV="1">
            <a:off x="6210300" y="49530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89" idx="0"/>
            <a:endCxn id="85" idx="2"/>
          </p:cNvCxnSpPr>
          <p:nvPr/>
        </p:nvCxnSpPr>
        <p:spPr>
          <a:xfrm flipH="1" flipV="1">
            <a:off x="6667501" y="4267200"/>
            <a:ext cx="990599"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F94E285-444D-4C0C-8BFA-BDB311F86A90}"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 of “Best” Typing</a:t>
            </a:r>
            <a:endParaRPr lang="en-US" dirty="0"/>
          </a:p>
        </p:txBody>
      </p:sp>
      <p:sp>
        <p:nvSpPr>
          <p:cNvPr id="3" name="Content Placeholder 2"/>
          <p:cNvSpPr>
            <a:spLocks noGrp="1"/>
          </p:cNvSpPr>
          <p:nvPr>
            <p:ph idx="1"/>
          </p:nvPr>
        </p:nvSpPr>
        <p:spPr/>
        <p:txBody>
          <a:bodyPr>
            <a:normAutofit/>
          </a:bodyPr>
          <a:lstStyle/>
          <a:p>
            <a:r>
              <a:rPr lang="en-US" dirty="0" smtClean="0"/>
              <a:t>Objective functions rank valid </a:t>
            </a:r>
            <a:r>
              <a:rPr lang="en-US" dirty="0" err="1" smtClean="0"/>
              <a:t>typings</a:t>
            </a:r>
            <a:endParaRPr lang="en-US" dirty="0" smtClean="0"/>
          </a:p>
          <a:p>
            <a:pPr marL="82296" indent="0">
              <a:buNone/>
            </a:pPr>
            <a:r>
              <a:rPr lang="en-US" dirty="0" smtClean="0"/>
              <a:t>             </a:t>
            </a:r>
          </a:p>
          <a:p>
            <a:pPr marL="402336" lvl="1" indent="0">
              <a:buNone/>
            </a:pPr>
            <a:endParaRPr lang="en-US" dirty="0" smtClean="0"/>
          </a:p>
          <a:p>
            <a:pPr marL="402336" lvl="1" indent="0">
              <a:buNone/>
            </a:pPr>
            <a:r>
              <a:rPr lang="en-US" dirty="0"/>
              <a:t>r</a:t>
            </a:r>
            <a:r>
              <a:rPr lang="en-US" dirty="0" smtClean="0"/>
              <a:t>anks UT </a:t>
            </a:r>
            <a:r>
              <a:rPr lang="en-US" dirty="0" err="1" smtClean="0"/>
              <a:t>typings</a:t>
            </a:r>
            <a:r>
              <a:rPr lang="en-US" dirty="0"/>
              <a:t>;</a:t>
            </a:r>
            <a:r>
              <a:rPr lang="en-US" dirty="0" smtClean="0"/>
              <a:t>  a proxy for deep UT tree</a:t>
            </a:r>
          </a:p>
          <a:p>
            <a:pPr lvl="1"/>
            <a:endParaRPr lang="en-US" dirty="0" smtClean="0"/>
          </a:p>
          <a:p>
            <a:pPr lvl="1"/>
            <a:endParaRPr lang="en-US" dirty="0"/>
          </a:p>
          <a:p>
            <a:pPr marL="402336" lvl="1" indent="0">
              <a:buNone/>
            </a:pPr>
            <a:r>
              <a:rPr lang="en-US" dirty="0"/>
              <a:t>r</a:t>
            </a:r>
            <a:r>
              <a:rPr lang="en-US" dirty="0" smtClean="0"/>
              <a:t>anks OT </a:t>
            </a:r>
            <a:r>
              <a:rPr lang="en-US" dirty="0" err="1" smtClean="0"/>
              <a:t>typings</a:t>
            </a:r>
            <a:r>
              <a:rPr lang="en-US" dirty="0"/>
              <a:t>;</a:t>
            </a:r>
            <a:r>
              <a:rPr lang="en-US" dirty="0" smtClean="0"/>
              <a:t>  </a:t>
            </a:r>
            <a:r>
              <a:rPr lang="en-US" dirty="0"/>
              <a:t>a</a:t>
            </a:r>
            <a:r>
              <a:rPr lang="en-US" dirty="0" smtClean="0"/>
              <a:t> proxy for deep OT tree</a:t>
            </a:r>
          </a:p>
          <a:p>
            <a:endParaRPr lang="en-US" dirty="0" smtClean="0"/>
          </a:p>
          <a:p>
            <a:r>
              <a:rPr lang="en-US" dirty="0" smtClean="0"/>
              <a:t>“Best” typing maximizes objective function</a:t>
            </a:r>
          </a:p>
          <a:p>
            <a:pPr lvl="1"/>
            <a:endParaRPr lang="en-US"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4102671056"/>
              </p:ext>
            </p:extLst>
          </p:nvPr>
        </p:nvGraphicFramePr>
        <p:xfrm>
          <a:off x="715963" y="2214563"/>
          <a:ext cx="6924675" cy="757237"/>
        </p:xfrm>
        <a:graphic>
          <a:graphicData uri="http://schemas.openxmlformats.org/presentationml/2006/ole">
            <mc:AlternateContent xmlns:mc="http://schemas.openxmlformats.org/markup-compatibility/2006">
              <mc:Choice xmlns:v="urn:schemas-microsoft-com:vml" Requires="v">
                <p:oleObj spid="_x0000_s518070" name="Equation" r:id="rId4" imgW="2552700" imgH="279400" progId="Equation.3">
                  <p:embed/>
                </p:oleObj>
              </mc:Choice>
              <mc:Fallback>
                <p:oleObj name="Equation" r:id="rId4" imgW="2552700" imgH="279400" progId="Equation.3">
                  <p:embed/>
                  <p:pic>
                    <p:nvPicPr>
                      <p:cNvPr id="0" name=""/>
                      <p:cNvPicPr>
                        <a:picLocks noChangeAspect="1" noChangeArrowheads="1"/>
                      </p:cNvPicPr>
                      <p:nvPr/>
                    </p:nvPicPr>
                    <p:blipFill>
                      <a:blip r:embed="rId5"/>
                      <a:srcRect/>
                      <a:stretch>
                        <a:fillRect/>
                      </a:stretch>
                    </p:blipFill>
                    <p:spPr bwMode="auto">
                      <a:xfrm>
                        <a:off x="715963" y="2214563"/>
                        <a:ext cx="6924675" cy="757237"/>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940784671"/>
              </p:ext>
            </p:extLst>
          </p:nvPr>
        </p:nvGraphicFramePr>
        <p:xfrm>
          <a:off x="180975" y="3690938"/>
          <a:ext cx="8963025" cy="804862"/>
        </p:xfrm>
        <a:graphic>
          <a:graphicData uri="http://schemas.openxmlformats.org/presentationml/2006/ole">
            <mc:AlternateContent xmlns:mc="http://schemas.openxmlformats.org/markup-compatibility/2006">
              <mc:Choice xmlns:v="urn:schemas-microsoft-com:vml" Requires="v">
                <p:oleObj spid="_x0000_s518071" name="Equation" r:id="rId6" imgW="3111500" imgH="279400" progId="Equation.3">
                  <p:embed/>
                </p:oleObj>
              </mc:Choice>
              <mc:Fallback>
                <p:oleObj name="Equation" r:id="rId6" imgW="3111500" imgH="279400" progId="Equation.3">
                  <p:embed/>
                  <p:pic>
                    <p:nvPicPr>
                      <p:cNvPr id="0" name=""/>
                      <p:cNvPicPr>
                        <a:picLocks noChangeAspect="1" noChangeArrowheads="1"/>
                      </p:cNvPicPr>
                      <p:nvPr/>
                    </p:nvPicPr>
                    <p:blipFill>
                      <a:blip r:embed="rId7"/>
                      <a:srcRect/>
                      <a:stretch>
                        <a:fillRect/>
                      </a:stretch>
                    </p:blipFill>
                    <p:spPr bwMode="auto">
                      <a:xfrm>
                        <a:off x="180975" y="3690938"/>
                        <a:ext cx="8963025" cy="804862"/>
                      </a:xfrm>
                      <a:prstGeom prst="rect">
                        <a:avLst/>
                      </a:prstGeom>
                      <a:noFill/>
                      <a:extLst/>
                    </p:spPr>
                  </p:pic>
                </p:oleObj>
              </mc:Fallback>
            </mc:AlternateContent>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22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Typing</a:t>
            </a:r>
            <a:endParaRPr lang="en-US" dirty="0"/>
          </a:p>
        </p:txBody>
      </p:sp>
      <p:sp>
        <p:nvSpPr>
          <p:cNvPr id="3" name="Content Placeholder 2"/>
          <p:cNvSpPr>
            <a:spLocks noGrp="1"/>
          </p:cNvSpPr>
          <p:nvPr>
            <p:ph idx="1"/>
          </p:nvPr>
        </p:nvSpPr>
        <p:spPr>
          <a:xfrm>
            <a:off x="530352" y="1447800"/>
            <a:ext cx="8110728" cy="5257800"/>
          </a:xfrm>
        </p:spPr>
        <p:txBody>
          <a:bodyPr>
            <a:normAutofit/>
          </a:bodyPr>
          <a:lstStyle/>
          <a:p>
            <a:r>
              <a:rPr lang="en-US" dirty="0">
                <a:solidFill>
                  <a:srgbClr val="FF0000"/>
                </a:solidFill>
              </a:rPr>
              <a:t>Maximal typing assigns to each variable x the maximally preferred qualifier from </a:t>
            </a:r>
            <a:r>
              <a:rPr lang="en-US" i="1" dirty="0">
                <a:solidFill>
                  <a:srgbClr val="FF0000"/>
                </a:solidFill>
              </a:rPr>
              <a:t>S</a:t>
            </a:r>
            <a:r>
              <a:rPr lang="en-US" dirty="0">
                <a:solidFill>
                  <a:srgbClr val="FF0000"/>
                </a:solidFill>
              </a:rPr>
              <a:t>(x)</a:t>
            </a:r>
          </a:p>
          <a:p>
            <a:pPr lvl="1"/>
            <a:r>
              <a:rPr lang="en-US" dirty="0" smtClean="0"/>
              <a:t>Preference ranking over qualifiers</a:t>
            </a:r>
          </a:p>
          <a:p>
            <a:pPr lvl="2"/>
            <a:r>
              <a:rPr lang="en-US" dirty="0" smtClean="0"/>
              <a:t>UT:</a:t>
            </a:r>
          </a:p>
          <a:p>
            <a:pPr lvl="2"/>
            <a:r>
              <a:rPr lang="en-US" dirty="0" smtClean="0"/>
              <a:t>OT:</a:t>
            </a:r>
          </a:p>
          <a:p>
            <a:r>
              <a:rPr lang="en-US" dirty="0" smtClean="0">
                <a:solidFill>
                  <a:srgbClr val="FF0000"/>
                </a:solidFill>
              </a:rPr>
              <a:t>If the maximal typing </a:t>
            </a:r>
            <a:r>
              <a:rPr lang="en-US" dirty="0" smtClean="0">
                <a:solidFill>
                  <a:srgbClr val="FF0000"/>
                </a:solidFill>
              </a:rPr>
              <a:t>type-checks</a:t>
            </a:r>
            <a:r>
              <a:rPr lang="en-US" dirty="0" smtClean="0">
                <a:solidFill>
                  <a:srgbClr val="FF0000"/>
                </a:solidFill>
              </a:rPr>
              <a:t>, </a:t>
            </a:r>
            <a:r>
              <a:rPr lang="en-US" dirty="0" smtClean="0">
                <a:solidFill>
                  <a:srgbClr val="FF0000"/>
                </a:solidFill>
              </a:rPr>
              <a:t>then it is the “best” typing</a:t>
            </a:r>
          </a:p>
          <a:p>
            <a:pPr lvl="1"/>
            <a:r>
              <a:rPr lang="en-US" dirty="0" smtClean="0">
                <a:solidFill>
                  <a:srgbClr val="000000"/>
                </a:solidFill>
              </a:rPr>
              <a:t>UT: </a:t>
            </a:r>
            <a:r>
              <a:rPr lang="en-US" dirty="0" smtClean="0">
                <a:solidFill>
                  <a:srgbClr val="000000"/>
                </a:solidFill>
              </a:rPr>
              <a:t>the maximal typing </a:t>
            </a:r>
            <a:r>
              <a:rPr lang="en-US" dirty="0" smtClean="0">
                <a:solidFill>
                  <a:srgbClr val="000000"/>
                </a:solidFill>
              </a:rPr>
              <a:t>always type-checks</a:t>
            </a:r>
            <a:endParaRPr lang="en-US" dirty="0" smtClean="0">
              <a:solidFill>
                <a:srgbClr val="000000"/>
              </a:solidFill>
            </a:endParaRPr>
          </a:p>
          <a:p>
            <a:pPr lvl="1"/>
            <a:r>
              <a:rPr lang="en-US" dirty="0" smtClean="0"/>
              <a:t>OT: </a:t>
            </a:r>
            <a:r>
              <a:rPr lang="en-US" dirty="0" smtClean="0"/>
              <a:t>it </a:t>
            </a:r>
            <a:r>
              <a:rPr lang="en-US" dirty="0" smtClean="0"/>
              <a:t>does</a:t>
            </a:r>
            <a:r>
              <a:rPr lang="en-US" dirty="0" smtClean="0"/>
              <a:t> </a:t>
            </a:r>
            <a:r>
              <a:rPr lang="en-US" dirty="0" smtClean="0"/>
              <a:t>not always </a:t>
            </a:r>
            <a:r>
              <a:rPr lang="en-US" dirty="0" smtClean="0"/>
              <a:t>type-check</a:t>
            </a: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878101781"/>
              </p:ext>
            </p:extLst>
          </p:nvPr>
        </p:nvGraphicFramePr>
        <p:xfrm>
          <a:off x="2209800" y="3103753"/>
          <a:ext cx="2026539" cy="325247"/>
        </p:xfrm>
        <a:graphic>
          <a:graphicData uri="http://schemas.openxmlformats.org/presentationml/2006/ole">
            <mc:AlternateContent xmlns:mc="http://schemas.openxmlformats.org/markup-compatibility/2006">
              <mc:Choice xmlns:v="urn:schemas-microsoft-com:vml" Requires="v">
                <p:oleObj spid="_x0000_s550192" name="Equation" r:id="rId4" imgW="1028700" imgH="165100" progId="Equation.3">
                  <p:embed/>
                </p:oleObj>
              </mc:Choice>
              <mc:Fallback>
                <p:oleObj name="Equation" r:id="rId4" imgW="1028700" imgH="165100" progId="Equation.3">
                  <p:embed/>
                  <p:pic>
                    <p:nvPicPr>
                      <p:cNvPr id="0" name=""/>
                      <p:cNvPicPr>
                        <a:picLocks noChangeAspect="1" noChangeArrowheads="1"/>
                      </p:cNvPicPr>
                      <p:nvPr/>
                    </p:nvPicPr>
                    <p:blipFill>
                      <a:blip r:embed="rId5"/>
                      <a:srcRect/>
                      <a:stretch>
                        <a:fillRect/>
                      </a:stretch>
                    </p:blipFill>
                    <p:spPr bwMode="auto">
                      <a:xfrm>
                        <a:off x="2209800" y="3103753"/>
                        <a:ext cx="2026539" cy="325247"/>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55912719"/>
              </p:ext>
            </p:extLst>
          </p:nvPr>
        </p:nvGraphicFramePr>
        <p:xfrm>
          <a:off x="2133600" y="3429000"/>
          <a:ext cx="6781799" cy="474406"/>
        </p:xfrm>
        <a:graphic>
          <a:graphicData uri="http://schemas.openxmlformats.org/presentationml/2006/ole">
            <mc:AlternateContent xmlns:mc="http://schemas.openxmlformats.org/markup-compatibility/2006">
              <mc:Choice xmlns:v="urn:schemas-microsoft-com:vml" Requires="v">
                <p:oleObj spid="_x0000_s550193" name="Equation" r:id="rId6" imgW="3822700" imgH="241300" progId="Equation.3">
                  <p:embed/>
                </p:oleObj>
              </mc:Choice>
              <mc:Fallback>
                <p:oleObj name="Equation" r:id="rId6" imgW="3822700" imgH="241300" progId="Equation.3">
                  <p:embed/>
                  <p:pic>
                    <p:nvPicPr>
                      <p:cNvPr id="0" name=""/>
                      <p:cNvPicPr>
                        <a:picLocks noChangeAspect="1" noChangeArrowheads="1"/>
                      </p:cNvPicPr>
                      <p:nvPr/>
                    </p:nvPicPr>
                    <p:blipFill>
                      <a:blip r:embed="rId7"/>
                      <a:srcRect/>
                      <a:stretch>
                        <a:fillRect/>
                      </a:stretch>
                    </p:blipFill>
                    <p:spPr bwMode="auto">
                      <a:xfrm>
                        <a:off x="2133600" y="3429000"/>
                        <a:ext cx="6781799" cy="474406"/>
                      </a:xfrm>
                      <a:prstGeom prst="rect">
                        <a:avLst/>
                      </a:prstGeom>
                      <a:noFill/>
                      <a:extLst/>
                    </p:spPr>
                  </p:pic>
                </p:oleObj>
              </mc:Fallback>
            </mc:AlternateContent>
          </a:graphicData>
        </a:graphic>
      </p:graphicFrame>
      <p:sp>
        <p:nvSpPr>
          <p:cNvPr id="6" name="Slide Number Placeholder 5"/>
          <p:cNvSpPr>
            <a:spLocks noGrp="1"/>
          </p:cNvSpPr>
          <p:nvPr>
            <p:ph type="sldNum" sz="quarter" idx="12"/>
          </p:nvPr>
        </p:nvSpPr>
        <p:spPr/>
        <p:txBody>
          <a:bodyPr/>
          <a:lstStyle/>
          <a:p>
            <a:fld id="{AF94E285-444D-4C0C-8BFA-BDB311F86A90}" type="slidenum">
              <a:rPr lang="en-US" smtClean="0"/>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UT:Maximal</a:t>
            </a:r>
            <a:r>
              <a:rPr lang="en-US" dirty="0" smtClean="0"/>
              <a:t> </a:t>
            </a:r>
            <a:r>
              <a:rPr lang="en-US" dirty="0"/>
              <a:t>Typing </a:t>
            </a:r>
            <a:r>
              <a:rPr lang="en-US" dirty="0" smtClean="0"/>
              <a:t>Always </a:t>
            </a:r>
            <a:r>
              <a:rPr lang="en-US" dirty="0" smtClean="0"/>
              <a:t>Type Checks</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a:t>
            </a:r>
            <a:r>
              <a:rPr lang="en-US" sz="2600" u="sng" dirty="0">
                <a:solidFill>
                  <a:srgbClr val="FF0000"/>
                </a:solidFill>
              </a:rPr>
              <a:t>rep</a:t>
            </a:r>
            <a:r>
              <a:rPr lang="en-US" sz="2600" dirty="0">
                <a:solidFill>
                  <a:srgbClr val="0000FF"/>
                </a:solidFill>
              </a:rPr>
              <a:t>,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a:t>
            </a:r>
            <a:r>
              <a:rPr lang="en-US" sz="2600" u="sng" dirty="0">
                <a:solidFill>
                  <a:srgbClr val="FF0000"/>
                </a:solidFill>
              </a:rPr>
              <a:t>rep</a:t>
            </a:r>
            <a:r>
              <a:rPr lang="en-US" sz="2600" dirty="0">
                <a:solidFill>
                  <a:srgbClr val="0000FF"/>
                </a:solidFill>
              </a:rPr>
              <a:t>,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a:t>
            </a:r>
            <a:r>
              <a:rPr lang="en-US" sz="2600" strike="sngStrike" dirty="0">
                <a:solidFill>
                  <a:srgbClr val="7F7F7F"/>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24</a:t>
            </a:fld>
            <a:endParaRPr lang="en-US" dirty="0"/>
          </a:p>
        </p:txBody>
      </p:sp>
      <p:sp>
        <p:nvSpPr>
          <p:cNvPr id="5" name="Rectangle 4"/>
          <p:cNvSpPr/>
          <p:nvPr/>
        </p:nvSpPr>
        <p:spPr>
          <a:xfrm>
            <a:off x="381000" y="2819400"/>
            <a:ext cx="6858000" cy="335578"/>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9227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 Maximal </a:t>
            </a:r>
            <a:r>
              <a:rPr lang="en-US" dirty="0" smtClean="0"/>
              <a:t>Typing </a:t>
            </a:r>
            <a:r>
              <a:rPr lang="en-US" dirty="0" smtClean="0"/>
              <a:t>Does</a:t>
            </a:r>
            <a:r>
              <a:rPr lang="en-US" dirty="0" smtClean="0"/>
              <a:t> </a:t>
            </a:r>
            <a:r>
              <a:rPr lang="en-US" dirty="0" smtClean="0"/>
              <a:t>Not Always </a:t>
            </a:r>
            <a:r>
              <a:rPr lang="en-US" dirty="0" smtClean="0"/>
              <a:t>Type Check</a:t>
            </a:r>
            <a:endParaRPr lang="en-US" dirty="0"/>
          </a:p>
        </p:txBody>
      </p:sp>
      <p:sp>
        <p:nvSpPr>
          <p:cNvPr id="3" name="Content Placeholder 2"/>
          <p:cNvSpPr>
            <a:spLocks noGrp="1"/>
          </p:cNvSpPr>
          <p:nvPr>
            <p:ph idx="1"/>
          </p:nvPr>
        </p:nvSpPr>
        <p:spPr>
          <a:xfrm>
            <a:off x="822960" y="1417638"/>
            <a:ext cx="8110728" cy="5440362"/>
          </a:xfrm>
        </p:spPr>
        <p:txBody>
          <a:bodyPr>
            <a:normAutofit/>
          </a:bodyPr>
          <a:lstStyle/>
          <a:p>
            <a:r>
              <a:rPr lang="en-US" dirty="0" smtClean="0">
                <a:solidFill>
                  <a:srgbClr val="FF0000"/>
                </a:solidFill>
              </a:rPr>
              <a:t>Conflict</a:t>
            </a:r>
            <a:r>
              <a:rPr lang="en-US" dirty="0" smtClean="0"/>
              <a:t>: picking the </a:t>
            </a:r>
            <a:r>
              <a:rPr lang="en-US" dirty="0" smtClean="0"/>
              <a:t>maximal </a:t>
            </a:r>
            <a:r>
              <a:rPr lang="en-US" dirty="0" smtClean="0"/>
              <a:t>qualifiers doesn’t type-check</a:t>
            </a:r>
          </a:p>
          <a:p>
            <a:endParaRPr lang="en-US" dirty="0" smtClean="0"/>
          </a:p>
          <a:p>
            <a:endParaRPr lang="en-US" dirty="0" smtClean="0"/>
          </a:p>
          <a:p>
            <a:endParaRPr lang="en-US" dirty="0" smtClean="0"/>
          </a:p>
          <a:p>
            <a:endParaRPr lang="en-US" dirty="0"/>
          </a:p>
          <a:p>
            <a:r>
              <a:rPr lang="en-US" dirty="0" smtClean="0"/>
              <a:t>Tool prompts user for manual annotations</a:t>
            </a:r>
            <a:endParaRPr lang="en-US" dirty="0" smtClean="0"/>
          </a:p>
          <a:p>
            <a:pPr lvl="1"/>
            <a:endParaRPr lang="en-US" dirty="0" smtClean="0"/>
          </a:p>
          <a:p>
            <a:endParaRPr lang="en-US" dirty="0"/>
          </a:p>
        </p:txBody>
      </p:sp>
      <p:sp>
        <p:nvSpPr>
          <p:cNvPr id="4" name="TextBox 3"/>
          <p:cNvSpPr txBox="1"/>
          <p:nvPr/>
        </p:nvSpPr>
        <p:spPr>
          <a:xfrm>
            <a:off x="1409700" y="2647771"/>
            <a:ext cx="3429000" cy="1200329"/>
          </a:xfrm>
          <a:prstGeom prst="rect">
            <a:avLst/>
          </a:prstGeom>
          <a:solidFill>
            <a:schemeClr val="bg1">
              <a:lumMod val="95000"/>
            </a:schemeClr>
          </a:solidFill>
          <a:ln>
            <a:solidFill>
              <a:schemeClr val="accent1">
                <a:shade val="50000"/>
              </a:schemeClr>
            </a:solidFill>
          </a:ln>
          <a:effectLst>
            <a:outerShdw blurRad="50800" dist="38100" dir="2700000" algn="tl" rotWithShape="0">
              <a:srgbClr val="000000">
                <a:alpha val="43000"/>
              </a:srgbClr>
            </a:outerShdw>
          </a:effectLst>
        </p:spPr>
        <p:txBody>
          <a:bodyPr wrap="square" rtlCol="0">
            <a:spAutoFit/>
          </a:bodyPr>
          <a:lstStyle/>
          <a:p>
            <a:r>
              <a:rPr lang="en-US" sz="2400" dirty="0" smtClean="0"/>
              <a:t>x = new A();</a:t>
            </a:r>
          </a:p>
          <a:p>
            <a:r>
              <a:rPr lang="en-US" sz="2400" dirty="0" smtClean="0"/>
              <a:t>y = new &lt;</a:t>
            </a:r>
            <a:r>
              <a:rPr lang="en-US" sz="2400" dirty="0" err="1" smtClean="0"/>
              <a:t>own|own</a:t>
            </a:r>
            <a:r>
              <a:rPr lang="en-US" sz="2400" dirty="0" smtClean="0"/>
              <a:t>&gt; C();</a:t>
            </a:r>
          </a:p>
          <a:p>
            <a:r>
              <a:rPr lang="en-US" sz="2400" dirty="0" err="1" smtClean="0"/>
              <a:t>x.f</a:t>
            </a:r>
            <a:r>
              <a:rPr lang="en-US" sz="2400" dirty="0" smtClean="0"/>
              <a:t> = y;</a:t>
            </a:r>
            <a:endParaRPr lang="en-US" sz="2400" dirty="0"/>
          </a:p>
        </p:txBody>
      </p:sp>
      <p:grpSp>
        <p:nvGrpSpPr>
          <p:cNvPr id="12" name="Group 11"/>
          <p:cNvGrpSpPr/>
          <p:nvPr/>
        </p:nvGrpSpPr>
        <p:grpSpPr>
          <a:xfrm>
            <a:off x="4946650" y="2590797"/>
            <a:ext cx="4024313" cy="1447803"/>
            <a:chOff x="2636314" y="3200398"/>
            <a:chExt cx="4024313" cy="1447803"/>
          </a:xfrm>
        </p:grpSpPr>
        <p:graphicFrame>
          <p:nvGraphicFramePr>
            <p:cNvPr id="5" name="Object 4"/>
            <p:cNvGraphicFramePr>
              <a:graphicFrameLocks noChangeAspect="1"/>
            </p:cNvGraphicFramePr>
            <p:nvPr>
              <p:extLst>
                <p:ext uri="{D42A27DB-BD31-4B8C-83A1-F6EECF244321}">
                  <p14:modId xmlns:p14="http://schemas.microsoft.com/office/powerpoint/2010/main" val="326860118"/>
                </p:ext>
              </p:extLst>
            </p:nvPr>
          </p:nvGraphicFramePr>
          <p:xfrm>
            <a:off x="2636314" y="3230564"/>
            <a:ext cx="4024313" cy="1347787"/>
          </p:xfrm>
          <a:graphic>
            <a:graphicData uri="http://schemas.openxmlformats.org/presentationml/2006/ole">
              <mc:AlternateContent xmlns:mc="http://schemas.openxmlformats.org/markup-compatibility/2006">
                <mc:Choice xmlns:v="urn:schemas-microsoft-com:vml" Requires="v">
                  <p:oleObj spid="_x0000_s553340" name="Equation" r:id="rId4" imgW="2501900" imgH="838200" progId="Equation.3">
                    <p:embed/>
                  </p:oleObj>
                </mc:Choice>
                <mc:Fallback>
                  <p:oleObj name="Equation" r:id="rId4" imgW="2501900" imgH="838200" progId="Equation.3">
                    <p:embed/>
                    <p:pic>
                      <p:nvPicPr>
                        <p:cNvPr id="0" name="Picture 2"/>
                        <p:cNvPicPr>
                          <a:picLocks noChangeAspect="1" noChangeArrowheads="1"/>
                        </p:cNvPicPr>
                        <p:nvPr/>
                      </p:nvPicPr>
                      <p:blipFill>
                        <a:blip r:embed="rId5"/>
                        <a:srcRect/>
                        <a:stretch>
                          <a:fillRect/>
                        </a:stretch>
                      </p:blipFill>
                      <p:spPr bwMode="auto">
                        <a:xfrm>
                          <a:off x="2636314" y="3230564"/>
                          <a:ext cx="4024313" cy="134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p:nvPr/>
          </p:nvSpPr>
          <p:spPr>
            <a:xfrm>
              <a:off x="3429000" y="3200398"/>
              <a:ext cx="1143000" cy="457201"/>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3429000" y="3733799"/>
              <a:ext cx="1143000" cy="457201"/>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Oval 9"/>
            <p:cNvSpPr/>
            <p:nvPr/>
          </p:nvSpPr>
          <p:spPr>
            <a:xfrm>
              <a:off x="3429000" y="4191000"/>
              <a:ext cx="1143000" cy="457201"/>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aphicFrame>
        <p:nvGraphicFramePr>
          <p:cNvPr id="405508" name="Object 4"/>
          <p:cNvGraphicFramePr>
            <a:graphicFrameLocks noChangeAspect="1"/>
          </p:cNvGraphicFramePr>
          <p:nvPr>
            <p:extLst>
              <p:ext uri="{D42A27DB-BD31-4B8C-83A1-F6EECF244321}">
                <p14:modId xmlns:p14="http://schemas.microsoft.com/office/powerpoint/2010/main" val="3091491385"/>
              </p:ext>
            </p:extLst>
          </p:nvPr>
        </p:nvGraphicFramePr>
        <p:xfrm>
          <a:off x="2133600" y="4203700"/>
          <a:ext cx="5199063" cy="368300"/>
        </p:xfrm>
        <a:graphic>
          <a:graphicData uri="http://schemas.openxmlformats.org/presentationml/2006/ole">
            <mc:AlternateContent xmlns:mc="http://schemas.openxmlformats.org/markup-compatibility/2006">
              <mc:Choice xmlns:v="urn:schemas-microsoft-com:vml" Requires="v">
                <p:oleObj spid="_x0000_s553341" name="Equation" r:id="rId6" imgW="3048000" imgH="215900" progId="Equation.3">
                  <p:embed/>
                </p:oleObj>
              </mc:Choice>
              <mc:Fallback>
                <p:oleObj name="Equation" r:id="rId6" imgW="3048000" imgH="2159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203700"/>
                        <a:ext cx="5199063"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49451257"/>
              </p:ext>
            </p:extLst>
          </p:nvPr>
        </p:nvGraphicFramePr>
        <p:xfrm>
          <a:off x="1460500" y="5410200"/>
          <a:ext cx="4829175" cy="393700"/>
        </p:xfrm>
        <a:graphic>
          <a:graphicData uri="http://schemas.openxmlformats.org/presentationml/2006/ole">
            <mc:AlternateContent xmlns:mc="http://schemas.openxmlformats.org/markup-compatibility/2006">
              <mc:Choice xmlns:v="urn:schemas-microsoft-com:vml" Requires="v">
                <p:oleObj spid="_x0000_s553342" name="Equation" r:id="rId8" imgW="2959100" imgH="241300" progId="Equation.3">
                  <p:embed/>
                </p:oleObj>
              </mc:Choice>
              <mc:Fallback>
                <p:oleObj name="Equation" r:id="rId8" imgW="2959100" imgH="241300" progId="Equation.3">
                  <p:embed/>
                  <p:pic>
                    <p:nvPicPr>
                      <p:cNvPr id="0" name=""/>
                      <p:cNvPicPr/>
                      <p:nvPr/>
                    </p:nvPicPr>
                    <p:blipFill>
                      <a:blip r:embed="rId9"/>
                      <a:stretch>
                        <a:fillRect/>
                      </a:stretch>
                    </p:blipFill>
                    <p:spPr>
                      <a:xfrm>
                        <a:off x="1460500" y="5410200"/>
                        <a:ext cx="4829175" cy="3937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79735301"/>
              </p:ext>
            </p:extLst>
          </p:nvPr>
        </p:nvGraphicFramePr>
        <p:xfrm>
          <a:off x="1447800" y="6008687"/>
          <a:ext cx="5556250" cy="392113"/>
        </p:xfrm>
        <a:graphic>
          <a:graphicData uri="http://schemas.openxmlformats.org/presentationml/2006/ole">
            <mc:AlternateContent xmlns:mc="http://schemas.openxmlformats.org/markup-compatibility/2006">
              <mc:Choice xmlns:v="urn:schemas-microsoft-com:vml" Requires="v">
                <p:oleObj spid="_x0000_s553343" name="Equation" r:id="rId10" imgW="3403600" imgH="241300" progId="Equation.3">
                  <p:embed/>
                </p:oleObj>
              </mc:Choice>
              <mc:Fallback>
                <p:oleObj name="Equation" r:id="rId10" imgW="3403600" imgH="241300" progId="Equation.3">
                  <p:embed/>
                  <p:pic>
                    <p:nvPicPr>
                      <p:cNvPr id="0" name=""/>
                      <p:cNvPicPr/>
                      <p:nvPr/>
                    </p:nvPicPr>
                    <p:blipFill>
                      <a:blip r:embed="rId11"/>
                      <a:stretch>
                        <a:fillRect/>
                      </a:stretch>
                    </p:blipFill>
                    <p:spPr>
                      <a:xfrm>
                        <a:off x="1447800" y="6008687"/>
                        <a:ext cx="5556250" cy="392113"/>
                      </a:xfrm>
                      <a:prstGeom prst="rect">
                        <a:avLst/>
                      </a:prstGeom>
                    </p:spPr>
                  </p:pic>
                </p:oleObj>
              </mc:Fallback>
            </mc:AlternateContent>
          </a:graphicData>
        </a:graphic>
      </p:graphicFrame>
      <p:sp>
        <p:nvSpPr>
          <p:cNvPr id="7" name="TextBox 6"/>
          <p:cNvSpPr txBox="1"/>
          <p:nvPr/>
        </p:nvSpPr>
        <p:spPr>
          <a:xfrm>
            <a:off x="6400800" y="5329535"/>
            <a:ext cx="533400" cy="461665"/>
          </a:xfrm>
          <a:prstGeom prst="rect">
            <a:avLst/>
          </a:prstGeom>
          <a:noFill/>
        </p:spPr>
        <p:txBody>
          <a:bodyPr wrap="square" rtlCol="0">
            <a:spAutoFit/>
          </a:bodyPr>
          <a:lstStyle/>
          <a:p>
            <a:r>
              <a:rPr lang="en-US" sz="2400" dirty="0" smtClean="0">
                <a:solidFill>
                  <a:srgbClr val="FF0000"/>
                </a:solidFill>
              </a:rPr>
              <a:t>or</a:t>
            </a:r>
            <a:endParaRPr lang="en-US" sz="2400" dirty="0">
              <a:solidFill>
                <a:srgbClr val="FF0000"/>
              </a:solidFill>
            </a:endParaRPr>
          </a:p>
        </p:txBody>
      </p:sp>
      <p:sp>
        <p:nvSpPr>
          <p:cNvPr id="11" name="Slide Number Placeholder 10"/>
          <p:cNvSpPr>
            <a:spLocks noGrp="1"/>
          </p:cNvSpPr>
          <p:nvPr>
            <p:ph type="sldNum" sz="quarter" idx="12"/>
          </p:nvPr>
        </p:nvSpPr>
        <p:spPr/>
        <p:txBody>
          <a:bodyPr/>
          <a:lstStyle/>
          <a:p>
            <a:fld id="{AF94E285-444D-4C0C-8BFA-BDB311F86A90}" type="slidenum">
              <a:rPr lang="en-US" smtClean="0"/>
              <a:pPr/>
              <a:t>25</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5508"/>
                                        </p:tgtEl>
                                        <p:attrNameLst>
                                          <p:attrName>style.visibility</p:attrName>
                                        </p:attrNameLst>
                                      </p:cBhvr>
                                      <p:to>
                                        <p:strVal val="visible"/>
                                      </p:to>
                                    </p:set>
                                    <p:animEffect transition="in" filter="dissolve">
                                      <p:cBhvr>
                                        <p:cTn id="17" dur="500"/>
                                        <p:tgtEl>
                                          <p:spTgt spid="4055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Unified </a:t>
            </a:r>
            <a:r>
              <a:rPr lang="en-US" dirty="0" smtClean="0"/>
              <a:t>typing </a:t>
            </a:r>
            <a:r>
              <a:rPr lang="en-US" dirty="0"/>
              <a:t>r</a:t>
            </a:r>
            <a:r>
              <a:rPr lang="en-US" dirty="0" smtClean="0"/>
              <a:t>ules</a:t>
            </a:r>
            <a:endParaRPr lang="en-US" dirty="0"/>
          </a:p>
          <a:p>
            <a:r>
              <a:rPr lang="en-US" dirty="0"/>
              <a:t>Unified inference approach</a:t>
            </a:r>
          </a:p>
          <a:p>
            <a:r>
              <a:rPr lang="en-US" dirty="0" smtClean="0"/>
              <a:t>Notion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32766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26</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r>
              <a:rPr lang="en-US" dirty="0" smtClean="0"/>
              <a:t>Built on top of the Checker Framework (CF)</a:t>
            </a:r>
          </a:p>
          <a:p>
            <a:r>
              <a:rPr lang="en-US" dirty="0" smtClean="0"/>
              <a:t>Extends the CF to specify:</a:t>
            </a:r>
          </a:p>
          <a:p>
            <a:pPr lvl="1"/>
            <a:r>
              <a:rPr lang="en-US" dirty="0" smtClean="0"/>
              <a:t>Preference ranking </a:t>
            </a:r>
            <a:r>
              <a:rPr lang="en-US" dirty="0" smtClean="0"/>
              <a:t>over qualifiers</a:t>
            </a:r>
            <a:endParaRPr lang="en-US" dirty="0" smtClean="0"/>
          </a:p>
          <a:p>
            <a:pPr lvl="1"/>
            <a:r>
              <a:rPr lang="en-US" dirty="0" smtClean="0"/>
              <a:t>Viewpoint adaptation function </a:t>
            </a:r>
          </a:p>
          <a:p>
            <a:pPr lvl="1"/>
            <a:r>
              <a:rPr lang="en-US" dirty="0" smtClean="0"/>
              <a:t>Additional constraints</a:t>
            </a:r>
          </a:p>
          <a:p>
            <a:r>
              <a:rPr lang="en-US" dirty="0" smtClean="0"/>
              <a:t>If maximal typing is not valid, prompts the programmer to choose annotation</a:t>
            </a:r>
          </a:p>
          <a:p>
            <a:r>
              <a:rPr lang="en-US" dirty="0" smtClean="0"/>
              <a:t>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16365776"/>
              </p:ext>
            </p:extLst>
          </p:nvPr>
        </p:nvGraphicFramePr>
        <p:xfrm>
          <a:off x="685800" y="2012400"/>
          <a:ext cx="7943087" cy="3778800"/>
        </p:xfrm>
        <a:graphic>
          <a:graphicData uri="http://schemas.openxmlformats.org/drawingml/2006/table">
            <a:tbl>
              <a:tblPr>
                <a:effectLst>
                  <a:outerShdw blurRad="50800" dist="38100" dir="2700000" algn="tl" rotWithShape="0">
                    <a:srgbClr val="000000">
                      <a:alpha val="43000"/>
                    </a:srgbClr>
                  </a:outerShdw>
                </a:effectLst>
                <a:tableStyleId>{5940675A-B579-460E-94D1-54222C63F5DA}</a:tableStyleId>
              </a:tblPr>
              <a:tblGrid>
                <a:gridCol w="1731230"/>
                <a:gridCol w="1049022"/>
                <a:gridCol w="5162835"/>
              </a:tblGrid>
              <a:tr h="389075">
                <a:tc>
                  <a:txBody>
                    <a:bodyPr/>
                    <a:lstStyle/>
                    <a:p>
                      <a:pPr algn="ctr" fontAlgn="b"/>
                      <a:r>
                        <a:rPr lang="en-US" sz="2000" u="none" strike="noStrike" dirty="0" smtClean="0"/>
                        <a:t>Benchmark</a:t>
                      </a:r>
                    </a:p>
                  </a:txBody>
                  <a:tcPr marL="12700" marR="12700" marT="12700" marB="0" anchor="b">
                    <a:solidFill>
                      <a:schemeClr val="bg1">
                        <a:lumMod val="95000"/>
                      </a:schemeClr>
                    </a:solidFill>
                  </a:tcPr>
                </a:tc>
                <a:tc>
                  <a:txBody>
                    <a:bodyPr/>
                    <a:lstStyle/>
                    <a:p>
                      <a:pPr algn="ctr" fontAlgn="b"/>
                      <a:r>
                        <a:rPr lang="en-US" sz="2000" u="none" strike="noStrike" dirty="0" smtClean="0"/>
                        <a:t>#Line</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Description</a:t>
                      </a:r>
                      <a:endParaRPr lang="en-US" sz="2000" b="0" i="0" u="none" strike="noStrike" dirty="0">
                        <a:latin typeface="Verdana"/>
                      </a:endParaRPr>
                    </a:p>
                  </a:txBody>
                  <a:tcPr marL="12700" marR="12700" marT="12700" marB="0" anchor="b">
                    <a:solidFill>
                      <a:schemeClr val="bg1">
                        <a:lumMod val="95000"/>
                      </a:schemeClr>
                    </a:solidFill>
                  </a:tcPr>
                </a:tc>
              </a:tr>
              <a:tr h="372925">
                <a:tc>
                  <a:txBody>
                    <a:bodyPr/>
                    <a:lstStyle/>
                    <a:p>
                      <a:pPr algn="l" fontAlgn="b"/>
                      <a:r>
                        <a:rPr lang="en-US" sz="2000" u="none" strike="noStrike"/>
                        <a:t>   javad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solidFill>
                            <a:schemeClr val="tx1"/>
                          </a:solidFill>
                        </a:rPr>
                        <a:t>4207</a:t>
                      </a:r>
                      <a:endParaRPr lang="en-US" sz="2000" b="0" i="0" u="none" strike="noStrike" dirty="0">
                        <a:solidFill>
                          <a:schemeClr val="tx1"/>
                        </a:solidFill>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Java class file </a:t>
                      </a:r>
                      <a:r>
                        <a:rPr lang="en-US" sz="2000" u="none" strike="noStrike" dirty="0" err="1"/>
                        <a:t>disassembler</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r>
              <a:tr h="381000">
                <a:tc>
                  <a:txBody>
                    <a:bodyPr/>
                    <a:lstStyle/>
                    <a:p>
                      <a:pPr algn="l" fontAlgn="b"/>
                      <a:r>
                        <a:rPr lang="en-US" sz="2000" u="none" strike="noStrike" dirty="0"/>
                        <a:t>   </a:t>
                      </a:r>
                      <a:r>
                        <a:rPr lang="en-US" sz="2000" u="none" strike="noStrike" dirty="0" err="1"/>
                        <a:t>jdepend</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4351</a:t>
                      </a:r>
                      <a:endParaRPr lang="en-US" sz="2000" b="0" i="0" u="none" strike="noStrike">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 </a:t>
                      </a:r>
                      <a:r>
                        <a:rPr lang="en-US" sz="2000" u="none" strike="noStrike" dirty="0"/>
                        <a:t>Java package dependency analyzer </a:t>
                      </a:r>
                      <a:endParaRPr lang="en-US" sz="2000" b="0" i="0" u="none" strike="noStrike" dirty="0">
                        <a:latin typeface="Verdana"/>
                      </a:endParaRPr>
                    </a:p>
                  </a:txBody>
                  <a:tcPr marL="12700" marR="12700" marT="12700" marB="0" anchor="b">
                    <a:solidFill>
                      <a:schemeClr val="bg1">
                        <a:lumMod val="95000"/>
                      </a:schemeClr>
                    </a:solidFill>
                  </a:tcPr>
                </a:tc>
              </a:tr>
              <a:tr h="457200">
                <a:tc>
                  <a:txBody>
                    <a:bodyPr/>
                    <a:lstStyle/>
                    <a:p>
                      <a:pPr algn="l" fontAlgn="b"/>
                      <a:r>
                        <a:rPr lang="en-US" sz="2000" u="none" strike="noStrike" dirty="0" smtClean="0"/>
                        <a:t>   </a:t>
                      </a:r>
                      <a:r>
                        <a:rPr lang="en-US" sz="2000" u="none" strike="noStrike" dirty="0" err="1" smtClean="0"/>
                        <a:t>JOlden</a:t>
                      </a:r>
                      <a:r>
                        <a:rPr lang="en-US" sz="2000" u="none" strike="noStrike" dirty="0" smtClean="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6223</a:t>
                      </a:r>
                      <a:endParaRPr lang="en-US" sz="2000" b="0" i="0" u="none" strike="noStrike">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 Benchmark </a:t>
                      </a:r>
                      <a:r>
                        <a:rPr lang="en-US" sz="2000" u="none" strike="noStrike" dirty="0"/>
                        <a:t>suit of 10 </a:t>
                      </a:r>
                      <a:r>
                        <a:rPr lang="en-US" sz="2000" u="none" strike="noStrike" dirty="0" smtClean="0"/>
                        <a:t>small programs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dirty="0"/>
                        <a:t>   </a:t>
                      </a:r>
                      <a:r>
                        <a:rPr lang="en-US" sz="2000" u="none" strike="noStrike" dirty="0" err="1"/>
                        <a:t>classycle</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8972</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Java class and package dependency analyzer</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dirty="0"/>
                        <a:t>   </a:t>
                      </a:r>
                      <a:r>
                        <a:rPr lang="en-US" sz="2000" u="none" strike="noStrike" dirty="0" err="1"/>
                        <a:t>SPECjbb</a:t>
                      </a:r>
                      <a:r>
                        <a:rPr lang="en-US" sz="2000" u="none" strike="noStrike" dirty="0"/>
                        <a:t> </a:t>
                      </a:r>
                      <a:endParaRPr lang="en-US" sz="20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000" u="none" strike="noStrike" dirty="0"/>
                        <a:t>12076</a:t>
                      </a:r>
                      <a:endParaRPr lang="en-US" sz="2000" b="0" i="0" u="none" strike="noStrike" dirty="0">
                        <a:latin typeface="Verdana"/>
                      </a:endParaRPr>
                    </a:p>
                  </a:txBody>
                  <a:tcPr marL="12700" marR="12700" marT="12700" marB="0" anchor="ctr">
                    <a:solidFill>
                      <a:schemeClr val="bg1">
                        <a:lumMod val="95000"/>
                      </a:schemeClr>
                    </a:solidFill>
                  </a:tcPr>
                </a:tc>
                <a:tc>
                  <a:txBody>
                    <a:bodyPr/>
                    <a:lstStyle/>
                    <a:p>
                      <a:pPr algn="l" fontAlgn="b"/>
                      <a:r>
                        <a:rPr lang="en-US" sz="2000" u="none" strike="noStrike" dirty="0"/>
                        <a:t> SPEC's benchmark for evaluating server </a:t>
                      </a:r>
                      <a:r>
                        <a:rPr lang="en-US" sz="2000" u="none" strike="noStrike" dirty="0" smtClean="0"/>
                        <a:t> </a:t>
                      </a:r>
                      <a:br>
                        <a:rPr lang="en-US" sz="2000" u="none" strike="noStrike" dirty="0" smtClean="0"/>
                      </a:br>
                      <a:r>
                        <a:rPr lang="en-US" sz="2000" u="none" strike="noStrike" dirty="0" smtClean="0"/>
                        <a:t> side </a:t>
                      </a:r>
                      <a:r>
                        <a:rPr lang="en-US" sz="2000" u="none" strike="noStrike" dirty="0"/>
                        <a:t>Java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dirty="0"/>
                        <a:t>   </a:t>
                      </a:r>
                      <a:r>
                        <a:rPr lang="en-US" sz="2000" u="none" strike="noStrike" dirty="0" err="1"/>
                        <a:t>tinySQL</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31980</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Database engine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htmlparser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62627</a:t>
                      </a:r>
                      <a:endParaRPr lang="en-US" sz="2000" b="0" i="0" u="none" strike="noStrike">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HTML parser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ejc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solidFill>
                            <a:srgbClr val="000000"/>
                          </a:solidFill>
                        </a:rPr>
                        <a:t>110822</a:t>
                      </a:r>
                      <a:endParaRPr lang="en-US" sz="2000" b="0" i="0" u="none" strike="noStrike" dirty="0">
                        <a:solidFill>
                          <a:srgbClr val="000000"/>
                        </a:solidFill>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a:t>
                      </a:r>
                      <a:r>
                        <a:rPr lang="en-US" sz="2000" u="none" strike="noStrike" dirty="0" smtClean="0"/>
                        <a:t>Java compiler </a:t>
                      </a:r>
                      <a:r>
                        <a:rPr lang="en-US" sz="2000" u="none" strike="noStrike" dirty="0"/>
                        <a:t>of the Eclipse IDE </a:t>
                      </a:r>
                      <a:endParaRPr lang="en-US" sz="2000" b="0" i="0" u="none" strike="noStrike" dirty="0">
                        <a:latin typeface="Verdana"/>
                      </a:endParaRPr>
                    </a:p>
                  </a:txBody>
                  <a:tcPr marL="12700" marR="12700" marT="12700" marB="0" anchor="b">
                    <a:solidFill>
                      <a:schemeClr val="bg1">
                        <a:lumMod val="95000"/>
                      </a:schemeClr>
                    </a:solidFill>
                  </a:tcPr>
                </a:tc>
              </a:tr>
            </a:tbl>
          </a:graphicData>
        </a:graphic>
      </p:graphicFrame>
      <p:sp>
        <p:nvSpPr>
          <p:cNvPr id="8" name="Content Placeholder 2"/>
          <p:cNvSpPr txBox="1">
            <a:spLocks/>
          </p:cNvSpPr>
          <p:nvPr/>
        </p:nvSpPr>
        <p:spPr>
          <a:xfrm>
            <a:off x="822960" y="1447800"/>
            <a:ext cx="8110728" cy="5181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0000"/>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Result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9544006"/>
              </p:ext>
            </p:extLst>
          </p:nvPr>
        </p:nvGraphicFramePr>
        <p:xfrm>
          <a:off x="343914" y="1274762"/>
          <a:ext cx="8368792" cy="558323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rot="19538777">
            <a:off x="942096" y="5968555"/>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5" name="TextBox 14"/>
          <p:cNvSpPr txBox="1"/>
          <p:nvPr/>
        </p:nvSpPr>
        <p:spPr>
          <a:xfrm rot="19538777">
            <a:off x="1944302" y="5854113"/>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6" name="TextBox 15"/>
          <p:cNvSpPr txBox="1"/>
          <p:nvPr/>
        </p:nvSpPr>
        <p:spPr>
          <a:xfrm rot="19538777">
            <a:off x="2782502" y="5816155"/>
            <a:ext cx="877276" cy="369332"/>
          </a:xfrm>
          <a:prstGeom prst="rect">
            <a:avLst/>
          </a:prstGeom>
          <a:noFill/>
        </p:spPr>
        <p:txBody>
          <a:bodyPr wrap="none" rtlCol="0">
            <a:spAutoFit/>
          </a:bodyPr>
          <a:lstStyle/>
          <a:p>
            <a:r>
              <a:rPr lang="en-US" dirty="0" smtClean="0">
                <a:solidFill>
                  <a:srgbClr val="FF0000"/>
                </a:solidFill>
              </a:rPr>
              <a:t>6</a:t>
            </a:r>
            <a:r>
              <a:rPr lang="en-US" dirty="0">
                <a:solidFill>
                  <a:srgbClr val="FF0000"/>
                </a:solidFill>
              </a:rPr>
              <a:t>k</a:t>
            </a:r>
            <a:r>
              <a:rPr lang="en-US" dirty="0" smtClean="0">
                <a:solidFill>
                  <a:srgbClr val="FF0000"/>
                </a:solidFill>
              </a:rPr>
              <a:t>LOC</a:t>
            </a:r>
            <a:endParaRPr lang="en-US" dirty="0">
              <a:solidFill>
                <a:srgbClr val="FF0000"/>
              </a:solidFill>
            </a:endParaRPr>
          </a:p>
        </p:txBody>
      </p:sp>
      <p:sp>
        <p:nvSpPr>
          <p:cNvPr id="17" name="TextBox 16"/>
          <p:cNvSpPr txBox="1"/>
          <p:nvPr/>
        </p:nvSpPr>
        <p:spPr>
          <a:xfrm rot="19538777">
            <a:off x="3532896" y="5892355"/>
            <a:ext cx="877276" cy="369332"/>
          </a:xfrm>
          <a:prstGeom prst="rect">
            <a:avLst/>
          </a:prstGeom>
          <a:noFill/>
        </p:spPr>
        <p:txBody>
          <a:bodyPr wrap="none" rtlCol="0">
            <a:spAutoFit/>
          </a:bodyPr>
          <a:lstStyle/>
          <a:p>
            <a:r>
              <a:rPr lang="en-US" dirty="0" smtClean="0">
                <a:solidFill>
                  <a:srgbClr val="FF0000"/>
                </a:solidFill>
              </a:rPr>
              <a:t>9kLOC</a:t>
            </a:r>
            <a:endParaRPr lang="en-US" dirty="0">
              <a:solidFill>
                <a:srgbClr val="FF0000"/>
              </a:solidFill>
            </a:endParaRPr>
          </a:p>
        </p:txBody>
      </p:sp>
      <p:sp>
        <p:nvSpPr>
          <p:cNvPr id="18" name="TextBox 17"/>
          <p:cNvSpPr txBox="1"/>
          <p:nvPr/>
        </p:nvSpPr>
        <p:spPr>
          <a:xfrm rot="19538777">
            <a:off x="4361030" y="5886677"/>
            <a:ext cx="992692" cy="369332"/>
          </a:xfrm>
          <a:prstGeom prst="rect">
            <a:avLst/>
          </a:prstGeom>
          <a:noFill/>
        </p:spPr>
        <p:txBody>
          <a:bodyPr wrap="none" rtlCol="0">
            <a:spAutoFit/>
          </a:bodyPr>
          <a:lstStyle/>
          <a:p>
            <a:r>
              <a:rPr lang="en-US" dirty="0" smtClean="0">
                <a:solidFill>
                  <a:srgbClr val="FF0000"/>
                </a:solidFill>
              </a:rPr>
              <a:t>12kLOC</a:t>
            </a:r>
            <a:endParaRPr lang="en-US" dirty="0">
              <a:solidFill>
                <a:srgbClr val="FF0000"/>
              </a:solidFill>
            </a:endParaRPr>
          </a:p>
        </p:txBody>
      </p:sp>
      <p:sp>
        <p:nvSpPr>
          <p:cNvPr id="19" name="TextBox 18"/>
          <p:cNvSpPr txBox="1"/>
          <p:nvPr/>
        </p:nvSpPr>
        <p:spPr>
          <a:xfrm rot="19538777">
            <a:off x="5199230" y="5859791"/>
            <a:ext cx="992692" cy="369332"/>
          </a:xfrm>
          <a:prstGeom prst="rect">
            <a:avLst/>
          </a:prstGeom>
          <a:noFill/>
        </p:spPr>
        <p:txBody>
          <a:bodyPr wrap="none" rtlCol="0">
            <a:spAutoFit/>
          </a:bodyPr>
          <a:lstStyle/>
          <a:p>
            <a:r>
              <a:rPr lang="en-US" dirty="0" smtClean="0">
                <a:solidFill>
                  <a:srgbClr val="FF0000"/>
                </a:solidFill>
              </a:rPr>
              <a:t>32kLOC</a:t>
            </a:r>
            <a:endParaRPr lang="en-US" dirty="0">
              <a:solidFill>
                <a:srgbClr val="FF0000"/>
              </a:solidFill>
            </a:endParaRPr>
          </a:p>
        </p:txBody>
      </p:sp>
      <p:sp>
        <p:nvSpPr>
          <p:cNvPr id="20" name="TextBox 19"/>
          <p:cNvSpPr txBox="1"/>
          <p:nvPr/>
        </p:nvSpPr>
        <p:spPr>
          <a:xfrm rot="19538777">
            <a:off x="5885030" y="5886677"/>
            <a:ext cx="992692" cy="369332"/>
          </a:xfrm>
          <a:prstGeom prst="rect">
            <a:avLst/>
          </a:prstGeom>
          <a:noFill/>
        </p:spPr>
        <p:txBody>
          <a:bodyPr wrap="none" rtlCol="0">
            <a:spAutoFit/>
          </a:bodyPr>
          <a:lstStyle/>
          <a:p>
            <a:r>
              <a:rPr lang="en-US" dirty="0" smtClean="0">
                <a:solidFill>
                  <a:srgbClr val="FF0000"/>
                </a:solidFill>
              </a:rPr>
              <a:t>63kLOC</a:t>
            </a:r>
            <a:endParaRPr lang="en-US" dirty="0">
              <a:solidFill>
                <a:srgbClr val="FF0000"/>
              </a:solidFill>
            </a:endParaRPr>
          </a:p>
        </p:txBody>
      </p:sp>
      <p:sp>
        <p:nvSpPr>
          <p:cNvPr id="21" name="TextBox 20"/>
          <p:cNvSpPr txBox="1"/>
          <p:nvPr/>
        </p:nvSpPr>
        <p:spPr>
          <a:xfrm rot="19538777">
            <a:off x="6713164" y="5843042"/>
            <a:ext cx="1108108" cy="369332"/>
          </a:xfrm>
          <a:prstGeom prst="rect">
            <a:avLst/>
          </a:prstGeom>
          <a:noFill/>
        </p:spPr>
        <p:txBody>
          <a:bodyPr wrap="none" rtlCol="0">
            <a:spAutoFit/>
          </a:bodyPr>
          <a:lstStyle/>
          <a:p>
            <a:r>
              <a:rPr lang="en-US" dirty="0" smtClean="0">
                <a:solidFill>
                  <a:srgbClr val="FF0000"/>
                </a:solidFill>
              </a:rPr>
              <a:t>110kLOC</a:t>
            </a:r>
            <a:endParaRPr lang="en-US" dirty="0">
              <a:solidFill>
                <a:srgbClr val="FF0000"/>
              </a:solidFill>
            </a:endParaRPr>
          </a:p>
        </p:txBody>
      </p:sp>
      <p:graphicFrame>
        <p:nvGraphicFramePr>
          <p:cNvPr id="25" name="Chart 24"/>
          <p:cNvGraphicFramePr/>
          <p:nvPr>
            <p:extLst>
              <p:ext uri="{D42A27DB-BD31-4B8C-83A1-F6EECF244321}">
                <p14:modId xmlns:p14="http://schemas.microsoft.com/office/powerpoint/2010/main" val="3501654595"/>
              </p:ext>
            </p:extLst>
          </p:nvPr>
        </p:nvGraphicFramePr>
        <p:xfrm>
          <a:off x="1008868" y="1198562"/>
          <a:ext cx="6858000" cy="436403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29</a:t>
            </a:fld>
            <a:endParaRPr lang="en-US" dirty="0"/>
          </a:p>
        </p:txBody>
      </p:sp>
      <p:sp>
        <p:nvSpPr>
          <p:cNvPr id="22" name="TextBox 21"/>
          <p:cNvSpPr txBox="1"/>
          <p:nvPr/>
        </p:nvSpPr>
        <p:spPr>
          <a:xfrm>
            <a:off x="7620000" y="3276600"/>
            <a:ext cx="1146468" cy="400110"/>
          </a:xfrm>
          <a:prstGeom prst="rect">
            <a:avLst/>
          </a:prstGeom>
          <a:noFill/>
        </p:spPr>
        <p:txBody>
          <a:bodyPr wrap="none" rtlCol="0">
            <a:spAutoFit/>
          </a:bodyPr>
          <a:lstStyle/>
          <a:p>
            <a:pPr algn="ctr"/>
            <a:r>
              <a:rPr lang="en-US" sz="2000" b="1" dirty="0">
                <a:solidFill>
                  <a:srgbClr val="FF0000"/>
                </a:solidFill>
              </a:rPr>
              <a:t>0</a:t>
            </a:r>
            <a:r>
              <a:rPr lang="en-US" sz="2000" b="1" dirty="0" smtClean="0">
                <a:solidFill>
                  <a:srgbClr val="FF0000"/>
                </a:solidFill>
              </a:rPr>
              <a:t> </a:t>
            </a:r>
            <a:r>
              <a:rPr lang="en-US" sz="2000" b="1" dirty="0" err="1" smtClean="0">
                <a:solidFill>
                  <a:srgbClr val="FF0000"/>
                </a:solidFill>
              </a:rPr>
              <a:t>annot</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5952126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295400"/>
            <a:ext cx="3276600" cy="5442516"/>
          </a:xfrm>
          <a:prstGeom prst="rect">
            <a:avLst/>
          </a:prstGeom>
          <a:noFill/>
          <a:ln>
            <a:noFill/>
          </a:ln>
          <a:effectLst>
            <a:outerShdw blurRad="50800" dist="38100" dir="2700000" sx="101000" sy="101000" algn="tl" rotWithShape="0">
              <a:srgbClr val="000000">
                <a:alpha val="43000"/>
              </a:srgbClr>
            </a:outerShdw>
          </a:effectLst>
        </p:spPr>
        <p:txBody>
          <a:bodyPr wrap="square">
            <a:spAutoFit/>
          </a:bodyPr>
          <a:lstStyle/>
          <a:p>
            <a:pPr marL="342900" indent="-342900">
              <a:lnSpc>
                <a:spcPct val="80000"/>
              </a:lnSpc>
              <a:buFont typeface="Wingdings" charset="2"/>
              <a:buAutoNum type="arabicPlain"/>
            </a:pPr>
            <a:r>
              <a:rPr lang="en-US" sz="1400" b="1" spc="-150" dirty="0" smtClean="0">
                <a:latin typeface="Courier New"/>
                <a:cs typeface="Courier New"/>
              </a:rPr>
              <a:t>class Link {</a:t>
            </a:r>
          </a:p>
          <a:p>
            <a:pPr marL="342900" indent="-342900">
              <a:lnSpc>
                <a:spcPct val="80000"/>
              </a:lnSpc>
              <a:buFont typeface="Wingdings" charset="2"/>
              <a:buAutoNum type="arabicPlain"/>
            </a:pPr>
            <a:r>
              <a:rPr lang="en-US" sz="1400" b="1" spc="-150" dirty="0" smtClean="0">
                <a:latin typeface="Courier New"/>
                <a:cs typeface="Courier New"/>
              </a:rPr>
              <a:t>  Link next;  X data;</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Link(X</a:t>
            </a:r>
            <a:r>
              <a:rPr lang="en-US" sz="1400" b="1" spc="-150" dirty="0" smtClean="0">
                <a:latin typeface="Courier New"/>
                <a:cs typeface="Courier New"/>
              </a:rPr>
              <a:t> </a:t>
            </a:r>
            <a:r>
              <a:rPr lang="en-US" sz="1400" b="1" spc="-150" dirty="0" err="1" smtClean="0">
                <a:latin typeface="Courier New"/>
                <a:cs typeface="Courier New"/>
              </a:rPr>
              <a:t>inData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next = null;    </a:t>
            </a:r>
          </a:p>
          <a:p>
            <a:pPr marL="342900" indent="-342900">
              <a:lnSpc>
                <a:spcPct val="80000"/>
              </a:lnSpc>
              <a:buFont typeface="Wingdings" charset="2"/>
              <a:buAutoNum type="arabicPlain"/>
            </a:pPr>
            <a:r>
              <a:rPr lang="en-US" sz="1400" b="1" spc="-150" dirty="0" smtClean="0">
                <a:latin typeface="Courier New"/>
                <a:cs typeface="Courier New"/>
              </a:rPr>
              <a:t>    data = </a:t>
            </a:r>
            <a:r>
              <a:rPr lang="en-US" sz="1400" b="1" spc="-150" dirty="0" err="1" smtClean="0">
                <a:latin typeface="Courier New"/>
                <a:cs typeface="Courier New"/>
              </a:rPr>
              <a:t>inData</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class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Link top;</a:t>
            </a:r>
          </a:p>
          <a:p>
            <a:pPr marL="342900" indent="-342900">
              <a:lnSpc>
                <a:spcPct val="80000"/>
              </a:lnSpc>
              <a:buFont typeface="Wingdings" charset="2"/>
              <a:buAutoNum type="arabicPlain"/>
            </a:pPr>
            <a:r>
              <a:rPr lang="en-US" sz="1400" b="1" spc="-150" dirty="0" smtClean="0">
                <a:latin typeface="Courier New"/>
                <a:cs typeface="Courier New"/>
              </a:rPr>
              <a:t>  void </a:t>
            </a:r>
            <a:r>
              <a:rPr lang="en-US" sz="1400" b="1" spc="-150" dirty="0" err="1" smtClean="0">
                <a:latin typeface="Courier New"/>
                <a:cs typeface="Courier New"/>
              </a:rPr>
              <a:t>push(X</a:t>
            </a:r>
            <a:r>
              <a:rPr lang="en-US" sz="1400" b="1" spc="-150" dirty="0" smtClean="0">
                <a:latin typeface="Courier New"/>
                <a:cs typeface="Courier New"/>
              </a:rPr>
              <a:t> data) {</a:t>
            </a:r>
          </a:p>
          <a:p>
            <a:pPr marL="342900" indent="-342900">
              <a:lnSpc>
                <a:spcPct val="80000"/>
              </a:lnSpc>
              <a:buFont typeface="Wingdings" charset="2"/>
              <a:buAutoNum type="arabicPlain"/>
            </a:pPr>
            <a:r>
              <a:rPr lang="en-US" sz="1400" b="1" spc="-150" dirty="0" smtClean="0">
                <a:latin typeface="Courier New"/>
                <a:cs typeface="Courier New"/>
              </a:rPr>
              <a:t>    Link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a:t>
            </a:r>
            <a:r>
              <a:rPr lang="en-US" sz="1400" b="1" spc="-150" dirty="0" smtClean="0">
                <a:latin typeface="Courier New"/>
                <a:cs typeface="Courier New"/>
              </a:rPr>
              <a:t> = new </a:t>
            </a:r>
            <a:r>
              <a:rPr lang="en-US" sz="1400" b="1" spc="-150" dirty="0" err="1" smtClean="0">
                <a:latin typeface="Courier New"/>
                <a:cs typeface="Courier New"/>
              </a:rPr>
              <a:t>Link(data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newTop.next</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top =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X pop() {</a:t>
            </a:r>
          </a:p>
          <a:p>
            <a:pPr marL="342900" indent="-342900">
              <a:lnSpc>
                <a:spcPct val="80000"/>
              </a:lnSpc>
              <a:buFont typeface="Wingdings" charset="2"/>
              <a:buAutoNum type="arabicPlain"/>
            </a:pPr>
            <a:r>
              <a:rPr lang="en-US" sz="1400" b="1" spc="-150" dirty="0" smtClean="0">
                <a:latin typeface="Courier New"/>
                <a:cs typeface="Courier New"/>
              </a:rPr>
              <a:t>    Link </a:t>
            </a:r>
            <a:r>
              <a:rPr lang="en-US" sz="1400" b="1" spc="-150" dirty="0" err="1" smtClean="0">
                <a:latin typeface="Courier New"/>
                <a:cs typeface="Courier New"/>
              </a:rPr>
              <a:t>oldTop</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smtClean="0">
                <a:latin typeface="Courier New"/>
                <a:cs typeface="Courier New"/>
              </a:rPr>
              <a:t>    top = </a:t>
            </a:r>
            <a:r>
              <a:rPr lang="en-US" sz="1400" b="1" spc="-150" dirty="0" err="1" smtClean="0">
                <a:latin typeface="Courier New"/>
                <a:cs typeface="Courier New"/>
              </a:rPr>
              <a:t>oldTop.next</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return </a:t>
            </a:r>
            <a:r>
              <a:rPr lang="en-US" sz="1400" b="1" spc="-150" dirty="0" err="1" smtClean="0">
                <a:latin typeface="Courier New"/>
                <a:cs typeface="Courier New"/>
              </a:rPr>
              <a:t>oldTop.data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boolean</a:t>
            </a:r>
            <a:r>
              <a:rPr lang="en-US" sz="1400" b="1" spc="-150" dirty="0" smtClean="0">
                <a:latin typeface="Courier New"/>
                <a:cs typeface="Courier New"/>
              </a:rPr>
              <a:t> </a:t>
            </a:r>
            <a:r>
              <a:rPr lang="en-US" sz="1400" b="1" spc="-150" dirty="0" err="1" smtClean="0">
                <a:latin typeface="Courier New"/>
                <a:cs typeface="Courier New"/>
              </a:rPr>
              <a:t>isEmpty</a:t>
            </a:r>
            <a:r>
              <a:rPr lang="en-US" sz="1400" b="1" spc="-150" dirty="0" smtClean="0">
                <a:latin typeface="Courier New"/>
                <a:cs typeface="Courier New"/>
              </a:rPr>
              <a:t>() {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return top == null; }</a:t>
            </a:r>
          </a:p>
          <a:p>
            <a:pPr marL="342900" indent="-342900">
              <a:lnSpc>
                <a:spcPct val="80000"/>
              </a:lnSpc>
              <a:buFont typeface="Wingdings" charset="2"/>
              <a:buAutoNum type="arabicPlain"/>
            </a:pPr>
            <a:r>
              <a:rPr lang="en-US" sz="1400" b="1" spc="-150" dirty="0" smtClean="0">
                <a:latin typeface="Courier New"/>
                <a:cs typeface="Courier New"/>
              </a:rPr>
              <a:t>  public static void </a:t>
            </a:r>
            <a:r>
              <a:rPr lang="en-US" sz="1400" b="1" spc="-150" dirty="0" err="1" smtClean="0">
                <a:latin typeface="Courier New"/>
                <a:cs typeface="Courier New"/>
              </a:rPr>
              <a:t>main(String</a:t>
            </a:r>
            <a:r>
              <a:rPr lang="en-US" sz="1400" b="1" spc="-150" dirty="0" smtClean="0">
                <a:latin typeface="Courier New"/>
                <a:cs typeface="Courier New"/>
              </a:rPr>
              <a:t>[] </a:t>
            </a:r>
            <a:r>
              <a:rPr lang="en-US" sz="1400" b="1" spc="-150" dirty="0" err="1" smtClean="0">
                <a:latin typeface="Courier New"/>
                <a:cs typeface="Courier New"/>
              </a:rPr>
              <a:t>args</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 = new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X </a:t>
            </a:r>
            <a:r>
              <a:rPr lang="en-US" sz="1400" b="1" spc="-150" dirty="0" err="1" smtClean="0">
                <a:latin typeface="Courier New"/>
                <a:cs typeface="Courier New"/>
              </a:rPr>
              <a:t>x</a:t>
            </a:r>
            <a:r>
              <a:rPr lang="en-US" sz="1400" b="1" spc="-150" dirty="0" smtClean="0">
                <a:latin typeface="Courier New"/>
                <a:cs typeface="Courier New"/>
              </a:rPr>
              <a:t> = new X();</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s.push</a:t>
            </a:r>
            <a:r>
              <a:rPr lang="en-US" sz="1400" b="1" spc="-150" dirty="0" smtClean="0">
                <a:latin typeface="Courier New"/>
                <a:cs typeface="Courier New"/>
              </a:rPr>
              <a:t>(x);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x = </a:t>
            </a:r>
            <a:r>
              <a:rPr lang="en-US" sz="1400" b="1" spc="-150" dirty="0" err="1" smtClean="0">
                <a:latin typeface="Courier New"/>
                <a:cs typeface="Courier New"/>
              </a:rPr>
              <a:t>s.pop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endParaRPr lang="en-US" sz="1400" b="1" spc="-150" dirty="0">
              <a:latin typeface="Courier New"/>
              <a:cs typeface="Courier New"/>
            </a:endParaRPr>
          </a:p>
        </p:txBody>
      </p:sp>
      <p:sp>
        <p:nvSpPr>
          <p:cNvPr id="9" name="Rectangle 8"/>
          <p:cNvSpPr/>
          <p:nvPr/>
        </p:nvSpPr>
        <p:spPr>
          <a:xfrm>
            <a:off x="5029200" y="1295400"/>
            <a:ext cx="3886200" cy="5442516"/>
          </a:xfrm>
          <a:prstGeom prst="rect">
            <a:avLst/>
          </a:prstGeom>
          <a:noFill/>
          <a:ln>
            <a:noFill/>
          </a:ln>
          <a:effectLst>
            <a:outerShdw blurRad="50800" dist="38100" dir="2700000" sx="101000" sy="101000" algn="tl" rotWithShape="0">
              <a:srgbClr val="000000">
                <a:alpha val="43000"/>
              </a:srgbClr>
            </a:outerShdw>
          </a:effectLst>
        </p:spPr>
        <p:txBody>
          <a:bodyPr wrap="square">
            <a:spAutoFit/>
          </a:bodyPr>
          <a:lstStyle/>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class</a:t>
            </a:r>
            <a:r>
              <a:rPr lang="en-US" sz="1400" b="1" spc="-150" dirty="0" smtClean="0">
                <a:solidFill>
                  <a:srgbClr val="0000FF"/>
                </a:solidFill>
                <a:latin typeface="Courier New"/>
                <a:cs typeface="Courier New"/>
              </a:rPr>
              <a:t> </a:t>
            </a:r>
            <a:r>
              <a:rPr lang="en-US" sz="1400" b="1" spc="-150" dirty="0" smtClean="0">
                <a:latin typeface="Courier New"/>
                <a:cs typeface="Courier New"/>
              </a:rPr>
              <a:t>Link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next;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data;</a:t>
            </a:r>
          </a:p>
          <a:p>
            <a:pPr marL="342900" indent="-342900">
              <a:lnSpc>
                <a:spcPct val="80000"/>
              </a:lnSpc>
              <a:buFont typeface="Wingdings" charset="2"/>
              <a:buAutoNum type="arabicPlain"/>
            </a:pPr>
            <a:r>
              <a:rPr lang="en-US" sz="1400" b="1" spc="-150" dirty="0" smtClean="0">
                <a:latin typeface="Courier New"/>
                <a:cs typeface="Courier New"/>
              </a:rPr>
              <a:t>  Link(</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a:t>
            </a:r>
            <a:r>
              <a:rPr lang="en-US" sz="1400" b="1" spc="-150" dirty="0" err="1" smtClean="0">
                <a:latin typeface="Courier New"/>
                <a:cs typeface="Courier New"/>
              </a:rPr>
              <a:t>inData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next = </a:t>
            </a:r>
            <a:r>
              <a:rPr lang="en-US" sz="1400" b="1" spc="-150" dirty="0" smtClean="0">
                <a:solidFill>
                  <a:srgbClr val="000000"/>
                </a:solidFill>
                <a:latin typeface="Courier New"/>
                <a:cs typeface="Courier New"/>
              </a:rPr>
              <a:t>null</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data = </a:t>
            </a:r>
            <a:r>
              <a:rPr lang="en-US" sz="1400" b="1" spc="-150" dirty="0" err="1" smtClean="0">
                <a:latin typeface="Courier New"/>
                <a:cs typeface="Courier New"/>
              </a:rPr>
              <a:t>inData</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class</a:t>
            </a:r>
            <a:r>
              <a:rPr lang="en-US" sz="1400" b="1" spc="-150" dirty="0" smtClean="0">
                <a:solidFill>
                  <a:srgbClr val="0000FF"/>
                </a:solidFill>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top;</a:t>
            </a:r>
          </a:p>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  void</a:t>
            </a:r>
            <a:r>
              <a:rPr lang="en-US" sz="1400" b="1" spc="-150" dirty="0" smtClean="0">
                <a:solidFill>
                  <a:srgbClr val="0000FF"/>
                </a:solidFill>
                <a:latin typeface="Courier New"/>
                <a:cs typeface="Courier New"/>
              </a:rPr>
              <a:t> </a:t>
            </a:r>
            <a:r>
              <a:rPr lang="en-US" sz="1400" b="1" spc="-150" dirty="0" smtClean="0">
                <a:latin typeface="Courier New"/>
                <a:cs typeface="Courier New"/>
              </a:rPr>
              <a:t>push(</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data)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a:t>
            </a:r>
            <a:r>
              <a:rPr lang="en-US" sz="1400" b="1" spc="-150" dirty="0" smtClean="0">
                <a:latin typeface="Courier New"/>
                <a:cs typeface="Courier New"/>
              </a:rPr>
              <a:t>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Link(data);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newTop.next</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top =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X pop()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Link </a:t>
            </a:r>
            <a:r>
              <a:rPr lang="en-US" sz="1400" b="1" spc="-150" dirty="0" err="1" smtClean="0">
                <a:latin typeface="Courier New"/>
                <a:cs typeface="Courier New"/>
              </a:rPr>
              <a:t>oldTop</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smtClean="0">
                <a:latin typeface="Courier New"/>
                <a:cs typeface="Courier New"/>
              </a:rPr>
              <a:t>    top = </a:t>
            </a:r>
            <a:r>
              <a:rPr lang="en-US" sz="1400" b="1" spc="-150" dirty="0" err="1" smtClean="0">
                <a:latin typeface="Courier New"/>
                <a:cs typeface="Courier New"/>
              </a:rPr>
              <a:t>oldTop.next</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smtClean="0">
                <a:solidFill>
                  <a:srgbClr val="000000"/>
                </a:solidFill>
                <a:latin typeface="Courier New"/>
                <a:cs typeface="Courier New"/>
              </a:rPr>
              <a:t>return</a:t>
            </a:r>
            <a:r>
              <a:rPr lang="en-US" sz="1400" b="1" spc="-150" dirty="0" smtClean="0">
                <a:solidFill>
                  <a:srgbClr val="0000FF"/>
                </a:solidFill>
                <a:latin typeface="Courier New"/>
                <a:cs typeface="Courier New"/>
              </a:rPr>
              <a:t> </a:t>
            </a:r>
            <a:r>
              <a:rPr lang="en-US" sz="1400" b="1" spc="-150" dirty="0" err="1" smtClean="0">
                <a:latin typeface="Courier New"/>
                <a:cs typeface="Courier New"/>
              </a:rPr>
              <a:t>oldTop.data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solidFill>
                  <a:srgbClr val="000000"/>
                </a:solidFill>
                <a:latin typeface="Courier New"/>
                <a:cs typeface="Courier New"/>
              </a:rPr>
              <a:t>boolean</a:t>
            </a:r>
            <a:r>
              <a:rPr lang="en-US" sz="1400" b="1" spc="-150" dirty="0" smtClean="0">
                <a:solidFill>
                  <a:srgbClr val="000000"/>
                </a:solidFill>
                <a:latin typeface="Courier New"/>
                <a:cs typeface="Courier New"/>
              </a:rPr>
              <a:t> </a:t>
            </a:r>
            <a:r>
              <a:rPr lang="en-US" sz="1400" b="1" spc="-150" dirty="0" err="1" smtClean="0">
                <a:latin typeface="Courier New"/>
                <a:cs typeface="Courier New"/>
              </a:rPr>
              <a:t>isEmpty</a:t>
            </a:r>
            <a:r>
              <a:rPr lang="en-US" sz="1400" b="1" spc="-150" dirty="0" smtClean="0">
                <a:latin typeface="Courier New"/>
                <a:cs typeface="Courier New"/>
              </a:rPr>
              <a:t>() {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return top == null;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smtClean="0">
                <a:solidFill>
                  <a:srgbClr val="000000"/>
                </a:solidFill>
                <a:latin typeface="Courier New"/>
                <a:cs typeface="Courier New"/>
              </a:rPr>
              <a:t>public static void </a:t>
            </a:r>
            <a:r>
              <a:rPr lang="en-US" sz="1400" b="1" spc="-150" dirty="0" smtClean="0">
                <a:latin typeface="Courier New"/>
                <a:cs typeface="Courier New"/>
              </a:rPr>
              <a:t>main(String[] </a:t>
            </a:r>
            <a:r>
              <a:rPr lang="en-US" sz="1400" b="1" spc="-150" dirty="0" err="1" smtClean="0">
                <a:latin typeface="Courier New"/>
                <a:cs typeface="Courier New"/>
              </a:rPr>
              <a:t>args</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s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x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s.push</a:t>
            </a:r>
            <a:r>
              <a:rPr lang="en-US" sz="1400" b="1" spc="-150" dirty="0" smtClean="0">
                <a:latin typeface="Courier New"/>
                <a:cs typeface="Courier New"/>
              </a:rPr>
              <a:t>(x);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x = </a:t>
            </a:r>
            <a:r>
              <a:rPr lang="en-US" sz="1400" b="1" spc="-150" dirty="0" err="1" smtClean="0">
                <a:latin typeface="Courier New"/>
                <a:cs typeface="Courier New"/>
              </a:rPr>
              <a:t>s.pop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endParaRPr lang="en-US" sz="1400" b="1" spc="-150" dirty="0">
              <a:latin typeface="Courier New"/>
              <a:cs typeface="Courier New"/>
            </a:endParaRPr>
          </a:p>
        </p:txBody>
      </p:sp>
      <p:sp>
        <p:nvSpPr>
          <p:cNvPr id="2" name="Title 1"/>
          <p:cNvSpPr>
            <a:spLocks noGrp="1"/>
          </p:cNvSpPr>
          <p:nvPr>
            <p:ph type="title"/>
          </p:nvPr>
        </p:nvSpPr>
        <p:spPr/>
        <p:txBody>
          <a:bodyPr/>
          <a:lstStyle/>
          <a:p>
            <a:r>
              <a:rPr lang="en-US" dirty="0" smtClean="0"/>
              <a:t>Annotation Burden is High</a:t>
            </a:r>
            <a:endParaRPr lang="en-US" dirty="0"/>
          </a:p>
        </p:txBody>
      </p:sp>
      <p:sp>
        <p:nvSpPr>
          <p:cNvPr id="10" name="Right Arrow 9"/>
          <p:cNvSpPr/>
          <p:nvPr/>
        </p:nvSpPr>
        <p:spPr>
          <a:xfrm>
            <a:off x="3352800" y="3432598"/>
            <a:ext cx="129540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1" name="TextBox 10"/>
          <p:cNvSpPr txBox="1"/>
          <p:nvPr/>
        </p:nvSpPr>
        <p:spPr>
          <a:xfrm>
            <a:off x="2667000" y="1828800"/>
            <a:ext cx="2286000" cy="1200328"/>
          </a:xfrm>
          <a:prstGeom prst="rect">
            <a:avLst/>
          </a:prstGeom>
          <a:solidFill>
            <a:schemeClr val="accent5">
              <a:lumMod val="20000"/>
              <a:lumOff val="80000"/>
            </a:schemeClr>
          </a:solidFill>
          <a:effectLst>
            <a:outerShdw blurRad="50800" dist="38100" dir="2700000" sx="101000" sy="101000" algn="tl" rotWithShape="0">
              <a:srgbClr val="000000">
                <a:alpha val="43000"/>
              </a:srgbClr>
            </a:outerShdw>
          </a:effectLst>
        </p:spPr>
        <p:txBody>
          <a:bodyPr wrap="square" rtlCol="0">
            <a:spAutoFit/>
          </a:bodyPr>
          <a:lstStyle/>
          <a:p>
            <a:r>
              <a:rPr lang="en-US" sz="2400" dirty="0" smtClean="0">
                <a:solidFill>
                  <a:srgbClr val="FF0000"/>
                </a:solidFill>
              </a:rPr>
              <a:t>13 </a:t>
            </a:r>
            <a:r>
              <a:rPr lang="en-US" sz="2400" dirty="0" smtClean="0"/>
              <a:t>annotations are used in this small program!</a:t>
            </a:r>
            <a:endParaRPr lang="en-US" sz="2400" dirty="0"/>
          </a:p>
        </p:txBody>
      </p:sp>
      <p:sp>
        <p:nvSpPr>
          <p:cNvPr id="3" name="Slide Number Placeholder 2"/>
          <p:cNvSpPr>
            <a:spLocks noGrp="1"/>
          </p:cNvSpPr>
          <p:nvPr>
            <p:ph type="sldNum" sz="quarter" idx="12"/>
          </p:nvPr>
        </p:nvSpPr>
        <p:spPr>
          <a:xfrm>
            <a:off x="8613648" y="6305550"/>
            <a:ext cx="457200" cy="476250"/>
          </a:xfrm>
        </p:spPr>
        <p:txBody>
          <a:bodyPr/>
          <a:lstStyle/>
          <a:p>
            <a:fld id="{AF94E285-444D-4C0C-8BFA-BDB311F86A90}"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8293544"/>
              </p:ext>
            </p:extLst>
          </p:nvPr>
        </p:nvGraphicFramePr>
        <p:xfrm>
          <a:off x="526923" y="1447800"/>
          <a:ext cx="8112125" cy="533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182498386"/>
              </p:ext>
            </p:extLst>
          </p:nvPr>
        </p:nvGraphicFramePr>
        <p:xfrm>
          <a:off x="1156574" y="838200"/>
          <a:ext cx="6672262" cy="4253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1450056542"/>
              </p:ext>
            </p:extLst>
          </p:nvPr>
        </p:nvGraphicFramePr>
        <p:xfrm>
          <a:off x="1048532" y="1247876"/>
          <a:ext cx="6647668" cy="4364038"/>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30</a:t>
            </a:fld>
            <a:endParaRPr lang="en-US" dirty="0"/>
          </a:p>
        </p:txBody>
      </p:sp>
      <p:sp>
        <p:nvSpPr>
          <p:cNvPr id="17" name="TextBox 16"/>
          <p:cNvSpPr txBox="1"/>
          <p:nvPr/>
        </p:nvSpPr>
        <p:spPr>
          <a:xfrm rot="19538777">
            <a:off x="1076228" y="5968555"/>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8" name="TextBox 17"/>
          <p:cNvSpPr txBox="1"/>
          <p:nvPr/>
        </p:nvSpPr>
        <p:spPr>
          <a:xfrm rot="19538777">
            <a:off x="1990628" y="5854113"/>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9" name="TextBox 18"/>
          <p:cNvSpPr txBox="1"/>
          <p:nvPr/>
        </p:nvSpPr>
        <p:spPr>
          <a:xfrm rot="19538777">
            <a:off x="2828828" y="5816155"/>
            <a:ext cx="877276" cy="369332"/>
          </a:xfrm>
          <a:prstGeom prst="rect">
            <a:avLst/>
          </a:prstGeom>
          <a:noFill/>
        </p:spPr>
        <p:txBody>
          <a:bodyPr wrap="none" rtlCol="0">
            <a:spAutoFit/>
          </a:bodyPr>
          <a:lstStyle/>
          <a:p>
            <a:r>
              <a:rPr lang="en-US" dirty="0" smtClean="0">
                <a:solidFill>
                  <a:srgbClr val="FF0000"/>
                </a:solidFill>
              </a:rPr>
              <a:t>6</a:t>
            </a:r>
            <a:r>
              <a:rPr lang="en-US" dirty="0">
                <a:solidFill>
                  <a:srgbClr val="FF0000"/>
                </a:solidFill>
              </a:rPr>
              <a:t>k</a:t>
            </a:r>
            <a:r>
              <a:rPr lang="en-US" dirty="0" smtClean="0">
                <a:solidFill>
                  <a:srgbClr val="FF0000"/>
                </a:solidFill>
              </a:rPr>
              <a:t>LOC</a:t>
            </a:r>
            <a:endParaRPr lang="en-US" dirty="0">
              <a:solidFill>
                <a:srgbClr val="FF0000"/>
              </a:solidFill>
            </a:endParaRPr>
          </a:p>
        </p:txBody>
      </p:sp>
      <p:sp>
        <p:nvSpPr>
          <p:cNvPr id="20" name="TextBox 19"/>
          <p:cNvSpPr txBox="1"/>
          <p:nvPr/>
        </p:nvSpPr>
        <p:spPr>
          <a:xfrm rot="19538777">
            <a:off x="3532896" y="5892355"/>
            <a:ext cx="877276" cy="369332"/>
          </a:xfrm>
          <a:prstGeom prst="rect">
            <a:avLst/>
          </a:prstGeom>
          <a:noFill/>
        </p:spPr>
        <p:txBody>
          <a:bodyPr wrap="none" rtlCol="0">
            <a:spAutoFit/>
          </a:bodyPr>
          <a:lstStyle/>
          <a:p>
            <a:r>
              <a:rPr lang="en-US" dirty="0" smtClean="0">
                <a:solidFill>
                  <a:srgbClr val="FF0000"/>
                </a:solidFill>
              </a:rPr>
              <a:t>9kLOC</a:t>
            </a:r>
            <a:endParaRPr lang="en-US" dirty="0">
              <a:solidFill>
                <a:srgbClr val="FF0000"/>
              </a:solidFill>
            </a:endParaRPr>
          </a:p>
        </p:txBody>
      </p:sp>
      <p:sp>
        <p:nvSpPr>
          <p:cNvPr id="22" name="TextBox 21"/>
          <p:cNvSpPr txBox="1"/>
          <p:nvPr/>
        </p:nvSpPr>
        <p:spPr>
          <a:xfrm rot="19538777">
            <a:off x="4284830" y="5886677"/>
            <a:ext cx="992692" cy="369332"/>
          </a:xfrm>
          <a:prstGeom prst="rect">
            <a:avLst/>
          </a:prstGeom>
          <a:noFill/>
        </p:spPr>
        <p:txBody>
          <a:bodyPr wrap="none" rtlCol="0">
            <a:spAutoFit/>
          </a:bodyPr>
          <a:lstStyle/>
          <a:p>
            <a:r>
              <a:rPr lang="en-US" dirty="0" smtClean="0">
                <a:solidFill>
                  <a:srgbClr val="FF0000"/>
                </a:solidFill>
              </a:rPr>
              <a:t>12kLOC</a:t>
            </a:r>
            <a:endParaRPr lang="en-US" dirty="0">
              <a:solidFill>
                <a:srgbClr val="FF0000"/>
              </a:solidFill>
            </a:endParaRPr>
          </a:p>
        </p:txBody>
      </p:sp>
      <p:sp>
        <p:nvSpPr>
          <p:cNvPr id="23" name="TextBox 22"/>
          <p:cNvSpPr txBox="1"/>
          <p:nvPr/>
        </p:nvSpPr>
        <p:spPr>
          <a:xfrm rot="19538777">
            <a:off x="5199230" y="5859791"/>
            <a:ext cx="992692" cy="369332"/>
          </a:xfrm>
          <a:prstGeom prst="rect">
            <a:avLst/>
          </a:prstGeom>
          <a:noFill/>
        </p:spPr>
        <p:txBody>
          <a:bodyPr wrap="none" rtlCol="0">
            <a:spAutoFit/>
          </a:bodyPr>
          <a:lstStyle/>
          <a:p>
            <a:r>
              <a:rPr lang="en-US" dirty="0" smtClean="0">
                <a:solidFill>
                  <a:srgbClr val="FF0000"/>
                </a:solidFill>
              </a:rPr>
              <a:t>32kLOC</a:t>
            </a:r>
            <a:endParaRPr lang="en-US" dirty="0">
              <a:solidFill>
                <a:srgbClr val="FF0000"/>
              </a:solidFill>
            </a:endParaRPr>
          </a:p>
        </p:txBody>
      </p:sp>
      <p:sp>
        <p:nvSpPr>
          <p:cNvPr id="24" name="TextBox 23"/>
          <p:cNvSpPr txBox="1"/>
          <p:nvPr/>
        </p:nvSpPr>
        <p:spPr>
          <a:xfrm rot="19538777">
            <a:off x="5885030" y="5886677"/>
            <a:ext cx="992692" cy="369332"/>
          </a:xfrm>
          <a:prstGeom prst="rect">
            <a:avLst/>
          </a:prstGeom>
          <a:noFill/>
        </p:spPr>
        <p:txBody>
          <a:bodyPr wrap="none" rtlCol="0">
            <a:spAutoFit/>
          </a:bodyPr>
          <a:lstStyle/>
          <a:p>
            <a:r>
              <a:rPr lang="en-US" dirty="0" smtClean="0">
                <a:solidFill>
                  <a:srgbClr val="FF0000"/>
                </a:solidFill>
              </a:rPr>
              <a:t>63kLOC</a:t>
            </a:r>
            <a:endParaRPr lang="en-US" dirty="0">
              <a:solidFill>
                <a:srgbClr val="FF0000"/>
              </a:solidFill>
            </a:endParaRPr>
          </a:p>
        </p:txBody>
      </p:sp>
      <p:sp>
        <p:nvSpPr>
          <p:cNvPr id="25" name="TextBox 24"/>
          <p:cNvSpPr txBox="1"/>
          <p:nvPr/>
        </p:nvSpPr>
        <p:spPr>
          <a:xfrm rot="19538777">
            <a:off x="6713164" y="5843042"/>
            <a:ext cx="1108108" cy="369332"/>
          </a:xfrm>
          <a:prstGeom prst="rect">
            <a:avLst/>
          </a:prstGeom>
          <a:noFill/>
        </p:spPr>
        <p:txBody>
          <a:bodyPr wrap="none" rtlCol="0">
            <a:spAutoFit/>
          </a:bodyPr>
          <a:lstStyle/>
          <a:p>
            <a:r>
              <a:rPr lang="en-US" dirty="0" smtClean="0">
                <a:solidFill>
                  <a:srgbClr val="FF0000"/>
                </a:solidFill>
              </a:rPr>
              <a:t>110kLOC</a:t>
            </a:r>
            <a:endParaRPr lang="en-US" dirty="0">
              <a:solidFill>
                <a:srgbClr val="FF0000"/>
              </a:solidFill>
            </a:endParaRPr>
          </a:p>
        </p:txBody>
      </p:sp>
      <p:sp>
        <p:nvSpPr>
          <p:cNvPr id="8" name="TextBox 7"/>
          <p:cNvSpPr txBox="1"/>
          <p:nvPr/>
        </p:nvSpPr>
        <p:spPr>
          <a:xfrm>
            <a:off x="7543800" y="3200400"/>
            <a:ext cx="1287532" cy="707886"/>
          </a:xfrm>
          <a:prstGeom prst="rect">
            <a:avLst/>
          </a:prstGeom>
          <a:noFill/>
        </p:spPr>
        <p:txBody>
          <a:bodyPr wrap="none" rtlCol="0">
            <a:spAutoFit/>
          </a:bodyPr>
          <a:lstStyle/>
          <a:p>
            <a:pPr algn="ctr"/>
            <a:r>
              <a:rPr lang="en-US" sz="2000" b="1" dirty="0" smtClean="0">
                <a:solidFill>
                  <a:srgbClr val="FF0000"/>
                </a:solidFill>
              </a:rPr>
              <a:t>6 </a:t>
            </a:r>
            <a:r>
              <a:rPr lang="en-US" sz="2000" b="1" dirty="0" err="1" smtClean="0">
                <a:solidFill>
                  <a:srgbClr val="FF0000"/>
                </a:solidFill>
              </a:rPr>
              <a:t>annot</a:t>
            </a:r>
            <a:r>
              <a:rPr lang="en-US" sz="2000" b="1" dirty="0" smtClean="0">
                <a:solidFill>
                  <a:srgbClr val="FF0000"/>
                </a:solidFill>
              </a:rPr>
              <a:t>. / </a:t>
            </a:r>
            <a:br>
              <a:rPr lang="en-US" sz="2000" b="1" dirty="0" smtClean="0">
                <a:solidFill>
                  <a:srgbClr val="FF0000"/>
                </a:solidFill>
              </a:rPr>
            </a:br>
            <a:r>
              <a:rPr lang="en-US" sz="2000" b="1" dirty="0" err="1" smtClean="0">
                <a:solidFill>
                  <a:srgbClr val="FF0000"/>
                </a:solidFill>
              </a:rPr>
              <a:t>kLOC</a:t>
            </a:r>
            <a:endParaRPr lang="en-US" sz="2000" b="1" dirty="0">
              <a:solidFill>
                <a:srgbClr val="FF0000"/>
              </a:solidFill>
            </a:endParaRPr>
          </a:p>
        </p:txBody>
      </p:sp>
    </p:spTree>
    <p:extLst>
      <p:ext uri="{BB962C8B-B14F-4D97-AF65-F5344CB8AC3E}">
        <p14:creationId xmlns:p14="http://schemas.microsoft.com/office/powerpoint/2010/main" val="20431883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OaM</a:t>
            </a:r>
            <a:r>
              <a:rPr lang="en-US" dirty="0" smtClean="0"/>
              <a:t> </a:t>
            </a:r>
            <a:r>
              <a:rPr lang="en-US" dirty="0" err="1" smtClean="0"/>
              <a:t>vs</a:t>
            </a:r>
            <a:r>
              <a:rPr lang="en-US" dirty="0" smtClean="0"/>
              <a:t> </a:t>
            </a:r>
            <a:r>
              <a:rPr lang="en-US" dirty="0" err="1" smtClean="0"/>
              <a:t>OaD</a:t>
            </a:r>
            <a:endParaRPr lang="en-US" dirty="0"/>
          </a:p>
        </p:txBody>
      </p:sp>
      <p:sp>
        <p:nvSpPr>
          <p:cNvPr id="3" name="Content Placeholder 2"/>
          <p:cNvSpPr>
            <a:spLocks noGrp="1"/>
          </p:cNvSpPr>
          <p:nvPr>
            <p:ph idx="1"/>
          </p:nvPr>
        </p:nvSpPr>
        <p:spPr/>
        <p:txBody>
          <a:bodyPr>
            <a:normAutofit/>
          </a:bodyPr>
          <a:lstStyle/>
          <a:p>
            <a:r>
              <a:rPr lang="en-US" dirty="0" smtClean="0"/>
              <a:t>Goal: compare UT (</a:t>
            </a:r>
            <a:r>
              <a:rPr lang="en-US" dirty="0" err="1" smtClean="0"/>
              <a:t>OaM</a:t>
            </a:r>
            <a:r>
              <a:rPr lang="en-US" dirty="0" smtClean="0"/>
              <a:t>) to OT (</a:t>
            </a:r>
            <a:r>
              <a:rPr lang="en-US" dirty="0" err="1" smtClean="0"/>
              <a:t>OaD</a:t>
            </a:r>
            <a:r>
              <a:rPr lang="en-US" dirty="0" smtClean="0"/>
              <a:t>)</a:t>
            </a:r>
          </a:p>
          <a:p>
            <a:r>
              <a:rPr lang="en-US" dirty="0" smtClean="0"/>
              <a:t>In certain cases</a:t>
            </a:r>
            <a:r>
              <a:rPr lang="en-US" dirty="0" smtClean="0"/>
              <a:t>, UT </a:t>
            </a:r>
            <a:r>
              <a:rPr lang="en-US" dirty="0" smtClean="0"/>
              <a:t>gives rise to a deeper </a:t>
            </a:r>
            <a:r>
              <a:rPr lang="en-US" dirty="0" smtClean="0"/>
              <a:t>ownership tree than OT</a:t>
            </a:r>
            <a:endParaRPr lang="en-US" dirty="0"/>
          </a:p>
          <a:p>
            <a:r>
              <a:rPr lang="en-US" dirty="0" smtClean="0"/>
              <a:t>In other cases</a:t>
            </a:r>
            <a:r>
              <a:rPr lang="en-US" dirty="0" smtClean="0"/>
              <a:t>, OT gives rise to a deeper tree</a:t>
            </a:r>
          </a:p>
          <a:p>
            <a:endParaRPr lang="en-US" dirty="0"/>
          </a:p>
          <a:p>
            <a:r>
              <a:rPr lang="en-US" dirty="0" smtClean="0"/>
              <a:t>Does UT or OT has deeper trees?</a:t>
            </a:r>
          </a:p>
          <a:p>
            <a:r>
              <a:rPr lang="en-US" dirty="0" smtClean="0"/>
              <a:t>Do UT and OT give rise to different ownership trees?</a:t>
            </a:r>
          </a:p>
          <a:p>
            <a:pPr lvl="1"/>
            <a:endParaRPr lang="en-US" dirty="0" smtClean="0"/>
          </a:p>
          <a:p>
            <a:endParaRPr lang="en-US" dirty="0" smtClean="0"/>
          </a:p>
          <a:p>
            <a:endParaRPr lang="en-US" dirty="0" smtClean="0"/>
          </a:p>
          <a:p>
            <a:endParaRPr lang="en-US" dirty="0" smtClean="0"/>
          </a:p>
          <a:p>
            <a:endParaRPr lang="en-US" dirty="0"/>
          </a:p>
        </p:txBody>
      </p:sp>
      <p:sp>
        <p:nvSpPr>
          <p:cNvPr id="8" name="Slide Number Placeholder 7"/>
          <p:cNvSpPr>
            <a:spLocks noGrp="1"/>
          </p:cNvSpPr>
          <p:nvPr>
            <p:ph type="sldNum" sz="quarter" idx="12"/>
          </p:nvPr>
        </p:nvSpPr>
        <p:spPr/>
        <p:txBody>
          <a:bodyPr/>
          <a:lstStyle/>
          <a:p>
            <a:fld id="{AF94E285-444D-4C0C-8BFA-BDB311F86A90}" type="slidenum">
              <a:rPr lang="en-US" smtClean="0"/>
              <a:pPr/>
              <a:t>31</a:t>
            </a:fld>
            <a:endParaRPr lang="en-US" dirty="0"/>
          </a:p>
        </p:txBody>
      </p:sp>
    </p:spTree>
    <p:extLst>
      <p:ext uri="{BB962C8B-B14F-4D97-AF65-F5344CB8AC3E}">
        <p14:creationId xmlns:p14="http://schemas.microsoft.com/office/powerpoint/2010/main" val="5131665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a:t>
            </a:r>
            <a:r>
              <a:rPr lang="en-US" dirty="0" smtClean="0"/>
              <a:t>Sites</a:t>
            </a:r>
            <a:endParaRPr lang="en-US" dirty="0"/>
          </a:p>
        </p:txBody>
      </p:sp>
      <p:grpSp>
        <p:nvGrpSpPr>
          <p:cNvPr id="13" name="Group 12"/>
          <p:cNvGrpSpPr/>
          <p:nvPr/>
        </p:nvGrpSpPr>
        <p:grpSpPr>
          <a:xfrm>
            <a:off x="1675340" y="1213896"/>
            <a:ext cx="3660786" cy="3659721"/>
            <a:chOff x="1676401" y="1600200"/>
            <a:chExt cx="3660786" cy="3659721"/>
          </a:xfrm>
        </p:grpSpPr>
        <p:sp>
          <p:nvSpPr>
            <p:cNvPr id="11" name="Oval 10"/>
            <p:cNvSpPr>
              <a:spLocks noChangeAspect="1"/>
            </p:cNvSpPr>
            <p:nvPr/>
          </p:nvSpPr>
          <p:spPr>
            <a:xfrm>
              <a:off x="1679588" y="1603383"/>
              <a:ext cx="3656538" cy="3656538"/>
            </a:xfrm>
            <a:prstGeom prst="ellipse">
              <a:avLst/>
            </a:prstGeom>
            <a:solidFill>
              <a:srgbClr val="BFBFBF">
                <a:alpha val="22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 name="Pie 8"/>
            <p:cNvSpPr>
              <a:spLocks noChangeAspect="1"/>
            </p:cNvSpPr>
            <p:nvPr/>
          </p:nvSpPr>
          <p:spPr>
            <a:xfrm rot="10800000">
              <a:off x="1676401" y="1600200"/>
              <a:ext cx="3660786" cy="3656538"/>
            </a:xfrm>
            <a:prstGeom prst="pie">
              <a:avLst>
                <a:gd name="adj1" fmla="val 6300406"/>
                <a:gd name="adj2" fmla="val 15297636"/>
              </a:avLst>
            </a:prstGeom>
            <a:solidFill>
              <a:srgbClr val="FF6600">
                <a:alpha val="49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grpSp>
        <p:nvGrpSpPr>
          <p:cNvPr id="14" name="Group 13"/>
          <p:cNvGrpSpPr/>
          <p:nvPr/>
        </p:nvGrpSpPr>
        <p:grpSpPr>
          <a:xfrm rot="10800000">
            <a:off x="4721214" y="1217079"/>
            <a:ext cx="3660786" cy="3659721"/>
            <a:chOff x="1676401" y="1600200"/>
            <a:chExt cx="3660786" cy="3659721"/>
          </a:xfrm>
        </p:grpSpPr>
        <p:sp>
          <p:nvSpPr>
            <p:cNvPr id="15" name="Oval 14"/>
            <p:cNvSpPr>
              <a:spLocks noChangeAspect="1"/>
            </p:cNvSpPr>
            <p:nvPr/>
          </p:nvSpPr>
          <p:spPr>
            <a:xfrm>
              <a:off x="1679588" y="1603383"/>
              <a:ext cx="3656538" cy="3656538"/>
            </a:xfrm>
            <a:prstGeom prst="ellipse">
              <a:avLst/>
            </a:prstGeom>
            <a:solidFill>
              <a:schemeClr val="bg1">
                <a:lumMod val="75000"/>
                <a:alpha val="21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Pie 15"/>
            <p:cNvSpPr>
              <a:spLocks noChangeAspect="1"/>
            </p:cNvSpPr>
            <p:nvPr/>
          </p:nvSpPr>
          <p:spPr>
            <a:xfrm rot="10800000">
              <a:off x="1676401" y="1600200"/>
              <a:ext cx="3660786" cy="3656538"/>
            </a:xfrm>
            <a:prstGeom prst="pie">
              <a:avLst>
                <a:gd name="adj1" fmla="val 9793229"/>
                <a:gd name="adj2" fmla="val 11627033"/>
              </a:avLst>
            </a:prstGeom>
            <a:solidFill>
              <a:srgbClr val="FF0000">
                <a:alpha val="37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sp>
        <p:nvSpPr>
          <p:cNvPr id="17" name="Rounded Rectangular Callout 16"/>
          <p:cNvSpPr/>
          <p:nvPr/>
        </p:nvSpPr>
        <p:spPr>
          <a:xfrm>
            <a:off x="34633" y="3714690"/>
            <a:ext cx="1630797" cy="457200"/>
          </a:xfrm>
          <a:prstGeom prst="wedgeRoundRectCallout">
            <a:avLst>
              <a:gd name="adj1" fmla="val 178190"/>
              <a:gd name="adj2" fmla="val -77577"/>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OT: rep 40%</a:t>
            </a:r>
            <a:endParaRPr lang="en-US" dirty="0"/>
          </a:p>
        </p:txBody>
      </p:sp>
      <p:sp>
        <p:nvSpPr>
          <p:cNvPr id="19" name="TextBox 18"/>
          <p:cNvSpPr txBox="1"/>
          <p:nvPr/>
        </p:nvSpPr>
        <p:spPr>
          <a:xfrm>
            <a:off x="1676400" y="2977104"/>
            <a:ext cx="1903260" cy="400110"/>
          </a:xfrm>
          <a:prstGeom prst="rect">
            <a:avLst/>
          </a:prstGeom>
          <a:noFill/>
        </p:spPr>
        <p:txBody>
          <a:bodyPr wrap="none" rtlCol="0">
            <a:spAutoFit/>
          </a:bodyPr>
          <a:lstStyle/>
          <a:p>
            <a:r>
              <a:rPr lang="en-US" sz="2000" dirty="0" smtClean="0"/>
              <a:t>OT: not rep 60%</a:t>
            </a:r>
            <a:endParaRPr lang="en-US" sz="2000" dirty="0"/>
          </a:p>
        </p:txBody>
      </p:sp>
      <p:sp>
        <p:nvSpPr>
          <p:cNvPr id="20" name="TextBox 19"/>
          <p:cNvSpPr txBox="1"/>
          <p:nvPr/>
        </p:nvSpPr>
        <p:spPr>
          <a:xfrm>
            <a:off x="5348639" y="4171890"/>
            <a:ext cx="1890361" cy="400110"/>
          </a:xfrm>
          <a:prstGeom prst="rect">
            <a:avLst/>
          </a:prstGeom>
          <a:noFill/>
        </p:spPr>
        <p:txBody>
          <a:bodyPr wrap="none" rtlCol="0">
            <a:spAutoFit/>
          </a:bodyPr>
          <a:lstStyle/>
          <a:p>
            <a:r>
              <a:rPr lang="en-US" sz="2000" dirty="0"/>
              <a:t>U</a:t>
            </a:r>
            <a:r>
              <a:rPr lang="en-US" sz="2000" dirty="0" smtClean="0"/>
              <a:t>T: not rep 86%</a:t>
            </a:r>
            <a:endParaRPr lang="en-US" sz="2000" dirty="0"/>
          </a:p>
        </p:txBody>
      </p:sp>
      <p:sp>
        <p:nvSpPr>
          <p:cNvPr id="21" name="Rounded Rectangular Callout 20"/>
          <p:cNvSpPr/>
          <p:nvPr/>
        </p:nvSpPr>
        <p:spPr>
          <a:xfrm>
            <a:off x="7436135" y="1295400"/>
            <a:ext cx="1630797" cy="457200"/>
          </a:xfrm>
          <a:prstGeom prst="wedgeRoundRectCallout">
            <a:avLst>
              <a:gd name="adj1" fmla="val -165232"/>
              <a:gd name="adj2" fmla="val 327118"/>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U</a:t>
            </a:r>
            <a:r>
              <a:rPr lang="en-US" dirty="0" smtClean="0"/>
              <a:t>T: rep 14%</a:t>
            </a:r>
            <a:endParaRPr lang="en-US" dirty="0"/>
          </a:p>
        </p:txBody>
      </p:sp>
      <p:sp>
        <p:nvSpPr>
          <p:cNvPr id="23" name="TextBox 22"/>
          <p:cNvSpPr txBox="1"/>
          <p:nvPr/>
        </p:nvSpPr>
        <p:spPr>
          <a:xfrm>
            <a:off x="2906048" y="5267980"/>
            <a:ext cx="3201542"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OT has deeper trees</a:t>
            </a:r>
          </a:p>
        </p:txBody>
      </p:sp>
      <p:sp>
        <p:nvSpPr>
          <p:cNvPr id="24" name="Pie 23"/>
          <p:cNvSpPr>
            <a:spLocks noChangeAspect="1"/>
          </p:cNvSpPr>
          <p:nvPr/>
        </p:nvSpPr>
        <p:spPr>
          <a:xfrm rot="10800000">
            <a:off x="1665430" y="1219200"/>
            <a:ext cx="3660786" cy="3656538"/>
          </a:xfrm>
          <a:prstGeom prst="pie">
            <a:avLst>
              <a:gd name="adj1" fmla="val 6300406"/>
              <a:gd name="adj2" fmla="val 15297636"/>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25" name="Pie 24"/>
          <p:cNvSpPr>
            <a:spLocks noChangeAspect="1"/>
          </p:cNvSpPr>
          <p:nvPr/>
        </p:nvSpPr>
        <p:spPr>
          <a:xfrm>
            <a:off x="4718027" y="1219200"/>
            <a:ext cx="3660786" cy="3656538"/>
          </a:xfrm>
          <a:prstGeom prst="pie">
            <a:avLst>
              <a:gd name="adj1" fmla="val 9781249"/>
              <a:gd name="adj2" fmla="val 11644814"/>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32</a:t>
            </a:fld>
            <a:endParaRPr lang="en-US" dirty="0"/>
          </a:p>
        </p:txBody>
      </p:sp>
      <p:sp>
        <p:nvSpPr>
          <p:cNvPr id="18" name="TextBox 17"/>
          <p:cNvSpPr txBox="1"/>
          <p:nvPr/>
        </p:nvSpPr>
        <p:spPr>
          <a:xfrm>
            <a:off x="838200" y="6019800"/>
            <a:ext cx="740030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OT and UT give rise do different ownership trees</a:t>
            </a:r>
            <a:endParaRPr lang="en-US" sz="2800" dirty="0"/>
          </a:p>
        </p:txBody>
      </p:sp>
    </p:spTree>
    <p:extLst>
      <p:ext uri="{BB962C8B-B14F-4D97-AF65-F5344CB8AC3E}">
        <p14:creationId xmlns:p14="http://schemas.microsoft.com/office/powerpoint/2010/main" val="1320907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P spid="24" grpId="1" animBg="1"/>
      <p:bldP spid="25" grpId="0" animBg="1"/>
      <p:bldP spid="25" grpId="1"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t>
            </a:r>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Many</a:t>
            </a:r>
            <a:r>
              <a:rPr lang="en-US" dirty="0" smtClean="0"/>
              <a:t> </a:t>
            </a:r>
            <a:r>
              <a:rPr lang="en-US" dirty="0" smtClean="0"/>
              <a:t>objects are </a:t>
            </a:r>
            <a:r>
              <a:rPr lang="en-US" dirty="0" smtClean="0"/>
              <a:t>owned (encapsulated)</a:t>
            </a:r>
            <a:endParaRPr lang="en-US" dirty="0" smtClean="0"/>
          </a:p>
          <a:p>
            <a:pPr lvl="1"/>
            <a:r>
              <a:rPr lang="en-US" dirty="0" smtClean="0"/>
              <a:t>UT: 14% of allocation sites are rep (</a:t>
            </a:r>
            <a:r>
              <a:rPr lang="en-US" u="sng" dirty="0" smtClean="0">
                <a:solidFill>
                  <a:srgbClr val="FF0000"/>
                </a:solidFill>
              </a:rPr>
              <a:t>upper bound!</a:t>
            </a:r>
            <a:r>
              <a:rPr lang="en-US" dirty="0" smtClean="0"/>
              <a:t>)</a:t>
            </a:r>
          </a:p>
          <a:p>
            <a:pPr lvl="1"/>
            <a:r>
              <a:rPr lang="en-US" dirty="0" smtClean="0"/>
              <a:t>OT:</a:t>
            </a:r>
            <a:r>
              <a:rPr lang="en-US" dirty="0"/>
              <a:t> </a:t>
            </a:r>
            <a:r>
              <a:rPr lang="en-US" dirty="0" smtClean="0"/>
              <a:t>40% of </a:t>
            </a:r>
            <a:r>
              <a:rPr lang="en-US" dirty="0"/>
              <a:t>a</a:t>
            </a:r>
            <a:r>
              <a:rPr lang="en-US" dirty="0" smtClean="0"/>
              <a:t>llocation sites</a:t>
            </a:r>
            <a:r>
              <a:rPr lang="en-US" dirty="0"/>
              <a:t> </a:t>
            </a:r>
            <a:r>
              <a:rPr lang="en-US" dirty="0" smtClean="0"/>
              <a:t>are rep</a:t>
            </a:r>
            <a:r>
              <a:rPr lang="en-US" dirty="0"/>
              <a:t> </a:t>
            </a:r>
            <a:r>
              <a:rPr lang="en-US" dirty="0" smtClean="0"/>
              <a:t>(</a:t>
            </a:r>
            <a:r>
              <a:rPr lang="en-US" u="sng" dirty="0" smtClean="0">
                <a:solidFill>
                  <a:srgbClr val="FF0000"/>
                </a:solidFill>
              </a:rPr>
              <a:t>close to upper bound!</a:t>
            </a:r>
            <a:r>
              <a:rPr lang="en-US" dirty="0" smtClean="0"/>
              <a:t>)</a:t>
            </a:r>
          </a:p>
          <a:p>
            <a:endParaRPr lang="en-US" dirty="0" smtClean="0"/>
          </a:p>
          <a:p>
            <a:r>
              <a:rPr lang="en-US" dirty="0" smtClean="0"/>
              <a:t>UT require manual annotations</a:t>
            </a:r>
            <a:endParaRPr lang="en-US" dirty="0" smtClean="0"/>
          </a:p>
          <a:p>
            <a:pPr lvl="1"/>
            <a:r>
              <a:rPr lang="en-US" dirty="0" smtClean="0"/>
              <a:t>Programs can be </a:t>
            </a:r>
            <a:r>
              <a:rPr lang="en-US" dirty="0" smtClean="0"/>
              <a:t>refactored</a:t>
            </a:r>
            <a:r>
              <a:rPr lang="en-US" dirty="0" smtClean="0"/>
              <a:t> </a:t>
            </a:r>
            <a:r>
              <a:rPr lang="en-US" dirty="0" smtClean="0"/>
              <a:t>to </a:t>
            </a:r>
            <a:r>
              <a:rPr lang="en-US" dirty="0" smtClean="0"/>
              <a:t>have better </a:t>
            </a:r>
            <a:r>
              <a:rPr lang="en-US" dirty="0" err="1" smtClean="0"/>
              <a:t>OaM</a:t>
            </a:r>
            <a:r>
              <a:rPr lang="en-US" dirty="0" smtClean="0"/>
              <a:t> structure</a:t>
            </a:r>
            <a:endParaRPr lang="en-US" dirty="0" smtClean="0"/>
          </a:p>
          <a:p>
            <a:r>
              <a:rPr lang="en-US" dirty="0" smtClean="0"/>
              <a:t>OT </a:t>
            </a:r>
            <a:r>
              <a:rPr lang="en-US" dirty="0" smtClean="0"/>
              <a:t>requires </a:t>
            </a:r>
            <a:r>
              <a:rPr lang="en-US" dirty="0" smtClean="0"/>
              <a:t>manual </a:t>
            </a:r>
            <a:r>
              <a:rPr lang="en-US" dirty="0" smtClean="0"/>
              <a:t>annotations</a:t>
            </a:r>
            <a:endParaRPr lang="en-US" dirty="0"/>
          </a:p>
          <a:p>
            <a:pPr lvl="1"/>
            <a:r>
              <a:rPr lang="en-US" dirty="0" smtClean="0"/>
              <a:t>Annotations </a:t>
            </a:r>
            <a:r>
              <a:rPr lang="en-US" dirty="0" smtClean="0"/>
              <a:t>are </a:t>
            </a:r>
            <a:r>
              <a:rPr lang="en-US" dirty="0" smtClean="0"/>
              <a:t>hard </a:t>
            </a:r>
            <a:r>
              <a:rPr lang="en-US" dirty="0" smtClean="0"/>
              <a:t>to understand</a:t>
            </a:r>
          </a:p>
          <a:p>
            <a:pPr lvl="1"/>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33</a:t>
            </a:fld>
            <a:endParaRPr lang="en-US" dirty="0"/>
          </a:p>
        </p:txBody>
      </p:sp>
    </p:spTree>
    <p:extLst>
      <p:ext uri="{BB962C8B-B14F-4D97-AF65-F5344CB8AC3E}">
        <p14:creationId xmlns:p14="http://schemas.microsoft.com/office/powerpoint/2010/main" val="27060966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530352" y="1447800"/>
            <a:ext cx="8110728" cy="5410200"/>
          </a:xfrm>
        </p:spPr>
        <p:txBody>
          <a:bodyPr>
            <a:normAutofit fontScale="92500" lnSpcReduction="10000"/>
          </a:bodyPr>
          <a:lstStyle/>
          <a:p>
            <a:r>
              <a:rPr lang="en-US" dirty="0"/>
              <a:t>Tip et al</a:t>
            </a:r>
            <a:r>
              <a:rPr lang="en-US" dirty="0" smtClean="0"/>
              <a:t>.</a:t>
            </a:r>
            <a:r>
              <a:rPr lang="zh-CN" altLang="en-US" dirty="0" smtClean="0"/>
              <a:t> </a:t>
            </a:r>
            <a:r>
              <a:rPr lang="en-US" altLang="zh-CN" dirty="0" smtClean="0"/>
              <a:t>(</a:t>
            </a:r>
            <a:r>
              <a:rPr lang="en-US" dirty="0" smtClean="0"/>
              <a:t>TOPLAS</a:t>
            </a:r>
            <a:r>
              <a:rPr lang="zh-CN" altLang="en-US" dirty="0"/>
              <a:t> </a:t>
            </a:r>
            <a:r>
              <a:rPr lang="en-US" altLang="zh-CN" dirty="0" smtClean="0"/>
              <a:t>2011)</a:t>
            </a:r>
          </a:p>
          <a:p>
            <a:pPr lvl="1"/>
            <a:r>
              <a:rPr lang="en-US" dirty="0" smtClean="0"/>
              <a:t>Similar algorithm: starts with all possible answers and iteratively removes infeasible elements</a:t>
            </a:r>
          </a:p>
          <a:p>
            <a:pPr lvl="1"/>
            <a:r>
              <a:rPr lang="en-US" dirty="0" smtClean="0"/>
              <a:t>We also use qualifier preference ranking</a:t>
            </a:r>
          </a:p>
          <a:p>
            <a:r>
              <a:rPr lang="en-US" dirty="0" err="1" smtClean="0"/>
              <a:t>Dietl</a:t>
            </a:r>
            <a:r>
              <a:rPr lang="en-US" dirty="0" smtClean="0"/>
              <a:t> et al. (ECOOP 2011)</a:t>
            </a:r>
          </a:p>
          <a:p>
            <a:pPr lvl="1"/>
            <a:r>
              <a:rPr lang="en-US" dirty="0" smtClean="0"/>
              <a:t>Tunable Inference for Generic Universe Types</a:t>
            </a:r>
          </a:p>
          <a:p>
            <a:pPr lvl="1"/>
            <a:r>
              <a:rPr lang="en-US" dirty="0" smtClean="0"/>
              <a:t>Encodes type constraints and solved by Max-SAT solver</a:t>
            </a:r>
          </a:p>
          <a:p>
            <a:r>
              <a:rPr dirty="0" smtClean="0"/>
              <a:t>Sergey </a:t>
            </a:r>
            <a:r>
              <a:rPr lang="en-US" dirty="0" smtClean="0"/>
              <a:t>&amp; </a:t>
            </a:r>
            <a:r>
              <a:rPr dirty="0" smtClean="0"/>
              <a:t>Clark</a:t>
            </a:r>
            <a:r>
              <a:rPr lang="en-US" dirty="0" smtClean="0"/>
              <a:t> (ESOP 2012)</a:t>
            </a:r>
          </a:p>
          <a:p>
            <a:pPr lvl="1"/>
            <a:r>
              <a:rPr lang="en-US" dirty="0" smtClean="0"/>
              <a:t>Gradual Ownership Types</a:t>
            </a:r>
          </a:p>
          <a:p>
            <a:pPr lvl="1"/>
            <a:r>
              <a:rPr lang="en-US" dirty="0" smtClean="0"/>
              <a:t>Requires both static and dynamic analyses</a:t>
            </a:r>
          </a:p>
          <a:p>
            <a:pPr lvl="1"/>
            <a:r>
              <a:rPr lang="en-US" dirty="0" smtClean="0"/>
              <a:t>Analyzes 8,200 lines of code in total </a:t>
            </a:r>
            <a:r>
              <a:rPr dirty="0" smtClean="0"/>
              <a:t> </a:t>
            </a:r>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We presented an inference framework for ownership-like type systems</a:t>
            </a:r>
          </a:p>
          <a:p>
            <a:r>
              <a:rPr lang="en-US" dirty="0" smtClean="0"/>
              <a:t>We defined the notion of “best” typing</a:t>
            </a:r>
          </a:p>
          <a:p>
            <a:r>
              <a:rPr lang="en-US" dirty="0" smtClean="0"/>
              <a:t>We evaluated the implementation on large benchmarks</a:t>
            </a:r>
          </a:p>
          <a:p>
            <a:r>
              <a:rPr lang="en-US" dirty="0" smtClean="0"/>
              <a:t>The tool is 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We presented an inference framework for ownership-like type systems</a:t>
            </a:r>
          </a:p>
          <a:p>
            <a:r>
              <a:rPr lang="en-US" dirty="0" smtClean="0"/>
              <a:t>We defined the notion of “best” typing</a:t>
            </a:r>
          </a:p>
          <a:p>
            <a:r>
              <a:rPr lang="en-US" dirty="0" smtClean="0"/>
              <a:t>We evaluated the implementation on large benchmarks</a:t>
            </a:r>
          </a:p>
          <a:p>
            <a:r>
              <a:rPr lang="en-US" dirty="0"/>
              <a:t>The tool is publicly 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36</a:t>
            </a:fld>
            <a:endParaRPr lang="en-US" dirty="0"/>
          </a:p>
        </p:txBody>
      </p:sp>
    </p:spTree>
    <p:extLst>
      <p:ext uri="{BB962C8B-B14F-4D97-AF65-F5344CB8AC3E}">
        <p14:creationId xmlns:p14="http://schemas.microsoft.com/office/powerpoint/2010/main" val="19637171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F94E285-444D-4C0C-8BFA-BDB311F86A90}" type="slidenum">
              <a:rPr lang="en-US" smtClean="0"/>
              <a:pPr/>
              <a:t>37</a:t>
            </a:fld>
            <a:endParaRPr lang="en-US" dirty="0"/>
          </a:p>
        </p:txBody>
      </p:sp>
    </p:spTree>
    <p:extLst>
      <p:ext uri="{BB962C8B-B14F-4D97-AF65-F5344CB8AC3E}">
        <p14:creationId xmlns:p14="http://schemas.microsoft.com/office/powerpoint/2010/main" val="29520052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a:t>
            </a:r>
            <a:r>
              <a:rPr lang="en-US" dirty="0" err="1" smtClean="0"/>
              <a:t>vs</a:t>
            </a:r>
            <a:r>
              <a:rPr lang="en-US" dirty="0" smtClean="0"/>
              <a:t> OT</a:t>
            </a:r>
            <a:endParaRPr lang="en-US" dirty="0"/>
          </a:p>
        </p:txBody>
      </p:sp>
      <p:graphicFrame>
        <p:nvGraphicFramePr>
          <p:cNvPr id="4" name="Content Placeholder 3"/>
          <p:cNvGraphicFramePr>
            <a:graphicFrameLocks noGrp="1"/>
          </p:cNvGraphicFramePr>
          <p:nvPr>
            <p:ph idx="1"/>
          </p:nvPr>
        </p:nvGraphicFramePr>
        <p:xfrm>
          <a:off x="210310" y="1752600"/>
          <a:ext cx="8781290" cy="4800600"/>
        </p:xfrm>
        <a:graphic>
          <a:graphicData uri="http://schemas.openxmlformats.org/drawingml/2006/table">
            <a:tbl>
              <a:tblPr>
                <a:effectLst>
                  <a:outerShdw blurRad="50800" dist="38100" dir="2700000" algn="tl" rotWithShape="0">
                    <a:srgbClr val="000000">
                      <a:alpha val="43000"/>
                    </a:srgbClr>
                  </a:outerShdw>
                </a:effectLst>
                <a:tableStyleId>{5940675A-B579-460E-94D1-54222C63F5DA}</a:tableStyleId>
              </a:tblPr>
              <a:tblGrid>
                <a:gridCol w="1752600"/>
                <a:gridCol w="1759916"/>
                <a:gridCol w="1756258"/>
                <a:gridCol w="1756258"/>
                <a:gridCol w="1756258"/>
              </a:tblGrid>
              <a:tr h="824613">
                <a:tc>
                  <a:txBody>
                    <a:bodyPr/>
                    <a:lstStyle/>
                    <a:p>
                      <a:pPr algn="r" fontAlgn="b"/>
                      <a:r>
                        <a:rPr lang="en-US" sz="2000" u="none" strike="noStrike" dirty="0" smtClean="0"/>
                        <a:t>Benchmark</a:t>
                      </a:r>
                      <a:r>
                        <a:rPr lang="en-US" sz="2000" u="none" strike="noStrike" baseline="0" dirty="0" smtClean="0"/>
                        <a:t> OT:</a:t>
                      </a:r>
                    </a:p>
                    <a:p>
                      <a:pPr algn="r" fontAlgn="b"/>
                      <a:r>
                        <a:rPr lang="en-US" sz="2000" u="none" strike="noStrike" baseline="0" dirty="0" smtClean="0"/>
                        <a:t>                  UT:</a:t>
                      </a:r>
                      <a:endParaRPr lang="en-US" sz="2000" b="0" i="0" u="none" strike="noStrike" dirty="0">
                        <a:latin typeface="Verdana"/>
                      </a:endParaRPr>
                    </a:p>
                  </a:txBody>
                  <a:tcPr marL="12700" marR="12700" marT="12700" marB="0" anchor="ctr">
                    <a:solidFill>
                      <a:schemeClr val="bg1">
                        <a:lumMod val="95000"/>
                      </a:schemeClr>
                    </a:solidFill>
                  </a:tcPr>
                </a:tc>
                <a:tc>
                  <a:txBody>
                    <a:bodyPr/>
                    <a:lstStyle/>
                    <a:p>
                      <a:pPr algn="ctr" fontAlgn="b"/>
                      <a:r>
                        <a:rPr lang="en-US" sz="2000" b="0" i="0" u="none" strike="noStrike" dirty="0" smtClean="0">
                          <a:latin typeface="Verdana"/>
                        </a:rPr>
                        <a:t>rep</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Verdana"/>
                        </a:rPr>
                        <a:t>peer</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Verdana"/>
                        </a:rPr>
                        <a:t>rep</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Verdana"/>
                        </a:rPr>
                        <a:t>not</a:t>
                      </a:r>
                      <a:r>
                        <a:rPr lang="en-US" sz="2000" b="0" i="0" u="none" strike="noStrike" baseline="0" dirty="0" smtClean="0">
                          <a:latin typeface="Verdana"/>
                        </a:rPr>
                        <a:t> rep</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26 (22%)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 8 ( 7%)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 19 (16%)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   66 (55%)    </a:t>
                      </a:r>
                      <a:endParaRPr lang="en-US" sz="2000" b="0" i="0" u="none" strike="noStrike">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smtClean="0"/>
                        <a:t> </a:t>
                      </a:r>
                      <a:r>
                        <a:rPr lang="en-US" sz="2000" u="none" strike="noStrike" dirty="0" err="1" smtClean="0"/>
                        <a:t>tinySQL</a:t>
                      </a:r>
                      <a:r>
                        <a:rPr lang="en-US" sz="2000" u="none" strike="noStrike" dirty="0" smtClean="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32 ( 6%)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123 (24%)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13 ( 2%)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 355 (68%) </a:t>
                      </a:r>
                      <a:endParaRPr lang="en-US" sz="2000" b="0" i="0" u="none" strike="noStrike">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a:t> </a:t>
                      </a:r>
                      <a:r>
                        <a:rPr lang="en-US" sz="2000" u="none" strike="noStrike" dirty="0" err="1"/>
                        <a:t>htmlparser</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27 ( 2%)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234 (20%)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16 ( 1%)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926 (77%)   </a:t>
                      </a:r>
                      <a:endParaRPr lang="en-US" sz="2000" b="0" i="0" u="none" strike="noStrike" dirty="0">
                        <a:latin typeface="Verdana"/>
                      </a:endParaRPr>
                    </a:p>
                  </a:txBody>
                  <a:tcPr marL="12700" marR="12700" marT="12700" marB="0" anchor="b">
                    <a:solidFill>
                      <a:schemeClr val="bg1">
                        <a:lumMod val="95000"/>
                      </a:schemeClr>
                    </a:solidFill>
                  </a:tcPr>
                </a:tc>
              </a:tr>
              <a:tr h="555458">
                <a:tc>
                  <a:txBody>
                    <a:bodyPr/>
                    <a:lstStyle/>
                    <a:p>
                      <a:pPr algn="l" fontAlgn="b"/>
                      <a:r>
                        <a:rPr lang="en-US" sz="2000" u="none" strike="noStrike" dirty="0"/>
                        <a:t> </a:t>
                      </a:r>
                      <a:r>
                        <a:rPr lang="en-US" sz="2000" u="none" strike="noStrike" dirty="0" err="1"/>
                        <a:t>ejc</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44 ( 2%)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336 (12%)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81 ( 3%)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2321 (83%)   </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a:t> </a:t>
                      </a:r>
                      <a:r>
                        <a:rPr lang="en-US" sz="2000" u="none" strike="noStrike" dirty="0" err="1"/>
                        <a:t>javad</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6 (10%)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38 (66%)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0 ( 0%)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14 (24%)        </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a:t> </a:t>
                      </a:r>
                      <a:r>
                        <a:rPr lang="en-US" sz="2000" u="none" strike="noStrike" dirty="0" err="1"/>
                        <a:t>SPECjbb</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75 (26%)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84 (29%)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25 ( 9%)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110 (37%)    </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smtClean="0"/>
                        <a:t> </a:t>
                      </a:r>
                      <a:r>
                        <a:rPr lang="en-US" sz="2000" u="none" strike="noStrike" dirty="0" err="1"/>
                        <a:t>jdepend</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13 ( 7%)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71 (41%)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1 ( 1%)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90 (51%) </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smtClean="0"/>
                        <a:t> </a:t>
                      </a:r>
                      <a:r>
                        <a:rPr lang="en-US" sz="2000" u="none" strike="noStrike" dirty="0" err="1"/>
                        <a:t>classycle</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 ( 0%)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109 (45%)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5 ( 2%)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128 (53%)</a:t>
                      </a:r>
                      <a:endParaRPr lang="en-US" sz="2000" b="0" i="0" u="none" strike="noStrike" dirty="0">
                        <a:latin typeface="Verdana"/>
                      </a:endParaRPr>
                    </a:p>
                  </a:txBody>
                  <a:tcPr marL="12700" marR="12700" marT="12700" marB="0" anchor="b">
                    <a:solidFill>
                      <a:schemeClr val="bg1">
                        <a:lumMod val="95000"/>
                      </a:schemeClr>
                    </a:solidFill>
                  </a:tcPr>
                </a:tc>
              </a:tr>
            </a:tbl>
          </a:graphicData>
        </a:graphic>
      </p:graphicFrame>
      <p:graphicFrame>
        <p:nvGraphicFramePr>
          <p:cNvPr id="410626" name="Object 2"/>
          <p:cNvGraphicFramePr>
            <a:graphicFrameLocks noChangeAspect="1"/>
          </p:cNvGraphicFramePr>
          <p:nvPr/>
        </p:nvGraphicFramePr>
        <p:xfrm>
          <a:off x="2484437" y="1905000"/>
          <a:ext cx="868363" cy="422275"/>
        </p:xfrm>
        <a:graphic>
          <a:graphicData uri="http://schemas.openxmlformats.org/presentationml/2006/ole">
            <mc:AlternateContent xmlns:mc="http://schemas.openxmlformats.org/markup-compatibility/2006">
              <mc:Choice xmlns:v="urn:schemas-microsoft-com:vml" Requires="v">
                <p:oleObj spid="_x0000_s549509" name="Equation" r:id="rId3" imgW="482600" imgH="215900" progId="Equation.3">
                  <p:embed/>
                </p:oleObj>
              </mc:Choice>
              <mc:Fallback>
                <p:oleObj name="Equation" r:id="rId3" imgW="4826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7" y="1905000"/>
                        <a:ext cx="868363"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0627" name="Object 3"/>
          <p:cNvGraphicFramePr>
            <a:graphicFrameLocks noChangeAspect="1"/>
          </p:cNvGraphicFramePr>
          <p:nvPr/>
        </p:nvGraphicFramePr>
        <p:xfrm>
          <a:off x="4160838" y="1905000"/>
          <a:ext cx="868362" cy="422275"/>
        </p:xfrm>
        <a:graphic>
          <a:graphicData uri="http://schemas.openxmlformats.org/presentationml/2006/ole">
            <mc:AlternateContent xmlns:mc="http://schemas.openxmlformats.org/markup-compatibility/2006">
              <mc:Choice xmlns:v="urn:schemas-microsoft-com:vml" Requires="v">
                <p:oleObj spid="_x0000_s549510" name="Equation" r:id="rId5" imgW="482600" imgH="215900" progId="Equation.3">
                  <p:embed/>
                </p:oleObj>
              </mc:Choice>
              <mc:Fallback>
                <p:oleObj name="Equation" r:id="rId5" imgW="4826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0838" y="1905000"/>
                        <a:ext cx="868362"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0628" name="Object 4"/>
          <p:cNvGraphicFramePr>
            <a:graphicFrameLocks noChangeAspect="1"/>
          </p:cNvGraphicFramePr>
          <p:nvPr/>
        </p:nvGraphicFramePr>
        <p:xfrm>
          <a:off x="5638800" y="1905000"/>
          <a:ext cx="1325562" cy="422275"/>
        </p:xfrm>
        <a:graphic>
          <a:graphicData uri="http://schemas.openxmlformats.org/presentationml/2006/ole">
            <mc:AlternateContent xmlns:mc="http://schemas.openxmlformats.org/markup-compatibility/2006">
              <mc:Choice xmlns:v="urn:schemas-microsoft-com:vml" Requires="v">
                <p:oleObj spid="_x0000_s549511" name="Equation" r:id="rId7" imgW="736600" imgH="215900" progId="Equation.3">
                  <p:embed/>
                </p:oleObj>
              </mc:Choice>
              <mc:Fallback>
                <p:oleObj name="Equation" r:id="rId7" imgW="736600" imgH="215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905000"/>
                        <a:ext cx="1325562"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0629" name="Object 5"/>
          <p:cNvGraphicFramePr>
            <a:graphicFrameLocks noChangeAspect="1"/>
          </p:cNvGraphicFramePr>
          <p:nvPr/>
        </p:nvGraphicFramePr>
        <p:xfrm>
          <a:off x="7437437" y="1905000"/>
          <a:ext cx="1325563" cy="422275"/>
        </p:xfrm>
        <a:graphic>
          <a:graphicData uri="http://schemas.openxmlformats.org/presentationml/2006/ole">
            <mc:AlternateContent xmlns:mc="http://schemas.openxmlformats.org/markup-compatibility/2006">
              <mc:Choice xmlns:v="urn:schemas-microsoft-com:vml" Requires="v">
                <p:oleObj spid="_x0000_s549512" name="Equation" r:id="rId9" imgW="736600" imgH="215900" progId="Equation.3">
                  <p:embed/>
                </p:oleObj>
              </mc:Choice>
              <mc:Fallback>
                <p:oleObj name="Equation" r:id="rId9" imgW="736600" imgH="2159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7437" y="1905000"/>
                        <a:ext cx="1325563"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38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(TWRITE</a:t>
            </a:r>
            <a:r>
              <a:rPr lang="en-US" dirty="0" smtClean="0"/>
              <a:t>): </a:t>
            </a:r>
            <a:r>
              <a:rPr lang="en-US" dirty="0" err="1" smtClean="0">
                <a:solidFill>
                  <a:srgbClr val="0000FF"/>
                </a:solidFill>
              </a:rPr>
              <a:t>x.f</a:t>
            </a:r>
            <a:r>
              <a:rPr lang="en-US" dirty="0" smtClean="0">
                <a:solidFill>
                  <a:srgbClr val="0000FF"/>
                </a:solidFill>
              </a:rPr>
              <a:t> = </a:t>
            </a:r>
            <a:r>
              <a:rPr lang="en-US" dirty="0" err="1" smtClean="0">
                <a:solidFill>
                  <a:srgbClr val="0000FF"/>
                </a:solidFill>
              </a:rPr>
              <a:t>y</a:t>
            </a:r>
            <a:r>
              <a:rPr lang="en-US" dirty="0" smtClean="0"/>
              <a:t> </a:t>
            </a:r>
            <a:endParaRPr lang="en-US" dirty="0"/>
          </a:p>
        </p:txBody>
      </p:sp>
      <p:grpSp>
        <p:nvGrpSpPr>
          <p:cNvPr id="11" name="Group 10"/>
          <p:cNvGrpSpPr/>
          <p:nvPr/>
        </p:nvGrpSpPr>
        <p:grpSpPr>
          <a:xfrm>
            <a:off x="728663" y="1371600"/>
            <a:ext cx="4071937" cy="1938992"/>
            <a:chOff x="728663" y="1371600"/>
            <a:chExt cx="4071937" cy="1938992"/>
          </a:xfrm>
        </p:grpSpPr>
        <p:grpSp>
          <p:nvGrpSpPr>
            <p:cNvPr id="12" name="Group 11"/>
            <p:cNvGrpSpPr/>
            <p:nvPr/>
          </p:nvGrpSpPr>
          <p:grpSpPr>
            <a:xfrm>
              <a:off x="728663" y="1371600"/>
              <a:ext cx="4071937" cy="1938992"/>
              <a:chOff x="4757738" y="2055167"/>
              <a:chExt cx="4071937" cy="1938992"/>
            </a:xfrm>
          </p:grpSpPr>
          <p:sp>
            <p:nvSpPr>
              <p:cNvPr id="10" name="TextBox 9"/>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73764" name="Object 4"/>
              <p:cNvGraphicFramePr>
                <a:graphicFrameLocks noChangeAspect="1"/>
              </p:cNvGraphicFramePr>
              <p:nvPr/>
            </p:nvGraphicFramePr>
            <p:xfrm>
              <a:off x="4757738" y="2678113"/>
              <a:ext cx="4071937" cy="1131887"/>
            </p:xfrm>
            <a:graphic>
              <a:graphicData uri="http://schemas.openxmlformats.org/presentationml/2006/ole">
                <mc:AlternateContent xmlns:mc="http://schemas.openxmlformats.org/markup-compatibility/2006">
                  <mc:Choice xmlns:v="urn:schemas-microsoft-com:vml" Requires="v">
                    <p:oleObj spid="_x0000_s551811" name="Equation" r:id="rId4" imgW="2374900" imgH="660400" progId="Equation.3">
                      <p:embed/>
                    </p:oleObj>
                  </mc:Choice>
                  <mc:Fallback>
                    <p:oleObj name="Equation" r:id="rId4" imgW="23749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2678113"/>
                            <a:ext cx="4071937" cy="113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Oval 12"/>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8" name="Group 7"/>
          <p:cNvGrpSpPr/>
          <p:nvPr/>
        </p:nvGrpSpPr>
        <p:grpSpPr>
          <a:xfrm>
            <a:off x="2971800" y="4959647"/>
            <a:ext cx="3986212" cy="1593553"/>
            <a:chOff x="2971800" y="4959647"/>
            <a:chExt cx="3986212" cy="1593553"/>
          </a:xfrm>
        </p:grpSpPr>
        <p:grpSp>
          <p:nvGrpSpPr>
            <p:cNvPr id="15" name="Group 14"/>
            <p:cNvGrpSpPr/>
            <p:nvPr/>
          </p:nvGrpSpPr>
          <p:grpSpPr>
            <a:xfrm>
              <a:off x="2971800" y="4959647"/>
              <a:ext cx="3986212" cy="1593553"/>
              <a:chOff x="2624138" y="4948535"/>
              <a:chExt cx="3986212" cy="1593553"/>
            </a:xfrm>
          </p:grpSpPr>
          <p:sp>
            <p:nvSpPr>
              <p:cNvPr id="14" name="TextBox 13"/>
              <p:cNvSpPr txBox="1"/>
              <p:nvPr/>
            </p:nvSpPr>
            <p:spPr>
              <a:xfrm>
                <a:off x="2624138" y="4948535"/>
                <a:ext cx="3986212" cy="1569660"/>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373765" name="Object 5"/>
              <p:cNvGraphicFramePr>
                <a:graphicFrameLocks noChangeAspect="1"/>
              </p:cNvGraphicFramePr>
              <p:nvPr/>
            </p:nvGraphicFramePr>
            <p:xfrm>
              <a:off x="2624138" y="5410200"/>
              <a:ext cx="3986212" cy="1131888"/>
            </p:xfrm>
            <a:graphic>
              <a:graphicData uri="http://schemas.openxmlformats.org/presentationml/2006/ole">
                <mc:AlternateContent xmlns:mc="http://schemas.openxmlformats.org/markup-compatibility/2006">
                  <mc:Choice xmlns:v="urn:schemas-microsoft-com:vml" Requires="v">
                    <p:oleObj spid="_x0000_s551812" name="Equation" r:id="rId6" imgW="2324100" imgH="660400" progId="Equation.3">
                      <p:embed/>
                    </p:oleObj>
                  </mc:Choice>
                  <mc:Fallback>
                    <p:oleObj name="Equation" r:id="rId6" imgW="23241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4138" y="5410200"/>
                            <a:ext cx="3986212" cy="113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105400" y="58674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aphicFrame>
        <p:nvGraphicFramePr>
          <p:cNvPr id="26" name="Object 25"/>
          <p:cNvGraphicFramePr>
            <a:graphicFrameLocks noChangeAspect="1"/>
          </p:cNvGraphicFramePr>
          <p:nvPr/>
        </p:nvGraphicFramePr>
        <p:xfrm>
          <a:off x="5029200" y="1970088"/>
          <a:ext cx="3984625" cy="1176337"/>
        </p:xfrm>
        <a:graphic>
          <a:graphicData uri="http://schemas.openxmlformats.org/presentationml/2006/ole">
            <mc:AlternateContent xmlns:mc="http://schemas.openxmlformats.org/markup-compatibility/2006">
              <mc:Choice xmlns:v="urn:schemas-microsoft-com:vml" Requires="v">
                <p:oleObj spid="_x0000_s551813" name="Equation" r:id="rId8" imgW="2324100" imgH="685800" progId="Equation.3">
                  <p:embed/>
                </p:oleObj>
              </mc:Choice>
              <mc:Fallback>
                <p:oleObj name="Equation" r:id="rId8" imgW="232410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19700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own Arrow 5"/>
          <p:cNvSpPr/>
          <p:nvPr/>
        </p:nvSpPr>
        <p:spPr>
          <a:xfrm>
            <a:off x="4419600" y="3581400"/>
            <a:ext cx="990600" cy="1066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5029200" y="1371600"/>
            <a:ext cx="3984625" cy="1938992"/>
            <a:chOff x="5029200" y="1371600"/>
            <a:chExt cx="3984625" cy="1938992"/>
          </a:xfrm>
        </p:grpSpPr>
        <p:grpSp>
          <p:nvGrpSpPr>
            <p:cNvPr id="9" name="Group 8"/>
            <p:cNvGrpSpPr/>
            <p:nvPr/>
          </p:nvGrpSpPr>
          <p:grpSpPr>
            <a:xfrm>
              <a:off x="5029200" y="1371600"/>
              <a:ext cx="3984625" cy="1938992"/>
              <a:chOff x="674688" y="2057400"/>
              <a:chExt cx="3984625" cy="1938992"/>
            </a:xfrm>
          </p:grpSpPr>
          <p:sp>
            <p:nvSpPr>
              <p:cNvPr id="7" name="TextBox 6"/>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nvGraphicFramePr>
            <p:xfrm>
              <a:off x="674688" y="2655888"/>
              <a:ext cx="3984625" cy="1176337"/>
            </p:xfrm>
            <a:graphic>
              <a:graphicData uri="http://schemas.openxmlformats.org/presentationml/2006/ole">
                <mc:AlternateContent xmlns:mc="http://schemas.openxmlformats.org/markup-compatibility/2006">
                  <mc:Choice xmlns:v="urn:schemas-microsoft-com:vml" Requires="v">
                    <p:oleObj spid="_x0000_s551814" name="Equation" r:id="rId10" imgW="2324100" imgH="685800" progId="Equation.3">
                      <p:embed/>
                    </p:oleObj>
                  </mc:Choice>
                  <mc:Fallback>
                    <p:oleObj name="Equation" r:id="rId10" imgW="232410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88" y="26558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Oval 26"/>
            <p:cNvSpPr/>
            <p:nvPr/>
          </p:nvSpPr>
          <p:spPr>
            <a:xfrm>
              <a:off x="6858001" y="2438400"/>
              <a:ext cx="16764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30" name="Group 29"/>
          <p:cNvGrpSpPr/>
          <p:nvPr/>
        </p:nvGrpSpPr>
        <p:grpSpPr>
          <a:xfrm>
            <a:off x="762000" y="1371600"/>
            <a:ext cx="4071937" cy="1938992"/>
            <a:chOff x="728663" y="1371600"/>
            <a:chExt cx="4071937" cy="1938992"/>
          </a:xfrm>
        </p:grpSpPr>
        <p:grpSp>
          <p:nvGrpSpPr>
            <p:cNvPr id="31" name="Group 30"/>
            <p:cNvGrpSpPr/>
            <p:nvPr/>
          </p:nvGrpSpPr>
          <p:grpSpPr>
            <a:xfrm>
              <a:off x="728663" y="1371600"/>
              <a:ext cx="4071937" cy="1938992"/>
              <a:chOff x="4757738" y="2055167"/>
              <a:chExt cx="4071937" cy="1938992"/>
            </a:xfrm>
          </p:grpSpPr>
          <p:sp>
            <p:nvSpPr>
              <p:cNvPr id="33" name="TextBox 32"/>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4" name="Object 4"/>
              <p:cNvGraphicFramePr>
                <a:graphicFrameLocks noChangeAspect="1"/>
              </p:cNvGraphicFramePr>
              <p:nvPr/>
            </p:nvGraphicFramePr>
            <p:xfrm>
              <a:off x="4757738" y="2678113"/>
              <a:ext cx="4071937" cy="1131887"/>
            </p:xfrm>
            <a:graphic>
              <a:graphicData uri="http://schemas.openxmlformats.org/presentationml/2006/ole">
                <mc:AlternateContent xmlns:mc="http://schemas.openxmlformats.org/markup-compatibility/2006">
                  <mc:Choice xmlns:v="urn:schemas-microsoft-com:vml" Requires="v">
                    <p:oleObj spid="_x0000_s551815" name="Equation" r:id="rId11" imgW="2374900" imgH="660400" progId="Equation.3">
                      <p:embed/>
                    </p:oleObj>
                  </mc:Choice>
                  <mc:Fallback>
                    <p:oleObj name="Equation" r:id="rId11" imgW="23749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2678113"/>
                            <a:ext cx="4071937" cy="113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Oval 31"/>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35" name="Group 34"/>
          <p:cNvGrpSpPr/>
          <p:nvPr/>
        </p:nvGrpSpPr>
        <p:grpSpPr>
          <a:xfrm>
            <a:off x="5029200" y="1371600"/>
            <a:ext cx="3984625" cy="1938992"/>
            <a:chOff x="5029200" y="1371600"/>
            <a:chExt cx="3984625" cy="1938992"/>
          </a:xfrm>
        </p:grpSpPr>
        <p:grpSp>
          <p:nvGrpSpPr>
            <p:cNvPr id="36" name="Group 35"/>
            <p:cNvGrpSpPr/>
            <p:nvPr/>
          </p:nvGrpSpPr>
          <p:grpSpPr>
            <a:xfrm>
              <a:off x="5029200" y="1371600"/>
              <a:ext cx="3984625" cy="1938992"/>
              <a:chOff x="674688" y="2057400"/>
              <a:chExt cx="3984625" cy="1938992"/>
            </a:xfrm>
          </p:grpSpPr>
          <p:sp>
            <p:nvSpPr>
              <p:cNvPr id="38" name="TextBox 37"/>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9" name="Object 38"/>
              <p:cNvGraphicFramePr>
                <a:graphicFrameLocks noChangeAspect="1"/>
              </p:cNvGraphicFramePr>
              <p:nvPr/>
            </p:nvGraphicFramePr>
            <p:xfrm>
              <a:off x="674688" y="2655888"/>
              <a:ext cx="3984625" cy="1176337"/>
            </p:xfrm>
            <a:graphic>
              <a:graphicData uri="http://schemas.openxmlformats.org/presentationml/2006/ole">
                <mc:AlternateContent xmlns:mc="http://schemas.openxmlformats.org/markup-compatibility/2006">
                  <mc:Choice xmlns:v="urn:schemas-microsoft-com:vml" Requires="v">
                    <p:oleObj spid="_x0000_s551816" name="Equation" r:id="rId12" imgW="2324100" imgH="685800" progId="Equation.3">
                      <p:embed/>
                    </p:oleObj>
                  </mc:Choice>
                  <mc:Fallback>
                    <p:oleObj name="Equation" r:id="rId12" imgW="232410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88" y="26558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Oval 36"/>
            <p:cNvSpPr/>
            <p:nvPr/>
          </p:nvSpPr>
          <p:spPr>
            <a:xfrm>
              <a:off x="6858001" y="2438400"/>
              <a:ext cx="16764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cxnSp>
        <p:nvCxnSpPr>
          <p:cNvPr id="16" name="Straight Arrow Connector 15"/>
          <p:cNvCxnSpPr>
            <a:stCxn id="25" idx="1"/>
            <a:endCxn id="32" idx="4"/>
          </p:cNvCxnSpPr>
          <p:nvPr/>
        </p:nvCxnSpPr>
        <p:spPr>
          <a:xfrm flipH="1" flipV="1">
            <a:off x="3521869" y="2743200"/>
            <a:ext cx="1750919" cy="3168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5" idx="7"/>
            <a:endCxn id="37" idx="4"/>
          </p:cNvCxnSpPr>
          <p:nvPr/>
        </p:nvCxnSpPr>
        <p:spPr>
          <a:xfrm flipV="1">
            <a:off x="6081012" y="2743200"/>
            <a:ext cx="1615189" cy="3168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AF94E285-444D-4C0C-8BFA-BDB311F86A90}" type="slidenum">
              <a:rPr lang="en-US" smtClean="0"/>
              <a:pPr/>
              <a:t>39</a:t>
            </a:fld>
            <a:endParaRPr lang="en-US" dirty="0"/>
          </a:p>
        </p:txBody>
      </p:sp>
    </p:spTree>
    <p:extLst>
      <p:ext uri="{BB962C8B-B14F-4D97-AF65-F5344CB8AC3E}">
        <p14:creationId xmlns:p14="http://schemas.microsoft.com/office/powerpoint/2010/main" val="159493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17193E-6 4.67223E-6 L 0.24174 0.3002 " pathEditMode="relative" ptsTypes="AA">
                                      <p:cBhvr>
                                        <p:cTn id="6" dur="2000" fill="hold"/>
                                        <p:tgtEl>
                                          <p:spTgt spid="3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33727E-6 -8.15381E-7 L -0.24297 0.30044 " pathEditMode="relative" rAng="0" ptsTypes="AA">
                                      <p:cBhvr>
                                        <p:cTn id="8" dur="2000" fill="hold"/>
                                        <p:tgtEl>
                                          <p:spTgt spid="35"/>
                                        </p:tgtEl>
                                        <p:attrNameLst>
                                          <p:attrName>ppt_x</p:attrName>
                                          <p:attrName>ppt_y</p:attrName>
                                        </p:attrNameLst>
                                      </p:cBhvr>
                                      <p:rCtr x="-12157" y="15010"/>
                                    </p:animMotion>
                                  </p:childTnLst>
                                </p:cTn>
                              </p:par>
                            </p:childTnLst>
                          </p:cTn>
                        </p:par>
                        <p:par>
                          <p:cTn id="9" fill="hold">
                            <p:stCondLst>
                              <p:cond delay="2000"/>
                            </p:stCondLst>
                            <p:childTnLst>
                              <p:par>
                                <p:cTn id="10" presetID="9" presetClass="exit" presetSubtype="0" fill="hold" nodeType="afterEffect">
                                  <p:stCondLst>
                                    <p:cond delay="0"/>
                                  </p:stCondLst>
                                  <p:childTnLst>
                                    <p:animEffect transition="out" filter="dissolv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274638"/>
            <a:ext cx="8110728" cy="1143000"/>
          </a:xfrm>
        </p:spPr>
        <p:txBody>
          <a:bodyPr/>
          <a:lstStyle/>
          <a:p>
            <a:r>
              <a:rPr lang="en-US" dirty="0" smtClean="0"/>
              <a:t>Ownership Type Inference</a:t>
            </a:r>
            <a:endParaRPr lang="en-US" dirty="0"/>
          </a:p>
        </p:txBody>
      </p:sp>
      <p:sp>
        <p:nvSpPr>
          <p:cNvPr id="9" name="Content Placeholder 2"/>
          <p:cNvSpPr>
            <a:spLocks noGrp="1"/>
          </p:cNvSpPr>
          <p:nvPr>
            <p:ph idx="1"/>
          </p:nvPr>
        </p:nvSpPr>
        <p:spPr>
          <a:xfrm>
            <a:off x="530352" y="1447800"/>
            <a:ext cx="8110728" cy="5257800"/>
          </a:xfrm>
        </p:spPr>
        <p:txBody>
          <a:bodyPr>
            <a:normAutofit/>
          </a:bodyPr>
          <a:lstStyle/>
          <a:p>
            <a:r>
              <a:rPr lang="en-US" dirty="0" smtClean="0">
                <a:solidFill>
                  <a:srgbClr val="FF0000"/>
                </a:solidFill>
              </a:rPr>
              <a:t>Transforms</a:t>
            </a:r>
            <a:r>
              <a:rPr lang="en-US" dirty="0" smtClean="0"/>
              <a:t> </a:t>
            </a:r>
            <a:r>
              <a:rPr lang="en-US" dirty="0"/>
              <a:t>un-annotated or </a:t>
            </a:r>
            <a:r>
              <a:rPr lang="en-US" dirty="0" smtClean="0"/>
              <a:t>partially-annotated </a:t>
            </a:r>
            <a:r>
              <a:rPr lang="en-US" dirty="0"/>
              <a:t>programs into fully annotated ones</a:t>
            </a:r>
          </a:p>
          <a:p>
            <a:r>
              <a:rPr lang="en-US" dirty="0" smtClean="0">
                <a:solidFill>
                  <a:srgbClr val="FF0000"/>
                </a:solidFill>
              </a:rPr>
              <a:t>Reveals</a:t>
            </a:r>
            <a:r>
              <a:rPr lang="en-US" dirty="0" smtClean="0"/>
              <a:t> </a:t>
            </a:r>
            <a:r>
              <a:rPr lang="en-US" dirty="0"/>
              <a:t>how ownership concepts are expressed in </a:t>
            </a:r>
            <a:r>
              <a:rPr lang="en-US" dirty="0" smtClean="0"/>
              <a:t>existing programs</a:t>
            </a:r>
            <a:endParaRPr lang="en-US" dirty="0"/>
          </a:p>
          <a:p>
            <a:endParaRPr lang="en-US" dirty="0" smtClean="0"/>
          </a:p>
        </p:txBody>
      </p:sp>
      <p:sp>
        <p:nvSpPr>
          <p:cNvPr id="10" name="Slide Number Placeholder 3"/>
          <p:cNvSpPr>
            <a:spLocks noGrp="1"/>
          </p:cNvSpPr>
          <p:nvPr>
            <p:ph type="sldNum" sz="quarter" idx="12"/>
          </p:nvPr>
        </p:nvSpPr>
        <p:spPr>
          <a:xfrm>
            <a:off x="8613648" y="6305550"/>
            <a:ext cx="457200" cy="476250"/>
          </a:xfrm>
        </p:spPr>
        <p:txBody>
          <a:bodyPr/>
          <a:lstStyle/>
          <a:p>
            <a:fld id="{AF94E285-444D-4C0C-8BFA-BDB311F86A90}" type="slidenum">
              <a:rPr lang="en-US" smtClean="0"/>
              <a:pPr/>
              <a:t>4</a:t>
            </a:fld>
            <a:endParaRPr lang="en-US" dirty="0"/>
          </a:p>
        </p:txBody>
      </p:sp>
    </p:spTree>
    <p:extLst>
      <p:ext uri="{BB962C8B-B14F-4D97-AF65-F5344CB8AC3E}">
        <p14:creationId xmlns:p14="http://schemas.microsoft.com/office/powerpoint/2010/main" val="3268258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(TCALL</a:t>
            </a:r>
            <a:r>
              <a:rPr lang="en-US" dirty="0" smtClean="0"/>
              <a:t>): </a:t>
            </a:r>
            <a:r>
              <a:rPr lang="en-US" dirty="0" err="1" smtClean="0">
                <a:solidFill>
                  <a:srgbClr val="0000FF"/>
                </a:solidFill>
              </a:rPr>
              <a:t>x</a:t>
            </a:r>
            <a:r>
              <a:rPr lang="en-US" dirty="0" smtClean="0">
                <a:solidFill>
                  <a:srgbClr val="0000FF"/>
                </a:solidFill>
              </a:rPr>
              <a:t> </a:t>
            </a:r>
            <a:r>
              <a:rPr lang="en-US" smtClean="0">
                <a:solidFill>
                  <a:srgbClr val="0000FF"/>
                </a:solidFill>
              </a:rPr>
              <a:t>= y.m(z</a:t>
            </a:r>
            <a:r>
              <a:rPr lang="en-US" dirty="0" smtClean="0">
                <a:solidFill>
                  <a:srgbClr val="0000FF"/>
                </a:solidFill>
              </a:rPr>
              <a:t>)</a:t>
            </a:r>
            <a:endParaRPr lang="en-US" dirty="0"/>
          </a:p>
        </p:txBody>
      </p:sp>
      <p:sp>
        <p:nvSpPr>
          <p:cNvPr id="3" name="Content Placeholder 2"/>
          <p:cNvSpPr>
            <a:spLocks noGrp="1"/>
          </p:cNvSpPr>
          <p:nvPr>
            <p:ph idx="1"/>
          </p:nvPr>
        </p:nvSpPr>
        <p:spPr/>
        <p:txBody>
          <a:bodyPr/>
          <a:lstStyle/>
          <a:p>
            <a:pPr>
              <a:buNone/>
            </a:pPr>
            <a:endParaRPr lang="en-US" dirty="0" smtClean="0">
              <a:solidFill>
                <a:srgbClr val="0000FF"/>
              </a:solidFill>
            </a:endParaRPr>
          </a:p>
          <a:p>
            <a:endParaRPr lang="en-US" dirty="0"/>
          </a:p>
        </p:txBody>
      </p:sp>
      <p:grpSp>
        <p:nvGrpSpPr>
          <p:cNvPr id="8" name="Group 8"/>
          <p:cNvGrpSpPr/>
          <p:nvPr/>
        </p:nvGrpSpPr>
        <p:grpSpPr>
          <a:xfrm>
            <a:off x="304800" y="1349276"/>
            <a:ext cx="4354513" cy="2677656"/>
            <a:chOff x="304800" y="2057400"/>
            <a:chExt cx="4354513" cy="2677656"/>
          </a:xfrm>
        </p:grpSpPr>
        <p:sp>
          <p:nvSpPr>
            <p:cNvPr id="7" name="TextBox 6"/>
            <p:cNvSpPr txBox="1"/>
            <p:nvPr/>
          </p:nvSpPr>
          <p:spPr>
            <a:xfrm>
              <a:off x="304800" y="2057400"/>
              <a:ext cx="4354513"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a:t>
              </a:r>
              <a:r>
                <a:rPr lang="en-US" sz="2400" smtClean="0"/>
                <a:t>: (TCALL</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739808190"/>
                </p:ext>
              </p:extLst>
            </p:nvPr>
          </p:nvGraphicFramePr>
          <p:xfrm>
            <a:off x="315913" y="2590899"/>
            <a:ext cx="4308475" cy="2025650"/>
          </p:xfrm>
          <a:graphic>
            <a:graphicData uri="http://schemas.openxmlformats.org/presentationml/2006/ole">
              <mc:AlternateContent xmlns:mc="http://schemas.openxmlformats.org/markup-compatibility/2006">
                <mc:Choice xmlns:v="urn:schemas-microsoft-com:vml" Requires="v">
                  <p:oleObj spid="_x0000_s530380" name="Equation" r:id="rId4" imgW="2514600" imgH="1181100" progId="Equation.3">
                    <p:embed/>
                  </p:oleObj>
                </mc:Choice>
                <mc:Fallback>
                  <p:oleObj name="Equation" r:id="rId4" imgW="2514600" imgH="1181100" progId="Equation.3">
                    <p:embed/>
                    <p:pic>
                      <p:nvPicPr>
                        <p:cNvPr id="0" name=""/>
                        <p:cNvPicPr>
                          <a:picLocks noChangeAspect="1" noChangeArrowheads="1"/>
                        </p:cNvPicPr>
                        <p:nvPr/>
                      </p:nvPicPr>
                      <p:blipFill>
                        <a:blip r:embed="rId5"/>
                        <a:srcRect/>
                        <a:stretch>
                          <a:fillRect/>
                        </a:stretch>
                      </p:blipFill>
                      <p:spPr bwMode="auto">
                        <a:xfrm>
                          <a:off x="315913" y="2590899"/>
                          <a:ext cx="4308475" cy="202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 name="Oval 25"/>
          <p:cNvSpPr/>
          <p:nvPr/>
        </p:nvSpPr>
        <p:spPr>
          <a:xfrm>
            <a:off x="381000" y="3200400"/>
            <a:ext cx="4243388"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4" name="Group 23"/>
          <p:cNvGrpSpPr/>
          <p:nvPr/>
        </p:nvGrpSpPr>
        <p:grpSpPr>
          <a:xfrm>
            <a:off x="4876801" y="1349276"/>
            <a:ext cx="4071937" cy="2677656"/>
            <a:chOff x="4876801" y="2055167"/>
            <a:chExt cx="4071937" cy="2677656"/>
          </a:xfrm>
        </p:grpSpPr>
        <p:sp>
          <p:nvSpPr>
            <p:cNvPr id="10" name="TextBox 9"/>
            <p:cNvSpPr txBox="1"/>
            <p:nvPr/>
          </p:nvSpPr>
          <p:spPr>
            <a:xfrm>
              <a:off x="4876801" y="2055167"/>
              <a:ext cx="4071936"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a:t>
              </a:r>
              <a:r>
                <a:rPr lang="en-US" sz="2400" smtClean="0"/>
                <a:t>: (TWRITE</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18" name="Object 17"/>
            <p:cNvGraphicFramePr>
              <a:graphicFrameLocks noChangeAspect="1"/>
            </p:cNvGraphicFramePr>
            <p:nvPr/>
          </p:nvGraphicFramePr>
          <p:xfrm>
            <a:off x="4921250" y="2610891"/>
            <a:ext cx="4027488" cy="2022475"/>
          </p:xfrm>
          <a:graphic>
            <a:graphicData uri="http://schemas.openxmlformats.org/presentationml/2006/ole">
              <mc:AlternateContent xmlns:mc="http://schemas.openxmlformats.org/markup-compatibility/2006">
                <mc:Choice xmlns:v="urn:schemas-microsoft-com:vml" Requires="v">
                  <p:oleObj spid="_x0000_s530381" name="Equation" r:id="rId6" imgW="2349500" imgH="1181100" progId="Equation.3">
                    <p:embed/>
                  </p:oleObj>
                </mc:Choice>
                <mc:Fallback>
                  <p:oleObj name="Equation" r:id="rId6" imgW="2349500" imgH="1181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0" y="2610891"/>
                          <a:ext cx="4027488" cy="202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2743200" y="4831140"/>
            <a:ext cx="4138612" cy="1950660"/>
            <a:chOff x="2871788" y="4907340"/>
            <a:chExt cx="4138612" cy="1950660"/>
          </a:xfrm>
        </p:grpSpPr>
        <p:grpSp>
          <p:nvGrpSpPr>
            <p:cNvPr id="20" name="Group 19"/>
            <p:cNvGrpSpPr/>
            <p:nvPr/>
          </p:nvGrpSpPr>
          <p:grpSpPr>
            <a:xfrm>
              <a:off x="2871788" y="4907340"/>
              <a:ext cx="4138612" cy="1950660"/>
              <a:chOff x="2871788" y="4907340"/>
              <a:chExt cx="4138612" cy="1950660"/>
            </a:xfrm>
          </p:grpSpPr>
          <p:sp>
            <p:nvSpPr>
              <p:cNvPr id="14" name="TextBox 13"/>
              <p:cNvSpPr txBox="1"/>
              <p:nvPr/>
            </p:nvSpPr>
            <p:spPr>
              <a:xfrm>
                <a:off x="2871788" y="4907340"/>
                <a:ext cx="4138612"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19" name="Object 18"/>
              <p:cNvGraphicFramePr>
                <a:graphicFrameLocks noChangeAspect="1"/>
              </p:cNvGraphicFramePr>
              <p:nvPr/>
            </p:nvGraphicFramePr>
            <p:xfrm>
              <a:off x="2959100" y="5291137"/>
              <a:ext cx="4027488" cy="1566863"/>
            </p:xfrm>
            <a:graphic>
              <a:graphicData uri="http://schemas.openxmlformats.org/presentationml/2006/ole">
                <mc:AlternateContent xmlns:mc="http://schemas.openxmlformats.org/markup-compatibility/2006">
                  <mc:Choice xmlns:v="urn:schemas-microsoft-com:vml" Requires="v">
                    <p:oleObj spid="_x0000_s530382" name="Equation" r:id="rId8" imgW="2349500" imgH="914400" progId="Equation.3">
                      <p:embed/>
                    </p:oleObj>
                  </mc:Choice>
                  <mc:Fallback>
                    <p:oleObj name="Equation" r:id="rId8" imgW="2349500" imgH="914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9100" y="5291137"/>
                            <a:ext cx="4027488" cy="156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867400" y="61722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34" name="Oval 33"/>
          <p:cNvSpPr/>
          <p:nvPr/>
        </p:nvSpPr>
        <p:spPr>
          <a:xfrm>
            <a:off x="6036470" y="3200400"/>
            <a:ext cx="17526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Down Arrow 4"/>
          <p:cNvSpPr/>
          <p:nvPr/>
        </p:nvSpPr>
        <p:spPr>
          <a:xfrm>
            <a:off x="4343400" y="4114800"/>
            <a:ext cx="838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25" idx="1"/>
            <a:endCxn id="26" idx="4"/>
          </p:cNvCxnSpPr>
          <p:nvPr/>
        </p:nvCxnSpPr>
        <p:spPr>
          <a:xfrm flipH="1" flipV="1">
            <a:off x="2502694" y="3505200"/>
            <a:ext cx="340350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5" idx="7"/>
            <a:endCxn id="34" idx="4"/>
          </p:cNvCxnSpPr>
          <p:nvPr/>
        </p:nvCxnSpPr>
        <p:spPr>
          <a:xfrm flipV="1">
            <a:off x="6714424" y="3505200"/>
            <a:ext cx="19834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AF94E285-444D-4C0C-8BFA-BDB311F86A90}" type="slidenum">
              <a:rPr lang="en-US" smtClean="0"/>
              <a:pPr/>
              <a:t>40</a:t>
            </a:fld>
            <a:endParaRPr lang="en-US" dirty="0"/>
          </a:p>
        </p:txBody>
      </p:sp>
    </p:spTree>
    <p:extLst>
      <p:ext uri="{BB962C8B-B14F-4D97-AF65-F5344CB8AC3E}">
        <p14:creationId xmlns:p14="http://schemas.microsoft.com/office/powerpoint/2010/main" val="206530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Solver</a:t>
            </a:r>
            <a:endParaRPr lang="en-US" dirty="0"/>
          </a:p>
        </p:txBody>
      </p:sp>
      <p:sp>
        <p:nvSpPr>
          <p:cNvPr id="3" name="Content Placeholder 2"/>
          <p:cNvSpPr>
            <a:spLocks noGrp="1"/>
          </p:cNvSpPr>
          <p:nvPr>
            <p:ph idx="1"/>
          </p:nvPr>
        </p:nvSpPr>
        <p:spPr>
          <a:xfrm>
            <a:off x="822960" y="1447800"/>
            <a:ext cx="8110728" cy="5105400"/>
          </a:xfrm>
        </p:spPr>
        <p:txBody>
          <a:bodyPr/>
          <a:lstStyle/>
          <a:p>
            <a:r>
              <a:rPr lang="en-US" dirty="0" smtClean="0"/>
              <a:t>It takes as input the mapping </a:t>
            </a:r>
            <a:r>
              <a:rPr lang="en-US" i="1" dirty="0" smtClean="0"/>
              <a:t>S</a:t>
            </a:r>
          </a:p>
          <a:p>
            <a:pPr lvl="1"/>
            <a:r>
              <a:rPr lang="en-US" i="1" dirty="0" smtClean="0"/>
              <a:t>S</a:t>
            </a:r>
            <a:r>
              <a:rPr lang="en-US" dirty="0" smtClean="0"/>
              <a:t> maps each annotatable variable to all possible type qualifiers, e.g. </a:t>
            </a:r>
            <a:r>
              <a:rPr lang="en-US" i="1" dirty="0" smtClean="0"/>
              <a:t>S</a:t>
            </a:r>
            <a:r>
              <a:rPr lang="en-US" dirty="0" smtClean="0"/>
              <a:t>(x) = {any, rep, peer}</a:t>
            </a:r>
          </a:p>
          <a:p>
            <a:r>
              <a:rPr lang="en-US" dirty="0" smtClean="0"/>
              <a:t>Keeps iterating over each statement </a:t>
            </a:r>
            <a:r>
              <a:rPr lang="en-US" dirty="0" err="1" smtClean="0"/>
              <a:t>s</a:t>
            </a:r>
            <a:endParaRPr lang="en-US" dirty="0" smtClean="0"/>
          </a:p>
          <a:p>
            <a:pPr lvl="1"/>
            <a:r>
              <a:rPr lang="en-US" dirty="0" smtClean="0"/>
              <a:t>Apply the transfer function </a:t>
            </a:r>
            <a:r>
              <a:rPr lang="en-US" i="1" dirty="0" err="1" smtClean="0"/>
              <a:t>f</a:t>
            </a:r>
            <a:r>
              <a:rPr lang="en-US" baseline="-25000" dirty="0" err="1" smtClean="0"/>
              <a:t>s</a:t>
            </a:r>
            <a:endParaRPr lang="en-US" baseline="-25000" dirty="0" smtClean="0"/>
          </a:p>
          <a:p>
            <a:pPr lvl="1"/>
            <a:r>
              <a:rPr lang="en-US" i="1" dirty="0" err="1" smtClean="0"/>
              <a:t>f</a:t>
            </a:r>
            <a:r>
              <a:rPr lang="en-US" i="1" baseline="-25000" dirty="0" err="1" smtClean="0"/>
              <a:t>s</a:t>
            </a:r>
            <a:r>
              <a:rPr lang="en-US" i="1" dirty="0" smtClean="0"/>
              <a:t> </a:t>
            </a:r>
            <a:r>
              <a:rPr lang="en-US" dirty="0" smtClean="0"/>
              <a:t>removes infeasible qualifiers from the sets of each variable </a:t>
            </a:r>
            <a:r>
              <a:rPr lang="en-US" dirty="0" err="1" smtClean="0"/>
              <a:t>x</a:t>
            </a:r>
            <a:r>
              <a:rPr lang="en-US" dirty="0" smtClean="0"/>
              <a:t> in </a:t>
            </a:r>
            <a:r>
              <a:rPr lang="en-US" dirty="0" err="1" smtClean="0"/>
              <a:t>s</a:t>
            </a:r>
            <a:r>
              <a:rPr lang="en-US" dirty="0" smtClean="0"/>
              <a:t> </a:t>
            </a:r>
          </a:p>
          <a:p>
            <a:r>
              <a:rPr lang="en-US" dirty="0" smtClean="0"/>
              <a:t>Until</a:t>
            </a:r>
          </a:p>
          <a:p>
            <a:pPr lvl="1"/>
            <a:r>
              <a:rPr lang="en-US" dirty="0" smtClean="0"/>
              <a:t>A </a:t>
            </a:r>
            <a:r>
              <a:rPr lang="en-US" dirty="0" err="1" smtClean="0"/>
              <a:t>fixpoint</a:t>
            </a:r>
            <a:r>
              <a:rPr lang="en-US" dirty="0" smtClean="0"/>
              <a:t> is reached, or</a:t>
            </a:r>
          </a:p>
          <a:p>
            <a:pPr lvl="1"/>
            <a:r>
              <a:rPr lang="en-US" dirty="0" smtClean="0"/>
              <a:t>A variable gets assigned the empty set.   </a:t>
            </a:r>
            <a:endParaRPr lang="en-US" dirty="0"/>
          </a:p>
        </p:txBody>
      </p:sp>
      <p:sp>
        <p:nvSpPr>
          <p:cNvPr id="4" name="Smiley Face 3"/>
          <p:cNvSpPr/>
          <p:nvPr/>
        </p:nvSpPr>
        <p:spPr>
          <a:xfrm>
            <a:off x="5257800" y="5410200"/>
            <a:ext cx="609600" cy="609600"/>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images.jpeg"/>
          <p:cNvPicPr>
            <a:picLocks noChangeAspect="1" noChangeArrowheads="1"/>
          </p:cNvPicPr>
          <p:nvPr/>
        </p:nvPicPr>
        <p:blipFill>
          <a:blip r:embed="rId3"/>
          <a:srcRect/>
          <a:stretch>
            <a:fillRect/>
          </a:stretch>
        </p:blipFill>
        <p:spPr bwMode="auto">
          <a:xfrm>
            <a:off x="7391400" y="6015038"/>
            <a:ext cx="614362" cy="614362"/>
          </a:xfrm>
          <a:prstGeom prst="rect">
            <a:avLst/>
          </a:prstGeom>
          <a:noFill/>
        </p:spPr>
      </p:pic>
      <p:sp>
        <p:nvSpPr>
          <p:cNvPr id="6" name="Slide Number Placeholder 5"/>
          <p:cNvSpPr>
            <a:spLocks noGrp="1"/>
          </p:cNvSpPr>
          <p:nvPr>
            <p:ph type="sldNum" sz="quarter" idx="12"/>
          </p:nvPr>
        </p:nvSpPr>
        <p:spPr/>
        <p:txBody>
          <a:bodyPr/>
          <a:lstStyle/>
          <a:p>
            <a:fld id="{AF94E285-444D-4C0C-8BFA-BDB311F86A90}" type="slidenum">
              <a:rPr lang="en-US" smtClean="0"/>
              <a:pPr/>
              <a:t>41</a:t>
            </a:fld>
            <a:endParaRPr lang="en-US" dirty="0"/>
          </a:p>
        </p:txBody>
      </p:sp>
    </p:spTree>
    <p:extLst>
      <p:ext uri="{BB962C8B-B14F-4D97-AF65-F5344CB8AC3E}">
        <p14:creationId xmlns:p14="http://schemas.microsoft.com/office/powerpoint/2010/main" val="38400975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Maximal Typing is Always Valid</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21409232"/>
              </p:ext>
            </p:extLst>
          </p:nvPr>
        </p:nvGraphicFramePr>
        <p:xfrm>
          <a:off x="5257800" y="1722120"/>
          <a:ext cx="3810000" cy="4754880"/>
        </p:xfrm>
        <a:graphic>
          <a:graphicData uri="http://schemas.openxmlformats.org/drawingml/2006/table">
            <a:tbl>
              <a:tblPr firstRow="1" bandRow="1">
                <a:tableStyleId>{5940675A-B579-460E-94D1-54222C63F5DA}</a:tableStyleId>
              </a:tblPr>
              <a:tblGrid>
                <a:gridCol w="1752600"/>
                <a:gridCol w="2057400"/>
              </a:tblGrid>
              <a:tr h="370840">
                <a:tc>
                  <a:txBody>
                    <a:bodyPr/>
                    <a:lstStyle/>
                    <a:p>
                      <a:pPr algn="ctr"/>
                      <a:r>
                        <a:rPr lang="en-US" sz="2000" dirty="0" err="1" smtClean="0"/>
                        <a:t>Var</a:t>
                      </a:r>
                      <a:endParaRPr lang="en-US" sz="2000" dirty="0"/>
                    </a:p>
                  </a:txBody>
                  <a:tcPr anchor="ctr">
                    <a:solidFill>
                      <a:schemeClr val="bg1">
                        <a:lumMod val="75000"/>
                      </a:schemeClr>
                    </a:solidFill>
                  </a:tcPr>
                </a:tc>
                <a:tc>
                  <a:txBody>
                    <a:bodyPr/>
                    <a:lstStyle/>
                    <a:p>
                      <a:pPr algn="ctr"/>
                      <a:r>
                        <a:rPr lang="en-US" sz="2000" i="1" dirty="0" smtClean="0"/>
                        <a:t>S</a:t>
                      </a:r>
                      <a:r>
                        <a:rPr lang="en-US" sz="2000" i="0" dirty="0" smtClean="0"/>
                        <a:t>(</a:t>
                      </a:r>
                      <a:r>
                        <a:rPr lang="en-US" sz="2000" i="0" dirty="0" err="1" smtClean="0"/>
                        <a:t>Var</a:t>
                      </a:r>
                      <a:r>
                        <a:rPr lang="en-US" sz="2000" i="0" dirty="0" smtClean="0"/>
                        <a:t>)</a:t>
                      </a:r>
                      <a:endParaRPr lang="en-US" sz="2000" i="1" dirty="0"/>
                    </a:p>
                  </a:txBody>
                  <a:tcPr anchor="ctr">
                    <a:solidFill>
                      <a:schemeClr val="bg1">
                        <a:lumMod val="75000"/>
                      </a:schemeClr>
                    </a:solidFill>
                  </a:tcPr>
                </a:tc>
              </a:tr>
              <a:tr h="370840">
                <a:tc>
                  <a:txBody>
                    <a:bodyPr/>
                    <a:lstStyle/>
                    <a:p>
                      <a:pPr algn="ctr"/>
                      <a:r>
                        <a:rPr lang="en-US" sz="2000" b="1" spc="-190" dirty="0" smtClean="0">
                          <a:latin typeface="Courier New"/>
                          <a:cs typeface="Courier New"/>
                        </a:rPr>
                        <a:t>top</a:t>
                      </a:r>
                      <a:endParaRPr lang="en-US" sz="2000" b="1" spc="-190" dirty="0">
                        <a:latin typeface="Courier New"/>
                        <a:cs typeface="Courier New"/>
                      </a:endParaRPr>
                    </a:p>
                  </a:txBody>
                  <a:tcPr anchor="ctr"/>
                </a:tc>
                <a:tc>
                  <a:txBody>
                    <a:bodyPr/>
                    <a:lstStyle/>
                    <a:p>
                      <a:pPr algn="ctr"/>
                      <a:r>
                        <a:rPr lang="en-US" sz="2000" dirty="0" smtClean="0">
                          <a:solidFill>
                            <a:srgbClr val="0000FF"/>
                          </a:solidFill>
                        </a:rPr>
                        <a:t>{</a:t>
                      </a:r>
                      <a:r>
                        <a:rPr lang="en-US" sz="2000" strike="noStrike" dirty="0" smtClean="0">
                          <a:solidFill>
                            <a:schemeClr val="bg1"/>
                          </a:solidFill>
                        </a:rPr>
                        <a:t>any</a:t>
                      </a:r>
                      <a:r>
                        <a:rPr lang="en-US" sz="2000" dirty="0" smtClean="0">
                          <a:solidFill>
                            <a:srgbClr val="0000FF"/>
                          </a:solidFill>
                        </a:rPr>
                        <a:t>,</a:t>
                      </a:r>
                      <a:r>
                        <a:rPr lang="en-US" sz="2000" baseline="0" dirty="0" smtClean="0">
                          <a:solidFill>
                            <a:srgbClr val="0000FF"/>
                          </a:solidFill>
                        </a:rPr>
                        <a:t> rep, peer}</a:t>
                      </a:r>
                      <a:endParaRPr lang="en-US" sz="2000" dirty="0">
                        <a:solidFill>
                          <a:srgbClr val="0000FF"/>
                        </a:solidFill>
                      </a:endParaRPr>
                    </a:p>
                  </a:txBody>
                  <a:tcPr anchor="ctr"/>
                </a:tc>
              </a:tr>
              <a:tr h="370840">
                <a:tc>
                  <a:txBody>
                    <a:bodyPr/>
                    <a:lstStyle/>
                    <a:p>
                      <a:pPr algn="ctr"/>
                      <a:r>
                        <a:rPr lang="en-US" sz="2000" b="1" spc="-190" dirty="0" err="1" smtClean="0">
                          <a:solidFill>
                            <a:srgbClr val="000000"/>
                          </a:solidFill>
                          <a:latin typeface="Courier New"/>
                          <a:cs typeface="Courier New"/>
                        </a:rPr>
                        <a:t>d</a:t>
                      </a:r>
                      <a:endParaRPr lang="en-US" sz="2000" b="1" spc="-190" dirty="0">
                        <a:solidFill>
                          <a:srgbClr val="000000"/>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chemeClr val="bg1"/>
                          </a:solidFill>
                        </a:rPr>
                        <a:t>any</a:t>
                      </a:r>
                      <a:r>
                        <a:rPr lang="en-US" sz="2000" dirty="0" smtClean="0">
                          <a:solidFill>
                            <a:srgbClr val="0000FF"/>
                          </a:solidFill>
                        </a:rPr>
                        <a:t>,</a:t>
                      </a:r>
                      <a:r>
                        <a:rPr lang="en-US" sz="2000" baseline="0" dirty="0" smtClean="0">
                          <a:solidFill>
                            <a:srgbClr val="0000FF"/>
                          </a:solidFill>
                        </a:rPr>
                        <a:t> </a:t>
                      </a:r>
                      <a:r>
                        <a:rPr lang="en-US" sz="2000" strike="sngStrike" baseline="0" dirty="0" smtClean="0">
                          <a:solidFill>
                            <a:srgbClr val="7F7F7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err="1" smtClean="0">
                          <a:latin typeface="Courier New"/>
                          <a:cs typeface="Courier New"/>
                        </a:rPr>
                        <a:t>newTop</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chemeClr val="bg1">
                              <a:lumMod val="50000"/>
                            </a:schemeClr>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smtClean="0">
                          <a:latin typeface="Courier New"/>
                          <a:cs typeface="Courier New"/>
                        </a:rPr>
                        <a:t>new Link()</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rgbClr val="7F7F7F"/>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err="1" smtClean="0">
                          <a:solidFill>
                            <a:srgbClr val="000000"/>
                          </a:solidFill>
                          <a:latin typeface="Courier New"/>
                          <a:cs typeface="Courier New"/>
                        </a:rPr>
                        <a:t>s</a:t>
                      </a:r>
                      <a:endParaRPr lang="en-US" sz="2000" b="1" spc="-190" dirty="0">
                        <a:solidFill>
                          <a:srgbClr val="000000"/>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rgbClr val="7F7F7F"/>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smtClean="0">
                          <a:solidFill>
                            <a:schemeClr val="tx1"/>
                          </a:solidFill>
                          <a:latin typeface="Courier New"/>
                          <a:cs typeface="Courier New"/>
                        </a:rPr>
                        <a:t>new </a:t>
                      </a:r>
                      <a:r>
                        <a:rPr lang="en-US" sz="2000" b="1" spc="-190" dirty="0" err="1" smtClean="0">
                          <a:solidFill>
                            <a:schemeClr val="tx1"/>
                          </a:solidFill>
                          <a:latin typeface="Courier New"/>
                          <a:cs typeface="Courier New"/>
                        </a:rPr>
                        <a:t>XStack</a:t>
                      </a:r>
                      <a:r>
                        <a:rPr lang="en-US" sz="2000" b="1" spc="-190" dirty="0" smtClean="0">
                          <a:solidFill>
                            <a:schemeClr val="tx1"/>
                          </a:solidFill>
                          <a:latin typeface="Courier New"/>
                          <a:cs typeface="Courier New"/>
                        </a:rPr>
                        <a:t>()</a:t>
                      </a:r>
                      <a:endParaRPr lang="en-US" sz="2000" b="1" spc="-190" dirty="0">
                        <a:solidFill>
                          <a:schemeClr val="tx1"/>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chemeClr val="bg1">
                              <a:lumMod val="50000"/>
                            </a:schemeClr>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err="1" smtClean="0">
                          <a:latin typeface="Courier New"/>
                          <a:cs typeface="Courier New"/>
                        </a:rPr>
                        <a:t>x</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rgbClr val="FFFFFF"/>
                          </a:solidFill>
                        </a:rPr>
                        <a:t>any</a:t>
                      </a:r>
                      <a:r>
                        <a:rPr lang="en-US" sz="2000" dirty="0" smtClean="0">
                          <a:solidFill>
                            <a:srgbClr val="0000FF"/>
                          </a:solidFill>
                        </a:rPr>
                        <a:t>,</a:t>
                      </a:r>
                      <a:r>
                        <a:rPr lang="en-US" sz="2000" baseline="0" dirty="0" smtClean="0">
                          <a:solidFill>
                            <a:srgbClr val="0000FF"/>
                          </a:solidFill>
                        </a:rPr>
                        <a:t> rep, peer}</a:t>
                      </a:r>
                      <a:endParaRPr lang="en-US" sz="2000" dirty="0" smtClean="0">
                        <a:solidFill>
                          <a:srgbClr val="0000FF"/>
                        </a:solidFill>
                      </a:endParaRPr>
                    </a:p>
                  </a:txBody>
                  <a:tcPr anchor="ctr"/>
                </a:tc>
              </a:tr>
              <a:tr h="370840">
                <a:tc>
                  <a:txBody>
                    <a:bodyPr/>
                    <a:lstStyle/>
                    <a:p>
                      <a:pPr algn="ctr"/>
                      <a:r>
                        <a:rPr lang="en-US" sz="2000" b="1" spc="-190" dirty="0" smtClean="0">
                          <a:solidFill>
                            <a:srgbClr val="000000"/>
                          </a:solidFill>
                          <a:latin typeface="Courier New"/>
                          <a:cs typeface="Courier New"/>
                        </a:rPr>
                        <a:t>new X()</a:t>
                      </a:r>
                      <a:endParaRPr lang="en-US" sz="2000" b="1" spc="-190" dirty="0">
                        <a:solidFill>
                          <a:srgbClr val="000000"/>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chemeClr val="bg1">
                              <a:lumMod val="50000"/>
                            </a:schemeClr>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smtClean="0">
                          <a:latin typeface="Courier New"/>
                          <a:cs typeface="Courier New"/>
                        </a:rPr>
                        <a:t>next</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rgbClr val="FFFFFF"/>
                          </a:solidFill>
                        </a:rPr>
                        <a:t>any</a:t>
                      </a:r>
                      <a:r>
                        <a:rPr lang="en-US" sz="2000" dirty="0" smtClean="0">
                          <a:solidFill>
                            <a:srgbClr val="0000FF"/>
                          </a:solidFill>
                        </a:rPr>
                        <a:t>,</a:t>
                      </a:r>
                      <a:r>
                        <a:rPr lang="en-US" sz="2000" baseline="0" dirty="0" smtClean="0">
                          <a:solidFill>
                            <a:srgbClr val="0000FF"/>
                          </a:solidFill>
                        </a:rPr>
                        <a:t> </a:t>
                      </a:r>
                      <a:r>
                        <a:rPr lang="en-US" sz="2000" strike="sngStrike" baseline="0" dirty="0" smtClean="0">
                          <a:solidFill>
                            <a:srgbClr val="7F7F7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smtClean="0">
                          <a:solidFill>
                            <a:schemeClr val="tx1"/>
                          </a:solidFill>
                          <a:latin typeface="Courier New"/>
                          <a:cs typeface="Courier New"/>
                        </a:rPr>
                        <a:t>data</a:t>
                      </a:r>
                      <a:endParaRPr lang="en-US" sz="2000" b="1" spc="-190" dirty="0">
                        <a:solidFill>
                          <a:schemeClr val="tx1"/>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rgbClr val="FFFFFF"/>
                          </a:solidFill>
                        </a:rPr>
                        <a:t>any</a:t>
                      </a:r>
                      <a:r>
                        <a:rPr lang="en-US" sz="2000" dirty="0" smtClean="0">
                          <a:solidFill>
                            <a:srgbClr val="0000FF"/>
                          </a:solidFill>
                        </a:rPr>
                        <a:t>,</a:t>
                      </a:r>
                      <a:r>
                        <a:rPr lang="en-US" sz="2000" baseline="0" dirty="0" smtClean="0">
                          <a:solidFill>
                            <a:srgbClr val="0000FF"/>
                          </a:solidFill>
                        </a:rPr>
                        <a:t> rep, peer}</a:t>
                      </a:r>
                      <a:endParaRPr lang="en-US" sz="2000" dirty="0" smtClean="0">
                        <a:solidFill>
                          <a:srgbClr val="0000FF"/>
                        </a:solidFill>
                      </a:endParaRPr>
                    </a:p>
                  </a:txBody>
                  <a:tcPr anchor="ctr"/>
                </a:tc>
              </a:tr>
              <a:tr h="370840">
                <a:tc>
                  <a:txBody>
                    <a:bodyPr/>
                    <a:lstStyle/>
                    <a:p>
                      <a:pPr algn="ctr"/>
                      <a:r>
                        <a:rPr lang="en-US" sz="2000" b="1" spc="-190" dirty="0" err="1" smtClean="0">
                          <a:latin typeface="Courier New"/>
                          <a:cs typeface="Courier New"/>
                        </a:rPr>
                        <a:t>inData</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rgbClr val="FFFFFF"/>
                          </a:solidFill>
                        </a:rPr>
                        <a:t>any</a:t>
                      </a:r>
                      <a:r>
                        <a:rPr lang="en-US" sz="2000" dirty="0" smtClean="0">
                          <a:solidFill>
                            <a:srgbClr val="0000FF"/>
                          </a:solidFill>
                        </a:rPr>
                        <a:t>,</a:t>
                      </a:r>
                      <a:r>
                        <a:rPr lang="en-US" sz="2000" baseline="0" dirty="0" smtClean="0">
                          <a:solidFill>
                            <a:srgbClr val="0000FF"/>
                          </a:solidFill>
                        </a:rPr>
                        <a:t> </a:t>
                      </a:r>
                      <a:r>
                        <a:rPr lang="en-US" sz="2000" strike="sngStrike" baseline="0" dirty="0" smtClean="0">
                          <a:solidFill>
                            <a:srgbClr val="7F7F7F"/>
                          </a:solidFill>
                        </a:rPr>
                        <a:t>rep</a:t>
                      </a:r>
                      <a:r>
                        <a:rPr lang="en-US" sz="2000" baseline="0" dirty="0" smtClean="0">
                          <a:solidFill>
                            <a:srgbClr val="0000FF"/>
                          </a:solidFill>
                        </a:rPr>
                        <a:t>, peer}</a:t>
                      </a:r>
                      <a:endParaRPr lang="en-US" sz="2000" dirty="0" smtClean="0">
                        <a:solidFill>
                          <a:srgbClr val="0000FF"/>
                        </a:solidFill>
                      </a:endParaRPr>
                    </a:p>
                  </a:txBody>
                  <a:tcPr anchor="ctr"/>
                </a:tc>
              </a:tr>
            </a:tbl>
          </a:graphicData>
        </a:graphic>
      </p:graphicFrame>
      <p:sp>
        <p:nvSpPr>
          <p:cNvPr id="5" name="Content Placeholder 8"/>
          <p:cNvSpPr txBox="1">
            <a:spLocks/>
          </p:cNvSpPr>
          <p:nvPr/>
        </p:nvSpPr>
        <p:spPr>
          <a:xfrm>
            <a:off x="0" y="1600200"/>
            <a:ext cx="5181600" cy="51816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a:noAutofit/>
          </a:bodyPr>
          <a:lstStyle/>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     X x = new    X();</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  </a:t>
            </a:r>
            <a:r>
              <a:rPr kumimoji="0" lang="en-US" sz="2000" b="1" i="0" u="none" strike="noStrike" kern="1200" cap="none" spc="-100" normalizeH="0" baseline="0" noProof="0" dirty="0" err="1" smtClean="0">
                <a:ln>
                  <a:noFill/>
                </a:ln>
                <a:effectLst/>
                <a:uLnTx/>
                <a:uFillTx/>
                <a:latin typeface="Courier New"/>
                <a:ea typeface="+mn-ea"/>
                <a:cs typeface="Courier New"/>
              </a:rPr>
              <a:t>s.push</a:t>
            </a:r>
            <a:r>
              <a:rPr kumimoji="0" lang="en-US" sz="2000" b="1" i="0" u="none" strike="noStrike" kern="1200" cap="none" spc="-100" normalizeH="0" baseline="0" noProof="0" dirty="0" smtClean="0">
                <a:ln>
                  <a:noFill/>
                </a:ln>
                <a:effectLst/>
                <a:uLnTx/>
                <a:uFillTx/>
                <a:latin typeface="Courier New"/>
                <a:ea typeface="+mn-ea"/>
                <a:cs typeface="Courier New"/>
              </a:rPr>
              <a:t>(x);</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6" name="Rectangle 5"/>
          <p:cNvSpPr/>
          <p:nvPr/>
        </p:nvSpPr>
        <p:spPr>
          <a:xfrm>
            <a:off x="7296912" y="2114490"/>
            <a:ext cx="530915" cy="400110"/>
          </a:xfrm>
          <a:prstGeom prst="rect">
            <a:avLst/>
          </a:prstGeom>
        </p:spPr>
        <p:txBody>
          <a:bodyPr wrap="none">
            <a:spAutoFit/>
          </a:bodyPr>
          <a:lstStyle/>
          <a:p>
            <a:r>
              <a:rPr lang="en-US" sz="2000" dirty="0">
                <a:solidFill>
                  <a:srgbClr val="FF0000"/>
                </a:solidFill>
              </a:rPr>
              <a:t>any</a:t>
            </a:r>
          </a:p>
        </p:txBody>
      </p:sp>
      <p:sp>
        <p:nvSpPr>
          <p:cNvPr id="7" name="Rectangle 6"/>
          <p:cNvSpPr/>
          <p:nvPr/>
        </p:nvSpPr>
        <p:spPr>
          <a:xfrm>
            <a:off x="7296912" y="2514600"/>
            <a:ext cx="530915" cy="400110"/>
          </a:xfrm>
          <a:prstGeom prst="rect">
            <a:avLst/>
          </a:prstGeom>
        </p:spPr>
        <p:txBody>
          <a:bodyPr wrap="none">
            <a:spAutoFit/>
          </a:bodyPr>
          <a:lstStyle/>
          <a:p>
            <a:r>
              <a:rPr lang="en-US" sz="2000" dirty="0">
                <a:solidFill>
                  <a:srgbClr val="FF0000"/>
                </a:solidFill>
              </a:rPr>
              <a:t>any</a:t>
            </a:r>
          </a:p>
        </p:txBody>
      </p:sp>
      <p:sp>
        <p:nvSpPr>
          <p:cNvPr id="8" name="Rectangle 7"/>
          <p:cNvSpPr/>
          <p:nvPr/>
        </p:nvSpPr>
        <p:spPr>
          <a:xfrm>
            <a:off x="7296912" y="4476690"/>
            <a:ext cx="530915" cy="400110"/>
          </a:xfrm>
          <a:prstGeom prst="rect">
            <a:avLst/>
          </a:prstGeom>
        </p:spPr>
        <p:txBody>
          <a:bodyPr wrap="none">
            <a:spAutoFit/>
          </a:bodyPr>
          <a:lstStyle/>
          <a:p>
            <a:r>
              <a:rPr lang="en-US" sz="2000" dirty="0">
                <a:solidFill>
                  <a:srgbClr val="FF0000"/>
                </a:solidFill>
              </a:rPr>
              <a:t>any</a:t>
            </a:r>
          </a:p>
        </p:txBody>
      </p:sp>
      <p:sp>
        <p:nvSpPr>
          <p:cNvPr id="9" name="Rectangle 8"/>
          <p:cNvSpPr/>
          <p:nvPr/>
        </p:nvSpPr>
        <p:spPr>
          <a:xfrm>
            <a:off x="7296912" y="5257800"/>
            <a:ext cx="530915" cy="400110"/>
          </a:xfrm>
          <a:prstGeom prst="rect">
            <a:avLst/>
          </a:prstGeom>
        </p:spPr>
        <p:txBody>
          <a:bodyPr wrap="none">
            <a:spAutoFit/>
          </a:bodyPr>
          <a:lstStyle/>
          <a:p>
            <a:r>
              <a:rPr lang="en-US" sz="2000" dirty="0">
                <a:solidFill>
                  <a:srgbClr val="FF0000"/>
                </a:solidFill>
              </a:rPr>
              <a:t>any</a:t>
            </a:r>
          </a:p>
        </p:txBody>
      </p:sp>
      <p:sp>
        <p:nvSpPr>
          <p:cNvPr id="10" name="Rectangle 9"/>
          <p:cNvSpPr/>
          <p:nvPr/>
        </p:nvSpPr>
        <p:spPr>
          <a:xfrm>
            <a:off x="7296912" y="5669280"/>
            <a:ext cx="530915" cy="400110"/>
          </a:xfrm>
          <a:prstGeom prst="rect">
            <a:avLst/>
          </a:prstGeom>
        </p:spPr>
        <p:txBody>
          <a:bodyPr wrap="none">
            <a:spAutoFit/>
          </a:bodyPr>
          <a:lstStyle/>
          <a:p>
            <a:r>
              <a:rPr lang="en-US" sz="2000" dirty="0">
                <a:solidFill>
                  <a:srgbClr val="FF0000"/>
                </a:solidFill>
              </a:rPr>
              <a:t>any</a:t>
            </a:r>
          </a:p>
        </p:txBody>
      </p:sp>
      <p:sp>
        <p:nvSpPr>
          <p:cNvPr id="11" name="Rectangle 10"/>
          <p:cNvSpPr/>
          <p:nvPr/>
        </p:nvSpPr>
        <p:spPr>
          <a:xfrm>
            <a:off x="7296912" y="6076890"/>
            <a:ext cx="530915" cy="400110"/>
          </a:xfrm>
          <a:prstGeom prst="rect">
            <a:avLst/>
          </a:prstGeom>
        </p:spPr>
        <p:txBody>
          <a:bodyPr wrap="none">
            <a:spAutoFit/>
          </a:bodyPr>
          <a:lstStyle/>
          <a:p>
            <a:r>
              <a:rPr lang="en-US" sz="2000" dirty="0">
                <a:solidFill>
                  <a:srgbClr val="FF0000"/>
                </a:solidFill>
              </a:rPr>
              <a:t>any</a:t>
            </a:r>
          </a:p>
        </p:txBody>
      </p:sp>
      <p:sp>
        <p:nvSpPr>
          <p:cNvPr id="13" name="Rectangle 12"/>
          <p:cNvSpPr/>
          <p:nvPr/>
        </p:nvSpPr>
        <p:spPr>
          <a:xfrm>
            <a:off x="7696200" y="2895600"/>
            <a:ext cx="532192" cy="400110"/>
          </a:xfrm>
          <a:prstGeom prst="rect">
            <a:avLst/>
          </a:prstGeom>
        </p:spPr>
        <p:txBody>
          <a:bodyPr wrap="none">
            <a:spAutoFit/>
          </a:bodyPr>
          <a:lstStyle/>
          <a:p>
            <a:r>
              <a:rPr lang="en-US" sz="2000" dirty="0">
                <a:solidFill>
                  <a:srgbClr val="FF0000"/>
                </a:solidFill>
              </a:rPr>
              <a:t>rep</a:t>
            </a:r>
          </a:p>
        </p:txBody>
      </p:sp>
      <p:sp>
        <p:nvSpPr>
          <p:cNvPr id="14" name="Rectangle 13"/>
          <p:cNvSpPr/>
          <p:nvPr/>
        </p:nvSpPr>
        <p:spPr>
          <a:xfrm>
            <a:off x="7696200" y="3295710"/>
            <a:ext cx="532192" cy="400110"/>
          </a:xfrm>
          <a:prstGeom prst="rect">
            <a:avLst/>
          </a:prstGeom>
        </p:spPr>
        <p:txBody>
          <a:bodyPr wrap="none">
            <a:spAutoFit/>
          </a:bodyPr>
          <a:lstStyle/>
          <a:p>
            <a:r>
              <a:rPr lang="en-US" sz="2000" dirty="0">
                <a:solidFill>
                  <a:srgbClr val="FF0000"/>
                </a:solidFill>
              </a:rPr>
              <a:t>rep</a:t>
            </a:r>
          </a:p>
        </p:txBody>
      </p:sp>
      <p:sp>
        <p:nvSpPr>
          <p:cNvPr id="15" name="Rectangle 14"/>
          <p:cNvSpPr/>
          <p:nvPr/>
        </p:nvSpPr>
        <p:spPr>
          <a:xfrm>
            <a:off x="7696200" y="3695820"/>
            <a:ext cx="532192" cy="400110"/>
          </a:xfrm>
          <a:prstGeom prst="rect">
            <a:avLst/>
          </a:prstGeom>
        </p:spPr>
        <p:txBody>
          <a:bodyPr wrap="none">
            <a:spAutoFit/>
          </a:bodyPr>
          <a:lstStyle/>
          <a:p>
            <a:r>
              <a:rPr lang="en-US" sz="2000" dirty="0">
                <a:solidFill>
                  <a:srgbClr val="FF0000"/>
                </a:solidFill>
              </a:rPr>
              <a:t>rep</a:t>
            </a:r>
          </a:p>
        </p:txBody>
      </p:sp>
      <p:sp>
        <p:nvSpPr>
          <p:cNvPr id="17" name="Rectangle 16"/>
          <p:cNvSpPr/>
          <p:nvPr/>
        </p:nvSpPr>
        <p:spPr>
          <a:xfrm>
            <a:off x="7687735" y="4095930"/>
            <a:ext cx="532192" cy="400110"/>
          </a:xfrm>
          <a:prstGeom prst="rect">
            <a:avLst/>
          </a:prstGeom>
        </p:spPr>
        <p:txBody>
          <a:bodyPr wrap="none">
            <a:spAutoFit/>
          </a:bodyPr>
          <a:lstStyle/>
          <a:p>
            <a:r>
              <a:rPr lang="en-US" sz="2000" dirty="0">
                <a:solidFill>
                  <a:srgbClr val="FF0000"/>
                </a:solidFill>
              </a:rPr>
              <a:t>rep</a:t>
            </a:r>
          </a:p>
        </p:txBody>
      </p:sp>
      <p:sp>
        <p:nvSpPr>
          <p:cNvPr id="18" name="Rectangle 17"/>
          <p:cNvSpPr/>
          <p:nvPr/>
        </p:nvSpPr>
        <p:spPr>
          <a:xfrm>
            <a:off x="7687735" y="4857690"/>
            <a:ext cx="532192" cy="400110"/>
          </a:xfrm>
          <a:prstGeom prst="rect">
            <a:avLst/>
          </a:prstGeom>
        </p:spPr>
        <p:txBody>
          <a:bodyPr wrap="none">
            <a:spAutoFit/>
          </a:bodyPr>
          <a:lstStyle/>
          <a:p>
            <a:r>
              <a:rPr lang="en-US" sz="2000" dirty="0">
                <a:solidFill>
                  <a:srgbClr val="FF0000"/>
                </a:solidFill>
              </a:rPr>
              <a:t>rep</a:t>
            </a:r>
          </a:p>
        </p:txBody>
      </p:sp>
      <p:sp>
        <p:nvSpPr>
          <p:cNvPr id="19" name="Content Placeholder 8"/>
          <p:cNvSpPr txBox="1">
            <a:spLocks/>
          </p:cNvSpPr>
          <p:nvPr/>
        </p:nvSpPr>
        <p:spPr>
          <a:xfrm>
            <a:off x="0" y="1600200"/>
            <a:ext cx="5181600" cy="51816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a:noAutofit/>
          </a:bodyPr>
          <a:lstStyle/>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push(X d)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  X x = new X();</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  </a:t>
            </a:r>
            <a:r>
              <a:rPr kumimoji="0" lang="en-US" sz="2000" b="1" i="0" u="none" strike="noStrike" kern="1200" cap="none" spc="-100" normalizeH="0" baseline="0" noProof="0" dirty="0" err="1" smtClean="0">
                <a:ln>
                  <a:noFill/>
                </a:ln>
                <a:effectLst/>
                <a:uLnTx/>
                <a:uFillTx/>
                <a:latin typeface="Courier New"/>
                <a:ea typeface="+mn-ea"/>
                <a:cs typeface="Courier New"/>
              </a:rPr>
              <a:t>s.push</a:t>
            </a:r>
            <a:r>
              <a:rPr kumimoji="0" lang="en-US" sz="2000" b="1" i="0" u="none" strike="noStrike" kern="1200" cap="none" spc="-100" normalizeH="0" baseline="0" noProof="0" dirty="0" smtClean="0">
                <a:ln>
                  <a:noFill/>
                </a:ln>
                <a:effectLst/>
                <a:uLnTx/>
                <a:uFillTx/>
                <a:latin typeface="Courier New"/>
                <a:ea typeface="+mn-ea"/>
                <a:cs typeface="Courier New"/>
              </a:rPr>
              <a:t>(x);</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12" name="Slide Number Placeholder 11"/>
          <p:cNvSpPr>
            <a:spLocks noGrp="1"/>
          </p:cNvSpPr>
          <p:nvPr>
            <p:ph type="sldNum" sz="quarter" idx="12"/>
          </p:nvPr>
        </p:nvSpPr>
        <p:spPr/>
        <p:txBody>
          <a:bodyPr/>
          <a:lstStyle/>
          <a:p>
            <a:fld id="{AF94E285-444D-4C0C-8BFA-BDB311F86A90}" type="slidenum">
              <a:rPr lang="en-US" smtClean="0"/>
              <a:pPr/>
              <a:t>42</a:t>
            </a:fld>
            <a:endParaRPr lang="en-US" dirty="0"/>
          </a:p>
        </p:txBody>
      </p:sp>
    </p:spTree>
    <p:extLst>
      <p:ext uri="{BB962C8B-B14F-4D97-AF65-F5344CB8AC3E}">
        <p14:creationId xmlns:p14="http://schemas.microsoft.com/office/powerpoint/2010/main" val="1410909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2.77778E-7 5.55112E-17 L -0.76024 -0.04861 " pathEditMode="relative" rAng="0" ptsTypes="AA">
                                      <p:cBhvr>
                                        <p:cTn id="9" dur="1000" fill="hold"/>
                                        <p:tgtEl>
                                          <p:spTgt spid="6"/>
                                        </p:tgtEl>
                                        <p:attrNameLst>
                                          <p:attrName>ppt_x</p:attrName>
                                          <p:attrName>ppt_y</p:attrName>
                                        </p:attrNameLst>
                                      </p:cBhvr>
                                      <p:rCtr x="-38021" y="-2431"/>
                                    </p:animMotion>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3.05662E-6 -1.72645E-6 L -0.63547 -0.07359 " pathEditMode="relative" rAng="0" ptsTypes="AA">
                                      <p:cBhvr>
                                        <p:cTn id="12" dur="1000" fill="hold"/>
                                        <p:tgtEl>
                                          <p:spTgt spid="7"/>
                                        </p:tgtEl>
                                        <p:attrNameLst>
                                          <p:attrName>ppt_x</p:attrName>
                                          <p:attrName>ppt_y</p:attrName>
                                        </p:attrNameLst>
                                      </p:cBhvr>
                                      <p:rCtr x="-31782" y="-3680"/>
                                    </p:animMotion>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2.77778E-7 1.11111E-6 L -0.80365 -0.09213 " pathEditMode="relative" rAng="0" ptsTypes="AA">
                                      <p:cBhvr>
                                        <p:cTn id="15" dur="1000" fill="hold"/>
                                        <p:tgtEl>
                                          <p:spTgt spid="13"/>
                                        </p:tgtEl>
                                        <p:attrNameLst>
                                          <p:attrName>ppt_x</p:attrName>
                                          <p:attrName>ppt_y</p:attrName>
                                        </p:attrNameLst>
                                      </p:cBhvr>
                                      <p:rCtr x="-40191" y="-4606"/>
                                    </p:animMotion>
                                  </p:childTnLst>
                                </p:cTn>
                              </p:par>
                            </p:childTnLst>
                          </p:cTn>
                        </p:par>
                        <p:par>
                          <p:cTn id="16" fill="hold">
                            <p:stCondLst>
                              <p:cond delay="3000"/>
                            </p:stCondLst>
                            <p:childTnLst>
                              <p:par>
                                <p:cTn id="17" presetID="0" presetClass="path" presetSubtype="0" accel="50000" decel="50000" fill="hold" grpId="0" nodeType="afterEffect">
                                  <p:stCondLst>
                                    <p:cond delay="0"/>
                                  </p:stCondLst>
                                  <p:childTnLst>
                                    <p:animMotion origin="layout" path="M -3.61111E-6 1.11111E-6 L -0.47916 -0.15185 " pathEditMode="relative" ptsTypes="AA">
                                      <p:cBhvr>
                                        <p:cTn id="18" dur="1000" fill="hold"/>
                                        <p:tgtEl>
                                          <p:spTgt spid="14"/>
                                        </p:tgtEl>
                                        <p:attrNameLst>
                                          <p:attrName>ppt_x</p:attrName>
                                          <p:attrName>ppt_y</p:attrName>
                                        </p:attrNameLst>
                                      </p:cBhvr>
                                    </p:animMotion>
                                  </p:childTnLst>
                                </p:cTn>
                              </p:par>
                            </p:childTnLst>
                          </p:cTn>
                        </p:par>
                        <p:par>
                          <p:cTn id="19" fill="hold">
                            <p:stCondLst>
                              <p:cond delay="4000"/>
                            </p:stCondLst>
                            <p:childTnLst>
                              <p:par>
                                <p:cTn id="20" presetID="0" presetClass="path" presetSubtype="0" accel="50000" decel="50000" fill="hold" grpId="0" nodeType="afterEffect">
                                  <p:stCondLst>
                                    <p:cond delay="0"/>
                                  </p:stCondLst>
                                  <p:childTnLst>
                                    <p:animMotion origin="layout" path="M 2.77778E-7 4.44444E-6 L -0.80365 -0.01227 " pathEditMode="relative" rAng="0" ptsTypes="AA">
                                      <p:cBhvr>
                                        <p:cTn id="21" dur="1000" fill="hold"/>
                                        <p:tgtEl>
                                          <p:spTgt spid="15"/>
                                        </p:tgtEl>
                                        <p:attrNameLst>
                                          <p:attrName>ppt_x</p:attrName>
                                          <p:attrName>ppt_y</p:attrName>
                                        </p:attrNameLst>
                                      </p:cBhvr>
                                      <p:rCtr x="-40191" y="-625"/>
                                    </p:animMotion>
                                  </p:childTnLst>
                                </p:cTn>
                              </p:par>
                            </p:childTnLst>
                          </p:cTn>
                        </p:par>
                        <p:par>
                          <p:cTn id="22" fill="hold">
                            <p:stCondLst>
                              <p:cond delay="5000"/>
                            </p:stCondLst>
                            <p:childTnLst>
                              <p:par>
                                <p:cTn id="23" presetID="0" presetClass="path" presetSubtype="0" accel="50000" decel="50000" fill="hold" grpId="0" nodeType="afterEffect">
                                  <p:stCondLst>
                                    <p:cond delay="0"/>
                                  </p:stCondLst>
                                  <p:childTnLst>
                                    <p:animMotion origin="layout" path="M -1.66667E-6 1.11111E-6 L -0.52812 -0.0706 " pathEditMode="relative" rAng="0" ptsTypes="AA">
                                      <p:cBhvr>
                                        <p:cTn id="24" dur="1000" fill="hold"/>
                                        <p:tgtEl>
                                          <p:spTgt spid="17"/>
                                        </p:tgtEl>
                                        <p:attrNameLst>
                                          <p:attrName>ppt_x</p:attrName>
                                          <p:attrName>ppt_y</p:attrName>
                                        </p:attrNameLst>
                                      </p:cBhvr>
                                      <p:rCtr x="-26406" y="-3542"/>
                                    </p:animMotion>
                                  </p:childTnLst>
                                </p:cTn>
                              </p:par>
                            </p:childTnLst>
                          </p:cTn>
                        </p:par>
                        <p:par>
                          <p:cTn id="25" fill="hold">
                            <p:stCondLst>
                              <p:cond delay="6000"/>
                            </p:stCondLst>
                            <p:childTnLst>
                              <p:par>
                                <p:cTn id="26" presetID="0" presetClass="path" presetSubtype="0" accel="50000" decel="50000" fill="hold" grpId="0" nodeType="afterEffect">
                                  <p:stCondLst>
                                    <p:cond delay="0"/>
                                  </p:stCondLst>
                                  <p:childTnLst>
                                    <p:animMotion origin="layout" path="M -3.61111E-6 5.55556E-6 L -0.76007 -0.09768 " pathEditMode="relative" ptsTypes="AA">
                                      <p:cBhvr>
                                        <p:cTn id="27" dur="1000" fill="hold"/>
                                        <p:tgtEl>
                                          <p:spTgt spid="8"/>
                                        </p:tgtEl>
                                        <p:attrNameLst>
                                          <p:attrName>ppt_x</p:attrName>
                                          <p:attrName>ppt_y</p:attrName>
                                        </p:attrNameLst>
                                      </p:cBhvr>
                                    </p:animMotion>
                                  </p:childTnLst>
                                </p:cTn>
                              </p:par>
                            </p:childTnLst>
                          </p:cTn>
                        </p:par>
                        <p:par>
                          <p:cTn id="28" fill="hold">
                            <p:stCondLst>
                              <p:cond delay="7000"/>
                            </p:stCondLst>
                            <p:childTnLst>
                              <p:par>
                                <p:cTn id="29" presetID="0" presetClass="path" presetSubtype="0" accel="50000" decel="50000" fill="hold" grpId="0" nodeType="afterEffect">
                                  <p:stCondLst>
                                    <p:cond delay="0"/>
                                  </p:stCondLst>
                                  <p:childTnLst>
                                    <p:animMotion origin="layout" path="M -1.66667E-6 0 L -0.60312 -0.1463 " pathEditMode="relative" rAng="0" ptsTypes="AA">
                                      <p:cBhvr>
                                        <p:cTn id="30" dur="1000" fill="hold"/>
                                        <p:tgtEl>
                                          <p:spTgt spid="18"/>
                                        </p:tgtEl>
                                        <p:attrNameLst>
                                          <p:attrName>ppt_x</p:attrName>
                                          <p:attrName>ppt_y</p:attrName>
                                        </p:attrNameLst>
                                      </p:cBhvr>
                                      <p:rCtr x="-30156" y="-7315"/>
                                    </p:animMotion>
                                  </p:childTnLst>
                                </p:cTn>
                              </p:par>
                            </p:childTnLst>
                          </p:cTn>
                        </p:par>
                        <p:par>
                          <p:cTn id="31" fill="hold">
                            <p:stCondLst>
                              <p:cond delay="8000"/>
                            </p:stCondLst>
                            <p:childTnLst>
                              <p:par>
                                <p:cTn id="32" presetID="0" presetClass="path" presetSubtype="0" accel="50000" decel="50000" fill="hold" grpId="0" nodeType="afterEffect">
                                  <p:stCondLst>
                                    <p:cond delay="0"/>
                                  </p:stCondLst>
                                  <p:childTnLst>
                                    <p:animMotion origin="layout" path="M 2.77778E-7 -3.33333E-6 L -0.76007 -0.04027 " pathEditMode="relative" rAng="0" ptsTypes="AA">
                                      <p:cBhvr>
                                        <p:cTn id="33" dur="1000" fill="hold"/>
                                        <p:tgtEl>
                                          <p:spTgt spid="9"/>
                                        </p:tgtEl>
                                        <p:attrNameLst>
                                          <p:attrName>ppt_x</p:attrName>
                                          <p:attrName>ppt_y</p:attrName>
                                        </p:attrNameLst>
                                      </p:cBhvr>
                                      <p:rCtr x="-38003" y="-2014"/>
                                    </p:animMotion>
                                  </p:childTnLst>
                                </p:cTn>
                              </p:par>
                            </p:childTnLst>
                          </p:cTn>
                        </p:par>
                        <p:par>
                          <p:cTn id="34" fill="hold">
                            <p:stCondLst>
                              <p:cond delay="9000"/>
                            </p:stCondLst>
                            <p:childTnLst>
                              <p:par>
                                <p:cTn id="35" presetID="0" presetClass="path" presetSubtype="0" accel="50000" decel="50000" fill="hold" grpId="0" nodeType="afterEffect">
                                  <p:stCondLst>
                                    <p:cond delay="0"/>
                                  </p:stCondLst>
                                  <p:childTnLst>
                                    <p:animMotion origin="layout" path="M 0.00017 -0.00023 L -0.7599 -0.05973 " pathEditMode="relative" rAng="0" ptsTypes="AA">
                                      <p:cBhvr>
                                        <p:cTn id="36" dur="1000" fill="hold"/>
                                        <p:tgtEl>
                                          <p:spTgt spid="10"/>
                                        </p:tgtEl>
                                        <p:attrNameLst>
                                          <p:attrName>ppt_x</p:attrName>
                                          <p:attrName>ppt_y</p:attrName>
                                        </p:attrNameLst>
                                      </p:cBhvr>
                                      <p:rCtr x="-38003" y="-2986"/>
                                    </p:animMotion>
                                  </p:childTnLst>
                                </p:cTn>
                              </p:par>
                            </p:childTnLst>
                          </p:cTn>
                        </p:par>
                        <p:par>
                          <p:cTn id="37" fill="hold">
                            <p:stCondLst>
                              <p:cond delay="10000"/>
                            </p:stCondLst>
                            <p:childTnLst>
                              <p:par>
                                <p:cTn id="38" presetID="0" presetClass="path" presetSubtype="0" accel="50000" decel="50000" fill="hold" grpId="0" nodeType="afterEffect">
                                  <p:stCondLst>
                                    <p:cond delay="0"/>
                                  </p:stCondLst>
                                  <p:childTnLst>
                                    <p:animMotion origin="layout" path="M 2.77778E-7 2.22222E-6 L -0.61858 -0.08935 " pathEditMode="relative" rAng="0" ptsTypes="AA">
                                      <p:cBhvr>
                                        <p:cTn id="39" dur="1000" fill="hold"/>
                                        <p:tgtEl>
                                          <p:spTgt spid="11"/>
                                        </p:tgtEl>
                                        <p:attrNameLst>
                                          <p:attrName>ppt_x</p:attrName>
                                          <p:attrName>ppt_y</p:attrName>
                                        </p:attrNameLst>
                                      </p:cBhvr>
                                      <p:rCtr x="-30937" y="-4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4" grpId="0"/>
      <p:bldP spid="15" grpId="0"/>
      <p:bldP spid="17" grpId="0"/>
      <p:bldP spid="18" grpId="0"/>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Adaptation</a:t>
            </a:r>
            <a:endParaRPr lang="en-US" dirty="0"/>
          </a:p>
        </p:txBody>
      </p:sp>
      <p:sp>
        <p:nvSpPr>
          <p:cNvPr id="4" name="Rounded Rectangle 3"/>
          <p:cNvSpPr/>
          <p:nvPr/>
        </p:nvSpPr>
        <p:spPr>
          <a:xfrm>
            <a:off x="2232645"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List</a:t>
            </a:r>
            <a:endParaRPr lang="en-US" sz="2000" dirty="0">
              <a:solidFill>
                <a:schemeClr val="tx1"/>
              </a:solidFill>
            </a:endParaRPr>
          </a:p>
        </p:txBody>
      </p:sp>
      <p:sp>
        <p:nvSpPr>
          <p:cNvPr id="5" name="Rounded Rectangle 4"/>
          <p:cNvSpPr/>
          <p:nvPr/>
        </p:nvSpPr>
        <p:spPr>
          <a:xfrm>
            <a:off x="4132097"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Node1</a:t>
            </a:r>
            <a:endParaRPr lang="en-US" sz="2000" dirty="0">
              <a:solidFill>
                <a:schemeClr val="tx1"/>
              </a:solidFill>
            </a:endParaRPr>
          </a:p>
        </p:txBody>
      </p:sp>
      <p:sp>
        <p:nvSpPr>
          <p:cNvPr id="6" name="Rounded Rectangle 5"/>
          <p:cNvSpPr/>
          <p:nvPr/>
        </p:nvSpPr>
        <p:spPr>
          <a:xfrm>
            <a:off x="6031550"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Node2</a:t>
            </a:r>
            <a:endParaRPr lang="en-US" sz="2000" dirty="0">
              <a:solidFill>
                <a:schemeClr val="tx1"/>
              </a:solidFill>
            </a:endParaRPr>
          </a:p>
        </p:txBody>
      </p:sp>
      <p:cxnSp>
        <p:nvCxnSpPr>
          <p:cNvPr id="7" name="Straight Connector 6"/>
          <p:cNvCxnSpPr>
            <a:stCxn id="4" idx="3"/>
            <a:endCxn id="5" idx="1"/>
          </p:cNvCxnSpPr>
          <p:nvPr/>
        </p:nvCxnSpPr>
        <p:spPr>
          <a:xfrm>
            <a:off x="3277256" y="1972432"/>
            <a:ext cx="85484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3"/>
            <a:endCxn id="6" idx="1"/>
          </p:cNvCxnSpPr>
          <p:nvPr/>
        </p:nvCxnSpPr>
        <p:spPr>
          <a:xfrm>
            <a:off x="5176708" y="1972432"/>
            <a:ext cx="854842"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01263" y="1417638"/>
            <a:ext cx="660182" cy="400110"/>
          </a:xfrm>
          <a:prstGeom prst="rect">
            <a:avLst/>
          </a:prstGeom>
          <a:noFill/>
        </p:spPr>
        <p:txBody>
          <a:bodyPr wrap="none" rtlCol="0">
            <a:spAutoFit/>
          </a:bodyPr>
          <a:lstStyle/>
          <a:p>
            <a:r>
              <a:rPr lang="en-US" sz="2000" dirty="0" smtClean="0">
                <a:solidFill>
                  <a:srgbClr val="3366FF"/>
                </a:solidFill>
              </a:rPr>
              <a:t>peer</a:t>
            </a:r>
            <a:endParaRPr lang="en-US" sz="2000" dirty="0">
              <a:solidFill>
                <a:srgbClr val="3366FF"/>
              </a:solidFill>
            </a:endParaRPr>
          </a:p>
        </p:txBody>
      </p:sp>
      <p:sp>
        <p:nvSpPr>
          <p:cNvPr id="10" name="TextBox 9"/>
          <p:cNvSpPr txBox="1"/>
          <p:nvPr/>
        </p:nvSpPr>
        <p:spPr>
          <a:xfrm>
            <a:off x="5306263" y="1417638"/>
            <a:ext cx="660182" cy="400110"/>
          </a:xfrm>
          <a:prstGeom prst="rect">
            <a:avLst/>
          </a:prstGeom>
          <a:noFill/>
        </p:spPr>
        <p:txBody>
          <a:bodyPr wrap="none" rtlCol="0">
            <a:spAutoFit/>
          </a:bodyPr>
          <a:lstStyle/>
          <a:p>
            <a:r>
              <a:rPr lang="en-US" sz="2000" dirty="0" smtClean="0">
                <a:solidFill>
                  <a:srgbClr val="3366FF"/>
                </a:solidFill>
              </a:rPr>
              <a:t>peer</a:t>
            </a:r>
            <a:endParaRPr lang="en-US" sz="2000" dirty="0">
              <a:solidFill>
                <a:srgbClr val="3366FF"/>
              </a:solidFill>
            </a:endParaRPr>
          </a:p>
        </p:txBody>
      </p:sp>
      <p:cxnSp>
        <p:nvCxnSpPr>
          <p:cNvPr id="23" name="Shape 22"/>
          <p:cNvCxnSpPr>
            <a:stCxn id="4" idx="2"/>
            <a:endCxn id="6" idx="2"/>
          </p:cNvCxnSpPr>
          <p:nvPr/>
        </p:nvCxnSpPr>
        <p:spPr>
          <a:xfrm rot="16200000" flipH="1">
            <a:off x="4654403" y="303068"/>
            <a:ext cx="1588" cy="3798905"/>
          </a:xfrm>
          <a:prstGeom prst="curvedConnector3">
            <a:avLst>
              <a:gd name="adj1" fmla="val 2875107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0" name="Content Placeholder 29"/>
          <p:cNvGraphicFramePr>
            <a:graphicFrameLocks noGrp="1" noChangeAspect="1"/>
          </p:cNvGraphicFramePr>
          <p:nvPr>
            <p:ph idx="1"/>
          </p:nvPr>
        </p:nvGraphicFramePr>
        <p:xfrm>
          <a:off x="3342308" y="2817080"/>
          <a:ext cx="2689225" cy="311150"/>
        </p:xfrm>
        <a:graphic>
          <a:graphicData uri="http://schemas.openxmlformats.org/presentationml/2006/ole">
            <mc:AlternateContent xmlns:mc="http://schemas.openxmlformats.org/markup-compatibility/2006">
              <mc:Choice xmlns:v="urn:schemas-microsoft-com:vml" Requires="v">
                <p:oleObj spid="_x0000_s543059" name="Equation" r:id="rId4" imgW="1206500" imgH="139700" progId="Equation.3">
                  <p:embed/>
                </p:oleObj>
              </mc:Choice>
              <mc:Fallback>
                <p:oleObj name="Equation" r:id="rId4" imgW="1206500" imgH="139700" progId="Equation.3">
                  <p:embed/>
                  <p:pic>
                    <p:nvPicPr>
                      <p:cNvPr id="0" name="Content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308" y="2817080"/>
                        <a:ext cx="26892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3087487" y="4006850"/>
            <a:ext cx="2944063" cy="12954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400" dirty="0" smtClean="0"/>
              <a:t>  </a:t>
            </a:r>
            <a:r>
              <a:rPr lang="en-US" sz="2400" dirty="0" err="1" smtClean="0"/>
              <a:t>next.next</a:t>
            </a:r>
            <a:endParaRPr lang="en-US" sz="2400" dirty="0" smtClean="0"/>
          </a:p>
          <a:p>
            <a:r>
              <a:rPr lang="en-US" sz="2400" dirty="0" smtClean="0"/>
              <a:t> </a:t>
            </a:r>
          </a:p>
          <a:p>
            <a:endParaRPr lang="en-US" sz="2400" dirty="0"/>
          </a:p>
        </p:txBody>
      </p:sp>
      <p:graphicFrame>
        <p:nvGraphicFramePr>
          <p:cNvPr id="376837" name="Content Placeholder 29"/>
          <p:cNvGraphicFramePr>
            <a:graphicFrameLocks noChangeAspect="1"/>
          </p:cNvGraphicFramePr>
          <p:nvPr/>
        </p:nvGraphicFramePr>
        <p:xfrm>
          <a:off x="3169827" y="4845050"/>
          <a:ext cx="2689225" cy="311150"/>
        </p:xfrm>
        <a:graphic>
          <a:graphicData uri="http://schemas.openxmlformats.org/presentationml/2006/ole">
            <mc:AlternateContent xmlns:mc="http://schemas.openxmlformats.org/markup-compatibility/2006">
              <mc:Choice xmlns:v="urn:schemas-microsoft-com:vml" Requires="v">
                <p:oleObj spid="_x0000_s543060" name="Equation" r:id="rId6" imgW="1206500" imgH="139700" progId="Equation.3">
                  <p:embed/>
                </p:oleObj>
              </mc:Choice>
              <mc:Fallback>
                <p:oleObj name="Equation" r:id="rId6" imgW="1206500" imgH="1397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9827" y="4845050"/>
                        <a:ext cx="26892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43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Adaptation</a:t>
            </a:r>
            <a:endParaRPr lang="en-US" dirty="0"/>
          </a:p>
        </p:txBody>
      </p:sp>
      <p:sp>
        <p:nvSpPr>
          <p:cNvPr id="4" name="Rounded Rectangle 3"/>
          <p:cNvSpPr/>
          <p:nvPr/>
        </p:nvSpPr>
        <p:spPr>
          <a:xfrm>
            <a:off x="2232645"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List</a:t>
            </a:r>
            <a:endParaRPr lang="en-US" sz="2000" dirty="0">
              <a:solidFill>
                <a:schemeClr val="tx1"/>
              </a:solidFill>
            </a:endParaRPr>
          </a:p>
        </p:txBody>
      </p:sp>
      <p:sp>
        <p:nvSpPr>
          <p:cNvPr id="5" name="Rounded Rectangle 4"/>
          <p:cNvSpPr/>
          <p:nvPr/>
        </p:nvSpPr>
        <p:spPr>
          <a:xfrm>
            <a:off x="4132097"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Node1</a:t>
            </a:r>
            <a:endParaRPr lang="en-US" sz="2000" dirty="0">
              <a:solidFill>
                <a:schemeClr val="tx1"/>
              </a:solidFill>
            </a:endParaRPr>
          </a:p>
        </p:txBody>
      </p:sp>
      <p:sp>
        <p:nvSpPr>
          <p:cNvPr id="6" name="Rounded Rectangle 5"/>
          <p:cNvSpPr/>
          <p:nvPr/>
        </p:nvSpPr>
        <p:spPr>
          <a:xfrm>
            <a:off x="6031550"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Node2</a:t>
            </a:r>
            <a:endParaRPr lang="en-US" sz="2000" dirty="0">
              <a:solidFill>
                <a:schemeClr val="tx1"/>
              </a:solidFill>
            </a:endParaRPr>
          </a:p>
        </p:txBody>
      </p:sp>
      <p:cxnSp>
        <p:nvCxnSpPr>
          <p:cNvPr id="7" name="Straight Connector 6"/>
          <p:cNvCxnSpPr>
            <a:stCxn id="4" idx="3"/>
            <a:endCxn id="5" idx="1"/>
          </p:cNvCxnSpPr>
          <p:nvPr/>
        </p:nvCxnSpPr>
        <p:spPr>
          <a:xfrm>
            <a:off x="3277256" y="1972432"/>
            <a:ext cx="85484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3"/>
            <a:endCxn id="6" idx="1"/>
          </p:cNvCxnSpPr>
          <p:nvPr/>
        </p:nvCxnSpPr>
        <p:spPr>
          <a:xfrm>
            <a:off x="5176708" y="1972432"/>
            <a:ext cx="854842"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01263" y="1417638"/>
            <a:ext cx="532192" cy="400110"/>
          </a:xfrm>
          <a:prstGeom prst="rect">
            <a:avLst/>
          </a:prstGeom>
          <a:noFill/>
        </p:spPr>
        <p:txBody>
          <a:bodyPr wrap="none" rtlCol="0">
            <a:spAutoFit/>
          </a:bodyPr>
          <a:lstStyle/>
          <a:p>
            <a:r>
              <a:rPr lang="en-US" sz="2000" dirty="0" smtClean="0">
                <a:solidFill>
                  <a:srgbClr val="FF0000"/>
                </a:solidFill>
              </a:rPr>
              <a:t>rep</a:t>
            </a:r>
            <a:endParaRPr lang="en-US" sz="2000" dirty="0">
              <a:solidFill>
                <a:srgbClr val="FF0000"/>
              </a:solidFill>
            </a:endParaRPr>
          </a:p>
        </p:txBody>
      </p:sp>
      <p:sp>
        <p:nvSpPr>
          <p:cNvPr id="10" name="TextBox 9"/>
          <p:cNvSpPr txBox="1"/>
          <p:nvPr/>
        </p:nvSpPr>
        <p:spPr>
          <a:xfrm>
            <a:off x="5306263" y="1417638"/>
            <a:ext cx="660182" cy="400110"/>
          </a:xfrm>
          <a:prstGeom prst="rect">
            <a:avLst/>
          </a:prstGeom>
          <a:noFill/>
        </p:spPr>
        <p:txBody>
          <a:bodyPr wrap="none" rtlCol="0">
            <a:spAutoFit/>
          </a:bodyPr>
          <a:lstStyle/>
          <a:p>
            <a:r>
              <a:rPr lang="en-US" sz="2000" dirty="0" smtClean="0">
                <a:solidFill>
                  <a:srgbClr val="3366FF"/>
                </a:solidFill>
              </a:rPr>
              <a:t>peer</a:t>
            </a:r>
            <a:endParaRPr lang="en-US" sz="2000" dirty="0">
              <a:solidFill>
                <a:srgbClr val="3366FF"/>
              </a:solidFill>
            </a:endParaRPr>
          </a:p>
        </p:txBody>
      </p:sp>
      <p:cxnSp>
        <p:nvCxnSpPr>
          <p:cNvPr id="23" name="Shape 22"/>
          <p:cNvCxnSpPr>
            <a:stCxn id="4" idx="2"/>
            <a:endCxn id="6" idx="2"/>
          </p:cNvCxnSpPr>
          <p:nvPr/>
        </p:nvCxnSpPr>
        <p:spPr>
          <a:xfrm rot="16200000" flipH="1">
            <a:off x="4654403" y="303068"/>
            <a:ext cx="1588" cy="3798905"/>
          </a:xfrm>
          <a:prstGeom prst="curvedConnector3">
            <a:avLst>
              <a:gd name="adj1" fmla="val 2875107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0" name="Content Placeholder 29"/>
          <p:cNvGraphicFramePr>
            <a:graphicFrameLocks noGrp="1" noChangeAspect="1"/>
          </p:cNvGraphicFramePr>
          <p:nvPr>
            <p:ph idx="1"/>
          </p:nvPr>
        </p:nvGraphicFramePr>
        <p:xfrm>
          <a:off x="3525838" y="2817813"/>
          <a:ext cx="2319337" cy="311150"/>
        </p:xfrm>
        <a:graphic>
          <a:graphicData uri="http://schemas.openxmlformats.org/presentationml/2006/ole">
            <mc:AlternateContent xmlns:mc="http://schemas.openxmlformats.org/markup-compatibility/2006">
              <mc:Choice xmlns:v="urn:schemas-microsoft-com:vml" Requires="v">
                <p:oleObj spid="_x0000_s544081" name="Equation" r:id="rId4" imgW="1041400" imgH="139700" progId="Equation.3">
                  <p:embed/>
                </p:oleObj>
              </mc:Choice>
              <mc:Fallback>
                <p:oleObj name="Equation" r:id="rId4" imgW="1041400" imgH="139700" progId="Equation.3">
                  <p:embed/>
                  <p:pic>
                    <p:nvPicPr>
                      <p:cNvPr id="0" name="Content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838" y="2817813"/>
                        <a:ext cx="231933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3087487" y="4006850"/>
            <a:ext cx="2944063" cy="12954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400" dirty="0" smtClean="0"/>
              <a:t>    </a:t>
            </a:r>
            <a:r>
              <a:rPr lang="en-US" sz="2400" dirty="0" err="1" smtClean="0"/>
              <a:t>top.next</a:t>
            </a:r>
            <a:endParaRPr lang="en-US" sz="2400" dirty="0" smtClean="0"/>
          </a:p>
          <a:p>
            <a:r>
              <a:rPr lang="en-US" sz="2400" dirty="0" smtClean="0"/>
              <a:t> </a:t>
            </a:r>
          </a:p>
          <a:p>
            <a:endParaRPr lang="en-US" sz="2400" dirty="0"/>
          </a:p>
        </p:txBody>
      </p:sp>
      <p:graphicFrame>
        <p:nvGraphicFramePr>
          <p:cNvPr id="376837" name="Content Placeholder 29"/>
          <p:cNvGraphicFramePr>
            <a:graphicFrameLocks noChangeAspect="1"/>
          </p:cNvGraphicFramePr>
          <p:nvPr/>
        </p:nvGraphicFramePr>
        <p:xfrm>
          <a:off x="3354388" y="4845050"/>
          <a:ext cx="2320925" cy="311150"/>
        </p:xfrm>
        <a:graphic>
          <a:graphicData uri="http://schemas.openxmlformats.org/presentationml/2006/ole">
            <mc:AlternateContent xmlns:mc="http://schemas.openxmlformats.org/markup-compatibility/2006">
              <mc:Choice xmlns:v="urn:schemas-microsoft-com:vml" Requires="v">
                <p:oleObj spid="_x0000_s544082" name="Equation" r:id="rId6" imgW="1041400" imgH="139700" progId="Equation.3">
                  <p:embed/>
                </p:oleObj>
              </mc:Choice>
              <mc:Fallback>
                <p:oleObj name="Equation" r:id="rId6" imgW="1041400" imgH="1397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4388" y="4845050"/>
                        <a:ext cx="23209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44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Adaptation</a:t>
            </a:r>
            <a:endParaRPr lang="en-US" dirty="0"/>
          </a:p>
        </p:txBody>
      </p:sp>
      <p:sp>
        <p:nvSpPr>
          <p:cNvPr id="4" name="Rounded Rectangle 3"/>
          <p:cNvSpPr/>
          <p:nvPr/>
        </p:nvSpPr>
        <p:spPr>
          <a:xfrm>
            <a:off x="2232645"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Node1</a:t>
            </a:r>
            <a:endParaRPr lang="en-US" sz="2000" dirty="0">
              <a:solidFill>
                <a:schemeClr val="tx1"/>
              </a:solidFill>
            </a:endParaRPr>
          </a:p>
        </p:txBody>
      </p:sp>
      <p:sp>
        <p:nvSpPr>
          <p:cNvPr id="5" name="Rounded Rectangle 4"/>
          <p:cNvSpPr/>
          <p:nvPr/>
        </p:nvSpPr>
        <p:spPr>
          <a:xfrm>
            <a:off x="4132097"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Node2</a:t>
            </a:r>
            <a:endParaRPr lang="en-US" sz="2000" dirty="0">
              <a:solidFill>
                <a:schemeClr val="tx1"/>
              </a:solidFill>
            </a:endParaRPr>
          </a:p>
        </p:txBody>
      </p:sp>
      <p:sp>
        <p:nvSpPr>
          <p:cNvPr id="6" name="Rounded Rectangle 5"/>
          <p:cNvSpPr/>
          <p:nvPr/>
        </p:nvSpPr>
        <p:spPr>
          <a:xfrm>
            <a:off x="6031550"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Node3</a:t>
            </a:r>
            <a:endParaRPr lang="en-US" sz="2000" dirty="0">
              <a:solidFill>
                <a:schemeClr val="tx1"/>
              </a:solidFill>
            </a:endParaRPr>
          </a:p>
        </p:txBody>
      </p:sp>
      <p:cxnSp>
        <p:nvCxnSpPr>
          <p:cNvPr id="7" name="Straight Connector 6"/>
          <p:cNvCxnSpPr>
            <a:stCxn id="4" idx="3"/>
            <a:endCxn id="5" idx="1"/>
          </p:cNvCxnSpPr>
          <p:nvPr/>
        </p:nvCxnSpPr>
        <p:spPr>
          <a:xfrm>
            <a:off x="3277256" y="1972432"/>
            <a:ext cx="85484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3"/>
            <a:endCxn id="6" idx="1"/>
          </p:cNvCxnSpPr>
          <p:nvPr/>
        </p:nvCxnSpPr>
        <p:spPr>
          <a:xfrm>
            <a:off x="5176708" y="1972432"/>
            <a:ext cx="854842"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24200" y="1417638"/>
            <a:ext cx="1130813" cy="400110"/>
          </a:xfrm>
          <a:prstGeom prst="rect">
            <a:avLst/>
          </a:prstGeom>
          <a:noFill/>
        </p:spPr>
        <p:txBody>
          <a:bodyPr wrap="none" rtlCol="0">
            <a:spAutoFit/>
          </a:bodyPr>
          <a:lstStyle/>
          <a:p>
            <a:r>
              <a:rPr lang="en-US" sz="2000" dirty="0" smtClean="0">
                <a:solidFill>
                  <a:srgbClr val="3366FF"/>
                </a:solidFill>
              </a:rPr>
              <a:t>&lt;</a:t>
            </a:r>
            <a:r>
              <a:rPr lang="en-US" sz="2000" dirty="0" err="1" smtClean="0">
                <a:solidFill>
                  <a:srgbClr val="3366FF"/>
                </a:solidFill>
              </a:rPr>
              <a:t>own|p</a:t>
            </a:r>
            <a:r>
              <a:rPr lang="en-US" sz="2000" dirty="0" smtClean="0">
                <a:solidFill>
                  <a:srgbClr val="3366FF"/>
                </a:solidFill>
              </a:rPr>
              <a:t>&gt;</a:t>
            </a:r>
            <a:endParaRPr lang="en-US" sz="2000" dirty="0">
              <a:solidFill>
                <a:srgbClr val="3366FF"/>
              </a:solidFill>
            </a:endParaRPr>
          </a:p>
        </p:txBody>
      </p:sp>
      <p:sp>
        <p:nvSpPr>
          <p:cNvPr id="10" name="TextBox 9"/>
          <p:cNvSpPr txBox="1"/>
          <p:nvPr/>
        </p:nvSpPr>
        <p:spPr>
          <a:xfrm>
            <a:off x="5029200" y="1417638"/>
            <a:ext cx="1130813" cy="400110"/>
          </a:xfrm>
          <a:prstGeom prst="rect">
            <a:avLst/>
          </a:prstGeom>
          <a:noFill/>
        </p:spPr>
        <p:txBody>
          <a:bodyPr wrap="none" rtlCol="0">
            <a:spAutoFit/>
          </a:bodyPr>
          <a:lstStyle/>
          <a:p>
            <a:r>
              <a:rPr lang="en-US" sz="2000" dirty="0" smtClean="0">
                <a:solidFill>
                  <a:srgbClr val="3366FF"/>
                </a:solidFill>
              </a:rPr>
              <a:t>&lt;</a:t>
            </a:r>
            <a:r>
              <a:rPr lang="en-US" sz="2000" dirty="0" err="1" smtClean="0">
                <a:solidFill>
                  <a:srgbClr val="3366FF"/>
                </a:solidFill>
              </a:rPr>
              <a:t>own|p</a:t>
            </a:r>
            <a:r>
              <a:rPr lang="en-US" sz="2000" dirty="0" smtClean="0">
                <a:solidFill>
                  <a:srgbClr val="3366FF"/>
                </a:solidFill>
              </a:rPr>
              <a:t>&gt;</a:t>
            </a:r>
            <a:endParaRPr lang="en-US" sz="2000" dirty="0">
              <a:solidFill>
                <a:srgbClr val="3366FF"/>
              </a:solidFill>
            </a:endParaRPr>
          </a:p>
        </p:txBody>
      </p:sp>
      <p:cxnSp>
        <p:nvCxnSpPr>
          <p:cNvPr id="23" name="Shape 22"/>
          <p:cNvCxnSpPr>
            <a:stCxn id="4" idx="2"/>
            <a:endCxn id="6" idx="2"/>
          </p:cNvCxnSpPr>
          <p:nvPr/>
        </p:nvCxnSpPr>
        <p:spPr>
          <a:xfrm rot="16200000" flipH="1">
            <a:off x="4654403" y="303068"/>
            <a:ext cx="1588" cy="3798905"/>
          </a:xfrm>
          <a:prstGeom prst="curvedConnector3">
            <a:avLst>
              <a:gd name="adj1" fmla="val 2875107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0" name="Content Placeholder 29"/>
          <p:cNvGraphicFramePr>
            <a:graphicFrameLocks noGrp="1" noChangeAspect="1"/>
          </p:cNvGraphicFramePr>
          <p:nvPr>
            <p:ph idx="1"/>
          </p:nvPr>
        </p:nvGraphicFramePr>
        <p:xfrm>
          <a:off x="2895600" y="2817813"/>
          <a:ext cx="3938587" cy="468140"/>
        </p:xfrm>
        <a:graphic>
          <a:graphicData uri="http://schemas.openxmlformats.org/presentationml/2006/ole">
            <mc:AlternateContent xmlns:mc="http://schemas.openxmlformats.org/markup-compatibility/2006">
              <mc:Choice xmlns:v="urn:schemas-microsoft-com:vml" Requires="v">
                <p:oleObj spid="_x0000_s545106" name="Equation" r:id="rId4" imgW="1816100" imgH="215900" progId="Equation.3">
                  <p:embed/>
                </p:oleObj>
              </mc:Choice>
              <mc:Fallback>
                <p:oleObj name="Equation" r:id="rId4" imgW="1816100" imgH="215900" progId="Equation.3">
                  <p:embed/>
                  <p:pic>
                    <p:nvPicPr>
                      <p:cNvPr id="0" name="Content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817813"/>
                        <a:ext cx="3938587" cy="468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2630287" y="4006850"/>
            <a:ext cx="3988674" cy="140335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400" dirty="0" smtClean="0"/>
              <a:t>     </a:t>
            </a:r>
            <a:r>
              <a:rPr lang="en-US" sz="2400" dirty="0" err="1" smtClean="0"/>
              <a:t>next.next</a:t>
            </a:r>
            <a:endParaRPr lang="en-US" sz="2400" dirty="0" smtClean="0"/>
          </a:p>
          <a:p>
            <a:r>
              <a:rPr lang="en-US" sz="2400" dirty="0" smtClean="0"/>
              <a:t> </a:t>
            </a:r>
          </a:p>
          <a:p>
            <a:endParaRPr lang="en-US" sz="2400" dirty="0"/>
          </a:p>
        </p:txBody>
      </p:sp>
      <p:graphicFrame>
        <p:nvGraphicFramePr>
          <p:cNvPr id="382980" name="Content Placeholder 29"/>
          <p:cNvGraphicFramePr>
            <a:graphicFrameLocks noChangeAspect="1"/>
          </p:cNvGraphicFramePr>
          <p:nvPr/>
        </p:nvGraphicFramePr>
        <p:xfrm>
          <a:off x="2590800" y="4724400"/>
          <a:ext cx="3786187" cy="450191"/>
        </p:xfrm>
        <a:graphic>
          <a:graphicData uri="http://schemas.openxmlformats.org/presentationml/2006/ole">
            <mc:AlternateContent xmlns:mc="http://schemas.openxmlformats.org/markup-compatibility/2006">
              <mc:Choice xmlns:v="urn:schemas-microsoft-com:vml" Requires="v">
                <p:oleObj spid="_x0000_s545107" name="Equation" r:id="rId6" imgW="1816100" imgH="215900" progId="Equation.3">
                  <p:embed/>
                </p:oleObj>
              </mc:Choice>
              <mc:Fallback>
                <p:oleObj name="Equation" r:id="rId6" imgW="1816100" imgH="2159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724400"/>
                        <a:ext cx="3786187" cy="450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45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Adaptation</a:t>
            </a:r>
            <a:endParaRPr lang="en-US" dirty="0"/>
          </a:p>
        </p:txBody>
      </p:sp>
      <p:sp>
        <p:nvSpPr>
          <p:cNvPr id="4" name="Rounded Rectangle 3"/>
          <p:cNvSpPr/>
          <p:nvPr/>
        </p:nvSpPr>
        <p:spPr>
          <a:xfrm>
            <a:off x="2232645"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List</a:t>
            </a:r>
            <a:endParaRPr lang="en-US" sz="2000" dirty="0">
              <a:solidFill>
                <a:schemeClr val="tx1"/>
              </a:solidFill>
            </a:endParaRPr>
          </a:p>
        </p:txBody>
      </p:sp>
      <p:sp>
        <p:nvSpPr>
          <p:cNvPr id="5" name="Rounded Rectangle 4"/>
          <p:cNvSpPr/>
          <p:nvPr/>
        </p:nvSpPr>
        <p:spPr>
          <a:xfrm>
            <a:off x="4132097"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Node1</a:t>
            </a:r>
            <a:endParaRPr lang="en-US" sz="2000" dirty="0">
              <a:solidFill>
                <a:schemeClr val="tx1"/>
              </a:solidFill>
            </a:endParaRPr>
          </a:p>
        </p:txBody>
      </p:sp>
      <p:sp>
        <p:nvSpPr>
          <p:cNvPr id="6" name="Rounded Rectangle 5"/>
          <p:cNvSpPr/>
          <p:nvPr/>
        </p:nvSpPr>
        <p:spPr>
          <a:xfrm>
            <a:off x="6031550"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Node2</a:t>
            </a:r>
            <a:endParaRPr lang="en-US" sz="2000" dirty="0">
              <a:solidFill>
                <a:schemeClr val="tx1"/>
              </a:solidFill>
            </a:endParaRPr>
          </a:p>
        </p:txBody>
      </p:sp>
      <p:cxnSp>
        <p:nvCxnSpPr>
          <p:cNvPr id="7" name="Straight Connector 6"/>
          <p:cNvCxnSpPr>
            <a:stCxn id="4" idx="3"/>
            <a:endCxn id="5" idx="1"/>
          </p:cNvCxnSpPr>
          <p:nvPr/>
        </p:nvCxnSpPr>
        <p:spPr>
          <a:xfrm>
            <a:off x="3277256" y="1972432"/>
            <a:ext cx="85484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3"/>
            <a:endCxn id="6" idx="1"/>
          </p:cNvCxnSpPr>
          <p:nvPr/>
        </p:nvCxnSpPr>
        <p:spPr>
          <a:xfrm>
            <a:off x="5176708" y="1972432"/>
            <a:ext cx="854842"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24200" y="1417638"/>
            <a:ext cx="1026618" cy="400110"/>
          </a:xfrm>
          <a:prstGeom prst="rect">
            <a:avLst/>
          </a:prstGeom>
          <a:noFill/>
        </p:spPr>
        <p:txBody>
          <a:bodyPr wrap="none" rtlCol="0">
            <a:spAutoFit/>
          </a:bodyPr>
          <a:lstStyle/>
          <a:p>
            <a:r>
              <a:rPr lang="en-US" sz="2000" dirty="0" smtClean="0">
                <a:solidFill>
                  <a:srgbClr val="FF0000"/>
                </a:solidFill>
              </a:rPr>
              <a:t>&lt;</a:t>
            </a:r>
            <a:r>
              <a:rPr lang="en-US" sz="2000" dirty="0" err="1" smtClean="0">
                <a:solidFill>
                  <a:srgbClr val="FF0000"/>
                </a:solidFill>
              </a:rPr>
              <a:t>rep|p</a:t>
            </a:r>
            <a:r>
              <a:rPr lang="en-US" sz="2000" dirty="0" smtClean="0">
                <a:solidFill>
                  <a:srgbClr val="FF0000"/>
                </a:solidFill>
              </a:rPr>
              <a:t>&gt;</a:t>
            </a:r>
            <a:endParaRPr lang="en-US" sz="2000" dirty="0">
              <a:solidFill>
                <a:srgbClr val="FF0000"/>
              </a:solidFill>
            </a:endParaRPr>
          </a:p>
        </p:txBody>
      </p:sp>
      <p:sp>
        <p:nvSpPr>
          <p:cNvPr id="10" name="TextBox 9"/>
          <p:cNvSpPr txBox="1"/>
          <p:nvPr/>
        </p:nvSpPr>
        <p:spPr>
          <a:xfrm>
            <a:off x="5029200" y="1417638"/>
            <a:ext cx="1130813" cy="400110"/>
          </a:xfrm>
          <a:prstGeom prst="rect">
            <a:avLst/>
          </a:prstGeom>
          <a:noFill/>
        </p:spPr>
        <p:txBody>
          <a:bodyPr wrap="none" rtlCol="0">
            <a:spAutoFit/>
          </a:bodyPr>
          <a:lstStyle/>
          <a:p>
            <a:r>
              <a:rPr lang="en-US" sz="2000" dirty="0" smtClean="0">
                <a:solidFill>
                  <a:srgbClr val="3366FF"/>
                </a:solidFill>
              </a:rPr>
              <a:t>&lt;</a:t>
            </a:r>
            <a:r>
              <a:rPr lang="en-US" sz="2000" dirty="0" err="1" smtClean="0">
                <a:solidFill>
                  <a:srgbClr val="3366FF"/>
                </a:solidFill>
              </a:rPr>
              <a:t>own|p</a:t>
            </a:r>
            <a:r>
              <a:rPr lang="en-US" sz="2000" dirty="0" smtClean="0">
                <a:solidFill>
                  <a:srgbClr val="3366FF"/>
                </a:solidFill>
              </a:rPr>
              <a:t>&gt;</a:t>
            </a:r>
            <a:endParaRPr lang="en-US" sz="2000" dirty="0">
              <a:solidFill>
                <a:srgbClr val="3366FF"/>
              </a:solidFill>
            </a:endParaRPr>
          </a:p>
        </p:txBody>
      </p:sp>
      <p:cxnSp>
        <p:nvCxnSpPr>
          <p:cNvPr id="23" name="Shape 22"/>
          <p:cNvCxnSpPr>
            <a:stCxn id="4" idx="2"/>
            <a:endCxn id="6" idx="2"/>
          </p:cNvCxnSpPr>
          <p:nvPr/>
        </p:nvCxnSpPr>
        <p:spPr>
          <a:xfrm rot="16200000" flipH="1">
            <a:off x="4654403" y="303068"/>
            <a:ext cx="1588" cy="3798905"/>
          </a:xfrm>
          <a:prstGeom prst="curvedConnector3">
            <a:avLst>
              <a:gd name="adj1" fmla="val 2875107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0" name="Content Placeholder 29"/>
          <p:cNvGraphicFramePr>
            <a:graphicFrameLocks noGrp="1" noChangeAspect="1"/>
          </p:cNvGraphicFramePr>
          <p:nvPr>
            <p:ph idx="1"/>
          </p:nvPr>
        </p:nvGraphicFramePr>
        <p:xfrm>
          <a:off x="3032125" y="2817813"/>
          <a:ext cx="3663950" cy="468312"/>
        </p:xfrm>
        <a:graphic>
          <a:graphicData uri="http://schemas.openxmlformats.org/presentationml/2006/ole">
            <mc:AlternateContent xmlns:mc="http://schemas.openxmlformats.org/markup-compatibility/2006">
              <mc:Choice xmlns:v="urn:schemas-microsoft-com:vml" Requires="v">
                <p:oleObj spid="_x0000_s546129" name="Equation" r:id="rId4" imgW="1689100" imgH="215900" progId="Equation.3">
                  <p:embed/>
                </p:oleObj>
              </mc:Choice>
              <mc:Fallback>
                <p:oleObj name="Equation" r:id="rId4" imgW="1689100" imgH="215900" progId="Equation.3">
                  <p:embed/>
                  <p:pic>
                    <p:nvPicPr>
                      <p:cNvPr id="0" name="Content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5" y="2817813"/>
                        <a:ext cx="3663950"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2630287" y="4006850"/>
            <a:ext cx="3988674" cy="140335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400" dirty="0" smtClean="0"/>
              <a:t>     </a:t>
            </a:r>
            <a:r>
              <a:rPr lang="en-US" sz="2400" dirty="0" err="1" smtClean="0"/>
              <a:t>top.next</a:t>
            </a:r>
            <a:endParaRPr lang="en-US" sz="2400" dirty="0" smtClean="0"/>
          </a:p>
          <a:p>
            <a:r>
              <a:rPr lang="en-US" sz="2400" dirty="0" smtClean="0"/>
              <a:t> </a:t>
            </a:r>
          </a:p>
          <a:p>
            <a:endParaRPr lang="en-US" sz="2400" dirty="0"/>
          </a:p>
        </p:txBody>
      </p:sp>
      <p:graphicFrame>
        <p:nvGraphicFramePr>
          <p:cNvPr id="382980" name="Content Placeholder 29"/>
          <p:cNvGraphicFramePr>
            <a:graphicFrameLocks noChangeAspect="1"/>
          </p:cNvGraphicFramePr>
          <p:nvPr/>
        </p:nvGraphicFramePr>
        <p:xfrm>
          <a:off x="2722563" y="4724400"/>
          <a:ext cx="3521075" cy="450850"/>
        </p:xfrm>
        <a:graphic>
          <a:graphicData uri="http://schemas.openxmlformats.org/presentationml/2006/ole">
            <mc:AlternateContent xmlns:mc="http://schemas.openxmlformats.org/markup-compatibility/2006">
              <mc:Choice xmlns:v="urn:schemas-microsoft-com:vml" Requires="v">
                <p:oleObj spid="_x0000_s546130" name="Equation" r:id="rId6" imgW="1689100" imgH="215900" progId="Equation.3">
                  <p:embed/>
                </p:oleObj>
              </mc:Choice>
              <mc:Fallback>
                <p:oleObj name="Equation" r:id="rId6" imgW="1689100" imgH="2159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2563" y="4724400"/>
                        <a:ext cx="35210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46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Solution</a:t>
            </a:r>
            <a:endParaRPr lang="en-US" dirty="0"/>
          </a:p>
        </p:txBody>
      </p:sp>
      <p:sp>
        <p:nvSpPr>
          <p:cNvPr id="3" name="Content Placeholder 2"/>
          <p:cNvSpPr>
            <a:spLocks noGrp="1"/>
          </p:cNvSpPr>
          <p:nvPr>
            <p:ph idx="1"/>
          </p:nvPr>
        </p:nvSpPr>
        <p:spPr/>
        <p:txBody>
          <a:bodyPr/>
          <a:lstStyle/>
          <a:p>
            <a:r>
              <a:rPr lang="en-US" dirty="0" smtClean="0"/>
              <a:t>Many valid </a:t>
            </a:r>
            <a:r>
              <a:rPr lang="en-US" dirty="0" err="1" smtClean="0"/>
              <a:t>typings</a:t>
            </a:r>
            <a:r>
              <a:rPr lang="en-US" dirty="0" smtClean="0"/>
              <a:t> can be extracted from the solution</a:t>
            </a:r>
            <a:endParaRPr lang="en-US" i="1" dirty="0" smtClean="0"/>
          </a:p>
          <a:p>
            <a:r>
              <a:rPr lang="en-US" dirty="0" smtClean="0"/>
              <a:t>Which one is “best”? </a:t>
            </a:r>
            <a:endParaRPr lang="en-US" dirty="0"/>
          </a:p>
        </p:txBody>
      </p:sp>
      <p:grpSp>
        <p:nvGrpSpPr>
          <p:cNvPr id="56" name="Group 55"/>
          <p:cNvGrpSpPr/>
          <p:nvPr/>
        </p:nvGrpSpPr>
        <p:grpSpPr>
          <a:xfrm>
            <a:off x="1447800" y="3352800"/>
            <a:ext cx="6077712" cy="3152573"/>
            <a:chOff x="2057400" y="1917243"/>
            <a:chExt cx="5029200" cy="4178757"/>
          </a:xfrm>
        </p:grpSpPr>
        <p:sp>
          <p:nvSpPr>
            <p:cNvPr id="30" name="Rounded Rectangle 29"/>
            <p:cNvSpPr/>
            <p:nvPr/>
          </p:nvSpPr>
          <p:spPr>
            <a:xfrm>
              <a:off x="3901507" y="1917243"/>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User</a:t>
              </a:r>
              <a:endParaRPr lang="en-US" dirty="0">
                <a:solidFill>
                  <a:schemeClr val="tx1"/>
                </a:solidFill>
              </a:endParaRPr>
            </a:p>
          </p:txBody>
        </p:sp>
        <p:sp>
          <p:nvSpPr>
            <p:cNvPr id="31" name="Rounded Rectangle 30"/>
            <p:cNvSpPr/>
            <p:nvPr/>
          </p:nvSpPr>
          <p:spPr>
            <a:xfrm>
              <a:off x="2190448" y="280866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List</a:t>
              </a:r>
              <a:endParaRPr lang="en-US" dirty="0">
                <a:solidFill>
                  <a:schemeClr val="tx1"/>
                </a:solidFill>
              </a:endParaRPr>
            </a:p>
          </p:txBody>
        </p:sp>
        <p:sp>
          <p:nvSpPr>
            <p:cNvPr id="32" name="Rounded Rectangle 31"/>
            <p:cNvSpPr/>
            <p:nvPr/>
          </p:nvSpPr>
          <p:spPr>
            <a:xfrm>
              <a:off x="6030894" y="3031511"/>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Data1</a:t>
              </a:r>
              <a:endParaRPr lang="en-US" dirty="0">
                <a:solidFill>
                  <a:schemeClr val="tx1"/>
                </a:solidFill>
              </a:endParaRPr>
            </a:p>
          </p:txBody>
        </p:sp>
        <p:sp>
          <p:nvSpPr>
            <p:cNvPr id="33" name="Rounded Rectangle 32"/>
            <p:cNvSpPr/>
            <p:nvPr/>
          </p:nvSpPr>
          <p:spPr>
            <a:xfrm>
              <a:off x="2057400" y="3714545"/>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Node1</a:t>
              </a:r>
              <a:endParaRPr lang="en-US" dirty="0">
                <a:solidFill>
                  <a:schemeClr val="tx1"/>
                </a:solidFill>
              </a:endParaRPr>
            </a:p>
          </p:txBody>
        </p:sp>
        <p:sp>
          <p:nvSpPr>
            <p:cNvPr id="34" name="Rounded Rectangle 33"/>
            <p:cNvSpPr/>
            <p:nvPr/>
          </p:nvSpPr>
          <p:spPr>
            <a:xfrm>
              <a:off x="2057400" y="4717388"/>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Node2</a:t>
              </a:r>
              <a:endParaRPr lang="en-US" dirty="0">
                <a:solidFill>
                  <a:schemeClr val="tx1"/>
                </a:solidFill>
              </a:endParaRPr>
            </a:p>
          </p:txBody>
        </p:sp>
        <p:sp>
          <p:nvSpPr>
            <p:cNvPr id="35" name="Rounded Rectangle 34"/>
            <p:cNvSpPr/>
            <p:nvPr/>
          </p:nvSpPr>
          <p:spPr>
            <a:xfrm>
              <a:off x="2057400" y="56358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Node3</a:t>
              </a:r>
              <a:endParaRPr lang="en-US" dirty="0">
                <a:solidFill>
                  <a:schemeClr val="tx1"/>
                </a:solidFill>
              </a:endParaRPr>
            </a:p>
          </p:txBody>
        </p:sp>
        <p:sp>
          <p:nvSpPr>
            <p:cNvPr id="36" name="Rounded Rectangle 35"/>
            <p:cNvSpPr/>
            <p:nvPr/>
          </p:nvSpPr>
          <p:spPr>
            <a:xfrm>
              <a:off x="6030894" y="3937315"/>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Data2</a:t>
              </a:r>
              <a:endParaRPr lang="en-US" dirty="0">
                <a:solidFill>
                  <a:schemeClr val="tx1"/>
                </a:solidFill>
              </a:endParaRPr>
            </a:p>
          </p:txBody>
        </p:sp>
        <p:sp>
          <p:nvSpPr>
            <p:cNvPr id="37" name="Rounded Rectangle 36"/>
            <p:cNvSpPr/>
            <p:nvPr/>
          </p:nvSpPr>
          <p:spPr>
            <a:xfrm>
              <a:off x="6041989" y="4846348"/>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Data3</a:t>
              </a:r>
              <a:endParaRPr lang="en-US" dirty="0">
                <a:solidFill>
                  <a:schemeClr val="tx1"/>
                </a:solidFill>
              </a:endParaRPr>
            </a:p>
          </p:txBody>
        </p:sp>
        <p:cxnSp>
          <p:nvCxnSpPr>
            <p:cNvPr id="38" name="Straight Connector 37"/>
            <p:cNvCxnSpPr>
              <a:stCxn id="30" idx="2"/>
              <a:endCxn id="31" idx="0"/>
            </p:cNvCxnSpPr>
            <p:nvPr/>
          </p:nvCxnSpPr>
          <p:spPr>
            <a:xfrm rot="5400000">
              <a:off x="3352665" y="1737512"/>
              <a:ext cx="431238" cy="171105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0" idx="2"/>
              <a:endCxn id="32" idx="0"/>
            </p:cNvCxnSpPr>
            <p:nvPr/>
          </p:nvCxnSpPr>
          <p:spPr>
            <a:xfrm rot="16200000" flipH="1">
              <a:off x="5161461" y="1639772"/>
              <a:ext cx="654091" cy="2129387"/>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0" idx="2"/>
              <a:endCxn id="36" idx="0"/>
            </p:cNvCxnSpPr>
            <p:nvPr/>
          </p:nvCxnSpPr>
          <p:spPr>
            <a:xfrm rot="16200000" flipH="1">
              <a:off x="4708560" y="2092675"/>
              <a:ext cx="1559894" cy="2129387"/>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0" idx="2"/>
              <a:endCxn id="37" idx="0"/>
            </p:cNvCxnSpPr>
            <p:nvPr/>
          </p:nvCxnSpPr>
          <p:spPr>
            <a:xfrm rot="16200000" flipH="1">
              <a:off x="4259591" y="2541644"/>
              <a:ext cx="2468926" cy="214048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31" idx="2"/>
              <a:endCxn id="33" idx="0"/>
            </p:cNvCxnSpPr>
            <p:nvPr/>
          </p:nvCxnSpPr>
          <p:spPr>
            <a:xfrm rot="5400000">
              <a:off x="2489901" y="3491692"/>
              <a:ext cx="445707" cy="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3" idx="2"/>
              <a:endCxn id="34" idx="0"/>
            </p:cNvCxnSpPr>
            <p:nvPr/>
          </p:nvCxnSpPr>
          <p:spPr>
            <a:xfrm rot="5400000">
              <a:off x="2441422" y="4446451"/>
              <a:ext cx="542664" cy="131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4" idx="2"/>
              <a:endCxn id="35" idx="0"/>
            </p:cNvCxnSpPr>
            <p:nvPr/>
          </p:nvCxnSpPr>
          <p:spPr>
            <a:xfrm rot="5400000">
              <a:off x="2483627" y="5407089"/>
              <a:ext cx="458254" cy="131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3" idx="3"/>
              <a:endCxn id="32" idx="1"/>
            </p:cNvCxnSpPr>
            <p:nvPr/>
          </p:nvCxnSpPr>
          <p:spPr>
            <a:xfrm flipV="1">
              <a:off x="3368107" y="3261600"/>
              <a:ext cx="2662786" cy="68303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4" idx="3"/>
              <a:endCxn id="36" idx="1"/>
            </p:cNvCxnSpPr>
            <p:nvPr/>
          </p:nvCxnSpPr>
          <p:spPr>
            <a:xfrm flipV="1">
              <a:off x="3368107" y="4167405"/>
              <a:ext cx="2662786" cy="78007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5" idx="3"/>
              <a:endCxn id="37" idx="1"/>
            </p:cNvCxnSpPr>
            <p:nvPr/>
          </p:nvCxnSpPr>
          <p:spPr>
            <a:xfrm flipV="1">
              <a:off x="3368107" y="5076437"/>
              <a:ext cx="2673881" cy="78947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126813" y="2185200"/>
              <a:ext cx="506941" cy="540072"/>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49" name="TextBox 48"/>
            <p:cNvSpPr txBox="1"/>
            <p:nvPr/>
          </p:nvSpPr>
          <p:spPr>
            <a:xfrm>
              <a:off x="2057400" y="3195236"/>
              <a:ext cx="506941" cy="540072"/>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0" name="TextBox 49"/>
            <p:cNvSpPr txBox="1"/>
            <p:nvPr/>
          </p:nvSpPr>
          <p:spPr>
            <a:xfrm>
              <a:off x="5246948" y="2154566"/>
              <a:ext cx="506941" cy="540073"/>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1" name="TextBox 50"/>
            <p:cNvSpPr txBox="1"/>
            <p:nvPr/>
          </p:nvSpPr>
          <p:spPr>
            <a:xfrm>
              <a:off x="2057400" y="4160252"/>
              <a:ext cx="506941" cy="540073"/>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2" name="TextBox 51"/>
            <p:cNvSpPr txBox="1"/>
            <p:nvPr/>
          </p:nvSpPr>
          <p:spPr>
            <a:xfrm>
              <a:off x="2057400" y="5100934"/>
              <a:ext cx="506941" cy="540073"/>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3" name="TextBox 52"/>
            <p:cNvSpPr txBox="1"/>
            <p:nvPr/>
          </p:nvSpPr>
          <p:spPr>
            <a:xfrm>
              <a:off x="4199623" y="3048000"/>
              <a:ext cx="506941" cy="540073"/>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4" name="TextBox 53"/>
            <p:cNvSpPr txBox="1"/>
            <p:nvPr/>
          </p:nvSpPr>
          <p:spPr>
            <a:xfrm>
              <a:off x="4199623" y="4139323"/>
              <a:ext cx="506941" cy="540072"/>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5" name="TextBox 54"/>
            <p:cNvSpPr txBox="1"/>
            <p:nvPr/>
          </p:nvSpPr>
          <p:spPr>
            <a:xfrm>
              <a:off x="4199623" y="5048355"/>
              <a:ext cx="506941" cy="540072"/>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grpSp>
      <p:sp>
        <p:nvSpPr>
          <p:cNvPr id="57" name="TextBox 56"/>
          <p:cNvSpPr txBox="1"/>
          <p:nvPr/>
        </p:nvSpPr>
        <p:spPr>
          <a:xfrm>
            <a:off x="3962400" y="6183868"/>
            <a:ext cx="5029200" cy="400110"/>
          </a:xfrm>
          <a:prstGeom prst="rect">
            <a:avLst/>
          </a:prstGeom>
          <a:noFill/>
        </p:spPr>
        <p:txBody>
          <a:bodyPr wrap="square" rtlCol="0">
            <a:spAutoFit/>
          </a:bodyPr>
          <a:lstStyle/>
          <a:p>
            <a:r>
              <a:rPr lang="en-US" sz="2000" dirty="0" smtClean="0"/>
              <a:t>A valid typing which gives rise to a flat UT tree</a:t>
            </a:r>
            <a:endParaRPr lang="en-US" sz="2000"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47</a:t>
            </a:fld>
            <a:endParaRPr lang="en-US" dirty="0"/>
          </a:p>
        </p:txBody>
      </p:sp>
    </p:spTree>
    <p:extLst>
      <p:ext uri="{BB962C8B-B14F-4D97-AF65-F5344CB8AC3E}">
        <p14:creationId xmlns:p14="http://schemas.microsoft.com/office/powerpoint/2010/main" val="173130487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Result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92433307"/>
              </p:ext>
            </p:extLst>
          </p:nvPr>
        </p:nvGraphicFramePr>
        <p:xfrm>
          <a:off x="899160" y="1371593"/>
          <a:ext cx="7635240" cy="3352806"/>
        </p:xfrm>
        <a:graphic>
          <a:graphicData uri="http://schemas.openxmlformats.org/drawingml/2006/table">
            <a:tbl>
              <a:tblPr firstRow="1" bandRow="1">
                <a:tableStyleId>{616DA210-FB5B-4158-B5E0-FEB733F419BA}</a:tableStyleId>
              </a:tblPr>
              <a:tblGrid>
                <a:gridCol w="1416849"/>
                <a:gridCol w="1164625"/>
                <a:gridCol w="1023280"/>
                <a:gridCol w="658387"/>
                <a:gridCol w="991794"/>
                <a:gridCol w="1256272"/>
                <a:gridCol w="1124033"/>
              </a:tblGrid>
              <a:tr h="372534">
                <a:tc>
                  <a:txBody>
                    <a:bodyPr/>
                    <a:lstStyle/>
                    <a:p>
                      <a:pPr algn="ctr" fontAlgn="b"/>
                      <a:r>
                        <a:rPr lang="en-US" sz="2000" b="0" u="none" strike="noStrike" dirty="0" smtClean="0"/>
                        <a:t>Benchmark</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i="0" u="none" strike="noStrike" dirty="0" err="1" smtClean="0">
                          <a:latin typeface="+mn-lt"/>
                        </a:rPr>
                        <a:t>Total</a:t>
                      </a:r>
                      <a:r>
                        <a:rPr lang="en-US" sz="2000" b="0" i="0" u="none" strike="noStrike" baseline="0" dirty="0" err="1" smtClean="0">
                          <a:latin typeface="+mn-lt"/>
                        </a:rPr>
                        <a:t>Var</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any</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rep</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peer</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#Manual</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err="1" smtClean="0"/>
                        <a:t>Time(s</a:t>
                      </a:r>
                      <a:r>
                        <a:rPr lang="en-US" sz="2000" b="0" u="none" strike="noStrike" dirty="0" smtClean="0"/>
                        <a:t>)</a:t>
                      </a:r>
                      <a:endParaRPr lang="en-US" sz="2000" b="0" i="0" u="none" strike="noStrike" dirty="0">
                        <a:latin typeface="Verdana"/>
                      </a:endParaRPr>
                    </a:p>
                  </a:txBody>
                  <a:tcPr marL="10160" marR="10160" marT="10160" marB="0" anchor="b">
                    <a:solidFill>
                      <a:schemeClr val="accent6">
                        <a:lumMod val="40000"/>
                        <a:lumOff val="60000"/>
                      </a:schemeClr>
                    </a:solidFill>
                  </a:tcPr>
                </a:tc>
              </a:tr>
              <a:tr h="372534">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0160" marR="10160" marT="10160" marB="0" anchor="b"/>
                </a:tc>
                <a:tc>
                  <a:txBody>
                    <a:bodyPr/>
                    <a:lstStyle/>
                    <a:p>
                      <a:pPr algn="r" fontAlgn="b"/>
                      <a:r>
                        <a:rPr lang="en-US" sz="2000" u="none" strike="noStrike" dirty="0"/>
                        <a:t>685</a:t>
                      </a:r>
                      <a:endParaRPr lang="en-US" sz="2000" b="0" i="0" u="none" strike="noStrike" dirty="0">
                        <a:latin typeface="Verdana"/>
                      </a:endParaRPr>
                    </a:p>
                  </a:txBody>
                  <a:tcPr marL="10160" marR="10160" marT="10160" marB="0" anchor="b"/>
                </a:tc>
                <a:tc>
                  <a:txBody>
                    <a:bodyPr/>
                    <a:lstStyle/>
                    <a:p>
                      <a:pPr algn="r" fontAlgn="b"/>
                      <a:r>
                        <a:rPr lang="en-US" sz="2000" b="0" i="0" u="none" strike="noStrike" dirty="0">
                          <a:solidFill>
                            <a:srgbClr val="000000"/>
                          </a:solidFill>
                          <a:effectLst/>
                          <a:latin typeface="+mn-lt"/>
                        </a:rPr>
                        <a:t>227</a:t>
                      </a:r>
                    </a:p>
                  </a:txBody>
                  <a:tcPr marL="12700" marR="12700" marT="12700" marB="0" anchor="b"/>
                </a:tc>
                <a:tc>
                  <a:txBody>
                    <a:bodyPr/>
                    <a:lstStyle/>
                    <a:p>
                      <a:pPr algn="r" fontAlgn="b"/>
                      <a:r>
                        <a:rPr lang="en-US" sz="2000" b="0" i="0" u="none" strike="noStrike">
                          <a:solidFill>
                            <a:srgbClr val="000000"/>
                          </a:solidFill>
                          <a:effectLst/>
                          <a:latin typeface="+mn-lt"/>
                        </a:rPr>
                        <a:t>71</a:t>
                      </a:r>
                    </a:p>
                  </a:txBody>
                  <a:tcPr marL="12700" marR="12700" marT="12700" marB="0" anchor="b"/>
                </a:tc>
                <a:tc>
                  <a:txBody>
                    <a:bodyPr/>
                    <a:lstStyle/>
                    <a:p>
                      <a:pPr algn="r" fontAlgn="b"/>
                      <a:r>
                        <a:rPr lang="en-US" sz="2000" b="0" i="0" u="none" strike="noStrike" dirty="0">
                          <a:solidFill>
                            <a:srgbClr val="000000"/>
                          </a:solidFill>
                          <a:effectLst/>
                          <a:latin typeface="+mn-lt"/>
                        </a:rPr>
                        <a:t>387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t>11.3</a:t>
                      </a:r>
                      <a:endParaRPr lang="en-US" sz="2000" b="0" i="0" u="none" strike="noStrike" dirty="0">
                        <a:latin typeface="Verdana"/>
                      </a:endParaRPr>
                    </a:p>
                  </a:txBody>
                  <a:tcPr marL="10160" marR="10160" marT="10160" marB="0" anchor="b"/>
                </a:tc>
              </a:tr>
              <a:tr h="372534">
                <a:tc>
                  <a:txBody>
                    <a:bodyPr/>
                    <a:lstStyle/>
                    <a:p>
                      <a:pPr algn="l" fontAlgn="b"/>
                      <a:r>
                        <a:rPr lang="en-US" sz="2000" u="none" strike="noStrike"/>
                        <a:t> tinySQL    </a:t>
                      </a:r>
                      <a:endParaRPr lang="en-US" sz="2000" b="0" i="0" u="none" strike="noStrike">
                        <a:latin typeface="Verdana"/>
                      </a:endParaRPr>
                    </a:p>
                  </a:txBody>
                  <a:tcPr marL="10160" marR="10160" marT="10160" marB="0" anchor="b"/>
                </a:tc>
                <a:tc>
                  <a:txBody>
                    <a:bodyPr/>
                    <a:lstStyle/>
                    <a:p>
                      <a:pPr algn="r" fontAlgn="b"/>
                      <a:r>
                        <a:rPr lang="en-US" sz="2000" u="none" strike="noStrike"/>
                        <a:t>2711</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630</a:t>
                      </a:r>
                    </a:p>
                  </a:txBody>
                  <a:tcPr marL="12700" marR="12700" marT="12700" marB="0" anchor="b"/>
                </a:tc>
                <a:tc>
                  <a:txBody>
                    <a:bodyPr/>
                    <a:lstStyle/>
                    <a:p>
                      <a:pPr algn="r" fontAlgn="b"/>
                      <a:r>
                        <a:rPr lang="en-US" sz="2000" b="0" i="0" u="none" strike="noStrike" dirty="0">
                          <a:solidFill>
                            <a:srgbClr val="000000"/>
                          </a:solidFill>
                          <a:effectLst/>
                          <a:latin typeface="+mn-lt"/>
                        </a:rPr>
                        <a:t>104</a:t>
                      </a:r>
                    </a:p>
                  </a:txBody>
                  <a:tcPr marL="12700" marR="12700" marT="12700" marB="0" anchor="b"/>
                </a:tc>
                <a:tc>
                  <a:txBody>
                    <a:bodyPr/>
                    <a:lstStyle/>
                    <a:p>
                      <a:pPr algn="r" fontAlgn="b"/>
                      <a:r>
                        <a:rPr lang="en-US" sz="2000" b="0" i="0" u="none" strike="noStrike">
                          <a:solidFill>
                            <a:srgbClr val="000000"/>
                          </a:solidFill>
                          <a:effectLst/>
                          <a:latin typeface="+mn-lt"/>
                        </a:rPr>
                        <a:t>1977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18.2</a:t>
                      </a:r>
                      <a:endParaRPr lang="en-US" sz="2000" b="0" i="0" u="none" strike="noStrike">
                        <a:latin typeface="Verdana"/>
                      </a:endParaRPr>
                    </a:p>
                  </a:txBody>
                  <a:tcPr marL="10160" marR="10160" marT="10160" marB="0" anchor="b"/>
                </a:tc>
              </a:tr>
              <a:tr h="372534">
                <a:tc>
                  <a:txBody>
                    <a:bodyPr/>
                    <a:lstStyle/>
                    <a:p>
                      <a:pPr algn="l" fontAlgn="b"/>
                      <a:r>
                        <a:rPr lang="en-US" sz="2000" u="none" strike="noStrike"/>
                        <a:t> htmlparser </a:t>
                      </a:r>
                      <a:endParaRPr lang="en-US" sz="2000" b="0" i="0" u="none" strike="noStrike">
                        <a:latin typeface="Verdana"/>
                      </a:endParaRPr>
                    </a:p>
                  </a:txBody>
                  <a:tcPr marL="10160" marR="10160" marT="10160" marB="0" anchor="b"/>
                </a:tc>
                <a:tc>
                  <a:txBody>
                    <a:bodyPr/>
                    <a:lstStyle/>
                    <a:p>
                      <a:pPr algn="r" fontAlgn="b"/>
                      <a:r>
                        <a:rPr lang="en-US" sz="2000" u="none" strike="noStrike"/>
                        <a:t>3269</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426</a:t>
                      </a:r>
                    </a:p>
                  </a:txBody>
                  <a:tcPr marL="12700" marR="12700" marT="12700" marB="0" anchor="b"/>
                </a:tc>
                <a:tc>
                  <a:txBody>
                    <a:bodyPr/>
                    <a:lstStyle/>
                    <a:p>
                      <a:pPr algn="r" fontAlgn="b"/>
                      <a:r>
                        <a:rPr lang="en-US" sz="2000" b="0" i="0" u="none" strike="noStrike">
                          <a:solidFill>
                            <a:srgbClr val="000000"/>
                          </a:solidFill>
                          <a:effectLst/>
                          <a:latin typeface="+mn-lt"/>
                        </a:rPr>
                        <a:t>153</a:t>
                      </a:r>
                    </a:p>
                  </a:txBody>
                  <a:tcPr marL="12700" marR="12700" marT="12700" marB="0" anchor="b"/>
                </a:tc>
                <a:tc>
                  <a:txBody>
                    <a:bodyPr/>
                    <a:lstStyle/>
                    <a:p>
                      <a:pPr algn="r" fontAlgn="b"/>
                      <a:r>
                        <a:rPr lang="en-US" sz="2000" b="0" i="0" u="none" strike="noStrike" dirty="0">
                          <a:solidFill>
                            <a:srgbClr val="000000"/>
                          </a:solidFill>
                          <a:effectLst/>
                          <a:latin typeface="+mn-lt"/>
                        </a:rPr>
                        <a:t>2690</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22.9</a:t>
                      </a:r>
                      <a:endParaRPr lang="en-US" sz="2000" b="0" i="0" u="none" strike="noStrike">
                        <a:latin typeface="Verdana"/>
                      </a:endParaRPr>
                    </a:p>
                  </a:txBody>
                  <a:tcPr marL="10160" marR="10160" marT="10160" marB="0" anchor="b"/>
                </a:tc>
              </a:tr>
              <a:tr h="372534">
                <a:tc>
                  <a:txBody>
                    <a:bodyPr/>
                    <a:lstStyle/>
                    <a:p>
                      <a:pPr algn="l" fontAlgn="b"/>
                      <a:r>
                        <a:rPr lang="en-US" sz="2000" u="none" strike="noStrike"/>
                        <a:t> ejc        </a:t>
                      </a:r>
                      <a:endParaRPr lang="en-US" sz="2000" b="0" i="0" u="none" strike="noStrike">
                        <a:latin typeface="Verdana"/>
                      </a:endParaRPr>
                    </a:p>
                  </a:txBody>
                  <a:tcPr marL="10160" marR="10160" marT="10160" marB="0" anchor="b"/>
                </a:tc>
                <a:tc>
                  <a:txBody>
                    <a:bodyPr/>
                    <a:lstStyle/>
                    <a:p>
                      <a:pPr algn="r" fontAlgn="b"/>
                      <a:r>
                        <a:rPr lang="en-US" sz="2000" u="none" strike="noStrike"/>
                        <a:t>10957</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1897</a:t>
                      </a:r>
                    </a:p>
                  </a:txBody>
                  <a:tcPr marL="12700" marR="12700" marT="12700" marB="0" anchor="b"/>
                </a:tc>
                <a:tc>
                  <a:txBody>
                    <a:bodyPr/>
                    <a:lstStyle/>
                    <a:p>
                      <a:pPr algn="r" fontAlgn="b"/>
                      <a:r>
                        <a:rPr lang="en-US" sz="2000" b="0" i="0" u="none" strike="noStrike">
                          <a:solidFill>
                            <a:srgbClr val="000000"/>
                          </a:solidFill>
                          <a:effectLst/>
                          <a:latin typeface="+mn-lt"/>
                        </a:rPr>
                        <a:t>122</a:t>
                      </a:r>
                    </a:p>
                  </a:txBody>
                  <a:tcPr marL="12700" marR="12700" marT="12700" marB="0" anchor="b"/>
                </a:tc>
                <a:tc>
                  <a:txBody>
                    <a:bodyPr/>
                    <a:lstStyle/>
                    <a:p>
                      <a:pPr algn="r" fontAlgn="b"/>
                      <a:r>
                        <a:rPr lang="en-US" sz="2000" b="0" i="0" u="none" strike="noStrike" dirty="0">
                          <a:solidFill>
                            <a:srgbClr val="000000"/>
                          </a:solidFill>
                          <a:effectLst/>
                          <a:latin typeface="+mn-lt"/>
                        </a:rPr>
                        <a:t>8938</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solidFill>
                            <a:srgbClr val="FF0000"/>
                          </a:solidFill>
                        </a:rPr>
                        <a:t>119.7</a:t>
                      </a:r>
                      <a:endParaRPr lang="en-US" sz="2000" b="0" i="0" u="none" strike="noStrike" dirty="0">
                        <a:solidFill>
                          <a:srgbClr val="FF0000"/>
                        </a:solidFill>
                        <a:latin typeface="Verdana"/>
                      </a:endParaRPr>
                    </a:p>
                  </a:txBody>
                  <a:tcPr marL="10160" marR="10160" marT="10160" marB="0" anchor="b"/>
                </a:tc>
              </a:tr>
              <a:tr h="372534">
                <a:tc>
                  <a:txBody>
                    <a:bodyPr/>
                    <a:lstStyle/>
                    <a:p>
                      <a:pPr algn="l" fontAlgn="b"/>
                      <a:r>
                        <a:rPr lang="en-US" sz="2000" u="none" strike="noStrike"/>
                        <a:t> javad      </a:t>
                      </a:r>
                      <a:endParaRPr lang="en-US" sz="2000" b="0" i="0" u="none" strike="noStrike">
                        <a:latin typeface="Verdana"/>
                      </a:endParaRPr>
                    </a:p>
                  </a:txBody>
                  <a:tcPr marL="10160" marR="10160" marT="10160" marB="0" anchor="b"/>
                </a:tc>
                <a:tc>
                  <a:txBody>
                    <a:bodyPr/>
                    <a:lstStyle/>
                    <a:p>
                      <a:pPr algn="r" fontAlgn="b"/>
                      <a:r>
                        <a:rPr lang="en-US" sz="2000" u="none" strike="noStrike"/>
                        <a:t>249</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31</a:t>
                      </a:r>
                    </a:p>
                  </a:txBody>
                  <a:tcPr marL="12700" marR="12700" marT="12700" marB="0" anchor="b"/>
                </a:tc>
                <a:tc>
                  <a:txBody>
                    <a:bodyPr/>
                    <a:lstStyle/>
                    <a:p>
                      <a:pPr algn="r" fontAlgn="b"/>
                      <a:r>
                        <a:rPr lang="en-US" sz="2000" b="0" i="0" u="none" strike="noStrike">
                          <a:solidFill>
                            <a:srgbClr val="000000"/>
                          </a:solidFill>
                          <a:effectLst/>
                          <a:latin typeface="+mn-lt"/>
                        </a:rPr>
                        <a:t>11</a:t>
                      </a:r>
                    </a:p>
                  </a:txBody>
                  <a:tcPr marL="12700" marR="12700" marT="12700" marB="0" anchor="b"/>
                </a:tc>
                <a:tc>
                  <a:txBody>
                    <a:bodyPr/>
                    <a:lstStyle/>
                    <a:p>
                      <a:pPr algn="r" fontAlgn="b"/>
                      <a:r>
                        <a:rPr lang="en-US" sz="2000" b="0" i="0" u="none" strike="noStrike" dirty="0">
                          <a:solidFill>
                            <a:srgbClr val="000000"/>
                          </a:solidFill>
                          <a:effectLst/>
                          <a:latin typeface="+mn-lt"/>
                        </a:rPr>
                        <a:t>207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solidFill>
                            <a:srgbClr val="FF0000"/>
                          </a:solidFill>
                        </a:rPr>
                        <a:t>4.1</a:t>
                      </a:r>
                      <a:endParaRPr lang="en-US" sz="2000" b="0" i="0" u="none" strike="noStrike" dirty="0">
                        <a:solidFill>
                          <a:srgbClr val="FF0000"/>
                        </a:solidFill>
                        <a:latin typeface="Verdana"/>
                      </a:endParaRPr>
                    </a:p>
                  </a:txBody>
                  <a:tcPr marL="10160" marR="10160" marT="10160" marB="0" anchor="b"/>
                </a:tc>
              </a:tr>
              <a:tr h="372534">
                <a:tc>
                  <a:txBody>
                    <a:bodyPr/>
                    <a:lstStyle/>
                    <a:p>
                      <a:pPr algn="l" fontAlgn="b"/>
                      <a:r>
                        <a:rPr lang="en-US" sz="2000" u="none" strike="noStrike"/>
                        <a:t> SPECjbb    </a:t>
                      </a:r>
                      <a:endParaRPr lang="en-US" sz="2000" b="0" i="0" u="none" strike="noStrike">
                        <a:latin typeface="Verdana"/>
                      </a:endParaRPr>
                    </a:p>
                  </a:txBody>
                  <a:tcPr marL="10160" marR="10160" marT="10160" marB="0" anchor="b"/>
                </a:tc>
                <a:tc>
                  <a:txBody>
                    <a:bodyPr/>
                    <a:lstStyle/>
                    <a:p>
                      <a:pPr algn="r" fontAlgn="b"/>
                      <a:r>
                        <a:rPr lang="en-US" sz="2000" u="none" strike="noStrike"/>
                        <a:t>1066</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295</a:t>
                      </a:r>
                    </a:p>
                  </a:txBody>
                  <a:tcPr marL="12700" marR="12700" marT="12700" marB="0" anchor="b"/>
                </a:tc>
                <a:tc>
                  <a:txBody>
                    <a:bodyPr/>
                    <a:lstStyle/>
                    <a:p>
                      <a:pPr algn="r" fontAlgn="b"/>
                      <a:r>
                        <a:rPr lang="en-US" sz="2000" b="0" i="0" u="none" strike="noStrike">
                          <a:solidFill>
                            <a:srgbClr val="000000"/>
                          </a:solidFill>
                          <a:effectLst/>
                          <a:latin typeface="+mn-lt"/>
                        </a:rPr>
                        <a:t>74</a:t>
                      </a:r>
                    </a:p>
                  </a:txBody>
                  <a:tcPr marL="12700" marR="12700" marT="12700" marB="0" anchor="b"/>
                </a:tc>
                <a:tc>
                  <a:txBody>
                    <a:bodyPr/>
                    <a:lstStyle/>
                    <a:p>
                      <a:pPr algn="r" fontAlgn="b"/>
                      <a:r>
                        <a:rPr lang="en-US" sz="2000" b="0" i="0" u="none" strike="noStrike" dirty="0">
                          <a:solidFill>
                            <a:srgbClr val="000000"/>
                          </a:solidFill>
                          <a:effectLst/>
                          <a:latin typeface="+mn-lt"/>
                        </a:rPr>
                        <a:t>697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13.6</a:t>
                      </a:r>
                      <a:endParaRPr lang="en-US" sz="2000" b="0" i="0" u="none" strike="noStrike">
                        <a:latin typeface="Verdana"/>
                      </a:endParaRPr>
                    </a:p>
                  </a:txBody>
                  <a:tcPr marL="10160" marR="10160" marT="10160" marB="0" anchor="b"/>
                </a:tc>
              </a:tr>
              <a:tr h="372534">
                <a:tc>
                  <a:txBody>
                    <a:bodyPr/>
                    <a:lstStyle/>
                    <a:p>
                      <a:pPr algn="l" fontAlgn="b"/>
                      <a:r>
                        <a:rPr lang="en-US" sz="2000" u="none" strike="noStrike"/>
                        <a:t> jdepend    </a:t>
                      </a:r>
                      <a:endParaRPr lang="en-US" sz="2000" b="0" i="0" u="none" strike="noStrike">
                        <a:latin typeface="Verdana"/>
                      </a:endParaRPr>
                    </a:p>
                  </a:txBody>
                  <a:tcPr marL="10160" marR="10160" marT="10160" marB="0" anchor="b"/>
                </a:tc>
                <a:tc>
                  <a:txBody>
                    <a:bodyPr/>
                    <a:lstStyle/>
                    <a:p>
                      <a:pPr algn="r" fontAlgn="b"/>
                      <a:r>
                        <a:rPr lang="en-US" sz="2000" u="none" strike="noStrike"/>
                        <a:t>542</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95</a:t>
                      </a:r>
                    </a:p>
                  </a:txBody>
                  <a:tcPr marL="12700" marR="12700" marT="12700" marB="0" anchor="b"/>
                </a:tc>
                <a:tc>
                  <a:txBody>
                    <a:bodyPr/>
                    <a:lstStyle/>
                    <a:p>
                      <a:pPr algn="r" fontAlgn="b"/>
                      <a:r>
                        <a:rPr lang="en-US" sz="2000" b="0" i="0" u="none" strike="noStrike">
                          <a:solidFill>
                            <a:srgbClr val="000000"/>
                          </a:solidFill>
                          <a:effectLst/>
                          <a:latin typeface="+mn-lt"/>
                        </a:rPr>
                        <a:t>14</a:t>
                      </a:r>
                    </a:p>
                  </a:txBody>
                  <a:tcPr marL="12700" marR="12700" marT="12700" marB="0" anchor="b"/>
                </a:tc>
                <a:tc>
                  <a:txBody>
                    <a:bodyPr/>
                    <a:lstStyle/>
                    <a:p>
                      <a:pPr algn="r" fontAlgn="b"/>
                      <a:r>
                        <a:rPr lang="en-US" sz="2000" b="0" i="0" u="none" strike="noStrike">
                          <a:solidFill>
                            <a:srgbClr val="000000"/>
                          </a:solidFill>
                          <a:effectLst/>
                          <a:latin typeface="+mn-lt"/>
                        </a:rPr>
                        <a:t>433</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7.2</a:t>
                      </a:r>
                      <a:endParaRPr lang="en-US" sz="2000" b="0" i="0" u="none" strike="noStrike">
                        <a:latin typeface="Verdana"/>
                      </a:endParaRPr>
                    </a:p>
                  </a:txBody>
                  <a:tcPr marL="10160" marR="10160" marT="10160" marB="0" anchor="b"/>
                </a:tc>
              </a:tr>
              <a:tr h="372534">
                <a:tc>
                  <a:txBody>
                    <a:bodyPr/>
                    <a:lstStyle/>
                    <a:p>
                      <a:pPr algn="l" fontAlgn="b"/>
                      <a:r>
                        <a:rPr lang="en-US" sz="2000" u="none" strike="noStrike"/>
                        <a:t> classycle  </a:t>
                      </a:r>
                      <a:endParaRPr lang="en-US" sz="2000" b="0" i="0" u="none" strike="noStrike">
                        <a:latin typeface="Verdana"/>
                      </a:endParaRPr>
                    </a:p>
                  </a:txBody>
                  <a:tcPr marL="10160" marR="10160" marT="10160" marB="0" anchor="b"/>
                </a:tc>
                <a:tc>
                  <a:txBody>
                    <a:bodyPr/>
                    <a:lstStyle/>
                    <a:p>
                      <a:pPr algn="r" fontAlgn="b"/>
                      <a:r>
                        <a:rPr lang="en-US" sz="2000" u="none" strike="noStrike"/>
                        <a:t>946</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87</a:t>
                      </a:r>
                    </a:p>
                  </a:txBody>
                  <a:tcPr marL="12700" marR="12700" marT="12700" marB="0" anchor="b"/>
                </a:tc>
                <a:tc>
                  <a:txBody>
                    <a:bodyPr/>
                    <a:lstStyle/>
                    <a:p>
                      <a:pPr algn="r" fontAlgn="b"/>
                      <a:r>
                        <a:rPr lang="en-US" sz="2000" b="0" i="0" u="none" strike="noStrike">
                          <a:solidFill>
                            <a:srgbClr val="000000"/>
                          </a:solidFill>
                          <a:effectLst/>
                          <a:latin typeface="+mn-lt"/>
                        </a:rPr>
                        <a:t>11</a:t>
                      </a:r>
                    </a:p>
                  </a:txBody>
                  <a:tcPr marL="12700" marR="12700" marT="12700" marB="0" anchor="b"/>
                </a:tc>
                <a:tc>
                  <a:txBody>
                    <a:bodyPr/>
                    <a:lstStyle/>
                    <a:p>
                      <a:pPr algn="r" fontAlgn="b"/>
                      <a:r>
                        <a:rPr lang="en-US" sz="2000" b="0" i="0" u="none" strike="noStrike" dirty="0">
                          <a:solidFill>
                            <a:srgbClr val="000000"/>
                          </a:solidFill>
                          <a:effectLst/>
                          <a:latin typeface="+mn-lt"/>
                        </a:rPr>
                        <a:t>848</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t>9.9</a:t>
                      </a:r>
                      <a:endParaRPr lang="en-US" sz="2000" b="0" i="0" u="none" strike="noStrike" dirty="0">
                        <a:latin typeface="Verdana"/>
                      </a:endParaRPr>
                    </a:p>
                  </a:txBody>
                  <a:tcPr marL="10160" marR="10160" marT="10160" marB="0" anchor="b"/>
                </a:tc>
              </a:tr>
            </a:tbl>
          </a:graphicData>
        </a:graphic>
      </p:graphicFrame>
      <p:sp>
        <p:nvSpPr>
          <p:cNvPr id="4" name="Content Placeholder 2"/>
          <p:cNvSpPr>
            <a:spLocks noGrp="1"/>
          </p:cNvSpPr>
          <p:nvPr>
            <p:ph idx="1"/>
          </p:nvPr>
        </p:nvSpPr>
        <p:spPr>
          <a:xfrm>
            <a:off x="822960" y="1447800"/>
            <a:ext cx="8110728" cy="51816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Running </a:t>
            </a:r>
            <a:r>
              <a:rPr lang="en-US" dirty="0"/>
              <a:t>times range from </a:t>
            </a:r>
            <a:r>
              <a:rPr lang="en-US" dirty="0" smtClean="0">
                <a:solidFill>
                  <a:srgbClr val="FF0000"/>
                </a:solidFill>
              </a:rPr>
              <a:t>4</a:t>
            </a:r>
            <a:r>
              <a:rPr lang="en-US" dirty="0" smtClean="0"/>
              <a:t> </a:t>
            </a:r>
            <a:r>
              <a:rPr lang="en-US" dirty="0"/>
              <a:t>sec. to </a:t>
            </a:r>
            <a:r>
              <a:rPr lang="en-US" dirty="0" smtClean="0">
                <a:solidFill>
                  <a:srgbClr val="FF0000"/>
                </a:solidFill>
              </a:rPr>
              <a:t>120</a:t>
            </a:r>
            <a:r>
              <a:rPr lang="en-US" dirty="0" smtClean="0"/>
              <a:t> sec.</a:t>
            </a:r>
          </a:p>
          <a:p>
            <a:r>
              <a:rPr lang="en-US" dirty="0" smtClean="0">
                <a:solidFill>
                  <a:srgbClr val="FF0000"/>
                </a:solidFill>
              </a:rPr>
              <a:t>Zero</a:t>
            </a:r>
            <a:r>
              <a:rPr lang="en-US" dirty="0" smtClean="0"/>
              <a:t> </a:t>
            </a:r>
            <a:r>
              <a:rPr lang="en-US" dirty="0"/>
              <a:t>manual annotations are </a:t>
            </a:r>
            <a:r>
              <a:rPr lang="en-US" dirty="0" smtClean="0"/>
              <a:t>required</a:t>
            </a:r>
          </a:p>
        </p:txBody>
      </p:sp>
      <p:sp>
        <p:nvSpPr>
          <p:cNvPr id="3" name="TextBox 2"/>
          <p:cNvSpPr txBox="1"/>
          <p:nvPr/>
        </p:nvSpPr>
        <p:spPr>
          <a:xfrm>
            <a:off x="7467600" y="287338"/>
            <a:ext cx="867583" cy="369332"/>
          </a:xfrm>
          <a:prstGeom prst="rect">
            <a:avLst/>
          </a:prstGeom>
          <a:noFill/>
        </p:spPr>
        <p:txBody>
          <a:bodyPr wrap="none" rtlCol="0">
            <a:spAutoFit/>
          </a:bodyPr>
          <a:lstStyle/>
          <a:p>
            <a:r>
              <a:rPr lang="en-US" dirty="0" err="1" smtClean="0">
                <a:solidFill>
                  <a:srgbClr val="FF0000"/>
                </a:solidFill>
              </a:rPr>
              <a:t>Delelte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AF94E285-444D-4C0C-8BFA-BDB311F86A90}" type="slidenum">
              <a:rPr lang="en-US" smtClean="0"/>
              <a:pPr/>
              <a:t>48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46835"/>
              </p:ext>
            </p:extLst>
          </p:nvPr>
        </p:nvGraphicFramePr>
        <p:xfrm>
          <a:off x="228600" y="1295400"/>
          <a:ext cx="8781288" cy="3809997"/>
        </p:xfrm>
        <a:graphic>
          <a:graphicData uri="http://schemas.openxmlformats.org/drawingml/2006/table">
            <a:tbl>
              <a:tblPr firstRow="1" bandRow="1">
                <a:tableStyleId>{616DA210-FB5B-4158-B5E0-FEB733F419BA}</a:tableStyleId>
              </a:tblPr>
              <a:tblGrid>
                <a:gridCol w="1295400"/>
                <a:gridCol w="990600"/>
                <a:gridCol w="1066800"/>
                <a:gridCol w="1066800"/>
                <a:gridCol w="762000"/>
                <a:gridCol w="1143000"/>
                <a:gridCol w="1524000"/>
                <a:gridCol w="932688"/>
              </a:tblGrid>
              <a:tr h="423333">
                <a:tc>
                  <a:txBody>
                    <a:bodyPr/>
                    <a:lstStyle/>
                    <a:p>
                      <a:pPr algn="ctr" fontAlgn="b"/>
                      <a:r>
                        <a:rPr lang="en-US" sz="2000" b="0" u="none" strike="noStrike" dirty="0" smtClean="0"/>
                        <a:t>Benchmark</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i="0" u="none" strike="noStrike" dirty="0" err="1" smtClean="0">
                          <a:latin typeface="+mn-lt"/>
                        </a:rPr>
                        <a:t>TotalVar</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u="none" strike="noStrike" dirty="0" smtClean="0"/>
                        <a:t>#Manual</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u="none" strike="noStrike" dirty="0" err="1" smtClean="0"/>
                        <a:t>Time(s</a:t>
                      </a:r>
                      <a:r>
                        <a:rPr lang="en-US" sz="2000" b="0" u="none" strike="noStrike" dirty="0" smtClean="0"/>
                        <a:t>)</a:t>
                      </a:r>
                      <a:endParaRPr lang="en-US" sz="2000" b="0" i="0" u="none" strike="noStrike" dirty="0">
                        <a:latin typeface="Verdana"/>
                      </a:endParaRPr>
                    </a:p>
                  </a:txBody>
                  <a:tcPr marL="12018" marR="12018" marT="12018" marB="0" anchor="b">
                    <a:solidFill>
                      <a:schemeClr val="accent6">
                        <a:lumMod val="40000"/>
                        <a:lumOff val="60000"/>
                      </a:schemeClr>
                    </a:solidFill>
                  </a:tcPr>
                </a:tc>
              </a:tr>
              <a:tr h="423333">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dirty="0"/>
                        <a:t>685</a:t>
                      </a:r>
                      <a:endParaRPr lang="en-US" sz="2000" b="0" i="0" u="none" strike="noStrike" dirty="0">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67</a:t>
                      </a:r>
                    </a:p>
                  </a:txBody>
                  <a:tcPr marL="12700" marR="12700" marT="12700" marB="0" anchor="b"/>
                </a:tc>
                <a:tc>
                  <a:txBody>
                    <a:bodyPr/>
                    <a:lstStyle/>
                    <a:p>
                      <a:pPr algn="r" fontAlgn="b"/>
                      <a:r>
                        <a:rPr lang="en-US" sz="2000" b="0" i="0" u="none" strike="noStrike">
                          <a:solidFill>
                            <a:srgbClr val="000000"/>
                          </a:solidFill>
                          <a:effectLst/>
                          <a:latin typeface="+mn-lt"/>
                        </a:rPr>
                        <a:t>497</a:t>
                      </a:r>
                    </a:p>
                  </a:txBody>
                  <a:tcPr marL="12700" marR="12700" marT="12700" marB="0" anchor="b"/>
                </a:tc>
                <a:tc>
                  <a:txBody>
                    <a:bodyPr/>
                    <a:lstStyle/>
                    <a:p>
                      <a:pPr algn="r" fontAlgn="b"/>
                      <a:r>
                        <a:rPr lang="en-US" sz="2000" b="0" i="0" u="none" strike="noStrike">
                          <a:solidFill>
                            <a:srgbClr val="000000"/>
                          </a:solidFill>
                          <a:effectLst/>
                          <a:latin typeface="+mn-lt"/>
                        </a:rPr>
                        <a:t>24</a:t>
                      </a:r>
                    </a:p>
                  </a:txBody>
                  <a:tcPr marL="12700" marR="12700" marT="12700" marB="0" anchor="b"/>
                </a:tc>
                <a:tc>
                  <a:txBody>
                    <a:bodyPr/>
                    <a:lstStyle/>
                    <a:p>
                      <a:pPr algn="r" fontAlgn="b"/>
                      <a:r>
                        <a:rPr lang="en-US" sz="2000" b="0" i="0" u="none" strike="noStrike">
                          <a:solidFill>
                            <a:srgbClr val="000000"/>
                          </a:solidFill>
                          <a:effectLst/>
                          <a:latin typeface="+mn-lt"/>
                        </a:rPr>
                        <a:t>97</a:t>
                      </a:r>
                    </a:p>
                  </a:txBody>
                  <a:tcPr marL="12700" marR="12700" marT="12700" marB="0" anchor="b"/>
                </a:tc>
                <a:tc>
                  <a:txBody>
                    <a:bodyPr/>
                    <a:lstStyle/>
                    <a:p>
                      <a:pPr algn="r" fontAlgn="b"/>
                      <a:r>
                        <a:rPr lang="en-US" sz="2000" u="none" strike="noStrike" dirty="0" smtClean="0">
                          <a:solidFill>
                            <a:srgbClr val="FF0000"/>
                          </a:solidFill>
                        </a:rPr>
                        <a:t>13</a:t>
                      </a:r>
                      <a:r>
                        <a:rPr lang="en-US" sz="2000" u="none" strike="noStrike" baseline="0" dirty="0" smtClean="0"/>
                        <a:t>(</a:t>
                      </a:r>
                      <a:r>
                        <a:rPr lang="en-US" sz="2000" u="none" strike="noStrike" dirty="0" smtClean="0"/>
                        <a:t>2/KLOC)</a:t>
                      </a:r>
                      <a:endParaRPr lang="en-US" sz="2000" b="0" i="0" u="none" strike="noStrike" dirty="0">
                        <a:latin typeface="Verdana"/>
                      </a:endParaRPr>
                    </a:p>
                  </a:txBody>
                  <a:tcPr marL="12018" marR="12018" marT="12018" marB="0" anchor="b"/>
                </a:tc>
                <a:tc>
                  <a:txBody>
                    <a:bodyPr/>
                    <a:lstStyle/>
                    <a:p>
                      <a:pPr algn="r" fontAlgn="b"/>
                      <a:r>
                        <a:rPr lang="en-US" sz="2000" u="none" strike="noStrike"/>
                        <a:t>10.3</a:t>
                      </a:r>
                      <a:endParaRPr lang="en-US" sz="2000" b="0" i="0" u="none" strike="noStrike">
                        <a:latin typeface="Verdana"/>
                      </a:endParaRPr>
                    </a:p>
                  </a:txBody>
                  <a:tcPr marL="12018" marR="12018" marT="12018" marB="0" anchor="b"/>
                </a:tc>
              </a:tr>
              <a:tr h="423333">
                <a:tc>
                  <a:txBody>
                    <a:bodyPr/>
                    <a:lstStyle/>
                    <a:p>
                      <a:pPr algn="l" fontAlgn="b"/>
                      <a:r>
                        <a:rPr lang="en-US" sz="2000" u="none" strike="noStrike"/>
                        <a:t> tinySQL    </a:t>
                      </a:r>
                      <a:endParaRPr lang="en-US" sz="2000" b="0" i="0" u="none" strike="noStrike">
                        <a:latin typeface="Verdana"/>
                      </a:endParaRPr>
                    </a:p>
                  </a:txBody>
                  <a:tcPr marL="12018" marR="12018" marT="12018" marB="0" anchor="b"/>
                </a:tc>
                <a:tc>
                  <a:txBody>
                    <a:bodyPr/>
                    <a:lstStyle/>
                    <a:p>
                      <a:pPr algn="r" fontAlgn="b"/>
                      <a:r>
                        <a:rPr lang="en-US" sz="2000" u="none" strike="noStrike"/>
                        <a:t>2711</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224</a:t>
                      </a:r>
                    </a:p>
                  </a:txBody>
                  <a:tcPr marL="12700" marR="12700" marT="12700" marB="0" anchor="b"/>
                </a:tc>
                <a:tc>
                  <a:txBody>
                    <a:bodyPr/>
                    <a:lstStyle/>
                    <a:p>
                      <a:pPr algn="r" fontAlgn="b"/>
                      <a:r>
                        <a:rPr lang="en-US" sz="2000" b="0" i="0" u="none" strike="noStrike">
                          <a:solidFill>
                            <a:srgbClr val="000000"/>
                          </a:solidFill>
                          <a:effectLst/>
                          <a:latin typeface="+mn-lt"/>
                        </a:rPr>
                        <a:t>530</a:t>
                      </a:r>
                    </a:p>
                  </a:txBody>
                  <a:tcPr marL="12700" marR="12700" marT="12700" marB="0" anchor="b"/>
                </a:tc>
                <a:tc>
                  <a:txBody>
                    <a:bodyPr/>
                    <a:lstStyle/>
                    <a:p>
                      <a:pPr algn="r" fontAlgn="b"/>
                      <a:r>
                        <a:rPr lang="en-US" sz="2000" b="0" i="0" u="none" strike="noStrike">
                          <a:solidFill>
                            <a:srgbClr val="000000"/>
                          </a:solidFill>
                          <a:effectLst/>
                          <a:latin typeface="+mn-lt"/>
                        </a:rPr>
                        <a:t>5</a:t>
                      </a:r>
                    </a:p>
                  </a:txBody>
                  <a:tcPr marL="12700" marR="12700" marT="12700" marB="0" anchor="b"/>
                </a:tc>
                <a:tc>
                  <a:txBody>
                    <a:bodyPr/>
                    <a:lstStyle/>
                    <a:p>
                      <a:pPr algn="r" fontAlgn="b"/>
                      <a:r>
                        <a:rPr lang="en-US" sz="2000" b="0" i="0" u="none" strike="noStrike">
                          <a:solidFill>
                            <a:srgbClr val="000000"/>
                          </a:solidFill>
                          <a:effectLst/>
                          <a:latin typeface="+mn-lt"/>
                        </a:rPr>
                        <a:t>1952</a:t>
                      </a:r>
                    </a:p>
                  </a:txBody>
                  <a:tcPr marL="12700" marR="12700" marT="12700" marB="0" anchor="b"/>
                </a:tc>
                <a:tc>
                  <a:txBody>
                    <a:bodyPr/>
                    <a:lstStyle/>
                    <a:p>
                      <a:pPr algn="r" fontAlgn="b"/>
                      <a:r>
                        <a:rPr lang="en-US" sz="2000" u="none" strike="noStrike" dirty="0" smtClean="0"/>
                        <a:t>215(7/KLOC)</a:t>
                      </a:r>
                      <a:endParaRPr lang="en-US" sz="2000" b="0" i="0" u="none" strike="noStrike" dirty="0">
                        <a:latin typeface="Verdana"/>
                      </a:endParaRPr>
                    </a:p>
                  </a:txBody>
                  <a:tcPr marL="12018" marR="12018" marT="12018" marB="0" anchor="b"/>
                </a:tc>
                <a:tc>
                  <a:txBody>
                    <a:bodyPr/>
                    <a:lstStyle/>
                    <a:p>
                      <a:pPr algn="r" fontAlgn="b"/>
                      <a:r>
                        <a:rPr lang="en-US" sz="2000" u="none" strike="noStrike"/>
                        <a:t>18.4</a:t>
                      </a:r>
                      <a:endParaRPr lang="en-US" sz="2000" b="0" i="0" u="none" strike="noStrike">
                        <a:latin typeface="Verdana"/>
                      </a:endParaRPr>
                    </a:p>
                  </a:txBody>
                  <a:tcPr marL="12018" marR="12018" marT="12018" marB="0" anchor="b"/>
                </a:tc>
              </a:tr>
              <a:tr h="423333">
                <a:tc>
                  <a:txBody>
                    <a:bodyPr/>
                    <a:lstStyle/>
                    <a:p>
                      <a:pPr algn="l" fontAlgn="b"/>
                      <a:r>
                        <a:rPr lang="en-US" sz="2000" u="none" strike="noStrike"/>
                        <a:t> htmlparser </a:t>
                      </a:r>
                      <a:endParaRPr lang="en-US" sz="2000" b="0" i="0" u="none" strike="noStrike">
                        <a:latin typeface="Verdana"/>
                      </a:endParaRPr>
                    </a:p>
                  </a:txBody>
                  <a:tcPr marL="12018" marR="12018" marT="12018" marB="0" anchor="b"/>
                </a:tc>
                <a:tc>
                  <a:txBody>
                    <a:bodyPr/>
                    <a:lstStyle/>
                    <a:p>
                      <a:pPr algn="r" fontAlgn="b"/>
                      <a:r>
                        <a:rPr lang="en-US" sz="2000" u="none" strike="noStrike"/>
                        <a:t>3269</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330</a:t>
                      </a:r>
                    </a:p>
                  </a:txBody>
                  <a:tcPr marL="12700" marR="12700" marT="12700" marB="0" anchor="b"/>
                </a:tc>
                <a:tc>
                  <a:txBody>
                    <a:bodyPr/>
                    <a:lstStyle/>
                    <a:p>
                      <a:pPr algn="r" fontAlgn="b"/>
                      <a:r>
                        <a:rPr lang="en-US" sz="2000" b="0" i="0" u="none" strike="noStrike">
                          <a:solidFill>
                            <a:srgbClr val="000000"/>
                          </a:solidFill>
                          <a:effectLst/>
                          <a:latin typeface="+mn-lt"/>
                        </a:rPr>
                        <a:t>629</a:t>
                      </a:r>
                    </a:p>
                  </a:txBody>
                  <a:tcPr marL="12700" marR="12700" marT="12700" marB="0" anchor="b"/>
                </a:tc>
                <a:tc>
                  <a:txBody>
                    <a:bodyPr/>
                    <a:lstStyle/>
                    <a:p>
                      <a:pPr algn="r" fontAlgn="b"/>
                      <a:r>
                        <a:rPr lang="en-US" sz="2000" b="0" i="0" u="none" strike="noStrike">
                          <a:solidFill>
                            <a:srgbClr val="000000"/>
                          </a:solidFill>
                          <a:effectLst/>
                          <a:latin typeface="+mn-lt"/>
                        </a:rPr>
                        <a:t>36</a:t>
                      </a:r>
                    </a:p>
                  </a:txBody>
                  <a:tcPr marL="12700" marR="12700" marT="12700" marB="0" anchor="b"/>
                </a:tc>
                <a:tc>
                  <a:txBody>
                    <a:bodyPr/>
                    <a:lstStyle/>
                    <a:p>
                      <a:pPr algn="r" fontAlgn="b"/>
                      <a:r>
                        <a:rPr lang="en-US" sz="2000" b="0" i="0" u="none" strike="noStrike">
                          <a:solidFill>
                            <a:srgbClr val="000000"/>
                          </a:solidFill>
                          <a:effectLst/>
                          <a:latin typeface="+mn-lt"/>
                        </a:rPr>
                        <a:t>2274</a:t>
                      </a:r>
                    </a:p>
                  </a:txBody>
                  <a:tcPr marL="12700" marR="12700" marT="12700" marB="0" anchor="b"/>
                </a:tc>
                <a:tc>
                  <a:txBody>
                    <a:bodyPr/>
                    <a:lstStyle/>
                    <a:p>
                      <a:pPr algn="r" fontAlgn="b"/>
                      <a:r>
                        <a:rPr lang="en-US" sz="2000" u="none" strike="noStrike" dirty="0" smtClean="0"/>
                        <a:t>200(3/KLOC)</a:t>
                      </a:r>
                      <a:endParaRPr lang="en-US" sz="2000" b="0" i="0" u="none" strike="noStrike" dirty="0">
                        <a:latin typeface="Verdana"/>
                      </a:endParaRPr>
                    </a:p>
                  </a:txBody>
                  <a:tcPr marL="12018" marR="12018" marT="12018" marB="0" anchor="b"/>
                </a:tc>
                <a:tc>
                  <a:txBody>
                    <a:bodyPr/>
                    <a:lstStyle/>
                    <a:p>
                      <a:pPr algn="r" fontAlgn="b"/>
                      <a:r>
                        <a:rPr lang="en-US" sz="2000" u="none" strike="noStrike"/>
                        <a:t>33.6</a:t>
                      </a:r>
                      <a:endParaRPr lang="en-US" sz="2000" b="0" i="0" u="none" strike="noStrike">
                        <a:latin typeface="Verdana"/>
                      </a:endParaRPr>
                    </a:p>
                  </a:txBody>
                  <a:tcPr marL="12018" marR="12018" marT="12018" marB="0" anchor="b"/>
                </a:tc>
              </a:tr>
              <a:tr h="423333">
                <a:tc>
                  <a:txBody>
                    <a:bodyPr/>
                    <a:lstStyle/>
                    <a:p>
                      <a:pPr algn="l" fontAlgn="b"/>
                      <a:r>
                        <a:rPr lang="en-US" sz="2000" u="none" strike="noStrike" dirty="0"/>
                        <a:t> </a:t>
                      </a:r>
                      <a:r>
                        <a:rPr lang="en-US" sz="2000" u="none" strike="noStrike" dirty="0" err="1"/>
                        <a:t>ejc</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a:t>10957</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467</a:t>
                      </a:r>
                    </a:p>
                  </a:txBody>
                  <a:tcPr marL="12700" marR="12700" marT="12700" marB="0" anchor="b"/>
                </a:tc>
                <a:tc>
                  <a:txBody>
                    <a:bodyPr/>
                    <a:lstStyle/>
                    <a:p>
                      <a:pPr algn="r" fontAlgn="b"/>
                      <a:r>
                        <a:rPr lang="en-US" sz="2000" b="0" i="0" u="none" strike="noStrike">
                          <a:solidFill>
                            <a:srgbClr val="000000"/>
                          </a:solidFill>
                          <a:effectLst/>
                          <a:latin typeface="+mn-lt"/>
                        </a:rPr>
                        <a:t>1768</a:t>
                      </a:r>
                    </a:p>
                  </a:txBody>
                  <a:tcPr marL="12700" marR="12700" marT="12700" marB="0" anchor="b"/>
                </a:tc>
                <a:tc>
                  <a:txBody>
                    <a:bodyPr/>
                    <a:lstStyle/>
                    <a:p>
                      <a:pPr algn="r" fontAlgn="b"/>
                      <a:r>
                        <a:rPr lang="en-US" sz="2000" b="0" i="0" u="none" strike="noStrike">
                          <a:solidFill>
                            <a:srgbClr val="000000"/>
                          </a:solidFill>
                          <a:effectLst/>
                          <a:latin typeface="+mn-lt"/>
                        </a:rPr>
                        <a:t>50</a:t>
                      </a:r>
                    </a:p>
                  </a:txBody>
                  <a:tcPr marL="12700" marR="12700" marT="12700" marB="0" anchor="b"/>
                </a:tc>
                <a:tc>
                  <a:txBody>
                    <a:bodyPr/>
                    <a:lstStyle/>
                    <a:p>
                      <a:pPr algn="r" fontAlgn="b"/>
                      <a:r>
                        <a:rPr lang="en-US" sz="2000" b="0" i="0" u="none" strike="noStrike">
                          <a:solidFill>
                            <a:srgbClr val="000000"/>
                          </a:solidFill>
                          <a:effectLst/>
                          <a:latin typeface="+mn-lt"/>
                        </a:rPr>
                        <a:t>8672</a:t>
                      </a:r>
                    </a:p>
                  </a:txBody>
                  <a:tcPr marL="12700" marR="12700" marT="12700" marB="0" anchor="b"/>
                </a:tc>
                <a:tc>
                  <a:txBody>
                    <a:bodyPr/>
                    <a:lstStyle/>
                    <a:p>
                      <a:pPr algn="r" fontAlgn="b"/>
                      <a:r>
                        <a:rPr lang="en-US" sz="2000" u="none" strike="noStrike" dirty="0" smtClean="0">
                          <a:solidFill>
                            <a:srgbClr val="FF0000"/>
                          </a:solidFill>
                        </a:rPr>
                        <a:t>592</a:t>
                      </a:r>
                      <a:r>
                        <a:rPr lang="en-US" sz="2000" u="none" strike="noStrike" dirty="0" smtClean="0"/>
                        <a:t>(5/KLOC)</a:t>
                      </a:r>
                      <a:endParaRPr lang="en-US" sz="2000" b="0" i="0" u="none" strike="noStrike" dirty="0">
                        <a:latin typeface="Verdana"/>
                      </a:endParaRPr>
                    </a:p>
                  </a:txBody>
                  <a:tcPr marL="12018" marR="12018" marT="12018" marB="0" anchor="b"/>
                </a:tc>
                <a:tc>
                  <a:txBody>
                    <a:bodyPr/>
                    <a:lstStyle/>
                    <a:p>
                      <a:pPr algn="r" fontAlgn="b"/>
                      <a:r>
                        <a:rPr lang="en-US" sz="2000" u="none" strike="noStrike" dirty="0">
                          <a:solidFill>
                            <a:srgbClr val="FF0000"/>
                          </a:solidFill>
                        </a:rPr>
                        <a:t>122.4</a:t>
                      </a:r>
                      <a:endParaRPr lang="en-US" sz="2000" b="0" i="0" u="none" strike="noStrike" dirty="0">
                        <a:solidFill>
                          <a:srgbClr val="FF0000"/>
                        </a:solidFill>
                        <a:latin typeface="Verdana"/>
                      </a:endParaRPr>
                    </a:p>
                  </a:txBody>
                  <a:tcPr marL="12018" marR="12018" marT="12018" marB="0" anchor="b"/>
                </a:tc>
              </a:tr>
              <a:tr h="423333">
                <a:tc>
                  <a:txBody>
                    <a:bodyPr/>
                    <a:lstStyle/>
                    <a:p>
                      <a:pPr algn="l" fontAlgn="b"/>
                      <a:r>
                        <a:rPr lang="en-US" sz="2000" u="none" strike="noStrike"/>
                        <a:t> javad      </a:t>
                      </a:r>
                      <a:endParaRPr lang="en-US" sz="2000" b="0" i="0" u="none" strike="noStrike">
                        <a:latin typeface="Verdana"/>
                      </a:endParaRPr>
                    </a:p>
                  </a:txBody>
                  <a:tcPr marL="12018" marR="12018" marT="12018" marB="0" anchor="b"/>
                </a:tc>
                <a:tc>
                  <a:txBody>
                    <a:bodyPr/>
                    <a:lstStyle/>
                    <a:p>
                      <a:pPr algn="r" fontAlgn="b"/>
                      <a:r>
                        <a:rPr lang="en-US" sz="2000" u="none" strike="noStrike"/>
                        <a:t>249</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44</a:t>
                      </a:r>
                    </a:p>
                  </a:txBody>
                  <a:tcPr marL="12700" marR="12700" marT="12700" marB="0" anchor="b"/>
                </a:tc>
                <a:tc>
                  <a:txBody>
                    <a:bodyPr/>
                    <a:lstStyle/>
                    <a:p>
                      <a:pPr algn="r" fontAlgn="b"/>
                      <a:r>
                        <a:rPr lang="en-US" sz="2000" b="0" i="0" u="none" strike="noStrike">
                          <a:solidFill>
                            <a:srgbClr val="000000"/>
                          </a:solidFill>
                          <a:effectLst/>
                          <a:latin typeface="+mn-lt"/>
                        </a:rPr>
                        <a:t>27</a:t>
                      </a:r>
                    </a:p>
                  </a:txBody>
                  <a:tcPr marL="12700" marR="12700" marT="12700" marB="0" anchor="b"/>
                </a:tc>
                <a:tc>
                  <a:txBody>
                    <a:bodyPr/>
                    <a:lstStyle/>
                    <a:p>
                      <a:pPr algn="r" fontAlgn="b"/>
                      <a:r>
                        <a:rPr lang="en-US" sz="2000" b="0" i="0" u="none" strike="noStrike">
                          <a:solidFill>
                            <a:srgbClr val="000000"/>
                          </a:solidFill>
                          <a:effectLst/>
                          <a:latin typeface="+mn-lt"/>
                        </a:rPr>
                        <a:t>74</a:t>
                      </a:r>
                    </a:p>
                  </a:txBody>
                  <a:tcPr marL="12700" marR="12700" marT="12700" marB="0" anchor="b"/>
                </a:tc>
                <a:tc>
                  <a:txBody>
                    <a:bodyPr/>
                    <a:lstStyle/>
                    <a:p>
                      <a:pPr algn="r" fontAlgn="b"/>
                      <a:r>
                        <a:rPr lang="en-US" sz="2000" b="0" i="0" u="none" strike="noStrike">
                          <a:solidFill>
                            <a:srgbClr val="000000"/>
                          </a:solidFill>
                          <a:effectLst/>
                          <a:latin typeface="+mn-lt"/>
                        </a:rPr>
                        <a:t>104</a:t>
                      </a:r>
                    </a:p>
                  </a:txBody>
                  <a:tcPr marL="12700" marR="12700" marT="12700" marB="0" anchor="b"/>
                </a:tc>
                <a:tc>
                  <a:txBody>
                    <a:bodyPr/>
                    <a:lstStyle/>
                    <a:p>
                      <a:pPr algn="r" fontAlgn="b"/>
                      <a:r>
                        <a:rPr lang="en-US" sz="2000" u="none" strike="noStrike" dirty="0" smtClean="0"/>
                        <a:t>46(10/KLOC)</a:t>
                      </a:r>
                      <a:endParaRPr lang="en-US" sz="2000" b="0" i="0" u="none" strike="noStrike" dirty="0">
                        <a:latin typeface="Verdana"/>
                      </a:endParaRPr>
                    </a:p>
                  </a:txBody>
                  <a:tcPr marL="12018" marR="12018" marT="12018" marB="0" anchor="b"/>
                </a:tc>
                <a:tc>
                  <a:txBody>
                    <a:bodyPr/>
                    <a:lstStyle/>
                    <a:p>
                      <a:pPr algn="r" fontAlgn="b"/>
                      <a:r>
                        <a:rPr lang="en-US" sz="2000" u="none" strike="noStrike" dirty="0">
                          <a:solidFill>
                            <a:srgbClr val="FF0000"/>
                          </a:solidFill>
                        </a:rPr>
                        <a:t>5.5</a:t>
                      </a:r>
                      <a:endParaRPr lang="en-US" sz="2000" b="0" i="0" u="none" strike="noStrike" dirty="0">
                        <a:solidFill>
                          <a:srgbClr val="FF0000"/>
                        </a:solidFill>
                        <a:latin typeface="Verdana"/>
                      </a:endParaRPr>
                    </a:p>
                  </a:txBody>
                  <a:tcPr marL="12018" marR="12018" marT="12018" marB="0" anchor="b"/>
                </a:tc>
              </a:tr>
              <a:tr h="423333">
                <a:tc>
                  <a:txBody>
                    <a:bodyPr/>
                    <a:lstStyle/>
                    <a:p>
                      <a:pPr algn="l" fontAlgn="b"/>
                      <a:r>
                        <a:rPr lang="en-US" sz="2000" u="none" strike="noStrike"/>
                        <a:t> SPECjbb    </a:t>
                      </a:r>
                      <a:endParaRPr lang="en-US" sz="2000" b="0" i="0" u="none" strike="noStrike">
                        <a:latin typeface="Verdana"/>
                      </a:endParaRPr>
                    </a:p>
                  </a:txBody>
                  <a:tcPr marL="12018" marR="12018" marT="12018" marB="0" anchor="b"/>
                </a:tc>
                <a:tc>
                  <a:txBody>
                    <a:bodyPr/>
                    <a:lstStyle/>
                    <a:p>
                      <a:pPr algn="r" fontAlgn="b"/>
                      <a:r>
                        <a:rPr lang="en-US" sz="2000" u="none" strike="noStrike"/>
                        <a:t>1066</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166</a:t>
                      </a:r>
                    </a:p>
                  </a:txBody>
                  <a:tcPr marL="12700" marR="12700" marT="12700" marB="0" anchor="b"/>
                </a:tc>
                <a:tc>
                  <a:txBody>
                    <a:bodyPr/>
                    <a:lstStyle/>
                    <a:p>
                      <a:pPr algn="r" fontAlgn="b"/>
                      <a:r>
                        <a:rPr lang="en-US" sz="2000" b="0" i="0" u="none" strike="noStrike">
                          <a:solidFill>
                            <a:srgbClr val="000000"/>
                          </a:solidFill>
                          <a:effectLst/>
                          <a:latin typeface="+mn-lt"/>
                        </a:rPr>
                        <a:t>141</a:t>
                      </a:r>
                    </a:p>
                  </a:txBody>
                  <a:tcPr marL="12700" marR="12700" marT="12700" marB="0" anchor="b"/>
                </a:tc>
                <a:tc>
                  <a:txBody>
                    <a:bodyPr/>
                    <a:lstStyle/>
                    <a:p>
                      <a:pPr algn="r" fontAlgn="b"/>
                      <a:r>
                        <a:rPr lang="en-US" sz="2000" b="0" i="0" u="none" strike="noStrike">
                          <a:solidFill>
                            <a:srgbClr val="000000"/>
                          </a:solidFill>
                          <a:effectLst/>
                          <a:latin typeface="+mn-lt"/>
                        </a:rPr>
                        <a:t>71</a:t>
                      </a:r>
                    </a:p>
                  </a:txBody>
                  <a:tcPr marL="12700" marR="12700" marT="12700" marB="0" anchor="b"/>
                </a:tc>
                <a:tc>
                  <a:txBody>
                    <a:bodyPr/>
                    <a:lstStyle/>
                    <a:p>
                      <a:pPr algn="r" fontAlgn="b"/>
                      <a:r>
                        <a:rPr lang="en-US" sz="2000" b="0" i="0" u="none" strike="noStrike" dirty="0">
                          <a:solidFill>
                            <a:srgbClr val="000000"/>
                          </a:solidFill>
                          <a:effectLst/>
                          <a:latin typeface="+mn-lt"/>
                        </a:rPr>
                        <a:t>688</a:t>
                      </a:r>
                    </a:p>
                  </a:txBody>
                  <a:tcPr marL="12700" marR="12700" marT="12700" marB="0" anchor="b"/>
                </a:tc>
                <a:tc>
                  <a:txBody>
                    <a:bodyPr/>
                    <a:lstStyle/>
                    <a:p>
                      <a:pPr algn="r" fontAlgn="b"/>
                      <a:r>
                        <a:rPr lang="en-US" sz="2000" u="none" strike="noStrike" dirty="0" smtClean="0"/>
                        <a:t>73(6/KLOC)</a:t>
                      </a:r>
                      <a:endParaRPr lang="en-US" sz="2000" b="0" i="0" u="none" strike="noStrike" dirty="0">
                        <a:latin typeface="Verdana"/>
                      </a:endParaRPr>
                    </a:p>
                  </a:txBody>
                  <a:tcPr marL="12018" marR="12018" marT="12018" marB="0" anchor="b"/>
                </a:tc>
                <a:tc>
                  <a:txBody>
                    <a:bodyPr/>
                    <a:lstStyle/>
                    <a:p>
                      <a:pPr algn="r" fontAlgn="b"/>
                      <a:r>
                        <a:rPr lang="en-US" sz="2000" u="none" strike="noStrike"/>
                        <a:t>17.1</a:t>
                      </a:r>
                      <a:endParaRPr lang="en-US" sz="2000" b="0" i="0" u="none" strike="noStrike">
                        <a:latin typeface="Verdana"/>
                      </a:endParaRPr>
                    </a:p>
                  </a:txBody>
                  <a:tcPr marL="12018" marR="12018" marT="12018" marB="0" anchor="b"/>
                </a:tc>
              </a:tr>
              <a:tr h="423333">
                <a:tc>
                  <a:txBody>
                    <a:bodyPr/>
                    <a:lstStyle/>
                    <a:p>
                      <a:pPr algn="l" fontAlgn="b"/>
                      <a:r>
                        <a:rPr lang="en-US" sz="2000" u="none" strike="noStrike"/>
                        <a:t> jdepend    </a:t>
                      </a:r>
                      <a:endParaRPr lang="en-US" sz="2000" b="0" i="0" u="none" strike="noStrike">
                        <a:latin typeface="Verdana"/>
                      </a:endParaRPr>
                    </a:p>
                  </a:txBody>
                  <a:tcPr marL="12018" marR="12018" marT="12018" marB="0" anchor="b"/>
                </a:tc>
                <a:tc>
                  <a:txBody>
                    <a:bodyPr/>
                    <a:lstStyle/>
                    <a:p>
                      <a:pPr algn="r" fontAlgn="b"/>
                      <a:r>
                        <a:rPr lang="en-US" sz="2000" u="none" strike="noStrike"/>
                        <a:t>542</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130</a:t>
                      </a:r>
                    </a:p>
                  </a:txBody>
                  <a:tcPr marL="12700" marR="12700" marT="12700" marB="0" anchor="b"/>
                </a:tc>
                <a:tc>
                  <a:txBody>
                    <a:bodyPr/>
                    <a:lstStyle/>
                    <a:p>
                      <a:pPr algn="r" fontAlgn="b"/>
                      <a:r>
                        <a:rPr lang="en-US" sz="2000" b="0" i="0" u="none" strike="noStrike">
                          <a:solidFill>
                            <a:srgbClr val="000000"/>
                          </a:solidFill>
                          <a:effectLst/>
                          <a:latin typeface="+mn-lt"/>
                        </a:rPr>
                        <a:t>156</a:t>
                      </a:r>
                    </a:p>
                  </a:txBody>
                  <a:tcPr marL="12700" marR="12700" marT="12700" marB="0" anchor="b"/>
                </a:tc>
                <a:tc>
                  <a:txBody>
                    <a:bodyPr/>
                    <a:lstStyle/>
                    <a:p>
                      <a:pPr algn="r" fontAlgn="b"/>
                      <a:r>
                        <a:rPr lang="en-US" sz="2000" b="0" i="0" u="none" strike="noStrike">
                          <a:solidFill>
                            <a:srgbClr val="000000"/>
                          </a:solidFill>
                          <a:effectLst/>
                          <a:latin typeface="+mn-lt"/>
                        </a:rPr>
                        <a:t>128</a:t>
                      </a:r>
                    </a:p>
                  </a:txBody>
                  <a:tcPr marL="12700" marR="12700" marT="12700" marB="0" anchor="b"/>
                </a:tc>
                <a:tc>
                  <a:txBody>
                    <a:bodyPr/>
                    <a:lstStyle/>
                    <a:p>
                      <a:pPr algn="r" fontAlgn="b"/>
                      <a:r>
                        <a:rPr lang="en-US" sz="2000" b="0" i="0" u="none" strike="noStrike">
                          <a:solidFill>
                            <a:srgbClr val="000000"/>
                          </a:solidFill>
                          <a:effectLst/>
                          <a:latin typeface="+mn-lt"/>
                        </a:rPr>
                        <a:t>128</a:t>
                      </a:r>
                    </a:p>
                  </a:txBody>
                  <a:tcPr marL="12700" marR="12700" marT="12700" marB="0" anchor="b"/>
                </a:tc>
                <a:tc>
                  <a:txBody>
                    <a:bodyPr/>
                    <a:lstStyle/>
                    <a:p>
                      <a:pPr algn="r" fontAlgn="b"/>
                      <a:r>
                        <a:rPr lang="en-US" sz="2000" u="none" strike="noStrike" dirty="0" smtClean="0"/>
                        <a:t>26(6/KLOC)</a:t>
                      </a:r>
                      <a:endParaRPr lang="en-US" sz="2000" b="0" i="0" u="none" strike="noStrike" dirty="0">
                        <a:latin typeface="Verdana"/>
                      </a:endParaRPr>
                    </a:p>
                  </a:txBody>
                  <a:tcPr marL="12018" marR="12018" marT="12018" marB="0" anchor="b"/>
                </a:tc>
                <a:tc>
                  <a:txBody>
                    <a:bodyPr/>
                    <a:lstStyle/>
                    <a:p>
                      <a:pPr algn="r" fontAlgn="b"/>
                      <a:r>
                        <a:rPr lang="en-US" sz="2000" u="none" strike="noStrike"/>
                        <a:t>13.7</a:t>
                      </a:r>
                      <a:endParaRPr lang="en-US" sz="2000" b="0" i="0" u="none" strike="noStrike">
                        <a:latin typeface="Verdana"/>
                      </a:endParaRPr>
                    </a:p>
                  </a:txBody>
                  <a:tcPr marL="12018" marR="12018" marT="12018" marB="0" anchor="b"/>
                </a:tc>
              </a:tr>
              <a:tr h="423333">
                <a:tc>
                  <a:txBody>
                    <a:bodyPr/>
                    <a:lstStyle/>
                    <a:p>
                      <a:pPr algn="l" fontAlgn="b"/>
                      <a:r>
                        <a:rPr lang="en-US" sz="2000" u="none" strike="noStrike" dirty="0"/>
                        <a:t> </a:t>
                      </a:r>
                      <a:r>
                        <a:rPr lang="en-US" sz="2000" u="none" strike="noStrike" dirty="0" err="1"/>
                        <a:t>classycle</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a:t>946</a:t>
                      </a:r>
                      <a:endParaRPr lang="en-US" sz="2000" b="0" i="0" u="none" strike="noStrike">
                        <a:latin typeface="Verdana"/>
                      </a:endParaRPr>
                    </a:p>
                  </a:txBody>
                  <a:tcPr marL="12018" marR="12018" marT="12018" marB="0" anchor="b"/>
                </a:tc>
                <a:tc>
                  <a:txBody>
                    <a:bodyPr/>
                    <a:lstStyle/>
                    <a:p>
                      <a:pPr algn="r" fontAlgn="b"/>
                      <a:r>
                        <a:rPr lang="en-US" sz="2000" b="0" i="0" u="none" strike="noStrike" dirty="0">
                          <a:solidFill>
                            <a:srgbClr val="000000"/>
                          </a:solidFill>
                          <a:effectLst/>
                          <a:latin typeface="+mn-lt"/>
                        </a:rPr>
                        <a:t>153</a:t>
                      </a:r>
                    </a:p>
                  </a:txBody>
                  <a:tcPr marL="12700" marR="12700" marT="12700" marB="0" anchor="b"/>
                </a:tc>
                <a:tc>
                  <a:txBody>
                    <a:bodyPr/>
                    <a:lstStyle/>
                    <a:p>
                      <a:pPr algn="r" fontAlgn="b"/>
                      <a:r>
                        <a:rPr lang="en-US" sz="2000" b="0" i="0" u="none" strike="noStrike">
                          <a:solidFill>
                            <a:srgbClr val="000000"/>
                          </a:solidFill>
                          <a:effectLst/>
                          <a:latin typeface="+mn-lt"/>
                        </a:rPr>
                        <a:t>173</a:t>
                      </a:r>
                    </a:p>
                  </a:txBody>
                  <a:tcPr marL="12700" marR="12700" marT="12700" marB="0" anchor="b"/>
                </a:tc>
                <a:tc>
                  <a:txBody>
                    <a:bodyPr/>
                    <a:lstStyle/>
                    <a:p>
                      <a:pPr algn="r" fontAlgn="b"/>
                      <a:r>
                        <a:rPr lang="en-US" sz="2000" b="0" i="0" u="none" strike="noStrike">
                          <a:solidFill>
                            <a:srgbClr val="000000"/>
                          </a:solidFill>
                          <a:effectLst/>
                          <a:latin typeface="+mn-lt"/>
                        </a:rPr>
                        <a:t>28</a:t>
                      </a:r>
                    </a:p>
                  </a:txBody>
                  <a:tcPr marL="12700" marR="12700" marT="12700" marB="0" anchor="b"/>
                </a:tc>
                <a:tc>
                  <a:txBody>
                    <a:bodyPr/>
                    <a:lstStyle/>
                    <a:p>
                      <a:pPr algn="r" fontAlgn="b"/>
                      <a:r>
                        <a:rPr lang="en-US" sz="2000" b="0" i="0" u="none" strike="noStrike" dirty="0">
                          <a:solidFill>
                            <a:srgbClr val="000000"/>
                          </a:solidFill>
                          <a:effectLst/>
                          <a:latin typeface="+mn-lt"/>
                        </a:rPr>
                        <a:t>592</a:t>
                      </a:r>
                    </a:p>
                  </a:txBody>
                  <a:tcPr marL="12700" marR="12700" marT="12700" marB="0" anchor="b"/>
                </a:tc>
                <a:tc>
                  <a:txBody>
                    <a:bodyPr/>
                    <a:lstStyle/>
                    <a:p>
                      <a:pPr algn="r" fontAlgn="b"/>
                      <a:r>
                        <a:rPr lang="en-US" sz="2000" u="none" strike="noStrike" dirty="0" smtClean="0"/>
                        <a:t>90(10/KLOC)</a:t>
                      </a:r>
                      <a:endParaRPr lang="en-US" sz="2000" b="0" i="0" u="none" strike="noStrike" dirty="0">
                        <a:latin typeface="Verdana"/>
                      </a:endParaRPr>
                    </a:p>
                  </a:txBody>
                  <a:tcPr marL="12018" marR="12018" marT="12018" marB="0" anchor="b"/>
                </a:tc>
                <a:tc>
                  <a:txBody>
                    <a:bodyPr/>
                    <a:lstStyle/>
                    <a:p>
                      <a:pPr algn="r" fontAlgn="b"/>
                      <a:r>
                        <a:rPr lang="en-US" sz="2000" u="none" strike="noStrike" dirty="0"/>
                        <a:t>11.7</a:t>
                      </a:r>
                      <a:endParaRPr lang="en-US" sz="2000" b="0" i="0" u="none" strike="noStrike" dirty="0">
                        <a:latin typeface="Verdana"/>
                      </a:endParaRPr>
                    </a:p>
                  </a:txBody>
                  <a:tcPr marL="12018" marR="12018" marT="12018" marB="0" anchor="b"/>
                </a:tc>
              </a:tr>
            </a:tbl>
          </a:graphicData>
        </a:graphic>
      </p:graphicFrame>
      <p:graphicFrame>
        <p:nvGraphicFramePr>
          <p:cNvPr id="409602" name="Object 2"/>
          <p:cNvGraphicFramePr>
            <a:graphicFrameLocks noChangeAspect="1"/>
          </p:cNvGraphicFramePr>
          <p:nvPr>
            <p:extLst>
              <p:ext uri="{D42A27DB-BD31-4B8C-83A1-F6EECF244321}">
                <p14:modId xmlns:p14="http://schemas.microsoft.com/office/powerpoint/2010/main" val="2800715055"/>
              </p:ext>
            </p:extLst>
          </p:nvPr>
        </p:nvGraphicFramePr>
        <p:xfrm>
          <a:off x="2633662" y="1874838"/>
          <a:ext cx="947738" cy="434975"/>
        </p:xfrm>
        <a:graphic>
          <a:graphicData uri="http://schemas.openxmlformats.org/presentationml/2006/ole">
            <mc:AlternateContent xmlns:mc="http://schemas.openxmlformats.org/markup-compatibility/2006">
              <mc:Choice xmlns:v="urn:schemas-microsoft-com:vml" Requires="v">
                <p:oleObj spid="_x0000_s548493" name="Equation" r:id="rId4" imgW="571500" imgH="241300" progId="Equation.3">
                  <p:embed/>
                </p:oleObj>
              </mc:Choice>
              <mc:Fallback>
                <p:oleObj name="Equation" r:id="rId4" imgW="571500" imgH="241300" progId="Equation.3">
                  <p:embed/>
                  <p:pic>
                    <p:nvPicPr>
                      <p:cNvPr id="0" name="Picture 2"/>
                      <p:cNvPicPr>
                        <a:picLocks noChangeAspect="1" noChangeArrowheads="1"/>
                      </p:cNvPicPr>
                      <p:nvPr/>
                    </p:nvPicPr>
                    <p:blipFill>
                      <a:blip r:embed="rId5"/>
                      <a:srcRect/>
                      <a:stretch>
                        <a:fillRect/>
                      </a:stretch>
                    </p:blipFill>
                    <p:spPr bwMode="auto">
                      <a:xfrm>
                        <a:off x="2633662" y="1874838"/>
                        <a:ext cx="947738"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3" name="Object 3"/>
          <p:cNvGraphicFramePr>
            <a:graphicFrameLocks noChangeAspect="1"/>
          </p:cNvGraphicFramePr>
          <p:nvPr>
            <p:extLst>
              <p:ext uri="{D42A27DB-BD31-4B8C-83A1-F6EECF244321}">
                <p14:modId xmlns:p14="http://schemas.microsoft.com/office/powerpoint/2010/main" val="1844221579"/>
              </p:ext>
            </p:extLst>
          </p:nvPr>
        </p:nvGraphicFramePr>
        <p:xfrm>
          <a:off x="3595687" y="1919288"/>
          <a:ext cx="1052513" cy="342900"/>
        </p:xfrm>
        <a:graphic>
          <a:graphicData uri="http://schemas.openxmlformats.org/presentationml/2006/ole">
            <mc:AlternateContent xmlns:mc="http://schemas.openxmlformats.org/markup-compatibility/2006">
              <mc:Choice xmlns:v="urn:schemas-microsoft-com:vml" Requires="v">
                <p:oleObj spid="_x0000_s548494" name="Equation" r:id="rId6" imgW="635000" imgH="190500" progId="Equation.3">
                  <p:embed/>
                </p:oleObj>
              </mc:Choice>
              <mc:Fallback>
                <p:oleObj name="Equation" r:id="rId6" imgW="635000" imgH="1905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7" y="1919288"/>
                        <a:ext cx="1052513"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4" name="Object 4"/>
          <p:cNvGraphicFramePr>
            <a:graphicFrameLocks noChangeAspect="1"/>
          </p:cNvGraphicFramePr>
          <p:nvPr>
            <p:extLst>
              <p:ext uri="{D42A27DB-BD31-4B8C-83A1-F6EECF244321}">
                <p14:modId xmlns:p14="http://schemas.microsoft.com/office/powerpoint/2010/main" val="2124942611"/>
              </p:ext>
            </p:extLst>
          </p:nvPr>
        </p:nvGraphicFramePr>
        <p:xfrm>
          <a:off x="4672013" y="1897063"/>
          <a:ext cx="738187" cy="388937"/>
        </p:xfrm>
        <a:graphic>
          <a:graphicData uri="http://schemas.openxmlformats.org/presentationml/2006/ole">
            <mc:AlternateContent xmlns:mc="http://schemas.openxmlformats.org/markup-compatibility/2006">
              <mc:Choice xmlns:v="urn:schemas-microsoft-com:vml" Requires="v">
                <p:oleObj spid="_x0000_s548495" name="Equation" r:id="rId8" imgW="444500" imgH="215900" progId="Equation.3">
                  <p:embed/>
                </p:oleObj>
              </mc:Choice>
              <mc:Fallback>
                <p:oleObj name="Equation" r:id="rId8" imgW="444500" imgH="2159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2013" y="1897063"/>
                        <a:ext cx="73818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5" name="Object 5"/>
          <p:cNvGraphicFramePr>
            <a:graphicFrameLocks noChangeAspect="1"/>
          </p:cNvGraphicFramePr>
          <p:nvPr>
            <p:extLst>
              <p:ext uri="{D42A27DB-BD31-4B8C-83A1-F6EECF244321}">
                <p14:modId xmlns:p14="http://schemas.microsoft.com/office/powerpoint/2010/main" val="1608961481"/>
              </p:ext>
            </p:extLst>
          </p:nvPr>
        </p:nvGraphicFramePr>
        <p:xfrm>
          <a:off x="5408613" y="1897063"/>
          <a:ext cx="1220787" cy="388937"/>
        </p:xfrm>
        <a:graphic>
          <a:graphicData uri="http://schemas.openxmlformats.org/presentationml/2006/ole">
            <mc:AlternateContent xmlns:mc="http://schemas.openxmlformats.org/markup-compatibility/2006">
              <mc:Choice xmlns:v="urn:schemas-microsoft-com:vml" Requires="v">
                <p:oleObj spid="_x0000_s548496" name="Equation" r:id="rId10" imgW="736600" imgH="215900" progId="Equation.3">
                  <p:embed/>
                </p:oleObj>
              </mc:Choice>
              <mc:Fallback>
                <p:oleObj name="Equation" r:id="rId10" imgW="736600" imgH="2159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8613" y="1897063"/>
                        <a:ext cx="122078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Content Placeholder 2"/>
          <p:cNvSpPr txBox="1">
            <a:spLocks/>
          </p:cNvSpPr>
          <p:nvPr/>
        </p:nvSpPr>
        <p:spPr>
          <a:xfrm>
            <a:off x="822960" y="1447800"/>
            <a:ext cx="8110728" cy="5181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Running times range from </a:t>
            </a:r>
            <a:r>
              <a:rPr lang="en-US" dirty="0" smtClean="0">
                <a:solidFill>
                  <a:srgbClr val="FF0000"/>
                </a:solidFill>
              </a:rPr>
              <a:t>4</a:t>
            </a:r>
            <a:r>
              <a:rPr lang="en-US" dirty="0" smtClean="0"/>
              <a:t> sec. to </a:t>
            </a:r>
            <a:r>
              <a:rPr lang="en-US" dirty="0" smtClean="0">
                <a:solidFill>
                  <a:srgbClr val="FF0000"/>
                </a:solidFill>
              </a:rPr>
              <a:t>120</a:t>
            </a:r>
            <a:r>
              <a:rPr lang="en-US" dirty="0" smtClean="0"/>
              <a:t> sec.</a:t>
            </a:r>
          </a:p>
          <a:p>
            <a:r>
              <a:rPr lang="en-US" dirty="0" smtClean="0">
                <a:solidFill>
                  <a:srgbClr val="FF0000"/>
                </a:solidFill>
              </a:rPr>
              <a:t>6/KLOC </a:t>
            </a:r>
            <a:r>
              <a:rPr lang="en-US" dirty="0" smtClean="0"/>
              <a:t>manual annotations on average</a:t>
            </a:r>
          </a:p>
        </p:txBody>
      </p:sp>
      <p:sp>
        <p:nvSpPr>
          <p:cNvPr id="11" name="TextBox 10"/>
          <p:cNvSpPr txBox="1"/>
          <p:nvPr/>
        </p:nvSpPr>
        <p:spPr>
          <a:xfrm>
            <a:off x="7467600" y="287338"/>
            <a:ext cx="867583" cy="369332"/>
          </a:xfrm>
          <a:prstGeom prst="rect">
            <a:avLst/>
          </a:prstGeom>
          <a:noFill/>
        </p:spPr>
        <p:txBody>
          <a:bodyPr wrap="none" rtlCol="0">
            <a:spAutoFit/>
          </a:bodyPr>
          <a:lstStyle/>
          <a:p>
            <a:r>
              <a:rPr lang="en-US" dirty="0" err="1" smtClean="0">
                <a:solidFill>
                  <a:srgbClr val="FF0000"/>
                </a:solidFill>
              </a:rPr>
              <a:t>Delelte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49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any </a:t>
            </a:r>
            <a:r>
              <a:rPr lang="en-US" dirty="0"/>
              <a:t>V</a:t>
            </a:r>
            <a:r>
              <a:rPr lang="en-US" dirty="0" smtClean="0"/>
              <a:t>alid </a:t>
            </a:r>
            <a:r>
              <a:rPr lang="en-US" dirty="0" err="1"/>
              <a:t>T</a:t>
            </a:r>
            <a:r>
              <a:rPr lang="en-US" dirty="0" err="1" smtClean="0"/>
              <a:t>ypings</a:t>
            </a:r>
            <a:r>
              <a:rPr lang="en-US" dirty="0" smtClean="0"/>
              <a:t>!</a:t>
            </a:r>
            <a:endParaRPr lang="en-US" dirty="0"/>
          </a:p>
        </p:txBody>
      </p:sp>
      <p:sp>
        <p:nvSpPr>
          <p:cNvPr id="15" name="Rounded Rectangle 14"/>
          <p:cNvSpPr/>
          <p:nvPr/>
        </p:nvSpPr>
        <p:spPr>
          <a:xfrm>
            <a:off x="990600" y="16764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30352" y="1447800"/>
            <a:ext cx="8110728" cy="5105400"/>
          </a:xfrm>
        </p:spPr>
        <p:txBody>
          <a:bodyPr>
            <a:normAutofit/>
          </a:bodyPr>
          <a:lstStyle/>
          <a:p>
            <a:endParaRPr lang="en-US" dirty="0" smtClean="0"/>
          </a:p>
          <a:p>
            <a:endParaRPr lang="en-US" dirty="0"/>
          </a:p>
          <a:p>
            <a:endParaRPr lang="en-US" dirty="0" smtClean="0"/>
          </a:p>
          <a:p>
            <a:endParaRPr lang="en-US" dirty="0" smtClean="0"/>
          </a:p>
          <a:p>
            <a:r>
              <a:rPr lang="en-US" dirty="0" smtClean="0"/>
              <a:t>A good typing should give rise to a deep ownership tree</a:t>
            </a:r>
          </a:p>
          <a:p>
            <a:endParaRPr lang="en-US" dirty="0" smtClean="0"/>
          </a:p>
          <a:p>
            <a:r>
              <a:rPr lang="en-US" dirty="0" smtClean="0"/>
              <a:t>Goal: Infer the “</a:t>
            </a:r>
            <a:r>
              <a:rPr lang="en-US" dirty="0" smtClean="0">
                <a:solidFill>
                  <a:srgbClr val="000000"/>
                </a:solidFill>
              </a:rPr>
              <a:t>best” typing</a:t>
            </a:r>
          </a:p>
          <a:p>
            <a:pPr lvl="1"/>
            <a:r>
              <a:rPr lang="en-US" dirty="0">
                <a:solidFill>
                  <a:srgbClr val="000000"/>
                </a:solidFill>
              </a:rPr>
              <a:t>T</a:t>
            </a:r>
            <a:r>
              <a:rPr lang="en-US" dirty="0" smtClean="0">
                <a:solidFill>
                  <a:srgbClr val="000000"/>
                </a:solidFill>
              </a:rPr>
              <a:t>he typing that gives rise to the deepest tree</a:t>
            </a:r>
          </a:p>
          <a:p>
            <a:pPr lvl="1"/>
            <a:endParaRPr lang="en-US" dirty="0" smtClean="0"/>
          </a:p>
        </p:txBody>
      </p:sp>
      <p:sp>
        <p:nvSpPr>
          <p:cNvPr id="4" name="Rounded Rectangle 3"/>
          <p:cNvSpPr/>
          <p:nvPr/>
        </p:nvSpPr>
        <p:spPr>
          <a:xfrm>
            <a:off x="2057401" y="15240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6" name="Rounded Rectangle 5"/>
          <p:cNvSpPr/>
          <p:nvPr/>
        </p:nvSpPr>
        <p:spPr>
          <a:xfrm>
            <a:off x="1066800" y="2819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1905000" y="28194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 name="Rounded Rectangle 7"/>
          <p:cNvSpPr/>
          <p:nvPr/>
        </p:nvSpPr>
        <p:spPr>
          <a:xfrm>
            <a:off x="3048000" y="28194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10" name="Straight Arrow Connector 9"/>
          <p:cNvCxnSpPr>
            <a:stCxn id="6" idx="0"/>
            <a:endCxn id="4" idx="2"/>
          </p:cNvCxnSpPr>
          <p:nvPr/>
        </p:nvCxnSpPr>
        <p:spPr>
          <a:xfrm flipV="1">
            <a:off x="1409700" y="1828800"/>
            <a:ext cx="99060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0"/>
            <a:endCxn id="4" idx="2"/>
          </p:cNvCxnSpPr>
          <p:nvPr/>
        </p:nvCxnSpPr>
        <p:spPr>
          <a:xfrm flipV="1">
            <a:off x="2400300" y="1828800"/>
            <a:ext cx="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a:endCxn id="4" idx="2"/>
          </p:cNvCxnSpPr>
          <p:nvPr/>
        </p:nvCxnSpPr>
        <p:spPr>
          <a:xfrm flipH="1" flipV="1">
            <a:off x="2400301" y="1828800"/>
            <a:ext cx="1066799"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5257800" y="16764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ounded Rectangle 24"/>
          <p:cNvSpPr/>
          <p:nvPr/>
        </p:nvSpPr>
        <p:spPr>
          <a:xfrm>
            <a:off x="6400801" y="15240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34" name="Rounded Rectangle 33"/>
          <p:cNvSpPr/>
          <p:nvPr/>
        </p:nvSpPr>
        <p:spPr>
          <a:xfrm>
            <a:off x="5486400" y="2366665"/>
            <a:ext cx="1447800" cy="986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ounded Rectangle 25"/>
          <p:cNvSpPr/>
          <p:nvPr/>
        </p:nvSpPr>
        <p:spPr>
          <a:xfrm>
            <a:off x="5943600" y="2209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27" name="Rounded Rectangle 26"/>
          <p:cNvSpPr/>
          <p:nvPr/>
        </p:nvSpPr>
        <p:spPr>
          <a:xfrm>
            <a:off x="5791200" y="28956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28" name="Rounded Rectangle 27"/>
          <p:cNvSpPr/>
          <p:nvPr/>
        </p:nvSpPr>
        <p:spPr>
          <a:xfrm>
            <a:off x="7315200" y="22098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29" name="Straight Arrow Connector 28"/>
          <p:cNvCxnSpPr>
            <a:stCxn id="26" idx="0"/>
            <a:endCxn id="25" idx="2"/>
          </p:cNvCxnSpPr>
          <p:nvPr/>
        </p:nvCxnSpPr>
        <p:spPr>
          <a:xfrm flipV="1">
            <a:off x="6286500" y="1828800"/>
            <a:ext cx="457201"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7" idx="0"/>
            <a:endCxn id="26" idx="2"/>
          </p:cNvCxnSpPr>
          <p:nvPr/>
        </p:nvCxnSpPr>
        <p:spPr>
          <a:xfrm flipV="1">
            <a:off x="6286500" y="2514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0"/>
            <a:endCxn id="25" idx="2"/>
          </p:cNvCxnSpPr>
          <p:nvPr/>
        </p:nvCxnSpPr>
        <p:spPr>
          <a:xfrm flipH="1" flipV="1">
            <a:off x="6743701" y="1828800"/>
            <a:ext cx="990599"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F94E285-444D-4C0C-8BFA-BDB311F86A90}" type="slidenum">
              <a:rPr lang="en-US" smtClean="0"/>
              <a:pPr/>
              <a:t>5</a:t>
            </a:fld>
            <a:endParaRPr lang="en-US" dirty="0"/>
          </a:p>
        </p:txBody>
      </p:sp>
    </p:spTree>
    <p:extLst>
      <p:ext uri="{BB962C8B-B14F-4D97-AF65-F5344CB8AC3E}">
        <p14:creationId xmlns:p14="http://schemas.microsoft.com/office/powerpoint/2010/main" val="41816665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(TCALL</a:t>
            </a:r>
            <a:r>
              <a:rPr lang="en-US" dirty="0" smtClean="0"/>
              <a:t>): </a:t>
            </a:r>
            <a:r>
              <a:rPr lang="en-US" dirty="0" err="1" smtClean="0">
                <a:solidFill>
                  <a:srgbClr val="0000FF"/>
                </a:solidFill>
              </a:rPr>
              <a:t>x</a:t>
            </a:r>
            <a:r>
              <a:rPr lang="en-US" dirty="0" smtClean="0">
                <a:solidFill>
                  <a:srgbClr val="0000FF"/>
                </a:solidFill>
              </a:rPr>
              <a:t> </a:t>
            </a:r>
            <a:r>
              <a:rPr lang="en-US" smtClean="0">
                <a:solidFill>
                  <a:srgbClr val="0000FF"/>
                </a:solidFill>
              </a:rPr>
              <a:t>= y.m(z</a:t>
            </a:r>
            <a:r>
              <a:rPr lang="en-US" dirty="0" smtClean="0">
                <a:solidFill>
                  <a:srgbClr val="0000FF"/>
                </a:solidFill>
              </a:rPr>
              <a:t>)</a:t>
            </a:r>
            <a:endParaRPr lang="en-US" dirty="0"/>
          </a:p>
        </p:txBody>
      </p:sp>
      <p:sp>
        <p:nvSpPr>
          <p:cNvPr id="3" name="Content Placeholder 2"/>
          <p:cNvSpPr>
            <a:spLocks noGrp="1"/>
          </p:cNvSpPr>
          <p:nvPr>
            <p:ph idx="1"/>
          </p:nvPr>
        </p:nvSpPr>
        <p:spPr/>
        <p:txBody>
          <a:bodyPr/>
          <a:lstStyle/>
          <a:p>
            <a:pPr>
              <a:buNone/>
            </a:pPr>
            <a:endParaRPr lang="en-US" dirty="0" smtClean="0">
              <a:solidFill>
                <a:srgbClr val="0000FF"/>
              </a:solidFill>
            </a:endParaRPr>
          </a:p>
          <a:p>
            <a:endParaRPr lang="en-US" dirty="0"/>
          </a:p>
        </p:txBody>
      </p:sp>
      <p:grpSp>
        <p:nvGrpSpPr>
          <p:cNvPr id="8" name="Group 8"/>
          <p:cNvGrpSpPr/>
          <p:nvPr/>
        </p:nvGrpSpPr>
        <p:grpSpPr>
          <a:xfrm>
            <a:off x="273050" y="1349276"/>
            <a:ext cx="4395788" cy="2677656"/>
            <a:chOff x="273050" y="2057400"/>
            <a:chExt cx="4395788" cy="2677656"/>
          </a:xfrm>
        </p:grpSpPr>
        <p:sp>
          <p:nvSpPr>
            <p:cNvPr id="7" name="TextBox 6"/>
            <p:cNvSpPr txBox="1"/>
            <p:nvPr/>
          </p:nvSpPr>
          <p:spPr>
            <a:xfrm>
              <a:off x="304800" y="2057400"/>
              <a:ext cx="4354513"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a:t>
              </a:r>
              <a:r>
                <a:rPr lang="en-US" sz="2400" smtClean="0"/>
                <a:t>: (TCALL</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570474453"/>
                </p:ext>
              </p:extLst>
            </p:nvPr>
          </p:nvGraphicFramePr>
          <p:xfrm>
            <a:off x="273050" y="2581374"/>
            <a:ext cx="4395788" cy="2046288"/>
          </p:xfrm>
          <a:graphic>
            <a:graphicData uri="http://schemas.openxmlformats.org/presentationml/2006/ole">
              <mc:AlternateContent xmlns:mc="http://schemas.openxmlformats.org/markup-compatibility/2006">
                <mc:Choice xmlns:v="urn:schemas-microsoft-com:vml" Requires="v">
                  <p:oleObj spid="_x0000_s523251" name="Equation" r:id="rId4" imgW="2565400" imgH="1193800" progId="Equation.3">
                    <p:embed/>
                  </p:oleObj>
                </mc:Choice>
                <mc:Fallback>
                  <p:oleObj name="Equation" r:id="rId4" imgW="2565400" imgH="1193800" progId="Equation.3">
                    <p:embed/>
                    <p:pic>
                      <p:nvPicPr>
                        <p:cNvPr id="0" name="Picture 2"/>
                        <p:cNvPicPr>
                          <a:picLocks noChangeAspect="1" noChangeArrowheads="1"/>
                        </p:cNvPicPr>
                        <p:nvPr/>
                      </p:nvPicPr>
                      <p:blipFill>
                        <a:blip r:embed="rId5"/>
                        <a:srcRect/>
                        <a:stretch>
                          <a:fillRect/>
                        </a:stretch>
                      </p:blipFill>
                      <p:spPr bwMode="auto">
                        <a:xfrm>
                          <a:off x="273050" y="2581374"/>
                          <a:ext cx="4395788" cy="204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 name="Oval 25"/>
          <p:cNvSpPr/>
          <p:nvPr/>
        </p:nvSpPr>
        <p:spPr>
          <a:xfrm>
            <a:off x="381000" y="3200400"/>
            <a:ext cx="4243388"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4" name="Group 23"/>
          <p:cNvGrpSpPr/>
          <p:nvPr/>
        </p:nvGrpSpPr>
        <p:grpSpPr>
          <a:xfrm>
            <a:off x="4876801" y="1349276"/>
            <a:ext cx="4105274" cy="2677656"/>
            <a:chOff x="4876801" y="2055167"/>
            <a:chExt cx="4105274" cy="2677656"/>
          </a:xfrm>
        </p:grpSpPr>
        <p:sp>
          <p:nvSpPr>
            <p:cNvPr id="10" name="TextBox 9"/>
            <p:cNvSpPr txBox="1"/>
            <p:nvPr/>
          </p:nvSpPr>
          <p:spPr>
            <a:xfrm>
              <a:off x="4876801" y="2055167"/>
              <a:ext cx="4071936"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(TCALL)</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278238259"/>
                </p:ext>
              </p:extLst>
            </p:nvPr>
          </p:nvGraphicFramePr>
          <p:xfrm>
            <a:off x="4889500" y="2623591"/>
            <a:ext cx="4092575" cy="1998663"/>
          </p:xfrm>
          <a:graphic>
            <a:graphicData uri="http://schemas.openxmlformats.org/presentationml/2006/ole">
              <mc:AlternateContent xmlns:mc="http://schemas.openxmlformats.org/markup-compatibility/2006">
                <mc:Choice xmlns:v="urn:schemas-microsoft-com:vml" Requires="v">
                  <p:oleObj spid="_x0000_s523252" name="Equation" r:id="rId6" imgW="2387600" imgH="1168400" progId="Equation.3">
                    <p:embed/>
                  </p:oleObj>
                </mc:Choice>
                <mc:Fallback>
                  <p:oleObj name="Equation" r:id="rId6" imgW="2387600" imgH="1168400" progId="Equation.3">
                    <p:embed/>
                    <p:pic>
                      <p:nvPicPr>
                        <p:cNvPr id="0" name="Picture 5"/>
                        <p:cNvPicPr>
                          <a:picLocks noChangeAspect="1" noChangeArrowheads="1"/>
                        </p:cNvPicPr>
                        <p:nvPr/>
                      </p:nvPicPr>
                      <p:blipFill>
                        <a:blip r:embed="rId7"/>
                        <a:srcRect/>
                        <a:stretch>
                          <a:fillRect/>
                        </a:stretch>
                      </p:blipFill>
                      <p:spPr bwMode="auto">
                        <a:xfrm>
                          <a:off x="4889500" y="2623591"/>
                          <a:ext cx="4092575" cy="199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 name="Oval 33"/>
          <p:cNvSpPr/>
          <p:nvPr/>
        </p:nvSpPr>
        <p:spPr>
          <a:xfrm>
            <a:off x="6036470" y="3200400"/>
            <a:ext cx="17526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Down Arrow 4"/>
          <p:cNvSpPr/>
          <p:nvPr/>
        </p:nvSpPr>
        <p:spPr>
          <a:xfrm>
            <a:off x="4343400" y="4114800"/>
            <a:ext cx="838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743200" y="4831140"/>
            <a:ext cx="4148138" cy="1972885"/>
            <a:chOff x="2743200" y="4831140"/>
            <a:chExt cx="4148138" cy="1972885"/>
          </a:xfrm>
        </p:grpSpPr>
        <p:grpSp>
          <p:nvGrpSpPr>
            <p:cNvPr id="21" name="Group 20"/>
            <p:cNvGrpSpPr/>
            <p:nvPr/>
          </p:nvGrpSpPr>
          <p:grpSpPr>
            <a:xfrm>
              <a:off x="2743200" y="4831140"/>
              <a:ext cx="4148138" cy="1972885"/>
              <a:chOff x="2871788" y="4907340"/>
              <a:chExt cx="4148138" cy="1972885"/>
            </a:xfrm>
          </p:grpSpPr>
          <p:grpSp>
            <p:nvGrpSpPr>
              <p:cNvPr id="20" name="Group 19"/>
              <p:cNvGrpSpPr/>
              <p:nvPr/>
            </p:nvGrpSpPr>
            <p:grpSpPr>
              <a:xfrm>
                <a:off x="2871788" y="4907340"/>
                <a:ext cx="4148138" cy="1972885"/>
                <a:chOff x="2871788" y="4907340"/>
                <a:chExt cx="4148138" cy="1972885"/>
              </a:xfrm>
            </p:grpSpPr>
            <p:sp>
              <p:nvSpPr>
                <p:cNvPr id="14" name="TextBox 13"/>
                <p:cNvSpPr txBox="1"/>
                <p:nvPr/>
              </p:nvSpPr>
              <p:spPr>
                <a:xfrm>
                  <a:off x="2871788" y="4907340"/>
                  <a:ext cx="4138612"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 (TCALL)</a:t>
                  </a:r>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4238586777"/>
                    </p:ext>
                  </p:extLst>
                </p:nvPr>
              </p:nvGraphicFramePr>
              <p:xfrm>
                <a:off x="2927351" y="5268913"/>
                <a:ext cx="4092575" cy="1611312"/>
              </p:xfrm>
              <a:graphic>
                <a:graphicData uri="http://schemas.openxmlformats.org/presentationml/2006/ole">
                  <mc:AlternateContent xmlns:mc="http://schemas.openxmlformats.org/markup-compatibility/2006">
                    <mc:Choice xmlns:v="urn:schemas-microsoft-com:vml" Requires="v">
                      <p:oleObj spid="_x0000_s523253" name="Equation" r:id="rId8" imgW="2387600" imgH="939800" progId="Equation.3">
                        <p:embed/>
                      </p:oleObj>
                    </mc:Choice>
                    <mc:Fallback>
                      <p:oleObj name="Equation" r:id="rId8" imgW="2387600" imgH="939800" progId="Equation.3">
                        <p:embed/>
                        <p:pic>
                          <p:nvPicPr>
                            <p:cNvPr id="0" name="Picture 6"/>
                            <p:cNvPicPr>
                              <a:picLocks noChangeAspect="1" noChangeArrowheads="1"/>
                            </p:cNvPicPr>
                            <p:nvPr/>
                          </p:nvPicPr>
                          <p:blipFill>
                            <a:blip r:embed="rId9"/>
                            <a:srcRect/>
                            <a:stretch>
                              <a:fillRect/>
                            </a:stretch>
                          </p:blipFill>
                          <p:spPr bwMode="auto">
                            <a:xfrm>
                              <a:off x="2927351" y="5268913"/>
                              <a:ext cx="4092575" cy="161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867400" y="61722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2" name="Oval 21"/>
            <p:cNvSpPr/>
            <p:nvPr/>
          </p:nvSpPr>
          <p:spPr>
            <a:xfrm>
              <a:off x="4572000" y="6096000"/>
              <a:ext cx="4143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Oval 22"/>
            <p:cNvSpPr/>
            <p:nvPr/>
          </p:nvSpPr>
          <p:spPr>
            <a:xfrm>
              <a:off x="3581400" y="6096000"/>
              <a:ext cx="4143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9" name="Slide Number Placeholder 8"/>
          <p:cNvSpPr>
            <a:spLocks noGrp="1"/>
          </p:cNvSpPr>
          <p:nvPr>
            <p:ph type="sldNum" sz="quarter" idx="12"/>
          </p:nvPr>
        </p:nvSpPr>
        <p:spPr/>
        <p:txBody>
          <a:bodyPr/>
          <a:lstStyle/>
          <a:p>
            <a:fld id="{AF94E285-444D-4C0C-8BFA-BDB311F86A90}" type="slidenum">
              <a:rPr lang="en-US" smtClean="0"/>
              <a:pPr/>
              <a:t>50</a:t>
            </a:fld>
            <a:endParaRPr lang="en-US" dirty="0"/>
          </a:p>
        </p:txBody>
      </p:sp>
      <p:cxnSp>
        <p:nvCxnSpPr>
          <p:cNvPr id="13" name="Straight Arrow Connector 12"/>
          <p:cNvCxnSpPr>
            <a:stCxn id="25" idx="7"/>
            <a:endCxn id="34" idx="4"/>
          </p:cNvCxnSpPr>
          <p:nvPr/>
        </p:nvCxnSpPr>
        <p:spPr>
          <a:xfrm flipV="1">
            <a:off x="6714424" y="3505200"/>
            <a:ext cx="19834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5" idx="1"/>
            <a:endCxn id="26" idx="4"/>
          </p:cNvCxnSpPr>
          <p:nvPr/>
        </p:nvCxnSpPr>
        <p:spPr>
          <a:xfrm flipH="1" flipV="1">
            <a:off x="2502694" y="3505200"/>
            <a:ext cx="340350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16200000">
            <a:off x="1851421" y="3558779"/>
            <a:ext cx="324090" cy="369332"/>
          </a:xfrm>
          <a:prstGeom prst="rect">
            <a:avLst/>
          </a:prstGeom>
          <a:noFill/>
        </p:spPr>
        <p:txBody>
          <a:bodyPr wrap="none" rtlCol="0">
            <a:spAutoFit/>
          </a:bodyPr>
          <a:lstStyle/>
          <a:p>
            <a:r>
              <a:rPr lang="en-US" dirty="0" smtClean="0"/>
              <a:t>T</a:t>
            </a:r>
            <a:endParaRPr lang="en-US" dirty="0"/>
          </a:p>
        </p:txBody>
      </p:sp>
      <p:sp>
        <p:nvSpPr>
          <p:cNvPr id="28" name="TextBox 27"/>
          <p:cNvSpPr txBox="1"/>
          <p:nvPr/>
        </p:nvSpPr>
        <p:spPr>
          <a:xfrm rot="16200000">
            <a:off x="6329613" y="3558780"/>
            <a:ext cx="324090" cy="369332"/>
          </a:xfrm>
          <a:prstGeom prst="rect">
            <a:avLst/>
          </a:prstGeom>
          <a:noFill/>
        </p:spPr>
        <p:txBody>
          <a:bodyPr wrap="none" rtlCol="0">
            <a:spAutoFit/>
          </a:bodyPr>
          <a:lstStyle/>
          <a:p>
            <a:r>
              <a:rPr lang="en-US" dirty="0" smtClean="0"/>
              <a:t>T</a:t>
            </a:r>
            <a:endParaRPr lang="en-US" dirty="0"/>
          </a:p>
        </p:txBody>
      </p:sp>
      <p:sp>
        <p:nvSpPr>
          <p:cNvPr id="29" name="TextBox 28"/>
          <p:cNvSpPr txBox="1"/>
          <p:nvPr/>
        </p:nvSpPr>
        <p:spPr>
          <a:xfrm rot="16200000">
            <a:off x="4225289" y="6435089"/>
            <a:ext cx="324090" cy="369332"/>
          </a:xfrm>
          <a:prstGeom prst="rect">
            <a:avLst/>
          </a:prstGeom>
          <a:noFill/>
        </p:spPr>
        <p:txBody>
          <a:bodyPr wrap="none" rtlCol="0">
            <a:spAutoFit/>
          </a:bodyPr>
          <a:lstStyle/>
          <a:p>
            <a:r>
              <a:rPr lang="en-US" dirty="0" smtClean="0"/>
              <a:t>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dissolv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animBg="1"/>
      <p:bldP spid="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29374"/>
              </p:ext>
            </p:extLst>
          </p:nvPr>
        </p:nvGraphicFramePr>
        <p:xfrm>
          <a:off x="526923" y="1447800"/>
          <a:ext cx="8112125" cy="533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399418427"/>
              </p:ext>
            </p:extLst>
          </p:nvPr>
        </p:nvGraphicFramePr>
        <p:xfrm>
          <a:off x="1156574" y="838200"/>
          <a:ext cx="6672262" cy="4253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1505693498"/>
              </p:ext>
            </p:extLst>
          </p:nvPr>
        </p:nvGraphicFramePr>
        <p:xfrm>
          <a:off x="1045200" y="1198562"/>
          <a:ext cx="6647668" cy="4364038"/>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51</a:t>
            </a:fld>
            <a:endParaRPr lang="en-US" dirty="0"/>
          </a:p>
        </p:txBody>
      </p:sp>
      <p:sp>
        <p:nvSpPr>
          <p:cNvPr id="17" name="TextBox 16"/>
          <p:cNvSpPr txBox="1"/>
          <p:nvPr/>
        </p:nvSpPr>
        <p:spPr>
          <a:xfrm rot="19538777">
            <a:off x="1076228" y="5968555"/>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8" name="TextBox 17"/>
          <p:cNvSpPr txBox="1"/>
          <p:nvPr/>
        </p:nvSpPr>
        <p:spPr>
          <a:xfrm rot="19538777">
            <a:off x="1990628" y="5854113"/>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9" name="TextBox 18"/>
          <p:cNvSpPr txBox="1"/>
          <p:nvPr/>
        </p:nvSpPr>
        <p:spPr>
          <a:xfrm rot="19538777">
            <a:off x="2828828" y="5816155"/>
            <a:ext cx="877276" cy="369332"/>
          </a:xfrm>
          <a:prstGeom prst="rect">
            <a:avLst/>
          </a:prstGeom>
          <a:noFill/>
        </p:spPr>
        <p:txBody>
          <a:bodyPr wrap="none" rtlCol="0">
            <a:spAutoFit/>
          </a:bodyPr>
          <a:lstStyle/>
          <a:p>
            <a:r>
              <a:rPr lang="en-US" dirty="0" smtClean="0">
                <a:solidFill>
                  <a:srgbClr val="FF0000"/>
                </a:solidFill>
              </a:rPr>
              <a:t>6</a:t>
            </a:r>
            <a:r>
              <a:rPr lang="en-US" dirty="0">
                <a:solidFill>
                  <a:srgbClr val="FF0000"/>
                </a:solidFill>
              </a:rPr>
              <a:t>k</a:t>
            </a:r>
            <a:r>
              <a:rPr lang="en-US" dirty="0" smtClean="0">
                <a:solidFill>
                  <a:srgbClr val="FF0000"/>
                </a:solidFill>
              </a:rPr>
              <a:t>LOC</a:t>
            </a:r>
            <a:endParaRPr lang="en-US" dirty="0">
              <a:solidFill>
                <a:srgbClr val="FF0000"/>
              </a:solidFill>
            </a:endParaRPr>
          </a:p>
        </p:txBody>
      </p:sp>
      <p:sp>
        <p:nvSpPr>
          <p:cNvPr id="20" name="TextBox 19"/>
          <p:cNvSpPr txBox="1"/>
          <p:nvPr/>
        </p:nvSpPr>
        <p:spPr>
          <a:xfrm rot="19538777">
            <a:off x="3532896" y="5892355"/>
            <a:ext cx="877276" cy="369332"/>
          </a:xfrm>
          <a:prstGeom prst="rect">
            <a:avLst/>
          </a:prstGeom>
          <a:noFill/>
        </p:spPr>
        <p:txBody>
          <a:bodyPr wrap="none" rtlCol="0">
            <a:spAutoFit/>
          </a:bodyPr>
          <a:lstStyle/>
          <a:p>
            <a:r>
              <a:rPr lang="en-US" dirty="0" smtClean="0">
                <a:solidFill>
                  <a:srgbClr val="FF0000"/>
                </a:solidFill>
              </a:rPr>
              <a:t>9kLOC</a:t>
            </a:r>
            <a:endParaRPr lang="en-US" dirty="0">
              <a:solidFill>
                <a:srgbClr val="FF0000"/>
              </a:solidFill>
            </a:endParaRPr>
          </a:p>
        </p:txBody>
      </p:sp>
      <p:sp>
        <p:nvSpPr>
          <p:cNvPr id="22" name="TextBox 21"/>
          <p:cNvSpPr txBox="1"/>
          <p:nvPr/>
        </p:nvSpPr>
        <p:spPr>
          <a:xfrm rot="19538777">
            <a:off x="4284830" y="5886677"/>
            <a:ext cx="992692" cy="369332"/>
          </a:xfrm>
          <a:prstGeom prst="rect">
            <a:avLst/>
          </a:prstGeom>
          <a:noFill/>
        </p:spPr>
        <p:txBody>
          <a:bodyPr wrap="none" rtlCol="0">
            <a:spAutoFit/>
          </a:bodyPr>
          <a:lstStyle/>
          <a:p>
            <a:r>
              <a:rPr lang="en-US" dirty="0" smtClean="0">
                <a:solidFill>
                  <a:srgbClr val="FF0000"/>
                </a:solidFill>
              </a:rPr>
              <a:t>12kLOC</a:t>
            </a:r>
            <a:endParaRPr lang="en-US" dirty="0">
              <a:solidFill>
                <a:srgbClr val="FF0000"/>
              </a:solidFill>
            </a:endParaRPr>
          </a:p>
        </p:txBody>
      </p:sp>
      <p:sp>
        <p:nvSpPr>
          <p:cNvPr id="23" name="TextBox 22"/>
          <p:cNvSpPr txBox="1"/>
          <p:nvPr/>
        </p:nvSpPr>
        <p:spPr>
          <a:xfrm rot="19538777">
            <a:off x="5199230" y="5859791"/>
            <a:ext cx="992692" cy="369332"/>
          </a:xfrm>
          <a:prstGeom prst="rect">
            <a:avLst/>
          </a:prstGeom>
          <a:noFill/>
        </p:spPr>
        <p:txBody>
          <a:bodyPr wrap="none" rtlCol="0">
            <a:spAutoFit/>
          </a:bodyPr>
          <a:lstStyle/>
          <a:p>
            <a:r>
              <a:rPr lang="en-US" dirty="0" smtClean="0">
                <a:solidFill>
                  <a:srgbClr val="FF0000"/>
                </a:solidFill>
              </a:rPr>
              <a:t>32kLOC</a:t>
            </a:r>
            <a:endParaRPr lang="en-US" dirty="0">
              <a:solidFill>
                <a:srgbClr val="FF0000"/>
              </a:solidFill>
            </a:endParaRPr>
          </a:p>
        </p:txBody>
      </p:sp>
      <p:sp>
        <p:nvSpPr>
          <p:cNvPr id="24" name="TextBox 23"/>
          <p:cNvSpPr txBox="1"/>
          <p:nvPr/>
        </p:nvSpPr>
        <p:spPr>
          <a:xfrm rot="19538777">
            <a:off x="5885030" y="5886677"/>
            <a:ext cx="992692" cy="369332"/>
          </a:xfrm>
          <a:prstGeom prst="rect">
            <a:avLst/>
          </a:prstGeom>
          <a:noFill/>
        </p:spPr>
        <p:txBody>
          <a:bodyPr wrap="none" rtlCol="0">
            <a:spAutoFit/>
          </a:bodyPr>
          <a:lstStyle/>
          <a:p>
            <a:r>
              <a:rPr lang="en-US" dirty="0" smtClean="0">
                <a:solidFill>
                  <a:srgbClr val="FF0000"/>
                </a:solidFill>
              </a:rPr>
              <a:t>63kLOC</a:t>
            </a:r>
            <a:endParaRPr lang="en-US" dirty="0">
              <a:solidFill>
                <a:srgbClr val="FF0000"/>
              </a:solidFill>
            </a:endParaRPr>
          </a:p>
        </p:txBody>
      </p:sp>
      <p:sp>
        <p:nvSpPr>
          <p:cNvPr id="25" name="TextBox 24"/>
          <p:cNvSpPr txBox="1"/>
          <p:nvPr/>
        </p:nvSpPr>
        <p:spPr>
          <a:xfrm rot="19538777">
            <a:off x="6713164" y="5843042"/>
            <a:ext cx="1108108" cy="369332"/>
          </a:xfrm>
          <a:prstGeom prst="rect">
            <a:avLst/>
          </a:prstGeom>
          <a:noFill/>
        </p:spPr>
        <p:txBody>
          <a:bodyPr wrap="none" rtlCol="0">
            <a:spAutoFit/>
          </a:bodyPr>
          <a:lstStyle/>
          <a:p>
            <a:r>
              <a:rPr lang="en-US" dirty="0" smtClean="0">
                <a:solidFill>
                  <a:srgbClr val="FF0000"/>
                </a:solidFill>
              </a:rPr>
              <a:t>110kLOC</a:t>
            </a:r>
            <a:endParaRPr lang="en-US" dirty="0">
              <a:solidFill>
                <a:srgbClr val="FF0000"/>
              </a:solidFill>
            </a:endParaRPr>
          </a:p>
        </p:txBody>
      </p:sp>
      <p:sp>
        <p:nvSpPr>
          <p:cNvPr id="8" name="TextBox 7"/>
          <p:cNvSpPr txBox="1"/>
          <p:nvPr/>
        </p:nvSpPr>
        <p:spPr>
          <a:xfrm>
            <a:off x="7339682" y="3352800"/>
            <a:ext cx="1880518" cy="369332"/>
          </a:xfrm>
          <a:prstGeom prst="rect">
            <a:avLst/>
          </a:prstGeom>
          <a:noFill/>
        </p:spPr>
        <p:txBody>
          <a:bodyPr wrap="none" rtlCol="0">
            <a:spAutoFit/>
          </a:bodyPr>
          <a:lstStyle/>
          <a:p>
            <a:pPr algn="ctr"/>
            <a:r>
              <a:rPr lang="en-US" b="1" dirty="0" smtClean="0">
                <a:solidFill>
                  <a:srgbClr val="FF0000"/>
                </a:solidFill>
              </a:rPr>
              <a:t>6 </a:t>
            </a:r>
            <a:r>
              <a:rPr lang="en-US" b="1" dirty="0" err="1" smtClean="0">
                <a:solidFill>
                  <a:srgbClr val="FF0000"/>
                </a:solidFill>
              </a:rPr>
              <a:t>annot</a:t>
            </a:r>
            <a:r>
              <a:rPr lang="en-US" b="1" dirty="0" smtClean="0">
                <a:solidFill>
                  <a:srgbClr val="FF0000"/>
                </a:solidFill>
              </a:rPr>
              <a:t>. / </a:t>
            </a:r>
            <a:r>
              <a:rPr lang="en-US" b="1" dirty="0" err="1" smtClean="0">
                <a:solidFill>
                  <a:srgbClr val="FF0000"/>
                </a:solidFill>
              </a:rPr>
              <a:t>kLOC</a:t>
            </a:r>
            <a:endParaRPr lang="en-US" b="1" dirty="0">
              <a:solidFill>
                <a:srgbClr val="FF0000"/>
              </a:solidFill>
            </a:endParaRPr>
          </a:p>
        </p:txBody>
      </p:sp>
    </p:spTree>
    <p:extLst>
      <p:ext uri="{BB962C8B-B14F-4D97-AF65-F5344CB8AC3E}">
        <p14:creationId xmlns:p14="http://schemas.microsoft.com/office/powerpoint/2010/main" val="335231609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OaM</a:t>
            </a:r>
            <a:r>
              <a:rPr lang="en-US" dirty="0" smtClean="0"/>
              <a:t> </a:t>
            </a:r>
            <a:r>
              <a:rPr lang="en-US" dirty="0" err="1" smtClean="0"/>
              <a:t>vs</a:t>
            </a:r>
            <a:r>
              <a:rPr lang="en-US" dirty="0" smtClean="0"/>
              <a:t> </a:t>
            </a:r>
            <a:r>
              <a:rPr lang="en-US" dirty="0" err="1" smtClean="0"/>
              <a:t>OaD</a:t>
            </a:r>
            <a:endParaRPr lang="en-US" dirty="0"/>
          </a:p>
        </p:txBody>
      </p:sp>
      <p:sp>
        <p:nvSpPr>
          <p:cNvPr id="3" name="Content Placeholder 2"/>
          <p:cNvSpPr>
            <a:spLocks noGrp="1"/>
          </p:cNvSpPr>
          <p:nvPr>
            <p:ph idx="1"/>
          </p:nvPr>
        </p:nvSpPr>
        <p:spPr/>
        <p:txBody>
          <a:bodyPr/>
          <a:lstStyle/>
          <a:p>
            <a:r>
              <a:rPr lang="en-US" dirty="0" smtClean="0"/>
              <a:t>OT gives rise to a deeper tree</a:t>
            </a:r>
            <a:endParaRPr lang="en-US" dirty="0" smtClean="0">
              <a:solidFill>
                <a:srgbClr val="FF0000"/>
              </a:solidFill>
            </a:endParaRPr>
          </a:p>
          <a:p>
            <a:r>
              <a:rPr lang="en-US" dirty="0" smtClean="0">
                <a:solidFill>
                  <a:srgbClr val="FF0000"/>
                </a:solidFill>
              </a:rPr>
              <a:t>Object </a:t>
            </a:r>
            <a:r>
              <a:rPr lang="en-US" i="1" dirty="0" smtClean="0">
                <a:solidFill>
                  <a:srgbClr val="FF0000"/>
                </a:solidFill>
              </a:rPr>
              <a:t>j</a:t>
            </a:r>
            <a:r>
              <a:rPr lang="en-US" dirty="0" smtClean="0">
                <a:solidFill>
                  <a:srgbClr val="FF0000"/>
                </a:solidFill>
              </a:rPr>
              <a:t> modifies object </a:t>
            </a:r>
            <a:r>
              <a:rPr lang="en-US" i="1" dirty="0" smtClean="0">
                <a:solidFill>
                  <a:srgbClr val="FF0000"/>
                </a:solidFill>
              </a:rPr>
              <a:t>k</a:t>
            </a:r>
            <a:r>
              <a:rPr lang="en-US" dirty="0" smtClean="0">
                <a:solidFill>
                  <a:srgbClr val="FF0000"/>
                </a:solidFill>
              </a:rPr>
              <a:t> of an enclosing context</a:t>
            </a:r>
          </a:p>
          <a:p>
            <a:pPr marL="82296" indent="0">
              <a:buNone/>
            </a:pPr>
            <a:endParaRPr lang="en-US" dirty="0" smtClean="0"/>
          </a:p>
        </p:txBody>
      </p:sp>
      <p:grpSp>
        <p:nvGrpSpPr>
          <p:cNvPr id="41" name="Group 40"/>
          <p:cNvGrpSpPr/>
          <p:nvPr/>
        </p:nvGrpSpPr>
        <p:grpSpPr>
          <a:xfrm>
            <a:off x="3505200" y="3162300"/>
            <a:ext cx="2362200" cy="2781300"/>
            <a:chOff x="3276600" y="3467100"/>
            <a:chExt cx="2362200" cy="2781300"/>
          </a:xfrm>
        </p:grpSpPr>
        <p:sp>
          <p:nvSpPr>
            <p:cNvPr id="26" name="Rounded Rectangle 25"/>
            <p:cNvSpPr/>
            <p:nvPr/>
          </p:nvSpPr>
          <p:spPr>
            <a:xfrm>
              <a:off x="3276600" y="3657600"/>
              <a:ext cx="2362200" cy="2590800"/>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p:cNvSpPr/>
            <p:nvPr/>
          </p:nvSpPr>
          <p:spPr>
            <a:xfrm>
              <a:off x="3352800" y="4572000"/>
              <a:ext cx="716575" cy="15240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145575" y="34671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19" name="Rectangle 18"/>
            <p:cNvSpPr/>
            <p:nvPr/>
          </p:nvSpPr>
          <p:spPr>
            <a:xfrm>
              <a:off x="3505200" y="4387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20" name="Rectangle 19"/>
            <p:cNvSpPr/>
            <p:nvPr/>
          </p:nvSpPr>
          <p:spPr>
            <a:xfrm>
              <a:off x="5029200" y="4387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21" name="Rectangle 20"/>
            <p:cNvSpPr/>
            <p:nvPr/>
          </p:nvSpPr>
          <p:spPr>
            <a:xfrm>
              <a:off x="3505200" y="5530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22" name="Straight Arrow Connector 21"/>
            <p:cNvCxnSpPr>
              <a:stCxn id="18" idx="2"/>
              <a:endCxn id="19" idx="0"/>
            </p:cNvCxnSpPr>
            <p:nvPr/>
          </p:nvCxnSpPr>
          <p:spPr>
            <a:xfrm flipH="1">
              <a:off x="3723092" y="3848100"/>
              <a:ext cx="788096" cy="539774"/>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a:stCxn id="19" idx="2"/>
              <a:endCxn id="21" idx="0"/>
            </p:cNvCxnSpPr>
            <p:nvPr/>
          </p:nvCxnSpPr>
          <p:spPr>
            <a:xfrm>
              <a:off x="3723092" y="4768874"/>
              <a:ext cx="0" cy="762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24" name="Straight Arrow Connector 23"/>
            <p:cNvCxnSpPr>
              <a:stCxn id="18" idx="2"/>
              <a:endCxn id="20" idx="0"/>
            </p:cNvCxnSpPr>
            <p:nvPr/>
          </p:nvCxnSpPr>
          <p:spPr>
            <a:xfrm>
              <a:off x="4511188" y="3848100"/>
              <a:ext cx="735904" cy="539774"/>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grpSp>
      <p:grpSp>
        <p:nvGrpSpPr>
          <p:cNvPr id="40" name="Group 39"/>
          <p:cNvGrpSpPr/>
          <p:nvPr/>
        </p:nvGrpSpPr>
        <p:grpSpPr>
          <a:xfrm>
            <a:off x="6400800" y="3162300"/>
            <a:ext cx="2286000" cy="1790700"/>
            <a:chOff x="6400800" y="3467100"/>
            <a:chExt cx="2286000" cy="1790700"/>
          </a:xfrm>
        </p:grpSpPr>
        <p:sp>
          <p:nvSpPr>
            <p:cNvPr id="28" name="Rounded Rectangle 27"/>
            <p:cNvSpPr/>
            <p:nvPr/>
          </p:nvSpPr>
          <p:spPr>
            <a:xfrm>
              <a:off x="6400800" y="3657600"/>
              <a:ext cx="2286000" cy="1600200"/>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7193575" y="34671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31" name="Rectangle 30"/>
            <p:cNvSpPr/>
            <p:nvPr/>
          </p:nvSpPr>
          <p:spPr>
            <a:xfrm>
              <a:off x="6629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32" name="Rectangle 31"/>
            <p:cNvSpPr/>
            <p:nvPr/>
          </p:nvSpPr>
          <p:spPr>
            <a:xfrm>
              <a:off x="8153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33" name="Rectangle 32"/>
            <p:cNvSpPr/>
            <p:nvPr/>
          </p:nvSpPr>
          <p:spPr>
            <a:xfrm>
              <a:off x="7391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34" name="Straight Arrow Connector 33"/>
            <p:cNvCxnSpPr>
              <a:stCxn id="30" idx="2"/>
              <a:endCxn id="31" idx="0"/>
            </p:cNvCxnSpPr>
            <p:nvPr/>
          </p:nvCxnSpPr>
          <p:spPr>
            <a:xfrm flipH="1">
              <a:off x="6847292" y="3848100"/>
              <a:ext cx="711896"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35" name="Straight Arrow Connector 34"/>
            <p:cNvCxnSpPr>
              <a:stCxn id="30" idx="2"/>
              <a:endCxn id="33" idx="0"/>
            </p:cNvCxnSpPr>
            <p:nvPr/>
          </p:nvCxnSpPr>
          <p:spPr>
            <a:xfrm>
              <a:off x="7559188" y="3848100"/>
              <a:ext cx="50104"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a:stCxn id="30" idx="2"/>
              <a:endCxn id="32" idx="0"/>
            </p:cNvCxnSpPr>
            <p:nvPr/>
          </p:nvCxnSpPr>
          <p:spPr>
            <a:xfrm>
              <a:off x="7559188" y="3848100"/>
              <a:ext cx="812104"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grpSp>
      <p:sp>
        <p:nvSpPr>
          <p:cNvPr id="43" name="TextBox 42"/>
          <p:cNvSpPr txBox="1"/>
          <p:nvPr/>
        </p:nvSpPr>
        <p:spPr>
          <a:xfrm>
            <a:off x="914400" y="6091535"/>
            <a:ext cx="1915708" cy="461665"/>
          </a:xfrm>
          <a:prstGeom prst="rect">
            <a:avLst/>
          </a:prstGeom>
          <a:noFill/>
        </p:spPr>
        <p:txBody>
          <a:bodyPr wrap="square" rtlCol="0">
            <a:spAutoFit/>
          </a:bodyPr>
          <a:lstStyle/>
          <a:p>
            <a:r>
              <a:rPr lang="en-US" sz="2400" dirty="0" smtClean="0"/>
              <a:t>Object Graph</a:t>
            </a:r>
            <a:endParaRPr lang="en-US" sz="2400" dirty="0"/>
          </a:p>
        </p:txBody>
      </p:sp>
      <p:sp>
        <p:nvSpPr>
          <p:cNvPr id="44" name="TextBox 43"/>
          <p:cNvSpPr txBox="1"/>
          <p:nvPr/>
        </p:nvSpPr>
        <p:spPr>
          <a:xfrm>
            <a:off x="4180292" y="6091535"/>
            <a:ext cx="1610908" cy="461665"/>
          </a:xfrm>
          <a:prstGeom prst="rect">
            <a:avLst/>
          </a:prstGeom>
          <a:noFill/>
        </p:spPr>
        <p:txBody>
          <a:bodyPr wrap="square" rtlCol="0">
            <a:spAutoFit/>
          </a:bodyPr>
          <a:lstStyle/>
          <a:p>
            <a:r>
              <a:rPr lang="en-US" sz="2400" dirty="0" smtClean="0"/>
              <a:t>OT Tree</a:t>
            </a:r>
            <a:endParaRPr lang="en-US" sz="2400" dirty="0"/>
          </a:p>
        </p:txBody>
      </p:sp>
      <p:sp>
        <p:nvSpPr>
          <p:cNvPr id="45" name="TextBox 44"/>
          <p:cNvSpPr txBox="1"/>
          <p:nvPr/>
        </p:nvSpPr>
        <p:spPr>
          <a:xfrm>
            <a:off x="6934200" y="6091535"/>
            <a:ext cx="1610908" cy="461665"/>
          </a:xfrm>
          <a:prstGeom prst="rect">
            <a:avLst/>
          </a:prstGeom>
          <a:noFill/>
        </p:spPr>
        <p:txBody>
          <a:bodyPr wrap="square" rtlCol="0">
            <a:spAutoFit/>
          </a:bodyPr>
          <a:lstStyle/>
          <a:p>
            <a:r>
              <a:rPr lang="en-US" sz="2400" dirty="0"/>
              <a:t>U</a:t>
            </a:r>
            <a:r>
              <a:rPr lang="en-US" sz="2400" dirty="0" smtClean="0"/>
              <a:t>T Tree</a:t>
            </a:r>
            <a:endParaRPr lang="en-US" sz="2400" dirty="0"/>
          </a:p>
        </p:txBody>
      </p:sp>
      <p:grpSp>
        <p:nvGrpSpPr>
          <p:cNvPr id="12" name="Group 11"/>
          <p:cNvGrpSpPr/>
          <p:nvPr/>
        </p:nvGrpSpPr>
        <p:grpSpPr>
          <a:xfrm>
            <a:off x="935816" y="3200400"/>
            <a:ext cx="1959784" cy="2444774"/>
            <a:chOff x="935816" y="3505200"/>
            <a:chExt cx="1959784" cy="2444774"/>
          </a:xfrm>
        </p:grpSpPr>
        <p:grpSp>
          <p:nvGrpSpPr>
            <p:cNvPr id="42" name="Group 41"/>
            <p:cNvGrpSpPr/>
            <p:nvPr/>
          </p:nvGrpSpPr>
          <p:grpSpPr>
            <a:xfrm>
              <a:off x="935816" y="3505200"/>
              <a:ext cx="1959784" cy="2444774"/>
              <a:chOff x="783416" y="3505200"/>
              <a:chExt cx="1959784" cy="2444774"/>
            </a:xfrm>
          </p:grpSpPr>
          <p:sp>
            <p:nvSpPr>
              <p:cNvPr id="4" name="Rectangle 3"/>
              <p:cNvSpPr/>
              <p:nvPr/>
            </p:nvSpPr>
            <p:spPr>
              <a:xfrm>
                <a:off x="1423791" y="3505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 name="Rectangle 4"/>
              <p:cNvSpPr/>
              <p:nvPr/>
            </p:nvSpPr>
            <p:spPr>
              <a:xfrm>
                <a:off x="783416" y="4425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6" name="Rectangle 5"/>
              <p:cNvSpPr/>
              <p:nvPr/>
            </p:nvSpPr>
            <p:spPr>
              <a:xfrm>
                <a:off x="2307416" y="4425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7" name="Rectangle 6"/>
              <p:cNvSpPr/>
              <p:nvPr/>
            </p:nvSpPr>
            <p:spPr>
              <a:xfrm>
                <a:off x="783416" y="5568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9" name="Straight Arrow Connector 8"/>
              <p:cNvCxnSpPr>
                <a:stCxn id="4" idx="2"/>
                <a:endCxn id="5" idx="0"/>
              </p:cNvCxnSpPr>
              <p:nvPr/>
            </p:nvCxnSpPr>
            <p:spPr>
              <a:xfrm flipH="1">
                <a:off x="1001308" y="3886200"/>
                <a:ext cx="788096" cy="539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a:off x="1001308" y="4806974"/>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a:endCxn id="6" idx="0"/>
              </p:cNvCxnSpPr>
              <p:nvPr/>
            </p:nvCxnSpPr>
            <p:spPr>
              <a:xfrm>
                <a:off x="1789404" y="3886200"/>
                <a:ext cx="735904" cy="539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6" idx="2"/>
              </p:cNvCxnSpPr>
              <p:nvPr/>
            </p:nvCxnSpPr>
            <p:spPr>
              <a:xfrm flipV="1">
                <a:off x="1219200" y="4806974"/>
                <a:ext cx="1306108" cy="9525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cxnSp>
          <p:nvCxnSpPr>
            <p:cNvPr id="37" name="Straight Arrow Connector 36"/>
            <p:cNvCxnSpPr>
              <a:stCxn id="5" idx="3"/>
              <a:endCxn id="6" idx="1"/>
            </p:cNvCxnSpPr>
            <p:nvPr/>
          </p:nvCxnSpPr>
          <p:spPr>
            <a:xfrm>
              <a:off x="1371600" y="4616474"/>
              <a:ext cx="1088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AF94E285-444D-4C0C-8BFA-BDB311F86A90}" type="slidenum">
              <a:rPr lang="en-US" smtClean="0"/>
              <a:pPr/>
              <a:t>52</a:t>
            </a:fld>
            <a:endParaRPr lang="en-US" dirty="0"/>
          </a:p>
        </p:txBody>
      </p:sp>
    </p:spTree>
    <p:extLst>
      <p:ext uri="{BB962C8B-B14F-4D97-AF65-F5344CB8AC3E}">
        <p14:creationId xmlns:p14="http://schemas.microsoft.com/office/powerpoint/2010/main" val="75509323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3429000" y="3276600"/>
            <a:ext cx="2362200" cy="2582097"/>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ounded Rectangle 64"/>
          <p:cNvSpPr/>
          <p:nvPr/>
        </p:nvSpPr>
        <p:spPr>
          <a:xfrm>
            <a:off x="3556103" y="4229100"/>
            <a:ext cx="2057400" cy="14859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OaM</a:t>
            </a:r>
            <a:r>
              <a:rPr lang="en-US" dirty="0" smtClean="0"/>
              <a:t> </a:t>
            </a:r>
            <a:r>
              <a:rPr lang="en-US" dirty="0" err="1"/>
              <a:t>vs</a:t>
            </a:r>
            <a:r>
              <a:rPr lang="en-US" dirty="0"/>
              <a:t> </a:t>
            </a:r>
            <a:r>
              <a:rPr lang="en-US" dirty="0" err="1" smtClean="0"/>
              <a:t>OaD</a:t>
            </a:r>
            <a:endParaRPr lang="en-US" dirty="0"/>
          </a:p>
        </p:txBody>
      </p:sp>
      <p:sp>
        <p:nvSpPr>
          <p:cNvPr id="3" name="Content Placeholder 2"/>
          <p:cNvSpPr>
            <a:spLocks noGrp="1"/>
          </p:cNvSpPr>
          <p:nvPr>
            <p:ph idx="1"/>
          </p:nvPr>
        </p:nvSpPr>
        <p:spPr/>
        <p:txBody>
          <a:bodyPr/>
          <a:lstStyle/>
          <a:p>
            <a:r>
              <a:rPr lang="en-US" dirty="0" smtClean="0"/>
              <a:t>UT gives rise to a deeper tree</a:t>
            </a:r>
            <a:endParaRPr lang="en-US" dirty="0" smtClean="0">
              <a:solidFill>
                <a:srgbClr val="FF0000"/>
              </a:solidFill>
            </a:endParaRPr>
          </a:p>
          <a:p>
            <a:r>
              <a:rPr lang="en-US" dirty="0" smtClean="0">
                <a:solidFill>
                  <a:srgbClr val="FF0000"/>
                </a:solidFill>
              </a:rPr>
              <a:t>Access to object </a:t>
            </a:r>
            <a:r>
              <a:rPr lang="en-US" i="1" dirty="0" smtClean="0">
                <a:solidFill>
                  <a:srgbClr val="FF0000"/>
                </a:solidFill>
              </a:rPr>
              <a:t>e</a:t>
            </a:r>
            <a:r>
              <a:rPr lang="en-US" dirty="0" smtClean="0">
                <a:solidFill>
                  <a:srgbClr val="FF0000"/>
                </a:solidFill>
              </a:rPr>
              <a:t> from </a:t>
            </a:r>
            <a:r>
              <a:rPr lang="en-US" i="1" dirty="0" err="1" smtClean="0">
                <a:solidFill>
                  <a:srgbClr val="FF0000"/>
                </a:solidFill>
              </a:rPr>
              <a:t>i</a:t>
            </a:r>
            <a:r>
              <a:rPr lang="en-US" i="1" dirty="0" smtClean="0">
                <a:solidFill>
                  <a:srgbClr val="FF0000"/>
                </a:solidFill>
              </a:rPr>
              <a:t> </a:t>
            </a:r>
            <a:r>
              <a:rPr lang="en-US" dirty="0" smtClean="0">
                <a:solidFill>
                  <a:srgbClr val="FF0000"/>
                </a:solidFill>
              </a:rPr>
              <a:t>is readonly</a:t>
            </a:r>
          </a:p>
        </p:txBody>
      </p:sp>
      <p:sp>
        <p:nvSpPr>
          <p:cNvPr id="4" name="Rectangle 3"/>
          <p:cNvSpPr/>
          <p:nvPr/>
        </p:nvSpPr>
        <p:spPr>
          <a:xfrm>
            <a:off x="1576191" y="25908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 name="Rectangle 4"/>
          <p:cNvSpPr/>
          <p:nvPr/>
        </p:nvSpPr>
        <p:spPr>
          <a:xfrm>
            <a:off x="1723912" y="3467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6" name="Rectangle 5"/>
          <p:cNvSpPr/>
          <p:nvPr/>
        </p:nvSpPr>
        <p:spPr>
          <a:xfrm>
            <a:off x="2361900" y="4457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7" name="Rectangle 6"/>
          <p:cNvSpPr/>
          <p:nvPr/>
        </p:nvSpPr>
        <p:spPr>
          <a:xfrm>
            <a:off x="1088216" y="4457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9" name="Straight Arrow Connector 8"/>
          <p:cNvCxnSpPr>
            <a:stCxn id="4" idx="2"/>
            <a:endCxn id="5" idx="0"/>
          </p:cNvCxnSpPr>
          <p:nvPr/>
        </p:nvCxnSpPr>
        <p:spPr>
          <a:xfrm>
            <a:off x="1941804" y="2971800"/>
            <a:ext cx="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flipH="1">
            <a:off x="1306108" y="3848100"/>
            <a:ext cx="635696"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903692" y="6096000"/>
            <a:ext cx="1915708" cy="461665"/>
          </a:xfrm>
          <a:prstGeom prst="rect">
            <a:avLst/>
          </a:prstGeom>
          <a:noFill/>
        </p:spPr>
        <p:txBody>
          <a:bodyPr wrap="square" rtlCol="0">
            <a:spAutoFit/>
          </a:bodyPr>
          <a:lstStyle/>
          <a:p>
            <a:r>
              <a:rPr lang="en-US" sz="2400" dirty="0" smtClean="0"/>
              <a:t>Object Graph</a:t>
            </a:r>
            <a:endParaRPr lang="en-US" sz="2400" dirty="0"/>
          </a:p>
        </p:txBody>
      </p:sp>
      <p:sp>
        <p:nvSpPr>
          <p:cNvPr id="44" name="TextBox 43"/>
          <p:cNvSpPr txBox="1"/>
          <p:nvPr/>
        </p:nvSpPr>
        <p:spPr>
          <a:xfrm>
            <a:off x="3940984" y="6096000"/>
            <a:ext cx="1316816" cy="461665"/>
          </a:xfrm>
          <a:prstGeom prst="rect">
            <a:avLst/>
          </a:prstGeom>
          <a:noFill/>
        </p:spPr>
        <p:txBody>
          <a:bodyPr wrap="square" rtlCol="0">
            <a:spAutoFit/>
          </a:bodyPr>
          <a:lstStyle/>
          <a:p>
            <a:r>
              <a:rPr lang="en-US" sz="2400" dirty="0" smtClean="0"/>
              <a:t>OT Tree</a:t>
            </a:r>
            <a:endParaRPr lang="en-US" sz="2400" dirty="0"/>
          </a:p>
        </p:txBody>
      </p:sp>
      <p:sp>
        <p:nvSpPr>
          <p:cNvPr id="45" name="TextBox 44"/>
          <p:cNvSpPr txBox="1"/>
          <p:nvPr/>
        </p:nvSpPr>
        <p:spPr>
          <a:xfrm>
            <a:off x="6858000" y="6096000"/>
            <a:ext cx="1371600" cy="461665"/>
          </a:xfrm>
          <a:prstGeom prst="rect">
            <a:avLst/>
          </a:prstGeom>
          <a:noFill/>
        </p:spPr>
        <p:txBody>
          <a:bodyPr wrap="square" rtlCol="0">
            <a:spAutoFit/>
          </a:bodyPr>
          <a:lstStyle/>
          <a:p>
            <a:r>
              <a:rPr lang="en-US" sz="2400" dirty="0"/>
              <a:t>U</a:t>
            </a:r>
            <a:r>
              <a:rPr lang="en-US" sz="2400" dirty="0" smtClean="0"/>
              <a:t>T Tree</a:t>
            </a:r>
            <a:endParaRPr lang="en-US" sz="2400" dirty="0"/>
          </a:p>
        </p:txBody>
      </p:sp>
      <p:cxnSp>
        <p:nvCxnSpPr>
          <p:cNvPr id="46" name="Straight Arrow Connector 45"/>
          <p:cNvCxnSpPr>
            <a:stCxn id="5" idx="2"/>
            <a:endCxn id="6" idx="0"/>
          </p:cNvCxnSpPr>
          <p:nvPr/>
        </p:nvCxnSpPr>
        <p:spPr>
          <a:xfrm>
            <a:off x="1941804" y="3848100"/>
            <a:ext cx="637988" cy="609600"/>
          </a:xfrm>
          <a:prstGeom prst="straightConnector1">
            <a:avLst/>
          </a:prstGeom>
          <a:ln>
            <a:solidFill>
              <a:srgbClr val="000000"/>
            </a:solidFill>
            <a:prstDash val="dash"/>
            <a:tailEnd type="arrow"/>
          </a:ln>
        </p:spPr>
        <p:style>
          <a:lnRef idx="2">
            <a:schemeClr val="accent4"/>
          </a:lnRef>
          <a:fillRef idx="0">
            <a:schemeClr val="accent4"/>
          </a:fillRef>
          <a:effectRef idx="1">
            <a:schemeClr val="accent4"/>
          </a:effectRef>
          <a:fontRef idx="minor">
            <a:schemeClr val="tx1"/>
          </a:fontRef>
        </p:style>
      </p:cxnSp>
      <p:sp>
        <p:nvSpPr>
          <p:cNvPr id="47" name="Rectangle 46"/>
          <p:cNvSpPr/>
          <p:nvPr/>
        </p:nvSpPr>
        <p:spPr>
          <a:xfrm>
            <a:off x="1094982" y="5373057"/>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48" name="Straight Arrow Connector 47"/>
          <p:cNvCxnSpPr>
            <a:stCxn id="7" idx="2"/>
            <a:endCxn id="47" idx="0"/>
          </p:cNvCxnSpPr>
          <p:nvPr/>
        </p:nvCxnSpPr>
        <p:spPr>
          <a:xfrm>
            <a:off x="1306108" y="4838700"/>
            <a:ext cx="6766" cy="534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6" idx="2"/>
            <a:endCxn id="47" idx="3"/>
          </p:cNvCxnSpPr>
          <p:nvPr/>
        </p:nvCxnSpPr>
        <p:spPr>
          <a:xfrm flipH="1">
            <a:off x="1530766" y="4838700"/>
            <a:ext cx="1049026" cy="724857"/>
          </a:xfrm>
          <a:prstGeom prst="straightConnector1">
            <a:avLst/>
          </a:prstGeom>
          <a:ln>
            <a:solidFill>
              <a:srgbClr val="000000"/>
            </a:solidFill>
            <a:prstDash val="dash"/>
            <a:tailEnd type="arrow"/>
          </a:ln>
        </p:spPr>
        <p:style>
          <a:lnRef idx="2">
            <a:schemeClr val="accent4"/>
          </a:lnRef>
          <a:fillRef idx="0">
            <a:schemeClr val="accent4"/>
          </a:fillRef>
          <a:effectRef idx="1">
            <a:schemeClr val="accent4"/>
          </a:effectRef>
          <a:fontRef idx="minor">
            <a:schemeClr val="tx1"/>
          </a:fontRef>
        </p:style>
      </p:cxnSp>
      <p:sp>
        <p:nvSpPr>
          <p:cNvPr id="51" name="Rectangle 50"/>
          <p:cNvSpPr/>
          <p:nvPr/>
        </p:nvSpPr>
        <p:spPr>
          <a:xfrm>
            <a:off x="4195679" y="3124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2" name="Rectangle 51"/>
          <p:cNvSpPr/>
          <p:nvPr/>
        </p:nvSpPr>
        <p:spPr>
          <a:xfrm>
            <a:off x="4343400" y="40005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53" name="Rectangle 52"/>
          <p:cNvSpPr/>
          <p:nvPr/>
        </p:nvSpPr>
        <p:spPr>
          <a:xfrm>
            <a:off x="5126816"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54" name="Rectangle 53"/>
          <p:cNvSpPr/>
          <p:nvPr/>
        </p:nvSpPr>
        <p:spPr>
          <a:xfrm>
            <a:off x="3657600"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55" name="Straight Arrow Connector 54"/>
          <p:cNvCxnSpPr>
            <a:stCxn id="51" idx="2"/>
            <a:endCxn id="52" idx="0"/>
          </p:cNvCxnSpPr>
          <p:nvPr/>
        </p:nvCxnSpPr>
        <p:spPr>
          <a:xfrm>
            <a:off x="4561292" y="3505200"/>
            <a:ext cx="0" cy="4953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56" name="Straight Arrow Connector 55"/>
          <p:cNvCxnSpPr>
            <a:stCxn id="52" idx="2"/>
            <a:endCxn id="54" idx="0"/>
          </p:cNvCxnSpPr>
          <p:nvPr/>
        </p:nvCxnSpPr>
        <p:spPr>
          <a:xfrm flipH="1">
            <a:off x="3875492" y="4381500"/>
            <a:ext cx="685800"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57" name="Straight Arrow Connector 56"/>
          <p:cNvCxnSpPr>
            <a:stCxn id="52" idx="2"/>
            <a:endCxn id="53" idx="0"/>
          </p:cNvCxnSpPr>
          <p:nvPr/>
        </p:nvCxnSpPr>
        <p:spPr>
          <a:xfrm>
            <a:off x="4561292" y="4381500"/>
            <a:ext cx="783416"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58" name="Rectangle 57"/>
          <p:cNvSpPr/>
          <p:nvPr/>
        </p:nvSpPr>
        <p:spPr>
          <a:xfrm>
            <a:off x="4364816"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59" name="Straight Arrow Connector 58"/>
          <p:cNvCxnSpPr>
            <a:stCxn id="52" idx="2"/>
            <a:endCxn id="58" idx="0"/>
          </p:cNvCxnSpPr>
          <p:nvPr/>
        </p:nvCxnSpPr>
        <p:spPr>
          <a:xfrm>
            <a:off x="4561292" y="4381500"/>
            <a:ext cx="21416"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67" name="Rounded Rectangle 66"/>
          <p:cNvSpPr/>
          <p:nvPr/>
        </p:nvSpPr>
        <p:spPr>
          <a:xfrm>
            <a:off x="6400800" y="3362459"/>
            <a:ext cx="2362200" cy="2582097"/>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ounded Rectangle 67"/>
          <p:cNvSpPr/>
          <p:nvPr/>
        </p:nvSpPr>
        <p:spPr>
          <a:xfrm>
            <a:off x="6527903" y="3886200"/>
            <a:ext cx="2057400" cy="19050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167479" y="3124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70" name="Rectangle 69"/>
          <p:cNvSpPr/>
          <p:nvPr/>
        </p:nvSpPr>
        <p:spPr>
          <a:xfrm>
            <a:off x="7315200" y="37338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82" name="Rounded Rectangle 81"/>
          <p:cNvSpPr/>
          <p:nvPr/>
        </p:nvSpPr>
        <p:spPr>
          <a:xfrm>
            <a:off x="6710279" y="4724400"/>
            <a:ext cx="1747921" cy="914400"/>
          </a:xfrm>
          <a:prstGeom prst="roundRect">
            <a:avLst>
              <a:gd name="adj" fmla="val 10985"/>
            </a:avLst>
          </a:prstGeom>
          <a:solidFill>
            <a:schemeClr val="bg1">
              <a:lumMod val="6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7793816" y="5181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72" name="Rectangle 71"/>
          <p:cNvSpPr/>
          <p:nvPr/>
        </p:nvSpPr>
        <p:spPr>
          <a:xfrm>
            <a:off x="7315200" y="4419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73" name="Straight Arrow Connector 72"/>
          <p:cNvCxnSpPr>
            <a:stCxn id="69" idx="2"/>
            <a:endCxn id="70" idx="0"/>
          </p:cNvCxnSpPr>
          <p:nvPr/>
        </p:nvCxnSpPr>
        <p:spPr>
          <a:xfrm>
            <a:off x="7533092" y="3505200"/>
            <a:ext cx="0" cy="228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a:stCxn id="70" idx="2"/>
            <a:endCxn id="72" idx="0"/>
          </p:cNvCxnSpPr>
          <p:nvPr/>
        </p:nvCxnSpPr>
        <p:spPr>
          <a:xfrm>
            <a:off x="7533092" y="4114800"/>
            <a:ext cx="0" cy="3048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75" name="Straight Arrow Connector 74"/>
          <p:cNvCxnSpPr>
            <a:stCxn id="72" idx="2"/>
            <a:endCxn id="71" idx="0"/>
          </p:cNvCxnSpPr>
          <p:nvPr/>
        </p:nvCxnSpPr>
        <p:spPr>
          <a:xfrm>
            <a:off x="7533092" y="4800600"/>
            <a:ext cx="478616" cy="381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76" name="Rectangle 75"/>
          <p:cNvSpPr/>
          <p:nvPr/>
        </p:nvSpPr>
        <p:spPr>
          <a:xfrm>
            <a:off x="6874624" y="5181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77" name="Straight Arrow Connector 76"/>
          <p:cNvCxnSpPr>
            <a:stCxn id="72" idx="2"/>
            <a:endCxn id="76" idx="0"/>
          </p:cNvCxnSpPr>
          <p:nvPr/>
        </p:nvCxnSpPr>
        <p:spPr>
          <a:xfrm flipH="1">
            <a:off x="7092516" y="4800600"/>
            <a:ext cx="440576" cy="381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84" name="Straight Arrow Connector 83"/>
          <p:cNvCxnSpPr>
            <a:stCxn id="7" idx="3"/>
            <a:endCxn id="6" idx="1"/>
          </p:cNvCxnSpPr>
          <p:nvPr/>
        </p:nvCxnSpPr>
        <p:spPr>
          <a:xfrm>
            <a:off x="1524000" y="4648200"/>
            <a:ext cx="837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AF94E285-444D-4C0C-8BFA-BDB311F86A90}" type="slidenum">
              <a:rPr lang="en-US" smtClean="0"/>
              <a:pPr/>
              <a:t>53</a:t>
            </a:fld>
            <a:endParaRPr lang="en-US" dirty="0"/>
          </a:p>
        </p:txBody>
      </p:sp>
    </p:spTree>
    <p:extLst>
      <p:ext uri="{BB962C8B-B14F-4D97-AF65-F5344CB8AC3E}">
        <p14:creationId xmlns:p14="http://schemas.microsoft.com/office/powerpoint/2010/main" val="153402963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Sites in All Benchmarks</a:t>
            </a:r>
            <a:endParaRPr lang="en-US" dirty="0"/>
          </a:p>
        </p:txBody>
      </p:sp>
      <p:grpSp>
        <p:nvGrpSpPr>
          <p:cNvPr id="13" name="Group 12"/>
          <p:cNvGrpSpPr/>
          <p:nvPr/>
        </p:nvGrpSpPr>
        <p:grpSpPr>
          <a:xfrm>
            <a:off x="1675340" y="1752600"/>
            <a:ext cx="3660786" cy="3659721"/>
            <a:chOff x="1676401" y="1600200"/>
            <a:chExt cx="3660786" cy="3659721"/>
          </a:xfrm>
        </p:grpSpPr>
        <p:sp>
          <p:nvSpPr>
            <p:cNvPr id="11" name="Oval 10"/>
            <p:cNvSpPr>
              <a:spLocks noChangeAspect="1"/>
            </p:cNvSpPr>
            <p:nvPr/>
          </p:nvSpPr>
          <p:spPr>
            <a:xfrm>
              <a:off x="1679588" y="1603383"/>
              <a:ext cx="3656538" cy="3656538"/>
            </a:xfrm>
            <a:prstGeom prst="ellipse">
              <a:avLst/>
            </a:prstGeom>
            <a:solidFill>
              <a:srgbClr val="BFBFBF">
                <a:alpha val="22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 name="Pie 8"/>
            <p:cNvSpPr>
              <a:spLocks noChangeAspect="1"/>
            </p:cNvSpPr>
            <p:nvPr/>
          </p:nvSpPr>
          <p:spPr>
            <a:xfrm rot="10800000">
              <a:off x="1676401" y="1600200"/>
              <a:ext cx="3660786" cy="3656538"/>
            </a:xfrm>
            <a:prstGeom prst="pie">
              <a:avLst>
                <a:gd name="adj1" fmla="val 6300406"/>
                <a:gd name="adj2" fmla="val 15297636"/>
              </a:avLst>
            </a:prstGeom>
            <a:solidFill>
              <a:srgbClr val="FF6600">
                <a:alpha val="49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grpSp>
        <p:nvGrpSpPr>
          <p:cNvPr id="14" name="Group 13"/>
          <p:cNvGrpSpPr/>
          <p:nvPr/>
        </p:nvGrpSpPr>
        <p:grpSpPr>
          <a:xfrm rot="10800000">
            <a:off x="4340214" y="1755783"/>
            <a:ext cx="3660786" cy="3659721"/>
            <a:chOff x="1676401" y="1600200"/>
            <a:chExt cx="3660786" cy="3659721"/>
          </a:xfrm>
        </p:grpSpPr>
        <p:sp>
          <p:nvSpPr>
            <p:cNvPr id="15" name="Oval 14"/>
            <p:cNvSpPr>
              <a:spLocks noChangeAspect="1"/>
            </p:cNvSpPr>
            <p:nvPr/>
          </p:nvSpPr>
          <p:spPr>
            <a:xfrm>
              <a:off x="1679588" y="1603383"/>
              <a:ext cx="3656538" cy="3656538"/>
            </a:xfrm>
            <a:prstGeom prst="ellipse">
              <a:avLst/>
            </a:prstGeom>
            <a:solidFill>
              <a:schemeClr val="bg1">
                <a:lumMod val="75000"/>
                <a:alpha val="21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Pie 15"/>
            <p:cNvSpPr>
              <a:spLocks noChangeAspect="1"/>
            </p:cNvSpPr>
            <p:nvPr/>
          </p:nvSpPr>
          <p:spPr>
            <a:xfrm rot="10800000">
              <a:off x="1676401" y="1600200"/>
              <a:ext cx="3660786" cy="3656538"/>
            </a:xfrm>
            <a:prstGeom prst="pie">
              <a:avLst>
                <a:gd name="adj1" fmla="val 9793229"/>
                <a:gd name="adj2" fmla="val 11627033"/>
              </a:avLst>
            </a:prstGeom>
            <a:solidFill>
              <a:srgbClr val="FF0000">
                <a:alpha val="37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sp>
        <p:nvSpPr>
          <p:cNvPr id="17" name="Rounded Rectangular Callout 16"/>
          <p:cNvSpPr/>
          <p:nvPr/>
        </p:nvSpPr>
        <p:spPr>
          <a:xfrm>
            <a:off x="34633" y="4253394"/>
            <a:ext cx="1630797" cy="457200"/>
          </a:xfrm>
          <a:prstGeom prst="wedgeRoundRectCallout">
            <a:avLst>
              <a:gd name="adj1" fmla="val 178190"/>
              <a:gd name="adj2" fmla="val -77577"/>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OT: rep 40%</a:t>
            </a:r>
            <a:endParaRPr lang="en-US" dirty="0"/>
          </a:p>
        </p:txBody>
      </p:sp>
      <p:sp>
        <p:nvSpPr>
          <p:cNvPr id="19" name="TextBox 18"/>
          <p:cNvSpPr txBox="1"/>
          <p:nvPr/>
        </p:nvSpPr>
        <p:spPr>
          <a:xfrm>
            <a:off x="1676400" y="2977104"/>
            <a:ext cx="1903260" cy="400110"/>
          </a:xfrm>
          <a:prstGeom prst="rect">
            <a:avLst/>
          </a:prstGeom>
          <a:noFill/>
        </p:spPr>
        <p:txBody>
          <a:bodyPr wrap="none" rtlCol="0">
            <a:spAutoFit/>
          </a:bodyPr>
          <a:lstStyle/>
          <a:p>
            <a:r>
              <a:rPr lang="en-US" sz="2000" dirty="0" smtClean="0"/>
              <a:t>OT: not rep 60%</a:t>
            </a:r>
            <a:endParaRPr lang="en-US" sz="2000" dirty="0"/>
          </a:p>
        </p:txBody>
      </p:sp>
      <p:sp>
        <p:nvSpPr>
          <p:cNvPr id="20" name="TextBox 19"/>
          <p:cNvSpPr txBox="1"/>
          <p:nvPr/>
        </p:nvSpPr>
        <p:spPr>
          <a:xfrm>
            <a:off x="5486400" y="4424904"/>
            <a:ext cx="1890361" cy="400110"/>
          </a:xfrm>
          <a:prstGeom prst="rect">
            <a:avLst/>
          </a:prstGeom>
          <a:noFill/>
        </p:spPr>
        <p:txBody>
          <a:bodyPr wrap="none" rtlCol="0">
            <a:spAutoFit/>
          </a:bodyPr>
          <a:lstStyle/>
          <a:p>
            <a:r>
              <a:rPr lang="en-US" sz="2000" dirty="0"/>
              <a:t>U</a:t>
            </a:r>
            <a:r>
              <a:rPr lang="en-US" sz="2000" dirty="0" smtClean="0"/>
              <a:t>T: not rep 86%</a:t>
            </a:r>
            <a:endParaRPr lang="en-US" sz="2000" dirty="0"/>
          </a:p>
        </p:txBody>
      </p:sp>
      <p:sp>
        <p:nvSpPr>
          <p:cNvPr id="21" name="Rounded Rectangular Callout 20"/>
          <p:cNvSpPr/>
          <p:nvPr/>
        </p:nvSpPr>
        <p:spPr>
          <a:xfrm>
            <a:off x="7436135" y="1834104"/>
            <a:ext cx="1630797" cy="457200"/>
          </a:xfrm>
          <a:prstGeom prst="wedgeRoundRectCallout">
            <a:avLst>
              <a:gd name="adj1" fmla="val -165232"/>
              <a:gd name="adj2" fmla="val 327118"/>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U</a:t>
            </a:r>
            <a:r>
              <a:rPr lang="en-US" dirty="0" smtClean="0"/>
              <a:t>T: rep 14%</a:t>
            </a:r>
            <a:endParaRPr lang="en-US" dirty="0"/>
          </a:p>
        </p:txBody>
      </p:sp>
      <p:sp>
        <p:nvSpPr>
          <p:cNvPr id="23" name="TextBox 22"/>
          <p:cNvSpPr txBox="1"/>
          <p:nvPr/>
        </p:nvSpPr>
        <p:spPr>
          <a:xfrm>
            <a:off x="609600" y="5715000"/>
            <a:ext cx="8246619"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Modification of objects from enclosing context happens </a:t>
            </a:r>
          </a:p>
          <a:p>
            <a:r>
              <a:rPr lang="en-US" sz="2800" dirty="0" smtClean="0">
                <a:solidFill>
                  <a:srgbClr val="FF0000"/>
                </a:solidFill>
              </a:rPr>
              <a:t>more often </a:t>
            </a:r>
            <a:r>
              <a:rPr lang="en-US" sz="2800" dirty="0" smtClean="0"/>
              <a:t>than readonly exposure</a:t>
            </a:r>
            <a:endParaRPr lang="en-US" sz="2800" dirty="0"/>
          </a:p>
        </p:txBody>
      </p:sp>
      <p:sp>
        <p:nvSpPr>
          <p:cNvPr id="24" name="Pie 23"/>
          <p:cNvSpPr>
            <a:spLocks noChangeAspect="1"/>
          </p:cNvSpPr>
          <p:nvPr/>
        </p:nvSpPr>
        <p:spPr>
          <a:xfrm rot="10800000">
            <a:off x="1665430" y="1758966"/>
            <a:ext cx="3660786" cy="3656538"/>
          </a:xfrm>
          <a:prstGeom prst="pie">
            <a:avLst>
              <a:gd name="adj1" fmla="val 6300406"/>
              <a:gd name="adj2" fmla="val 15297636"/>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25" name="Pie 24"/>
          <p:cNvSpPr>
            <a:spLocks noChangeAspect="1"/>
          </p:cNvSpPr>
          <p:nvPr/>
        </p:nvSpPr>
        <p:spPr>
          <a:xfrm>
            <a:off x="4337027" y="1758966"/>
            <a:ext cx="3660786" cy="3656538"/>
          </a:xfrm>
          <a:prstGeom prst="pie">
            <a:avLst>
              <a:gd name="adj1" fmla="val 9781249"/>
              <a:gd name="adj2" fmla="val 11644814"/>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54</a:t>
            </a:fld>
            <a:endParaRPr lang="en-US" dirty="0"/>
          </a:p>
        </p:txBody>
      </p:sp>
    </p:spTree>
    <p:extLst>
      <p:ext uri="{BB962C8B-B14F-4D97-AF65-F5344CB8AC3E}">
        <p14:creationId xmlns:p14="http://schemas.microsoft.com/office/powerpoint/2010/main" val="987544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P spid="24"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530352" y="1447800"/>
            <a:ext cx="8110728" cy="5257800"/>
          </a:xfrm>
        </p:spPr>
        <p:txBody>
          <a:bodyPr>
            <a:normAutofit/>
          </a:bodyPr>
          <a:lstStyle/>
          <a:p>
            <a:r>
              <a:rPr lang="en-US" dirty="0" smtClean="0"/>
              <a:t>Unified typing rules for ownership-like</a:t>
            </a:r>
            <a:r>
              <a:rPr lang="en-US" dirty="0" smtClean="0">
                <a:solidFill>
                  <a:srgbClr val="FF0000"/>
                </a:solidFill>
              </a:rPr>
              <a:t> </a:t>
            </a:r>
            <a:r>
              <a:rPr lang="en-US" dirty="0" smtClean="0"/>
              <a:t>type systems</a:t>
            </a:r>
          </a:p>
          <a:p>
            <a:pPr lvl="1"/>
            <a:r>
              <a:rPr lang="en-US" dirty="0" smtClean="0"/>
              <a:t>Universe Types (UT</a:t>
            </a:r>
            <a:r>
              <a:rPr lang="en-US" dirty="0" smtClean="0">
                <a:solidFill>
                  <a:srgbClr val="000000"/>
                </a:solidFill>
              </a:rPr>
              <a:t>)     [</a:t>
            </a:r>
            <a:r>
              <a:rPr lang="en-US" dirty="0" err="1" smtClean="0">
                <a:solidFill>
                  <a:srgbClr val="000000"/>
                </a:solidFill>
              </a:rPr>
              <a:t>Dietl</a:t>
            </a:r>
            <a:r>
              <a:rPr lang="en-US" dirty="0" smtClean="0">
                <a:solidFill>
                  <a:srgbClr val="000000"/>
                </a:solidFill>
              </a:rPr>
              <a:t> and Müller JOT’05]</a:t>
            </a:r>
          </a:p>
          <a:p>
            <a:pPr lvl="1"/>
            <a:r>
              <a:rPr lang="en-US" dirty="0" smtClean="0">
                <a:solidFill>
                  <a:srgbClr val="000000"/>
                </a:solidFill>
              </a:rPr>
              <a:t>Ownership Types (OT)  [Clark et al. OOPSLA’98]</a:t>
            </a:r>
          </a:p>
          <a:p>
            <a:r>
              <a:rPr lang="en-US" dirty="0" smtClean="0"/>
              <a:t>Unified inference approach</a:t>
            </a:r>
          </a:p>
          <a:p>
            <a:r>
              <a:rPr lang="en-US" dirty="0"/>
              <a:t>N</a:t>
            </a:r>
            <a:r>
              <a:rPr lang="en-US" dirty="0" smtClean="0"/>
              <a:t>otion </a:t>
            </a:r>
            <a:r>
              <a:rPr lang="en-US" dirty="0"/>
              <a:t>of “best” </a:t>
            </a:r>
            <a:r>
              <a:rPr lang="en-US" dirty="0" smtClean="0"/>
              <a:t>typing</a:t>
            </a:r>
          </a:p>
          <a:p>
            <a:r>
              <a:rPr lang="en-US" dirty="0" smtClean="0"/>
              <a:t>Implementation and evaluation</a:t>
            </a:r>
          </a:p>
          <a:p>
            <a:pPr lvl="1"/>
            <a:r>
              <a:rPr lang="en-US" dirty="0" smtClean="0"/>
              <a:t>Results for UT and OT</a:t>
            </a:r>
          </a:p>
          <a:p>
            <a:pPr lvl="1"/>
            <a:r>
              <a:rPr lang="en-US" dirty="0" smtClean="0"/>
              <a:t>Comparison of UT and OT </a:t>
            </a:r>
          </a:p>
        </p:txBody>
      </p:sp>
      <p:sp>
        <p:nvSpPr>
          <p:cNvPr id="4" name="Slide Number Placeholder 3"/>
          <p:cNvSpPr>
            <a:spLocks noGrp="1"/>
          </p:cNvSpPr>
          <p:nvPr>
            <p:ph type="sldNum" sz="quarter" idx="12"/>
          </p:nvPr>
        </p:nvSpPr>
        <p:spPr/>
        <p:txBody>
          <a:bodyPr/>
          <a:lstStyle/>
          <a:p>
            <a:fld id="{AF94E285-444D-4C0C-8BFA-BDB311F86A90}" type="slidenum">
              <a:rPr lang="en-US" smtClean="0"/>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Universe Types</a:t>
            </a:r>
            <a:endParaRPr lang="en-US" dirty="0"/>
          </a:p>
        </p:txBody>
      </p:sp>
      <p:sp>
        <p:nvSpPr>
          <p:cNvPr id="3" name="Content Placeholder 2"/>
          <p:cNvSpPr>
            <a:spLocks noGrp="1"/>
          </p:cNvSpPr>
          <p:nvPr>
            <p:ph idx="1"/>
          </p:nvPr>
        </p:nvSpPr>
        <p:spPr/>
        <p:txBody>
          <a:bodyPr/>
          <a:lstStyle/>
          <a:p>
            <a:r>
              <a:rPr lang="en-US" dirty="0" smtClean="0"/>
              <a:t>Owner-as-Modifier encapsulation (</a:t>
            </a:r>
            <a:r>
              <a:rPr lang="en-US" dirty="0" err="1" smtClean="0"/>
              <a:t>OaM</a:t>
            </a:r>
            <a:r>
              <a:rPr lang="en-US" dirty="0" smtClean="0"/>
              <a:t>)</a:t>
            </a:r>
          </a:p>
          <a:p>
            <a:r>
              <a:rPr lang="en-US" dirty="0"/>
              <a:t>T</a:t>
            </a:r>
            <a:r>
              <a:rPr lang="en-US" dirty="0" smtClean="0"/>
              <a:t>ype qualifiers:</a:t>
            </a:r>
          </a:p>
          <a:p>
            <a:pPr lvl="1"/>
            <a:r>
              <a:rPr lang="en-US" b="1" dirty="0" smtClean="0"/>
              <a:t>rep</a:t>
            </a:r>
            <a:r>
              <a:rPr lang="en-US" dirty="0" smtClean="0"/>
              <a:t>:   owned by </a:t>
            </a:r>
            <a:r>
              <a:rPr lang="en-US" b="1" dirty="0" smtClean="0"/>
              <a:t>this</a:t>
            </a:r>
          </a:p>
          <a:p>
            <a:pPr lvl="1"/>
            <a:r>
              <a:rPr lang="en-US" b="1" dirty="0" smtClean="0"/>
              <a:t>peer</a:t>
            </a:r>
            <a:r>
              <a:rPr lang="en-US" dirty="0" smtClean="0"/>
              <a:t>: has same owner as </a:t>
            </a:r>
            <a:r>
              <a:rPr lang="en-US" b="1" dirty="0" smtClean="0"/>
              <a:t>this</a:t>
            </a:r>
          </a:p>
          <a:p>
            <a:pPr lvl="1"/>
            <a:r>
              <a:rPr lang="en-US" b="1" dirty="0" smtClean="0"/>
              <a:t>any</a:t>
            </a:r>
            <a:r>
              <a:rPr lang="en-US" dirty="0" smtClean="0"/>
              <a:t>:   arbitrary ownership </a:t>
            </a:r>
            <a:r>
              <a:rPr lang="en-US" b="1" dirty="0" smtClean="0"/>
              <a:t> </a:t>
            </a:r>
          </a:p>
        </p:txBody>
      </p:sp>
      <p:sp>
        <p:nvSpPr>
          <p:cNvPr id="4" name="Slide Number Placeholder 3"/>
          <p:cNvSpPr>
            <a:spLocks noGrp="1"/>
          </p:cNvSpPr>
          <p:nvPr>
            <p:ph type="sldNum" sz="quarter" idx="12"/>
          </p:nvPr>
        </p:nvSpPr>
        <p:spPr/>
        <p:txBody>
          <a:bodyPr/>
          <a:lstStyle/>
          <a:p>
            <a:fld id="{AF94E285-444D-4C0C-8BFA-BDB311F86A90}" type="slidenum">
              <a:rPr lang="en-US" smtClean="0"/>
              <a:pPr/>
              <a:t>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828800" y="1600200"/>
            <a:ext cx="6324600" cy="50292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ounded Rectangle 13"/>
          <p:cNvSpPr/>
          <p:nvPr/>
        </p:nvSpPr>
        <p:spPr>
          <a:xfrm>
            <a:off x="2133600" y="2747665"/>
            <a:ext cx="2133600" cy="3653135"/>
          </a:xfrm>
          <a:prstGeom prst="roundRect">
            <a:avLst>
              <a:gd name="adj" fmla="val 12736"/>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UT Viewpoint </a:t>
            </a:r>
            <a:r>
              <a:rPr lang="en-US" dirty="0" smtClean="0"/>
              <a:t>Adaptation Example</a:t>
            </a:r>
            <a:endParaRPr lang="en-US" dirty="0"/>
          </a:p>
        </p:txBody>
      </p:sp>
      <p:sp>
        <p:nvSpPr>
          <p:cNvPr id="5" name="Rounded Rectangle 4"/>
          <p:cNvSpPr/>
          <p:nvPr/>
        </p:nvSpPr>
        <p:spPr>
          <a:xfrm>
            <a:off x="4434907" y="1374579"/>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User</a:t>
            </a:r>
            <a:endParaRPr lang="en-US" sz="2400" dirty="0">
              <a:solidFill>
                <a:schemeClr val="tx1"/>
              </a:solidFill>
            </a:endParaRPr>
          </a:p>
        </p:txBody>
      </p:sp>
      <p:sp>
        <p:nvSpPr>
          <p:cNvPr id="6" name="Rounded Rectangle 5"/>
          <p:cNvSpPr/>
          <p:nvPr/>
        </p:nvSpPr>
        <p:spPr>
          <a:xfrm>
            <a:off x="2743200" y="251311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6564294" y="29718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Data1</a:t>
            </a:r>
            <a:endParaRPr lang="en-US" sz="2400" dirty="0">
              <a:solidFill>
                <a:schemeClr val="tx1"/>
              </a:solidFill>
            </a:endParaRPr>
          </a:p>
        </p:txBody>
      </p:sp>
      <p:sp>
        <p:nvSpPr>
          <p:cNvPr id="8" name="Rounded Rectangle 7"/>
          <p:cNvSpPr/>
          <p:nvPr/>
        </p:nvSpPr>
        <p:spPr>
          <a:xfrm>
            <a:off x="2590800" y="35784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Node1</a:t>
            </a:r>
            <a:endParaRPr lang="en-US" sz="2400" dirty="0">
              <a:solidFill>
                <a:schemeClr val="tx1"/>
              </a:solidFill>
            </a:endParaRPr>
          </a:p>
        </p:txBody>
      </p:sp>
      <p:sp>
        <p:nvSpPr>
          <p:cNvPr id="9" name="Rounded Rectangle 8"/>
          <p:cNvSpPr/>
          <p:nvPr/>
        </p:nvSpPr>
        <p:spPr>
          <a:xfrm>
            <a:off x="2590800" y="45690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Node2</a:t>
            </a:r>
            <a:endParaRPr lang="en-US" sz="2400" dirty="0">
              <a:solidFill>
                <a:schemeClr val="tx1"/>
              </a:solidFill>
            </a:endParaRPr>
          </a:p>
        </p:txBody>
      </p:sp>
      <p:sp>
        <p:nvSpPr>
          <p:cNvPr id="10" name="Rounded Rectangle 9"/>
          <p:cNvSpPr/>
          <p:nvPr/>
        </p:nvSpPr>
        <p:spPr>
          <a:xfrm>
            <a:off x="2590800" y="56358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Node3</a:t>
            </a:r>
            <a:endParaRPr lang="en-US" sz="2400" dirty="0">
              <a:solidFill>
                <a:schemeClr val="tx1"/>
              </a:solidFill>
            </a:endParaRPr>
          </a:p>
        </p:txBody>
      </p:sp>
      <p:sp>
        <p:nvSpPr>
          <p:cNvPr id="11" name="Rounded Rectangle 10"/>
          <p:cNvSpPr/>
          <p:nvPr/>
        </p:nvSpPr>
        <p:spPr>
          <a:xfrm>
            <a:off x="6564294" y="41910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Data2</a:t>
            </a:r>
            <a:endParaRPr lang="en-US" sz="2400" dirty="0">
              <a:solidFill>
                <a:schemeClr val="tx1"/>
              </a:solidFill>
            </a:endParaRPr>
          </a:p>
        </p:txBody>
      </p:sp>
      <p:sp>
        <p:nvSpPr>
          <p:cNvPr id="12" name="Rounded Rectangle 11"/>
          <p:cNvSpPr/>
          <p:nvPr/>
        </p:nvSpPr>
        <p:spPr>
          <a:xfrm>
            <a:off x="6575389" y="5407221"/>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Data3</a:t>
            </a:r>
            <a:endParaRPr lang="en-US" sz="2400" dirty="0">
              <a:solidFill>
                <a:schemeClr val="tx1"/>
              </a:solidFill>
            </a:endParaRPr>
          </a:p>
        </p:txBody>
      </p:sp>
      <p:cxnSp>
        <p:nvCxnSpPr>
          <p:cNvPr id="19" name="Straight Connector 18"/>
          <p:cNvCxnSpPr>
            <a:stCxn id="5" idx="2"/>
            <a:endCxn id="6" idx="0"/>
          </p:cNvCxnSpPr>
          <p:nvPr/>
        </p:nvCxnSpPr>
        <p:spPr>
          <a:xfrm rot="5400000">
            <a:off x="3772184" y="1328081"/>
            <a:ext cx="678352" cy="169170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5" idx="2"/>
            <a:endCxn id="7" idx="0"/>
          </p:cNvCxnSpPr>
          <p:nvPr/>
        </p:nvCxnSpPr>
        <p:spPr>
          <a:xfrm rot="16200000" flipH="1">
            <a:off x="5453385" y="1338585"/>
            <a:ext cx="11370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5" idx="2"/>
            <a:endCxn id="11" idx="0"/>
          </p:cNvCxnSpPr>
          <p:nvPr/>
        </p:nvCxnSpPr>
        <p:spPr>
          <a:xfrm rot="16200000" flipH="1">
            <a:off x="4843785" y="1948185"/>
            <a:ext cx="23562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5" name="Straight Connector 34"/>
          <p:cNvCxnSpPr>
            <a:stCxn id="5" idx="2"/>
            <a:endCxn id="12" idx="0"/>
          </p:cNvCxnSpPr>
          <p:nvPr/>
        </p:nvCxnSpPr>
        <p:spPr>
          <a:xfrm rot="16200000" flipH="1">
            <a:off x="4241223" y="2550748"/>
            <a:ext cx="3572463" cy="214048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6" idx="2"/>
            <a:endCxn id="8" idx="0"/>
          </p:cNvCxnSpPr>
          <p:nvPr/>
        </p:nvCxnSpPr>
        <p:spPr>
          <a:xfrm rot="5400000">
            <a:off x="2953264" y="3266179"/>
            <a:ext cx="605132" cy="1935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8" idx="2"/>
            <a:endCxn id="9" idx="0"/>
          </p:cNvCxnSpPr>
          <p:nvPr/>
        </p:nvCxnSpPr>
        <p:spPr>
          <a:xfrm rot="5400000">
            <a:off x="2980944" y="4303810"/>
            <a:ext cx="53042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9" idx="2"/>
            <a:endCxn id="10" idx="0"/>
          </p:cNvCxnSpPr>
          <p:nvPr/>
        </p:nvCxnSpPr>
        <p:spPr>
          <a:xfrm rot="5400000">
            <a:off x="2942844" y="5332510"/>
            <a:ext cx="60662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8" idx="3"/>
            <a:endCxn id="7" idx="1"/>
          </p:cNvCxnSpPr>
          <p:nvPr/>
        </p:nvCxnSpPr>
        <p:spPr>
          <a:xfrm flipV="1">
            <a:off x="3901507" y="3201890"/>
            <a:ext cx="2662787" cy="6066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3"/>
            <a:endCxn id="11" idx="1"/>
          </p:cNvCxnSpPr>
          <p:nvPr/>
        </p:nvCxnSpPr>
        <p:spPr>
          <a:xfrm flipV="1">
            <a:off x="3901507" y="4421090"/>
            <a:ext cx="2662787" cy="3780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0" idx="3"/>
            <a:endCxn id="12" idx="1"/>
          </p:cNvCxnSpPr>
          <p:nvPr/>
        </p:nvCxnSpPr>
        <p:spPr>
          <a:xfrm flipV="1">
            <a:off x="3901507" y="5637311"/>
            <a:ext cx="2673882" cy="228600"/>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369315" y="1828800"/>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1" name="TextBox 60"/>
          <p:cNvSpPr txBox="1"/>
          <p:nvPr/>
        </p:nvSpPr>
        <p:spPr>
          <a:xfrm>
            <a:off x="2590800" y="2955668"/>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2" name="TextBox 61"/>
          <p:cNvSpPr txBox="1"/>
          <p:nvPr/>
        </p:nvSpPr>
        <p:spPr>
          <a:xfrm>
            <a:off x="5638800" y="2286000"/>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3" name="TextBox 62"/>
          <p:cNvSpPr txBox="1"/>
          <p:nvPr/>
        </p:nvSpPr>
        <p:spPr>
          <a:xfrm>
            <a:off x="2590800" y="4038600"/>
            <a:ext cx="761747" cy="461665"/>
          </a:xfrm>
          <a:prstGeom prst="rect">
            <a:avLst/>
          </a:prstGeom>
          <a:noFill/>
        </p:spPr>
        <p:txBody>
          <a:bodyPr wrap="none" rtlCol="0">
            <a:spAutoFit/>
          </a:bodyPr>
          <a:lstStyle/>
          <a:p>
            <a:r>
              <a:rPr lang="en-US" sz="2400" dirty="0" smtClean="0">
                <a:solidFill>
                  <a:srgbClr val="3366FF"/>
                </a:solidFill>
              </a:rPr>
              <a:t>peer</a:t>
            </a:r>
            <a:endParaRPr lang="en-US" sz="2400" dirty="0">
              <a:solidFill>
                <a:srgbClr val="3366FF"/>
              </a:solidFill>
            </a:endParaRPr>
          </a:p>
        </p:txBody>
      </p:sp>
      <p:sp>
        <p:nvSpPr>
          <p:cNvPr id="64" name="TextBox 63"/>
          <p:cNvSpPr txBox="1"/>
          <p:nvPr/>
        </p:nvSpPr>
        <p:spPr>
          <a:xfrm>
            <a:off x="2590800" y="5100935"/>
            <a:ext cx="761747" cy="461665"/>
          </a:xfrm>
          <a:prstGeom prst="rect">
            <a:avLst/>
          </a:prstGeom>
          <a:noFill/>
        </p:spPr>
        <p:txBody>
          <a:bodyPr wrap="none" rtlCol="0">
            <a:spAutoFit/>
          </a:bodyPr>
          <a:lstStyle/>
          <a:p>
            <a:r>
              <a:rPr lang="en-US" sz="2400" dirty="0" smtClean="0">
                <a:solidFill>
                  <a:srgbClr val="3366FF"/>
                </a:solidFill>
              </a:rPr>
              <a:t>peer</a:t>
            </a:r>
            <a:endParaRPr lang="en-US" sz="2400" dirty="0">
              <a:solidFill>
                <a:srgbClr val="3366FF"/>
              </a:solidFill>
            </a:endParaRPr>
          </a:p>
        </p:txBody>
      </p:sp>
      <p:sp>
        <p:nvSpPr>
          <p:cNvPr id="65" name="TextBox 64"/>
          <p:cNvSpPr txBox="1"/>
          <p:nvPr/>
        </p:nvSpPr>
        <p:spPr>
          <a:xfrm>
            <a:off x="4733023" y="3048000"/>
            <a:ext cx="607859" cy="461665"/>
          </a:xfrm>
          <a:prstGeom prst="rect">
            <a:avLst/>
          </a:prstGeom>
          <a:noFill/>
        </p:spPr>
        <p:txBody>
          <a:bodyPr wrap="none" rtlCol="0">
            <a:spAutoFit/>
          </a:bodyPr>
          <a:lstStyle/>
          <a:p>
            <a:r>
              <a:rPr lang="en-US" sz="2400" dirty="0" smtClean="0">
                <a:solidFill>
                  <a:schemeClr val="accent4">
                    <a:lumMod val="50000"/>
                  </a:schemeClr>
                </a:solidFill>
              </a:rPr>
              <a:t>any</a:t>
            </a:r>
            <a:endParaRPr lang="en-US" sz="2400" dirty="0">
              <a:solidFill>
                <a:schemeClr val="accent4">
                  <a:lumMod val="50000"/>
                </a:schemeClr>
              </a:solidFill>
            </a:endParaRPr>
          </a:p>
        </p:txBody>
      </p:sp>
      <p:sp>
        <p:nvSpPr>
          <p:cNvPr id="66" name="TextBox 65"/>
          <p:cNvSpPr txBox="1"/>
          <p:nvPr/>
        </p:nvSpPr>
        <p:spPr>
          <a:xfrm>
            <a:off x="4733023" y="4107356"/>
            <a:ext cx="607859" cy="461665"/>
          </a:xfrm>
          <a:prstGeom prst="rect">
            <a:avLst/>
          </a:prstGeom>
          <a:noFill/>
        </p:spPr>
        <p:txBody>
          <a:bodyPr wrap="none" rtlCol="0">
            <a:spAutoFit/>
          </a:bodyPr>
          <a:lstStyle/>
          <a:p>
            <a:r>
              <a:rPr lang="en-US" sz="2400" dirty="0" smtClean="0">
                <a:solidFill>
                  <a:schemeClr val="accent4">
                    <a:lumMod val="50000"/>
                  </a:schemeClr>
                </a:solidFill>
              </a:rPr>
              <a:t>any</a:t>
            </a:r>
            <a:endParaRPr lang="en-US" sz="2400" dirty="0">
              <a:solidFill>
                <a:schemeClr val="accent4">
                  <a:lumMod val="50000"/>
                </a:schemeClr>
              </a:solidFill>
            </a:endParaRPr>
          </a:p>
        </p:txBody>
      </p:sp>
      <p:sp>
        <p:nvSpPr>
          <p:cNvPr id="67" name="TextBox 66"/>
          <p:cNvSpPr txBox="1"/>
          <p:nvPr/>
        </p:nvSpPr>
        <p:spPr>
          <a:xfrm>
            <a:off x="4733023" y="5087875"/>
            <a:ext cx="607859" cy="461665"/>
          </a:xfrm>
          <a:prstGeom prst="rect">
            <a:avLst/>
          </a:prstGeom>
          <a:noFill/>
        </p:spPr>
        <p:txBody>
          <a:bodyPr wrap="none" rtlCol="0">
            <a:spAutoFit/>
          </a:bodyPr>
          <a:lstStyle/>
          <a:p>
            <a:r>
              <a:rPr lang="en-US" sz="2400" dirty="0" smtClean="0">
                <a:solidFill>
                  <a:schemeClr val="accent4">
                    <a:lumMod val="50000"/>
                  </a:schemeClr>
                </a:solidFill>
              </a:rPr>
              <a:t>any</a:t>
            </a:r>
            <a:endParaRPr lang="en-US" sz="2400" dirty="0">
              <a:solidFill>
                <a:schemeClr val="accent4">
                  <a:lumMod val="50000"/>
                </a:schemeClr>
              </a:solidFill>
            </a:endParaRPr>
          </a:p>
        </p:txBody>
      </p:sp>
      <p:cxnSp>
        <p:nvCxnSpPr>
          <p:cNvPr id="46" name="Shape 22"/>
          <p:cNvCxnSpPr>
            <a:stCxn id="6" idx="1"/>
            <a:endCxn id="9" idx="1"/>
          </p:cNvCxnSpPr>
          <p:nvPr/>
        </p:nvCxnSpPr>
        <p:spPr>
          <a:xfrm rot="10800000" flipV="1">
            <a:off x="2590800" y="2743199"/>
            <a:ext cx="152400" cy="2055911"/>
          </a:xfrm>
          <a:prstGeom prst="curvedConnector3">
            <a:avLst>
              <a:gd name="adj1" fmla="val 1008333"/>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2" name="Group 41"/>
          <p:cNvGrpSpPr/>
          <p:nvPr/>
        </p:nvGrpSpPr>
        <p:grpSpPr>
          <a:xfrm>
            <a:off x="0" y="2974779"/>
            <a:ext cx="1828800" cy="608110"/>
            <a:chOff x="0" y="4408391"/>
            <a:chExt cx="1755058" cy="608110"/>
          </a:xfrm>
        </p:grpSpPr>
        <p:sp>
          <p:nvSpPr>
            <p:cNvPr id="43" name="Rounded Rectangle 42"/>
            <p:cNvSpPr/>
            <p:nvPr/>
          </p:nvSpPr>
          <p:spPr>
            <a:xfrm>
              <a:off x="0" y="4408391"/>
              <a:ext cx="1755058" cy="60811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45" name="Content Placeholder 29"/>
            <p:cNvGraphicFramePr>
              <a:graphicFrameLocks noChangeAspect="1"/>
            </p:cNvGraphicFramePr>
            <p:nvPr>
              <p:extLst>
                <p:ext uri="{D42A27DB-BD31-4B8C-83A1-F6EECF244321}">
                  <p14:modId xmlns:p14="http://schemas.microsoft.com/office/powerpoint/2010/main" val="2668962421"/>
                </p:ext>
              </p:extLst>
            </p:nvPr>
          </p:nvGraphicFramePr>
          <p:xfrm>
            <a:off x="12188" y="4564162"/>
            <a:ext cx="1730682" cy="395288"/>
          </p:xfrm>
          <a:graphic>
            <a:graphicData uri="http://schemas.openxmlformats.org/presentationml/2006/ole">
              <mc:AlternateContent xmlns:mc="http://schemas.openxmlformats.org/markup-compatibility/2006">
                <mc:Choice xmlns:v="urn:schemas-microsoft-com:vml" Requires="v">
                  <p:oleObj spid="_x0000_s541882" name="Equation" r:id="rId4" imgW="977900" imgH="177800" progId="Equation.3">
                    <p:embed/>
                  </p:oleObj>
                </mc:Choice>
                <mc:Fallback>
                  <p:oleObj name="Equation" r:id="rId4" imgW="977900" imgH="177800" progId="Equation.3">
                    <p:embed/>
                    <p:pic>
                      <p:nvPicPr>
                        <p:cNvPr id="0" name=""/>
                        <p:cNvPicPr>
                          <a:picLocks noChangeAspect="1" noChangeArrowheads="1"/>
                        </p:cNvPicPr>
                        <p:nvPr/>
                      </p:nvPicPr>
                      <p:blipFill>
                        <a:blip r:embed="rId5"/>
                        <a:srcRect/>
                        <a:stretch>
                          <a:fillRect/>
                        </a:stretch>
                      </p:blipFill>
                      <p:spPr bwMode="auto">
                        <a:xfrm>
                          <a:off x="12188" y="4564162"/>
                          <a:ext cx="1730682" cy="395288"/>
                        </a:xfrm>
                        <a:prstGeom prst="rect">
                          <a:avLst/>
                        </a:prstGeom>
                        <a:noFill/>
                        <a:extLst/>
                      </p:spPr>
                    </p:pic>
                  </p:oleObj>
                </mc:Fallback>
              </mc:AlternateContent>
            </a:graphicData>
          </a:graphic>
        </p:graphicFrame>
      </p:grpSp>
      <p:sp>
        <p:nvSpPr>
          <p:cNvPr id="3" name="Slide Number Placeholder 2"/>
          <p:cNvSpPr>
            <a:spLocks noGrp="1"/>
          </p:cNvSpPr>
          <p:nvPr>
            <p:ph type="sldNum" sz="quarter" idx="12"/>
          </p:nvPr>
        </p:nvSpPr>
        <p:spPr/>
        <p:txBody>
          <a:bodyPr/>
          <a:lstStyle/>
          <a:p>
            <a:fld id="{AF94E285-444D-4C0C-8BFA-BDB311F86A90}" type="slidenum">
              <a:rPr lang="en-US" smtClean="0"/>
              <a:pPr/>
              <a:t>8</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Ownership Types</a:t>
            </a:r>
            <a:endParaRPr lang="en-US" dirty="0"/>
          </a:p>
        </p:txBody>
      </p:sp>
      <p:sp>
        <p:nvSpPr>
          <p:cNvPr id="3" name="Content Placeholder 2"/>
          <p:cNvSpPr>
            <a:spLocks noGrp="1"/>
          </p:cNvSpPr>
          <p:nvPr>
            <p:ph idx="1"/>
          </p:nvPr>
        </p:nvSpPr>
        <p:spPr/>
        <p:txBody>
          <a:bodyPr/>
          <a:lstStyle/>
          <a:p>
            <a:r>
              <a:rPr lang="en-US" dirty="0" smtClean="0"/>
              <a:t>Owner-as-Dominator encapsulation (</a:t>
            </a:r>
            <a:r>
              <a:rPr lang="en-US" dirty="0" err="1" smtClean="0"/>
              <a:t>OaD</a:t>
            </a:r>
            <a:r>
              <a:rPr lang="en-US" dirty="0" smtClean="0"/>
              <a:t>)</a:t>
            </a:r>
          </a:p>
          <a:p>
            <a:r>
              <a:rPr lang="en-US" dirty="0" smtClean="0"/>
              <a:t>Type qualifier </a:t>
            </a:r>
          </a:p>
          <a:p>
            <a:pPr lvl="1"/>
            <a:r>
              <a:rPr lang="en-US" dirty="0" smtClean="0"/>
              <a:t>    is the owner of the object</a:t>
            </a:r>
          </a:p>
          <a:p>
            <a:pPr lvl="1"/>
            <a:r>
              <a:rPr lang="en-US" dirty="0" smtClean="0"/>
              <a:t>    is the ownership parameter</a:t>
            </a:r>
          </a:p>
          <a:p>
            <a:pPr lvl="1"/>
            <a:r>
              <a:rPr lang="en-US" b="1" dirty="0" smtClean="0"/>
              <a:t>rep</a:t>
            </a:r>
            <a:r>
              <a:rPr lang="en-US" dirty="0" smtClean="0"/>
              <a:t>:    owned by </a:t>
            </a:r>
            <a:r>
              <a:rPr lang="en-US" b="1" dirty="0" smtClean="0"/>
              <a:t>this</a:t>
            </a:r>
          </a:p>
          <a:p>
            <a:pPr lvl="1"/>
            <a:r>
              <a:rPr lang="en-US" b="1" dirty="0" smtClean="0"/>
              <a:t>own</a:t>
            </a:r>
            <a:r>
              <a:rPr lang="en-US" dirty="0" smtClean="0"/>
              <a:t>:</a:t>
            </a:r>
            <a:r>
              <a:rPr lang="en-US" b="1" dirty="0" smtClean="0"/>
              <a:t>   </a:t>
            </a:r>
            <a:r>
              <a:rPr lang="en-US" dirty="0" smtClean="0"/>
              <a:t>has same owner as </a:t>
            </a:r>
            <a:r>
              <a:rPr lang="en-US" b="1" dirty="0" smtClean="0"/>
              <a:t>this</a:t>
            </a:r>
          </a:p>
          <a:p>
            <a:pPr lvl="1"/>
            <a:r>
              <a:rPr lang="en-US" b="1" dirty="0" smtClean="0"/>
              <a:t>p</a:t>
            </a:r>
            <a:r>
              <a:rPr lang="en-US" dirty="0" smtClean="0"/>
              <a:t>:        owned by the ownership parameter</a:t>
            </a:r>
          </a:p>
        </p:txBody>
      </p:sp>
      <p:graphicFrame>
        <p:nvGraphicFramePr>
          <p:cNvPr id="371714" name="Object 2"/>
          <p:cNvGraphicFramePr>
            <a:graphicFrameLocks noChangeAspect="1"/>
          </p:cNvGraphicFramePr>
          <p:nvPr>
            <p:extLst>
              <p:ext uri="{D42A27DB-BD31-4B8C-83A1-F6EECF244321}">
                <p14:modId xmlns:p14="http://schemas.microsoft.com/office/powerpoint/2010/main" val="3756127030"/>
              </p:ext>
            </p:extLst>
          </p:nvPr>
        </p:nvGraphicFramePr>
        <p:xfrm>
          <a:off x="3352800" y="2035048"/>
          <a:ext cx="1170432" cy="631952"/>
        </p:xfrm>
        <a:graphic>
          <a:graphicData uri="http://schemas.openxmlformats.org/presentationml/2006/ole">
            <mc:AlternateContent xmlns:mc="http://schemas.openxmlformats.org/markup-compatibility/2006">
              <mc:Choice xmlns:v="urn:schemas-microsoft-com:vml" Requires="v">
                <p:oleObj spid="_x0000_s524273" name="Equation" r:id="rId4" imgW="7315200" imgH="3949700" progId="Equation.3">
                  <p:embed/>
                </p:oleObj>
              </mc:Choice>
              <mc:Fallback>
                <p:oleObj name="Equation" r:id="rId4" imgW="7315200" imgH="3949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035048"/>
                        <a:ext cx="1170432" cy="631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5" name="Object 3"/>
          <p:cNvGraphicFramePr>
            <a:graphicFrameLocks noChangeAspect="1"/>
          </p:cNvGraphicFramePr>
          <p:nvPr>
            <p:extLst>
              <p:ext uri="{D42A27DB-BD31-4B8C-83A1-F6EECF244321}">
                <p14:modId xmlns:p14="http://schemas.microsoft.com/office/powerpoint/2010/main" val="3777194991"/>
              </p:ext>
            </p:extLst>
          </p:nvPr>
        </p:nvGraphicFramePr>
        <p:xfrm>
          <a:off x="1219200" y="2590800"/>
          <a:ext cx="369824" cy="512064"/>
        </p:xfrm>
        <a:graphic>
          <a:graphicData uri="http://schemas.openxmlformats.org/presentationml/2006/ole">
            <mc:AlternateContent xmlns:mc="http://schemas.openxmlformats.org/markup-compatibility/2006">
              <mc:Choice xmlns:v="urn:schemas-microsoft-com:vml" Requires="v">
                <p:oleObj spid="_x0000_s524274" name="Equation" r:id="rId6" imgW="5283200" imgH="7315200" progId="Equation.3">
                  <p:embed/>
                </p:oleObj>
              </mc:Choice>
              <mc:Fallback>
                <p:oleObj name="Equation" r:id="rId6" imgW="5283200" imgH="7315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90800"/>
                        <a:ext cx="369824" cy="512064"/>
                      </a:xfrm>
                      <a:prstGeom prst="rect">
                        <a:avLst/>
                      </a:prstGeom>
                      <a:noFill/>
                      <a:extLst/>
                    </p:spPr>
                  </p:pic>
                </p:oleObj>
              </mc:Fallback>
            </mc:AlternateContent>
          </a:graphicData>
        </a:graphic>
      </p:graphicFrame>
      <p:graphicFrame>
        <p:nvGraphicFramePr>
          <p:cNvPr id="371716" name="Object 4"/>
          <p:cNvGraphicFramePr>
            <a:graphicFrameLocks noChangeAspect="1"/>
          </p:cNvGraphicFramePr>
          <p:nvPr>
            <p:extLst>
              <p:ext uri="{D42A27DB-BD31-4B8C-83A1-F6EECF244321}">
                <p14:modId xmlns:p14="http://schemas.microsoft.com/office/powerpoint/2010/main" val="669825199"/>
              </p:ext>
            </p:extLst>
          </p:nvPr>
        </p:nvGraphicFramePr>
        <p:xfrm>
          <a:off x="1219200" y="3124200"/>
          <a:ext cx="341376" cy="483616"/>
        </p:xfrm>
        <a:graphic>
          <a:graphicData uri="http://schemas.openxmlformats.org/presentationml/2006/ole">
            <mc:AlternateContent xmlns:mc="http://schemas.openxmlformats.org/markup-compatibility/2006">
              <mc:Choice xmlns:v="urn:schemas-microsoft-com:vml" Requires="v">
                <p:oleObj spid="_x0000_s524275" name="Equation" r:id="rId8" imgW="4876800" imgH="6908800" progId="Equation.3">
                  <p:embed/>
                </p:oleObj>
              </mc:Choice>
              <mc:Fallback>
                <p:oleObj name="Equation" r:id="rId8" imgW="4876800" imgH="6908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124200"/>
                        <a:ext cx="341376" cy="483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9184</TotalTime>
  <Words>8100</Words>
  <Application>Microsoft Macintosh PowerPoint</Application>
  <PresentationFormat>On-screen Show (4:3)</PresentationFormat>
  <Paragraphs>1353</Paragraphs>
  <Slides>54</Slides>
  <Notes>52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Solstice</vt:lpstr>
      <vt:lpstr>1_Solstice</vt:lpstr>
      <vt:lpstr>Equation</vt:lpstr>
      <vt:lpstr>Inference and Checking  of Object Ownership </vt:lpstr>
      <vt:lpstr>Ownership Types</vt:lpstr>
      <vt:lpstr>Annotation Burden is High</vt:lpstr>
      <vt:lpstr>Ownership Type Inference</vt:lpstr>
      <vt:lpstr>Many Valid Typings!</vt:lpstr>
      <vt:lpstr>Contributions</vt:lpstr>
      <vt:lpstr>Universe Types</vt:lpstr>
      <vt:lpstr>UT Viewpoint Adaptation Example</vt:lpstr>
      <vt:lpstr>Classical Ownership Types</vt:lpstr>
      <vt:lpstr>OT Viewpoint Adaptation Example</vt:lpstr>
      <vt:lpstr>Outline</vt:lpstr>
      <vt:lpstr>Typing Rule (TWRITE): x.f = y </vt:lpstr>
      <vt:lpstr>Architecture</vt:lpstr>
      <vt:lpstr>Outline</vt:lpstr>
      <vt:lpstr>Set-based Solver</vt:lpstr>
      <vt:lpstr>Example</vt:lpstr>
      <vt:lpstr>First Iteration</vt:lpstr>
      <vt:lpstr>First Iteration</vt:lpstr>
      <vt:lpstr>Final Result: A Set-based Solution</vt:lpstr>
      <vt:lpstr>Outline</vt:lpstr>
      <vt:lpstr>Set-based Solution</vt:lpstr>
      <vt:lpstr>Notion of “Best” Typing</vt:lpstr>
      <vt:lpstr>Maximal Typing</vt:lpstr>
      <vt:lpstr>UT:Maximal Typing Always Type Checks</vt:lpstr>
      <vt:lpstr>OT: Maximal Typing Does Not Always Type Check</vt:lpstr>
      <vt:lpstr>Outline</vt:lpstr>
      <vt:lpstr>Implementation</vt:lpstr>
      <vt:lpstr>Benchmarks</vt:lpstr>
      <vt:lpstr>UT Result</vt:lpstr>
      <vt:lpstr>OT Result</vt:lpstr>
      <vt:lpstr>OaM vs OaD</vt:lpstr>
      <vt:lpstr>Allocation Sites</vt:lpstr>
      <vt:lpstr>Summary of Results</vt:lpstr>
      <vt:lpstr>Related Work</vt:lpstr>
      <vt:lpstr>Conclusions</vt:lpstr>
      <vt:lpstr>Conclusions</vt:lpstr>
      <vt:lpstr>PowerPoint Presentation</vt:lpstr>
      <vt:lpstr>UT vs OT</vt:lpstr>
      <vt:lpstr>Typing Rule (TWRITE): x.f = y </vt:lpstr>
      <vt:lpstr>Typing Rule (TCALL): x = y.m(z)</vt:lpstr>
      <vt:lpstr>Set-based Solver</vt:lpstr>
      <vt:lpstr>UT: Maximal Typing is Always Valid</vt:lpstr>
      <vt:lpstr>Viewpoint Adaptation</vt:lpstr>
      <vt:lpstr>Viewpoint Adaptation</vt:lpstr>
      <vt:lpstr>Viewpoint Adaptation</vt:lpstr>
      <vt:lpstr>Viewpoint Adaptation</vt:lpstr>
      <vt:lpstr>Set-based Solution</vt:lpstr>
      <vt:lpstr>UT Result</vt:lpstr>
      <vt:lpstr>OT Result</vt:lpstr>
      <vt:lpstr>Typing Rule (TCALL): x = y.m(z)</vt:lpstr>
      <vt:lpstr>OT Result</vt:lpstr>
      <vt:lpstr>OaM vs OaD</vt:lpstr>
      <vt:lpstr>OaM vs OaD</vt:lpstr>
      <vt:lpstr>Allocation Sites in All Benchmarks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and Checking of Object Ownership </dc:title>
  <dc:creator>Wei Huang</dc:creator>
  <cp:lastModifiedBy>Ana Milanova</cp:lastModifiedBy>
  <cp:revision>1720</cp:revision>
  <dcterms:created xsi:type="dcterms:W3CDTF">2012-05-08T13:49:45Z</dcterms:created>
  <dcterms:modified xsi:type="dcterms:W3CDTF">2012-05-19T14:37:08Z</dcterms:modified>
</cp:coreProperties>
</file>