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75" r:id="rId4"/>
    <p:sldId id="276" r:id="rId5"/>
    <p:sldId id="277" r:id="rId6"/>
    <p:sldId id="279" r:id="rId7"/>
    <p:sldId id="280" r:id="rId8"/>
    <p:sldId id="281" r:id="rId9"/>
    <p:sldId id="282" r:id="rId10"/>
    <p:sldId id="284" r:id="rId11"/>
    <p:sldId id="283" r:id="rId12"/>
    <p:sldId id="285" r:id="rId13"/>
    <p:sldId id="286" r:id="rId14"/>
    <p:sldId id="287" r:id="rId15"/>
    <p:sldId id="288" r:id="rId16"/>
    <p:sldId id="289" r:id="rId17"/>
    <p:sldId id="290" r:id="rId18"/>
    <p:sldId id="308" r:id="rId19"/>
    <p:sldId id="293" r:id="rId20"/>
    <p:sldId id="291" r:id="rId21"/>
    <p:sldId id="292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7" r:id="rId33"/>
    <p:sldId id="304" r:id="rId34"/>
    <p:sldId id="305" r:id="rId35"/>
    <p:sldId id="306" r:id="rId36"/>
    <p:sldId id="274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2"/>
    <p:restoredTop sz="71842"/>
  </p:normalViewPr>
  <p:slideViewPr>
    <p:cSldViewPr snapToGrid="0" snapToObjects="1">
      <p:cViewPr varScale="1">
        <p:scale>
          <a:sx n="90" d="100"/>
          <a:sy n="90" d="100"/>
        </p:scale>
        <p:origin x="21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E6DF4-0807-BC4C-93CD-2920CBCF8857}" type="datetimeFigureOut">
              <a:rPr lang="en-US" smtClean="0"/>
              <a:t>5/16/22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C3937-DE9A-0941-A795-B481770C8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95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Hello.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3937-DE9A-0941-A795-B481770C87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39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3937-DE9A-0941-A795-B481770C87D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08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has been less focus on the “middle end” of the compiler. </a:t>
            </a:r>
          </a:p>
          <a:p>
            <a:endParaRPr lang="en-US" dirty="0"/>
          </a:p>
          <a:p>
            <a:r>
              <a:rPr lang="en-US" dirty="0"/>
              <a:t>Therefore, we focus on an IR, specifically the MPC Source IR and “backend </a:t>
            </a:r>
            <a:r>
              <a:rPr lang="en-US" dirty="0" err="1"/>
              <a:t>indep</a:t>
            </a:r>
            <a:r>
              <a:rPr lang="en-US" dirty="0"/>
              <a:t>. </a:t>
            </a:r>
            <a:r>
              <a:rPr lang="en-US" dirty="0" err="1"/>
              <a:t>Optimiz</a:t>
            </a:r>
            <a:r>
              <a:rPr lang="en-US" dirty="0"/>
              <a:t>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3937-DE9A-0941-A795-B481770C87D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20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well known in MPC compilers that Biometric matching benefits from protocol mixing.</a:t>
            </a:r>
          </a:p>
          <a:p>
            <a:endParaRPr lang="en-US" dirty="0"/>
          </a:p>
          <a:p>
            <a:r>
              <a:rPr lang="en-US" dirty="0"/>
              <a:t>But how do we make this conclusion, given an implementation of Biometric sharing, e.g., the program I just wrote. Notice that this is an iterative program that executes each arithmetic operation one-by-one.</a:t>
            </a:r>
          </a:p>
          <a:p>
            <a:endParaRPr lang="en-US" dirty="0"/>
          </a:p>
          <a:p>
            <a:r>
              <a:rPr lang="en-US" dirty="0"/>
              <a:t>In order to benefit from mixing of protocols, the cost of for-j-loop using Arithmetic sharing plus the cost of conversion from A 2 Y must be lower that the cost of the loop using Yao sharing.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3937-DE9A-0941-A795-B481770C87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01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variable is expanded (implicitly) to its corresponding loop dimensionality.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3937-DE9A-0941-A795-B481770C87D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41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3937-DE9A-0941-A795-B481770C87D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63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3937-DE9A-0941-A795-B481770C87D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33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34E5-6FE7-864F-98B5-0F8F5005F491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5E59-8862-5043-BE12-D5EDEDA08359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358D-95A0-D24B-90C8-EBE80487F174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8B1DA-CE7E-994A-9BE5-A205F911BC9D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FC9A-3AFF-2B44-8257-1DDA2E6E78D8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C28B-970A-7543-AF84-387B2EA79BBE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36A8-59D9-284F-91CC-E66AB5397060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90BE-8ECA-7040-A039-2A721680FF3A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05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9138" y="1594339"/>
            <a:ext cx="9608757" cy="4906494"/>
          </a:xfrm>
        </p:spPr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000" baseline="0"/>
            </a:lvl3pPr>
            <a:lvl4pPr>
              <a:defRPr sz="1600" baseline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4CC8-C9A1-9842-A3C5-FEB6E5F77008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30BA-96E9-C44A-979D-7E9535DCFFCE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D89C-E878-D245-A255-22D5C9DAFEF5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4111-1E5F-2641-8BF9-1E005341BDA3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C6748-4375-314D-B194-698C2AF2C676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0290-7B2E-504E-83B8-67ED67A664A2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BDD-0AE4-7041-91DE-60E2A3C53CBC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C6A0-5C45-734B-AE00-740433D720D2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65DDF-792F-8744-9E70-88DAE95FFE30}" type="datetime1">
              <a:rPr lang="en-US" smtClean="0"/>
              <a:t>5/16/22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oudlab.us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A028-DE08-3645-B27D-7402B88F8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0012" y="1192374"/>
            <a:ext cx="8864600" cy="2014940"/>
          </a:xfrm>
        </p:spPr>
        <p:txBody>
          <a:bodyPr>
            <a:noAutofit/>
          </a:bodyPr>
          <a:lstStyle/>
          <a:p>
            <a:r>
              <a:rPr lang="en-US" sz="3800" dirty="0"/>
              <a:t>Compilation and “Backend-Independent” Optimizations for Multi-Party Computation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444B6-FE09-4B41-8031-A772FEC5D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012" y="3650687"/>
            <a:ext cx="8915399" cy="2729681"/>
          </a:xfrm>
        </p:spPr>
        <p:txBody>
          <a:bodyPr>
            <a:normAutofit/>
          </a:bodyPr>
          <a:lstStyle/>
          <a:p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Benjamin Levy* (RPI) and Ben Sherman* (RPI), 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Ana Milanova (RPI), 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Muhammad </a:t>
            </a:r>
            <a:r>
              <a:rPr lang="en-US" sz="2400" b="1" dirty="0" err="1">
                <a:solidFill>
                  <a:srgbClr val="C00000"/>
                </a:solidFill>
              </a:rPr>
              <a:t>Ishaq</a:t>
            </a:r>
            <a:r>
              <a:rPr lang="en-US" sz="2400" b="1" dirty="0">
                <a:solidFill>
                  <a:srgbClr val="C00000"/>
                </a:solidFill>
              </a:rPr>
              <a:t> (Purdue), 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Vassilis </a:t>
            </a:r>
            <a:r>
              <a:rPr lang="en-US" sz="2400" b="1" dirty="0" err="1">
                <a:solidFill>
                  <a:srgbClr val="C00000"/>
                </a:solidFill>
              </a:rPr>
              <a:t>Zikas</a:t>
            </a:r>
            <a:r>
              <a:rPr lang="en-US" sz="2400" b="1" dirty="0">
                <a:solidFill>
                  <a:srgbClr val="C00000"/>
                </a:solidFill>
              </a:rPr>
              <a:t> (Purdue) 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4284C10-0210-C24D-AEF5-44B149887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373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4A05D-7093-82C9-AE94-23D857F02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9599075" cy="700598"/>
          </a:xfrm>
        </p:spPr>
        <p:txBody>
          <a:bodyPr>
            <a:normAutofit fontScale="90000"/>
          </a:bodyPr>
          <a:lstStyle/>
          <a:p>
            <a:r>
              <a:rPr lang="en-US" dirty="0"/>
              <a:t>MPC Source: Linear, Block-Structured SSA Form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9A15E5-C690-B705-0FF7-E2DC6A0A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B67495-FE66-6DB7-FFF2-0F4343D01B8F}"/>
              </a:ext>
            </a:extLst>
          </p:cNvPr>
          <p:cNvSpPr txBox="1">
            <a:spLocks/>
          </p:cNvSpPr>
          <p:nvPr/>
        </p:nvSpPr>
        <p:spPr>
          <a:xfrm>
            <a:off x="6923315" y="1594339"/>
            <a:ext cx="5024176" cy="493709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min_sum!1 = MAX_INT</a:t>
            </a:r>
          </a:p>
          <a:p>
            <a:pPr marL="0" indent="0">
              <a:buNone/>
            </a:pPr>
            <a:r>
              <a:rPr lang="en-US" dirty="0"/>
              <a:t>min_index!1 = 0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range(I):</a:t>
            </a:r>
          </a:p>
          <a:p>
            <a:pPr marL="0" indent="0">
              <a:buNone/>
            </a:pPr>
            <a:r>
              <a:rPr lang="en-US" dirty="0"/>
              <a:t>   </a:t>
            </a:r>
            <a:r>
              <a:rPr lang="en-US" dirty="0">
                <a:solidFill>
                  <a:srgbClr val="FF0000"/>
                </a:solidFill>
              </a:rPr>
              <a:t>min_sum!2 = PHI(min_sum!1, min_sum!4)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   min_index!2 = PHI(min_index!1, min_index!4)</a:t>
            </a:r>
          </a:p>
          <a:p>
            <a:pPr marL="0" indent="0">
              <a:buNone/>
            </a:pPr>
            <a:r>
              <a:rPr lang="en-US" dirty="0"/>
              <a:t>   sum!2 = 0</a:t>
            </a:r>
          </a:p>
          <a:p>
            <a:pPr marL="0" indent="0">
              <a:buNone/>
            </a:pPr>
            <a:r>
              <a:rPr lang="en-US" dirty="0"/>
              <a:t>   for j in range(J):</a:t>
            </a:r>
          </a:p>
          <a:p>
            <a:pPr marL="0" indent="0">
              <a:buNone/>
            </a:pPr>
            <a:r>
              <a:rPr lang="en-US" dirty="0"/>
              <a:t>      </a:t>
            </a:r>
            <a:r>
              <a:rPr lang="en-US" dirty="0">
                <a:solidFill>
                  <a:srgbClr val="FF0000"/>
                </a:solidFill>
              </a:rPr>
              <a:t>sum!3 = PHI(sum!2, sum!4)</a:t>
            </a:r>
          </a:p>
          <a:p>
            <a:pPr marL="0" indent="0">
              <a:buNone/>
            </a:pPr>
            <a:r>
              <a:rPr lang="en-US" dirty="0"/>
              <a:t>      d = SUB(S[</a:t>
            </a:r>
            <a:r>
              <a:rPr lang="en-US" dirty="0" err="1"/>
              <a:t>i,j</a:t>
            </a:r>
            <a:r>
              <a:rPr lang="en-US" dirty="0"/>
              <a:t>],C[j]) </a:t>
            </a:r>
          </a:p>
          <a:p>
            <a:pPr marL="0" indent="0">
              <a:buNone/>
            </a:pPr>
            <a:r>
              <a:rPr lang="en-US" dirty="0"/>
              <a:t>      p = MUL(</a:t>
            </a:r>
            <a:r>
              <a:rPr lang="en-US" dirty="0" err="1"/>
              <a:t>d,d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      sum!4 = ADD(sum!3,p) </a:t>
            </a:r>
          </a:p>
          <a:p>
            <a:pPr marL="0" indent="0">
              <a:buNone/>
            </a:pPr>
            <a:r>
              <a:rPr lang="en-US" dirty="0"/>
              <a:t>  </a:t>
            </a:r>
            <a:r>
              <a:rPr lang="en-US" dirty="0">
                <a:solidFill>
                  <a:srgbClr val="0432FF"/>
                </a:solidFill>
              </a:rPr>
              <a:t> t = CMP(sum!3,min_sum!2) 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   min_sum!3 = sum!3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   min_index!3 =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endParaRPr lang="en-US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   min_sum!4 = MUX(t, min_sum!3, min_sum!2) 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   min_index!4 = MUX(t, min_index!3, min_index!2)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return (min_sum!2, min_index!2)  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0A8C5FE-6CAE-5551-AA4A-CB8178CA0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650" y="1593850"/>
            <a:ext cx="5024438" cy="493712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def biometric(…):</a:t>
            </a:r>
          </a:p>
          <a:p>
            <a:pPr marL="0" indent="0">
              <a:buNone/>
            </a:pPr>
            <a:r>
              <a:rPr lang="en-US" dirty="0"/>
              <a:t>   </a:t>
            </a:r>
            <a:r>
              <a:rPr lang="en-US" dirty="0" err="1"/>
              <a:t>min_sum</a:t>
            </a:r>
            <a:r>
              <a:rPr lang="en-US" dirty="0"/>
              <a:t> = MAX_INT</a:t>
            </a:r>
          </a:p>
          <a:p>
            <a:pPr marL="0" indent="0">
              <a:buNone/>
            </a:pPr>
            <a:r>
              <a:rPr lang="en-US" dirty="0"/>
              <a:t>   </a:t>
            </a:r>
            <a:r>
              <a:rPr lang="en-US" dirty="0" err="1"/>
              <a:t>min_index</a:t>
            </a:r>
            <a:r>
              <a:rPr lang="en-US" dirty="0"/>
              <a:t> = 0  </a:t>
            </a:r>
          </a:p>
          <a:p>
            <a:pPr marL="0" indent="0">
              <a:buNone/>
            </a:pPr>
            <a:r>
              <a:rPr lang="en-US" dirty="0"/>
              <a:t>   for </a:t>
            </a:r>
            <a:r>
              <a:rPr lang="en-US" dirty="0" err="1"/>
              <a:t>i</a:t>
            </a:r>
            <a:r>
              <a:rPr lang="en-US" dirty="0"/>
              <a:t> in range(I): </a:t>
            </a:r>
          </a:p>
          <a:p>
            <a:pPr marL="0" indent="0">
              <a:buNone/>
            </a:pPr>
            <a:r>
              <a:rPr lang="en-US" dirty="0"/>
              <a:t>      sum = 0</a:t>
            </a:r>
          </a:p>
          <a:p>
            <a:pPr marL="0" indent="0">
              <a:buNone/>
            </a:pPr>
            <a:r>
              <a:rPr lang="en-US" dirty="0"/>
              <a:t>      for j in range(J): </a:t>
            </a:r>
          </a:p>
          <a:p>
            <a:pPr marL="0" indent="0">
              <a:buNone/>
            </a:pPr>
            <a:r>
              <a:rPr lang="en-US" dirty="0"/>
              <a:t>         d = S[</a:t>
            </a:r>
            <a:r>
              <a:rPr lang="en-US" dirty="0" err="1"/>
              <a:t>i,j</a:t>
            </a:r>
            <a:r>
              <a:rPr lang="en-US" dirty="0"/>
              <a:t>] - C[j] </a:t>
            </a:r>
          </a:p>
          <a:p>
            <a:pPr marL="0" indent="0">
              <a:buNone/>
            </a:pPr>
            <a:r>
              <a:rPr lang="en-US" dirty="0"/>
              <a:t>         p = d * d</a:t>
            </a:r>
          </a:p>
          <a:p>
            <a:pPr marL="0" indent="0">
              <a:buNone/>
            </a:pPr>
            <a:r>
              <a:rPr lang="en-US" dirty="0"/>
              <a:t>         sum = sum + p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      if sum &lt; </a:t>
            </a:r>
            <a:r>
              <a:rPr lang="en-US" dirty="0" err="1">
                <a:solidFill>
                  <a:srgbClr val="0432FF"/>
                </a:solidFill>
              </a:rPr>
              <a:t>min_sum</a:t>
            </a:r>
            <a:r>
              <a:rPr lang="en-US" dirty="0">
                <a:solidFill>
                  <a:srgbClr val="0432FF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         </a:t>
            </a:r>
            <a:r>
              <a:rPr lang="en-US" dirty="0" err="1">
                <a:solidFill>
                  <a:srgbClr val="0432FF"/>
                </a:solidFill>
              </a:rPr>
              <a:t>min_sum</a:t>
            </a:r>
            <a:r>
              <a:rPr lang="en-US" dirty="0">
                <a:solidFill>
                  <a:srgbClr val="0432FF"/>
                </a:solidFill>
              </a:rPr>
              <a:t> = sum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         </a:t>
            </a:r>
            <a:r>
              <a:rPr lang="en-US" dirty="0" err="1">
                <a:solidFill>
                  <a:srgbClr val="0432FF"/>
                </a:solidFill>
              </a:rPr>
              <a:t>min_index</a:t>
            </a:r>
            <a:r>
              <a:rPr lang="en-US" dirty="0">
                <a:solidFill>
                  <a:srgbClr val="0432FF"/>
                </a:solidFill>
              </a:rPr>
              <a:t> =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endParaRPr lang="en-US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dirty="0"/>
              <a:t>   return (</a:t>
            </a:r>
            <a:r>
              <a:rPr lang="en-US" dirty="0" err="1"/>
              <a:t>min_sum</a:t>
            </a:r>
            <a:r>
              <a:rPr lang="en-US" dirty="0"/>
              <a:t>, </a:t>
            </a:r>
            <a:r>
              <a:rPr lang="en-US" dirty="0" err="1"/>
              <a:t>min_index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030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6EEEC-A9D0-61C8-954D-9953CB606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MPC Source, Syntax and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F9349-31EE-FCD2-1D5C-965D7358A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1986" y="1694355"/>
            <a:ext cx="4701687" cy="490649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dirty="0"/>
              <a:t>Syntax:</a:t>
            </a:r>
          </a:p>
          <a:p>
            <a:pPr marL="0" indent="0">
              <a:buNone/>
            </a:pPr>
            <a:r>
              <a:rPr lang="en-US" sz="2400" i="1" dirty="0"/>
              <a:t>s</a:t>
            </a:r>
            <a:r>
              <a:rPr lang="en-US" sz="2400" dirty="0"/>
              <a:t> ::= </a:t>
            </a:r>
            <a:r>
              <a:rPr lang="en-US" sz="2400" i="1" dirty="0"/>
              <a:t>s</a:t>
            </a:r>
            <a:r>
              <a:rPr lang="en-US" sz="2400" i="1" baseline="-25000" dirty="0"/>
              <a:t>1</a:t>
            </a:r>
            <a:r>
              <a:rPr lang="en-US" sz="2400" dirty="0"/>
              <a:t>; </a:t>
            </a:r>
            <a:r>
              <a:rPr lang="en-US" sz="2400" i="1" dirty="0"/>
              <a:t>s</a:t>
            </a:r>
            <a:r>
              <a:rPr lang="en-US" sz="2400" i="1" baseline="-25000" dirty="0"/>
              <a:t>2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   | x[</a:t>
            </a:r>
            <a:r>
              <a:rPr lang="en-US" sz="2400" dirty="0" err="1"/>
              <a:t>i,J,k</a:t>
            </a:r>
            <a:r>
              <a:rPr lang="en-US" sz="2400" dirty="0"/>
              <a:t>] = </a:t>
            </a:r>
            <a:r>
              <a:rPr lang="en-US" sz="2400" dirty="0" err="1"/>
              <a:t>op_SIMD</a:t>
            </a:r>
            <a:r>
              <a:rPr lang="en-US" sz="2400" dirty="0"/>
              <a:t>(y[</a:t>
            </a:r>
            <a:r>
              <a:rPr lang="en-US" sz="2400" dirty="0" err="1"/>
              <a:t>i,J,k</a:t>
            </a:r>
            <a:r>
              <a:rPr lang="en-US" sz="2400" dirty="0"/>
              <a:t>],z[</a:t>
            </a:r>
            <a:r>
              <a:rPr lang="en-US" sz="2400" dirty="0" err="1"/>
              <a:t>i,J,k</a:t>
            </a:r>
            <a:r>
              <a:rPr lang="en-US" sz="2400" dirty="0"/>
              <a:t>])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400" dirty="0"/>
              <a:t>  | for </a:t>
            </a:r>
            <a:r>
              <a:rPr lang="en-US" sz="2400" dirty="0" err="1"/>
              <a:t>i</a:t>
            </a:r>
            <a:r>
              <a:rPr lang="en-US" sz="2400" dirty="0"/>
              <a:t> in range(I): </a:t>
            </a:r>
            <a:r>
              <a:rPr lang="en-US" sz="2400" i="1" dirty="0"/>
              <a:t>s </a:t>
            </a:r>
          </a:p>
          <a:p>
            <a:pPr marL="0" indent="0">
              <a:buNone/>
            </a:pPr>
            <a:r>
              <a:rPr lang="en-US" sz="2000" i="1" dirty="0"/>
              <a:t>    …</a:t>
            </a:r>
            <a:endParaRPr lang="en-US" sz="2000" dirty="0"/>
          </a:p>
          <a:p>
            <a:pPr marL="0" indent="0">
              <a:buNone/>
            </a:pPr>
            <a:r>
              <a:rPr lang="en-US" sz="2400" dirty="0"/>
              <a:t>Semantic restrictions:</a:t>
            </a:r>
          </a:p>
          <a:p>
            <a:r>
              <a:rPr lang="en-US" sz="2000" dirty="0"/>
              <a:t>x is 3-d array</a:t>
            </a:r>
          </a:p>
          <a:p>
            <a:r>
              <a:rPr lang="en-US" sz="2000" dirty="0"/>
              <a:t>x[</a:t>
            </a:r>
            <a:r>
              <a:rPr lang="en-US" sz="2000" dirty="0" err="1"/>
              <a:t>i,J,k</a:t>
            </a:r>
            <a:r>
              <a:rPr lang="en-US" sz="2000" dirty="0"/>
              <a:t>] = … in for </a:t>
            </a:r>
            <a:r>
              <a:rPr lang="en-US" sz="2000" dirty="0" err="1"/>
              <a:t>i</a:t>
            </a:r>
            <a:r>
              <a:rPr lang="en-US" sz="2000" dirty="0"/>
              <a:t> ... for k … loops</a:t>
            </a:r>
          </a:p>
          <a:p>
            <a:pPr marL="0" indent="0">
              <a:buNone/>
            </a:pPr>
            <a:r>
              <a:rPr lang="en-US" sz="2000" dirty="0"/>
              <a:t> binding </a:t>
            </a:r>
            <a:r>
              <a:rPr lang="en-US" sz="2000" dirty="0" err="1"/>
              <a:t>i</a:t>
            </a:r>
            <a:r>
              <a:rPr lang="en-US" sz="2000" dirty="0"/>
              <a:t> and k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B7851-18FA-3E34-08CC-86D82CCE8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BAEF78-440F-D499-42A3-576EEBD763E2}"/>
              </a:ext>
            </a:extLst>
          </p:cNvPr>
          <p:cNvSpPr txBox="1">
            <a:spLocks/>
          </p:cNvSpPr>
          <p:nvPr/>
        </p:nvSpPr>
        <p:spPr>
          <a:xfrm>
            <a:off x="6572249" y="1537187"/>
            <a:ext cx="5414964" cy="4906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sz="2000" dirty="0"/>
              <a:t>Linearization semantics:</a:t>
            </a:r>
          </a:p>
          <a:p>
            <a:pPr marL="0" indent="0">
              <a:buNone/>
            </a:pPr>
            <a:r>
              <a:rPr lang="en-US" sz="2400" i="1" dirty="0" err="1"/>
              <a:t>ˠ</a:t>
            </a:r>
            <a:r>
              <a:rPr lang="en-US" sz="2000" i="1" dirty="0"/>
              <a:t>(s)</a:t>
            </a:r>
            <a:r>
              <a:rPr lang="en-US" sz="2000" dirty="0"/>
              <a:t> = </a:t>
            </a:r>
            <a:r>
              <a:rPr lang="en-US" sz="2400" i="1" dirty="0" err="1"/>
              <a:t>ˠ</a:t>
            </a:r>
            <a:r>
              <a:rPr lang="en-US" sz="2000" i="1" dirty="0"/>
              <a:t>(s</a:t>
            </a:r>
            <a:r>
              <a:rPr lang="en-US" sz="2000" i="1" baseline="-25000" dirty="0"/>
              <a:t>1</a:t>
            </a:r>
            <a:r>
              <a:rPr lang="en-US" sz="2000" i="1" dirty="0"/>
              <a:t>)</a:t>
            </a:r>
            <a:r>
              <a:rPr lang="en-US" sz="2000" dirty="0"/>
              <a:t>; </a:t>
            </a:r>
            <a:r>
              <a:rPr lang="en-US" sz="2400" i="1" dirty="0" err="1"/>
              <a:t>ˠ</a:t>
            </a:r>
            <a:r>
              <a:rPr lang="en-US" sz="2000" i="1" dirty="0"/>
              <a:t>(s</a:t>
            </a:r>
            <a:r>
              <a:rPr lang="en-US" sz="2000" i="1" baseline="-25000" dirty="0"/>
              <a:t>2</a:t>
            </a:r>
            <a:r>
              <a:rPr lang="en-US" sz="2000" i="1" dirty="0"/>
              <a:t>)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400" i="1" dirty="0" err="1"/>
              <a:t>ˠ</a:t>
            </a:r>
            <a:r>
              <a:rPr lang="en-US" sz="2000" i="1" dirty="0"/>
              <a:t>(</a:t>
            </a:r>
            <a:r>
              <a:rPr lang="en-US" sz="2000" dirty="0"/>
              <a:t>x[</a:t>
            </a:r>
            <a:r>
              <a:rPr lang="en-US" sz="2000" dirty="0" err="1"/>
              <a:t>i,J,k</a:t>
            </a:r>
            <a:r>
              <a:rPr lang="en-US" sz="2000" dirty="0"/>
              <a:t>] = </a:t>
            </a:r>
            <a:r>
              <a:rPr lang="en-US" sz="2000" dirty="0" err="1"/>
              <a:t>op_SIMD</a:t>
            </a:r>
            <a:r>
              <a:rPr lang="en-US" sz="2000" dirty="0"/>
              <a:t>(y[</a:t>
            </a:r>
            <a:r>
              <a:rPr lang="en-US" sz="2000" dirty="0" err="1"/>
              <a:t>i,J,k</a:t>
            </a:r>
            <a:r>
              <a:rPr lang="en-US" sz="2000" dirty="0"/>
              <a:t>],z[</a:t>
            </a:r>
            <a:r>
              <a:rPr lang="en-US" sz="2000" dirty="0" err="1"/>
              <a:t>i,J,k</a:t>
            </a:r>
            <a:r>
              <a:rPr lang="en-US" sz="2000" dirty="0"/>
              <a:t>])</a:t>
            </a:r>
            <a:r>
              <a:rPr lang="en-US" sz="2000" i="1" dirty="0"/>
              <a:t>)</a:t>
            </a:r>
            <a:r>
              <a:rPr lang="en-US" sz="2000" dirty="0"/>
              <a:t> = </a:t>
            </a:r>
          </a:p>
          <a:p>
            <a:pPr marL="0" indent="0">
              <a:buNone/>
            </a:pPr>
            <a:r>
              <a:rPr lang="en-US" sz="2000" dirty="0"/>
              <a:t>    x[i,0,k] = </a:t>
            </a:r>
            <a:r>
              <a:rPr lang="en-US" sz="2000" dirty="0" err="1"/>
              <a:t>op_SIMD</a:t>
            </a:r>
            <a:r>
              <a:rPr lang="en-US" sz="2000" dirty="0"/>
              <a:t>(y[i,0,k],z[i,0,k]) ∥ …</a:t>
            </a:r>
          </a:p>
          <a:p>
            <a:pPr marL="0" indent="0">
              <a:buNone/>
            </a:pPr>
            <a:r>
              <a:rPr lang="en-US" sz="2000" dirty="0"/>
              <a:t>       x[i,J-1,k] = </a:t>
            </a:r>
            <a:r>
              <a:rPr lang="en-US" sz="2000" dirty="0" err="1"/>
              <a:t>op_SIMD</a:t>
            </a:r>
            <a:r>
              <a:rPr lang="en-US" sz="2000" dirty="0"/>
              <a:t>(y[i,J-1,k],z[i,J-1,k])</a:t>
            </a:r>
          </a:p>
          <a:p>
            <a:pPr marL="0" indent="0">
              <a:buFont typeface="Wingdings 3" charset="2"/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400" i="1" dirty="0" err="1"/>
              <a:t>ˠ</a:t>
            </a:r>
            <a:r>
              <a:rPr lang="en-US" sz="2000" i="1" dirty="0"/>
              <a:t>(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range(I): </a:t>
            </a:r>
            <a:r>
              <a:rPr lang="en-US" sz="2000" i="1" dirty="0"/>
              <a:t>s) = </a:t>
            </a:r>
            <a:r>
              <a:rPr lang="en-US" sz="2000" i="1" dirty="0" err="1"/>
              <a:t>ˠ</a:t>
            </a:r>
            <a:r>
              <a:rPr lang="en-US" sz="2000" i="1" dirty="0"/>
              <a:t>(s)</a:t>
            </a:r>
            <a:r>
              <a:rPr lang="en-US" sz="2000" dirty="0"/>
              <a:t>[0/</a:t>
            </a:r>
            <a:r>
              <a:rPr lang="en-US" sz="2000" dirty="0" err="1"/>
              <a:t>i</a:t>
            </a:r>
            <a:r>
              <a:rPr lang="en-US" sz="2000" dirty="0"/>
              <a:t>] ; </a:t>
            </a:r>
            <a:r>
              <a:rPr lang="en-US" sz="2000" i="1" dirty="0" err="1"/>
              <a:t>ˠ</a:t>
            </a:r>
            <a:r>
              <a:rPr lang="en-US" sz="2000" i="1" dirty="0"/>
              <a:t>(s)</a:t>
            </a:r>
            <a:r>
              <a:rPr lang="en-US" sz="2000" dirty="0"/>
              <a:t>[1/</a:t>
            </a:r>
            <a:r>
              <a:rPr lang="en-US" sz="2000" dirty="0" err="1"/>
              <a:t>i</a:t>
            </a:r>
            <a:r>
              <a:rPr lang="en-US" sz="2000" dirty="0"/>
              <a:t>] ; …</a:t>
            </a:r>
            <a:endParaRPr lang="en-US" sz="2000" i="1" dirty="0"/>
          </a:p>
          <a:p>
            <a:pPr marL="0" indent="0">
              <a:buFont typeface="Wingdings 3" charset="2"/>
              <a:buNone/>
            </a:pPr>
            <a:r>
              <a:rPr lang="en-US" sz="2000" i="1" dirty="0"/>
              <a:t>    …</a:t>
            </a:r>
          </a:p>
          <a:p>
            <a:pPr marL="0" indent="0">
              <a:buFont typeface="Wingdings 3" charset="2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00418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EB2B5-15E7-F4CB-C224-1513626AB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SIMD-Vectorization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110EB-747A-A314-FC12-B84BE76DC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Simple, due to linear, block-structured SSA-form IR</a:t>
            </a:r>
          </a:p>
          <a:p>
            <a:endParaRPr lang="en-US" dirty="0"/>
          </a:p>
          <a:p>
            <a:r>
              <a:rPr lang="en-US" dirty="0"/>
              <a:t>Phase 1: Scalar expansion</a:t>
            </a:r>
          </a:p>
          <a:p>
            <a:pPr lvl="1"/>
            <a:r>
              <a:rPr lang="en-US" dirty="0"/>
              <a:t>Variables (implicitly) expand to dimensionality of enclosing loop nest</a:t>
            </a:r>
          </a:p>
          <a:p>
            <a:pPr lvl="1"/>
            <a:endParaRPr lang="en-US" dirty="0"/>
          </a:p>
          <a:p>
            <a:r>
              <a:rPr lang="en-US" dirty="0"/>
              <a:t>Phase 2: Loop vectorization </a:t>
            </a:r>
          </a:p>
          <a:p>
            <a:pPr lvl="1"/>
            <a:r>
              <a:rPr lang="en-US" dirty="0"/>
              <a:t>Extends classical [Allen and Kennedy 1987]</a:t>
            </a:r>
          </a:p>
          <a:p>
            <a:endParaRPr lang="en-US" dirty="0"/>
          </a:p>
          <a:p>
            <a:r>
              <a:rPr lang="en-US" dirty="0"/>
              <a:t>Phase 3: Clean 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7C388-ACCC-9734-3D67-E5FBFC082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991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9AD4C-2CF3-3461-7C2E-516BBEEA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1: Scalar Expansion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5C1A10-5977-E4EB-D513-47A442AE0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F486638-07F5-DF0E-2013-D6A93CB466B9}"/>
              </a:ext>
            </a:extLst>
          </p:cNvPr>
          <p:cNvSpPr txBox="1">
            <a:spLocks/>
          </p:cNvSpPr>
          <p:nvPr/>
        </p:nvSpPr>
        <p:spPr>
          <a:xfrm>
            <a:off x="1719945" y="1594339"/>
            <a:ext cx="5024176" cy="493709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range(I):</a:t>
            </a:r>
          </a:p>
          <a:p>
            <a:pPr marL="0" indent="0">
              <a:buNone/>
            </a:pPr>
            <a:r>
              <a:rPr lang="en-US" dirty="0"/>
              <a:t>   …   </a:t>
            </a:r>
          </a:p>
          <a:p>
            <a:pPr marL="0" indent="0">
              <a:buNone/>
            </a:pPr>
            <a:r>
              <a:rPr lang="en-US" dirty="0"/>
              <a:t>   sum!2 = 0</a:t>
            </a:r>
          </a:p>
          <a:p>
            <a:pPr marL="0" indent="0">
              <a:buNone/>
            </a:pPr>
            <a:r>
              <a:rPr lang="en-US" dirty="0"/>
              <a:t>   for j in range(J):</a:t>
            </a:r>
          </a:p>
          <a:p>
            <a:pPr marL="0" indent="0">
              <a:buNone/>
            </a:pPr>
            <a:r>
              <a:rPr lang="en-US" dirty="0"/>
              <a:t>      </a:t>
            </a:r>
            <a:r>
              <a:rPr lang="en-US" dirty="0">
                <a:solidFill>
                  <a:schemeClr val="tx1"/>
                </a:solidFill>
              </a:rPr>
              <a:t>sum!3 = PHI(sum!2, sum!4)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d = SUB(S[</a:t>
            </a:r>
            <a:r>
              <a:rPr lang="en-US" dirty="0" err="1">
                <a:solidFill>
                  <a:schemeClr val="tx1"/>
                </a:solidFill>
              </a:rPr>
              <a:t>i,j</a:t>
            </a:r>
            <a:r>
              <a:rPr lang="en-US" dirty="0">
                <a:solidFill>
                  <a:schemeClr val="tx1"/>
                </a:solidFill>
              </a:rPr>
              <a:t>], C[j])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p = MUL(d, d)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sum!4 = ADD(sum!3, p)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t = CMP(sum!3, min_sum!2)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…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472CCEA-C39D-F14D-D787-8EC5518201F6}"/>
              </a:ext>
            </a:extLst>
          </p:cNvPr>
          <p:cNvSpPr txBox="1">
            <a:spLocks/>
          </p:cNvSpPr>
          <p:nvPr/>
        </p:nvSpPr>
        <p:spPr>
          <a:xfrm>
            <a:off x="6705612" y="1567124"/>
            <a:ext cx="5024176" cy="493709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C’ = </a:t>
            </a:r>
            <a:r>
              <a:rPr lang="en-US" dirty="0" err="1">
                <a:solidFill>
                  <a:srgbClr val="0432FF"/>
                </a:solidFill>
              </a:rPr>
              <a:t>raise_dim</a:t>
            </a:r>
            <a:r>
              <a:rPr lang="en-US" dirty="0">
                <a:solidFill>
                  <a:srgbClr val="0432FF"/>
                </a:solidFill>
              </a:rPr>
              <a:t>(C, (</a:t>
            </a:r>
            <a:r>
              <a:rPr lang="en-US" dirty="0" err="1">
                <a:solidFill>
                  <a:srgbClr val="0432FF"/>
                </a:solidFill>
              </a:rPr>
              <a:t>j:J</a:t>
            </a:r>
            <a:r>
              <a:rPr lang="en-US" dirty="0">
                <a:solidFill>
                  <a:srgbClr val="0432FF"/>
                </a:solidFill>
              </a:rPr>
              <a:t>), (</a:t>
            </a:r>
            <a:r>
              <a:rPr lang="en-US" dirty="0" err="1">
                <a:solidFill>
                  <a:srgbClr val="0432FF"/>
                </a:solidFill>
              </a:rPr>
              <a:t>i:I,j:J</a:t>
            </a:r>
            <a:r>
              <a:rPr lang="en-US" dirty="0">
                <a:solidFill>
                  <a:srgbClr val="0432FF"/>
                </a:solidFill>
              </a:rPr>
              <a:t>))</a:t>
            </a:r>
            <a:r>
              <a:rPr lang="en-US" dirty="0"/>
              <a:t> …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range(I):</a:t>
            </a:r>
          </a:p>
          <a:p>
            <a:pPr marL="0" indent="0">
              <a:buNone/>
            </a:pPr>
            <a:r>
              <a:rPr lang="en-US" dirty="0"/>
              <a:t>   …   </a:t>
            </a:r>
          </a:p>
          <a:p>
            <a:pPr marL="0" indent="0">
              <a:buNone/>
            </a:pPr>
            <a:r>
              <a:rPr lang="en-US" dirty="0"/>
              <a:t>   sum!2 = [0,0,…0]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   for j in range(J):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sum!3 = PHI(sum!2’, sum!4)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d = SUB(S[I,J], C’[I,J])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p = MUL(d, d)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sum!4 = ADD(sum!3, p)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t = CMP(sum!3’, min_sum!2) 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   …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29052D7A-873A-AB0A-41B4-326B06C2771E}"/>
              </a:ext>
            </a:extLst>
          </p:cNvPr>
          <p:cNvSpPr/>
          <p:nvPr/>
        </p:nvSpPr>
        <p:spPr>
          <a:xfrm>
            <a:off x="3510645" y="2915389"/>
            <a:ext cx="1127697" cy="791200"/>
          </a:xfrm>
          <a:custGeom>
            <a:avLst/>
            <a:gdLst>
              <a:gd name="connsiteX0" fmla="*/ 0 w 1127697"/>
              <a:gd name="connsiteY0" fmla="*/ 105400 h 791200"/>
              <a:gd name="connsiteX1" fmla="*/ 1077686 w 1127697"/>
              <a:gd name="connsiteY1" fmla="*/ 56414 h 791200"/>
              <a:gd name="connsiteX2" fmla="*/ 849086 w 1127697"/>
              <a:gd name="connsiteY2" fmla="*/ 791200 h 79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7697" h="791200">
                <a:moveTo>
                  <a:pt x="0" y="105400"/>
                </a:moveTo>
                <a:cubicBezTo>
                  <a:pt x="468086" y="23757"/>
                  <a:pt x="936172" y="-57886"/>
                  <a:pt x="1077686" y="56414"/>
                </a:cubicBezTo>
                <a:cubicBezTo>
                  <a:pt x="1219200" y="170714"/>
                  <a:pt x="1034143" y="480957"/>
                  <a:pt x="849086" y="79120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A1458AB-711A-B1D5-49FD-F857B64AB9A5}"/>
              </a:ext>
            </a:extLst>
          </p:cNvPr>
          <p:cNvSpPr/>
          <p:nvPr/>
        </p:nvSpPr>
        <p:spPr>
          <a:xfrm>
            <a:off x="4177091" y="3869271"/>
            <a:ext cx="2628355" cy="1507066"/>
          </a:xfrm>
          <a:custGeom>
            <a:avLst/>
            <a:gdLst>
              <a:gd name="connsiteX0" fmla="*/ 1913467 w 2628355"/>
              <a:gd name="connsiteY0" fmla="*/ 0 h 1507066"/>
              <a:gd name="connsiteX1" fmla="*/ 2523067 w 2628355"/>
              <a:gd name="connsiteY1" fmla="*/ 321733 h 1507066"/>
              <a:gd name="connsiteX2" fmla="*/ 0 w 2628355"/>
              <a:gd name="connsiteY2" fmla="*/ 1507066 h 150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28355" h="1507066">
                <a:moveTo>
                  <a:pt x="1913467" y="0"/>
                </a:moveTo>
                <a:cubicBezTo>
                  <a:pt x="2377722" y="35277"/>
                  <a:pt x="2841978" y="70555"/>
                  <a:pt x="2523067" y="321733"/>
                </a:cubicBezTo>
                <a:cubicBezTo>
                  <a:pt x="2204156" y="572911"/>
                  <a:pt x="1102078" y="1039988"/>
                  <a:pt x="0" y="1507066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6FE3E5-550E-9536-DC5C-AA987CA19AA3}"/>
              </a:ext>
            </a:extLst>
          </p:cNvPr>
          <p:cNvSpPr txBox="1"/>
          <p:nvPr/>
        </p:nvSpPr>
        <p:spPr>
          <a:xfrm>
            <a:off x="6926920" y="2980510"/>
            <a:ext cx="36150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432FF"/>
                </a:solidFill>
              </a:rPr>
              <a:t>sum!2’ = </a:t>
            </a:r>
            <a:r>
              <a:rPr lang="en-US" sz="2000" dirty="0" err="1">
                <a:solidFill>
                  <a:srgbClr val="0432FF"/>
                </a:solidFill>
              </a:rPr>
              <a:t>raise</a:t>
            </a:r>
            <a:r>
              <a:rPr lang="en-US" dirty="0" err="1">
                <a:solidFill>
                  <a:srgbClr val="0432FF"/>
                </a:solidFill>
              </a:rPr>
              <a:t>_dim</a:t>
            </a:r>
            <a:r>
              <a:rPr lang="en-US" dirty="0">
                <a:solidFill>
                  <a:srgbClr val="0432FF"/>
                </a:solidFill>
              </a:rPr>
              <a:t>(sum!2, (</a:t>
            </a:r>
            <a:r>
              <a:rPr lang="en-US" dirty="0" err="1">
                <a:solidFill>
                  <a:srgbClr val="0432FF"/>
                </a:solidFill>
              </a:rPr>
              <a:t>j:J</a:t>
            </a:r>
            <a:r>
              <a:rPr lang="en-US" dirty="0">
                <a:solidFill>
                  <a:srgbClr val="0432FF"/>
                </a:solidFill>
              </a:rPr>
              <a:t>))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68E19B-B2F0-640B-D402-23C19C43582D}"/>
              </a:ext>
            </a:extLst>
          </p:cNvPr>
          <p:cNvSpPr txBox="1"/>
          <p:nvPr/>
        </p:nvSpPr>
        <p:spPr>
          <a:xfrm>
            <a:off x="6924141" y="5220907"/>
            <a:ext cx="3379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432FF"/>
                </a:solidFill>
              </a:rPr>
              <a:t>sum!3’ = </a:t>
            </a:r>
            <a:r>
              <a:rPr lang="en-US" sz="2000" dirty="0" err="1">
                <a:solidFill>
                  <a:srgbClr val="0432FF"/>
                </a:solidFill>
              </a:rPr>
              <a:t>drop_dim</a:t>
            </a:r>
            <a:r>
              <a:rPr lang="en-US" sz="2000" dirty="0">
                <a:solidFill>
                  <a:srgbClr val="0432FF"/>
                </a:solidFill>
              </a:rPr>
              <a:t>(sum!3)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4599250-D9CD-0B9C-9546-45DC4443F4CF}"/>
              </a:ext>
            </a:extLst>
          </p:cNvPr>
          <p:cNvSpPr/>
          <p:nvPr/>
        </p:nvSpPr>
        <p:spPr>
          <a:xfrm>
            <a:off x="6976902" y="3761084"/>
            <a:ext cx="1119354" cy="346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44935760-FA30-19FB-FE34-8B8223652B30}"/>
              </a:ext>
            </a:extLst>
          </p:cNvPr>
          <p:cNvSpPr/>
          <p:nvPr/>
        </p:nvSpPr>
        <p:spPr>
          <a:xfrm>
            <a:off x="7543807" y="2036596"/>
            <a:ext cx="2343150" cy="1706738"/>
          </a:xfrm>
          <a:custGeom>
            <a:avLst/>
            <a:gdLst>
              <a:gd name="connsiteX0" fmla="*/ 0 w 2343150"/>
              <a:gd name="connsiteY0" fmla="*/ 1706738 h 1706738"/>
              <a:gd name="connsiteX1" fmla="*/ 1343025 w 2343150"/>
              <a:gd name="connsiteY1" fmla="*/ 220838 h 1706738"/>
              <a:gd name="connsiteX2" fmla="*/ 2343150 w 2343150"/>
              <a:gd name="connsiteY2" fmla="*/ 35100 h 170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3150" h="1706738">
                <a:moveTo>
                  <a:pt x="0" y="1706738"/>
                </a:moveTo>
                <a:cubicBezTo>
                  <a:pt x="476250" y="1103091"/>
                  <a:pt x="952500" y="499444"/>
                  <a:pt x="1343025" y="220838"/>
                </a:cubicBezTo>
                <a:cubicBezTo>
                  <a:pt x="1733550" y="-57768"/>
                  <a:pt x="2038350" y="-11334"/>
                  <a:pt x="2343150" y="3510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4845AC7-B9E8-B9E6-47F8-C120F35AF10C}"/>
              </a:ext>
            </a:extLst>
          </p:cNvPr>
          <p:cNvSpPr txBox="1"/>
          <p:nvPr/>
        </p:nvSpPr>
        <p:spPr>
          <a:xfrm>
            <a:off x="9901245" y="1908006"/>
            <a:ext cx="1218603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sum!3</a:t>
            </a:r>
            <a:r>
              <a:rPr lang="en-US" dirty="0">
                <a:solidFill>
                  <a:srgbClr val="FF0000"/>
                </a:solidFill>
              </a:rPr>
              <a:t>[I,J]</a:t>
            </a:r>
          </a:p>
        </p:txBody>
      </p:sp>
    </p:spTree>
    <p:extLst>
      <p:ext uri="{BB962C8B-B14F-4D97-AF65-F5344CB8AC3E}">
        <p14:creationId xmlns:p14="http://schemas.microsoft.com/office/powerpoint/2010/main" val="32396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/>
      <p:bldP spid="16" grpId="0"/>
      <p:bldP spid="17" grpId="1" animBg="1"/>
      <p:bldP spid="26" grpId="1" animBg="1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5FE1E-EEDF-44E6-2FD1-473DDABB6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2: Loop Vectorization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5902ED-223C-C821-CF07-2B1B6CDAF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AB695E7-4936-AF63-892F-E38529ACFF7B}"/>
              </a:ext>
            </a:extLst>
          </p:cNvPr>
          <p:cNvSpPr txBox="1">
            <a:spLocks/>
          </p:cNvSpPr>
          <p:nvPr/>
        </p:nvSpPr>
        <p:spPr>
          <a:xfrm>
            <a:off x="1714347" y="1485480"/>
            <a:ext cx="5024176" cy="493709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C’ = </a:t>
            </a:r>
            <a:r>
              <a:rPr lang="en-US" dirty="0" err="1">
                <a:solidFill>
                  <a:schemeClr val="tx1"/>
                </a:solidFill>
              </a:rPr>
              <a:t>raise_dim</a:t>
            </a:r>
            <a:r>
              <a:rPr lang="en-US" dirty="0">
                <a:solidFill>
                  <a:schemeClr val="tx1"/>
                </a:solidFill>
              </a:rPr>
              <a:t>(C, (</a:t>
            </a:r>
            <a:r>
              <a:rPr lang="en-US" dirty="0" err="1">
                <a:solidFill>
                  <a:schemeClr val="tx1"/>
                </a:solidFill>
              </a:rPr>
              <a:t>j:J</a:t>
            </a:r>
            <a:r>
              <a:rPr lang="en-US" dirty="0">
                <a:solidFill>
                  <a:schemeClr val="tx1"/>
                </a:solidFill>
              </a:rPr>
              <a:t>), (</a:t>
            </a:r>
            <a:r>
              <a:rPr lang="en-US" dirty="0" err="1">
                <a:solidFill>
                  <a:schemeClr val="tx1"/>
                </a:solidFill>
              </a:rPr>
              <a:t>i:I,j:J</a:t>
            </a:r>
            <a:r>
              <a:rPr lang="en-US" dirty="0">
                <a:solidFill>
                  <a:schemeClr val="tx1"/>
                </a:solidFill>
              </a:rPr>
              <a:t>)) …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in range(I):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…  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sum!2 = [0,0,…0]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sum!2’ = </a:t>
            </a:r>
            <a:r>
              <a:rPr lang="en-US" dirty="0" err="1">
                <a:solidFill>
                  <a:schemeClr val="tx1"/>
                </a:solidFill>
              </a:rPr>
              <a:t>raise_dim</a:t>
            </a:r>
            <a:r>
              <a:rPr lang="en-US" dirty="0">
                <a:solidFill>
                  <a:schemeClr val="tx1"/>
                </a:solidFill>
              </a:rPr>
              <a:t>(sum!2, (</a:t>
            </a:r>
            <a:r>
              <a:rPr lang="en-US" dirty="0" err="1">
                <a:solidFill>
                  <a:schemeClr val="tx1"/>
                </a:solidFill>
              </a:rPr>
              <a:t>j:J</a:t>
            </a:r>
            <a:r>
              <a:rPr lang="en-US" dirty="0">
                <a:solidFill>
                  <a:schemeClr val="tx1"/>
                </a:solidFill>
              </a:rPr>
              <a:t>))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</a:t>
            </a:r>
            <a:r>
              <a:rPr lang="en-US" dirty="0">
                <a:solidFill>
                  <a:srgbClr val="FF0000"/>
                </a:solidFill>
              </a:rPr>
              <a:t>for j in range(J):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</a:t>
            </a:r>
            <a:r>
              <a:rPr lang="en-US" dirty="0">
                <a:solidFill>
                  <a:srgbClr val="FF0000"/>
                </a:solidFill>
              </a:rPr>
              <a:t>sum!3 = PHI(sum!2’,  sum!4)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d = SUB(S, C’)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p = MUL(d, d)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</a:t>
            </a:r>
            <a:r>
              <a:rPr lang="en-US" dirty="0">
                <a:solidFill>
                  <a:srgbClr val="FF0000"/>
                </a:solidFill>
              </a:rPr>
              <a:t>sum!4 = ADD(sum!3, p)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sum!3’ = </a:t>
            </a:r>
            <a:r>
              <a:rPr lang="en-US" dirty="0" err="1">
                <a:solidFill>
                  <a:schemeClr val="tx1"/>
                </a:solidFill>
              </a:rPr>
              <a:t>drop_dim</a:t>
            </a:r>
            <a:r>
              <a:rPr lang="en-US" dirty="0">
                <a:solidFill>
                  <a:schemeClr val="tx1"/>
                </a:solidFill>
              </a:rPr>
              <a:t>(sum!3)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t = CMP(sum!3’, min_sum!2)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… 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580371F-A963-BA21-2D6E-303D85300A72}"/>
              </a:ext>
            </a:extLst>
          </p:cNvPr>
          <p:cNvSpPr txBox="1">
            <a:spLocks/>
          </p:cNvSpPr>
          <p:nvPr/>
        </p:nvSpPr>
        <p:spPr>
          <a:xfrm>
            <a:off x="6781659" y="1507250"/>
            <a:ext cx="5024176" cy="493709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C’ = </a:t>
            </a:r>
            <a:r>
              <a:rPr lang="en-US" dirty="0" err="1">
                <a:solidFill>
                  <a:schemeClr val="tx1"/>
                </a:solidFill>
              </a:rPr>
              <a:t>raise_dim</a:t>
            </a:r>
            <a:r>
              <a:rPr lang="en-US" dirty="0">
                <a:solidFill>
                  <a:schemeClr val="tx1"/>
                </a:solidFill>
              </a:rPr>
              <a:t>(C, (</a:t>
            </a:r>
            <a:r>
              <a:rPr lang="en-US" dirty="0" err="1">
                <a:solidFill>
                  <a:schemeClr val="tx1"/>
                </a:solidFill>
              </a:rPr>
              <a:t>j:J</a:t>
            </a:r>
            <a:r>
              <a:rPr lang="en-US" dirty="0">
                <a:solidFill>
                  <a:schemeClr val="tx1"/>
                </a:solidFill>
              </a:rPr>
              <a:t>), (</a:t>
            </a:r>
            <a:r>
              <a:rPr lang="en-US" dirty="0" err="1">
                <a:solidFill>
                  <a:schemeClr val="tx1"/>
                </a:solidFill>
              </a:rPr>
              <a:t>i:I,j:J</a:t>
            </a:r>
            <a:r>
              <a:rPr lang="en-US" dirty="0">
                <a:solidFill>
                  <a:schemeClr val="tx1"/>
                </a:solidFill>
              </a:rPr>
              <a:t>)) …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in range(I):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…  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sum!2 = [0,0,…0]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sum!2’ = </a:t>
            </a:r>
            <a:r>
              <a:rPr lang="en-US" dirty="0" err="1">
                <a:solidFill>
                  <a:schemeClr val="tx1"/>
                </a:solidFill>
              </a:rPr>
              <a:t>raise_dim</a:t>
            </a:r>
            <a:r>
              <a:rPr lang="en-US" dirty="0">
                <a:solidFill>
                  <a:schemeClr val="tx1"/>
                </a:solidFill>
              </a:rPr>
              <a:t>(sum!2, (</a:t>
            </a:r>
            <a:r>
              <a:rPr lang="en-US" dirty="0" err="1">
                <a:solidFill>
                  <a:schemeClr val="tx1"/>
                </a:solidFill>
              </a:rPr>
              <a:t>j:J</a:t>
            </a:r>
            <a:r>
              <a:rPr lang="en-US" dirty="0">
                <a:solidFill>
                  <a:schemeClr val="tx1"/>
                </a:solidFill>
              </a:rPr>
              <a:t>))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 d[I,J] = SUB(S[I,J], C’[I,J])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p[I,J] = MUL(d[I,J], d[I,J])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for j in range(J):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sum!3[</a:t>
            </a:r>
            <a:r>
              <a:rPr lang="en-US" dirty="0" err="1">
                <a:solidFill>
                  <a:srgbClr val="FF0000"/>
                </a:solidFill>
              </a:rPr>
              <a:t>I,j</a:t>
            </a:r>
            <a:r>
              <a:rPr lang="en-US" dirty="0">
                <a:solidFill>
                  <a:srgbClr val="FF0000"/>
                </a:solidFill>
              </a:rPr>
              <a:t>] = PHI(sum!2’[…], sum!4[…])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      sum!4[</a:t>
            </a:r>
            <a:r>
              <a:rPr lang="en-US" dirty="0" err="1">
                <a:solidFill>
                  <a:srgbClr val="FF0000"/>
                </a:solidFill>
              </a:rPr>
              <a:t>I,j</a:t>
            </a:r>
            <a:r>
              <a:rPr lang="en-US" dirty="0">
                <a:solidFill>
                  <a:srgbClr val="FF0000"/>
                </a:solidFill>
              </a:rPr>
              <a:t>] = ADD(sum!3[</a:t>
            </a:r>
            <a:r>
              <a:rPr lang="en-US" dirty="0" err="1">
                <a:solidFill>
                  <a:srgbClr val="FF0000"/>
                </a:solidFill>
              </a:rPr>
              <a:t>I,j</a:t>
            </a:r>
            <a:r>
              <a:rPr lang="en-US" dirty="0">
                <a:solidFill>
                  <a:srgbClr val="FF0000"/>
                </a:solidFill>
              </a:rPr>
              <a:t>], p[</a:t>
            </a:r>
            <a:r>
              <a:rPr lang="en-US" dirty="0" err="1">
                <a:solidFill>
                  <a:srgbClr val="FF0000"/>
                </a:solidFill>
              </a:rPr>
              <a:t>I,j</a:t>
            </a:r>
            <a:r>
              <a:rPr lang="en-US" dirty="0">
                <a:solidFill>
                  <a:srgbClr val="FF0000"/>
                </a:solidFill>
              </a:rPr>
              <a:t>])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sum!3’ = </a:t>
            </a:r>
            <a:r>
              <a:rPr lang="en-US" dirty="0" err="1">
                <a:solidFill>
                  <a:schemeClr val="tx1"/>
                </a:solidFill>
              </a:rPr>
              <a:t>drop_dim</a:t>
            </a:r>
            <a:r>
              <a:rPr lang="en-US" dirty="0">
                <a:solidFill>
                  <a:schemeClr val="tx1"/>
                </a:solidFill>
              </a:rPr>
              <a:t>(sum!3)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t = CMP(sum!3’, min_sum!2)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…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24782B0C-E020-242C-B9F6-64ED7884B6A8}"/>
              </a:ext>
            </a:extLst>
          </p:cNvPr>
          <p:cNvSpPr/>
          <p:nvPr/>
        </p:nvSpPr>
        <p:spPr>
          <a:xfrm>
            <a:off x="5014913" y="3857625"/>
            <a:ext cx="908364" cy="1100138"/>
          </a:xfrm>
          <a:custGeom>
            <a:avLst/>
            <a:gdLst>
              <a:gd name="connsiteX0" fmla="*/ 557212 w 908364"/>
              <a:gd name="connsiteY0" fmla="*/ 0 h 1100138"/>
              <a:gd name="connsiteX1" fmla="*/ 885825 w 908364"/>
              <a:gd name="connsiteY1" fmla="*/ 442913 h 1100138"/>
              <a:gd name="connsiteX2" fmla="*/ 0 w 908364"/>
              <a:gd name="connsiteY2" fmla="*/ 1100138 h 1100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8364" h="1100138">
                <a:moveTo>
                  <a:pt x="557212" y="0"/>
                </a:moveTo>
                <a:cubicBezTo>
                  <a:pt x="767953" y="129778"/>
                  <a:pt x="978694" y="259557"/>
                  <a:pt x="885825" y="442913"/>
                </a:cubicBezTo>
                <a:cubicBezTo>
                  <a:pt x="792956" y="626269"/>
                  <a:pt x="396478" y="863203"/>
                  <a:pt x="0" y="1100138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1FF08F2-AB81-5632-6BC0-D3923DE87FD7}"/>
              </a:ext>
            </a:extLst>
          </p:cNvPr>
          <p:cNvSpPr/>
          <p:nvPr/>
        </p:nvSpPr>
        <p:spPr>
          <a:xfrm>
            <a:off x="1457274" y="3886200"/>
            <a:ext cx="671564" cy="1085850"/>
          </a:xfrm>
          <a:custGeom>
            <a:avLst/>
            <a:gdLst>
              <a:gd name="connsiteX0" fmla="*/ 642989 w 671564"/>
              <a:gd name="connsiteY0" fmla="*/ 1085850 h 1085850"/>
              <a:gd name="connsiteX1" fmla="*/ 51 w 671564"/>
              <a:gd name="connsiteY1" fmla="*/ 671513 h 1085850"/>
              <a:gd name="connsiteX2" fmla="*/ 671564 w 671564"/>
              <a:gd name="connsiteY2" fmla="*/ 0 h 108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1564" h="1085850">
                <a:moveTo>
                  <a:pt x="642989" y="1085850"/>
                </a:moveTo>
                <a:cubicBezTo>
                  <a:pt x="319138" y="969169"/>
                  <a:pt x="-4712" y="852488"/>
                  <a:pt x="51" y="671513"/>
                </a:cubicBezTo>
                <a:cubicBezTo>
                  <a:pt x="4814" y="490538"/>
                  <a:pt x="338189" y="245269"/>
                  <a:pt x="671564" y="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2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5FE1E-EEDF-44E6-2FD1-473DDABB6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2: Loop Vectorization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5902ED-223C-C821-CF07-2B1B6CDAF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580371F-A963-BA21-2D6E-303D85300A72}"/>
              </a:ext>
            </a:extLst>
          </p:cNvPr>
          <p:cNvSpPr txBox="1">
            <a:spLocks/>
          </p:cNvSpPr>
          <p:nvPr/>
        </p:nvSpPr>
        <p:spPr>
          <a:xfrm>
            <a:off x="1398922" y="1507250"/>
            <a:ext cx="5394030" cy="493709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C’ = </a:t>
            </a:r>
            <a:r>
              <a:rPr lang="en-US" dirty="0" err="1">
                <a:solidFill>
                  <a:schemeClr val="tx1"/>
                </a:solidFill>
              </a:rPr>
              <a:t>raise_dim</a:t>
            </a:r>
            <a:r>
              <a:rPr lang="en-US" dirty="0">
                <a:solidFill>
                  <a:schemeClr val="tx1"/>
                </a:solidFill>
              </a:rPr>
              <a:t>(C, (</a:t>
            </a:r>
            <a:r>
              <a:rPr lang="en-US" dirty="0" err="1">
                <a:solidFill>
                  <a:schemeClr val="tx1"/>
                </a:solidFill>
              </a:rPr>
              <a:t>j:J</a:t>
            </a:r>
            <a:r>
              <a:rPr lang="en-US" dirty="0">
                <a:solidFill>
                  <a:schemeClr val="tx1"/>
                </a:solidFill>
              </a:rPr>
              <a:t>), (</a:t>
            </a:r>
            <a:r>
              <a:rPr lang="en-US" dirty="0" err="1">
                <a:solidFill>
                  <a:schemeClr val="tx1"/>
                </a:solidFill>
              </a:rPr>
              <a:t>i:I,j:J</a:t>
            </a:r>
            <a:r>
              <a:rPr lang="en-US" dirty="0">
                <a:solidFill>
                  <a:schemeClr val="tx1"/>
                </a:solidFill>
              </a:rPr>
              <a:t>)) …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for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in range(I):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min_sum!2 = PHI(min_sum!1, min_sum!4)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   </a:t>
            </a:r>
            <a:r>
              <a:rPr lang="en-US" dirty="0">
                <a:solidFill>
                  <a:srgbClr val="C00000"/>
                </a:solidFill>
              </a:rPr>
              <a:t>min_index!2 = PHI(min_index!1, min_index!4) </a:t>
            </a:r>
            <a:r>
              <a:rPr lang="en-US" dirty="0">
                <a:solidFill>
                  <a:schemeClr val="tx1"/>
                </a:solidFill>
              </a:rPr>
              <a:t>  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 d[I,J] = SUB(S[I,J], C’[I,J])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p[I,J] = MUL(d[I,J], d[I,J])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for j in range(J):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sum!3[</a:t>
            </a:r>
            <a:r>
              <a:rPr lang="en-US" dirty="0" err="1">
                <a:solidFill>
                  <a:schemeClr val="tx1"/>
                </a:solidFill>
              </a:rPr>
              <a:t>I,j</a:t>
            </a:r>
            <a:r>
              <a:rPr lang="en-US" dirty="0">
                <a:solidFill>
                  <a:schemeClr val="tx1"/>
                </a:solidFill>
              </a:rPr>
              <a:t>] = PHI(sum!2’[…], sum!4[…])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   sum!4[</a:t>
            </a:r>
            <a:r>
              <a:rPr lang="en-US" dirty="0" err="1">
                <a:solidFill>
                  <a:schemeClr val="tx1"/>
                </a:solidFill>
              </a:rPr>
              <a:t>I,j</a:t>
            </a:r>
            <a:r>
              <a:rPr lang="en-US" dirty="0">
                <a:solidFill>
                  <a:schemeClr val="tx1"/>
                </a:solidFill>
              </a:rPr>
              <a:t>] = ADD(sum!3[</a:t>
            </a:r>
            <a:r>
              <a:rPr lang="en-US" dirty="0" err="1">
                <a:solidFill>
                  <a:schemeClr val="tx1"/>
                </a:solidFill>
              </a:rPr>
              <a:t>I,j</a:t>
            </a:r>
            <a:r>
              <a:rPr lang="en-US" dirty="0">
                <a:solidFill>
                  <a:schemeClr val="tx1"/>
                </a:solidFill>
              </a:rPr>
              <a:t>], p[</a:t>
            </a:r>
            <a:r>
              <a:rPr lang="en-US" dirty="0" err="1">
                <a:solidFill>
                  <a:schemeClr val="tx1"/>
                </a:solidFill>
              </a:rPr>
              <a:t>I,j</a:t>
            </a:r>
            <a:r>
              <a:rPr lang="en-US" dirty="0">
                <a:solidFill>
                  <a:schemeClr val="tx1"/>
                </a:solidFill>
              </a:rPr>
              <a:t>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sum!3’ = </a:t>
            </a:r>
            <a:r>
              <a:rPr lang="en-US" dirty="0" err="1">
                <a:solidFill>
                  <a:schemeClr val="tx1"/>
                </a:solidFill>
              </a:rPr>
              <a:t>drop_dim</a:t>
            </a:r>
            <a:r>
              <a:rPr lang="en-US" dirty="0">
                <a:solidFill>
                  <a:schemeClr val="tx1"/>
                </a:solidFill>
              </a:rPr>
              <a:t>(sum!3)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t = CMP(sum!3’, min_sum!2)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min_sum!3 = sum!3’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min_index!3 =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</a:t>
            </a:r>
            <a:r>
              <a:rPr lang="en-US" dirty="0">
                <a:solidFill>
                  <a:srgbClr val="FF0000"/>
                </a:solidFill>
              </a:rPr>
              <a:t>min_sum!4 = MUX(t, min_sum!3, min_sum!2)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</a:t>
            </a:r>
            <a:r>
              <a:rPr lang="en-US" dirty="0">
                <a:solidFill>
                  <a:srgbClr val="C00000"/>
                </a:solidFill>
              </a:rPr>
              <a:t>min_index!4 = MUX(t, min_index!3, min_index!2)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FFBBA4-E703-0EB5-1990-551292183621}"/>
              </a:ext>
            </a:extLst>
          </p:cNvPr>
          <p:cNvSpPr txBox="1">
            <a:spLocks/>
          </p:cNvSpPr>
          <p:nvPr/>
        </p:nvSpPr>
        <p:spPr>
          <a:xfrm>
            <a:off x="6754429" y="1512693"/>
            <a:ext cx="5394030" cy="493709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C’ = </a:t>
            </a:r>
            <a:r>
              <a:rPr lang="en-US" dirty="0" err="1">
                <a:solidFill>
                  <a:schemeClr val="tx1"/>
                </a:solidFill>
              </a:rPr>
              <a:t>raise_dim</a:t>
            </a:r>
            <a:r>
              <a:rPr lang="en-US" dirty="0">
                <a:solidFill>
                  <a:schemeClr val="tx1"/>
                </a:solidFill>
              </a:rPr>
              <a:t>(C, (</a:t>
            </a:r>
            <a:r>
              <a:rPr lang="en-US" dirty="0" err="1">
                <a:solidFill>
                  <a:schemeClr val="tx1"/>
                </a:solidFill>
              </a:rPr>
              <a:t>j:J</a:t>
            </a:r>
            <a:r>
              <a:rPr lang="en-US" dirty="0">
                <a:solidFill>
                  <a:schemeClr val="tx1"/>
                </a:solidFill>
              </a:rPr>
              <a:t>), (</a:t>
            </a:r>
            <a:r>
              <a:rPr lang="en-US" dirty="0" err="1">
                <a:solidFill>
                  <a:schemeClr val="tx1"/>
                </a:solidFill>
              </a:rPr>
              <a:t>i:I,j:J</a:t>
            </a:r>
            <a:r>
              <a:rPr lang="en-US" dirty="0">
                <a:solidFill>
                  <a:schemeClr val="tx1"/>
                </a:solidFill>
              </a:rPr>
              <a:t>)) …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d[I,J] = SUB(S[I,J], C’[I,J])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p[I,J] = MUL(d[I,J], d[I,J])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for j in range(J):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sum!3[</a:t>
            </a:r>
            <a:r>
              <a:rPr lang="en-US" dirty="0" err="1">
                <a:solidFill>
                  <a:schemeClr val="tx1"/>
                </a:solidFill>
              </a:rPr>
              <a:t>I,j</a:t>
            </a:r>
            <a:r>
              <a:rPr lang="en-US" dirty="0">
                <a:solidFill>
                  <a:schemeClr val="tx1"/>
                </a:solidFill>
              </a:rPr>
              <a:t>] = PHI(sum!2’[…], sum!4[…])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sum!4[</a:t>
            </a:r>
            <a:r>
              <a:rPr lang="en-US" dirty="0" err="1">
                <a:solidFill>
                  <a:schemeClr val="tx1"/>
                </a:solidFill>
              </a:rPr>
              <a:t>I,j</a:t>
            </a:r>
            <a:r>
              <a:rPr lang="en-US" dirty="0">
                <a:solidFill>
                  <a:schemeClr val="tx1"/>
                </a:solidFill>
              </a:rPr>
              <a:t>] = ADD(sum!3[</a:t>
            </a:r>
            <a:r>
              <a:rPr lang="en-US" dirty="0" err="1">
                <a:solidFill>
                  <a:schemeClr val="tx1"/>
                </a:solidFill>
              </a:rPr>
              <a:t>I,j</a:t>
            </a:r>
            <a:r>
              <a:rPr lang="en-US" dirty="0">
                <a:solidFill>
                  <a:schemeClr val="tx1"/>
                </a:solidFill>
              </a:rPr>
              <a:t>], p[</a:t>
            </a:r>
            <a:r>
              <a:rPr lang="en-US" dirty="0" err="1">
                <a:solidFill>
                  <a:schemeClr val="tx1"/>
                </a:solidFill>
              </a:rPr>
              <a:t>I,j</a:t>
            </a:r>
            <a:r>
              <a:rPr lang="en-US" dirty="0">
                <a:solidFill>
                  <a:schemeClr val="tx1"/>
                </a:solidFill>
              </a:rPr>
              <a:t>])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sum!3’ = </a:t>
            </a:r>
            <a:r>
              <a:rPr lang="en-US" dirty="0" err="1">
                <a:solidFill>
                  <a:schemeClr val="tx1"/>
                </a:solidFill>
              </a:rPr>
              <a:t>drop_dim</a:t>
            </a:r>
            <a:r>
              <a:rPr lang="en-US" dirty="0">
                <a:solidFill>
                  <a:schemeClr val="tx1"/>
                </a:solidFill>
              </a:rPr>
              <a:t>(sum!3)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min_index!3[I] = [0,1,…I-1]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min_sum!3[I] = sum!3’[I]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for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in range(I):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min_sum!2[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 = PHI(min_sum!1[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], min_sum!4[i-1])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   </a:t>
            </a:r>
            <a:r>
              <a:rPr lang="en-US" dirty="0">
                <a:solidFill>
                  <a:srgbClr val="C00000"/>
                </a:solidFill>
              </a:rPr>
              <a:t>min_index!2[</a:t>
            </a:r>
            <a:r>
              <a:rPr lang="en-US" dirty="0" err="1">
                <a:solidFill>
                  <a:srgbClr val="C00000"/>
                </a:solidFill>
              </a:rPr>
              <a:t>i</a:t>
            </a:r>
            <a:r>
              <a:rPr lang="en-US" dirty="0">
                <a:solidFill>
                  <a:srgbClr val="C00000"/>
                </a:solidFill>
              </a:rPr>
              <a:t>] = PHI(min_index!1[</a:t>
            </a:r>
            <a:r>
              <a:rPr lang="en-US" dirty="0" err="1">
                <a:solidFill>
                  <a:srgbClr val="C00000"/>
                </a:solidFill>
              </a:rPr>
              <a:t>i</a:t>
            </a:r>
            <a:r>
              <a:rPr lang="en-US" dirty="0">
                <a:solidFill>
                  <a:srgbClr val="C00000"/>
                </a:solidFill>
              </a:rPr>
              <a:t>], min_index!4[i-1]) </a:t>
            </a:r>
            <a:r>
              <a:rPr lang="en-US" dirty="0">
                <a:solidFill>
                  <a:schemeClr val="tx1"/>
                </a:solidFill>
              </a:rPr>
              <a:t>    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t[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 = CMP(sum!3’[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], min_sum!2[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])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</a:t>
            </a:r>
            <a:r>
              <a:rPr lang="en-US" dirty="0">
                <a:solidFill>
                  <a:srgbClr val="FF0000"/>
                </a:solidFill>
              </a:rPr>
              <a:t>min_sum!4[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 = MUX(t[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], min_sum!3[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], min_sum!2[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   </a:t>
            </a:r>
            <a:r>
              <a:rPr lang="en-US" dirty="0">
                <a:solidFill>
                  <a:srgbClr val="C00000"/>
                </a:solidFill>
              </a:rPr>
              <a:t>min_index!4[</a:t>
            </a:r>
            <a:r>
              <a:rPr lang="en-US" dirty="0" err="1">
                <a:solidFill>
                  <a:srgbClr val="C00000"/>
                </a:solidFill>
              </a:rPr>
              <a:t>i</a:t>
            </a:r>
            <a:r>
              <a:rPr lang="en-US" dirty="0">
                <a:solidFill>
                  <a:srgbClr val="C00000"/>
                </a:solidFill>
              </a:rPr>
              <a:t>] = MUX(t[</a:t>
            </a:r>
            <a:r>
              <a:rPr lang="en-US" dirty="0" err="1">
                <a:solidFill>
                  <a:srgbClr val="C00000"/>
                </a:solidFill>
              </a:rPr>
              <a:t>i</a:t>
            </a:r>
            <a:r>
              <a:rPr lang="en-US" dirty="0">
                <a:solidFill>
                  <a:srgbClr val="C00000"/>
                </a:solidFill>
              </a:rPr>
              <a:t>], min_index!3[</a:t>
            </a:r>
            <a:r>
              <a:rPr lang="en-US" dirty="0" err="1">
                <a:solidFill>
                  <a:srgbClr val="C00000"/>
                </a:solidFill>
              </a:rPr>
              <a:t>i</a:t>
            </a:r>
            <a:r>
              <a:rPr lang="en-US" dirty="0">
                <a:solidFill>
                  <a:srgbClr val="C00000"/>
                </a:solidFill>
              </a:rPr>
              <a:t>], min_index!2[</a:t>
            </a:r>
            <a:r>
              <a:rPr lang="en-US" dirty="0" err="1">
                <a:solidFill>
                  <a:srgbClr val="C00000"/>
                </a:solidFill>
              </a:rPr>
              <a:t>i</a:t>
            </a:r>
            <a:r>
              <a:rPr lang="en-US" dirty="0">
                <a:solidFill>
                  <a:srgbClr val="C00000"/>
                </a:solidFill>
              </a:rPr>
              <a:t>])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B8C059FA-E34E-CBD4-5E2E-062D9A12F0F7}"/>
              </a:ext>
            </a:extLst>
          </p:cNvPr>
          <p:cNvSpPr/>
          <p:nvPr/>
        </p:nvSpPr>
        <p:spPr>
          <a:xfrm>
            <a:off x="4243388" y="2228850"/>
            <a:ext cx="2041489" cy="2528888"/>
          </a:xfrm>
          <a:custGeom>
            <a:avLst/>
            <a:gdLst>
              <a:gd name="connsiteX0" fmla="*/ 1157287 w 2041489"/>
              <a:gd name="connsiteY0" fmla="*/ 0 h 2528888"/>
              <a:gd name="connsiteX1" fmla="*/ 2000250 w 2041489"/>
              <a:gd name="connsiteY1" fmla="*/ 1357313 h 2528888"/>
              <a:gd name="connsiteX2" fmla="*/ 0 w 2041489"/>
              <a:gd name="connsiteY2" fmla="*/ 2528888 h 2528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1489" h="2528888">
                <a:moveTo>
                  <a:pt x="1157287" y="0"/>
                </a:moveTo>
                <a:cubicBezTo>
                  <a:pt x="1675209" y="467916"/>
                  <a:pt x="2193131" y="935832"/>
                  <a:pt x="2000250" y="1357313"/>
                </a:cubicBezTo>
                <a:cubicBezTo>
                  <a:pt x="1807369" y="1778794"/>
                  <a:pt x="903684" y="2153841"/>
                  <a:pt x="0" y="2528888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F5F40719-420E-53EA-6842-95D7F7956924}"/>
              </a:ext>
            </a:extLst>
          </p:cNvPr>
          <p:cNvSpPr/>
          <p:nvPr/>
        </p:nvSpPr>
        <p:spPr>
          <a:xfrm>
            <a:off x="4286250" y="4786313"/>
            <a:ext cx="1403659" cy="800100"/>
          </a:xfrm>
          <a:custGeom>
            <a:avLst/>
            <a:gdLst>
              <a:gd name="connsiteX0" fmla="*/ 0 w 1403659"/>
              <a:gd name="connsiteY0" fmla="*/ 0 h 800100"/>
              <a:gd name="connsiteX1" fmla="*/ 1271588 w 1403659"/>
              <a:gd name="connsiteY1" fmla="*/ 185737 h 800100"/>
              <a:gd name="connsiteX2" fmla="*/ 1300163 w 1403659"/>
              <a:gd name="connsiteY2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3659" h="800100">
                <a:moveTo>
                  <a:pt x="0" y="0"/>
                </a:moveTo>
                <a:cubicBezTo>
                  <a:pt x="527447" y="26193"/>
                  <a:pt x="1054894" y="52387"/>
                  <a:pt x="1271588" y="185737"/>
                </a:cubicBezTo>
                <a:cubicBezTo>
                  <a:pt x="1488282" y="319087"/>
                  <a:pt x="1394222" y="559593"/>
                  <a:pt x="1300163" y="80010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D014591-6E5A-7924-D4A6-DD414320A9E9}"/>
              </a:ext>
            </a:extLst>
          </p:cNvPr>
          <p:cNvSpPr/>
          <p:nvPr/>
        </p:nvSpPr>
        <p:spPr>
          <a:xfrm>
            <a:off x="728504" y="2286000"/>
            <a:ext cx="885984" cy="3371850"/>
          </a:xfrm>
          <a:custGeom>
            <a:avLst/>
            <a:gdLst>
              <a:gd name="connsiteX0" fmla="*/ 828834 w 885984"/>
              <a:gd name="connsiteY0" fmla="*/ 3371850 h 3371850"/>
              <a:gd name="connsiteX1" fmla="*/ 159 w 885984"/>
              <a:gd name="connsiteY1" fmla="*/ 1571625 h 3371850"/>
              <a:gd name="connsiteX2" fmla="*/ 885984 w 885984"/>
              <a:gd name="connsiteY2" fmla="*/ 0 h 337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5984" h="3371850">
                <a:moveTo>
                  <a:pt x="828834" y="3371850"/>
                </a:moveTo>
                <a:cubicBezTo>
                  <a:pt x="409734" y="2752725"/>
                  <a:pt x="-9366" y="2133600"/>
                  <a:pt x="159" y="1571625"/>
                </a:cubicBezTo>
                <a:cubicBezTo>
                  <a:pt x="9684" y="1009650"/>
                  <a:pt x="447834" y="504825"/>
                  <a:pt x="885984" y="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2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4C812-8AB4-A7E1-5730-D9A329154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3: Clean 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2E4A8F-061F-8AA0-4314-477CADE95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ED330DF-B0BE-947E-7181-3A0360F6232F}"/>
              </a:ext>
            </a:extLst>
          </p:cNvPr>
          <p:cNvSpPr txBox="1">
            <a:spLocks/>
          </p:cNvSpPr>
          <p:nvPr/>
        </p:nvSpPr>
        <p:spPr>
          <a:xfrm>
            <a:off x="1932068" y="1578006"/>
            <a:ext cx="5170862" cy="493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C’ = </a:t>
            </a:r>
            <a:r>
              <a:rPr lang="en-US" sz="2000" dirty="0" err="1">
                <a:solidFill>
                  <a:schemeClr val="tx1"/>
                </a:solidFill>
              </a:rPr>
              <a:t>raise_dim</a:t>
            </a:r>
            <a:r>
              <a:rPr lang="en-US" sz="2000" dirty="0">
                <a:solidFill>
                  <a:schemeClr val="tx1"/>
                </a:solidFill>
              </a:rPr>
              <a:t>(C, (</a:t>
            </a:r>
            <a:r>
              <a:rPr lang="en-US" sz="2000" dirty="0" err="1">
                <a:solidFill>
                  <a:schemeClr val="tx1"/>
                </a:solidFill>
              </a:rPr>
              <a:t>j:J</a:t>
            </a:r>
            <a:r>
              <a:rPr lang="en-US" sz="2000" dirty="0">
                <a:solidFill>
                  <a:schemeClr val="tx1"/>
                </a:solidFill>
              </a:rPr>
              <a:t>), (</a:t>
            </a:r>
            <a:r>
              <a:rPr lang="en-US" sz="2000" dirty="0" err="1">
                <a:solidFill>
                  <a:schemeClr val="tx1"/>
                </a:solidFill>
              </a:rPr>
              <a:t>i:I,j:J</a:t>
            </a:r>
            <a:r>
              <a:rPr lang="en-US" sz="2000" dirty="0">
                <a:solidFill>
                  <a:schemeClr val="tx1"/>
                </a:solidFill>
              </a:rPr>
              <a:t>))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…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d[I,J] = SUB(S[I,J], C’[I,J])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p[I,J] = MUL(d[I,J], d[I,J])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for j in range(J):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</a:t>
            </a:r>
            <a:r>
              <a:rPr lang="en-US" sz="2000" dirty="0">
                <a:solidFill>
                  <a:srgbClr val="FF0000"/>
                </a:solidFill>
              </a:rPr>
              <a:t>sum!3[</a:t>
            </a:r>
            <a:r>
              <a:rPr lang="en-US" sz="2000" dirty="0" err="1">
                <a:solidFill>
                  <a:srgbClr val="FF0000"/>
                </a:solidFill>
              </a:rPr>
              <a:t>I,j</a:t>
            </a:r>
            <a:r>
              <a:rPr lang="en-US" sz="2000" dirty="0">
                <a:solidFill>
                  <a:srgbClr val="FF0000"/>
                </a:solidFill>
              </a:rPr>
              <a:t>]</a:t>
            </a:r>
            <a:r>
              <a:rPr lang="en-US" sz="2000" dirty="0">
                <a:solidFill>
                  <a:schemeClr val="tx1"/>
                </a:solidFill>
              </a:rPr>
              <a:t> = PHI(</a:t>
            </a:r>
            <a:r>
              <a:rPr lang="en-US" sz="2000" dirty="0">
                <a:solidFill>
                  <a:srgbClr val="FF0000"/>
                </a:solidFill>
              </a:rPr>
              <a:t>sum!2’[</a:t>
            </a:r>
            <a:r>
              <a:rPr lang="en-US" sz="2000" dirty="0" err="1">
                <a:solidFill>
                  <a:srgbClr val="FF0000"/>
                </a:solidFill>
              </a:rPr>
              <a:t>I,j</a:t>
            </a:r>
            <a:r>
              <a:rPr lang="en-US" sz="2000" dirty="0">
                <a:solidFill>
                  <a:srgbClr val="FF0000"/>
                </a:solidFill>
              </a:rPr>
              <a:t>]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rgbClr val="FF0000"/>
                </a:solidFill>
              </a:rPr>
              <a:t>sum!4[I,j-1]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   </a:t>
            </a:r>
            <a:r>
              <a:rPr lang="en-US" sz="2000" dirty="0">
                <a:solidFill>
                  <a:srgbClr val="FF0000"/>
                </a:solidFill>
              </a:rPr>
              <a:t>sum!4[</a:t>
            </a:r>
            <a:r>
              <a:rPr lang="en-US" sz="2000" dirty="0" err="1">
                <a:solidFill>
                  <a:srgbClr val="FF0000"/>
                </a:solidFill>
              </a:rPr>
              <a:t>I,j</a:t>
            </a:r>
            <a:r>
              <a:rPr lang="en-US" sz="2000" dirty="0">
                <a:solidFill>
                  <a:srgbClr val="FF0000"/>
                </a:solidFill>
              </a:rPr>
              <a:t>]</a:t>
            </a:r>
            <a:r>
              <a:rPr lang="en-US" sz="2000" dirty="0">
                <a:solidFill>
                  <a:schemeClr val="tx1"/>
                </a:solidFill>
              </a:rPr>
              <a:t> = ADD(</a:t>
            </a:r>
            <a:r>
              <a:rPr lang="en-US" sz="2000" dirty="0">
                <a:solidFill>
                  <a:srgbClr val="FF0000"/>
                </a:solidFill>
              </a:rPr>
              <a:t>sum!3[</a:t>
            </a:r>
            <a:r>
              <a:rPr lang="en-US" sz="2000" dirty="0" err="1">
                <a:solidFill>
                  <a:srgbClr val="FF0000"/>
                </a:solidFill>
              </a:rPr>
              <a:t>I,j</a:t>
            </a:r>
            <a:r>
              <a:rPr lang="en-US" sz="2000" dirty="0">
                <a:solidFill>
                  <a:srgbClr val="FF0000"/>
                </a:solidFill>
              </a:rPr>
              <a:t>]</a:t>
            </a:r>
            <a:r>
              <a:rPr lang="en-US" sz="2000" dirty="0">
                <a:solidFill>
                  <a:schemeClr val="tx1"/>
                </a:solidFill>
              </a:rPr>
              <a:t>, p[</a:t>
            </a:r>
            <a:r>
              <a:rPr lang="en-US" sz="2000" dirty="0" err="1">
                <a:solidFill>
                  <a:schemeClr val="tx1"/>
                </a:solidFill>
              </a:rPr>
              <a:t>I,j</a:t>
            </a:r>
            <a:r>
              <a:rPr lang="en-US" sz="2000" dirty="0">
                <a:solidFill>
                  <a:schemeClr val="tx1"/>
                </a:solidFill>
              </a:rPr>
              <a:t>])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09ADAB-00EE-0297-BDB5-FC9EC0265D21}"/>
              </a:ext>
            </a:extLst>
          </p:cNvPr>
          <p:cNvSpPr txBox="1">
            <a:spLocks/>
          </p:cNvSpPr>
          <p:nvPr/>
        </p:nvSpPr>
        <p:spPr>
          <a:xfrm>
            <a:off x="6917727" y="1583447"/>
            <a:ext cx="5170862" cy="493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C’ = </a:t>
            </a:r>
            <a:r>
              <a:rPr lang="en-US" sz="2000" dirty="0" err="1">
                <a:solidFill>
                  <a:schemeClr val="tx1"/>
                </a:solidFill>
              </a:rPr>
              <a:t>raise_dim</a:t>
            </a:r>
            <a:r>
              <a:rPr lang="en-US" sz="2000" dirty="0">
                <a:solidFill>
                  <a:schemeClr val="tx1"/>
                </a:solidFill>
              </a:rPr>
              <a:t>(C, (</a:t>
            </a:r>
            <a:r>
              <a:rPr lang="en-US" sz="2000" dirty="0" err="1">
                <a:solidFill>
                  <a:schemeClr val="tx1"/>
                </a:solidFill>
              </a:rPr>
              <a:t>j:J</a:t>
            </a:r>
            <a:r>
              <a:rPr lang="en-US" sz="2000" dirty="0">
                <a:solidFill>
                  <a:schemeClr val="tx1"/>
                </a:solidFill>
              </a:rPr>
              <a:t>), (</a:t>
            </a:r>
            <a:r>
              <a:rPr lang="en-US" sz="2000" dirty="0" err="1">
                <a:solidFill>
                  <a:schemeClr val="tx1"/>
                </a:solidFill>
              </a:rPr>
              <a:t>i:I,j:J</a:t>
            </a:r>
            <a:r>
              <a:rPr lang="en-US" sz="2000" dirty="0">
                <a:solidFill>
                  <a:schemeClr val="tx1"/>
                </a:solidFill>
              </a:rPr>
              <a:t>))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…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d[I,J] = SUB(S[I,J], C’[I,J])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p[I,J] = MUL(d[I,J], d[I,J])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for j in range(J):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sum!3 = PHI(sum!2, sum!4)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   sum!4 = ADD(sum!3, p[</a:t>
            </a:r>
            <a:r>
              <a:rPr lang="en-US" sz="2000" dirty="0" err="1">
                <a:solidFill>
                  <a:schemeClr val="tx1"/>
                </a:solidFill>
              </a:rPr>
              <a:t>I,j</a:t>
            </a:r>
            <a:r>
              <a:rPr lang="en-US" sz="2000" dirty="0">
                <a:solidFill>
                  <a:schemeClr val="tx1"/>
                </a:solidFill>
              </a:rPr>
              <a:t>])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BACEA-84A7-6117-65B5-97EB48B46366}"/>
              </a:ext>
            </a:extLst>
          </p:cNvPr>
          <p:cNvSpPr txBox="1"/>
          <p:nvPr/>
        </p:nvSpPr>
        <p:spPr>
          <a:xfrm>
            <a:off x="1440583" y="5274553"/>
            <a:ext cx="6153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sum!2’, sum!3, sum!4 turn into 1-d size-I arrays</a:t>
            </a:r>
          </a:p>
        </p:txBody>
      </p:sp>
    </p:spTree>
    <p:extLst>
      <p:ext uri="{BB962C8B-B14F-4D97-AF65-F5344CB8AC3E}">
        <p14:creationId xmlns:p14="http://schemas.microsoft.com/office/powerpoint/2010/main" val="126998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49EAE-36DE-E485-F0E4-78CE15FA0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Extension with Array Writes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B9117-AF52-282E-DB33-2480E950D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Classical SSA’s handling of arrays may give rise to spurious cycles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CAD5D-D296-B372-35A7-4C51B12EB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CF4D3B-F3FF-BD6E-9151-75DD084F8387}"/>
              </a:ext>
            </a:extLst>
          </p:cNvPr>
          <p:cNvSpPr txBox="1">
            <a:spLocks/>
          </p:cNvSpPr>
          <p:nvPr/>
        </p:nvSpPr>
        <p:spPr>
          <a:xfrm>
            <a:off x="2920900" y="2552227"/>
            <a:ext cx="5170862" cy="2376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for 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 in range(I):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>
                <a:solidFill>
                  <a:srgbClr val="FF0000"/>
                </a:solidFill>
              </a:rPr>
              <a:t>A!2 = PHI(A!0, </a:t>
            </a:r>
            <a:r>
              <a:rPr lang="en-US" sz="2000" dirty="0" err="1">
                <a:solidFill>
                  <a:srgbClr val="FF0000"/>
                </a:solidFill>
              </a:rPr>
              <a:t>A!k</a:t>
            </a:r>
            <a:r>
              <a:rPr lang="en-US" sz="20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…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… = A!2[f(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)] …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rgbClr val="FF0000"/>
                </a:solidFill>
              </a:rPr>
              <a:t>A!k</a:t>
            </a:r>
            <a:r>
              <a:rPr lang="en-US" sz="2000" dirty="0">
                <a:solidFill>
                  <a:srgbClr val="FF0000"/>
                </a:solidFill>
              </a:rPr>
              <a:t> = update(A!2, f’(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), value)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8A3D997B-5EE1-D0A1-E446-5E095610E040}"/>
              </a:ext>
            </a:extLst>
          </p:cNvPr>
          <p:cNvSpPr/>
          <p:nvPr/>
        </p:nvSpPr>
        <p:spPr>
          <a:xfrm>
            <a:off x="2571278" y="3157536"/>
            <a:ext cx="686279" cy="1357312"/>
          </a:xfrm>
          <a:custGeom>
            <a:avLst/>
            <a:gdLst>
              <a:gd name="connsiteX0" fmla="*/ 600554 w 686279"/>
              <a:gd name="connsiteY0" fmla="*/ 1357312 h 1357312"/>
              <a:gd name="connsiteX1" fmla="*/ 479 w 686279"/>
              <a:gd name="connsiteY1" fmla="*/ 785812 h 1357312"/>
              <a:gd name="connsiteX2" fmla="*/ 686279 w 686279"/>
              <a:gd name="connsiteY2" fmla="*/ 0 h 135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86279" h="1357312">
                <a:moveTo>
                  <a:pt x="600554" y="1357312"/>
                </a:moveTo>
                <a:cubicBezTo>
                  <a:pt x="293373" y="1184671"/>
                  <a:pt x="-13808" y="1012031"/>
                  <a:pt x="479" y="785812"/>
                </a:cubicBezTo>
                <a:cubicBezTo>
                  <a:pt x="14766" y="559593"/>
                  <a:pt x="350522" y="279796"/>
                  <a:pt x="686279" y="0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FDFBFA1-48D6-ABFA-DDD5-390D915693BE}"/>
              </a:ext>
            </a:extLst>
          </p:cNvPr>
          <p:cNvSpPr/>
          <p:nvPr/>
        </p:nvSpPr>
        <p:spPr>
          <a:xfrm>
            <a:off x="5257800" y="3157536"/>
            <a:ext cx="1348977" cy="1157287"/>
          </a:xfrm>
          <a:custGeom>
            <a:avLst/>
            <a:gdLst>
              <a:gd name="connsiteX0" fmla="*/ 400050 w 1348977"/>
              <a:gd name="connsiteY0" fmla="*/ 0 h 1157287"/>
              <a:gd name="connsiteX1" fmla="*/ 1343025 w 1348977"/>
              <a:gd name="connsiteY1" fmla="*/ 400050 h 1157287"/>
              <a:gd name="connsiteX2" fmla="*/ 0 w 1348977"/>
              <a:gd name="connsiteY2" fmla="*/ 1157287 h 1157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8977" h="1157287">
                <a:moveTo>
                  <a:pt x="400050" y="0"/>
                </a:moveTo>
                <a:cubicBezTo>
                  <a:pt x="904875" y="103584"/>
                  <a:pt x="1409700" y="207169"/>
                  <a:pt x="1343025" y="400050"/>
                </a:cubicBezTo>
                <a:cubicBezTo>
                  <a:pt x="1276350" y="592931"/>
                  <a:pt x="638175" y="875109"/>
                  <a:pt x="0" y="1157287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1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49EAE-36DE-E485-F0E4-78CE15FA0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Extension with Array Writes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B9117-AF52-282E-DB33-2480E950D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Classical SSA’s handling of arrays may give rise to spurious cycles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Algorithm removes certain spurious def-use edges</a:t>
            </a:r>
          </a:p>
          <a:p>
            <a:pPr lvl="1"/>
            <a:r>
              <a:rPr lang="en-US" dirty="0"/>
              <a:t>Reduces problem to previous case, expands vectorization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CAD5D-D296-B372-35A7-4C51B12EB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CF4D3B-F3FF-BD6E-9151-75DD084F8387}"/>
              </a:ext>
            </a:extLst>
          </p:cNvPr>
          <p:cNvSpPr txBox="1">
            <a:spLocks/>
          </p:cNvSpPr>
          <p:nvPr/>
        </p:nvSpPr>
        <p:spPr>
          <a:xfrm>
            <a:off x="2920900" y="2552227"/>
            <a:ext cx="5170862" cy="2376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for 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 in range(I):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>
                <a:solidFill>
                  <a:srgbClr val="FF0000"/>
                </a:solidFill>
              </a:rPr>
              <a:t>A!2 = PHI(A!0, </a:t>
            </a:r>
            <a:r>
              <a:rPr lang="en-US" sz="2000" dirty="0" err="1">
                <a:solidFill>
                  <a:srgbClr val="FF0000"/>
                </a:solidFill>
              </a:rPr>
              <a:t>A!k</a:t>
            </a:r>
            <a:r>
              <a:rPr lang="en-US" sz="20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…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… = A!2[f(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)] …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rgbClr val="FF0000"/>
                </a:solidFill>
              </a:rPr>
              <a:t>A!k</a:t>
            </a:r>
            <a:r>
              <a:rPr lang="en-US" sz="2000" dirty="0">
                <a:solidFill>
                  <a:srgbClr val="FF0000"/>
                </a:solidFill>
              </a:rPr>
              <a:t> = update(A!2, f’(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), value)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FDFBFA1-48D6-ABFA-DDD5-390D915693BE}"/>
              </a:ext>
            </a:extLst>
          </p:cNvPr>
          <p:cNvSpPr/>
          <p:nvPr/>
        </p:nvSpPr>
        <p:spPr>
          <a:xfrm>
            <a:off x="5257800" y="3157536"/>
            <a:ext cx="1348977" cy="1157287"/>
          </a:xfrm>
          <a:custGeom>
            <a:avLst/>
            <a:gdLst>
              <a:gd name="connsiteX0" fmla="*/ 400050 w 1348977"/>
              <a:gd name="connsiteY0" fmla="*/ 0 h 1157287"/>
              <a:gd name="connsiteX1" fmla="*/ 1343025 w 1348977"/>
              <a:gd name="connsiteY1" fmla="*/ 400050 h 1157287"/>
              <a:gd name="connsiteX2" fmla="*/ 0 w 1348977"/>
              <a:gd name="connsiteY2" fmla="*/ 1157287 h 1157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8977" h="1157287">
                <a:moveTo>
                  <a:pt x="400050" y="0"/>
                </a:moveTo>
                <a:cubicBezTo>
                  <a:pt x="904875" y="103584"/>
                  <a:pt x="1409700" y="207169"/>
                  <a:pt x="1343025" y="400050"/>
                </a:cubicBezTo>
                <a:cubicBezTo>
                  <a:pt x="1276350" y="592931"/>
                  <a:pt x="638175" y="875109"/>
                  <a:pt x="0" y="1157287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07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B7667-F218-801C-536C-5A6C9E11B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 Back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4849E-1930-8A50-797C-9A3A5BB10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MOTION framework </a:t>
            </a:r>
            <a:r>
              <a:rPr lang="en-US" sz="2400" dirty="0"/>
              <a:t>[Braun et al. 2022] </a:t>
            </a:r>
          </a:p>
          <a:p>
            <a:pPr lvl="1"/>
            <a:r>
              <a:rPr lang="en-US" dirty="0"/>
              <a:t>SIMD-</a:t>
            </a:r>
            <a:r>
              <a:rPr lang="en-US" dirty="0" err="1"/>
              <a:t>ified</a:t>
            </a:r>
            <a:r>
              <a:rPr lang="en-US" dirty="0"/>
              <a:t> operations</a:t>
            </a:r>
          </a:p>
          <a:p>
            <a:pPr lvl="2"/>
            <a:r>
              <a:rPr lang="en-US" dirty="0"/>
              <a:t>Amortized cost</a:t>
            </a:r>
          </a:p>
          <a:p>
            <a:pPr lvl="2"/>
            <a:r>
              <a:rPr lang="en-US" dirty="0"/>
              <a:t>Improvement in memory throughput </a:t>
            </a:r>
          </a:p>
          <a:p>
            <a:pPr lvl="1"/>
            <a:r>
              <a:rPr lang="en-US" dirty="0"/>
              <a:t>Different protocols (Arithmetic GMW, Boolean GMW, BMR) and share conversion  </a:t>
            </a:r>
          </a:p>
          <a:p>
            <a:r>
              <a:rPr lang="en-US" dirty="0"/>
              <a:t>MPC Source -&gt; MOTION C++</a:t>
            </a:r>
          </a:p>
          <a:p>
            <a:pPr lvl="1"/>
            <a:r>
              <a:rPr lang="en-US" dirty="0"/>
              <a:t>Iterative MPC Source -&gt; MOTION C++ -&gt; </a:t>
            </a:r>
            <a:r>
              <a:rPr lang="en-US" dirty="0" err="1"/>
              <a:t>Iter</a:t>
            </a:r>
            <a:r>
              <a:rPr lang="en-US" dirty="0"/>
              <a:t>. Circuit</a:t>
            </a:r>
          </a:p>
          <a:p>
            <a:pPr lvl="1"/>
            <a:r>
              <a:rPr lang="en-US" dirty="0"/>
              <a:t>Vectorized MPC Source -&gt; MOTION C++ -&gt; </a:t>
            </a:r>
            <a:r>
              <a:rPr lang="en-US" dirty="0" err="1"/>
              <a:t>Vec</a:t>
            </a:r>
            <a:r>
              <a:rPr lang="en-US" dirty="0"/>
              <a:t>. Circuit</a:t>
            </a:r>
          </a:p>
          <a:p>
            <a:pPr lvl="1"/>
            <a:r>
              <a:rPr lang="en-US" dirty="0"/>
              <a:t>Each instantiated with Boolean GMW and BMR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9545B6-10F7-40BD-33A4-3FDEBFBE4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19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07546-B433-AC4F-A032-AF0DA6DEE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Programming Technology for MPC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64D1C-EA00-7B44-AB57-04F8823F9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9138" y="1594339"/>
            <a:ext cx="9788770" cy="490649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FairPlayMP</a:t>
            </a:r>
            <a:r>
              <a:rPr lang="en-US" dirty="0"/>
              <a:t> </a:t>
            </a:r>
            <a:r>
              <a:rPr lang="en-US" sz="2600" dirty="0"/>
              <a:t>[Ben-David et al. 2008]</a:t>
            </a:r>
            <a:r>
              <a:rPr lang="en-US" dirty="0"/>
              <a:t>, </a:t>
            </a:r>
            <a:r>
              <a:rPr lang="en-US" dirty="0" err="1"/>
              <a:t>Sharemind</a:t>
            </a:r>
            <a:r>
              <a:rPr lang="en-US" dirty="0"/>
              <a:t> </a:t>
            </a:r>
            <a:r>
              <a:rPr lang="en-US" sz="2600" dirty="0"/>
              <a:t>[Bogdanov et al. 2008]</a:t>
            </a:r>
          </a:p>
          <a:p>
            <a:endParaRPr lang="en-US" sz="2800" dirty="0"/>
          </a:p>
          <a:p>
            <a:r>
              <a:rPr lang="en-US" dirty="0"/>
              <a:t>PICCO </a:t>
            </a:r>
            <a:r>
              <a:rPr lang="en-US" sz="2600" dirty="0"/>
              <a:t>[Zhang et al. 2013]</a:t>
            </a:r>
            <a:r>
              <a:rPr lang="en-US" dirty="0"/>
              <a:t>, </a:t>
            </a:r>
            <a:r>
              <a:rPr lang="en-US" dirty="0" err="1"/>
              <a:t>Obliv</a:t>
            </a:r>
            <a:r>
              <a:rPr lang="en-US" dirty="0"/>
              <a:t>-C </a:t>
            </a:r>
            <a:r>
              <a:rPr lang="en-US" sz="2600" dirty="0"/>
              <a:t>[</a:t>
            </a:r>
            <a:r>
              <a:rPr lang="en-US" sz="2600" dirty="0" err="1"/>
              <a:t>Zahur</a:t>
            </a:r>
            <a:r>
              <a:rPr lang="en-US" sz="2600" dirty="0"/>
              <a:t> and Evans 2015]</a:t>
            </a:r>
            <a:r>
              <a:rPr lang="en-US" dirty="0"/>
              <a:t>, </a:t>
            </a:r>
            <a:r>
              <a:rPr lang="en-US" dirty="0" err="1"/>
              <a:t>TinyGarble</a:t>
            </a:r>
            <a:r>
              <a:rPr lang="en-US" dirty="0"/>
              <a:t> </a:t>
            </a:r>
            <a:r>
              <a:rPr lang="en-US" sz="2600" dirty="0"/>
              <a:t>[</a:t>
            </a:r>
            <a:r>
              <a:rPr lang="en-US" sz="2600" dirty="0" err="1"/>
              <a:t>Songhori</a:t>
            </a:r>
            <a:r>
              <a:rPr lang="en-US" sz="2600" dirty="0"/>
              <a:t> et al. 2015]</a:t>
            </a:r>
          </a:p>
          <a:p>
            <a:endParaRPr lang="en-US" dirty="0"/>
          </a:p>
          <a:p>
            <a:r>
              <a:rPr lang="en-US" dirty="0"/>
              <a:t>SCALE-MAMBA </a:t>
            </a:r>
            <a:r>
              <a:rPr lang="en-US" sz="2600" dirty="0"/>
              <a:t>[Aly et al. 2019]</a:t>
            </a:r>
            <a:r>
              <a:rPr lang="en-US" dirty="0"/>
              <a:t>, ABY </a:t>
            </a:r>
            <a:r>
              <a:rPr lang="en-US" sz="2600" dirty="0"/>
              <a:t>[</a:t>
            </a:r>
            <a:r>
              <a:rPr lang="en-US" sz="2600" dirty="0" err="1"/>
              <a:t>Demmler</a:t>
            </a:r>
            <a:r>
              <a:rPr lang="en-US" sz="2600" dirty="0"/>
              <a:t> et al. 2015]</a:t>
            </a:r>
            <a:r>
              <a:rPr lang="en-US" dirty="0"/>
              <a:t>, </a:t>
            </a:r>
            <a:r>
              <a:rPr lang="en-US" dirty="0" err="1"/>
              <a:t>HyCC</a:t>
            </a:r>
            <a:r>
              <a:rPr lang="en-US" dirty="0"/>
              <a:t> </a:t>
            </a:r>
            <a:r>
              <a:rPr lang="en-US" sz="2600" dirty="0"/>
              <a:t>[</a:t>
            </a:r>
            <a:r>
              <a:rPr lang="en-US" sz="2600" dirty="0" err="1"/>
              <a:t>Büscher</a:t>
            </a:r>
            <a:r>
              <a:rPr lang="en-US" sz="2600" dirty="0"/>
              <a:t> et al. 2018]</a:t>
            </a:r>
            <a:r>
              <a:rPr lang="en-US" dirty="0"/>
              <a:t>, MOTION </a:t>
            </a:r>
            <a:r>
              <a:rPr lang="en-US" sz="2600" dirty="0"/>
              <a:t>[Braun et al. 2022]</a:t>
            </a:r>
          </a:p>
          <a:p>
            <a:endParaRPr lang="en-US" dirty="0"/>
          </a:p>
          <a:p>
            <a:r>
              <a:rPr lang="en-US" dirty="0" err="1"/>
              <a:t>Wysteria</a:t>
            </a:r>
            <a:r>
              <a:rPr lang="en-US" dirty="0"/>
              <a:t> </a:t>
            </a:r>
            <a:r>
              <a:rPr lang="en-US" sz="2600" dirty="0"/>
              <a:t>[Rastogi et al. 2014]</a:t>
            </a:r>
            <a:r>
              <a:rPr lang="en-US" dirty="0"/>
              <a:t>, </a:t>
            </a:r>
            <a:r>
              <a:rPr lang="en-US" dirty="0" err="1"/>
              <a:t>Wys</a:t>
            </a:r>
            <a:r>
              <a:rPr lang="en-US" dirty="0"/>
              <a:t>* </a:t>
            </a:r>
            <a:r>
              <a:rPr lang="en-US" sz="2600" dirty="0"/>
              <a:t>[Rastogi et al. 2017]</a:t>
            </a:r>
            <a:r>
              <a:rPr lang="en-US" dirty="0"/>
              <a:t>, Viaduct </a:t>
            </a:r>
            <a:r>
              <a:rPr lang="en-US" sz="2600" dirty="0"/>
              <a:t>[</a:t>
            </a:r>
            <a:r>
              <a:rPr lang="en-US" sz="2600" dirty="0" err="1"/>
              <a:t>Acay</a:t>
            </a:r>
            <a:r>
              <a:rPr lang="en-US" sz="2600" dirty="0"/>
              <a:t> et al. 2021]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F07CFD6-D507-9D44-B1FD-08D0A5B0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805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97F61-C1CB-A742-9718-AFC28EBCB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 Back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F984D-3A3A-111E-F0F6-6187861FF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Annotations only on shared inputs</a:t>
            </a:r>
          </a:p>
          <a:p>
            <a:pPr lvl="1"/>
            <a:r>
              <a:rPr lang="en-US" dirty="0"/>
              <a:t>E.g.,</a:t>
            </a:r>
            <a:r>
              <a:rPr lang="en-US" b="1" dirty="0"/>
              <a:t> </a:t>
            </a:r>
            <a:r>
              <a:rPr lang="en-US" dirty="0"/>
              <a:t>def biometric(C: </a:t>
            </a:r>
            <a:r>
              <a:rPr lang="en-US" dirty="0">
                <a:solidFill>
                  <a:srgbClr val="FF0000"/>
                </a:solidFill>
              </a:rPr>
              <a:t>shared</a:t>
            </a:r>
            <a:r>
              <a:rPr lang="en-US" dirty="0"/>
              <a:t>[list[int]],J: int, </a:t>
            </a:r>
            <a:br>
              <a:rPr lang="en-US" dirty="0"/>
            </a:br>
            <a:r>
              <a:rPr lang="en-US" dirty="0"/>
              <a:t>                                     S: </a:t>
            </a:r>
            <a:r>
              <a:rPr lang="en-US" dirty="0">
                <a:solidFill>
                  <a:srgbClr val="FF0000"/>
                </a:solidFill>
              </a:rPr>
              <a:t>shared</a:t>
            </a:r>
            <a:r>
              <a:rPr lang="en-US" dirty="0"/>
              <a:t>[list[int]],I: int): …</a:t>
            </a:r>
          </a:p>
          <a:p>
            <a:pPr lvl="1"/>
            <a:r>
              <a:rPr lang="en-US" dirty="0">
                <a:solidFill>
                  <a:srgbClr val="92D050"/>
                </a:solidFill>
              </a:rPr>
              <a:t>plain</a:t>
            </a:r>
            <a:r>
              <a:rPr lang="en-US" dirty="0"/>
              <a:t> &lt;: </a:t>
            </a:r>
            <a:r>
              <a:rPr lang="en-US" dirty="0">
                <a:solidFill>
                  <a:srgbClr val="FF0000"/>
                </a:solidFill>
              </a:rPr>
              <a:t>shared</a:t>
            </a:r>
          </a:p>
          <a:p>
            <a:r>
              <a:rPr lang="en-US" dirty="0"/>
              <a:t>Standard taint analysis partitions MPC Source program into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shared</a:t>
            </a:r>
            <a:r>
              <a:rPr lang="en-US" dirty="0"/>
              <a:t> variables and shared instructions</a:t>
            </a:r>
          </a:p>
          <a:p>
            <a:pPr lvl="1"/>
            <a:r>
              <a:rPr lang="en-US" dirty="0"/>
              <a:t>and </a:t>
            </a:r>
            <a:r>
              <a:rPr lang="en-US" dirty="0">
                <a:solidFill>
                  <a:srgbClr val="92D050"/>
                </a:solidFill>
              </a:rPr>
              <a:t>plain</a:t>
            </a:r>
            <a:r>
              <a:rPr lang="en-US" dirty="0"/>
              <a:t>-text variables and plain-text instructions</a:t>
            </a:r>
          </a:p>
          <a:p>
            <a:r>
              <a:rPr lang="en-US" dirty="0"/>
              <a:t>Note: upcast leads to input gates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 = op(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/>
              <a:t>, </a:t>
            </a:r>
            <a:r>
              <a:rPr lang="en-US" dirty="0">
                <a:solidFill>
                  <a:srgbClr val="92D050"/>
                </a:solidFill>
              </a:rPr>
              <a:t>z</a:t>
            </a:r>
            <a:r>
              <a:rPr lang="en-US" dirty="0"/>
              <a:t>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12353-C72E-B294-2667-CAC00E9EC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967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876AF-10CA-A30C-C99D-C57D97BC9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8400E-638D-C7E5-1E29-13CE7B3EC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MPC Source</a:t>
            </a:r>
          </a:p>
          <a:p>
            <a:endParaRPr lang="en-US" dirty="0"/>
          </a:p>
          <a:p>
            <a:r>
              <a:rPr lang="en-US" dirty="0"/>
              <a:t>SIMD-vectorization algorithm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Experimental results</a:t>
            </a:r>
          </a:p>
          <a:p>
            <a:endParaRPr lang="en-US" dirty="0"/>
          </a:p>
          <a:p>
            <a:r>
              <a:rPr lang="en-US" dirty="0"/>
              <a:t>Related work</a:t>
            </a:r>
          </a:p>
          <a:p>
            <a:endParaRPr lang="en-US" dirty="0"/>
          </a:p>
          <a:p>
            <a:r>
              <a:rPr lang="en-US" dirty="0"/>
              <a:t>Conclusion and future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8EF8D9-CF0E-ADA7-A7D0-820AD88E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1137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124F4-C23C-DDC3-FA17-44029E261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9E659-F2A6-D62A-5F74-A8C6426A7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ABY </a:t>
            </a:r>
            <a:r>
              <a:rPr lang="en-US" sz="2400" dirty="0"/>
              <a:t>[</a:t>
            </a:r>
            <a:r>
              <a:rPr lang="en-US" sz="2400" dirty="0" err="1"/>
              <a:t>Demmler</a:t>
            </a:r>
            <a:r>
              <a:rPr lang="en-US" sz="2400" dirty="0"/>
              <a:t> et al. 2015]</a:t>
            </a:r>
            <a:r>
              <a:rPr lang="en-US" dirty="0"/>
              <a:t> and OPA </a:t>
            </a:r>
            <a:r>
              <a:rPr lang="en-US" sz="2400" dirty="0"/>
              <a:t>[</a:t>
            </a:r>
            <a:r>
              <a:rPr lang="en-US" sz="2400" dirty="0" err="1"/>
              <a:t>Ishaq</a:t>
            </a:r>
            <a:r>
              <a:rPr lang="en-US" sz="2400" dirty="0"/>
              <a:t> et al. 2019]</a:t>
            </a:r>
          </a:p>
          <a:p>
            <a:pPr lvl="2"/>
            <a:r>
              <a:rPr lang="en-US" dirty="0"/>
              <a:t>Biometric Matching, Histogram, PSI</a:t>
            </a:r>
          </a:p>
          <a:p>
            <a:r>
              <a:rPr lang="en-US" dirty="0" err="1"/>
              <a:t>HyCC</a:t>
            </a:r>
            <a:r>
              <a:rPr lang="en-US" dirty="0"/>
              <a:t> </a:t>
            </a:r>
            <a:r>
              <a:rPr lang="en-US" sz="2400" dirty="0"/>
              <a:t>[</a:t>
            </a:r>
            <a:r>
              <a:rPr lang="en-US" sz="2400" dirty="0" err="1"/>
              <a:t>Büscher</a:t>
            </a:r>
            <a:r>
              <a:rPr lang="en-US" sz="2400" dirty="0"/>
              <a:t> et al. 2018]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Inner Product, Cryptonets Max Pooling, Database Join, Database Variance, K-means Iteration, MNIST </a:t>
            </a:r>
            <a:r>
              <a:rPr lang="en-US" dirty="0" err="1"/>
              <a:t>ReLU</a:t>
            </a: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 err="1"/>
              <a:t>Parsynt</a:t>
            </a:r>
            <a:r>
              <a:rPr lang="en-US" dirty="0"/>
              <a:t> </a:t>
            </a:r>
            <a:r>
              <a:rPr lang="en-US" sz="2400" dirty="0"/>
              <a:t>[Farzan and Nicolet 2021]</a:t>
            </a:r>
          </a:p>
          <a:p>
            <a:pPr lvl="2"/>
            <a:r>
              <a:rPr lang="en-US" dirty="0"/>
              <a:t>Minimal Points, Convex Hull, Count 102, Count 10s, Longest 102, Max. Dist. Between Symbols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1206AF-177F-3F3E-3E15-00C3A47D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3002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EF72-CBD3-AA42-5D00-7E0488010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Experimental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5C46C-914F-D36F-F145-48CEDD7DF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CloudLab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https://www.cloudlab.us/</a:t>
            </a:r>
            <a:r>
              <a:rPr lang="en-US" dirty="0"/>
              <a:t>)</a:t>
            </a:r>
          </a:p>
          <a:p>
            <a:r>
              <a:rPr lang="en-US" dirty="0"/>
              <a:t>2PC in LAN Setting</a:t>
            </a:r>
          </a:p>
          <a:p>
            <a:pPr lvl="1"/>
            <a:r>
              <a:rPr lang="en-US" dirty="0"/>
              <a:t>c6525-25g machines for both parties; 16-core AMD 7302P 3.0GHz processor and 128GB of RAM</a:t>
            </a:r>
          </a:p>
          <a:p>
            <a:pPr lvl="1"/>
            <a:r>
              <a:rPr lang="en-US" dirty="0"/>
              <a:t>10Gbps bandwidth and sub-</a:t>
            </a:r>
            <a:r>
              <a:rPr lang="en-US" dirty="0" err="1"/>
              <a:t>ms</a:t>
            </a:r>
            <a:r>
              <a:rPr lang="en-US" dirty="0"/>
              <a:t> latency</a:t>
            </a:r>
          </a:p>
          <a:p>
            <a:r>
              <a:rPr lang="en-US" dirty="0"/>
              <a:t>2PC in WAN Setting</a:t>
            </a:r>
          </a:p>
          <a:p>
            <a:pPr lvl="1"/>
            <a:r>
              <a:rPr lang="en-US" dirty="0"/>
              <a:t>c6525-25g machine (located in Utah) for party A</a:t>
            </a:r>
          </a:p>
          <a:p>
            <a:pPr lvl="1"/>
            <a:r>
              <a:rPr lang="en-US" dirty="0"/>
              <a:t>c220g1 machine (in Wisconsin) for party B; two Intel E5-2630 8-core 2.40GHz processors and 128GB of RAM </a:t>
            </a:r>
          </a:p>
          <a:p>
            <a:pPr lvl="1"/>
            <a:r>
              <a:rPr lang="en-US" dirty="0"/>
              <a:t>560Mbps bandwidth and 38ms RTT (measured)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D3907-8633-35EE-30D6-C702D0F42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2097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B5-9BF5-10C8-4337-9EA3987F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Circuit Generation (24x GMW, 20x BMR)</a:t>
            </a:r>
          </a:p>
        </p:txBody>
      </p:sp>
      <p:pic>
        <p:nvPicPr>
          <p:cNvPr id="6" name="Content Placeholder 5" descr="Chart&#10;&#10;Description automatically generated">
            <a:extLst>
              <a:ext uri="{FF2B5EF4-FFF2-40B4-BE49-F238E27FC236}">
                <a16:creationId xmlns:a16="http://schemas.microsoft.com/office/drawing/2014/main" id="{4C02E00D-C807-76C4-EDF4-45D179BB71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7033" y="1519440"/>
            <a:ext cx="9932050" cy="496602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CFD12C-838C-3012-A3F4-FF3EAD405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665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39E2D-D97A-8F0E-D966-E56D81795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(7x GMW, 2x BMR)</a:t>
            </a:r>
          </a:p>
        </p:txBody>
      </p:sp>
      <p:pic>
        <p:nvPicPr>
          <p:cNvPr id="6" name="Content Placeholder 5" descr="Chart&#10;&#10;Description automatically generated">
            <a:extLst>
              <a:ext uri="{FF2B5EF4-FFF2-40B4-BE49-F238E27FC236}">
                <a16:creationId xmlns:a16="http://schemas.microsoft.com/office/drawing/2014/main" id="{548EFBD9-CEC8-D347-12E8-7B1A653ECA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9311" y="1486330"/>
            <a:ext cx="9964406" cy="498220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74293A-D092-81C6-95AC-C5A6E5BE0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1795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CE377-80B8-3BAD-2676-6B1159047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# Gates (97x GMW, 91x BMR)</a:t>
            </a:r>
          </a:p>
        </p:txBody>
      </p:sp>
      <p:pic>
        <p:nvPicPr>
          <p:cNvPr id="6" name="Content Placeholder 5" descr="Chart&#10;&#10;Description automatically generated">
            <a:extLst>
              <a:ext uri="{FF2B5EF4-FFF2-40B4-BE49-F238E27FC236}">
                <a16:creationId xmlns:a16="http://schemas.microsoft.com/office/drawing/2014/main" id="{76114DF4-61BE-5DEA-D4A3-88E25DD440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2377" y="1456267"/>
            <a:ext cx="10058401" cy="5029201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BE4305-8EAB-E0E9-D225-9AE5885E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3002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280C-A2B2-4F14-EB90-AAA77FD84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 Setup Time (4x GMW, 23x BMR) </a:t>
            </a:r>
          </a:p>
        </p:txBody>
      </p:sp>
      <p:pic>
        <p:nvPicPr>
          <p:cNvPr id="6" name="Content Placeholder 5" descr="Chart&#10;&#10;Description automatically generated">
            <a:extLst>
              <a:ext uri="{FF2B5EF4-FFF2-40B4-BE49-F238E27FC236}">
                <a16:creationId xmlns:a16="http://schemas.microsoft.com/office/drawing/2014/main" id="{99AA67C2-13D4-DF2C-84D3-328798E705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2380" y="1460173"/>
            <a:ext cx="10016819" cy="500841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CF9CE-0816-FD7B-90D3-F29D0D873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9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1A994-DB43-A3AD-AD2A-327CDF5D7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 Online Time (21x GMW, 18x BMR)</a:t>
            </a:r>
          </a:p>
        </p:txBody>
      </p:sp>
      <p:pic>
        <p:nvPicPr>
          <p:cNvPr id="6" name="Content Placeholder 5" descr="Chart&#10;&#10;Description automatically generated with medium confidence">
            <a:extLst>
              <a:ext uri="{FF2B5EF4-FFF2-40B4-BE49-F238E27FC236}">
                <a16:creationId xmlns:a16="http://schemas.microsoft.com/office/drawing/2014/main" id="{65825EE1-63E5-7341-ED60-781A6134E3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5445" y="1473201"/>
            <a:ext cx="9999888" cy="4999944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B4B2E-5474-8830-D769-7ABD3C3D8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2097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EA32C-9E36-7F9F-98A2-20C04CFED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Biometric Matching, J=4</a:t>
            </a:r>
          </a:p>
        </p:txBody>
      </p:sp>
      <p:pic>
        <p:nvPicPr>
          <p:cNvPr id="6" name="Content Placeholder 5" descr="Chart, histogram&#10;&#10;Description automatically generated">
            <a:extLst>
              <a:ext uri="{FF2B5EF4-FFF2-40B4-BE49-F238E27FC236}">
                <a16:creationId xmlns:a16="http://schemas.microsoft.com/office/drawing/2014/main" id="{BC4FEEC1-8636-3690-B10E-60F63B4BAB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4512" y="1456267"/>
            <a:ext cx="6985754" cy="5239316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3C2004-39C1-4ECD-4674-E346C7BC6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85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5621F-3A7F-48A8-3D1E-C40588B7D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395CF-594E-D99E-3E35-E0853E30C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MPC Source intermediate language </a:t>
            </a:r>
            <a:r>
              <a:rPr lang="en-US" sz="2400" dirty="0"/>
              <a:t>[</a:t>
            </a:r>
            <a:r>
              <a:rPr lang="en-US" sz="2400" dirty="0" err="1"/>
              <a:t>Ishaq</a:t>
            </a:r>
            <a:r>
              <a:rPr lang="en-US" sz="2400" dirty="0"/>
              <a:t> et al. 2019]</a:t>
            </a:r>
          </a:p>
          <a:p>
            <a:r>
              <a:rPr lang="en-US" dirty="0"/>
              <a:t>“Backend-independent” optimizations</a:t>
            </a:r>
          </a:p>
          <a:p>
            <a:pPr lvl="1"/>
            <a:r>
              <a:rPr lang="en-US" dirty="0"/>
              <a:t>Analogous to machine-independent optimizations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5B0EC0-8E7D-F434-FDBA-9AF7770E5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9438F98-DD28-9F2D-124F-5BE0B50FF3D7}"/>
              </a:ext>
            </a:extLst>
          </p:cNvPr>
          <p:cNvSpPr txBox="1"/>
          <p:nvPr/>
        </p:nvSpPr>
        <p:spPr>
          <a:xfrm>
            <a:off x="1801899" y="3378062"/>
            <a:ext cx="10209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Wysteria</a:t>
            </a:r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52BCB14-C289-C2FF-998B-327E2924513A}"/>
              </a:ext>
            </a:extLst>
          </p:cNvPr>
          <p:cNvSpPr txBox="1"/>
          <p:nvPr/>
        </p:nvSpPr>
        <p:spPr>
          <a:xfrm>
            <a:off x="4190709" y="4622059"/>
            <a:ext cx="15408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MPC Source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CE4B56D-1323-EBDE-637C-F1FE1A1E1157}"/>
              </a:ext>
            </a:extLst>
          </p:cNvPr>
          <p:cNvSpPr txBox="1"/>
          <p:nvPr/>
        </p:nvSpPr>
        <p:spPr>
          <a:xfrm>
            <a:off x="6799451" y="4486521"/>
            <a:ext cx="13388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Optimized </a:t>
            </a:r>
            <a:br>
              <a:rPr lang="en-US" b="1" dirty="0"/>
            </a:br>
            <a:r>
              <a:rPr lang="en-US" b="1" dirty="0"/>
              <a:t>MPC Source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702A52A-8A70-2E46-533D-2901E2D08130}"/>
              </a:ext>
            </a:extLst>
          </p:cNvPr>
          <p:cNvSpPr txBox="1"/>
          <p:nvPr/>
        </p:nvSpPr>
        <p:spPr>
          <a:xfrm>
            <a:off x="9312016" y="3512133"/>
            <a:ext cx="122020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MOTION</a:t>
            </a:r>
            <a:br>
              <a:rPr lang="en-US" b="1" dirty="0"/>
            </a:br>
            <a:r>
              <a:rPr lang="en-US" b="1" dirty="0"/>
              <a:t>Primitives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8828B6C-60B3-7986-D3E0-04B90C4B7E67}"/>
              </a:ext>
            </a:extLst>
          </p:cNvPr>
          <p:cNvSpPr txBox="1"/>
          <p:nvPr/>
        </p:nvSpPr>
        <p:spPr>
          <a:xfrm>
            <a:off x="4910248" y="3597092"/>
            <a:ext cx="2490811" cy="646331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“Backend-independent”</a:t>
            </a:r>
          </a:p>
          <a:p>
            <a:pPr algn="ctr"/>
            <a:r>
              <a:rPr lang="en-US" b="1" dirty="0"/>
              <a:t>optimization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1E17620-1332-F06F-D3E0-7CC5573DBBA5}"/>
              </a:ext>
            </a:extLst>
          </p:cNvPr>
          <p:cNvCxnSpPr>
            <a:stCxn id="43" idx="3"/>
            <a:endCxn id="44" idx="1"/>
          </p:cNvCxnSpPr>
          <p:nvPr/>
        </p:nvCxnSpPr>
        <p:spPr>
          <a:xfrm>
            <a:off x="2822882" y="3562728"/>
            <a:ext cx="1367827" cy="12439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7EC7B9E8-63FC-0878-0F60-48418B568C22}"/>
              </a:ext>
            </a:extLst>
          </p:cNvPr>
          <p:cNvCxnSpPr>
            <a:cxnSpLocks/>
            <a:stCxn id="44" idx="3"/>
            <a:endCxn id="46" idx="1"/>
          </p:cNvCxnSpPr>
          <p:nvPr/>
        </p:nvCxnSpPr>
        <p:spPr>
          <a:xfrm>
            <a:off x="5731515" y="4806725"/>
            <a:ext cx="1067936" cy="2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CF1F23B-34BD-B57E-DAEF-96654639ADE0}"/>
              </a:ext>
            </a:extLst>
          </p:cNvPr>
          <p:cNvCxnSpPr>
            <a:stCxn id="46" idx="3"/>
            <a:endCxn id="47" idx="1"/>
          </p:cNvCxnSpPr>
          <p:nvPr/>
        </p:nvCxnSpPr>
        <p:spPr>
          <a:xfrm flipV="1">
            <a:off x="8138279" y="3835299"/>
            <a:ext cx="1173737" cy="9743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Down Arrow 51">
            <a:extLst>
              <a:ext uri="{FF2B5EF4-FFF2-40B4-BE49-F238E27FC236}">
                <a16:creationId xmlns:a16="http://schemas.microsoft.com/office/drawing/2014/main" id="{2D8742EB-77B9-A4B6-A459-0B0E76034D3A}"/>
              </a:ext>
            </a:extLst>
          </p:cNvPr>
          <p:cNvSpPr/>
          <p:nvPr/>
        </p:nvSpPr>
        <p:spPr>
          <a:xfrm>
            <a:off x="5992662" y="4293241"/>
            <a:ext cx="385453" cy="38656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BD4271C-B1BD-E4D2-0C06-FE26C088D8B7}"/>
              </a:ext>
            </a:extLst>
          </p:cNvPr>
          <p:cNvSpPr/>
          <p:nvPr/>
        </p:nvSpPr>
        <p:spPr>
          <a:xfrm>
            <a:off x="3717205" y="3378062"/>
            <a:ext cx="5018325" cy="227272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F4EBE21-BB5A-5F88-270A-1409D6FDBC13}"/>
              </a:ext>
            </a:extLst>
          </p:cNvPr>
          <p:cNvSpPr txBox="1"/>
          <p:nvPr/>
        </p:nvSpPr>
        <p:spPr>
          <a:xfrm>
            <a:off x="1873254" y="3945892"/>
            <a:ext cx="8966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Viaduct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DCC22F1-90D9-9710-6DCD-A636AE32EB9E}"/>
              </a:ext>
            </a:extLst>
          </p:cNvPr>
          <p:cNvCxnSpPr>
            <a:stCxn id="54" idx="3"/>
            <a:endCxn id="44" idx="1"/>
          </p:cNvCxnSpPr>
          <p:nvPr/>
        </p:nvCxnSpPr>
        <p:spPr>
          <a:xfrm>
            <a:off x="2769916" y="4130558"/>
            <a:ext cx="1420793" cy="6761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B4E18858-CEC6-F01E-2B32-9EF26196B974}"/>
              </a:ext>
            </a:extLst>
          </p:cNvPr>
          <p:cNvSpPr txBox="1"/>
          <p:nvPr/>
        </p:nvSpPr>
        <p:spPr>
          <a:xfrm>
            <a:off x="1617556" y="4622801"/>
            <a:ext cx="14253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IMP Source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ED76829-407F-560C-F827-877AAB4017B4}"/>
              </a:ext>
            </a:extLst>
          </p:cNvPr>
          <p:cNvCxnSpPr>
            <a:stCxn id="56" idx="3"/>
            <a:endCxn id="44" idx="1"/>
          </p:cNvCxnSpPr>
          <p:nvPr/>
        </p:nvCxnSpPr>
        <p:spPr>
          <a:xfrm flipV="1">
            <a:off x="3042947" y="4806725"/>
            <a:ext cx="1147762" cy="74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FEC265CD-4E14-97BC-689B-D2B64D781783}"/>
              </a:ext>
            </a:extLst>
          </p:cNvPr>
          <p:cNvSpPr txBox="1"/>
          <p:nvPr/>
        </p:nvSpPr>
        <p:spPr>
          <a:xfrm>
            <a:off x="1901796" y="5167298"/>
            <a:ext cx="86433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Obliv</a:t>
            </a:r>
            <a:r>
              <a:rPr lang="en-US" dirty="0"/>
              <a:t>-C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8CC8ACC2-BBC4-B3B5-5596-62917AAF4A88}"/>
              </a:ext>
            </a:extLst>
          </p:cNvPr>
          <p:cNvCxnSpPr>
            <a:stCxn id="58" idx="3"/>
            <a:endCxn id="44" idx="1"/>
          </p:cNvCxnSpPr>
          <p:nvPr/>
        </p:nvCxnSpPr>
        <p:spPr>
          <a:xfrm flipV="1">
            <a:off x="2766135" y="4806725"/>
            <a:ext cx="1424574" cy="5452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CFC21A90-95EF-BF2B-32B8-51371E1C78A0}"/>
              </a:ext>
            </a:extLst>
          </p:cNvPr>
          <p:cNvSpPr txBox="1"/>
          <p:nvPr/>
        </p:nvSpPr>
        <p:spPr>
          <a:xfrm>
            <a:off x="2048287" y="5750220"/>
            <a:ext cx="50555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??? </a:t>
            </a:r>
            <a:br>
              <a:rPr lang="en-US" dirty="0"/>
            </a:br>
            <a:r>
              <a:rPr lang="is-IS" dirty="0"/>
              <a:t>…</a:t>
            </a:r>
            <a:endParaRPr lang="en-US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51DF2555-5FA3-2406-230B-5731808F195B}"/>
              </a:ext>
            </a:extLst>
          </p:cNvPr>
          <p:cNvCxnSpPr>
            <a:cxnSpLocks/>
            <a:stCxn id="60" idx="3"/>
          </p:cNvCxnSpPr>
          <p:nvPr/>
        </p:nvCxnSpPr>
        <p:spPr>
          <a:xfrm flipV="1">
            <a:off x="2553842" y="4794907"/>
            <a:ext cx="1628888" cy="12784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F05381CA-642B-AFB0-5086-48E88F654FFB}"/>
              </a:ext>
            </a:extLst>
          </p:cNvPr>
          <p:cNvSpPr txBox="1"/>
          <p:nvPr/>
        </p:nvSpPr>
        <p:spPr>
          <a:xfrm>
            <a:off x="9365754" y="4478771"/>
            <a:ext cx="11127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SPDZ</a:t>
            </a:r>
            <a:br>
              <a:rPr lang="en-US" dirty="0"/>
            </a:br>
            <a:r>
              <a:rPr lang="en-US" dirty="0"/>
              <a:t>Primitives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17FD94F9-7983-4B9E-4192-4996BC991B91}"/>
              </a:ext>
            </a:extLst>
          </p:cNvPr>
          <p:cNvCxnSpPr>
            <a:stCxn id="46" idx="3"/>
            <a:endCxn id="62" idx="1"/>
          </p:cNvCxnSpPr>
          <p:nvPr/>
        </p:nvCxnSpPr>
        <p:spPr>
          <a:xfrm flipV="1">
            <a:off x="8138279" y="4801937"/>
            <a:ext cx="1227475" cy="7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F3F123D-FDED-086F-204B-EF03B690DBC7}"/>
              </a:ext>
            </a:extLst>
          </p:cNvPr>
          <p:cNvSpPr txBox="1"/>
          <p:nvPr/>
        </p:nvSpPr>
        <p:spPr>
          <a:xfrm>
            <a:off x="9375444" y="5415966"/>
            <a:ext cx="11127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???</a:t>
            </a:r>
            <a:br>
              <a:rPr lang="en-US" dirty="0"/>
            </a:br>
            <a:r>
              <a:rPr lang="en-US" dirty="0"/>
              <a:t>Primitives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3BBB20EB-5498-CF5C-CCEB-F4C13EE967A2}"/>
              </a:ext>
            </a:extLst>
          </p:cNvPr>
          <p:cNvCxnSpPr>
            <a:stCxn id="46" idx="3"/>
            <a:endCxn id="64" idx="1"/>
          </p:cNvCxnSpPr>
          <p:nvPr/>
        </p:nvCxnSpPr>
        <p:spPr>
          <a:xfrm>
            <a:off x="8138279" y="4809687"/>
            <a:ext cx="1237165" cy="9294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48F84010-9F02-1E0B-EDCA-B3D02D93DFDF}"/>
              </a:ext>
            </a:extLst>
          </p:cNvPr>
          <p:cNvSpPr txBox="1"/>
          <p:nvPr/>
        </p:nvSpPr>
        <p:spPr>
          <a:xfrm>
            <a:off x="5494927" y="52655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OUR FOCUS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817E128-E58E-C976-12EF-657474660C15}"/>
              </a:ext>
            </a:extLst>
          </p:cNvPr>
          <p:cNvSpPr txBox="1"/>
          <p:nvPr/>
        </p:nvSpPr>
        <p:spPr>
          <a:xfrm>
            <a:off x="2905147" y="5809534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FRONT END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5C99325F-4350-27A1-BA35-1B627CB694AD}"/>
              </a:ext>
            </a:extLst>
          </p:cNvPr>
          <p:cNvCxnSpPr>
            <a:stCxn id="67" idx="0"/>
          </p:cNvCxnSpPr>
          <p:nvPr/>
        </p:nvCxnSpPr>
        <p:spPr>
          <a:xfrm flipH="1" flipV="1">
            <a:off x="3176298" y="4934981"/>
            <a:ext cx="372615" cy="8745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F3DD24B1-63E4-7677-B858-89F374E0E1E6}"/>
              </a:ext>
            </a:extLst>
          </p:cNvPr>
          <p:cNvSpPr txBox="1"/>
          <p:nvPr/>
        </p:nvSpPr>
        <p:spPr>
          <a:xfrm>
            <a:off x="7923884" y="5809534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 END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B475BC29-4E05-0B68-506F-1C52397FCB55}"/>
              </a:ext>
            </a:extLst>
          </p:cNvPr>
          <p:cNvCxnSpPr>
            <a:stCxn id="69" idx="0"/>
          </p:cNvCxnSpPr>
          <p:nvPr/>
        </p:nvCxnSpPr>
        <p:spPr>
          <a:xfrm flipV="1">
            <a:off x="8497118" y="4934982"/>
            <a:ext cx="358949" cy="8745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5733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9A460-4B5D-1352-8DA2-B5781B7B7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WAN 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D3CE7-B7D6-2D8D-61F7-01231F8E4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???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A7CDF-715B-B1B6-2177-245DDECE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62F28815-0713-91C0-C28C-F191FB992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800" y="1523999"/>
            <a:ext cx="9812986" cy="4906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1673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4BEB8-92E8-547E-4C89-C2EE680A8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Caveat… and a Silver Lining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5BDCE-F970-F91F-FBFE-A7A18CB52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  <a:p>
            <a:r>
              <a:rPr lang="en-US" dirty="0"/>
              <a:t>MOTION-native IP           vs.  Compiler-generated IP</a:t>
            </a:r>
          </a:p>
          <a:p>
            <a:pPr lvl="1"/>
            <a:r>
              <a:rPr lang="en-US" dirty="0"/>
              <a:t>A negative result, but with a silver lining!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3E13C-60B4-D71D-1795-94599749A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1B3F34-4FF4-D154-2B0C-76943FC1D64B}"/>
              </a:ext>
            </a:extLst>
          </p:cNvPr>
          <p:cNvSpPr txBox="1"/>
          <p:nvPr/>
        </p:nvSpPr>
        <p:spPr>
          <a:xfrm>
            <a:off x="1206511" y="3852468"/>
            <a:ext cx="504497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mult</a:t>
            </a:r>
            <a:r>
              <a:rPr lang="en-US" sz="2000" dirty="0"/>
              <a:t> = MUL_SIMD(A,B);</a:t>
            </a:r>
          </a:p>
          <a:p>
            <a:r>
              <a:rPr lang="en-US" sz="2000" dirty="0" err="1"/>
              <a:t>mult_unsimidified</a:t>
            </a:r>
            <a:r>
              <a:rPr lang="en-US" sz="2000" dirty="0"/>
              <a:t> = </a:t>
            </a:r>
            <a:r>
              <a:rPr lang="en-US" sz="2000" dirty="0" err="1"/>
              <a:t>mult.Unsimdify</a:t>
            </a:r>
            <a:r>
              <a:rPr lang="en-US" sz="2000" dirty="0"/>
              <a:t>();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>
                <a:solidFill>
                  <a:srgbClr val="FF0000"/>
                </a:solidFill>
              </a:rPr>
              <a:t>for (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=0; …) result += </a:t>
            </a:r>
            <a:r>
              <a:rPr lang="en-US" sz="2000" dirty="0" err="1">
                <a:solidFill>
                  <a:srgbClr val="FF0000"/>
                </a:solidFill>
              </a:rPr>
              <a:t>mult_unsimdified</a:t>
            </a:r>
            <a:r>
              <a:rPr lang="en-US" sz="2000" dirty="0">
                <a:solidFill>
                  <a:srgbClr val="FF0000"/>
                </a:solidFill>
              </a:rPr>
              <a:t>[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];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408498-12BD-334C-7C71-3CC54B59A737}"/>
              </a:ext>
            </a:extLst>
          </p:cNvPr>
          <p:cNvSpPr txBox="1"/>
          <p:nvPr/>
        </p:nvSpPr>
        <p:spPr>
          <a:xfrm>
            <a:off x="6980220" y="3854968"/>
            <a:ext cx="462658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mult</a:t>
            </a:r>
            <a:r>
              <a:rPr lang="en-US" sz="2000" dirty="0"/>
              <a:t> = MUL_SIMD(A,B);</a:t>
            </a:r>
          </a:p>
          <a:p>
            <a:r>
              <a:rPr lang="en-US" sz="2000" dirty="0" err="1"/>
              <a:t>mult_unsimidified</a:t>
            </a:r>
            <a:r>
              <a:rPr lang="en-US" sz="2000" dirty="0"/>
              <a:t> = </a:t>
            </a:r>
            <a:r>
              <a:rPr lang="en-US" sz="2000" dirty="0" err="1"/>
              <a:t>mult.Unsimdify</a:t>
            </a:r>
            <a:r>
              <a:rPr lang="en-US" sz="2000" dirty="0"/>
              <a:t>();</a:t>
            </a:r>
          </a:p>
          <a:p>
            <a:endParaRPr lang="en-US" sz="2000" dirty="0"/>
          </a:p>
          <a:p>
            <a:r>
              <a:rPr lang="en-US" sz="2000" dirty="0">
                <a:solidFill>
                  <a:srgbClr val="FF0000"/>
                </a:solidFill>
              </a:rPr>
              <a:t>for (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=0; …) {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if (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!=0) { </a:t>
            </a:r>
            <a:r>
              <a:rPr lang="en-US" sz="2000" dirty="0" err="1">
                <a:solidFill>
                  <a:srgbClr val="FF0000"/>
                </a:solidFill>
              </a:rPr>
              <a:t>prev</a:t>
            </a:r>
            <a:r>
              <a:rPr lang="en-US" sz="2000" dirty="0">
                <a:solidFill>
                  <a:srgbClr val="FF0000"/>
                </a:solidFill>
              </a:rPr>
              <a:t> = result; }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result = </a:t>
            </a:r>
            <a:r>
              <a:rPr lang="en-US" sz="2000" dirty="0" err="1">
                <a:solidFill>
                  <a:srgbClr val="FF0000"/>
                </a:solidFill>
              </a:rPr>
              <a:t>prev</a:t>
            </a:r>
            <a:r>
              <a:rPr lang="en-US" sz="2000" dirty="0">
                <a:solidFill>
                  <a:srgbClr val="FF0000"/>
                </a:solidFill>
              </a:rPr>
              <a:t> + </a:t>
            </a:r>
            <a:r>
              <a:rPr lang="en-US" sz="2000" dirty="0" err="1">
                <a:solidFill>
                  <a:srgbClr val="FF0000"/>
                </a:solidFill>
              </a:rPr>
              <a:t>mult_unsimdified</a:t>
            </a:r>
            <a:r>
              <a:rPr lang="en-US" sz="2000" dirty="0">
                <a:solidFill>
                  <a:srgbClr val="FF0000"/>
                </a:solidFill>
              </a:rPr>
              <a:t>[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];</a:t>
            </a:r>
          </a:p>
          <a:p>
            <a:r>
              <a:rPr lang="en-US" sz="2000" dirty="0">
                <a:solidFill>
                  <a:srgbClr val="FF0000"/>
                </a:solidFill>
              </a:rPr>
              <a:t>}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EE15C4-2D39-C27F-006C-72A394C5C99E}"/>
              </a:ext>
            </a:extLst>
          </p:cNvPr>
          <p:cNvSpPr txBox="1"/>
          <p:nvPr/>
        </p:nvSpPr>
        <p:spPr>
          <a:xfrm>
            <a:off x="6467109" y="4052522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≈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38CA35-C475-639E-C4AB-A4A3F1487651}"/>
              </a:ext>
            </a:extLst>
          </p:cNvPr>
          <p:cNvSpPr txBox="1"/>
          <p:nvPr/>
        </p:nvSpPr>
        <p:spPr>
          <a:xfrm>
            <a:off x="6340050" y="5029034"/>
            <a:ext cx="5565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&lt;&lt;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D2D295-F4CB-467A-0A04-0236A063904F}"/>
              </a:ext>
            </a:extLst>
          </p:cNvPr>
          <p:cNvSpPr txBox="1"/>
          <p:nvPr/>
        </p:nvSpPr>
        <p:spPr>
          <a:xfrm>
            <a:off x="5711672" y="3384099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Boolean GMW</a:t>
            </a:r>
          </a:p>
        </p:txBody>
      </p:sp>
    </p:spTree>
    <p:extLst>
      <p:ext uri="{BB962C8B-B14F-4D97-AF65-F5344CB8AC3E}">
        <p14:creationId xmlns:p14="http://schemas.microsoft.com/office/powerpoint/2010/main" val="217943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4BEB8-92E8-547E-4C89-C2EE680A8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Caveat… and a Silver Lining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5BDCE-F970-F91F-FBFE-A7A18CB52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9138" y="1594339"/>
            <a:ext cx="9608757" cy="4906494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Deeper semantic analysis (on MPC Source) can uncover opportunities for optimization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3E13C-60B4-D71D-1795-94599749A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1B3F34-4FF4-D154-2B0C-76943FC1D64B}"/>
              </a:ext>
            </a:extLst>
          </p:cNvPr>
          <p:cNvSpPr txBox="1"/>
          <p:nvPr/>
        </p:nvSpPr>
        <p:spPr>
          <a:xfrm>
            <a:off x="1206511" y="1424076"/>
            <a:ext cx="504497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mult</a:t>
            </a:r>
            <a:r>
              <a:rPr lang="en-US" sz="2000" dirty="0"/>
              <a:t> = MUL_SIMD(A,B);</a:t>
            </a:r>
          </a:p>
          <a:p>
            <a:r>
              <a:rPr lang="en-US" sz="2000" dirty="0" err="1"/>
              <a:t>mult_unsimidified</a:t>
            </a:r>
            <a:r>
              <a:rPr lang="en-US" sz="2000" dirty="0"/>
              <a:t> = </a:t>
            </a:r>
            <a:r>
              <a:rPr lang="en-US" sz="2000" dirty="0" err="1"/>
              <a:t>mult.Unsimdify</a:t>
            </a:r>
            <a:r>
              <a:rPr lang="en-US" sz="2000" dirty="0"/>
              <a:t>();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>
                <a:solidFill>
                  <a:srgbClr val="FF0000"/>
                </a:solidFill>
              </a:rPr>
              <a:t>for (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=0; …) result </a:t>
            </a:r>
            <a:r>
              <a:rPr lang="en-US" sz="2000" b="1" dirty="0">
                <a:solidFill>
                  <a:srgbClr val="0432FF"/>
                </a:solidFill>
              </a:rPr>
              <a:t>+=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mult_unsimdified</a:t>
            </a:r>
            <a:r>
              <a:rPr lang="en-US" sz="2000" dirty="0">
                <a:solidFill>
                  <a:srgbClr val="FF0000"/>
                </a:solidFill>
              </a:rPr>
              <a:t>[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];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408498-12BD-334C-7C71-3CC54B59A737}"/>
              </a:ext>
            </a:extLst>
          </p:cNvPr>
          <p:cNvSpPr txBox="1"/>
          <p:nvPr/>
        </p:nvSpPr>
        <p:spPr>
          <a:xfrm>
            <a:off x="6980220" y="1351626"/>
            <a:ext cx="462658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mult</a:t>
            </a:r>
            <a:r>
              <a:rPr lang="en-US" sz="2000" dirty="0"/>
              <a:t> = MUL_SIMD(A,B);</a:t>
            </a:r>
          </a:p>
          <a:p>
            <a:r>
              <a:rPr lang="en-US" sz="2000" dirty="0" err="1"/>
              <a:t>mult_unsimidified</a:t>
            </a:r>
            <a:r>
              <a:rPr lang="en-US" sz="2000" dirty="0"/>
              <a:t> = </a:t>
            </a:r>
            <a:r>
              <a:rPr lang="en-US" sz="2000" dirty="0" err="1"/>
              <a:t>mult.Unsimdify</a:t>
            </a:r>
            <a:r>
              <a:rPr lang="en-US" sz="2000" dirty="0"/>
              <a:t>();</a:t>
            </a:r>
          </a:p>
          <a:p>
            <a:endParaRPr lang="en-US" sz="2000" dirty="0"/>
          </a:p>
          <a:p>
            <a:r>
              <a:rPr lang="en-US" sz="2000" dirty="0">
                <a:solidFill>
                  <a:srgbClr val="FF0000"/>
                </a:solidFill>
              </a:rPr>
              <a:t>for (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=0; …) {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if (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!=0) { </a:t>
            </a:r>
            <a:r>
              <a:rPr lang="en-US" sz="2000" dirty="0" err="1">
                <a:solidFill>
                  <a:srgbClr val="FF0000"/>
                </a:solidFill>
              </a:rPr>
              <a:t>prev</a:t>
            </a:r>
            <a:r>
              <a:rPr lang="en-US" sz="2000" dirty="0">
                <a:solidFill>
                  <a:srgbClr val="FF0000"/>
                </a:solidFill>
              </a:rPr>
              <a:t> = result; }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result = </a:t>
            </a:r>
            <a:r>
              <a:rPr lang="en-US" sz="2000" dirty="0" err="1">
                <a:solidFill>
                  <a:srgbClr val="FF0000"/>
                </a:solidFill>
              </a:rPr>
              <a:t>prev</a:t>
            </a:r>
            <a:r>
              <a:rPr lang="en-US" sz="2000" dirty="0">
                <a:solidFill>
                  <a:srgbClr val="FF0000"/>
                </a:solidFill>
              </a:rPr>
              <a:t> + </a:t>
            </a:r>
            <a:r>
              <a:rPr lang="en-US" sz="2000" dirty="0" err="1">
                <a:solidFill>
                  <a:srgbClr val="FF0000"/>
                </a:solidFill>
              </a:rPr>
              <a:t>mult_unsimdified</a:t>
            </a:r>
            <a:r>
              <a:rPr lang="en-US" sz="2000" dirty="0">
                <a:solidFill>
                  <a:srgbClr val="FF0000"/>
                </a:solidFill>
              </a:rPr>
              <a:t>[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];</a:t>
            </a:r>
          </a:p>
          <a:p>
            <a:r>
              <a:rPr lang="en-US" sz="2000" dirty="0">
                <a:solidFill>
                  <a:srgbClr val="FF0000"/>
                </a:solidFill>
              </a:rPr>
              <a:t>}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EE15C4-2D39-C27F-006C-72A394C5C99E}"/>
              </a:ext>
            </a:extLst>
          </p:cNvPr>
          <p:cNvSpPr txBox="1"/>
          <p:nvPr/>
        </p:nvSpPr>
        <p:spPr>
          <a:xfrm>
            <a:off x="6437129" y="148922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≈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38CA35-C475-639E-C4AB-A4A3F1487651}"/>
              </a:ext>
            </a:extLst>
          </p:cNvPr>
          <p:cNvSpPr txBox="1"/>
          <p:nvPr/>
        </p:nvSpPr>
        <p:spPr>
          <a:xfrm>
            <a:off x="6310070" y="2570662"/>
            <a:ext cx="5565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&lt;&lt;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7F7BA97-8F06-0D9B-60DA-135AC8948032}"/>
              </a:ext>
            </a:extLst>
          </p:cNvPr>
          <p:cNvSpPr/>
          <p:nvPr/>
        </p:nvSpPr>
        <p:spPr>
          <a:xfrm>
            <a:off x="8351612" y="3577646"/>
            <a:ext cx="269823" cy="239843"/>
          </a:xfrm>
          <a:prstGeom prst="ellipse">
            <a:avLst/>
          </a:prstGeom>
          <a:solidFill>
            <a:srgbClr val="0432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2DC390-4621-2506-E18E-D89E0636A21B}"/>
              </a:ext>
            </a:extLst>
          </p:cNvPr>
          <p:cNvSpPr/>
          <p:nvPr/>
        </p:nvSpPr>
        <p:spPr>
          <a:xfrm>
            <a:off x="8351611" y="4149014"/>
            <a:ext cx="269823" cy="239843"/>
          </a:xfrm>
          <a:prstGeom prst="ellipse">
            <a:avLst/>
          </a:prstGeom>
          <a:solidFill>
            <a:srgbClr val="0432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3DE9AE7-C0A7-372B-CE10-EBE537BCDE7B}"/>
              </a:ext>
            </a:extLst>
          </p:cNvPr>
          <p:cNvSpPr/>
          <p:nvPr/>
        </p:nvSpPr>
        <p:spPr>
          <a:xfrm>
            <a:off x="8341606" y="5315420"/>
            <a:ext cx="269823" cy="239843"/>
          </a:xfrm>
          <a:prstGeom prst="ellipse">
            <a:avLst/>
          </a:prstGeom>
          <a:solidFill>
            <a:srgbClr val="0432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85CD448-51F6-95B3-2225-25544BA9171B}"/>
              </a:ext>
            </a:extLst>
          </p:cNvPr>
          <p:cNvSpPr/>
          <p:nvPr/>
        </p:nvSpPr>
        <p:spPr>
          <a:xfrm>
            <a:off x="2006176" y="3795253"/>
            <a:ext cx="269823" cy="239843"/>
          </a:xfrm>
          <a:prstGeom prst="ellipse">
            <a:avLst/>
          </a:prstGeom>
          <a:solidFill>
            <a:srgbClr val="0432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32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72439E1-17F3-18D7-22E0-028933676A5B}"/>
              </a:ext>
            </a:extLst>
          </p:cNvPr>
          <p:cNvSpPr/>
          <p:nvPr/>
        </p:nvSpPr>
        <p:spPr>
          <a:xfrm>
            <a:off x="3234304" y="4880492"/>
            <a:ext cx="269823" cy="239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A0E2688-43DE-6652-BFDD-C47249F1EAB1}"/>
              </a:ext>
            </a:extLst>
          </p:cNvPr>
          <p:cNvSpPr/>
          <p:nvPr/>
        </p:nvSpPr>
        <p:spPr>
          <a:xfrm>
            <a:off x="8341606" y="4731181"/>
            <a:ext cx="269823" cy="239843"/>
          </a:xfrm>
          <a:prstGeom prst="ellipse">
            <a:avLst/>
          </a:prstGeom>
          <a:solidFill>
            <a:srgbClr val="0432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EBAEC9F-071C-D873-5D7C-942BF5EC558E}"/>
              </a:ext>
            </a:extLst>
          </p:cNvPr>
          <p:cNvSpPr/>
          <p:nvPr/>
        </p:nvSpPr>
        <p:spPr>
          <a:xfrm>
            <a:off x="2503346" y="4337395"/>
            <a:ext cx="269823" cy="239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A0FB831-5843-0039-9165-E42033ACB505}"/>
              </a:ext>
            </a:extLst>
          </p:cNvPr>
          <p:cNvSpPr/>
          <p:nvPr/>
        </p:nvSpPr>
        <p:spPr>
          <a:xfrm>
            <a:off x="3881376" y="4352385"/>
            <a:ext cx="269823" cy="239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220B6D9-CE91-F06E-0AF4-5367474CA787}"/>
              </a:ext>
            </a:extLst>
          </p:cNvPr>
          <p:cNvCxnSpPr>
            <a:cxnSpLocks/>
            <a:stCxn id="15" idx="4"/>
            <a:endCxn id="19" idx="1"/>
          </p:cNvCxnSpPr>
          <p:nvPr/>
        </p:nvCxnSpPr>
        <p:spPr>
          <a:xfrm>
            <a:off x="2141088" y="4035096"/>
            <a:ext cx="401773" cy="337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5D3B7B1-5CA3-E442-5D55-64763B6AEADC}"/>
              </a:ext>
            </a:extLst>
          </p:cNvPr>
          <p:cNvCxnSpPr>
            <a:cxnSpLocks/>
          </p:cNvCxnSpPr>
          <p:nvPr/>
        </p:nvCxnSpPr>
        <p:spPr>
          <a:xfrm flipH="1">
            <a:off x="2733654" y="4050086"/>
            <a:ext cx="335759" cy="307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789FC1C-4E8A-8E6A-7C6A-B4944A969569}"/>
              </a:ext>
            </a:extLst>
          </p:cNvPr>
          <p:cNvCxnSpPr>
            <a:cxnSpLocks/>
          </p:cNvCxnSpPr>
          <p:nvPr/>
        </p:nvCxnSpPr>
        <p:spPr>
          <a:xfrm>
            <a:off x="2773169" y="4547258"/>
            <a:ext cx="446145" cy="3824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23BF280-9C54-D57E-AC00-5A5267EBCE03}"/>
              </a:ext>
            </a:extLst>
          </p:cNvPr>
          <p:cNvCxnSpPr>
            <a:cxnSpLocks/>
          </p:cNvCxnSpPr>
          <p:nvPr/>
        </p:nvCxnSpPr>
        <p:spPr>
          <a:xfrm flipH="1">
            <a:off x="3527666" y="4592228"/>
            <a:ext cx="353710" cy="304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9A93C831-CE48-80F5-69A7-F361447720DB}"/>
              </a:ext>
            </a:extLst>
          </p:cNvPr>
          <p:cNvSpPr/>
          <p:nvPr/>
        </p:nvSpPr>
        <p:spPr>
          <a:xfrm>
            <a:off x="2983033" y="3797753"/>
            <a:ext cx="269823" cy="239843"/>
          </a:xfrm>
          <a:prstGeom prst="ellipse">
            <a:avLst/>
          </a:prstGeom>
          <a:solidFill>
            <a:srgbClr val="0432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32FF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0BF47EF-CD7B-44FE-1A9F-974D2EBB0D28}"/>
              </a:ext>
            </a:extLst>
          </p:cNvPr>
          <p:cNvSpPr/>
          <p:nvPr/>
        </p:nvSpPr>
        <p:spPr>
          <a:xfrm>
            <a:off x="3402756" y="3782763"/>
            <a:ext cx="269823" cy="239843"/>
          </a:xfrm>
          <a:prstGeom prst="ellipse">
            <a:avLst/>
          </a:prstGeom>
          <a:solidFill>
            <a:srgbClr val="0432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32FF"/>
              </a:solidFill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C0BDF8-70CA-9377-B0F0-788C1889AEBB}"/>
              </a:ext>
            </a:extLst>
          </p:cNvPr>
          <p:cNvCxnSpPr>
            <a:cxnSpLocks/>
            <a:stCxn id="44" idx="4"/>
          </p:cNvCxnSpPr>
          <p:nvPr/>
        </p:nvCxnSpPr>
        <p:spPr>
          <a:xfrm>
            <a:off x="3537668" y="4022606"/>
            <a:ext cx="401773" cy="337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0DB0467-B9DA-497E-49C7-E6A77ED92A5B}"/>
              </a:ext>
            </a:extLst>
          </p:cNvPr>
          <p:cNvCxnSpPr>
            <a:cxnSpLocks/>
          </p:cNvCxnSpPr>
          <p:nvPr/>
        </p:nvCxnSpPr>
        <p:spPr>
          <a:xfrm flipH="1">
            <a:off x="4130234" y="4037596"/>
            <a:ext cx="335759" cy="307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EB7E3F59-3EB4-A3C0-3113-2265F3F4E487}"/>
              </a:ext>
            </a:extLst>
          </p:cNvPr>
          <p:cNvSpPr/>
          <p:nvPr/>
        </p:nvSpPr>
        <p:spPr>
          <a:xfrm>
            <a:off x="4394603" y="3785263"/>
            <a:ext cx="269823" cy="239843"/>
          </a:xfrm>
          <a:prstGeom prst="ellipse">
            <a:avLst/>
          </a:prstGeom>
          <a:solidFill>
            <a:srgbClr val="0432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32FF"/>
              </a:solidFill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A55D56A-2DAF-955C-92C1-4AB2F540B91C}"/>
              </a:ext>
            </a:extLst>
          </p:cNvPr>
          <p:cNvCxnSpPr>
            <a:stCxn id="11" idx="4"/>
            <a:endCxn id="12" idx="0"/>
          </p:cNvCxnSpPr>
          <p:nvPr/>
        </p:nvCxnSpPr>
        <p:spPr>
          <a:xfrm flipH="1">
            <a:off x="8486523" y="3817489"/>
            <a:ext cx="1" cy="331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23580064-E0D9-84DA-60E2-1BE4A42E6429}"/>
              </a:ext>
            </a:extLst>
          </p:cNvPr>
          <p:cNvCxnSpPr/>
          <p:nvPr/>
        </p:nvCxnSpPr>
        <p:spPr>
          <a:xfrm flipH="1">
            <a:off x="8474033" y="4389611"/>
            <a:ext cx="1" cy="331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F19F888-33C9-A215-BEDB-A8A0EE21DE47}"/>
              </a:ext>
            </a:extLst>
          </p:cNvPr>
          <p:cNvCxnSpPr/>
          <p:nvPr/>
        </p:nvCxnSpPr>
        <p:spPr>
          <a:xfrm flipH="1">
            <a:off x="8476533" y="4991714"/>
            <a:ext cx="1" cy="331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8279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BACB9-43BB-A450-6DE1-192E62A0D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91567-5A96-FF12-F68E-C4F3D7A7E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High-performance computing</a:t>
            </a:r>
          </a:p>
          <a:p>
            <a:pPr lvl="1"/>
            <a:r>
              <a:rPr lang="en-US" dirty="0"/>
              <a:t>Classical loop parallelization [Allen and Kennedy 1987]</a:t>
            </a:r>
          </a:p>
          <a:p>
            <a:pPr lvl="1"/>
            <a:r>
              <a:rPr lang="en-US" dirty="0"/>
              <a:t>Polyhedral parallelization, e.g., [</a:t>
            </a:r>
            <a:r>
              <a:rPr lang="en-US" dirty="0" err="1"/>
              <a:t>Benabderrahman</a:t>
            </a:r>
            <a:r>
              <a:rPr lang="en-US" dirty="0"/>
              <a:t> et al. 2010]</a:t>
            </a:r>
          </a:p>
          <a:p>
            <a:pPr lvl="2"/>
            <a:r>
              <a:rPr lang="en-US" dirty="0"/>
              <a:t>Generally, analysis is at a higher level of IR (AST)</a:t>
            </a:r>
          </a:p>
          <a:p>
            <a:pPr lvl="2"/>
            <a:r>
              <a:rPr lang="en-US" dirty="0"/>
              <a:t>Conditional control flow is a known issue</a:t>
            </a:r>
          </a:p>
          <a:p>
            <a:pPr lvl="1"/>
            <a:r>
              <a:rPr lang="en-US" dirty="0"/>
              <a:t>Whole function vectorization [</a:t>
            </a:r>
            <a:r>
              <a:rPr lang="en-US" dirty="0" err="1"/>
              <a:t>Karrenberg</a:t>
            </a:r>
            <a:r>
              <a:rPr lang="en-US" dirty="0"/>
              <a:t> 2015]</a:t>
            </a:r>
          </a:p>
          <a:p>
            <a:r>
              <a:rPr lang="en-US" dirty="0" err="1"/>
              <a:t>HyCC</a:t>
            </a:r>
            <a:r>
              <a:rPr lang="en-US" dirty="0"/>
              <a:t> </a:t>
            </a:r>
            <a:r>
              <a:rPr lang="en-US" sz="2600" dirty="0"/>
              <a:t>[</a:t>
            </a:r>
            <a:r>
              <a:rPr lang="en-US" sz="2600" dirty="0" err="1"/>
              <a:t>Büscher</a:t>
            </a:r>
            <a:r>
              <a:rPr lang="en-US" sz="2600" dirty="0"/>
              <a:t> et al. 2018]</a:t>
            </a:r>
            <a:r>
              <a:rPr lang="en-US" dirty="0"/>
              <a:t> uses an off-the-shelf polyhedral compiler (https://</a:t>
            </a:r>
            <a:r>
              <a:rPr lang="en-US" dirty="0" err="1"/>
              <a:t>github.com</a:t>
            </a:r>
            <a:r>
              <a:rPr lang="en-US" dirty="0"/>
              <a:t>/Par4All/par4all)</a:t>
            </a:r>
          </a:p>
          <a:p>
            <a:pPr lvl="1"/>
            <a:r>
              <a:rPr lang="en-US" dirty="0"/>
              <a:t>Our thesis: vectorization better done “natively” </a:t>
            </a:r>
          </a:p>
          <a:p>
            <a:pPr lvl="2"/>
            <a:r>
              <a:rPr lang="en-US" dirty="0"/>
              <a:t>MPC Source facilitates vectorization </a:t>
            </a:r>
          </a:p>
          <a:p>
            <a:pPr lvl="2"/>
            <a:r>
              <a:rPr lang="en-US" dirty="0"/>
              <a:t>Vectorization interacts closely with other optimizations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9DA63-706E-F884-9AE4-71741728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4838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769E4-A322-9332-9EDB-14974FDFA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09029-24CB-C105-957C-1C3B6E720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MPC Source</a:t>
            </a:r>
          </a:p>
          <a:p>
            <a:pPr lvl="1"/>
            <a:r>
              <a:rPr lang="en-US" dirty="0"/>
              <a:t>A linear, block-structured SSA-form IR</a:t>
            </a:r>
          </a:p>
          <a:p>
            <a:pPr lvl="1"/>
            <a:r>
              <a:rPr lang="en-US" dirty="0"/>
              <a:t>Suitable for optimizations</a:t>
            </a:r>
          </a:p>
          <a:p>
            <a:r>
              <a:rPr lang="en-US" dirty="0"/>
              <a:t>SIMD-vectorization over MPC Source</a:t>
            </a:r>
          </a:p>
          <a:p>
            <a:r>
              <a:rPr lang="en-US" dirty="0"/>
              <a:t>Implementation and evaluation</a:t>
            </a:r>
          </a:p>
          <a:p>
            <a:pPr lvl="1"/>
            <a:r>
              <a:rPr lang="en-US" dirty="0"/>
              <a:t>15 benchmarks (more in our </a:t>
            </a:r>
            <a:r>
              <a:rPr lang="en-US" dirty="0" err="1"/>
              <a:t>Github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Significant improvement in circuit generation, # messages, # gates, circuit evaluation, and communication size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sz="2200" dirty="0"/>
              <a:t>https://</a:t>
            </a:r>
            <a:r>
              <a:rPr lang="en-US" sz="2200" dirty="0" err="1"/>
              <a:t>github.com</a:t>
            </a:r>
            <a:r>
              <a:rPr lang="en-US" sz="2200" dirty="0"/>
              <a:t>/milana2/</a:t>
            </a:r>
            <a:r>
              <a:rPr lang="en-US" sz="2200" dirty="0" err="1"/>
              <a:t>ParallelizationForMPC</a:t>
            </a:r>
            <a:r>
              <a:rPr lang="en-US" sz="2200" dirty="0"/>
              <a:t>/tree/</a:t>
            </a:r>
            <a:r>
              <a:rPr lang="en-US" sz="2200" dirty="0" err="1"/>
              <a:t>gh</a:t>
            </a:r>
            <a:r>
              <a:rPr lang="en-US" sz="2200" dirty="0"/>
              <a:t>-pages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38CA9-D260-099E-BF36-1211BA45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4034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39B3D-4644-C167-F773-3DADA511B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20793-EFE5-B197-7B31-B3042524D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Integrate SIMD-vectorization with other optimizations</a:t>
            </a:r>
          </a:p>
          <a:p>
            <a:pPr lvl="1"/>
            <a:r>
              <a:rPr lang="en-US" dirty="0"/>
              <a:t>Classical compiler optimizations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Protocol Mixing</a:t>
            </a:r>
          </a:p>
          <a:p>
            <a:pPr lvl="1"/>
            <a:r>
              <a:rPr lang="en-US" dirty="0"/>
              <a:t>Divide-and-conquer parallelization</a:t>
            </a:r>
          </a:p>
          <a:p>
            <a:pPr lvl="1"/>
            <a:r>
              <a:rPr lang="en-US" dirty="0"/>
              <a:t>Scheduling</a:t>
            </a:r>
          </a:p>
          <a:p>
            <a:endParaRPr lang="en-US" dirty="0"/>
          </a:p>
          <a:p>
            <a:r>
              <a:rPr lang="en-US" dirty="0"/>
              <a:t>Inter-procedural (context-sensitive) program analysis</a:t>
            </a:r>
          </a:p>
          <a:p>
            <a:r>
              <a:rPr lang="en-US" dirty="0"/>
              <a:t>Program synthesis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4E95E-12AB-B258-DD00-C259CD673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0879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7A9D1-3BA3-D841-A1E6-2FC174156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4894C-2868-084E-A2BC-696A5A418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17E23C-5D75-824E-9420-23E23ADC8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03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0EBBF-B63C-D757-C89A-B2A27DB2D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8613E-CF5A-0726-3C7F-92F74BBC9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optimizations available at level of </a:t>
            </a:r>
            <a:r>
              <a:rPr lang="en-US" b="1" dirty="0"/>
              <a:t>MPC Source</a:t>
            </a:r>
          </a:p>
          <a:p>
            <a:pPr lvl="1"/>
            <a:r>
              <a:rPr lang="en-US" dirty="0"/>
              <a:t>Classical compiler optimizations</a:t>
            </a:r>
          </a:p>
          <a:p>
            <a:pPr lvl="1"/>
            <a:r>
              <a:rPr lang="en-US" dirty="0"/>
              <a:t>MPC-specific optimizations</a:t>
            </a:r>
          </a:p>
          <a:p>
            <a:pPr lvl="2"/>
            <a:r>
              <a:rPr lang="en-US" b="1" dirty="0"/>
              <a:t>SIMD-vectorization 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 ops “at once” &lt;&lt; </a:t>
            </a:r>
            <a:r>
              <a:rPr lang="en-US" i="1" dirty="0"/>
              <a:t>N</a:t>
            </a:r>
            <a:r>
              <a:rPr lang="en-US" dirty="0"/>
              <a:t> ops one-by-one)</a:t>
            </a:r>
          </a:p>
          <a:p>
            <a:pPr lvl="2"/>
            <a:r>
              <a:rPr lang="en-US" dirty="0"/>
              <a:t>Protocol mixing (Arithmetic GMW, Boolean GMW, Yao) </a:t>
            </a:r>
          </a:p>
          <a:p>
            <a:pPr lvl="2"/>
            <a:r>
              <a:rPr lang="en-US" dirty="0"/>
              <a:t>Scheduling</a:t>
            </a:r>
          </a:p>
          <a:p>
            <a:pPr lvl="2"/>
            <a:r>
              <a:rPr lang="en-US" dirty="0"/>
              <a:t>Divide-and-conquer parallelization</a:t>
            </a:r>
          </a:p>
          <a:p>
            <a:pPr lvl="2"/>
            <a:r>
              <a:rPr lang="en-US" dirty="0"/>
              <a:t>Other</a:t>
            </a:r>
          </a:p>
          <a:p>
            <a:r>
              <a:rPr lang="en-US" dirty="0"/>
              <a:t>Optimizations interact closely with each other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ABCEF-FC9E-C571-00D3-720213F66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016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C5A7B-AAAB-5D14-7405-B65EE20B2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Example: Biometric Matching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D4103-0C60-A97D-A990-8D23AF19F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b="1" dirty="0"/>
              <a:t>def biometric(C: </a:t>
            </a:r>
            <a:r>
              <a:rPr lang="en-US" sz="3800" b="1" dirty="0">
                <a:solidFill>
                  <a:srgbClr val="FF0000"/>
                </a:solidFill>
              </a:rPr>
              <a:t>shared</a:t>
            </a:r>
            <a:r>
              <a:rPr lang="en-US" sz="3800" b="1" dirty="0"/>
              <a:t>[list[int]],J: int, S: </a:t>
            </a:r>
            <a:r>
              <a:rPr lang="en-US" sz="3800" b="1" dirty="0">
                <a:solidFill>
                  <a:srgbClr val="FF0000"/>
                </a:solidFill>
              </a:rPr>
              <a:t>shared</a:t>
            </a:r>
            <a:r>
              <a:rPr lang="en-US" sz="3800" b="1" dirty="0"/>
              <a:t>[list[int]],I: int) -&gt; </a:t>
            </a:r>
            <a:r>
              <a:rPr lang="en-US" sz="3800" b="1" dirty="0">
                <a:solidFill>
                  <a:srgbClr val="FF0000"/>
                </a:solidFill>
              </a:rPr>
              <a:t>shared</a:t>
            </a:r>
            <a:r>
              <a:rPr lang="en-US" sz="3800" b="1" dirty="0"/>
              <a:t>[tuple[</a:t>
            </a:r>
            <a:r>
              <a:rPr lang="en-US" sz="3800" b="1" dirty="0" err="1"/>
              <a:t>int,int</a:t>
            </a:r>
            <a:r>
              <a:rPr lang="en-US" sz="3800" b="1" dirty="0"/>
              <a:t>]]:</a:t>
            </a:r>
          </a:p>
          <a:p>
            <a:pPr marL="0" indent="0">
              <a:buNone/>
            </a:pPr>
            <a:r>
              <a:rPr lang="en-US" sz="3800" b="1" dirty="0"/>
              <a:t>   </a:t>
            </a:r>
            <a:r>
              <a:rPr lang="en-US" sz="3800" b="1" dirty="0" err="1"/>
              <a:t>min_sum</a:t>
            </a:r>
            <a:r>
              <a:rPr lang="en-US" sz="3800" b="1" dirty="0"/>
              <a:t> = MAX_INT</a:t>
            </a:r>
          </a:p>
          <a:p>
            <a:pPr marL="0" indent="0">
              <a:buNone/>
            </a:pPr>
            <a:r>
              <a:rPr lang="en-US" sz="3800" b="1" dirty="0"/>
              <a:t>   </a:t>
            </a:r>
            <a:r>
              <a:rPr lang="en-US" sz="3800" b="1" dirty="0" err="1"/>
              <a:t>min_index</a:t>
            </a:r>
            <a:r>
              <a:rPr lang="en-US" sz="3800" b="1" dirty="0"/>
              <a:t> = 0  </a:t>
            </a:r>
          </a:p>
          <a:p>
            <a:pPr marL="0" indent="0">
              <a:buNone/>
            </a:pPr>
            <a:r>
              <a:rPr lang="en-US" sz="3800" b="1" dirty="0"/>
              <a:t>   for </a:t>
            </a:r>
            <a:r>
              <a:rPr lang="en-US" sz="3800" b="1" dirty="0" err="1"/>
              <a:t>i</a:t>
            </a:r>
            <a:r>
              <a:rPr lang="en-US" sz="3800" b="1" dirty="0"/>
              <a:t> in range(I): </a:t>
            </a:r>
          </a:p>
          <a:p>
            <a:pPr marL="0" indent="0">
              <a:buNone/>
            </a:pPr>
            <a:r>
              <a:rPr lang="en-US" sz="3800" b="1" dirty="0"/>
              <a:t>      sum = 0</a:t>
            </a:r>
          </a:p>
          <a:p>
            <a:pPr marL="0" indent="0">
              <a:buNone/>
            </a:pPr>
            <a:r>
              <a:rPr lang="en-US" sz="3800" b="1" dirty="0"/>
              <a:t>      for j in range(J): </a:t>
            </a:r>
          </a:p>
          <a:p>
            <a:pPr marL="0" indent="0">
              <a:buNone/>
            </a:pPr>
            <a:r>
              <a:rPr lang="en-US" sz="3800" b="1" dirty="0"/>
              <a:t>         d = S[</a:t>
            </a:r>
            <a:r>
              <a:rPr lang="en-US" sz="3800" b="1" dirty="0" err="1"/>
              <a:t>i</a:t>
            </a:r>
            <a:r>
              <a:rPr lang="en-US" sz="3800" b="1" dirty="0"/>
              <a:t> , j] - C[j] </a:t>
            </a:r>
          </a:p>
          <a:p>
            <a:pPr marL="0" indent="0">
              <a:buNone/>
            </a:pPr>
            <a:r>
              <a:rPr lang="en-US" sz="3800" b="1" dirty="0"/>
              <a:t>         p = d * d</a:t>
            </a:r>
          </a:p>
          <a:p>
            <a:pPr marL="0" indent="0">
              <a:buNone/>
            </a:pPr>
            <a:r>
              <a:rPr lang="en-US" sz="3800" b="1" dirty="0"/>
              <a:t>         sum = sum + p</a:t>
            </a:r>
          </a:p>
          <a:p>
            <a:pPr marL="0" indent="0">
              <a:buNone/>
            </a:pPr>
            <a:r>
              <a:rPr lang="en-US" sz="3800" b="1" dirty="0"/>
              <a:t>      if sum &lt; </a:t>
            </a:r>
            <a:r>
              <a:rPr lang="en-US" sz="3800" b="1" dirty="0" err="1"/>
              <a:t>min_sum</a:t>
            </a:r>
            <a:r>
              <a:rPr lang="en-US" sz="3800" b="1" dirty="0"/>
              <a:t>:</a:t>
            </a:r>
          </a:p>
          <a:p>
            <a:pPr marL="0" indent="0">
              <a:buNone/>
            </a:pPr>
            <a:r>
              <a:rPr lang="en-US" sz="3800" b="1" dirty="0"/>
              <a:t>         </a:t>
            </a:r>
            <a:r>
              <a:rPr lang="en-US" sz="3800" b="1" dirty="0" err="1"/>
              <a:t>min_sum</a:t>
            </a:r>
            <a:r>
              <a:rPr lang="en-US" sz="3800" b="1" dirty="0"/>
              <a:t> = sum</a:t>
            </a:r>
          </a:p>
          <a:p>
            <a:pPr marL="0" indent="0">
              <a:buNone/>
            </a:pPr>
            <a:r>
              <a:rPr lang="en-US" sz="3800" b="1" dirty="0"/>
              <a:t>         </a:t>
            </a:r>
            <a:r>
              <a:rPr lang="en-US" sz="3800" b="1" dirty="0" err="1"/>
              <a:t>min_index</a:t>
            </a:r>
            <a:r>
              <a:rPr lang="en-US" sz="3800" b="1" dirty="0"/>
              <a:t> = </a:t>
            </a:r>
            <a:r>
              <a:rPr lang="en-US" sz="3800" b="1" dirty="0" err="1"/>
              <a:t>i</a:t>
            </a:r>
            <a:endParaRPr lang="en-US" sz="3800" b="1" dirty="0"/>
          </a:p>
          <a:p>
            <a:pPr marL="0" indent="0">
              <a:buNone/>
            </a:pPr>
            <a:r>
              <a:rPr lang="en-US" sz="3800" b="1" dirty="0"/>
              <a:t>   return (</a:t>
            </a:r>
            <a:r>
              <a:rPr lang="en-US" sz="3800" b="1" dirty="0" err="1"/>
              <a:t>min_sum</a:t>
            </a:r>
            <a:r>
              <a:rPr lang="en-US" sz="3800" b="1" dirty="0"/>
              <a:t>, </a:t>
            </a:r>
            <a:r>
              <a:rPr lang="en-US" sz="3800" b="1" dirty="0" err="1"/>
              <a:t>min_index</a:t>
            </a:r>
            <a:r>
              <a:rPr lang="en-US" sz="3800" b="1" dirty="0"/>
              <a:t>)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6E4FF-6A7F-C608-9EFF-9B7B45E7C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B35A48-848D-8AF1-939E-4C39C27CB670}"/>
              </a:ext>
            </a:extLst>
          </p:cNvPr>
          <p:cNvSpPr txBox="1"/>
          <p:nvPr/>
        </p:nvSpPr>
        <p:spPr>
          <a:xfrm>
            <a:off x="5056250" y="2343143"/>
            <a:ext cx="6939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min( </a:t>
            </a:r>
            <a:r>
              <a:rPr lang="en-US" sz="2800" dirty="0" err="1"/>
              <a:t>Ʃ</a:t>
            </a:r>
            <a:r>
              <a:rPr lang="en-US" sz="2400" baseline="-25000" dirty="0" err="1"/>
              <a:t>j</a:t>
            </a:r>
            <a:r>
              <a:rPr lang="en-US" sz="2400" baseline="-25000" dirty="0"/>
              <a:t>=0..J-1</a:t>
            </a:r>
            <a:r>
              <a:rPr lang="en-US" sz="2400" dirty="0"/>
              <a:t>(S[0,j]-C[j])</a:t>
            </a:r>
            <a:r>
              <a:rPr lang="en-US" sz="2400" baseline="30000" dirty="0"/>
              <a:t>2</a:t>
            </a:r>
            <a:r>
              <a:rPr lang="en-US" sz="2400" dirty="0"/>
              <a:t>, …, </a:t>
            </a:r>
            <a:r>
              <a:rPr lang="en-US" sz="2800" dirty="0" err="1"/>
              <a:t>Ʃ</a:t>
            </a:r>
            <a:r>
              <a:rPr lang="en-US" sz="2400" baseline="-25000" dirty="0" err="1"/>
              <a:t>j</a:t>
            </a:r>
            <a:r>
              <a:rPr lang="en-US" sz="2400" baseline="-25000" dirty="0"/>
              <a:t>=0..J-1</a:t>
            </a:r>
            <a:r>
              <a:rPr lang="en-US" sz="2400" dirty="0"/>
              <a:t>(S[I-1,j]-C[j])</a:t>
            </a:r>
            <a:r>
              <a:rPr lang="en-US" sz="2400" baseline="30000" dirty="0"/>
              <a:t>2 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23010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C5A7B-AAAB-5D14-7405-B65EE20B2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Vectorization Is a Prerequisite for Mixing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D4103-0C60-A97D-A990-8D23AF19F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800" b="1" dirty="0"/>
              <a:t>   for </a:t>
            </a:r>
            <a:r>
              <a:rPr lang="en-US" sz="3800" b="1" dirty="0" err="1"/>
              <a:t>i</a:t>
            </a:r>
            <a:r>
              <a:rPr lang="en-US" sz="3800" b="1" dirty="0"/>
              <a:t> in range(I): </a:t>
            </a:r>
          </a:p>
          <a:p>
            <a:pPr marL="0" indent="0">
              <a:buNone/>
            </a:pPr>
            <a:r>
              <a:rPr lang="en-US" sz="3800" b="1" dirty="0"/>
              <a:t>      sum = 0</a:t>
            </a:r>
          </a:p>
          <a:p>
            <a:pPr marL="0" indent="0">
              <a:buNone/>
            </a:pPr>
            <a:r>
              <a:rPr lang="en-US" sz="3800" b="1" dirty="0"/>
              <a:t>      for j in range(J): </a:t>
            </a:r>
          </a:p>
          <a:p>
            <a:pPr marL="0" indent="0">
              <a:buNone/>
            </a:pPr>
            <a:r>
              <a:rPr lang="en-US" sz="3800" b="1" dirty="0"/>
              <a:t>         d = S[</a:t>
            </a:r>
            <a:r>
              <a:rPr lang="en-US" sz="3800" b="1" dirty="0" err="1"/>
              <a:t>i</a:t>
            </a:r>
            <a:r>
              <a:rPr lang="en-US" sz="3800" b="1" dirty="0"/>
              <a:t> , j] - C[j]</a:t>
            </a:r>
          </a:p>
          <a:p>
            <a:pPr marL="0" indent="0">
              <a:buNone/>
            </a:pPr>
            <a:r>
              <a:rPr lang="en-US" sz="3800" b="1" dirty="0"/>
              <a:t>         p = d * d</a:t>
            </a:r>
          </a:p>
          <a:p>
            <a:pPr marL="0" indent="0">
              <a:buNone/>
            </a:pPr>
            <a:r>
              <a:rPr lang="en-US" sz="3800" b="1" dirty="0"/>
              <a:t>         sum = sum + p</a:t>
            </a:r>
          </a:p>
          <a:p>
            <a:pPr marL="0" indent="0">
              <a:buNone/>
            </a:pPr>
            <a:endParaRPr lang="en-US" sz="3800" b="1" dirty="0"/>
          </a:p>
          <a:p>
            <a:pPr marL="0" indent="0">
              <a:buNone/>
            </a:pPr>
            <a:r>
              <a:rPr lang="en-US" sz="3800" b="1" dirty="0"/>
              <a:t>      if sum &lt; </a:t>
            </a:r>
            <a:r>
              <a:rPr lang="en-US" sz="3800" b="1" dirty="0" err="1"/>
              <a:t>min_sum</a:t>
            </a:r>
            <a:r>
              <a:rPr lang="en-US" sz="3800" b="1" dirty="0"/>
              <a:t>:</a:t>
            </a:r>
          </a:p>
          <a:p>
            <a:pPr marL="0" indent="0">
              <a:buNone/>
            </a:pPr>
            <a:r>
              <a:rPr lang="en-US" sz="3800" b="1" dirty="0"/>
              <a:t>         </a:t>
            </a:r>
            <a:r>
              <a:rPr lang="en-US" sz="3800" b="1" dirty="0" err="1"/>
              <a:t>min_sum</a:t>
            </a:r>
            <a:r>
              <a:rPr lang="en-US" sz="3800" b="1" dirty="0"/>
              <a:t> = sum</a:t>
            </a:r>
          </a:p>
          <a:p>
            <a:pPr marL="0" indent="0">
              <a:buNone/>
            </a:pPr>
            <a:r>
              <a:rPr lang="en-US" sz="3800" b="1" dirty="0"/>
              <a:t>         </a:t>
            </a:r>
            <a:r>
              <a:rPr lang="en-US" sz="3800" b="1" dirty="0" err="1"/>
              <a:t>min_index</a:t>
            </a:r>
            <a:r>
              <a:rPr lang="en-US" sz="3800" b="1" dirty="0"/>
              <a:t> = </a:t>
            </a:r>
            <a:r>
              <a:rPr lang="en-US" sz="3800" b="1" dirty="0" err="1"/>
              <a:t>i</a:t>
            </a:r>
            <a:endParaRPr lang="en-US" sz="3800" b="1" dirty="0"/>
          </a:p>
          <a:p>
            <a:pPr marL="0" indent="0">
              <a:buNone/>
            </a:pPr>
            <a:r>
              <a:rPr lang="en-US" sz="3800" b="1" dirty="0"/>
              <a:t>   return (</a:t>
            </a:r>
            <a:r>
              <a:rPr lang="en-US" sz="3800" b="1" dirty="0" err="1"/>
              <a:t>min_sum</a:t>
            </a:r>
            <a:r>
              <a:rPr lang="en-US" sz="3800" b="1" dirty="0"/>
              <a:t>, </a:t>
            </a:r>
            <a:r>
              <a:rPr lang="en-US" sz="3800" b="1" dirty="0" err="1"/>
              <a:t>min_index</a:t>
            </a:r>
            <a:r>
              <a:rPr lang="en-US" sz="3800" b="1" dirty="0"/>
              <a:t>)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6E4FF-6A7F-C608-9EFF-9B7B45E7C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CA878D3-CA87-D710-2A5A-6BF821B801D0}"/>
              </a:ext>
            </a:extLst>
          </p:cNvPr>
          <p:cNvSpPr/>
          <p:nvPr/>
        </p:nvSpPr>
        <p:spPr>
          <a:xfrm>
            <a:off x="1882205" y="2725662"/>
            <a:ext cx="3815862" cy="13635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DAA7107-0070-813E-A193-4725CB4C4042}"/>
              </a:ext>
            </a:extLst>
          </p:cNvPr>
          <p:cNvSpPr/>
          <p:nvPr/>
        </p:nvSpPr>
        <p:spPr>
          <a:xfrm>
            <a:off x="1848339" y="4496411"/>
            <a:ext cx="3815862" cy="1363503"/>
          </a:xfrm>
          <a:prstGeom prst="ellips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50F42E-3FDF-75D2-0F25-850D86872B93}"/>
              </a:ext>
            </a:extLst>
          </p:cNvPr>
          <p:cNvSpPr txBox="1"/>
          <p:nvPr/>
        </p:nvSpPr>
        <p:spPr>
          <a:xfrm>
            <a:off x="4672191" y="2533025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rithmetic GMW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4894C5-A906-B83D-F942-1CC37E94F55F}"/>
              </a:ext>
            </a:extLst>
          </p:cNvPr>
          <p:cNvSpPr txBox="1"/>
          <p:nvPr/>
        </p:nvSpPr>
        <p:spPr>
          <a:xfrm>
            <a:off x="4631605" y="4274246"/>
            <a:ext cx="2677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432FF"/>
                </a:solidFill>
              </a:rPr>
              <a:t>Y</a:t>
            </a:r>
            <a:r>
              <a:rPr lang="en-US" dirty="0">
                <a:solidFill>
                  <a:srgbClr val="0432FF"/>
                </a:solidFill>
              </a:rPr>
              <a:t>ao’s Garbled Circuits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2D0DD4-E14F-B7DE-8172-799D0D887D62}"/>
              </a:ext>
            </a:extLst>
          </p:cNvPr>
          <p:cNvSpPr txBox="1"/>
          <p:nvPr/>
        </p:nvSpPr>
        <p:spPr>
          <a:xfrm>
            <a:off x="7756671" y="1871132"/>
            <a:ext cx="3044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J*</a:t>
            </a:r>
            <a:r>
              <a:rPr lang="en-US" sz="2400" dirty="0">
                <a:solidFill>
                  <a:srgbClr val="FF0000"/>
                </a:solidFill>
              </a:rPr>
              <a:t>𝛂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  <a:r>
              <a:rPr lang="en-US" sz="2400" dirty="0"/>
              <a:t> + 𝛂</a:t>
            </a:r>
            <a:r>
              <a:rPr lang="en-US" sz="2400" baseline="-25000" dirty="0"/>
              <a:t>A2Y   </a:t>
            </a:r>
            <a:r>
              <a:rPr lang="en-US" sz="2400" dirty="0"/>
              <a:t>?  J*</a:t>
            </a:r>
            <a:r>
              <a:rPr lang="en-US" sz="2400" dirty="0">
                <a:solidFill>
                  <a:srgbClr val="0432FF"/>
                </a:solidFill>
              </a:rPr>
              <a:t>𝛂</a:t>
            </a:r>
            <a:r>
              <a:rPr lang="en-US" sz="2400" baseline="-25000" dirty="0">
                <a:solidFill>
                  <a:srgbClr val="0432FF"/>
                </a:solidFill>
              </a:rPr>
              <a:t>Y</a:t>
            </a:r>
            <a:r>
              <a:rPr lang="en-US" sz="2400" dirty="0"/>
              <a:t>  </a:t>
            </a:r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6B8CD5F1-DF9D-B387-1754-B9865F3C21E9}"/>
              </a:ext>
            </a:extLst>
          </p:cNvPr>
          <p:cNvSpPr/>
          <p:nvPr/>
        </p:nvSpPr>
        <p:spPr>
          <a:xfrm>
            <a:off x="2906489" y="3991194"/>
            <a:ext cx="146957" cy="619729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455C5B-260B-5EAE-A3F2-E765A5A88FCA}"/>
              </a:ext>
            </a:extLst>
          </p:cNvPr>
          <p:cNvSpPr txBox="1"/>
          <p:nvPr/>
        </p:nvSpPr>
        <p:spPr>
          <a:xfrm>
            <a:off x="6668089" y="2660343"/>
            <a:ext cx="5088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J*</a:t>
            </a:r>
            <a:r>
              <a:rPr lang="en-US" sz="2400" dirty="0">
                <a:solidFill>
                  <a:srgbClr val="FF0000"/>
                </a:solidFill>
              </a:rPr>
              <a:t>3,100μs</a:t>
            </a:r>
            <a:r>
              <a:rPr lang="en-US" sz="2400" dirty="0"/>
              <a:t> + 1,700μs &gt;</a:t>
            </a:r>
            <a:r>
              <a:rPr lang="en-US" sz="2400" baseline="-25000" dirty="0"/>
              <a:t> </a:t>
            </a:r>
            <a:r>
              <a:rPr lang="en-US" sz="2400" dirty="0"/>
              <a:t>J*</a:t>
            </a:r>
            <a:r>
              <a:rPr lang="en-US" sz="2400" dirty="0">
                <a:solidFill>
                  <a:srgbClr val="0432FF"/>
                </a:solidFill>
              </a:rPr>
              <a:t>2,100μs</a:t>
            </a:r>
            <a:r>
              <a:rPr lang="en-US" sz="2400" dirty="0"/>
              <a:t>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6B8F15-555E-6F1E-3B0F-1C0A21EF4F64}"/>
              </a:ext>
            </a:extLst>
          </p:cNvPr>
          <p:cNvSpPr txBox="1"/>
          <p:nvPr/>
        </p:nvSpPr>
        <p:spPr>
          <a:xfrm>
            <a:off x="613457" y="4083386"/>
            <a:ext cx="2316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sum     A2Y(sum)</a:t>
            </a:r>
            <a:r>
              <a:rPr lang="en-US" sz="2000" dirty="0"/>
              <a:t>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E0E7298-2A7C-72AF-D281-4F5640E9928C}"/>
              </a:ext>
            </a:extLst>
          </p:cNvPr>
          <p:cNvCxnSpPr>
            <a:cxnSpLocks/>
          </p:cNvCxnSpPr>
          <p:nvPr/>
        </p:nvCxnSpPr>
        <p:spPr>
          <a:xfrm flipH="1">
            <a:off x="1229934" y="4301058"/>
            <a:ext cx="2559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7603A2A-A231-B40C-C088-54159C768647}"/>
              </a:ext>
            </a:extLst>
          </p:cNvPr>
          <p:cNvSpPr txBox="1"/>
          <p:nvPr/>
        </p:nvSpPr>
        <p:spPr>
          <a:xfrm>
            <a:off x="6167341" y="3416902"/>
            <a:ext cx="5567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I*(J*</a:t>
            </a:r>
            <a:r>
              <a:rPr lang="en-US" sz="2400" dirty="0">
                <a:solidFill>
                  <a:srgbClr val="FF0000"/>
                </a:solidFill>
              </a:rPr>
              <a:t>3,100μs</a:t>
            </a:r>
            <a:r>
              <a:rPr lang="en-US" sz="2400" dirty="0"/>
              <a:t> + 1,700μs) &gt;&gt; I*J*</a:t>
            </a:r>
            <a:r>
              <a:rPr lang="en-US" sz="2400" dirty="0">
                <a:solidFill>
                  <a:srgbClr val="0432FF"/>
                </a:solidFill>
              </a:rPr>
              <a:t>2,100μs</a:t>
            </a:r>
            <a:r>
              <a:rPr lang="en-US" sz="2400" dirty="0"/>
              <a:t>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576F6E-0F99-A16C-2128-9280B25C4D0F}"/>
              </a:ext>
            </a:extLst>
          </p:cNvPr>
          <p:cNvSpPr txBox="1"/>
          <p:nvPr/>
        </p:nvSpPr>
        <p:spPr>
          <a:xfrm>
            <a:off x="6596743" y="6400806"/>
            <a:ext cx="5676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Costs for simulated WAN from [</a:t>
            </a:r>
            <a:r>
              <a:rPr lang="en-US" dirty="0" err="1"/>
              <a:t>Ishaq</a:t>
            </a:r>
            <a:r>
              <a:rPr lang="en-US" dirty="0"/>
              <a:t> et al. 2019]</a:t>
            </a:r>
          </a:p>
        </p:txBody>
      </p:sp>
    </p:spTree>
    <p:extLst>
      <p:ext uri="{BB962C8B-B14F-4D97-AF65-F5344CB8AC3E}">
        <p14:creationId xmlns:p14="http://schemas.microsoft.com/office/powerpoint/2010/main" val="304759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C5A7B-AAAB-5D14-7405-B65EE20B2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Vectorization Is a Prerequisite for Mixing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D4103-0C60-A97D-A990-8D23AF19F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800" b="1" dirty="0"/>
              <a:t>   …</a:t>
            </a:r>
          </a:p>
          <a:p>
            <a:pPr marL="0" indent="0">
              <a:buNone/>
            </a:pPr>
            <a:r>
              <a:rPr lang="en-US" sz="3800" b="1" dirty="0"/>
              <a:t>   d[I,J] = S[I,J] - C[I,J]</a:t>
            </a:r>
          </a:p>
          <a:p>
            <a:pPr marL="0" indent="0">
              <a:buNone/>
            </a:pPr>
            <a:r>
              <a:rPr lang="en-US" sz="3800" b="1" dirty="0"/>
              <a:t>   p[I,J] = d[I,J] * d[I,J]</a:t>
            </a:r>
          </a:p>
          <a:p>
            <a:pPr marL="0" indent="0">
              <a:buNone/>
            </a:pPr>
            <a:r>
              <a:rPr lang="en-US" sz="3800" b="1" dirty="0"/>
              <a:t>   … sum = sum + p … </a:t>
            </a:r>
          </a:p>
          <a:p>
            <a:pPr marL="0" indent="0">
              <a:buNone/>
            </a:pPr>
            <a:r>
              <a:rPr lang="en-US" sz="3800" b="1" dirty="0"/>
              <a:t>   for </a:t>
            </a:r>
            <a:r>
              <a:rPr lang="en-US" sz="3800" b="1" dirty="0" err="1"/>
              <a:t>i</a:t>
            </a:r>
            <a:r>
              <a:rPr lang="en-US" sz="3800" b="1" dirty="0"/>
              <a:t> in range(I): </a:t>
            </a:r>
          </a:p>
          <a:p>
            <a:pPr marL="0" indent="0">
              <a:buNone/>
            </a:pPr>
            <a:r>
              <a:rPr lang="en-US" sz="3800" b="1" dirty="0"/>
              <a:t>         if sum &lt; </a:t>
            </a:r>
            <a:r>
              <a:rPr lang="en-US" sz="3800" b="1" dirty="0" err="1"/>
              <a:t>min_sum</a:t>
            </a:r>
            <a:r>
              <a:rPr lang="en-US" sz="3800" b="1" dirty="0"/>
              <a:t>:</a:t>
            </a:r>
          </a:p>
          <a:p>
            <a:pPr marL="0" indent="0">
              <a:buNone/>
            </a:pPr>
            <a:r>
              <a:rPr lang="en-US" sz="3800" b="1" dirty="0"/>
              <a:t>               </a:t>
            </a:r>
            <a:r>
              <a:rPr lang="en-US" sz="3800" b="1" dirty="0" err="1"/>
              <a:t>min_sum</a:t>
            </a:r>
            <a:r>
              <a:rPr lang="en-US" sz="3800" b="1" dirty="0"/>
              <a:t> = sum</a:t>
            </a:r>
          </a:p>
          <a:p>
            <a:pPr marL="0" indent="0">
              <a:buNone/>
            </a:pPr>
            <a:r>
              <a:rPr lang="en-US" sz="3800" b="1" dirty="0"/>
              <a:t>               </a:t>
            </a:r>
            <a:r>
              <a:rPr lang="en-US" sz="3800" b="1" dirty="0" err="1"/>
              <a:t>min_index</a:t>
            </a:r>
            <a:r>
              <a:rPr lang="en-US" sz="3800" b="1" dirty="0"/>
              <a:t> = </a:t>
            </a:r>
            <a:r>
              <a:rPr lang="en-US" sz="3800" b="1" dirty="0" err="1"/>
              <a:t>i</a:t>
            </a:r>
            <a:endParaRPr lang="en-US" sz="3800" b="1" dirty="0"/>
          </a:p>
          <a:p>
            <a:pPr marL="0" indent="0">
              <a:buNone/>
            </a:pPr>
            <a:r>
              <a:rPr lang="en-US" sz="3800" b="1" dirty="0"/>
              <a:t>   return (</a:t>
            </a:r>
            <a:r>
              <a:rPr lang="en-US" sz="3800" b="1" dirty="0" err="1"/>
              <a:t>min_sum</a:t>
            </a:r>
            <a:r>
              <a:rPr lang="en-US" sz="3800" b="1" dirty="0"/>
              <a:t>, </a:t>
            </a:r>
            <a:r>
              <a:rPr lang="en-US" sz="3800" b="1" dirty="0" err="1"/>
              <a:t>min_index</a:t>
            </a:r>
            <a:r>
              <a:rPr lang="en-US" sz="3800" b="1" dirty="0"/>
              <a:t>)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6E4FF-6A7F-C608-9EFF-9B7B45E7C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CA878D3-CA87-D710-2A5A-6BF821B801D0}"/>
              </a:ext>
            </a:extLst>
          </p:cNvPr>
          <p:cNvSpPr/>
          <p:nvPr/>
        </p:nvSpPr>
        <p:spPr>
          <a:xfrm>
            <a:off x="1831405" y="1620154"/>
            <a:ext cx="4696395" cy="20374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DAA7107-0070-813E-A193-4725CB4C4042}"/>
              </a:ext>
            </a:extLst>
          </p:cNvPr>
          <p:cNvSpPr/>
          <p:nvPr/>
        </p:nvSpPr>
        <p:spPr>
          <a:xfrm>
            <a:off x="2989528" y="4194033"/>
            <a:ext cx="3815862" cy="1597176"/>
          </a:xfrm>
          <a:prstGeom prst="ellipse">
            <a:avLst/>
          </a:prstGeom>
          <a:noFill/>
          <a:ln>
            <a:solidFill>
              <a:srgbClr val="0432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>
            <a:extLst>
              <a:ext uri="{FF2B5EF4-FFF2-40B4-BE49-F238E27FC236}">
                <a16:creationId xmlns:a16="http://schemas.microsoft.com/office/drawing/2014/main" id="{F4B9AE74-DB5A-8496-A268-93C95DBFB761}"/>
              </a:ext>
            </a:extLst>
          </p:cNvPr>
          <p:cNvSpPr/>
          <p:nvPr/>
        </p:nvSpPr>
        <p:spPr>
          <a:xfrm>
            <a:off x="2449293" y="3729939"/>
            <a:ext cx="146957" cy="619729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EAD87C-AAA7-7E94-4B8F-5251EE77597F}"/>
              </a:ext>
            </a:extLst>
          </p:cNvPr>
          <p:cNvSpPr txBox="1"/>
          <p:nvPr/>
        </p:nvSpPr>
        <p:spPr>
          <a:xfrm>
            <a:off x="156261" y="3871115"/>
            <a:ext cx="2316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sum     A2Y(sum)</a:t>
            </a:r>
            <a:r>
              <a:rPr lang="en-US" sz="2000" dirty="0"/>
              <a:t>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04D655F-5739-2D1C-E4F5-4EE9C909102D}"/>
              </a:ext>
            </a:extLst>
          </p:cNvPr>
          <p:cNvCxnSpPr>
            <a:cxnSpLocks/>
          </p:cNvCxnSpPr>
          <p:nvPr/>
        </p:nvCxnSpPr>
        <p:spPr>
          <a:xfrm flipH="1">
            <a:off x="805390" y="4088786"/>
            <a:ext cx="2559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762E2D8-A754-0391-BE5F-8A03C0845ED2}"/>
              </a:ext>
            </a:extLst>
          </p:cNvPr>
          <p:cNvSpPr txBox="1"/>
          <p:nvPr/>
        </p:nvSpPr>
        <p:spPr>
          <a:xfrm>
            <a:off x="6205444" y="1756830"/>
            <a:ext cx="6083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J*</a:t>
            </a:r>
            <a:r>
              <a:rPr lang="en-US" sz="2400" dirty="0">
                <a:solidFill>
                  <a:srgbClr val="FF0000"/>
                </a:solidFill>
              </a:rPr>
              <a:t>𝛂</a:t>
            </a:r>
            <a:r>
              <a:rPr lang="en-US" sz="2400" baseline="-25000" dirty="0" err="1">
                <a:solidFill>
                  <a:srgbClr val="FF0000"/>
                </a:solidFill>
              </a:rPr>
              <a:t>A</a:t>
            </a:r>
            <a:r>
              <a:rPr lang="en-US" sz="2400" baseline="30000" dirty="0" err="1">
                <a:solidFill>
                  <a:srgbClr val="FF0000"/>
                </a:solidFill>
              </a:rPr>
              <a:t>Amortized</a:t>
            </a:r>
            <a:r>
              <a:rPr lang="en-US" sz="2400" dirty="0"/>
              <a:t> + 𝛂</a:t>
            </a:r>
            <a:r>
              <a:rPr lang="en-US" sz="2400" baseline="-25000" dirty="0"/>
              <a:t>A2Y</a:t>
            </a:r>
            <a:r>
              <a:rPr lang="en-US" sz="2400" baseline="30000" dirty="0"/>
              <a:t>Amortized</a:t>
            </a:r>
            <a:r>
              <a:rPr lang="en-US" sz="2400" baseline="-25000" dirty="0"/>
              <a:t>   </a:t>
            </a:r>
            <a:r>
              <a:rPr lang="en-US" sz="2400" dirty="0"/>
              <a:t>?  J*</a:t>
            </a:r>
            <a:r>
              <a:rPr lang="en-US" sz="2400" dirty="0">
                <a:solidFill>
                  <a:srgbClr val="0432FF"/>
                </a:solidFill>
              </a:rPr>
              <a:t>𝛂</a:t>
            </a:r>
            <a:r>
              <a:rPr lang="en-US" sz="2400" baseline="-25000" dirty="0" err="1">
                <a:solidFill>
                  <a:srgbClr val="0432FF"/>
                </a:solidFill>
              </a:rPr>
              <a:t>Y</a:t>
            </a:r>
            <a:r>
              <a:rPr lang="en-US" sz="2400" baseline="30000" dirty="0" err="1">
                <a:solidFill>
                  <a:srgbClr val="0432FF"/>
                </a:solidFill>
              </a:rPr>
              <a:t>Amortized</a:t>
            </a:r>
            <a:r>
              <a:rPr lang="en-US" sz="2400" dirty="0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E74A46-A63F-FEA5-C1B1-5884B1E4BAD9}"/>
              </a:ext>
            </a:extLst>
          </p:cNvPr>
          <p:cNvSpPr txBox="1"/>
          <p:nvPr/>
        </p:nvSpPr>
        <p:spPr>
          <a:xfrm>
            <a:off x="7337568" y="2464395"/>
            <a:ext cx="4696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J*</a:t>
            </a:r>
            <a:r>
              <a:rPr lang="en-US" sz="2400" dirty="0">
                <a:solidFill>
                  <a:srgbClr val="FF0000"/>
                </a:solidFill>
              </a:rPr>
              <a:t>200μs</a:t>
            </a:r>
            <a:r>
              <a:rPr lang="en-US" sz="2400" dirty="0"/>
              <a:t> + 1,700μs </a:t>
            </a:r>
            <a:r>
              <a:rPr lang="en-US" sz="2400" b="1" dirty="0"/>
              <a:t>&lt;</a:t>
            </a:r>
            <a:r>
              <a:rPr lang="en-US" sz="2400" baseline="-25000" dirty="0"/>
              <a:t> </a:t>
            </a:r>
            <a:r>
              <a:rPr lang="en-US" sz="2400" dirty="0"/>
              <a:t>J*</a:t>
            </a:r>
            <a:r>
              <a:rPr lang="en-US" sz="2400" dirty="0">
                <a:solidFill>
                  <a:srgbClr val="0432FF"/>
                </a:solidFill>
              </a:rPr>
              <a:t>12,000μs</a:t>
            </a:r>
            <a:r>
              <a:rPr lang="en-US" sz="2400" dirty="0"/>
              <a:t>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B3D86F-5A6B-942E-2EE6-F4D388147BEC}"/>
              </a:ext>
            </a:extLst>
          </p:cNvPr>
          <p:cNvSpPr txBox="1"/>
          <p:nvPr/>
        </p:nvSpPr>
        <p:spPr>
          <a:xfrm>
            <a:off x="6787832" y="3269941"/>
            <a:ext cx="55013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I*(J*</a:t>
            </a:r>
            <a:r>
              <a:rPr lang="en-US" sz="2400" dirty="0">
                <a:solidFill>
                  <a:srgbClr val="FF0000"/>
                </a:solidFill>
              </a:rPr>
              <a:t>200μs</a:t>
            </a:r>
            <a:r>
              <a:rPr lang="en-US" sz="2400" dirty="0"/>
              <a:t> + 1,700μs) </a:t>
            </a:r>
            <a:r>
              <a:rPr lang="en-US" sz="2400" b="1" dirty="0"/>
              <a:t>&lt;&lt;</a:t>
            </a:r>
            <a:r>
              <a:rPr lang="en-US" sz="2400" dirty="0"/>
              <a:t> I*J*</a:t>
            </a:r>
            <a:r>
              <a:rPr lang="en-US" sz="2400" dirty="0">
                <a:solidFill>
                  <a:srgbClr val="0432FF"/>
                </a:solidFill>
              </a:rPr>
              <a:t>12,000μs</a:t>
            </a:r>
            <a:r>
              <a:rPr lang="en-US" sz="2400" dirty="0"/>
              <a:t>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15CDA5-EC75-45E8-6490-7255D588D89F}"/>
              </a:ext>
            </a:extLst>
          </p:cNvPr>
          <p:cNvSpPr txBox="1"/>
          <p:nvPr/>
        </p:nvSpPr>
        <p:spPr>
          <a:xfrm>
            <a:off x="6613066" y="6417132"/>
            <a:ext cx="5676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Costs for simulated WAN from [</a:t>
            </a:r>
            <a:r>
              <a:rPr lang="en-US" dirty="0" err="1"/>
              <a:t>Ishaq</a:t>
            </a:r>
            <a:r>
              <a:rPr lang="en-US" dirty="0"/>
              <a:t> et al. 2019]</a:t>
            </a:r>
          </a:p>
        </p:txBody>
      </p:sp>
    </p:spTree>
    <p:extLst>
      <p:ext uri="{BB962C8B-B14F-4D97-AF65-F5344CB8AC3E}">
        <p14:creationId xmlns:p14="http://schemas.microsoft.com/office/powerpoint/2010/main" val="105777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876AF-10CA-A30C-C99D-C57D97BC9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8400E-638D-C7E5-1E29-13CE7B3EC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MPC Source</a:t>
            </a:r>
          </a:p>
          <a:p>
            <a:endParaRPr lang="en-US" dirty="0"/>
          </a:p>
          <a:p>
            <a:r>
              <a:rPr lang="en-US" dirty="0"/>
              <a:t>SIMD-vectorization algorithm</a:t>
            </a:r>
          </a:p>
          <a:p>
            <a:endParaRPr lang="en-US" dirty="0"/>
          </a:p>
          <a:p>
            <a:r>
              <a:rPr lang="en-US" dirty="0"/>
              <a:t>Experimental results</a:t>
            </a:r>
          </a:p>
          <a:p>
            <a:endParaRPr lang="en-US" dirty="0"/>
          </a:p>
          <a:p>
            <a:r>
              <a:rPr lang="en-US" dirty="0"/>
              <a:t>Related work</a:t>
            </a:r>
          </a:p>
          <a:p>
            <a:endParaRPr lang="en-US" dirty="0"/>
          </a:p>
          <a:p>
            <a:r>
              <a:rPr lang="en-US" dirty="0"/>
              <a:t>Conclusion and future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8EF8D9-CF0E-ADA7-A7D0-820AD88E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703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CC989-1C25-B837-0200-2C401899A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MPC Source, By Construction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D611BA-362C-A41D-62F4-B68865869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D54562-2A9E-210A-86FC-185A0CC8F756}"/>
              </a:ext>
            </a:extLst>
          </p:cNvPr>
          <p:cNvSpPr txBox="1"/>
          <p:nvPr/>
        </p:nvSpPr>
        <p:spPr>
          <a:xfrm>
            <a:off x="2502123" y="2514600"/>
            <a:ext cx="9595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Source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184F18-8F56-14EE-E722-C763D9F2FF32}"/>
              </a:ext>
            </a:extLst>
          </p:cNvPr>
          <p:cNvSpPr txBox="1"/>
          <p:nvPr/>
        </p:nvSpPr>
        <p:spPr>
          <a:xfrm>
            <a:off x="4366343" y="2515134"/>
            <a:ext cx="187900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3-address CFG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2E736C-67BF-21FA-B6EF-517E642F0FF8}"/>
              </a:ext>
            </a:extLst>
          </p:cNvPr>
          <p:cNvSpPr txBox="1"/>
          <p:nvPr/>
        </p:nvSpPr>
        <p:spPr>
          <a:xfrm>
            <a:off x="7003098" y="2515134"/>
            <a:ext cx="123558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SSA Form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AB9944-DB92-D51B-8E97-45DAA96AA87B}"/>
              </a:ext>
            </a:extLst>
          </p:cNvPr>
          <p:cNvSpPr txBox="1"/>
          <p:nvPr/>
        </p:nvSpPr>
        <p:spPr>
          <a:xfrm>
            <a:off x="9383928" y="2520179"/>
            <a:ext cx="16406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MPC Source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883160-CD31-796D-1526-2BECF51C75E5}"/>
              </a:ext>
            </a:extLst>
          </p:cNvPr>
          <p:cNvSpPr txBox="1"/>
          <p:nvPr/>
        </p:nvSpPr>
        <p:spPr>
          <a:xfrm>
            <a:off x="2666827" y="1491581"/>
            <a:ext cx="2528859" cy="646331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Semantic Analysis</a:t>
            </a:r>
            <a:br>
              <a:rPr lang="en-US" dirty="0"/>
            </a:br>
            <a:r>
              <a:rPr lang="en-US" dirty="0"/>
              <a:t>IR Code Generation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4774BB-6B6F-325A-50D4-410CC5FD662A}"/>
              </a:ext>
            </a:extLst>
          </p:cNvPr>
          <p:cNvSpPr txBox="1"/>
          <p:nvPr/>
        </p:nvSpPr>
        <p:spPr>
          <a:xfrm>
            <a:off x="5841833" y="1491517"/>
            <a:ext cx="1482156" cy="646331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Cytron’s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Algorithm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B7CF34-192F-C1D2-C389-310FAD574B1B}"/>
              </a:ext>
            </a:extLst>
          </p:cNvPr>
          <p:cNvSpPr txBox="1"/>
          <p:nvPr/>
        </p:nvSpPr>
        <p:spPr>
          <a:xfrm>
            <a:off x="7454617" y="1490268"/>
            <a:ext cx="2734404" cy="661773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Conditional </a:t>
            </a:r>
            <a:r>
              <a:rPr lang="en-US" dirty="0" err="1"/>
              <a:t>Φ</a:t>
            </a:r>
            <a:r>
              <a:rPr lang="en-US" dirty="0"/>
              <a:t> -&gt; MUX</a:t>
            </a:r>
          </a:p>
          <a:p>
            <a:pPr algn="ctr"/>
            <a:r>
              <a:rPr lang="en-US" dirty="0"/>
              <a:t>Loop </a:t>
            </a:r>
            <a:r>
              <a:rPr lang="en-US" dirty="0" err="1"/>
              <a:t>Φ</a:t>
            </a:r>
            <a:r>
              <a:rPr lang="en-US" dirty="0"/>
              <a:t> -&gt; pseudo PHI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73D16AB-009A-17B6-7F7A-277A295B49C5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3461654" y="2699266"/>
            <a:ext cx="904689" cy="5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5C70DB6-9716-D043-26E6-C2D095827C07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6245344" y="2699800"/>
            <a:ext cx="75775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E363D91-BD96-692C-05A7-FFCA61DD4456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8238678" y="2699800"/>
            <a:ext cx="1153230" cy="5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Down Arrow 14">
            <a:extLst>
              <a:ext uri="{FF2B5EF4-FFF2-40B4-BE49-F238E27FC236}">
                <a16:creationId xmlns:a16="http://schemas.microsoft.com/office/drawing/2014/main" id="{5F06D005-1F00-C13B-97BD-9070C67F56F1}"/>
              </a:ext>
            </a:extLst>
          </p:cNvPr>
          <p:cNvSpPr/>
          <p:nvPr/>
        </p:nvSpPr>
        <p:spPr>
          <a:xfrm>
            <a:off x="3726493" y="2190402"/>
            <a:ext cx="385453" cy="38656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>
            <a:extLst>
              <a:ext uri="{FF2B5EF4-FFF2-40B4-BE49-F238E27FC236}">
                <a16:creationId xmlns:a16="http://schemas.microsoft.com/office/drawing/2014/main" id="{E9425B1A-91F0-A7AD-3695-23519F05DAE8}"/>
              </a:ext>
            </a:extLst>
          </p:cNvPr>
          <p:cNvSpPr/>
          <p:nvPr/>
        </p:nvSpPr>
        <p:spPr>
          <a:xfrm>
            <a:off x="6408540" y="2218548"/>
            <a:ext cx="385453" cy="38656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>
            <a:extLst>
              <a:ext uri="{FF2B5EF4-FFF2-40B4-BE49-F238E27FC236}">
                <a16:creationId xmlns:a16="http://schemas.microsoft.com/office/drawing/2014/main" id="{735313B6-68F5-2B8A-17A1-E093AFB68449}"/>
              </a:ext>
            </a:extLst>
          </p:cNvPr>
          <p:cNvSpPr/>
          <p:nvPr/>
        </p:nvSpPr>
        <p:spPr>
          <a:xfrm>
            <a:off x="8618577" y="2218548"/>
            <a:ext cx="385453" cy="38656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C3468716-140A-C271-8887-7712BBA1C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9138" y="1512697"/>
            <a:ext cx="9608757" cy="5159566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Source syntax:</a:t>
            </a:r>
          </a:p>
          <a:p>
            <a:pPr marL="457200" lvl="1" indent="0">
              <a:buNone/>
            </a:pPr>
            <a:r>
              <a:rPr lang="en-US" i="1" dirty="0"/>
              <a:t>s</a:t>
            </a:r>
            <a:r>
              <a:rPr lang="en-US" dirty="0"/>
              <a:t> ::= </a:t>
            </a:r>
            <a:r>
              <a:rPr lang="en-US" i="1" dirty="0"/>
              <a:t>s ; s</a:t>
            </a:r>
            <a:r>
              <a:rPr lang="en-US" dirty="0"/>
              <a:t> | </a:t>
            </a:r>
          </a:p>
          <a:p>
            <a:pPr marL="457200" lvl="1" indent="0">
              <a:buNone/>
            </a:pPr>
            <a:r>
              <a:rPr lang="en-US" dirty="0"/>
              <a:t>       x = </a:t>
            </a:r>
            <a:r>
              <a:rPr lang="en-US" i="1" dirty="0"/>
              <a:t>e</a:t>
            </a:r>
            <a:r>
              <a:rPr lang="en-US" dirty="0"/>
              <a:t> | A[</a:t>
            </a:r>
            <a:r>
              <a:rPr lang="en-US" i="1" dirty="0"/>
              <a:t>e</a:t>
            </a:r>
            <a:r>
              <a:rPr lang="en-US" dirty="0"/>
              <a:t>] = </a:t>
            </a:r>
            <a:r>
              <a:rPr lang="en-US" i="1" dirty="0"/>
              <a:t>e</a:t>
            </a:r>
            <a:r>
              <a:rPr lang="en-US" dirty="0"/>
              <a:t> | if </a:t>
            </a:r>
            <a:r>
              <a:rPr lang="en-US" i="1" dirty="0"/>
              <a:t>e</a:t>
            </a:r>
            <a:r>
              <a:rPr lang="en-US" dirty="0"/>
              <a:t> then: </a:t>
            </a:r>
            <a:r>
              <a:rPr lang="en-US" i="1" dirty="0"/>
              <a:t>s</a:t>
            </a:r>
            <a:r>
              <a:rPr lang="en-US" dirty="0"/>
              <a:t> else: </a:t>
            </a:r>
            <a:r>
              <a:rPr lang="en-US" i="1" dirty="0"/>
              <a:t>s</a:t>
            </a:r>
            <a:r>
              <a:rPr lang="en-US" dirty="0"/>
              <a:t> | for </a:t>
            </a:r>
            <a:r>
              <a:rPr lang="en-US" i="1" dirty="0" err="1"/>
              <a:t>i</a:t>
            </a:r>
            <a:r>
              <a:rPr lang="en-US" dirty="0"/>
              <a:t> in range(</a:t>
            </a:r>
            <a:r>
              <a:rPr lang="en-US" i="1" dirty="0"/>
              <a:t>I</a:t>
            </a:r>
            <a:r>
              <a:rPr lang="en-US" dirty="0"/>
              <a:t>): </a:t>
            </a:r>
            <a:r>
              <a:rPr lang="en-US" i="1" dirty="0"/>
              <a:t>s | </a:t>
            </a:r>
            <a:r>
              <a:rPr lang="en-US" dirty="0"/>
              <a:t>skip</a:t>
            </a:r>
          </a:p>
          <a:p>
            <a:r>
              <a:rPr lang="en-US" dirty="0"/>
              <a:t>Semantic restrictions on source:</a:t>
            </a:r>
          </a:p>
          <a:p>
            <a:pPr lvl="1"/>
            <a:r>
              <a:rPr lang="en-US" dirty="0"/>
              <a:t>Loop bounds are compile-time constants</a:t>
            </a:r>
          </a:p>
          <a:p>
            <a:pPr lvl="1"/>
            <a:r>
              <a:rPr lang="en-US" dirty="0"/>
              <a:t>Array subscripts are plaintext expressions</a:t>
            </a:r>
          </a:p>
          <a:p>
            <a:pPr lvl="1"/>
            <a:r>
              <a:rPr lang="en-US" dirty="0"/>
              <a:t>Arrays are one dimensional (implementation)</a:t>
            </a:r>
          </a:p>
          <a:p>
            <a:pPr lvl="1"/>
            <a:r>
              <a:rPr lang="en-US" dirty="0"/>
              <a:t>Array writes restricted to “canonical writes” (implementation)</a:t>
            </a:r>
          </a:p>
          <a:p>
            <a:pPr lvl="2"/>
            <a:r>
              <a:rPr lang="en-US" dirty="0"/>
              <a:t>A[</a:t>
            </a:r>
            <a:r>
              <a:rPr lang="en-US" dirty="0" err="1"/>
              <a:t>i,j</a:t>
            </a:r>
            <a:r>
              <a:rPr lang="en-US" dirty="0"/>
              <a:t>] = … along enclosing loop for </a:t>
            </a:r>
            <a:r>
              <a:rPr lang="en-US" dirty="0" err="1"/>
              <a:t>i</a:t>
            </a:r>
            <a:r>
              <a:rPr lang="en-US" dirty="0"/>
              <a:t> … for j … </a:t>
            </a:r>
          </a:p>
        </p:txBody>
      </p:sp>
    </p:spTree>
    <p:extLst>
      <p:ext uri="{BB962C8B-B14F-4D97-AF65-F5344CB8AC3E}">
        <p14:creationId xmlns:p14="http://schemas.microsoft.com/office/powerpoint/2010/main" val="16386058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9908</TotalTime>
  <Words>3981</Words>
  <Application>Microsoft Macintosh PowerPoint</Application>
  <PresentationFormat>Widescreen</PresentationFormat>
  <Paragraphs>501</Paragraphs>
  <Slides>36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Century Gothic</vt:lpstr>
      <vt:lpstr>Wingdings 3</vt:lpstr>
      <vt:lpstr>Wisp</vt:lpstr>
      <vt:lpstr>Compilation and “Backend-Independent” Optimizations for Multi-Party Computation</vt:lpstr>
      <vt:lpstr>Programming Technology for MPC</vt:lpstr>
      <vt:lpstr>Our Focus</vt:lpstr>
      <vt:lpstr>Central Thesis</vt:lpstr>
      <vt:lpstr>Running Example: Biometric Matching</vt:lpstr>
      <vt:lpstr>Vectorization Is a Prerequisite for Mixing</vt:lpstr>
      <vt:lpstr>Vectorization Is a Prerequisite for Mixing</vt:lpstr>
      <vt:lpstr>Outline</vt:lpstr>
      <vt:lpstr>MPC Source, By Construction</vt:lpstr>
      <vt:lpstr>MPC Source: Linear, Block-Structured SSA Form</vt:lpstr>
      <vt:lpstr>MPC Source, Syntax and Semantics</vt:lpstr>
      <vt:lpstr>SIMD-Vectorization</vt:lpstr>
      <vt:lpstr>Phase 1: Scalar Expansion</vt:lpstr>
      <vt:lpstr>Phase 2: Loop Vectorization</vt:lpstr>
      <vt:lpstr>Phase 2: Loop Vectorization</vt:lpstr>
      <vt:lpstr>Phase 3: Clean up</vt:lpstr>
      <vt:lpstr>Extension with Array Writes</vt:lpstr>
      <vt:lpstr>Extension with Array Writes</vt:lpstr>
      <vt:lpstr>Compiler Back End</vt:lpstr>
      <vt:lpstr>Compiler Back End</vt:lpstr>
      <vt:lpstr>Outline</vt:lpstr>
      <vt:lpstr>Benchmarks</vt:lpstr>
      <vt:lpstr>Experimental Setup</vt:lpstr>
      <vt:lpstr>Circuit Generation (24x GMW, 20x BMR)</vt:lpstr>
      <vt:lpstr>Communication (7x GMW, 2x BMR)</vt:lpstr>
      <vt:lpstr># Gates (97x GMW, 91x BMR)</vt:lpstr>
      <vt:lpstr>LAN Setup Time (4x GMW, 23x BMR) </vt:lpstr>
      <vt:lpstr>LAN Online Time (21x GMW, 18x BMR)</vt:lpstr>
      <vt:lpstr>Biometric Matching, J=4</vt:lpstr>
      <vt:lpstr>WAN Experiments</vt:lpstr>
      <vt:lpstr>A Caveat… and a Silver Lining</vt:lpstr>
      <vt:lpstr>A Caveat… and a Silver Lining</vt:lpstr>
      <vt:lpstr>Related Work</vt:lpstr>
      <vt:lpstr>Conclusion</vt:lpstr>
      <vt:lpstr>Future Work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FlowCFL:  Graph Reduction,  and Equivalence of Type-Based and CFL-Reachability </dc:title>
  <dc:creator>Milanova, Ana L.</dc:creator>
  <cp:lastModifiedBy>Milanova, Ana L.</cp:lastModifiedBy>
  <cp:revision>1364</cp:revision>
  <dcterms:created xsi:type="dcterms:W3CDTF">2020-10-29T00:48:14Z</dcterms:created>
  <dcterms:modified xsi:type="dcterms:W3CDTF">2022-05-20T22:47:21Z</dcterms:modified>
</cp:coreProperties>
</file>