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1" r:id="rId3"/>
    <p:sldId id="263" r:id="rId4"/>
    <p:sldId id="257" r:id="rId5"/>
    <p:sldId id="258" r:id="rId6"/>
    <p:sldId id="259" r:id="rId7"/>
    <p:sldId id="260" r:id="rId8"/>
    <p:sldId id="271" r:id="rId9"/>
    <p:sldId id="262" r:id="rId10"/>
    <p:sldId id="274" r:id="rId11"/>
    <p:sldId id="264" r:id="rId12"/>
    <p:sldId id="265" r:id="rId13"/>
    <p:sldId id="266" r:id="rId14"/>
    <p:sldId id="267" r:id="rId15"/>
    <p:sldId id="268" r:id="rId16"/>
    <p:sldId id="269" r:id="rId17"/>
    <p:sldId id="273" r:id="rId18"/>
    <p:sldId id="270"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94"/>
  </p:normalViewPr>
  <p:slideViewPr>
    <p:cSldViewPr snapToGrid="0" snapToObjects="1">
      <p:cViewPr varScale="1">
        <p:scale>
          <a:sx n="121" d="100"/>
          <a:sy n="121" d="100"/>
        </p:scale>
        <p:origin x="1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3DFFA3-2CC1-3945-AFBC-452838D9DB44}"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DFFA3-2CC1-3945-AFBC-452838D9DB44}"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DFFA3-2CC1-3945-AFBC-452838D9DB44}"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3DFFA3-2CC1-3945-AFBC-452838D9DB44}"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DFFA3-2CC1-3945-AFBC-452838D9DB44}" type="datetimeFigureOut">
              <a:rPr lang="en-US" smtClean="0"/>
              <a:t>3/24/21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3DFFA3-2CC1-3945-AFBC-452838D9DB44}"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3DFFA3-2CC1-3945-AFBC-452838D9DB44}" type="datetimeFigureOut">
              <a:rPr lang="en-US" smtClean="0"/>
              <a:t>3/24/21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3DFFA3-2CC1-3945-AFBC-452838D9DB44}" type="datetimeFigureOut">
              <a:rPr lang="en-US" smtClean="0"/>
              <a:t>3/24/21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DFFA3-2CC1-3945-AFBC-452838D9DB44}" type="datetimeFigureOut">
              <a:rPr lang="en-US" smtClean="0"/>
              <a:t>3/24/21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3DFFA3-2CC1-3945-AFBC-452838D9DB44}" type="datetimeFigureOut">
              <a:rPr lang="en-US" smtClean="0"/>
              <a:t>3/24/21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CEC7B-6AEA-F748-845B-A6AA6721B9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DFFA3-2CC1-3945-AFBC-452838D9DB44}" type="datetimeFigureOut">
              <a:rPr lang="en-US" smtClean="0"/>
              <a:t>3/24/21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CEC7B-6AEA-F748-845B-A6AA6721B984}" type="slidenum">
              <a:rPr lang="en-US" smtClean="0"/>
              <a:t>‹#›</a:t>
            </a:fld>
            <a:endParaRPr lang="en-US"/>
          </a:p>
        </p:txBody>
      </p:sp>
    </p:spTree>
    <p:extLst>
      <p:ext uri="{BB962C8B-B14F-4D97-AF65-F5344CB8AC3E}">
        <p14:creationId xmlns:p14="http://schemas.microsoft.com/office/powerpoint/2010/main" val="192816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blp.org/db/journals/expert/expert20.html#Hendler05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rpi.edu/~hendler/funding-talk/index.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974" y="1568710"/>
            <a:ext cx="7772400" cy="2387600"/>
          </a:xfrm>
        </p:spPr>
        <p:txBody>
          <a:bodyPr>
            <a:normAutofit fontScale="90000"/>
          </a:bodyPr>
          <a:lstStyle/>
          <a:p>
            <a:r>
              <a:rPr lang="en-US" dirty="0"/>
              <a:t>Seven Habits of Highly Effective Proposal Writers</a:t>
            </a:r>
            <a:br>
              <a:rPr lang="en-US" dirty="0"/>
            </a:br>
            <a:r>
              <a:rPr lang="en-US" sz="4000" dirty="0"/>
              <a:t>J. </a:t>
            </a:r>
            <a:r>
              <a:rPr lang="en-US" sz="4000" dirty="0" err="1"/>
              <a:t>Hendler</a:t>
            </a:r>
            <a:br>
              <a:rPr lang="en-US" sz="4000" dirty="0"/>
            </a:br>
            <a:r>
              <a:rPr lang="en-US" sz="4000" dirty="0" err="1"/>
              <a:t>hendler@cs.rpi.edu</a:t>
            </a:r>
            <a:br>
              <a:rPr lang="en-US" dirty="0"/>
            </a:br>
            <a:endParaRPr lang="en-US" dirty="0"/>
          </a:p>
        </p:txBody>
      </p:sp>
      <p:sp>
        <p:nvSpPr>
          <p:cNvPr id="3" name="Subtitle 2"/>
          <p:cNvSpPr>
            <a:spLocks noGrp="1"/>
          </p:cNvSpPr>
          <p:nvPr>
            <p:ph type="subTitle" idx="1"/>
          </p:nvPr>
        </p:nvSpPr>
        <p:spPr>
          <a:xfrm>
            <a:off x="1142999" y="3602038"/>
            <a:ext cx="7450395" cy="2277652"/>
          </a:xfrm>
        </p:spPr>
        <p:txBody>
          <a:bodyPr>
            <a:normAutofit/>
          </a:bodyPr>
          <a:lstStyle/>
          <a:p>
            <a:pPr algn="l"/>
            <a:r>
              <a:rPr lang="en-US" dirty="0"/>
              <a:t>Thesis proposal (I propose you admit me to candidacy)</a:t>
            </a:r>
          </a:p>
          <a:p>
            <a:pPr algn="l"/>
            <a:r>
              <a:rPr lang="en-US" dirty="0"/>
              <a:t>Thesis Defense (I propose you give me my degree)</a:t>
            </a:r>
          </a:p>
          <a:p>
            <a:pPr algn="l"/>
            <a:r>
              <a:rPr lang="en-US" dirty="0"/>
              <a:t>Grant Proposal (I propose you give me some research $$)</a:t>
            </a:r>
          </a:p>
          <a:p>
            <a:pPr algn="l"/>
            <a:r>
              <a:rPr lang="en-US" dirty="0"/>
              <a:t>Grant Report (I propose you give me more $$ next time)</a:t>
            </a:r>
          </a:p>
          <a:p>
            <a:pPr algn="l"/>
            <a:r>
              <a:rPr lang="en-US" dirty="0"/>
              <a:t>And many others</a:t>
            </a:r>
            <a:r>
              <a:rPr lang="mr-IN" dirty="0"/>
              <a:t>…</a:t>
            </a:r>
            <a:r>
              <a:rPr lang="en-US"/>
              <a:t>*</a:t>
            </a:r>
            <a:endParaRPr lang="en-US" dirty="0"/>
          </a:p>
          <a:p>
            <a:pPr algn="l"/>
            <a:endParaRPr lang="en-US" dirty="0"/>
          </a:p>
        </p:txBody>
      </p:sp>
      <p:sp>
        <p:nvSpPr>
          <p:cNvPr id="4" name="TextBox 3"/>
          <p:cNvSpPr txBox="1"/>
          <p:nvPr/>
        </p:nvSpPr>
        <p:spPr>
          <a:xfrm>
            <a:off x="2858729" y="6488668"/>
            <a:ext cx="6973529" cy="369332"/>
          </a:xfrm>
          <a:prstGeom prst="rect">
            <a:avLst/>
          </a:prstGeom>
          <a:noFill/>
        </p:spPr>
        <p:txBody>
          <a:bodyPr wrap="square" rtlCol="0">
            <a:spAutoFit/>
          </a:bodyPr>
          <a:lstStyle/>
          <a:p>
            <a:r>
              <a:rPr lang="en-US" dirty="0"/>
              <a:t>* You’re on your own for marriage proposals and the like</a:t>
            </a:r>
            <a:r>
              <a:rPr lang="mr-IN" dirty="0"/>
              <a:t>…</a:t>
            </a:r>
            <a:endParaRPr lang="en-US" dirty="0"/>
          </a:p>
        </p:txBody>
      </p:sp>
    </p:spTree>
    <p:extLst>
      <p:ext uri="{BB962C8B-B14F-4D97-AF65-F5344CB8AC3E}">
        <p14:creationId xmlns:p14="http://schemas.microsoft.com/office/powerpoint/2010/main" val="31903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4394-B49D-514E-A312-B710F7533A4F}"/>
              </a:ext>
            </a:extLst>
          </p:cNvPr>
          <p:cNvSpPr>
            <a:spLocks noGrp="1"/>
          </p:cNvSpPr>
          <p:nvPr>
            <p:ph type="title"/>
          </p:nvPr>
        </p:nvSpPr>
        <p:spPr/>
        <p:txBody>
          <a:bodyPr/>
          <a:lstStyle/>
          <a:p>
            <a:r>
              <a:rPr lang="en-US" dirty="0"/>
              <a:t>3a: Evaluation</a:t>
            </a:r>
          </a:p>
        </p:txBody>
      </p:sp>
      <p:sp>
        <p:nvSpPr>
          <p:cNvPr id="3" name="Content Placeholder 2">
            <a:extLst>
              <a:ext uri="{FF2B5EF4-FFF2-40B4-BE49-F238E27FC236}">
                <a16:creationId xmlns:a16="http://schemas.microsoft.com/office/drawing/2014/main" id="{0C1CD7E1-3A2F-0740-8837-FFB7BDEA4BBD}"/>
              </a:ext>
            </a:extLst>
          </p:cNvPr>
          <p:cNvSpPr>
            <a:spLocks noGrp="1"/>
          </p:cNvSpPr>
          <p:nvPr>
            <p:ph idx="1"/>
          </p:nvPr>
        </p:nvSpPr>
        <p:spPr/>
        <p:txBody>
          <a:bodyPr/>
          <a:lstStyle/>
          <a:p>
            <a:r>
              <a:rPr lang="en-US" dirty="0"/>
              <a:t>Your claims must be clear</a:t>
            </a:r>
          </a:p>
          <a:p>
            <a:r>
              <a:rPr lang="en-US" dirty="0"/>
              <a:t>You need to evaluate what you are claiming.</a:t>
            </a:r>
          </a:p>
          <a:p>
            <a:pPr marL="0" indent="0">
              <a:buNone/>
            </a:pPr>
            <a:r>
              <a:rPr lang="en-US" dirty="0"/>
              <a:t>I can do everything!</a:t>
            </a:r>
          </a:p>
          <a:p>
            <a:pPr marL="0" indent="0">
              <a:buNone/>
            </a:pPr>
            <a:r>
              <a:rPr lang="en-US" dirty="0"/>
              <a:t>   Here’s one example…</a:t>
            </a:r>
          </a:p>
          <a:p>
            <a:pPr marL="0" indent="0">
              <a:buNone/>
            </a:pPr>
            <a:endParaRPr lang="en-US" dirty="0"/>
          </a:p>
          <a:p>
            <a:pPr marL="0" indent="0">
              <a:buNone/>
            </a:pPr>
            <a:r>
              <a:rPr lang="en-US" dirty="0"/>
              <a:t>See </a:t>
            </a:r>
            <a:r>
              <a:rPr lang="en-US" i="1" dirty="0"/>
              <a:t>A Letter from the Editor: Avoiding Rejection. </a:t>
            </a:r>
            <a:r>
              <a:rPr lang="en-US" i="1" dirty="0">
                <a:hlinkClick r:id="rId2"/>
              </a:rPr>
              <a:t>IEEE Intell. Syst. 20(5)</a:t>
            </a:r>
            <a:r>
              <a:rPr lang="en-US" i="1" dirty="0"/>
              <a:t>: 2-4 (2005)</a:t>
            </a:r>
            <a:endParaRPr lang="en-US" dirty="0"/>
          </a:p>
        </p:txBody>
      </p:sp>
    </p:spTree>
    <p:extLst>
      <p:ext uri="{BB962C8B-B14F-4D97-AF65-F5344CB8AC3E}">
        <p14:creationId xmlns:p14="http://schemas.microsoft.com/office/powerpoint/2010/main" val="1720391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 Know your audience</a:t>
            </a:r>
          </a:p>
        </p:txBody>
      </p:sp>
      <p:pic>
        <p:nvPicPr>
          <p:cNvPr id="3" name="Picture 2"/>
          <p:cNvPicPr>
            <a:picLocks noChangeAspect="1"/>
          </p:cNvPicPr>
          <p:nvPr/>
        </p:nvPicPr>
        <p:blipFill>
          <a:blip r:embed="rId2"/>
          <a:stretch>
            <a:fillRect/>
          </a:stretch>
        </p:blipFill>
        <p:spPr>
          <a:xfrm>
            <a:off x="1111045" y="1533833"/>
            <a:ext cx="6781348" cy="5062530"/>
          </a:xfrm>
          <a:prstGeom prst="rect">
            <a:avLst/>
          </a:prstGeom>
        </p:spPr>
      </p:pic>
      <p:sp>
        <p:nvSpPr>
          <p:cNvPr id="4" name="TextBox 3"/>
          <p:cNvSpPr txBox="1"/>
          <p:nvPr/>
        </p:nvSpPr>
        <p:spPr>
          <a:xfrm>
            <a:off x="1140542" y="6206459"/>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5889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 Know your audience</a:t>
            </a:r>
          </a:p>
        </p:txBody>
      </p:sp>
      <p:pic>
        <p:nvPicPr>
          <p:cNvPr id="4" name="Picture 3"/>
          <p:cNvPicPr>
            <a:picLocks noChangeAspect="1"/>
          </p:cNvPicPr>
          <p:nvPr/>
        </p:nvPicPr>
        <p:blipFill>
          <a:blip r:embed="rId2"/>
          <a:stretch>
            <a:fillRect/>
          </a:stretch>
        </p:blipFill>
        <p:spPr>
          <a:xfrm>
            <a:off x="1111045" y="1533832"/>
            <a:ext cx="6781348" cy="5071923"/>
          </a:xfrm>
          <a:prstGeom prst="rect">
            <a:avLst/>
          </a:prstGeom>
        </p:spPr>
      </p:pic>
      <p:sp>
        <p:nvSpPr>
          <p:cNvPr id="5" name="TextBox 4"/>
          <p:cNvSpPr txBox="1"/>
          <p:nvPr/>
        </p:nvSpPr>
        <p:spPr>
          <a:xfrm>
            <a:off x="1111045" y="6236423"/>
            <a:ext cx="6794090" cy="369332"/>
          </a:xfrm>
          <a:prstGeom prst="rect">
            <a:avLst/>
          </a:prstGeom>
          <a:solidFill>
            <a:srgbClr val="FFC000"/>
          </a:solidFill>
        </p:spPr>
        <p:txBody>
          <a:bodyPr wrap="square" rtlCol="0">
            <a:spAutoFit/>
          </a:bodyPr>
          <a:lstStyle/>
          <a:p>
            <a:pPr algn="ctr"/>
            <a:r>
              <a:rPr lang="en-US" b="1" dirty="0"/>
              <a:t>To this</a:t>
            </a:r>
          </a:p>
        </p:txBody>
      </p:sp>
    </p:spTree>
    <p:extLst>
      <p:ext uri="{BB962C8B-B14F-4D97-AF65-F5344CB8AC3E}">
        <p14:creationId xmlns:p14="http://schemas.microsoft.com/office/powerpoint/2010/main" val="156095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dirty="0"/>
              <a:t>This is the number 1 response when I asked people about what to know about submitting grant proposals in 1999, 2005, 2010, 2015, and 2017.</a:t>
            </a:r>
          </a:p>
        </p:txBody>
      </p:sp>
    </p:spTree>
    <p:extLst>
      <p:ext uri="{BB962C8B-B14F-4D97-AF65-F5344CB8AC3E}">
        <p14:creationId xmlns:p14="http://schemas.microsoft.com/office/powerpoint/2010/main" val="147666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 Learn (and follow) the rules of the proposal</a:t>
            </a:r>
          </a:p>
        </p:txBody>
      </p:sp>
      <p:pic>
        <p:nvPicPr>
          <p:cNvPr id="3" name="Picture 2"/>
          <p:cNvPicPr>
            <a:picLocks noChangeAspect="1"/>
          </p:cNvPicPr>
          <p:nvPr/>
        </p:nvPicPr>
        <p:blipFill>
          <a:blip r:embed="rId2"/>
          <a:stretch>
            <a:fillRect/>
          </a:stretch>
        </p:blipFill>
        <p:spPr>
          <a:xfrm>
            <a:off x="1543665" y="1690689"/>
            <a:ext cx="5506065" cy="4123821"/>
          </a:xfrm>
          <a:prstGeom prst="rect">
            <a:avLst/>
          </a:prstGeom>
        </p:spPr>
      </p:pic>
      <p:sp>
        <p:nvSpPr>
          <p:cNvPr id="4" name="TextBox 3"/>
          <p:cNvSpPr txBox="1"/>
          <p:nvPr/>
        </p:nvSpPr>
        <p:spPr>
          <a:xfrm>
            <a:off x="393290" y="5968181"/>
            <a:ext cx="8465575" cy="646331"/>
          </a:xfrm>
          <a:prstGeom prst="rect">
            <a:avLst/>
          </a:prstGeom>
          <a:noFill/>
        </p:spPr>
        <p:txBody>
          <a:bodyPr wrap="square" rtlCol="0">
            <a:spAutoFit/>
          </a:bodyPr>
          <a:lstStyle/>
          <a:p>
            <a:r>
              <a:rPr lang="en-US" dirty="0"/>
              <a:t>This is the number 1 response when I asked people about what </a:t>
            </a:r>
            <a:r>
              <a:rPr lang="en-US"/>
              <a:t>to know about submitting grant proposals in 1999, 2005, 2010, 2015, and 2017.</a:t>
            </a:r>
          </a:p>
        </p:txBody>
      </p:sp>
      <p:sp>
        <p:nvSpPr>
          <p:cNvPr id="5" name="TextBox 4"/>
          <p:cNvSpPr txBox="1"/>
          <p:nvPr/>
        </p:nvSpPr>
        <p:spPr>
          <a:xfrm>
            <a:off x="766301" y="2829269"/>
            <a:ext cx="7374808" cy="1477328"/>
          </a:xfrm>
          <a:prstGeom prst="rect">
            <a:avLst/>
          </a:prstGeom>
          <a:solidFill>
            <a:schemeClr val="bg1"/>
          </a:solidFill>
          <a:ln w="38100">
            <a:solidFill>
              <a:srgbClr val="FF0000"/>
            </a:solidFill>
          </a:ln>
        </p:spPr>
        <p:txBody>
          <a:bodyPr wrap="square" rtlCol="0">
            <a:spAutoFit/>
          </a:bodyPr>
          <a:lstStyle/>
          <a:p>
            <a:r>
              <a:rPr lang="en-US" dirty="0"/>
              <a:t>Note this is also true of thesis proposals and theses:</a:t>
            </a:r>
          </a:p>
          <a:p>
            <a:r>
              <a:rPr lang="en-US" dirty="0"/>
              <a:t>  There are required elements	</a:t>
            </a:r>
          </a:p>
          <a:p>
            <a:r>
              <a:rPr lang="en-US" dirty="0"/>
              <a:t>	vary a bit between CS subfields</a:t>
            </a:r>
          </a:p>
          <a:p>
            <a:r>
              <a:rPr lang="en-US" dirty="0"/>
              <a:t>	ask your advisor</a:t>
            </a:r>
          </a:p>
          <a:p>
            <a:r>
              <a:rPr lang="en-US" dirty="0"/>
              <a:t>	</a:t>
            </a:r>
            <a:r>
              <a:rPr lang="en-US" b="1" dirty="0"/>
              <a:t>get a copy of successful examples from your peers</a:t>
            </a:r>
          </a:p>
        </p:txBody>
      </p:sp>
    </p:spTree>
    <p:extLst>
      <p:ext uri="{BB962C8B-B14F-4D97-AF65-F5344CB8AC3E}">
        <p14:creationId xmlns:p14="http://schemas.microsoft.com/office/powerpoint/2010/main" val="129810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6: “Sell” it</a:t>
            </a:r>
          </a:p>
        </p:txBody>
      </p:sp>
      <p:pic>
        <p:nvPicPr>
          <p:cNvPr id="3" name="Picture 2"/>
          <p:cNvPicPr>
            <a:picLocks noChangeAspect="1"/>
          </p:cNvPicPr>
          <p:nvPr/>
        </p:nvPicPr>
        <p:blipFill>
          <a:blip r:embed="rId2"/>
          <a:stretch>
            <a:fillRect/>
          </a:stretch>
        </p:blipFill>
        <p:spPr>
          <a:xfrm>
            <a:off x="1369551" y="1286280"/>
            <a:ext cx="6633906" cy="4933852"/>
          </a:xfrm>
          <a:prstGeom prst="rect">
            <a:avLst/>
          </a:prstGeom>
        </p:spPr>
      </p:pic>
      <p:sp>
        <p:nvSpPr>
          <p:cNvPr id="4" name="Rectangle 3"/>
          <p:cNvSpPr/>
          <p:nvPr/>
        </p:nvSpPr>
        <p:spPr>
          <a:xfrm>
            <a:off x="984658" y="4650658"/>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4439" y="5530023"/>
            <a:ext cx="3873910" cy="369332"/>
          </a:xfrm>
          <a:prstGeom prst="rect">
            <a:avLst/>
          </a:prstGeom>
          <a:noFill/>
        </p:spPr>
        <p:txBody>
          <a:bodyPr wrap="square" rtlCol="0">
            <a:spAutoFit/>
          </a:bodyPr>
          <a:lstStyle/>
          <a:p>
            <a:r>
              <a:rPr lang="en-US"/>
              <a:t>(or professors on your committee)</a:t>
            </a:r>
          </a:p>
        </p:txBody>
      </p:sp>
    </p:spTree>
    <p:extLst>
      <p:ext uri="{BB962C8B-B14F-4D97-AF65-F5344CB8AC3E}">
        <p14:creationId xmlns:p14="http://schemas.microsoft.com/office/powerpoint/2010/main" val="15313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7: Writing counts!!!!!!!!!</a:t>
            </a:r>
          </a:p>
        </p:txBody>
      </p:sp>
      <p:pic>
        <p:nvPicPr>
          <p:cNvPr id="4" name="Content Placeholder 3"/>
          <p:cNvPicPr>
            <a:picLocks noGrp="1" noChangeAspect="1"/>
          </p:cNvPicPr>
          <p:nvPr>
            <p:ph idx="1"/>
          </p:nvPr>
        </p:nvPicPr>
        <p:blipFill>
          <a:blip r:embed="rId2"/>
          <a:stretch>
            <a:fillRect/>
          </a:stretch>
        </p:blipFill>
        <p:spPr>
          <a:xfrm>
            <a:off x="1660384" y="1471664"/>
            <a:ext cx="5823232" cy="4351338"/>
          </a:xfrm>
          <a:prstGeom prst="rect">
            <a:avLst/>
          </a:prstGeom>
        </p:spPr>
      </p:pic>
      <p:sp>
        <p:nvSpPr>
          <p:cNvPr id="5" name="TextBox 4"/>
          <p:cNvSpPr txBox="1"/>
          <p:nvPr/>
        </p:nvSpPr>
        <p:spPr>
          <a:xfrm>
            <a:off x="511278" y="5934670"/>
            <a:ext cx="8386916" cy="923330"/>
          </a:xfrm>
          <a:prstGeom prst="rect">
            <a:avLst/>
          </a:prstGeom>
          <a:noFill/>
          <a:ln>
            <a:solidFill>
              <a:srgbClr val="FF0000"/>
            </a:solidFill>
          </a:ln>
        </p:spPr>
        <p:txBody>
          <a:bodyPr wrap="square" rtlCol="0">
            <a:spAutoFit/>
          </a:bodyPr>
          <a:lstStyle/>
          <a:p>
            <a:r>
              <a:rPr lang="en-US" dirty="0"/>
              <a:t>Members of your committee are busy professors </a:t>
            </a:r>
            <a:r>
              <a:rPr lang="mr-IN" dirty="0"/>
              <a:t>–</a:t>
            </a:r>
            <a:r>
              <a:rPr lang="en-US" dirty="0"/>
              <a:t> your thesis proposal/thesis is a “book” </a:t>
            </a:r>
            <a:r>
              <a:rPr lang="mr-IN" dirty="0"/>
              <a:t>–</a:t>
            </a:r>
            <a:r>
              <a:rPr lang="en-US" dirty="0"/>
              <a:t> how much time do they have to read carefully?</a:t>
            </a:r>
          </a:p>
          <a:p>
            <a:r>
              <a:rPr lang="en-US" dirty="0"/>
              <a:t>	(your advisor will read it carefully!)</a:t>
            </a:r>
          </a:p>
        </p:txBody>
      </p:sp>
    </p:spTree>
    <p:extLst>
      <p:ext uri="{BB962C8B-B14F-4D97-AF65-F5344CB8AC3E}">
        <p14:creationId xmlns:p14="http://schemas.microsoft.com/office/powerpoint/2010/main" val="109901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B5D0-ED62-8C40-96E5-86E14631B177}"/>
              </a:ext>
            </a:extLst>
          </p:cNvPr>
          <p:cNvSpPr>
            <a:spLocks noGrp="1"/>
          </p:cNvSpPr>
          <p:nvPr>
            <p:ph type="title"/>
          </p:nvPr>
        </p:nvSpPr>
        <p:spPr>
          <a:xfrm>
            <a:off x="360759" y="3752849"/>
            <a:ext cx="2468166" cy="2452687"/>
          </a:xfrm>
        </p:spPr>
        <p:txBody>
          <a:bodyPr anchor="ctr">
            <a:normAutofit/>
          </a:bodyPr>
          <a:lstStyle/>
          <a:p>
            <a:r>
              <a:rPr lang="en-US" sz="3100" dirty="0"/>
              <a:t>But wait, there’s more </a:t>
            </a:r>
          </a:p>
        </p:txBody>
      </p:sp>
      <p:pic>
        <p:nvPicPr>
          <p:cNvPr id="1026" name="Picture 2" descr="A car with square wheels - Meta Stack Overflow">
            <a:extLst>
              <a:ext uri="{FF2B5EF4-FFF2-40B4-BE49-F238E27FC236}">
                <a16:creationId xmlns:a16="http://schemas.microsoft.com/office/drawing/2014/main" id="{0952C268-444E-FC42-8603-A5A8FF725F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476"/>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9699862-D868-DB40-A030-A7E07E17B276}"/>
              </a:ext>
            </a:extLst>
          </p:cNvPr>
          <p:cNvSpPr>
            <a:spLocks noGrp="1"/>
          </p:cNvSpPr>
          <p:nvPr>
            <p:ph idx="1"/>
          </p:nvPr>
        </p:nvSpPr>
        <p:spPr>
          <a:xfrm>
            <a:off x="3167986" y="3752850"/>
            <a:ext cx="5614060" cy="2452687"/>
          </a:xfrm>
        </p:spPr>
        <p:txBody>
          <a:bodyPr anchor="ctr">
            <a:normAutofit/>
          </a:bodyPr>
          <a:lstStyle/>
          <a:p>
            <a:r>
              <a:rPr lang="en-US" sz="1600"/>
              <a:t>There are </a:t>
            </a:r>
            <a:br>
              <a:rPr lang="en-US" sz="1600"/>
            </a:br>
            <a:r>
              <a:rPr lang="en-US" sz="1600"/>
              <a:t>other criteria</a:t>
            </a:r>
          </a:p>
          <a:p>
            <a:r>
              <a:rPr lang="en-US" sz="1600" b="1"/>
              <a:t>Novelty </a:t>
            </a:r>
            <a:r>
              <a:rPr lang="en-US" sz="1600"/>
              <a:t>is </a:t>
            </a:r>
            <a:br>
              <a:rPr lang="en-US" sz="1600"/>
            </a:br>
            <a:r>
              <a:rPr lang="en-US" sz="1600"/>
              <a:t>necessary but not sufficient</a:t>
            </a:r>
          </a:p>
          <a:p>
            <a:r>
              <a:rPr lang="en-US" sz="1600" b="1"/>
              <a:t>Difficulty</a:t>
            </a:r>
            <a:r>
              <a:rPr lang="en-US" sz="1600"/>
              <a:t> is necessary but not sufficient</a:t>
            </a:r>
          </a:p>
          <a:p>
            <a:r>
              <a:rPr lang="en-US" sz="1600" b="1"/>
              <a:t>Utility</a:t>
            </a:r>
            <a:r>
              <a:rPr lang="en-US" sz="1600"/>
              <a:t> is necessary but not sufficient</a:t>
            </a:r>
          </a:p>
        </p:txBody>
      </p:sp>
    </p:spTree>
    <p:extLst>
      <p:ext uri="{BB962C8B-B14F-4D97-AF65-F5344CB8AC3E}">
        <p14:creationId xmlns:p14="http://schemas.microsoft.com/office/powerpoint/2010/main" val="3381935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rules</a:t>
            </a:r>
          </a:p>
        </p:txBody>
      </p:sp>
      <p:sp>
        <p:nvSpPr>
          <p:cNvPr id="3" name="Content Placeholder 2"/>
          <p:cNvSpPr>
            <a:spLocks noGrp="1"/>
          </p:cNvSpPr>
          <p:nvPr>
            <p:ph idx="1"/>
          </p:nvPr>
        </p:nvSpPr>
        <p:spPr/>
        <p:txBody>
          <a:bodyPr>
            <a:normAutofit fontScale="92500" lnSpcReduction="20000"/>
          </a:bodyPr>
          <a:lstStyle/>
          <a:p>
            <a:r>
              <a:rPr lang="en-US" dirty="0"/>
              <a:t>Rule 1: Tell a coherent story</a:t>
            </a:r>
          </a:p>
          <a:p>
            <a:r>
              <a:rPr lang="en-US" dirty="0"/>
              <a:t>Rule 2: Remember the three boxes (including what is beyond the current work) and esp. how it will be evaluated</a:t>
            </a:r>
          </a:p>
          <a:p>
            <a:r>
              <a:rPr lang="en-US" dirty="0"/>
              <a:t>Rule 3: A time frame/work plan/schedule is crucial</a:t>
            </a:r>
          </a:p>
          <a:p>
            <a:pPr lvl="1"/>
            <a:r>
              <a:rPr lang="en-US" dirty="0"/>
              <a:t>3a: Evaluation needs to fit claim</a:t>
            </a:r>
          </a:p>
          <a:p>
            <a:r>
              <a:rPr lang="en-US" dirty="0"/>
              <a:t>Rule 4: Know your audience</a:t>
            </a:r>
          </a:p>
          <a:p>
            <a:r>
              <a:rPr lang="en-US" dirty="0"/>
              <a:t>Rule 5: Follow the rules of the proposal (and these rules too)</a:t>
            </a:r>
          </a:p>
          <a:p>
            <a:r>
              <a:rPr lang="en-US" dirty="0"/>
              <a:t>Rule 6: You must convince people it is important</a:t>
            </a:r>
          </a:p>
          <a:p>
            <a:r>
              <a:rPr lang="en-US" dirty="0"/>
              <a:t>Rule 7: Writing Counts!</a:t>
            </a:r>
          </a:p>
          <a:p>
            <a:r>
              <a:rPr lang="en-US" dirty="0"/>
              <a:t>Rule 8: Balance motivation, approach and conclusion</a:t>
            </a:r>
          </a:p>
        </p:txBody>
      </p:sp>
    </p:spTree>
    <p:extLst>
      <p:ext uri="{BB962C8B-B14F-4D97-AF65-F5344CB8AC3E}">
        <p14:creationId xmlns:p14="http://schemas.microsoft.com/office/powerpoint/2010/main" val="131366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756"/>
            <a:ext cx="9144000" cy="6848488"/>
          </a:xfrm>
          <a:prstGeom prst="rect">
            <a:avLst/>
          </a:prstGeom>
        </p:spPr>
      </p:pic>
      <p:cxnSp>
        <p:nvCxnSpPr>
          <p:cNvPr id="6" name="Straight Connector 5"/>
          <p:cNvCxnSpPr/>
          <p:nvPr/>
        </p:nvCxnSpPr>
        <p:spPr>
          <a:xfrm flipV="1">
            <a:off x="2930013" y="6272981"/>
            <a:ext cx="540774" cy="9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69341" y="6233651"/>
            <a:ext cx="648929" cy="461665"/>
          </a:xfrm>
          <a:prstGeom prst="rect">
            <a:avLst/>
          </a:prstGeom>
          <a:noFill/>
        </p:spPr>
        <p:txBody>
          <a:bodyPr wrap="square" rtlCol="0">
            <a:spAutoFit/>
          </a:bodyPr>
          <a:lstStyle/>
          <a:p>
            <a:r>
              <a:rPr lang="en-US" sz="2400">
                <a:latin typeface="Times" charset="0"/>
                <a:ea typeface="Times" charset="0"/>
                <a:cs typeface="Times" charset="0"/>
              </a:rPr>
              <a:t>rpi</a:t>
            </a:r>
            <a:endParaRPr lang="en-US" sz="2400" dirty="0">
              <a:latin typeface="Times" charset="0"/>
              <a:ea typeface="Times" charset="0"/>
              <a:cs typeface="Times" charset="0"/>
            </a:endParaRPr>
          </a:p>
        </p:txBody>
      </p:sp>
    </p:spTree>
    <p:extLst>
      <p:ext uri="{BB962C8B-B14F-4D97-AF65-F5344CB8AC3E}">
        <p14:creationId xmlns:p14="http://schemas.microsoft.com/office/powerpoint/2010/main" val="72726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51556" cy="1325563"/>
          </a:xfrm>
        </p:spPr>
        <p:txBody>
          <a:bodyPr/>
          <a:lstStyle/>
          <a:p>
            <a:r>
              <a:rPr lang="en-US" dirty="0"/>
              <a:t>Slides today will include </a:t>
            </a:r>
            <a:r>
              <a:rPr lang="en-US"/>
              <a:t>some from</a:t>
            </a:r>
            <a:endParaRPr lang="en-US" dirty="0"/>
          </a:p>
        </p:txBody>
      </p:sp>
      <p:sp>
        <p:nvSpPr>
          <p:cNvPr id="3" name="Content Placeholder 2"/>
          <p:cNvSpPr>
            <a:spLocks noGrp="1"/>
          </p:cNvSpPr>
          <p:nvPr>
            <p:ph idx="1"/>
          </p:nvPr>
        </p:nvSpPr>
        <p:spPr/>
        <p:txBody>
          <a:bodyPr/>
          <a:lstStyle/>
          <a:p>
            <a:r>
              <a:rPr lang="en-US" dirty="0"/>
              <a:t>A talk on proposals from 1999</a:t>
            </a:r>
            <a:endParaRPr lang="en-US" dirty="0">
              <a:hlinkClick r:id="rId2"/>
            </a:endParaRPr>
          </a:p>
          <a:p>
            <a:pPr lvl="1"/>
            <a:r>
              <a:rPr lang="en-US" dirty="0">
                <a:hlinkClick r:id="rId2"/>
              </a:rPr>
              <a:t>http://www.cs.rpi.edu/~hendler/funding-talk/index.htm</a:t>
            </a:r>
            <a:endParaRPr lang="en-US" dirty="0"/>
          </a:p>
          <a:p>
            <a:pPr lvl="1"/>
            <a:r>
              <a:rPr lang="en-US" dirty="0"/>
              <a:t>My most downloaded presentation ever  </a:t>
            </a:r>
          </a:p>
          <a:p>
            <a:pPr lvl="1"/>
            <a:r>
              <a:rPr lang="en-US" dirty="0"/>
              <a:t>Updated periodically, but very minor changes</a:t>
            </a:r>
          </a:p>
          <a:p>
            <a:r>
              <a:rPr lang="en-US" dirty="0"/>
              <a:t>I’m going to select some relevant slides </a:t>
            </a:r>
            <a:r>
              <a:rPr lang="mr-IN" dirty="0"/>
              <a:t>–</a:t>
            </a:r>
            <a:r>
              <a:rPr lang="en-US" dirty="0"/>
              <a:t> those are the ones that look like this:</a:t>
            </a:r>
          </a:p>
          <a:p>
            <a:endParaRPr lang="en-US" dirty="0"/>
          </a:p>
        </p:txBody>
      </p:sp>
      <p:pic>
        <p:nvPicPr>
          <p:cNvPr id="4" name="Picture 3"/>
          <p:cNvPicPr>
            <a:picLocks noChangeAspect="1"/>
          </p:cNvPicPr>
          <p:nvPr/>
        </p:nvPicPr>
        <p:blipFill>
          <a:blip r:embed="rId3"/>
          <a:stretch>
            <a:fillRect/>
          </a:stretch>
        </p:blipFill>
        <p:spPr>
          <a:xfrm>
            <a:off x="2424471" y="4414249"/>
            <a:ext cx="2865284" cy="2128954"/>
          </a:xfrm>
          <a:prstGeom prst="rect">
            <a:avLst/>
          </a:prstGeom>
        </p:spPr>
      </p:pic>
    </p:spTree>
    <p:extLst>
      <p:ext uri="{BB962C8B-B14F-4D97-AF65-F5344CB8AC3E}">
        <p14:creationId xmlns:p14="http://schemas.microsoft.com/office/powerpoint/2010/main" val="62393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start:</a:t>
            </a:r>
          </a:p>
        </p:txBody>
      </p:sp>
      <p:sp>
        <p:nvSpPr>
          <p:cNvPr id="5" name="Content Placeholder 4"/>
          <p:cNvSpPr>
            <a:spLocks noGrp="1"/>
          </p:cNvSpPr>
          <p:nvPr>
            <p:ph idx="1"/>
          </p:nvPr>
        </p:nvSpPr>
        <p:spPr>
          <a:xfrm>
            <a:off x="628650" y="4542503"/>
            <a:ext cx="7886700" cy="1634460"/>
          </a:xfrm>
        </p:spPr>
        <p:txBody>
          <a:bodyPr/>
          <a:lstStyle/>
          <a:p>
            <a:r>
              <a:rPr lang="en-US" dirty="0"/>
              <a:t>And like any skill, practice is important!</a:t>
            </a:r>
          </a:p>
          <a:p>
            <a:r>
              <a:rPr lang="en-US" dirty="0"/>
              <a:t>But also there are some “rules” to performing</a:t>
            </a:r>
          </a:p>
        </p:txBody>
      </p:sp>
      <p:pic>
        <p:nvPicPr>
          <p:cNvPr id="4" name="Picture 3"/>
          <p:cNvPicPr>
            <a:picLocks noChangeAspect="1"/>
          </p:cNvPicPr>
          <p:nvPr/>
        </p:nvPicPr>
        <p:blipFill>
          <a:blip r:embed="rId2"/>
          <a:stretch>
            <a:fillRect/>
          </a:stretch>
        </p:blipFill>
        <p:spPr>
          <a:xfrm>
            <a:off x="101600" y="1324282"/>
            <a:ext cx="9042400" cy="3009900"/>
          </a:xfrm>
          <a:prstGeom prst="rect">
            <a:avLst/>
          </a:prstGeom>
        </p:spPr>
      </p:pic>
    </p:spTree>
    <p:extLst>
      <p:ext uri="{BB962C8B-B14F-4D97-AF65-F5344CB8AC3E}">
        <p14:creationId xmlns:p14="http://schemas.microsoft.com/office/powerpoint/2010/main" val="1829735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72898" cy="1325563"/>
          </a:xfrm>
        </p:spPr>
        <p:txBody>
          <a:bodyPr>
            <a:normAutofit/>
          </a:bodyPr>
          <a:lstStyle/>
          <a:p>
            <a:r>
              <a:rPr lang="en-US" sz="4000" dirty="0"/>
              <a:t>RULE 1: A good proposal tells a story</a:t>
            </a:r>
            <a:r>
              <a:rPr lang="mr-IN" sz="4000" dirty="0"/>
              <a:t>…</a:t>
            </a: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dirty="0"/>
              <a:t>Mother Bear said in a quiet gentle voice. "Somebody has been sitting in my chair. Then little Bear said in small squeaky baby voice. "Somebody has been sitting in my chair and has broken it!"</a:t>
            </a:r>
          </a:p>
          <a:p>
            <a:pPr marL="0" indent="0">
              <a:buNone/>
            </a:pPr>
            <a:r>
              <a:rPr lang="en-US" sz="1800" dirty="0"/>
              <a:t>Then Father Bear looked at his bowl of porridge and saw the spoon in it and he said in his great big growly voice,</a:t>
            </a:r>
          </a:p>
          <a:p>
            <a:pPr marL="0" indent="0">
              <a:buNone/>
            </a:pPr>
            <a:r>
              <a:rPr lang="en-US" sz="1800" dirty="0"/>
              <a:t>He squeaked so loudly that Goldilocks woke up with a start. She jumped out of bed, and away she ran, down the stairs and out into the forest. And the three bears never saw her again.</a:t>
            </a:r>
          </a:p>
          <a:p>
            <a:pPr marL="0" indent="0">
              <a:buNone/>
            </a:pPr>
            <a:r>
              <a:rPr lang="en-US" sz="1800" dirty="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dirty="0"/>
              <a:t>   </a:t>
            </a:r>
            <a:r>
              <a:rPr lang="mr-IN" sz="1800" dirty="0"/>
              <a:t>…</a:t>
            </a:r>
            <a:endParaRPr lang="en-US" sz="1800" dirty="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a:t>Compare this</a:t>
            </a:r>
          </a:p>
        </p:txBody>
      </p:sp>
    </p:spTree>
    <p:extLst>
      <p:ext uri="{BB962C8B-B14F-4D97-AF65-F5344CB8AC3E}">
        <p14:creationId xmlns:p14="http://schemas.microsoft.com/office/powerpoint/2010/main" val="140552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 </a:t>
            </a:r>
            <a:r>
              <a:rPr lang="mr-IN" dirty="0"/>
              <a:t>…</a:t>
            </a:r>
            <a:r>
              <a:rPr lang="en-US" dirty="0"/>
              <a:t> in a </a:t>
            </a:r>
            <a:r>
              <a:rPr lang="en-US" b="1" dirty="0"/>
              <a:t>coherent</a:t>
            </a:r>
            <a:r>
              <a:rPr lang="en-US" dirty="0"/>
              <a:t> (ordered) way</a:t>
            </a:r>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t>Once upon a time there were three bears who lived in a house in the forest. There was a great big father bear, a middle-sized mother bear and a tiny baby bear.</a:t>
            </a:r>
          </a:p>
          <a:p>
            <a:pPr marL="0" indent="0">
              <a:buNone/>
            </a:pPr>
            <a:r>
              <a:rPr lang="en-US" sz="1800" dirty="0"/>
              <a:t>One morning, their breakfast porridge was too hot to eat, so they decided to go for a walk in the forest. While they were out, a little girl called Goldilocks came through the trees and found their house. She knocked on the door and, as there was no answer, she pushed it open and went inside.</a:t>
            </a:r>
          </a:p>
          <a:p>
            <a:pPr marL="0" indent="0">
              <a:buNone/>
            </a:pPr>
            <a:r>
              <a:rPr lang="en-US" sz="1800" dirty="0"/>
              <a:t>In front of her was a table with three chairs, one large chair, one middle-sized chair and one small chair. On the table were three bowls of porridge, one large bowl, one middle-sized bowl and one small bowl – and three spoons.</a:t>
            </a:r>
          </a:p>
          <a:p>
            <a:pPr marL="0" indent="0">
              <a:buNone/>
            </a:pPr>
            <a:r>
              <a:rPr lang="en-US" sz="1800" dirty="0"/>
              <a:t>Goldilocks was hungry and the porridge looked good, so she sat in the great big chair, picked up the large spoon and tried some of the porridge from the big bowl. But the chair was very big and very hard, the spoon was heavy and the porridge too hot.</a:t>
            </a:r>
          </a:p>
          <a:p>
            <a:pPr marL="0" indent="0">
              <a:buNone/>
            </a:pPr>
            <a:r>
              <a:rPr lang="en-US" sz="1800" dirty="0"/>
              <a:t>Goldilocks jumped off quickly and went over to the middle-sized chair. But this chair was far too soft, and when she tried the porridge from the middle-sized bowl it was too cold. So she went over to the little chair and picked up the smallest spoon and tried some of the porridge from the tiny bowl.</a:t>
            </a:r>
          </a:p>
          <a:p>
            <a:pPr marL="0" indent="0">
              <a:buNone/>
            </a:pPr>
            <a:r>
              <a:rPr lang="en-US" sz="1800" dirty="0"/>
              <a:t> </a:t>
            </a:r>
            <a:r>
              <a:rPr lang="mr-IN" sz="1800" dirty="0"/>
              <a:t>…</a:t>
            </a:r>
            <a:endParaRPr lang="en-US" sz="1800" dirty="0"/>
          </a:p>
        </p:txBody>
      </p:sp>
      <p:sp>
        <p:nvSpPr>
          <p:cNvPr id="4" name="TextBox 3"/>
          <p:cNvSpPr txBox="1"/>
          <p:nvPr/>
        </p:nvSpPr>
        <p:spPr>
          <a:xfrm>
            <a:off x="1140542" y="6176963"/>
            <a:ext cx="6794090" cy="369332"/>
          </a:xfrm>
          <a:prstGeom prst="rect">
            <a:avLst/>
          </a:prstGeom>
          <a:solidFill>
            <a:srgbClr val="FFC000"/>
          </a:solidFill>
        </p:spPr>
        <p:txBody>
          <a:bodyPr wrap="square" rtlCol="0">
            <a:spAutoFit/>
          </a:bodyPr>
          <a:lstStyle/>
          <a:p>
            <a:pPr algn="ctr"/>
            <a:r>
              <a:rPr lang="en-US" b="1" dirty="0"/>
              <a:t>To this</a:t>
            </a:r>
          </a:p>
        </p:txBody>
      </p:sp>
    </p:spTree>
    <p:extLst>
      <p:ext uri="{BB962C8B-B14F-4D97-AF65-F5344CB8AC3E}">
        <p14:creationId xmlns:p14="http://schemas.microsoft.com/office/powerpoint/2010/main" val="86387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 The story you MUST tell</a:t>
            </a:r>
            <a:r>
              <a:rPr lang="mr-IN" dirty="0"/>
              <a:t>…</a:t>
            </a:r>
            <a:endParaRPr lang="en-US" dirty="0"/>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19" y="5088816"/>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4959" y="5171768"/>
            <a:ext cx="2635045" cy="369332"/>
          </a:xfrm>
          <a:prstGeom prst="rect">
            <a:avLst/>
          </a:prstGeom>
          <a:noFill/>
        </p:spPr>
        <p:txBody>
          <a:bodyPr wrap="square" rtlCol="0">
            <a:spAutoFit/>
          </a:bodyPr>
          <a:lstStyle/>
          <a:p>
            <a:r>
              <a:rPr lang="en-US" b="1" dirty="0"/>
              <a:t>Current work</a:t>
            </a:r>
          </a:p>
        </p:txBody>
      </p:sp>
      <p:sp>
        <p:nvSpPr>
          <p:cNvPr id="8" name="TextBox 7"/>
          <p:cNvSpPr txBox="1"/>
          <p:nvPr/>
        </p:nvSpPr>
        <p:spPr>
          <a:xfrm>
            <a:off x="500830" y="3297640"/>
            <a:ext cx="2635045" cy="369332"/>
          </a:xfrm>
          <a:prstGeom prst="rect">
            <a:avLst/>
          </a:prstGeom>
          <a:noFill/>
        </p:spPr>
        <p:txBody>
          <a:bodyPr wrap="square" rtlCol="0">
            <a:spAutoFit/>
          </a:bodyPr>
          <a:lstStyle/>
          <a:p>
            <a:pPr algn="ctr"/>
            <a:r>
              <a:rPr lang="en-US" b="1" dirty="0"/>
              <a:t>The proposed work</a:t>
            </a:r>
          </a:p>
        </p:txBody>
      </p:sp>
      <p:sp>
        <p:nvSpPr>
          <p:cNvPr id="11" name="TextBox 10"/>
          <p:cNvSpPr txBox="1"/>
          <p:nvPr/>
        </p:nvSpPr>
        <p:spPr>
          <a:xfrm>
            <a:off x="1189395" y="1641424"/>
            <a:ext cx="5781983" cy="923330"/>
          </a:xfrm>
          <a:prstGeom prst="rect">
            <a:avLst/>
          </a:prstGeom>
          <a:noFill/>
        </p:spPr>
        <p:txBody>
          <a:bodyPr wrap="square" rtlCol="0">
            <a:spAutoFit/>
          </a:bodyPr>
          <a:lstStyle/>
          <a:p>
            <a:pPr algn="ctr"/>
            <a:r>
              <a:rPr lang="en-US" b="1" dirty="0"/>
              <a:t>The Question you are trying to answer </a:t>
            </a:r>
          </a:p>
          <a:p>
            <a:pPr algn="ctr"/>
            <a:r>
              <a:rPr lang="en-US" b="1" dirty="0"/>
              <a:t>(Good questions are harder to formulate than good answers)</a:t>
            </a:r>
          </a:p>
        </p:txBody>
      </p:sp>
    </p:spTree>
    <p:extLst>
      <p:ext uri="{BB962C8B-B14F-4D97-AF65-F5344CB8AC3E}">
        <p14:creationId xmlns:p14="http://schemas.microsoft.com/office/powerpoint/2010/main" val="103829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 </a:t>
            </a:r>
            <a:r>
              <a:rPr lang="mr-IN" dirty="0"/>
              <a:t>…</a:t>
            </a:r>
            <a:r>
              <a:rPr lang="en-US" dirty="0"/>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923330"/>
          </a:xfrm>
          <a:prstGeom prst="rect">
            <a:avLst/>
          </a:prstGeom>
          <a:noFill/>
        </p:spPr>
        <p:txBody>
          <a:bodyPr wrap="square" rtlCol="0">
            <a:spAutoFit/>
          </a:bodyPr>
          <a:lstStyle/>
          <a:p>
            <a:r>
              <a:rPr lang="en-US" b="1" dirty="0"/>
              <a:t>What you have done already.  </a:t>
            </a:r>
            <a:r>
              <a:rPr lang="en-US" i="1" dirty="0"/>
              <a:t>(Must provide evidence for yellow box)</a:t>
            </a:r>
          </a:p>
        </p:txBody>
      </p:sp>
      <p:sp>
        <p:nvSpPr>
          <p:cNvPr id="8" name="TextBox 7"/>
          <p:cNvSpPr txBox="1"/>
          <p:nvPr/>
        </p:nvSpPr>
        <p:spPr>
          <a:xfrm>
            <a:off x="2300749" y="3455641"/>
            <a:ext cx="2635045" cy="1200329"/>
          </a:xfrm>
          <a:prstGeom prst="rect">
            <a:avLst/>
          </a:prstGeom>
          <a:noFill/>
        </p:spPr>
        <p:txBody>
          <a:bodyPr wrap="square" rtlCol="0">
            <a:spAutoFit/>
          </a:bodyPr>
          <a:lstStyle/>
          <a:p>
            <a:r>
              <a:rPr lang="en-US" b="1" dirty="0"/>
              <a:t>What you have not done already, but propose to do. </a:t>
            </a:r>
            <a:r>
              <a:rPr lang="en-US" i="1" dirty="0"/>
              <a:t>(Must be achievable in required time frame)</a:t>
            </a:r>
          </a:p>
        </p:txBody>
      </p:sp>
      <p:sp>
        <p:nvSpPr>
          <p:cNvPr id="9" name="TextBox 8"/>
          <p:cNvSpPr txBox="1"/>
          <p:nvPr/>
        </p:nvSpPr>
        <p:spPr>
          <a:xfrm>
            <a:off x="3746090" y="1975265"/>
            <a:ext cx="2635045" cy="923330"/>
          </a:xfrm>
          <a:prstGeom prst="rect">
            <a:avLst/>
          </a:prstGeom>
          <a:noFill/>
        </p:spPr>
        <p:txBody>
          <a:bodyPr wrap="square" rtlCol="0">
            <a:spAutoFit/>
          </a:bodyPr>
          <a:lstStyle/>
          <a:p>
            <a:r>
              <a:rPr lang="en-US" b="1" dirty="0"/>
              <a:t>What you have not done already, and will NOT do in this proposed work.</a:t>
            </a:r>
          </a:p>
        </p:txBody>
      </p:sp>
    </p:spTree>
    <p:extLst>
      <p:ext uri="{BB962C8B-B14F-4D97-AF65-F5344CB8AC3E}">
        <p14:creationId xmlns:p14="http://schemas.microsoft.com/office/powerpoint/2010/main" val="95134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2: </a:t>
            </a:r>
            <a:r>
              <a:rPr lang="mr-IN" dirty="0"/>
              <a:t>…</a:t>
            </a:r>
            <a:r>
              <a:rPr lang="en-US" dirty="0"/>
              <a:t>and it’s key points</a:t>
            </a:r>
          </a:p>
        </p:txBody>
      </p:sp>
      <p:sp>
        <p:nvSpPr>
          <p:cNvPr id="4" name="Rectangle 3"/>
          <p:cNvSpPr/>
          <p:nvPr/>
        </p:nvSpPr>
        <p:spPr>
          <a:xfrm>
            <a:off x="737419" y="1582994"/>
            <a:ext cx="7541342" cy="4945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7419" y="3116826"/>
            <a:ext cx="5997678" cy="34117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7420" y="5093109"/>
            <a:ext cx="3342968" cy="14355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83227" y="5370108"/>
            <a:ext cx="2635045" cy="738664"/>
          </a:xfrm>
          <a:prstGeom prst="rect">
            <a:avLst/>
          </a:prstGeom>
          <a:noFill/>
        </p:spPr>
        <p:txBody>
          <a:bodyPr wrap="square" rtlCol="0">
            <a:spAutoFit/>
          </a:bodyPr>
          <a:lstStyle/>
          <a:p>
            <a:r>
              <a:rPr lang="en-US" sz="1400" dirty="0"/>
              <a:t>What you have done already.  </a:t>
            </a:r>
            <a:r>
              <a:rPr lang="en-US" sz="1400" i="1" dirty="0"/>
              <a:t>(Must provide evidence for yellow box)</a:t>
            </a:r>
          </a:p>
        </p:txBody>
      </p:sp>
      <p:sp>
        <p:nvSpPr>
          <p:cNvPr id="8" name="TextBox 7"/>
          <p:cNvSpPr txBox="1"/>
          <p:nvPr/>
        </p:nvSpPr>
        <p:spPr>
          <a:xfrm>
            <a:off x="2300749" y="3198889"/>
            <a:ext cx="2635045" cy="1815882"/>
          </a:xfrm>
          <a:prstGeom prst="rect">
            <a:avLst/>
          </a:prstGeom>
          <a:noFill/>
        </p:spPr>
        <p:txBody>
          <a:bodyPr wrap="square" rtlCol="0">
            <a:spAutoFit/>
          </a:bodyPr>
          <a:lstStyle/>
          <a:p>
            <a:r>
              <a:rPr lang="en-US" sz="1400" dirty="0"/>
              <a:t>What you have not done already, but propose to do. </a:t>
            </a:r>
            <a:r>
              <a:rPr lang="en-US" sz="1400" i="1" dirty="0"/>
              <a:t>(Must be achievable in required time frame)</a:t>
            </a:r>
          </a:p>
          <a:p>
            <a:r>
              <a:rPr lang="en-US" sz="2800" b="1" u="sng" dirty="0"/>
              <a:t>HOW IT WILL BE EVALUATED !!</a:t>
            </a:r>
          </a:p>
        </p:txBody>
      </p:sp>
      <p:sp>
        <p:nvSpPr>
          <p:cNvPr id="9" name="TextBox 8"/>
          <p:cNvSpPr txBox="1"/>
          <p:nvPr/>
        </p:nvSpPr>
        <p:spPr>
          <a:xfrm>
            <a:off x="3746090" y="1975265"/>
            <a:ext cx="2635045" cy="738664"/>
          </a:xfrm>
          <a:prstGeom prst="rect">
            <a:avLst/>
          </a:prstGeom>
          <a:noFill/>
        </p:spPr>
        <p:txBody>
          <a:bodyPr wrap="square" rtlCol="0">
            <a:spAutoFit/>
          </a:bodyPr>
          <a:lstStyle/>
          <a:p>
            <a:r>
              <a:rPr lang="en-US" sz="1400" dirty="0"/>
              <a:t>What you have not done already, and will NOT do in this proposed work.</a:t>
            </a:r>
          </a:p>
        </p:txBody>
      </p:sp>
    </p:spTree>
    <p:extLst>
      <p:ext uri="{BB962C8B-B14F-4D97-AF65-F5344CB8AC3E}">
        <p14:creationId xmlns:p14="http://schemas.microsoft.com/office/powerpoint/2010/main" val="452811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 You must include a work plan/schedule of some kind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07383" y="1690689"/>
            <a:ext cx="6529234" cy="4890096"/>
          </a:xfrm>
          <a:prstGeom prst="rect">
            <a:avLst/>
          </a:prstGeom>
        </p:spPr>
      </p:pic>
      <p:sp>
        <p:nvSpPr>
          <p:cNvPr id="5" name="Rectangle 4"/>
          <p:cNvSpPr/>
          <p:nvPr/>
        </p:nvSpPr>
        <p:spPr>
          <a:xfrm>
            <a:off x="884903" y="5407742"/>
            <a:ext cx="7403691" cy="12486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8597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1230</Words>
  <Application>Microsoft Macintosh PowerPoint</Application>
  <PresentationFormat>On-screen Show (4:3)</PresentationFormat>
  <Paragraphs>88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vt:lpstr>
      <vt:lpstr>Office Theme</vt:lpstr>
      <vt:lpstr>Seven Habits of Highly Effective Proposal Writers J. Hendler hendler@cs.rpi.edu </vt:lpstr>
      <vt:lpstr>Slides today will include some from</vt:lpstr>
      <vt:lpstr>Before we start:</vt:lpstr>
      <vt:lpstr>RULE 1: A good proposal tells a story…</vt:lpstr>
      <vt:lpstr>RULE 1: … in a coherent (ordered) way</vt:lpstr>
      <vt:lpstr>Rule 2: The story you MUST tell…</vt:lpstr>
      <vt:lpstr>Rule 2: …and it’s key points</vt:lpstr>
      <vt:lpstr>Rule 2: …and it’s key points</vt:lpstr>
      <vt:lpstr>Rule 3: You must include a work plan/schedule of some kind </vt:lpstr>
      <vt:lpstr>3a: Evaluation</vt:lpstr>
      <vt:lpstr>Rule 4: Know your audience</vt:lpstr>
      <vt:lpstr>Rule 4: Know your audience</vt:lpstr>
      <vt:lpstr>Rule 5: Learn (and follow) the rules of the proposal</vt:lpstr>
      <vt:lpstr>Rule 5: Learn (and follow) the rules of the proposal</vt:lpstr>
      <vt:lpstr>Rule 6: “Sell” it</vt:lpstr>
      <vt:lpstr>Rule 7: Writing counts!!!!!!!!!</vt:lpstr>
      <vt:lpstr>But wait, there’s more </vt:lpstr>
      <vt:lpstr>Reviewing the rules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a proposal</dc:title>
  <dc:creator>James Hendler</dc:creator>
  <cp:lastModifiedBy>Hendler, Jim</cp:lastModifiedBy>
  <cp:revision>13</cp:revision>
  <dcterms:created xsi:type="dcterms:W3CDTF">2017-10-24T23:24:40Z</dcterms:created>
  <dcterms:modified xsi:type="dcterms:W3CDTF">2021-03-24T13:57:52Z</dcterms:modified>
</cp:coreProperties>
</file>