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5"/>
  </p:notesMasterIdLst>
  <p:sldIdLst>
    <p:sldId id="256" r:id="rId3"/>
    <p:sldId id="257" r:id="rId4"/>
    <p:sldId id="258" r:id="rId5"/>
    <p:sldId id="259" r:id="rId6"/>
    <p:sldId id="260" r:id="rId7"/>
    <p:sldId id="293" r:id="rId8"/>
    <p:sldId id="294" r:id="rId9"/>
    <p:sldId id="263" r:id="rId10"/>
    <p:sldId id="264" r:id="rId11"/>
    <p:sldId id="265" r:id="rId12"/>
    <p:sldId id="266" r:id="rId13"/>
    <p:sldId id="267" r:id="rId14"/>
    <p:sldId id="268" r:id="rId15"/>
    <p:sldId id="300" r:id="rId16"/>
    <p:sldId id="269" r:id="rId17"/>
    <p:sldId id="296" r:id="rId18"/>
    <p:sldId id="297" r:id="rId19"/>
    <p:sldId id="270" r:id="rId20"/>
    <p:sldId id="271" r:id="rId21"/>
    <p:sldId id="273" r:id="rId22"/>
    <p:sldId id="295" r:id="rId23"/>
    <p:sldId id="275" r:id="rId24"/>
    <p:sldId id="298" r:id="rId25"/>
    <p:sldId id="276" r:id="rId26"/>
    <p:sldId id="277" r:id="rId27"/>
    <p:sldId id="278" r:id="rId28"/>
    <p:sldId id="279" r:id="rId29"/>
    <p:sldId id="280" r:id="rId30"/>
    <p:sldId id="299" r:id="rId31"/>
    <p:sldId id="281" r:id="rId32"/>
    <p:sldId id="282" r:id="rId33"/>
    <p:sldId id="283" r:id="rId34"/>
    <p:sldId id="284" r:id="rId35"/>
    <p:sldId id="285" r:id="rId36"/>
    <p:sldId id="286" r:id="rId37"/>
    <p:sldId id="287" r:id="rId38"/>
    <p:sldId id="288" r:id="rId39"/>
    <p:sldId id="289" r:id="rId40"/>
    <p:sldId id="290" r:id="rId41"/>
    <p:sldId id="291" r:id="rId42"/>
    <p:sldId id="301" r:id="rId43"/>
    <p:sldId id="292" r:id="rId44"/>
  </p:sldIdLst>
  <p:sldSz cx="9144000" cy="6858000" type="screen4x3"/>
  <p:notesSz cx="7034213"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65"/>
    <p:restoredTop sz="90204" autoAdjust="0"/>
  </p:normalViewPr>
  <p:slideViewPr>
    <p:cSldViewPr snapToGrid="0">
      <p:cViewPr varScale="1">
        <p:scale>
          <a:sx n="115" d="100"/>
          <a:sy n="115" d="100"/>
        </p:scale>
        <p:origin x="2288" y="192"/>
      </p:cViewPr>
      <p:guideLst/>
    </p:cSldViewPr>
  </p:slideViewPr>
  <p:outlineViewPr>
    <p:cViewPr>
      <p:scale>
        <a:sx n="33" d="100"/>
        <a:sy n="33" d="100"/>
      </p:scale>
      <p:origin x="0" y="-23240"/>
    </p:cViewPr>
  </p:outlineViewPr>
  <p:notesTextViewPr>
    <p:cViewPr>
      <p:scale>
        <a:sx n="1" d="1"/>
        <a:sy n="1" d="1"/>
      </p:scale>
      <p:origin x="0" y="0"/>
    </p:cViewPr>
  </p:notesTextViewPr>
  <p:notesViewPr>
    <p:cSldViewPr snapToGrid="0">
      <p:cViewPr varScale="1">
        <p:scale>
          <a:sx n="95" d="100"/>
          <a:sy n="95" d="100"/>
        </p:scale>
        <p:origin x="431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3300" b="0" strike="noStrike" spc="-1">
                <a:solidFill>
                  <a:srgbClr val="000000"/>
                </a:solidFill>
                <a:latin typeface="Tahoma"/>
              </a:rPr>
              <a:t>Click to move the slide</a:t>
            </a:r>
          </a:p>
        </p:txBody>
      </p:sp>
      <p:sp>
        <p:nvSpPr>
          <p:cNvPr id="124"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125"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&lt;header&gt;</a:t>
            </a:r>
          </a:p>
        </p:txBody>
      </p:sp>
      <p:sp>
        <p:nvSpPr>
          <p:cNvPr id="126"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&lt;date/time&gt;</a:t>
            </a:r>
          </a:p>
        </p:txBody>
      </p:sp>
      <p:sp>
        <p:nvSpPr>
          <p:cNvPr id="127"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&lt;footer&gt;</a:t>
            </a:r>
          </a:p>
        </p:txBody>
      </p:sp>
      <p:sp>
        <p:nvSpPr>
          <p:cNvPr id="128" name="PlaceHolder 6"/>
          <p:cNvSpPr>
            <a:spLocks noGrp="1"/>
          </p:cNvSpPr>
          <p:nvPr>
            <p:ph type="sldNum"/>
          </p:nvPr>
        </p:nvSpPr>
        <p:spPr>
          <a:xfrm>
            <a:off x="4399200" y="9555480"/>
            <a:ext cx="3372840" cy="502560"/>
          </a:xfrm>
          <a:prstGeom prst="rect">
            <a:avLst/>
          </a:prstGeom>
        </p:spPr>
        <p:txBody>
          <a:bodyPr lIns="0" tIns="0" rIns="0" bIns="0" anchor="b"/>
          <a:lstStyle/>
          <a:p>
            <a:pPr algn="r"/>
            <a:fld id="{CA0E542A-0277-4F53-A20D-AA632B1D6EB4}"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eiffel.com/"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www.eiffel.com/"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3B11B966-8A76-420B-A46D-5D0B10A7025D}" type="slidenum">
              <a:rPr lang="en-US" sz="1200" b="0" strike="noStrike" spc="-1">
                <a:solidFill>
                  <a:srgbClr val="000000"/>
                </a:solidFill>
                <a:latin typeface="Arial"/>
                <a:ea typeface="MS PGothic"/>
              </a:rPr>
              <a:t>1</a:t>
            </a:fld>
            <a:endParaRPr lang="en-US" sz="1200" b="0" strike="noStrike" spc="-1">
              <a:latin typeface="Times New Roman"/>
            </a:endParaRPr>
          </a:p>
        </p:txBody>
      </p:sp>
      <p:sp>
        <p:nvSpPr>
          <p:cNvPr id="243" name="PlaceHolder 2"/>
          <p:cNvSpPr>
            <a:spLocks noGrp="1" noRot="1" noChangeAspect="1"/>
          </p:cNvSpPr>
          <p:nvPr>
            <p:ph type="sldImg"/>
          </p:nvPr>
        </p:nvSpPr>
        <p:spPr>
          <a:xfrm>
            <a:off x="1196975" y="696913"/>
            <a:ext cx="4641850" cy="3481387"/>
          </a:xfrm>
          <a:prstGeom prst="rect">
            <a:avLst/>
          </a:prstGeom>
        </p:spPr>
      </p:sp>
      <p:sp>
        <p:nvSpPr>
          <p:cNvPr id="244" name="PlaceHolder 3"/>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PlaceHolder 1"/>
          <p:cNvSpPr>
            <a:spLocks noGrp="1" noRot="1" noChangeAspect="1"/>
          </p:cNvSpPr>
          <p:nvPr>
            <p:ph type="sldImg"/>
          </p:nvPr>
        </p:nvSpPr>
        <p:spPr>
          <a:xfrm>
            <a:off x="1196975" y="696913"/>
            <a:ext cx="4641850" cy="3481387"/>
          </a:xfrm>
          <a:prstGeom prst="rect">
            <a:avLst/>
          </a:prstGeom>
        </p:spPr>
      </p:sp>
      <p:sp>
        <p:nvSpPr>
          <p:cNvPr id="270"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Let  S1 = {P1} code {Q1}, </a:t>
            </a:r>
          </a:p>
          <a:p>
            <a:r>
              <a:rPr lang="en-US" sz="2000" b="0" strike="noStrike" spc="-1" dirty="0">
                <a:latin typeface="Arial"/>
              </a:rPr>
              <a:t>       S2 = {P2} code {Q2} be Hoare triples,</a:t>
            </a:r>
          </a:p>
          <a:p>
            <a:endParaRPr lang="en-US" sz="2000" b="0" strike="noStrike" spc="-1" dirty="0">
              <a:latin typeface="Arial"/>
            </a:endParaRPr>
          </a:p>
          <a:p>
            <a:r>
              <a:rPr lang="en-US" sz="2000" b="0" strike="noStrike" spc="-1" dirty="0">
                <a:latin typeface="Arial"/>
              </a:rPr>
              <a:t>S1 is stronger than S2 </a:t>
            </a:r>
            <a:r>
              <a:rPr lang="en-US" sz="2000" b="0" strike="noStrike" spc="-1" dirty="0" err="1">
                <a:latin typeface="Arial"/>
              </a:rPr>
              <a:t>iff</a:t>
            </a:r>
            <a:r>
              <a:rPr lang="en-US" sz="2000" b="0" strike="noStrike" spc="-1" dirty="0">
                <a:latin typeface="Arial"/>
              </a:rPr>
              <a:t> P1 is weaker than P2 and Q1 is stronger than Q2, i.e.,</a:t>
            </a:r>
          </a:p>
          <a:p>
            <a:endParaRPr lang="en-US" sz="2000" b="0" strike="noStrike" spc="-1" dirty="0">
              <a:latin typeface="Arial"/>
            </a:endParaRPr>
          </a:p>
          <a:p>
            <a:r>
              <a:rPr lang="en-US" sz="2000" b="0" strike="noStrike" spc="-1" dirty="0">
                <a:latin typeface="Arial"/>
              </a:rPr>
              <a:t>S1 =&gt; S2  </a:t>
            </a:r>
            <a:r>
              <a:rPr lang="en-US" sz="2000" b="0" strike="noStrike" spc="-1" dirty="0" err="1">
                <a:latin typeface="Arial"/>
              </a:rPr>
              <a:t>iff</a:t>
            </a:r>
            <a:r>
              <a:rPr lang="en-US" sz="2000" b="0" strike="noStrike" spc="-1" dirty="0">
                <a:latin typeface="Arial"/>
              </a:rPr>
              <a:t> (P2 =&gt;  P1 ^ Q1 =&gt; Q2).</a:t>
            </a:r>
          </a:p>
          <a:p>
            <a:endParaRPr lang="en-US" sz="2000" b="0" strike="noStrike" spc="-1" dirty="0">
              <a:latin typeface="Arial"/>
            </a:endParaRPr>
          </a:p>
          <a:p>
            <a:r>
              <a:rPr lang="en-US" sz="2000" b="0" strike="noStrike" spc="-1" dirty="0">
                <a:latin typeface="Arial"/>
              </a:rPr>
              <a:t>---</a:t>
            </a:r>
          </a:p>
          <a:p>
            <a:r>
              <a:rPr lang="en-US" sz="2000" b="0" strike="noStrike" spc="-1" dirty="0">
                <a:latin typeface="Arial"/>
              </a:rPr>
              <a:t>{false} code {true} is the weakest specification.  It is impossible to satisfy its preconditions, and it does not give any guarantees.  Impossible for code clients to use.</a:t>
            </a: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latin typeface="+mn-lt"/>
              </a:rPr>
              <a:t>{true} code {false} is the strongest specification.  It is trivial to satisfy its preconditions, but only an infinite loop can satisfy it.  Code cannot terminate and guarantee postcondition.  Impossible for code developers to implement (assuming termination is desired!).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latin typeface="Arial"/>
            </a:endParaRPr>
          </a:p>
        </p:txBody>
      </p:sp>
      <p:sp>
        <p:nvSpPr>
          <p:cNvPr id="271"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1F088C2F-A5BD-4929-96CB-4F7A683B476A}" type="slidenum">
              <a:rPr lang="en-US" sz="1200" b="0" strike="noStrike" spc="-1">
                <a:solidFill>
                  <a:srgbClr val="000000"/>
                </a:solidFill>
                <a:latin typeface="Arial"/>
                <a:ea typeface="MS PGothic"/>
              </a:rPr>
              <a:t>10</a:t>
            </a:fld>
            <a:endParaRPr lang="en-US" sz="1200" b="0" strike="noStrike" spc="-1">
              <a:latin typeface="Times New Roman"/>
            </a:endParaRPr>
          </a:p>
        </p:txBody>
      </p:sp>
    </p:spTree>
    <p:extLst>
      <p:ext uri="{BB962C8B-B14F-4D97-AF65-F5344CB8AC3E}">
        <p14:creationId xmlns:p14="http://schemas.microsoft.com/office/powerpoint/2010/main" val="3128125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PlaceHolder 1"/>
          <p:cNvSpPr>
            <a:spLocks noGrp="1" noRot="1" noChangeAspect="1"/>
          </p:cNvSpPr>
          <p:nvPr>
            <p:ph type="sldImg"/>
          </p:nvPr>
        </p:nvSpPr>
        <p:spPr>
          <a:xfrm>
            <a:off x="1196975" y="696913"/>
            <a:ext cx="4641850" cy="3481387"/>
          </a:xfrm>
          <a:prstGeom prst="rect">
            <a:avLst/>
          </a:prstGeom>
        </p:spPr>
      </p:sp>
      <p:sp>
        <p:nvSpPr>
          <p:cNvPr id="273"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S1 is stronger than S2 </a:t>
            </a:r>
            <a:r>
              <a:rPr lang="en-US" sz="2000" b="0" strike="noStrike" spc="-1" dirty="0" err="1">
                <a:latin typeface="Arial"/>
              </a:rPr>
              <a:t>iff</a:t>
            </a:r>
            <a:r>
              <a:rPr lang="en-US" sz="2000" b="0" strike="noStrike" spc="-1" dirty="0">
                <a:latin typeface="Arial"/>
              </a:rPr>
              <a:t> the set of programs satisfying S1 is a subset of the set of programs satisfying S2 </a:t>
            </a:r>
          </a:p>
          <a:p>
            <a:r>
              <a:rPr lang="en-US" sz="2000" b="0" strike="noStrike" spc="-1" dirty="0">
                <a:latin typeface="Arial"/>
              </a:rPr>
              <a:t>S1 and S2 are logical statements expressing specifications</a:t>
            </a:r>
          </a:p>
          <a:p>
            <a:endParaRPr lang="en-US" sz="2000" b="0" strike="noStrike" spc="-1" dirty="0">
              <a:latin typeface="Arial"/>
            </a:endParaRPr>
          </a:p>
          <a:p>
            <a:r>
              <a:rPr lang="en-US" sz="2000" b="0" strike="noStrike" spc="-1" dirty="0">
                <a:latin typeface="Arial"/>
              </a:rPr>
              <a:t>(</a:t>
            </a:r>
            <a:r>
              <a:rPr lang="en-US" sz="1800" b="0" strike="noStrike" spc="-1" dirty="0">
                <a:latin typeface="Arial"/>
              </a:rPr>
              <a:t>x is an element of set of programs satisfying S1) =&gt; (x is an element of the  set of programs satisfying S2) </a:t>
            </a:r>
          </a:p>
          <a:p>
            <a:r>
              <a:rPr lang="en-US" sz="1800" b="0" strike="noStrike" spc="-1" dirty="0">
                <a:latin typeface="Arial"/>
              </a:rPr>
              <a:t>	&lt;=&gt; the set of programs satisfying S1 is a subset of the set of programs satisfying S2</a:t>
            </a:r>
          </a:p>
          <a:p>
            <a:endParaRPr lang="en-US" sz="1800" b="0" strike="noStrike" spc="-1" dirty="0">
              <a:latin typeface="Arial"/>
            </a:endParaRPr>
          </a:p>
          <a:p>
            <a:r>
              <a:rPr lang="en-US" sz="1800" b="0" strike="noStrike" spc="-1" dirty="0">
                <a:latin typeface="Arial"/>
              </a:rPr>
              <a:t>we say "A is a subset of B" if and only if every element of </a:t>
            </a:r>
            <a:r>
              <a:rPr lang="en-US" sz="1800" b="0" i="1" strike="noStrike" spc="-1" dirty="0">
                <a:solidFill>
                  <a:srgbClr val="000000"/>
                </a:solidFill>
                <a:latin typeface="Arial"/>
                <a:ea typeface="MS PGothic"/>
              </a:rPr>
              <a:t>A </a:t>
            </a:r>
            <a:r>
              <a:rPr lang="en-US" sz="1800" b="0" strike="noStrike" spc="-1" dirty="0">
                <a:solidFill>
                  <a:srgbClr val="000000"/>
                </a:solidFill>
                <a:latin typeface="Arial"/>
                <a:ea typeface="MS PGothic"/>
              </a:rPr>
              <a:t>also belongs to </a:t>
            </a:r>
            <a:r>
              <a:rPr lang="en-US" sz="1800" b="0" i="1" strike="noStrike" spc="-1" dirty="0">
                <a:solidFill>
                  <a:srgbClr val="000000"/>
                </a:solidFill>
                <a:latin typeface="Arial"/>
                <a:ea typeface="MS PGothic"/>
              </a:rPr>
              <a:t>B</a:t>
            </a:r>
            <a:endParaRPr lang="en-US" sz="1800" b="0" strike="noStrike" spc="-1" dirty="0">
              <a:latin typeface="Arial"/>
            </a:endParaRPr>
          </a:p>
          <a:p>
            <a:endParaRPr lang="en-US" sz="1800" b="0" strike="noStrike" spc="-1" dirty="0">
              <a:latin typeface="Arial"/>
            </a:endParaRPr>
          </a:p>
          <a:p>
            <a:pPr>
              <a:lnSpc>
                <a:spcPct val="100000"/>
              </a:lnSpc>
              <a:spcBef>
                <a:spcPts val="360"/>
              </a:spcBef>
            </a:pPr>
            <a:r>
              <a:rPr lang="en-US" sz="1800" b="0" strike="noStrike" spc="-1" dirty="0">
                <a:solidFill>
                  <a:srgbClr val="000000"/>
                </a:solidFill>
                <a:latin typeface="Arial"/>
                <a:ea typeface="MS PGothic"/>
              </a:rPr>
              <a:t>An implementation I that satisfies S1 must satisfy S2 or (I satisfies S1) =&gt; (I satisfies S2) is false</a:t>
            </a:r>
            <a:endParaRPr lang="en-US" sz="1800" b="0" strike="noStrike" spc="-1" dirty="0">
              <a:latin typeface="Arial"/>
            </a:endParaRPr>
          </a:p>
          <a:p>
            <a:pPr>
              <a:lnSpc>
                <a:spcPct val="100000"/>
              </a:lnSpc>
              <a:spcBef>
                <a:spcPts val="360"/>
              </a:spcBef>
            </a:pPr>
            <a:r>
              <a:rPr lang="en-US" sz="1800" b="0" strike="noStrike" spc="-1" dirty="0">
                <a:solidFill>
                  <a:srgbClr val="000000"/>
                </a:solidFill>
                <a:latin typeface="Arial"/>
                <a:ea typeface="MS PGothic"/>
              </a:rPr>
              <a:t>If I does not satisfy S1, all bets are off. I might or might not satisfy S2.</a:t>
            </a:r>
            <a:endParaRPr lang="en-US" sz="1800" b="0" strike="noStrike" spc="-1" dirty="0">
              <a:latin typeface="Arial"/>
            </a:endParaRPr>
          </a:p>
          <a:p>
            <a:pPr>
              <a:lnSpc>
                <a:spcPct val="100000"/>
              </a:lnSpc>
              <a:spcBef>
                <a:spcPts val="360"/>
              </a:spcBef>
            </a:pPr>
            <a:endParaRPr lang="en-US" sz="1800" b="0" strike="noStrike" spc="-1" dirty="0">
              <a:latin typeface="Arial"/>
            </a:endParaRPr>
          </a:p>
          <a:p>
            <a:pPr>
              <a:lnSpc>
                <a:spcPct val="100000"/>
              </a:lnSpc>
              <a:spcBef>
                <a:spcPts val="360"/>
              </a:spcBef>
            </a:pPr>
            <a:r>
              <a:rPr lang="en-US" sz="1800" b="0" strike="noStrike" spc="-1" dirty="0">
                <a:solidFill>
                  <a:srgbClr val="000000"/>
                </a:solidFill>
                <a:latin typeface="Arial"/>
                <a:ea typeface="MS PGothic"/>
              </a:rPr>
              <a:t>See http://press.princeton.edu/chapters/s8898.pdf</a:t>
            </a:r>
            <a:endParaRPr lang="en-US" sz="1800" b="0" strike="noStrike" spc="-1" dirty="0">
              <a:latin typeface="Arial"/>
            </a:endParaRPr>
          </a:p>
          <a:p>
            <a:pPr>
              <a:lnSpc>
                <a:spcPct val="100000"/>
              </a:lnSpc>
            </a:pPr>
            <a:endParaRPr lang="en-US" sz="1800" b="0" strike="noStrike" spc="-1" dirty="0">
              <a:latin typeface="Arial"/>
            </a:endParaRPr>
          </a:p>
          <a:p>
            <a:r>
              <a:rPr lang="en-US" sz="1800" b="0" strike="noStrike" spc="-1" dirty="0">
                <a:latin typeface="+mn-lt"/>
              </a:rPr>
              <a:t>It may help to read the implication "</a:t>
            </a:r>
            <a:r>
              <a:rPr lang="en-US" sz="1800" b="0" i="1" strike="noStrike" spc="-1" dirty="0">
                <a:solidFill>
                  <a:srgbClr val="000000"/>
                </a:solidFill>
                <a:latin typeface="+mn-lt"/>
                <a:ea typeface="MS PGothic"/>
              </a:rPr>
              <a:t>P</a:t>
            </a:r>
            <a:r>
              <a:rPr lang="en-US" sz="1800" b="0" strike="noStrike" spc="-1" dirty="0">
                <a:solidFill>
                  <a:srgbClr val="000000"/>
                </a:solidFill>
                <a:latin typeface="+mn-lt"/>
                <a:ea typeface="MS PGothic"/>
              </a:rPr>
              <a:t>⟹</a:t>
            </a:r>
            <a:r>
              <a:rPr lang="en-US" sz="1800" b="0" i="1" strike="noStrike" spc="-1" dirty="0">
                <a:solidFill>
                  <a:srgbClr val="000000"/>
                </a:solidFill>
                <a:latin typeface="+mn-lt"/>
                <a:ea typeface="MS PGothic"/>
              </a:rPr>
              <a:t>Q</a:t>
            </a:r>
            <a:r>
              <a:rPr lang="en-US" sz="1800" b="0" strike="noStrike" spc="-1" dirty="0">
                <a:solidFill>
                  <a:srgbClr val="000000"/>
                </a:solidFill>
                <a:latin typeface="+mn-lt"/>
                <a:ea typeface="MS PGothic"/>
              </a:rPr>
              <a:t>" as "buy </a:t>
            </a:r>
            <a:r>
              <a:rPr lang="en-US" sz="1800" b="0" i="1" strike="noStrike" spc="-1" dirty="0">
                <a:solidFill>
                  <a:srgbClr val="000000"/>
                </a:solidFill>
                <a:latin typeface="+mn-lt"/>
                <a:ea typeface="MS PGothic"/>
              </a:rPr>
              <a:t>P</a:t>
            </a:r>
            <a:r>
              <a:rPr lang="en-US" sz="1800" b="0" strike="noStrike" spc="-1" dirty="0">
                <a:solidFill>
                  <a:srgbClr val="000000"/>
                </a:solidFill>
                <a:latin typeface="+mn-lt"/>
                <a:ea typeface="MS PGothic"/>
              </a:rPr>
              <a:t>, get </a:t>
            </a:r>
            <a:r>
              <a:rPr lang="en-US" sz="1800" b="0" i="1" strike="noStrike" spc="-1" dirty="0">
                <a:solidFill>
                  <a:srgbClr val="000000"/>
                </a:solidFill>
                <a:latin typeface="+mn-lt"/>
                <a:ea typeface="MS PGothic"/>
              </a:rPr>
              <a:t>Q</a:t>
            </a:r>
            <a:r>
              <a:rPr lang="en-US" sz="1800" b="0" strike="noStrike" spc="-1" dirty="0">
                <a:solidFill>
                  <a:srgbClr val="000000"/>
                </a:solidFill>
                <a:latin typeface="+mn-lt"/>
                <a:ea typeface="MS PGothic"/>
              </a:rPr>
              <a:t> free (whether you want it or not!)". Buying </a:t>
            </a:r>
            <a:r>
              <a:rPr lang="en-US" sz="1800" b="0" i="1" strike="noStrike" spc="-1" dirty="0">
                <a:solidFill>
                  <a:srgbClr val="000000"/>
                </a:solidFill>
                <a:latin typeface="+mn-lt"/>
                <a:ea typeface="MS PGothic"/>
              </a:rPr>
              <a:t>P</a:t>
            </a:r>
            <a:r>
              <a:rPr lang="en-US" sz="1800" b="0" strike="noStrike" spc="-1" dirty="0">
                <a:solidFill>
                  <a:srgbClr val="000000"/>
                </a:solidFill>
                <a:latin typeface="+mn-lt"/>
                <a:ea typeface="MS PGothic"/>
              </a:rPr>
              <a:t> means that you also get </a:t>
            </a:r>
            <a:r>
              <a:rPr lang="en-US" sz="1800" b="0" i="1" strike="noStrike" spc="-1" dirty="0">
                <a:solidFill>
                  <a:srgbClr val="000000"/>
                </a:solidFill>
                <a:latin typeface="+mn-lt"/>
                <a:ea typeface="MS PGothic"/>
              </a:rPr>
              <a:t>Q</a:t>
            </a:r>
            <a:r>
              <a:rPr lang="en-US" sz="1800" b="0" strike="noStrike" spc="-1" dirty="0">
                <a:solidFill>
                  <a:srgbClr val="000000"/>
                </a:solidFill>
                <a:latin typeface="+mn-lt"/>
                <a:ea typeface="MS PGothic"/>
              </a:rPr>
              <a:t>, so you have both; not-buying </a:t>
            </a:r>
            <a:r>
              <a:rPr lang="en-US" sz="1800" b="0" i="1" strike="noStrike" spc="-1" dirty="0">
                <a:solidFill>
                  <a:srgbClr val="000000"/>
                </a:solidFill>
                <a:latin typeface="+mn-lt"/>
                <a:ea typeface="MS PGothic"/>
              </a:rPr>
              <a:t>P</a:t>
            </a:r>
            <a:r>
              <a:rPr lang="en-US" sz="1800" b="0" strike="noStrike" spc="-1" dirty="0">
                <a:solidFill>
                  <a:srgbClr val="000000"/>
                </a:solidFill>
                <a:latin typeface="+mn-lt"/>
                <a:ea typeface="MS PGothic"/>
              </a:rPr>
              <a:t> doesn't rule out the possibility of getting (or not-getting) </a:t>
            </a:r>
            <a:r>
              <a:rPr lang="en-US" sz="1800" b="0" i="1" strike="noStrike" spc="-1" dirty="0">
                <a:solidFill>
                  <a:srgbClr val="000000"/>
                </a:solidFill>
                <a:latin typeface="+mn-lt"/>
                <a:ea typeface="MS PGothic"/>
              </a:rPr>
              <a:t>Q</a:t>
            </a:r>
            <a:r>
              <a:rPr lang="en-US" sz="1800" b="0" strike="noStrike" spc="-1" dirty="0">
                <a:solidFill>
                  <a:srgbClr val="000000"/>
                </a:solidFill>
                <a:latin typeface="+mn-lt"/>
                <a:ea typeface="MS PGothic"/>
              </a:rPr>
              <a:t> by other means; however, not-getting </a:t>
            </a:r>
            <a:r>
              <a:rPr lang="en-US" sz="1800" b="0" i="1" strike="noStrike" spc="-1" dirty="0">
                <a:solidFill>
                  <a:srgbClr val="000000"/>
                </a:solidFill>
                <a:latin typeface="+mn-lt"/>
                <a:ea typeface="MS PGothic"/>
              </a:rPr>
              <a:t>Q</a:t>
            </a:r>
            <a:r>
              <a:rPr lang="en-US" sz="1800" b="0" strike="noStrike" spc="-1" dirty="0">
                <a:solidFill>
                  <a:srgbClr val="000000"/>
                </a:solidFill>
                <a:latin typeface="+mn-lt"/>
                <a:ea typeface="MS PGothic"/>
              </a:rPr>
              <a:t> </a:t>
            </a:r>
            <a:r>
              <a:rPr lang="en-US" sz="1800" b="0" i="1" strike="noStrike" spc="-1" dirty="0">
                <a:solidFill>
                  <a:srgbClr val="000000"/>
                </a:solidFill>
                <a:latin typeface="+mn-lt"/>
                <a:ea typeface="MS PGothic"/>
              </a:rPr>
              <a:t>does</a:t>
            </a:r>
            <a:r>
              <a:rPr lang="en-US" sz="1800" b="0" strike="noStrike" spc="-1" dirty="0">
                <a:solidFill>
                  <a:srgbClr val="000000"/>
                </a:solidFill>
                <a:latin typeface="+mn-lt"/>
                <a:ea typeface="MS PGothic"/>
              </a:rPr>
              <a:t> rule out having bought P</a:t>
            </a:r>
            <a:endParaRPr lang="en-US" sz="1800" b="0" strike="noStrike" spc="-1" dirty="0">
              <a:latin typeface="+mn-lt"/>
            </a:endParaRPr>
          </a:p>
          <a:p>
            <a:r>
              <a:rPr lang="en-US" sz="1800" b="0" strike="noStrike" spc="-1" dirty="0">
                <a:solidFill>
                  <a:srgbClr val="000000"/>
                </a:solidFill>
                <a:latin typeface="+mn-lt"/>
                <a:ea typeface="MS PGothic"/>
              </a:rPr>
              <a:t>http://math.stackexchange.com/questions/100286/the-meaning-of-implication-in-logic</a:t>
            </a:r>
            <a:endParaRPr lang="en-US" sz="1800" b="0" strike="noStrike" spc="-1" dirty="0">
              <a:latin typeface="+mn-lt"/>
            </a:endParaRPr>
          </a:p>
          <a:p>
            <a:endParaRPr lang="en-US" sz="1800" b="0" strike="noStrike" spc="-1" dirty="0">
              <a:latin typeface="+mn-lt"/>
            </a:endParaRPr>
          </a:p>
          <a:p>
            <a:pPr>
              <a:lnSpc>
                <a:spcPct val="100000"/>
              </a:lnSpc>
            </a:pPr>
            <a:endParaRPr lang="en-US" sz="1800" b="0" strike="noStrike" spc="-1" dirty="0">
              <a:latin typeface="Arial"/>
            </a:endParaRPr>
          </a:p>
        </p:txBody>
      </p:sp>
      <p:sp>
        <p:nvSpPr>
          <p:cNvPr id="274"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AAC2701D-C04D-4E06-9535-965333BFE1C7}" type="slidenum">
              <a:rPr lang="en-US" sz="1200" b="0" strike="noStrike" spc="-1">
                <a:solidFill>
                  <a:srgbClr val="000000"/>
                </a:solidFill>
                <a:latin typeface="Arial"/>
                <a:ea typeface="MS PGothic"/>
              </a:rPr>
              <a:t>11</a:t>
            </a:fld>
            <a:endParaRPr lang="en-US" sz="1200" b="0" strike="noStrike" spc="-1">
              <a:latin typeface="Times New Roman"/>
            </a:endParaRPr>
          </a:p>
        </p:txBody>
      </p:sp>
    </p:spTree>
    <p:extLst>
      <p:ext uri="{BB962C8B-B14F-4D97-AF65-F5344CB8AC3E}">
        <p14:creationId xmlns:p14="http://schemas.microsoft.com/office/powerpoint/2010/main" val="3104106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370013" y="763588"/>
            <a:ext cx="5030787" cy="3771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dirty="0">
                <a:latin typeface="Arial" panose="020B0604020202020204" pitchFamily="34" charset="0"/>
                <a:cs typeface="Arial" panose="020B0604020202020204" pitchFamily="34" charset="0"/>
              </a:rPr>
              <a:t>Notice that </a:t>
            </a:r>
            <a:r>
              <a:rPr lang="en-US" sz="1200" spc="-1" dirty="0">
                <a:latin typeface="Calibri" panose="020F0502020204030204" pitchFamily="34" charset="0"/>
                <a:cs typeface="Calibri" panose="020F0502020204030204" pitchFamily="34" charset="0"/>
              </a:rPr>
              <a:t>P</a:t>
            </a:r>
            <a:r>
              <a:rPr lang="en-US" sz="1200" spc="-1" baseline="-25000" dirty="0">
                <a:latin typeface="Calibri" panose="020F0502020204030204" pitchFamily="34" charset="0"/>
                <a:cs typeface="Calibri" panose="020F0502020204030204" pitchFamily="34" charset="0"/>
              </a:rPr>
              <a:t>B</a:t>
            </a:r>
            <a:r>
              <a:rPr lang="en-US" sz="1200" spc="-1" dirty="0">
                <a:latin typeface="Calibri" panose="020F0502020204030204" pitchFamily="34" charset="0"/>
                <a:cs typeface="Calibri" panose="020F0502020204030204" pitchFamily="34" charset="0"/>
              </a:rPr>
              <a:t> =&gt; P</a:t>
            </a:r>
            <a:r>
              <a:rPr lang="en-US" sz="1200" spc="-1" baseline="-25000" dirty="0">
                <a:latin typeface="Calibri" panose="020F0502020204030204" pitchFamily="34" charset="0"/>
                <a:cs typeface="Calibri" panose="020F0502020204030204" pitchFamily="34" charset="0"/>
              </a:rPr>
              <a:t>A</a:t>
            </a:r>
            <a:r>
              <a:rPr lang="en-US" sz="1200" spc="-1" dirty="0">
                <a:latin typeface="Calibri" panose="020F0502020204030204" pitchFamily="34" charset="0"/>
                <a:cs typeface="Calibri" panose="020F0502020204030204" pitchFamily="34" charset="0"/>
              </a:rPr>
              <a:t> includes the case where both preconditions are identical since P =&gt; P (implication, “stronger than” relation is reflexive.)</a:t>
            </a:r>
          </a:p>
          <a:p>
            <a:endParaRPr lang="en-US" sz="1200" b="0" strike="noStrike" spc="-1" dirty="0">
              <a:latin typeface="+mn-lt"/>
              <a:sym typeface="Wingdings" pitchFamily="2" charset="2"/>
            </a:endParaRPr>
          </a:p>
          <a:p>
            <a:r>
              <a:rPr lang="en-US" sz="1200" b="0" strike="noStrike" spc="-1" dirty="0">
                <a:latin typeface="+mn-lt"/>
              </a:rPr>
              <a:t>When P == Q  or P &lt;==</a:t>
            </a:r>
            <a:r>
              <a:rPr lang="en-US" sz="1200" b="0" strike="noStrike" spc="-1" dirty="0">
                <a:latin typeface="+mn-lt"/>
                <a:sym typeface="Wingdings" pitchFamily="2" charset="2"/>
              </a:rPr>
              <a:t>&gt; Q (P is equivalent to Q), they are equally strong, </a:t>
            </a:r>
          </a:p>
          <a:p>
            <a:r>
              <a:rPr lang="en-US" sz="1200" b="0" strike="noStrike" spc="-1" dirty="0">
                <a:latin typeface="+mn-lt"/>
                <a:sym typeface="Wingdings" pitchFamily="2" charset="2"/>
              </a:rPr>
              <a:t>That is, we can say P is stronger than Q, since P =&gt; Q; *and* Q is stronger than P, since Q =&gt; P.</a:t>
            </a:r>
          </a:p>
          <a:p>
            <a:endParaRPr lang="en-US" sz="1200" b="0" strike="noStrike" spc="-1" dirty="0">
              <a:latin typeface="+mn-lt"/>
              <a:sym typeface="Wingdings" pitchFamily="2" charset="2"/>
            </a:endParaRPr>
          </a:p>
          <a:p>
            <a:r>
              <a:rPr lang="en-US" sz="1200" b="0" strike="noStrike" spc="-1" dirty="0">
                <a:latin typeface="+mn-lt"/>
                <a:sym typeface="Wingdings" pitchFamily="2" charset="2"/>
              </a:rPr>
              <a:t>A is stronger than B </a:t>
            </a:r>
            <a:r>
              <a:rPr lang="en-US" sz="1200" b="0" strike="noStrike" spc="-1" dirty="0" err="1">
                <a:latin typeface="+mn-lt"/>
                <a:sym typeface="Wingdings" pitchFamily="2" charset="2"/>
              </a:rPr>
              <a:t>iff</a:t>
            </a:r>
            <a:r>
              <a:rPr lang="en-US" sz="1200" b="0" strike="noStrike" spc="-1" dirty="0">
                <a:latin typeface="+mn-lt"/>
                <a:sym typeface="Wingdings" pitchFamily="2" charset="2"/>
              </a:rPr>
              <a:t> </a:t>
            </a:r>
          </a:p>
          <a:p>
            <a:r>
              <a:rPr lang="en-US" sz="1200" b="0" strike="noStrike" spc="-1" dirty="0">
                <a:latin typeface="+mn-lt"/>
                <a:sym typeface="Wingdings" pitchFamily="2" charset="2"/>
              </a:rPr>
              <a:t>Pb is stronger than Pa</a:t>
            </a:r>
          </a:p>
          <a:p>
            <a:r>
              <a:rPr lang="en-US" sz="1200" b="0" strike="noStrike" spc="-1" dirty="0">
                <a:latin typeface="+mn-lt"/>
                <a:sym typeface="Wingdings" pitchFamily="2" charset="2"/>
              </a:rPr>
              <a:t>and</a:t>
            </a:r>
          </a:p>
          <a:p>
            <a:r>
              <a:rPr lang="en-US" sz="1200" b="0" strike="noStrike" spc="-1" dirty="0" err="1">
                <a:latin typeface="+mn-lt"/>
                <a:sym typeface="Wingdings" pitchFamily="2" charset="2"/>
              </a:rPr>
              <a:t>Qa</a:t>
            </a:r>
            <a:r>
              <a:rPr lang="en-US" sz="1200" b="0" strike="noStrike" spc="-1" dirty="0">
                <a:latin typeface="+mn-lt"/>
                <a:sym typeface="Wingdings" pitchFamily="2" charset="2"/>
              </a:rPr>
              <a:t> is stronger than </a:t>
            </a:r>
            <a:r>
              <a:rPr lang="en-US" sz="1200" b="0" strike="noStrike" spc="-1" dirty="0" err="1">
                <a:latin typeface="+mn-lt"/>
                <a:sym typeface="Wingdings" pitchFamily="2" charset="2"/>
              </a:rPr>
              <a:t>Qb</a:t>
            </a:r>
            <a:endParaRPr lang="en-US" sz="1200" b="0" strike="noStrike" spc="-1" dirty="0">
              <a:latin typeface="+mn-lt"/>
              <a:sym typeface="Wingdings" pitchFamily="2" charset="2"/>
            </a:endParaRPr>
          </a:p>
          <a:p>
            <a:endParaRPr lang="en-US" sz="1200" b="0" strike="noStrike" spc="-1" dirty="0">
              <a:latin typeface="+mn-lt"/>
            </a:endParaRPr>
          </a:p>
          <a:p>
            <a:r>
              <a:rPr lang="en-US" sz="1200" b="0" strike="noStrike" spc="-1" dirty="0">
                <a:latin typeface="+mn-lt"/>
              </a:rPr>
              <a:t>In other words, PB =&gt; PA &amp;&amp; QA =&gt; QB is a sufficient and necessary condition for A stronger than B.</a:t>
            </a:r>
          </a:p>
          <a:p>
            <a:endParaRPr lang="en-US" sz="1200" b="0" strike="noStrike" spc="-1" dirty="0">
              <a:latin typeface="+mn-lt"/>
            </a:endParaRPr>
          </a:p>
          <a:p>
            <a:r>
              <a:rPr lang="en-US" sz="1200" b="0" strike="noStrike" spc="-1" dirty="0">
                <a:latin typeface="+mn-lt"/>
              </a:rPr>
              <a:t>---Side note:</a:t>
            </a:r>
          </a:p>
          <a:p>
            <a:r>
              <a:rPr lang="en-US" sz="1200" b="0" strike="noStrike" spc="-1" dirty="0">
                <a:latin typeface="+mn-lt"/>
              </a:rPr>
              <a:t>If we were talking about  “strictly stronger”, i.e.:  P =&gt; Q, but !(Q =&gt; P)  (P is strictly stronger than Q).</a:t>
            </a:r>
          </a:p>
          <a:p>
            <a:endParaRPr lang="en-US" sz="1200" b="0" strike="noStrike" spc="-1" dirty="0">
              <a:latin typeface="+mn-lt"/>
            </a:endParaRPr>
          </a:p>
          <a:p>
            <a:r>
              <a:rPr lang="en-US" sz="1200" b="0" strike="noStrike" spc="-1" dirty="0">
                <a:latin typeface="+mn-lt"/>
              </a:rPr>
              <a:t>Then, we could say that:</a:t>
            </a:r>
          </a:p>
          <a:p>
            <a:endParaRPr lang="en-US" sz="1200" b="0" strike="noStrike" spc="-1" dirty="0">
              <a:latin typeface="+mn-lt"/>
            </a:endParaRPr>
          </a:p>
          <a:p>
            <a:r>
              <a:rPr lang="en-US" sz="1200" b="0" strike="noStrike" spc="-1" dirty="0">
                <a:latin typeface="+mn-lt"/>
                <a:sym typeface="Wingdings" pitchFamily="2" charset="2"/>
              </a:rPr>
              <a:t>A is stronger than B if </a:t>
            </a:r>
          </a:p>
          <a:p>
            <a:r>
              <a:rPr lang="en-US" sz="1200" b="0" strike="noStrike" spc="-1" dirty="0">
                <a:latin typeface="+mn-lt"/>
                <a:sym typeface="Wingdings" pitchFamily="2" charset="2"/>
              </a:rPr>
              <a:t>Pb is strictly stronger than Pa</a:t>
            </a:r>
          </a:p>
          <a:p>
            <a:r>
              <a:rPr lang="en-US" sz="1200" b="0" strike="noStrike" spc="-1" dirty="0">
                <a:latin typeface="+mn-lt"/>
                <a:sym typeface="Wingdings" pitchFamily="2" charset="2"/>
              </a:rPr>
              <a:t>and</a:t>
            </a:r>
          </a:p>
          <a:p>
            <a:r>
              <a:rPr lang="en-US" sz="1200" b="0" strike="noStrike" spc="-1" dirty="0" err="1">
                <a:latin typeface="+mn-lt"/>
                <a:sym typeface="Wingdings" pitchFamily="2" charset="2"/>
              </a:rPr>
              <a:t>Qa</a:t>
            </a:r>
            <a:r>
              <a:rPr lang="en-US" sz="1200" b="0" strike="noStrike" spc="-1" dirty="0">
                <a:latin typeface="+mn-lt"/>
                <a:sym typeface="Wingdings" pitchFamily="2" charset="2"/>
              </a:rPr>
              <a:t> is strictly stronger than </a:t>
            </a:r>
            <a:r>
              <a:rPr lang="en-US" sz="1200" b="0" strike="noStrike" spc="-1" dirty="0" err="1">
                <a:latin typeface="+mn-lt"/>
                <a:sym typeface="Wingdings" pitchFamily="2" charset="2"/>
              </a:rPr>
              <a:t>Qb</a:t>
            </a:r>
            <a:endParaRPr lang="en-US" sz="1200" b="0" strike="noStrike" spc="-1" dirty="0">
              <a:latin typeface="+mn-lt"/>
              <a:sym typeface="Wingdings" pitchFamily="2" charset="2"/>
            </a:endParaRPr>
          </a:p>
          <a:p>
            <a:endParaRPr lang="en-US" sz="1200" b="0" strike="noStrike" spc="-1" dirty="0">
              <a:latin typeface="+mn-lt"/>
              <a:sym typeface="Wingdings" pitchFamily="2" charset="2"/>
            </a:endParaRPr>
          </a:p>
          <a:p>
            <a:r>
              <a:rPr lang="en-US" sz="1200" b="0" strike="noStrike" spc="-1" dirty="0">
                <a:latin typeface="+mn-lt"/>
                <a:sym typeface="Wingdings" pitchFamily="2" charset="2"/>
              </a:rPr>
              <a:t>In that case, the conditions on </a:t>
            </a:r>
            <a:r>
              <a:rPr lang="en-US" sz="1200" b="0" strike="noStrike" spc="-1" dirty="0" err="1">
                <a:latin typeface="+mn-lt"/>
                <a:sym typeface="Wingdings" pitchFamily="2" charset="2"/>
              </a:rPr>
              <a:t>Pa,Pb,Qa,Qb</a:t>
            </a:r>
            <a:r>
              <a:rPr lang="en-US" sz="1200" b="0" strike="noStrike" spc="-1" dirty="0">
                <a:latin typeface="+mn-lt"/>
                <a:sym typeface="Wingdings" pitchFamily="2" charset="2"/>
              </a:rPr>
              <a:t> would be sufficient but not necessary for A to be stronger than B.</a:t>
            </a:r>
          </a:p>
          <a:p>
            <a:endParaRPr lang="en-US" altLang="ru-RU"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E7F60D1-B362-4821-8F63-F7170AC1DD17}" type="slidenum">
              <a:rPr lang="en-US" altLang="ru-RU"/>
              <a:pPr eaLnBrk="1" hangingPunct="1">
                <a:spcBef>
                  <a:spcPct val="0"/>
                </a:spcBef>
              </a:pPr>
              <a:t>13</a:t>
            </a:fld>
            <a:endParaRPr lang="en-US" altLang="ru-RU"/>
          </a:p>
        </p:txBody>
      </p:sp>
    </p:spTree>
    <p:extLst>
      <p:ext uri="{BB962C8B-B14F-4D97-AF65-F5344CB8AC3E}">
        <p14:creationId xmlns:p14="http://schemas.microsoft.com/office/powerpoint/2010/main" val="220998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370013" y="763588"/>
            <a:ext cx="5030787" cy="3771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dirty="0">
                <a:latin typeface="Arial" panose="020B0604020202020204" pitchFamily="34" charset="0"/>
                <a:cs typeface="Arial" panose="020B0604020202020204" pitchFamily="34" charset="0"/>
              </a:rPr>
              <a:t>Notice that </a:t>
            </a:r>
            <a:r>
              <a:rPr lang="en-US" sz="1200" spc="-1" dirty="0">
                <a:latin typeface="Calibri" panose="020F0502020204030204" pitchFamily="34" charset="0"/>
                <a:cs typeface="Calibri" panose="020F0502020204030204" pitchFamily="34" charset="0"/>
              </a:rPr>
              <a:t>P</a:t>
            </a:r>
            <a:r>
              <a:rPr lang="en-US" sz="1200" spc="-1" baseline="-25000" dirty="0">
                <a:latin typeface="Calibri" panose="020F0502020204030204" pitchFamily="34" charset="0"/>
                <a:cs typeface="Calibri" panose="020F0502020204030204" pitchFamily="34" charset="0"/>
              </a:rPr>
              <a:t>B</a:t>
            </a:r>
            <a:r>
              <a:rPr lang="en-US" sz="1200" spc="-1" dirty="0">
                <a:latin typeface="Calibri" panose="020F0502020204030204" pitchFamily="34" charset="0"/>
                <a:cs typeface="Calibri" panose="020F0502020204030204" pitchFamily="34" charset="0"/>
              </a:rPr>
              <a:t> =&gt; P</a:t>
            </a:r>
            <a:r>
              <a:rPr lang="en-US" sz="1200" spc="-1" baseline="-25000" dirty="0">
                <a:latin typeface="Calibri" panose="020F0502020204030204" pitchFamily="34" charset="0"/>
                <a:cs typeface="Calibri" panose="020F0502020204030204" pitchFamily="34" charset="0"/>
              </a:rPr>
              <a:t>A</a:t>
            </a:r>
            <a:r>
              <a:rPr lang="en-US" sz="1200" spc="-1" dirty="0">
                <a:latin typeface="Calibri" panose="020F0502020204030204" pitchFamily="34" charset="0"/>
                <a:cs typeface="Calibri" panose="020F0502020204030204" pitchFamily="34" charset="0"/>
              </a:rPr>
              <a:t> includes the case where both preconditions are identical since P =&gt; P (implication, “stronger than” relation is reflexive.)</a:t>
            </a:r>
          </a:p>
          <a:p>
            <a:endParaRPr lang="en-US" sz="1200" b="0" strike="noStrike" spc="-1" dirty="0">
              <a:latin typeface="+mn-lt"/>
              <a:sym typeface="Wingdings" pitchFamily="2" charset="2"/>
            </a:endParaRPr>
          </a:p>
          <a:p>
            <a:r>
              <a:rPr lang="en-US" sz="1200" b="0" strike="noStrike" spc="-1" dirty="0">
                <a:latin typeface="+mn-lt"/>
              </a:rPr>
              <a:t>When P == Q  or P &lt;==</a:t>
            </a:r>
            <a:r>
              <a:rPr lang="en-US" sz="1200" b="0" strike="noStrike" spc="-1" dirty="0">
                <a:latin typeface="+mn-lt"/>
                <a:sym typeface="Wingdings" pitchFamily="2" charset="2"/>
              </a:rPr>
              <a:t>&gt; Q (P is equivalent to Q), they are equally strong, </a:t>
            </a:r>
          </a:p>
          <a:p>
            <a:r>
              <a:rPr lang="en-US" sz="1200" b="0" strike="noStrike" spc="-1" dirty="0">
                <a:latin typeface="+mn-lt"/>
                <a:sym typeface="Wingdings" pitchFamily="2" charset="2"/>
              </a:rPr>
              <a:t>That is, we can say P is stronger than Q, since P =&gt; Q; *and* Q is stronger than P, since Q =&gt; P.</a:t>
            </a:r>
          </a:p>
          <a:p>
            <a:endParaRPr lang="en-US" sz="1200" b="0" strike="noStrike" spc="-1" dirty="0">
              <a:latin typeface="+mn-lt"/>
              <a:sym typeface="Wingdings" pitchFamily="2" charset="2"/>
            </a:endParaRPr>
          </a:p>
          <a:p>
            <a:r>
              <a:rPr lang="en-US" sz="1200" b="0" strike="noStrike" spc="-1" dirty="0">
                <a:latin typeface="+mn-lt"/>
                <a:sym typeface="Wingdings" pitchFamily="2" charset="2"/>
              </a:rPr>
              <a:t>A is stronger than B </a:t>
            </a:r>
            <a:r>
              <a:rPr lang="en-US" sz="1200" b="0" strike="noStrike" spc="-1" dirty="0" err="1">
                <a:latin typeface="+mn-lt"/>
                <a:sym typeface="Wingdings" pitchFamily="2" charset="2"/>
              </a:rPr>
              <a:t>iff</a:t>
            </a:r>
            <a:r>
              <a:rPr lang="en-US" sz="1200" b="0" strike="noStrike" spc="-1" dirty="0">
                <a:latin typeface="+mn-lt"/>
                <a:sym typeface="Wingdings" pitchFamily="2" charset="2"/>
              </a:rPr>
              <a:t> </a:t>
            </a:r>
          </a:p>
          <a:p>
            <a:r>
              <a:rPr lang="en-US" sz="1200" b="0" strike="noStrike" spc="-1" dirty="0">
                <a:latin typeface="+mn-lt"/>
                <a:sym typeface="Wingdings" pitchFamily="2" charset="2"/>
              </a:rPr>
              <a:t>Pb is stronger than Pa</a:t>
            </a:r>
          </a:p>
          <a:p>
            <a:r>
              <a:rPr lang="en-US" sz="1200" b="0" strike="noStrike" spc="-1" dirty="0">
                <a:latin typeface="+mn-lt"/>
                <a:sym typeface="Wingdings" pitchFamily="2" charset="2"/>
              </a:rPr>
              <a:t>and</a:t>
            </a:r>
          </a:p>
          <a:p>
            <a:r>
              <a:rPr lang="en-US" sz="1200" b="0" strike="noStrike" spc="-1" dirty="0" err="1">
                <a:latin typeface="+mn-lt"/>
                <a:sym typeface="Wingdings" pitchFamily="2" charset="2"/>
              </a:rPr>
              <a:t>Qa</a:t>
            </a:r>
            <a:r>
              <a:rPr lang="en-US" sz="1200" b="0" strike="noStrike" spc="-1" dirty="0">
                <a:latin typeface="+mn-lt"/>
                <a:sym typeface="Wingdings" pitchFamily="2" charset="2"/>
              </a:rPr>
              <a:t> is stronger than </a:t>
            </a:r>
            <a:r>
              <a:rPr lang="en-US" sz="1200" b="0" strike="noStrike" spc="-1" dirty="0" err="1">
                <a:latin typeface="+mn-lt"/>
                <a:sym typeface="Wingdings" pitchFamily="2" charset="2"/>
              </a:rPr>
              <a:t>Qb</a:t>
            </a:r>
            <a:endParaRPr lang="en-US" sz="1200" b="0" strike="noStrike" spc="-1" dirty="0">
              <a:latin typeface="+mn-lt"/>
              <a:sym typeface="Wingdings" pitchFamily="2" charset="2"/>
            </a:endParaRPr>
          </a:p>
          <a:p>
            <a:endParaRPr lang="en-US" sz="1200" b="0" strike="noStrike" spc="-1" dirty="0">
              <a:latin typeface="+mn-lt"/>
            </a:endParaRPr>
          </a:p>
          <a:p>
            <a:r>
              <a:rPr lang="en-US" sz="1200" b="0" strike="noStrike" spc="-1" dirty="0">
                <a:latin typeface="+mn-lt"/>
              </a:rPr>
              <a:t>In other words, PB =&gt; PA &amp;&amp; QA =&gt; QB is a sufficient and necessary condition for A stronger than B.</a:t>
            </a:r>
          </a:p>
          <a:p>
            <a:endParaRPr lang="en-US" sz="1200" b="0" strike="noStrike" spc="-1" dirty="0">
              <a:latin typeface="+mn-lt"/>
            </a:endParaRPr>
          </a:p>
          <a:p>
            <a:r>
              <a:rPr lang="en-US" sz="1200" b="0" strike="noStrike" spc="-1" dirty="0">
                <a:latin typeface="+mn-lt"/>
              </a:rPr>
              <a:t>---Side note:</a:t>
            </a:r>
          </a:p>
          <a:p>
            <a:r>
              <a:rPr lang="en-US" sz="1200" b="0" strike="noStrike" spc="-1" dirty="0">
                <a:latin typeface="+mn-lt"/>
              </a:rPr>
              <a:t>If we were talking about  “strictly stronger”, i.e.:  P =&gt; Q, but !(Q =&gt; P)  (P is strictly stronger than Q).</a:t>
            </a:r>
          </a:p>
          <a:p>
            <a:endParaRPr lang="en-US" sz="1200" b="0" strike="noStrike" spc="-1" dirty="0">
              <a:latin typeface="+mn-lt"/>
            </a:endParaRPr>
          </a:p>
          <a:p>
            <a:r>
              <a:rPr lang="en-US" sz="1200" b="0" strike="noStrike" spc="-1" dirty="0">
                <a:latin typeface="+mn-lt"/>
              </a:rPr>
              <a:t>Then, we could say that:</a:t>
            </a:r>
          </a:p>
          <a:p>
            <a:endParaRPr lang="en-US" sz="1200" b="0" strike="noStrike" spc="-1" dirty="0">
              <a:latin typeface="+mn-lt"/>
            </a:endParaRPr>
          </a:p>
          <a:p>
            <a:r>
              <a:rPr lang="en-US" sz="1200" b="0" strike="noStrike" spc="-1" dirty="0">
                <a:latin typeface="+mn-lt"/>
                <a:sym typeface="Wingdings" pitchFamily="2" charset="2"/>
              </a:rPr>
              <a:t>A is stronger than B if </a:t>
            </a:r>
          </a:p>
          <a:p>
            <a:r>
              <a:rPr lang="en-US" sz="1200" b="0" strike="noStrike" spc="-1" dirty="0">
                <a:latin typeface="+mn-lt"/>
                <a:sym typeface="Wingdings" pitchFamily="2" charset="2"/>
              </a:rPr>
              <a:t>Pb is strictly stronger than Pa</a:t>
            </a:r>
          </a:p>
          <a:p>
            <a:r>
              <a:rPr lang="en-US" sz="1200" b="0" strike="noStrike" spc="-1" dirty="0">
                <a:latin typeface="+mn-lt"/>
                <a:sym typeface="Wingdings" pitchFamily="2" charset="2"/>
              </a:rPr>
              <a:t>and</a:t>
            </a:r>
          </a:p>
          <a:p>
            <a:r>
              <a:rPr lang="en-US" sz="1200" b="0" strike="noStrike" spc="-1" dirty="0" err="1">
                <a:latin typeface="+mn-lt"/>
                <a:sym typeface="Wingdings" pitchFamily="2" charset="2"/>
              </a:rPr>
              <a:t>Qa</a:t>
            </a:r>
            <a:r>
              <a:rPr lang="en-US" sz="1200" b="0" strike="noStrike" spc="-1" dirty="0">
                <a:latin typeface="+mn-lt"/>
                <a:sym typeface="Wingdings" pitchFamily="2" charset="2"/>
              </a:rPr>
              <a:t> is strictly stronger than </a:t>
            </a:r>
            <a:r>
              <a:rPr lang="en-US" sz="1200" b="0" strike="noStrike" spc="-1" dirty="0" err="1">
                <a:latin typeface="+mn-lt"/>
                <a:sym typeface="Wingdings" pitchFamily="2" charset="2"/>
              </a:rPr>
              <a:t>Qb</a:t>
            </a:r>
            <a:endParaRPr lang="en-US" sz="1200" b="0" strike="noStrike" spc="-1" dirty="0">
              <a:latin typeface="+mn-lt"/>
              <a:sym typeface="Wingdings" pitchFamily="2" charset="2"/>
            </a:endParaRPr>
          </a:p>
          <a:p>
            <a:endParaRPr lang="en-US" sz="1200" b="0" strike="noStrike" spc="-1" dirty="0">
              <a:latin typeface="+mn-lt"/>
              <a:sym typeface="Wingdings" pitchFamily="2" charset="2"/>
            </a:endParaRPr>
          </a:p>
          <a:p>
            <a:r>
              <a:rPr lang="en-US" sz="1200" b="0" strike="noStrike" spc="-1" dirty="0">
                <a:latin typeface="+mn-lt"/>
                <a:sym typeface="Wingdings" pitchFamily="2" charset="2"/>
              </a:rPr>
              <a:t>In that case, the conditions on </a:t>
            </a:r>
            <a:r>
              <a:rPr lang="en-US" sz="1200" b="0" strike="noStrike" spc="-1" dirty="0" err="1">
                <a:latin typeface="+mn-lt"/>
                <a:sym typeface="Wingdings" pitchFamily="2" charset="2"/>
              </a:rPr>
              <a:t>Pa,Pb,Qa,Qb</a:t>
            </a:r>
            <a:r>
              <a:rPr lang="en-US" sz="1200" b="0" strike="noStrike" spc="-1" dirty="0">
                <a:latin typeface="+mn-lt"/>
                <a:sym typeface="Wingdings" pitchFamily="2" charset="2"/>
              </a:rPr>
              <a:t> would be sufficient but not necessary for A to be stronger than B.</a:t>
            </a:r>
          </a:p>
          <a:p>
            <a:endParaRPr lang="en-US" altLang="ru-RU"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E7F60D1-B362-4821-8F63-F7170AC1DD17}" type="slidenum">
              <a:rPr lang="en-US" altLang="ru-RU"/>
              <a:pPr eaLnBrk="1" hangingPunct="1">
                <a:spcBef>
                  <a:spcPct val="0"/>
                </a:spcBef>
              </a:pPr>
              <a:t>14</a:t>
            </a:fld>
            <a:endParaRPr lang="en-US" altLang="ru-RU"/>
          </a:p>
        </p:txBody>
      </p:sp>
    </p:spTree>
    <p:extLst>
      <p:ext uri="{BB962C8B-B14F-4D97-AF65-F5344CB8AC3E}">
        <p14:creationId xmlns:p14="http://schemas.microsoft.com/office/powerpoint/2010/main" val="1829742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r>
              <a:rPr lang="en-US" dirty="0"/>
              <a:t>Anything wrong with this spec?</a:t>
            </a:r>
          </a:p>
        </p:txBody>
      </p:sp>
      <p:sp>
        <p:nvSpPr>
          <p:cNvPr id="4" name="Slide Number Placeholder 3"/>
          <p:cNvSpPr>
            <a:spLocks noGrp="1"/>
          </p:cNvSpPr>
          <p:nvPr>
            <p:ph type="sldNum"/>
          </p:nvPr>
        </p:nvSpPr>
        <p:spPr/>
        <p:txBody>
          <a:bodyPr/>
          <a:lstStyle/>
          <a:p>
            <a:pPr algn="r"/>
            <a:fld id="{CA0E542A-0277-4F53-A20D-AA632B1D6EB4}" type="slidenum">
              <a:rPr lang="en-US" sz="1400" b="0" strike="noStrike" spc="-1" smtClean="0">
                <a:latin typeface="Times New Roman"/>
              </a:rPr>
              <a:t>15</a:t>
            </a:fld>
            <a:endParaRPr lang="en-US" sz="1400" b="0" strike="noStrike" spc="-1">
              <a:latin typeface="Times New Roman"/>
            </a:endParaRPr>
          </a:p>
        </p:txBody>
      </p:sp>
    </p:spTree>
    <p:extLst>
      <p:ext uri="{BB962C8B-B14F-4D97-AF65-F5344CB8AC3E}">
        <p14:creationId xmlns:p14="http://schemas.microsoft.com/office/powerpoint/2010/main" val="2963853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r>
              <a:rPr lang="en-US" altLang="ru-RU" dirty="0">
                <a:latin typeface="Arial" panose="020B0604020202020204" pitchFamily="34" charset="0"/>
                <a:cs typeface="Arial" panose="020B0604020202020204" pitchFamily="34" charset="0"/>
              </a:rPr>
              <a:t>The following are equivalent logical formula:</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 P =&gt; Q ^ !P =&gt;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v Q) ^ (P v R)</a:t>
            </a:r>
          </a:p>
          <a:p>
            <a:r>
              <a:rPr lang="en-US" altLang="ru-RU" dirty="0">
                <a:latin typeface="Arial" panose="020B0604020202020204" pitchFamily="34" charset="0"/>
                <a:cs typeface="Arial" panose="020B0604020202020204" pitchFamily="34" charset="0"/>
              </a:rPr>
              <a:t>= </a:t>
            </a:r>
          </a:p>
          <a:p>
            <a:r>
              <a:rPr lang="en-US" altLang="ru-RU" dirty="0">
                <a:latin typeface="Arial" panose="020B0604020202020204" pitchFamily="34" charset="0"/>
                <a:cs typeface="Arial" panose="020B0604020202020204" pitchFamily="34" charset="0"/>
              </a:rPr>
              <a:t> ((!P v Q) ^ P)  v ((!P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 P) v (Q ^ P))  v ((!P ^ R)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(false v Q ^ P) v (!P ^ R)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 Q) v (!P ^ R) v (Q ^ R)</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Let P = “</a:t>
            </a:r>
            <a:r>
              <a:rPr lang="en-US" altLang="ru-RU"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 occurs in a”, </a:t>
            </a:r>
          </a:p>
          <a:p>
            <a:r>
              <a:rPr lang="en-US" altLang="ru-RU" dirty="0">
                <a:latin typeface="Arial" panose="020B0604020202020204" pitchFamily="34" charset="0"/>
                <a:cs typeface="Arial" panose="020B0604020202020204" pitchFamily="34" charset="0"/>
              </a:rPr>
              <a:t>      Q = “return </a:t>
            </a:r>
            <a:r>
              <a:rPr lang="en-US" altLang="ru-RU" dirty="0" err="1">
                <a:latin typeface="Arial" panose="020B0604020202020204" pitchFamily="34" charset="0"/>
                <a:cs typeface="Arial" panose="020B0604020202020204" pitchFamily="34" charset="0"/>
              </a:rPr>
              <a:t>i</a:t>
            </a:r>
            <a:r>
              <a:rPr lang="en-US" altLang="ru-RU" dirty="0">
                <a:latin typeface="Arial" panose="020B0604020202020204" pitchFamily="34" charset="0"/>
                <a:cs typeface="Arial" panose="020B0604020202020204" pitchFamily="34" charset="0"/>
              </a:rPr>
              <a:t> </a:t>
            </a:r>
            <a:r>
              <a:rPr lang="en-US" altLang="ru-RU" dirty="0" err="1">
                <a:latin typeface="Arial" panose="020B0604020202020204" pitchFamily="34" charset="0"/>
                <a:cs typeface="Arial" panose="020B0604020202020204" pitchFamily="34" charset="0"/>
              </a:rPr>
              <a:t>s.t.</a:t>
            </a:r>
            <a:r>
              <a:rPr lang="en-US" altLang="ru-RU" dirty="0">
                <a:latin typeface="Arial" panose="020B0604020202020204" pitchFamily="34" charset="0"/>
                <a:cs typeface="Arial" panose="020B0604020202020204" pitchFamily="34" charset="0"/>
              </a:rPr>
              <a:t> a[</a:t>
            </a:r>
            <a:r>
              <a:rPr lang="en-US" altLang="ru-RU" dirty="0" err="1">
                <a:latin typeface="Arial" panose="020B0604020202020204" pitchFamily="34" charset="0"/>
                <a:cs typeface="Arial" panose="020B0604020202020204" pitchFamily="34" charset="0"/>
              </a:rPr>
              <a:t>i</a:t>
            </a:r>
            <a:r>
              <a:rPr lang="en-US" altLang="ru-RU" dirty="0">
                <a:latin typeface="Arial" panose="020B0604020202020204" pitchFamily="34" charset="0"/>
                <a:cs typeface="Arial" panose="020B0604020202020204" pitchFamily="34" charset="0"/>
              </a:rPr>
              <a:t>] = </a:t>
            </a:r>
            <a:r>
              <a:rPr lang="en-US" altLang="ru-RU"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R = “return -1”</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The postconditions:  “P </a:t>
            </a:r>
            <a:r>
              <a:rPr lang="en-US" altLang="ru-RU" dirty="0">
                <a:latin typeface="Arial" panose="020B0604020202020204" pitchFamily="34" charset="0"/>
                <a:cs typeface="Arial" panose="020B0604020202020204" pitchFamily="34" charset="0"/>
                <a:sym typeface="Wingdings" pitchFamily="2" charset="2"/>
              </a:rPr>
              <a:t>=&gt; Q ^ !P =&gt; R”  and  “(P ^ Q) v (!P ^ R)” are equivalent since “Q^R” is false (return -1 and return a value &gt;= 0 cannot both be true.)</a:t>
            </a:r>
          </a:p>
          <a:p>
            <a:endParaRPr lang="en-US" altLang="ru-RU" dirty="0">
              <a:latin typeface="Arial" panose="020B0604020202020204" pitchFamily="34" charset="0"/>
              <a:cs typeface="Arial" panose="020B0604020202020204" pitchFamily="34" charset="0"/>
              <a:sym typeface="Wingdings" pitchFamily="2" charset="2"/>
            </a:endParaRPr>
          </a:p>
          <a:p>
            <a:r>
              <a:rPr lang="en-US" altLang="ru-RU" dirty="0">
                <a:latin typeface="Arial" panose="020B0604020202020204" pitchFamily="34" charset="0"/>
                <a:cs typeface="Arial" panose="020B0604020202020204" pitchFamily="34" charset="0"/>
                <a:sym typeface="Wingdings" pitchFamily="2" charset="2"/>
              </a:rPr>
              <a:t>So we could say: “(</a:t>
            </a:r>
            <a:r>
              <a:rPr lang="en-US" b="0" spc="-1" dirty="0" err="1">
                <a:solidFill>
                  <a:srgbClr val="000000"/>
                </a:solidFill>
                <a:latin typeface="Courier New"/>
                <a:ea typeface="ＭＳ Ｐゴシック"/>
              </a:rPr>
              <a:t>i</a:t>
            </a:r>
            <a:r>
              <a:rPr lang="en-US" b="0" spc="-1" dirty="0">
                <a:solidFill>
                  <a:srgbClr val="000000"/>
                </a:solidFill>
                <a:latin typeface="Calibri"/>
                <a:ea typeface="ＭＳ Ｐゴシック"/>
              </a:rPr>
              <a:t> such that </a:t>
            </a:r>
            <a:r>
              <a:rPr lang="en-US" b="0" spc="-1" dirty="0">
                <a:solidFill>
                  <a:srgbClr val="000000"/>
                </a:solidFill>
                <a:latin typeface="Courier New"/>
                <a:ea typeface="ＭＳ Ｐゴシック"/>
              </a:rPr>
              <a:t>a[</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value</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in a) </a:t>
            </a:r>
            <a:r>
              <a:rPr lang="en-US" b="1" spc="-1" dirty="0">
                <a:solidFill>
                  <a:srgbClr val="000000"/>
                </a:solidFill>
                <a:latin typeface="Calibri"/>
                <a:ea typeface="ＭＳ Ｐゴシック"/>
              </a:rPr>
              <a:t>or</a:t>
            </a:r>
            <a:r>
              <a:rPr lang="en-US" b="0" spc="-1" dirty="0">
                <a:solidFill>
                  <a:srgbClr val="000000"/>
                </a:solidFill>
                <a:latin typeface="Calibri"/>
                <a:ea typeface="ＭＳ Ｐゴシック"/>
              </a:rPr>
              <a:t> (</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-1</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not in </a:t>
            </a:r>
            <a:r>
              <a:rPr lang="en-US" b="0" spc="-1" dirty="0">
                <a:solidFill>
                  <a:srgbClr val="000000"/>
                </a:solidFill>
                <a:latin typeface="Courier New"/>
                <a:ea typeface="ＭＳ Ｐゴシック"/>
              </a:rPr>
              <a:t>a)</a:t>
            </a:r>
            <a:r>
              <a:rPr lang="en-US" b="1" spc="-1" dirty="0">
                <a:solidFill>
                  <a:srgbClr val="000000"/>
                </a:solidFill>
                <a:latin typeface="Courier New"/>
                <a:ea typeface="ＭＳ Ｐゴシック"/>
              </a:rPr>
              <a:t>”</a:t>
            </a:r>
            <a:endParaRPr lang="en-US" altLang="ru-RU" dirty="0">
              <a:latin typeface="Arial" panose="020B0604020202020204" pitchFamily="34" charset="0"/>
              <a:cs typeface="Arial" panose="020B0604020202020204" pitchFamily="34" charset="0"/>
              <a:sym typeface="Wingdings" pitchFamily="2" charset="2"/>
            </a:endParaRP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How about:  Q if P, or R if !P.</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 (P =&gt; Q) v (!P =&gt;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v Q) v (P v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Q v R</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This specification would be satisfied by code that simply returns -1.  (trivially satisfying !P =&gt; R since R would be true.)</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dirty="0">
                <a:latin typeface="Arial" panose="020B0604020202020204" pitchFamily="34" charset="0"/>
                <a:cs typeface="Arial" panose="020B0604020202020204" pitchFamily="34" charset="0"/>
              </a:rPr>
              <a:t>So, our informal English use of “or” and “if” in the postcondition in the previous slide is imprecise: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r>
              <a:rPr lang="en-US" spc="-1" dirty="0">
                <a:solidFill>
                  <a:srgbClr val="000000"/>
                </a:solidFill>
                <a:latin typeface="Calibri"/>
                <a:ea typeface="ＭＳ Ｐゴシック"/>
              </a:rPr>
              <a:t> or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value is not in </a:t>
            </a:r>
            <a:r>
              <a:rPr lang="en-US" b="1" spc="-1" dirty="0">
                <a:solidFill>
                  <a:srgbClr val="000000"/>
                </a:solidFill>
                <a:latin typeface="Courier New"/>
                <a:ea typeface="ＭＳ Ｐゴシック"/>
              </a:rPr>
              <a:t>a</a:t>
            </a:r>
            <a:r>
              <a:rPr lang="en-US" altLang="ru-RU" dirty="0">
                <a:latin typeface="Arial" panose="020B0604020202020204" pitchFamily="34" charset="0"/>
                <a:cs typeface="Arial" panose="020B0604020202020204" pitchFamily="34" charset="0"/>
              </a:rPr>
              <a:t>“ is incorrect.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dirty="0">
                <a:latin typeface="Arial" panose="020B0604020202020204" pitchFamily="34" charset="0"/>
                <a:cs typeface="Arial" panose="020B0604020202020204" pitchFamily="34" charset="0"/>
              </a:rPr>
              <a:t>We really mean </a:t>
            </a:r>
            <a:r>
              <a:rPr lang="en-US" altLang="ru-RU" b="1" dirty="0">
                <a:latin typeface="Arial" panose="020B0604020202020204" pitchFamily="34" charset="0"/>
                <a:cs typeface="Arial" panose="020B0604020202020204" pitchFamily="34" charset="0"/>
              </a:rPr>
              <a:t>either</a:t>
            </a:r>
            <a:r>
              <a:rPr lang="en-US" altLang="ru-RU" dirty="0">
                <a:latin typeface="Arial" panose="020B0604020202020204" pitchFamily="34" charset="0"/>
                <a:cs typeface="Arial" panose="020B0604020202020204" pitchFamily="34" charset="0"/>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 if value is in a,</a:t>
            </a:r>
            <a:r>
              <a:rPr lang="en-US"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value is not in </a:t>
            </a:r>
            <a:r>
              <a:rPr lang="en-US" b="1" spc="-1" dirty="0">
                <a:solidFill>
                  <a:srgbClr val="000000"/>
                </a:solidFill>
                <a:latin typeface="Courier New"/>
                <a:ea typeface="ＭＳ Ｐゴシック"/>
              </a:rPr>
              <a:t>a</a:t>
            </a:r>
            <a:r>
              <a:rPr lang="en-US" b="1" spc="-1" dirty="0">
                <a:solidFill>
                  <a:srgbClr val="000000"/>
                </a:solidFill>
                <a:latin typeface="Arial" panose="020B0604020202020204" pitchFamily="34" charset="0"/>
                <a:ea typeface="ＭＳ Ｐゴシック"/>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spc="-1" dirty="0">
              <a:solidFill>
                <a:srgbClr val="000000"/>
              </a:solidFill>
              <a:latin typeface="Arial" panose="020B0604020202020204" pitchFamily="34" charset="0"/>
              <a:ea typeface="ＭＳ Ｐゴシック"/>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spc="-1" dirty="0">
                <a:solidFill>
                  <a:srgbClr val="000000"/>
                </a:solidFill>
                <a:latin typeface="Arial" panose="020B0604020202020204" pitchFamily="34" charset="0"/>
                <a:ea typeface="ＭＳ Ｐゴシック"/>
                <a:cs typeface="Arial" panose="020B0604020202020204" pitchFamily="34" charset="0"/>
              </a:rPr>
              <a:t>Or: </a:t>
            </a:r>
            <a:r>
              <a:rPr lang="en-US" altLang="ru-RU" dirty="0">
                <a:latin typeface="Arial" panose="020B0604020202020204" pitchFamily="34" charset="0"/>
                <a:cs typeface="Arial" panose="020B0604020202020204" pitchFamily="34" charset="0"/>
                <a:sym typeface="Wingdings" pitchFamily="2" charset="2"/>
              </a:rPr>
              <a:t>“(</a:t>
            </a:r>
            <a:r>
              <a:rPr lang="en-US" b="0" spc="-1" dirty="0" err="1">
                <a:solidFill>
                  <a:srgbClr val="000000"/>
                </a:solidFill>
                <a:latin typeface="Courier New"/>
                <a:ea typeface="ＭＳ Ｐゴシック"/>
              </a:rPr>
              <a:t>i</a:t>
            </a:r>
            <a:r>
              <a:rPr lang="en-US" b="0" spc="-1" dirty="0">
                <a:solidFill>
                  <a:srgbClr val="000000"/>
                </a:solidFill>
                <a:latin typeface="Calibri"/>
                <a:ea typeface="ＭＳ Ｐゴシック"/>
              </a:rPr>
              <a:t> such that </a:t>
            </a:r>
            <a:r>
              <a:rPr lang="en-US" b="0" spc="-1" dirty="0">
                <a:solidFill>
                  <a:srgbClr val="000000"/>
                </a:solidFill>
                <a:latin typeface="Courier New"/>
                <a:ea typeface="ＭＳ Ｐゴシック"/>
              </a:rPr>
              <a:t>a[</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value</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in a) </a:t>
            </a:r>
            <a:r>
              <a:rPr lang="en-US" b="1" spc="-1" dirty="0">
                <a:solidFill>
                  <a:srgbClr val="000000"/>
                </a:solidFill>
                <a:latin typeface="Calibri"/>
                <a:ea typeface="ＭＳ Ｐゴシック"/>
              </a:rPr>
              <a:t>or</a:t>
            </a:r>
            <a:r>
              <a:rPr lang="en-US" b="0" spc="-1" dirty="0">
                <a:solidFill>
                  <a:srgbClr val="000000"/>
                </a:solidFill>
                <a:latin typeface="Calibri"/>
                <a:ea typeface="ＭＳ Ｐゴシック"/>
              </a:rPr>
              <a:t> (</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-1</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not in </a:t>
            </a:r>
            <a:r>
              <a:rPr lang="en-US" b="0" spc="-1" dirty="0">
                <a:solidFill>
                  <a:srgbClr val="000000"/>
                </a:solidFill>
                <a:latin typeface="Courier New"/>
                <a:ea typeface="ＭＳ Ｐゴシック"/>
              </a:rPr>
              <a:t>a)</a:t>
            </a:r>
            <a:r>
              <a:rPr lang="en-US" b="1" spc="-1" dirty="0">
                <a:solidFill>
                  <a:srgbClr val="000000"/>
                </a:solidFill>
                <a:latin typeface="Courier New"/>
                <a:ea typeface="ＭＳ Ｐゴシック"/>
              </a:rPr>
              <a:t>”</a:t>
            </a:r>
            <a:endParaRPr lang="en-US" altLang="ru-RU" dirty="0">
              <a:latin typeface="Arial" panose="020B0604020202020204" pitchFamily="34" charset="0"/>
              <a:cs typeface="Arial" panose="020B0604020202020204" pitchFamily="34" charset="0"/>
              <a:sym typeface="Wingdings" pitchFamily="2" charset="2"/>
            </a:endParaRPr>
          </a:p>
          <a:p>
            <a:endParaRPr lang="en-US" dirty="0"/>
          </a:p>
        </p:txBody>
      </p:sp>
      <p:sp>
        <p:nvSpPr>
          <p:cNvPr id="4" name="Slide Number Placeholder 3"/>
          <p:cNvSpPr>
            <a:spLocks noGrp="1"/>
          </p:cNvSpPr>
          <p:nvPr>
            <p:ph type="sldNum"/>
          </p:nvPr>
        </p:nvSpPr>
        <p:spPr/>
        <p:txBody>
          <a:bodyPr/>
          <a:lstStyle/>
          <a:p>
            <a:pPr algn="r"/>
            <a:fld id="{CA0E542A-0277-4F53-A20D-AA632B1D6EB4}" type="slidenum">
              <a:rPr lang="en-US" sz="1400" b="0" strike="noStrike" spc="-1" smtClean="0">
                <a:latin typeface="Times New Roman"/>
              </a:rPr>
              <a:t>16</a:t>
            </a:fld>
            <a:endParaRPr lang="en-US" sz="1400" b="0" strike="noStrike" spc="-1">
              <a:latin typeface="Times New Roman"/>
            </a:endParaRPr>
          </a:p>
        </p:txBody>
      </p:sp>
    </p:spTree>
    <p:extLst>
      <p:ext uri="{BB962C8B-B14F-4D97-AF65-F5344CB8AC3E}">
        <p14:creationId xmlns:p14="http://schemas.microsoft.com/office/powerpoint/2010/main" val="967268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r>
              <a:rPr lang="en-US" altLang="ru-RU" dirty="0">
                <a:latin typeface="Arial" panose="020B0604020202020204" pitchFamily="34" charset="0"/>
                <a:cs typeface="Arial" panose="020B0604020202020204" pitchFamily="34" charset="0"/>
              </a:rPr>
              <a:t>The following are equivalent logical formula:</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 P =&gt; Q ^ !P =&gt;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v Q) ^ (P v R)</a:t>
            </a:r>
          </a:p>
          <a:p>
            <a:r>
              <a:rPr lang="en-US" altLang="ru-RU" dirty="0">
                <a:latin typeface="Arial" panose="020B0604020202020204" pitchFamily="34" charset="0"/>
                <a:cs typeface="Arial" panose="020B0604020202020204" pitchFamily="34" charset="0"/>
              </a:rPr>
              <a:t>= </a:t>
            </a:r>
          </a:p>
          <a:p>
            <a:r>
              <a:rPr lang="en-US" altLang="ru-RU" dirty="0">
                <a:latin typeface="Arial" panose="020B0604020202020204" pitchFamily="34" charset="0"/>
                <a:cs typeface="Arial" panose="020B0604020202020204" pitchFamily="34" charset="0"/>
              </a:rPr>
              <a:t> ((!P v Q) ^ P)  v ((!P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 P) v (Q ^ P))  v ((!P ^ R)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(false v Q ^ P) v (!P ^ R) v (Q ^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 Q) v (!P ^ R) v (Q ^ R)</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Let P = “</a:t>
            </a:r>
            <a:r>
              <a:rPr lang="en-US" altLang="ru-RU"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 occurs in a”, </a:t>
            </a:r>
          </a:p>
          <a:p>
            <a:r>
              <a:rPr lang="en-US" altLang="ru-RU" dirty="0">
                <a:latin typeface="Arial" panose="020B0604020202020204" pitchFamily="34" charset="0"/>
                <a:cs typeface="Arial" panose="020B0604020202020204" pitchFamily="34" charset="0"/>
              </a:rPr>
              <a:t>      Q = “return </a:t>
            </a:r>
            <a:r>
              <a:rPr lang="en-US" altLang="ru-RU" dirty="0" err="1">
                <a:latin typeface="Arial" panose="020B0604020202020204" pitchFamily="34" charset="0"/>
                <a:cs typeface="Arial" panose="020B0604020202020204" pitchFamily="34" charset="0"/>
              </a:rPr>
              <a:t>i</a:t>
            </a:r>
            <a:r>
              <a:rPr lang="en-US" altLang="ru-RU" dirty="0">
                <a:latin typeface="Arial" panose="020B0604020202020204" pitchFamily="34" charset="0"/>
                <a:cs typeface="Arial" panose="020B0604020202020204" pitchFamily="34" charset="0"/>
              </a:rPr>
              <a:t> </a:t>
            </a:r>
            <a:r>
              <a:rPr lang="en-US" altLang="ru-RU" dirty="0" err="1">
                <a:latin typeface="Arial" panose="020B0604020202020204" pitchFamily="34" charset="0"/>
                <a:cs typeface="Arial" panose="020B0604020202020204" pitchFamily="34" charset="0"/>
              </a:rPr>
              <a:t>s.t.</a:t>
            </a:r>
            <a:r>
              <a:rPr lang="en-US" altLang="ru-RU" dirty="0">
                <a:latin typeface="Arial" panose="020B0604020202020204" pitchFamily="34" charset="0"/>
                <a:cs typeface="Arial" panose="020B0604020202020204" pitchFamily="34" charset="0"/>
              </a:rPr>
              <a:t> a[</a:t>
            </a:r>
            <a:r>
              <a:rPr lang="en-US" altLang="ru-RU" dirty="0" err="1">
                <a:latin typeface="Arial" panose="020B0604020202020204" pitchFamily="34" charset="0"/>
                <a:cs typeface="Arial" panose="020B0604020202020204" pitchFamily="34" charset="0"/>
              </a:rPr>
              <a:t>i</a:t>
            </a:r>
            <a:r>
              <a:rPr lang="en-US" altLang="ru-RU" dirty="0">
                <a:latin typeface="Arial" panose="020B0604020202020204" pitchFamily="34" charset="0"/>
                <a:cs typeface="Arial" panose="020B0604020202020204" pitchFamily="34" charset="0"/>
              </a:rPr>
              <a:t>] = </a:t>
            </a:r>
            <a:r>
              <a:rPr lang="en-US" altLang="ru-RU"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R = “return -1”</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The postconditions:  “P </a:t>
            </a:r>
            <a:r>
              <a:rPr lang="en-US" altLang="ru-RU" dirty="0">
                <a:latin typeface="Arial" panose="020B0604020202020204" pitchFamily="34" charset="0"/>
                <a:cs typeface="Arial" panose="020B0604020202020204" pitchFamily="34" charset="0"/>
                <a:sym typeface="Wingdings" pitchFamily="2" charset="2"/>
              </a:rPr>
              <a:t>=&gt; Q ^ !P =&gt; R”  and  “(P ^ Q) v (!P ^ R)” are equivalent since “Q^R” is false (return -1 and return a value &gt;= 0 cannot both be true.)</a:t>
            </a:r>
          </a:p>
          <a:p>
            <a:endParaRPr lang="en-US" altLang="ru-RU" dirty="0">
              <a:latin typeface="Arial" panose="020B0604020202020204" pitchFamily="34" charset="0"/>
              <a:cs typeface="Arial" panose="020B0604020202020204" pitchFamily="34" charset="0"/>
              <a:sym typeface="Wingdings" pitchFamily="2" charset="2"/>
            </a:endParaRPr>
          </a:p>
          <a:p>
            <a:r>
              <a:rPr lang="en-US" altLang="ru-RU" dirty="0">
                <a:latin typeface="Arial" panose="020B0604020202020204" pitchFamily="34" charset="0"/>
                <a:cs typeface="Arial" panose="020B0604020202020204" pitchFamily="34" charset="0"/>
                <a:sym typeface="Wingdings" pitchFamily="2" charset="2"/>
              </a:rPr>
              <a:t>So we could say: “(</a:t>
            </a:r>
            <a:r>
              <a:rPr lang="en-US" b="0" spc="-1" dirty="0" err="1">
                <a:solidFill>
                  <a:srgbClr val="000000"/>
                </a:solidFill>
                <a:latin typeface="Courier New"/>
                <a:ea typeface="ＭＳ Ｐゴシック"/>
              </a:rPr>
              <a:t>i</a:t>
            </a:r>
            <a:r>
              <a:rPr lang="en-US" b="0" spc="-1" dirty="0">
                <a:solidFill>
                  <a:srgbClr val="000000"/>
                </a:solidFill>
                <a:latin typeface="Calibri"/>
                <a:ea typeface="ＭＳ Ｐゴシック"/>
              </a:rPr>
              <a:t> such that </a:t>
            </a:r>
            <a:r>
              <a:rPr lang="en-US" b="0" spc="-1" dirty="0">
                <a:solidFill>
                  <a:srgbClr val="000000"/>
                </a:solidFill>
                <a:latin typeface="Courier New"/>
                <a:ea typeface="ＭＳ Ｐゴシック"/>
              </a:rPr>
              <a:t>a[</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value</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in a) </a:t>
            </a:r>
            <a:r>
              <a:rPr lang="en-US" b="1" spc="-1" dirty="0">
                <a:solidFill>
                  <a:srgbClr val="000000"/>
                </a:solidFill>
                <a:latin typeface="Calibri"/>
                <a:ea typeface="ＭＳ Ｐゴシック"/>
              </a:rPr>
              <a:t>or</a:t>
            </a:r>
            <a:r>
              <a:rPr lang="en-US" b="0" spc="-1" dirty="0">
                <a:solidFill>
                  <a:srgbClr val="000000"/>
                </a:solidFill>
                <a:latin typeface="Calibri"/>
                <a:ea typeface="ＭＳ Ｐゴシック"/>
              </a:rPr>
              <a:t> (</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-1</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not in </a:t>
            </a:r>
            <a:r>
              <a:rPr lang="en-US" b="0" spc="-1" dirty="0">
                <a:solidFill>
                  <a:srgbClr val="000000"/>
                </a:solidFill>
                <a:latin typeface="Courier New"/>
                <a:ea typeface="ＭＳ Ｐゴシック"/>
              </a:rPr>
              <a:t>a)</a:t>
            </a:r>
            <a:r>
              <a:rPr lang="en-US" b="1" spc="-1" dirty="0">
                <a:solidFill>
                  <a:srgbClr val="000000"/>
                </a:solidFill>
                <a:latin typeface="Courier New"/>
                <a:ea typeface="ＭＳ Ｐゴシック"/>
              </a:rPr>
              <a:t>”</a:t>
            </a:r>
            <a:endParaRPr lang="en-US" altLang="ru-RU" dirty="0">
              <a:latin typeface="Arial" panose="020B0604020202020204" pitchFamily="34" charset="0"/>
              <a:cs typeface="Arial" panose="020B0604020202020204" pitchFamily="34" charset="0"/>
              <a:sym typeface="Wingdings" pitchFamily="2" charset="2"/>
            </a:endParaRP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How about:  Q if P, or R if !P.</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 (P =&gt; Q) v (!P =&gt;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(!P v Q) v (P v R)</a:t>
            </a:r>
          </a:p>
          <a:p>
            <a:r>
              <a:rPr lang="en-US" altLang="ru-RU" dirty="0">
                <a:latin typeface="Arial" panose="020B0604020202020204" pitchFamily="34" charset="0"/>
                <a:cs typeface="Arial" panose="020B0604020202020204" pitchFamily="34" charset="0"/>
              </a:rPr>
              <a:t>=</a:t>
            </a:r>
          </a:p>
          <a:p>
            <a:r>
              <a:rPr lang="en-US" altLang="ru-RU" dirty="0">
                <a:latin typeface="Arial" panose="020B0604020202020204" pitchFamily="34" charset="0"/>
                <a:cs typeface="Arial" panose="020B0604020202020204" pitchFamily="34" charset="0"/>
              </a:rPr>
              <a:t> Q v R</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This specification would be satisfied by code that simply returns -1.  (trivially satisfying !P =&gt; R since R would be true.)</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dirty="0">
                <a:latin typeface="Arial" panose="020B0604020202020204" pitchFamily="34" charset="0"/>
                <a:cs typeface="Arial" panose="020B0604020202020204" pitchFamily="34" charset="0"/>
              </a:rPr>
              <a:t>So, our informal English use of “or” and “if” in the postcondition in the previous slide is imprecise: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r>
              <a:rPr lang="en-US" spc="-1" dirty="0">
                <a:solidFill>
                  <a:srgbClr val="000000"/>
                </a:solidFill>
                <a:latin typeface="Calibri"/>
                <a:ea typeface="ＭＳ Ｐゴシック"/>
              </a:rPr>
              <a:t> or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value is not in </a:t>
            </a:r>
            <a:r>
              <a:rPr lang="en-US" b="1" spc="-1" dirty="0">
                <a:solidFill>
                  <a:srgbClr val="000000"/>
                </a:solidFill>
                <a:latin typeface="Courier New"/>
                <a:ea typeface="ＭＳ Ｐゴシック"/>
              </a:rPr>
              <a:t>a</a:t>
            </a:r>
            <a:r>
              <a:rPr lang="en-US" altLang="ru-RU" dirty="0">
                <a:latin typeface="Arial" panose="020B0604020202020204" pitchFamily="34" charset="0"/>
                <a:cs typeface="Arial" panose="020B0604020202020204" pitchFamily="34" charset="0"/>
              </a:rPr>
              <a:t>“ is incorrect.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dirty="0">
                <a:latin typeface="Arial" panose="020B0604020202020204" pitchFamily="34" charset="0"/>
                <a:cs typeface="Arial" panose="020B0604020202020204" pitchFamily="34" charset="0"/>
              </a:rPr>
              <a:t>We really mean </a:t>
            </a:r>
            <a:r>
              <a:rPr lang="en-US" altLang="ru-RU" b="1" dirty="0">
                <a:latin typeface="Arial" panose="020B0604020202020204" pitchFamily="34" charset="0"/>
                <a:cs typeface="Arial" panose="020B0604020202020204" pitchFamily="34" charset="0"/>
              </a:rPr>
              <a:t>either</a:t>
            </a:r>
            <a:r>
              <a:rPr lang="en-US" altLang="ru-RU" dirty="0">
                <a:latin typeface="Arial" panose="020B0604020202020204" pitchFamily="34" charset="0"/>
                <a:cs typeface="Arial" panose="020B0604020202020204" pitchFamily="34" charset="0"/>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 if value is in a,</a:t>
            </a:r>
            <a:r>
              <a:rPr lang="en-US"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value is not in </a:t>
            </a:r>
            <a:r>
              <a:rPr lang="en-US" b="1" spc="-1" dirty="0">
                <a:solidFill>
                  <a:srgbClr val="000000"/>
                </a:solidFill>
                <a:latin typeface="Courier New"/>
                <a:ea typeface="ＭＳ Ｐゴシック"/>
              </a:rPr>
              <a:t>a</a:t>
            </a:r>
            <a:r>
              <a:rPr lang="en-US" b="1" spc="-1" dirty="0">
                <a:solidFill>
                  <a:srgbClr val="000000"/>
                </a:solidFill>
                <a:latin typeface="Arial" panose="020B0604020202020204" pitchFamily="34" charset="0"/>
                <a:ea typeface="ＭＳ Ｐゴシック"/>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spc="-1" dirty="0">
              <a:solidFill>
                <a:srgbClr val="000000"/>
              </a:solidFill>
              <a:latin typeface="Arial" panose="020B0604020202020204" pitchFamily="34" charset="0"/>
              <a:ea typeface="ＭＳ Ｐゴシック"/>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spc="-1" dirty="0">
                <a:solidFill>
                  <a:srgbClr val="000000"/>
                </a:solidFill>
                <a:latin typeface="Arial" panose="020B0604020202020204" pitchFamily="34" charset="0"/>
                <a:ea typeface="ＭＳ Ｐゴシック"/>
                <a:cs typeface="Arial" panose="020B0604020202020204" pitchFamily="34" charset="0"/>
              </a:rPr>
              <a:t>Or: </a:t>
            </a:r>
            <a:r>
              <a:rPr lang="en-US" altLang="ru-RU" dirty="0">
                <a:latin typeface="Arial" panose="020B0604020202020204" pitchFamily="34" charset="0"/>
                <a:cs typeface="Arial" panose="020B0604020202020204" pitchFamily="34" charset="0"/>
                <a:sym typeface="Wingdings" pitchFamily="2" charset="2"/>
              </a:rPr>
              <a:t>“(</a:t>
            </a:r>
            <a:r>
              <a:rPr lang="en-US" b="0" spc="-1" dirty="0" err="1">
                <a:solidFill>
                  <a:srgbClr val="000000"/>
                </a:solidFill>
                <a:latin typeface="Courier New"/>
                <a:ea typeface="ＭＳ Ｐゴシック"/>
              </a:rPr>
              <a:t>i</a:t>
            </a:r>
            <a:r>
              <a:rPr lang="en-US" b="0" spc="-1" dirty="0">
                <a:solidFill>
                  <a:srgbClr val="000000"/>
                </a:solidFill>
                <a:latin typeface="Calibri"/>
                <a:ea typeface="ＭＳ Ｐゴシック"/>
              </a:rPr>
              <a:t> such that </a:t>
            </a:r>
            <a:r>
              <a:rPr lang="en-US" b="0" spc="-1" dirty="0">
                <a:solidFill>
                  <a:srgbClr val="000000"/>
                </a:solidFill>
                <a:latin typeface="Courier New"/>
                <a:ea typeface="ＭＳ Ｐゴシック"/>
              </a:rPr>
              <a:t>a[</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value</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in a) </a:t>
            </a:r>
            <a:r>
              <a:rPr lang="en-US" b="1" spc="-1" dirty="0">
                <a:solidFill>
                  <a:srgbClr val="000000"/>
                </a:solidFill>
                <a:latin typeface="Calibri"/>
                <a:ea typeface="ＭＳ Ｐゴシック"/>
              </a:rPr>
              <a:t>or</a:t>
            </a:r>
            <a:r>
              <a:rPr lang="en-US" b="0" spc="-1" dirty="0">
                <a:solidFill>
                  <a:srgbClr val="000000"/>
                </a:solidFill>
                <a:latin typeface="Calibri"/>
                <a:ea typeface="ＭＳ Ｐゴシック"/>
              </a:rPr>
              <a:t> (</a:t>
            </a:r>
            <a:r>
              <a:rPr lang="en-US" b="0" spc="-1" dirty="0" err="1">
                <a:solidFill>
                  <a:srgbClr val="000000"/>
                </a:solidFill>
                <a:latin typeface="Courier New"/>
                <a:ea typeface="ＭＳ Ｐゴシック"/>
              </a:rPr>
              <a:t>i</a:t>
            </a:r>
            <a:r>
              <a:rPr lang="en-US" b="0" spc="-1" dirty="0">
                <a:solidFill>
                  <a:srgbClr val="000000"/>
                </a:solidFill>
                <a:latin typeface="Courier New"/>
                <a:ea typeface="ＭＳ Ｐゴシック"/>
              </a:rPr>
              <a:t> = -1</a:t>
            </a:r>
            <a:r>
              <a:rPr lang="en-US" b="0" spc="-1" dirty="0">
                <a:solidFill>
                  <a:srgbClr val="000000"/>
                </a:solidFill>
                <a:latin typeface="Calibri"/>
                <a:ea typeface="ＭＳ Ｐゴシック"/>
              </a:rPr>
              <a:t> </a:t>
            </a:r>
            <a:r>
              <a:rPr lang="en-US" b="1" spc="-1" dirty="0">
                <a:solidFill>
                  <a:srgbClr val="000000"/>
                </a:solidFill>
                <a:latin typeface="Calibri"/>
                <a:ea typeface="ＭＳ Ｐゴシック"/>
              </a:rPr>
              <a:t>and</a:t>
            </a:r>
            <a:r>
              <a:rPr lang="en-US" b="0" spc="-1" dirty="0">
                <a:solidFill>
                  <a:srgbClr val="000000"/>
                </a:solidFill>
                <a:latin typeface="Calibri"/>
                <a:ea typeface="ＭＳ Ｐゴシック"/>
              </a:rPr>
              <a:t> value is not in </a:t>
            </a:r>
            <a:r>
              <a:rPr lang="en-US" b="0" spc="-1" dirty="0">
                <a:solidFill>
                  <a:srgbClr val="000000"/>
                </a:solidFill>
                <a:latin typeface="Courier New"/>
                <a:ea typeface="ＭＳ Ｐゴシック"/>
              </a:rPr>
              <a:t>a)</a:t>
            </a:r>
            <a:r>
              <a:rPr lang="en-US" b="1" spc="-1" dirty="0">
                <a:solidFill>
                  <a:srgbClr val="000000"/>
                </a:solidFill>
                <a:latin typeface="Courier New"/>
                <a:ea typeface="ＭＳ Ｐゴシック"/>
              </a:rPr>
              <a:t>”</a:t>
            </a:r>
            <a:endParaRPr lang="en-US" altLang="ru-RU" dirty="0">
              <a:latin typeface="Arial" panose="020B0604020202020204" pitchFamily="34" charset="0"/>
              <a:cs typeface="Arial" panose="020B0604020202020204" pitchFamily="34" charset="0"/>
              <a:sym typeface="Wingdings" pitchFamily="2" charset="2"/>
            </a:endParaRPr>
          </a:p>
          <a:p>
            <a:endParaRPr lang="en-US" dirty="0"/>
          </a:p>
        </p:txBody>
      </p:sp>
      <p:sp>
        <p:nvSpPr>
          <p:cNvPr id="4" name="Slide Number Placeholder 3"/>
          <p:cNvSpPr>
            <a:spLocks noGrp="1"/>
          </p:cNvSpPr>
          <p:nvPr>
            <p:ph type="sldNum"/>
          </p:nvPr>
        </p:nvSpPr>
        <p:spPr/>
        <p:txBody>
          <a:bodyPr/>
          <a:lstStyle/>
          <a:p>
            <a:pPr algn="r"/>
            <a:fld id="{CA0E542A-0277-4F53-A20D-AA632B1D6EB4}" type="slidenum">
              <a:rPr lang="en-US" sz="1400" b="0" strike="noStrike" spc="-1" smtClean="0">
                <a:latin typeface="Times New Roman"/>
              </a:rPr>
              <a:t>17</a:t>
            </a:fld>
            <a:endParaRPr lang="en-US" sz="1400" b="0" strike="noStrike" spc="-1">
              <a:latin typeface="Times New Roman"/>
            </a:endParaRPr>
          </a:p>
        </p:txBody>
      </p:sp>
    </p:spTree>
    <p:extLst>
      <p:ext uri="{BB962C8B-B14F-4D97-AF65-F5344CB8AC3E}">
        <p14:creationId xmlns:p14="http://schemas.microsoft.com/office/powerpoint/2010/main" val="2014358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370013" y="763588"/>
            <a:ext cx="5030787" cy="377190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dirty="0">
                <a:latin typeface="Arial" panose="020B0604020202020204" pitchFamily="34" charset="0"/>
                <a:cs typeface="Arial" panose="020B0604020202020204" pitchFamily="34" charset="0"/>
              </a:rPr>
              <a:t>Pb requires more of the caller than Pa.</a:t>
            </a:r>
          </a:p>
          <a:p>
            <a:endParaRPr lang="en-US" altLang="ru-RU" dirty="0">
              <a:latin typeface="Arial" panose="020B0604020202020204" pitchFamily="34" charset="0"/>
              <a:cs typeface="Arial" panose="020B0604020202020204" pitchFamily="34" charset="0"/>
            </a:endParaRPr>
          </a:p>
          <a:p>
            <a:r>
              <a:rPr lang="en-US" altLang="ru-RU" dirty="0" err="1">
                <a:latin typeface="Arial" panose="020B0604020202020204" pitchFamily="34" charset="0"/>
                <a:cs typeface="Arial" panose="020B0604020202020204" pitchFamily="34" charset="0"/>
              </a:rPr>
              <a:t>Qa</a:t>
            </a:r>
            <a:r>
              <a:rPr lang="en-US" altLang="ru-RU" dirty="0">
                <a:latin typeface="Arial" panose="020B0604020202020204" pitchFamily="34" charset="0"/>
                <a:cs typeface="Arial" panose="020B0604020202020204" pitchFamily="34" charset="0"/>
              </a:rPr>
              <a:t> promises more to the caller than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does not promise anything if </a:t>
            </a:r>
            <a:r>
              <a:rPr lang="en-US" altLang="ru-RU"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 does not occur in a; e.g., code could return -99.)</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pc="-1" dirty="0">
              <a:solidFill>
                <a:srgbClr val="000000"/>
              </a:solidFill>
              <a:latin typeface="Calibri"/>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AC8B805-20BC-42A0-B3E9-604E1F3FB1DF}" type="slidenum">
              <a:rPr lang="en-US" altLang="ru-RU"/>
              <a:pPr eaLnBrk="1" hangingPunct="1">
                <a:spcBef>
                  <a:spcPct val="0"/>
                </a:spcBef>
              </a:pPr>
              <a:t>18</a:t>
            </a:fld>
            <a:endParaRPr lang="en-US" altLang="ru-RU"/>
          </a:p>
        </p:txBody>
      </p:sp>
    </p:spTree>
    <p:extLst>
      <p:ext uri="{BB962C8B-B14F-4D97-AF65-F5344CB8AC3E}">
        <p14:creationId xmlns:p14="http://schemas.microsoft.com/office/powerpoint/2010/main" val="1303979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PlaceHolder 1"/>
          <p:cNvSpPr>
            <a:spLocks noGrp="1" noRot="1" noChangeAspect="1"/>
          </p:cNvSpPr>
          <p:nvPr>
            <p:ph type="sldImg"/>
          </p:nvPr>
        </p:nvSpPr>
        <p:spPr>
          <a:xfrm>
            <a:off x="1196975" y="696913"/>
            <a:ext cx="4641850" cy="3481387"/>
          </a:xfrm>
          <a:prstGeom prst="rect">
            <a:avLst/>
          </a:prstGeom>
        </p:spPr>
      </p:sp>
      <p:sp>
        <p:nvSpPr>
          <p:cNvPr id="459" name="PlaceHolder 2"/>
          <p:cNvSpPr>
            <a:spLocks noGrp="1"/>
          </p:cNvSpPr>
          <p:nvPr>
            <p:ph type="body"/>
          </p:nvPr>
        </p:nvSpPr>
        <p:spPr>
          <a:xfrm>
            <a:off x="703440" y="4410000"/>
            <a:ext cx="5627160" cy="4176360"/>
          </a:xfrm>
          <a:prstGeom prst="rect">
            <a:avLst/>
          </a:prstGeom>
        </p:spPr>
        <p:txBody>
          <a:bodyPr lIns="93240" tIns="46800" rIns="93240" bIns="46800"/>
          <a:lstStyle/>
          <a:p>
            <a:pPr marL="0" indent="0">
              <a:spcBef>
                <a:spcPts val="0"/>
              </a:spcBef>
              <a:buNone/>
            </a:pPr>
            <a:r>
              <a:rPr lang="en-US" sz="1600" spc="-1" dirty="0">
                <a:latin typeface="Calibri" panose="020F0502020204030204" pitchFamily="34" charset="0"/>
                <a:cs typeface="Calibri" panose="020F0502020204030204" pitchFamily="34" charset="0"/>
              </a:rPr>
              <a:t>Does Q</a:t>
            </a:r>
            <a:r>
              <a:rPr lang="en-US" sz="1600" spc="-1" baseline="-25000" dirty="0">
                <a:latin typeface="Calibri" panose="020F0502020204030204" pitchFamily="34" charset="0"/>
                <a:cs typeface="Calibri" panose="020F0502020204030204" pitchFamily="34" charset="0"/>
              </a:rPr>
              <a:t>B</a:t>
            </a:r>
            <a:r>
              <a:rPr lang="en-US" sz="1600" spc="-1" dirty="0">
                <a:latin typeface="Calibri" panose="020F0502020204030204" pitchFamily="34" charset="0"/>
                <a:cs typeface="Calibri" panose="020F0502020204030204" pitchFamily="34" charset="0"/>
              </a:rPr>
              <a:t> =&gt; Q</a:t>
            </a:r>
            <a:r>
              <a:rPr lang="en-US" sz="1600" spc="-1" baseline="-25000" dirty="0">
                <a:latin typeface="Calibri" panose="020F0502020204030204" pitchFamily="34" charset="0"/>
                <a:cs typeface="Calibri" panose="020F0502020204030204" pitchFamily="34" charset="0"/>
              </a:rPr>
              <a:t>A</a:t>
            </a:r>
            <a:r>
              <a:rPr lang="en-US" sz="1600" spc="-1" dirty="0">
                <a:latin typeface="Calibri" panose="020F0502020204030204" pitchFamily="34" charset="0"/>
                <a:cs typeface="Calibri" panose="020F0502020204030204" pitchFamily="34" charset="0"/>
              </a:rPr>
              <a:t>?</a:t>
            </a:r>
          </a:p>
          <a:p>
            <a:pPr marL="0" indent="0">
              <a:spcBef>
                <a:spcPts val="0"/>
              </a:spcBef>
              <a:buNone/>
            </a:pPr>
            <a:r>
              <a:rPr lang="en-US" sz="1600" spc="-1" dirty="0">
                <a:latin typeface="Calibri" panose="020F0502020204030204" pitchFamily="34" charset="0"/>
                <a:cs typeface="Calibri" panose="020F0502020204030204" pitchFamily="34" charset="0"/>
              </a:rPr>
              <a:t>Consider a set of all triplets (value,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that make Q</a:t>
            </a:r>
            <a:r>
              <a:rPr lang="en-US" sz="1600" spc="-1" baseline="-25000" dirty="0">
                <a:latin typeface="Calibri" panose="020F0502020204030204" pitchFamily="34" charset="0"/>
                <a:cs typeface="Calibri" panose="020F0502020204030204" pitchFamily="34" charset="0"/>
              </a:rPr>
              <a:t>B</a:t>
            </a:r>
            <a:r>
              <a:rPr lang="en-US" sz="1600" spc="-1" dirty="0">
                <a:latin typeface="Calibri" panose="020F0502020204030204" pitchFamily="34" charset="0"/>
                <a:cs typeface="Calibri" panose="020F0502020204030204" pitchFamily="34" charset="0"/>
              </a:rPr>
              <a:t> true. There are two cases.</a:t>
            </a:r>
          </a:p>
          <a:p>
            <a:pPr marL="342900" lvl="0" indent="-342900">
              <a:spcBef>
                <a:spcPts val="0"/>
              </a:spcBef>
              <a:buFontTx/>
              <a:buAutoNum type="arabicParenR"/>
              <a:defRPr/>
            </a:pP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true =&gt;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This implication is true for all such triplets (value, </a:t>
            </a:r>
            <a:r>
              <a:rPr lang="en-US" sz="1600"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a) that make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true. f</a:t>
            </a:r>
            <a:r>
              <a:rPr lang="en-US" sz="1600" spc="-1" dirty="0">
                <a:latin typeface="Calibri" panose="020F0502020204030204" pitchFamily="34" charset="0"/>
                <a:cs typeface="Calibri" panose="020F0502020204030204" pitchFamily="34" charset="0"/>
              </a:rPr>
              <a:t>alse =&gt; true is true. So, this is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&amp;&amp; true or simply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a:t>
            </a:r>
            <a:endParaRPr lang="en-US" sz="1600" spc="-1" dirty="0">
              <a:latin typeface="Calibri" panose="020F0502020204030204" pitchFamily="34" charset="0"/>
              <a:cs typeface="Calibri" panose="020F0502020204030204" pitchFamily="34" charset="0"/>
            </a:endParaRPr>
          </a:p>
          <a:p>
            <a:pPr marL="342900" lvl="0" indent="-342900">
              <a:spcBef>
                <a:spcPts val="0"/>
              </a:spcBef>
              <a:buFontTx/>
              <a:buAutoNum type="arabicParenR"/>
              <a:defRPr/>
            </a:pP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false =&gt;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is true (because from the implication truth table false =&gt; true is true but also false =&gt; false is true); true =&gt; true is true. So, true &amp;&amp; true is true. This means that for all triplets (value, </a:t>
            </a:r>
            <a:r>
              <a:rPr lang="en-US" sz="1600"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a)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is true.</a:t>
            </a:r>
          </a:p>
          <a:p>
            <a:pPr marL="0" lvl="0" indent="0">
              <a:spcBef>
                <a:spcPts val="0"/>
              </a:spcBef>
              <a:buNone/>
              <a:defRPr/>
            </a:pPr>
            <a:endParaRPr lang="en-US" sz="1600" spc="-1" dirty="0">
              <a:solidFill>
                <a:srgbClr val="000000"/>
              </a:solidFill>
              <a:latin typeface="Calibri" panose="020F0502020204030204" pitchFamily="34" charset="0"/>
              <a:ea typeface="ＭＳ Ｐゴシック"/>
              <a:cs typeface="Calibri" panose="020F0502020204030204" pitchFamily="34" charset="0"/>
            </a:endParaRPr>
          </a:p>
          <a:p>
            <a:pPr marL="0" lvl="0" indent="0">
              <a:spcBef>
                <a:spcPts val="0"/>
              </a:spcBef>
              <a:buNone/>
              <a:defRPr/>
            </a:pPr>
            <a:r>
              <a:rPr lang="en-US" sz="1600" spc="-1" dirty="0">
                <a:solidFill>
                  <a:srgbClr val="000000"/>
                </a:solidFill>
                <a:latin typeface="Calibri" panose="020F0502020204030204" pitchFamily="34" charset="0"/>
                <a:ea typeface="ＭＳ Ｐゴシック"/>
                <a:cs typeface="Calibri" panose="020F0502020204030204" pitchFamily="34" charset="0"/>
              </a:rPr>
              <a:t>Now, if we take a union of triplets from 1) and 2), it would be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latin typeface="Calibri" panose="020F0502020204030204" pitchFamily="34" charset="0"/>
                <a:cs typeface="Calibri" panose="020F0502020204030204" pitchFamily="34" charset="0"/>
              </a:rPr>
              <a:t> and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U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It turns out that it is not a subset of triplets that make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true (see below). There are triplets that make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true but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false. An example would be (5, 100, [1,2,3]). For value==5, </a:t>
            </a:r>
            <a:r>
              <a:rPr lang="en-US" sz="1600"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==100, and a==[1,2,3],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is true. But the same triplet makes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false, so it is not in the set of triplets that make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true. Clearly, true =&gt; false is false, so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=&gt;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is false.</a:t>
            </a:r>
          </a:p>
          <a:p>
            <a:pPr marL="0" lvl="0" indent="0">
              <a:spcBef>
                <a:spcPts val="0"/>
              </a:spcBef>
              <a:buNone/>
              <a:defRPr/>
            </a:pPr>
            <a:endParaRPr lang="en-US" sz="1600" spc="-1" dirty="0">
              <a:solidFill>
                <a:srgbClr val="000000"/>
              </a:solidFill>
              <a:latin typeface="Calibri" panose="020F0502020204030204" pitchFamily="34" charset="0"/>
              <a:ea typeface="ＭＳ Ｐゴシック"/>
              <a:cs typeface="Calibri" panose="020F0502020204030204" pitchFamily="34" charset="0"/>
            </a:endParaRPr>
          </a:p>
          <a:p>
            <a:pPr marL="0" indent="0">
              <a:spcBef>
                <a:spcPts val="0"/>
              </a:spcBef>
              <a:buNone/>
            </a:pPr>
            <a:r>
              <a:rPr lang="en-US" sz="1600" spc="-1" dirty="0">
                <a:latin typeface="Calibri" panose="020F0502020204030204" pitchFamily="34" charset="0"/>
                <a:cs typeface="Calibri" panose="020F0502020204030204" pitchFamily="34" charset="0"/>
              </a:rPr>
              <a:t>Does Q</a:t>
            </a:r>
            <a:r>
              <a:rPr lang="en-US" sz="1600" spc="-1" baseline="-25000" dirty="0">
                <a:latin typeface="Calibri" panose="020F0502020204030204" pitchFamily="34" charset="0"/>
                <a:cs typeface="Calibri" panose="020F0502020204030204" pitchFamily="34" charset="0"/>
              </a:rPr>
              <a:t>A</a:t>
            </a:r>
            <a:r>
              <a:rPr lang="en-US" sz="1600" spc="-1" dirty="0">
                <a:latin typeface="Calibri" panose="020F0502020204030204" pitchFamily="34" charset="0"/>
                <a:cs typeface="Calibri" panose="020F0502020204030204" pitchFamily="34" charset="0"/>
              </a:rPr>
              <a:t> =&gt; Q</a:t>
            </a:r>
            <a:r>
              <a:rPr lang="en-US" sz="1600" spc="-1" baseline="-25000" dirty="0">
                <a:latin typeface="Calibri" panose="020F0502020204030204" pitchFamily="34" charset="0"/>
                <a:cs typeface="Calibri" panose="020F0502020204030204" pitchFamily="34" charset="0"/>
              </a:rPr>
              <a:t>B</a:t>
            </a:r>
            <a:r>
              <a:rPr lang="en-US" sz="1600" spc="-1" dirty="0">
                <a:latin typeface="Calibri" panose="020F0502020204030204" pitchFamily="34" charset="0"/>
                <a:cs typeface="Calibri" panose="020F0502020204030204" pitchFamily="34" charset="0"/>
              </a:rPr>
              <a:t>?</a:t>
            </a:r>
          </a:p>
          <a:p>
            <a:pPr marL="0" lvl="0" indent="0">
              <a:spcBef>
                <a:spcPts val="0"/>
              </a:spcBef>
              <a:buNone/>
              <a:defRPr/>
            </a:pPr>
            <a:r>
              <a:rPr lang="en-US" sz="1600" spc="-1" dirty="0">
                <a:latin typeface="Calibri" panose="020F0502020204030204" pitchFamily="34" charset="0"/>
                <a:cs typeface="Calibri" panose="020F0502020204030204" pitchFamily="34" charset="0"/>
              </a:rPr>
              <a:t>Consider a set of all triplets (value,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that make Q</a:t>
            </a:r>
            <a:r>
              <a:rPr lang="en-US" sz="1600" spc="-1" baseline="-25000" dirty="0">
                <a:latin typeface="Calibri" panose="020F0502020204030204" pitchFamily="34" charset="0"/>
                <a:cs typeface="Calibri" panose="020F0502020204030204" pitchFamily="34" charset="0"/>
              </a:rPr>
              <a:t>A</a:t>
            </a:r>
            <a:r>
              <a:rPr lang="en-US" sz="1600" spc="-1" dirty="0">
                <a:latin typeface="Calibri" panose="020F0502020204030204" pitchFamily="34" charset="0"/>
                <a:cs typeface="Calibri" panose="020F0502020204030204" pitchFamily="34" charset="0"/>
              </a:rPr>
              <a:t> true. </a:t>
            </a:r>
          </a:p>
          <a:p>
            <a:pPr marL="342900" indent="-342900">
              <a:spcBef>
                <a:spcPts val="0"/>
              </a:spcBef>
              <a:buAutoNum type="arabicParenR"/>
            </a:pP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true =&gt;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This implication is true for all such triplets (value, </a:t>
            </a:r>
            <a:r>
              <a:rPr lang="en-US" sz="1600"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a) that make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true. f</a:t>
            </a:r>
            <a:r>
              <a:rPr lang="en-US" sz="1600" spc="-1" dirty="0">
                <a:latin typeface="Calibri" panose="020F0502020204030204" pitchFamily="34" charset="0"/>
                <a:cs typeface="Calibri" panose="020F0502020204030204" pitchFamily="34" charset="0"/>
              </a:rPr>
              <a:t>alse =&gt; -1==</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is true </a:t>
            </a:r>
            <a:r>
              <a:rPr lang="en-US" sz="1600" spc="-1" dirty="0">
                <a:solidFill>
                  <a:srgbClr val="000000"/>
                </a:solidFill>
                <a:latin typeface="Calibri" panose="020F0502020204030204" pitchFamily="34" charset="0"/>
                <a:ea typeface="ＭＳ Ｐゴシック"/>
                <a:cs typeface="Calibri" panose="020F0502020204030204" pitchFamily="34" charset="0"/>
              </a:rPr>
              <a:t>(because from the implication truth table false =&gt; true is true but also false =&gt; false is true)</a:t>
            </a:r>
            <a:r>
              <a:rPr lang="en-US" sz="1600" spc="-1" dirty="0">
                <a:latin typeface="Calibri" panose="020F0502020204030204" pitchFamily="34" charset="0"/>
                <a:cs typeface="Calibri" panose="020F0502020204030204" pitchFamily="34" charset="0"/>
              </a:rPr>
              <a:t>. So, this is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&amp;&amp; true or simply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a:t>
            </a:r>
            <a:endParaRPr lang="en-US" sz="1600" spc="-1" dirty="0">
              <a:latin typeface="Calibri" panose="020F0502020204030204" pitchFamily="34" charset="0"/>
              <a:cs typeface="Calibri" panose="020F0502020204030204" pitchFamily="34" charset="0"/>
            </a:endParaRPr>
          </a:p>
          <a:p>
            <a:pPr marL="342900" lvl="0" indent="-342900">
              <a:spcBef>
                <a:spcPts val="0"/>
              </a:spcBef>
              <a:buFontTx/>
              <a:buAutoNum type="arabicParenR"/>
              <a:defRPr/>
            </a:pP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false =&gt;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is true (because from the implication truth table false =&gt; true is true but also false =&gt; false is true); true =&gt; </a:t>
            </a:r>
            <a:r>
              <a:rPr lang="en-US" sz="1600" spc="-1" dirty="0">
                <a:latin typeface="Calibri" panose="020F0502020204030204" pitchFamily="34" charset="0"/>
                <a:cs typeface="Calibri" panose="020F0502020204030204" pitchFamily="34" charset="0"/>
              </a:rPr>
              <a:t>-1==</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t>
            </a:r>
            <a:r>
              <a:rPr lang="en-US" sz="1600" spc="-1" dirty="0">
                <a:solidFill>
                  <a:srgbClr val="000000"/>
                </a:solidFill>
                <a:latin typeface="Calibri" panose="020F0502020204030204" pitchFamily="34" charset="0"/>
                <a:ea typeface="ＭＳ Ｐゴシック"/>
                <a:cs typeface="Calibri" panose="020F0502020204030204" pitchFamily="34" charset="0"/>
              </a:rPr>
              <a:t> is true for </a:t>
            </a:r>
            <a:r>
              <a:rPr lang="en-US" sz="1600"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==-1. So, this is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a:t>
            </a:r>
            <a:r>
              <a:rPr lang="en-US" sz="1600" spc="-1" dirty="0">
                <a:solidFill>
                  <a:srgbClr val="000000"/>
                </a:solidFill>
                <a:latin typeface="Calibri" panose="020F0502020204030204" pitchFamily="34" charset="0"/>
                <a:ea typeface="ＭＳ Ｐゴシック"/>
                <a:cs typeface="Calibri" panose="020F0502020204030204" pitchFamily="34" charset="0"/>
              </a:rPr>
              <a:t>such that true &amp;&amp; </a:t>
            </a:r>
            <a:r>
              <a:rPr lang="en-US" sz="1600" spc="-1" dirty="0">
                <a:latin typeface="Calibri" panose="020F0502020204030204" pitchFamily="34" charset="0"/>
                <a:cs typeface="Calibri" panose="020F0502020204030204" pitchFamily="34" charset="0"/>
              </a:rPr>
              <a:t>-1==</a:t>
            </a:r>
            <a:r>
              <a:rPr lang="en-US" sz="1600" spc="-1" dirty="0" err="1">
                <a:latin typeface="Calibri" panose="020F0502020204030204" pitchFamily="34" charset="0"/>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is true or simply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==-1</a:t>
            </a:r>
            <a:r>
              <a:rPr lang="en-US" sz="1600" spc="-1" dirty="0">
                <a:solidFill>
                  <a:srgbClr val="000000"/>
                </a:solidFill>
                <a:latin typeface="Calibri" panose="020F0502020204030204" pitchFamily="34" charset="0"/>
                <a:ea typeface="ＭＳ Ｐゴシック"/>
                <a:cs typeface="Calibri" panose="020F0502020204030204" pitchFamily="34" charset="0"/>
              </a:rPr>
              <a:t>. This means that for all triplets (value, -1,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is true.</a:t>
            </a:r>
          </a:p>
          <a:p>
            <a:pPr marL="0" indent="0">
              <a:spcBef>
                <a:spcPts val="0"/>
              </a:spcBef>
              <a:buNone/>
            </a:pPr>
            <a:r>
              <a:rPr lang="en-US" sz="1600" spc="-1" dirty="0">
                <a:solidFill>
                  <a:srgbClr val="000000"/>
                </a:solidFill>
                <a:latin typeface="Calibri" panose="020F0502020204030204" pitchFamily="34" charset="0"/>
                <a:ea typeface="ＭＳ Ｐゴシック"/>
                <a:cs typeface="Calibri" panose="020F0502020204030204" pitchFamily="34" charset="0"/>
              </a:rPr>
              <a:t>Now, if we take a union of triplets from 1) and 2), it would be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latin typeface="Calibri" panose="020F0502020204030204" pitchFamily="34" charset="0"/>
                <a:cs typeface="Calibri" panose="020F0502020204030204" pitchFamily="34" charset="0"/>
              </a:rPr>
              <a:t> and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spc="-1" dirty="0">
                <a:solidFill>
                  <a:srgbClr val="000000"/>
                </a:solidFill>
                <a:latin typeface="Calibri" panose="020F0502020204030204" pitchFamily="34" charset="0"/>
                <a:ea typeface="ＭＳ Ｐゴシック"/>
                <a:cs typeface="Calibri" panose="020F0502020204030204" pitchFamily="34" charset="0"/>
              </a:rPr>
              <a:t>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 == value</a:t>
            </a:r>
            <a:r>
              <a:rPr lang="en-US" sz="1600" spc="-1" dirty="0">
                <a:solidFill>
                  <a:srgbClr val="000000"/>
                </a:solidFill>
                <a:latin typeface="Calibri" panose="020F0502020204030204" pitchFamily="34" charset="0"/>
                <a:ea typeface="ＭＳ Ｐゴシック"/>
                <a:cs typeface="Calibri" panose="020F0502020204030204" pitchFamily="34" charset="0"/>
              </a:rPr>
              <a:t>} U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and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==-1</a:t>
            </a:r>
            <a:r>
              <a:rPr lang="en-US" sz="1600" spc="-1" dirty="0">
                <a:solidFill>
                  <a:srgbClr val="000000"/>
                </a:solidFill>
                <a:latin typeface="Calibri" panose="020F0502020204030204" pitchFamily="34" charset="0"/>
                <a:ea typeface="ＭＳ Ｐゴシック"/>
                <a:cs typeface="Calibri" panose="020F0502020204030204" pitchFamily="34" charset="0"/>
              </a:rPr>
              <a:t>}. The first set in this union is the same as the first set of the union that makes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true. For the second set in the union, any triplet from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and </a:t>
            </a:r>
            <a:r>
              <a:rPr lang="en-US" sz="1600" b="1" spc="-1" dirty="0" err="1">
                <a:solidFill>
                  <a:srgbClr val="000000"/>
                </a:solidFill>
                <a:latin typeface="Calibri" panose="020F0502020204030204" pitchFamily="34" charset="0"/>
                <a:ea typeface="ＭＳ Ｐゴシック"/>
                <a:cs typeface="Calibri" panose="020F0502020204030204" pitchFamily="34" charset="0"/>
              </a:rPr>
              <a:t>i</a:t>
            </a:r>
            <a:r>
              <a:rPr lang="en-US" sz="1600" b="1" spc="-1" dirty="0">
                <a:solidFill>
                  <a:srgbClr val="000000"/>
                </a:solidFill>
                <a:latin typeface="Calibri" panose="020F0502020204030204" pitchFamily="34" charset="0"/>
                <a:ea typeface="ＭＳ Ｐゴシック"/>
                <a:cs typeface="Calibri" panose="020F0502020204030204" pitchFamily="34" charset="0"/>
              </a:rPr>
              <a:t>==-1</a:t>
            </a:r>
            <a:r>
              <a:rPr lang="en-US" sz="1600" spc="-1" dirty="0">
                <a:solidFill>
                  <a:srgbClr val="000000"/>
                </a:solidFill>
                <a:latin typeface="Calibri" panose="020F0502020204030204" pitchFamily="34" charset="0"/>
                <a:ea typeface="ＭＳ Ｐゴシック"/>
                <a:cs typeface="Calibri" panose="020F0502020204030204" pitchFamily="34" charset="0"/>
              </a:rPr>
              <a:t>} is in {</a:t>
            </a:r>
            <a:r>
              <a:rPr lang="en-US" sz="1600" spc="-1" dirty="0">
                <a:latin typeface="Calibri" panose="020F0502020204030204" pitchFamily="34" charset="0"/>
                <a:cs typeface="Calibri" panose="020F0502020204030204" pitchFamily="34" charset="0"/>
              </a:rPr>
              <a:t>(value, </a:t>
            </a:r>
            <a:r>
              <a:rPr lang="en-US" sz="1600" spc="-1" dirty="0" err="1">
                <a:latin typeface="Calibri" panose="020F0502020204030204" pitchFamily="34" charset="0"/>
                <a:cs typeface="Calibri" panose="020F0502020204030204" pitchFamily="34" charset="0"/>
              </a:rPr>
              <a:t>i</a:t>
            </a:r>
            <a:r>
              <a:rPr lang="en-US" sz="1600" spc="-1" dirty="0">
                <a:latin typeface="Calibri" panose="020F0502020204030204" pitchFamily="34" charset="0"/>
                <a:cs typeface="Calibri" panose="020F0502020204030204" pitchFamily="34" charset="0"/>
              </a:rPr>
              <a:t>, a) such that </a:t>
            </a:r>
            <a:r>
              <a:rPr lang="en-US" sz="1600" b="1" spc="-1" dirty="0">
                <a:solidFill>
                  <a:srgbClr val="000000"/>
                </a:solidFill>
                <a:latin typeface="Calibri" panose="020F0502020204030204" pitchFamily="34" charset="0"/>
                <a:ea typeface="ＭＳ Ｐゴシック"/>
                <a:cs typeface="Calibri" panose="020F0502020204030204" pitchFamily="34" charset="0"/>
              </a:rPr>
              <a:t>value</a:t>
            </a:r>
            <a:r>
              <a:rPr lang="en-US" sz="1600" spc="-1" dirty="0">
                <a:solidFill>
                  <a:srgbClr val="000000"/>
                </a:solidFill>
                <a:latin typeface="Calibri" panose="020F0502020204030204" pitchFamily="34" charset="0"/>
                <a:ea typeface="ＭＳ Ｐゴシック"/>
                <a:cs typeface="Calibri" panose="020F0502020204030204" pitchFamily="34" charset="0"/>
              </a:rPr>
              <a:t> is not in </a:t>
            </a:r>
            <a:r>
              <a:rPr lang="en-US" sz="1600" b="1" spc="-1"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Together, it means that a set of triplets that make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true is a subset of the set of triplets that make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true. Therefore,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=&gt;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 which means that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A</a:t>
            </a:r>
            <a:r>
              <a:rPr lang="en-US" sz="1600" spc="-1" dirty="0">
                <a:solidFill>
                  <a:srgbClr val="000000"/>
                </a:solidFill>
                <a:latin typeface="Calibri" panose="020F0502020204030204" pitchFamily="34" charset="0"/>
                <a:ea typeface="ＭＳ Ｐゴシック"/>
                <a:cs typeface="Calibri" panose="020F0502020204030204" pitchFamily="34" charset="0"/>
              </a:rPr>
              <a:t> is stronger than Q</a:t>
            </a:r>
            <a:r>
              <a:rPr lang="en-US" sz="1600" spc="-1" baseline="-25000" dirty="0">
                <a:solidFill>
                  <a:srgbClr val="000000"/>
                </a:solidFill>
                <a:latin typeface="Calibri" panose="020F0502020204030204" pitchFamily="34" charset="0"/>
                <a:ea typeface="ＭＳ Ｐゴシック"/>
                <a:cs typeface="Calibri" panose="020F0502020204030204" pitchFamily="34" charset="0"/>
              </a:rPr>
              <a:t>B</a:t>
            </a:r>
            <a:r>
              <a:rPr lang="en-US" sz="1600" spc="-1" dirty="0">
                <a:solidFill>
                  <a:srgbClr val="000000"/>
                </a:solidFill>
                <a:latin typeface="Calibri" panose="020F0502020204030204" pitchFamily="34" charset="0"/>
                <a:ea typeface="ＭＳ Ｐゴシック"/>
                <a:cs typeface="Calibri" panose="020F0502020204030204" pitchFamily="34" charset="0"/>
              </a:rPr>
              <a:t>.</a:t>
            </a:r>
            <a:endParaRPr lang="en-US" sz="1600" spc="-1" dirty="0">
              <a:latin typeface="Calibri" panose="020F0502020204030204" pitchFamily="34" charset="0"/>
              <a:cs typeface="Calibri" panose="020F0502020204030204" pitchFamily="34" charset="0"/>
            </a:endParaRPr>
          </a:p>
          <a:p>
            <a:endParaRPr lang="en-US" sz="1600" b="0" strike="noStrike" spc="-1" dirty="0">
              <a:latin typeface="Arial"/>
            </a:endParaRPr>
          </a:p>
        </p:txBody>
      </p:sp>
      <p:sp>
        <p:nvSpPr>
          <p:cNvPr id="460"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CED31570-88FA-49CA-B642-F28739CDBA76}" type="slidenum">
              <a:rPr lang="en-US" sz="1200" b="0" strike="noStrike" spc="-1">
                <a:solidFill>
                  <a:srgbClr val="000000"/>
                </a:solidFill>
                <a:latin typeface="Arial"/>
                <a:ea typeface="MS PGothic"/>
              </a:rPr>
              <a:t>19</a:t>
            </a:fld>
            <a:endParaRPr lang="en-US" sz="1200" b="0" strike="noStrike" spc="-1">
              <a:latin typeface="Times New Roman"/>
            </a:endParaRPr>
          </a:p>
        </p:txBody>
      </p:sp>
    </p:spTree>
    <p:extLst>
      <p:ext uri="{BB962C8B-B14F-4D97-AF65-F5344CB8AC3E}">
        <p14:creationId xmlns:p14="http://schemas.microsoft.com/office/powerpoint/2010/main" val="2917111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370013" y="763588"/>
            <a:ext cx="5030787" cy="3771900"/>
          </a:xfrm>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spc="-1" dirty="0"/>
              <a:t>{false} code {true} is the weakest specification.  It is impossible to satisfy its preconditions, and code does not give any guarantees.</a:t>
            </a:r>
            <a:r>
              <a:rPr lang="en-US" altLang="ru-RU" sz="1200" dirty="0">
                <a:latin typeface="Calibri" panose="020F0502020204030204" pitchFamily="34" charset="0"/>
                <a:cs typeface="Calibri" panose="020F0502020204030204" pitchFamily="34" charset="0"/>
              </a:rPr>
              <a:t>             </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 dirty="0"/>
              <a:t>A =&gt; B implies that any code satisfying A will also satisfy B.</a:t>
            </a:r>
          </a:p>
          <a:p>
            <a:endParaRPr lang="en-US" altLang="ru-RU" dirty="0">
              <a:latin typeface="Arial" panose="020B0604020202020204" pitchFamily="34" charset="0"/>
              <a:cs typeface="Arial" panose="020B0604020202020204" pitchFamily="34" charset="0"/>
            </a:endParaRPr>
          </a:p>
          <a:p>
            <a:pPr marL="0" indent="0">
              <a:buNone/>
            </a:pPr>
            <a:r>
              <a:rPr lang="en-US" altLang="ru-RU" dirty="0">
                <a:latin typeface="Arial" panose="020B0604020202020204" pitchFamily="34" charset="0"/>
                <a:cs typeface="Arial" panose="020B0604020202020204" pitchFamily="34" charset="0"/>
              </a:rPr>
              <a:t>That is, for all implementations I making </a:t>
            </a:r>
            <a:r>
              <a:rPr lang="en-US" sz="1200" spc="-1" dirty="0"/>
              <a:t>{P</a:t>
            </a:r>
            <a:r>
              <a:rPr lang="en-US" sz="1200" spc="-1" baseline="-25000" dirty="0"/>
              <a:t>A</a:t>
            </a:r>
            <a:r>
              <a:rPr lang="en-US" sz="1200" spc="-1" dirty="0"/>
              <a:t>} I {Q</a:t>
            </a:r>
            <a:r>
              <a:rPr lang="en-US" sz="1200" spc="-1" baseline="-25000" dirty="0"/>
              <a:t>A</a:t>
            </a:r>
            <a:r>
              <a:rPr lang="en-US" sz="1200" spc="-1" dirty="0"/>
              <a:t>} true, {P</a:t>
            </a:r>
            <a:r>
              <a:rPr lang="en-US" sz="1200" spc="-1" baseline="-25000" dirty="0"/>
              <a:t>B</a:t>
            </a:r>
            <a:r>
              <a:rPr lang="en-US" sz="1200" spc="-1" dirty="0"/>
              <a:t>} I {Q</a:t>
            </a:r>
            <a:r>
              <a:rPr lang="en-US" sz="1200" spc="-1" baseline="-25000" dirty="0"/>
              <a:t>B</a:t>
            </a:r>
            <a:r>
              <a:rPr lang="en-US" sz="1200" spc="-1" dirty="0"/>
              <a:t>} will also be true, or more formally;</a:t>
            </a:r>
          </a:p>
          <a:p>
            <a:pPr marL="0" indent="0">
              <a:buNone/>
            </a:pPr>
            <a:endParaRPr lang="en-US" altLang="ru-RU" sz="1200" spc="-1" dirty="0">
              <a:latin typeface="Arial" panose="020B0604020202020204" pitchFamily="34" charset="0"/>
              <a:cs typeface="Arial" panose="020B0604020202020204" pitchFamily="34" charset="0"/>
            </a:endParaRPr>
          </a:p>
          <a:p>
            <a:pPr marL="0" indent="0">
              <a:buNone/>
            </a:pPr>
            <a:r>
              <a:rPr lang="en-US" altLang="ru-RU" dirty="0">
                <a:latin typeface="Arial" panose="020B0604020202020204" pitchFamily="34" charset="0"/>
                <a:cs typeface="Arial" panose="020B0604020202020204" pitchFamily="34" charset="0"/>
              </a:rPr>
              <a:t>A =&gt; B </a:t>
            </a:r>
            <a:r>
              <a:rPr lang="en-US" altLang="ru-RU" dirty="0" err="1">
                <a:latin typeface="Arial" panose="020B0604020202020204" pitchFamily="34" charset="0"/>
                <a:cs typeface="Arial" panose="020B0604020202020204" pitchFamily="34" charset="0"/>
              </a:rPr>
              <a:t>iff</a:t>
            </a:r>
            <a:r>
              <a:rPr lang="en-US" altLang="ru-RU" dirty="0">
                <a:latin typeface="Arial" panose="020B0604020202020204" pitchFamily="34" charset="0"/>
                <a:cs typeface="Arial" panose="020B0604020202020204" pitchFamily="34" charset="0"/>
              </a:rPr>
              <a:t> </a:t>
            </a:r>
            <a:r>
              <a:rPr lang="en-US" altLang="ru-RU" dirty="0" err="1">
                <a:latin typeface="Arial" panose="020B0604020202020204" pitchFamily="34" charset="0"/>
                <a:cs typeface="Arial" panose="020B0604020202020204" pitchFamily="34" charset="0"/>
              </a:rPr>
              <a:t>forall</a:t>
            </a:r>
            <a:r>
              <a:rPr lang="en-US" altLang="ru-RU" dirty="0">
                <a:latin typeface="Arial" panose="020B0604020202020204" pitchFamily="34" charset="0"/>
                <a:cs typeface="Arial" panose="020B0604020202020204" pitchFamily="34" charset="0"/>
              </a:rPr>
              <a:t> I, </a:t>
            </a:r>
            <a:r>
              <a:rPr lang="en-US" sz="1200" spc="-1" dirty="0"/>
              <a:t>{P</a:t>
            </a:r>
            <a:r>
              <a:rPr lang="en-US" sz="1200" spc="-1" baseline="-25000" dirty="0"/>
              <a:t>A</a:t>
            </a:r>
            <a:r>
              <a:rPr lang="en-US" sz="1200" spc="-1" dirty="0"/>
              <a:t>} I {Q</a:t>
            </a:r>
            <a:r>
              <a:rPr lang="en-US" sz="1200" spc="-1" baseline="-25000" dirty="0"/>
              <a:t>A</a:t>
            </a:r>
            <a:r>
              <a:rPr lang="en-US" sz="1200" spc="-1" dirty="0"/>
              <a:t>} =&gt; {P</a:t>
            </a:r>
            <a:r>
              <a:rPr lang="en-US" sz="1200" spc="-1" baseline="-25000" dirty="0"/>
              <a:t>B</a:t>
            </a:r>
            <a:r>
              <a:rPr lang="en-US" sz="1200" spc="-1" dirty="0"/>
              <a:t>} I {Q</a:t>
            </a:r>
            <a:r>
              <a:rPr lang="en-US" sz="1200" spc="-1" baseline="-25000" dirty="0"/>
              <a:t>B</a:t>
            </a:r>
            <a:r>
              <a:rPr lang="en-US" sz="1200" spc="-1" dirty="0"/>
              <a:t>}.</a:t>
            </a:r>
          </a:p>
          <a:p>
            <a:pPr marL="0" indent="0">
              <a:buNone/>
            </a:pPr>
            <a:endParaRPr lang="en-US" altLang="ru-RU" dirty="0">
              <a:latin typeface="Arial" panose="020B0604020202020204" pitchFamily="34" charset="0"/>
              <a:cs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511B1D24-D445-4D2B-83E1-3D51FD914768}" type="slidenum">
              <a:rPr lang="en-US" altLang="ru-RU"/>
              <a:pPr eaLnBrk="1" hangingPunct="1">
                <a:spcBef>
                  <a:spcPct val="0"/>
                </a:spcBef>
              </a:pPr>
              <a:t>20</a:t>
            </a:fld>
            <a:endParaRPr lang="en-US" altLang="ru-RU"/>
          </a:p>
        </p:txBody>
      </p:sp>
    </p:spTree>
    <p:extLst>
      <p:ext uri="{BB962C8B-B14F-4D97-AF65-F5344CB8AC3E}">
        <p14:creationId xmlns:p14="http://schemas.microsoft.com/office/powerpoint/2010/main" val="696637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PlaceHolder 1"/>
          <p:cNvSpPr>
            <a:spLocks noGrp="1" noRot="1" noChangeAspect="1"/>
          </p:cNvSpPr>
          <p:nvPr>
            <p:ph type="sldImg"/>
          </p:nvPr>
        </p:nvSpPr>
        <p:spPr>
          <a:xfrm>
            <a:off x="1196975" y="696913"/>
            <a:ext cx="4641850" cy="3481387"/>
          </a:xfrm>
          <a:prstGeom prst="rect">
            <a:avLst/>
          </a:prstGeom>
        </p:spPr>
      </p:sp>
      <p:sp>
        <p:nvSpPr>
          <p:cNvPr id="246"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247"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8FAF8632-D547-4D11-83E6-CAA035B9F83B}" type="slidenum">
              <a:rPr lang="en-US" sz="1200" b="0" strike="noStrike" spc="-1">
                <a:solidFill>
                  <a:srgbClr val="000000"/>
                </a:solidFill>
                <a:latin typeface="Arial"/>
                <a:ea typeface="MS PGothic"/>
              </a:rPr>
              <a:t>2</a:t>
            </a:fld>
            <a:endParaRPr lang="en-US" sz="1200" b="0" strike="noStrike" spc="-1">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370013" y="763588"/>
            <a:ext cx="5030787" cy="377190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pc="-1" dirty="0">
              <a:solidFill>
                <a:srgbClr val="000000"/>
              </a:solidFill>
              <a:latin typeface="Calibri"/>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AC8B805-20BC-42A0-B3E9-604E1F3FB1DF}" type="slidenum">
              <a:rPr lang="en-US" altLang="ru-RU"/>
              <a:pPr eaLnBrk="1" hangingPunct="1">
                <a:spcBef>
                  <a:spcPct val="0"/>
                </a:spcBef>
              </a:pPr>
              <a:t>21</a:t>
            </a:fld>
            <a:endParaRPr lang="en-US" altLang="ru-RU"/>
          </a:p>
        </p:txBody>
      </p:sp>
    </p:spTree>
    <p:extLst>
      <p:ext uri="{BB962C8B-B14F-4D97-AF65-F5344CB8AC3E}">
        <p14:creationId xmlns:p14="http://schemas.microsoft.com/office/powerpoint/2010/main" val="2439602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370013" y="763588"/>
            <a:ext cx="5030787" cy="377190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dirty="0">
                <a:latin typeface="Arial" panose="020B0604020202020204" pitchFamily="34" charset="0"/>
                <a:cs typeface="Arial" panose="020B0604020202020204" pitchFamily="34" charset="0"/>
              </a:rPr>
              <a:t>In the context of Spec B,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can be thought of as</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sz="1200" b="0"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b="1" dirty="0">
                <a:latin typeface="Courier New" panose="02070309020205020404" pitchFamily="49" charset="0"/>
                <a:cs typeface="Courier New" panose="02070309020205020404" pitchFamily="49" charset="0"/>
              </a:rPr>
              <a:t> </a:t>
            </a:r>
            <a:r>
              <a:rPr lang="en-US" altLang="ru-RU" sz="1200" dirty="0"/>
              <a:t>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and </a:t>
            </a:r>
            <a:r>
              <a:rPr lang="en-US" altLang="ru-RU" sz="1200" b="1" dirty="0">
                <a:latin typeface="Courier New" panose="02070309020205020404" pitchFamily="49" charset="0"/>
                <a:cs typeface="Courier New" panose="02070309020205020404" pitchFamily="49" charset="0"/>
              </a:rPr>
              <a:t>a </a:t>
            </a:r>
            <a:r>
              <a:rPr lang="en-US" altLang="ru-RU" sz="1200" b="0" dirty="0">
                <a:latin typeface="Courier New" panose="02070309020205020404" pitchFamily="49" charset="0"/>
                <a:cs typeface="Courier New" panose="02070309020205020404" pitchFamily="49" charset="0"/>
              </a:rPr>
              <a:t>is non-null) ^</a:t>
            </a:r>
            <a:endParaRPr lang="en-US" altLang="ru-RU" sz="1200" b="1" dirty="0">
              <a:latin typeface="Courier New" panose="02070309020205020404" pitchFamily="49" charset="0"/>
              <a:cs typeface="Courier New" panose="02070309020205020404" pitchFamily="49" charset="0"/>
            </a:endParaRPr>
          </a:p>
          <a:p>
            <a:r>
              <a:rPr lang="en-US" altLang="ru-RU" dirty="0">
                <a:latin typeface="Arial" panose="020B0604020202020204" pitchFamily="34" charset="0"/>
                <a:cs typeface="Arial" panose="020B0604020202020204" pitchFamily="34" charset="0"/>
              </a:rPr>
              <a:t>(true if </a:t>
            </a:r>
            <a:r>
              <a:rPr lang="en-US" altLang="ru-RU" b="1"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 does not occur in </a:t>
            </a:r>
            <a:r>
              <a:rPr lang="en-US" altLang="ru-RU" b="1" dirty="0">
                <a:latin typeface="Arial" panose="020B0604020202020204" pitchFamily="34" charset="0"/>
                <a:cs typeface="Arial" panose="020B0604020202020204" pitchFamily="34" charset="0"/>
              </a:rPr>
              <a:t>a</a:t>
            </a:r>
            <a:r>
              <a:rPr lang="en-US" altLang="ru-RU" dirty="0">
                <a:latin typeface="Arial" panose="020B0604020202020204" pitchFamily="34" charset="0"/>
                <a:cs typeface="Arial" panose="020B0604020202020204" pitchFamily="34" charset="0"/>
              </a:rPr>
              <a:t> or </a:t>
            </a:r>
            <a:r>
              <a:rPr lang="en-US" altLang="ru-RU" b="1" dirty="0">
                <a:latin typeface="Arial" panose="020B0604020202020204" pitchFamily="34" charset="0"/>
                <a:cs typeface="Arial" panose="020B0604020202020204" pitchFamily="34" charset="0"/>
              </a:rPr>
              <a:t>a</a:t>
            </a:r>
            <a:r>
              <a:rPr lang="en-US" altLang="ru-RU" dirty="0">
                <a:latin typeface="Arial" panose="020B0604020202020204" pitchFamily="34" charset="0"/>
                <a:cs typeface="Arial" panose="020B0604020202020204" pitchFamily="34" charset="0"/>
              </a:rPr>
              <a:t> is null.)</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That is, when the precondition does not hold, code makes no guarantees (“true”).</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In the context of Spec A, post-condition </a:t>
            </a:r>
            <a:r>
              <a:rPr lang="en-US" altLang="ru-RU" dirty="0" err="1">
                <a:latin typeface="Arial" panose="020B0604020202020204" pitchFamily="34" charset="0"/>
                <a:cs typeface="Arial" panose="020B0604020202020204" pitchFamily="34" charset="0"/>
              </a:rPr>
              <a:t>Qa</a:t>
            </a:r>
            <a:r>
              <a:rPr lang="en-US" altLang="ru-RU" dirty="0">
                <a:latin typeface="Arial" panose="020B0604020202020204" pitchFamily="34" charset="0"/>
                <a:cs typeface="Arial" panose="020B0604020202020204" pitchFamily="34" charset="0"/>
              </a:rPr>
              <a:t> can be thought of as</a:t>
            </a:r>
          </a:p>
          <a:p>
            <a:endParaRPr lang="en-US" altLang="ru-RU" dirty="0">
              <a:latin typeface="Arial" panose="020B0604020202020204" pitchFamily="34" charset="0"/>
              <a:cs typeface="Arial" panose="020B0604020202020204" pitchFamily="34" charset="0"/>
            </a:endParaRPr>
          </a:p>
          <a:p>
            <a:r>
              <a:rPr lang="en-US" altLang="ru-RU" sz="1200" b="1"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dirty="0"/>
              <a:t> and </a:t>
            </a:r>
            <a:r>
              <a:rPr lang="en-US" altLang="ru-RU" sz="1200" b="1" dirty="0"/>
              <a:t>a</a:t>
            </a:r>
            <a:r>
              <a:rPr lang="en-US" altLang="ru-RU" sz="1200" dirty="0"/>
              <a:t> is non-null)  ^</a:t>
            </a:r>
          </a:p>
          <a:p>
            <a:r>
              <a:rPr lang="en-US" altLang="ru-RU" sz="1200" b="0" dirty="0">
                <a:latin typeface="Courier New" panose="02070309020205020404" pitchFamily="49" charset="0"/>
                <a:cs typeface="Courier New" panose="02070309020205020404" pitchFamily="49" charset="0"/>
              </a:rPr>
              <a:t>(</a:t>
            </a:r>
            <a:r>
              <a:rPr lang="en-US" altLang="ru-RU" sz="1200" b="1" dirty="0">
                <a:latin typeface="Courier New" panose="02070309020205020404" pitchFamily="49" charset="0"/>
                <a:cs typeface="Courier New" panose="02070309020205020404" pitchFamily="49" charset="0"/>
              </a:rPr>
              <a:t>-1</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r>
              <a:rPr lang="en-US" altLang="ru-RU" sz="1200" b="0" dirty="0">
                <a:latin typeface="Courier New" panose="02070309020205020404" pitchFamily="49" charset="0"/>
                <a:cs typeface="Courier New" panose="02070309020205020404" pitchFamily="49" charset="0"/>
              </a:rPr>
              <a:t>) and</a:t>
            </a:r>
          </a:p>
          <a:p>
            <a:r>
              <a:rPr lang="en-US" altLang="ru-RU" sz="1200" b="0" dirty="0">
                <a:latin typeface="Courier New" panose="02070309020205020404" pitchFamily="49" charset="0"/>
                <a:cs typeface="Courier New" panose="02070309020205020404" pitchFamily="49" charset="0"/>
              </a:rPr>
              <a:t>(true if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is null)</a:t>
            </a:r>
          </a:p>
          <a:p>
            <a:endParaRPr lang="en-US" altLang="ru-RU" sz="1200" b="0" dirty="0">
              <a:latin typeface="Courier New" panose="02070309020205020404" pitchFamily="49" charset="0"/>
              <a:cs typeface="Courier New" panose="02070309020205020404" pitchFamily="49" charset="0"/>
            </a:endParaRPr>
          </a:p>
          <a:p>
            <a:r>
              <a:rPr lang="en-US" altLang="ru-RU" dirty="0" err="1">
                <a:latin typeface="Arial" panose="020B0604020202020204" pitchFamily="34" charset="0"/>
                <a:cs typeface="Arial" panose="020B0604020202020204" pitchFamily="34" charset="0"/>
              </a:rPr>
              <a:t>Qa</a:t>
            </a:r>
            <a:r>
              <a:rPr lang="en-US" altLang="ru-RU" dirty="0">
                <a:latin typeface="Arial" panose="020B0604020202020204" pitchFamily="34" charset="0"/>
                <a:cs typeface="Arial" panose="020B0604020202020204" pitchFamily="34" charset="0"/>
              </a:rPr>
              <a:t> is stronger than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because it returns -1 when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p>
          <a:p>
            <a:endParaRPr lang="en-US" altLang="ru-RU" sz="1200" dirty="0">
              <a:latin typeface="Arial" panose="020B0604020202020204" pitchFamily="34" charset="0"/>
              <a:cs typeface="Arial" panose="020B0604020202020204" pitchFamily="34" charset="0"/>
            </a:endParaRPr>
          </a:p>
          <a:p>
            <a:r>
              <a:rPr lang="en-US" altLang="ru-RU" sz="1200" dirty="0">
                <a:latin typeface="Arial" panose="020B0604020202020204" pitchFamily="34" charset="0"/>
                <a:cs typeface="Arial" panose="020B0604020202020204" pitchFamily="34" charset="0"/>
              </a:rPr>
              <a:t>An even stronger Spec C, Qc could have as post-condition:</a:t>
            </a:r>
          </a:p>
          <a:p>
            <a:endParaRPr lang="en-US" altLang="ru-RU" sz="1200" dirty="0">
              <a:latin typeface="Arial" panose="020B0604020202020204" pitchFamily="34" charset="0"/>
              <a:cs typeface="Arial" panose="020B0604020202020204" pitchFamily="34" charset="0"/>
            </a:endParaRPr>
          </a:p>
          <a:p>
            <a:r>
              <a:rPr lang="en-US" altLang="ru-RU" sz="1200" b="1"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dirty="0"/>
              <a:t> and </a:t>
            </a:r>
            <a:r>
              <a:rPr lang="en-US" altLang="ru-RU" sz="1200" b="1" dirty="0"/>
              <a:t>a</a:t>
            </a:r>
            <a:r>
              <a:rPr lang="en-US" altLang="ru-RU" sz="1200" dirty="0"/>
              <a:t> is non-null)  ^</a:t>
            </a:r>
          </a:p>
          <a:p>
            <a:r>
              <a:rPr lang="en-US" altLang="ru-RU" sz="1200" b="0" dirty="0">
                <a:latin typeface="Courier New" panose="02070309020205020404" pitchFamily="49" charset="0"/>
                <a:cs typeface="Courier New" panose="02070309020205020404" pitchFamily="49" charset="0"/>
              </a:rPr>
              <a:t>(</a:t>
            </a:r>
            <a:r>
              <a:rPr lang="en-US" altLang="ru-RU" sz="1200" b="1" dirty="0">
                <a:latin typeface="Courier New" panose="02070309020205020404" pitchFamily="49" charset="0"/>
                <a:cs typeface="Courier New" panose="02070309020205020404" pitchFamily="49" charset="0"/>
              </a:rPr>
              <a:t>-1</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r>
              <a:rPr lang="en-US" altLang="ru-RU" sz="1200" b="0" dirty="0">
                <a:latin typeface="Courier New" panose="02070309020205020404" pitchFamily="49" charset="0"/>
                <a:cs typeface="Courier New" panose="02070309020205020404" pitchFamily="49" charset="0"/>
              </a:rPr>
              <a:t>) and</a:t>
            </a:r>
          </a:p>
          <a:p>
            <a:r>
              <a:rPr lang="en-US" altLang="ru-RU" sz="1200" b="0" dirty="0">
                <a:latin typeface="Courier New" panose="02070309020205020404" pitchFamily="49" charset="0"/>
                <a:cs typeface="Courier New" panose="02070309020205020404" pitchFamily="49" charset="0"/>
              </a:rPr>
              <a:t>(throws </a:t>
            </a:r>
            <a:r>
              <a:rPr lang="en-US" altLang="ru-RU" sz="1200" b="0" dirty="0" err="1">
                <a:latin typeface="Courier New" panose="02070309020205020404" pitchFamily="49" charset="0"/>
                <a:cs typeface="Courier New" panose="02070309020205020404" pitchFamily="49" charset="0"/>
              </a:rPr>
              <a:t>NullPointerException</a:t>
            </a:r>
            <a:r>
              <a:rPr lang="en-US" altLang="ru-RU" sz="1200" b="0" dirty="0">
                <a:latin typeface="Courier New" panose="02070309020205020404" pitchFamily="49" charset="0"/>
                <a:cs typeface="Courier New" panose="02070309020205020404" pitchFamily="49" charset="0"/>
              </a:rPr>
              <a:t> if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is null)</a:t>
            </a:r>
          </a:p>
          <a:p>
            <a:endParaRPr lang="en-US" altLang="ru-RU" sz="1200" b="0" dirty="0">
              <a:latin typeface="Courier New" panose="02070309020205020404" pitchFamily="49" charset="0"/>
              <a:cs typeface="Courier New" panose="02070309020205020404" pitchFamily="49" charset="0"/>
            </a:endParaRPr>
          </a:p>
          <a:p>
            <a:r>
              <a:rPr lang="en-US" altLang="ru-RU" dirty="0">
                <a:latin typeface="Arial" panose="020B0604020202020204" pitchFamily="34" charset="0"/>
                <a:cs typeface="Arial" panose="020B0604020202020204" pitchFamily="34" charset="0"/>
              </a:rPr>
              <a:t>Notice that code satisfying Specs A and B can do *anything* if a is null (e.g., return -2), not code satisfying Spec C.</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Any code satisfying C will satisfy A, and B.  (Not the other way around.)</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Spec C is stronger than A, which is stronger than B.</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8B7E7556-6BDE-4605-9856-60C977E56B55}" type="slidenum">
              <a:rPr lang="en-US" altLang="ru-RU"/>
              <a:pPr eaLnBrk="1" hangingPunct="1">
                <a:spcBef>
                  <a:spcPct val="0"/>
                </a:spcBef>
              </a:pPr>
              <a:t>22</a:t>
            </a:fld>
            <a:endParaRPr lang="en-US" altLang="ru-RU"/>
          </a:p>
        </p:txBody>
      </p:sp>
    </p:spTree>
    <p:extLst>
      <p:ext uri="{BB962C8B-B14F-4D97-AF65-F5344CB8AC3E}">
        <p14:creationId xmlns:p14="http://schemas.microsoft.com/office/powerpoint/2010/main" val="2152814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370013" y="763588"/>
            <a:ext cx="5030787" cy="377190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dirty="0">
                <a:latin typeface="Arial" panose="020B0604020202020204" pitchFamily="34" charset="0"/>
                <a:cs typeface="Arial" panose="020B0604020202020204" pitchFamily="34" charset="0"/>
              </a:rPr>
              <a:t>In the context of Spec B,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can be thought of as</a:t>
            </a:r>
          </a:p>
          <a:p>
            <a:endParaRPr lang="en-US" altLang="ru-RU"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ru-RU" sz="1200" b="0"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b="1" dirty="0">
                <a:latin typeface="Courier New" panose="02070309020205020404" pitchFamily="49" charset="0"/>
                <a:cs typeface="Courier New" panose="02070309020205020404" pitchFamily="49" charset="0"/>
              </a:rPr>
              <a:t> </a:t>
            </a:r>
            <a:r>
              <a:rPr lang="en-US" altLang="ru-RU" sz="1200" dirty="0"/>
              <a:t>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and </a:t>
            </a:r>
            <a:r>
              <a:rPr lang="en-US" altLang="ru-RU" sz="1200" b="1" dirty="0">
                <a:latin typeface="Courier New" panose="02070309020205020404" pitchFamily="49" charset="0"/>
                <a:cs typeface="Courier New" panose="02070309020205020404" pitchFamily="49" charset="0"/>
              </a:rPr>
              <a:t>a </a:t>
            </a:r>
            <a:r>
              <a:rPr lang="en-US" altLang="ru-RU" sz="1200" b="0" dirty="0">
                <a:latin typeface="Courier New" panose="02070309020205020404" pitchFamily="49" charset="0"/>
                <a:cs typeface="Courier New" panose="02070309020205020404" pitchFamily="49" charset="0"/>
              </a:rPr>
              <a:t>is non-null) ^</a:t>
            </a:r>
            <a:endParaRPr lang="en-US" altLang="ru-RU" sz="1200" b="1" dirty="0">
              <a:latin typeface="Courier New" panose="02070309020205020404" pitchFamily="49" charset="0"/>
              <a:cs typeface="Courier New" panose="02070309020205020404" pitchFamily="49" charset="0"/>
            </a:endParaRPr>
          </a:p>
          <a:p>
            <a:r>
              <a:rPr lang="en-US" altLang="ru-RU" dirty="0">
                <a:latin typeface="Arial" panose="020B0604020202020204" pitchFamily="34" charset="0"/>
                <a:cs typeface="Arial" panose="020B0604020202020204" pitchFamily="34" charset="0"/>
              </a:rPr>
              <a:t>(true if </a:t>
            </a:r>
            <a:r>
              <a:rPr lang="en-US" altLang="ru-RU" b="1" dirty="0" err="1">
                <a:latin typeface="Arial" panose="020B0604020202020204" pitchFamily="34" charset="0"/>
                <a:cs typeface="Arial" panose="020B0604020202020204" pitchFamily="34" charset="0"/>
              </a:rPr>
              <a:t>val</a:t>
            </a:r>
            <a:r>
              <a:rPr lang="en-US" altLang="ru-RU" dirty="0">
                <a:latin typeface="Arial" panose="020B0604020202020204" pitchFamily="34" charset="0"/>
                <a:cs typeface="Arial" panose="020B0604020202020204" pitchFamily="34" charset="0"/>
              </a:rPr>
              <a:t> does not occur in </a:t>
            </a:r>
            <a:r>
              <a:rPr lang="en-US" altLang="ru-RU" b="1" dirty="0">
                <a:latin typeface="Arial" panose="020B0604020202020204" pitchFamily="34" charset="0"/>
                <a:cs typeface="Arial" panose="020B0604020202020204" pitchFamily="34" charset="0"/>
              </a:rPr>
              <a:t>a</a:t>
            </a:r>
            <a:r>
              <a:rPr lang="en-US" altLang="ru-RU" dirty="0">
                <a:latin typeface="Arial" panose="020B0604020202020204" pitchFamily="34" charset="0"/>
                <a:cs typeface="Arial" panose="020B0604020202020204" pitchFamily="34" charset="0"/>
              </a:rPr>
              <a:t> or </a:t>
            </a:r>
            <a:r>
              <a:rPr lang="en-US" altLang="ru-RU" b="1" dirty="0">
                <a:latin typeface="Arial" panose="020B0604020202020204" pitchFamily="34" charset="0"/>
                <a:cs typeface="Arial" panose="020B0604020202020204" pitchFamily="34" charset="0"/>
              </a:rPr>
              <a:t>a</a:t>
            </a:r>
            <a:r>
              <a:rPr lang="en-US" altLang="ru-RU" dirty="0">
                <a:latin typeface="Arial" panose="020B0604020202020204" pitchFamily="34" charset="0"/>
                <a:cs typeface="Arial" panose="020B0604020202020204" pitchFamily="34" charset="0"/>
              </a:rPr>
              <a:t> is null.)</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That is, when the precondition does not hold, code makes no guarantees (“true”).</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In the context of Spec A, post-condition </a:t>
            </a:r>
            <a:r>
              <a:rPr lang="en-US" altLang="ru-RU" dirty="0" err="1">
                <a:latin typeface="Arial" panose="020B0604020202020204" pitchFamily="34" charset="0"/>
                <a:cs typeface="Arial" panose="020B0604020202020204" pitchFamily="34" charset="0"/>
              </a:rPr>
              <a:t>Qa</a:t>
            </a:r>
            <a:r>
              <a:rPr lang="en-US" altLang="ru-RU" dirty="0">
                <a:latin typeface="Arial" panose="020B0604020202020204" pitchFamily="34" charset="0"/>
                <a:cs typeface="Arial" panose="020B0604020202020204" pitchFamily="34" charset="0"/>
              </a:rPr>
              <a:t> can be thought of as</a:t>
            </a:r>
          </a:p>
          <a:p>
            <a:endParaRPr lang="en-US" altLang="ru-RU" dirty="0">
              <a:latin typeface="Arial" panose="020B0604020202020204" pitchFamily="34" charset="0"/>
              <a:cs typeface="Arial" panose="020B0604020202020204" pitchFamily="34" charset="0"/>
            </a:endParaRPr>
          </a:p>
          <a:p>
            <a:r>
              <a:rPr lang="en-US" altLang="ru-RU" sz="1200" b="1"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dirty="0"/>
              <a:t> and </a:t>
            </a:r>
            <a:r>
              <a:rPr lang="en-US" altLang="ru-RU" sz="1200" b="1" dirty="0"/>
              <a:t>a</a:t>
            </a:r>
            <a:r>
              <a:rPr lang="en-US" altLang="ru-RU" sz="1200" dirty="0"/>
              <a:t> is non-null)  ^</a:t>
            </a:r>
          </a:p>
          <a:p>
            <a:r>
              <a:rPr lang="en-US" altLang="ru-RU" sz="1200" b="0" dirty="0">
                <a:latin typeface="Courier New" panose="02070309020205020404" pitchFamily="49" charset="0"/>
                <a:cs typeface="Courier New" panose="02070309020205020404" pitchFamily="49" charset="0"/>
              </a:rPr>
              <a:t>(</a:t>
            </a:r>
            <a:r>
              <a:rPr lang="en-US" altLang="ru-RU" sz="1200" b="1" dirty="0">
                <a:latin typeface="Courier New" panose="02070309020205020404" pitchFamily="49" charset="0"/>
                <a:cs typeface="Courier New" panose="02070309020205020404" pitchFamily="49" charset="0"/>
              </a:rPr>
              <a:t>-1</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r>
              <a:rPr lang="en-US" altLang="ru-RU" sz="1200" b="0" dirty="0">
                <a:latin typeface="Courier New" panose="02070309020205020404" pitchFamily="49" charset="0"/>
                <a:cs typeface="Courier New" panose="02070309020205020404" pitchFamily="49" charset="0"/>
              </a:rPr>
              <a:t>) and</a:t>
            </a:r>
          </a:p>
          <a:p>
            <a:r>
              <a:rPr lang="en-US" altLang="ru-RU" sz="1200" b="0" dirty="0">
                <a:latin typeface="Courier New" panose="02070309020205020404" pitchFamily="49" charset="0"/>
                <a:cs typeface="Courier New" panose="02070309020205020404" pitchFamily="49" charset="0"/>
              </a:rPr>
              <a:t>(true if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is null)</a:t>
            </a:r>
          </a:p>
          <a:p>
            <a:endParaRPr lang="en-US" altLang="ru-RU" sz="1200" b="0" dirty="0">
              <a:latin typeface="Courier New" panose="02070309020205020404" pitchFamily="49" charset="0"/>
              <a:cs typeface="Courier New" panose="02070309020205020404" pitchFamily="49" charset="0"/>
            </a:endParaRPr>
          </a:p>
          <a:p>
            <a:r>
              <a:rPr lang="en-US" altLang="ru-RU" dirty="0" err="1">
                <a:latin typeface="Arial" panose="020B0604020202020204" pitchFamily="34" charset="0"/>
                <a:cs typeface="Arial" panose="020B0604020202020204" pitchFamily="34" charset="0"/>
              </a:rPr>
              <a:t>Qa</a:t>
            </a:r>
            <a:r>
              <a:rPr lang="en-US" altLang="ru-RU" dirty="0">
                <a:latin typeface="Arial" panose="020B0604020202020204" pitchFamily="34" charset="0"/>
                <a:cs typeface="Arial" panose="020B0604020202020204" pitchFamily="34" charset="0"/>
              </a:rPr>
              <a:t> is stronger than </a:t>
            </a:r>
            <a:r>
              <a:rPr lang="en-US" altLang="ru-RU" dirty="0" err="1">
                <a:latin typeface="Arial" panose="020B0604020202020204" pitchFamily="34" charset="0"/>
                <a:cs typeface="Arial" panose="020B0604020202020204" pitchFamily="34" charset="0"/>
              </a:rPr>
              <a:t>Qb</a:t>
            </a:r>
            <a:r>
              <a:rPr lang="en-US" altLang="ru-RU" dirty="0">
                <a:latin typeface="Arial" panose="020B0604020202020204" pitchFamily="34" charset="0"/>
                <a:cs typeface="Arial" panose="020B0604020202020204" pitchFamily="34" charset="0"/>
              </a:rPr>
              <a:t> because it returns -1 when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p>
          <a:p>
            <a:endParaRPr lang="en-US" altLang="ru-RU" sz="1200" dirty="0">
              <a:latin typeface="Arial" panose="020B0604020202020204" pitchFamily="34" charset="0"/>
              <a:cs typeface="Arial" panose="020B0604020202020204" pitchFamily="34" charset="0"/>
            </a:endParaRPr>
          </a:p>
          <a:p>
            <a:r>
              <a:rPr lang="en-US" altLang="ru-RU" sz="1200" dirty="0">
                <a:latin typeface="Arial" panose="020B0604020202020204" pitchFamily="34" charset="0"/>
                <a:cs typeface="Arial" panose="020B0604020202020204" pitchFamily="34" charset="0"/>
              </a:rPr>
              <a:t>An even stronger Spec C, Qc could have as post-condition:</a:t>
            </a:r>
          </a:p>
          <a:p>
            <a:endParaRPr lang="en-US" altLang="ru-RU" sz="1200" dirty="0">
              <a:latin typeface="Arial" panose="020B0604020202020204" pitchFamily="34" charset="0"/>
              <a:cs typeface="Arial" panose="020B0604020202020204" pitchFamily="34" charset="0"/>
            </a:endParaRPr>
          </a:p>
          <a:p>
            <a:r>
              <a:rPr lang="en-US" altLang="ru-RU" sz="1200" b="1" dirty="0">
                <a:latin typeface="Courier New" panose="02070309020205020404" pitchFamily="49" charset="0"/>
                <a:cs typeface="Courier New" panose="02070309020205020404" pitchFamily="49" charset="0"/>
              </a:rPr>
              <a:t>(</a:t>
            </a:r>
            <a:r>
              <a:rPr lang="en-US" altLang="ru-RU" sz="1200" b="1" dirty="0" err="1">
                <a:latin typeface="Courier New" panose="02070309020205020404" pitchFamily="49" charset="0"/>
                <a:cs typeface="Courier New" panose="02070309020205020404" pitchFamily="49" charset="0"/>
              </a:rPr>
              <a:t>i</a:t>
            </a:r>
            <a:r>
              <a:rPr lang="en-US" altLang="ru-RU" sz="1200" dirty="0"/>
              <a:t> such that </a:t>
            </a:r>
            <a:r>
              <a:rPr lang="en-US" altLang="ru-RU" sz="1200" b="1" dirty="0">
                <a:latin typeface="Courier New" panose="02070309020205020404" pitchFamily="49" charset="0"/>
                <a:cs typeface="Courier New" panose="02070309020205020404" pitchFamily="49" charset="0"/>
              </a:rPr>
              <a:t>a[</a:t>
            </a:r>
            <a:r>
              <a:rPr lang="en-US" altLang="ru-RU" sz="1200" b="1" dirty="0" err="1">
                <a:latin typeface="Courier New" panose="02070309020205020404" pitchFamily="49" charset="0"/>
                <a:cs typeface="Courier New" panose="02070309020205020404" pitchFamily="49" charset="0"/>
              </a:rPr>
              <a:t>i</a:t>
            </a:r>
            <a:r>
              <a:rPr lang="en-US" altLang="ru-RU" sz="1200" b="1" dirty="0">
                <a:latin typeface="Courier New" panose="02070309020205020404" pitchFamily="49" charset="0"/>
                <a:cs typeface="Courier New" panose="02070309020205020404" pitchFamily="49" charset="0"/>
              </a:rPr>
              <a:t>] = </a:t>
            </a:r>
            <a:r>
              <a:rPr lang="en-US" altLang="ru-RU" sz="1200" b="1" dirty="0" err="1">
                <a:latin typeface="Courier New" panose="02070309020205020404" pitchFamily="49" charset="0"/>
                <a:cs typeface="Courier New" panose="02070309020205020404" pitchFamily="49" charset="0"/>
              </a:rPr>
              <a:t>val</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occurs in </a:t>
            </a:r>
            <a:r>
              <a:rPr lang="en-US" altLang="ru-RU" sz="1200" b="1" dirty="0">
                <a:latin typeface="Courier New" panose="02070309020205020404" pitchFamily="49" charset="0"/>
                <a:cs typeface="Courier New" panose="02070309020205020404" pitchFamily="49" charset="0"/>
              </a:rPr>
              <a:t>a</a:t>
            </a:r>
            <a:r>
              <a:rPr lang="en-US" altLang="ru-RU" sz="1200" dirty="0"/>
              <a:t> and </a:t>
            </a:r>
            <a:r>
              <a:rPr lang="en-US" altLang="ru-RU" sz="1200" b="1" dirty="0"/>
              <a:t>a</a:t>
            </a:r>
            <a:r>
              <a:rPr lang="en-US" altLang="ru-RU" sz="1200" dirty="0"/>
              <a:t> is non-null)  ^</a:t>
            </a:r>
          </a:p>
          <a:p>
            <a:r>
              <a:rPr lang="en-US" altLang="ru-RU" sz="1200" b="0" dirty="0">
                <a:latin typeface="Courier New" panose="02070309020205020404" pitchFamily="49" charset="0"/>
                <a:cs typeface="Courier New" panose="02070309020205020404" pitchFamily="49" charset="0"/>
              </a:rPr>
              <a:t>(</a:t>
            </a:r>
            <a:r>
              <a:rPr lang="en-US" altLang="ru-RU" sz="1200" b="1" dirty="0">
                <a:latin typeface="Courier New" panose="02070309020205020404" pitchFamily="49" charset="0"/>
                <a:cs typeface="Courier New" panose="02070309020205020404" pitchFamily="49" charset="0"/>
              </a:rPr>
              <a:t>-1</a:t>
            </a:r>
            <a:r>
              <a:rPr lang="en-US" altLang="ru-RU" sz="1200" dirty="0"/>
              <a:t> if </a:t>
            </a:r>
            <a:r>
              <a:rPr lang="en-US" altLang="ru-RU" sz="1200" b="1" dirty="0" err="1">
                <a:latin typeface="Courier New" panose="02070309020205020404" pitchFamily="49" charset="0"/>
                <a:cs typeface="Courier New" panose="02070309020205020404" pitchFamily="49" charset="0"/>
              </a:rPr>
              <a:t>val</a:t>
            </a:r>
            <a:r>
              <a:rPr lang="en-US" altLang="ru-RU" sz="1200" dirty="0"/>
              <a:t> does not occur in </a:t>
            </a:r>
            <a:r>
              <a:rPr lang="en-US" altLang="ru-RU" sz="1200" b="1" dirty="0">
                <a:latin typeface="Courier New" panose="02070309020205020404" pitchFamily="49" charset="0"/>
                <a:cs typeface="Courier New" panose="02070309020205020404" pitchFamily="49" charset="0"/>
              </a:rPr>
              <a:t>a </a:t>
            </a:r>
            <a:r>
              <a:rPr lang="en-US" altLang="ru-RU" sz="1200" dirty="0"/>
              <a:t>and </a:t>
            </a:r>
            <a:r>
              <a:rPr lang="en-US" altLang="ru-RU" sz="1200" b="1" dirty="0"/>
              <a:t>a</a:t>
            </a:r>
            <a:r>
              <a:rPr lang="en-US" altLang="ru-RU" sz="1200" dirty="0"/>
              <a:t> is non-null</a:t>
            </a:r>
            <a:r>
              <a:rPr lang="en-US" altLang="ru-RU" sz="1200" b="0" dirty="0">
                <a:latin typeface="Courier New" panose="02070309020205020404" pitchFamily="49" charset="0"/>
                <a:cs typeface="Courier New" panose="02070309020205020404" pitchFamily="49" charset="0"/>
              </a:rPr>
              <a:t>) and</a:t>
            </a:r>
          </a:p>
          <a:p>
            <a:r>
              <a:rPr lang="en-US" altLang="ru-RU" sz="1200" b="0" dirty="0">
                <a:latin typeface="Courier New" panose="02070309020205020404" pitchFamily="49" charset="0"/>
                <a:cs typeface="Courier New" panose="02070309020205020404" pitchFamily="49" charset="0"/>
              </a:rPr>
              <a:t>(throws </a:t>
            </a:r>
            <a:r>
              <a:rPr lang="en-US" altLang="ru-RU" sz="1200" b="0" dirty="0" err="1">
                <a:latin typeface="Courier New" panose="02070309020205020404" pitchFamily="49" charset="0"/>
                <a:cs typeface="Courier New" panose="02070309020205020404" pitchFamily="49" charset="0"/>
              </a:rPr>
              <a:t>NullPointerException</a:t>
            </a:r>
            <a:r>
              <a:rPr lang="en-US" altLang="ru-RU" sz="1200" b="0" dirty="0">
                <a:latin typeface="Courier New" panose="02070309020205020404" pitchFamily="49" charset="0"/>
                <a:cs typeface="Courier New" panose="02070309020205020404" pitchFamily="49" charset="0"/>
              </a:rPr>
              <a:t> if </a:t>
            </a:r>
            <a:r>
              <a:rPr lang="en-US" altLang="ru-RU" sz="1200" b="1" dirty="0">
                <a:latin typeface="Courier New" panose="02070309020205020404" pitchFamily="49" charset="0"/>
                <a:cs typeface="Courier New" panose="02070309020205020404" pitchFamily="49" charset="0"/>
              </a:rPr>
              <a:t>a</a:t>
            </a:r>
            <a:r>
              <a:rPr lang="en-US" altLang="ru-RU" sz="1200" b="0" dirty="0">
                <a:latin typeface="Courier New" panose="02070309020205020404" pitchFamily="49" charset="0"/>
                <a:cs typeface="Courier New" panose="02070309020205020404" pitchFamily="49" charset="0"/>
              </a:rPr>
              <a:t> is null)</a:t>
            </a:r>
          </a:p>
          <a:p>
            <a:endParaRPr lang="en-US" altLang="ru-RU" sz="1200" b="0" dirty="0">
              <a:latin typeface="Courier New" panose="02070309020205020404" pitchFamily="49" charset="0"/>
              <a:cs typeface="Courier New" panose="02070309020205020404" pitchFamily="49" charset="0"/>
            </a:endParaRPr>
          </a:p>
          <a:p>
            <a:r>
              <a:rPr lang="en-US" altLang="ru-RU" dirty="0">
                <a:latin typeface="Arial" panose="020B0604020202020204" pitchFamily="34" charset="0"/>
                <a:cs typeface="Arial" panose="020B0604020202020204" pitchFamily="34" charset="0"/>
              </a:rPr>
              <a:t>Notice that code satisfying Specs A and B can do *anything* if a is null (e.g., return -2), not code satisfying Spec C.</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Any code satisfying C will satisfy A, and B.  (Not the other way around.)</a:t>
            </a:r>
          </a:p>
          <a:p>
            <a:endParaRPr lang="en-US" altLang="ru-RU" dirty="0">
              <a:latin typeface="Arial" panose="020B0604020202020204" pitchFamily="34" charset="0"/>
              <a:cs typeface="Arial" panose="020B0604020202020204" pitchFamily="34" charset="0"/>
            </a:endParaRPr>
          </a:p>
          <a:p>
            <a:r>
              <a:rPr lang="en-US" altLang="ru-RU" dirty="0">
                <a:latin typeface="Arial" panose="020B0604020202020204" pitchFamily="34" charset="0"/>
                <a:cs typeface="Arial" panose="020B0604020202020204" pitchFamily="34" charset="0"/>
              </a:rPr>
              <a:t>Spec C is stronger than A, which is stronger than B.</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931863"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8B7E7556-6BDE-4605-9856-60C977E56B55}" type="slidenum">
              <a:rPr lang="en-US" altLang="ru-RU"/>
              <a:pPr eaLnBrk="1" hangingPunct="1">
                <a:spcBef>
                  <a:spcPct val="0"/>
                </a:spcBef>
              </a:pPr>
              <a:t>23</a:t>
            </a:fld>
            <a:endParaRPr lang="en-US" altLang="ru-RU"/>
          </a:p>
        </p:txBody>
      </p:sp>
    </p:spTree>
    <p:extLst>
      <p:ext uri="{BB962C8B-B14F-4D97-AF65-F5344CB8AC3E}">
        <p14:creationId xmlns:p14="http://schemas.microsoft.com/office/powerpoint/2010/main" val="4189004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196975" y="696913"/>
            <a:ext cx="4641850" cy="3481387"/>
          </a:xfrm>
          <a:prstGeom prst="rect">
            <a:avLst/>
          </a:prstGeom>
        </p:spPr>
      </p:sp>
      <p:sp>
        <p:nvSpPr>
          <p:cNvPr id="276" name="PlaceHolder 2"/>
          <p:cNvSpPr>
            <a:spLocks noGrp="1"/>
          </p:cNvSpPr>
          <p:nvPr>
            <p:ph type="body"/>
          </p:nvPr>
        </p:nvSpPr>
        <p:spPr>
          <a:xfrm>
            <a:off x="703440" y="4410000"/>
            <a:ext cx="5627160" cy="4176360"/>
          </a:xfrm>
          <a:prstGeom prst="rect">
            <a:avLst/>
          </a:prstGeom>
        </p:spPr>
        <p:txBody>
          <a:bodyPr lIns="93240" tIns="46800" rIns="93240" bIns="46800"/>
          <a:lstStyle/>
          <a:p>
            <a:pPr>
              <a:lnSpc>
                <a:spcPct val="100000"/>
              </a:lnSpc>
              <a:spcBef>
                <a:spcPts val="360"/>
              </a:spcBef>
            </a:pPr>
            <a:r>
              <a:rPr lang="en-US" sz="1800" b="0" strike="noStrike" spc="-1" dirty="0">
                <a:latin typeface="Arial"/>
              </a:rPr>
              <a:t>If the Hoare triple is true, we say that the code satisfies the specification.</a:t>
            </a:r>
          </a:p>
          <a:p>
            <a:pPr>
              <a:lnSpc>
                <a:spcPct val="100000"/>
              </a:lnSpc>
              <a:spcBef>
                <a:spcPts val="360"/>
              </a:spcBef>
            </a:pPr>
            <a:endParaRPr lang="en-US" sz="1800" b="0" strike="noStrike" spc="-1" dirty="0">
              <a:latin typeface="Arial"/>
            </a:endParaRPr>
          </a:p>
        </p:txBody>
      </p:sp>
      <p:sp>
        <p:nvSpPr>
          <p:cNvPr id="277"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3179084F-FFDD-409F-843A-D8195A4AEB5F}" type="slidenum">
              <a:rPr lang="en-US" sz="1200" b="0" strike="noStrike" spc="-1">
                <a:solidFill>
                  <a:srgbClr val="000000"/>
                </a:solidFill>
                <a:latin typeface="Arial"/>
                <a:ea typeface="MS PGothic"/>
              </a:rPr>
              <a:t>24</a:t>
            </a:fld>
            <a:endParaRPr lang="en-US" sz="1200" b="0" strike="noStrike" spc="-1">
              <a:latin typeface="Times New Roman"/>
            </a:endParaRPr>
          </a:p>
        </p:txBody>
      </p:sp>
    </p:spTree>
    <p:extLst>
      <p:ext uri="{BB962C8B-B14F-4D97-AF65-F5344CB8AC3E}">
        <p14:creationId xmlns:p14="http://schemas.microsoft.com/office/powerpoint/2010/main" val="3770895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PlaceHolder 1"/>
          <p:cNvSpPr>
            <a:spLocks noGrp="1" noRot="1" noChangeAspect="1"/>
          </p:cNvSpPr>
          <p:nvPr>
            <p:ph type="sldImg"/>
          </p:nvPr>
        </p:nvSpPr>
        <p:spPr>
          <a:xfrm>
            <a:off x="1196975" y="696913"/>
            <a:ext cx="4641850" cy="3481387"/>
          </a:xfrm>
          <a:prstGeom prst="rect">
            <a:avLst/>
          </a:prstGeom>
        </p:spPr>
      </p:sp>
      <p:sp>
        <p:nvSpPr>
          <p:cNvPr id="279"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280"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1673DF70-E542-43C0-B3BB-D2B6F3685A49}" type="slidenum">
              <a:rPr lang="en-US" sz="1200" b="0" strike="noStrike" spc="-1">
                <a:solidFill>
                  <a:srgbClr val="000000"/>
                </a:solidFill>
                <a:latin typeface="Arial"/>
                <a:ea typeface="MS PGothic"/>
              </a:rPr>
              <a:t>25</a:t>
            </a:fld>
            <a:endParaRPr lang="en-US" sz="1200" b="0" strike="noStrike" spc="-1">
              <a:latin typeface="Times New Roman"/>
            </a:endParaRPr>
          </a:p>
        </p:txBody>
      </p:sp>
    </p:spTree>
    <p:extLst>
      <p:ext uri="{BB962C8B-B14F-4D97-AF65-F5344CB8AC3E}">
        <p14:creationId xmlns:p14="http://schemas.microsoft.com/office/powerpoint/2010/main" val="2243746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laceHolder 1"/>
          <p:cNvSpPr>
            <a:spLocks noGrp="1" noRot="1" noChangeAspect="1"/>
          </p:cNvSpPr>
          <p:nvPr>
            <p:ph type="sldImg"/>
          </p:nvPr>
        </p:nvSpPr>
        <p:spPr>
          <a:xfrm>
            <a:off x="1196975" y="696913"/>
            <a:ext cx="4641850" cy="3481387"/>
          </a:xfrm>
          <a:prstGeom prst="rect">
            <a:avLst/>
          </a:prstGeom>
        </p:spPr>
      </p:sp>
      <p:sp>
        <p:nvSpPr>
          <p:cNvPr id="282" name="PlaceHolder 2"/>
          <p:cNvSpPr>
            <a:spLocks noGrp="1"/>
          </p:cNvSpPr>
          <p:nvPr>
            <p:ph type="body"/>
          </p:nvPr>
        </p:nvSpPr>
        <p:spPr>
          <a:xfrm>
            <a:off x="703440" y="4410000"/>
            <a:ext cx="5627160" cy="4176360"/>
          </a:xfrm>
          <a:prstGeom prst="rect">
            <a:avLst/>
          </a:prstGeom>
        </p:spPr>
        <p:txBody>
          <a:bodyPr lIns="93240" tIns="46800" rIns="93240" bIns="46800"/>
          <a:lstStyle/>
          <a:p>
            <a:pPr marL="171360" indent="-171000">
              <a:lnSpc>
                <a:spcPct val="90000"/>
              </a:lnSpc>
              <a:spcBef>
                <a:spcPts val="751"/>
              </a:spcBef>
            </a:pPr>
            <a:r>
              <a:rPr lang="en-US" sz="2000" b="0" strike="noStrike" spc="-1" dirty="0">
                <a:solidFill>
                  <a:srgbClr val="0000FF"/>
                </a:solidFill>
                <a:latin typeface="Calibri"/>
              </a:rPr>
              <a:t>E= if index &lt; 0 || index ≥ size then </a:t>
            </a:r>
            <a:br>
              <a:rPr lang="en-US" sz="2000" dirty="0"/>
            </a:br>
            <a:r>
              <a:rPr lang="en-US" sz="2000" b="0" strike="noStrike" spc="-1" dirty="0">
                <a:solidFill>
                  <a:srgbClr val="0000FF"/>
                </a:solidFill>
                <a:latin typeface="Calibri"/>
              </a:rPr>
              <a:t>  	throws </a:t>
            </a:r>
            <a:r>
              <a:rPr lang="en-US" sz="2000" b="0" strike="noStrike" spc="-1" dirty="0" err="1">
                <a:solidFill>
                  <a:srgbClr val="0000FF"/>
                </a:solidFill>
                <a:latin typeface="Calibri"/>
              </a:rPr>
              <a:t>IndexOutOfBoundsException</a:t>
            </a:r>
            <a:r>
              <a:rPr lang="en-US" sz="2000" b="0" strike="noStrike" spc="-1" dirty="0">
                <a:solidFill>
                  <a:srgbClr val="0000FF"/>
                </a:solidFill>
                <a:latin typeface="Calibri"/>
              </a:rPr>
              <a:t> </a:t>
            </a:r>
            <a:br>
              <a:rPr lang="en-US" sz="2000" dirty="0"/>
            </a:br>
            <a:r>
              <a:rPr lang="en-US" sz="2000" dirty="0"/>
              <a:t>  </a:t>
            </a:r>
            <a:r>
              <a:rPr lang="en-US" sz="2000" b="0" strike="noStrike" spc="-1" dirty="0">
                <a:solidFill>
                  <a:srgbClr val="0000FF"/>
                </a:solidFill>
                <a:latin typeface="Calibri"/>
              </a:rPr>
              <a:t>else </a:t>
            </a:r>
          </a:p>
          <a:p>
            <a:pPr marL="171360" indent="-171000">
              <a:lnSpc>
                <a:spcPct val="90000"/>
              </a:lnSpc>
              <a:spcBef>
                <a:spcPts val="751"/>
              </a:spcBef>
            </a:pPr>
            <a:r>
              <a:rPr lang="en-US" sz="2000" b="0" strike="noStrike" spc="-1" dirty="0">
                <a:solidFill>
                  <a:srgbClr val="0000FF"/>
                </a:solidFill>
                <a:latin typeface="Calibri"/>
              </a:rPr>
              <a:t>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post</a:t>
            </a:r>
            <a:r>
              <a:rPr lang="en-US" sz="2000" b="0" strike="noStrike" spc="-1" dirty="0">
                <a:solidFill>
                  <a:srgbClr val="0000FF"/>
                </a:solidFill>
                <a:latin typeface="Calibri"/>
              </a:rPr>
              <a:t>[index] = element and returns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pre</a:t>
            </a:r>
            <a:r>
              <a:rPr lang="en-US" sz="2000" b="0" strike="noStrike" spc="-1" dirty="0">
                <a:solidFill>
                  <a:srgbClr val="0000FF"/>
                </a:solidFill>
                <a:latin typeface="Calibri"/>
              </a:rPr>
              <a:t>[index]</a:t>
            </a:r>
            <a:endParaRPr lang="en-US" sz="2000" b="0" strike="noStrike" spc="-1" dirty="0">
              <a:solidFill>
                <a:srgbClr val="000000"/>
              </a:solidFill>
              <a:latin typeface="Calibri"/>
            </a:endParaRPr>
          </a:p>
          <a:p>
            <a:pPr marL="171360" indent="-171000">
              <a:lnSpc>
                <a:spcPct val="100000"/>
              </a:lnSpc>
              <a:spcBef>
                <a:spcPts val="751"/>
              </a:spcBef>
            </a:pPr>
            <a:endParaRPr lang="en-US" sz="2000" b="0" strike="noStrike" spc="-1" dirty="0">
              <a:solidFill>
                <a:srgbClr val="000000"/>
              </a:solidFill>
              <a:latin typeface="Calibri"/>
            </a:endParaRPr>
          </a:p>
          <a:p>
            <a:r>
              <a:rPr lang="en-US" sz="2000" b="0" strike="noStrike" spc="-1" dirty="0">
                <a:latin typeface="Arial"/>
              </a:rPr>
              <a:t>Can be rewritten in logic as:</a:t>
            </a:r>
          </a:p>
          <a:p>
            <a:endParaRPr lang="en-US" sz="2000" b="0" strike="noStrike" spc="-1" dirty="0">
              <a:latin typeface="Arial"/>
            </a:endParaRPr>
          </a:p>
          <a:p>
            <a:pPr marL="171360" indent="-171000">
              <a:lnSpc>
                <a:spcPct val="90000"/>
              </a:lnSpc>
              <a:spcBef>
                <a:spcPts val="751"/>
              </a:spcBef>
            </a:pPr>
            <a:r>
              <a:rPr lang="en-US" sz="2000" b="0" strike="noStrike" spc="-1" dirty="0">
                <a:solidFill>
                  <a:srgbClr val="0000FF"/>
                </a:solidFill>
                <a:latin typeface="Calibri"/>
              </a:rPr>
              <a:t>E= if index &lt; 0 || index ≥ size then </a:t>
            </a:r>
            <a:br>
              <a:rPr lang="en-US" sz="2000" dirty="0"/>
            </a:br>
            <a:r>
              <a:rPr lang="en-US" sz="2000" b="0" strike="noStrike" spc="-1" dirty="0">
                <a:solidFill>
                  <a:srgbClr val="0000FF"/>
                </a:solidFill>
                <a:latin typeface="Calibri"/>
              </a:rPr>
              <a:t>  	throws </a:t>
            </a:r>
            <a:r>
              <a:rPr lang="en-US" sz="2000" b="0" strike="noStrike" spc="-1" dirty="0" err="1">
                <a:solidFill>
                  <a:srgbClr val="0000FF"/>
                </a:solidFill>
                <a:latin typeface="Calibri"/>
              </a:rPr>
              <a:t>IndexOutOfBoundsException</a:t>
            </a:r>
            <a:r>
              <a:rPr lang="en-US" sz="2000" b="0" strike="noStrike" spc="-1" dirty="0">
                <a:solidFill>
                  <a:srgbClr val="0000FF"/>
                </a:solidFill>
                <a:latin typeface="Calibri"/>
              </a:rPr>
              <a:t> </a:t>
            </a:r>
            <a:br>
              <a:rPr lang="en-US" sz="2000" dirty="0"/>
            </a:br>
            <a:r>
              <a:rPr lang="en-US" sz="2000" dirty="0"/>
              <a:t>  </a:t>
            </a:r>
            <a:r>
              <a:rPr lang="en-US" sz="2000" b="0" strike="noStrike" spc="-1" dirty="0">
                <a:solidFill>
                  <a:srgbClr val="0000FF"/>
                </a:solidFill>
                <a:latin typeface="Calibri"/>
              </a:rPr>
              <a:t>and if !(index &lt; 0 || index ≥ size) then  </a:t>
            </a:r>
          </a:p>
          <a:p>
            <a:pPr marL="171360" indent="-171000">
              <a:lnSpc>
                <a:spcPct val="90000"/>
              </a:lnSpc>
              <a:spcBef>
                <a:spcPts val="751"/>
              </a:spcBef>
            </a:pPr>
            <a:r>
              <a:rPr lang="en-US" sz="2000" b="0" strike="noStrike" spc="-1" dirty="0">
                <a:solidFill>
                  <a:srgbClr val="0000FF"/>
                </a:solidFill>
                <a:latin typeface="Calibri"/>
              </a:rPr>
              <a:t>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post</a:t>
            </a:r>
            <a:r>
              <a:rPr lang="en-US" sz="2000" b="0" strike="noStrike" spc="-1" dirty="0">
                <a:solidFill>
                  <a:srgbClr val="0000FF"/>
                </a:solidFill>
                <a:latin typeface="Calibri"/>
              </a:rPr>
              <a:t>[index] = element and returns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pre</a:t>
            </a:r>
            <a:r>
              <a:rPr lang="en-US" sz="2000" b="0" strike="noStrike" spc="-1" dirty="0">
                <a:solidFill>
                  <a:srgbClr val="0000FF"/>
                </a:solidFill>
                <a:latin typeface="Calibri"/>
              </a:rPr>
              <a:t>[index]</a:t>
            </a:r>
          </a:p>
          <a:p>
            <a:pPr marL="171360" indent="-171000">
              <a:lnSpc>
                <a:spcPct val="90000"/>
              </a:lnSpc>
              <a:spcBef>
                <a:spcPts val="751"/>
              </a:spcBef>
            </a:pPr>
            <a:endParaRPr lang="en-US" sz="2000" b="0" strike="noStrike" spc="-1" dirty="0">
              <a:solidFill>
                <a:srgbClr val="0000FF"/>
              </a:solidFill>
              <a:latin typeface="Calibri"/>
            </a:endParaRPr>
          </a:p>
          <a:p>
            <a:pPr marL="171360" indent="-171000">
              <a:lnSpc>
                <a:spcPct val="90000"/>
              </a:lnSpc>
              <a:spcBef>
                <a:spcPts val="751"/>
              </a:spcBef>
            </a:pPr>
            <a:r>
              <a:rPr lang="en-US" sz="2000" b="0" strike="noStrike" spc="-1" dirty="0">
                <a:solidFill>
                  <a:srgbClr val="0000FF"/>
                </a:solidFill>
                <a:latin typeface="Calibri"/>
              </a:rPr>
              <a:t>Notice that as a logical conjunction, the order of these two conjuncts is irrelevant:</a:t>
            </a:r>
          </a:p>
          <a:p>
            <a:pPr marL="171360" indent="-171000">
              <a:lnSpc>
                <a:spcPct val="90000"/>
              </a:lnSpc>
              <a:spcBef>
                <a:spcPts val="751"/>
              </a:spcBef>
            </a:pPr>
            <a:endParaRPr lang="en-US" sz="2000" b="0" strike="noStrike" spc="-1" dirty="0">
              <a:solidFill>
                <a:srgbClr val="0000FF"/>
              </a:solidFill>
              <a:latin typeface="Calibri"/>
            </a:endParaRPr>
          </a:p>
          <a:p>
            <a:pPr marL="171360" indent="-171000">
              <a:lnSpc>
                <a:spcPct val="90000"/>
              </a:lnSpc>
              <a:spcBef>
                <a:spcPts val="751"/>
              </a:spcBef>
            </a:pPr>
            <a:r>
              <a:rPr lang="en-US" sz="2000" b="0" strike="noStrike" spc="-1" dirty="0">
                <a:solidFill>
                  <a:srgbClr val="0000FF"/>
                </a:solidFill>
                <a:latin typeface="Calibri"/>
              </a:rPr>
              <a:t>E= if !(index &lt; 0 || index ≥ size) then  </a:t>
            </a:r>
          </a:p>
          <a:p>
            <a:pPr marL="171360" indent="-171000">
              <a:lnSpc>
                <a:spcPct val="90000"/>
              </a:lnSpc>
              <a:spcBef>
                <a:spcPts val="751"/>
              </a:spcBef>
            </a:pPr>
            <a:r>
              <a:rPr lang="en-US" sz="2000" b="0" strike="noStrike" spc="-1" dirty="0">
                <a:solidFill>
                  <a:srgbClr val="0000FF"/>
                </a:solidFill>
                <a:latin typeface="Calibri"/>
              </a:rPr>
              <a:t>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post</a:t>
            </a:r>
            <a:r>
              <a:rPr lang="en-US" sz="2000" b="0" strike="noStrike" spc="-1" dirty="0">
                <a:solidFill>
                  <a:srgbClr val="0000FF"/>
                </a:solidFill>
                <a:latin typeface="Calibri"/>
              </a:rPr>
              <a:t>[index] = element and returns </a:t>
            </a:r>
            <a:r>
              <a:rPr lang="en-US" sz="2000" b="0" strike="noStrike" spc="-1" dirty="0" err="1">
                <a:solidFill>
                  <a:srgbClr val="0000FF"/>
                </a:solidFill>
                <a:latin typeface="Calibri"/>
              </a:rPr>
              <a:t>this</a:t>
            </a:r>
            <a:r>
              <a:rPr lang="en-US" sz="2000" b="0" strike="noStrike" spc="-1" baseline="-25000" dirty="0" err="1">
                <a:solidFill>
                  <a:srgbClr val="0000FF"/>
                </a:solidFill>
                <a:latin typeface="Calibri"/>
              </a:rPr>
              <a:t>pre</a:t>
            </a:r>
            <a:r>
              <a:rPr lang="en-US" sz="2000" b="0" strike="noStrike" spc="-1" dirty="0">
                <a:solidFill>
                  <a:srgbClr val="0000FF"/>
                </a:solidFill>
                <a:latin typeface="Calibri"/>
              </a:rPr>
              <a:t>[index]</a:t>
            </a:r>
          </a:p>
          <a:p>
            <a:pPr marL="171360" indent="-171000">
              <a:lnSpc>
                <a:spcPct val="90000"/>
              </a:lnSpc>
              <a:spcBef>
                <a:spcPts val="751"/>
              </a:spcBef>
            </a:pPr>
            <a:r>
              <a:rPr lang="en-US" sz="2000" b="0" strike="noStrike" spc="-1" dirty="0">
                <a:solidFill>
                  <a:srgbClr val="0000FF"/>
                </a:solidFill>
                <a:latin typeface="Calibri"/>
              </a:rPr>
              <a:t>and if index &lt; 0 || index ≥ size then </a:t>
            </a:r>
            <a:br>
              <a:rPr lang="en-US" sz="2000" dirty="0"/>
            </a:br>
            <a:r>
              <a:rPr lang="en-US" sz="2000" b="0" strike="noStrike" spc="-1" dirty="0">
                <a:solidFill>
                  <a:srgbClr val="0000FF"/>
                </a:solidFill>
                <a:latin typeface="Calibri"/>
              </a:rPr>
              <a:t>  	throws </a:t>
            </a:r>
            <a:r>
              <a:rPr lang="en-US" sz="2000" b="0" strike="noStrike" spc="-1" dirty="0" err="1">
                <a:solidFill>
                  <a:srgbClr val="0000FF"/>
                </a:solidFill>
                <a:latin typeface="Calibri"/>
              </a:rPr>
              <a:t>IndexOutOfBoundsException</a:t>
            </a:r>
            <a:r>
              <a:rPr lang="en-US" sz="2000" b="0" strike="noStrike" spc="-1" dirty="0">
                <a:solidFill>
                  <a:srgbClr val="0000FF"/>
                </a:solidFill>
                <a:latin typeface="Calibri"/>
              </a:rPr>
              <a:t> </a:t>
            </a:r>
          </a:p>
          <a:p>
            <a:pPr marL="171360" indent="-171000">
              <a:lnSpc>
                <a:spcPct val="90000"/>
              </a:lnSpc>
              <a:spcBef>
                <a:spcPts val="751"/>
              </a:spcBef>
            </a:pPr>
            <a:endParaRPr lang="en-US" sz="2000" b="0" strike="noStrike" spc="-1" dirty="0">
              <a:solidFill>
                <a:srgbClr val="000000"/>
              </a:solidFill>
              <a:latin typeface="Calibri"/>
            </a:endParaRPr>
          </a:p>
          <a:p>
            <a:pPr marL="171360" indent="-171000">
              <a:lnSpc>
                <a:spcPct val="100000"/>
              </a:lnSpc>
              <a:spcBef>
                <a:spcPts val="751"/>
              </a:spcBef>
            </a:pPr>
            <a:endParaRPr lang="en-US" sz="2000" b="0" strike="noStrike" spc="-1" dirty="0">
              <a:solidFill>
                <a:srgbClr val="000000"/>
              </a:solidFill>
              <a:latin typeface="Calibri"/>
            </a:endParaRPr>
          </a:p>
          <a:p>
            <a:endParaRPr lang="en-US" sz="2000" b="0" strike="noStrike" spc="-1" dirty="0">
              <a:latin typeface="Arial"/>
            </a:endParaRPr>
          </a:p>
        </p:txBody>
      </p:sp>
      <p:sp>
        <p:nvSpPr>
          <p:cNvPr id="283"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043F8501-E01B-4D8F-A57B-1238ED333A17}" type="slidenum">
              <a:rPr lang="en-US" sz="1200" b="0" strike="noStrike" spc="-1">
                <a:solidFill>
                  <a:srgbClr val="000000"/>
                </a:solidFill>
                <a:latin typeface="Arial"/>
                <a:ea typeface="MS PGothic"/>
              </a:rPr>
              <a:t>26</a:t>
            </a:fld>
            <a:endParaRPr lang="en-US" sz="1200" b="0" strike="noStrike" spc="-1">
              <a:latin typeface="Times New Roman"/>
            </a:endParaRPr>
          </a:p>
        </p:txBody>
      </p:sp>
    </p:spTree>
    <p:extLst>
      <p:ext uri="{BB962C8B-B14F-4D97-AF65-F5344CB8AC3E}">
        <p14:creationId xmlns:p14="http://schemas.microsoft.com/office/powerpoint/2010/main" val="1448808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PlaceHolder 1"/>
          <p:cNvSpPr>
            <a:spLocks noGrp="1" noRot="1" noChangeAspect="1"/>
          </p:cNvSpPr>
          <p:nvPr>
            <p:ph type="sldImg"/>
          </p:nvPr>
        </p:nvSpPr>
        <p:spPr>
          <a:xfrm>
            <a:off x="1196975" y="696913"/>
            <a:ext cx="4641850" cy="3481387"/>
          </a:xfrm>
          <a:prstGeom prst="rect">
            <a:avLst/>
          </a:prstGeom>
        </p:spPr>
      </p:sp>
      <p:sp>
        <p:nvSpPr>
          <p:cNvPr id="285"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You could say modifies this[index] and nothing else.</a:t>
            </a:r>
          </a:p>
        </p:txBody>
      </p:sp>
      <p:sp>
        <p:nvSpPr>
          <p:cNvPr id="286"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780B6821-8758-45E1-9810-397E18834142}" type="slidenum">
              <a:rPr lang="en-US" sz="1200" b="0" strike="noStrike" spc="-1">
                <a:solidFill>
                  <a:srgbClr val="000000"/>
                </a:solidFill>
                <a:latin typeface="Arial"/>
                <a:ea typeface="MS PGothic"/>
              </a:rPr>
              <a:t>27</a:t>
            </a:fld>
            <a:endParaRPr lang="en-US" sz="1200" b="0" strike="noStrike" spc="-1">
              <a:latin typeface="Times New Roman"/>
            </a:endParaRPr>
          </a:p>
        </p:txBody>
      </p:sp>
    </p:spTree>
    <p:extLst>
      <p:ext uri="{BB962C8B-B14F-4D97-AF65-F5344CB8AC3E}">
        <p14:creationId xmlns:p14="http://schemas.microsoft.com/office/powerpoint/2010/main" val="2505136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PlaceHolder 1"/>
          <p:cNvSpPr>
            <a:spLocks noGrp="1" noRot="1" noChangeAspect="1"/>
          </p:cNvSpPr>
          <p:nvPr>
            <p:ph type="sldImg"/>
          </p:nvPr>
        </p:nvSpPr>
        <p:spPr>
          <a:xfrm>
            <a:off x="1196975" y="696913"/>
            <a:ext cx="4641850" cy="3481387"/>
          </a:xfrm>
          <a:prstGeom prst="rect">
            <a:avLst/>
          </a:prstGeom>
        </p:spPr>
      </p:sp>
      <mc:AlternateContent xmlns:mc="http://schemas.openxmlformats.org/markup-compatibility/2006" xmlns:a14="http://schemas.microsoft.com/office/drawing/2010/main">
        <mc:Choice Requires="a14">
          <p:sp>
            <p:nvSpPr>
              <p:cNvPr id="288"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a:p>
                <a:r>
                  <a:rPr lang="en-US" sz="2000" b="0" strike="noStrike" spc="-1" dirty="0">
                    <a:latin typeface="Arial"/>
                  </a:rPr>
                  <a:t>S</a:t>
                </a:r>
                <a:r>
                  <a:rPr lang="en-US" sz="2000" b="0" strike="noStrike" spc="-1" baseline="-25000" dirty="0">
                    <a:latin typeface="Arial"/>
                  </a:rPr>
                  <a:t>1</a:t>
                </a:r>
                <a:r>
                  <a:rPr lang="en-US" sz="2000" b="0" strike="noStrike" spc="-1" dirty="0">
                    <a:latin typeface="Arial"/>
                  </a:rPr>
                  <a:t> is stronger than S</a:t>
                </a:r>
                <a:r>
                  <a:rPr lang="en-US" sz="2000" b="0" strike="noStrike" spc="-1" baseline="-25000" dirty="0">
                    <a:latin typeface="Arial"/>
                  </a:rPr>
                  <a:t>2 </a:t>
                </a:r>
                <a:r>
                  <a:rPr lang="en-US" sz="2000" b="0" strike="noStrike" spc="-1" dirty="0" err="1">
                    <a:latin typeface="Arial"/>
                  </a:rPr>
                  <a:t>iff</a:t>
                </a:r>
                <a:endParaRPr lang="en-US" sz="2000" b="0" strike="noStrike" spc="-1" dirty="0">
                  <a:latin typeface="Arial"/>
                </a:endParaRP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baseline="-25000" dirty="0">
                    <a:solidFill>
                      <a:srgbClr val="0070C0"/>
                    </a:solidFill>
                    <a:latin typeface="Calibri"/>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err="1">
                    <a:solidFill>
                      <a:srgbClr val="0070C0"/>
                    </a:solidFill>
                    <a:latin typeface="Calibri"/>
                  </a:rPr>
                  <a:t>iff</a:t>
                </a: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Arial"/>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 b =&gt; c ^ 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Is not equivalent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=&gt; c ^ b =&gt;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=&gt; c) ^ (b =&gt; d)  implies  a ^ b =&gt; c ^ 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 b =&gt; c ^ d may not imply a =&gt; c.  </a:t>
                </a:r>
                <a:r>
                  <a:rPr lang="en-US" sz="2000" b="0" strike="noStrike" spc="-1" dirty="0" err="1">
                    <a:solidFill>
                      <a:srgbClr val="0070C0"/>
                    </a:solidFill>
                    <a:latin typeface="Calibri"/>
                    <a:ea typeface="MS Gothic"/>
                  </a:rPr>
                  <a:t>Eg</a:t>
                </a:r>
                <a:r>
                  <a:rPr lang="en-US" sz="2000" b="0" strike="noStrike" spc="-1" dirty="0">
                    <a:solidFill>
                      <a:srgbClr val="0070C0"/>
                    </a:solidFill>
                    <a:latin typeface="Calibri"/>
                    <a:ea typeface="MS Gothic"/>
                  </a:rPr>
                  <a:t>, b = false, a = true, c = false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So,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If (but not </a:t>
                </a:r>
                <a:r>
                  <a:rPr lang="en-US" sz="2000" b="0" strike="noStrike" spc="-1" dirty="0" err="1">
                    <a:solidFill>
                      <a:srgbClr val="0070C0"/>
                    </a:solidFill>
                    <a:latin typeface="Calibri"/>
                    <a:ea typeface="MS Gothic"/>
                  </a:rPr>
                  <a:t>iff</a:t>
                </a: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Calibri"/>
                    <a:ea typeface="MS Gothic"/>
                  </a:rPr>
                  <a:t>=&gt;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err="1">
                    <a:solidFill>
                      <a:srgbClr val="0070C0"/>
                    </a:solidFill>
                    <a:latin typeface="Calibri"/>
                    <a:ea typeface="MS Gothic"/>
                  </a:rPr>
                  <a:t>Iff</a:t>
                </a: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spc="-1" dirty="0">
                    <a:solidFill>
                      <a:srgbClr val="0070C0"/>
                    </a:solidFill>
                    <a:latin typeface="Calibri"/>
                  </a:rPr>
                  <a:t>R</a:t>
                </a:r>
                <a:r>
                  <a:rPr lang="en-US" sz="2000" spc="-1" baseline="-25000" dirty="0">
                    <a:solidFill>
                      <a:srgbClr val="0070C0"/>
                    </a:solidFill>
                    <a:latin typeface="Calibri"/>
                  </a:rPr>
                  <a:t>2</a:t>
                </a:r>
                <a:r>
                  <a:rPr lang="en-US" sz="2000" spc="-1" dirty="0">
                    <a:solidFill>
                      <a:srgbClr val="0070C0"/>
                    </a:solidFill>
                    <a:latin typeface="Calibri"/>
                  </a:rPr>
                  <a:t> =&gt; R</a:t>
                </a:r>
                <a:r>
                  <a:rPr lang="en-US" sz="2000" spc="-1" baseline="-25000" dirty="0">
                    <a:solidFill>
                      <a:srgbClr val="0070C0"/>
                    </a:solidFill>
                    <a:latin typeface="Calibri"/>
                  </a:rPr>
                  <a:t>1 </a:t>
                </a:r>
                <a:r>
                  <a:rPr lang="en-US" sz="2000" spc="-1" dirty="0">
                    <a:solidFill>
                      <a:schemeClr val="accent1"/>
                    </a:solidFill>
                  </a:rPr>
                  <a:t>^</a:t>
                </a:r>
                <a:r>
                  <a:rPr lang="en-US" sz="2000" spc="-1" dirty="0"/>
                  <a:t> </a:t>
                </a:r>
                <a:r>
                  <a:rPr lang="en-US" sz="2000" spc="-1" dirty="0">
                    <a:solidFill>
                      <a:srgbClr val="0070C0"/>
                    </a:solidFill>
                    <a:latin typeface="Calibri"/>
                  </a:rPr>
                  <a:t>E</a:t>
                </a:r>
                <a:r>
                  <a:rPr lang="en-US" sz="2000" spc="-1" baseline="-25000" dirty="0">
                    <a:solidFill>
                      <a:srgbClr val="0070C0"/>
                    </a:solidFill>
                    <a:latin typeface="Calibri"/>
                  </a:rPr>
                  <a:t>1</a:t>
                </a:r>
                <a:r>
                  <a:rPr lang="en-US" sz="2000" spc="-1" dirty="0">
                    <a:solidFill>
                      <a:srgbClr val="0070C0"/>
                    </a:solidFill>
                    <a:latin typeface="Calibri"/>
                  </a:rPr>
                  <a:t> </a:t>
                </a:r>
                <a:r>
                  <a:rPr lang="en-US" sz="2000" spc="-1" dirty="0">
                    <a:solidFill>
                      <a:srgbClr val="0070C0"/>
                    </a:solidFill>
                    <a:latin typeface="Calibri"/>
                    <a:ea typeface="MS Gothic"/>
                  </a:rPr>
                  <a:t>=&gt; </a:t>
                </a:r>
                <a:r>
                  <a:rPr lang="en-US" sz="2000" spc="-1" dirty="0">
                    <a:solidFill>
                      <a:srgbClr val="0070C0"/>
                    </a:solidFill>
                    <a:latin typeface="Calibri"/>
                  </a:rPr>
                  <a:t>E</a:t>
                </a:r>
                <a:r>
                  <a:rPr lang="en-US" sz="2000" spc="-1" baseline="-25000" dirty="0">
                    <a:solidFill>
                      <a:srgbClr val="0070C0"/>
                    </a:solidFill>
                    <a:latin typeface="Calibri"/>
                  </a:rPr>
                  <a:t>2</a:t>
                </a:r>
                <a:r>
                  <a:rPr lang="en-US" sz="2000" spc="-1" dirty="0">
                    <a:solidFill>
                      <a:srgbClr val="0070C0"/>
                    </a:solidFill>
                    <a:latin typeface="Calibri"/>
                  </a:rPr>
                  <a:t> ^</a:t>
                </a:r>
                <a:r>
                  <a:rPr lang="en-US" sz="2000" spc="-1" dirty="0">
                    <a:solidFill>
                      <a:srgbClr val="0070C0"/>
                    </a:solidFill>
                    <a:latin typeface="Calibri"/>
                    <a:ea typeface="MS Gothic"/>
                  </a:rPr>
                  <a:t> (M</a:t>
                </a:r>
                <a:r>
                  <a:rPr lang="en-US" sz="2000" spc="-1" baseline="-25000" dirty="0">
                    <a:solidFill>
                      <a:srgbClr val="0070C0"/>
                    </a:solidFill>
                    <a:latin typeface="Calibri"/>
                  </a:rPr>
                  <a:t>1</a:t>
                </a:r>
                <a:r>
                  <a:rPr lang="en-US" sz="2000" spc="-1" dirty="0">
                    <a:solidFill>
                      <a:srgbClr val="0070C0"/>
                    </a:solidFill>
                    <a:latin typeface="Calibri"/>
                    <a:ea typeface="MS Gothic"/>
                  </a:rPr>
                  <a:t> </a:t>
                </a:r>
                <a14:m>
                  <m:oMath xmlns:m="http://schemas.openxmlformats.org/officeDocument/2006/math">
                    <m:r>
                      <a:rPr lang="en-US" sz="2000" i="1" spc="-1" smtClean="0">
                        <a:solidFill>
                          <a:srgbClr val="0070C0"/>
                        </a:solidFill>
                        <a:latin typeface="Cambria Math" panose="02040503050406030204" pitchFamily="18" charset="0"/>
                        <a:ea typeface="Cambria Math" panose="02040503050406030204" pitchFamily="18" charset="0"/>
                      </a:rPr>
                      <m:t>⊆</m:t>
                    </m:r>
                  </m:oMath>
                </a14:m>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p:txBody>
          </p:sp>
        </mc:Choice>
        <mc:Fallback xmlns="">
          <p:sp>
            <p:nvSpPr>
              <p:cNvPr id="288"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a:p>
                <a:r>
                  <a:rPr lang="en-US" sz="2000" b="0" strike="noStrike" spc="-1" dirty="0">
                    <a:latin typeface="Arial"/>
                  </a:rPr>
                  <a:t>S</a:t>
                </a:r>
                <a:r>
                  <a:rPr lang="en-US" sz="2000" b="0" strike="noStrike" spc="-1" baseline="-25000" dirty="0">
                    <a:latin typeface="Arial"/>
                  </a:rPr>
                  <a:t>1</a:t>
                </a:r>
                <a:r>
                  <a:rPr lang="en-US" sz="2000" b="0" strike="noStrike" spc="-1" dirty="0">
                    <a:latin typeface="Arial"/>
                  </a:rPr>
                  <a:t> is stronger than S</a:t>
                </a:r>
                <a:r>
                  <a:rPr lang="en-US" sz="2000" b="0" strike="noStrike" spc="-1" baseline="-25000" dirty="0">
                    <a:latin typeface="Arial"/>
                  </a:rPr>
                  <a:t>2 </a:t>
                </a:r>
                <a:r>
                  <a:rPr lang="en-US" sz="2000" b="0" strike="noStrike" spc="-1" dirty="0" err="1">
                    <a:latin typeface="Arial"/>
                  </a:rPr>
                  <a:t>iff</a:t>
                </a:r>
                <a:endParaRPr lang="en-US" sz="2000" b="0" strike="noStrike" spc="-1" dirty="0">
                  <a:latin typeface="Arial"/>
                </a:endParaRP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baseline="-25000" dirty="0">
                    <a:solidFill>
                      <a:srgbClr val="0070C0"/>
                    </a:solidFill>
                    <a:latin typeface="Calibri"/>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err="1">
                    <a:solidFill>
                      <a:srgbClr val="0070C0"/>
                    </a:solidFill>
                    <a:latin typeface="Calibri"/>
                  </a:rPr>
                  <a:t>iff</a:t>
                </a: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Arial"/>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 b =&gt; c ^ 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Is not equivalent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=&gt; c ^ b =&gt;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=&gt; c) ^ (b =&gt; d)  implies  a ^ b =&gt; c ^ 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 b =&gt; c ^ d may not imply a =&gt; c.  </a:t>
                </a:r>
                <a:r>
                  <a:rPr lang="en-US" sz="2000" b="0" strike="noStrike" spc="-1" dirty="0" err="1">
                    <a:solidFill>
                      <a:srgbClr val="0070C0"/>
                    </a:solidFill>
                    <a:latin typeface="Calibri"/>
                    <a:ea typeface="MS Gothic"/>
                  </a:rPr>
                  <a:t>Eg</a:t>
                </a:r>
                <a:r>
                  <a:rPr lang="en-US" sz="2000" b="0" strike="noStrike" spc="-1" dirty="0">
                    <a:solidFill>
                      <a:srgbClr val="0070C0"/>
                    </a:solidFill>
                    <a:latin typeface="Calibri"/>
                    <a:ea typeface="MS Gothic"/>
                  </a:rPr>
                  <a:t>, b = false, a = true, c = false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So,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If (but not </a:t>
                </a:r>
                <a:r>
                  <a:rPr lang="en-US" sz="2000" b="0" strike="noStrike" spc="-1" dirty="0" err="1">
                    <a:solidFill>
                      <a:srgbClr val="0070C0"/>
                    </a:solidFill>
                    <a:latin typeface="Calibri"/>
                    <a:ea typeface="MS Gothic"/>
                  </a:rPr>
                  <a:t>iff</a:t>
                </a: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Calibri"/>
                    <a:ea typeface="MS Gothic"/>
                  </a:rPr>
                  <a:t>=&gt;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err="1">
                    <a:solidFill>
                      <a:srgbClr val="0070C0"/>
                    </a:solidFill>
                    <a:latin typeface="Calibri"/>
                    <a:ea typeface="MS Gothic"/>
                  </a:rPr>
                  <a:t>Iff</a:t>
                </a: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spc="-1" dirty="0">
                    <a:solidFill>
                      <a:srgbClr val="0070C0"/>
                    </a:solidFill>
                    <a:latin typeface="Calibri"/>
                  </a:rPr>
                  <a:t>R</a:t>
                </a:r>
                <a:r>
                  <a:rPr lang="en-US" sz="2000" spc="-1" baseline="-25000" dirty="0">
                    <a:solidFill>
                      <a:srgbClr val="0070C0"/>
                    </a:solidFill>
                    <a:latin typeface="Calibri"/>
                  </a:rPr>
                  <a:t>2</a:t>
                </a:r>
                <a:r>
                  <a:rPr lang="en-US" sz="2000" spc="-1" dirty="0">
                    <a:solidFill>
                      <a:srgbClr val="0070C0"/>
                    </a:solidFill>
                    <a:latin typeface="Calibri"/>
                  </a:rPr>
                  <a:t> =&gt; R</a:t>
                </a:r>
                <a:r>
                  <a:rPr lang="en-US" sz="2000" spc="-1" baseline="-25000" dirty="0">
                    <a:solidFill>
                      <a:srgbClr val="0070C0"/>
                    </a:solidFill>
                    <a:latin typeface="Calibri"/>
                  </a:rPr>
                  <a:t>1 </a:t>
                </a:r>
                <a:r>
                  <a:rPr lang="en-US" sz="2000" spc="-1" dirty="0">
                    <a:solidFill>
                      <a:schemeClr val="accent1"/>
                    </a:solidFill>
                  </a:rPr>
                  <a:t>^</a:t>
                </a:r>
                <a:r>
                  <a:rPr lang="en-US" sz="2000" spc="-1" dirty="0"/>
                  <a:t> </a:t>
                </a:r>
                <a:r>
                  <a:rPr lang="en-US" sz="2000" spc="-1" dirty="0">
                    <a:solidFill>
                      <a:srgbClr val="0070C0"/>
                    </a:solidFill>
                    <a:latin typeface="Calibri"/>
                  </a:rPr>
                  <a:t>E</a:t>
                </a:r>
                <a:r>
                  <a:rPr lang="en-US" sz="2000" spc="-1" baseline="-25000" dirty="0">
                    <a:solidFill>
                      <a:srgbClr val="0070C0"/>
                    </a:solidFill>
                    <a:latin typeface="Calibri"/>
                  </a:rPr>
                  <a:t>1</a:t>
                </a:r>
                <a:r>
                  <a:rPr lang="en-US" sz="2000" spc="-1" dirty="0">
                    <a:solidFill>
                      <a:srgbClr val="0070C0"/>
                    </a:solidFill>
                    <a:latin typeface="Calibri"/>
                  </a:rPr>
                  <a:t> </a:t>
                </a:r>
                <a:r>
                  <a:rPr lang="en-US" sz="2000" spc="-1" dirty="0">
                    <a:solidFill>
                      <a:srgbClr val="0070C0"/>
                    </a:solidFill>
                    <a:latin typeface="Calibri"/>
                    <a:ea typeface="MS Gothic"/>
                  </a:rPr>
                  <a:t>=&gt; </a:t>
                </a:r>
                <a:r>
                  <a:rPr lang="en-US" sz="2000" spc="-1" dirty="0">
                    <a:solidFill>
                      <a:srgbClr val="0070C0"/>
                    </a:solidFill>
                    <a:latin typeface="Calibri"/>
                  </a:rPr>
                  <a:t>E</a:t>
                </a:r>
                <a:r>
                  <a:rPr lang="en-US" sz="2000" spc="-1" baseline="-25000" dirty="0">
                    <a:solidFill>
                      <a:srgbClr val="0070C0"/>
                    </a:solidFill>
                    <a:latin typeface="Calibri"/>
                  </a:rPr>
                  <a:t>2</a:t>
                </a:r>
                <a:r>
                  <a:rPr lang="en-US" sz="2000" spc="-1" dirty="0">
                    <a:solidFill>
                      <a:srgbClr val="0070C0"/>
                    </a:solidFill>
                    <a:latin typeface="Calibri"/>
                  </a:rPr>
                  <a:t> ^</a:t>
                </a:r>
                <a:r>
                  <a:rPr lang="en-US" sz="2000" spc="-1" dirty="0">
                    <a:solidFill>
                      <a:srgbClr val="0070C0"/>
                    </a:solidFill>
                    <a:latin typeface="Calibri"/>
                    <a:ea typeface="MS Gothic"/>
                  </a:rPr>
                  <a:t> (M</a:t>
                </a:r>
                <a:r>
                  <a:rPr lang="en-US" sz="2000" spc="-1" baseline="-25000" dirty="0">
                    <a:solidFill>
                      <a:srgbClr val="0070C0"/>
                    </a:solidFill>
                    <a:latin typeface="Calibri"/>
                  </a:rPr>
                  <a:t>1</a:t>
                </a:r>
                <a:r>
                  <a:rPr lang="en-US" sz="2000" spc="-1" dirty="0">
                    <a:solidFill>
                      <a:srgbClr val="0070C0"/>
                    </a:solidFill>
                    <a:latin typeface="Calibri"/>
                    <a:ea typeface="MS Gothic"/>
                  </a:rPr>
                  <a:t> </a:t>
                </a:r>
                <a:r>
                  <a:rPr lang="en-US" sz="2000" i="0" spc="-1">
                    <a:solidFill>
                      <a:srgbClr val="0070C0"/>
                    </a:solidFill>
                    <a:latin typeface="Cambria Math" panose="02040503050406030204" pitchFamily="18" charset="0"/>
                    <a:ea typeface="Cambria Math" panose="02040503050406030204" pitchFamily="18" charset="0"/>
                  </a:rPr>
                  <a:t>⊆</a:t>
                </a:r>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p:txBody>
          </p:sp>
        </mc:Fallback>
      </mc:AlternateContent>
      <p:sp>
        <p:nvSpPr>
          <p:cNvPr id="289" name="TextShape 3"/>
          <p:cNvSpPr txBox="1"/>
          <p:nvPr/>
        </p:nvSpPr>
        <p:spPr>
          <a:xfrm>
            <a:off x="3984480" y="8818560"/>
            <a:ext cx="3047760" cy="463320"/>
          </a:xfrm>
          <a:prstGeom prst="rect">
            <a:avLst/>
          </a:prstGeom>
          <a:noFill/>
          <a:ln w="9360">
            <a:noFill/>
          </a:ln>
        </p:spPr>
        <p:txBody>
          <a:bodyPr lIns="93240" tIns="46800" rIns="93240" bIns="4680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74243E38-2E31-42A0-B3C2-F9E7AB7B6CCD}" type="slidenum">
              <a:rPr kumimoji="0" lang="en-US" sz="1200" b="0" i="0" u="none" strike="noStrike" kern="1200" cap="none" spc="-1" normalizeH="0" baseline="0" noProof="0">
                <a:ln>
                  <a:noFill/>
                </a:ln>
                <a:solidFill>
                  <a:srgbClr val="000000"/>
                </a:solidFill>
                <a:effectLst/>
                <a:uLnTx/>
                <a:uFillTx/>
                <a:latin typeface="Arial"/>
                <a:ea typeface="MS PGothic"/>
                <a:cs typeface="DejaVu San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1" normalizeH="0" baseline="0" noProof="0">
              <a:ln>
                <a:noFill/>
              </a:ln>
              <a:solidFill>
                <a:prstClr val="black"/>
              </a:solidFill>
              <a:effectLst/>
              <a:uLnTx/>
              <a:uFillTx/>
              <a:latin typeface="Times New Roman"/>
              <a:ea typeface="DejaVu Sans"/>
              <a:cs typeface="DejaVu Sans"/>
            </a:endParaRPr>
          </a:p>
        </p:txBody>
      </p:sp>
    </p:spTree>
    <p:extLst>
      <p:ext uri="{BB962C8B-B14F-4D97-AF65-F5344CB8AC3E}">
        <p14:creationId xmlns:p14="http://schemas.microsoft.com/office/powerpoint/2010/main" val="3935687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PlaceHolder 1"/>
          <p:cNvSpPr>
            <a:spLocks noGrp="1" noRot="1" noChangeAspect="1"/>
          </p:cNvSpPr>
          <p:nvPr>
            <p:ph type="sldImg"/>
          </p:nvPr>
        </p:nvSpPr>
        <p:spPr>
          <a:xfrm>
            <a:off x="1196975" y="696913"/>
            <a:ext cx="4641850" cy="3481387"/>
          </a:xfrm>
          <a:prstGeom prst="rect">
            <a:avLst/>
          </a:prstGeom>
        </p:spPr>
      </p:sp>
      <mc:AlternateContent xmlns:mc="http://schemas.openxmlformats.org/markup-compatibility/2006" xmlns:a14="http://schemas.microsoft.com/office/drawing/2010/main">
        <mc:Choice Requires="a14">
          <p:sp>
            <p:nvSpPr>
              <p:cNvPr id="288"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a:p>
                <a:r>
                  <a:rPr lang="en-US" sz="2000" b="0" strike="noStrike" spc="-1" dirty="0">
                    <a:latin typeface="Arial"/>
                  </a:rPr>
                  <a:t>S</a:t>
                </a:r>
                <a:r>
                  <a:rPr lang="en-US" sz="2000" b="0" strike="noStrike" spc="-1" baseline="-25000" dirty="0">
                    <a:latin typeface="Arial"/>
                  </a:rPr>
                  <a:t>1</a:t>
                </a:r>
                <a:r>
                  <a:rPr lang="en-US" sz="2000" b="0" strike="noStrike" spc="-1" dirty="0">
                    <a:latin typeface="Arial"/>
                  </a:rPr>
                  <a:t> is stronger than S</a:t>
                </a:r>
                <a:r>
                  <a:rPr lang="en-US" sz="2000" b="0" strike="noStrike" spc="-1" baseline="-25000" dirty="0">
                    <a:latin typeface="Arial"/>
                  </a:rPr>
                  <a:t>2 </a:t>
                </a:r>
                <a:r>
                  <a:rPr lang="en-US" sz="2000" b="0" strike="noStrike" spc="-1" dirty="0" err="1">
                    <a:latin typeface="Arial"/>
                  </a:rPr>
                  <a:t>iff</a:t>
                </a:r>
                <a:endParaRPr lang="en-US" sz="2000" b="0" strike="noStrike" spc="-1" dirty="0">
                  <a:latin typeface="Arial"/>
                </a:endParaRP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baseline="-25000" dirty="0">
                    <a:solidFill>
                      <a:srgbClr val="0070C0"/>
                    </a:solidFill>
                    <a:latin typeface="Calibri"/>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err="1">
                    <a:solidFill>
                      <a:srgbClr val="0070C0"/>
                    </a:solidFill>
                    <a:latin typeface="Calibri"/>
                  </a:rPr>
                  <a:t>iff</a:t>
                </a: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Arial"/>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 b =&gt; c ^ 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Is not equivalent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=&gt; c ^ b =&gt;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=&gt; c) ^ (b =&gt; d)  implies  a ^ b =&gt; c ^ 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 b =&gt; c ^ d may not imply a =&gt; c.  </a:t>
                </a:r>
                <a:r>
                  <a:rPr lang="en-US" sz="2000" b="0" strike="noStrike" spc="-1" dirty="0" err="1">
                    <a:solidFill>
                      <a:srgbClr val="0070C0"/>
                    </a:solidFill>
                    <a:latin typeface="Calibri"/>
                    <a:ea typeface="MS Gothic"/>
                  </a:rPr>
                  <a:t>Eg</a:t>
                </a:r>
                <a:r>
                  <a:rPr lang="en-US" sz="2000" b="0" strike="noStrike" spc="-1" dirty="0">
                    <a:solidFill>
                      <a:srgbClr val="0070C0"/>
                    </a:solidFill>
                    <a:latin typeface="Calibri"/>
                    <a:ea typeface="MS Gothic"/>
                  </a:rPr>
                  <a:t>, b = false, a = true, c = false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So,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If (but not </a:t>
                </a:r>
                <a:r>
                  <a:rPr lang="en-US" sz="2000" b="0" strike="noStrike" spc="-1" dirty="0" err="1">
                    <a:solidFill>
                      <a:srgbClr val="0070C0"/>
                    </a:solidFill>
                    <a:latin typeface="Calibri"/>
                    <a:ea typeface="MS Gothic"/>
                  </a:rPr>
                  <a:t>iff</a:t>
                </a: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Calibri"/>
                    <a:ea typeface="MS Gothic"/>
                  </a:rPr>
                  <a:t>=&gt;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err="1">
                    <a:solidFill>
                      <a:srgbClr val="0070C0"/>
                    </a:solidFill>
                    <a:latin typeface="Calibri"/>
                    <a:ea typeface="MS Gothic"/>
                  </a:rPr>
                  <a:t>Iff</a:t>
                </a: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spc="-1" dirty="0">
                    <a:solidFill>
                      <a:srgbClr val="0070C0"/>
                    </a:solidFill>
                    <a:latin typeface="Calibri"/>
                  </a:rPr>
                  <a:t>R</a:t>
                </a:r>
                <a:r>
                  <a:rPr lang="en-US" sz="2000" spc="-1" baseline="-25000" dirty="0">
                    <a:solidFill>
                      <a:srgbClr val="0070C0"/>
                    </a:solidFill>
                    <a:latin typeface="Calibri"/>
                  </a:rPr>
                  <a:t>2</a:t>
                </a:r>
                <a:r>
                  <a:rPr lang="en-US" sz="2000" spc="-1" dirty="0">
                    <a:solidFill>
                      <a:srgbClr val="0070C0"/>
                    </a:solidFill>
                    <a:latin typeface="Calibri"/>
                  </a:rPr>
                  <a:t> =&gt; R</a:t>
                </a:r>
                <a:r>
                  <a:rPr lang="en-US" sz="2000" spc="-1" baseline="-25000" dirty="0">
                    <a:solidFill>
                      <a:srgbClr val="0070C0"/>
                    </a:solidFill>
                    <a:latin typeface="Calibri"/>
                  </a:rPr>
                  <a:t>1 </a:t>
                </a:r>
                <a:r>
                  <a:rPr lang="en-US" sz="2000" spc="-1" dirty="0">
                    <a:solidFill>
                      <a:schemeClr val="accent1"/>
                    </a:solidFill>
                  </a:rPr>
                  <a:t>^</a:t>
                </a:r>
                <a:r>
                  <a:rPr lang="en-US" sz="2000" spc="-1" dirty="0"/>
                  <a:t> </a:t>
                </a:r>
                <a:r>
                  <a:rPr lang="en-US" sz="2000" spc="-1" dirty="0">
                    <a:solidFill>
                      <a:srgbClr val="0070C0"/>
                    </a:solidFill>
                    <a:latin typeface="Calibri"/>
                  </a:rPr>
                  <a:t>E</a:t>
                </a:r>
                <a:r>
                  <a:rPr lang="en-US" sz="2000" spc="-1" baseline="-25000" dirty="0">
                    <a:solidFill>
                      <a:srgbClr val="0070C0"/>
                    </a:solidFill>
                    <a:latin typeface="Calibri"/>
                  </a:rPr>
                  <a:t>1</a:t>
                </a:r>
                <a:r>
                  <a:rPr lang="en-US" sz="2000" spc="-1" dirty="0">
                    <a:solidFill>
                      <a:srgbClr val="0070C0"/>
                    </a:solidFill>
                    <a:latin typeface="Calibri"/>
                  </a:rPr>
                  <a:t> </a:t>
                </a:r>
                <a:r>
                  <a:rPr lang="en-US" sz="2000" spc="-1" dirty="0">
                    <a:solidFill>
                      <a:srgbClr val="0070C0"/>
                    </a:solidFill>
                    <a:latin typeface="Calibri"/>
                    <a:ea typeface="MS Gothic"/>
                  </a:rPr>
                  <a:t>=&gt; </a:t>
                </a:r>
                <a:r>
                  <a:rPr lang="en-US" sz="2000" spc="-1" dirty="0">
                    <a:solidFill>
                      <a:srgbClr val="0070C0"/>
                    </a:solidFill>
                    <a:latin typeface="Calibri"/>
                  </a:rPr>
                  <a:t>E</a:t>
                </a:r>
                <a:r>
                  <a:rPr lang="en-US" sz="2000" spc="-1" baseline="-25000" dirty="0">
                    <a:solidFill>
                      <a:srgbClr val="0070C0"/>
                    </a:solidFill>
                    <a:latin typeface="Calibri"/>
                  </a:rPr>
                  <a:t>2</a:t>
                </a:r>
                <a:r>
                  <a:rPr lang="en-US" sz="2000" spc="-1" dirty="0">
                    <a:solidFill>
                      <a:srgbClr val="0070C0"/>
                    </a:solidFill>
                    <a:latin typeface="Calibri"/>
                  </a:rPr>
                  <a:t> ^</a:t>
                </a:r>
                <a:r>
                  <a:rPr lang="en-US" sz="2000" spc="-1" dirty="0">
                    <a:solidFill>
                      <a:srgbClr val="0070C0"/>
                    </a:solidFill>
                    <a:latin typeface="Calibri"/>
                    <a:ea typeface="MS Gothic"/>
                  </a:rPr>
                  <a:t> (M</a:t>
                </a:r>
                <a:r>
                  <a:rPr lang="en-US" sz="2000" spc="-1" baseline="-25000" dirty="0">
                    <a:solidFill>
                      <a:srgbClr val="0070C0"/>
                    </a:solidFill>
                    <a:latin typeface="Calibri"/>
                  </a:rPr>
                  <a:t>1</a:t>
                </a:r>
                <a:r>
                  <a:rPr lang="en-US" sz="2000" spc="-1" dirty="0">
                    <a:solidFill>
                      <a:srgbClr val="0070C0"/>
                    </a:solidFill>
                    <a:latin typeface="Calibri"/>
                    <a:ea typeface="MS Gothic"/>
                  </a:rPr>
                  <a:t> </a:t>
                </a:r>
                <a14:m>
                  <m:oMath xmlns:m="http://schemas.openxmlformats.org/officeDocument/2006/math">
                    <m:r>
                      <a:rPr lang="en-US" sz="2000" i="1" spc="-1" smtClean="0">
                        <a:solidFill>
                          <a:srgbClr val="0070C0"/>
                        </a:solidFill>
                        <a:latin typeface="Cambria Math" panose="02040503050406030204" pitchFamily="18" charset="0"/>
                        <a:ea typeface="Cambria Math" panose="02040503050406030204" pitchFamily="18" charset="0"/>
                      </a:rPr>
                      <m:t>⊆</m:t>
                    </m:r>
                  </m:oMath>
                </a14:m>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p:txBody>
          </p:sp>
        </mc:Choice>
        <mc:Fallback xmlns="">
          <p:sp>
            <p:nvSpPr>
              <p:cNvPr id="288"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a:p>
                <a:r>
                  <a:rPr lang="en-US" sz="2000" b="0" strike="noStrike" spc="-1" dirty="0">
                    <a:latin typeface="Arial"/>
                  </a:rPr>
                  <a:t>S</a:t>
                </a:r>
                <a:r>
                  <a:rPr lang="en-US" sz="2000" b="0" strike="noStrike" spc="-1" baseline="-25000" dirty="0">
                    <a:latin typeface="Arial"/>
                  </a:rPr>
                  <a:t>1</a:t>
                </a:r>
                <a:r>
                  <a:rPr lang="en-US" sz="2000" b="0" strike="noStrike" spc="-1" dirty="0">
                    <a:latin typeface="Arial"/>
                  </a:rPr>
                  <a:t> is stronger than S</a:t>
                </a:r>
                <a:r>
                  <a:rPr lang="en-US" sz="2000" b="0" strike="noStrike" spc="-1" baseline="-25000" dirty="0">
                    <a:latin typeface="Arial"/>
                  </a:rPr>
                  <a:t>2 </a:t>
                </a:r>
                <a:r>
                  <a:rPr lang="en-US" sz="2000" b="0" strike="noStrike" spc="-1" dirty="0" err="1">
                    <a:latin typeface="Arial"/>
                  </a:rPr>
                  <a:t>iff</a:t>
                </a:r>
                <a:endParaRPr lang="en-US" sz="2000" b="0" strike="noStrike" spc="-1" dirty="0">
                  <a:latin typeface="Arial"/>
                </a:endParaRP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baseline="-25000" dirty="0">
                    <a:solidFill>
                      <a:srgbClr val="0070C0"/>
                    </a:solidFill>
                    <a:latin typeface="Calibri"/>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spc="-1" dirty="0">
                    <a:solidFill>
                      <a:srgbClr val="000000"/>
                    </a:solidFill>
                    <a:latin typeface="Calibri"/>
                  </a:rPr>
                  <a:t>code</a:t>
                </a:r>
                <a:r>
                  <a:rPr lang="en-US" sz="2000" b="0" strike="noStrike" spc="-1" dirty="0">
                    <a:solidFill>
                      <a:srgbClr val="000000"/>
                    </a:solidFill>
                    <a:latin typeface="Calibri"/>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err="1">
                    <a:solidFill>
                      <a:srgbClr val="0070C0"/>
                    </a:solidFill>
                    <a:latin typeface="Calibri"/>
                  </a:rPr>
                  <a:t>iff</a:t>
                </a: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Arial"/>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 b =&gt; c ^ 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Is not equivalent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solidFill>
                      <a:srgbClr val="0070C0"/>
                    </a:solidFill>
                    <a:latin typeface="Calibri"/>
                    <a:ea typeface="MS Gothic"/>
                  </a:rPr>
                  <a:t>a =&gt; c ^ b =&gt;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=&gt; c) ^ (b =&gt; d)  implies  a ^ b =&gt; c ^ 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strike="noStrike" spc="-1" dirty="0">
                    <a:solidFill>
                      <a:srgbClr val="0070C0"/>
                    </a:solidFill>
                    <a:latin typeface="Calibri"/>
                    <a:ea typeface="MS Gothic"/>
                  </a:rPr>
                  <a:t>a ^ b =&gt; c ^ d may not imply a =&gt; c.  </a:t>
                </a:r>
                <a:r>
                  <a:rPr lang="en-US" sz="2000" b="0" strike="noStrike" spc="-1" dirty="0" err="1">
                    <a:solidFill>
                      <a:srgbClr val="0070C0"/>
                    </a:solidFill>
                    <a:latin typeface="Calibri"/>
                    <a:ea typeface="MS Gothic"/>
                  </a:rPr>
                  <a:t>Eg</a:t>
                </a:r>
                <a:r>
                  <a:rPr lang="en-US" sz="2000" b="0" strike="noStrike" spc="-1" dirty="0">
                    <a:solidFill>
                      <a:srgbClr val="0070C0"/>
                    </a:solidFill>
                    <a:latin typeface="Calibri"/>
                    <a:ea typeface="MS Gothic"/>
                  </a:rPr>
                  <a:t>, b = false, a = true, c = false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So,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ea typeface="MS Gothic"/>
                  </a:rPr>
                  <a:t>If (but not </a:t>
                </a:r>
                <a:r>
                  <a:rPr lang="en-US" sz="2000" b="0" strike="noStrike" spc="-1" dirty="0" err="1">
                    <a:solidFill>
                      <a:srgbClr val="0070C0"/>
                    </a:solidFill>
                    <a:latin typeface="Calibri"/>
                    <a:ea typeface="MS Gothic"/>
                  </a:rPr>
                  <a:t>iff</a:t>
                </a:r>
                <a:r>
                  <a:rPr lang="en-US" sz="2000" b="0" strike="noStrike"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a:solidFill>
                      <a:srgbClr val="0070C0"/>
                    </a:solidFill>
                    <a:latin typeface="Calibri"/>
                  </a:rPr>
                  <a:t>R</a:t>
                </a:r>
                <a:r>
                  <a:rPr lang="en-US" sz="2000" b="0" strike="noStrike" spc="-1" baseline="-25000" dirty="0">
                    <a:solidFill>
                      <a:srgbClr val="0070C0"/>
                    </a:solidFill>
                    <a:latin typeface="Calibri"/>
                  </a:rPr>
                  <a:t>2</a:t>
                </a:r>
                <a:r>
                  <a:rPr lang="en-US" sz="2000" b="0" strike="noStrike" spc="-1" dirty="0">
                    <a:solidFill>
                      <a:srgbClr val="0070C0"/>
                    </a:solidFill>
                    <a:latin typeface="Calibri"/>
                  </a:rPr>
                  <a:t> =&gt; R</a:t>
                </a:r>
                <a:r>
                  <a:rPr lang="en-US" sz="2000" b="0" strike="noStrike" spc="-1" baseline="-25000" dirty="0">
                    <a:solidFill>
                      <a:srgbClr val="0070C0"/>
                    </a:solidFill>
                    <a:latin typeface="Calibri"/>
                  </a:rPr>
                  <a:t>1 </a:t>
                </a:r>
                <a:r>
                  <a:rPr lang="en-US" sz="2000" b="0" strike="noStrike" spc="-1" dirty="0">
                    <a:latin typeface="+mn-lt"/>
                  </a:rPr>
                  <a:t>^ </a:t>
                </a:r>
                <a:r>
                  <a:rPr lang="en-US" sz="2000" b="0" strike="noStrike" spc="-1" dirty="0">
                    <a:solidFill>
                      <a:srgbClr val="0070C0"/>
                    </a:solidFill>
                    <a:latin typeface="Calibri"/>
                  </a:rPr>
                  <a:t>E</a:t>
                </a:r>
                <a:r>
                  <a:rPr lang="en-US" sz="2000" b="0" strike="noStrike" spc="-1" baseline="-25000" dirty="0">
                    <a:solidFill>
                      <a:srgbClr val="0070C0"/>
                    </a:solidFill>
                    <a:latin typeface="Calibri"/>
                  </a:rPr>
                  <a:t>1</a:t>
                </a:r>
                <a:r>
                  <a:rPr lang="en-US" sz="2000" b="0" strike="noStrike" spc="-1" dirty="0">
                    <a:solidFill>
                      <a:srgbClr val="0070C0"/>
                    </a:solidFill>
                    <a:latin typeface="Calibri"/>
                  </a:rPr>
                  <a:t> </a:t>
                </a:r>
                <a:r>
                  <a:rPr lang="en-US" sz="2000" b="0" strike="noStrike" spc="-1" dirty="0">
                    <a:solidFill>
                      <a:srgbClr val="0070C0"/>
                    </a:solidFill>
                    <a:latin typeface="Calibri"/>
                    <a:ea typeface="MS Gothic"/>
                  </a:rPr>
                  <a:t>=&gt; </a:t>
                </a:r>
                <a:r>
                  <a:rPr lang="en-US" sz="2000" b="0" strike="noStrike" spc="-1" dirty="0">
                    <a:solidFill>
                      <a:srgbClr val="0070C0"/>
                    </a:solidFill>
                    <a:latin typeface="Calibri"/>
                  </a:rPr>
                  <a:t>E</a:t>
                </a:r>
                <a:r>
                  <a:rPr lang="en-US" sz="2000" b="0" strike="noStrike" spc="-1" baseline="-25000" dirty="0">
                    <a:solidFill>
                      <a:srgbClr val="0070C0"/>
                    </a:solidFill>
                    <a:latin typeface="Calibri"/>
                  </a:rPr>
                  <a:t>2</a:t>
                </a:r>
                <a:r>
                  <a:rPr lang="en-US" sz="2000" b="0" strike="noStrike" spc="-1" dirty="0">
                    <a:solidFill>
                      <a:srgbClr val="0070C0"/>
                    </a:solidFill>
                    <a:latin typeface="Calibri"/>
                  </a:rPr>
                  <a:t> </a:t>
                </a:r>
                <a:r>
                  <a:rPr lang="en-US" sz="2000" b="0" strike="noStrike" spc="-1" dirty="0">
                    <a:solidFill>
                      <a:srgbClr val="0070C0"/>
                    </a:solidFill>
                    <a:latin typeface="MS Gothic"/>
                    <a:ea typeface="MS Gothic"/>
                  </a:rPr>
                  <a:t>∧</a:t>
                </a:r>
                <a:r>
                  <a:rPr lang="en-US" sz="2000" b="0" strike="noStrike" spc="-1" dirty="0">
                    <a:solidFill>
                      <a:srgbClr val="0070C0"/>
                    </a:solidFill>
                    <a:latin typeface="Calibri"/>
                    <a:ea typeface="MS Gothic"/>
                  </a:rPr>
                  <a:t> (only M</a:t>
                </a:r>
                <a:r>
                  <a:rPr lang="en-US" sz="2000" b="0" strike="noStrike" spc="-1" baseline="-25000" dirty="0">
                    <a:solidFill>
                      <a:srgbClr val="0070C0"/>
                    </a:solidFill>
                    <a:latin typeface="Calibri"/>
                  </a:rPr>
                  <a:t>1</a:t>
                </a:r>
                <a:r>
                  <a:rPr lang="en-US" sz="2000" b="0" strike="noStrike" spc="-1" dirty="0">
                    <a:solidFill>
                      <a:srgbClr val="0070C0"/>
                    </a:solidFill>
                    <a:latin typeface="Calibri"/>
                    <a:ea typeface="MS Gothic"/>
                  </a:rPr>
                  <a:t> is modified) =&gt; (only M</a:t>
                </a:r>
                <a:r>
                  <a:rPr lang="en-US" sz="2000" b="0" strike="noStrike" spc="-1" baseline="-25000" dirty="0">
                    <a:solidFill>
                      <a:srgbClr val="0070C0"/>
                    </a:solidFill>
                    <a:latin typeface="Calibri"/>
                    <a:ea typeface="MS Gothic"/>
                  </a:rPr>
                  <a:t>2</a:t>
                </a:r>
                <a:r>
                  <a:rPr lang="en-US" sz="2000" b="0" strike="noStrike" spc="-1" dirty="0">
                    <a:solidFill>
                      <a:srgbClr val="0070C0"/>
                    </a:solidFill>
                    <a:latin typeface="Calibri"/>
                    <a:ea typeface="MS Gothic"/>
                  </a:rPr>
                  <a:t> is modified)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strike="noStrike" spc="-1" dirty="0" err="1">
                    <a:solidFill>
                      <a:srgbClr val="0070C0"/>
                    </a:solidFill>
                    <a:latin typeface="Calibri"/>
                    <a:ea typeface="MS Gothic"/>
                  </a:rPr>
                  <a:t>Iff</a:t>
                </a: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spc="-1" dirty="0">
                    <a:solidFill>
                      <a:srgbClr val="0070C0"/>
                    </a:solidFill>
                    <a:latin typeface="Calibri"/>
                  </a:rPr>
                  <a:t>R</a:t>
                </a:r>
                <a:r>
                  <a:rPr lang="en-US" sz="2000" spc="-1" baseline="-25000" dirty="0">
                    <a:solidFill>
                      <a:srgbClr val="0070C0"/>
                    </a:solidFill>
                    <a:latin typeface="Calibri"/>
                  </a:rPr>
                  <a:t>2</a:t>
                </a:r>
                <a:r>
                  <a:rPr lang="en-US" sz="2000" spc="-1" dirty="0">
                    <a:solidFill>
                      <a:srgbClr val="0070C0"/>
                    </a:solidFill>
                    <a:latin typeface="Calibri"/>
                  </a:rPr>
                  <a:t> =&gt; R</a:t>
                </a:r>
                <a:r>
                  <a:rPr lang="en-US" sz="2000" spc="-1" baseline="-25000" dirty="0">
                    <a:solidFill>
                      <a:srgbClr val="0070C0"/>
                    </a:solidFill>
                    <a:latin typeface="Calibri"/>
                  </a:rPr>
                  <a:t>1 </a:t>
                </a:r>
                <a:r>
                  <a:rPr lang="en-US" sz="2000" spc="-1" dirty="0">
                    <a:solidFill>
                      <a:schemeClr val="accent1"/>
                    </a:solidFill>
                  </a:rPr>
                  <a:t>^</a:t>
                </a:r>
                <a:r>
                  <a:rPr lang="en-US" sz="2000" spc="-1" dirty="0"/>
                  <a:t> </a:t>
                </a:r>
                <a:r>
                  <a:rPr lang="en-US" sz="2000" spc="-1" dirty="0">
                    <a:solidFill>
                      <a:srgbClr val="0070C0"/>
                    </a:solidFill>
                    <a:latin typeface="Calibri"/>
                  </a:rPr>
                  <a:t>E</a:t>
                </a:r>
                <a:r>
                  <a:rPr lang="en-US" sz="2000" spc="-1" baseline="-25000" dirty="0">
                    <a:solidFill>
                      <a:srgbClr val="0070C0"/>
                    </a:solidFill>
                    <a:latin typeface="Calibri"/>
                  </a:rPr>
                  <a:t>1</a:t>
                </a:r>
                <a:r>
                  <a:rPr lang="en-US" sz="2000" spc="-1" dirty="0">
                    <a:solidFill>
                      <a:srgbClr val="0070C0"/>
                    </a:solidFill>
                    <a:latin typeface="Calibri"/>
                  </a:rPr>
                  <a:t> </a:t>
                </a:r>
                <a:r>
                  <a:rPr lang="en-US" sz="2000" spc="-1" dirty="0">
                    <a:solidFill>
                      <a:srgbClr val="0070C0"/>
                    </a:solidFill>
                    <a:latin typeface="Calibri"/>
                    <a:ea typeface="MS Gothic"/>
                  </a:rPr>
                  <a:t>=&gt; </a:t>
                </a:r>
                <a:r>
                  <a:rPr lang="en-US" sz="2000" spc="-1" dirty="0">
                    <a:solidFill>
                      <a:srgbClr val="0070C0"/>
                    </a:solidFill>
                    <a:latin typeface="Calibri"/>
                  </a:rPr>
                  <a:t>E</a:t>
                </a:r>
                <a:r>
                  <a:rPr lang="en-US" sz="2000" spc="-1" baseline="-25000" dirty="0">
                    <a:solidFill>
                      <a:srgbClr val="0070C0"/>
                    </a:solidFill>
                    <a:latin typeface="Calibri"/>
                  </a:rPr>
                  <a:t>2</a:t>
                </a:r>
                <a:r>
                  <a:rPr lang="en-US" sz="2000" spc="-1" dirty="0">
                    <a:solidFill>
                      <a:srgbClr val="0070C0"/>
                    </a:solidFill>
                    <a:latin typeface="Calibri"/>
                  </a:rPr>
                  <a:t> ^</a:t>
                </a:r>
                <a:r>
                  <a:rPr lang="en-US" sz="2000" spc="-1" dirty="0">
                    <a:solidFill>
                      <a:srgbClr val="0070C0"/>
                    </a:solidFill>
                    <a:latin typeface="Calibri"/>
                    <a:ea typeface="MS Gothic"/>
                  </a:rPr>
                  <a:t> (M</a:t>
                </a:r>
                <a:r>
                  <a:rPr lang="en-US" sz="2000" spc="-1" baseline="-25000" dirty="0">
                    <a:solidFill>
                      <a:srgbClr val="0070C0"/>
                    </a:solidFill>
                    <a:latin typeface="Calibri"/>
                  </a:rPr>
                  <a:t>1</a:t>
                </a:r>
                <a:r>
                  <a:rPr lang="en-US" sz="2000" spc="-1" dirty="0">
                    <a:solidFill>
                      <a:srgbClr val="0070C0"/>
                    </a:solidFill>
                    <a:latin typeface="Calibri"/>
                    <a:ea typeface="MS Gothic"/>
                  </a:rPr>
                  <a:t> </a:t>
                </a:r>
                <a:r>
                  <a:rPr lang="en-US" sz="2000" i="0" spc="-1">
                    <a:solidFill>
                      <a:srgbClr val="0070C0"/>
                    </a:solidFill>
                    <a:latin typeface="Cambria Math" panose="02040503050406030204" pitchFamily="18" charset="0"/>
                    <a:ea typeface="Cambria Math" panose="02040503050406030204" pitchFamily="18" charset="0"/>
                  </a:rPr>
                  <a:t>⊆</a:t>
                </a:r>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b="0" strike="noStrike" spc="-1" dirty="0">
                  <a:solidFill>
                    <a:srgbClr val="0070C0"/>
                  </a:solidFill>
                  <a:latin typeface="Calibri"/>
                  <a:ea typeface="MS Gothic"/>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2000" b="0" strike="noStrike" spc="-1" dirty="0">
                  <a:solidFill>
                    <a:srgbClr val="0070C0"/>
                  </a:solidFill>
                  <a:latin typeface="Calibri"/>
                  <a:ea typeface="MS Gothic"/>
                </a:endParaRPr>
              </a:p>
            </p:txBody>
          </p:sp>
        </mc:Fallback>
      </mc:AlternateContent>
      <p:sp>
        <p:nvSpPr>
          <p:cNvPr id="289" name="TextShape 3"/>
          <p:cNvSpPr txBox="1"/>
          <p:nvPr/>
        </p:nvSpPr>
        <p:spPr>
          <a:xfrm>
            <a:off x="3984480" y="8818560"/>
            <a:ext cx="3047760" cy="463320"/>
          </a:xfrm>
          <a:prstGeom prst="rect">
            <a:avLst/>
          </a:prstGeom>
          <a:noFill/>
          <a:ln w="9360">
            <a:noFill/>
          </a:ln>
        </p:spPr>
        <p:txBody>
          <a:bodyPr lIns="93240" tIns="46800" rIns="93240" bIns="4680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74243E38-2E31-42A0-B3C2-F9E7AB7B6CCD}" type="slidenum">
              <a:rPr kumimoji="0" lang="en-US" sz="1200" b="0" i="0" u="none" strike="noStrike" kern="1200" cap="none" spc="-1" normalizeH="0" baseline="0" noProof="0">
                <a:ln>
                  <a:noFill/>
                </a:ln>
                <a:solidFill>
                  <a:srgbClr val="000000"/>
                </a:solidFill>
                <a:effectLst/>
                <a:uLnTx/>
                <a:uFillTx/>
                <a:latin typeface="Arial"/>
                <a:ea typeface="MS PGothic"/>
                <a:cs typeface="DejaVu San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1" normalizeH="0" baseline="0" noProof="0">
              <a:ln>
                <a:noFill/>
              </a:ln>
              <a:solidFill>
                <a:prstClr val="black"/>
              </a:solidFill>
              <a:effectLst/>
              <a:uLnTx/>
              <a:uFillTx/>
              <a:latin typeface="Times New Roman"/>
              <a:ea typeface="DejaVu Sans"/>
              <a:cs typeface="DejaVu Sans"/>
            </a:endParaRPr>
          </a:p>
        </p:txBody>
      </p:sp>
    </p:spTree>
    <p:extLst>
      <p:ext uri="{BB962C8B-B14F-4D97-AF65-F5344CB8AC3E}">
        <p14:creationId xmlns:p14="http://schemas.microsoft.com/office/powerpoint/2010/main" val="1451332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PlaceHolder 1"/>
          <p:cNvSpPr>
            <a:spLocks noGrp="1" noRot="1" noChangeAspect="1"/>
          </p:cNvSpPr>
          <p:nvPr>
            <p:ph type="sldImg"/>
          </p:nvPr>
        </p:nvSpPr>
        <p:spPr>
          <a:xfrm>
            <a:off x="1196975" y="696913"/>
            <a:ext cx="4641850" cy="3481387"/>
          </a:xfrm>
          <a:prstGeom prst="rect">
            <a:avLst/>
          </a:prstGeom>
        </p:spPr>
      </p:sp>
      <p:sp>
        <p:nvSpPr>
          <p:cNvPr id="291"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u="sng" strike="noStrike" spc="-1" dirty="0">
                <a:uFillTx/>
                <a:latin typeface="Arial"/>
              </a:rPr>
              <a:t>effects:</a:t>
            </a:r>
            <a:r>
              <a:rPr lang="en-US" sz="2000" b="0" strike="noStrike" spc="-1" dirty="0">
                <a:latin typeface="Arial"/>
              </a:rPr>
              <a:t> E: if key occurs in a then returns </a:t>
            </a:r>
            <a:r>
              <a:rPr lang="en-US" sz="2000" b="0" strike="noStrike" spc="-1" dirty="0" err="1">
                <a:latin typeface="Arial"/>
              </a:rPr>
              <a:t>i</a:t>
            </a:r>
            <a:r>
              <a:rPr lang="en-US" sz="2000" b="0" strike="noStrike" spc="-1" dirty="0">
                <a:latin typeface="Arial"/>
              </a:rPr>
              <a:t> such that a[</a:t>
            </a:r>
            <a:r>
              <a:rPr lang="en-US" sz="2000" b="0" strike="noStrike" spc="-1" dirty="0" err="1">
                <a:latin typeface="Arial"/>
              </a:rPr>
              <a:t>i</a:t>
            </a:r>
            <a:r>
              <a:rPr lang="en-US" sz="2000" b="0" strike="noStrike" spc="-1" dirty="0">
                <a:latin typeface="Arial"/>
              </a:rPr>
              <a:t>] == key else returns -1.</a:t>
            </a:r>
          </a:p>
          <a:p>
            <a:r>
              <a:rPr lang="en-US" sz="2000" b="0" strike="noStrike" spc="-1" dirty="0">
                <a:latin typeface="Arial"/>
              </a:rPr>
              <a:t>E more formally:  0 &lt;= index ==&gt; index &lt; </a:t>
            </a:r>
            <a:r>
              <a:rPr lang="en-US" sz="2000" b="0" strike="noStrike" spc="-1" dirty="0" err="1">
                <a:latin typeface="Arial"/>
              </a:rPr>
              <a:t>a.Length</a:t>
            </a:r>
            <a:r>
              <a:rPr lang="en-US" sz="2000" b="0" strike="noStrike" spc="-1" dirty="0">
                <a:latin typeface="Arial"/>
              </a:rPr>
              <a:t> &amp;&amp; a[index] == value</a:t>
            </a:r>
          </a:p>
          <a:p>
            <a:r>
              <a:rPr lang="en-US" sz="2000" b="0" strike="noStrike" spc="-1" dirty="0">
                <a:latin typeface="Arial"/>
              </a:rPr>
              <a:t>   &amp;&amp; index &lt; 0 ==&gt; </a:t>
            </a:r>
            <a:r>
              <a:rPr lang="en-US" sz="2000" b="0" strike="noStrike" spc="-1" dirty="0" err="1">
                <a:latin typeface="Arial"/>
              </a:rPr>
              <a:t>forall</a:t>
            </a:r>
            <a:r>
              <a:rPr lang="en-US" sz="2000" b="0" strike="noStrike" spc="-1" dirty="0">
                <a:latin typeface="Arial"/>
              </a:rPr>
              <a:t> k :: 0 &lt;= k &lt; </a:t>
            </a:r>
            <a:r>
              <a:rPr lang="en-US" sz="2000" b="0" strike="noStrike" spc="-1" dirty="0" err="1">
                <a:latin typeface="Arial"/>
              </a:rPr>
              <a:t>a.Length</a:t>
            </a:r>
            <a:r>
              <a:rPr lang="en-US" sz="2000" b="0" strike="noStrike" spc="-1" dirty="0">
                <a:latin typeface="Arial"/>
              </a:rPr>
              <a:t> ==&gt; a[k] != value</a:t>
            </a:r>
          </a:p>
          <a:p>
            <a:endParaRPr lang="en-US" sz="2000" b="0" strike="noStrike" spc="-1" dirty="0">
              <a:latin typeface="Arial"/>
            </a:endParaRPr>
          </a:p>
          <a:p>
            <a:r>
              <a:rPr lang="en-US" sz="2000" b="0" strike="noStrike" spc="-1" dirty="0">
                <a:latin typeface="Arial"/>
              </a:rPr>
              <a:t>{a is sorted &amp;&amp; a is non-null} code {(E &amp;&amp; (for each I, </a:t>
            </a:r>
            <a:r>
              <a:rPr lang="en-US" sz="2000" b="0" strike="noStrike" spc="-1" dirty="0" err="1">
                <a:latin typeface="Arial"/>
              </a:rPr>
              <a:t>a_pre</a:t>
            </a:r>
            <a:r>
              <a:rPr lang="en-US" sz="2000" b="0" strike="noStrike" spc="-1" dirty="0">
                <a:latin typeface="Arial"/>
              </a:rPr>
              <a:t>[</a:t>
            </a:r>
            <a:r>
              <a:rPr lang="en-US" sz="2000" b="0" strike="noStrike" spc="-1" dirty="0" err="1">
                <a:latin typeface="Arial"/>
              </a:rPr>
              <a:t>i</a:t>
            </a:r>
            <a:r>
              <a:rPr lang="en-US" sz="2000" b="0" strike="noStrike" spc="-1" dirty="0">
                <a:latin typeface="Arial"/>
              </a:rPr>
              <a:t>] = </a:t>
            </a:r>
            <a:r>
              <a:rPr lang="en-US" sz="2000" b="0" strike="noStrike" spc="-1" dirty="0" err="1">
                <a:latin typeface="Arial"/>
              </a:rPr>
              <a:t>a_post</a:t>
            </a:r>
            <a:r>
              <a:rPr lang="en-US" sz="2000" b="0" strike="noStrike" spc="-1" dirty="0">
                <a:latin typeface="Arial"/>
              </a:rPr>
              <a:t>[</a:t>
            </a:r>
            <a:r>
              <a:rPr lang="en-US" sz="2000" b="0" strike="noStrike" spc="-1" dirty="0" err="1">
                <a:latin typeface="Arial"/>
              </a:rPr>
              <a:t>i</a:t>
            </a:r>
            <a:r>
              <a:rPr lang="en-US" sz="2000" b="0" strike="noStrike" spc="-1" dirty="0">
                <a:latin typeface="Arial"/>
              </a:rPr>
              <a:t>]))}</a:t>
            </a:r>
          </a:p>
          <a:p>
            <a:endParaRPr lang="en-US" sz="2000" b="0" strike="noStrike" spc="-1" dirty="0">
              <a:latin typeface="Arial"/>
            </a:endParaRPr>
          </a:p>
        </p:txBody>
      </p:sp>
      <p:sp>
        <p:nvSpPr>
          <p:cNvPr id="292"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62581D07-AAAA-419D-A709-7B8365C537B6}" type="slidenum">
              <a:rPr lang="en-US" sz="1200" b="0" strike="noStrike" spc="-1">
                <a:solidFill>
                  <a:srgbClr val="000000"/>
                </a:solidFill>
                <a:latin typeface="Arial"/>
                <a:ea typeface="MS PGothic"/>
              </a:rPr>
              <a:t>30</a:t>
            </a:fld>
            <a:endParaRPr lang="en-US" sz="1200" b="0" strike="noStrike" spc="-1">
              <a:latin typeface="Times New Roman"/>
            </a:endParaRPr>
          </a:p>
        </p:txBody>
      </p:sp>
    </p:spTree>
    <p:extLst>
      <p:ext uri="{BB962C8B-B14F-4D97-AF65-F5344CB8AC3E}">
        <p14:creationId xmlns:p14="http://schemas.microsoft.com/office/powerpoint/2010/main" val="135563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PlaceHolder 1"/>
          <p:cNvSpPr>
            <a:spLocks noGrp="1" noRot="1" noChangeAspect="1"/>
          </p:cNvSpPr>
          <p:nvPr>
            <p:ph type="sldImg"/>
          </p:nvPr>
        </p:nvSpPr>
        <p:spPr>
          <a:xfrm>
            <a:off x="1196975" y="696913"/>
            <a:ext cx="4641850" cy="3481387"/>
          </a:xfrm>
          <a:prstGeom prst="rect">
            <a:avLst/>
          </a:prstGeom>
        </p:spPr>
      </p:sp>
      <p:sp>
        <p:nvSpPr>
          <p:cNvPr id="252"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253"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F723DE62-D6DB-4200-84C6-721F1A931609}" type="slidenum">
              <a:rPr lang="en-US" sz="1200" b="0" strike="noStrike" spc="-1">
                <a:solidFill>
                  <a:srgbClr val="000000"/>
                </a:solidFill>
                <a:latin typeface="Arial"/>
                <a:ea typeface="MS PGothic"/>
              </a:rPr>
              <a:t>3</a:t>
            </a:fld>
            <a:endParaRPr lang="en-US" sz="1200" b="0" strike="noStrike" spc="-1">
              <a:latin typeface="Times New Roman"/>
            </a:endParaRPr>
          </a:p>
        </p:txBody>
      </p:sp>
    </p:spTree>
    <p:extLst>
      <p:ext uri="{BB962C8B-B14F-4D97-AF65-F5344CB8AC3E}">
        <p14:creationId xmlns:p14="http://schemas.microsoft.com/office/powerpoint/2010/main" val="18293863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PlaceHolder 1"/>
          <p:cNvSpPr>
            <a:spLocks noGrp="1" noRot="1" noChangeAspect="1"/>
          </p:cNvSpPr>
          <p:nvPr>
            <p:ph type="sldImg"/>
          </p:nvPr>
        </p:nvSpPr>
        <p:spPr>
          <a:xfrm>
            <a:off x="1196975" y="696913"/>
            <a:ext cx="4641850" cy="3481387"/>
          </a:xfrm>
          <a:prstGeom prst="rect">
            <a:avLst/>
          </a:prstGeom>
        </p:spPr>
      </p:sp>
      <p:sp>
        <p:nvSpPr>
          <p:cNvPr id="294"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a:p>
            <a:endParaRPr lang="en-US" sz="2000" b="0" strike="noStrike" spc="-1" dirty="0">
              <a:latin typeface="Arial"/>
            </a:endParaRPr>
          </a:p>
        </p:txBody>
      </p:sp>
      <p:sp>
        <p:nvSpPr>
          <p:cNvPr id="295"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A8731261-18B0-4901-8D51-664C941865FB}" type="slidenum">
              <a:rPr lang="en-US" sz="1200" b="0" strike="noStrike" spc="-1">
                <a:solidFill>
                  <a:srgbClr val="000000"/>
                </a:solidFill>
                <a:latin typeface="Arial"/>
                <a:ea typeface="MS PGothic"/>
              </a:rPr>
              <a:t>31</a:t>
            </a:fld>
            <a:endParaRPr lang="en-US" sz="1200" b="0" strike="noStrike" spc="-1">
              <a:latin typeface="Times New Roman"/>
            </a:endParaRPr>
          </a:p>
        </p:txBody>
      </p:sp>
    </p:spTree>
    <p:extLst>
      <p:ext uri="{BB962C8B-B14F-4D97-AF65-F5344CB8AC3E}">
        <p14:creationId xmlns:p14="http://schemas.microsoft.com/office/powerpoint/2010/main" val="2838968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PlaceHolder 1"/>
          <p:cNvSpPr>
            <a:spLocks noGrp="1" noRot="1" noChangeAspect="1"/>
          </p:cNvSpPr>
          <p:nvPr>
            <p:ph type="sldImg"/>
          </p:nvPr>
        </p:nvSpPr>
        <p:spPr>
          <a:xfrm>
            <a:off x="1196975" y="696913"/>
            <a:ext cx="4641850" cy="3481387"/>
          </a:xfrm>
          <a:prstGeom prst="rect">
            <a:avLst/>
          </a:prstGeom>
        </p:spPr>
      </p:sp>
      <p:sp>
        <p:nvSpPr>
          <p:cNvPr id="303"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{R} code {( E ^ (foreach k != </a:t>
            </a:r>
            <a:r>
              <a:rPr lang="en-US" sz="2000" b="0" strike="noStrike" spc="-1" dirty="0" err="1">
                <a:latin typeface="Arial"/>
              </a:rPr>
              <a:t>i,j</a:t>
            </a:r>
            <a:r>
              <a:rPr lang="en-US" sz="2000" b="0" strike="noStrike" spc="-1" dirty="0">
                <a:latin typeface="Arial"/>
              </a:rPr>
              <a:t> </a:t>
            </a:r>
            <a:r>
              <a:rPr lang="en-US" sz="2000" b="0" strike="noStrike" spc="-1" dirty="0" err="1">
                <a:latin typeface="Arial"/>
              </a:rPr>
              <a:t>a</a:t>
            </a:r>
            <a:r>
              <a:rPr lang="en-US" sz="2000" b="0" strike="noStrike" spc="-1" baseline="-25000" dirty="0" err="1">
                <a:latin typeface="Arial"/>
              </a:rPr>
              <a:t>post</a:t>
            </a:r>
            <a:r>
              <a:rPr lang="en-US" sz="2000" b="0" strike="noStrike" spc="-1" dirty="0">
                <a:latin typeface="Arial"/>
              </a:rPr>
              <a:t>[k] = </a:t>
            </a:r>
            <a:r>
              <a:rPr lang="en-US" sz="2000" b="0" strike="noStrike" spc="-1" dirty="0" err="1">
                <a:latin typeface="Arial"/>
              </a:rPr>
              <a:t>a</a:t>
            </a:r>
            <a:r>
              <a:rPr lang="en-US" sz="2000" b="0" strike="noStrike" spc="-1" baseline="-25000" dirty="0" err="1">
                <a:latin typeface="Arial"/>
              </a:rPr>
              <a:t>pre</a:t>
            </a:r>
            <a:r>
              <a:rPr lang="en-US" sz="2000" b="0" strike="noStrike" spc="-1" dirty="0">
                <a:latin typeface="Arial"/>
              </a:rPr>
              <a:t>[k]) ) }</a:t>
            </a:r>
          </a:p>
          <a:p>
            <a:r>
              <a:rPr lang="en-US" sz="2000" b="0" strike="noStrike" spc="-1" dirty="0">
                <a:latin typeface="Arial"/>
              </a:rPr>
              <a:t>{a != null AND 0 &lt;= </a:t>
            </a:r>
            <a:r>
              <a:rPr lang="en-US" sz="2000" b="0" strike="noStrike" spc="-1" dirty="0" err="1">
                <a:latin typeface="Arial"/>
              </a:rPr>
              <a:t>I,j</a:t>
            </a:r>
            <a:r>
              <a:rPr lang="en-US" sz="2000" b="0" strike="noStrike" spc="-1" dirty="0">
                <a:latin typeface="Arial"/>
              </a:rPr>
              <a:t> &lt;=</a:t>
            </a:r>
            <a:r>
              <a:rPr lang="en-US" sz="2000" b="0" strike="noStrike" spc="-1" dirty="0" err="1">
                <a:latin typeface="Arial"/>
              </a:rPr>
              <a:t>a.length</a:t>
            </a:r>
            <a:r>
              <a:rPr lang="en-US" sz="2000" b="0" strike="noStrike" spc="-1" dirty="0">
                <a:latin typeface="Arial"/>
              </a:rPr>
              <a:t> } code { (a[</a:t>
            </a:r>
            <a:r>
              <a:rPr lang="en-US" sz="2000" b="0" strike="noStrike" spc="-1" dirty="0" err="1">
                <a:latin typeface="Arial"/>
              </a:rPr>
              <a:t>i</a:t>
            </a:r>
            <a:r>
              <a:rPr lang="en-US" sz="2000" b="0" strike="noStrike" spc="-1" dirty="0">
                <a:latin typeface="Arial"/>
              </a:rPr>
              <a:t>]_post = a[j]_pre AND a[j]_post = a[</a:t>
            </a:r>
            <a:r>
              <a:rPr lang="en-US" sz="2000" b="0" strike="noStrike" spc="-1" dirty="0" err="1">
                <a:latin typeface="Arial"/>
              </a:rPr>
              <a:t>i</a:t>
            </a:r>
            <a:r>
              <a:rPr lang="en-US" sz="2000" b="0" strike="noStrike" spc="-1" dirty="0">
                <a:latin typeface="Arial"/>
              </a:rPr>
              <a:t>]_pre) AND foreach k :: 0 &lt;= k &lt; </a:t>
            </a:r>
            <a:r>
              <a:rPr lang="en-US" sz="2000" b="0" strike="noStrike" spc="-1" dirty="0" err="1">
                <a:latin typeface="Arial"/>
              </a:rPr>
              <a:t>a.length</a:t>
            </a:r>
            <a:r>
              <a:rPr lang="en-US" sz="2000" b="0" strike="noStrike" spc="-1" dirty="0">
                <a:latin typeface="Arial"/>
              </a:rPr>
              <a:t> k != </a:t>
            </a:r>
            <a:r>
              <a:rPr lang="en-US" sz="2000" b="0" strike="noStrike" spc="-1" dirty="0" err="1">
                <a:latin typeface="Arial"/>
              </a:rPr>
              <a:t>I,j</a:t>
            </a:r>
            <a:r>
              <a:rPr lang="en-US" sz="2000" b="0" strike="noStrike" spc="-1" dirty="0">
                <a:latin typeface="Arial"/>
              </a:rPr>
              <a:t> -&gt;  </a:t>
            </a:r>
            <a:r>
              <a:rPr lang="en-US" sz="2000" b="0" strike="noStrike" spc="-1" dirty="0" err="1">
                <a:latin typeface="Arial"/>
              </a:rPr>
              <a:t>a</a:t>
            </a:r>
            <a:r>
              <a:rPr lang="en-US" sz="2000" b="0" strike="noStrike" spc="-1" baseline="-25000" dirty="0" err="1">
                <a:latin typeface="Arial"/>
              </a:rPr>
              <a:t>post</a:t>
            </a:r>
            <a:r>
              <a:rPr lang="en-US" sz="2000" b="0" strike="noStrike" spc="-1" dirty="0">
                <a:latin typeface="Arial"/>
              </a:rPr>
              <a:t>[k] = </a:t>
            </a:r>
            <a:r>
              <a:rPr lang="en-US" sz="2000" b="0" strike="noStrike" spc="-1" dirty="0" err="1">
                <a:latin typeface="Arial"/>
              </a:rPr>
              <a:t>a</a:t>
            </a:r>
            <a:r>
              <a:rPr lang="en-US" sz="2000" b="0" strike="noStrike" spc="-1" baseline="-25000" dirty="0" err="1">
                <a:latin typeface="Arial"/>
              </a:rPr>
              <a:t>pre</a:t>
            </a:r>
            <a:r>
              <a:rPr lang="en-US" sz="2000" b="0" strike="noStrike" spc="-1" dirty="0">
                <a:latin typeface="Arial"/>
              </a:rPr>
              <a:t>[k]) }</a:t>
            </a:r>
          </a:p>
          <a:p>
            <a:endParaRPr lang="en-US" sz="2000" b="0" strike="noStrike" spc="-1" dirty="0">
              <a:latin typeface="Arial"/>
            </a:endParaRPr>
          </a:p>
        </p:txBody>
      </p:sp>
      <p:sp>
        <p:nvSpPr>
          <p:cNvPr id="304"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9B5E8D92-F428-491D-92E7-637DDF0E56C7}" type="slidenum">
              <a:rPr lang="en-US" sz="1200" b="0" strike="noStrike" spc="-1">
                <a:solidFill>
                  <a:srgbClr val="000000"/>
                </a:solidFill>
                <a:latin typeface="Arial"/>
                <a:ea typeface="MS PGothic"/>
              </a:rPr>
              <a:t>32</a:t>
            </a:fld>
            <a:endParaRPr lang="en-US" sz="1200" b="0" strike="noStrike" spc="-1">
              <a:latin typeface="Times New Roman"/>
            </a:endParaRPr>
          </a:p>
        </p:txBody>
      </p:sp>
    </p:spTree>
    <p:extLst>
      <p:ext uri="{BB962C8B-B14F-4D97-AF65-F5344CB8AC3E}">
        <p14:creationId xmlns:p14="http://schemas.microsoft.com/office/powerpoint/2010/main" val="1925869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PlaceHolder 1"/>
          <p:cNvSpPr>
            <a:spLocks noGrp="1" noRot="1" noChangeAspect="1"/>
          </p:cNvSpPr>
          <p:nvPr>
            <p:ph type="sldImg"/>
          </p:nvPr>
        </p:nvSpPr>
        <p:spPr>
          <a:xfrm>
            <a:off x="1196975" y="696913"/>
            <a:ext cx="4641850" cy="3481387"/>
          </a:xfrm>
          <a:prstGeom prst="rect">
            <a:avLst/>
          </a:prstGeom>
        </p:spPr>
      </p:sp>
      <p:sp>
        <p:nvSpPr>
          <p:cNvPr id="297"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If PA is weaker than PB and QA is stronger than QB, then A is stronger than B A=&gt;B</a:t>
            </a:r>
          </a:p>
          <a:p>
            <a:endParaRPr lang="en-US" sz="2000" b="0" strike="noStrike" spc="-1" dirty="0">
              <a:latin typeface="Arial"/>
            </a:endParaRPr>
          </a:p>
          <a:p>
            <a:r>
              <a:rPr lang="en-US" sz="2000" b="0" strike="noStrike" spc="-1" dirty="0">
                <a:latin typeface="Arial"/>
              </a:rPr>
              <a:t>A weaker precondition and a stronger post condition means A is stronger than B</a:t>
            </a:r>
          </a:p>
          <a:p>
            <a:endParaRPr lang="en-US" sz="2000" b="0" strike="noStrike" spc="-1" dirty="0">
              <a:latin typeface="Arial"/>
            </a:endParaRPr>
          </a:p>
        </p:txBody>
      </p:sp>
      <p:sp>
        <p:nvSpPr>
          <p:cNvPr id="298"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75C8A603-9CDA-4EDD-8C64-A4803D6BFE26}" type="slidenum">
              <a:rPr lang="en-US" sz="1200" b="0" strike="noStrike" spc="-1">
                <a:solidFill>
                  <a:srgbClr val="000000"/>
                </a:solidFill>
                <a:latin typeface="Arial"/>
                <a:ea typeface="MS PGothic"/>
              </a:rPr>
              <a:t>33</a:t>
            </a:fld>
            <a:endParaRPr lang="en-US" sz="1200" b="0" strike="noStrike" spc="-1">
              <a:latin typeface="Times New Roman"/>
            </a:endParaRPr>
          </a:p>
        </p:txBody>
      </p:sp>
    </p:spTree>
    <p:extLst>
      <p:ext uri="{BB962C8B-B14F-4D97-AF65-F5344CB8AC3E}">
        <p14:creationId xmlns:p14="http://schemas.microsoft.com/office/powerpoint/2010/main" val="26174853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laceHolder 1"/>
          <p:cNvSpPr>
            <a:spLocks noGrp="1" noRot="1" noChangeAspect="1"/>
          </p:cNvSpPr>
          <p:nvPr>
            <p:ph type="sldImg"/>
          </p:nvPr>
        </p:nvSpPr>
        <p:spPr>
          <a:xfrm>
            <a:off x="1196975" y="696913"/>
            <a:ext cx="4641850" cy="3481387"/>
          </a:xfrm>
          <a:prstGeom prst="rect">
            <a:avLst/>
          </a:prstGeom>
        </p:spPr>
      </p:sp>
      <p:sp>
        <p:nvSpPr>
          <p:cNvPr id="300"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301"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9F111A41-A434-447C-A567-207425955E47}" type="slidenum">
              <a:rPr lang="en-US" sz="1200" b="0" strike="noStrike" spc="-1">
                <a:solidFill>
                  <a:srgbClr val="000000"/>
                </a:solidFill>
                <a:latin typeface="Arial"/>
                <a:ea typeface="MS PGothic"/>
              </a:rPr>
              <a:t>34</a:t>
            </a:fld>
            <a:endParaRPr lang="en-US" sz="1200" b="0" strike="noStrike" spc="-1">
              <a:latin typeface="Times New Roman"/>
            </a:endParaRPr>
          </a:p>
        </p:txBody>
      </p:sp>
    </p:spTree>
    <p:extLst>
      <p:ext uri="{BB962C8B-B14F-4D97-AF65-F5344CB8AC3E}">
        <p14:creationId xmlns:p14="http://schemas.microsoft.com/office/powerpoint/2010/main" val="12678907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PlaceHolder 1"/>
          <p:cNvSpPr>
            <a:spLocks noGrp="1" noRot="1" noChangeAspect="1"/>
          </p:cNvSpPr>
          <p:nvPr>
            <p:ph type="sldImg"/>
          </p:nvPr>
        </p:nvSpPr>
        <p:spPr>
          <a:xfrm>
            <a:off x="1196975" y="696913"/>
            <a:ext cx="4641850" cy="3481387"/>
          </a:xfrm>
          <a:prstGeom prst="rect">
            <a:avLst/>
          </a:prstGeom>
        </p:spPr>
      </p:sp>
      <mc:AlternateContent xmlns:mc="http://schemas.openxmlformats.org/markup-compatibility/2006" xmlns:a14="http://schemas.microsoft.com/office/drawing/2010/main">
        <mc:Choice Requires="a14">
          <p:sp>
            <p:nvSpPr>
              <p:cNvPr id="306"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mn-lt"/>
                  </a:rPr>
                  <a:t>See https://slideplayer.com/slide/4572277/</a:t>
                </a:r>
              </a:p>
              <a:p>
                <a:r>
                  <a:rPr lang="en-US" sz="2000" b="0" strike="noStrike" spc="-1" dirty="0">
                    <a:latin typeface="+mn-lt"/>
                  </a:rPr>
                  <a:t>(beware of errors in slides 35/36; see slide 13 in this presentation.)</a:t>
                </a:r>
              </a:p>
              <a:p>
                <a:endParaRPr lang="en-US" sz="2000" b="0" strike="noStrike" spc="-1" dirty="0">
                  <a:latin typeface="+mn-lt"/>
                </a:endParaRPr>
              </a:p>
              <a:p>
                <a:r>
                  <a:rPr lang="en-US" sz="2000" b="0" strike="noStrike" spc="-1" dirty="0">
                    <a:latin typeface="+mn-lt"/>
                  </a:rPr>
                  <a:t>https://courses.cs.washington.edu/courses/cse331/11wi/sections/section1.html</a:t>
                </a:r>
              </a:p>
              <a:p>
                <a:r>
                  <a:rPr lang="en-US" sz="2000" dirty="0"/>
                  <a:t>You may wonder why we have separated the @modifies and @effects tags since they seem to contain the same information. One advantage that the @modifies tag provides is that it allows us to write software that can reason about our program by parsing the contents of the @modifies tag to determine what could be affected by invoking the method. Some programming languages, such as </a:t>
                </a:r>
                <a:r>
                  <a:rPr lang="en-US" sz="2000" dirty="0">
                    <a:hlinkClick r:id="rId3"/>
                  </a:rPr>
                  <a:t>Eiffel</a:t>
                </a:r>
                <a:r>
                  <a:rPr lang="en-US" sz="2000" dirty="0"/>
                  <a:t>, explore this idea in more detail. </a:t>
                </a:r>
                <a:r>
                  <a:rPr lang="en-US" sz="2000" baseline="0" dirty="0"/>
                  <a:t>  </a:t>
                </a:r>
                <a:r>
                  <a:rPr lang="en-US" sz="2000" b="0" strike="noStrike" spc="-1" dirty="0">
                    <a:latin typeface="Arial"/>
                  </a:rPr>
                  <a:t>See, e.g., slides 28-29 in this presentation: </a:t>
                </a:r>
                <a:r>
                  <a:rPr lang="en-US" sz="2000" spc="-1" dirty="0">
                    <a:solidFill>
                      <a:srgbClr val="0070C0"/>
                    </a:solidFill>
                    <a:latin typeface="Calibri"/>
                    <a:ea typeface="MS Gothic"/>
                  </a:rPr>
                  <a:t>(M</a:t>
                </a:r>
                <a:r>
                  <a:rPr lang="en-US" sz="2000" spc="-1" baseline="-25000" dirty="0">
                    <a:solidFill>
                      <a:srgbClr val="0070C0"/>
                    </a:solidFill>
                    <a:latin typeface="Calibri"/>
                  </a:rPr>
                  <a:t>1</a:t>
                </a:r>
                <a:r>
                  <a:rPr lang="en-US" sz="2000" spc="-1" dirty="0">
                    <a:solidFill>
                      <a:srgbClr val="0070C0"/>
                    </a:solidFill>
                    <a:latin typeface="Calibri"/>
                    <a:ea typeface="MS Gothic"/>
                  </a:rPr>
                  <a:t> </a:t>
                </a:r>
                <a14:m>
                  <m:oMath xmlns:m="http://schemas.openxmlformats.org/officeDocument/2006/math">
                    <m:r>
                      <a:rPr lang="en-US" sz="2000" i="1" spc="-1" smtClean="0">
                        <a:solidFill>
                          <a:srgbClr val="0070C0"/>
                        </a:solidFill>
                        <a:latin typeface="Cambria Math" panose="02040503050406030204" pitchFamily="18" charset="0"/>
                        <a:ea typeface="Cambria Math" panose="02040503050406030204" pitchFamily="18" charset="0"/>
                      </a:rPr>
                      <m:t>⊆</m:t>
                    </m:r>
                  </m:oMath>
                </a14:m>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endParaRPr lang="en-US" sz="2000" b="0" strike="noStrike" spc="-1" dirty="0">
                  <a:latin typeface="Arial"/>
                </a:endParaRPr>
              </a:p>
            </p:txBody>
          </p:sp>
        </mc:Choice>
        <mc:Fallback xmlns="">
          <p:sp>
            <p:nvSpPr>
              <p:cNvPr id="306"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mn-lt"/>
                  </a:rPr>
                  <a:t>See https://slideplayer.com/slide/4572277/</a:t>
                </a:r>
              </a:p>
              <a:p>
                <a:r>
                  <a:rPr lang="en-US" sz="2000" b="0" strike="noStrike" spc="-1" dirty="0">
                    <a:latin typeface="+mn-lt"/>
                  </a:rPr>
                  <a:t>(beware of errors in slides 35/36; see slide 13 in this presentation.)</a:t>
                </a:r>
              </a:p>
              <a:p>
                <a:endParaRPr lang="en-US" sz="2000" b="0" strike="noStrike" spc="-1" dirty="0">
                  <a:latin typeface="+mn-lt"/>
                </a:endParaRPr>
              </a:p>
              <a:p>
                <a:r>
                  <a:rPr lang="en-US" sz="2000" b="0" strike="noStrike" spc="-1" dirty="0">
                    <a:latin typeface="+mn-lt"/>
                  </a:rPr>
                  <a:t>https://courses.cs.washington.edu/courses/cse331/11wi/sections/section1.html</a:t>
                </a:r>
              </a:p>
              <a:p>
                <a:r>
                  <a:rPr lang="en-US" sz="2000" dirty="0"/>
                  <a:t>You may wonder why we have separate the @modifies and @effects tags since they seem to contain the same information. One advantage that the @modifies tag provides is that it allows us to write software that can reason about our program by parsing the contents of the @modifies tag to determine what could be affected by invoking the method. Some programming languages, such as </a:t>
                </a:r>
                <a:r>
                  <a:rPr lang="en-US" sz="2000" dirty="0">
                    <a:hlinkClick r:id="rId4"/>
                  </a:rPr>
                  <a:t>Eiffel</a:t>
                </a:r>
                <a:r>
                  <a:rPr lang="en-US" sz="2000" dirty="0"/>
                  <a:t>, explore this idea in more detail. </a:t>
                </a:r>
                <a:r>
                  <a:rPr lang="en-US" sz="2000" baseline="0" dirty="0"/>
                  <a:t>  </a:t>
                </a:r>
                <a:r>
                  <a:rPr lang="en-US" sz="2000" b="0" strike="noStrike" spc="-1" dirty="0">
                    <a:latin typeface="Arial"/>
                  </a:rPr>
                  <a:t>See, e.g., slide 27 in this presentation: </a:t>
                </a:r>
                <a:r>
                  <a:rPr lang="en-US" sz="2000" spc="-1" dirty="0">
                    <a:solidFill>
                      <a:srgbClr val="0070C0"/>
                    </a:solidFill>
                    <a:latin typeface="Calibri"/>
                    <a:ea typeface="MS Gothic"/>
                  </a:rPr>
                  <a:t>(M</a:t>
                </a:r>
                <a:r>
                  <a:rPr lang="en-US" sz="2000" spc="-1" baseline="-25000" dirty="0">
                    <a:solidFill>
                      <a:srgbClr val="0070C0"/>
                    </a:solidFill>
                    <a:latin typeface="Calibri"/>
                  </a:rPr>
                  <a:t>1</a:t>
                </a:r>
                <a:r>
                  <a:rPr lang="en-US" sz="2000" spc="-1" dirty="0">
                    <a:solidFill>
                      <a:srgbClr val="0070C0"/>
                    </a:solidFill>
                    <a:latin typeface="Calibri"/>
                    <a:ea typeface="MS Gothic"/>
                  </a:rPr>
                  <a:t> </a:t>
                </a:r>
                <a:r>
                  <a:rPr lang="en-US" sz="2000" i="0" spc="-1">
                    <a:solidFill>
                      <a:srgbClr val="0070C0"/>
                    </a:solidFill>
                    <a:latin typeface="Cambria Math" panose="02040503050406030204" pitchFamily="18" charset="0"/>
                    <a:ea typeface="Cambria Math" panose="02040503050406030204" pitchFamily="18" charset="0"/>
                  </a:rPr>
                  <a:t>⊆</a:t>
                </a:r>
                <a:r>
                  <a:rPr lang="en-US" sz="2000" spc="-1" dirty="0">
                    <a:solidFill>
                      <a:srgbClr val="0070C0"/>
                    </a:solidFill>
                    <a:latin typeface="Calibri"/>
                    <a:ea typeface="MS Gothic"/>
                  </a:rPr>
                  <a:t> M</a:t>
                </a:r>
                <a:r>
                  <a:rPr lang="en-US" sz="2000" spc="-1" baseline="-25000" dirty="0">
                    <a:solidFill>
                      <a:srgbClr val="0070C0"/>
                    </a:solidFill>
                    <a:latin typeface="Calibri"/>
                    <a:ea typeface="MS Gothic"/>
                  </a:rPr>
                  <a:t>2</a:t>
                </a:r>
                <a:r>
                  <a:rPr lang="en-US" sz="2000" spc="-1" dirty="0">
                    <a:solidFill>
                      <a:srgbClr val="0070C0"/>
                    </a:solidFill>
                    <a:latin typeface="Calibri"/>
                    <a:ea typeface="MS Gothic"/>
                  </a:rPr>
                  <a:t>)</a:t>
                </a:r>
              </a:p>
              <a:p>
                <a:endParaRPr lang="en-US" sz="2000" b="0" strike="noStrike" spc="-1" dirty="0">
                  <a:latin typeface="Arial"/>
                </a:endParaRPr>
              </a:p>
            </p:txBody>
          </p:sp>
        </mc:Fallback>
      </mc:AlternateContent>
      <p:sp>
        <p:nvSpPr>
          <p:cNvPr id="307"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55F2BA25-7485-4B8D-B36A-FA5BC699C057}" type="slidenum">
              <a:rPr lang="en-US" sz="1200" b="0" strike="noStrike" spc="-1">
                <a:solidFill>
                  <a:srgbClr val="000000"/>
                </a:solidFill>
                <a:latin typeface="Arial"/>
                <a:ea typeface="MS PGothic"/>
              </a:rPr>
              <a:t>35</a:t>
            </a:fld>
            <a:endParaRPr lang="en-US" sz="1200" b="0" strike="noStrike" spc="-1">
              <a:latin typeface="Times New Roman"/>
            </a:endParaRPr>
          </a:p>
        </p:txBody>
      </p:sp>
    </p:spTree>
    <p:extLst>
      <p:ext uri="{BB962C8B-B14F-4D97-AF65-F5344CB8AC3E}">
        <p14:creationId xmlns:p14="http://schemas.microsoft.com/office/powerpoint/2010/main" val="18882250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PlaceHolder 1"/>
          <p:cNvSpPr>
            <a:spLocks noGrp="1" noRot="1" noChangeAspect="1"/>
          </p:cNvSpPr>
          <p:nvPr>
            <p:ph type="sldImg"/>
          </p:nvPr>
        </p:nvSpPr>
        <p:spPr>
          <a:xfrm>
            <a:off x="1196975" y="696913"/>
            <a:ext cx="4641850" cy="3481387"/>
          </a:xfrm>
          <a:prstGeom prst="rect">
            <a:avLst/>
          </a:prstGeom>
        </p:spPr>
      </p:sp>
      <p:sp>
        <p:nvSpPr>
          <p:cNvPr id="309"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err="1">
                <a:latin typeface="Arial"/>
              </a:rPr>
              <a:t>BallContainer.add</a:t>
            </a:r>
            <a:r>
              <a:rPr lang="en-US" sz="2000" b="0" strike="noStrike" spc="-1" dirty="0">
                <a:latin typeface="Arial"/>
              </a:rPr>
              <a:t> unconditionally adds the Ball. Box has a condition --- the Box is not full. </a:t>
            </a:r>
          </a:p>
          <a:p>
            <a:endParaRPr lang="en-US" sz="2000" b="0" strike="noStrike" spc="-1" dirty="0">
              <a:latin typeface="Arial"/>
            </a:endParaRPr>
          </a:p>
          <a:p>
            <a:r>
              <a:rPr lang="en-US" sz="2000" b="0" strike="noStrike" spc="-1" dirty="0">
                <a:latin typeface="Arial"/>
              </a:rPr>
              <a:t>Could a client coding against </a:t>
            </a:r>
            <a:r>
              <a:rPr lang="en-US" sz="2000" b="0" strike="noStrike" spc="-1" dirty="0" err="1">
                <a:latin typeface="Arial"/>
              </a:rPr>
              <a:t>BallContainer</a:t>
            </a:r>
            <a:r>
              <a:rPr lang="en-US" sz="2000" b="0" strike="noStrike" spc="-1" dirty="0">
                <a:latin typeface="Arial"/>
              </a:rPr>
              <a:t> expect to work on Box?</a:t>
            </a:r>
          </a:p>
          <a:p>
            <a:endParaRPr lang="en-US" sz="2000" b="0" strike="noStrike" spc="-1" dirty="0">
              <a:latin typeface="Arial"/>
            </a:endParaRPr>
          </a:p>
          <a:p>
            <a:r>
              <a:rPr lang="en-US" sz="2000" b="0" strike="noStrike" spc="-1" dirty="0">
                <a:latin typeface="Arial"/>
              </a:rPr>
              <a:t>Is Box guaranteeing more than </a:t>
            </a:r>
            <a:r>
              <a:rPr lang="en-US" sz="2000" b="0" strike="noStrike" spc="-1" dirty="0" err="1">
                <a:latin typeface="Arial"/>
              </a:rPr>
              <a:t>BallContainer</a:t>
            </a:r>
            <a:r>
              <a:rPr lang="en-US" sz="2000" b="0" strike="noStrike" spc="-1" dirty="0">
                <a:latin typeface="Arial"/>
              </a:rPr>
              <a:t>?</a:t>
            </a:r>
          </a:p>
          <a:p>
            <a:endParaRPr lang="en-US" sz="2000" b="0" strike="noStrike" spc="-1" dirty="0">
              <a:latin typeface="Arial"/>
            </a:endParaRPr>
          </a:p>
          <a:p>
            <a:r>
              <a:rPr lang="en-US" sz="2000" b="0" strike="noStrike" spc="-1" dirty="0" err="1">
                <a:latin typeface="Arial"/>
              </a:rPr>
              <a:t>BallContainer</a:t>
            </a:r>
            <a:endParaRPr lang="en-US" sz="2000" b="0" strike="noStrike" spc="-1" dirty="0">
              <a:latin typeface="Arial"/>
            </a:endParaRPr>
          </a:p>
          <a:p>
            <a:r>
              <a:rPr lang="en-US" sz="2000" b="0" strike="noStrike" spc="-1" dirty="0">
                <a:latin typeface="Arial"/>
              </a:rPr>
              <a:t>E = if b </a:t>
            </a:r>
            <a:r>
              <a:rPr lang="en-US" sz="2000" b="0" strike="noStrike" spc="-1" dirty="0" err="1">
                <a:latin typeface="Arial"/>
              </a:rPr>
              <a:t>is_element</a:t>
            </a:r>
            <a:r>
              <a:rPr lang="en-US" sz="2000" b="0" strike="noStrike" spc="-1" dirty="0">
                <a:latin typeface="Arial"/>
              </a:rPr>
              <a:t> </a:t>
            </a:r>
            <a:r>
              <a:rPr lang="en-US" sz="2000" b="0" strike="noStrike" spc="-1" dirty="0" err="1">
                <a:latin typeface="Arial"/>
              </a:rPr>
              <a:t>BallContainer_pre</a:t>
            </a:r>
            <a:endParaRPr lang="en-US" sz="2000" b="0" strike="noStrike" spc="-1" dirty="0">
              <a:latin typeface="Arial"/>
            </a:endParaRPr>
          </a:p>
          <a:p>
            <a:r>
              <a:rPr lang="en-US" sz="2000" b="0" strike="noStrike" spc="-1" dirty="0">
                <a:latin typeface="Arial"/>
              </a:rPr>
              <a:t>	return false</a:t>
            </a:r>
          </a:p>
          <a:p>
            <a:r>
              <a:rPr lang="en-US" sz="2000" b="0" strike="noStrike" spc="-1" dirty="0">
                <a:latin typeface="Arial"/>
              </a:rPr>
              <a:t>      else</a:t>
            </a:r>
          </a:p>
          <a:p>
            <a:r>
              <a:rPr lang="en-US" sz="2000" b="0" strike="noStrike" spc="-1" dirty="0">
                <a:latin typeface="Arial"/>
              </a:rPr>
              <a:t>         </a:t>
            </a:r>
            <a:r>
              <a:rPr lang="en-US" sz="2000" b="0" strike="noStrike" spc="-1" dirty="0" err="1">
                <a:latin typeface="Arial"/>
              </a:rPr>
              <a:t>BallContainer_post</a:t>
            </a:r>
            <a:r>
              <a:rPr lang="en-US" sz="2000" b="0" strike="noStrike" spc="-1" dirty="0">
                <a:latin typeface="Arial"/>
              </a:rPr>
              <a:t> = </a:t>
            </a:r>
            <a:r>
              <a:rPr lang="en-US" sz="2000" b="0" strike="noStrike" spc="-1" dirty="0" err="1">
                <a:latin typeface="Arial"/>
              </a:rPr>
              <a:t>BallContainer_pre</a:t>
            </a:r>
            <a:r>
              <a:rPr lang="en-US" sz="2000" b="0" strike="noStrike" spc="-1" dirty="0">
                <a:latin typeface="Arial"/>
              </a:rPr>
              <a:t> U b</a:t>
            </a:r>
          </a:p>
          <a:p>
            <a:endParaRPr lang="en-US" sz="2000" b="0" strike="noStrike" spc="-1" dirty="0">
              <a:latin typeface="Arial"/>
            </a:endParaRPr>
          </a:p>
          <a:p>
            <a:r>
              <a:rPr lang="en-US" sz="2000" b="0" strike="noStrike" spc="-1" dirty="0">
                <a:latin typeface="Arial"/>
              </a:rPr>
              <a:t>Box</a:t>
            </a:r>
          </a:p>
          <a:p>
            <a:r>
              <a:rPr lang="en-US" sz="2000" b="0" strike="noStrike" spc="-1" dirty="0">
                <a:latin typeface="Arial"/>
              </a:rPr>
              <a:t>E </a:t>
            </a:r>
            <a:r>
              <a:rPr lang="en-US" sz="2000" b="0" strike="noStrike" spc="-1" dirty="0">
                <a:latin typeface="+mn-lt"/>
              </a:rPr>
              <a:t>= if b </a:t>
            </a:r>
            <a:r>
              <a:rPr lang="en-US" sz="2000" b="0" strike="noStrike" spc="-1" dirty="0" err="1">
                <a:latin typeface="+mn-lt"/>
              </a:rPr>
              <a:t>is_element</a:t>
            </a:r>
            <a:r>
              <a:rPr lang="en-US" sz="2000" b="0" strike="noStrike" spc="-1" dirty="0">
                <a:latin typeface="+mn-lt"/>
              </a:rPr>
              <a:t> </a:t>
            </a:r>
            <a:r>
              <a:rPr lang="en-US" sz="2000" b="0" strike="noStrike" spc="-1" dirty="0" err="1">
                <a:latin typeface="+mn-lt"/>
              </a:rPr>
              <a:t>BallContainer_pre</a:t>
            </a:r>
            <a:endParaRPr lang="en-US" sz="2000" b="0" strike="noStrike" spc="-1" dirty="0">
              <a:latin typeface="+mn-lt"/>
            </a:endParaRPr>
          </a:p>
          <a:p>
            <a:r>
              <a:rPr lang="en-US" sz="2000" b="0" strike="noStrike" spc="-1" dirty="0">
                <a:latin typeface="+mn-lt"/>
              </a:rPr>
              <a:t>	return false</a:t>
            </a:r>
          </a:p>
          <a:p>
            <a:r>
              <a:rPr lang="en-US" sz="2000" b="0" strike="noStrike" spc="-1" dirty="0">
                <a:latin typeface="+mn-lt"/>
              </a:rPr>
              <a:t>      else</a:t>
            </a:r>
          </a:p>
          <a:p>
            <a:r>
              <a:rPr lang="en-US" sz="2000" b="0" strike="noStrike" spc="-1" dirty="0">
                <a:latin typeface="+mn-lt"/>
              </a:rPr>
              <a:t>                if </a:t>
            </a:r>
            <a:r>
              <a:rPr lang="en-US" sz="2000" b="0" strike="noStrike" spc="-1" dirty="0" err="1">
                <a:latin typeface="+mn-lt"/>
              </a:rPr>
              <a:t>Box.volume_pre</a:t>
            </a:r>
            <a:r>
              <a:rPr lang="en-US" sz="2000" b="0" strike="noStrike" spc="-1" dirty="0">
                <a:latin typeface="+mn-lt"/>
              </a:rPr>
              <a:t> &gt;= </a:t>
            </a:r>
            <a:r>
              <a:rPr lang="en-US" sz="2000" b="0" strike="noStrike" spc="-1" dirty="0" err="1">
                <a:latin typeface="+mn-lt"/>
              </a:rPr>
              <a:t>max_volume</a:t>
            </a:r>
            <a:endParaRPr lang="en-US" sz="2000" b="0" strike="noStrike" spc="-1" dirty="0">
              <a:latin typeface="+mn-lt"/>
            </a:endParaRPr>
          </a:p>
          <a:p>
            <a:r>
              <a:rPr lang="en-US" sz="2000" b="0" strike="noStrike" spc="-1" dirty="0">
                <a:latin typeface="+mn-lt"/>
              </a:rPr>
              <a:t>                       return false</a:t>
            </a:r>
          </a:p>
          <a:p>
            <a:r>
              <a:rPr lang="en-US" sz="2000" b="0" strike="noStrike" spc="-1" dirty="0">
                <a:latin typeface="+mn-lt"/>
              </a:rPr>
              <a:t>                else</a:t>
            </a:r>
          </a:p>
          <a:p>
            <a:r>
              <a:rPr lang="en-US" sz="2000" b="0" strike="noStrike" spc="-1" dirty="0">
                <a:latin typeface="+mn-lt"/>
              </a:rPr>
              <a:t>	</a:t>
            </a:r>
            <a:r>
              <a:rPr lang="en-US" sz="2000" b="0" strike="noStrike" spc="-1" dirty="0" err="1">
                <a:latin typeface="+mn-lt"/>
              </a:rPr>
              <a:t>Box_post</a:t>
            </a:r>
            <a:r>
              <a:rPr lang="en-US" sz="2000" b="0" strike="noStrike" spc="-1" dirty="0">
                <a:latin typeface="+mn-lt"/>
              </a:rPr>
              <a:t> = </a:t>
            </a:r>
            <a:r>
              <a:rPr lang="en-US" sz="2000" b="0" strike="noStrike" spc="-1" dirty="0" err="1">
                <a:latin typeface="+mn-lt"/>
              </a:rPr>
              <a:t>Box_pre</a:t>
            </a:r>
            <a:r>
              <a:rPr lang="en-US" sz="2000" b="0" strike="noStrike" spc="-1" dirty="0">
                <a:latin typeface="+mn-lt"/>
              </a:rPr>
              <a:t> U b</a:t>
            </a:r>
          </a:p>
          <a:p>
            <a:endParaRPr lang="en-US" sz="2000" b="0" strike="noStrike" spc="-1" dirty="0">
              <a:latin typeface="Arial"/>
            </a:endParaRPr>
          </a:p>
          <a:p>
            <a:endParaRPr lang="en-US" sz="2000" b="0" strike="noStrike" spc="-1" dirty="0">
              <a:latin typeface="Arial"/>
            </a:endParaRPr>
          </a:p>
        </p:txBody>
      </p:sp>
      <p:sp>
        <p:nvSpPr>
          <p:cNvPr id="310"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3A06B693-3068-43C1-AF43-AE7B9A7320A7}" type="slidenum">
              <a:rPr lang="en-US" sz="1200" b="0" strike="noStrike" spc="-1">
                <a:solidFill>
                  <a:srgbClr val="000000"/>
                </a:solidFill>
                <a:latin typeface="Arial"/>
                <a:ea typeface="MS PGothic"/>
              </a:rPr>
              <a:t>36</a:t>
            </a:fld>
            <a:endParaRPr lang="en-US" sz="1200" b="0" strike="noStrike" spc="-1">
              <a:latin typeface="Times New Roman"/>
            </a:endParaRPr>
          </a:p>
        </p:txBody>
      </p:sp>
    </p:spTree>
    <p:extLst>
      <p:ext uri="{BB962C8B-B14F-4D97-AF65-F5344CB8AC3E}">
        <p14:creationId xmlns:p14="http://schemas.microsoft.com/office/powerpoint/2010/main" val="24595120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PlaceHolder 1"/>
          <p:cNvSpPr>
            <a:spLocks noGrp="1" noRot="1" noChangeAspect="1"/>
          </p:cNvSpPr>
          <p:nvPr>
            <p:ph type="sldImg"/>
          </p:nvPr>
        </p:nvSpPr>
        <p:spPr>
          <a:xfrm>
            <a:off x="1196975" y="696913"/>
            <a:ext cx="4641850" cy="3481387"/>
          </a:xfrm>
          <a:prstGeom prst="rect">
            <a:avLst/>
          </a:prstGeom>
        </p:spPr>
      </p:sp>
      <p:sp>
        <p:nvSpPr>
          <p:cNvPr id="312"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Box effects are weaker. Box’ effects guarantee less.</a:t>
            </a:r>
          </a:p>
          <a:p>
            <a:endParaRPr lang="en-US" sz="2000" b="0" strike="noStrike" spc="-1" dirty="0">
              <a:latin typeface="Arial"/>
            </a:endParaRPr>
          </a:p>
          <a:p>
            <a:r>
              <a:rPr lang="en-US" sz="2000" b="0" strike="noStrike" spc="-1" dirty="0">
                <a:latin typeface="Arial"/>
              </a:rPr>
              <a:t>What about if we move “</a:t>
            </a:r>
            <a:r>
              <a:rPr lang="en-US" sz="2000" b="0" strike="noStrike" spc="-1" dirty="0">
                <a:solidFill>
                  <a:srgbClr val="0000FF"/>
                </a:solidFill>
                <a:latin typeface="Arial"/>
              </a:rPr>
              <a:t>and box is not full”</a:t>
            </a:r>
            <a:r>
              <a:rPr lang="en-US" sz="2000" b="0" strike="noStrike" spc="-1" dirty="0">
                <a:latin typeface="Arial"/>
              </a:rPr>
              <a:t> to requirements?</a:t>
            </a:r>
          </a:p>
          <a:p>
            <a:r>
              <a:rPr lang="en-US" sz="2000" b="0" strike="noStrike" spc="-1" dirty="0" err="1">
                <a:latin typeface="Arial"/>
              </a:rPr>
              <a:t>P_BallContainer</a:t>
            </a:r>
            <a:r>
              <a:rPr lang="en-US" sz="2000" b="0" strike="noStrike" spc="-1" dirty="0">
                <a:latin typeface="Arial"/>
              </a:rPr>
              <a:t> =&gt; </a:t>
            </a:r>
            <a:r>
              <a:rPr lang="en-US" sz="2000" b="0" strike="noStrike" spc="-1" dirty="0" err="1">
                <a:latin typeface="Arial"/>
              </a:rPr>
              <a:t>P_Box</a:t>
            </a:r>
            <a:r>
              <a:rPr lang="en-US" sz="2000" b="0" strike="noStrike" spc="-1" dirty="0">
                <a:latin typeface="Arial"/>
              </a:rPr>
              <a:t> means </a:t>
            </a:r>
            <a:r>
              <a:rPr lang="en-US" sz="2000" b="0" strike="noStrike" spc="-1" dirty="0" err="1">
                <a:latin typeface="Arial"/>
              </a:rPr>
              <a:t>BallContainer</a:t>
            </a:r>
            <a:r>
              <a:rPr lang="en-US" sz="2000" b="0" strike="noStrike" spc="-1" dirty="0">
                <a:latin typeface="Arial"/>
              </a:rPr>
              <a:t> spec is stronger </a:t>
            </a:r>
          </a:p>
          <a:p>
            <a:endParaRPr lang="en-US" sz="2000" b="0" strike="noStrike" spc="-1" dirty="0">
              <a:latin typeface="Arial"/>
            </a:endParaRPr>
          </a:p>
          <a:p>
            <a:r>
              <a:rPr lang="en-US" sz="2000" b="0" strike="noStrike" spc="-1" dirty="0">
                <a:latin typeface="Arial"/>
              </a:rPr>
              <a:t>Box spec is not stronger, cannot substitute a </a:t>
            </a:r>
            <a:r>
              <a:rPr lang="en-US" sz="2000" b="0" strike="noStrike" spc="-1" dirty="0" err="1">
                <a:latin typeface="Arial"/>
              </a:rPr>
              <a:t>BallContainer</a:t>
            </a:r>
            <a:r>
              <a:rPr lang="en-US" sz="2000" b="0" strike="noStrike" spc="-1" dirty="0">
                <a:latin typeface="Arial"/>
              </a:rPr>
              <a:t>.</a:t>
            </a:r>
          </a:p>
          <a:p>
            <a:endParaRPr lang="en-US" sz="2000" b="0" strike="noStrike" spc="-1" dirty="0">
              <a:latin typeface="Arial"/>
            </a:endParaRPr>
          </a:p>
          <a:p>
            <a:r>
              <a:rPr lang="en-US" sz="2000" b="0" strike="noStrike" spc="-1" dirty="0" err="1">
                <a:latin typeface="Arial"/>
              </a:rPr>
              <a:t>BallContainer</a:t>
            </a:r>
            <a:r>
              <a:rPr lang="en-US" sz="2000" b="0" strike="noStrike" spc="-1" dirty="0">
                <a:latin typeface="Arial"/>
              </a:rPr>
              <a:t> spec is also not stronger than Box.</a:t>
            </a:r>
          </a:p>
          <a:p>
            <a:endParaRPr lang="en-US" sz="2000" b="0" strike="noStrike" spc="-1" dirty="0">
              <a:latin typeface="Arial"/>
            </a:endParaRPr>
          </a:p>
          <a:p>
            <a:r>
              <a:rPr lang="en-US" sz="2000" b="0" strike="noStrike" spc="-1" dirty="0">
                <a:latin typeface="Arial"/>
              </a:rPr>
              <a:t>If you substitute a </a:t>
            </a:r>
            <a:r>
              <a:rPr lang="en-US" sz="2000" b="0" strike="noStrike" spc="-1" dirty="0" err="1">
                <a:latin typeface="Arial"/>
              </a:rPr>
              <a:t>BallContainer</a:t>
            </a:r>
            <a:r>
              <a:rPr lang="en-US" sz="2000" b="0" strike="noStrike" spc="-1" dirty="0">
                <a:latin typeface="Arial"/>
              </a:rPr>
              <a:t> for a Box, and a Box client expects it to become full, it will fail and “be surprised” when using a </a:t>
            </a:r>
            <a:r>
              <a:rPr lang="en-US" sz="2000" b="0" strike="noStrike" spc="-1" dirty="0" err="1">
                <a:latin typeface="Arial"/>
              </a:rPr>
              <a:t>BallContainer</a:t>
            </a:r>
            <a:r>
              <a:rPr lang="en-US" sz="2000" b="0" strike="noStrike" spc="-1" dirty="0">
                <a:latin typeface="Arial"/>
              </a:rPr>
              <a:t>, </a:t>
            </a:r>
            <a:r>
              <a:rPr lang="en-US" sz="2000" b="0" strike="noStrike" spc="-1" dirty="0" err="1">
                <a:latin typeface="Arial"/>
              </a:rPr>
              <a:t>eg</a:t>
            </a:r>
            <a:r>
              <a:rPr lang="en-US" sz="2000" b="0" strike="noStrike" spc="-1" dirty="0">
                <a:latin typeface="Arial"/>
              </a:rPr>
              <a:t>:</a:t>
            </a:r>
          </a:p>
          <a:p>
            <a:endParaRPr lang="en-US" sz="2000" b="0" strike="noStrike" spc="-1" dirty="0">
              <a:latin typeface="Arial"/>
            </a:endParaRPr>
          </a:p>
          <a:p>
            <a:r>
              <a:rPr lang="en-US" sz="2000" b="0" strike="noStrike" spc="-1" dirty="0">
                <a:latin typeface="Arial"/>
              </a:rPr>
              <a:t>while (!full(b))</a:t>
            </a:r>
          </a:p>
          <a:p>
            <a:r>
              <a:rPr lang="en-US" sz="2000" b="0" strike="noStrike" spc="-1" dirty="0">
                <a:latin typeface="Arial"/>
              </a:rPr>
              <a:t>  </a:t>
            </a:r>
            <a:r>
              <a:rPr lang="en-US" sz="2000" b="0" strike="noStrike" spc="-1" dirty="0" err="1">
                <a:latin typeface="Arial"/>
              </a:rPr>
              <a:t>b.add</a:t>
            </a:r>
            <a:r>
              <a:rPr lang="en-US" sz="2000" b="0" strike="noStrike" spc="-1" dirty="0">
                <a:latin typeface="Arial"/>
              </a:rPr>
              <a:t>(Ball(10));</a:t>
            </a:r>
          </a:p>
          <a:p>
            <a:endParaRPr lang="en-US" sz="2000" b="0" strike="noStrike" spc="-1" dirty="0">
              <a:latin typeface="Arial"/>
            </a:endParaRPr>
          </a:p>
          <a:p>
            <a:r>
              <a:rPr lang="en-US" sz="2000" b="0" strike="noStrike" spc="-1" dirty="0">
                <a:latin typeface="Arial"/>
              </a:rPr>
              <a:t>Would work for a Box client but would fail for a </a:t>
            </a:r>
            <a:r>
              <a:rPr lang="en-US" sz="2000" b="0" strike="noStrike" spc="-1" dirty="0" err="1">
                <a:latin typeface="Arial"/>
              </a:rPr>
              <a:t>BallContainer</a:t>
            </a:r>
            <a:r>
              <a:rPr lang="en-US" sz="2000" b="0" strike="noStrike" spc="-1" dirty="0">
                <a:latin typeface="Arial"/>
              </a:rPr>
              <a:t> client.</a:t>
            </a:r>
          </a:p>
          <a:p>
            <a:endParaRPr lang="en-US" sz="2000" b="0" strike="noStrike" spc="-1" dirty="0">
              <a:latin typeface="Arial"/>
            </a:endParaRPr>
          </a:p>
          <a:p>
            <a:r>
              <a:rPr lang="en-US" sz="2000" b="0" strike="noStrike" spc="-1" dirty="0">
                <a:latin typeface="Arial"/>
              </a:rPr>
              <a:t>Therefore, these two specs are not related by the “stronger than” relationship.</a:t>
            </a:r>
          </a:p>
        </p:txBody>
      </p:sp>
      <p:sp>
        <p:nvSpPr>
          <p:cNvPr id="313"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3672D648-8EA6-44D0-89F4-D90B373C767D}" type="slidenum">
              <a:rPr lang="en-US" sz="1200" b="0" strike="noStrike" spc="-1">
                <a:solidFill>
                  <a:srgbClr val="000000"/>
                </a:solidFill>
                <a:latin typeface="Arial"/>
                <a:ea typeface="MS PGothic"/>
              </a:rPr>
              <a:t>37</a:t>
            </a:fld>
            <a:endParaRPr lang="en-US" sz="1200" b="0" strike="noStrike" spc="-1">
              <a:latin typeface="Times New Roman"/>
            </a:endParaRPr>
          </a:p>
        </p:txBody>
      </p:sp>
    </p:spTree>
    <p:extLst>
      <p:ext uri="{BB962C8B-B14F-4D97-AF65-F5344CB8AC3E}">
        <p14:creationId xmlns:p14="http://schemas.microsoft.com/office/powerpoint/2010/main" val="12354508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PlaceHolder 1"/>
          <p:cNvSpPr>
            <a:spLocks noGrp="1" noRot="1" noChangeAspect="1"/>
          </p:cNvSpPr>
          <p:nvPr>
            <p:ph type="sldImg"/>
          </p:nvPr>
        </p:nvSpPr>
        <p:spPr>
          <a:xfrm>
            <a:off x="1196975" y="696913"/>
            <a:ext cx="4641850" cy="3481387"/>
          </a:xfrm>
          <a:prstGeom prst="rect">
            <a:avLst/>
          </a:prstGeom>
        </p:spPr>
      </p:sp>
      <p:sp>
        <p:nvSpPr>
          <p:cNvPr id="315"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dirty="0">
              <a:latin typeface="Arial"/>
            </a:endParaRPr>
          </a:p>
        </p:txBody>
      </p:sp>
      <p:sp>
        <p:nvSpPr>
          <p:cNvPr id="316"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3259CFEF-6AE8-4431-9BAC-8D9AA20EA3FF}" type="slidenum">
              <a:rPr lang="en-US" sz="1200" b="0" strike="noStrike" spc="-1">
                <a:solidFill>
                  <a:srgbClr val="000000"/>
                </a:solidFill>
                <a:latin typeface="Arial"/>
                <a:ea typeface="MS PGothic"/>
              </a:rPr>
              <a:t>40</a:t>
            </a:fld>
            <a:endParaRPr lang="en-US" sz="1200" b="0" strike="noStrike" spc="-1">
              <a:latin typeface="Times New Roman"/>
            </a:endParaRPr>
          </a:p>
        </p:txBody>
      </p:sp>
    </p:spTree>
    <p:extLst>
      <p:ext uri="{BB962C8B-B14F-4D97-AF65-F5344CB8AC3E}">
        <p14:creationId xmlns:p14="http://schemas.microsoft.com/office/powerpoint/2010/main" val="3862005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PlaceHolder 1"/>
          <p:cNvSpPr>
            <a:spLocks noGrp="1" noRot="1" noChangeAspect="1"/>
          </p:cNvSpPr>
          <p:nvPr>
            <p:ph type="sldImg"/>
          </p:nvPr>
        </p:nvSpPr>
        <p:spPr>
          <a:xfrm>
            <a:off x="1196975" y="696913"/>
            <a:ext cx="4641850" cy="3481387"/>
          </a:xfrm>
          <a:prstGeom prst="rect">
            <a:avLst/>
          </a:prstGeom>
        </p:spPr>
      </p:sp>
      <p:sp>
        <p:nvSpPr>
          <p:cNvPr id="318"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What will be the weakest spec?</a:t>
            </a:r>
          </a:p>
          <a:p>
            <a:endParaRPr lang="en-US" sz="2000" b="0" strike="noStrike" spc="-1" dirty="0">
              <a:latin typeface="Arial"/>
            </a:endParaRPr>
          </a:p>
          <a:p>
            <a:r>
              <a:rPr lang="en-US" sz="2000" b="0" strike="noStrike" spc="-1" dirty="0">
                <a:latin typeface="Arial"/>
              </a:rPr>
              <a:t>requires: false</a:t>
            </a:r>
          </a:p>
          <a:p>
            <a:r>
              <a:rPr lang="en-US" sz="2000" b="0" strike="noStrike" spc="-1" dirty="0">
                <a:latin typeface="Arial"/>
              </a:rPr>
              <a:t>modifies: anything</a:t>
            </a:r>
          </a:p>
          <a:p>
            <a:r>
              <a:rPr lang="en-US" sz="2000" b="0" strike="noStrike" spc="-1" dirty="0">
                <a:latin typeface="Arial"/>
              </a:rPr>
              <a:t>effects: true</a:t>
            </a:r>
          </a:p>
          <a:p>
            <a:r>
              <a:rPr lang="en-US" sz="2000" b="0" strike="noStrike" spc="-1" dirty="0">
                <a:latin typeface="Arial"/>
              </a:rPr>
              <a:t>returns: true </a:t>
            </a:r>
          </a:p>
          <a:p>
            <a:r>
              <a:rPr lang="en-US" sz="2000" b="0" strike="noStrike" spc="-1" dirty="0">
                <a:latin typeface="Arial"/>
              </a:rPr>
              <a:t>throws: true</a:t>
            </a:r>
          </a:p>
          <a:p>
            <a:endParaRPr lang="en-US" sz="2000" b="0" strike="noStrike" spc="-1" dirty="0">
              <a:latin typeface="Arial"/>
            </a:endParaRPr>
          </a:p>
          <a:p>
            <a:r>
              <a:rPr lang="en-US" sz="2000" b="0" strike="noStrike" spc="-1" dirty="0">
                <a:latin typeface="Arial"/>
              </a:rPr>
              <a:t>This is trivial to implement (“skip;” would do) but impossible to use!</a:t>
            </a:r>
          </a:p>
          <a:p>
            <a:endParaRPr lang="en-US" sz="2000" b="0" strike="noStrike" spc="-1" dirty="0">
              <a:latin typeface="Arial"/>
            </a:endParaRPr>
          </a:p>
          <a:p>
            <a:r>
              <a:rPr lang="en-US" sz="2000" b="0" strike="noStrike" spc="-1" dirty="0">
                <a:latin typeface="+mn-lt"/>
              </a:rPr>
              <a:t>---</a:t>
            </a:r>
          </a:p>
          <a:p>
            <a:r>
              <a:rPr lang="en-US" sz="2000" b="0" strike="noStrike" spc="-1" dirty="0">
                <a:latin typeface="+mn-lt"/>
              </a:rPr>
              <a:t>{false} code {true} is the weakest specification.  It is impossible to satisfy its preconditions, and it does not give any guarantees.  Impossible for code clients to use. Code can do anything (including “skip;” or nothing at all!)</a:t>
            </a:r>
          </a:p>
          <a:p>
            <a:endParaRPr lang="en-US" sz="2000" b="0" strike="noStrike" spc="-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latin typeface="+mn-lt"/>
              </a:rPr>
              <a:t>{true} code {false} is the strongest specification.  It is trivial to satisfy its preconditions, but only an infinite loop can satisfy it.  Code cannot terminate and guarantee postcondition.  Impossible for code developers to implement (assuming termination is desired!).</a:t>
            </a:r>
          </a:p>
          <a:p>
            <a:endParaRPr lang="en-US" sz="2000" b="0" strike="noStrike" spc="-1" dirty="0">
              <a:latin typeface="Arial"/>
            </a:endParaRPr>
          </a:p>
        </p:txBody>
      </p:sp>
      <p:sp>
        <p:nvSpPr>
          <p:cNvPr id="319"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D51B98F3-1FE2-4017-B09C-2988B3201BA0}" type="slidenum">
              <a:rPr lang="en-US" sz="1200" b="0" strike="noStrike" spc="-1">
                <a:solidFill>
                  <a:srgbClr val="000000"/>
                </a:solidFill>
                <a:latin typeface="Arial"/>
                <a:ea typeface="MS PGothic"/>
              </a:rPr>
              <a:t>41</a:t>
            </a:fld>
            <a:endParaRPr lang="en-US" sz="1200" b="0" strike="noStrike" spc="-1">
              <a:latin typeface="Times New Roman"/>
            </a:endParaRPr>
          </a:p>
        </p:txBody>
      </p:sp>
    </p:spTree>
    <p:extLst>
      <p:ext uri="{BB962C8B-B14F-4D97-AF65-F5344CB8AC3E}">
        <p14:creationId xmlns:p14="http://schemas.microsoft.com/office/powerpoint/2010/main" val="27008917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PlaceHolder 1"/>
          <p:cNvSpPr>
            <a:spLocks noGrp="1" noRot="1" noChangeAspect="1"/>
          </p:cNvSpPr>
          <p:nvPr>
            <p:ph type="sldImg"/>
          </p:nvPr>
        </p:nvSpPr>
        <p:spPr>
          <a:xfrm>
            <a:off x="1196975" y="696913"/>
            <a:ext cx="4641850" cy="3481387"/>
          </a:xfrm>
          <a:prstGeom prst="rect">
            <a:avLst/>
          </a:prstGeom>
        </p:spPr>
      </p:sp>
      <p:sp>
        <p:nvSpPr>
          <p:cNvPr id="318"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What will be the weakest spec?</a:t>
            </a:r>
          </a:p>
          <a:p>
            <a:endParaRPr lang="en-US" sz="2000" b="0" strike="noStrike" spc="-1" dirty="0">
              <a:latin typeface="Arial"/>
            </a:endParaRPr>
          </a:p>
          <a:p>
            <a:r>
              <a:rPr lang="en-US" sz="2000" b="0" strike="noStrike" spc="-1" dirty="0">
                <a:latin typeface="Arial"/>
              </a:rPr>
              <a:t>requires: false</a:t>
            </a:r>
          </a:p>
          <a:p>
            <a:r>
              <a:rPr lang="en-US" sz="2000" b="0" strike="noStrike" spc="-1" dirty="0">
                <a:latin typeface="Arial"/>
              </a:rPr>
              <a:t>modifies: anything</a:t>
            </a:r>
          </a:p>
          <a:p>
            <a:r>
              <a:rPr lang="en-US" sz="2000" b="0" strike="noStrike" spc="-1" dirty="0">
                <a:latin typeface="Arial"/>
              </a:rPr>
              <a:t>effects: true</a:t>
            </a:r>
          </a:p>
          <a:p>
            <a:r>
              <a:rPr lang="en-US" sz="2000" b="0" strike="noStrike" spc="-1" dirty="0">
                <a:latin typeface="Arial"/>
              </a:rPr>
              <a:t>returns: true </a:t>
            </a:r>
          </a:p>
          <a:p>
            <a:r>
              <a:rPr lang="en-US" sz="2000" b="0" strike="noStrike" spc="-1" dirty="0">
                <a:latin typeface="Arial"/>
              </a:rPr>
              <a:t>throws: true</a:t>
            </a:r>
          </a:p>
          <a:p>
            <a:endParaRPr lang="en-US" sz="2000" b="0" strike="noStrike" spc="-1" dirty="0">
              <a:latin typeface="Arial"/>
            </a:endParaRPr>
          </a:p>
          <a:p>
            <a:r>
              <a:rPr lang="en-US" sz="2000" b="0" strike="noStrike" spc="-1" dirty="0">
                <a:latin typeface="Arial"/>
              </a:rPr>
              <a:t>This is trivial to implement (“skip;” would do) but impossible to use!</a:t>
            </a:r>
          </a:p>
          <a:p>
            <a:endParaRPr lang="en-US" sz="2000" b="0" strike="noStrike" spc="-1" dirty="0">
              <a:latin typeface="Arial"/>
            </a:endParaRPr>
          </a:p>
          <a:p>
            <a:r>
              <a:rPr lang="en-US" sz="2000" b="0" strike="noStrike" spc="-1" dirty="0">
                <a:latin typeface="+mn-lt"/>
              </a:rPr>
              <a:t>---</a:t>
            </a:r>
          </a:p>
          <a:p>
            <a:r>
              <a:rPr lang="en-US" sz="2000" b="0" strike="noStrike" spc="-1" dirty="0">
                <a:latin typeface="+mn-lt"/>
              </a:rPr>
              <a:t>{false} code {true} is the weakest specification.  It is impossible to satisfy its preconditions, and it does not give any guarantees.  Impossible for code clients to use. Code can do anything (including “skip;” or nothing at all!)</a:t>
            </a:r>
          </a:p>
          <a:p>
            <a:endParaRPr lang="en-US" sz="2000" b="0" strike="noStrike" spc="-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latin typeface="+mn-lt"/>
              </a:rPr>
              <a:t>{true} code {false} is the strongest specification.  It is trivial to satisfy its preconditions, but only an infinite loop can satisfy it.  Code cannot terminate and guarantee postcondition.  Impossible for code developers to implement (assuming termination is desired!).</a:t>
            </a:r>
          </a:p>
          <a:p>
            <a:endParaRPr lang="en-US" sz="2000" b="0" strike="noStrike" spc="-1" dirty="0">
              <a:latin typeface="Arial"/>
            </a:endParaRPr>
          </a:p>
        </p:txBody>
      </p:sp>
      <p:sp>
        <p:nvSpPr>
          <p:cNvPr id="319"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D51B98F3-1FE2-4017-B09C-2988B3201BA0}" type="slidenum">
              <a:rPr lang="en-US" sz="1200" b="0" strike="noStrike" spc="-1">
                <a:solidFill>
                  <a:srgbClr val="000000"/>
                </a:solidFill>
                <a:latin typeface="Arial"/>
                <a:ea typeface="MS PGothic"/>
              </a:rPr>
              <a:t>42</a:t>
            </a:fld>
            <a:endParaRPr lang="en-US" sz="1200" b="0" strike="noStrike" spc="-1">
              <a:latin typeface="Times New Roman"/>
            </a:endParaRPr>
          </a:p>
        </p:txBody>
      </p:sp>
    </p:spTree>
    <p:extLst>
      <p:ext uri="{BB962C8B-B14F-4D97-AF65-F5344CB8AC3E}">
        <p14:creationId xmlns:p14="http://schemas.microsoft.com/office/powerpoint/2010/main" val="1241071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96975" y="696913"/>
            <a:ext cx="4641850" cy="3481387"/>
          </a:xfrm>
          <a:prstGeom prst="rect">
            <a:avLst/>
          </a:prstGeom>
        </p:spPr>
      </p:sp>
      <p:sp>
        <p:nvSpPr>
          <p:cNvPr id="255"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256"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4FE26780-C464-4A09-97FC-71A44025E158}" type="slidenum">
              <a:rPr lang="en-US" sz="1200" b="0" strike="noStrike" spc="-1">
                <a:solidFill>
                  <a:srgbClr val="000000"/>
                </a:solidFill>
                <a:latin typeface="Arial"/>
                <a:ea typeface="MS PGothic"/>
              </a:rPr>
              <a:t>4</a:t>
            </a:fld>
            <a:endParaRPr lang="en-US" sz="1200" b="0" strike="noStrike" spc="-1">
              <a:latin typeface="Times New Roman"/>
            </a:endParaRPr>
          </a:p>
        </p:txBody>
      </p:sp>
    </p:spTree>
    <p:extLst>
      <p:ext uri="{BB962C8B-B14F-4D97-AF65-F5344CB8AC3E}">
        <p14:creationId xmlns:p14="http://schemas.microsoft.com/office/powerpoint/2010/main" val="1793346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PlaceHolder 1"/>
          <p:cNvSpPr>
            <a:spLocks noGrp="1" noRot="1" noChangeAspect="1"/>
          </p:cNvSpPr>
          <p:nvPr>
            <p:ph type="sldImg"/>
          </p:nvPr>
        </p:nvSpPr>
        <p:spPr>
          <a:xfrm>
            <a:off x="1196975" y="696913"/>
            <a:ext cx="4641850" cy="3481387"/>
          </a:xfrm>
          <a:prstGeom prst="rect">
            <a:avLst/>
          </a:prstGeom>
        </p:spPr>
      </p:sp>
      <p:sp>
        <p:nvSpPr>
          <p:cNvPr id="258" name="PlaceHolder 2"/>
          <p:cNvSpPr>
            <a:spLocks noGrp="1"/>
          </p:cNvSpPr>
          <p:nvPr>
            <p:ph type="body"/>
          </p:nvPr>
        </p:nvSpPr>
        <p:spPr>
          <a:xfrm>
            <a:off x="703440" y="4410000"/>
            <a:ext cx="5627160" cy="4176360"/>
          </a:xfrm>
          <a:prstGeom prst="rect">
            <a:avLst/>
          </a:prstGeom>
        </p:spPr>
        <p:txBody>
          <a:bodyPr lIns="93240" tIns="46800" rIns="93240" bIns="46800"/>
          <a:lstStyle/>
          <a:p>
            <a:endParaRPr lang="en-US" sz="2000" b="0" strike="noStrike" spc="-1">
              <a:latin typeface="Arial"/>
            </a:endParaRPr>
          </a:p>
        </p:txBody>
      </p:sp>
      <p:sp>
        <p:nvSpPr>
          <p:cNvPr id="259"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9AE394D8-488C-4544-9258-B4F31361D5E0}" type="slidenum">
              <a:rPr lang="en-US" sz="1200" b="0" strike="noStrike" spc="-1">
                <a:solidFill>
                  <a:srgbClr val="000000"/>
                </a:solidFill>
                <a:latin typeface="Arial"/>
                <a:ea typeface="MS PGothic"/>
              </a:rPr>
              <a:t>5</a:t>
            </a:fld>
            <a:endParaRPr lang="en-US" sz="1200" b="0" strike="noStrike" spc="-1">
              <a:latin typeface="Times New Roman"/>
            </a:endParaRPr>
          </a:p>
        </p:txBody>
      </p:sp>
    </p:spTree>
    <p:extLst>
      <p:ext uri="{BB962C8B-B14F-4D97-AF65-F5344CB8AC3E}">
        <p14:creationId xmlns:p14="http://schemas.microsoft.com/office/powerpoint/2010/main" val="40126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96975" y="696913"/>
            <a:ext cx="4641850" cy="3481387"/>
          </a:xfrm>
          <a:prstGeom prst="rect">
            <a:avLst/>
          </a:prstGeom>
        </p:spPr>
      </p:sp>
      <p:sp>
        <p:nvSpPr>
          <p:cNvPr id="261"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A guarantees more</a:t>
            </a:r>
          </a:p>
          <a:p>
            <a:r>
              <a:rPr lang="en-US" sz="2000" b="0" strike="noStrike" spc="-1" dirty="0">
                <a:latin typeface="Arial"/>
              </a:rPr>
              <a:t>A's postcondition is a subset of B's</a:t>
            </a:r>
          </a:p>
          <a:p>
            <a:endParaRPr lang="en-US" sz="2000" b="0" strike="noStrike" spc="-1" dirty="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strike="noStrike" spc="-1" dirty="0">
                <a:latin typeface="+mn-lt"/>
              </a:rPr>
              <a:t>What happens if value occurs twice? We aren’t guaranteed to get first occurrence by B</a:t>
            </a:r>
          </a:p>
          <a:p>
            <a:endParaRPr lang="en-US" sz="2000" b="0" strike="noStrike" spc="-1" dirty="0">
              <a:latin typeface="Arial"/>
            </a:endParaRPr>
          </a:p>
        </p:txBody>
      </p:sp>
      <p:sp>
        <p:nvSpPr>
          <p:cNvPr id="262"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248920BD-C93B-4CDA-A61A-1F2A5E6D4369}" type="slidenum">
              <a:rPr lang="en-US" sz="1200" b="0" strike="noStrike" spc="-1">
                <a:solidFill>
                  <a:srgbClr val="000000"/>
                </a:solidFill>
                <a:latin typeface="Arial"/>
                <a:ea typeface="MS PGothic"/>
              </a:rPr>
              <a:t>6</a:t>
            </a:fld>
            <a:endParaRPr lang="en-US" sz="1200" b="0" strike="noStrike" spc="-1">
              <a:latin typeface="Times New Roman"/>
            </a:endParaRPr>
          </a:p>
        </p:txBody>
      </p:sp>
    </p:spTree>
    <p:extLst>
      <p:ext uri="{BB962C8B-B14F-4D97-AF65-F5344CB8AC3E}">
        <p14:creationId xmlns:p14="http://schemas.microsoft.com/office/powerpoint/2010/main" val="408917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PlaceHolder 1"/>
          <p:cNvSpPr>
            <a:spLocks noGrp="1" noRot="1" noChangeAspect="1"/>
          </p:cNvSpPr>
          <p:nvPr>
            <p:ph type="sldImg"/>
          </p:nvPr>
        </p:nvSpPr>
        <p:spPr>
          <a:xfrm>
            <a:off x="1196975" y="696913"/>
            <a:ext cx="4641850" cy="3481387"/>
          </a:xfrm>
          <a:prstGeom prst="rect">
            <a:avLst/>
          </a:prstGeom>
        </p:spPr>
      </p:sp>
      <p:sp>
        <p:nvSpPr>
          <p:cNvPr id="264"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Comparison is very informal but practical.</a:t>
            </a:r>
          </a:p>
          <a:p>
            <a:endParaRPr lang="en-US" sz="2000" b="0" strike="noStrike" spc="-1" dirty="0">
              <a:latin typeface="Arial"/>
            </a:endParaRPr>
          </a:p>
          <a:p>
            <a:r>
              <a:rPr lang="en-US" sz="2000" b="0" strike="noStrike" spc="-1" dirty="0">
                <a:latin typeface="Arial"/>
              </a:rPr>
              <a:t>A requires less and promises more</a:t>
            </a:r>
          </a:p>
          <a:p>
            <a:endParaRPr lang="en-US" sz="2000" b="0" strike="noStrike" spc="-1" dirty="0">
              <a:latin typeface="Arial"/>
            </a:endParaRPr>
          </a:p>
          <a:p>
            <a:r>
              <a:rPr lang="en-US" sz="2000" b="0" strike="noStrike" spc="-1" dirty="0">
                <a:latin typeface="Arial"/>
              </a:rPr>
              <a:t>A client coding against spec B will not be surprised by A’s behavior.</a:t>
            </a:r>
          </a:p>
          <a:p>
            <a:endParaRPr lang="en-US" sz="2000" b="0" strike="noStrike" spc="-1" dirty="0">
              <a:latin typeface="Arial"/>
            </a:endParaRPr>
          </a:p>
        </p:txBody>
      </p:sp>
      <p:sp>
        <p:nvSpPr>
          <p:cNvPr id="265"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74B06B81-2E4B-458F-BABF-B298BFF79B41}" type="slidenum">
              <a:rPr lang="en-US" sz="1200" b="0" strike="noStrike" spc="-1">
                <a:solidFill>
                  <a:srgbClr val="000000"/>
                </a:solidFill>
                <a:latin typeface="Arial"/>
                <a:ea typeface="MS PGothic"/>
              </a:rPr>
              <a:t>7</a:t>
            </a:fld>
            <a:endParaRPr lang="en-US" sz="1200" b="0" strike="noStrike" spc="-1">
              <a:latin typeface="Times New Roman"/>
            </a:endParaRPr>
          </a:p>
        </p:txBody>
      </p:sp>
    </p:spTree>
    <p:extLst>
      <p:ext uri="{BB962C8B-B14F-4D97-AF65-F5344CB8AC3E}">
        <p14:creationId xmlns:p14="http://schemas.microsoft.com/office/powerpoint/2010/main" val="2616494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PlaceHolder 1"/>
          <p:cNvSpPr>
            <a:spLocks noGrp="1" noRot="1" noChangeAspect="1"/>
          </p:cNvSpPr>
          <p:nvPr>
            <p:ph type="sldImg"/>
          </p:nvPr>
        </p:nvSpPr>
        <p:spPr>
          <a:xfrm>
            <a:off x="1196975" y="696913"/>
            <a:ext cx="4641850" cy="3481387"/>
          </a:xfrm>
          <a:prstGeom prst="rect">
            <a:avLst/>
          </a:prstGeom>
        </p:spPr>
      </p:sp>
      <p:sp>
        <p:nvSpPr>
          <p:cNvPr id="267" name="PlaceHolder 2"/>
          <p:cNvSpPr>
            <a:spLocks noGrp="1"/>
          </p:cNvSpPr>
          <p:nvPr>
            <p:ph type="body"/>
          </p:nvPr>
        </p:nvSpPr>
        <p:spPr>
          <a:xfrm>
            <a:off x="703440" y="4410000"/>
            <a:ext cx="5627160" cy="4176360"/>
          </a:xfrm>
          <a:prstGeom prst="rect">
            <a:avLst/>
          </a:prstGeom>
        </p:spPr>
        <p:txBody>
          <a:bodyPr lIns="93240" tIns="46800" rIns="93240" bIns="46800"/>
          <a:lstStyle/>
          <a:p>
            <a:r>
              <a:rPr lang="en-US" sz="2000" b="0" strike="noStrike" spc="-1" dirty="0">
                <a:latin typeface="Arial"/>
              </a:rPr>
              <a:t>B is stronger than A because B requires less than A. Implementation satisfying B will still satisfy A.  Client code meeting A's requirements meets B's.</a:t>
            </a:r>
          </a:p>
          <a:p>
            <a:endParaRPr lang="en-US" sz="2000" b="0" strike="noStrike" spc="-1" dirty="0">
              <a:latin typeface="Arial"/>
            </a:endParaRPr>
          </a:p>
          <a:p>
            <a:r>
              <a:rPr lang="en-US" sz="2000" b="0" strike="noStrike" spc="-1" dirty="0">
                <a:latin typeface="Arial"/>
              </a:rPr>
              <a:t>A is weaker than C because A promises less than C; C is stronger. Implementation satisfying C will satisfy A. Client code meeting A's requirements will meet C's.</a:t>
            </a:r>
          </a:p>
          <a:p>
            <a:endParaRPr lang="en-US" sz="2000" b="0" strike="noStrike" spc="-1" dirty="0">
              <a:latin typeface="Arial"/>
            </a:endParaRPr>
          </a:p>
          <a:p>
            <a:r>
              <a:rPr lang="en-US" sz="2000" b="0" strike="noStrike" spc="-1" dirty="0">
                <a:latin typeface="Arial"/>
              </a:rPr>
              <a:t>B and C are not comparable. C requires more but also promise more.</a:t>
            </a:r>
          </a:p>
        </p:txBody>
      </p:sp>
      <p:sp>
        <p:nvSpPr>
          <p:cNvPr id="268" name="TextShape 3"/>
          <p:cNvSpPr txBox="1"/>
          <p:nvPr/>
        </p:nvSpPr>
        <p:spPr>
          <a:xfrm>
            <a:off x="3984480" y="8818560"/>
            <a:ext cx="3047760" cy="463320"/>
          </a:xfrm>
          <a:prstGeom prst="rect">
            <a:avLst/>
          </a:prstGeom>
          <a:noFill/>
          <a:ln w="9360">
            <a:noFill/>
          </a:ln>
        </p:spPr>
        <p:txBody>
          <a:bodyPr lIns="93240" tIns="46800" rIns="93240" bIns="46800" anchor="b"/>
          <a:lstStyle/>
          <a:p>
            <a:pPr algn="r">
              <a:lnSpc>
                <a:spcPct val="100000"/>
              </a:lnSpc>
            </a:pPr>
            <a:fld id="{2201C99E-4D75-4265-A67A-390768C09C6A}" type="slidenum">
              <a:rPr lang="en-US" sz="1200" b="0" strike="noStrike" spc="-1">
                <a:solidFill>
                  <a:srgbClr val="000000"/>
                </a:solidFill>
                <a:latin typeface="Arial"/>
                <a:ea typeface="MS PGothic"/>
              </a:rPr>
              <a:t>8</a:t>
            </a:fld>
            <a:endParaRPr lang="en-US" sz="1200" b="0" strike="noStrike" spc="-1">
              <a:latin typeface="Times New Roman"/>
            </a:endParaRPr>
          </a:p>
        </p:txBody>
      </p:sp>
    </p:spTree>
    <p:extLst>
      <p:ext uri="{BB962C8B-B14F-4D97-AF65-F5344CB8AC3E}">
        <p14:creationId xmlns:p14="http://schemas.microsoft.com/office/powerpoint/2010/main" val="116327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CA0E542A-0277-4F53-A20D-AA632B1D6EB4}" type="slidenum">
              <a:rPr lang="en-US" sz="1400" b="0" strike="noStrike" spc="-1" smtClean="0">
                <a:latin typeface="Times New Roman"/>
              </a:rPr>
              <a:t>9</a:t>
            </a:fld>
            <a:endParaRPr lang="en-US" sz="1400" b="0" strike="noStrike" spc="-1">
              <a:latin typeface="Times New Roman"/>
            </a:endParaRPr>
          </a:p>
        </p:txBody>
      </p:sp>
    </p:spTree>
    <p:extLst>
      <p:ext uri="{BB962C8B-B14F-4D97-AF65-F5344CB8AC3E}">
        <p14:creationId xmlns:p14="http://schemas.microsoft.com/office/powerpoint/2010/main" val="362177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27" name="PlaceHolder 2"/>
          <p:cNvSpPr>
            <a:spLocks noGrp="1"/>
          </p:cNvSpPr>
          <p:nvPr>
            <p:ph type="body"/>
          </p:nvPr>
        </p:nvSpPr>
        <p:spPr>
          <a:xfrm>
            <a:off x="628560" y="182556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28" name="PlaceHolder 3"/>
          <p:cNvSpPr>
            <a:spLocks noGrp="1"/>
          </p:cNvSpPr>
          <p:nvPr>
            <p:ph type="body"/>
          </p:nvPr>
        </p:nvSpPr>
        <p:spPr>
          <a:xfrm>
            <a:off x="628560" y="409824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30"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1"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2" name="PlaceHolder 4"/>
          <p:cNvSpPr>
            <a:spLocks noGrp="1"/>
          </p:cNvSpPr>
          <p:nvPr>
            <p:ph type="body"/>
          </p:nvPr>
        </p:nvSpPr>
        <p:spPr>
          <a:xfrm>
            <a:off x="62856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3" name="PlaceHolder 5"/>
          <p:cNvSpPr>
            <a:spLocks noGrp="1"/>
          </p:cNvSpPr>
          <p:nvPr>
            <p:ph type="body"/>
          </p:nvPr>
        </p:nvSpPr>
        <p:spPr>
          <a:xfrm>
            <a:off x="466992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35" name="PlaceHolder 2"/>
          <p:cNvSpPr>
            <a:spLocks noGrp="1"/>
          </p:cNvSpPr>
          <p:nvPr>
            <p:ph type="body"/>
          </p:nvPr>
        </p:nvSpPr>
        <p:spPr>
          <a:xfrm>
            <a:off x="62856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6" name="PlaceHolder 3"/>
          <p:cNvSpPr>
            <a:spLocks noGrp="1"/>
          </p:cNvSpPr>
          <p:nvPr>
            <p:ph type="body"/>
          </p:nvPr>
        </p:nvSpPr>
        <p:spPr>
          <a:xfrm>
            <a:off x="329508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7" name="PlaceHolder 4"/>
          <p:cNvSpPr>
            <a:spLocks noGrp="1"/>
          </p:cNvSpPr>
          <p:nvPr>
            <p:ph type="body"/>
          </p:nvPr>
        </p:nvSpPr>
        <p:spPr>
          <a:xfrm>
            <a:off x="596124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8" name="PlaceHolder 5"/>
          <p:cNvSpPr>
            <a:spLocks noGrp="1"/>
          </p:cNvSpPr>
          <p:nvPr>
            <p:ph type="body"/>
          </p:nvPr>
        </p:nvSpPr>
        <p:spPr>
          <a:xfrm>
            <a:off x="62856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39" name="PlaceHolder 6"/>
          <p:cNvSpPr>
            <a:spLocks noGrp="1"/>
          </p:cNvSpPr>
          <p:nvPr>
            <p:ph type="body"/>
          </p:nvPr>
        </p:nvSpPr>
        <p:spPr>
          <a:xfrm>
            <a:off x="329508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40" name="PlaceHolder 7"/>
          <p:cNvSpPr>
            <a:spLocks noGrp="1"/>
          </p:cNvSpPr>
          <p:nvPr>
            <p:ph type="body"/>
          </p:nvPr>
        </p:nvSpPr>
        <p:spPr>
          <a:xfrm>
            <a:off x="596124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47" name="PlaceHolder 2"/>
          <p:cNvSpPr>
            <a:spLocks noGrp="1"/>
          </p:cNvSpPr>
          <p:nvPr>
            <p:ph type="subTitle"/>
          </p:nvPr>
        </p:nvSpPr>
        <p:spPr>
          <a:xfrm>
            <a:off x="628560" y="1825560"/>
            <a:ext cx="788652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49" name="PlaceHolder 2"/>
          <p:cNvSpPr>
            <a:spLocks noGrp="1"/>
          </p:cNvSpPr>
          <p:nvPr>
            <p:ph type="body"/>
          </p:nvPr>
        </p:nvSpPr>
        <p:spPr>
          <a:xfrm>
            <a:off x="628560" y="1825560"/>
            <a:ext cx="7886520" cy="435096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51" name="PlaceHolder 2"/>
          <p:cNvSpPr>
            <a:spLocks noGrp="1"/>
          </p:cNvSpPr>
          <p:nvPr>
            <p:ph type="body"/>
          </p:nvPr>
        </p:nvSpPr>
        <p:spPr>
          <a:xfrm>
            <a:off x="62856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52" name="PlaceHolder 3"/>
          <p:cNvSpPr>
            <a:spLocks noGrp="1"/>
          </p:cNvSpPr>
          <p:nvPr>
            <p:ph type="body"/>
          </p:nvPr>
        </p:nvSpPr>
        <p:spPr>
          <a:xfrm>
            <a:off x="466992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28560" y="365040"/>
            <a:ext cx="788652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56"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57" name="PlaceHolder 3"/>
          <p:cNvSpPr>
            <a:spLocks noGrp="1"/>
          </p:cNvSpPr>
          <p:nvPr>
            <p:ph type="body"/>
          </p:nvPr>
        </p:nvSpPr>
        <p:spPr>
          <a:xfrm>
            <a:off x="466992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58" name="PlaceHolder 4"/>
          <p:cNvSpPr>
            <a:spLocks noGrp="1"/>
          </p:cNvSpPr>
          <p:nvPr>
            <p:ph type="body"/>
          </p:nvPr>
        </p:nvSpPr>
        <p:spPr>
          <a:xfrm>
            <a:off x="62856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6" name="PlaceHolder 2"/>
          <p:cNvSpPr>
            <a:spLocks noGrp="1"/>
          </p:cNvSpPr>
          <p:nvPr>
            <p:ph type="subTitle"/>
          </p:nvPr>
        </p:nvSpPr>
        <p:spPr>
          <a:xfrm>
            <a:off x="628560" y="1825560"/>
            <a:ext cx="788652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60" name="PlaceHolder 2"/>
          <p:cNvSpPr>
            <a:spLocks noGrp="1"/>
          </p:cNvSpPr>
          <p:nvPr>
            <p:ph type="body"/>
          </p:nvPr>
        </p:nvSpPr>
        <p:spPr>
          <a:xfrm>
            <a:off x="62856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61"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62" name="PlaceHolder 4"/>
          <p:cNvSpPr>
            <a:spLocks noGrp="1"/>
          </p:cNvSpPr>
          <p:nvPr>
            <p:ph type="body"/>
          </p:nvPr>
        </p:nvSpPr>
        <p:spPr>
          <a:xfrm>
            <a:off x="466992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64"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65"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66" name="PlaceHolder 4"/>
          <p:cNvSpPr>
            <a:spLocks noGrp="1"/>
          </p:cNvSpPr>
          <p:nvPr>
            <p:ph type="body"/>
          </p:nvPr>
        </p:nvSpPr>
        <p:spPr>
          <a:xfrm>
            <a:off x="628560" y="409824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68" name="PlaceHolder 2"/>
          <p:cNvSpPr>
            <a:spLocks noGrp="1"/>
          </p:cNvSpPr>
          <p:nvPr>
            <p:ph type="body"/>
          </p:nvPr>
        </p:nvSpPr>
        <p:spPr>
          <a:xfrm>
            <a:off x="628560" y="182556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69" name="PlaceHolder 3"/>
          <p:cNvSpPr>
            <a:spLocks noGrp="1"/>
          </p:cNvSpPr>
          <p:nvPr>
            <p:ph type="body"/>
          </p:nvPr>
        </p:nvSpPr>
        <p:spPr>
          <a:xfrm>
            <a:off x="628560" y="409824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71"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2"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3" name="PlaceHolder 4"/>
          <p:cNvSpPr>
            <a:spLocks noGrp="1"/>
          </p:cNvSpPr>
          <p:nvPr>
            <p:ph type="body"/>
          </p:nvPr>
        </p:nvSpPr>
        <p:spPr>
          <a:xfrm>
            <a:off x="62856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4" name="PlaceHolder 5"/>
          <p:cNvSpPr>
            <a:spLocks noGrp="1"/>
          </p:cNvSpPr>
          <p:nvPr>
            <p:ph type="body"/>
          </p:nvPr>
        </p:nvSpPr>
        <p:spPr>
          <a:xfrm>
            <a:off x="466992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76" name="PlaceHolder 2"/>
          <p:cNvSpPr>
            <a:spLocks noGrp="1"/>
          </p:cNvSpPr>
          <p:nvPr>
            <p:ph type="body"/>
          </p:nvPr>
        </p:nvSpPr>
        <p:spPr>
          <a:xfrm>
            <a:off x="62856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7" name="PlaceHolder 3"/>
          <p:cNvSpPr>
            <a:spLocks noGrp="1"/>
          </p:cNvSpPr>
          <p:nvPr>
            <p:ph type="body"/>
          </p:nvPr>
        </p:nvSpPr>
        <p:spPr>
          <a:xfrm>
            <a:off x="329508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8" name="PlaceHolder 4"/>
          <p:cNvSpPr>
            <a:spLocks noGrp="1"/>
          </p:cNvSpPr>
          <p:nvPr>
            <p:ph type="body"/>
          </p:nvPr>
        </p:nvSpPr>
        <p:spPr>
          <a:xfrm>
            <a:off x="5961240" y="182556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79" name="PlaceHolder 5"/>
          <p:cNvSpPr>
            <a:spLocks noGrp="1"/>
          </p:cNvSpPr>
          <p:nvPr>
            <p:ph type="body"/>
          </p:nvPr>
        </p:nvSpPr>
        <p:spPr>
          <a:xfrm>
            <a:off x="62856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80" name="PlaceHolder 6"/>
          <p:cNvSpPr>
            <a:spLocks noGrp="1"/>
          </p:cNvSpPr>
          <p:nvPr>
            <p:ph type="body"/>
          </p:nvPr>
        </p:nvSpPr>
        <p:spPr>
          <a:xfrm>
            <a:off x="329508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81" name="PlaceHolder 7"/>
          <p:cNvSpPr>
            <a:spLocks noGrp="1"/>
          </p:cNvSpPr>
          <p:nvPr>
            <p:ph type="body"/>
          </p:nvPr>
        </p:nvSpPr>
        <p:spPr>
          <a:xfrm>
            <a:off x="5961240" y="4098240"/>
            <a:ext cx="253908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6578A-15F1-4F59-A7C1-BEA3844286C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C0B69D-2240-4391-8911-936AF91235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CE42E-7B76-419F-9B9D-BF1134AB0B2E}"/>
              </a:ext>
            </a:extLst>
          </p:cNvPr>
          <p:cNvSpPr>
            <a:spLocks noGrp="1"/>
          </p:cNvSpPr>
          <p:nvPr>
            <p:ph type="dt" sz="half" idx="10"/>
          </p:nvPr>
        </p:nvSpPr>
        <p:spPr/>
        <p:txBody>
          <a:bodyPr/>
          <a:lstStyle/>
          <a:p>
            <a:fld id="{D96EAD79-2B79-4D54-B880-39C89E37B30E}" type="datetimeFigureOut">
              <a:rPr lang="en-US" smtClean="0"/>
              <a:t>3/2/21</a:t>
            </a:fld>
            <a:endParaRPr lang="en-US"/>
          </a:p>
        </p:txBody>
      </p:sp>
      <p:sp>
        <p:nvSpPr>
          <p:cNvPr id="5" name="Footer Placeholder 4">
            <a:extLst>
              <a:ext uri="{FF2B5EF4-FFF2-40B4-BE49-F238E27FC236}">
                <a16:creationId xmlns:a16="http://schemas.microsoft.com/office/drawing/2014/main" id="{1F312BBF-53C6-4ACF-925E-FB8B91140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255EB-3D80-460F-BC46-EFA96C765148}"/>
              </a:ext>
            </a:extLst>
          </p:cNvPr>
          <p:cNvSpPr>
            <a:spLocks noGrp="1"/>
          </p:cNvSpPr>
          <p:nvPr>
            <p:ph type="sldNum" sz="quarter" idx="12"/>
          </p:nvPr>
        </p:nvSpPr>
        <p:spPr/>
        <p:txBody>
          <a:bodyPr/>
          <a:lstStyle/>
          <a:p>
            <a:fld id="{45CFA328-39A7-4B1B-85DB-0F646D82F7BA}" type="slidenum">
              <a:rPr lang="en-US" smtClean="0"/>
              <a:t>‹#›</a:t>
            </a:fld>
            <a:endParaRPr lang="en-US"/>
          </a:p>
        </p:txBody>
      </p:sp>
    </p:spTree>
    <p:extLst>
      <p:ext uri="{BB962C8B-B14F-4D97-AF65-F5344CB8AC3E}">
        <p14:creationId xmlns:p14="http://schemas.microsoft.com/office/powerpoint/2010/main" val="392854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8" name="PlaceHolder 2"/>
          <p:cNvSpPr>
            <a:spLocks noGrp="1"/>
          </p:cNvSpPr>
          <p:nvPr>
            <p:ph type="body"/>
          </p:nvPr>
        </p:nvSpPr>
        <p:spPr>
          <a:xfrm>
            <a:off x="628560" y="1825560"/>
            <a:ext cx="7886520" cy="435096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10" name="PlaceHolder 2"/>
          <p:cNvSpPr>
            <a:spLocks noGrp="1"/>
          </p:cNvSpPr>
          <p:nvPr>
            <p:ph type="body"/>
          </p:nvPr>
        </p:nvSpPr>
        <p:spPr>
          <a:xfrm>
            <a:off x="62856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11" name="PlaceHolder 3"/>
          <p:cNvSpPr>
            <a:spLocks noGrp="1"/>
          </p:cNvSpPr>
          <p:nvPr>
            <p:ph type="body"/>
          </p:nvPr>
        </p:nvSpPr>
        <p:spPr>
          <a:xfrm>
            <a:off x="466992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52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15"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16" name="PlaceHolder 3"/>
          <p:cNvSpPr>
            <a:spLocks noGrp="1"/>
          </p:cNvSpPr>
          <p:nvPr>
            <p:ph type="body"/>
          </p:nvPr>
        </p:nvSpPr>
        <p:spPr>
          <a:xfrm>
            <a:off x="466992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17" name="PlaceHolder 4"/>
          <p:cNvSpPr>
            <a:spLocks noGrp="1"/>
          </p:cNvSpPr>
          <p:nvPr>
            <p:ph type="body"/>
          </p:nvPr>
        </p:nvSpPr>
        <p:spPr>
          <a:xfrm>
            <a:off x="62856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19" name="PlaceHolder 2"/>
          <p:cNvSpPr>
            <a:spLocks noGrp="1"/>
          </p:cNvSpPr>
          <p:nvPr>
            <p:ph type="body"/>
          </p:nvPr>
        </p:nvSpPr>
        <p:spPr>
          <a:xfrm>
            <a:off x="628560" y="1825560"/>
            <a:ext cx="3848400" cy="435096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20"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21" name="PlaceHolder 4"/>
          <p:cNvSpPr>
            <a:spLocks noGrp="1"/>
          </p:cNvSpPr>
          <p:nvPr>
            <p:ph type="body"/>
          </p:nvPr>
        </p:nvSpPr>
        <p:spPr>
          <a:xfrm>
            <a:off x="4669920" y="409824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520" cy="1325160"/>
          </a:xfrm>
          <a:prstGeom prst="rect">
            <a:avLst/>
          </a:prstGeom>
        </p:spPr>
        <p:txBody>
          <a:bodyPr lIns="0" tIns="0" rIns="0" bIns="0" anchor="ctr"/>
          <a:lstStyle/>
          <a:p>
            <a:endParaRPr lang="en-US" sz="3300" b="0" strike="noStrike" spc="-1">
              <a:solidFill>
                <a:srgbClr val="000000"/>
              </a:solidFill>
              <a:latin typeface="Tahoma"/>
            </a:endParaRPr>
          </a:p>
        </p:txBody>
      </p:sp>
      <p:sp>
        <p:nvSpPr>
          <p:cNvPr id="23" name="PlaceHolder 2"/>
          <p:cNvSpPr>
            <a:spLocks noGrp="1"/>
          </p:cNvSpPr>
          <p:nvPr>
            <p:ph type="body"/>
          </p:nvPr>
        </p:nvSpPr>
        <p:spPr>
          <a:xfrm>
            <a:off x="62856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24" name="PlaceHolder 3"/>
          <p:cNvSpPr>
            <a:spLocks noGrp="1"/>
          </p:cNvSpPr>
          <p:nvPr>
            <p:ph type="body"/>
          </p:nvPr>
        </p:nvSpPr>
        <p:spPr>
          <a:xfrm>
            <a:off x="4669920" y="1825560"/>
            <a:ext cx="3848400" cy="2075040"/>
          </a:xfrm>
          <a:prstGeom prst="rect">
            <a:avLst/>
          </a:prstGeom>
        </p:spPr>
        <p:txBody>
          <a:bodyPr lIns="0" tIns="0" rIns="0" bIns="0">
            <a:normAutofit/>
          </a:bodyPr>
          <a:lstStyle/>
          <a:p>
            <a:endParaRPr lang="en-US" sz="2100" b="0" strike="noStrike" spc="-1">
              <a:solidFill>
                <a:srgbClr val="000000"/>
              </a:solidFill>
              <a:latin typeface="Calibri"/>
            </a:endParaRPr>
          </a:p>
        </p:txBody>
      </p:sp>
      <p:sp>
        <p:nvSpPr>
          <p:cNvPr id="25" name="PlaceHolder 4"/>
          <p:cNvSpPr>
            <a:spLocks noGrp="1"/>
          </p:cNvSpPr>
          <p:nvPr>
            <p:ph type="body"/>
          </p:nvPr>
        </p:nvSpPr>
        <p:spPr>
          <a:xfrm>
            <a:off x="628560" y="4098240"/>
            <a:ext cx="7886520" cy="2075040"/>
          </a:xfrm>
          <a:prstGeom prst="rect">
            <a:avLst/>
          </a:prstGeom>
        </p:spPr>
        <p:txBody>
          <a:bodyPr lIns="0" tIns="0" rIns="0" bIns="0">
            <a:normAutofit/>
          </a:bodyPr>
          <a:lstStyle/>
          <a:p>
            <a:endParaRPr lang="en-US" sz="21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143000" y="1122480"/>
            <a:ext cx="6857640" cy="2387160"/>
          </a:xfrm>
          <a:prstGeom prst="rect">
            <a:avLst/>
          </a:prstGeom>
        </p:spPr>
        <p:txBody>
          <a:bodyPr anchor="b"/>
          <a:lstStyle/>
          <a:p>
            <a:pPr algn="ctr">
              <a:lnSpc>
                <a:spcPct val="100000"/>
              </a:lnSpc>
            </a:pPr>
            <a:r>
              <a:rPr lang="en-US" sz="4500" b="0" strike="noStrike" spc="-1">
                <a:solidFill>
                  <a:srgbClr val="000000"/>
                </a:solidFill>
                <a:latin typeface="Calibri Light"/>
              </a:rPr>
              <a:t>Click to edit Master title style</a:t>
            </a:r>
            <a:endParaRPr lang="en-US" sz="4500" b="0" strike="noStrike" spc="-1">
              <a:solidFill>
                <a:srgbClr val="000000"/>
              </a:solidFill>
              <a:latin typeface="Tahoma"/>
            </a:endParaRPr>
          </a:p>
        </p:txBody>
      </p:sp>
      <p:sp>
        <p:nvSpPr>
          <p:cNvPr id="6" name="PlaceHolder 2"/>
          <p:cNvSpPr>
            <a:spLocks noGrp="1"/>
          </p:cNvSpPr>
          <p:nvPr>
            <p:ph type="dt"/>
          </p:nvPr>
        </p:nvSpPr>
        <p:spPr>
          <a:xfrm>
            <a:off x="628560" y="6356520"/>
            <a:ext cx="2057040" cy="364680"/>
          </a:xfrm>
          <a:prstGeom prst="rect">
            <a:avLst/>
          </a:prstGeom>
        </p:spPr>
        <p:txBody>
          <a:bodyPr anchor="ctr"/>
          <a:lstStyle/>
          <a:p>
            <a:endParaRPr lang="en-US" sz="2400" b="0" strike="noStrike" spc="-1">
              <a:latin typeface="Times New Roman"/>
            </a:endParaRPr>
          </a:p>
        </p:txBody>
      </p:sp>
      <p:sp>
        <p:nvSpPr>
          <p:cNvPr id="2" name="PlaceHolder 3"/>
          <p:cNvSpPr>
            <a:spLocks noGrp="1"/>
          </p:cNvSpPr>
          <p:nvPr>
            <p:ph type="ftr"/>
          </p:nvPr>
        </p:nvSpPr>
        <p:spPr>
          <a:xfrm>
            <a:off x="3029040" y="6356520"/>
            <a:ext cx="3085920" cy="364680"/>
          </a:xfrm>
          <a:prstGeom prst="rect">
            <a:avLst/>
          </a:prstGeom>
        </p:spPr>
        <p:txBody>
          <a:bodyPr anchor="ctr"/>
          <a:lstStyle/>
          <a:p>
            <a:pPr algn="ctr">
              <a:lnSpc>
                <a:spcPct val="100000"/>
              </a:lnSpc>
            </a:pPr>
            <a:r>
              <a:rPr lang="en-US" sz="900" spc="-1" dirty="0">
                <a:solidFill>
                  <a:srgbClr val="8B8B8B"/>
                </a:solidFill>
                <a:latin typeface="Tahoma"/>
                <a:ea typeface="MS PGothic"/>
              </a:rPr>
              <a:t>CSCI 2600 Spring 2021</a:t>
            </a:r>
            <a:endParaRPr lang="en-US" sz="900" b="0" strike="noStrike" spc="-1" dirty="0">
              <a:latin typeface="Times New Roman"/>
            </a:endParaRPr>
          </a:p>
        </p:txBody>
      </p:sp>
      <p:sp>
        <p:nvSpPr>
          <p:cNvPr id="3" name="PlaceHolder 4"/>
          <p:cNvSpPr>
            <a:spLocks noGrp="1"/>
          </p:cNvSpPr>
          <p:nvPr>
            <p:ph type="sldNum"/>
          </p:nvPr>
        </p:nvSpPr>
        <p:spPr>
          <a:xfrm>
            <a:off x="6458040" y="6356520"/>
            <a:ext cx="2057040" cy="364680"/>
          </a:xfrm>
          <a:prstGeom prst="rect">
            <a:avLst/>
          </a:prstGeom>
        </p:spPr>
        <p:txBody>
          <a:bodyPr anchor="ctr"/>
          <a:lstStyle/>
          <a:p>
            <a:pPr algn="r">
              <a:lnSpc>
                <a:spcPct val="100000"/>
              </a:lnSpc>
            </a:pPr>
            <a:fld id="{0923B4D0-03BB-4E9B-9925-6EC00B7D77CA}" type="slidenum">
              <a:rPr lang="en-US" sz="900" b="0" strike="noStrike" spc="-1">
                <a:solidFill>
                  <a:srgbClr val="8B8B8B"/>
                </a:solidFill>
                <a:latin typeface="Tahoma"/>
                <a:ea typeface="MS PGothic"/>
              </a:rPr>
              <a:t>‹#›</a:t>
            </a:fld>
            <a:endParaRPr lang="en-US" sz="9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1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15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35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35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28560" y="365040"/>
            <a:ext cx="7886520" cy="1325160"/>
          </a:xfrm>
          <a:prstGeom prst="rect">
            <a:avLst/>
          </a:prstGeom>
        </p:spPr>
        <p:txBody>
          <a:bodyPr anchor="ctr"/>
          <a:lstStyle/>
          <a:p>
            <a:pPr>
              <a:lnSpc>
                <a:spcPct val="90000"/>
              </a:lnSpc>
            </a:pPr>
            <a:r>
              <a:rPr lang="en-US" sz="3300" b="0" strike="noStrike" spc="-1">
                <a:solidFill>
                  <a:srgbClr val="000000"/>
                </a:solidFill>
                <a:latin typeface="Calibri Light"/>
              </a:rPr>
              <a:t>Click to edit Master title style</a:t>
            </a:r>
            <a:endParaRPr lang="en-US" sz="3300" b="0" strike="noStrike" spc="-1">
              <a:solidFill>
                <a:srgbClr val="000000"/>
              </a:solidFill>
              <a:latin typeface="Tahoma"/>
            </a:endParaRPr>
          </a:p>
        </p:txBody>
      </p:sp>
      <p:sp>
        <p:nvSpPr>
          <p:cNvPr id="42" name="PlaceHolder 2"/>
          <p:cNvSpPr>
            <a:spLocks noGrp="1"/>
          </p:cNvSpPr>
          <p:nvPr>
            <p:ph type="body"/>
          </p:nvPr>
        </p:nvSpPr>
        <p:spPr>
          <a:xfrm>
            <a:off x="628560" y="1825560"/>
            <a:ext cx="7886520" cy="4350960"/>
          </a:xfrm>
          <a:prstGeom prst="rect">
            <a:avLst/>
          </a:prstGeom>
        </p:spPr>
        <p:txBody>
          <a:bodyPr/>
          <a:lstStyle/>
          <a:p>
            <a:pPr marL="432000" indent="-324000">
              <a:lnSpc>
                <a:spcPct val="100000"/>
              </a:lnSpc>
              <a:spcBef>
                <a:spcPts val="751"/>
              </a:spcBef>
              <a:buClr>
                <a:srgbClr val="000000"/>
              </a:buClr>
              <a:buSzPct val="45000"/>
              <a:buFont typeface="Wingdings" charset="2"/>
              <a:buChar char=""/>
            </a:pPr>
            <a:r>
              <a:rPr lang="en-US" sz="2100" b="0" strike="noStrike" spc="-1">
                <a:solidFill>
                  <a:srgbClr val="000000"/>
                </a:solidFill>
                <a:latin typeface="Calibri"/>
              </a:rPr>
              <a:t>Click to edit Master text styles</a:t>
            </a:r>
          </a:p>
          <a:p>
            <a:pPr marL="864000" lvl="1" indent="-324000">
              <a:lnSpc>
                <a:spcPct val="100000"/>
              </a:lnSpc>
              <a:spcBef>
                <a:spcPts val="374"/>
              </a:spcBef>
              <a:buClr>
                <a:srgbClr val="000000"/>
              </a:buClr>
              <a:buSzPct val="75000"/>
              <a:buFont typeface="Symbol" charset="2"/>
              <a:buChar char=""/>
            </a:pPr>
            <a:r>
              <a:rPr lang="en-US" sz="1800" b="0" strike="noStrike" spc="-1">
                <a:solidFill>
                  <a:srgbClr val="000000"/>
                </a:solidFill>
                <a:latin typeface="Calibri"/>
              </a:rPr>
              <a:t>Second level</a:t>
            </a:r>
          </a:p>
          <a:p>
            <a:pPr marL="1296000" lvl="2" indent="-288000">
              <a:lnSpc>
                <a:spcPct val="100000"/>
              </a:lnSpc>
              <a:spcBef>
                <a:spcPts val="374"/>
              </a:spcBef>
              <a:buClr>
                <a:srgbClr val="000000"/>
              </a:buClr>
              <a:buSzPct val="45000"/>
              <a:buFont typeface="Wingdings" charset="2"/>
              <a:buChar char=""/>
            </a:pPr>
            <a:r>
              <a:rPr lang="en-US" sz="1500" b="0" strike="noStrike" spc="-1">
                <a:solidFill>
                  <a:srgbClr val="000000"/>
                </a:solidFill>
                <a:latin typeface="Calibri"/>
              </a:rPr>
              <a:t>Third level</a:t>
            </a:r>
          </a:p>
          <a:p>
            <a:pPr marL="1728000" lvl="3" indent="-216000">
              <a:lnSpc>
                <a:spcPct val="100000"/>
              </a:lnSpc>
              <a:spcBef>
                <a:spcPts val="374"/>
              </a:spcBef>
              <a:buClr>
                <a:srgbClr val="000000"/>
              </a:buClr>
              <a:buSzPct val="75000"/>
              <a:buFont typeface="Symbol" charset="2"/>
              <a:buChar char=""/>
            </a:pPr>
            <a:r>
              <a:rPr lang="en-US" sz="1350" b="0" strike="noStrike" spc="-1">
                <a:solidFill>
                  <a:srgbClr val="000000"/>
                </a:solidFill>
                <a:latin typeface="Calibri"/>
              </a:rPr>
              <a:t>Fourth level</a:t>
            </a:r>
          </a:p>
          <a:p>
            <a:pPr marL="2160000" lvl="4" indent="-216000">
              <a:lnSpc>
                <a:spcPct val="100000"/>
              </a:lnSpc>
              <a:spcBef>
                <a:spcPts val="374"/>
              </a:spcBef>
              <a:buClr>
                <a:srgbClr val="000000"/>
              </a:buClr>
              <a:buSzPct val="45000"/>
              <a:buFont typeface="Wingdings" charset="2"/>
              <a:buChar char=""/>
            </a:pPr>
            <a:r>
              <a:rPr lang="en-US" sz="1350" b="0" strike="noStrike" spc="-1">
                <a:solidFill>
                  <a:srgbClr val="000000"/>
                </a:solidFill>
                <a:latin typeface="Calibri"/>
              </a:rPr>
              <a:t>Fifth level</a:t>
            </a:r>
          </a:p>
        </p:txBody>
      </p:sp>
      <p:sp>
        <p:nvSpPr>
          <p:cNvPr id="43" name="PlaceHolder 3"/>
          <p:cNvSpPr>
            <a:spLocks noGrp="1"/>
          </p:cNvSpPr>
          <p:nvPr>
            <p:ph type="dt"/>
          </p:nvPr>
        </p:nvSpPr>
        <p:spPr>
          <a:xfrm>
            <a:off x="628560" y="6356520"/>
            <a:ext cx="2057040" cy="364680"/>
          </a:xfrm>
          <a:prstGeom prst="rect">
            <a:avLst/>
          </a:prstGeom>
        </p:spPr>
        <p:txBody>
          <a:bodyPr anchor="ctr"/>
          <a:lstStyle/>
          <a:p>
            <a:endParaRPr lang="en-US" sz="2400" b="0" strike="noStrike" spc="-1">
              <a:latin typeface="Times New Roman"/>
            </a:endParaRPr>
          </a:p>
        </p:txBody>
      </p:sp>
      <p:sp>
        <p:nvSpPr>
          <p:cNvPr id="44" name="PlaceHolder 4"/>
          <p:cNvSpPr>
            <a:spLocks noGrp="1"/>
          </p:cNvSpPr>
          <p:nvPr>
            <p:ph type="ftr"/>
          </p:nvPr>
        </p:nvSpPr>
        <p:spPr>
          <a:xfrm>
            <a:off x="3029040" y="6356520"/>
            <a:ext cx="3085920" cy="364680"/>
          </a:xfrm>
          <a:prstGeom prst="rect">
            <a:avLst/>
          </a:prstGeom>
        </p:spPr>
        <p:txBody>
          <a:bodyPr anchor="ctr"/>
          <a:lstStyle/>
          <a:p>
            <a:pPr algn="ctr">
              <a:lnSpc>
                <a:spcPct val="100000"/>
              </a:lnSpc>
            </a:pPr>
            <a:r>
              <a:rPr lang="en-US" sz="900" spc="-1" dirty="0">
                <a:solidFill>
                  <a:srgbClr val="8B8B8B"/>
                </a:solidFill>
                <a:latin typeface="Tahoma"/>
                <a:ea typeface="MS PGothic"/>
              </a:rPr>
              <a:t>CSCI 2600 Spring 2021</a:t>
            </a:r>
            <a:endParaRPr lang="en-US" sz="900" b="0" strike="noStrike" spc="-1" dirty="0">
              <a:latin typeface="Times New Roman"/>
            </a:endParaRPr>
          </a:p>
        </p:txBody>
      </p:sp>
      <p:sp>
        <p:nvSpPr>
          <p:cNvPr id="45" name="PlaceHolder 5"/>
          <p:cNvSpPr>
            <a:spLocks noGrp="1"/>
          </p:cNvSpPr>
          <p:nvPr>
            <p:ph type="sldNum"/>
          </p:nvPr>
        </p:nvSpPr>
        <p:spPr>
          <a:xfrm>
            <a:off x="6458040" y="6356520"/>
            <a:ext cx="2057040" cy="364680"/>
          </a:xfrm>
          <a:prstGeom prst="rect">
            <a:avLst/>
          </a:prstGeom>
        </p:spPr>
        <p:txBody>
          <a:bodyPr anchor="ctr"/>
          <a:lstStyle/>
          <a:p>
            <a:pPr algn="r">
              <a:lnSpc>
                <a:spcPct val="100000"/>
              </a:lnSpc>
            </a:pPr>
            <a:fld id="{703B9635-5365-4B0C-8C5B-D4E2F1B480AE}" type="slidenum">
              <a:rPr lang="en-US" sz="900" b="0" strike="noStrike" spc="-1">
                <a:solidFill>
                  <a:srgbClr val="8B8B8B"/>
                </a:solidFill>
                <a:latin typeface="Tahoma"/>
                <a:ea typeface="MS PGothic"/>
              </a:rPr>
              <a:t>‹#›</a:t>
            </a:fld>
            <a:endParaRPr lang="en-US"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hyperlink" Target="http://press.princeton.edu/chapters/s8898.pdf" TargetMode="Externa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1143000" y="1122480"/>
            <a:ext cx="6857640" cy="2387160"/>
          </a:xfrm>
          <a:prstGeom prst="rect">
            <a:avLst/>
          </a:prstGeom>
          <a:noFill/>
          <a:ln>
            <a:noFill/>
          </a:ln>
        </p:spPr>
        <p:txBody>
          <a:bodyPr anchor="b"/>
          <a:lstStyle/>
          <a:p>
            <a:pPr algn="ctr">
              <a:lnSpc>
                <a:spcPct val="100000"/>
              </a:lnSpc>
            </a:pPr>
            <a:r>
              <a:rPr lang="en-US" sz="4500" b="0" strike="noStrike" spc="-1">
                <a:solidFill>
                  <a:srgbClr val="0563C1"/>
                </a:solidFill>
                <a:latin typeface="Calibri Light"/>
              </a:rPr>
              <a:t>Specifications, continued</a:t>
            </a:r>
            <a:endParaRPr lang="en-US" sz="4500" b="0" strike="noStrike" spc="-1">
              <a:solidFill>
                <a:srgbClr val="000000"/>
              </a:solidFill>
              <a:latin typeface="Tahoma"/>
            </a:endParaRPr>
          </a:p>
        </p:txBody>
      </p:sp>
      <p:pic>
        <p:nvPicPr>
          <p:cNvPr id="130" name="Picture 1"/>
          <p:cNvPicPr/>
          <p:nvPr/>
        </p:nvPicPr>
        <p:blipFill>
          <a:blip r:embed="rId3"/>
          <a:stretch/>
        </p:blipFill>
        <p:spPr>
          <a:xfrm>
            <a:off x="1752480" y="3733920"/>
            <a:ext cx="5829120" cy="241884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Comparing by Logical Formulas</a:t>
            </a:r>
            <a:endParaRPr lang="en-US" sz="3300" b="0" strike="noStrike" spc="-1" dirty="0">
              <a:solidFill>
                <a:srgbClr val="000000"/>
              </a:solidFill>
              <a:latin typeface="Tahoma"/>
            </a:endParaRPr>
          </a:p>
        </p:txBody>
      </p:sp>
      <p:sp>
        <p:nvSpPr>
          <p:cNvPr id="167"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Specification S1 is stronger than S2 </a:t>
            </a:r>
            <a:r>
              <a:rPr lang="en-US" sz="2100" b="0" strike="noStrike" spc="-1" dirty="0" err="1">
                <a:solidFill>
                  <a:srgbClr val="000000"/>
                </a:solidFill>
                <a:latin typeface="Calibri"/>
              </a:rPr>
              <a:t>iff</a:t>
            </a:r>
            <a:endParaRPr lang="en-US" sz="2100" b="0" strike="noStrike" spc="-1" dirty="0">
              <a:solidFill>
                <a:srgbClr val="000000"/>
              </a:solidFill>
              <a:latin typeface="Calibri"/>
            </a:endParaRP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For all implementations I, (I satisfies S1) =&gt; (I satisfies S2)</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The set of implementations that satisfy S1 is a </a:t>
            </a:r>
            <a:r>
              <a:rPr lang="en-US" sz="1800" b="0" i="1" strike="noStrike" spc="-1" dirty="0">
                <a:solidFill>
                  <a:srgbClr val="000000"/>
                </a:solidFill>
                <a:latin typeface="Calibri"/>
              </a:rPr>
              <a:t>subset</a:t>
            </a:r>
            <a:r>
              <a:rPr lang="en-US" sz="1800" b="0" strike="noStrike" spc="-1" dirty="0">
                <a:solidFill>
                  <a:srgbClr val="000000"/>
                </a:solidFill>
                <a:latin typeface="Calibri"/>
              </a:rPr>
              <a:t> of the set of implementations satisfying S2.</a:t>
            </a: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If each specification is a logical formula</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S1 =&gt; S2</a:t>
            </a: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Arial"/>
              </a:rPr>
              <a:t>Comparison using logical formulas is precise but can be difficult to carry out.</a:t>
            </a:r>
            <a:endParaRPr lang="en-US" sz="21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Arial"/>
              </a:rPr>
              <a:t>It is often difficult to express all preconditions and postconditions with precise logical formulas!</a:t>
            </a:r>
            <a:endParaRPr lang="en-US" sz="2100" b="0" strike="noStrike" spc="-1" dirty="0">
              <a:solidFill>
                <a:srgbClr val="000000"/>
              </a:solidFill>
              <a:latin typeface="Calibri"/>
            </a:endParaRPr>
          </a:p>
          <a:p>
            <a:pPr>
              <a:lnSpc>
                <a:spcPct val="90000"/>
              </a:lnSpc>
              <a:spcBef>
                <a:spcPts val="751"/>
              </a:spcBef>
            </a:pPr>
            <a:endParaRPr lang="en-US" sz="2100" b="0" strike="noStrike" spc="-1" dirty="0">
              <a:solidFill>
                <a:srgbClr val="000000"/>
              </a:solidFill>
              <a:latin typeface="Calibri"/>
            </a:endParaRPr>
          </a:p>
        </p:txBody>
      </p:sp>
      <p:sp>
        <p:nvSpPr>
          <p:cNvPr id="168"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69" name="TextShape 4"/>
          <p:cNvSpPr txBox="1"/>
          <p:nvPr/>
        </p:nvSpPr>
        <p:spPr>
          <a:xfrm>
            <a:off x="6458040" y="6356520"/>
            <a:ext cx="2057040" cy="364680"/>
          </a:xfrm>
          <a:prstGeom prst="rect">
            <a:avLst/>
          </a:prstGeom>
          <a:noFill/>
          <a:ln>
            <a:noFill/>
          </a:ln>
        </p:spPr>
        <p:txBody>
          <a:bodyPr anchor="ctr"/>
          <a:lstStyle/>
          <a:p>
            <a:pPr algn="r">
              <a:lnSpc>
                <a:spcPct val="100000"/>
              </a:lnSpc>
            </a:pPr>
            <a:fld id="{F4838A9F-4278-48F3-B46D-1A37FC970968}" type="slidenum">
              <a:rPr lang="en-US" sz="900" b="0" strike="noStrike" spc="-1">
                <a:solidFill>
                  <a:srgbClr val="8B8B8B"/>
                </a:solidFill>
                <a:latin typeface="Tahoma"/>
                <a:ea typeface="MS PGothic"/>
              </a:rPr>
              <a:t>10</a:t>
            </a:fld>
            <a:endParaRPr lang="en-US" sz="900" b="0" strike="noStrike" spc="-1">
              <a:latin typeface="Times New Roman"/>
            </a:endParaRPr>
          </a:p>
        </p:txBody>
      </p:sp>
    </p:spTree>
    <p:extLst>
      <p:ext uri="{BB962C8B-B14F-4D97-AF65-F5344CB8AC3E}">
        <p14:creationId xmlns:p14="http://schemas.microsoft.com/office/powerpoint/2010/main" val="236777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Implication Truth Table</a:t>
            </a:r>
            <a:endParaRPr lang="en-US" sz="3300" b="0" strike="noStrike" spc="-1">
              <a:solidFill>
                <a:srgbClr val="000000"/>
              </a:solidFill>
              <a:latin typeface="Tahoma"/>
            </a:endParaRPr>
          </a:p>
        </p:txBody>
      </p:sp>
      <p:sp>
        <p:nvSpPr>
          <p:cNvPr id="171" name="TextShape 2"/>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72" name="TextShape 3"/>
          <p:cNvSpPr txBox="1"/>
          <p:nvPr/>
        </p:nvSpPr>
        <p:spPr>
          <a:xfrm>
            <a:off x="6458040" y="6356520"/>
            <a:ext cx="2057040" cy="364680"/>
          </a:xfrm>
          <a:prstGeom prst="rect">
            <a:avLst/>
          </a:prstGeom>
          <a:noFill/>
          <a:ln>
            <a:noFill/>
          </a:ln>
        </p:spPr>
        <p:txBody>
          <a:bodyPr anchor="ctr"/>
          <a:lstStyle/>
          <a:p>
            <a:pPr algn="r">
              <a:lnSpc>
                <a:spcPct val="100000"/>
              </a:lnSpc>
            </a:pPr>
            <a:fld id="{4D390BF6-7807-41BD-9A8F-437F639283EF}" type="slidenum">
              <a:rPr lang="en-US" sz="900" b="0" strike="noStrike" spc="-1">
                <a:solidFill>
                  <a:srgbClr val="8B8B8B"/>
                </a:solidFill>
                <a:latin typeface="Tahoma"/>
                <a:ea typeface="MS PGothic"/>
              </a:rPr>
              <a:t>11</a:t>
            </a:fld>
            <a:endParaRPr lang="en-US" sz="900" b="0" strike="noStrike" spc="-1">
              <a:latin typeface="Times New Roman"/>
            </a:endParaRPr>
          </a:p>
        </p:txBody>
      </p:sp>
      <p:pic>
        <p:nvPicPr>
          <p:cNvPr id="173" name="Picture 6"/>
          <p:cNvPicPr/>
          <p:nvPr/>
        </p:nvPicPr>
        <p:blipFill>
          <a:blip r:embed="rId3"/>
          <a:stretch/>
        </p:blipFill>
        <p:spPr>
          <a:xfrm>
            <a:off x="1143000" y="1690560"/>
            <a:ext cx="5857920" cy="1890360"/>
          </a:xfrm>
          <a:prstGeom prst="rect">
            <a:avLst/>
          </a:prstGeom>
          <a:ln>
            <a:noFill/>
          </a:ln>
        </p:spPr>
      </p:pic>
      <p:pic>
        <p:nvPicPr>
          <p:cNvPr id="174" name="Picture 173"/>
          <p:cNvPicPr/>
          <p:nvPr/>
        </p:nvPicPr>
        <p:blipFill>
          <a:blip r:embed="rId4"/>
          <a:stretch/>
        </p:blipFill>
        <p:spPr>
          <a:xfrm>
            <a:off x="635040" y="3581280"/>
            <a:ext cx="7581960" cy="2971800"/>
          </a:xfrm>
          <a:prstGeom prst="rect">
            <a:avLst/>
          </a:prstGeom>
          <a:ln>
            <a:noFill/>
          </a:ln>
        </p:spPr>
      </p:pic>
      <p:pic>
        <p:nvPicPr>
          <p:cNvPr id="175" name="Picture 174"/>
          <p:cNvPicPr/>
          <p:nvPr/>
        </p:nvPicPr>
        <p:blipFill>
          <a:blip r:embed="rId5"/>
          <a:stretch/>
        </p:blipFill>
        <p:spPr>
          <a:xfrm>
            <a:off x="6629400" y="182880"/>
            <a:ext cx="1783080" cy="1337400"/>
          </a:xfrm>
          <a:prstGeom prst="rect">
            <a:avLst/>
          </a:prstGeom>
          <a:ln>
            <a:noFill/>
          </a:ln>
        </p:spPr>
      </p:pic>
    </p:spTree>
    <p:extLst>
      <p:ext uri="{BB962C8B-B14F-4D97-AF65-F5344CB8AC3E}">
        <p14:creationId xmlns:p14="http://schemas.microsoft.com/office/powerpoint/2010/main" val="3150282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464588-F629-440E-9BCC-9BD25146CD5E}"/>
              </a:ext>
            </a:extLst>
          </p:cNvPr>
          <p:cNvSpPr>
            <a:spLocks noGrp="1"/>
          </p:cNvSpPr>
          <p:nvPr>
            <p:ph type="title"/>
          </p:nvPr>
        </p:nvSpPr>
        <p:spPr/>
        <p:txBody>
          <a:bodyPr/>
          <a:lstStyle/>
          <a:p>
            <a:pPr>
              <a:spcBef>
                <a:spcPts val="0"/>
              </a:spcBef>
            </a:pPr>
            <a:r>
              <a:rPr lang="en-US" sz="2475" spc="-1" dirty="0">
                <a:solidFill>
                  <a:srgbClr val="000000"/>
                </a:solidFill>
                <a:ea typeface="DejaVu Sans"/>
                <a:cs typeface="DejaVu Sans"/>
              </a:rPr>
              <a:t>Comparing by Logical Formulas</a:t>
            </a:r>
            <a:endParaRPr lang="en-US" dirty="0"/>
          </a:p>
        </p:txBody>
      </p:sp>
      <p:sp>
        <p:nvSpPr>
          <p:cNvPr id="4" name="Content Placeholder 3">
            <a:extLst>
              <a:ext uri="{FF2B5EF4-FFF2-40B4-BE49-F238E27FC236}">
                <a16:creationId xmlns:a16="http://schemas.microsoft.com/office/drawing/2014/main" id="{92546322-1D25-4BD1-9F1A-9640968448E4}"/>
              </a:ext>
            </a:extLst>
          </p:cNvPr>
          <p:cNvSpPr>
            <a:spLocks noGrp="1"/>
          </p:cNvSpPr>
          <p:nvPr>
            <p:ph idx="1"/>
          </p:nvPr>
        </p:nvSpPr>
        <p:spPr/>
        <p:txBody>
          <a:bodyPr>
            <a:noAutofit/>
          </a:bodyPr>
          <a:lstStyle/>
          <a:p>
            <a:r>
              <a:rPr lang="en-US" sz="1800" spc="-1" dirty="0"/>
              <a:t>S1 is stronger than S2</a:t>
            </a:r>
          </a:p>
          <a:p>
            <a:r>
              <a:rPr lang="en-US" sz="1800" spc="-1" dirty="0"/>
              <a:t>(x is an element of set of programs satisfying S1) =&gt; (x is an element of the  set of programs satisfying S2) </a:t>
            </a:r>
          </a:p>
          <a:p>
            <a:pPr lvl="1"/>
            <a:r>
              <a:rPr lang="en-US" sz="1800" spc="-1" dirty="0"/>
              <a:t>the set of programs satisfying S1 is a subset of the set of programs satisfying S2</a:t>
            </a:r>
          </a:p>
          <a:p>
            <a:pPr lvl="1"/>
            <a:r>
              <a:rPr lang="en-US" sz="1800" spc="-1" dirty="0"/>
              <a:t>"A is a subset of B" if and only if every element of </a:t>
            </a:r>
            <a:r>
              <a:rPr lang="en-US" sz="1800" i="1" spc="-1" dirty="0">
                <a:solidFill>
                  <a:srgbClr val="000000"/>
                </a:solidFill>
                <a:ea typeface="MS PGothic"/>
              </a:rPr>
              <a:t>A </a:t>
            </a:r>
            <a:r>
              <a:rPr lang="en-US" sz="1800" spc="-1" dirty="0">
                <a:solidFill>
                  <a:srgbClr val="000000"/>
                </a:solidFill>
                <a:ea typeface="MS PGothic"/>
              </a:rPr>
              <a:t>also belongs to </a:t>
            </a:r>
            <a:r>
              <a:rPr lang="en-US" sz="1800" i="1" spc="-1" dirty="0">
                <a:solidFill>
                  <a:srgbClr val="000000"/>
                </a:solidFill>
                <a:ea typeface="MS PGothic"/>
              </a:rPr>
              <a:t>B</a:t>
            </a:r>
            <a:endParaRPr lang="en-US" sz="1800" spc="-1" dirty="0"/>
          </a:p>
          <a:p>
            <a:endParaRPr lang="en-US" sz="1800" spc="-1" dirty="0"/>
          </a:p>
          <a:p>
            <a:pPr>
              <a:lnSpc>
                <a:spcPct val="100000"/>
              </a:lnSpc>
              <a:spcBef>
                <a:spcPts val="270"/>
              </a:spcBef>
            </a:pPr>
            <a:r>
              <a:rPr lang="en-US" sz="1800" spc="-1" dirty="0">
                <a:solidFill>
                  <a:srgbClr val="000000"/>
                </a:solidFill>
                <a:ea typeface="MS PGothic"/>
              </a:rPr>
              <a:t>An implementation I that satisfies S1 also satisfies S2 </a:t>
            </a:r>
          </a:p>
          <a:p>
            <a:pPr>
              <a:lnSpc>
                <a:spcPct val="100000"/>
              </a:lnSpc>
              <a:spcBef>
                <a:spcPts val="270"/>
              </a:spcBef>
            </a:pPr>
            <a:endParaRPr lang="en-US" sz="1800" spc="-1" dirty="0">
              <a:solidFill>
                <a:srgbClr val="000000"/>
              </a:solidFill>
              <a:ea typeface="MS PGothic"/>
            </a:endParaRPr>
          </a:p>
          <a:p>
            <a:pPr>
              <a:lnSpc>
                <a:spcPct val="100000"/>
              </a:lnSpc>
              <a:spcBef>
                <a:spcPts val="270"/>
              </a:spcBef>
            </a:pPr>
            <a:r>
              <a:rPr lang="en-US" sz="1800" spc="-1" dirty="0">
                <a:solidFill>
                  <a:srgbClr val="000000"/>
                </a:solidFill>
                <a:ea typeface="MS PGothic"/>
              </a:rPr>
              <a:t>If (I satisfies S1) =&gt; (I satisfies S2) is false</a:t>
            </a:r>
          </a:p>
          <a:p>
            <a:pPr lvl="1">
              <a:lnSpc>
                <a:spcPct val="100000"/>
              </a:lnSpc>
              <a:spcBef>
                <a:spcPts val="270"/>
              </a:spcBef>
            </a:pPr>
            <a:r>
              <a:rPr lang="en-US" sz="1800" spc="-1" dirty="0"/>
              <a:t>Then S1 does not imply S2, or S1 is not stronger than S2.</a:t>
            </a:r>
          </a:p>
          <a:p>
            <a:pPr>
              <a:lnSpc>
                <a:spcPct val="100000"/>
              </a:lnSpc>
              <a:spcBef>
                <a:spcPts val="270"/>
              </a:spcBef>
            </a:pPr>
            <a:r>
              <a:rPr lang="en-US" sz="1800" spc="-1" dirty="0">
                <a:solidFill>
                  <a:srgbClr val="000000"/>
                </a:solidFill>
                <a:ea typeface="MS PGothic"/>
              </a:rPr>
              <a:t>If I does not satisfy S1, all bets are off. I might or might not satisfy S2.</a:t>
            </a:r>
            <a:endParaRPr lang="en-US" sz="1800" spc="-1" dirty="0"/>
          </a:p>
          <a:p>
            <a:pPr lvl="1">
              <a:lnSpc>
                <a:spcPct val="100000"/>
              </a:lnSpc>
              <a:spcBef>
                <a:spcPts val="270"/>
              </a:spcBef>
            </a:pPr>
            <a:r>
              <a:rPr lang="en-US" sz="1800" spc="-1" dirty="0">
                <a:solidFill>
                  <a:srgbClr val="000000"/>
                </a:solidFill>
                <a:ea typeface="MS PGothic"/>
              </a:rPr>
              <a:t>See </a:t>
            </a:r>
            <a:r>
              <a:rPr lang="en-US" sz="1800" spc="-1" dirty="0">
                <a:solidFill>
                  <a:srgbClr val="000000"/>
                </a:solidFill>
                <a:ea typeface="MS PGothic"/>
                <a:hlinkClick r:id="rId2"/>
              </a:rPr>
              <a:t>http://press.princeton.edu/chapters/s8898.pdf</a:t>
            </a:r>
            <a:endParaRPr lang="en-US" sz="1800" spc="-1" dirty="0"/>
          </a:p>
        </p:txBody>
      </p:sp>
      <p:sp>
        <p:nvSpPr>
          <p:cNvPr id="5" name="TextShape 2"/>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Tree>
    <p:extLst>
      <p:ext uri="{BB962C8B-B14F-4D97-AF65-F5344CB8AC3E}">
        <p14:creationId xmlns:p14="http://schemas.microsoft.com/office/powerpoint/2010/main" val="361739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ctr"/>
          <a:lstStyle/>
          <a:p>
            <a:pPr>
              <a:spcBef>
                <a:spcPts val="0"/>
              </a:spcBef>
            </a:pPr>
            <a:r>
              <a:rPr lang="en-US" sz="2475" spc="-1" dirty="0">
                <a:solidFill>
                  <a:srgbClr val="000000"/>
                </a:solidFill>
                <a:ea typeface="DejaVu Sans"/>
                <a:cs typeface="DejaVu Sans"/>
              </a:rPr>
              <a:t>Comparing by Logical Formulas</a:t>
            </a:r>
            <a:endParaRPr lang="en-US" altLang="ru-RU" sz="2475" spc="-1" dirty="0">
              <a:solidFill>
                <a:srgbClr val="000000"/>
              </a:solidFill>
              <a:ea typeface="DejaVu Sans"/>
              <a:cs typeface="DejaVu Sans"/>
            </a:endParaRPr>
          </a:p>
        </p:txBody>
      </p:sp>
      <p:sp>
        <p:nvSpPr>
          <p:cNvPr id="3" name="Content Placeholder 2"/>
          <p:cNvSpPr>
            <a:spLocks noGrp="1"/>
          </p:cNvSpPr>
          <p:nvPr>
            <p:ph idx="1"/>
          </p:nvPr>
        </p:nvSpPr>
        <p:spPr/>
        <p:txBody>
          <a:bodyPr/>
          <a:lstStyle/>
          <a:p>
            <a:pPr>
              <a:defRPr/>
            </a:pPr>
            <a:r>
              <a:rPr lang="en-US" sz="2400" spc="-1" dirty="0">
                <a:latin typeface="Calibri" panose="020F0502020204030204" pitchFamily="34" charset="0"/>
                <a:cs typeface="Calibri" panose="020F0502020204030204" pitchFamily="34" charset="0"/>
              </a:rPr>
              <a:t>Let 	Spec </a:t>
            </a:r>
            <a:r>
              <a:rPr lang="en-US" sz="2400" spc="-1" dirty="0">
                <a:solidFill>
                  <a:schemeClr val="accent1"/>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P</a:t>
            </a:r>
            <a:r>
              <a:rPr lang="en-US" sz="2400" spc="-1" baseline="-25000" dirty="0">
                <a:solidFill>
                  <a:srgbClr val="0070C0"/>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 </a:t>
            </a:r>
            <a:r>
              <a:rPr lang="en-US" sz="2400" b="1"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Q</a:t>
            </a:r>
            <a:r>
              <a:rPr lang="en-US" sz="2400" spc="-1" baseline="-25000" dirty="0">
                <a:solidFill>
                  <a:srgbClr val="0070C0"/>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a:t>
            </a:r>
          </a:p>
          <a:p>
            <a:pPr marL="0" indent="0">
              <a:buNone/>
              <a:defRPr/>
            </a:pPr>
            <a:r>
              <a:rPr lang="en-US" sz="2400" spc="-1" dirty="0">
                <a:latin typeface="Calibri" panose="020F0502020204030204" pitchFamily="34" charset="0"/>
                <a:cs typeface="Calibri" panose="020F0502020204030204" pitchFamily="34" charset="0"/>
              </a:rPr>
              <a:t>	Spec </a:t>
            </a:r>
            <a:r>
              <a:rPr lang="en-US" sz="2400" spc="-1" dirty="0">
                <a:solidFill>
                  <a:schemeClr val="accent1"/>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P</a:t>
            </a:r>
            <a:r>
              <a:rPr lang="en-US" sz="2400" spc="-1" baseline="-25000" dirty="0">
                <a:solidFill>
                  <a:srgbClr val="0070C0"/>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a:t>
            </a:r>
            <a:r>
              <a:rPr lang="en-US" sz="2400" b="1"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Q</a:t>
            </a:r>
            <a:r>
              <a:rPr lang="en-US" sz="2400" spc="-1" baseline="-25000" dirty="0">
                <a:solidFill>
                  <a:srgbClr val="0070C0"/>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a:t>
            </a:r>
          </a:p>
          <a:p>
            <a:pPr marL="0" indent="0">
              <a:buNone/>
              <a:defRPr/>
            </a:pPr>
            <a:endParaRPr lang="en-US" sz="2400" spc="-1" dirty="0">
              <a:latin typeface="Calibri" panose="020F0502020204030204" pitchFamily="34" charset="0"/>
              <a:cs typeface="Calibri" panose="020F0502020204030204" pitchFamily="34" charset="0"/>
            </a:endParaRPr>
          </a:p>
          <a:p>
            <a:pPr marL="0" indent="0">
              <a:buNone/>
              <a:defRPr/>
            </a:pPr>
            <a:r>
              <a:rPr lang="en-US" sz="2400" spc="-1" dirty="0">
                <a:latin typeface="Calibri" panose="020F0502020204030204" pitchFamily="34" charset="0"/>
                <a:cs typeface="Calibri" panose="020F0502020204030204" pitchFamily="34" charset="0"/>
              </a:rPr>
              <a:t>We say </a:t>
            </a:r>
            <a:r>
              <a:rPr lang="en-US" sz="2400"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satisfies a specification with precondition </a:t>
            </a:r>
            <a:r>
              <a:rPr lang="en-US" sz="2400" spc="-1" dirty="0">
                <a:solidFill>
                  <a:schemeClr val="accent1"/>
                </a:solidFill>
                <a:latin typeface="Calibri" panose="020F0502020204030204" pitchFamily="34" charset="0"/>
                <a:cs typeface="Calibri" panose="020F0502020204030204" pitchFamily="34" charset="0"/>
              </a:rPr>
              <a:t>P</a:t>
            </a:r>
            <a:r>
              <a:rPr lang="en-US" sz="2400" spc="-1" dirty="0">
                <a:latin typeface="Calibri" panose="020F0502020204030204" pitchFamily="34" charset="0"/>
                <a:cs typeface="Calibri" panose="020F0502020204030204" pitchFamily="34" charset="0"/>
              </a:rPr>
              <a:t> and postcondition </a:t>
            </a:r>
            <a:r>
              <a:rPr lang="en-US" sz="2400" spc="-1" dirty="0">
                <a:solidFill>
                  <a:schemeClr val="accent1"/>
                </a:solidFill>
                <a:latin typeface="Calibri" panose="020F0502020204030204" pitchFamily="34" charset="0"/>
                <a:cs typeface="Calibri" panose="020F0502020204030204" pitchFamily="34" charset="0"/>
              </a:rPr>
              <a:t>Q</a:t>
            </a:r>
            <a:r>
              <a:rPr lang="en-US" sz="2400" spc="-1" dirty="0">
                <a:latin typeface="Calibri" panose="020F0502020204030204" pitchFamily="34" charset="0"/>
                <a:cs typeface="Calibri" panose="020F0502020204030204" pitchFamily="34" charset="0"/>
              </a:rPr>
              <a:t> </a:t>
            </a:r>
            <a:r>
              <a:rPr lang="en-US" sz="2400" spc="-1" dirty="0" err="1">
                <a:latin typeface="Calibri" panose="020F0502020204030204" pitchFamily="34" charset="0"/>
                <a:cs typeface="Calibri" panose="020F0502020204030204" pitchFamily="34" charset="0"/>
              </a:rPr>
              <a:t>iff</a:t>
            </a:r>
            <a:r>
              <a:rPr lang="en-US" sz="2400" spc="-1" dirty="0">
                <a:latin typeface="Calibri" panose="020F0502020204030204" pitchFamily="34" charset="0"/>
                <a:cs typeface="Calibri" panose="020F0502020204030204" pitchFamily="34" charset="0"/>
              </a:rPr>
              <a:t>  {</a:t>
            </a:r>
            <a:r>
              <a:rPr lang="en-US" sz="2400" spc="-1" dirty="0">
                <a:solidFill>
                  <a:schemeClr val="accent1"/>
                </a:solidFill>
                <a:latin typeface="Calibri" panose="020F0502020204030204" pitchFamily="34" charset="0"/>
                <a:cs typeface="Calibri" panose="020F0502020204030204" pitchFamily="34" charset="0"/>
              </a:rPr>
              <a:t>P</a:t>
            </a:r>
            <a:r>
              <a:rPr lang="en-US" sz="2400" spc="-1" dirty="0">
                <a:latin typeface="Calibri" panose="020F0502020204030204" pitchFamily="34" charset="0"/>
                <a:cs typeface="Calibri" panose="020F0502020204030204" pitchFamily="34" charset="0"/>
              </a:rPr>
              <a:t>} </a:t>
            </a:r>
            <a:r>
              <a:rPr lang="en-US" sz="2400" b="1"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a:t>
            </a:r>
            <a:r>
              <a:rPr lang="en-US" sz="2400" spc="-1" dirty="0">
                <a:solidFill>
                  <a:schemeClr val="accent1"/>
                </a:solidFill>
                <a:latin typeface="Calibri" panose="020F0502020204030204" pitchFamily="34" charset="0"/>
                <a:cs typeface="Calibri" panose="020F0502020204030204" pitchFamily="34" charset="0"/>
              </a:rPr>
              <a:t>Q</a:t>
            </a:r>
            <a:r>
              <a:rPr lang="en-US" sz="2400" spc="-1" dirty="0">
                <a:latin typeface="Calibri" panose="020F0502020204030204" pitchFamily="34" charset="0"/>
                <a:cs typeface="Calibri" panose="020F0502020204030204" pitchFamily="34" charset="0"/>
              </a:rPr>
              <a:t>} Hoare triple is true.</a:t>
            </a:r>
          </a:p>
          <a:p>
            <a:pPr marL="0" indent="0">
              <a:buNone/>
              <a:defRPr/>
            </a:pPr>
            <a:r>
              <a:rPr lang="en-US" sz="2400" spc="-1" dirty="0">
                <a:latin typeface="Calibri" panose="020F0502020204030204" pitchFamily="34" charset="0"/>
                <a:cs typeface="Calibri" panose="020F0502020204030204" pitchFamily="34" charset="0"/>
              </a:rPr>
              <a:t>	Do not confuse it with </a:t>
            </a:r>
            <a:r>
              <a:rPr lang="en-US" sz="2400" spc="-1" dirty="0">
                <a:solidFill>
                  <a:schemeClr val="accent1"/>
                </a:solidFill>
                <a:latin typeface="Calibri" panose="020F0502020204030204" pitchFamily="34" charset="0"/>
                <a:cs typeface="Calibri" panose="020F0502020204030204" pitchFamily="34" charset="0"/>
              </a:rPr>
              <a:t>P =&gt; Q</a:t>
            </a:r>
            <a:r>
              <a:rPr lang="en-US" sz="2400" spc="-1" dirty="0">
                <a:latin typeface="Calibri" panose="020F0502020204030204" pitchFamily="34" charset="0"/>
                <a:cs typeface="Calibri" panose="020F0502020204030204" pitchFamily="34" charset="0"/>
              </a:rPr>
              <a:t>.</a:t>
            </a:r>
          </a:p>
          <a:p>
            <a:pPr marL="0" indent="0">
              <a:buNone/>
              <a:defRPr/>
            </a:pPr>
            <a:r>
              <a:rPr lang="en-US" sz="2400" spc="-1" dirty="0">
                <a:latin typeface="Calibri" panose="020F0502020204030204" pitchFamily="34" charset="0"/>
                <a:cs typeface="Calibri" panose="020F0502020204030204" pitchFamily="34" charset="0"/>
              </a:rPr>
              <a:t>	e.g., { </a:t>
            </a:r>
            <a:r>
              <a:rPr lang="en-US" sz="2400" spc="-1" dirty="0">
                <a:solidFill>
                  <a:schemeClr val="accent1"/>
                </a:solidFill>
                <a:latin typeface="Calibri" panose="020F0502020204030204" pitchFamily="34" charset="0"/>
                <a:cs typeface="Calibri" panose="020F0502020204030204" pitchFamily="34" charset="0"/>
              </a:rPr>
              <a:t>true</a:t>
            </a:r>
            <a:r>
              <a:rPr lang="en-US" sz="2400" spc="-1" dirty="0">
                <a:latin typeface="Calibri" panose="020F0502020204030204" pitchFamily="34" charset="0"/>
                <a:cs typeface="Calibri" panose="020F0502020204030204" pitchFamily="34" charset="0"/>
              </a:rPr>
              <a:t> } </a:t>
            </a:r>
            <a:r>
              <a:rPr lang="en-US" sz="2400" b="1" spc="-1" dirty="0">
                <a:latin typeface="Courier" pitchFamily="2" charset="0"/>
                <a:cs typeface="Calibri" panose="020F0502020204030204" pitchFamily="34" charset="0"/>
              </a:rPr>
              <a:t>x = 1; </a:t>
            </a:r>
            <a:r>
              <a:rPr lang="en-US" sz="2400" spc="-1" dirty="0">
                <a:latin typeface="Calibri" panose="020F0502020204030204" pitchFamily="34" charset="0"/>
                <a:cs typeface="Calibri" panose="020F0502020204030204" pitchFamily="34" charset="0"/>
              </a:rPr>
              <a:t>{ </a:t>
            </a:r>
            <a:r>
              <a:rPr lang="en-US" sz="2400" spc="-1" dirty="0">
                <a:solidFill>
                  <a:schemeClr val="accent1"/>
                </a:solidFill>
                <a:latin typeface="Calibri" panose="020F0502020204030204" pitchFamily="34" charset="0"/>
                <a:cs typeface="Calibri" panose="020F0502020204030204" pitchFamily="34" charset="0"/>
              </a:rPr>
              <a:t>x = 1 </a:t>
            </a:r>
            <a:r>
              <a:rPr lang="en-US" sz="2400" spc="-1" dirty="0">
                <a:latin typeface="Calibri" panose="020F0502020204030204" pitchFamily="34" charset="0"/>
                <a:cs typeface="Calibri" panose="020F0502020204030204" pitchFamily="34" charset="0"/>
              </a:rPr>
              <a:t>} is true, but </a:t>
            </a:r>
          </a:p>
          <a:p>
            <a:pPr marL="0" indent="0">
              <a:buNone/>
              <a:defRPr/>
            </a:pPr>
            <a:r>
              <a:rPr lang="en-US" sz="2400" spc="-1" dirty="0">
                <a:solidFill>
                  <a:schemeClr val="accent1"/>
                </a:solidFill>
                <a:latin typeface="Calibri" panose="020F0502020204030204" pitchFamily="34" charset="0"/>
                <a:cs typeface="Calibri" panose="020F0502020204030204" pitchFamily="34" charset="0"/>
              </a:rPr>
              <a:t>	          true =&gt; x = 1 </a:t>
            </a:r>
            <a:r>
              <a:rPr lang="en-US" sz="2400" spc="-1" dirty="0">
                <a:latin typeface="Calibri" panose="020F0502020204030204" pitchFamily="34" charset="0"/>
                <a:cs typeface="Calibri" panose="020F0502020204030204" pitchFamily="34" charset="0"/>
              </a:rPr>
              <a:t>is false.</a:t>
            </a:r>
          </a:p>
          <a:p>
            <a:pPr marL="0" indent="0">
              <a:buFont typeface="Wingdings" charset="0"/>
              <a:buNone/>
              <a:defRPr/>
            </a:pPr>
            <a:r>
              <a:rPr lang="en-US" sz="3000" baseline="-25000" dirty="0">
                <a:latin typeface="Calibri" panose="020F0502020204030204" pitchFamily="34" charset="0"/>
                <a:ea typeface="ＭＳ Ｐゴシック" charset="0"/>
                <a:cs typeface="Calibri" panose="020F0502020204030204" pitchFamily="34" charset="0"/>
              </a:rPr>
              <a:t> </a:t>
            </a:r>
          </a:p>
        </p:txBody>
      </p:sp>
      <p:sp>
        <p:nvSpPr>
          <p:cNvPr id="9"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0"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13</a:t>
            </a:fld>
            <a:endParaRPr lang="en-US" sz="900" b="0" strike="noStrike" spc="-1">
              <a:latin typeface="Times New Roman"/>
            </a:endParaRPr>
          </a:p>
        </p:txBody>
      </p:sp>
    </p:spTree>
    <p:extLst>
      <p:ext uri="{BB962C8B-B14F-4D97-AF65-F5344CB8AC3E}">
        <p14:creationId xmlns:p14="http://schemas.microsoft.com/office/powerpoint/2010/main" val="3293010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ctr"/>
          <a:lstStyle/>
          <a:p>
            <a:pPr>
              <a:spcBef>
                <a:spcPts val="0"/>
              </a:spcBef>
            </a:pPr>
            <a:r>
              <a:rPr lang="en-US" sz="2475" spc="-1" dirty="0">
                <a:solidFill>
                  <a:srgbClr val="000000"/>
                </a:solidFill>
                <a:ea typeface="DejaVu Sans"/>
                <a:cs typeface="DejaVu Sans"/>
              </a:rPr>
              <a:t>Comparing by Logical Formulas</a:t>
            </a:r>
            <a:endParaRPr lang="en-US" altLang="ru-RU" sz="2475" spc="-1" dirty="0">
              <a:solidFill>
                <a:srgbClr val="000000"/>
              </a:solidFill>
              <a:ea typeface="DejaVu Sans"/>
              <a:cs typeface="DejaVu Sans"/>
            </a:endParaRPr>
          </a:p>
        </p:txBody>
      </p:sp>
      <p:sp>
        <p:nvSpPr>
          <p:cNvPr id="3" name="Content Placeholder 2"/>
          <p:cNvSpPr>
            <a:spLocks noGrp="1"/>
          </p:cNvSpPr>
          <p:nvPr>
            <p:ph idx="1"/>
          </p:nvPr>
        </p:nvSpPr>
        <p:spPr/>
        <p:txBody>
          <a:bodyPr/>
          <a:lstStyle/>
          <a:p>
            <a:pPr>
              <a:defRPr/>
            </a:pPr>
            <a:r>
              <a:rPr lang="en-US" sz="2400" spc="-1" dirty="0">
                <a:latin typeface="Calibri" panose="020F0502020204030204" pitchFamily="34" charset="0"/>
                <a:cs typeface="Calibri" panose="020F0502020204030204" pitchFamily="34" charset="0"/>
              </a:rPr>
              <a:t>Let 	Spec </a:t>
            </a:r>
            <a:r>
              <a:rPr lang="en-US" sz="2400" spc="-1" dirty="0">
                <a:solidFill>
                  <a:schemeClr val="accent1"/>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P</a:t>
            </a:r>
            <a:r>
              <a:rPr lang="en-US" sz="2400" spc="-1" baseline="-25000" dirty="0">
                <a:solidFill>
                  <a:srgbClr val="0070C0"/>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 </a:t>
            </a:r>
            <a:r>
              <a:rPr lang="en-US" sz="2400" b="1"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Q</a:t>
            </a:r>
            <a:r>
              <a:rPr lang="en-US" sz="2400" spc="-1" baseline="-25000" dirty="0">
                <a:solidFill>
                  <a:srgbClr val="0070C0"/>
                </a:solidFill>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a:t>
            </a:r>
          </a:p>
          <a:p>
            <a:pPr marL="0" indent="0">
              <a:buNone/>
              <a:defRPr/>
            </a:pPr>
            <a:r>
              <a:rPr lang="en-US" sz="2400" spc="-1" dirty="0">
                <a:latin typeface="Calibri" panose="020F0502020204030204" pitchFamily="34" charset="0"/>
                <a:cs typeface="Calibri" panose="020F0502020204030204" pitchFamily="34" charset="0"/>
              </a:rPr>
              <a:t>	Spec </a:t>
            </a:r>
            <a:r>
              <a:rPr lang="en-US" sz="2400" spc="-1" dirty="0">
                <a:solidFill>
                  <a:schemeClr val="accent1"/>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P</a:t>
            </a:r>
            <a:r>
              <a:rPr lang="en-US" sz="2400" spc="-1" baseline="-25000" dirty="0">
                <a:solidFill>
                  <a:srgbClr val="0070C0"/>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a:t>
            </a:r>
            <a:r>
              <a:rPr lang="en-US" sz="2400" b="1" spc="-1" dirty="0">
                <a:latin typeface="Courier" pitchFamily="2" charset="0"/>
                <a:cs typeface="Calibri" panose="020F0502020204030204" pitchFamily="34" charset="0"/>
              </a:rPr>
              <a:t>code</a:t>
            </a:r>
            <a:r>
              <a:rPr lang="en-US" sz="2400" spc="-1" dirty="0">
                <a:latin typeface="Calibri" panose="020F0502020204030204" pitchFamily="34" charset="0"/>
                <a:cs typeface="Calibri" panose="020F0502020204030204" pitchFamily="34" charset="0"/>
              </a:rPr>
              <a:t> {</a:t>
            </a:r>
            <a:r>
              <a:rPr lang="en-US" sz="2400" spc="-1" dirty="0">
                <a:solidFill>
                  <a:srgbClr val="0070C0"/>
                </a:solidFill>
                <a:latin typeface="Calibri" panose="020F0502020204030204" pitchFamily="34" charset="0"/>
                <a:cs typeface="Calibri" panose="020F0502020204030204" pitchFamily="34" charset="0"/>
              </a:rPr>
              <a:t>Q</a:t>
            </a:r>
            <a:r>
              <a:rPr lang="en-US" sz="2400" spc="-1" baseline="-25000" dirty="0">
                <a:solidFill>
                  <a:srgbClr val="0070C0"/>
                </a:solidFill>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a:t>
            </a:r>
          </a:p>
          <a:p>
            <a:pPr marL="0" indent="0">
              <a:buNone/>
              <a:defRPr/>
            </a:pPr>
            <a:endParaRPr lang="en-US" sz="2400" spc="-1" dirty="0">
              <a:latin typeface="Calibri" panose="020F0502020204030204" pitchFamily="34" charset="0"/>
              <a:cs typeface="Calibri" panose="020F0502020204030204" pitchFamily="34" charset="0"/>
            </a:endParaRPr>
          </a:p>
          <a:p>
            <a:pPr marL="0" indent="0">
              <a:buNone/>
              <a:defRPr/>
            </a:pPr>
            <a:r>
              <a:rPr lang="en-US" sz="2400" spc="-1" dirty="0">
                <a:latin typeface="Calibri" panose="020F0502020204030204" pitchFamily="34" charset="0"/>
                <a:cs typeface="Calibri" panose="020F0502020204030204" pitchFamily="34" charset="0"/>
              </a:rPr>
              <a:t>The following are equivalent:</a:t>
            </a:r>
            <a:endParaRPr lang="en-US" sz="2600" dirty="0">
              <a:latin typeface="Calibri" panose="020F0502020204030204" pitchFamily="34" charset="0"/>
              <a:ea typeface="ＭＳ Ｐゴシック" charset="0"/>
              <a:cs typeface="Calibri" panose="020F0502020204030204" pitchFamily="34" charset="0"/>
            </a:endParaRPr>
          </a:p>
          <a:p>
            <a:pPr lvl="1">
              <a:defRPr/>
            </a:pPr>
            <a:r>
              <a:rPr lang="en-US" sz="2600" dirty="0">
                <a:solidFill>
                  <a:schemeClr val="accent1"/>
                </a:solidFill>
                <a:latin typeface="Calibri" panose="020F0502020204030204" pitchFamily="34" charset="0"/>
                <a:ea typeface="ＭＳ Ｐゴシック" charset="0"/>
                <a:cs typeface="Calibri" panose="020F0502020204030204" pitchFamily="34" charset="0"/>
              </a:rPr>
              <a:t> P</a:t>
            </a:r>
            <a:r>
              <a:rPr lang="en-US" sz="2600" baseline="-25000" dirty="0">
                <a:solidFill>
                  <a:schemeClr val="accent1"/>
                </a:solidFill>
                <a:latin typeface="Calibri" panose="020F0502020204030204" pitchFamily="34" charset="0"/>
                <a:ea typeface="ＭＳ Ｐゴシック" charset="0"/>
                <a:cs typeface="Calibri" panose="020F0502020204030204" pitchFamily="34" charset="0"/>
              </a:rPr>
              <a:t>B</a:t>
            </a:r>
            <a:r>
              <a:rPr lang="en-US" sz="2600" dirty="0">
                <a:solidFill>
                  <a:schemeClr val="accent1"/>
                </a:solidFill>
                <a:latin typeface="Calibri" panose="020F0502020204030204" pitchFamily="34" charset="0"/>
                <a:ea typeface="ＭＳ Ｐゴシック" charset="0"/>
                <a:cs typeface="Calibri" panose="020F0502020204030204" pitchFamily="34" charset="0"/>
              </a:rPr>
              <a:t> </a:t>
            </a:r>
            <a:r>
              <a:rPr lang="en-US" sz="2600" dirty="0">
                <a:solidFill>
                  <a:srgbClr val="0070C0"/>
                </a:solidFill>
                <a:latin typeface="Calibri" panose="020F0502020204030204" pitchFamily="34" charset="0"/>
                <a:ea typeface="ＭＳ Ｐゴシック" charset="0"/>
                <a:cs typeface="Calibri" panose="020F0502020204030204" pitchFamily="34" charset="0"/>
              </a:rPr>
              <a:t>=&gt; P</a:t>
            </a:r>
            <a:r>
              <a:rPr lang="en-US" sz="2600" baseline="-25000" dirty="0">
                <a:solidFill>
                  <a:srgbClr val="0070C0"/>
                </a:solidFill>
                <a:latin typeface="Calibri" panose="020F0502020204030204" pitchFamily="34" charset="0"/>
                <a:ea typeface="ＭＳ Ｐゴシック" charset="0"/>
                <a:cs typeface="Calibri" panose="020F0502020204030204" pitchFamily="34" charset="0"/>
              </a:rPr>
              <a:t>A</a:t>
            </a:r>
            <a:r>
              <a:rPr lang="en-US" sz="2600" dirty="0">
                <a:solidFill>
                  <a:srgbClr val="0070C0"/>
                </a:solidFill>
                <a:latin typeface="Calibri" panose="020F0502020204030204" pitchFamily="34" charset="0"/>
                <a:ea typeface="ＭＳ Ｐゴシック" charset="0"/>
                <a:cs typeface="Calibri" panose="020F0502020204030204" pitchFamily="34" charset="0"/>
              </a:rPr>
              <a:t> </a:t>
            </a:r>
            <a:r>
              <a:rPr lang="en-US" sz="2600" dirty="0">
                <a:latin typeface="Calibri" panose="020F0502020204030204" pitchFamily="34" charset="0"/>
                <a:ea typeface="ＭＳ Ｐゴシック" charset="0"/>
                <a:cs typeface="Calibri" panose="020F0502020204030204" pitchFamily="34" charset="0"/>
              </a:rPr>
              <a:t>and </a:t>
            </a:r>
            <a:r>
              <a:rPr lang="en-US" sz="2600" dirty="0">
                <a:solidFill>
                  <a:srgbClr val="0070C0"/>
                </a:solidFill>
                <a:latin typeface="Calibri" panose="020F0502020204030204" pitchFamily="34" charset="0"/>
                <a:ea typeface="ＭＳ Ｐゴシック" charset="0"/>
                <a:cs typeface="Calibri" panose="020F0502020204030204" pitchFamily="34" charset="0"/>
              </a:rPr>
              <a:t>Q</a:t>
            </a:r>
            <a:r>
              <a:rPr lang="en-US" sz="2600" baseline="-25000" dirty="0">
                <a:solidFill>
                  <a:srgbClr val="0070C0"/>
                </a:solidFill>
                <a:latin typeface="Calibri" panose="020F0502020204030204" pitchFamily="34" charset="0"/>
                <a:ea typeface="ＭＳ Ｐゴシック" charset="0"/>
                <a:cs typeface="Calibri" panose="020F0502020204030204" pitchFamily="34" charset="0"/>
              </a:rPr>
              <a:t>A</a:t>
            </a:r>
            <a:r>
              <a:rPr lang="en-US" sz="2600" dirty="0">
                <a:solidFill>
                  <a:srgbClr val="0070C0"/>
                </a:solidFill>
                <a:latin typeface="Calibri" panose="020F0502020204030204" pitchFamily="34" charset="0"/>
                <a:ea typeface="ＭＳ Ｐゴシック" charset="0"/>
                <a:cs typeface="Calibri" panose="020F0502020204030204" pitchFamily="34" charset="0"/>
              </a:rPr>
              <a:t> =&gt; Q</a:t>
            </a:r>
            <a:r>
              <a:rPr lang="en-US" sz="2600" baseline="-25000" dirty="0">
                <a:solidFill>
                  <a:srgbClr val="0070C0"/>
                </a:solidFill>
                <a:latin typeface="Calibri" panose="020F0502020204030204" pitchFamily="34" charset="0"/>
                <a:ea typeface="ＭＳ Ｐゴシック" charset="0"/>
                <a:cs typeface="Calibri" panose="020F0502020204030204" pitchFamily="34" charset="0"/>
              </a:rPr>
              <a:t>B</a:t>
            </a:r>
            <a:endParaRPr lang="en-US" sz="2600" baseline="-25000" dirty="0">
              <a:latin typeface="Calibri" panose="020F0502020204030204" pitchFamily="34" charset="0"/>
              <a:ea typeface="ＭＳ Ｐゴシック" charset="0"/>
              <a:cs typeface="Calibri" panose="020F0502020204030204" pitchFamily="34" charset="0"/>
            </a:endParaRPr>
          </a:p>
          <a:p>
            <a:pPr lvl="1">
              <a:defRPr/>
            </a:pPr>
            <a:r>
              <a:rPr lang="en-US" sz="2600" dirty="0">
                <a:solidFill>
                  <a:schemeClr val="accent1"/>
                </a:solidFill>
                <a:latin typeface="Calibri" panose="020F0502020204030204" pitchFamily="34" charset="0"/>
                <a:ea typeface="ＭＳ Ｐゴシック" charset="0"/>
                <a:cs typeface="Calibri" panose="020F0502020204030204" pitchFamily="34" charset="0"/>
              </a:rPr>
              <a:t>A</a:t>
            </a:r>
            <a:r>
              <a:rPr lang="en-US" sz="2600" dirty="0">
                <a:latin typeface="Calibri" panose="020F0502020204030204" pitchFamily="34" charset="0"/>
                <a:ea typeface="ＭＳ Ｐゴシック" charset="0"/>
                <a:cs typeface="Calibri" panose="020F0502020204030204" pitchFamily="34" charset="0"/>
              </a:rPr>
              <a:t> is stronger than </a:t>
            </a:r>
            <a:r>
              <a:rPr lang="en-US" sz="2600" dirty="0">
                <a:solidFill>
                  <a:schemeClr val="accent1"/>
                </a:solidFill>
                <a:latin typeface="Calibri" panose="020F0502020204030204" pitchFamily="34" charset="0"/>
                <a:ea typeface="ＭＳ Ｐゴシック" charset="0"/>
                <a:cs typeface="Calibri" panose="020F0502020204030204" pitchFamily="34" charset="0"/>
              </a:rPr>
              <a:t>B</a:t>
            </a:r>
          </a:p>
          <a:p>
            <a:pPr lvl="1">
              <a:defRPr/>
            </a:pPr>
            <a:r>
              <a:rPr lang="en-US" sz="2600" dirty="0">
                <a:solidFill>
                  <a:schemeClr val="accent1"/>
                </a:solidFill>
                <a:latin typeface="Calibri" panose="020F0502020204030204" pitchFamily="34" charset="0"/>
                <a:ea typeface="ＭＳ Ｐゴシック" charset="0"/>
                <a:cs typeface="Calibri" panose="020F0502020204030204" pitchFamily="34" charset="0"/>
              </a:rPr>
              <a:t>A =&gt; B</a:t>
            </a:r>
          </a:p>
          <a:p>
            <a:pPr marL="0" indent="0">
              <a:buFont typeface="Wingdings" charset="0"/>
              <a:buNone/>
              <a:defRPr/>
            </a:pPr>
            <a:r>
              <a:rPr lang="en-US" sz="3000" baseline="-25000" dirty="0">
                <a:latin typeface="Calibri" panose="020F0502020204030204" pitchFamily="34" charset="0"/>
                <a:ea typeface="ＭＳ Ｐゴシック" charset="0"/>
                <a:cs typeface="Calibri" panose="020F0502020204030204" pitchFamily="34" charset="0"/>
              </a:rPr>
              <a:t> </a:t>
            </a:r>
          </a:p>
        </p:txBody>
      </p:sp>
      <p:sp>
        <p:nvSpPr>
          <p:cNvPr id="9"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0"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14</a:t>
            </a:fld>
            <a:endParaRPr lang="en-US" sz="900" b="0" strike="noStrike" spc="-1">
              <a:latin typeface="Times New Roman"/>
            </a:endParaRPr>
          </a:p>
        </p:txBody>
      </p:sp>
    </p:spTree>
    <p:extLst>
      <p:ext uri="{BB962C8B-B14F-4D97-AF65-F5344CB8AC3E}">
        <p14:creationId xmlns:p14="http://schemas.microsoft.com/office/powerpoint/2010/main" val="1724076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ru-RU" sz="2480" spc="-1" dirty="0">
                <a:solidFill>
                  <a:srgbClr val="000000"/>
                </a:solidFill>
              </a:rPr>
              <a:t>Example Revisited: int find(int[] a, int </a:t>
            </a:r>
            <a:r>
              <a:rPr lang="en-US" altLang="ru-RU" sz="2480" spc="-1" dirty="0" err="1">
                <a:solidFill>
                  <a:srgbClr val="000000"/>
                </a:solidFill>
              </a:rPr>
              <a:t>val</a:t>
            </a:r>
            <a:r>
              <a:rPr lang="en-US" altLang="ru-RU" sz="2480" spc="-1" dirty="0">
                <a:solidFill>
                  <a:srgbClr val="000000"/>
                </a:solidFill>
              </a:rPr>
              <a:t>)</a:t>
            </a:r>
            <a:endParaRPr lang="en-US" sz="2480" dirty="0"/>
          </a:p>
        </p:txBody>
      </p:sp>
      <p:sp>
        <p:nvSpPr>
          <p:cNvPr id="5" name="Content Placeholder 4"/>
          <p:cNvSpPr>
            <a:spLocks noGrp="1"/>
          </p:cNvSpPr>
          <p:nvPr>
            <p:ph idx="1"/>
          </p:nvPr>
        </p:nvSpPr>
        <p:spPr/>
        <p:txBody>
          <a:bodyPr/>
          <a:lstStyle/>
          <a:p>
            <a:pPr marL="0" indent="0">
              <a:lnSpc>
                <a:spcPct val="70000"/>
              </a:lnSpc>
              <a:spcBef>
                <a:spcPts val="751"/>
              </a:spcBef>
              <a:buNone/>
            </a:pPr>
            <a:r>
              <a:rPr lang="en-US" sz="2200" b="1" spc="-1" dirty="0" err="1">
                <a:solidFill>
                  <a:srgbClr val="000000"/>
                </a:solidFill>
                <a:latin typeface="Courier New"/>
                <a:ea typeface="ＭＳ Ｐゴシック"/>
              </a:rPr>
              <a:t>int</a:t>
            </a:r>
            <a:r>
              <a:rPr lang="en-US" sz="2200" b="1" spc="-1" dirty="0">
                <a:solidFill>
                  <a:srgbClr val="000000"/>
                </a:solidFill>
                <a:latin typeface="Courier New"/>
                <a:ea typeface="ＭＳ Ｐゴシック"/>
              </a:rPr>
              <a:t> find(</a:t>
            </a:r>
            <a:r>
              <a:rPr lang="en-US" sz="2200" b="1" spc="-1" dirty="0" err="1">
                <a:solidFill>
                  <a:srgbClr val="000000"/>
                </a:solidFill>
                <a:latin typeface="Courier New"/>
                <a:ea typeface="ＭＳ Ｐゴシック"/>
              </a:rPr>
              <a:t>int</a:t>
            </a:r>
            <a:r>
              <a:rPr lang="en-US" sz="2200" b="1" spc="-1" dirty="0">
                <a:solidFill>
                  <a:srgbClr val="000000"/>
                </a:solidFill>
                <a:latin typeface="Courier New"/>
                <a:ea typeface="ＭＳ Ｐゴシック"/>
              </a:rPr>
              <a:t>[] a, </a:t>
            </a:r>
            <a:r>
              <a:rPr lang="en-US" sz="2200" b="1" spc="-1" dirty="0" err="1">
                <a:solidFill>
                  <a:srgbClr val="000000"/>
                </a:solidFill>
                <a:latin typeface="Courier New"/>
                <a:ea typeface="ＭＳ Ｐゴシック"/>
              </a:rPr>
              <a:t>int</a:t>
            </a:r>
            <a:r>
              <a:rPr lang="en-US" sz="2200" b="1" spc="-1" dirty="0">
                <a:solidFill>
                  <a:srgbClr val="000000"/>
                </a:solidFill>
                <a:latin typeface="Courier New"/>
                <a:ea typeface="ＭＳ Ｐゴシック"/>
              </a:rPr>
              <a:t> value) {</a:t>
            </a:r>
            <a:endParaRPr lang="en-US" sz="2200" spc="-1" dirty="0">
              <a:solidFill>
                <a:srgbClr val="000000"/>
              </a:solidFill>
              <a:latin typeface="Calibri"/>
            </a:endParaRPr>
          </a:p>
          <a:p>
            <a:pPr marL="0" indent="0">
              <a:lnSpc>
                <a:spcPct val="70000"/>
              </a:lnSpc>
              <a:spcBef>
                <a:spcPts val="751"/>
              </a:spcBef>
              <a:buNone/>
            </a:pPr>
            <a:r>
              <a:rPr lang="en-US" sz="2200" b="1" spc="-1" dirty="0">
                <a:solidFill>
                  <a:srgbClr val="000000"/>
                </a:solidFill>
                <a:latin typeface="Courier New"/>
                <a:ea typeface="ＭＳ Ｐゴシック"/>
              </a:rPr>
              <a:t>   for (int </a:t>
            </a:r>
            <a:r>
              <a:rPr lang="en-US" sz="2200" b="1" spc="-1" dirty="0" err="1">
                <a:solidFill>
                  <a:srgbClr val="000000"/>
                </a:solidFill>
                <a:latin typeface="Courier New"/>
                <a:ea typeface="ＭＳ Ｐゴシック"/>
              </a:rPr>
              <a:t>i</a:t>
            </a:r>
            <a:r>
              <a:rPr lang="en-US" sz="2200" b="1" spc="-1" dirty="0">
                <a:solidFill>
                  <a:srgbClr val="000000"/>
                </a:solidFill>
                <a:latin typeface="Courier New"/>
                <a:ea typeface="ＭＳ Ｐゴシック"/>
              </a:rPr>
              <a:t>=0; </a:t>
            </a:r>
            <a:r>
              <a:rPr lang="en-US" sz="2200" b="1" spc="-1" dirty="0" err="1">
                <a:solidFill>
                  <a:srgbClr val="000000"/>
                </a:solidFill>
                <a:latin typeface="Courier New"/>
                <a:ea typeface="ＭＳ Ｐゴシック"/>
              </a:rPr>
              <a:t>i</a:t>
            </a:r>
            <a:r>
              <a:rPr lang="en-US" sz="2200" b="1" spc="-1" dirty="0">
                <a:solidFill>
                  <a:srgbClr val="000000"/>
                </a:solidFill>
                <a:latin typeface="Courier New"/>
                <a:ea typeface="ＭＳ Ｐゴシック"/>
              </a:rPr>
              <a:t>&lt;</a:t>
            </a:r>
            <a:r>
              <a:rPr lang="en-US" sz="2200" b="1" spc="-1" dirty="0" err="1">
                <a:solidFill>
                  <a:srgbClr val="000000"/>
                </a:solidFill>
                <a:latin typeface="Courier New"/>
                <a:ea typeface="ＭＳ Ｐゴシック"/>
              </a:rPr>
              <a:t>a.length</a:t>
            </a:r>
            <a:r>
              <a:rPr lang="en-US" sz="2200" b="1" spc="-1" dirty="0">
                <a:solidFill>
                  <a:srgbClr val="000000"/>
                </a:solidFill>
                <a:latin typeface="Courier New"/>
                <a:ea typeface="ＭＳ Ｐゴシック"/>
              </a:rPr>
              <a:t>; </a:t>
            </a:r>
            <a:r>
              <a:rPr lang="en-US" sz="2200" b="1" spc="-1" dirty="0" err="1">
                <a:solidFill>
                  <a:srgbClr val="000000"/>
                </a:solidFill>
                <a:latin typeface="Courier New"/>
                <a:ea typeface="ＭＳ Ｐゴシック"/>
              </a:rPr>
              <a:t>i</a:t>
            </a:r>
            <a:r>
              <a:rPr lang="en-US" sz="2200" b="1" spc="-1" dirty="0">
                <a:solidFill>
                  <a:srgbClr val="000000"/>
                </a:solidFill>
                <a:latin typeface="Courier New"/>
                <a:ea typeface="ＭＳ Ｐゴシック"/>
              </a:rPr>
              <a:t>++) {</a:t>
            </a:r>
            <a:endParaRPr lang="en-US" sz="2200" spc="-1" dirty="0">
              <a:solidFill>
                <a:srgbClr val="000000"/>
              </a:solidFill>
              <a:latin typeface="Calibri"/>
            </a:endParaRPr>
          </a:p>
          <a:p>
            <a:pPr marL="0" indent="0">
              <a:lnSpc>
                <a:spcPct val="70000"/>
              </a:lnSpc>
              <a:spcBef>
                <a:spcPts val="751"/>
              </a:spcBef>
              <a:buNone/>
            </a:pPr>
            <a:r>
              <a:rPr lang="en-US" sz="2200" b="1" spc="-1" dirty="0">
                <a:solidFill>
                  <a:srgbClr val="000000"/>
                </a:solidFill>
                <a:latin typeface="Courier New"/>
                <a:ea typeface="ＭＳ Ｐゴシック"/>
              </a:rPr>
              <a:t>      if (a[</a:t>
            </a:r>
            <a:r>
              <a:rPr lang="en-US" sz="2200" b="1" spc="-1" dirty="0" err="1">
                <a:solidFill>
                  <a:srgbClr val="000000"/>
                </a:solidFill>
                <a:latin typeface="Courier New"/>
                <a:ea typeface="ＭＳ Ｐゴシック"/>
              </a:rPr>
              <a:t>i</a:t>
            </a:r>
            <a:r>
              <a:rPr lang="en-US" sz="2200" b="1" spc="-1" dirty="0">
                <a:solidFill>
                  <a:srgbClr val="000000"/>
                </a:solidFill>
                <a:latin typeface="Courier New"/>
                <a:ea typeface="ＭＳ Ｐゴシック"/>
              </a:rPr>
              <a:t>] == value) return </a:t>
            </a:r>
            <a:r>
              <a:rPr lang="en-US" sz="2200" b="1" spc="-1" dirty="0" err="1">
                <a:solidFill>
                  <a:srgbClr val="000000"/>
                </a:solidFill>
                <a:latin typeface="Courier New"/>
                <a:ea typeface="ＭＳ Ｐゴシック"/>
              </a:rPr>
              <a:t>i</a:t>
            </a:r>
            <a:r>
              <a:rPr lang="en-US" sz="2200" b="1" spc="-1" dirty="0">
                <a:solidFill>
                  <a:srgbClr val="000000"/>
                </a:solidFill>
                <a:latin typeface="Courier New"/>
                <a:ea typeface="ＭＳ Ｐゴシック"/>
              </a:rPr>
              <a:t>;</a:t>
            </a:r>
            <a:endParaRPr lang="en-US" sz="2200" spc="-1" dirty="0">
              <a:solidFill>
                <a:srgbClr val="000000"/>
              </a:solidFill>
              <a:latin typeface="Calibri"/>
            </a:endParaRPr>
          </a:p>
          <a:p>
            <a:pPr marL="0" indent="0">
              <a:lnSpc>
                <a:spcPct val="70000"/>
              </a:lnSpc>
              <a:spcBef>
                <a:spcPts val="751"/>
              </a:spcBef>
              <a:buNone/>
            </a:pPr>
            <a:r>
              <a:rPr lang="en-US" sz="2200" b="1" spc="-1" dirty="0">
                <a:solidFill>
                  <a:srgbClr val="000000"/>
                </a:solidFill>
                <a:latin typeface="Courier New"/>
                <a:ea typeface="ＭＳ Ｐゴシック"/>
              </a:rPr>
              <a:t>   }</a:t>
            </a:r>
            <a:endParaRPr lang="en-US" sz="2200" spc="-1" dirty="0">
              <a:solidFill>
                <a:srgbClr val="000000"/>
              </a:solidFill>
              <a:latin typeface="Calibri"/>
            </a:endParaRPr>
          </a:p>
          <a:p>
            <a:pPr marL="0" indent="0">
              <a:lnSpc>
                <a:spcPct val="70000"/>
              </a:lnSpc>
              <a:spcBef>
                <a:spcPts val="751"/>
              </a:spcBef>
              <a:buNone/>
            </a:pPr>
            <a:r>
              <a:rPr lang="en-US" sz="2200" b="1" spc="-1" dirty="0">
                <a:solidFill>
                  <a:srgbClr val="000000"/>
                </a:solidFill>
                <a:latin typeface="Courier New"/>
                <a:ea typeface="ＭＳ Ｐゴシック"/>
              </a:rPr>
              <a:t>   return -1;</a:t>
            </a:r>
            <a:endParaRPr lang="en-US" sz="2200" spc="-1" dirty="0">
              <a:solidFill>
                <a:srgbClr val="000000"/>
              </a:solidFill>
              <a:latin typeface="Calibri"/>
            </a:endParaRPr>
          </a:p>
          <a:p>
            <a:pPr marL="0" indent="0">
              <a:lnSpc>
                <a:spcPct val="70000"/>
              </a:lnSpc>
              <a:spcBef>
                <a:spcPts val="751"/>
              </a:spcBef>
              <a:buNone/>
            </a:pPr>
            <a:r>
              <a:rPr lang="en-US" sz="2200" b="1" spc="-1" dirty="0">
                <a:solidFill>
                  <a:srgbClr val="000000"/>
                </a:solidFill>
                <a:latin typeface="Courier New"/>
                <a:ea typeface="ＭＳ Ｐゴシック"/>
              </a:rPr>
              <a:t>}</a:t>
            </a:r>
            <a:endParaRPr lang="en-US" sz="2200" spc="-1" dirty="0">
              <a:solidFill>
                <a:srgbClr val="000000"/>
              </a:solidFill>
              <a:latin typeface="Calibri"/>
            </a:endParaRPr>
          </a:p>
          <a:p>
            <a:pPr marL="171360" indent="-171000">
              <a:lnSpc>
                <a:spcPct val="80000"/>
              </a:lnSpc>
              <a:spcBef>
                <a:spcPts val="751"/>
              </a:spcBef>
              <a:buClr>
                <a:srgbClr val="000000"/>
              </a:buClr>
              <a:buFont typeface="Arial"/>
              <a:buChar char="•"/>
            </a:pPr>
            <a:r>
              <a:rPr lang="en-US" spc="-1" dirty="0">
                <a:solidFill>
                  <a:srgbClr val="000000"/>
                </a:solidFill>
                <a:latin typeface="Calibri"/>
                <a:ea typeface="ＭＳ Ｐゴシック"/>
              </a:rPr>
              <a:t>Specification B:</a:t>
            </a:r>
            <a:endParaRPr lang="en-US"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pc="-1" dirty="0">
                <a:solidFill>
                  <a:srgbClr val="FF0000"/>
                </a:solidFill>
                <a:latin typeface="Calibri"/>
                <a:ea typeface="ＭＳ Ｐゴシック"/>
              </a:rPr>
              <a:t>requires</a:t>
            </a:r>
            <a:r>
              <a:rPr lang="en-US" spc="-1" dirty="0">
                <a:solidFill>
                  <a:srgbClr val="000000"/>
                </a:solidFill>
                <a:latin typeface="Calibri"/>
                <a:ea typeface="ＭＳ Ｐゴシック"/>
              </a:rPr>
              <a:t>: </a:t>
            </a:r>
            <a:r>
              <a:rPr lang="en-US" b="1" spc="-1" dirty="0">
                <a:solidFill>
                  <a:srgbClr val="000000"/>
                </a:solidFill>
                <a:latin typeface="Courier New"/>
                <a:ea typeface="ＭＳ Ｐゴシック"/>
              </a:rPr>
              <a:t>a</a:t>
            </a:r>
            <a:r>
              <a:rPr lang="en-US" spc="-1" dirty="0">
                <a:solidFill>
                  <a:srgbClr val="000000"/>
                </a:solidFill>
                <a:latin typeface="Calibri"/>
                <a:ea typeface="ＭＳ Ｐゴシック"/>
              </a:rPr>
              <a:t> is non-null and </a:t>
            </a:r>
            <a:r>
              <a:rPr lang="en-US" b="1" spc="-1" dirty="0">
                <a:solidFill>
                  <a:srgbClr val="000000"/>
                </a:solidFill>
                <a:latin typeface="Courier New"/>
                <a:ea typeface="ＭＳ Ｐゴシック"/>
              </a:rPr>
              <a:t>value</a:t>
            </a:r>
            <a:r>
              <a:rPr lang="en-US" spc="-1" dirty="0">
                <a:solidFill>
                  <a:srgbClr val="000000"/>
                </a:solidFill>
                <a:latin typeface="Calibri"/>
                <a:ea typeface="ＭＳ Ｐゴシック"/>
              </a:rPr>
              <a:t> occurs in </a:t>
            </a:r>
            <a:r>
              <a:rPr lang="en-US" b="1" spc="-1" dirty="0">
                <a:solidFill>
                  <a:srgbClr val="000000"/>
                </a:solidFill>
                <a:latin typeface="Courier New"/>
                <a:ea typeface="ＭＳ Ｐゴシック"/>
              </a:rPr>
              <a:t>a</a:t>
            </a:r>
            <a:r>
              <a:rPr lang="en-US" spc="-1" dirty="0">
                <a:solidFill>
                  <a:srgbClr val="000000"/>
                </a:solidFill>
                <a:latin typeface="Calibri"/>
                <a:ea typeface="ＭＳ Ｐゴシック"/>
              </a:rPr>
              <a:t>  </a:t>
            </a:r>
            <a:endParaRPr lang="en-US"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pc="-1" dirty="0">
                <a:solidFill>
                  <a:srgbClr val="FF0000"/>
                </a:solidFill>
                <a:latin typeface="Calibri"/>
                <a:ea typeface="ＭＳ Ｐゴシック"/>
              </a:rPr>
              <a:t>returns</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endParaRPr lang="en-US" spc="-1" dirty="0">
              <a:solidFill>
                <a:srgbClr val="000000"/>
              </a:solidFill>
              <a:latin typeface="Calibri"/>
            </a:endParaRPr>
          </a:p>
          <a:p>
            <a:pPr marL="171360" indent="-171000">
              <a:lnSpc>
                <a:spcPct val="80000"/>
              </a:lnSpc>
              <a:spcBef>
                <a:spcPts val="751"/>
              </a:spcBef>
              <a:buClr>
                <a:srgbClr val="000000"/>
              </a:buClr>
              <a:buFont typeface="Arial"/>
              <a:buChar char="•"/>
            </a:pPr>
            <a:r>
              <a:rPr lang="en-US" spc="-1" dirty="0">
                <a:solidFill>
                  <a:srgbClr val="000000"/>
                </a:solidFill>
                <a:latin typeface="Calibri"/>
                <a:ea typeface="ＭＳ Ｐゴシック"/>
              </a:rPr>
              <a:t>Specification A:</a:t>
            </a:r>
            <a:endParaRPr lang="en-US"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pc="-1" dirty="0">
                <a:solidFill>
                  <a:srgbClr val="FF0000"/>
                </a:solidFill>
                <a:latin typeface="Calibri"/>
                <a:ea typeface="ＭＳ Ｐゴシック"/>
              </a:rPr>
              <a:t>requires: </a:t>
            </a:r>
            <a:r>
              <a:rPr lang="en-US" b="1" spc="-1" dirty="0">
                <a:solidFill>
                  <a:srgbClr val="000000"/>
                </a:solidFill>
                <a:latin typeface="Courier New"/>
                <a:ea typeface="ＭＳ Ｐゴシック"/>
              </a:rPr>
              <a:t>a</a:t>
            </a:r>
            <a:r>
              <a:rPr lang="en-US" spc="-1" dirty="0">
                <a:solidFill>
                  <a:srgbClr val="000000"/>
                </a:solidFill>
                <a:latin typeface="Calibri"/>
                <a:ea typeface="ＭＳ Ｐゴシック"/>
              </a:rPr>
              <a:t> is non-null </a:t>
            </a:r>
            <a:endParaRPr lang="en-US"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pc="-1" dirty="0">
                <a:solidFill>
                  <a:srgbClr val="FF0000"/>
                </a:solidFill>
                <a:latin typeface="Calibri"/>
                <a:ea typeface="ＭＳ Ｐゴシック"/>
              </a:rPr>
              <a:t>returns</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r>
              <a:rPr lang="en-US" spc="-1" dirty="0">
                <a:solidFill>
                  <a:srgbClr val="000000"/>
                </a:solidFill>
                <a:latin typeface="Calibri"/>
                <a:ea typeface="ＭＳ Ｐゴシック"/>
              </a:rPr>
              <a:t> or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value is not in </a:t>
            </a:r>
            <a:r>
              <a:rPr lang="en-US" b="1" spc="-1" dirty="0">
                <a:solidFill>
                  <a:srgbClr val="000000"/>
                </a:solidFill>
                <a:latin typeface="Courier New"/>
                <a:ea typeface="ＭＳ Ｐゴシック"/>
              </a:rPr>
              <a:t>a</a:t>
            </a:r>
            <a:endParaRPr lang="en-US" spc="-1" dirty="0">
              <a:solidFill>
                <a:srgbClr val="000000"/>
              </a:solidFill>
              <a:latin typeface="Calibri"/>
            </a:endParaRPr>
          </a:p>
          <a:p>
            <a:pPr marL="57240">
              <a:lnSpc>
                <a:spcPct val="80000"/>
              </a:lnSpc>
              <a:spcBef>
                <a:spcPts val="751"/>
              </a:spcBef>
            </a:pPr>
            <a:endParaRPr lang="en-US" sz="2400" spc="-1" dirty="0">
              <a:solidFill>
                <a:srgbClr val="000000"/>
              </a:solidFill>
              <a:latin typeface="Calibri"/>
            </a:endParaRPr>
          </a:p>
          <a:p>
            <a:pPr>
              <a:lnSpc>
                <a:spcPct val="80000"/>
              </a:lnSpc>
              <a:spcBef>
                <a:spcPts val="751"/>
              </a:spcBef>
            </a:pPr>
            <a:endParaRPr lang="en-US" sz="2400" spc="-1" dirty="0">
              <a:solidFill>
                <a:srgbClr val="000000"/>
              </a:solidFill>
              <a:latin typeface="Calibri"/>
            </a:endParaRPr>
          </a:p>
          <a:p>
            <a:endParaRPr lang="en-US" dirty="0"/>
          </a:p>
        </p:txBody>
      </p:sp>
    </p:spTree>
    <p:extLst>
      <p:ext uri="{BB962C8B-B14F-4D97-AF65-F5344CB8AC3E}">
        <p14:creationId xmlns:p14="http://schemas.microsoft.com/office/powerpoint/2010/main" val="382123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ru-RU" spc="-1" dirty="0">
                <a:solidFill>
                  <a:srgbClr val="000000"/>
                </a:solidFill>
                <a:latin typeface="Calibri" panose="020F0502020204030204" pitchFamily="34" charset="0"/>
                <a:cs typeface="Calibri" panose="020F0502020204030204" pitchFamily="34" charset="0"/>
              </a:rPr>
              <a:t>Be careful with specifications!</a:t>
            </a:r>
            <a:endParaRPr lang="en-US" dirty="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p:txBody>
          <a:bodyPr/>
          <a:lstStyle/>
          <a:p>
            <a:pPr marL="457560" lvl="1" indent="0">
              <a:lnSpc>
                <a:spcPct val="80000"/>
              </a:lnSpc>
              <a:spcBef>
                <a:spcPts val="374"/>
              </a:spcBef>
              <a:buClr>
                <a:srgbClr val="FF0000"/>
              </a:buClr>
              <a:buNone/>
            </a:pPr>
            <a:r>
              <a:rPr lang="en-US" spc="-1" dirty="0">
                <a:solidFill>
                  <a:srgbClr val="FF0000"/>
                </a:solidFill>
                <a:latin typeface="Calibri"/>
                <a:ea typeface="ＭＳ Ｐゴシック"/>
              </a:rPr>
              <a:t>returns</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r>
              <a:rPr lang="en-US" spc="-1" dirty="0">
                <a:solidFill>
                  <a:srgbClr val="000000"/>
                </a:solidFill>
                <a:latin typeface="Calibri"/>
                <a:ea typeface="ＭＳ Ｐゴシック"/>
              </a:rPr>
              <a:t> or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a:t>
            </a:r>
            <a:r>
              <a:rPr lang="en-US" b="1" spc="-1" dirty="0">
                <a:solidFill>
                  <a:srgbClr val="000000"/>
                </a:solidFill>
                <a:latin typeface="Courier New" panose="02070309020205020404" pitchFamily="49" charset="0"/>
                <a:ea typeface="ＭＳ Ｐゴシック"/>
                <a:cs typeface="Courier New" panose="02070309020205020404" pitchFamily="49" charset="0"/>
              </a:rPr>
              <a:t>value</a:t>
            </a:r>
            <a:r>
              <a:rPr lang="en-US" spc="-1" dirty="0">
                <a:solidFill>
                  <a:srgbClr val="000000"/>
                </a:solidFill>
                <a:latin typeface="Calibri"/>
                <a:ea typeface="ＭＳ Ｐゴシック"/>
              </a:rPr>
              <a:t> is not in </a:t>
            </a:r>
            <a:r>
              <a:rPr lang="en-US" b="1" spc="-1" dirty="0">
                <a:solidFill>
                  <a:srgbClr val="000000"/>
                </a:solidFill>
                <a:latin typeface="Courier New"/>
                <a:ea typeface="ＭＳ Ｐゴシック"/>
              </a:rPr>
              <a:t>a</a:t>
            </a:r>
            <a:endParaRPr lang="en-US" spc="-1" dirty="0">
              <a:solidFill>
                <a:srgbClr val="000000"/>
              </a:solidFill>
              <a:latin typeface="Calibri"/>
            </a:endParaRPr>
          </a:p>
          <a:p>
            <a:pPr marL="0" indent="0">
              <a:buNone/>
            </a:pPr>
            <a:r>
              <a:rPr lang="en-US" altLang="ru-RU" sz="2400" dirty="0">
                <a:latin typeface="Calibri" panose="020F0502020204030204" pitchFamily="34" charset="0"/>
                <a:cs typeface="Calibri" panose="020F0502020204030204" pitchFamily="34" charset="0"/>
              </a:rPr>
              <a:t>Let </a:t>
            </a:r>
            <a:r>
              <a:rPr lang="en-US" altLang="ru-RU" sz="2400" b="1" dirty="0">
                <a:latin typeface="Calibri" panose="020F0502020204030204" pitchFamily="34" charset="0"/>
                <a:cs typeface="Calibri" panose="020F0502020204030204" pitchFamily="34" charset="0"/>
              </a:rPr>
              <a:t>P </a:t>
            </a:r>
            <a:r>
              <a:rPr lang="en-US" altLang="ru-RU" sz="2400" dirty="0">
                <a:latin typeface="Calibri" panose="020F0502020204030204" pitchFamily="34" charset="0"/>
                <a:cs typeface="Calibri" panose="020F0502020204030204" pitchFamily="34" charset="0"/>
              </a:rPr>
              <a:t>= “</a:t>
            </a:r>
            <a:r>
              <a:rPr lang="en-US" altLang="ru-RU" sz="2400" dirty="0" err="1">
                <a:latin typeface="Calibri" panose="020F0502020204030204" pitchFamily="34" charset="0"/>
                <a:cs typeface="Calibri" panose="020F0502020204030204" pitchFamily="34" charset="0"/>
              </a:rPr>
              <a:t>val</a:t>
            </a:r>
            <a:r>
              <a:rPr lang="en-US" altLang="ru-RU" sz="2400" dirty="0">
                <a:latin typeface="Calibri" panose="020F0502020204030204" pitchFamily="34" charset="0"/>
                <a:cs typeface="Calibri" panose="020F0502020204030204" pitchFamily="34" charset="0"/>
              </a:rPr>
              <a:t> occurs in a”, </a:t>
            </a:r>
          </a:p>
          <a:p>
            <a:pPr marL="0" indent="0">
              <a:buNone/>
            </a:pPr>
            <a:r>
              <a:rPr lang="en-US" altLang="ru-RU" sz="2400" dirty="0">
                <a:latin typeface="Calibri" panose="020F0502020204030204" pitchFamily="34" charset="0"/>
                <a:cs typeface="Calibri" panose="020F0502020204030204" pitchFamily="34" charset="0"/>
              </a:rPr>
              <a:t>      </a:t>
            </a:r>
            <a:r>
              <a:rPr lang="en-US" altLang="ru-RU" sz="2400" b="1" dirty="0">
                <a:latin typeface="Calibri" panose="020F0502020204030204" pitchFamily="34" charset="0"/>
                <a:cs typeface="Calibri" panose="020F0502020204030204" pitchFamily="34" charset="0"/>
              </a:rPr>
              <a:t>Q </a:t>
            </a:r>
            <a:r>
              <a:rPr lang="en-US" altLang="ru-RU" sz="2400" dirty="0">
                <a:latin typeface="Calibri" panose="020F0502020204030204" pitchFamily="34" charset="0"/>
                <a:cs typeface="Calibri" panose="020F0502020204030204" pitchFamily="34" charset="0"/>
              </a:rPr>
              <a:t>= “return </a:t>
            </a:r>
            <a:r>
              <a:rPr lang="en-US" altLang="ru-RU" sz="2400" dirty="0" err="1">
                <a:latin typeface="Calibri" panose="020F0502020204030204" pitchFamily="34" charset="0"/>
                <a:cs typeface="Calibri" panose="020F0502020204030204" pitchFamily="34" charset="0"/>
              </a:rPr>
              <a:t>i</a:t>
            </a:r>
            <a:r>
              <a:rPr lang="en-US" altLang="ru-RU" sz="2400" dirty="0">
                <a:latin typeface="Calibri" panose="020F0502020204030204" pitchFamily="34" charset="0"/>
                <a:cs typeface="Calibri" panose="020F0502020204030204" pitchFamily="34" charset="0"/>
              </a:rPr>
              <a:t> </a:t>
            </a:r>
            <a:r>
              <a:rPr lang="en-US" altLang="ru-RU" sz="2400" dirty="0" err="1">
                <a:latin typeface="Calibri" panose="020F0502020204030204" pitchFamily="34" charset="0"/>
                <a:cs typeface="Calibri" panose="020F0502020204030204" pitchFamily="34" charset="0"/>
              </a:rPr>
              <a:t>s.t.</a:t>
            </a:r>
            <a:r>
              <a:rPr lang="en-US" altLang="ru-RU" sz="2400" dirty="0">
                <a:latin typeface="Calibri" panose="020F0502020204030204" pitchFamily="34" charset="0"/>
                <a:cs typeface="Calibri" panose="020F0502020204030204" pitchFamily="34" charset="0"/>
              </a:rPr>
              <a:t> a[</a:t>
            </a:r>
            <a:r>
              <a:rPr lang="en-US" altLang="ru-RU" sz="2400" dirty="0" err="1">
                <a:latin typeface="Calibri" panose="020F0502020204030204" pitchFamily="34" charset="0"/>
                <a:cs typeface="Calibri" panose="020F0502020204030204" pitchFamily="34" charset="0"/>
              </a:rPr>
              <a:t>i</a:t>
            </a:r>
            <a:r>
              <a:rPr lang="en-US" altLang="ru-RU" sz="2400" dirty="0">
                <a:latin typeface="Calibri" panose="020F0502020204030204" pitchFamily="34" charset="0"/>
                <a:cs typeface="Calibri" panose="020F0502020204030204" pitchFamily="34" charset="0"/>
              </a:rPr>
              <a:t>] = </a:t>
            </a:r>
            <a:r>
              <a:rPr lang="en-US" altLang="ru-RU" sz="2400" dirty="0" err="1">
                <a:latin typeface="Calibri" panose="020F0502020204030204" pitchFamily="34" charset="0"/>
                <a:cs typeface="Calibri" panose="020F0502020204030204" pitchFamily="34" charset="0"/>
              </a:rPr>
              <a:t>val</a:t>
            </a:r>
            <a:r>
              <a:rPr lang="en-US" altLang="ru-RU" sz="2400" dirty="0">
                <a:latin typeface="Calibri" panose="020F0502020204030204" pitchFamily="34" charset="0"/>
                <a:cs typeface="Calibri" panose="020F0502020204030204" pitchFamily="34" charset="0"/>
              </a:rPr>
              <a:t>”</a:t>
            </a:r>
          </a:p>
          <a:p>
            <a:pPr marL="0" indent="0">
              <a:buNone/>
            </a:pPr>
            <a:r>
              <a:rPr lang="en-US" altLang="ru-RU" sz="2400" dirty="0">
                <a:latin typeface="Calibri" panose="020F0502020204030204" pitchFamily="34" charset="0"/>
                <a:cs typeface="Calibri" panose="020F0502020204030204" pitchFamily="34" charset="0"/>
              </a:rPr>
              <a:t>      </a:t>
            </a:r>
            <a:r>
              <a:rPr lang="en-US" altLang="ru-RU" sz="2400" b="1" dirty="0">
                <a:latin typeface="Calibri" panose="020F0502020204030204" pitchFamily="34" charset="0"/>
                <a:cs typeface="Calibri" panose="020F0502020204030204" pitchFamily="34" charset="0"/>
              </a:rPr>
              <a:t>R </a:t>
            </a:r>
            <a:r>
              <a:rPr lang="en-US" altLang="ru-RU" sz="2400" dirty="0">
                <a:latin typeface="Calibri" panose="020F0502020204030204" pitchFamily="34" charset="0"/>
                <a:cs typeface="Calibri" panose="020F0502020204030204" pitchFamily="34" charset="0"/>
              </a:rPr>
              <a:t>= “return -1”</a:t>
            </a:r>
          </a:p>
          <a:p>
            <a:pPr marL="0" indent="0">
              <a:buNone/>
            </a:pPr>
            <a:r>
              <a:rPr lang="en-US" altLang="ru-RU" sz="2400" dirty="0">
                <a:latin typeface="Calibri" panose="020F0502020204030204" pitchFamily="34" charset="0"/>
                <a:cs typeface="Calibri" panose="020F0502020204030204" pitchFamily="34" charset="0"/>
              </a:rPr>
              <a:t>		(P =&gt; Q) v (!P =&gt; R)  </a:t>
            </a:r>
          </a:p>
          <a:p>
            <a:pPr marL="0" indent="0">
              <a:buNone/>
            </a:pPr>
            <a:r>
              <a:rPr lang="en-US" altLang="ru-RU" sz="2400" dirty="0">
                <a:latin typeface="Calibri" panose="020F0502020204030204" pitchFamily="34" charset="0"/>
                <a:cs typeface="Calibri" panose="020F0502020204030204" pitchFamily="34" charset="0"/>
              </a:rPr>
              <a:t>	= 	(!P v Q) v (P v R)</a:t>
            </a:r>
          </a:p>
          <a:p>
            <a:pPr marL="0" indent="0">
              <a:buNone/>
            </a:pPr>
            <a:r>
              <a:rPr lang="en-US" altLang="ru-RU" sz="2400" dirty="0">
                <a:latin typeface="Calibri" panose="020F0502020204030204" pitchFamily="34" charset="0"/>
                <a:cs typeface="Calibri" panose="020F0502020204030204" pitchFamily="34" charset="0"/>
              </a:rPr>
              <a:t>	= 	Q v R</a:t>
            </a:r>
          </a:p>
          <a:p>
            <a:pPr marL="0" indent="0">
              <a:buNone/>
            </a:pPr>
            <a:endParaRPr lang="en-US" altLang="ru-RU" sz="2400" dirty="0">
              <a:latin typeface="Calibri" panose="020F0502020204030204" pitchFamily="34" charset="0"/>
              <a:cs typeface="Calibri" panose="020F0502020204030204" pitchFamily="34" charset="0"/>
            </a:endParaRPr>
          </a:p>
          <a:p>
            <a:pPr marL="0" indent="0">
              <a:buNone/>
            </a:pPr>
            <a:r>
              <a:rPr lang="en-US" sz="2400" spc="-1" dirty="0">
                <a:solidFill>
                  <a:srgbClr val="000000"/>
                </a:solidFill>
                <a:latin typeface="Calibri"/>
              </a:rPr>
              <a:t>“</a:t>
            </a:r>
            <a:r>
              <a:rPr lang="en-US" sz="2400" spc="-1" dirty="0">
                <a:solidFill>
                  <a:srgbClr val="000000"/>
                </a:solidFill>
                <a:latin typeface="Calibri" panose="020F0502020204030204" pitchFamily="34" charset="0"/>
                <a:cs typeface="Calibri" panose="020F0502020204030204" pitchFamily="34" charset="0"/>
              </a:rPr>
              <a:t>or” would allow us to write a method that always returns -1!</a:t>
            </a:r>
          </a:p>
          <a:p>
            <a:endParaRPr lang="en-US" altLang="ru-RU" sz="2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62727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ru-RU" spc="-1" dirty="0">
                <a:solidFill>
                  <a:srgbClr val="000000"/>
                </a:solidFill>
                <a:latin typeface="Calibri" panose="020F0502020204030204" pitchFamily="34" charset="0"/>
                <a:cs typeface="Calibri" panose="020F0502020204030204" pitchFamily="34" charset="0"/>
              </a:rPr>
              <a:t>Be careful with specifications!</a:t>
            </a:r>
            <a:endParaRPr lang="en-US" dirty="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p:txBody>
          <a:bodyPr/>
          <a:lstStyle/>
          <a:p>
            <a:pPr marL="457560" lvl="1" indent="0">
              <a:lnSpc>
                <a:spcPct val="80000"/>
              </a:lnSpc>
              <a:spcBef>
                <a:spcPts val="374"/>
              </a:spcBef>
              <a:buClr>
                <a:srgbClr val="FF0000"/>
              </a:buClr>
              <a:buNone/>
            </a:pPr>
            <a:r>
              <a:rPr lang="en-US" spc="-1" dirty="0">
                <a:solidFill>
                  <a:srgbClr val="FF0000"/>
                </a:solidFill>
                <a:latin typeface="Calibri"/>
                <a:ea typeface="ＭＳ Ｐゴシック"/>
              </a:rPr>
              <a:t>returns</a:t>
            </a:r>
            <a:r>
              <a:rPr lang="en-US" spc="-1" dirty="0">
                <a:solidFill>
                  <a:srgbClr val="000000"/>
                </a:solidFill>
                <a:latin typeface="Calibri"/>
                <a:ea typeface="ＭＳ Ｐゴシック"/>
              </a:rPr>
              <a:t>: </a:t>
            </a:r>
            <a:r>
              <a:rPr lang="en-US" b="1" spc="-1" dirty="0" err="1">
                <a:solidFill>
                  <a:srgbClr val="000000"/>
                </a:solidFill>
                <a:latin typeface="Courier New"/>
                <a:ea typeface="ＭＳ Ｐゴシック"/>
              </a:rPr>
              <a:t>i</a:t>
            </a:r>
            <a:r>
              <a:rPr lang="en-US" spc="-1" dirty="0">
                <a:solidFill>
                  <a:srgbClr val="000000"/>
                </a:solidFill>
                <a:latin typeface="Calibri"/>
                <a:ea typeface="ＭＳ Ｐゴシック"/>
              </a:rPr>
              <a:t> such that </a:t>
            </a:r>
            <a:r>
              <a:rPr lang="en-US" b="1" spc="-1" dirty="0">
                <a:solidFill>
                  <a:srgbClr val="000000"/>
                </a:solidFill>
                <a:latin typeface="Courier New"/>
                <a:ea typeface="ＭＳ Ｐゴシック"/>
              </a:rPr>
              <a:t>a[</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value</a:t>
            </a:r>
            <a:r>
              <a:rPr lang="en-US" spc="-1" dirty="0">
                <a:solidFill>
                  <a:srgbClr val="000000"/>
                </a:solidFill>
                <a:latin typeface="Calibri"/>
                <a:ea typeface="ＭＳ Ｐゴシック"/>
              </a:rPr>
              <a:t> or </a:t>
            </a:r>
            <a:r>
              <a:rPr lang="en-US" b="1" spc="-1" dirty="0" err="1">
                <a:solidFill>
                  <a:srgbClr val="000000"/>
                </a:solidFill>
                <a:latin typeface="Courier New"/>
                <a:ea typeface="ＭＳ Ｐゴシック"/>
              </a:rPr>
              <a:t>i</a:t>
            </a:r>
            <a:r>
              <a:rPr lang="en-US" b="1" spc="-1" dirty="0">
                <a:solidFill>
                  <a:srgbClr val="000000"/>
                </a:solidFill>
                <a:latin typeface="Courier New"/>
                <a:ea typeface="ＭＳ Ｐゴシック"/>
              </a:rPr>
              <a:t> = -1</a:t>
            </a:r>
            <a:r>
              <a:rPr lang="en-US" spc="-1" dirty="0">
                <a:solidFill>
                  <a:srgbClr val="000000"/>
                </a:solidFill>
                <a:latin typeface="Calibri"/>
                <a:ea typeface="ＭＳ Ｐゴシック"/>
              </a:rPr>
              <a:t> if </a:t>
            </a:r>
            <a:r>
              <a:rPr lang="en-US" b="1" spc="-1" dirty="0">
                <a:solidFill>
                  <a:srgbClr val="000000"/>
                </a:solidFill>
                <a:latin typeface="Courier New" panose="02070309020205020404" pitchFamily="49" charset="0"/>
                <a:ea typeface="ＭＳ Ｐゴシック"/>
                <a:cs typeface="Courier New" panose="02070309020205020404" pitchFamily="49" charset="0"/>
              </a:rPr>
              <a:t>value</a:t>
            </a:r>
            <a:r>
              <a:rPr lang="en-US" spc="-1" dirty="0">
                <a:solidFill>
                  <a:srgbClr val="000000"/>
                </a:solidFill>
                <a:latin typeface="Calibri"/>
                <a:ea typeface="ＭＳ Ｐゴシック"/>
              </a:rPr>
              <a:t> is not in </a:t>
            </a:r>
            <a:r>
              <a:rPr lang="en-US" b="1" spc="-1" dirty="0">
                <a:solidFill>
                  <a:srgbClr val="000000"/>
                </a:solidFill>
                <a:latin typeface="Courier New"/>
                <a:ea typeface="ＭＳ Ｐゴシック"/>
              </a:rPr>
              <a:t>a</a:t>
            </a:r>
            <a:endParaRPr lang="en-US" spc="-1" dirty="0">
              <a:solidFill>
                <a:srgbClr val="000000"/>
              </a:solidFill>
              <a:latin typeface="Calibri"/>
            </a:endParaRPr>
          </a:p>
          <a:p>
            <a:pPr marL="0" indent="0">
              <a:lnSpc>
                <a:spcPct val="80000"/>
              </a:lnSpc>
              <a:spcBef>
                <a:spcPts val="751"/>
              </a:spcBef>
              <a:buNone/>
            </a:pPr>
            <a:endParaRPr lang="en-US" sz="2400" spc="-1" dirty="0">
              <a:solidFill>
                <a:srgbClr val="000000"/>
              </a:solidFill>
              <a:latin typeface="Calibri" panose="020F0502020204030204" pitchFamily="34" charset="0"/>
              <a:cs typeface="Calibri" panose="020F0502020204030204" pitchFamily="34" charset="0"/>
            </a:endParaRPr>
          </a:p>
          <a:p>
            <a:pPr marL="0" indent="0">
              <a:lnSpc>
                <a:spcPct val="80000"/>
              </a:lnSpc>
              <a:spcBef>
                <a:spcPts val="751"/>
              </a:spcBef>
              <a:buNone/>
            </a:pPr>
            <a:r>
              <a:rPr lang="en-US" altLang="ru-RU" sz="2400" dirty="0">
                <a:latin typeface="Arial" panose="020B0604020202020204" pitchFamily="34" charset="0"/>
                <a:cs typeface="Arial" panose="020B0604020202020204" pitchFamily="34" charset="0"/>
              </a:rPr>
              <a:t>We really mean: “</a:t>
            </a:r>
            <a:r>
              <a:rPr lang="en-US" sz="2400" b="1" spc="-1" dirty="0" err="1">
                <a:solidFill>
                  <a:srgbClr val="000000"/>
                </a:solidFill>
                <a:latin typeface="Courier New"/>
                <a:ea typeface="ＭＳ Ｐゴシック"/>
              </a:rPr>
              <a:t>i</a:t>
            </a:r>
            <a:r>
              <a:rPr lang="en-US" sz="2400" spc="-1" dirty="0">
                <a:solidFill>
                  <a:srgbClr val="000000"/>
                </a:solidFill>
                <a:latin typeface="Calibri"/>
                <a:ea typeface="ＭＳ Ｐゴシック"/>
              </a:rPr>
              <a:t> such that </a:t>
            </a:r>
            <a:r>
              <a:rPr lang="en-US" sz="2400" b="1" spc="-1" dirty="0">
                <a:solidFill>
                  <a:srgbClr val="000000"/>
                </a:solidFill>
                <a:latin typeface="Courier New"/>
                <a:ea typeface="ＭＳ Ｐゴシック"/>
              </a:rPr>
              <a:t>a[</a:t>
            </a:r>
            <a:r>
              <a:rPr lang="en-US" sz="2400" b="1" spc="-1" dirty="0" err="1">
                <a:solidFill>
                  <a:srgbClr val="000000"/>
                </a:solidFill>
                <a:latin typeface="Courier New"/>
                <a:ea typeface="ＭＳ Ｐゴシック"/>
              </a:rPr>
              <a:t>i</a:t>
            </a:r>
            <a:r>
              <a:rPr lang="en-US" sz="2400" b="1" spc="-1" dirty="0">
                <a:solidFill>
                  <a:srgbClr val="000000"/>
                </a:solidFill>
                <a:latin typeface="Courier New"/>
                <a:ea typeface="ＭＳ Ｐゴシック"/>
              </a:rPr>
              <a:t>] = value </a:t>
            </a:r>
            <a:r>
              <a:rPr lang="en-US" sz="2400" spc="-1" dirty="0">
                <a:solidFill>
                  <a:srgbClr val="000000"/>
                </a:solidFill>
                <a:latin typeface="Calibri" panose="020F0502020204030204" pitchFamily="34" charset="0"/>
                <a:ea typeface="ＭＳ Ｐゴシック"/>
                <a:cs typeface="Calibri" panose="020F0502020204030204" pitchFamily="34" charset="0"/>
              </a:rPr>
              <a:t>if</a:t>
            </a:r>
            <a:r>
              <a:rPr lang="en-US" sz="2400" b="1" spc="-1" dirty="0">
                <a:solidFill>
                  <a:srgbClr val="000000"/>
                </a:solidFill>
                <a:latin typeface="Courier New"/>
                <a:ea typeface="ＭＳ Ｐゴシック"/>
              </a:rPr>
              <a:t> value </a:t>
            </a:r>
            <a:r>
              <a:rPr lang="en-US" sz="2400" spc="-1" dirty="0">
                <a:solidFill>
                  <a:srgbClr val="000000"/>
                </a:solidFill>
                <a:latin typeface="Calibri" panose="020F0502020204030204" pitchFamily="34" charset="0"/>
                <a:ea typeface="ＭＳ Ｐゴシック"/>
                <a:cs typeface="Calibri" panose="020F0502020204030204" pitchFamily="34" charset="0"/>
              </a:rPr>
              <a:t>is in </a:t>
            </a:r>
            <a:r>
              <a:rPr lang="en-US" sz="2400" b="1" spc="-1" dirty="0">
                <a:solidFill>
                  <a:srgbClr val="000000"/>
                </a:solidFill>
                <a:latin typeface="Courier New"/>
                <a:ea typeface="ＭＳ Ｐゴシック"/>
              </a:rPr>
              <a:t>a,</a:t>
            </a:r>
            <a:r>
              <a:rPr lang="en-US" sz="2400" spc="-1" dirty="0">
                <a:solidFill>
                  <a:srgbClr val="000000"/>
                </a:solidFill>
                <a:latin typeface="Calibri"/>
                <a:ea typeface="ＭＳ Ｐゴシック"/>
              </a:rPr>
              <a:t> </a:t>
            </a:r>
            <a:r>
              <a:rPr lang="en-US" sz="2400" b="1" spc="-1" dirty="0">
                <a:solidFill>
                  <a:srgbClr val="000000"/>
                </a:solidFill>
                <a:latin typeface="Calibri"/>
                <a:ea typeface="ＭＳ Ｐゴシック"/>
              </a:rPr>
              <a:t>AND</a:t>
            </a:r>
            <a:r>
              <a:rPr lang="en-US" sz="2400" spc="-1" dirty="0">
                <a:solidFill>
                  <a:srgbClr val="000000"/>
                </a:solidFill>
                <a:latin typeface="Calibri"/>
                <a:ea typeface="ＭＳ Ｐゴシック"/>
              </a:rPr>
              <a:t> </a:t>
            </a:r>
            <a:r>
              <a:rPr lang="en-US" sz="2400" b="1" spc="-1" dirty="0" err="1">
                <a:solidFill>
                  <a:srgbClr val="000000"/>
                </a:solidFill>
                <a:latin typeface="Courier New"/>
                <a:ea typeface="ＭＳ Ｐゴシック"/>
              </a:rPr>
              <a:t>i</a:t>
            </a:r>
            <a:r>
              <a:rPr lang="en-US" sz="2400" b="1" spc="-1" dirty="0">
                <a:solidFill>
                  <a:srgbClr val="000000"/>
                </a:solidFill>
                <a:latin typeface="Courier New"/>
                <a:ea typeface="ＭＳ Ｐゴシック"/>
              </a:rPr>
              <a:t> = -1</a:t>
            </a:r>
            <a:r>
              <a:rPr lang="en-US" sz="2400" spc="-1" dirty="0">
                <a:solidFill>
                  <a:srgbClr val="000000"/>
                </a:solidFill>
                <a:latin typeface="Calibri"/>
                <a:ea typeface="ＭＳ Ｐゴシック"/>
              </a:rPr>
              <a:t> if </a:t>
            </a:r>
            <a:r>
              <a:rPr lang="en-US" sz="2400" b="1" spc="-1" dirty="0">
                <a:solidFill>
                  <a:srgbClr val="000000"/>
                </a:solidFill>
                <a:latin typeface="Courier New" panose="02070309020205020404" pitchFamily="49" charset="0"/>
                <a:ea typeface="ＭＳ Ｐゴシック"/>
                <a:cs typeface="Courier New" panose="02070309020205020404" pitchFamily="49" charset="0"/>
              </a:rPr>
              <a:t>value</a:t>
            </a:r>
            <a:r>
              <a:rPr lang="en-US" sz="2400" spc="-1" dirty="0">
                <a:solidFill>
                  <a:srgbClr val="000000"/>
                </a:solidFill>
                <a:latin typeface="Calibri"/>
                <a:ea typeface="ＭＳ Ｐゴシック"/>
              </a:rPr>
              <a:t> is not in </a:t>
            </a:r>
            <a:r>
              <a:rPr lang="en-US" sz="2400" b="1" spc="-1" dirty="0">
                <a:solidFill>
                  <a:srgbClr val="000000"/>
                </a:solidFill>
                <a:latin typeface="Courier New"/>
                <a:ea typeface="ＭＳ Ｐゴシック"/>
              </a:rPr>
              <a:t>a</a:t>
            </a:r>
            <a:r>
              <a:rPr lang="en-US" sz="2400" b="1" spc="-1" dirty="0">
                <a:solidFill>
                  <a:srgbClr val="000000"/>
                </a:solidFill>
                <a:latin typeface="Arial" panose="020B0604020202020204" pitchFamily="34" charset="0"/>
                <a:ea typeface="ＭＳ Ｐゴシック"/>
                <a:cs typeface="Arial" panose="020B0604020202020204" pitchFamily="34" charset="0"/>
              </a:rPr>
              <a:t>”.</a:t>
            </a:r>
          </a:p>
          <a:p>
            <a:pPr marL="0" indent="0">
              <a:lnSpc>
                <a:spcPct val="80000"/>
              </a:lnSpc>
              <a:spcBef>
                <a:spcPts val="751"/>
              </a:spcBef>
              <a:buNone/>
            </a:pPr>
            <a:endParaRPr lang="en-US" sz="2400" spc="-1" dirty="0">
              <a:solidFill>
                <a:srgbClr val="000000"/>
              </a:solidFill>
              <a:latin typeface="Calibri" panose="020F0502020204030204" pitchFamily="34" charset="0"/>
              <a:cs typeface="Calibri" panose="020F0502020204030204" pitchFamily="34" charset="0"/>
            </a:endParaRPr>
          </a:p>
          <a:p>
            <a:pPr marL="0" indent="0">
              <a:lnSpc>
                <a:spcPct val="80000"/>
              </a:lnSpc>
              <a:spcBef>
                <a:spcPts val="751"/>
              </a:spcBef>
              <a:buNone/>
            </a:pPr>
            <a:r>
              <a:rPr lang="en-US" sz="2300" spc="-1" dirty="0">
                <a:solidFill>
                  <a:srgbClr val="000000"/>
                </a:solidFill>
                <a:latin typeface="Calibri" panose="020F0502020204030204" pitchFamily="34" charset="0"/>
                <a:cs typeface="Calibri" panose="020F0502020204030204" pitchFamily="34" charset="0"/>
              </a:rPr>
              <a:t>P =&gt; Q ^ !P =&gt; R is equivalent to: </a:t>
            </a:r>
            <a:r>
              <a:rPr lang="en-US" altLang="ru-RU" sz="2300" dirty="0">
                <a:latin typeface="Calibri" panose="020F0502020204030204" pitchFamily="34" charset="0"/>
                <a:cs typeface="Calibri" panose="020F0502020204030204" pitchFamily="34" charset="0"/>
              </a:rPr>
              <a:t>(P ^ Q) v (!P ^ R) v (Q ^ R)</a:t>
            </a:r>
          </a:p>
          <a:p>
            <a:pPr marL="0" indent="0">
              <a:buNone/>
            </a:pPr>
            <a:r>
              <a:rPr lang="en-US" altLang="ru-RU" sz="2300" dirty="0">
                <a:latin typeface="Calibri" panose="020F0502020204030204" pitchFamily="34" charset="0"/>
                <a:cs typeface="Calibri" panose="020F0502020204030204" pitchFamily="34" charset="0"/>
              </a:rPr>
              <a:t>In our case,  “P </a:t>
            </a:r>
            <a:r>
              <a:rPr lang="en-US" altLang="ru-RU" sz="2300" dirty="0">
                <a:latin typeface="Calibri" panose="020F0502020204030204" pitchFamily="34" charset="0"/>
                <a:cs typeface="Calibri" panose="020F0502020204030204" pitchFamily="34" charset="0"/>
                <a:sym typeface="Wingdings" pitchFamily="2" charset="2"/>
              </a:rPr>
              <a:t>=&gt; Q ^ !P =&gt; R”  and  “(P ^ Q) v (!P ^ R)” are equivalent since “Q^R” is false (return -1 and return a value &gt;= 0 cannot both be true.)</a:t>
            </a:r>
          </a:p>
          <a:p>
            <a:pPr marL="0" indent="0">
              <a:buNone/>
            </a:pPr>
            <a:r>
              <a:rPr lang="en-US" altLang="ru-RU" sz="2300" dirty="0">
                <a:latin typeface="Calibri" panose="020F0502020204030204" pitchFamily="34" charset="0"/>
                <a:cs typeface="Calibri" panose="020F0502020204030204" pitchFamily="34" charset="0"/>
                <a:sym typeface="Wingdings" pitchFamily="2" charset="2"/>
              </a:rPr>
              <a:t>So, we could also say: “(</a:t>
            </a:r>
            <a:r>
              <a:rPr lang="en-US" sz="2300" spc="-1" dirty="0" err="1">
                <a:solidFill>
                  <a:srgbClr val="000000"/>
                </a:solidFill>
                <a:latin typeface="Calibri" panose="020F0502020204030204" pitchFamily="34" charset="0"/>
                <a:ea typeface="ＭＳ Ｐゴシック"/>
                <a:cs typeface="Calibri" panose="020F0502020204030204" pitchFamily="34" charset="0"/>
              </a:rPr>
              <a:t>i</a:t>
            </a:r>
            <a:r>
              <a:rPr lang="en-US" sz="2300" spc="-1" dirty="0">
                <a:solidFill>
                  <a:srgbClr val="000000"/>
                </a:solidFill>
                <a:latin typeface="Calibri" panose="020F0502020204030204" pitchFamily="34" charset="0"/>
                <a:ea typeface="ＭＳ Ｐゴシック"/>
                <a:cs typeface="Calibri" panose="020F0502020204030204" pitchFamily="34" charset="0"/>
              </a:rPr>
              <a:t> such that a[</a:t>
            </a:r>
            <a:r>
              <a:rPr lang="en-US" sz="2300" spc="-1" dirty="0" err="1">
                <a:solidFill>
                  <a:srgbClr val="000000"/>
                </a:solidFill>
                <a:latin typeface="Calibri" panose="020F0502020204030204" pitchFamily="34" charset="0"/>
                <a:ea typeface="ＭＳ Ｐゴシック"/>
                <a:cs typeface="Calibri" panose="020F0502020204030204" pitchFamily="34" charset="0"/>
              </a:rPr>
              <a:t>i</a:t>
            </a:r>
            <a:r>
              <a:rPr lang="en-US" sz="2300" spc="-1" dirty="0">
                <a:solidFill>
                  <a:srgbClr val="000000"/>
                </a:solidFill>
                <a:latin typeface="Calibri" panose="020F0502020204030204" pitchFamily="34" charset="0"/>
                <a:ea typeface="ＭＳ Ｐゴシック"/>
                <a:cs typeface="Calibri" panose="020F0502020204030204" pitchFamily="34" charset="0"/>
              </a:rPr>
              <a:t>] = value </a:t>
            </a:r>
            <a:r>
              <a:rPr lang="en-US" sz="2300" b="1" spc="-1" dirty="0">
                <a:solidFill>
                  <a:srgbClr val="000000"/>
                </a:solidFill>
                <a:latin typeface="Calibri" panose="020F0502020204030204" pitchFamily="34" charset="0"/>
                <a:ea typeface="ＭＳ Ｐゴシック"/>
                <a:cs typeface="Calibri" panose="020F0502020204030204" pitchFamily="34" charset="0"/>
              </a:rPr>
              <a:t>and</a:t>
            </a:r>
            <a:r>
              <a:rPr lang="en-US" sz="2300" spc="-1" dirty="0">
                <a:solidFill>
                  <a:srgbClr val="000000"/>
                </a:solidFill>
                <a:latin typeface="Calibri" panose="020F0502020204030204" pitchFamily="34" charset="0"/>
                <a:ea typeface="ＭＳ Ｐゴシック"/>
                <a:cs typeface="Calibri" panose="020F0502020204030204" pitchFamily="34" charset="0"/>
              </a:rPr>
              <a:t> value is in a) </a:t>
            </a:r>
            <a:r>
              <a:rPr lang="en-US" sz="2300" b="1" spc="-1" dirty="0">
                <a:solidFill>
                  <a:srgbClr val="000000"/>
                </a:solidFill>
                <a:latin typeface="Calibri" panose="020F0502020204030204" pitchFamily="34" charset="0"/>
                <a:ea typeface="ＭＳ Ｐゴシック"/>
                <a:cs typeface="Calibri" panose="020F0502020204030204" pitchFamily="34" charset="0"/>
              </a:rPr>
              <a:t>or</a:t>
            </a:r>
            <a:r>
              <a:rPr lang="en-US" sz="2300" spc="-1" dirty="0">
                <a:solidFill>
                  <a:srgbClr val="000000"/>
                </a:solidFill>
                <a:latin typeface="Calibri" panose="020F0502020204030204" pitchFamily="34" charset="0"/>
                <a:ea typeface="ＭＳ Ｐゴシック"/>
                <a:cs typeface="Calibri" panose="020F0502020204030204" pitchFamily="34" charset="0"/>
              </a:rPr>
              <a:t> (</a:t>
            </a:r>
            <a:r>
              <a:rPr lang="en-US" sz="2300" spc="-1" dirty="0" err="1">
                <a:solidFill>
                  <a:srgbClr val="000000"/>
                </a:solidFill>
                <a:latin typeface="Calibri" panose="020F0502020204030204" pitchFamily="34" charset="0"/>
                <a:ea typeface="ＭＳ Ｐゴシック"/>
                <a:cs typeface="Calibri" panose="020F0502020204030204" pitchFamily="34" charset="0"/>
              </a:rPr>
              <a:t>i</a:t>
            </a:r>
            <a:r>
              <a:rPr lang="en-US" sz="2300" spc="-1" dirty="0">
                <a:solidFill>
                  <a:srgbClr val="000000"/>
                </a:solidFill>
                <a:latin typeface="Calibri" panose="020F0502020204030204" pitchFamily="34" charset="0"/>
                <a:ea typeface="ＭＳ Ｐゴシック"/>
                <a:cs typeface="Calibri" panose="020F0502020204030204" pitchFamily="34" charset="0"/>
              </a:rPr>
              <a:t> = -1 </a:t>
            </a:r>
            <a:r>
              <a:rPr lang="en-US" sz="2300" b="1" spc="-1" dirty="0">
                <a:solidFill>
                  <a:srgbClr val="000000"/>
                </a:solidFill>
                <a:latin typeface="Calibri" panose="020F0502020204030204" pitchFamily="34" charset="0"/>
                <a:ea typeface="ＭＳ Ｐゴシック"/>
                <a:cs typeface="Calibri" panose="020F0502020204030204" pitchFamily="34" charset="0"/>
              </a:rPr>
              <a:t>and</a:t>
            </a:r>
            <a:r>
              <a:rPr lang="en-US" sz="2300" spc="-1" dirty="0">
                <a:solidFill>
                  <a:srgbClr val="000000"/>
                </a:solidFill>
                <a:latin typeface="Calibri" panose="020F0502020204030204" pitchFamily="34" charset="0"/>
                <a:ea typeface="ＭＳ Ｐゴシック"/>
                <a:cs typeface="Calibri" panose="020F0502020204030204" pitchFamily="34" charset="0"/>
              </a:rPr>
              <a:t> value is not in a)</a:t>
            </a:r>
            <a:r>
              <a:rPr lang="en-US" sz="2300" b="1" spc="-1" dirty="0">
                <a:solidFill>
                  <a:srgbClr val="000000"/>
                </a:solidFill>
                <a:latin typeface="Calibri" panose="020F0502020204030204" pitchFamily="34" charset="0"/>
                <a:ea typeface="ＭＳ Ｐゴシック"/>
                <a:cs typeface="Calibri" panose="020F0502020204030204" pitchFamily="34" charset="0"/>
              </a:rPr>
              <a:t>”.</a:t>
            </a:r>
            <a:endParaRPr lang="en-US" altLang="ru-RU" sz="2300" dirty="0">
              <a:latin typeface="Calibri" panose="020F0502020204030204" pitchFamily="34" charset="0"/>
              <a:cs typeface="Calibri" panose="020F0502020204030204" pitchFamily="34" charset="0"/>
              <a:sym typeface="Wingdings" pitchFamily="2" charset="2"/>
            </a:endParaRPr>
          </a:p>
          <a:p>
            <a:endParaRPr lang="en-US" altLang="ru-RU" sz="2400" dirty="0">
              <a:latin typeface="Arial" panose="020B0604020202020204" pitchFamily="34" charset="0"/>
              <a:cs typeface="Arial" panose="020B0604020202020204" pitchFamily="34" charset="0"/>
            </a:endParaRPr>
          </a:p>
          <a:p>
            <a:pPr marL="0" indent="0">
              <a:lnSpc>
                <a:spcPct val="80000"/>
              </a:lnSpc>
              <a:spcBef>
                <a:spcPts val="751"/>
              </a:spcBef>
              <a:buNone/>
            </a:pPr>
            <a:endParaRPr lang="en-US" sz="2400" spc="-1" dirty="0">
              <a:solidFill>
                <a:srgbClr val="000000"/>
              </a:solidFill>
              <a:latin typeface="Calibri"/>
            </a:endParaRPr>
          </a:p>
          <a:p>
            <a:pPr marL="0" indent="0">
              <a:lnSpc>
                <a:spcPct val="80000"/>
              </a:lnSpc>
              <a:spcBef>
                <a:spcPts val="751"/>
              </a:spcBef>
              <a:buNone/>
            </a:pPr>
            <a:endParaRPr lang="en-US" sz="2400" spc="-1" dirty="0">
              <a:solidFill>
                <a:srgbClr val="000000"/>
              </a:solidFill>
              <a:latin typeface="Calibri"/>
            </a:endParaRPr>
          </a:p>
          <a:p>
            <a:endParaRPr lang="en-US" dirty="0"/>
          </a:p>
        </p:txBody>
      </p:sp>
    </p:spTree>
    <p:extLst>
      <p:ext uri="{BB962C8B-B14F-4D97-AF65-F5344CB8AC3E}">
        <p14:creationId xmlns:p14="http://schemas.microsoft.com/office/powerpoint/2010/main" val="55103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chor="ctr"/>
          <a:lstStyle/>
          <a:p>
            <a:pPr>
              <a:spcBef>
                <a:spcPts val="0"/>
              </a:spcBef>
            </a:pPr>
            <a:r>
              <a:rPr lang="en-US" altLang="ru-RU" sz="2475" spc="-1" dirty="0">
                <a:solidFill>
                  <a:srgbClr val="000000"/>
                </a:solidFill>
                <a:ea typeface="DejaVu Sans"/>
                <a:cs typeface="DejaVu Sans"/>
              </a:rPr>
              <a:t>Example: </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find(</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a, </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a:t>
            </a:r>
            <a:r>
              <a:rPr lang="en-US" altLang="ru-RU" sz="2475" spc="-1" dirty="0" err="1">
                <a:solidFill>
                  <a:srgbClr val="000000"/>
                </a:solidFill>
                <a:ea typeface="DejaVu Sans"/>
                <a:cs typeface="DejaVu Sans"/>
              </a:rPr>
              <a:t>val</a:t>
            </a:r>
            <a:r>
              <a:rPr lang="en-US" altLang="ru-RU" sz="2475" spc="-1" dirty="0">
                <a:solidFill>
                  <a:srgbClr val="000000"/>
                </a:solidFill>
                <a:ea typeface="DejaVu Sans"/>
                <a:cs typeface="DejaVu Sans"/>
              </a:rPr>
              <a:t>)</a:t>
            </a:r>
          </a:p>
        </p:txBody>
      </p:sp>
      <p:sp>
        <p:nvSpPr>
          <p:cNvPr id="98306" name="Content Placeholder 2"/>
          <p:cNvSpPr>
            <a:spLocks noGrp="1"/>
          </p:cNvSpPr>
          <p:nvPr>
            <p:ph idx="1"/>
          </p:nvPr>
        </p:nvSpPr>
        <p:spPr/>
        <p:txBody>
          <a:bodyPr/>
          <a:lstStyle/>
          <a:p>
            <a:pPr>
              <a:lnSpc>
                <a:spcPct val="80000"/>
              </a:lnSpc>
            </a:pPr>
            <a:r>
              <a:rPr lang="en-US" altLang="ru-RU" sz="2300" dirty="0">
                <a:latin typeface="Calibri" panose="020F0502020204030204" pitchFamily="34" charset="0"/>
                <a:cs typeface="Calibri" panose="020F0502020204030204" pitchFamily="34" charset="0"/>
              </a:rPr>
              <a:t>Specification B:</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requires</a:t>
            </a:r>
            <a:r>
              <a:rPr lang="en-US" altLang="ru-RU" sz="2300" dirty="0">
                <a:latin typeface="Calibri" panose="020F0502020204030204" pitchFamily="34" charset="0"/>
                <a:cs typeface="Calibri" panose="020F0502020204030204" pitchFamily="34" charset="0"/>
              </a:rPr>
              <a:t>: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is non-null and </a:t>
            </a:r>
            <a:r>
              <a:rPr lang="en-US" altLang="ru-RU" sz="2300" b="1" dirty="0" err="1">
                <a:latin typeface="Calibri" panose="020F0502020204030204" pitchFamily="34" charset="0"/>
                <a:cs typeface="Calibri" panose="020F0502020204030204" pitchFamily="34" charset="0"/>
              </a:rPr>
              <a:t>val</a:t>
            </a:r>
            <a:r>
              <a:rPr lang="en-US" altLang="ru-RU" sz="2300" dirty="0">
                <a:latin typeface="Calibri" panose="020F0502020204030204" pitchFamily="34" charset="0"/>
                <a:cs typeface="Calibri" panose="020F0502020204030204" pitchFamily="34" charset="0"/>
              </a:rPr>
              <a:t> occurs in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B </a:t>
            </a:r>
            <a:r>
              <a:rPr lang="en-US" altLang="ru-RU" sz="2300" b="1" dirty="0">
                <a:solidFill>
                  <a:srgbClr val="0000FF"/>
                </a:solidFill>
                <a:latin typeface="Calibri" panose="020F0502020204030204" pitchFamily="34" charset="0"/>
                <a:cs typeface="Calibri" panose="020F0502020204030204" pitchFamily="34" charset="0"/>
              </a:rPr>
              <a:t>]</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returns</a:t>
            </a:r>
            <a:r>
              <a:rPr lang="en-US" altLang="ru-RU" sz="2300" dirty="0">
                <a:latin typeface="Calibri" panose="020F0502020204030204" pitchFamily="34" charset="0"/>
                <a:cs typeface="Calibri" panose="020F0502020204030204" pitchFamily="34" charset="0"/>
              </a:rPr>
              <a:t>: </a:t>
            </a:r>
            <a:r>
              <a:rPr lang="en-US" altLang="ru-RU" sz="2300" b="1" dirty="0" err="1">
                <a:latin typeface="Calibri" panose="020F0502020204030204" pitchFamily="34" charset="0"/>
                <a:cs typeface="Calibri" panose="020F0502020204030204" pitchFamily="34" charset="0"/>
              </a:rPr>
              <a:t>i</a:t>
            </a:r>
            <a:r>
              <a:rPr lang="en-US" altLang="ru-RU" sz="2300" dirty="0">
                <a:latin typeface="Calibri" panose="020F0502020204030204" pitchFamily="34" charset="0"/>
                <a:cs typeface="Calibri" panose="020F0502020204030204" pitchFamily="34" charset="0"/>
              </a:rPr>
              <a:t> such that </a:t>
            </a:r>
            <a:r>
              <a:rPr lang="en-US" altLang="ru-RU" sz="2300" b="1" dirty="0">
                <a:latin typeface="Calibri" panose="020F0502020204030204" pitchFamily="34" charset="0"/>
                <a:cs typeface="Calibri" panose="020F0502020204030204" pitchFamily="34" charset="0"/>
              </a:rPr>
              <a:t>a[</a:t>
            </a:r>
            <a:r>
              <a:rPr lang="en-US" altLang="ru-RU" sz="2300" b="1" dirty="0" err="1">
                <a:latin typeface="Calibri" panose="020F0502020204030204" pitchFamily="34" charset="0"/>
                <a:cs typeface="Calibri" panose="020F0502020204030204" pitchFamily="34" charset="0"/>
              </a:rPr>
              <a:t>i</a:t>
            </a:r>
            <a:r>
              <a:rPr lang="en-US" altLang="ru-RU" sz="2300" b="1" dirty="0">
                <a:latin typeface="Calibri" panose="020F0502020204030204" pitchFamily="34" charset="0"/>
                <a:cs typeface="Calibri" panose="020F0502020204030204" pitchFamily="34" charset="0"/>
              </a:rPr>
              <a:t>] =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B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latin typeface="Calibri" panose="020F0502020204030204" pitchFamily="34" charset="0"/>
              <a:cs typeface="Calibri" panose="020F0502020204030204" pitchFamily="34" charset="0"/>
            </a:endParaRPr>
          </a:p>
          <a:p>
            <a:pPr>
              <a:lnSpc>
                <a:spcPct val="80000"/>
              </a:lnSpc>
            </a:pPr>
            <a:r>
              <a:rPr lang="en-US" altLang="ru-RU" sz="2300" dirty="0">
                <a:latin typeface="Calibri" panose="020F0502020204030204" pitchFamily="34" charset="0"/>
                <a:cs typeface="Calibri" panose="020F0502020204030204" pitchFamily="34" charset="0"/>
              </a:rPr>
              <a:t>Specification A:</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requires: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is non-null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solidFill>
                <a:srgbClr val="FF0000"/>
              </a:solidFill>
              <a:latin typeface="Calibri" panose="020F0502020204030204" pitchFamily="34" charset="0"/>
              <a:cs typeface="Calibri" panose="020F0502020204030204" pitchFamily="34" charset="0"/>
            </a:endParaRP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returns</a:t>
            </a:r>
            <a:r>
              <a:rPr lang="en-US" altLang="ru-RU" sz="2300" dirty="0">
                <a:latin typeface="Calibri" panose="020F0502020204030204" pitchFamily="34" charset="0"/>
                <a:cs typeface="Calibri" panose="020F0502020204030204" pitchFamily="34" charset="0"/>
              </a:rPr>
              <a:t>: </a:t>
            </a:r>
            <a:r>
              <a:rPr lang="en-US" altLang="ru-RU" sz="2300" b="1" dirty="0" err="1">
                <a:latin typeface="Calibri" panose="020F0502020204030204" pitchFamily="34" charset="0"/>
                <a:cs typeface="Calibri" panose="020F0502020204030204" pitchFamily="34" charset="0"/>
              </a:rPr>
              <a:t>i</a:t>
            </a:r>
            <a:r>
              <a:rPr lang="en-US" altLang="ru-RU" sz="2300" dirty="0">
                <a:latin typeface="Calibri" panose="020F0502020204030204" pitchFamily="34" charset="0"/>
                <a:cs typeface="Calibri" panose="020F0502020204030204" pitchFamily="34" charset="0"/>
              </a:rPr>
              <a:t> such that </a:t>
            </a:r>
            <a:r>
              <a:rPr lang="en-US" altLang="ru-RU" sz="2300" b="1" dirty="0">
                <a:latin typeface="Calibri" panose="020F0502020204030204" pitchFamily="34" charset="0"/>
                <a:cs typeface="Calibri" panose="020F0502020204030204" pitchFamily="34" charset="0"/>
              </a:rPr>
              <a:t>a[</a:t>
            </a:r>
            <a:r>
              <a:rPr lang="en-US" altLang="ru-RU" sz="2300" b="1" dirty="0" err="1">
                <a:latin typeface="Calibri" panose="020F0502020204030204" pitchFamily="34" charset="0"/>
                <a:cs typeface="Calibri" panose="020F0502020204030204" pitchFamily="34" charset="0"/>
              </a:rPr>
              <a:t>i</a:t>
            </a:r>
            <a:r>
              <a:rPr lang="en-US" altLang="ru-RU" sz="2300" b="1" dirty="0">
                <a:latin typeface="Calibri" panose="020F0502020204030204" pitchFamily="34" charset="0"/>
                <a:cs typeface="Calibri" panose="020F0502020204030204" pitchFamily="34" charset="0"/>
              </a:rPr>
              <a:t>] = </a:t>
            </a:r>
            <a:r>
              <a:rPr lang="en-US" altLang="ru-RU" sz="2300" b="1" dirty="0" err="1">
                <a:latin typeface="Calibri" panose="020F0502020204030204" pitchFamily="34" charset="0"/>
                <a:cs typeface="Calibri" panose="020F0502020204030204" pitchFamily="34" charset="0"/>
              </a:rPr>
              <a:t>val</a:t>
            </a:r>
            <a:r>
              <a:rPr lang="en-US" altLang="ru-RU" sz="2300" dirty="0">
                <a:latin typeface="Calibri" panose="020F0502020204030204" pitchFamily="34" charset="0"/>
                <a:cs typeface="Calibri" panose="020F0502020204030204" pitchFamily="34" charset="0"/>
              </a:rPr>
              <a:t> if value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dirty="0">
                <a:latin typeface="Calibri" panose="020F0502020204030204" pitchFamily="34" charset="0"/>
                <a:cs typeface="Calibri" panose="020F0502020204030204" pitchFamily="34" charset="0"/>
              </a:rPr>
              <a:t>occurs in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and</a:t>
            </a:r>
            <a:r>
              <a:rPr lang="en-US" altLang="ru-RU" sz="2300" b="1" dirty="0">
                <a:latin typeface="Calibri" panose="020F0502020204030204" pitchFamily="34" charset="0"/>
                <a:cs typeface="Calibri" panose="020F0502020204030204" pitchFamily="34" charset="0"/>
              </a:rPr>
              <a:t> -1</a:t>
            </a:r>
            <a:r>
              <a:rPr lang="en-US" altLang="ru-RU" sz="2300" dirty="0">
                <a:latin typeface="Calibri" panose="020F0502020204030204" pitchFamily="34" charset="0"/>
                <a:cs typeface="Calibri" panose="020F0502020204030204" pitchFamily="34" charset="0"/>
              </a:rPr>
              <a:t> if value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dirty="0">
                <a:latin typeface="Calibri" panose="020F0502020204030204" pitchFamily="34" charset="0"/>
                <a:cs typeface="Calibri" panose="020F0502020204030204" pitchFamily="34" charset="0"/>
              </a:rPr>
              <a:t>does not occur in </a:t>
            </a:r>
            <a:r>
              <a:rPr lang="en-US" altLang="ru-RU" sz="2300" b="1" dirty="0">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latin typeface="Calibri" panose="020F0502020204030204" pitchFamily="34" charset="0"/>
              <a:cs typeface="Calibri" panose="020F0502020204030204" pitchFamily="34" charset="0"/>
            </a:endParaRPr>
          </a:p>
          <a:p>
            <a:pPr>
              <a:lnSpc>
                <a:spcPct val="80000"/>
              </a:lnSpc>
              <a:buFont typeface="Wingdings" panose="05000000000000000000" pitchFamily="2" charset="2"/>
              <a:buNone/>
            </a:pPr>
            <a:r>
              <a:rPr lang="en-US" altLang="ru-RU" sz="2300" dirty="0">
                <a:latin typeface="Calibri" panose="020F0502020204030204" pitchFamily="34" charset="0"/>
                <a:cs typeface="Calibri" panose="020F0502020204030204" pitchFamily="34" charset="0"/>
              </a:rPr>
              <a:t>Clearly,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B</a:t>
            </a:r>
            <a:r>
              <a:rPr lang="en-US" altLang="ru-RU" sz="2300" dirty="0">
                <a:latin typeface="Calibri" panose="020F0502020204030204" pitchFamily="34" charset="0"/>
                <a:cs typeface="Calibri" panose="020F0502020204030204" pitchFamily="34" charset="0"/>
              </a:rPr>
              <a:t> =&gt;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a:t>
            </a:r>
          </a:p>
          <a:p>
            <a:pPr>
              <a:lnSpc>
                <a:spcPct val="80000"/>
              </a:lnSpc>
              <a:buFont typeface="Wingdings" panose="05000000000000000000" pitchFamily="2" charset="2"/>
              <a:buNone/>
            </a:pP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states </a:t>
            </a:r>
            <a:r>
              <a:rPr lang="en-US" altLang="en-US" sz="2300" dirty="0">
                <a:latin typeface="Calibri" panose="020F0502020204030204" pitchFamily="34" charset="0"/>
                <a:cs typeface="Calibri" panose="020F0502020204030204" pitchFamily="34" charset="0"/>
              </a:rPr>
              <a:t>“</a:t>
            </a:r>
            <a:r>
              <a:rPr lang="en-US" altLang="ja-JP" sz="2300" b="1" dirty="0" err="1">
                <a:latin typeface="Calibri" panose="020F0502020204030204" pitchFamily="34" charset="0"/>
                <a:cs typeface="Calibri" panose="020F0502020204030204" pitchFamily="34" charset="0"/>
              </a:rPr>
              <a:t>val</a:t>
            </a:r>
            <a:r>
              <a:rPr lang="en-US" altLang="ja-JP" sz="2300" dirty="0">
                <a:latin typeface="Calibri" panose="020F0502020204030204" pitchFamily="34" charset="0"/>
                <a:cs typeface="Calibri" panose="020F0502020204030204" pitchFamily="34" charset="0"/>
              </a:rPr>
              <a:t> occurs in </a:t>
            </a:r>
            <a:r>
              <a:rPr lang="en-US" altLang="ja-JP" sz="2300" b="1" dirty="0">
                <a:latin typeface="Calibri" panose="020F0502020204030204" pitchFamily="34" charset="0"/>
                <a:cs typeface="Calibri" panose="020F0502020204030204" pitchFamily="34" charset="0"/>
              </a:rPr>
              <a:t>a</a:t>
            </a:r>
            <a:r>
              <a:rPr lang="en-US" altLang="ja-JP" sz="2300" dirty="0">
                <a:latin typeface="Calibri" panose="020F0502020204030204" pitchFamily="34" charset="0"/>
                <a:cs typeface="Calibri" panose="020F0502020204030204" pitchFamily="34" charset="0"/>
              </a:rPr>
              <a:t>  =&gt;  returns </a:t>
            </a:r>
            <a:r>
              <a:rPr lang="en-US" altLang="ja-JP" sz="2300" b="1" dirty="0" err="1">
                <a:latin typeface="Calibri" panose="020F0502020204030204" pitchFamily="34" charset="0"/>
                <a:cs typeface="Calibri" panose="020F0502020204030204" pitchFamily="34" charset="0"/>
              </a:rPr>
              <a:t>i</a:t>
            </a:r>
            <a:r>
              <a:rPr lang="en-US" altLang="ja-JP" sz="2300" dirty="0">
                <a:latin typeface="Calibri" panose="020F0502020204030204" pitchFamily="34" charset="0"/>
                <a:cs typeface="Calibri" panose="020F0502020204030204" pitchFamily="34" charset="0"/>
              </a:rPr>
              <a:t> such that </a:t>
            </a:r>
            <a:r>
              <a:rPr lang="en-US" altLang="ja-JP" sz="2300" b="1" dirty="0">
                <a:latin typeface="Calibri" panose="020F0502020204030204" pitchFamily="34" charset="0"/>
                <a:cs typeface="Calibri" panose="020F0502020204030204" pitchFamily="34" charset="0"/>
              </a:rPr>
              <a:t>a[</a:t>
            </a:r>
            <a:r>
              <a:rPr lang="en-US" altLang="ja-JP" sz="2300" b="1" dirty="0" err="1">
                <a:latin typeface="Calibri" panose="020F0502020204030204" pitchFamily="34" charset="0"/>
                <a:cs typeface="Calibri" panose="020F0502020204030204" pitchFamily="34" charset="0"/>
              </a:rPr>
              <a:t>i</a:t>
            </a:r>
            <a:r>
              <a:rPr lang="en-US" altLang="ja-JP" sz="2300" b="1" dirty="0">
                <a:latin typeface="Calibri" panose="020F0502020204030204" pitchFamily="34" charset="0"/>
                <a:cs typeface="Calibri" panose="020F0502020204030204" pitchFamily="34" charset="0"/>
              </a:rPr>
              <a:t>]=</a:t>
            </a:r>
            <a:r>
              <a:rPr lang="en-US" altLang="ja-JP" sz="2300" b="1" dirty="0" err="1">
                <a:latin typeface="Calibri" panose="020F0502020204030204" pitchFamily="34" charset="0"/>
                <a:cs typeface="Calibri" panose="020F0502020204030204" pitchFamily="34" charset="0"/>
              </a:rPr>
              <a:t>val</a:t>
            </a:r>
            <a:r>
              <a:rPr lang="en-US" altLang="ja-JP" sz="2300" b="1" dirty="0">
                <a:latin typeface="Calibri" panose="020F0502020204030204" pitchFamily="34" charset="0"/>
                <a:cs typeface="Calibri" panose="020F0502020204030204" pitchFamily="34" charset="0"/>
              </a:rPr>
              <a:t> </a:t>
            </a:r>
            <a:r>
              <a:rPr lang="en-US" altLang="ja-JP" sz="2300" dirty="0">
                <a:latin typeface="Calibri" panose="020F0502020204030204" pitchFamily="34" charset="0"/>
                <a:cs typeface="Calibri" panose="020F0502020204030204" pitchFamily="34" charset="0"/>
              </a:rPr>
              <a:t>AND </a:t>
            </a:r>
            <a:r>
              <a:rPr lang="en-US" altLang="ja-JP" sz="2300" b="1" dirty="0" err="1">
                <a:latin typeface="Calibri" panose="020F0502020204030204" pitchFamily="34" charset="0"/>
                <a:cs typeface="Calibri" panose="020F0502020204030204" pitchFamily="34" charset="0"/>
              </a:rPr>
              <a:t>val</a:t>
            </a:r>
            <a:r>
              <a:rPr lang="en-US" altLang="ja-JP" sz="2300" dirty="0">
                <a:latin typeface="Calibri" panose="020F0502020204030204" pitchFamily="34" charset="0"/>
                <a:cs typeface="Calibri" panose="020F0502020204030204" pitchFamily="34" charset="0"/>
              </a:rPr>
              <a:t> does not occur in </a:t>
            </a:r>
            <a:r>
              <a:rPr lang="en-US" altLang="ja-JP" sz="2300" b="1" dirty="0">
                <a:latin typeface="Calibri" panose="020F0502020204030204" pitchFamily="34" charset="0"/>
                <a:cs typeface="Calibri" panose="020F0502020204030204" pitchFamily="34" charset="0"/>
              </a:rPr>
              <a:t>a</a:t>
            </a:r>
            <a:r>
              <a:rPr lang="en-US" altLang="ja-JP" sz="2300" dirty="0">
                <a:latin typeface="Calibri" panose="020F0502020204030204" pitchFamily="34" charset="0"/>
                <a:cs typeface="Calibri" panose="020F0502020204030204" pitchFamily="34" charset="0"/>
              </a:rPr>
              <a:t> =&gt;  returns </a:t>
            </a:r>
            <a:r>
              <a:rPr lang="en-US" altLang="ja-JP" sz="2300" b="1" dirty="0">
                <a:latin typeface="Calibri" panose="020F0502020204030204" pitchFamily="34" charset="0"/>
                <a:cs typeface="Calibri" panose="020F0502020204030204" pitchFamily="34" charset="0"/>
              </a:rPr>
              <a:t>-1</a:t>
            </a:r>
            <a:r>
              <a:rPr lang="en-US" altLang="en-US" sz="2300" dirty="0">
                <a:latin typeface="Calibri" panose="020F0502020204030204" pitchFamily="34" charset="0"/>
                <a:cs typeface="Calibri" panose="020F0502020204030204" pitchFamily="34" charset="0"/>
              </a:rPr>
              <a:t>“</a:t>
            </a:r>
            <a:endParaRPr lang="en-US" altLang="ja-JP" sz="2300" dirty="0">
              <a:latin typeface="Calibri" panose="020F0502020204030204" pitchFamily="34" charset="0"/>
              <a:cs typeface="Calibri" panose="020F0502020204030204" pitchFamily="34" charset="0"/>
            </a:endParaRPr>
          </a:p>
          <a:p>
            <a:pPr>
              <a:lnSpc>
                <a:spcPct val="80000"/>
              </a:lnSpc>
              <a:buFont typeface="Wingdings" panose="05000000000000000000" pitchFamily="2" charset="2"/>
              <a:buNone/>
            </a:pP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B</a:t>
            </a:r>
            <a:r>
              <a:rPr lang="en-US" altLang="ru-RU" sz="2300" dirty="0">
                <a:latin typeface="Calibri" panose="020F0502020204030204" pitchFamily="34" charset="0"/>
                <a:cs typeface="Calibri" panose="020F0502020204030204" pitchFamily="34" charset="0"/>
              </a:rPr>
              <a:t> can be logically rewritten as: “</a:t>
            </a:r>
            <a:r>
              <a:rPr lang="en-US" altLang="ja-JP" sz="2300" b="1" dirty="0" err="1">
                <a:latin typeface="Calibri" panose="020F0502020204030204" pitchFamily="34" charset="0"/>
                <a:cs typeface="Calibri" panose="020F0502020204030204" pitchFamily="34" charset="0"/>
              </a:rPr>
              <a:t>val</a:t>
            </a:r>
            <a:r>
              <a:rPr lang="en-US" altLang="ja-JP" sz="2300" dirty="0">
                <a:latin typeface="Calibri" panose="020F0502020204030204" pitchFamily="34" charset="0"/>
                <a:cs typeface="Calibri" panose="020F0502020204030204" pitchFamily="34" charset="0"/>
              </a:rPr>
              <a:t> occurs in </a:t>
            </a:r>
            <a:r>
              <a:rPr lang="en-US" altLang="ja-JP" sz="2300" b="1" dirty="0">
                <a:latin typeface="Calibri" panose="020F0502020204030204" pitchFamily="34" charset="0"/>
                <a:cs typeface="Calibri" panose="020F0502020204030204" pitchFamily="34" charset="0"/>
              </a:rPr>
              <a:t>a</a:t>
            </a:r>
            <a:r>
              <a:rPr lang="en-US" altLang="ja-JP" sz="2300" dirty="0">
                <a:latin typeface="Calibri" panose="020F0502020204030204" pitchFamily="34" charset="0"/>
                <a:cs typeface="Calibri" panose="020F0502020204030204" pitchFamily="34" charset="0"/>
              </a:rPr>
              <a:t>  =&gt;  returns </a:t>
            </a:r>
            <a:r>
              <a:rPr lang="en-US" altLang="ja-JP" sz="2300" b="1" dirty="0" err="1">
                <a:latin typeface="Calibri" panose="020F0502020204030204" pitchFamily="34" charset="0"/>
                <a:cs typeface="Calibri" panose="020F0502020204030204" pitchFamily="34" charset="0"/>
              </a:rPr>
              <a:t>i</a:t>
            </a:r>
            <a:r>
              <a:rPr lang="en-US" altLang="ja-JP" sz="2300" dirty="0">
                <a:latin typeface="Calibri" panose="020F0502020204030204" pitchFamily="34" charset="0"/>
                <a:cs typeface="Calibri" panose="020F0502020204030204" pitchFamily="34" charset="0"/>
              </a:rPr>
              <a:t> such that </a:t>
            </a:r>
            <a:r>
              <a:rPr lang="en-US" altLang="ja-JP" sz="2300" b="1" dirty="0">
                <a:latin typeface="Calibri" panose="020F0502020204030204" pitchFamily="34" charset="0"/>
                <a:cs typeface="Calibri" panose="020F0502020204030204" pitchFamily="34" charset="0"/>
              </a:rPr>
              <a:t>a[</a:t>
            </a:r>
            <a:r>
              <a:rPr lang="en-US" altLang="ja-JP" sz="2300" b="1" dirty="0" err="1">
                <a:latin typeface="Calibri" panose="020F0502020204030204" pitchFamily="34" charset="0"/>
                <a:cs typeface="Calibri" panose="020F0502020204030204" pitchFamily="34" charset="0"/>
              </a:rPr>
              <a:t>i</a:t>
            </a:r>
            <a:r>
              <a:rPr lang="en-US" altLang="ja-JP" sz="2300" b="1" dirty="0">
                <a:latin typeface="Calibri" panose="020F0502020204030204" pitchFamily="34" charset="0"/>
                <a:cs typeface="Calibri" panose="020F0502020204030204" pitchFamily="34" charset="0"/>
              </a:rPr>
              <a:t>]=</a:t>
            </a:r>
            <a:r>
              <a:rPr lang="en-US" altLang="ja-JP" sz="2300" b="1" dirty="0" err="1">
                <a:latin typeface="Calibri" panose="020F0502020204030204" pitchFamily="34" charset="0"/>
                <a:cs typeface="Calibri" panose="020F0502020204030204" pitchFamily="34" charset="0"/>
              </a:rPr>
              <a:t>val</a:t>
            </a:r>
            <a:r>
              <a:rPr lang="en-US" altLang="ja-JP" sz="2300" b="1" dirty="0">
                <a:latin typeface="Calibri" panose="020F0502020204030204" pitchFamily="34" charset="0"/>
                <a:cs typeface="Calibri" panose="020F0502020204030204" pitchFamily="34" charset="0"/>
              </a:rPr>
              <a:t> </a:t>
            </a:r>
            <a:r>
              <a:rPr lang="en-US" altLang="ja-JP" sz="2300" dirty="0">
                <a:latin typeface="Calibri" panose="020F0502020204030204" pitchFamily="34" charset="0"/>
                <a:cs typeface="Calibri" panose="020F0502020204030204" pitchFamily="34" charset="0"/>
              </a:rPr>
              <a:t>AND </a:t>
            </a:r>
            <a:r>
              <a:rPr lang="en-US" altLang="ja-JP" sz="2300" b="1" dirty="0" err="1">
                <a:latin typeface="Calibri" panose="020F0502020204030204" pitchFamily="34" charset="0"/>
                <a:cs typeface="Calibri" panose="020F0502020204030204" pitchFamily="34" charset="0"/>
              </a:rPr>
              <a:t>val</a:t>
            </a:r>
            <a:r>
              <a:rPr lang="en-US" altLang="ja-JP" sz="2300" dirty="0">
                <a:latin typeface="Calibri" panose="020F0502020204030204" pitchFamily="34" charset="0"/>
                <a:cs typeface="Calibri" panose="020F0502020204030204" pitchFamily="34" charset="0"/>
              </a:rPr>
              <a:t> does not occur in </a:t>
            </a:r>
            <a:r>
              <a:rPr lang="en-US" altLang="ja-JP" sz="2300" b="1" dirty="0">
                <a:latin typeface="Calibri" panose="020F0502020204030204" pitchFamily="34" charset="0"/>
                <a:cs typeface="Calibri" panose="020F0502020204030204" pitchFamily="34" charset="0"/>
              </a:rPr>
              <a:t>a</a:t>
            </a:r>
            <a:r>
              <a:rPr lang="en-US" altLang="ja-JP" sz="2300" dirty="0">
                <a:latin typeface="Calibri" panose="020F0502020204030204" pitchFamily="34" charset="0"/>
                <a:cs typeface="Calibri" panose="020F0502020204030204" pitchFamily="34" charset="0"/>
              </a:rPr>
              <a:t> =&gt;  returns </a:t>
            </a:r>
            <a:r>
              <a:rPr lang="en-US" altLang="ja-JP" sz="2300" b="1" dirty="0">
                <a:latin typeface="Calibri" panose="020F0502020204030204" pitchFamily="34" charset="0"/>
                <a:cs typeface="Calibri" panose="020F0502020204030204" pitchFamily="34" charset="0"/>
              </a:rPr>
              <a:t>anything</a:t>
            </a:r>
            <a:r>
              <a:rPr lang="en-US" altLang="ja-JP" sz="2300" dirty="0">
                <a:latin typeface="Calibri" panose="020F0502020204030204" pitchFamily="34" charset="0"/>
                <a:cs typeface="Calibri" panose="020F0502020204030204" pitchFamily="34" charset="0"/>
              </a:rPr>
              <a:t>.” (violated precondition allows anything.)</a:t>
            </a:r>
            <a:endParaRPr lang="en-US" altLang="ru-RU" sz="2300" dirty="0">
              <a:latin typeface="Calibri" panose="020F0502020204030204" pitchFamily="34" charset="0"/>
              <a:cs typeface="Calibri" panose="020F0502020204030204" pitchFamily="34" charset="0"/>
            </a:endParaRPr>
          </a:p>
          <a:p>
            <a:pPr>
              <a:lnSpc>
                <a:spcPct val="80000"/>
              </a:lnSpc>
              <a:buFont typeface="Wingdings" panose="05000000000000000000" pitchFamily="2" charset="2"/>
              <a:buNone/>
            </a:pPr>
            <a:endParaRPr lang="en-US" altLang="ru-RU" sz="2800" b="1" dirty="0">
              <a:latin typeface="Calibri" panose="020F0502020204030204" pitchFamily="34" charset="0"/>
              <a:cs typeface="Calibri" panose="020F0502020204030204" pitchFamily="34" charset="0"/>
            </a:endParaRPr>
          </a:p>
        </p:txBody>
      </p:sp>
      <p:sp>
        <p:nvSpPr>
          <p:cNvPr id="5"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6"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18</a:t>
            </a:fld>
            <a:endParaRPr lang="en-US" sz="900" b="0" strike="noStrike" spc="-1">
              <a:latin typeface="Times New Roman"/>
            </a:endParaRPr>
          </a:p>
        </p:txBody>
      </p:sp>
    </p:spTree>
    <p:extLst>
      <p:ext uri="{BB962C8B-B14F-4D97-AF65-F5344CB8AC3E}">
        <p14:creationId xmlns:p14="http://schemas.microsoft.com/office/powerpoint/2010/main" val="2733776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30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83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TextShape 2"/>
          <p:cNvSpPr txBox="1"/>
          <p:nvPr/>
        </p:nvSpPr>
        <p:spPr>
          <a:xfrm>
            <a:off x="471949" y="1815895"/>
            <a:ext cx="8443451" cy="3808745"/>
          </a:xfrm>
          <a:prstGeom prst="rect">
            <a:avLst/>
          </a:prstGeom>
          <a:noFill/>
          <a:ln>
            <a:noFill/>
          </a:ln>
        </p:spPr>
        <p:txBody>
          <a:bodyPr>
            <a:normAutofit/>
          </a:bodyPr>
          <a:lstStyle/>
          <a:p>
            <a:endParaRPr lang="en-US" spc="-1" dirty="0"/>
          </a:p>
        </p:txBody>
      </p:sp>
      <p:sp>
        <p:nvSpPr>
          <p:cNvPr id="285" name="TextShape 4"/>
          <p:cNvSpPr txBox="1"/>
          <p:nvPr/>
        </p:nvSpPr>
        <p:spPr>
          <a:xfrm>
            <a:off x="5986530" y="5624640"/>
            <a:ext cx="1542780" cy="273510"/>
          </a:xfrm>
          <a:prstGeom prst="rect">
            <a:avLst/>
          </a:prstGeom>
          <a:noFill/>
          <a:ln>
            <a:noFill/>
          </a:ln>
        </p:spPr>
        <p:txBody>
          <a:bodyPr anchor="ctr"/>
          <a:lstStyle/>
          <a:p>
            <a:pPr algn="r">
              <a:lnSpc>
                <a:spcPct val="100000"/>
              </a:lnSpc>
            </a:pPr>
            <a:endParaRPr lang="en-US" sz="1050" spc="-1" dirty="0">
              <a:latin typeface="Times New Roman"/>
            </a:endParaRPr>
          </a:p>
        </p:txBody>
      </p:sp>
      <p:sp>
        <p:nvSpPr>
          <p:cNvPr id="5" name="Title 4"/>
          <p:cNvSpPr>
            <a:spLocks noGrp="1"/>
          </p:cNvSpPr>
          <p:nvPr>
            <p:ph type="title"/>
          </p:nvPr>
        </p:nvSpPr>
        <p:spPr/>
        <p:txBody>
          <a:bodyPr/>
          <a:lstStyle/>
          <a:p>
            <a:r>
              <a:rPr lang="en-US" spc="-1" dirty="0">
                <a:solidFill>
                  <a:srgbClr val="000000"/>
                </a:solidFill>
                <a:latin typeface="Calibri Light"/>
              </a:rPr>
              <a:t>Comparing </a:t>
            </a:r>
            <a:r>
              <a:rPr lang="en-US" spc="-1" dirty="0" err="1">
                <a:solidFill>
                  <a:srgbClr val="000000"/>
                </a:solidFill>
                <a:latin typeface="Calibri Light"/>
              </a:rPr>
              <a:t>postconditions</a:t>
            </a:r>
            <a:endParaRPr lang="en-US" dirty="0"/>
          </a:p>
        </p:txBody>
      </p:sp>
      <p:sp>
        <p:nvSpPr>
          <p:cNvPr id="6" name="Content Placeholder 5"/>
          <p:cNvSpPr>
            <a:spLocks noGrp="1"/>
          </p:cNvSpPr>
          <p:nvPr>
            <p:ph idx="1"/>
          </p:nvPr>
        </p:nvSpPr>
        <p:spPr/>
        <p:txBody>
          <a:bodyPr/>
          <a:lstStyle/>
          <a:p>
            <a:r>
              <a:rPr lang="en-US" sz="2400" spc="-1" dirty="0">
                <a:latin typeface="Calibri" panose="020F0502020204030204" pitchFamily="34" charset="0"/>
                <a:cs typeface="Calibri" panose="020F0502020204030204" pitchFamily="34" charset="0"/>
              </a:rPr>
              <a:t>Q</a:t>
            </a:r>
            <a:r>
              <a:rPr lang="en-US" sz="2400" spc="-1" baseline="-25000" dirty="0">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a:t>
            </a:r>
            <a:r>
              <a:rPr lang="en-US" sz="2400" spc="-1" dirty="0" err="1">
                <a:latin typeface="Calibri" panose="020F0502020204030204" pitchFamily="34" charset="0"/>
                <a:cs typeface="Calibri" panose="020F0502020204030204" pitchFamily="34" charset="0"/>
              </a:rPr>
              <a:t>postcondition</a:t>
            </a:r>
            <a:r>
              <a:rPr lang="en-US" sz="2400" spc="-1" dirty="0">
                <a:latin typeface="Calibri" panose="020F0502020204030204" pitchFamily="34" charset="0"/>
                <a:cs typeface="Calibri" panose="020F0502020204030204" pitchFamily="34" charset="0"/>
              </a:rPr>
              <a:t> of Spec B)</a:t>
            </a:r>
          </a:p>
          <a:p>
            <a:pPr marL="457200" lvl="1" indent="0">
              <a:buNone/>
              <a:defRPr/>
            </a:pP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spc="-1" dirty="0">
                <a:solidFill>
                  <a:srgbClr val="000000"/>
                </a:solidFill>
                <a:latin typeface="Calibri" panose="020F0502020204030204" pitchFamily="34" charset="0"/>
                <a:ea typeface="ＭＳ Ｐゴシック"/>
                <a:cs typeface="Calibri" panose="020F0502020204030204" pitchFamily="34" charset="0"/>
              </a:rPr>
              <a:t> such that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b="1" spc="-1" dirty="0">
                <a:solidFill>
                  <a:srgbClr val="000000"/>
                </a:solidFill>
                <a:latin typeface="Calibri" panose="020F0502020204030204" pitchFamily="34" charset="0"/>
                <a:ea typeface="ＭＳ Ｐゴシック"/>
                <a:cs typeface="Calibri" panose="020F0502020204030204" pitchFamily="34" charset="0"/>
              </a:rPr>
              <a:t>] == value</a:t>
            </a:r>
            <a:r>
              <a:rPr lang="en-US" sz="1800" spc="-1" dirty="0">
                <a:solidFill>
                  <a:srgbClr val="000000"/>
                </a:solidFill>
                <a:latin typeface="Calibri" panose="020F0502020204030204" pitchFamily="34" charset="0"/>
                <a:ea typeface="ＭＳ Ｐゴシック"/>
                <a:cs typeface="Calibri" panose="020F0502020204030204" pitchFamily="34" charset="0"/>
              </a:rPr>
              <a:t> can be written (due to the precondition) as:</a:t>
            </a:r>
          </a:p>
          <a:p>
            <a:pPr marL="457200" lvl="1" indent="0">
              <a:buNone/>
              <a:defRPr/>
            </a:pPr>
            <a:r>
              <a:rPr lang="en-US" sz="1800" b="1" spc="-1" dirty="0">
                <a:solidFill>
                  <a:srgbClr val="000000"/>
                </a:solidFill>
                <a:latin typeface="Calibri" panose="020F0502020204030204" pitchFamily="34" charset="0"/>
                <a:ea typeface="ＭＳ Ｐゴシック"/>
                <a:cs typeface="Calibri" panose="020F0502020204030204" pitchFamily="34" charset="0"/>
              </a:rPr>
              <a:t>value</a:t>
            </a:r>
            <a:r>
              <a:rPr lang="en-US" sz="1800" spc="-1" dirty="0">
                <a:solidFill>
                  <a:srgbClr val="000000"/>
                </a:solidFill>
                <a:latin typeface="Calibri" panose="020F0502020204030204" pitchFamily="34" charset="0"/>
                <a:ea typeface="ＭＳ Ｐゴシック"/>
                <a:cs typeface="Calibri" panose="020F0502020204030204" pitchFamily="34" charset="0"/>
              </a:rPr>
              <a:t> is in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spc="-1" dirty="0">
                <a:latin typeface="Calibri" panose="020F0502020204030204" pitchFamily="34" charset="0"/>
                <a:cs typeface="Calibri" panose="020F0502020204030204" pitchFamily="34" charset="0"/>
              </a:rPr>
              <a:t> =&gt; </a:t>
            </a: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spc="-1" dirty="0">
                <a:solidFill>
                  <a:srgbClr val="000000"/>
                </a:solidFill>
                <a:latin typeface="Calibri" panose="020F0502020204030204" pitchFamily="34" charset="0"/>
                <a:ea typeface="ＭＳ Ｐゴシック"/>
                <a:cs typeface="Calibri" panose="020F0502020204030204" pitchFamily="34" charset="0"/>
              </a:rPr>
              <a:t> such that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b="1" spc="-1" dirty="0">
                <a:solidFill>
                  <a:srgbClr val="000000"/>
                </a:solidFill>
                <a:latin typeface="Calibri" panose="020F0502020204030204" pitchFamily="34" charset="0"/>
                <a:ea typeface="ＭＳ Ｐゴシック"/>
                <a:cs typeface="Calibri" panose="020F0502020204030204" pitchFamily="34" charset="0"/>
              </a:rPr>
              <a:t>] == value</a:t>
            </a:r>
            <a:endParaRPr lang="en-US" sz="1800" spc="-1" dirty="0">
              <a:solidFill>
                <a:srgbClr val="000000"/>
              </a:solidFill>
              <a:latin typeface="Calibri" panose="020F0502020204030204" pitchFamily="34" charset="0"/>
              <a:cs typeface="Calibri" panose="020F0502020204030204" pitchFamily="34" charset="0"/>
            </a:endParaRPr>
          </a:p>
          <a:p>
            <a:pPr marL="457200" lvl="1" indent="0">
              <a:buNone/>
            </a:pPr>
            <a:r>
              <a:rPr lang="en-US" sz="1800" spc="-1" dirty="0">
                <a:solidFill>
                  <a:srgbClr val="000000"/>
                </a:solidFill>
                <a:latin typeface="Calibri" panose="020F0502020204030204" pitchFamily="34" charset="0"/>
                <a:ea typeface="ＭＳ Ｐゴシック"/>
                <a:cs typeface="Calibri" panose="020F0502020204030204" pitchFamily="34" charset="0"/>
              </a:rPr>
              <a:t>&amp;&amp; </a:t>
            </a:r>
            <a:r>
              <a:rPr lang="en-US" sz="1800" b="1" spc="-1" dirty="0">
                <a:solidFill>
                  <a:srgbClr val="000000"/>
                </a:solidFill>
                <a:latin typeface="Calibri" panose="020F0502020204030204" pitchFamily="34" charset="0"/>
                <a:ea typeface="ＭＳ Ｐゴシック"/>
                <a:cs typeface="Calibri" panose="020F0502020204030204" pitchFamily="34" charset="0"/>
              </a:rPr>
              <a:t>value</a:t>
            </a:r>
            <a:r>
              <a:rPr lang="en-US" sz="1800" spc="-1" dirty="0">
                <a:solidFill>
                  <a:srgbClr val="000000"/>
                </a:solidFill>
                <a:latin typeface="Calibri" panose="020F0502020204030204" pitchFamily="34" charset="0"/>
                <a:ea typeface="ＭＳ Ｐゴシック"/>
                <a:cs typeface="Calibri" panose="020F0502020204030204" pitchFamily="34" charset="0"/>
              </a:rPr>
              <a:t> is not in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spc="-1" dirty="0">
                <a:latin typeface="Calibri" panose="020F0502020204030204" pitchFamily="34" charset="0"/>
                <a:cs typeface="Calibri" panose="020F0502020204030204" pitchFamily="34" charset="0"/>
              </a:rPr>
              <a:t> =&gt; true</a:t>
            </a:r>
          </a:p>
          <a:p>
            <a:endParaRPr lang="en-US" sz="2400" spc="-1" dirty="0">
              <a:latin typeface="Calibri" panose="020F0502020204030204" pitchFamily="34" charset="0"/>
              <a:cs typeface="Calibri" panose="020F0502020204030204" pitchFamily="34" charset="0"/>
            </a:endParaRPr>
          </a:p>
          <a:p>
            <a:pPr lvl="0">
              <a:defRPr/>
            </a:pPr>
            <a:r>
              <a:rPr lang="en-US" sz="2400" spc="-1" dirty="0">
                <a:latin typeface="Calibri" panose="020F0502020204030204" pitchFamily="34" charset="0"/>
                <a:cs typeface="Calibri" panose="020F0502020204030204" pitchFamily="34" charset="0"/>
              </a:rPr>
              <a:t>Q</a:t>
            </a:r>
            <a:r>
              <a:rPr lang="en-US" sz="2400" spc="-1" baseline="-25000" dirty="0">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 (</a:t>
            </a:r>
            <a:r>
              <a:rPr lang="en-US" sz="2400" spc="-1" dirty="0" err="1">
                <a:latin typeface="Calibri" panose="020F0502020204030204" pitchFamily="34" charset="0"/>
                <a:cs typeface="Calibri" panose="020F0502020204030204" pitchFamily="34" charset="0"/>
              </a:rPr>
              <a:t>postcondition</a:t>
            </a:r>
            <a:r>
              <a:rPr lang="en-US" sz="2400" spc="-1" dirty="0">
                <a:latin typeface="Calibri" panose="020F0502020204030204" pitchFamily="34" charset="0"/>
                <a:cs typeface="Calibri" panose="020F0502020204030204" pitchFamily="34" charset="0"/>
              </a:rPr>
              <a:t> of Spec A)</a:t>
            </a:r>
          </a:p>
          <a:p>
            <a:pPr marL="457200" lvl="1" indent="0">
              <a:buNone/>
              <a:defRPr/>
            </a:pPr>
            <a:r>
              <a:rPr lang="en-US" sz="1800" b="1" spc="-1" dirty="0">
                <a:solidFill>
                  <a:srgbClr val="000000"/>
                </a:solidFill>
                <a:latin typeface="Calibri" panose="020F0502020204030204" pitchFamily="34" charset="0"/>
                <a:ea typeface="ＭＳ Ｐゴシック"/>
                <a:cs typeface="Calibri" panose="020F0502020204030204" pitchFamily="34" charset="0"/>
              </a:rPr>
              <a:t>value</a:t>
            </a:r>
            <a:r>
              <a:rPr lang="en-US" sz="1800" spc="-1" dirty="0">
                <a:solidFill>
                  <a:srgbClr val="000000"/>
                </a:solidFill>
                <a:latin typeface="Calibri" panose="020F0502020204030204" pitchFamily="34" charset="0"/>
                <a:ea typeface="ＭＳ Ｐゴシック"/>
                <a:cs typeface="Calibri" panose="020F0502020204030204" pitchFamily="34" charset="0"/>
              </a:rPr>
              <a:t> is in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spc="-1" dirty="0">
                <a:latin typeface="Calibri" panose="020F0502020204030204" pitchFamily="34" charset="0"/>
                <a:cs typeface="Calibri" panose="020F0502020204030204" pitchFamily="34" charset="0"/>
              </a:rPr>
              <a:t> =&gt; </a:t>
            </a: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spc="-1" dirty="0">
                <a:solidFill>
                  <a:srgbClr val="000000"/>
                </a:solidFill>
                <a:latin typeface="Calibri" panose="020F0502020204030204" pitchFamily="34" charset="0"/>
                <a:ea typeface="ＭＳ Ｐゴシック"/>
                <a:cs typeface="Calibri" panose="020F0502020204030204" pitchFamily="34" charset="0"/>
              </a:rPr>
              <a:t> such that </a:t>
            </a:r>
            <a:r>
              <a:rPr lang="en-US" sz="1800" b="1" spc="-1" dirty="0">
                <a:solidFill>
                  <a:srgbClr val="000000"/>
                </a:solidFill>
                <a:latin typeface="Calibri" panose="020F0502020204030204" pitchFamily="34" charset="0"/>
                <a:ea typeface="ＭＳ Ｐゴシック"/>
                <a:cs typeface="Calibri" panose="020F0502020204030204" pitchFamily="34" charset="0"/>
              </a:rPr>
              <a:t>a[</a:t>
            </a:r>
            <a:r>
              <a:rPr lang="en-US" sz="1800" b="1" spc="-1" dirty="0" err="1">
                <a:solidFill>
                  <a:srgbClr val="000000"/>
                </a:solidFill>
                <a:latin typeface="Calibri" panose="020F0502020204030204" pitchFamily="34" charset="0"/>
                <a:ea typeface="ＭＳ Ｐゴシック"/>
                <a:cs typeface="Calibri" panose="020F0502020204030204" pitchFamily="34" charset="0"/>
              </a:rPr>
              <a:t>i</a:t>
            </a:r>
            <a:r>
              <a:rPr lang="en-US" sz="1800" b="1" spc="-1" dirty="0">
                <a:solidFill>
                  <a:srgbClr val="000000"/>
                </a:solidFill>
                <a:latin typeface="Calibri" panose="020F0502020204030204" pitchFamily="34" charset="0"/>
                <a:ea typeface="ＭＳ Ｐゴシック"/>
                <a:cs typeface="Calibri" panose="020F0502020204030204" pitchFamily="34" charset="0"/>
              </a:rPr>
              <a:t>] == value</a:t>
            </a:r>
            <a:endParaRPr lang="en-US" sz="1800" spc="-1" dirty="0">
              <a:solidFill>
                <a:srgbClr val="000000"/>
              </a:solidFill>
              <a:latin typeface="Calibri" panose="020F0502020204030204" pitchFamily="34" charset="0"/>
              <a:cs typeface="Calibri" panose="020F0502020204030204" pitchFamily="34" charset="0"/>
            </a:endParaRPr>
          </a:p>
          <a:p>
            <a:pPr marL="457200" lvl="1" indent="0">
              <a:buNone/>
            </a:pPr>
            <a:r>
              <a:rPr lang="en-US" sz="1800" spc="-1" dirty="0">
                <a:latin typeface="Calibri" panose="020F0502020204030204" pitchFamily="34" charset="0"/>
                <a:cs typeface="Calibri" panose="020F0502020204030204" pitchFamily="34" charset="0"/>
              </a:rPr>
              <a:t>&amp;&amp; </a:t>
            </a:r>
            <a:r>
              <a:rPr lang="en-US" sz="1800" b="1" spc="-1" dirty="0">
                <a:solidFill>
                  <a:srgbClr val="000000"/>
                </a:solidFill>
                <a:latin typeface="Calibri" panose="020F0502020204030204" pitchFamily="34" charset="0"/>
                <a:ea typeface="ＭＳ Ｐゴシック"/>
                <a:cs typeface="Calibri" panose="020F0502020204030204" pitchFamily="34" charset="0"/>
              </a:rPr>
              <a:t>value</a:t>
            </a:r>
            <a:r>
              <a:rPr lang="en-US" sz="1800" spc="-1" dirty="0">
                <a:solidFill>
                  <a:srgbClr val="000000"/>
                </a:solidFill>
                <a:latin typeface="Calibri" panose="020F0502020204030204" pitchFamily="34" charset="0"/>
                <a:ea typeface="ＭＳ Ｐゴシック"/>
                <a:cs typeface="Calibri" panose="020F0502020204030204" pitchFamily="34" charset="0"/>
              </a:rPr>
              <a:t> is not in </a:t>
            </a:r>
            <a:r>
              <a:rPr lang="en-US" sz="1800" b="1" spc="-1" dirty="0">
                <a:solidFill>
                  <a:srgbClr val="000000"/>
                </a:solidFill>
                <a:latin typeface="Calibri" panose="020F0502020204030204" pitchFamily="34" charset="0"/>
                <a:ea typeface="ＭＳ Ｐゴシック"/>
                <a:cs typeface="Calibri" panose="020F0502020204030204" pitchFamily="34" charset="0"/>
              </a:rPr>
              <a:t>a =&gt; </a:t>
            </a:r>
            <a:r>
              <a:rPr lang="en-US" sz="1800" spc="-1" dirty="0">
                <a:latin typeface="Calibri" panose="020F0502020204030204" pitchFamily="34" charset="0"/>
                <a:cs typeface="Calibri" panose="020F0502020204030204" pitchFamily="34" charset="0"/>
              </a:rPr>
              <a:t>-1=</a:t>
            </a:r>
            <a:r>
              <a:rPr lang="en-US" sz="1800" spc="-1" dirty="0" err="1">
                <a:latin typeface="Calibri" panose="020F0502020204030204" pitchFamily="34" charset="0"/>
                <a:cs typeface="Calibri" panose="020F0502020204030204" pitchFamily="34" charset="0"/>
              </a:rPr>
              <a:t>i</a:t>
            </a:r>
            <a:endParaRPr lang="en-US" sz="1800" spc="-1" dirty="0">
              <a:latin typeface="Calibri" panose="020F0502020204030204" pitchFamily="34" charset="0"/>
              <a:cs typeface="Calibri" panose="020F0502020204030204" pitchFamily="34" charset="0"/>
            </a:endParaRPr>
          </a:p>
          <a:p>
            <a:endParaRPr lang="en-US" sz="2400" spc="-1" dirty="0">
              <a:latin typeface="Calibri" panose="020F0502020204030204" pitchFamily="34" charset="0"/>
              <a:cs typeface="Calibri" panose="020F0502020204030204" pitchFamily="34" charset="0"/>
            </a:endParaRPr>
          </a:p>
          <a:p>
            <a:r>
              <a:rPr lang="en-US" sz="2400" spc="-1" dirty="0">
                <a:latin typeface="Calibri" panose="020F0502020204030204" pitchFamily="34" charset="0"/>
                <a:cs typeface="Calibri" panose="020F0502020204030204" pitchFamily="34" charset="0"/>
              </a:rPr>
              <a:t>Which is stronger, Q</a:t>
            </a:r>
            <a:r>
              <a:rPr lang="en-US" sz="2400" spc="-1" baseline="-25000" dirty="0">
                <a:latin typeface="Calibri" panose="020F0502020204030204" pitchFamily="34" charset="0"/>
                <a:cs typeface="Calibri" panose="020F0502020204030204" pitchFamily="34" charset="0"/>
              </a:rPr>
              <a:t>B</a:t>
            </a:r>
            <a:r>
              <a:rPr lang="en-US" sz="2400" spc="-1" dirty="0">
                <a:latin typeface="Calibri" panose="020F0502020204030204" pitchFamily="34" charset="0"/>
                <a:cs typeface="Calibri" panose="020F0502020204030204" pitchFamily="34" charset="0"/>
              </a:rPr>
              <a:t> or Q</a:t>
            </a:r>
            <a:r>
              <a:rPr lang="en-US" sz="2400" spc="-1" baseline="-25000" dirty="0">
                <a:latin typeface="Calibri" panose="020F0502020204030204" pitchFamily="34" charset="0"/>
                <a:cs typeface="Calibri" panose="020F0502020204030204" pitchFamily="34" charset="0"/>
              </a:rPr>
              <a:t>A</a:t>
            </a:r>
            <a:r>
              <a:rPr lang="en-US" sz="2400" spc="-1" dirty="0">
                <a:latin typeface="Calibri" panose="020F0502020204030204" pitchFamily="34" charset="0"/>
                <a:cs typeface="Calibri" panose="020F0502020204030204" pitchFamily="34" charset="0"/>
              </a:rPr>
              <a:t>?</a:t>
            </a:r>
          </a:p>
          <a:p>
            <a:endParaRPr lang="en-US" sz="1800" dirty="0">
              <a:latin typeface="Calibri" panose="020F0502020204030204" pitchFamily="34" charset="0"/>
              <a:cs typeface="Calibri" panose="020F0502020204030204" pitchFamily="34" charset="0"/>
            </a:endParaRPr>
          </a:p>
        </p:txBody>
      </p:sp>
      <p:sp>
        <p:nvSpPr>
          <p:cNvPr id="11"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2"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19</a:t>
            </a:fld>
            <a:endParaRPr lang="en-US" sz="900" b="0" strike="noStrike" spc="-1">
              <a:latin typeface="Times New Roman"/>
            </a:endParaRPr>
          </a:p>
        </p:txBody>
      </p:sp>
      <p:sp>
        <p:nvSpPr>
          <p:cNvPr id="13" name="TextBox 12"/>
          <p:cNvSpPr txBox="1"/>
          <p:nvPr/>
        </p:nvSpPr>
        <p:spPr>
          <a:xfrm>
            <a:off x="5187184" y="3027769"/>
            <a:ext cx="3728216" cy="1384995"/>
          </a:xfrm>
          <a:prstGeom prst="rect">
            <a:avLst/>
          </a:prstGeom>
          <a:noFill/>
          <a:ln>
            <a:solidFill>
              <a:schemeClr val="accent1"/>
            </a:solidFill>
          </a:ln>
        </p:spPr>
        <p:txBody>
          <a:bodyPr wrap="square" rtlCol="0">
            <a:spAutoFit/>
          </a:bodyPr>
          <a:lstStyle/>
          <a:p>
            <a:r>
              <a:rPr lang="en-US" sz="1400" dirty="0">
                <a:latin typeface="Calibri" panose="020F0502020204030204" pitchFamily="34" charset="0"/>
                <a:cs typeface="Calibri" panose="020F0502020204030204" pitchFamily="34" charset="0"/>
              </a:rPr>
              <a:t>Q</a:t>
            </a:r>
            <a:r>
              <a:rPr lang="en-US" sz="1400" baseline="-25000" dirty="0">
                <a:latin typeface="Calibri" panose="020F0502020204030204" pitchFamily="34" charset="0"/>
                <a:cs typeface="Calibri" panose="020F0502020204030204" pitchFamily="34" charset="0"/>
              </a:rPr>
              <a:t>B</a:t>
            </a:r>
            <a:r>
              <a:rPr lang="en-US" sz="1400" dirty="0">
                <a:latin typeface="Calibri" panose="020F0502020204030204" pitchFamily="34" charset="0"/>
                <a:cs typeface="Calibri" panose="020F0502020204030204" pitchFamily="34" charset="0"/>
              </a:rPr>
              <a:t> and Q</a:t>
            </a:r>
            <a:r>
              <a:rPr lang="en-US" sz="1400" baseline="-25000" dirty="0">
                <a:latin typeface="Calibri" panose="020F0502020204030204" pitchFamily="34" charset="0"/>
                <a:cs typeface="Calibri" panose="020F0502020204030204" pitchFamily="34" charset="0"/>
              </a:rPr>
              <a:t>A </a:t>
            </a:r>
            <a:r>
              <a:rPr lang="en-US" sz="1400" dirty="0">
                <a:latin typeface="Calibri" panose="020F0502020204030204" pitchFamily="34" charset="0"/>
                <a:cs typeface="Calibri" panose="020F0502020204030204" pitchFamily="34" charset="0"/>
              </a:rPr>
              <a:t>are </a:t>
            </a:r>
            <a:r>
              <a:rPr lang="en-US" sz="1400" b="1" dirty="0">
                <a:latin typeface="Calibri" panose="020F0502020204030204" pitchFamily="34" charset="0"/>
                <a:cs typeface="Calibri" panose="020F0502020204030204" pitchFamily="34" charset="0"/>
              </a:rPr>
              <a:t>NOT</a:t>
            </a:r>
            <a:r>
              <a:rPr lang="en-US" sz="1400" dirty="0">
                <a:latin typeface="Calibri" panose="020F0502020204030204" pitchFamily="34" charset="0"/>
                <a:cs typeface="Calibri" panose="020F0502020204030204" pitchFamily="34" charset="0"/>
              </a:rPr>
              <a:t> :</a:t>
            </a:r>
          </a:p>
          <a:p>
            <a:endParaRPr lang="en-US" sz="14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Q</a:t>
            </a:r>
            <a:r>
              <a:rPr lang="en-US" sz="1400" baseline="-25000" dirty="0">
                <a:latin typeface="Calibri" panose="020F0502020204030204" pitchFamily="34" charset="0"/>
                <a:cs typeface="Calibri" panose="020F0502020204030204" pitchFamily="34" charset="0"/>
              </a:rPr>
              <a:t>B2</a:t>
            </a:r>
            <a:r>
              <a:rPr lang="en-US" sz="1400" dirty="0">
                <a:latin typeface="Calibri" panose="020F0502020204030204" pitchFamily="34" charset="0"/>
                <a:cs typeface="Calibri" panose="020F0502020204030204" pitchFamily="34" charset="0"/>
              </a:rPr>
              <a:t>: {0 &lt;= </a:t>
            </a:r>
            <a:r>
              <a:rPr lang="en-US" sz="1400" dirty="0" err="1">
                <a:latin typeface="Calibri" panose="020F0502020204030204" pitchFamily="34" charset="0"/>
                <a:cs typeface="Calibri" panose="020F0502020204030204" pitchFamily="34" charset="0"/>
              </a:rPr>
              <a:t>i</a:t>
            </a:r>
            <a:r>
              <a:rPr lang="en-US" sz="1400" dirty="0">
                <a:latin typeface="Calibri" panose="020F0502020204030204" pitchFamily="34" charset="0"/>
                <a:cs typeface="Calibri" panose="020F0502020204030204" pitchFamily="34" charset="0"/>
              </a:rPr>
              <a:t> &lt; </a:t>
            </a:r>
            <a:r>
              <a:rPr lang="en-US" sz="1400" dirty="0" err="1">
                <a:latin typeface="Calibri" panose="020F0502020204030204" pitchFamily="34" charset="0"/>
                <a:cs typeface="Calibri" panose="020F0502020204030204" pitchFamily="34" charset="0"/>
              </a:rPr>
              <a:t>a.length</a:t>
            </a:r>
            <a:r>
              <a:rPr lang="en-US" sz="1400" dirty="0">
                <a:latin typeface="Calibri" panose="020F0502020204030204" pitchFamily="34" charset="0"/>
                <a:cs typeface="Calibri" panose="020F0502020204030204" pitchFamily="34" charset="0"/>
              </a:rPr>
              <a:t>}</a:t>
            </a:r>
          </a:p>
          <a:p>
            <a:r>
              <a:rPr lang="en-US" sz="1400" dirty="0">
                <a:latin typeface="Calibri" panose="020F0502020204030204" pitchFamily="34" charset="0"/>
                <a:cs typeface="Calibri" panose="020F0502020204030204" pitchFamily="34" charset="0"/>
              </a:rPr>
              <a:t>Q</a:t>
            </a:r>
            <a:r>
              <a:rPr lang="en-US" sz="1400" baseline="-25000" dirty="0">
                <a:latin typeface="Calibri" panose="020F0502020204030204" pitchFamily="34" charset="0"/>
                <a:cs typeface="Calibri" panose="020F0502020204030204" pitchFamily="34" charset="0"/>
              </a:rPr>
              <a:t>A2</a:t>
            </a:r>
            <a:r>
              <a:rPr lang="en-US" sz="1400" dirty="0">
                <a:latin typeface="Calibri" panose="020F0502020204030204" pitchFamily="34" charset="0"/>
                <a:cs typeface="Calibri" panose="020F0502020204030204" pitchFamily="34" charset="0"/>
              </a:rPr>
              <a:t>: {-1 &lt;= </a:t>
            </a:r>
            <a:r>
              <a:rPr lang="en-US" sz="1400" dirty="0" err="1">
                <a:latin typeface="Calibri" panose="020F0502020204030204" pitchFamily="34" charset="0"/>
                <a:cs typeface="Calibri" panose="020F0502020204030204" pitchFamily="34" charset="0"/>
              </a:rPr>
              <a:t>i</a:t>
            </a:r>
            <a:r>
              <a:rPr lang="en-US" sz="1400" dirty="0">
                <a:latin typeface="Calibri" panose="020F0502020204030204" pitchFamily="34" charset="0"/>
                <a:cs typeface="Calibri" panose="020F0502020204030204" pitchFamily="34" charset="0"/>
              </a:rPr>
              <a:t> &lt; </a:t>
            </a:r>
            <a:r>
              <a:rPr lang="en-US" sz="1400" dirty="0" err="1">
                <a:latin typeface="Calibri" panose="020F0502020204030204" pitchFamily="34" charset="0"/>
                <a:cs typeface="Calibri" panose="020F0502020204030204" pitchFamily="34" charset="0"/>
              </a:rPr>
              <a:t>a.length</a:t>
            </a:r>
            <a:r>
              <a:rPr lang="en-US" sz="1400" dirty="0">
                <a:latin typeface="Calibri" panose="020F0502020204030204" pitchFamily="34" charset="0"/>
                <a:cs typeface="Calibri" panose="020F0502020204030204" pitchFamily="34" charset="0"/>
              </a:rPr>
              <a:t>}</a:t>
            </a:r>
          </a:p>
          <a:p>
            <a:endParaRPr lang="en-US" sz="14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For these, Q</a:t>
            </a:r>
            <a:r>
              <a:rPr lang="en-US" sz="1400" baseline="-25000" dirty="0">
                <a:latin typeface="Calibri" panose="020F0502020204030204" pitchFamily="34" charset="0"/>
                <a:cs typeface="Calibri" panose="020F0502020204030204" pitchFamily="34" charset="0"/>
              </a:rPr>
              <a:t>B2</a:t>
            </a:r>
            <a:r>
              <a:rPr lang="en-US" sz="1400" dirty="0">
                <a:latin typeface="Calibri" panose="020F0502020204030204" pitchFamily="34" charset="0"/>
                <a:cs typeface="Calibri" panose="020F0502020204030204" pitchFamily="34" charset="0"/>
              </a:rPr>
              <a:t> =&gt; Q</a:t>
            </a:r>
            <a:r>
              <a:rPr lang="en-US" sz="1400" baseline="-25000" dirty="0">
                <a:latin typeface="Calibri" panose="020F0502020204030204" pitchFamily="34" charset="0"/>
                <a:cs typeface="Calibri" panose="020F0502020204030204" pitchFamily="34" charset="0"/>
              </a:rPr>
              <a:t>A2</a:t>
            </a:r>
            <a:r>
              <a:rPr lang="en-US" sz="1400" dirty="0">
                <a:latin typeface="Calibri" panose="020F0502020204030204" pitchFamily="34" charset="0"/>
                <a:cs typeface="Calibri" panose="020F0502020204030204" pitchFamily="34" charset="0"/>
              </a:rPr>
              <a:t>, i.e., Q</a:t>
            </a:r>
            <a:r>
              <a:rPr lang="en-US" sz="1400" baseline="-25000" dirty="0">
                <a:latin typeface="Calibri" panose="020F0502020204030204" pitchFamily="34" charset="0"/>
                <a:cs typeface="Calibri" panose="020F0502020204030204" pitchFamily="34" charset="0"/>
              </a:rPr>
              <a:t>B2</a:t>
            </a:r>
            <a:r>
              <a:rPr lang="en-US" sz="1400" dirty="0">
                <a:latin typeface="Calibri" panose="020F0502020204030204" pitchFamily="34" charset="0"/>
                <a:cs typeface="Calibri" panose="020F0502020204030204" pitchFamily="34" charset="0"/>
              </a:rPr>
              <a:t> is stronger</a:t>
            </a:r>
          </a:p>
        </p:txBody>
      </p:sp>
    </p:spTree>
    <p:extLst>
      <p:ext uri="{BB962C8B-B14F-4D97-AF65-F5344CB8AC3E}">
        <p14:creationId xmlns:p14="http://schemas.microsoft.com/office/powerpoint/2010/main" val="247379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Review</a:t>
            </a:r>
            <a:endParaRPr lang="en-US" sz="3300" b="0" strike="noStrike" spc="-1">
              <a:solidFill>
                <a:srgbClr val="000000"/>
              </a:solidFill>
              <a:latin typeface="Tahoma"/>
            </a:endParaRPr>
          </a:p>
        </p:txBody>
      </p:sp>
      <p:sp>
        <p:nvSpPr>
          <p:cNvPr id="132" name="TextShape 2"/>
          <p:cNvSpPr txBox="1"/>
          <p:nvPr/>
        </p:nvSpPr>
        <p:spPr>
          <a:xfrm>
            <a:off x="228600" y="1523880"/>
            <a:ext cx="8726040" cy="453204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Spec “A is stronger than B” means </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For every implementation </a:t>
            </a:r>
            <a:r>
              <a:rPr lang="en-US" sz="1800" b="0" i="1" strike="noStrike" spc="-1" dirty="0">
                <a:solidFill>
                  <a:srgbClr val="000000"/>
                </a:solidFill>
                <a:latin typeface="Calibri"/>
              </a:rPr>
              <a:t>I</a:t>
            </a:r>
            <a:endParaRPr lang="en-US" sz="1800" b="0" strike="noStrike" spc="-1" dirty="0">
              <a:solidFill>
                <a:srgbClr val="000000"/>
              </a:solidFill>
              <a:latin typeface="Calibri"/>
            </a:endParaRPr>
          </a:p>
          <a:p>
            <a:pPr marL="857160" lvl="2" indent="-171000">
              <a:lnSpc>
                <a:spcPct val="100000"/>
              </a:lnSpc>
              <a:spcBef>
                <a:spcPts val="374"/>
              </a:spcBef>
              <a:buClr>
                <a:srgbClr val="000000"/>
              </a:buClr>
              <a:buFont typeface="Arial"/>
              <a:buChar char="•"/>
            </a:pPr>
            <a:r>
              <a:rPr lang="en-US" sz="1500" b="0" strike="noStrike" spc="-1" dirty="0">
                <a:solidFill>
                  <a:srgbClr val="000000"/>
                </a:solidFill>
                <a:latin typeface="Calibri"/>
              </a:rPr>
              <a:t>“</a:t>
            </a:r>
            <a:r>
              <a:rPr lang="en-US" sz="1500" b="0" i="1" strike="noStrike" spc="-1" dirty="0">
                <a:solidFill>
                  <a:srgbClr val="000000"/>
                </a:solidFill>
                <a:latin typeface="Calibri"/>
              </a:rPr>
              <a:t>I</a:t>
            </a:r>
            <a:r>
              <a:rPr lang="en-US" sz="1500" b="0" strike="noStrike" spc="-1" dirty="0">
                <a:solidFill>
                  <a:srgbClr val="000000"/>
                </a:solidFill>
                <a:latin typeface="Calibri"/>
              </a:rPr>
              <a:t> satisfies A” implies </a:t>
            </a:r>
            <a:r>
              <a:rPr lang="en-US" sz="1500" b="0" i="1" strike="noStrike" spc="-1" dirty="0">
                <a:solidFill>
                  <a:srgbClr val="000000"/>
                </a:solidFill>
                <a:latin typeface="Calibri"/>
              </a:rPr>
              <a:t>“I</a:t>
            </a:r>
            <a:r>
              <a:rPr lang="en-US" sz="1500" b="0" strike="noStrike" spc="-1" dirty="0">
                <a:solidFill>
                  <a:srgbClr val="000000"/>
                </a:solidFill>
                <a:latin typeface="Calibri"/>
              </a:rPr>
              <a:t> satisfies B”</a:t>
            </a:r>
          </a:p>
          <a:p>
            <a:pPr marL="857160" lvl="2" indent="-171000">
              <a:spcBef>
                <a:spcPts val="374"/>
              </a:spcBef>
              <a:buClr>
                <a:srgbClr val="000000"/>
              </a:buClr>
              <a:buFont typeface="Arial"/>
              <a:buChar char="•"/>
            </a:pPr>
            <a:r>
              <a:rPr lang="en-US" sz="1500" spc="-1" dirty="0">
                <a:solidFill>
                  <a:srgbClr val="000000"/>
                </a:solidFill>
                <a:latin typeface="Calibri"/>
              </a:rPr>
              <a:t>If the implementation satisfies the stronger spec (A), it satisfies the weaker (B)</a:t>
            </a:r>
            <a:endParaRPr lang="en-US" sz="1500" b="0" strike="noStrike" spc="-1" dirty="0">
              <a:solidFill>
                <a:srgbClr val="000000"/>
              </a:solidFill>
              <a:latin typeface="Calibri"/>
            </a:endParaRPr>
          </a:p>
          <a:p>
            <a:pPr marL="857160" lvl="2" indent="-171000">
              <a:lnSpc>
                <a:spcPct val="100000"/>
              </a:lnSpc>
              <a:spcBef>
                <a:spcPts val="374"/>
              </a:spcBef>
              <a:buClr>
                <a:srgbClr val="000000"/>
              </a:buClr>
              <a:buFont typeface="Arial"/>
              <a:buChar char="•"/>
            </a:pPr>
            <a:r>
              <a:rPr lang="en-US" sz="1500" b="0" strike="noStrike" spc="-1" dirty="0">
                <a:solidFill>
                  <a:srgbClr val="000000"/>
                </a:solidFill>
                <a:latin typeface="Calibri"/>
              </a:rPr>
              <a:t>The opposite is not necessarily true!</a:t>
            </a:r>
          </a:p>
          <a:p>
            <a:pPr marL="514440" lvl="1" indent="-171000">
              <a:lnSpc>
                <a:spcPct val="100000"/>
              </a:lnSpc>
              <a:spcBef>
                <a:spcPts val="374"/>
              </a:spcBef>
              <a:buClr>
                <a:srgbClr val="000000"/>
              </a:buClr>
              <a:buFont typeface="Arial"/>
              <a:buChar char="•"/>
            </a:pPr>
            <a:r>
              <a:rPr lang="en-US" spc="-1" dirty="0">
                <a:solidFill>
                  <a:srgbClr val="000000"/>
                </a:solidFill>
                <a:latin typeface="Calibri"/>
              </a:rPr>
              <a:t>For every client </a:t>
            </a:r>
            <a:r>
              <a:rPr lang="en-US" i="1" spc="-1" dirty="0">
                <a:solidFill>
                  <a:srgbClr val="000000"/>
                </a:solidFill>
                <a:latin typeface="Calibri"/>
              </a:rPr>
              <a:t>C</a:t>
            </a:r>
            <a:endParaRPr lang="en-US" spc="-1" dirty="0">
              <a:solidFill>
                <a:srgbClr val="000000"/>
              </a:solidFill>
              <a:latin typeface="Calibri"/>
            </a:endParaRPr>
          </a:p>
          <a:p>
            <a:pPr marL="857160" lvl="2" indent="-171000">
              <a:lnSpc>
                <a:spcPct val="100000"/>
              </a:lnSpc>
              <a:spcBef>
                <a:spcPts val="374"/>
              </a:spcBef>
              <a:buClr>
                <a:srgbClr val="000000"/>
              </a:buClr>
              <a:buFont typeface="Arial"/>
              <a:buChar char="•"/>
            </a:pPr>
            <a:r>
              <a:rPr lang="en-US" sz="1500" spc="-1" dirty="0">
                <a:solidFill>
                  <a:srgbClr val="000000"/>
                </a:solidFill>
                <a:latin typeface="Calibri"/>
              </a:rPr>
              <a:t>“</a:t>
            </a:r>
            <a:r>
              <a:rPr lang="en-US" sz="1500" i="1" spc="-1" dirty="0">
                <a:solidFill>
                  <a:srgbClr val="000000"/>
                </a:solidFill>
                <a:latin typeface="Calibri"/>
              </a:rPr>
              <a:t>C </a:t>
            </a:r>
            <a:r>
              <a:rPr lang="en-US" sz="1500" spc="-1" dirty="0">
                <a:solidFill>
                  <a:srgbClr val="000000"/>
                </a:solidFill>
                <a:latin typeface="Calibri"/>
              </a:rPr>
              <a:t>meets the obligations of B” implies “</a:t>
            </a:r>
            <a:r>
              <a:rPr lang="en-US" sz="1500" i="1" spc="-1" dirty="0">
                <a:solidFill>
                  <a:srgbClr val="000000"/>
                </a:solidFill>
                <a:latin typeface="Calibri"/>
              </a:rPr>
              <a:t>C</a:t>
            </a:r>
            <a:r>
              <a:rPr lang="en-US" sz="1500" spc="-1" dirty="0">
                <a:solidFill>
                  <a:srgbClr val="000000"/>
                </a:solidFill>
                <a:latin typeface="Calibri"/>
              </a:rPr>
              <a:t> meets the obligations of A”</a:t>
            </a:r>
          </a:p>
          <a:p>
            <a:pPr marL="857160" lvl="2" indent="-171000">
              <a:lnSpc>
                <a:spcPct val="100000"/>
              </a:lnSpc>
              <a:spcBef>
                <a:spcPts val="374"/>
              </a:spcBef>
              <a:buClr>
                <a:srgbClr val="000000"/>
              </a:buClr>
              <a:buFont typeface="Arial"/>
              <a:buChar char="•"/>
            </a:pPr>
            <a:r>
              <a:rPr lang="en-US" sz="1500" spc="-1" dirty="0">
                <a:solidFill>
                  <a:srgbClr val="000000"/>
                </a:solidFill>
                <a:latin typeface="Calibri"/>
              </a:rPr>
              <a:t>If C meets the weaker spec (B), it meets the stronger spec (A)</a:t>
            </a:r>
          </a:p>
          <a:p>
            <a:pPr marL="857160" lvl="2" indent="-171000">
              <a:lnSpc>
                <a:spcPct val="100000"/>
              </a:lnSpc>
              <a:spcBef>
                <a:spcPts val="374"/>
              </a:spcBef>
              <a:buClr>
                <a:srgbClr val="000000"/>
              </a:buClr>
              <a:buFont typeface="Arial"/>
              <a:buChar char="•"/>
            </a:pPr>
            <a:r>
              <a:rPr lang="en-US" sz="1500" spc="-1" dirty="0">
                <a:solidFill>
                  <a:srgbClr val="000000"/>
                </a:solidFill>
                <a:latin typeface="Calibri"/>
              </a:rPr>
              <a:t>The opposite is not necessarily true</a:t>
            </a:r>
            <a:endParaRPr lang="en-US" sz="15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A </a:t>
            </a:r>
            <a:r>
              <a:rPr lang="en-US" sz="2100" b="1" strike="noStrike" spc="-1" dirty="0">
                <a:solidFill>
                  <a:srgbClr val="000000"/>
                </a:solidFill>
                <a:latin typeface="Calibri"/>
              </a:rPr>
              <a:t>larger world </a:t>
            </a:r>
            <a:r>
              <a:rPr lang="en-US" sz="2100" b="0" strike="noStrike" spc="-1" dirty="0">
                <a:solidFill>
                  <a:srgbClr val="000000"/>
                </a:solidFill>
                <a:latin typeface="Calibri"/>
              </a:rPr>
              <a:t>of implementations satisfy the weaker spec B than the stronger spec A</a:t>
            </a: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Consequently, it is easier to implement a weaker spec!</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Weaker specs require </a:t>
            </a:r>
            <a:r>
              <a:rPr lang="en-US" sz="1800" b="0" i="1" strike="noStrike" spc="-1" dirty="0">
                <a:solidFill>
                  <a:srgbClr val="000000"/>
                </a:solidFill>
                <a:latin typeface="Calibri"/>
              </a:rPr>
              <a:t>more</a:t>
            </a:r>
            <a:r>
              <a:rPr lang="en-US" sz="1800" b="0" strike="noStrike" spc="-1" dirty="0">
                <a:solidFill>
                  <a:srgbClr val="000000"/>
                </a:solidFill>
                <a:latin typeface="Calibri"/>
              </a:rPr>
              <a:t> AND/OR Weaker specs guarantee (promise) </a:t>
            </a:r>
            <a:r>
              <a:rPr lang="en-US" sz="1800" b="0" i="1" strike="noStrike" spc="-1" dirty="0">
                <a:solidFill>
                  <a:srgbClr val="000000"/>
                </a:solidFill>
                <a:latin typeface="Calibri"/>
              </a:rPr>
              <a:t>less</a:t>
            </a:r>
            <a:endParaRPr lang="en-US" sz="1800" b="0" strike="noStrike" spc="-1" dirty="0">
              <a:solidFill>
                <a:srgbClr val="000000"/>
              </a:solidFill>
              <a:latin typeface="Calibri"/>
            </a:endParaRPr>
          </a:p>
        </p:txBody>
      </p:sp>
      <p:sp>
        <p:nvSpPr>
          <p:cNvPr id="133"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34" name="TextShape 4"/>
          <p:cNvSpPr txBox="1"/>
          <p:nvPr/>
        </p:nvSpPr>
        <p:spPr>
          <a:xfrm>
            <a:off x="6458040" y="6356520"/>
            <a:ext cx="2057040" cy="364680"/>
          </a:xfrm>
          <a:prstGeom prst="rect">
            <a:avLst/>
          </a:prstGeom>
          <a:noFill/>
          <a:ln>
            <a:noFill/>
          </a:ln>
        </p:spPr>
        <p:txBody>
          <a:bodyPr anchor="ctr"/>
          <a:lstStyle/>
          <a:p>
            <a:pPr algn="r">
              <a:lnSpc>
                <a:spcPct val="100000"/>
              </a:lnSpc>
            </a:pPr>
            <a:fld id="{2F1707C4-C07D-4A9E-80C2-E42B298D2756}" type="slidenum">
              <a:rPr lang="en-US" sz="900" b="0" strike="noStrike" spc="-1">
                <a:solidFill>
                  <a:srgbClr val="8B8B8B"/>
                </a:solidFill>
                <a:latin typeface="Tahoma"/>
                <a:ea typeface="MS PGothic"/>
              </a:rPr>
              <a:t>2</a:t>
            </a:fld>
            <a:endParaRPr lang="en-US" sz="900" b="0" strike="noStrike" spc="-1">
              <a:latin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chor="ctr"/>
          <a:lstStyle/>
          <a:p>
            <a:pPr>
              <a:spcBef>
                <a:spcPts val="0"/>
              </a:spcBef>
            </a:pPr>
            <a:r>
              <a:rPr lang="en-US" altLang="ru-RU" spc="-1" dirty="0">
                <a:solidFill>
                  <a:srgbClr val="000000"/>
                </a:solidFill>
                <a:latin typeface="Calibri" panose="020F0502020204030204" pitchFamily="34" charset="0"/>
                <a:ea typeface="DejaVu Sans"/>
                <a:cs typeface="Calibri" panose="020F0502020204030204" pitchFamily="34" charset="0"/>
              </a:rPr>
              <a:t>Comparing by Logical Formulas</a:t>
            </a:r>
          </a:p>
        </p:txBody>
      </p:sp>
      <p:sp>
        <p:nvSpPr>
          <p:cNvPr id="9219" name="Content Placeholder 2"/>
          <p:cNvSpPr>
            <a:spLocks noGrp="1"/>
          </p:cNvSpPr>
          <p:nvPr>
            <p:ph idx="1"/>
          </p:nvPr>
        </p:nvSpPr>
        <p:spPr/>
        <p:txBody>
          <a:bodyPr/>
          <a:lstStyle/>
          <a:p>
            <a:pPr marL="0" indent="0">
              <a:buNone/>
            </a:pPr>
            <a:r>
              <a:rPr lang="en-US" sz="2400" spc="-1" dirty="0"/>
              <a:t>Let  </a:t>
            </a:r>
            <a:r>
              <a:rPr lang="en-US" sz="2400" spc="-1" dirty="0">
                <a:solidFill>
                  <a:schemeClr val="accent1"/>
                </a:solidFill>
              </a:rPr>
              <a:t>A</a:t>
            </a:r>
            <a:r>
              <a:rPr lang="en-US" sz="2400" spc="-1" dirty="0"/>
              <a:t> = {</a:t>
            </a:r>
            <a:r>
              <a:rPr lang="en-US" sz="2400" spc="-1" dirty="0">
                <a:solidFill>
                  <a:schemeClr val="accent1"/>
                </a:solidFill>
              </a:rPr>
              <a:t>P</a:t>
            </a:r>
            <a:r>
              <a:rPr lang="en-US" sz="2400" spc="-1" baseline="-25000" dirty="0">
                <a:solidFill>
                  <a:schemeClr val="accent1"/>
                </a:solidFill>
              </a:rPr>
              <a:t>A</a:t>
            </a:r>
            <a:r>
              <a:rPr lang="en-US" sz="2400" spc="-1" dirty="0"/>
              <a:t>} </a:t>
            </a:r>
            <a:r>
              <a:rPr lang="en-US" sz="2400" spc="-1" dirty="0">
                <a:latin typeface="Courier" pitchFamily="2" charset="0"/>
              </a:rPr>
              <a:t>code</a:t>
            </a:r>
            <a:r>
              <a:rPr lang="en-US" sz="2400" spc="-1" dirty="0"/>
              <a:t> {</a:t>
            </a:r>
            <a:r>
              <a:rPr lang="en-US" sz="2400" spc="-1" dirty="0">
                <a:solidFill>
                  <a:schemeClr val="accent1"/>
                </a:solidFill>
              </a:rPr>
              <a:t>Q</a:t>
            </a:r>
            <a:r>
              <a:rPr lang="en-US" sz="2400" spc="-1" baseline="-25000" dirty="0">
                <a:solidFill>
                  <a:schemeClr val="accent1"/>
                </a:solidFill>
              </a:rPr>
              <a:t>A</a:t>
            </a:r>
            <a:r>
              <a:rPr lang="en-US" sz="2400" spc="-1" dirty="0"/>
              <a:t>}, </a:t>
            </a:r>
          </a:p>
          <a:p>
            <a:pPr marL="0" indent="0">
              <a:buNone/>
            </a:pPr>
            <a:r>
              <a:rPr lang="en-US" sz="2400" spc="-1" dirty="0"/>
              <a:t>       </a:t>
            </a:r>
            <a:r>
              <a:rPr lang="en-US" sz="2400" spc="-1" dirty="0">
                <a:solidFill>
                  <a:schemeClr val="accent1"/>
                </a:solidFill>
              </a:rPr>
              <a:t>B</a:t>
            </a:r>
            <a:r>
              <a:rPr lang="en-US" sz="2400" spc="-1" dirty="0"/>
              <a:t> = {</a:t>
            </a:r>
            <a:r>
              <a:rPr lang="en-US" sz="2400" spc="-1" dirty="0">
                <a:solidFill>
                  <a:schemeClr val="accent1"/>
                </a:solidFill>
              </a:rPr>
              <a:t>P</a:t>
            </a:r>
            <a:r>
              <a:rPr lang="en-US" sz="2400" spc="-1" baseline="-25000" dirty="0">
                <a:solidFill>
                  <a:schemeClr val="accent1"/>
                </a:solidFill>
              </a:rPr>
              <a:t>B</a:t>
            </a:r>
            <a:r>
              <a:rPr lang="en-US" sz="2400" spc="-1" dirty="0"/>
              <a:t>} </a:t>
            </a:r>
            <a:r>
              <a:rPr lang="en-US" sz="2400" spc="-1" dirty="0">
                <a:latin typeface="Courier" pitchFamily="2" charset="0"/>
              </a:rPr>
              <a:t>code</a:t>
            </a:r>
            <a:r>
              <a:rPr lang="en-US" sz="2400" spc="-1" dirty="0"/>
              <a:t> {</a:t>
            </a:r>
            <a:r>
              <a:rPr lang="en-US" sz="2400" spc="-1" dirty="0">
                <a:solidFill>
                  <a:schemeClr val="accent1"/>
                </a:solidFill>
              </a:rPr>
              <a:t>Q</a:t>
            </a:r>
            <a:r>
              <a:rPr lang="en-US" sz="2400" spc="-1" baseline="-25000" dirty="0">
                <a:solidFill>
                  <a:schemeClr val="accent1"/>
                </a:solidFill>
              </a:rPr>
              <a:t>B</a:t>
            </a:r>
            <a:r>
              <a:rPr lang="en-US" sz="2400" spc="-1" dirty="0"/>
              <a:t>}      be Hoare triples.</a:t>
            </a:r>
          </a:p>
          <a:p>
            <a:pPr marL="0" indent="0">
              <a:buNone/>
            </a:pPr>
            <a:endParaRPr lang="en-US" sz="2400" spc="-1" dirty="0"/>
          </a:p>
          <a:p>
            <a:pPr marL="0" indent="0">
              <a:buNone/>
            </a:pPr>
            <a:r>
              <a:rPr lang="en-US" sz="2400" spc="-1" dirty="0">
                <a:solidFill>
                  <a:schemeClr val="accent1"/>
                </a:solidFill>
              </a:rPr>
              <a:t>A</a:t>
            </a:r>
            <a:r>
              <a:rPr lang="en-US" sz="2400" spc="-1" dirty="0"/>
              <a:t> is stronger than </a:t>
            </a:r>
            <a:r>
              <a:rPr lang="en-US" sz="2400" spc="-1" dirty="0">
                <a:solidFill>
                  <a:schemeClr val="accent1"/>
                </a:solidFill>
              </a:rPr>
              <a:t>B</a:t>
            </a:r>
            <a:r>
              <a:rPr lang="en-US" sz="2400" spc="-1" dirty="0"/>
              <a:t> if and only if </a:t>
            </a:r>
            <a:r>
              <a:rPr lang="en-US" sz="2400" spc="-1" dirty="0">
                <a:solidFill>
                  <a:schemeClr val="accent1"/>
                </a:solidFill>
              </a:rPr>
              <a:t>P</a:t>
            </a:r>
            <a:r>
              <a:rPr lang="en-US" sz="2400" spc="-1" baseline="-25000" dirty="0">
                <a:solidFill>
                  <a:schemeClr val="accent1"/>
                </a:solidFill>
              </a:rPr>
              <a:t>A</a:t>
            </a:r>
            <a:r>
              <a:rPr lang="en-US" sz="2400" spc="-1" dirty="0">
                <a:solidFill>
                  <a:schemeClr val="accent1"/>
                </a:solidFill>
              </a:rPr>
              <a:t> </a:t>
            </a:r>
            <a:r>
              <a:rPr lang="en-US" sz="2400" spc="-1" dirty="0"/>
              <a:t>is weaker than </a:t>
            </a:r>
            <a:r>
              <a:rPr lang="en-US" sz="2400" spc="-1" dirty="0">
                <a:solidFill>
                  <a:schemeClr val="accent1"/>
                </a:solidFill>
              </a:rPr>
              <a:t>P</a:t>
            </a:r>
            <a:r>
              <a:rPr lang="en-US" sz="2400" spc="-1" baseline="-25000" dirty="0">
                <a:solidFill>
                  <a:schemeClr val="accent1"/>
                </a:solidFill>
              </a:rPr>
              <a:t>B</a:t>
            </a:r>
            <a:r>
              <a:rPr lang="en-US" sz="2400" spc="-1" dirty="0"/>
              <a:t> and </a:t>
            </a:r>
            <a:r>
              <a:rPr lang="en-US" sz="2400" spc="-1" dirty="0">
                <a:solidFill>
                  <a:schemeClr val="accent1"/>
                </a:solidFill>
              </a:rPr>
              <a:t>Q</a:t>
            </a:r>
            <a:r>
              <a:rPr lang="en-US" sz="2400" spc="-1" baseline="-25000" dirty="0">
                <a:solidFill>
                  <a:schemeClr val="accent1"/>
                </a:solidFill>
              </a:rPr>
              <a:t>A</a:t>
            </a:r>
            <a:r>
              <a:rPr lang="en-US" sz="2400" spc="-1" dirty="0"/>
              <a:t> is stronger than </a:t>
            </a:r>
            <a:r>
              <a:rPr lang="en-US" sz="2400" spc="-1" dirty="0">
                <a:solidFill>
                  <a:schemeClr val="accent1"/>
                </a:solidFill>
              </a:rPr>
              <a:t>Q</a:t>
            </a:r>
            <a:r>
              <a:rPr lang="en-US" sz="2400" spc="-1" baseline="-25000" dirty="0">
                <a:solidFill>
                  <a:schemeClr val="accent1"/>
                </a:solidFill>
              </a:rPr>
              <a:t>B</a:t>
            </a:r>
            <a:r>
              <a:rPr lang="en-US" sz="2400" spc="-1" dirty="0"/>
              <a:t>, i.e.,</a:t>
            </a:r>
          </a:p>
          <a:p>
            <a:endParaRPr lang="en-US" sz="2400" spc="-1" dirty="0"/>
          </a:p>
          <a:p>
            <a:r>
              <a:rPr lang="en-US" sz="2400" spc="-1" dirty="0">
                <a:solidFill>
                  <a:schemeClr val="accent1"/>
                </a:solidFill>
              </a:rPr>
              <a:t>A =&gt; B  &lt;=</a:t>
            </a:r>
            <a:r>
              <a:rPr lang="en-US" sz="2400" spc="-1" dirty="0">
                <a:solidFill>
                  <a:schemeClr val="accent1"/>
                </a:solidFill>
                <a:sym typeface="Wingdings" pitchFamily="2" charset="2"/>
              </a:rPr>
              <a:t>=&gt;</a:t>
            </a:r>
            <a:r>
              <a:rPr lang="en-US" sz="2400" spc="-1" dirty="0">
                <a:solidFill>
                  <a:schemeClr val="accent1"/>
                </a:solidFill>
              </a:rPr>
              <a:t> (P</a:t>
            </a:r>
            <a:r>
              <a:rPr lang="en-US" sz="2400" spc="-1" baseline="-25000" dirty="0">
                <a:solidFill>
                  <a:schemeClr val="accent1"/>
                </a:solidFill>
              </a:rPr>
              <a:t>B</a:t>
            </a:r>
            <a:r>
              <a:rPr lang="en-US" sz="2400" spc="-1" dirty="0">
                <a:solidFill>
                  <a:schemeClr val="accent1"/>
                </a:solidFill>
              </a:rPr>
              <a:t> =&gt;  P</a:t>
            </a:r>
            <a:r>
              <a:rPr lang="en-US" sz="2400" spc="-1" baseline="-25000" dirty="0">
                <a:solidFill>
                  <a:schemeClr val="accent1"/>
                </a:solidFill>
              </a:rPr>
              <a:t>A</a:t>
            </a:r>
            <a:r>
              <a:rPr lang="en-US" sz="2400" spc="-1" dirty="0">
                <a:solidFill>
                  <a:schemeClr val="accent1"/>
                </a:solidFill>
              </a:rPr>
              <a:t> ^ Q</a:t>
            </a:r>
            <a:r>
              <a:rPr lang="en-US" sz="2400" spc="-1" baseline="-25000" dirty="0">
                <a:solidFill>
                  <a:schemeClr val="accent1"/>
                </a:solidFill>
              </a:rPr>
              <a:t>A</a:t>
            </a:r>
            <a:r>
              <a:rPr lang="en-US" sz="2400" spc="-1" dirty="0">
                <a:solidFill>
                  <a:schemeClr val="accent1"/>
                </a:solidFill>
              </a:rPr>
              <a:t> =&gt; Q</a:t>
            </a:r>
            <a:r>
              <a:rPr lang="en-US" sz="2400" spc="-1" baseline="-25000" dirty="0">
                <a:solidFill>
                  <a:schemeClr val="accent1"/>
                </a:solidFill>
              </a:rPr>
              <a:t>B</a:t>
            </a:r>
            <a:r>
              <a:rPr lang="en-US" sz="2400" spc="-1" dirty="0">
                <a:solidFill>
                  <a:schemeClr val="accent1"/>
                </a:solidFill>
              </a:rPr>
              <a:t>)</a:t>
            </a:r>
            <a:r>
              <a:rPr lang="en-US" sz="2400" spc="-1" dirty="0"/>
              <a:t>.</a:t>
            </a:r>
          </a:p>
          <a:p>
            <a:endParaRPr lang="en-US" sz="2400" spc="-1" dirty="0"/>
          </a:p>
          <a:p>
            <a:pPr marL="0" indent="0">
              <a:buNone/>
            </a:pPr>
            <a:r>
              <a:rPr lang="en-US" sz="2400" spc="-1" dirty="0">
                <a:solidFill>
                  <a:schemeClr val="accent1"/>
                </a:solidFill>
              </a:rPr>
              <a:t>A =&gt; B </a:t>
            </a:r>
            <a:r>
              <a:rPr lang="en-US" sz="2400" spc="-1" dirty="0"/>
              <a:t>means that any </a:t>
            </a:r>
            <a:r>
              <a:rPr lang="en-US" sz="2400" spc="-1" dirty="0">
                <a:latin typeface="Courier" pitchFamily="2" charset="0"/>
              </a:rPr>
              <a:t>code</a:t>
            </a:r>
            <a:r>
              <a:rPr lang="en-US" sz="2400" spc="-1" dirty="0"/>
              <a:t> satisfying </a:t>
            </a:r>
            <a:r>
              <a:rPr lang="en-US" sz="2400" spc="-1" dirty="0">
                <a:solidFill>
                  <a:schemeClr val="accent1"/>
                </a:solidFill>
              </a:rPr>
              <a:t>A</a:t>
            </a:r>
            <a:r>
              <a:rPr lang="en-US" sz="2400" spc="-1" dirty="0"/>
              <a:t> also satisfies </a:t>
            </a:r>
            <a:r>
              <a:rPr lang="en-US" sz="2400" spc="-1" dirty="0">
                <a:solidFill>
                  <a:schemeClr val="accent1"/>
                </a:solidFill>
              </a:rPr>
              <a:t>B</a:t>
            </a:r>
            <a:r>
              <a:rPr lang="en-US" sz="2400" spc="-1" dirty="0"/>
              <a:t>.</a:t>
            </a:r>
          </a:p>
          <a:p>
            <a:pPr marL="0" indent="0">
              <a:buFont typeface="Wingdings" panose="05000000000000000000" pitchFamily="2" charset="2"/>
              <a:buNone/>
            </a:pPr>
            <a:endParaRPr lang="en-US" altLang="ru-RU" sz="2400" baseline="-25000" dirty="0">
              <a:latin typeface="Calibri" panose="020F0502020204030204" pitchFamily="34" charset="0"/>
              <a:cs typeface="Calibri" panose="020F0502020204030204" pitchFamily="34" charset="0"/>
            </a:endParaRPr>
          </a:p>
        </p:txBody>
      </p:sp>
      <p:sp>
        <p:nvSpPr>
          <p:cNvPr id="6"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7"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20</a:t>
            </a:fld>
            <a:endParaRPr lang="en-US" sz="900" b="0" strike="noStrike" spc="-1">
              <a:latin typeface="Times New Roman"/>
            </a:endParaRPr>
          </a:p>
        </p:txBody>
      </p:sp>
    </p:spTree>
    <p:extLst>
      <p:ext uri="{BB962C8B-B14F-4D97-AF65-F5344CB8AC3E}">
        <p14:creationId xmlns:p14="http://schemas.microsoft.com/office/powerpoint/2010/main" val="3179653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chor="ctr"/>
          <a:lstStyle/>
          <a:p>
            <a:pPr>
              <a:spcBef>
                <a:spcPts val="0"/>
              </a:spcBef>
            </a:pPr>
            <a:r>
              <a:rPr lang="en-US" altLang="ru-RU" sz="2475" spc="-1" dirty="0">
                <a:solidFill>
                  <a:srgbClr val="000000"/>
                </a:solidFill>
                <a:ea typeface="DejaVu Sans"/>
                <a:cs typeface="DejaVu Sans"/>
              </a:rPr>
              <a:t>Example: </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find(</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a, </a:t>
            </a:r>
            <a:r>
              <a:rPr lang="en-US" altLang="ru-RU" sz="2475" spc="-1" dirty="0" err="1">
                <a:solidFill>
                  <a:srgbClr val="000000"/>
                </a:solidFill>
                <a:ea typeface="DejaVu Sans"/>
                <a:cs typeface="DejaVu Sans"/>
              </a:rPr>
              <a:t>int</a:t>
            </a:r>
            <a:r>
              <a:rPr lang="en-US" altLang="ru-RU" sz="2475" spc="-1" dirty="0">
                <a:solidFill>
                  <a:srgbClr val="000000"/>
                </a:solidFill>
                <a:ea typeface="DejaVu Sans"/>
                <a:cs typeface="DejaVu Sans"/>
              </a:rPr>
              <a:t> </a:t>
            </a:r>
            <a:r>
              <a:rPr lang="en-US" altLang="ru-RU" sz="2475" spc="-1" dirty="0" err="1">
                <a:solidFill>
                  <a:srgbClr val="000000"/>
                </a:solidFill>
                <a:ea typeface="DejaVu Sans"/>
                <a:cs typeface="DejaVu Sans"/>
              </a:rPr>
              <a:t>val</a:t>
            </a:r>
            <a:r>
              <a:rPr lang="en-US" altLang="ru-RU" sz="2475" spc="-1" dirty="0">
                <a:solidFill>
                  <a:srgbClr val="000000"/>
                </a:solidFill>
                <a:ea typeface="DejaVu Sans"/>
                <a:cs typeface="DejaVu Sans"/>
              </a:rPr>
              <a:t>)</a:t>
            </a:r>
          </a:p>
        </p:txBody>
      </p:sp>
      <p:sp>
        <p:nvSpPr>
          <p:cNvPr id="98306" name="Content Placeholder 2"/>
          <p:cNvSpPr>
            <a:spLocks noGrp="1"/>
          </p:cNvSpPr>
          <p:nvPr>
            <p:ph idx="1"/>
          </p:nvPr>
        </p:nvSpPr>
        <p:spPr/>
        <p:txBody>
          <a:bodyPr/>
          <a:lstStyle/>
          <a:p>
            <a:pPr>
              <a:lnSpc>
                <a:spcPct val="80000"/>
              </a:lnSpc>
            </a:pPr>
            <a:r>
              <a:rPr lang="en-US" altLang="ru-RU" sz="2300" dirty="0">
                <a:latin typeface="Calibri" panose="020F0502020204030204" pitchFamily="34" charset="0"/>
                <a:cs typeface="Calibri" panose="020F0502020204030204" pitchFamily="34" charset="0"/>
              </a:rPr>
              <a:t>Specification B:</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requires</a:t>
            </a:r>
            <a:r>
              <a:rPr lang="en-US" altLang="ru-RU" sz="2300" dirty="0">
                <a:latin typeface="Calibri" panose="020F0502020204030204" pitchFamily="34" charset="0"/>
                <a:cs typeface="Calibri" panose="020F0502020204030204" pitchFamily="34" charset="0"/>
              </a:rPr>
              <a:t>: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is non-null and </a:t>
            </a:r>
            <a:r>
              <a:rPr lang="en-US" altLang="ru-RU" sz="2300" b="1" dirty="0" err="1">
                <a:latin typeface="Calibri" panose="020F0502020204030204" pitchFamily="34" charset="0"/>
                <a:cs typeface="Calibri" panose="020F0502020204030204" pitchFamily="34" charset="0"/>
              </a:rPr>
              <a:t>val</a:t>
            </a:r>
            <a:r>
              <a:rPr lang="en-US" altLang="ru-RU" sz="2300" dirty="0">
                <a:latin typeface="Calibri" panose="020F0502020204030204" pitchFamily="34" charset="0"/>
                <a:cs typeface="Calibri" panose="020F0502020204030204" pitchFamily="34" charset="0"/>
              </a:rPr>
              <a:t> occurs in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B </a:t>
            </a:r>
            <a:r>
              <a:rPr lang="en-US" altLang="ru-RU" sz="2300" b="1" dirty="0">
                <a:solidFill>
                  <a:srgbClr val="0000FF"/>
                </a:solidFill>
                <a:latin typeface="Calibri" panose="020F0502020204030204" pitchFamily="34" charset="0"/>
                <a:cs typeface="Calibri" panose="020F0502020204030204" pitchFamily="34" charset="0"/>
              </a:rPr>
              <a:t>]</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returns</a:t>
            </a:r>
            <a:r>
              <a:rPr lang="en-US" altLang="ru-RU" sz="2300" dirty="0">
                <a:latin typeface="Calibri" panose="020F0502020204030204" pitchFamily="34" charset="0"/>
                <a:cs typeface="Calibri" panose="020F0502020204030204" pitchFamily="34" charset="0"/>
              </a:rPr>
              <a:t>: </a:t>
            </a:r>
            <a:r>
              <a:rPr lang="en-US" altLang="ru-RU" sz="2300" b="1" dirty="0" err="1">
                <a:latin typeface="Calibri" panose="020F0502020204030204" pitchFamily="34" charset="0"/>
                <a:cs typeface="Calibri" panose="020F0502020204030204" pitchFamily="34" charset="0"/>
              </a:rPr>
              <a:t>i</a:t>
            </a:r>
            <a:r>
              <a:rPr lang="en-US" altLang="ru-RU" sz="2300" dirty="0">
                <a:latin typeface="Calibri" panose="020F0502020204030204" pitchFamily="34" charset="0"/>
                <a:cs typeface="Calibri" panose="020F0502020204030204" pitchFamily="34" charset="0"/>
              </a:rPr>
              <a:t> such that </a:t>
            </a:r>
            <a:r>
              <a:rPr lang="en-US" altLang="ru-RU" sz="2300" b="1" dirty="0">
                <a:latin typeface="Calibri" panose="020F0502020204030204" pitchFamily="34" charset="0"/>
                <a:cs typeface="Calibri" panose="020F0502020204030204" pitchFamily="34" charset="0"/>
              </a:rPr>
              <a:t>a[</a:t>
            </a:r>
            <a:r>
              <a:rPr lang="en-US" altLang="ru-RU" sz="2300" b="1" dirty="0" err="1">
                <a:latin typeface="Calibri" panose="020F0502020204030204" pitchFamily="34" charset="0"/>
                <a:cs typeface="Calibri" panose="020F0502020204030204" pitchFamily="34" charset="0"/>
              </a:rPr>
              <a:t>i</a:t>
            </a:r>
            <a:r>
              <a:rPr lang="en-US" altLang="ru-RU" sz="2300" b="1" dirty="0">
                <a:latin typeface="Calibri" panose="020F0502020204030204" pitchFamily="34" charset="0"/>
                <a:cs typeface="Calibri" panose="020F0502020204030204" pitchFamily="34" charset="0"/>
              </a:rPr>
              <a:t>] =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B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latin typeface="Calibri" panose="020F0502020204030204" pitchFamily="34" charset="0"/>
              <a:cs typeface="Calibri" panose="020F0502020204030204" pitchFamily="34" charset="0"/>
            </a:endParaRPr>
          </a:p>
          <a:p>
            <a:pPr>
              <a:lnSpc>
                <a:spcPct val="80000"/>
              </a:lnSpc>
            </a:pPr>
            <a:r>
              <a:rPr lang="en-US" altLang="ru-RU" sz="2300" dirty="0">
                <a:latin typeface="Calibri" panose="020F0502020204030204" pitchFamily="34" charset="0"/>
                <a:cs typeface="Calibri" panose="020F0502020204030204" pitchFamily="34" charset="0"/>
              </a:rPr>
              <a:t>Specification A:</a:t>
            </a: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requires: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is non-null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P</a:t>
            </a:r>
            <a:r>
              <a:rPr lang="en-US" altLang="ru-RU" sz="2300" b="1" baseline="-25000" dirty="0">
                <a:solidFill>
                  <a:srgbClr val="0000FF"/>
                </a:solidFill>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solidFill>
                <a:srgbClr val="FF0000"/>
              </a:solidFill>
              <a:latin typeface="Calibri" panose="020F0502020204030204" pitchFamily="34" charset="0"/>
              <a:cs typeface="Calibri" panose="020F0502020204030204" pitchFamily="34" charset="0"/>
            </a:endParaRPr>
          </a:p>
          <a:p>
            <a:pPr marL="457200" lvl="1" indent="0">
              <a:lnSpc>
                <a:spcPct val="80000"/>
              </a:lnSpc>
              <a:buFont typeface="Wingdings" panose="05000000000000000000" pitchFamily="2" charset="2"/>
              <a:buNone/>
            </a:pPr>
            <a:r>
              <a:rPr lang="en-US" altLang="ru-RU" sz="2300" dirty="0">
                <a:solidFill>
                  <a:srgbClr val="FF0000"/>
                </a:solidFill>
                <a:latin typeface="Calibri" panose="020F0502020204030204" pitchFamily="34" charset="0"/>
                <a:cs typeface="Calibri" panose="020F0502020204030204" pitchFamily="34" charset="0"/>
              </a:rPr>
              <a:t>returns</a:t>
            </a:r>
            <a:r>
              <a:rPr lang="en-US" altLang="ru-RU" sz="2300" dirty="0">
                <a:latin typeface="Calibri" panose="020F0502020204030204" pitchFamily="34" charset="0"/>
                <a:cs typeface="Calibri" panose="020F0502020204030204" pitchFamily="34" charset="0"/>
              </a:rPr>
              <a:t>: </a:t>
            </a:r>
            <a:r>
              <a:rPr lang="en-US" altLang="ru-RU" sz="2300" b="1" dirty="0" err="1">
                <a:latin typeface="Calibri" panose="020F0502020204030204" pitchFamily="34" charset="0"/>
                <a:cs typeface="Calibri" panose="020F0502020204030204" pitchFamily="34" charset="0"/>
              </a:rPr>
              <a:t>i</a:t>
            </a:r>
            <a:r>
              <a:rPr lang="en-US" altLang="ru-RU" sz="2300" dirty="0">
                <a:latin typeface="Calibri" panose="020F0502020204030204" pitchFamily="34" charset="0"/>
                <a:cs typeface="Calibri" panose="020F0502020204030204" pitchFamily="34" charset="0"/>
              </a:rPr>
              <a:t> such that </a:t>
            </a:r>
            <a:r>
              <a:rPr lang="en-US" altLang="ru-RU" sz="2300" b="1" dirty="0">
                <a:latin typeface="Calibri" panose="020F0502020204030204" pitchFamily="34" charset="0"/>
                <a:cs typeface="Calibri" panose="020F0502020204030204" pitchFamily="34" charset="0"/>
              </a:rPr>
              <a:t>a[</a:t>
            </a:r>
            <a:r>
              <a:rPr lang="en-US" altLang="ru-RU" sz="2300" b="1" dirty="0" err="1">
                <a:latin typeface="Calibri" panose="020F0502020204030204" pitchFamily="34" charset="0"/>
                <a:cs typeface="Calibri" panose="020F0502020204030204" pitchFamily="34" charset="0"/>
              </a:rPr>
              <a:t>i</a:t>
            </a:r>
            <a:r>
              <a:rPr lang="en-US" altLang="ru-RU" sz="2300" b="1" dirty="0">
                <a:latin typeface="Calibri" panose="020F0502020204030204" pitchFamily="34" charset="0"/>
                <a:cs typeface="Calibri" panose="020F0502020204030204" pitchFamily="34" charset="0"/>
              </a:rPr>
              <a:t>] = </a:t>
            </a:r>
            <a:r>
              <a:rPr lang="en-US" altLang="ru-RU" sz="2300" b="1" dirty="0" err="1">
                <a:latin typeface="Calibri" panose="020F0502020204030204" pitchFamily="34" charset="0"/>
                <a:cs typeface="Calibri" panose="020F0502020204030204" pitchFamily="34" charset="0"/>
              </a:rPr>
              <a:t>val</a:t>
            </a:r>
            <a:r>
              <a:rPr lang="en-US" altLang="ru-RU" sz="2300" dirty="0">
                <a:latin typeface="Calibri" panose="020F0502020204030204" pitchFamily="34" charset="0"/>
                <a:cs typeface="Calibri" panose="020F0502020204030204" pitchFamily="34" charset="0"/>
              </a:rPr>
              <a:t> if value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dirty="0">
                <a:latin typeface="Calibri" panose="020F0502020204030204" pitchFamily="34" charset="0"/>
                <a:cs typeface="Calibri" panose="020F0502020204030204" pitchFamily="34" charset="0"/>
              </a:rPr>
              <a:t>occurs in </a:t>
            </a:r>
            <a:r>
              <a:rPr lang="en-US" altLang="ru-RU" sz="2300" b="1" dirty="0">
                <a:latin typeface="Calibri" panose="020F0502020204030204" pitchFamily="34" charset="0"/>
                <a:cs typeface="Calibri" panose="020F0502020204030204" pitchFamily="34" charset="0"/>
              </a:rPr>
              <a:t>a</a:t>
            </a:r>
            <a:r>
              <a:rPr lang="en-US" altLang="ru-RU" sz="2300" dirty="0">
                <a:latin typeface="Calibri" panose="020F0502020204030204" pitchFamily="34" charset="0"/>
                <a:cs typeface="Calibri" panose="020F0502020204030204" pitchFamily="34" charset="0"/>
              </a:rPr>
              <a:t> and</a:t>
            </a:r>
            <a:r>
              <a:rPr lang="en-US" altLang="ru-RU" sz="2300" b="1" dirty="0">
                <a:latin typeface="Calibri" panose="020F0502020204030204" pitchFamily="34" charset="0"/>
                <a:cs typeface="Calibri" panose="020F0502020204030204" pitchFamily="34" charset="0"/>
              </a:rPr>
              <a:t> -1</a:t>
            </a:r>
            <a:r>
              <a:rPr lang="en-US" altLang="ru-RU" sz="2300" dirty="0">
                <a:latin typeface="Calibri" panose="020F0502020204030204" pitchFamily="34" charset="0"/>
                <a:cs typeface="Calibri" panose="020F0502020204030204" pitchFamily="34" charset="0"/>
              </a:rPr>
              <a:t> if value </a:t>
            </a:r>
            <a:r>
              <a:rPr lang="en-US" altLang="ru-RU" sz="2300" b="1" dirty="0" err="1">
                <a:latin typeface="Calibri" panose="020F0502020204030204" pitchFamily="34" charset="0"/>
                <a:cs typeface="Calibri" panose="020F0502020204030204" pitchFamily="34" charset="0"/>
              </a:rPr>
              <a:t>val</a:t>
            </a:r>
            <a:r>
              <a:rPr lang="en-US" altLang="ru-RU" sz="2300" b="1" dirty="0">
                <a:latin typeface="Calibri" panose="020F0502020204030204" pitchFamily="34" charset="0"/>
                <a:cs typeface="Calibri" panose="020F0502020204030204" pitchFamily="34" charset="0"/>
              </a:rPr>
              <a:t> </a:t>
            </a:r>
            <a:r>
              <a:rPr lang="en-US" altLang="ru-RU" sz="2300" dirty="0">
                <a:latin typeface="Calibri" panose="020F0502020204030204" pitchFamily="34" charset="0"/>
                <a:cs typeface="Calibri" panose="020F0502020204030204" pitchFamily="34" charset="0"/>
              </a:rPr>
              <a:t>does not occur in </a:t>
            </a:r>
            <a:r>
              <a:rPr lang="en-US" altLang="ru-RU" sz="2300" b="1" dirty="0">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r>
              <a:rPr lang="en-US" altLang="ru-RU" sz="2300" dirty="0">
                <a:solidFill>
                  <a:srgbClr val="0000FF"/>
                </a:solidFill>
                <a:latin typeface="Calibri" panose="020F0502020204030204" pitchFamily="34" charset="0"/>
                <a:cs typeface="Calibri" panose="020F0502020204030204" pitchFamily="34" charset="0"/>
              </a:rPr>
              <a:t> </a:t>
            </a:r>
            <a:r>
              <a:rPr lang="en-US" altLang="ru-RU" sz="2300" b="1" dirty="0">
                <a:solidFill>
                  <a:srgbClr val="0000FF"/>
                </a:solidFill>
                <a:latin typeface="Calibri" panose="020F0502020204030204" pitchFamily="34" charset="0"/>
                <a:cs typeface="Calibri" panose="020F0502020204030204" pitchFamily="34" charset="0"/>
              </a:rPr>
              <a:t>Q</a:t>
            </a:r>
            <a:r>
              <a:rPr lang="en-US" altLang="ru-RU" sz="2300" b="1" baseline="-25000" dirty="0">
                <a:solidFill>
                  <a:srgbClr val="0000FF"/>
                </a:solidFill>
                <a:latin typeface="Calibri" panose="020F0502020204030204" pitchFamily="34" charset="0"/>
                <a:cs typeface="Calibri" panose="020F0502020204030204" pitchFamily="34" charset="0"/>
              </a:rPr>
              <a:t>A </a:t>
            </a:r>
            <a:r>
              <a:rPr lang="en-US" altLang="ru-RU" sz="2300" b="1" dirty="0">
                <a:solidFill>
                  <a:srgbClr val="0000FF"/>
                </a:solidFill>
                <a:latin typeface="Calibri" panose="020F0502020204030204" pitchFamily="34" charset="0"/>
                <a:cs typeface="Calibri" panose="020F0502020204030204" pitchFamily="34" charset="0"/>
              </a:rPr>
              <a:t>]</a:t>
            </a:r>
            <a:endParaRPr lang="en-US" altLang="ru-RU" sz="2300" dirty="0">
              <a:latin typeface="Calibri" panose="020F0502020204030204" pitchFamily="34" charset="0"/>
              <a:cs typeface="Calibri" panose="020F0502020204030204" pitchFamily="34" charset="0"/>
            </a:endParaRPr>
          </a:p>
          <a:p>
            <a:pPr>
              <a:lnSpc>
                <a:spcPct val="80000"/>
              </a:lnSpc>
              <a:buFont typeface="Wingdings" panose="05000000000000000000" pitchFamily="2" charset="2"/>
              <a:buNone/>
            </a:pPr>
            <a:endParaRPr lang="en-US" altLang="ru-RU" sz="2300" dirty="0">
              <a:latin typeface="Calibri" panose="020F0502020204030204" pitchFamily="34" charset="0"/>
              <a:cs typeface="Calibri" panose="020F0502020204030204" pitchFamily="34" charset="0"/>
            </a:endParaRPr>
          </a:p>
          <a:p>
            <a:r>
              <a:rPr lang="en-US" altLang="ru-RU" sz="2400" dirty="0">
                <a:latin typeface="Calibri" panose="020F0502020204030204" pitchFamily="34" charset="0"/>
                <a:cs typeface="Calibri" panose="020F0502020204030204" pitchFamily="34" charset="0"/>
              </a:rPr>
              <a:t>P</a:t>
            </a:r>
            <a:r>
              <a:rPr lang="en-US" altLang="ru-RU" sz="2400" baseline="-25000" dirty="0">
                <a:latin typeface="Calibri" panose="020F0502020204030204" pitchFamily="34" charset="0"/>
                <a:cs typeface="Calibri" panose="020F0502020204030204" pitchFamily="34" charset="0"/>
              </a:rPr>
              <a:t>B</a:t>
            </a:r>
            <a:r>
              <a:rPr lang="en-US" altLang="ru-RU" sz="2400" dirty="0">
                <a:latin typeface="Calibri" panose="020F0502020204030204" pitchFamily="34" charset="0"/>
                <a:cs typeface="Calibri" panose="020F0502020204030204" pitchFamily="34" charset="0"/>
              </a:rPr>
              <a:t> requires more of the caller than P</a:t>
            </a:r>
            <a:r>
              <a:rPr lang="en-US" altLang="ru-RU" sz="2400" baseline="-25000" dirty="0">
                <a:latin typeface="Calibri" panose="020F0502020204030204" pitchFamily="34" charset="0"/>
                <a:cs typeface="Calibri" panose="020F0502020204030204" pitchFamily="34" charset="0"/>
              </a:rPr>
              <a:t>A</a:t>
            </a:r>
            <a:r>
              <a:rPr lang="en-US" altLang="ru-RU" sz="2400" dirty="0">
                <a:latin typeface="Calibri" panose="020F0502020204030204" pitchFamily="34" charset="0"/>
                <a:cs typeface="Calibri" panose="020F0502020204030204" pitchFamily="34" charset="0"/>
              </a:rPr>
              <a:t>. That is, </a:t>
            </a:r>
            <a:r>
              <a:rPr lang="en-US" altLang="ru-RU" sz="2400" b="1" dirty="0">
                <a:solidFill>
                  <a:srgbClr val="0000FF"/>
                </a:solidFill>
                <a:latin typeface="Calibri" panose="020F0502020204030204" pitchFamily="34" charset="0"/>
                <a:cs typeface="Calibri" panose="020F0502020204030204" pitchFamily="34" charset="0"/>
              </a:rPr>
              <a:t>P</a:t>
            </a:r>
            <a:r>
              <a:rPr lang="en-US" altLang="ru-RU" sz="2400" b="1" baseline="-25000" dirty="0">
                <a:solidFill>
                  <a:srgbClr val="0000FF"/>
                </a:solidFill>
                <a:latin typeface="Calibri" panose="020F0502020204030204" pitchFamily="34" charset="0"/>
                <a:cs typeface="Calibri" panose="020F0502020204030204" pitchFamily="34" charset="0"/>
              </a:rPr>
              <a:t>B</a:t>
            </a:r>
            <a:r>
              <a:rPr lang="en-US" altLang="ru-RU" sz="2400" dirty="0">
                <a:latin typeface="Calibri" panose="020F0502020204030204" pitchFamily="34" charset="0"/>
                <a:cs typeface="Calibri" panose="020F0502020204030204" pitchFamily="34" charset="0"/>
              </a:rPr>
              <a:t> =&gt; </a:t>
            </a:r>
            <a:r>
              <a:rPr lang="en-US" altLang="ru-RU" sz="2400" b="1" dirty="0">
                <a:solidFill>
                  <a:srgbClr val="0000FF"/>
                </a:solidFill>
                <a:latin typeface="Calibri" panose="020F0502020204030204" pitchFamily="34" charset="0"/>
                <a:cs typeface="Calibri" panose="020F0502020204030204" pitchFamily="34" charset="0"/>
              </a:rPr>
              <a:t>P</a:t>
            </a:r>
            <a:r>
              <a:rPr lang="en-US" altLang="ru-RU" sz="2400" b="1" baseline="-25000" dirty="0">
                <a:solidFill>
                  <a:srgbClr val="0000FF"/>
                </a:solidFill>
                <a:latin typeface="Calibri" panose="020F0502020204030204" pitchFamily="34" charset="0"/>
                <a:cs typeface="Calibri" panose="020F0502020204030204" pitchFamily="34" charset="0"/>
              </a:rPr>
              <a:t>A</a:t>
            </a:r>
            <a:r>
              <a:rPr lang="en-US" altLang="ru-RU" sz="2400" dirty="0">
                <a:latin typeface="Calibri" panose="020F0502020204030204" pitchFamily="34" charset="0"/>
                <a:cs typeface="Calibri" panose="020F0502020204030204" pitchFamily="34" charset="0"/>
              </a:rPr>
              <a:t>.</a:t>
            </a:r>
          </a:p>
          <a:p>
            <a:r>
              <a:rPr lang="en-US" altLang="ru-RU" sz="2400" dirty="0">
                <a:latin typeface="Calibri" panose="020F0502020204030204" pitchFamily="34" charset="0"/>
                <a:cs typeface="Calibri" panose="020F0502020204030204" pitchFamily="34" charset="0"/>
              </a:rPr>
              <a:t>Q</a:t>
            </a:r>
            <a:r>
              <a:rPr lang="en-US" altLang="ru-RU" sz="2400" baseline="-25000" dirty="0">
                <a:latin typeface="Calibri" panose="020F0502020204030204" pitchFamily="34" charset="0"/>
                <a:cs typeface="Calibri" panose="020F0502020204030204" pitchFamily="34" charset="0"/>
              </a:rPr>
              <a:t>A</a:t>
            </a:r>
            <a:r>
              <a:rPr lang="en-US" altLang="ru-RU" sz="2400" dirty="0">
                <a:latin typeface="Calibri" panose="020F0502020204030204" pitchFamily="34" charset="0"/>
                <a:cs typeface="Calibri" panose="020F0502020204030204" pitchFamily="34" charset="0"/>
              </a:rPr>
              <a:t> promises more to the caller than Q</a:t>
            </a:r>
            <a:r>
              <a:rPr lang="en-US" altLang="ru-RU" sz="2400" baseline="-25000" dirty="0">
                <a:latin typeface="Calibri" panose="020F0502020204030204" pitchFamily="34" charset="0"/>
                <a:cs typeface="Calibri" panose="020F0502020204030204" pitchFamily="34" charset="0"/>
              </a:rPr>
              <a:t>B</a:t>
            </a:r>
            <a:r>
              <a:rPr lang="en-US" altLang="ru-RU" sz="2400" dirty="0">
                <a:latin typeface="Calibri" panose="020F0502020204030204" pitchFamily="34" charset="0"/>
                <a:cs typeface="Calibri" panose="020F0502020204030204" pitchFamily="34" charset="0"/>
              </a:rPr>
              <a:t>  (Q</a:t>
            </a:r>
            <a:r>
              <a:rPr lang="en-US" altLang="ru-RU" sz="2400" baseline="-25000" dirty="0">
                <a:latin typeface="Calibri" panose="020F0502020204030204" pitchFamily="34" charset="0"/>
                <a:cs typeface="Calibri" panose="020F0502020204030204" pitchFamily="34" charset="0"/>
              </a:rPr>
              <a:t>B</a:t>
            </a:r>
            <a:r>
              <a:rPr lang="en-US" altLang="ru-RU" sz="2400" dirty="0">
                <a:latin typeface="Calibri" panose="020F0502020204030204" pitchFamily="34" charset="0"/>
                <a:cs typeface="Calibri" panose="020F0502020204030204" pitchFamily="34" charset="0"/>
              </a:rPr>
              <a:t> does not promise anything if </a:t>
            </a:r>
            <a:r>
              <a:rPr lang="en-US" altLang="ru-RU" sz="2400" b="1" dirty="0" err="1">
                <a:latin typeface="Calibri" panose="020F0502020204030204" pitchFamily="34" charset="0"/>
                <a:cs typeface="Calibri" panose="020F0502020204030204" pitchFamily="34" charset="0"/>
              </a:rPr>
              <a:t>val</a:t>
            </a:r>
            <a:r>
              <a:rPr lang="en-US" altLang="ru-RU" sz="2400" dirty="0">
                <a:latin typeface="Calibri" panose="020F0502020204030204" pitchFamily="34" charset="0"/>
                <a:cs typeface="Calibri" panose="020F0502020204030204" pitchFamily="34" charset="0"/>
              </a:rPr>
              <a:t> does not occur in </a:t>
            </a:r>
            <a:r>
              <a:rPr lang="en-US" altLang="ru-RU" sz="2400" b="1" dirty="0">
                <a:latin typeface="Calibri" panose="020F0502020204030204" pitchFamily="34" charset="0"/>
                <a:cs typeface="Calibri" panose="020F0502020204030204" pitchFamily="34" charset="0"/>
              </a:rPr>
              <a:t>a</a:t>
            </a:r>
            <a:r>
              <a:rPr lang="en-US" altLang="ru-RU" sz="2400" dirty="0">
                <a:latin typeface="Calibri" panose="020F0502020204030204" pitchFamily="34" charset="0"/>
                <a:cs typeface="Calibri" panose="020F0502020204030204" pitchFamily="34" charset="0"/>
              </a:rPr>
              <a:t>; e.g., code satisfying B could return -99.).  That is, </a:t>
            </a:r>
            <a:r>
              <a:rPr lang="en-US" altLang="ru-RU" sz="2400" b="1" dirty="0">
                <a:solidFill>
                  <a:srgbClr val="0000FF"/>
                </a:solidFill>
                <a:latin typeface="Calibri" panose="020F0502020204030204" pitchFamily="34" charset="0"/>
                <a:cs typeface="Calibri" panose="020F0502020204030204" pitchFamily="34" charset="0"/>
              </a:rPr>
              <a:t>Q</a:t>
            </a:r>
            <a:r>
              <a:rPr lang="en-US" altLang="ru-RU" sz="2400" b="1" baseline="-25000" dirty="0">
                <a:solidFill>
                  <a:srgbClr val="0000FF"/>
                </a:solidFill>
                <a:latin typeface="Calibri" panose="020F0502020204030204" pitchFamily="34" charset="0"/>
                <a:cs typeface="Calibri" panose="020F0502020204030204" pitchFamily="34" charset="0"/>
              </a:rPr>
              <a:t>A</a:t>
            </a:r>
            <a:r>
              <a:rPr lang="en-US" altLang="ru-RU" sz="2400" dirty="0">
                <a:latin typeface="Calibri" panose="020F0502020204030204" pitchFamily="34" charset="0"/>
                <a:cs typeface="Calibri" panose="020F0502020204030204" pitchFamily="34" charset="0"/>
              </a:rPr>
              <a:t> =&gt; </a:t>
            </a:r>
            <a:r>
              <a:rPr lang="en-US" altLang="ru-RU" sz="2400" b="1" dirty="0">
                <a:solidFill>
                  <a:srgbClr val="0000FF"/>
                </a:solidFill>
                <a:latin typeface="Calibri" panose="020F0502020204030204" pitchFamily="34" charset="0"/>
                <a:cs typeface="Calibri" panose="020F0502020204030204" pitchFamily="34" charset="0"/>
              </a:rPr>
              <a:t>Q</a:t>
            </a:r>
            <a:r>
              <a:rPr lang="en-US" altLang="ru-RU" sz="2400" b="1" baseline="-25000" dirty="0">
                <a:solidFill>
                  <a:srgbClr val="0000FF"/>
                </a:solidFill>
                <a:latin typeface="Calibri" panose="020F0502020204030204" pitchFamily="34" charset="0"/>
                <a:cs typeface="Calibri" panose="020F0502020204030204" pitchFamily="34" charset="0"/>
              </a:rPr>
              <a:t>B</a:t>
            </a:r>
            <a:r>
              <a:rPr lang="en-US" altLang="ru-RU" sz="2400" dirty="0">
                <a:latin typeface="Calibri" panose="020F0502020204030204" pitchFamily="34" charset="0"/>
                <a:cs typeface="Calibri" panose="020F0502020204030204" pitchFamily="34" charset="0"/>
              </a:rPr>
              <a:t>.</a:t>
            </a:r>
          </a:p>
        </p:txBody>
      </p:sp>
      <p:sp>
        <p:nvSpPr>
          <p:cNvPr id="5"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6"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21</a:t>
            </a:fld>
            <a:endParaRPr lang="en-US" sz="900" b="0" strike="noStrike" spc="-1">
              <a:latin typeface="Times New Roman"/>
            </a:endParaRPr>
          </a:p>
        </p:txBody>
      </p:sp>
    </p:spTree>
    <p:extLst>
      <p:ext uri="{BB962C8B-B14F-4D97-AF65-F5344CB8AC3E}">
        <p14:creationId xmlns:p14="http://schemas.microsoft.com/office/powerpoint/2010/main" val="333643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chor="ctr"/>
          <a:lstStyle/>
          <a:p>
            <a:pPr>
              <a:spcBef>
                <a:spcPts val="0"/>
              </a:spcBef>
            </a:pPr>
            <a:r>
              <a:rPr lang="en-US" altLang="ru-RU" sz="2475" spc="-1">
                <a:solidFill>
                  <a:srgbClr val="000000"/>
                </a:solidFill>
                <a:ea typeface="DejaVu Sans"/>
                <a:cs typeface="DejaVu Sans"/>
              </a:rPr>
              <a:t>Example: int find(int[] a, int val)</a:t>
            </a:r>
          </a:p>
        </p:txBody>
      </p:sp>
      <p:sp>
        <p:nvSpPr>
          <p:cNvPr id="11267" name="Content Placeholder 2"/>
          <p:cNvSpPr>
            <a:spLocks noGrp="1"/>
          </p:cNvSpPr>
          <p:nvPr>
            <p:ph idx="1"/>
          </p:nvPr>
        </p:nvSpPr>
        <p:spPr/>
        <p:txBody>
          <a:bodyPr/>
          <a:lstStyle/>
          <a:p>
            <a:pPr>
              <a:lnSpc>
                <a:spcPct val="80000"/>
              </a:lnSpc>
            </a:pPr>
            <a:r>
              <a:rPr lang="en-US" altLang="ru-RU" sz="2400" dirty="0"/>
              <a:t>Specification B:</a:t>
            </a:r>
          </a:p>
          <a:p>
            <a:pPr marL="457200" lvl="1" indent="0">
              <a:lnSpc>
                <a:spcPct val="80000"/>
              </a:lnSpc>
              <a:buFont typeface="Wingdings" panose="05000000000000000000" pitchFamily="2" charset="2"/>
              <a:buNone/>
            </a:pPr>
            <a:r>
              <a:rPr lang="en-US" altLang="ru-RU" sz="2000" dirty="0">
                <a:solidFill>
                  <a:srgbClr val="FF0000"/>
                </a:solidFill>
              </a:rPr>
              <a:t>requires</a:t>
            </a:r>
            <a:r>
              <a:rPr lang="en-US" altLang="ru-RU" sz="2000" dirty="0"/>
              <a:t>: </a:t>
            </a:r>
            <a:r>
              <a:rPr lang="en-US" altLang="ru-RU" sz="2000" b="1" dirty="0">
                <a:latin typeface="Courier New" panose="02070309020205020404" pitchFamily="49" charset="0"/>
                <a:cs typeface="Courier New" panose="02070309020205020404" pitchFamily="49" charset="0"/>
              </a:rPr>
              <a:t>a</a:t>
            </a:r>
            <a:r>
              <a:rPr lang="en-US" altLang="ru-RU" sz="2000" dirty="0"/>
              <a:t> is non-null and </a:t>
            </a:r>
            <a:r>
              <a:rPr lang="en-US" altLang="ru-RU" sz="2000" b="1" dirty="0" err="1">
                <a:latin typeface="Courier New" panose="02070309020205020404" pitchFamily="49" charset="0"/>
                <a:cs typeface="Courier New" panose="02070309020205020404" pitchFamily="49" charset="0"/>
              </a:rPr>
              <a:t>val</a:t>
            </a:r>
            <a:r>
              <a:rPr lang="en-US" altLang="ru-RU" sz="2000" dirty="0"/>
              <a:t> occurs in </a:t>
            </a:r>
            <a:r>
              <a:rPr lang="en-US" altLang="ru-RU" sz="2000" b="1" dirty="0">
                <a:latin typeface="Courier New" panose="02070309020205020404" pitchFamily="49" charset="0"/>
                <a:cs typeface="Courier New" panose="02070309020205020404" pitchFamily="49" charset="0"/>
              </a:rPr>
              <a:t>a</a:t>
            </a:r>
            <a:r>
              <a:rPr lang="en-US" altLang="ru-RU" sz="2000" dirty="0"/>
              <a:t>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P</a:t>
            </a:r>
            <a:r>
              <a:rPr lang="en-US" altLang="ru-RU" sz="2000" b="1" baseline="-25000" dirty="0">
                <a:solidFill>
                  <a:srgbClr val="0000FF"/>
                </a:solidFill>
              </a:rPr>
              <a:t>B </a:t>
            </a:r>
            <a:r>
              <a:rPr lang="en-US" altLang="ru-RU" sz="2000" b="1" dirty="0">
                <a:solidFill>
                  <a:srgbClr val="0000FF"/>
                </a:solidFill>
              </a:rPr>
              <a:t>]</a:t>
            </a:r>
          </a:p>
          <a:p>
            <a:pPr marL="457200" lvl="1" indent="0">
              <a:lnSpc>
                <a:spcPct val="80000"/>
              </a:lnSpc>
              <a:buFont typeface="Wingdings" panose="05000000000000000000" pitchFamily="2" charset="2"/>
              <a:buNone/>
            </a:pPr>
            <a:r>
              <a:rPr lang="en-US" altLang="ru-RU" sz="2000" dirty="0">
                <a:solidFill>
                  <a:srgbClr val="FF0000"/>
                </a:solidFill>
              </a:rPr>
              <a:t>returns</a:t>
            </a:r>
            <a:r>
              <a:rPr lang="en-US" altLang="ru-RU" sz="2000" dirty="0"/>
              <a:t>: </a:t>
            </a:r>
            <a:r>
              <a:rPr lang="en-US" altLang="ru-RU" sz="2000" b="1" dirty="0" err="1">
                <a:latin typeface="Courier New" panose="02070309020205020404" pitchFamily="49" charset="0"/>
                <a:cs typeface="Courier New" panose="02070309020205020404" pitchFamily="49" charset="0"/>
              </a:rPr>
              <a:t>i</a:t>
            </a:r>
            <a:r>
              <a:rPr lang="en-US" altLang="ru-RU" sz="2000" dirty="0"/>
              <a:t> such that </a:t>
            </a:r>
            <a:r>
              <a:rPr lang="en-US" altLang="ru-RU" sz="2000" b="1" dirty="0">
                <a:latin typeface="Courier New" panose="02070309020205020404" pitchFamily="49" charset="0"/>
                <a:cs typeface="Courier New" panose="02070309020205020404" pitchFamily="49" charset="0"/>
              </a:rPr>
              <a:t>a[</a:t>
            </a:r>
            <a:r>
              <a:rPr lang="en-US" altLang="ru-RU" sz="2000" b="1" dirty="0" err="1">
                <a:latin typeface="Courier New" panose="02070309020205020404" pitchFamily="49" charset="0"/>
                <a:cs typeface="Courier New" panose="02070309020205020404" pitchFamily="49" charset="0"/>
              </a:rPr>
              <a:t>i</a:t>
            </a:r>
            <a:r>
              <a:rPr lang="en-US" altLang="ru-RU" sz="2000" b="1" dirty="0">
                <a:latin typeface="Courier New" panose="02070309020205020404" pitchFamily="49" charset="0"/>
                <a:cs typeface="Courier New" panose="02070309020205020404" pitchFamily="49" charset="0"/>
              </a:rPr>
              <a:t>] = </a:t>
            </a:r>
            <a:r>
              <a:rPr lang="en-US" altLang="ru-RU" sz="2000" b="1" dirty="0" err="1">
                <a:latin typeface="Courier New" panose="02070309020205020404" pitchFamily="49" charset="0"/>
                <a:cs typeface="Courier New" panose="02070309020205020404" pitchFamily="49" charset="0"/>
              </a:rPr>
              <a:t>val</a:t>
            </a:r>
            <a:r>
              <a:rPr lang="en-US" altLang="ru-RU" sz="2000" b="1" dirty="0">
                <a:latin typeface="Courier New" panose="02070309020205020404" pitchFamily="49" charset="0"/>
                <a:cs typeface="Courier New" panose="02070309020205020404" pitchFamily="49" charset="0"/>
              </a:rPr>
              <a:t>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Q</a:t>
            </a:r>
            <a:r>
              <a:rPr lang="en-US" altLang="ru-RU" sz="2000" b="1" baseline="-25000" dirty="0">
                <a:solidFill>
                  <a:srgbClr val="0000FF"/>
                </a:solidFill>
              </a:rPr>
              <a:t>B </a:t>
            </a:r>
            <a:r>
              <a:rPr lang="en-US" altLang="ru-RU" sz="2000" b="1" dirty="0">
                <a:solidFill>
                  <a:srgbClr val="0000FF"/>
                </a:solidFill>
              </a:rPr>
              <a:t>]</a:t>
            </a:r>
            <a:endParaRPr lang="en-US" altLang="ru-RU" sz="2000" dirty="0"/>
          </a:p>
          <a:p>
            <a:pPr>
              <a:lnSpc>
                <a:spcPct val="80000"/>
              </a:lnSpc>
            </a:pPr>
            <a:r>
              <a:rPr lang="en-US" altLang="ru-RU" sz="2400" dirty="0"/>
              <a:t>Specification A:</a:t>
            </a:r>
          </a:p>
          <a:p>
            <a:pPr marL="457200" lvl="1" indent="0">
              <a:lnSpc>
                <a:spcPct val="80000"/>
              </a:lnSpc>
              <a:buFont typeface="Wingdings" panose="05000000000000000000" pitchFamily="2" charset="2"/>
              <a:buNone/>
            </a:pPr>
            <a:r>
              <a:rPr lang="en-US" altLang="ru-RU" sz="2000" dirty="0">
                <a:solidFill>
                  <a:srgbClr val="FF0000"/>
                </a:solidFill>
              </a:rPr>
              <a:t>requires: </a:t>
            </a:r>
            <a:r>
              <a:rPr lang="en-US" altLang="ru-RU" sz="2000" b="1" dirty="0">
                <a:latin typeface="Courier New" panose="02070309020205020404" pitchFamily="49" charset="0"/>
                <a:cs typeface="Courier New" panose="02070309020205020404" pitchFamily="49" charset="0"/>
              </a:rPr>
              <a:t>a</a:t>
            </a:r>
            <a:r>
              <a:rPr lang="en-US" altLang="ru-RU" sz="2000" dirty="0"/>
              <a:t> is non-null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P</a:t>
            </a:r>
            <a:r>
              <a:rPr lang="en-US" altLang="ru-RU" sz="2000" b="1" baseline="-25000" dirty="0">
                <a:solidFill>
                  <a:srgbClr val="0000FF"/>
                </a:solidFill>
              </a:rPr>
              <a:t>A </a:t>
            </a:r>
            <a:r>
              <a:rPr lang="en-US" altLang="ru-RU" sz="2000" b="1" dirty="0">
                <a:solidFill>
                  <a:srgbClr val="0000FF"/>
                </a:solidFill>
              </a:rPr>
              <a:t>]</a:t>
            </a:r>
            <a:endParaRPr lang="en-US" altLang="ru-RU" sz="2000" dirty="0">
              <a:solidFill>
                <a:srgbClr val="FF0000"/>
              </a:solidFill>
            </a:endParaRPr>
          </a:p>
          <a:p>
            <a:pPr marL="457200" lvl="1" indent="0">
              <a:lnSpc>
                <a:spcPct val="80000"/>
              </a:lnSpc>
              <a:buFont typeface="Wingdings" panose="05000000000000000000" pitchFamily="2" charset="2"/>
              <a:buNone/>
            </a:pPr>
            <a:r>
              <a:rPr lang="en-US" altLang="ru-RU" sz="2000" dirty="0">
                <a:solidFill>
                  <a:srgbClr val="FF0000"/>
                </a:solidFill>
              </a:rPr>
              <a:t>returns</a:t>
            </a:r>
            <a:r>
              <a:rPr lang="en-US" altLang="ru-RU" sz="2000" dirty="0"/>
              <a:t>: </a:t>
            </a:r>
            <a:r>
              <a:rPr lang="en-US" altLang="ru-RU" sz="2000" b="1" dirty="0" err="1">
                <a:latin typeface="Courier New" panose="02070309020205020404" pitchFamily="49" charset="0"/>
                <a:cs typeface="Courier New" panose="02070309020205020404" pitchFamily="49" charset="0"/>
              </a:rPr>
              <a:t>i</a:t>
            </a:r>
            <a:r>
              <a:rPr lang="en-US" altLang="ru-RU" sz="2000" dirty="0"/>
              <a:t> such that </a:t>
            </a:r>
            <a:r>
              <a:rPr lang="en-US" altLang="ru-RU" sz="2000" b="1" dirty="0">
                <a:latin typeface="Courier New" panose="02070309020205020404" pitchFamily="49" charset="0"/>
                <a:cs typeface="Courier New" panose="02070309020205020404" pitchFamily="49" charset="0"/>
              </a:rPr>
              <a:t>a[</a:t>
            </a:r>
            <a:r>
              <a:rPr lang="en-US" altLang="ru-RU" sz="2000" b="1" dirty="0" err="1">
                <a:latin typeface="Courier New" panose="02070309020205020404" pitchFamily="49" charset="0"/>
                <a:cs typeface="Courier New" panose="02070309020205020404" pitchFamily="49" charset="0"/>
              </a:rPr>
              <a:t>i</a:t>
            </a:r>
            <a:r>
              <a:rPr lang="en-US" altLang="ru-RU" sz="2000" b="1" dirty="0">
                <a:latin typeface="Courier New" panose="02070309020205020404" pitchFamily="49" charset="0"/>
                <a:cs typeface="Courier New" panose="02070309020205020404" pitchFamily="49" charset="0"/>
              </a:rPr>
              <a:t>] = </a:t>
            </a:r>
            <a:r>
              <a:rPr lang="en-US" altLang="ru-RU" sz="2000" b="1" dirty="0" err="1">
                <a:latin typeface="Courier New" panose="02070309020205020404" pitchFamily="49" charset="0"/>
                <a:cs typeface="Courier New" panose="02070309020205020404" pitchFamily="49" charset="0"/>
              </a:rPr>
              <a:t>val</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occurs in </a:t>
            </a:r>
            <a:r>
              <a:rPr lang="en-US" altLang="ru-RU" sz="2000" b="1" dirty="0">
                <a:latin typeface="Courier New" panose="02070309020205020404" pitchFamily="49" charset="0"/>
                <a:cs typeface="Courier New" panose="02070309020205020404" pitchFamily="49" charset="0"/>
              </a:rPr>
              <a:t>a</a:t>
            </a:r>
            <a:r>
              <a:rPr lang="en-US" altLang="ru-RU" sz="2000" dirty="0"/>
              <a:t> and </a:t>
            </a:r>
            <a:r>
              <a:rPr lang="en-US" altLang="ru-RU" sz="2000" b="1" dirty="0">
                <a:latin typeface="Courier New" panose="02070309020205020404" pitchFamily="49" charset="0"/>
                <a:cs typeface="Courier New" panose="02070309020205020404" pitchFamily="49" charset="0"/>
              </a:rPr>
              <a:t>  -1</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does not occur in </a:t>
            </a:r>
            <a:r>
              <a:rPr lang="en-US" altLang="ru-RU" sz="2000" b="1" dirty="0">
                <a:latin typeface="Courier New" panose="02070309020205020404" pitchFamily="49" charset="0"/>
                <a:cs typeface="Courier New" panose="02070309020205020404" pitchFamily="49" charset="0"/>
              </a:rPr>
              <a:t>a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Q</a:t>
            </a:r>
            <a:r>
              <a:rPr lang="en-US" altLang="ru-RU" sz="2000" b="1" baseline="-25000" dirty="0">
                <a:solidFill>
                  <a:srgbClr val="0000FF"/>
                </a:solidFill>
              </a:rPr>
              <a:t>A </a:t>
            </a:r>
            <a:r>
              <a:rPr lang="en-US" altLang="ru-RU" sz="2000" b="1" dirty="0">
                <a:solidFill>
                  <a:srgbClr val="0000FF"/>
                </a:solidFill>
              </a:rPr>
              <a:t>]</a:t>
            </a:r>
            <a:endParaRPr lang="en-US" altLang="ru-RU" sz="2000" dirty="0"/>
          </a:p>
          <a:p>
            <a:pPr>
              <a:lnSpc>
                <a:spcPct val="80000"/>
              </a:lnSpc>
              <a:buFont typeface="Wingdings" panose="05000000000000000000" pitchFamily="2" charset="2"/>
              <a:buNone/>
            </a:pPr>
            <a:endParaRPr lang="en-US" altLang="ru-RU" sz="2000" dirty="0"/>
          </a:p>
          <a:p>
            <a:pPr>
              <a:lnSpc>
                <a:spcPct val="80000"/>
              </a:lnSpc>
              <a:buFont typeface="Wingdings" panose="05000000000000000000" pitchFamily="2" charset="2"/>
              <a:buNone/>
            </a:pPr>
            <a:r>
              <a:rPr lang="en-US" altLang="ru-RU" sz="2400" dirty="0"/>
              <a:t>Intuition: </a:t>
            </a:r>
            <a:r>
              <a:rPr lang="en-US" altLang="ru-RU" sz="2400" b="1" dirty="0">
                <a:solidFill>
                  <a:srgbClr val="0000FF"/>
                </a:solidFill>
              </a:rPr>
              <a:t>Q</a:t>
            </a:r>
            <a:r>
              <a:rPr lang="en-US" altLang="ru-RU" sz="2400" b="1" baseline="-25000" dirty="0">
                <a:solidFill>
                  <a:srgbClr val="0000FF"/>
                </a:solidFill>
              </a:rPr>
              <a:t>B</a:t>
            </a:r>
            <a:r>
              <a:rPr lang="en-US" altLang="ru-RU" sz="2400" dirty="0"/>
              <a:t> should really be thought of as:</a:t>
            </a:r>
          </a:p>
          <a:p>
            <a:pPr>
              <a:lnSpc>
                <a:spcPct val="80000"/>
              </a:lnSpc>
              <a:buFont typeface="Wingdings" panose="05000000000000000000" pitchFamily="2" charset="2"/>
              <a:buNone/>
            </a:pPr>
            <a:r>
              <a:rPr lang="en-US" altLang="ru-RU" sz="2400" b="1" dirty="0">
                <a:latin typeface="Courier New" panose="02070309020205020404" pitchFamily="49" charset="0"/>
                <a:cs typeface="Courier New" panose="02070309020205020404" pitchFamily="49" charset="0"/>
              </a:rPr>
              <a:t>		</a:t>
            </a:r>
            <a:r>
              <a:rPr lang="en-US" altLang="ru-RU" sz="2400" b="1" dirty="0" err="1">
                <a:latin typeface="Courier New" panose="02070309020205020404" pitchFamily="49" charset="0"/>
                <a:cs typeface="Courier New" panose="02070309020205020404" pitchFamily="49" charset="0"/>
              </a:rPr>
              <a:t>i</a:t>
            </a:r>
            <a:r>
              <a:rPr lang="en-US" altLang="ru-RU" sz="2400" dirty="0"/>
              <a:t> such that </a:t>
            </a:r>
            <a:r>
              <a:rPr lang="en-US" altLang="ru-RU" sz="2400" b="1" dirty="0">
                <a:latin typeface="Courier New" panose="02070309020205020404" pitchFamily="49" charset="0"/>
                <a:cs typeface="Courier New" panose="02070309020205020404" pitchFamily="49" charset="0"/>
              </a:rPr>
              <a:t>a[</a:t>
            </a:r>
            <a:r>
              <a:rPr lang="en-US" altLang="ru-RU" sz="2400" b="1" dirty="0" err="1">
                <a:latin typeface="Courier New" panose="02070309020205020404" pitchFamily="49" charset="0"/>
                <a:cs typeface="Courier New" panose="02070309020205020404" pitchFamily="49" charset="0"/>
              </a:rPr>
              <a:t>i</a:t>
            </a:r>
            <a:r>
              <a:rPr lang="en-US" altLang="ru-RU" sz="2400" b="1" dirty="0">
                <a:latin typeface="Courier New" panose="02070309020205020404" pitchFamily="49" charset="0"/>
                <a:cs typeface="Courier New" panose="02070309020205020404" pitchFamily="49" charset="0"/>
              </a:rPr>
              <a:t>] = </a:t>
            </a:r>
            <a:r>
              <a:rPr lang="en-US" altLang="ru-RU" sz="2400" b="1" dirty="0" err="1">
                <a:latin typeface="Courier New" panose="02070309020205020404" pitchFamily="49" charset="0"/>
                <a:cs typeface="Courier New" panose="02070309020205020404" pitchFamily="49" charset="0"/>
              </a:rPr>
              <a:t>val</a:t>
            </a:r>
            <a:r>
              <a:rPr lang="en-US" altLang="ru-RU" sz="2400" b="1" dirty="0">
                <a:latin typeface="Courier New" panose="02070309020205020404" pitchFamily="49" charset="0"/>
                <a:cs typeface="Courier New" panose="02070309020205020404" pitchFamily="49" charset="0"/>
              </a:rPr>
              <a:t> </a:t>
            </a:r>
            <a:r>
              <a:rPr lang="en-US" altLang="ru-RU" sz="2400" dirty="0"/>
              <a:t>if </a:t>
            </a:r>
            <a:r>
              <a:rPr lang="en-US" altLang="ru-RU" sz="2400" b="1" dirty="0" err="1">
                <a:latin typeface="Courier New" panose="02070309020205020404" pitchFamily="49" charset="0"/>
                <a:cs typeface="Courier New" panose="02070309020205020404" pitchFamily="49" charset="0"/>
              </a:rPr>
              <a:t>val</a:t>
            </a:r>
            <a:r>
              <a:rPr lang="en-US" altLang="ru-RU" sz="2400" dirty="0"/>
              <a:t> occurs in </a:t>
            </a:r>
            <a:r>
              <a:rPr lang="en-US" altLang="ru-RU" sz="2400" b="1" dirty="0">
                <a:latin typeface="Courier New" panose="02070309020205020404" pitchFamily="49" charset="0"/>
                <a:cs typeface="Courier New" panose="02070309020205020404" pitchFamily="49" charset="0"/>
              </a:rPr>
              <a:t>a</a:t>
            </a:r>
          </a:p>
          <a:p>
            <a:pPr>
              <a:lnSpc>
                <a:spcPct val="80000"/>
              </a:lnSpc>
              <a:buFont typeface="Wingdings" panose="05000000000000000000" pitchFamily="2" charset="2"/>
              <a:buNone/>
            </a:pPr>
            <a:endParaRPr lang="en-US" altLang="ru-RU" sz="2400" dirty="0"/>
          </a:p>
          <a:p>
            <a:pPr>
              <a:lnSpc>
                <a:spcPct val="80000"/>
              </a:lnSpc>
              <a:buFont typeface="Wingdings" panose="05000000000000000000" pitchFamily="2" charset="2"/>
              <a:buNone/>
            </a:pPr>
            <a:r>
              <a:rPr lang="en-US" altLang="ru-RU" sz="2400" dirty="0"/>
              <a:t>Thus, it</a:t>
            </a:r>
            <a:r>
              <a:rPr lang="en-US" altLang="en-US" sz="2400" dirty="0"/>
              <a:t>’</a:t>
            </a:r>
            <a:r>
              <a:rPr lang="en-US" altLang="ru-RU" sz="2400" dirty="0"/>
              <a:t>s still OK to substitute A for B. </a:t>
            </a:r>
          </a:p>
          <a:p>
            <a:pPr>
              <a:lnSpc>
                <a:spcPct val="80000"/>
              </a:lnSpc>
              <a:buFont typeface="Wingdings" panose="05000000000000000000" pitchFamily="2" charset="2"/>
              <a:buNone/>
            </a:pPr>
            <a:endParaRPr lang="en-US" altLang="ru-RU" sz="2400" b="1" dirty="0"/>
          </a:p>
        </p:txBody>
      </p:sp>
      <p:sp>
        <p:nvSpPr>
          <p:cNvPr id="5"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6"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22</a:t>
            </a:fld>
            <a:endParaRPr lang="en-US" sz="900" b="0" strike="noStrike" spc="-1">
              <a:latin typeface="Times New Roman"/>
            </a:endParaRPr>
          </a:p>
        </p:txBody>
      </p:sp>
    </p:spTree>
    <p:extLst>
      <p:ext uri="{BB962C8B-B14F-4D97-AF65-F5344CB8AC3E}">
        <p14:creationId xmlns:p14="http://schemas.microsoft.com/office/powerpoint/2010/main" val="1427975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chor="ctr"/>
          <a:lstStyle/>
          <a:p>
            <a:pPr>
              <a:spcBef>
                <a:spcPts val="0"/>
              </a:spcBef>
            </a:pPr>
            <a:r>
              <a:rPr lang="en-US" altLang="ru-RU" sz="2475" spc="-1" dirty="0">
                <a:solidFill>
                  <a:srgbClr val="000000"/>
                </a:solidFill>
                <a:ea typeface="DejaVu Sans"/>
                <a:cs typeface="DejaVu Sans"/>
              </a:rPr>
              <a:t>Exercise: int find(int[] a, int </a:t>
            </a:r>
            <a:r>
              <a:rPr lang="en-US" altLang="ru-RU" sz="2475" spc="-1" dirty="0" err="1">
                <a:solidFill>
                  <a:srgbClr val="000000"/>
                </a:solidFill>
                <a:ea typeface="DejaVu Sans"/>
                <a:cs typeface="DejaVu Sans"/>
              </a:rPr>
              <a:t>val</a:t>
            </a:r>
            <a:r>
              <a:rPr lang="en-US" altLang="ru-RU" sz="2475" spc="-1" dirty="0">
                <a:solidFill>
                  <a:srgbClr val="000000"/>
                </a:solidFill>
                <a:ea typeface="DejaVu Sans"/>
                <a:cs typeface="DejaVu Sans"/>
              </a:rPr>
              <a:t>)</a:t>
            </a:r>
            <a:br>
              <a:rPr lang="en-US" altLang="ru-RU" sz="2475" spc="-1" dirty="0">
                <a:solidFill>
                  <a:srgbClr val="000000"/>
                </a:solidFill>
                <a:ea typeface="DejaVu Sans"/>
                <a:cs typeface="DejaVu Sans"/>
              </a:rPr>
            </a:br>
            <a:r>
              <a:rPr lang="en-US" altLang="ru-RU" sz="2475" spc="-1" dirty="0">
                <a:solidFill>
                  <a:srgbClr val="000000"/>
                </a:solidFill>
                <a:ea typeface="DejaVu Sans"/>
                <a:cs typeface="DejaVu Sans"/>
              </a:rPr>
              <a:t>Sort specifications in order of strength</a:t>
            </a:r>
          </a:p>
        </p:txBody>
      </p:sp>
      <p:sp>
        <p:nvSpPr>
          <p:cNvPr id="11267" name="Content Placeholder 2"/>
          <p:cNvSpPr>
            <a:spLocks noGrp="1"/>
          </p:cNvSpPr>
          <p:nvPr>
            <p:ph idx="1"/>
          </p:nvPr>
        </p:nvSpPr>
        <p:spPr/>
        <p:txBody>
          <a:bodyPr/>
          <a:lstStyle/>
          <a:p>
            <a:pPr>
              <a:lnSpc>
                <a:spcPct val="80000"/>
              </a:lnSpc>
            </a:pPr>
            <a:r>
              <a:rPr lang="en-US" altLang="ru-RU" sz="2400" dirty="0"/>
              <a:t>Specification B:</a:t>
            </a:r>
          </a:p>
          <a:p>
            <a:pPr marL="457200" lvl="1" indent="0">
              <a:lnSpc>
                <a:spcPct val="80000"/>
              </a:lnSpc>
              <a:buFont typeface="Wingdings" panose="05000000000000000000" pitchFamily="2" charset="2"/>
              <a:buNone/>
            </a:pPr>
            <a:r>
              <a:rPr lang="en-US" altLang="ru-RU" sz="2000" dirty="0">
                <a:solidFill>
                  <a:srgbClr val="FF0000"/>
                </a:solidFill>
              </a:rPr>
              <a:t>requires</a:t>
            </a:r>
            <a:r>
              <a:rPr lang="en-US" altLang="ru-RU" sz="2000" dirty="0"/>
              <a:t>: </a:t>
            </a:r>
            <a:r>
              <a:rPr lang="en-US" altLang="ru-RU" sz="2000" b="1" dirty="0">
                <a:latin typeface="Courier New" panose="02070309020205020404" pitchFamily="49" charset="0"/>
                <a:cs typeface="Courier New" panose="02070309020205020404" pitchFamily="49" charset="0"/>
              </a:rPr>
              <a:t>a</a:t>
            </a:r>
            <a:r>
              <a:rPr lang="en-US" altLang="ru-RU" sz="2000" dirty="0"/>
              <a:t> is non-null and </a:t>
            </a:r>
            <a:r>
              <a:rPr lang="en-US" altLang="ru-RU" sz="2000" b="1" dirty="0" err="1">
                <a:latin typeface="Courier New" panose="02070309020205020404" pitchFamily="49" charset="0"/>
                <a:cs typeface="Courier New" panose="02070309020205020404" pitchFamily="49" charset="0"/>
              </a:rPr>
              <a:t>val</a:t>
            </a:r>
            <a:r>
              <a:rPr lang="en-US" altLang="ru-RU" sz="2000" dirty="0"/>
              <a:t> occurs in </a:t>
            </a:r>
            <a:r>
              <a:rPr lang="en-US" altLang="ru-RU" sz="2000" b="1" dirty="0">
                <a:latin typeface="Courier New" panose="02070309020205020404" pitchFamily="49" charset="0"/>
                <a:cs typeface="Courier New" panose="02070309020205020404" pitchFamily="49" charset="0"/>
              </a:rPr>
              <a:t>a</a:t>
            </a:r>
            <a:r>
              <a:rPr lang="en-US" altLang="ru-RU" sz="2000" dirty="0"/>
              <a:t>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P</a:t>
            </a:r>
            <a:r>
              <a:rPr lang="en-US" altLang="ru-RU" sz="2000" b="1" baseline="-25000" dirty="0">
                <a:solidFill>
                  <a:srgbClr val="0000FF"/>
                </a:solidFill>
              </a:rPr>
              <a:t>B </a:t>
            </a:r>
            <a:r>
              <a:rPr lang="en-US" altLang="ru-RU" sz="2000" b="1" dirty="0">
                <a:solidFill>
                  <a:srgbClr val="0000FF"/>
                </a:solidFill>
              </a:rPr>
              <a:t>]</a:t>
            </a:r>
          </a:p>
          <a:p>
            <a:pPr marL="457200" lvl="1" indent="0">
              <a:lnSpc>
                <a:spcPct val="80000"/>
              </a:lnSpc>
              <a:buFont typeface="Wingdings" panose="05000000000000000000" pitchFamily="2" charset="2"/>
              <a:buNone/>
            </a:pPr>
            <a:r>
              <a:rPr lang="en-US" altLang="ru-RU" sz="2000" dirty="0">
                <a:solidFill>
                  <a:srgbClr val="FF0000"/>
                </a:solidFill>
              </a:rPr>
              <a:t>returns</a:t>
            </a:r>
            <a:r>
              <a:rPr lang="en-US" altLang="ru-RU" sz="2000" dirty="0"/>
              <a:t>: </a:t>
            </a:r>
            <a:r>
              <a:rPr lang="en-US" altLang="ru-RU" sz="2000" b="1" dirty="0" err="1">
                <a:latin typeface="Courier New" panose="02070309020205020404" pitchFamily="49" charset="0"/>
                <a:cs typeface="Courier New" panose="02070309020205020404" pitchFamily="49" charset="0"/>
              </a:rPr>
              <a:t>i</a:t>
            </a:r>
            <a:r>
              <a:rPr lang="en-US" altLang="ru-RU" sz="2000" dirty="0"/>
              <a:t> such that </a:t>
            </a:r>
            <a:r>
              <a:rPr lang="en-US" altLang="ru-RU" sz="2000" b="1" dirty="0">
                <a:latin typeface="Courier New" panose="02070309020205020404" pitchFamily="49" charset="0"/>
                <a:cs typeface="Courier New" panose="02070309020205020404" pitchFamily="49" charset="0"/>
              </a:rPr>
              <a:t>a[</a:t>
            </a:r>
            <a:r>
              <a:rPr lang="en-US" altLang="ru-RU" sz="2000" b="1" dirty="0" err="1">
                <a:latin typeface="Courier New" panose="02070309020205020404" pitchFamily="49" charset="0"/>
                <a:cs typeface="Courier New" panose="02070309020205020404" pitchFamily="49" charset="0"/>
              </a:rPr>
              <a:t>i</a:t>
            </a:r>
            <a:r>
              <a:rPr lang="en-US" altLang="ru-RU" sz="2000" b="1" dirty="0">
                <a:latin typeface="Courier New" panose="02070309020205020404" pitchFamily="49" charset="0"/>
                <a:cs typeface="Courier New" panose="02070309020205020404" pitchFamily="49" charset="0"/>
              </a:rPr>
              <a:t>] = </a:t>
            </a:r>
            <a:r>
              <a:rPr lang="en-US" altLang="ru-RU" sz="2000" b="1" dirty="0" err="1">
                <a:latin typeface="Courier New" panose="02070309020205020404" pitchFamily="49" charset="0"/>
                <a:cs typeface="Courier New" panose="02070309020205020404" pitchFamily="49" charset="0"/>
              </a:rPr>
              <a:t>val</a:t>
            </a:r>
            <a:r>
              <a:rPr lang="en-US" altLang="ru-RU" sz="2000" b="1" dirty="0">
                <a:latin typeface="Courier New" panose="02070309020205020404" pitchFamily="49" charset="0"/>
                <a:cs typeface="Courier New" panose="02070309020205020404" pitchFamily="49" charset="0"/>
              </a:rPr>
              <a:t>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Q</a:t>
            </a:r>
            <a:r>
              <a:rPr lang="en-US" altLang="ru-RU" sz="2000" b="1" baseline="-25000" dirty="0">
                <a:solidFill>
                  <a:srgbClr val="0000FF"/>
                </a:solidFill>
              </a:rPr>
              <a:t>B </a:t>
            </a:r>
            <a:r>
              <a:rPr lang="en-US" altLang="ru-RU" sz="2000" b="1" dirty="0">
                <a:solidFill>
                  <a:srgbClr val="0000FF"/>
                </a:solidFill>
              </a:rPr>
              <a:t>]</a:t>
            </a:r>
            <a:endParaRPr lang="en-US" altLang="ru-RU" sz="2000" dirty="0"/>
          </a:p>
          <a:p>
            <a:pPr>
              <a:lnSpc>
                <a:spcPct val="80000"/>
              </a:lnSpc>
            </a:pPr>
            <a:r>
              <a:rPr lang="en-US" altLang="ru-RU" sz="2400" dirty="0"/>
              <a:t>Specification A:</a:t>
            </a:r>
          </a:p>
          <a:p>
            <a:pPr marL="457200" lvl="1" indent="0">
              <a:lnSpc>
                <a:spcPct val="80000"/>
              </a:lnSpc>
              <a:buFont typeface="Wingdings" panose="05000000000000000000" pitchFamily="2" charset="2"/>
              <a:buNone/>
            </a:pPr>
            <a:r>
              <a:rPr lang="en-US" altLang="ru-RU" sz="2000" dirty="0">
                <a:solidFill>
                  <a:srgbClr val="FF0000"/>
                </a:solidFill>
              </a:rPr>
              <a:t>requires: </a:t>
            </a:r>
            <a:r>
              <a:rPr lang="en-US" altLang="ru-RU" sz="2000" b="1" dirty="0">
                <a:latin typeface="Courier New" panose="02070309020205020404" pitchFamily="49" charset="0"/>
                <a:cs typeface="Courier New" panose="02070309020205020404" pitchFamily="49" charset="0"/>
              </a:rPr>
              <a:t>a</a:t>
            </a:r>
            <a:r>
              <a:rPr lang="en-US" altLang="ru-RU" sz="2000" dirty="0"/>
              <a:t> is non-null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P</a:t>
            </a:r>
            <a:r>
              <a:rPr lang="en-US" altLang="ru-RU" sz="2000" b="1" baseline="-25000" dirty="0">
                <a:solidFill>
                  <a:srgbClr val="0000FF"/>
                </a:solidFill>
              </a:rPr>
              <a:t>A </a:t>
            </a:r>
            <a:r>
              <a:rPr lang="en-US" altLang="ru-RU" sz="2000" b="1" dirty="0">
                <a:solidFill>
                  <a:srgbClr val="0000FF"/>
                </a:solidFill>
              </a:rPr>
              <a:t>]</a:t>
            </a:r>
            <a:endParaRPr lang="en-US" altLang="ru-RU" sz="2000" dirty="0">
              <a:solidFill>
                <a:srgbClr val="FF0000"/>
              </a:solidFill>
            </a:endParaRPr>
          </a:p>
          <a:p>
            <a:pPr marL="457200" lvl="1" indent="0">
              <a:lnSpc>
                <a:spcPct val="80000"/>
              </a:lnSpc>
              <a:buFont typeface="Wingdings" panose="05000000000000000000" pitchFamily="2" charset="2"/>
              <a:buNone/>
            </a:pPr>
            <a:r>
              <a:rPr lang="en-US" altLang="ru-RU" sz="2000" dirty="0">
                <a:solidFill>
                  <a:srgbClr val="FF0000"/>
                </a:solidFill>
              </a:rPr>
              <a:t>returns</a:t>
            </a:r>
            <a:r>
              <a:rPr lang="en-US" altLang="ru-RU" sz="2000" dirty="0"/>
              <a:t>: </a:t>
            </a:r>
            <a:r>
              <a:rPr lang="en-US" altLang="ru-RU" sz="2000" b="1" dirty="0" err="1">
                <a:latin typeface="Courier New" panose="02070309020205020404" pitchFamily="49" charset="0"/>
                <a:cs typeface="Courier New" panose="02070309020205020404" pitchFamily="49" charset="0"/>
              </a:rPr>
              <a:t>i</a:t>
            </a:r>
            <a:r>
              <a:rPr lang="en-US" altLang="ru-RU" sz="2000" dirty="0"/>
              <a:t> such that </a:t>
            </a:r>
            <a:r>
              <a:rPr lang="en-US" altLang="ru-RU" sz="2000" b="1" dirty="0">
                <a:latin typeface="Courier New" panose="02070309020205020404" pitchFamily="49" charset="0"/>
                <a:cs typeface="Courier New" panose="02070309020205020404" pitchFamily="49" charset="0"/>
              </a:rPr>
              <a:t>a[</a:t>
            </a:r>
            <a:r>
              <a:rPr lang="en-US" altLang="ru-RU" sz="2000" b="1" dirty="0" err="1">
                <a:latin typeface="Courier New" panose="02070309020205020404" pitchFamily="49" charset="0"/>
                <a:cs typeface="Courier New" panose="02070309020205020404" pitchFamily="49" charset="0"/>
              </a:rPr>
              <a:t>i</a:t>
            </a:r>
            <a:r>
              <a:rPr lang="en-US" altLang="ru-RU" sz="2000" b="1" dirty="0">
                <a:latin typeface="Courier New" panose="02070309020205020404" pitchFamily="49" charset="0"/>
                <a:cs typeface="Courier New" panose="02070309020205020404" pitchFamily="49" charset="0"/>
              </a:rPr>
              <a:t>] = </a:t>
            </a:r>
            <a:r>
              <a:rPr lang="en-US" altLang="ru-RU" sz="2000" b="1" dirty="0" err="1">
                <a:latin typeface="Courier New" panose="02070309020205020404" pitchFamily="49" charset="0"/>
                <a:cs typeface="Courier New" panose="02070309020205020404" pitchFamily="49" charset="0"/>
              </a:rPr>
              <a:t>val</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occurs in </a:t>
            </a:r>
            <a:r>
              <a:rPr lang="en-US" altLang="ru-RU" sz="2000" b="1" dirty="0">
                <a:latin typeface="Courier New" panose="02070309020205020404" pitchFamily="49" charset="0"/>
                <a:cs typeface="Courier New" panose="02070309020205020404" pitchFamily="49" charset="0"/>
              </a:rPr>
              <a:t>a</a:t>
            </a:r>
            <a:r>
              <a:rPr lang="en-US" altLang="ru-RU" sz="2000" dirty="0"/>
              <a:t> and </a:t>
            </a:r>
            <a:r>
              <a:rPr lang="en-US" altLang="ru-RU" sz="2000" b="1" dirty="0">
                <a:latin typeface="Courier New" panose="02070309020205020404" pitchFamily="49" charset="0"/>
                <a:cs typeface="Courier New" panose="02070309020205020404" pitchFamily="49" charset="0"/>
              </a:rPr>
              <a:t>  -1</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does not occur in </a:t>
            </a:r>
            <a:r>
              <a:rPr lang="en-US" altLang="ru-RU" sz="2000" b="1" dirty="0">
                <a:latin typeface="Courier New" panose="02070309020205020404" pitchFamily="49" charset="0"/>
                <a:cs typeface="Courier New" panose="02070309020205020404" pitchFamily="49" charset="0"/>
              </a:rPr>
              <a:t>a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Q</a:t>
            </a:r>
            <a:r>
              <a:rPr lang="en-US" altLang="ru-RU" sz="2000" b="1" baseline="-25000" dirty="0">
                <a:solidFill>
                  <a:srgbClr val="0000FF"/>
                </a:solidFill>
              </a:rPr>
              <a:t>A </a:t>
            </a:r>
            <a:r>
              <a:rPr lang="en-US" altLang="ru-RU" sz="2000" b="1" dirty="0">
                <a:solidFill>
                  <a:srgbClr val="0000FF"/>
                </a:solidFill>
              </a:rPr>
              <a:t>]</a:t>
            </a:r>
            <a:endParaRPr lang="en-US" altLang="ru-RU" sz="2000" dirty="0"/>
          </a:p>
          <a:p>
            <a:pPr>
              <a:lnSpc>
                <a:spcPct val="80000"/>
              </a:lnSpc>
            </a:pPr>
            <a:r>
              <a:rPr lang="en-US" altLang="ru-RU" sz="2400" dirty="0"/>
              <a:t>Specification C:</a:t>
            </a:r>
          </a:p>
          <a:p>
            <a:pPr marL="457200" lvl="1" indent="0">
              <a:lnSpc>
                <a:spcPct val="80000"/>
              </a:lnSpc>
              <a:buFont typeface="Wingdings" panose="05000000000000000000" pitchFamily="2" charset="2"/>
              <a:buNone/>
            </a:pPr>
            <a:r>
              <a:rPr lang="en-US" altLang="ru-RU" sz="2000" dirty="0">
                <a:solidFill>
                  <a:srgbClr val="FF0000"/>
                </a:solidFill>
              </a:rPr>
              <a:t>requires: </a:t>
            </a:r>
            <a:r>
              <a:rPr lang="en-US" altLang="ru-RU" sz="2000" dirty="0">
                <a:latin typeface="Calibri" panose="020F0502020204030204" pitchFamily="34" charset="0"/>
                <a:cs typeface="Calibri" panose="020F0502020204030204" pitchFamily="34" charset="0"/>
              </a:rPr>
              <a:t>none</a:t>
            </a:r>
            <a:r>
              <a:rPr lang="en-US" altLang="ru-RU" sz="2000" dirty="0"/>
              <a:t>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P</a:t>
            </a:r>
            <a:r>
              <a:rPr lang="en-US" altLang="ru-RU" sz="2000" b="1" baseline="-25000" dirty="0">
                <a:solidFill>
                  <a:srgbClr val="0000FF"/>
                </a:solidFill>
              </a:rPr>
              <a:t>C </a:t>
            </a:r>
            <a:r>
              <a:rPr lang="en-US" altLang="ru-RU" sz="2000" b="1" dirty="0">
                <a:solidFill>
                  <a:srgbClr val="0000FF"/>
                </a:solidFill>
              </a:rPr>
              <a:t>]</a:t>
            </a:r>
            <a:endParaRPr lang="en-US" altLang="ru-RU" sz="2000" dirty="0">
              <a:solidFill>
                <a:srgbClr val="FF0000"/>
              </a:solidFill>
            </a:endParaRPr>
          </a:p>
          <a:p>
            <a:pPr marL="457200" lvl="1" indent="0">
              <a:lnSpc>
                <a:spcPct val="80000"/>
              </a:lnSpc>
              <a:buFont typeface="Wingdings" panose="05000000000000000000" pitchFamily="2" charset="2"/>
              <a:buNone/>
            </a:pPr>
            <a:r>
              <a:rPr lang="en-US" altLang="ru-RU" sz="2000" dirty="0">
                <a:solidFill>
                  <a:srgbClr val="FF0000"/>
                </a:solidFill>
              </a:rPr>
              <a:t>returns</a:t>
            </a:r>
            <a:r>
              <a:rPr lang="en-US" altLang="ru-RU" sz="2000" dirty="0"/>
              <a:t>: </a:t>
            </a:r>
            <a:r>
              <a:rPr lang="en-US" altLang="ru-RU" sz="2000" b="1" dirty="0" err="1">
                <a:latin typeface="Courier New" panose="02070309020205020404" pitchFamily="49" charset="0"/>
                <a:cs typeface="Courier New" panose="02070309020205020404" pitchFamily="49" charset="0"/>
              </a:rPr>
              <a:t>i</a:t>
            </a:r>
            <a:r>
              <a:rPr lang="en-US" altLang="ru-RU" sz="2000" dirty="0"/>
              <a:t> such that </a:t>
            </a:r>
            <a:r>
              <a:rPr lang="en-US" altLang="ru-RU" sz="2000" b="1" dirty="0">
                <a:latin typeface="Courier New" panose="02070309020205020404" pitchFamily="49" charset="0"/>
                <a:cs typeface="Courier New" panose="02070309020205020404" pitchFamily="49" charset="0"/>
              </a:rPr>
              <a:t>a[</a:t>
            </a:r>
            <a:r>
              <a:rPr lang="en-US" altLang="ru-RU" sz="2000" b="1" dirty="0" err="1">
                <a:latin typeface="Courier New" panose="02070309020205020404" pitchFamily="49" charset="0"/>
                <a:cs typeface="Courier New" panose="02070309020205020404" pitchFamily="49" charset="0"/>
              </a:rPr>
              <a:t>i</a:t>
            </a:r>
            <a:r>
              <a:rPr lang="en-US" altLang="ru-RU" sz="2000" b="1" dirty="0">
                <a:latin typeface="Courier New" panose="02070309020205020404" pitchFamily="49" charset="0"/>
                <a:cs typeface="Courier New" panose="02070309020205020404" pitchFamily="49" charset="0"/>
              </a:rPr>
              <a:t>] = </a:t>
            </a:r>
            <a:r>
              <a:rPr lang="en-US" altLang="ru-RU" sz="2000" b="1" dirty="0" err="1">
                <a:latin typeface="Courier New" panose="02070309020205020404" pitchFamily="49" charset="0"/>
                <a:cs typeface="Courier New" panose="02070309020205020404" pitchFamily="49" charset="0"/>
              </a:rPr>
              <a:t>val</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occurs in </a:t>
            </a:r>
            <a:r>
              <a:rPr lang="en-US" altLang="ru-RU" sz="2000" b="1" dirty="0">
                <a:latin typeface="Courier New" panose="02070309020205020404" pitchFamily="49" charset="0"/>
                <a:cs typeface="Courier New" panose="02070309020205020404" pitchFamily="49" charset="0"/>
              </a:rPr>
              <a:t>a</a:t>
            </a:r>
            <a:r>
              <a:rPr lang="en-US" altLang="ru-RU" sz="2000" dirty="0"/>
              <a:t> and </a:t>
            </a:r>
            <a:r>
              <a:rPr lang="en-US" altLang="ru-RU" sz="2000" b="1" dirty="0">
                <a:latin typeface="Courier New" panose="02070309020205020404" pitchFamily="49" charset="0"/>
                <a:cs typeface="Courier New" panose="02070309020205020404" pitchFamily="49" charset="0"/>
              </a:rPr>
              <a:t>  -1</a:t>
            </a:r>
            <a:r>
              <a:rPr lang="en-US" altLang="ru-RU" sz="2000" dirty="0"/>
              <a:t> if </a:t>
            </a:r>
            <a:r>
              <a:rPr lang="en-US" altLang="ru-RU" sz="2000" b="1" dirty="0" err="1">
                <a:latin typeface="Courier New" panose="02070309020205020404" pitchFamily="49" charset="0"/>
                <a:cs typeface="Courier New" panose="02070309020205020404" pitchFamily="49" charset="0"/>
              </a:rPr>
              <a:t>val</a:t>
            </a:r>
            <a:r>
              <a:rPr lang="en-US" altLang="ru-RU" sz="2000" dirty="0"/>
              <a:t> does not occur in </a:t>
            </a:r>
            <a:r>
              <a:rPr lang="en-US" altLang="ru-RU" sz="2000" b="1" dirty="0">
                <a:latin typeface="Courier New" panose="02070309020205020404" pitchFamily="49" charset="0"/>
                <a:cs typeface="Courier New" panose="02070309020205020404" pitchFamily="49" charset="0"/>
              </a:rPr>
              <a:t>a </a:t>
            </a:r>
            <a:r>
              <a:rPr lang="en-US" altLang="ru-RU" sz="2000" b="1" dirty="0">
                <a:solidFill>
                  <a:srgbClr val="0000FF"/>
                </a:solidFill>
              </a:rPr>
              <a:t>[</a:t>
            </a:r>
            <a:r>
              <a:rPr lang="en-US" altLang="ru-RU" sz="2000" dirty="0">
                <a:solidFill>
                  <a:srgbClr val="0000FF"/>
                </a:solidFill>
              </a:rPr>
              <a:t> </a:t>
            </a:r>
            <a:r>
              <a:rPr lang="en-US" altLang="ru-RU" sz="2000" b="1" dirty="0">
                <a:solidFill>
                  <a:srgbClr val="0000FF"/>
                </a:solidFill>
              </a:rPr>
              <a:t>Q</a:t>
            </a:r>
            <a:r>
              <a:rPr lang="en-US" altLang="ru-RU" sz="2000" b="1" baseline="-25000" dirty="0">
                <a:solidFill>
                  <a:srgbClr val="0000FF"/>
                </a:solidFill>
              </a:rPr>
              <a:t>C </a:t>
            </a:r>
            <a:r>
              <a:rPr lang="en-US" altLang="ru-RU" sz="2000" b="1" dirty="0">
                <a:solidFill>
                  <a:srgbClr val="0000FF"/>
                </a:solidFill>
              </a:rPr>
              <a:t>]</a:t>
            </a:r>
            <a:endParaRPr lang="en-US" altLang="ru-RU" sz="2000" dirty="0"/>
          </a:p>
          <a:p>
            <a:pPr>
              <a:lnSpc>
                <a:spcPct val="80000"/>
              </a:lnSpc>
              <a:buNone/>
            </a:pPr>
            <a:r>
              <a:rPr lang="en-US" altLang="ru-RU" sz="2000" dirty="0">
                <a:solidFill>
                  <a:srgbClr val="FF0000"/>
                </a:solidFill>
              </a:rPr>
              <a:t>	    throws: </a:t>
            </a:r>
            <a:r>
              <a:rPr lang="en-US" altLang="ru-RU" sz="2000" b="1" dirty="0" err="1">
                <a:latin typeface="Courier New" panose="02070309020205020404" pitchFamily="49" charset="0"/>
                <a:cs typeface="Courier New" panose="02070309020205020404" pitchFamily="49" charset="0"/>
              </a:rPr>
              <a:t>NullPointerException</a:t>
            </a:r>
            <a:r>
              <a:rPr lang="en-US" altLang="ru-RU" sz="2000" dirty="0"/>
              <a:t> if </a:t>
            </a:r>
            <a:r>
              <a:rPr lang="en-US" altLang="ru-RU" sz="2000" b="1" dirty="0"/>
              <a:t>a</a:t>
            </a:r>
            <a:r>
              <a:rPr lang="en-US" altLang="ru-RU" sz="2000" dirty="0"/>
              <a:t> is </a:t>
            </a:r>
            <a:r>
              <a:rPr lang="en-US" altLang="ru-RU" sz="2000" b="1" dirty="0"/>
              <a:t>null</a:t>
            </a:r>
            <a:r>
              <a:rPr lang="en-US" altLang="ru-RU" sz="2000" dirty="0"/>
              <a:t> </a:t>
            </a:r>
            <a:r>
              <a:rPr lang="en-US" altLang="ru-RU" sz="2000" b="1" dirty="0">
                <a:solidFill>
                  <a:srgbClr val="0000FF"/>
                </a:solidFill>
              </a:rPr>
              <a:t>[Q</a:t>
            </a:r>
            <a:r>
              <a:rPr lang="en-US" altLang="ru-RU" sz="2000" b="1" baseline="-25000" dirty="0">
                <a:solidFill>
                  <a:srgbClr val="0000FF"/>
                </a:solidFill>
              </a:rPr>
              <a:t>C </a:t>
            </a:r>
            <a:r>
              <a:rPr lang="en-US" altLang="ru-RU" sz="2000" b="1" dirty="0">
                <a:solidFill>
                  <a:srgbClr val="0000FF"/>
                </a:solidFill>
              </a:rPr>
              <a:t>]</a:t>
            </a:r>
            <a:endParaRPr lang="en-US" altLang="ru-RU" sz="2000" dirty="0">
              <a:solidFill>
                <a:srgbClr val="FF0000"/>
              </a:solidFill>
            </a:endParaRPr>
          </a:p>
        </p:txBody>
      </p:sp>
      <p:sp>
        <p:nvSpPr>
          <p:cNvPr id="5"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6"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23</a:t>
            </a:fld>
            <a:endParaRPr lang="en-US" sz="900" b="0" strike="noStrike" spc="-1">
              <a:latin typeface="Times New Roman"/>
            </a:endParaRPr>
          </a:p>
        </p:txBody>
      </p:sp>
    </p:spTree>
    <p:extLst>
      <p:ext uri="{BB962C8B-B14F-4D97-AF65-F5344CB8AC3E}">
        <p14:creationId xmlns:p14="http://schemas.microsoft.com/office/powerpoint/2010/main" val="975548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Converting </a:t>
            </a:r>
            <a:r>
              <a:rPr lang="en-US" sz="3300" b="0" strike="noStrike" spc="-1" dirty="0" err="1">
                <a:solidFill>
                  <a:srgbClr val="000000"/>
                </a:solidFill>
                <a:latin typeface="Calibri Light"/>
              </a:rPr>
              <a:t>PSoft</a:t>
            </a:r>
            <a:r>
              <a:rPr lang="en-US" sz="3300" b="0" strike="noStrike" spc="-1" dirty="0">
                <a:solidFill>
                  <a:srgbClr val="000000"/>
                </a:solidFill>
                <a:latin typeface="Calibri Light"/>
              </a:rPr>
              <a:t> Specs into Logical Formulas</a:t>
            </a:r>
            <a:endParaRPr lang="en-US" sz="3300" b="0" strike="noStrike" spc="-1" dirty="0">
              <a:solidFill>
                <a:srgbClr val="000000"/>
              </a:solidFill>
              <a:latin typeface="Tahoma"/>
            </a:endParaRPr>
          </a:p>
        </p:txBody>
      </p:sp>
      <p:sp>
        <p:nvSpPr>
          <p:cNvPr id="177"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err="1">
                <a:solidFill>
                  <a:srgbClr val="000000"/>
                </a:solidFill>
                <a:latin typeface="Calibri"/>
              </a:rPr>
              <a:t>PSoft</a:t>
            </a:r>
            <a:r>
              <a:rPr lang="en-US" sz="2100" b="0" strike="noStrike" spc="-1" dirty="0">
                <a:solidFill>
                  <a:srgbClr val="000000"/>
                </a:solidFill>
                <a:latin typeface="Calibri"/>
              </a:rPr>
              <a:t> specification</a:t>
            </a:r>
          </a:p>
          <a:p>
            <a:pPr marL="171360" indent="-171000">
              <a:lnSpc>
                <a:spcPct val="100000"/>
              </a:lnSpc>
              <a:spcBef>
                <a:spcPts val="751"/>
              </a:spcBef>
            </a:pPr>
            <a:r>
              <a:rPr lang="en-US" sz="2100" b="0" strike="noStrike" spc="-1" dirty="0">
                <a:solidFill>
                  <a:srgbClr val="FF0000"/>
                </a:solidFill>
                <a:latin typeface="Calibri"/>
              </a:rPr>
              <a:t>   requires:</a:t>
            </a:r>
            <a:r>
              <a:rPr lang="en-US" sz="2100" b="0" strike="noStrike" spc="-1" dirty="0">
                <a:solidFill>
                  <a:srgbClr val="000000"/>
                </a:solidFill>
                <a:latin typeface="Calibri"/>
              </a:rPr>
              <a:t> R</a:t>
            </a:r>
          </a:p>
          <a:p>
            <a:pPr marL="171360" indent="-171000">
              <a:lnSpc>
                <a:spcPct val="100000"/>
              </a:lnSpc>
              <a:spcBef>
                <a:spcPts val="751"/>
              </a:spcBef>
            </a:pPr>
            <a:r>
              <a:rPr lang="en-US" sz="2100" b="0" strike="noStrike" spc="-1" dirty="0">
                <a:solidFill>
                  <a:srgbClr val="FF0000"/>
                </a:solidFill>
                <a:latin typeface="Calibri"/>
              </a:rPr>
              <a:t>   modifies:</a:t>
            </a:r>
            <a:r>
              <a:rPr lang="en-US" sz="2100" b="0" strike="noStrike" spc="-1" dirty="0">
                <a:solidFill>
                  <a:srgbClr val="000000"/>
                </a:solidFill>
                <a:latin typeface="Calibri"/>
              </a:rPr>
              <a:t> M</a:t>
            </a:r>
          </a:p>
          <a:p>
            <a:pPr marL="171360" indent="-171000">
              <a:lnSpc>
                <a:spcPct val="100000"/>
              </a:lnSpc>
              <a:spcBef>
                <a:spcPts val="751"/>
              </a:spcBef>
            </a:pPr>
            <a:r>
              <a:rPr lang="en-US" sz="2100" b="0" strike="noStrike" spc="-1" dirty="0">
                <a:solidFill>
                  <a:srgbClr val="000000"/>
                </a:solidFill>
                <a:latin typeface="Calibri"/>
              </a:rPr>
              <a:t>   </a:t>
            </a:r>
            <a:r>
              <a:rPr lang="en-US" sz="2100" b="0" strike="noStrike" spc="-1" dirty="0">
                <a:solidFill>
                  <a:srgbClr val="FF0000"/>
                </a:solidFill>
                <a:latin typeface="Calibri"/>
              </a:rPr>
              <a:t>effects:</a:t>
            </a:r>
            <a:r>
              <a:rPr lang="en-US" sz="2100" b="0" strike="noStrike" spc="-1" dirty="0">
                <a:solidFill>
                  <a:srgbClr val="000000"/>
                </a:solidFill>
                <a:latin typeface="Calibri"/>
              </a:rPr>
              <a:t> E</a:t>
            </a:r>
          </a:p>
          <a:p>
            <a:pPr marL="171360" indent="-171000">
              <a:lnSpc>
                <a:spcPct val="100000"/>
              </a:lnSpc>
              <a:spcBef>
                <a:spcPts val="751"/>
              </a:spcBef>
            </a:pPr>
            <a:r>
              <a:rPr lang="en-US" sz="2800" b="0" strike="noStrike" spc="-1" dirty="0">
                <a:solidFill>
                  <a:srgbClr val="000000"/>
                </a:solidFill>
                <a:latin typeface="Calibri"/>
              </a:rPr>
              <a:t>is equivalent to this logical formula </a:t>
            </a:r>
          </a:p>
          <a:p>
            <a:pPr marL="171360" indent="-171000">
              <a:lnSpc>
                <a:spcPct val="100000"/>
              </a:lnSpc>
              <a:spcBef>
                <a:spcPts val="751"/>
              </a:spcBef>
            </a:pPr>
            <a:r>
              <a:rPr lang="en-US" sz="2800" b="0" strike="noStrike" spc="-1" dirty="0">
                <a:solidFill>
                  <a:srgbClr val="0070C0"/>
                </a:solidFill>
                <a:latin typeface="Calibri"/>
              </a:rPr>
              <a:t>{R} </a:t>
            </a:r>
            <a:r>
              <a:rPr lang="en-US" sz="2800" spc="-1" dirty="0">
                <a:solidFill>
                  <a:srgbClr val="000000"/>
                </a:solidFill>
                <a:latin typeface="Courier" pitchFamily="2" charset="0"/>
              </a:rPr>
              <a:t>code</a:t>
            </a:r>
            <a:r>
              <a:rPr lang="en-US" sz="2800" b="0" strike="noStrike" spc="-1" dirty="0">
                <a:solidFill>
                  <a:srgbClr val="000000"/>
                </a:solidFill>
                <a:latin typeface="Calibri"/>
              </a:rPr>
              <a:t> </a:t>
            </a:r>
            <a:r>
              <a:rPr lang="en-US" sz="2800" b="0" strike="noStrike" spc="-1" dirty="0">
                <a:solidFill>
                  <a:srgbClr val="0070C0"/>
                </a:solidFill>
                <a:latin typeface="Calibri"/>
              </a:rPr>
              <a:t>{E ^</a:t>
            </a:r>
            <a:r>
              <a:rPr lang="en-US" sz="2800" b="0" strike="noStrike" spc="-1" dirty="0">
                <a:solidFill>
                  <a:srgbClr val="0070C0"/>
                </a:solidFill>
                <a:latin typeface="Calibri"/>
                <a:ea typeface="MS Gothic"/>
              </a:rPr>
              <a:t> (nothing but M is modified)}</a:t>
            </a:r>
            <a:endParaRPr lang="en-US" sz="2800" b="0" strike="noStrike" spc="-1" dirty="0">
              <a:solidFill>
                <a:srgbClr val="0070C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r>
              <a:rPr lang="en-US" sz="2800" b="0" strike="noStrike" spc="-1" dirty="0">
                <a:solidFill>
                  <a:srgbClr val="FF0000"/>
                </a:solidFill>
                <a:latin typeface="Calibri"/>
                <a:ea typeface="MS Gothic"/>
              </a:rPr>
              <a:t>throws</a:t>
            </a:r>
            <a:r>
              <a:rPr lang="en-US" sz="2800" b="0" strike="noStrike" spc="-1" dirty="0">
                <a:solidFill>
                  <a:srgbClr val="000000"/>
                </a:solidFill>
                <a:latin typeface="Calibri"/>
                <a:ea typeface="MS Gothic"/>
              </a:rPr>
              <a:t> and </a:t>
            </a:r>
            <a:r>
              <a:rPr lang="en-US" sz="2800" b="0" strike="noStrike" spc="-1" dirty="0">
                <a:solidFill>
                  <a:srgbClr val="FF0000"/>
                </a:solidFill>
                <a:latin typeface="Calibri"/>
                <a:ea typeface="MS Gothic"/>
              </a:rPr>
              <a:t>returns</a:t>
            </a:r>
            <a:r>
              <a:rPr lang="en-US" sz="2800" b="0" strike="noStrike" spc="-1" dirty="0">
                <a:solidFill>
                  <a:srgbClr val="000000"/>
                </a:solidFill>
                <a:latin typeface="Calibri"/>
                <a:ea typeface="MS Gothic"/>
              </a:rPr>
              <a:t> are absorbed into </a:t>
            </a:r>
            <a:r>
              <a:rPr lang="en-US" sz="2800" b="0" strike="noStrike" spc="-1" dirty="0">
                <a:solidFill>
                  <a:srgbClr val="FF0000"/>
                </a:solidFill>
                <a:latin typeface="Calibri"/>
                <a:ea typeface="MS Gothic"/>
              </a:rPr>
              <a:t>effects </a:t>
            </a:r>
            <a:r>
              <a:rPr lang="en-US" sz="2800" b="0" strike="noStrike" spc="-1" dirty="0">
                <a:solidFill>
                  <a:srgbClr val="000000"/>
                </a:solidFill>
                <a:latin typeface="Calibri"/>
                <a:ea typeface="MS Gothic"/>
              </a:rPr>
              <a:t>E</a:t>
            </a:r>
          </a:p>
        </p:txBody>
      </p:sp>
      <p:sp>
        <p:nvSpPr>
          <p:cNvPr id="178"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79" name="TextShape 4"/>
          <p:cNvSpPr txBox="1"/>
          <p:nvPr/>
        </p:nvSpPr>
        <p:spPr>
          <a:xfrm>
            <a:off x="6458040" y="6356520"/>
            <a:ext cx="2057040" cy="364680"/>
          </a:xfrm>
          <a:prstGeom prst="rect">
            <a:avLst/>
          </a:prstGeom>
          <a:noFill/>
          <a:ln>
            <a:noFill/>
          </a:ln>
        </p:spPr>
        <p:txBody>
          <a:bodyPr anchor="ctr"/>
          <a:lstStyle/>
          <a:p>
            <a:pPr algn="r">
              <a:lnSpc>
                <a:spcPct val="100000"/>
              </a:lnSpc>
            </a:pPr>
            <a:fld id="{4E43321D-1073-40EF-9904-87825470FCE5}" type="slidenum">
              <a:rPr lang="en-US" sz="900" b="0" strike="noStrike" spc="-1">
                <a:solidFill>
                  <a:srgbClr val="8B8B8B"/>
                </a:solidFill>
                <a:latin typeface="Tahoma"/>
                <a:ea typeface="MS PGothic"/>
              </a:rPr>
              <a:t>24</a:t>
            </a:fld>
            <a:endParaRPr lang="en-US" sz="900" b="0" strike="noStrike" spc="-1">
              <a:latin typeface="Times New Roman"/>
            </a:endParaRPr>
          </a:p>
        </p:txBody>
      </p:sp>
    </p:spTree>
    <p:extLst>
      <p:ext uri="{BB962C8B-B14F-4D97-AF65-F5344CB8AC3E}">
        <p14:creationId xmlns:p14="http://schemas.microsoft.com/office/powerpoint/2010/main" val="1713084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628560" y="365040"/>
            <a:ext cx="7886520" cy="1325160"/>
          </a:xfrm>
          <a:prstGeom prst="rect">
            <a:avLst/>
          </a:prstGeom>
          <a:noFill/>
          <a:ln>
            <a:noFill/>
          </a:ln>
        </p:spPr>
        <p:txBody>
          <a:bodyPr anchor="ctr"/>
          <a:lstStyle/>
          <a:p>
            <a:pPr>
              <a:lnSpc>
                <a:spcPct val="90000"/>
              </a:lnSpc>
            </a:pPr>
            <a:r>
              <a:rPr lang="en-US" sz="3400" b="0" strike="noStrike" spc="-1">
                <a:solidFill>
                  <a:srgbClr val="000000"/>
                </a:solidFill>
                <a:latin typeface="Calibri Light"/>
              </a:rPr>
              <a:t>Convert Spec to Formula, step 1: absorb </a:t>
            </a:r>
            <a:r>
              <a:rPr lang="en-US" sz="3400" b="0" strike="noStrike" spc="-1">
                <a:solidFill>
                  <a:srgbClr val="FF0000"/>
                </a:solidFill>
                <a:latin typeface="Calibri Light"/>
              </a:rPr>
              <a:t>throws</a:t>
            </a:r>
            <a:r>
              <a:rPr lang="en-US" sz="3400" b="0" strike="noStrike" spc="-1">
                <a:solidFill>
                  <a:srgbClr val="000000"/>
                </a:solidFill>
                <a:latin typeface="Calibri Light"/>
              </a:rPr>
              <a:t> and </a:t>
            </a:r>
            <a:r>
              <a:rPr lang="en-US" sz="3400" b="0" strike="noStrike" spc="-1">
                <a:solidFill>
                  <a:srgbClr val="FF0000"/>
                </a:solidFill>
                <a:latin typeface="Calibri Light"/>
              </a:rPr>
              <a:t>returns</a:t>
            </a:r>
            <a:r>
              <a:rPr lang="en-US" sz="3400" b="0" strike="noStrike" spc="-1">
                <a:solidFill>
                  <a:srgbClr val="000000"/>
                </a:solidFill>
                <a:latin typeface="Calibri Light"/>
              </a:rPr>
              <a:t> into </a:t>
            </a:r>
            <a:r>
              <a:rPr lang="en-US" sz="3400" b="0" strike="noStrike" spc="-1">
                <a:solidFill>
                  <a:srgbClr val="FF0000"/>
                </a:solidFill>
                <a:latin typeface="Calibri Light"/>
              </a:rPr>
              <a:t>effects</a:t>
            </a:r>
            <a:endParaRPr lang="en-US" sz="3400" b="0" strike="noStrike" spc="-1">
              <a:solidFill>
                <a:srgbClr val="000000"/>
              </a:solidFill>
              <a:latin typeface="Tahoma"/>
            </a:endParaRPr>
          </a:p>
        </p:txBody>
      </p:sp>
      <p:sp>
        <p:nvSpPr>
          <p:cNvPr id="181"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err="1">
                <a:solidFill>
                  <a:srgbClr val="000000"/>
                </a:solidFill>
                <a:latin typeface="Calibri"/>
              </a:rPr>
              <a:t>PSoft</a:t>
            </a:r>
            <a:r>
              <a:rPr lang="en-US" sz="2100" b="0" strike="noStrike" spc="-1" dirty="0">
                <a:solidFill>
                  <a:srgbClr val="000000"/>
                </a:solidFill>
                <a:latin typeface="Calibri"/>
              </a:rPr>
              <a:t> specification convention</a:t>
            </a:r>
          </a:p>
          <a:p>
            <a:pPr marL="171360" indent="-171000">
              <a:lnSpc>
                <a:spcPct val="100000"/>
              </a:lnSpc>
              <a:spcBef>
                <a:spcPts val="751"/>
              </a:spcBef>
            </a:pPr>
            <a:r>
              <a:rPr lang="en-US" sz="2100" b="0" strike="noStrike" spc="-1" dirty="0">
                <a:solidFill>
                  <a:srgbClr val="000000"/>
                </a:solidFill>
                <a:latin typeface="Calibri"/>
              </a:rPr>
              <a:t>   </a:t>
            </a:r>
            <a:r>
              <a:rPr lang="en-US" sz="2100" b="0" strike="noStrike" spc="-1" dirty="0">
                <a:solidFill>
                  <a:srgbClr val="FF0000"/>
                </a:solidFill>
                <a:latin typeface="Calibri"/>
              </a:rPr>
              <a:t>requires:</a:t>
            </a:r>
            <a:r>
              <a:rPr lang="en-US" sz="2100" b="0" strike="noStrike" spc="-1" dirty="0">
                <a:solidFill>
                  <a:srgbClr val="000000"/>
                </a:solidFill>
                <a:latin typeface="Calibri"/>
              </a:rPr>
              <a:t> (unchanged)</a:t>
            </a:r>
          </a:p>
          <a:p>
            <a:pPr marL="171360" indent="-171000">
              <a:lnSpc>
                <a:spcPct val="100000"/>
              </a:lnSpc>
              <a:spcBef>
                <a:spcPts val="751"/>
              </a:spcBef>
            </a:pPr>
            <a:r>
              <a:rPr lang="en-US" sz="2100" b="0" strike="noStrike" spc="-1" dirty="0">
                <a:solidFill>
                  <a:srgbClr val="000000"/>
                </a:solidFill>
                <a:latin typeface="Calibri"/>
              </a:rPr>
              <a:t>   </a:t>
            </a:r>
            <a:r>
              <a:rPr lang="en-US" sz="2100" b="0" strike="noStrike" spc="-1" dirty="0">
                <a:solidFill>
                  <a:srgbClr val="FF0000"/>
                </a:solidFill>
                <a:latin typeface="Calibri"/>
              </a:rPr>
              <a:t>modifies:</a:t>
            </a:r>
            <a:r>
              <a:rPr lang="en-US" sz="2100" b="0" strike="noStrike" spc="-1" dirty="0">
                <a:solidFill>
                  <a:srgbClr val="000000"/>
                </a:solidFill>
                <a:latin typeface="Calibri"/>
              </a:rPr>
              <a:t> (unchanged)</a:t>
            </a:r>
          </a:p>
          <a:p>
            <a:pPr marL="171360" indent="-171000">
              <a:lnSpc>
                <a:spcPct val="100000"/>
              </a:lnSpc>
              <a:spcBef>
                <a:spcPts val="751"/>
              </a:spcBef>
            </a:pPr>
            <a:r>
              <a:rPr lang="en-US" sz="2100" b="0" strike="noStrike" spc="-1" dirty="0">
                <a:solidFill>
                  <a:srgbClr val="FF0000"/>
                </a:solidFill>
                <a:latin typeface="Calibri"/>
              </a:rPr>
              <a:t>   effects:</a:t>
            </a:r>
            <a:r>
              <a:rPr lang="en-US" sz="2100" b="0" strike="noStrike" spc="-1" dirty="0">
                <a:solidFill>
                  <a:srgbClr val="000000"/>
                </a:solidFill>
                <a:latin typeface="Calibri"/>
              </a:rPr>
              <a:t> </a:t>
            </a:r>
          </a:p>
          <a:p>
            <a:pPr marL="171360" indent="-171000">
              <a:lnSpc>
                <a:spcPct val="100000"/>
              </a:lnSpc>
              <a:spcBef>
                <a:spcPts val="751"/>
              </a:spcBef>
            </a:pPr>
            <a:r>
              <a:rPr lang="en-US" sz="2100" b="0" strike="noStrike" spc="-1" dirty="0">
                <a:solidFill>
                  <a:srgbClr val="000000"/>
                </a:solidFill>
                <a:latin typeface="Calibri"/>
              </a:rPr>
              <a:t>   </a:t>
            </a:r>
            <a:r>
              <a:rPr lang="en-US" sz="2100" b="0" strike="noStrike" spc="-1" dirty="0">
                <a:solidFill>
                  <a:srgbClr val="FF0000"/>
                </a:solidFill>
                <a:latin typeface="Calibri"/>
              </a:rPr>
              <a:t>returns:</a:t>
            </a:r>
            <a:r>
              <a:rPr lang="en-US" sz="2100" b="0" strike="noStrike" spc="-1" dirty="0">
                <a:solidFill>
                  <a:srgbClr val="000000"/>
                </a:solidFill>
                <a:latin typeface="Calibri"/>
              </a:rPr>
              <a:t>              absorbed into “effects”</a:t>
            </a:r>
          </a:p>
          <a:p>
            <a:pPr marL="171360" indent="-171000">
              <a:lnSpc>
                <a:spcPct val="100000"/>
              </a:lnSpc>
              <a:spcBef>
                <a:spcPts val="751"/>
              </a:spcBef>
            </a:pPr>
            <a:r>
              <a:rPr lang="en-US" sz="2100" b="0" strike="noStrike" spc="-1" dirty="0">
                <a:solidFill>
                  <a:srgbClr val="000000"/>
                </a:solidFill>
                <a:latin typeface="Calibri"/>
              </a:rPr>
              <a:t>   </a:t>
            </a:r>
            <a:r>
              <a:rPr lang="en-US" sz="2100" b="0" strike="noStrike" spc="-1" dirty="0">
                <a:solidFill>
                  <a:srgbClr val="FF0000"/>
                </a:solidFill>
                <a:latin typeface="Calibri"/>
              </a:rPr>
              <a:t>throws:</a:t>
            </a:r>
            <a:endParaRPr lang="en-US" sz="2100" b="0" strike="noStrike" spc="-1" dirty="0">
              <a:solidFill>
                <a:srgbClr val="000000"/>
              </a:solidFill>
              <a:latin typeface="Calibri"/>
            </a:endParaRPr>
          </a:p>
        </p:txBody>
      </p:sp>
      <p:sp>
        <p:nvSpPr>
          <p:cNvPr id="182" name="TextShape 3"/>
          <p:cNvSpPr txBox="1"/>
          <p:nvPr/>
        </p:nvSpPr>
        <p:spPr>
          <a:xfrm>
            <a:off x="228600" y="6248520"/>
            <a:ext cx="70862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83" name="CustomShape 4"/>
          <p:cNvSpPr/>
          <p:nvPr/>
        </p:nvSpPr>
        <p:spPr>
          <a:xfrm>
            <a:off x="1761067" y="3149600"/>
            <a:ext cx="689771" cy="1100667"/>
          </a:xfrm>
          <a:prstGeom prst="rightBrace">
            <a:avLst>
              <a:gd name="adj1" fmla="val 8333"/>
              <a:gd name="adj2" fmla="val 50000"/>
            </a:avLst>
          </a:prstGeom>
          <a:noFill/>
          <a:ln w="25560">
            <a:solidFill>
              <a:srgbClr val="000000"/>
            </a:solidFill>
            <a:round/>
          </a:ln>
          <a:effectLst>
            <a:outerShdw dist="20160" dir="5400000">
              <a:srgbClr val="808080">
                <a:alpha val="38000"/>
              </a:srgbClr>
            </a:outerShdw>
          </a:effectLst>
        </p:spPr>
        <p:style>
          <a:lnRef idx="0">
            <a:scrgbClr r="0" g="0" b="0"/>
          </a:lnRef>
          <a:fillRef idx="0">
            <a:scrgbClr r="0" g="0" b="0"/>
          </a:fillRef>
          <a:effectRef idx="0">
            <a:scrgbClr r="0" g="0" b="0"/>
          </a:effectRef>
          <a:fontRef idx="minor"/>
        </p:style>
      </p:sp>
      <p:sp>
        <p:nvSpPr>
          <p:cNvPr id="184" name="TextShape 5"/>
          <p:cNvSpPr txBox="1"/>
          <p:nvPr/>
        </p:nvSpPr>
        <p:spPr>
          <a:xfrm>
            <a:off x="6458040" y="6356520"/>
            <a:ext cx="2057040" cy="364680"/>
          </a:xfrm>
          <a:prstGeom prst="rect">
            <a:avLst/>
          </a:prstGeom>
          <a:noFill/>
          <a:ln>
            <a:noFill/>
          </a:ln>
        </p:spPr>
        <p:txBody>
          <a:bodyPr anchor="ctr"/>
          <a:lstStyle/>
          <a:p>
            <a:pPr algn="r">
              <a:lnSpc>
                <a:spcPct val="100000"/>
              </a:lnSpc>
            </a:pPr>
            <a:fld id="{B0091214-AE84-4B96-9E63-88739BD917EC}" type="slidenum">
              <a:rPr lang="en-US" sz="900" b="0" strike="noStrike" spc="-1">
                <a:solidFill>
                  <a:srgbClr val="8B8B8B"/>
                </a:solidFill>
                <a:latin typeface="Tahoma"/>
                <a:ea typeface="MS PGothic"/>
              </a:rPr>
              <a:t>25</a:t>
            </a:fld>
            <a:endParaRPr lang="en-US" sz="900" b="0" strike="noStrike" spc="-1">
              <a:latin typeface="Times New Roman"/>
            </a:endParaRPr>
          </a:p>
        </p:txBody>
      </p:sp>
    </p:spTree>
    <p:extLst>
      <p:ext uri="{BB962C8B-B14F-4D97-AF65-F5344CB8AC3E}">
        <p14:creationId xmlns:p14="http://schemas.microsoft.com/office/powerpoint/2010/main" val="1296333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628560" y="1371240"/>
            <a:ext cx="7886520" cy="4350960"/>
          </a:xfrm>
          <a:prstGeom prst="rect">
            <a:avLst/>
          </a:prstGeom>
          <a:noFill/>
          <a:ln>
            <a:noFill/>
          </a:ln>
        </p:spPr>
        <p:txBody>
          <a:bodyPr>
            <a:normAutofit fontScale="92500" lnSpcReduction="10000"/>
          </a:bodyPr>
          <a:lstStyle/>
          <a:p>
            <a:pPr marL="171360" indent="-171000">
              <a:lnSpc>
                <a:spcPct val="90000"/>
              </a:lnSpc>
              <a:spcBef>
                <a:spcPts val="751"/>
              </a:spcBef>
              <a:buClr>
                <a:srgbClr val="000000"/>
              </a:buClr>
              <a:buFont typeface="Arial"/>
              <a:buChar char="•"/>
            </a:pPr>
            <a:r>
              <a:rPr lang="en-US" sz="2100" b="1" strike="noStrike" spc="-1" dirty="0">
                <a:solidFill>
                  <a:srgbClr val="000000"/>
                </a:solidFill>
                <a:latin typeface="Courier New"/>
              </a:rPr>
              <a:t>set</a:t>
            </a:r>
            <a:r>
              <a:rPr lang="en-US" sz="2100" b="0" strike="noStrike" spc="-1" dirty="0">
                <a:solidFill>
                  <a:srgbClr val="000000"/>
                </a:solidFill>
                <a:latin typeface="Calibri"/>
              </a:rPr>
              <a:t> method from </a:t>
            </a:r>
            <a:r>
              <a:rPr lang="en-US" sz="2100" b="1" strike="noStrike" spc="-1" dirty="0" err="1">
                <a:solidFill>
                  <a:srgbClr val="000000"/>
                </a:solidFill>
                <a:latin typeface="Courier New"/>
              </a:rPr>
              <a:t>java.util.ArrayList</a:t>
            </a:r>
            <a:r>
              <a:rPr lang="en-US" sz="2100" b="1" strike="noStrike" spc="-1" dirty="0">
                <a:solidFill>
                  <a:srgbClr val="000000"/>
                </a:solidFill>
                <a:latin typeface="Courier New"/>
              </a:rPr>
              <a:t>&lt;T&gt;</a:t>
            </a:r>
            <a:endParaRPr lang="en-US" sz="2100" b="0" strike="noStrike" spc="-1" dirty="0">
              <a:solidFill>
                <a:srgbClr val="000000"/>
              </a:solidFill>
              <a:latin typeface="Calibri"/>
            </a:endParaRPr>
          </a:p>
          <a:p>
            <a:pPr marL="171360" indent="-171000">
              <a:lnSpc>
                <a:spcPct val="100000"/>
              </a:lnSpc>
              <a:spcBef>
                <a:spcPts val="751"/>
              </a:spcBef>
            </a:pPr>
            <a:r>
              <a:rPr lang="en-US" sz="2100" b="0" strike="noStrike" spc="-1" dirty="0">
                <a:solidFill>
                  <a:srgbClr val="000000"/>
                </a:solidFill>
                <a:latin typeface="Calibri"/>
              </a:rPr>
              <a:t>   </a:t>
            </a:r>
            <a:r>
              <a:rPr lang="en-US" sz="2100" b="1" strike="noStrike" spc="-1" dirty="0">
                <a:solidFill>
                  <a:srgbClr val="000000"/>
                </a:solidFill>
                <a:latin typeface="Courier New"/>
              </a:rPr>
              <a:t>T set(int index, T element)</a:t>
            </a:r>
            <a:endParaRPr lang="en-US" sz="21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FF0000"/>
                </a:solidFill>
                <a:latin typeface="Calibri"/>
              </a:rPr>
              <a:t>requires</a:t>
            </a:r>
            <a:r>
              <a:rPr lang="en-US" sz="2400" b="0" strike="noStrike" spc="-1" dirty="0">
                <a:solidFill>
                  <a:srgbClr val="000000"/>
                </a:solidFill>
                <a:latin typeface="Calibri"/>
              </a:rPr>
              <a:t>: true</a:t>
            </a:r>
          </a:p>
          <a:p>
            <a:pPr marL="171360" indent="-171000">
              <a:lnSpc>
                <a:spcPct val="80000"/>
              </a:lnSpc>
              <a:spcBef>
                <a:spcPts val="751"/>
              </a:spcBef>
            </a:pPr>
            <a:r>
              <a:rPr lang="en-US" sz="2400" b="0" strike="noStrike" spc="-1" dirty="0">
                <a:solidFill>
                  <a:srgbClr val="FF0000"/>
                </a:solidFill>
                <a:latin typeface="Calibri"/>
              </a:rPr>
              <a:t>modifies</a:t>
            </a:r>
            <a:r>
              <a:rPr lang="en-US" sz="2400" b="0" strike="noStrike" spc="-1" dirty="0">
                <a:solidFill>
                  <a:srgbClr val="000000"/>
                </a:solidFill>
                <a:latin typeface="Calibri"/>
              </a:rPr>
              <a:t>: this[index]</a:t>
            </a:r>
          </a:p>
          <a:p>
            <a:pPr marL="171360" indent="-171000">
              <a:lnSpc>
                <a:spcPct val="80000"/>
              </a:lnSpc>
              <a:spcBef>
                <a:spcPts val="751"/>
              </a:spcBef>
            </a:pPr>
            <a:r>
              <a:rPr lang="en-US" sz="2400" b="0" strike="noStrike" spc="-1" dirty="0">
                <a:solidFill>
                  <a:srgbClr val="FF0000"/>
                </a:solidFill>
                <a:latin typeface="Calibri"/>
              </a:rPr>
              <a:t>effects</a:t>
            </a:r>
            <a:r>
              <a:rPr lang="en-US" sz="2400" b="0" strike="noStrike" spc="-1" dirty="0">
                <a:solidFill>
                  <a:srgbClr val="000000"/>
                </a:solidFill>
                <a:latin typeface="Calibri"/>
              </a:rPr>
              <a:t>:</a:t>
            </a:r>
            <a:r>
              <a:rPr lang="en-US" sz="2400" b="0" strike="noStrike" spc="-1" dirty="0">
                <a:solidFill>
                  <a:srgbClr val="FF0000"/>
                </a:solidFill>
                <a:latin typeface="Calibri"/>
              </a:rPr>
              <a:t> </a:t>
            </a:r>
            <a:r>
              <a:rPr lang="en-US" sz="2400" b="0" strike="noStrike" spc="-1" dirty="0" err="1">
                <a:solidFill>
                  <a:srgbClr val="0000FF"/>
                </a:solidFill>
                <a:latin typeface="Calibri"/>
              </a:rPr>
              <a:t>this</a:t>
            </a:r>
            <a:r>
              <a:rPr lang="en-US" sz="2400" b="0" strike="noStrike" spc="-1" baseline="-25000" dirty="0" err="1">
                <a:solidFill>
                  <a:srgbClr val="0000FF"/>
                </a:solidFill>
                <a:latin typeface="Calibri"/>
              </a:rPr>
              <a:t>post</a:t>
            </a:r>
            <a:r>
              <a:rPr lang="en-US" sz="2400" b="0" strike="noStrike" spc="-1" dirty="0">
                <a:solidFill>
                  <a:srgbClr val="0000FF"/>
                </a:solidFill>
                <a:latin typeface="Calibri"/>
              </a:rPr>
              <a:t>[index] = element</a:t>
            </a:r>
            <a:endParaRPr lang="en-US" sz="24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FF0000"/>
                </a:solidFill>
                <a:latin typeface="Calibri"/>
              </a:rPr>
              <a:t>throws</a:t>
            </a:r>
            <a:r>
              <a:rPr lang="en-US" sz="2400" b="0" strike="noStrike" spc="-1" dirty="0">
                <a:solidFill>
                  <a:srgbClr val="000000"/>
                </a:solidFill>
                <a:latin typeface="Calibri"/>
              </a:rPr>
              <a:t>:</a:t>
            </a:r>
            <a:r>
              <a:rPr lang="en-US" sz="2400" b="0" strike="noStrike" spc="-1" dirty="0">
                <a:solidFill>
                  <a:srgbClr val="FF0000"/>
                </a:solidFill>
                <a:latin typeface="Calibri"/>
              </a:rPr>
              <a:t> </a:t>
            </a:r>
            <a:r>
              <a:rPr lang="en-US" sz="2400" b="0" strike="noStrike" spc="-1" dirty="0" err="1">
                <a:solidFill>
                  <a:srgbClr val="0000FF"/>
                </a:solidFill>
                <a:latin typeface="Calibri"/>
              </a:rPr>
              <a:t>IndexOutOfBoundsException</a:t>
            </a:r>
            <a:r>
              <a:rPr lang="en-US" sz="2400" b="0" strike="noStrike" spc="-1" dirty="0">
                <a:solidFill>
                  <a:srgbClr val="0000FF"/>
                </a:solidFill>
                <a:latin typeface="Calibri"/>
              </a:rPr>
              <a:t> if index &lt; 0 || index ≥ size</a:t>
            </a:r>
            <a:endParaRPr lang="en-US" sz="24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FF0000"/>
                </a:solidFill>
                <a:latin typeface="Calibri"/>
              </a:rPr>
              <a:t>returns</a:t>
            </a:r>
            <a:r>
              <a:rPr lang="en-US" sz="2400" b="0" strike="noStrike" spc="-1" dirty="0">
                <a:solidFill>
                  <a:srgbClr val="000000"/>
                </a:solidFill>
                <a:latin typeface="Calibri"/>
              </a:rPr>
              <a:t>:</a:t>
            </a:r>
            <a:r>
              <a:rPr lang="en-US" sz="2400" b="0" strike="noStrike" spc="-1" dirty="0">
                <a:solidFill>
                  <a:srgbClr val="FF0000"/>
                </a:solidFill>
                <a:latin typeface="Calibri"/>
              </a:rPr>
              <a:t> </a:t>
            </a:r>
            <a:r>
              <a:rPr lang="en-US" sz="2400" b="0" strike="noStrike" spc="-1" dirty="0" err="1">
                <a:solidFill>
                  <a:srgbClr val="0000FF"/>
                </a:solidFill>
                <a:latin typeface="Calibri"/>
              </a:rPr>
              <a:t>this</a:t>
            </a:r>
            <a:r>
              <a:rPr lang="en-US" sz="2400" b="0" strike="noStrike" spc="-1" baseline="-25000" dirty="0" err="1">
                <a:solidFill>
                  <a:srgbClr val="0000FF"/>
                </a:solidFill>
                <a:latin typeface="Calibri"/>
              </a:rPr>
              <a:t>pre</a:t>
            </a:r>
            <a:r>
              <a:rPr lang="en-US" sz="2400" b="0" strike="noStrike" spc="-1" dirty="0">
                <a:solidFill>
                  <a:srgbClr val="0000FF"/>
                </a:solidFill>
                <a:latin typeface="Calibri"/>
              </a:rPr>
              <a:t>[index]</a:t>
            </a:r>
            <a:endParaRPr lang="en-US" sz="2400" b="0" strike="noStrike" spc="-1" dirty="0">
              <a:solidFill>
                <a:srgbClr val="000000"/>
              </a:solidFill>
              <a:latin typeface="Calibri"/>
            </a:endParaRPr>
          </a:p>
          <a:p>
            <a:pPr marL="171360" indent="-171000">
              <a:lnSpc>
                <a:spcPct val="80000"/>
              </a:lnSpc>
              <a:spcBef>
                <a:spcPts val="751"/>
              </a:spcBef>
            </a:pPr>
            <a:r>
              <a:rPr lang="en-US" sz="2600" b="0" strike="noStrike" spc="-1" dirty="0">
                <a:solidFill>
                  <a:srgbClr val="000000"/>
                </a:solidFill>
                <a:latin typeface="Calibri"/>
              </a:rPr>
              <a:t>Absorb </a:t>
            </a:r>
            <a:r>
              <a:rPr lang="en-US" sz="2600" b="0" strike="noStrike" spc="-1" dirty="0">
                <a:solidFill>
                  <a:srgbClr val="FF0000"/>
                </a:solidFill>
                <a:latin typeface="Calibri"/>
              </a:rPr>
              <a:t>effects</a:t>
            </a:r>
            <a:r>
              <a:rPr lang="en-US" sz="2600" b="0" strike="noStrike" spc="-1" dirty="0">
                <a:solidFill>
                  <a:srgbClr val="000000"/>
                </a:solidFill>
                <a:latin typeface="Calibri"/>
              </a:rPr>
              <a:t>, </a:t>
            </a:r>
            <a:r>
              <a:rPr lang="en-US" sz="2600" b="0" strike="noStrike" spc="-1" dirty="0">
                <a:solidFill>
                  <a:srgbClr val="FF0000"/>
                </a:solidFill>
                <a:latin typeface="Calibri"/>
              </a:rPr>
              <a:t>returns</a:t>
            </a:r>
            <a:r>
              <a:rPr lang="en-US" sz="2600" b="0" strike="noStrike" spc="-1" dirty="0">
                <a:solidFill>
                  <a:srgbClr val="000000"/>
                </a:solidFill>
                <a:latin typeface="Calibri"/>
              </a:rPr>
              <a:t> and </a:t>
            </a:r>
            <a:r>
              <a:rPr lang="en-US" sz="2600" b="0" strike="noStrike" spc="-1" dirty="0">
                <a:solidFill>
                  <a:srgbClr val="FF0000"/>
                </a:solidFill>
                <a:latin typeface="Calibri"/>
              </a:rPr>
              <a:t>throws</a:t>
            </a:r>
            <a:r>
              <a:rPr lang="en-US" sz="2600" b="0" strike="noStrike" spc="-1" dirty="0">
                <a:solidFill>
                  <a:srgbClr val="000000"/>
                </a:solidFill>
                <a:latin typeface="Calibri"/>
              </a:rPr>
              <a:t> into new </a:t>
            </a:r>
            <a:r>
              <a:rPr lang="en-US" sz="2600" b="0" u="sng" strike="noStrike" spc="-1" dirty="0">
                <a:solidFill>
                  <a:srgbClr val="FF0000"/>
                </a:solidFill>
                <a:uFillTx/>
                <a:latin typeface="Calibri"/>
              </a:rPr>
              <a:t>effects:</a:t>
            </a:r>
            <a:endParaRPr lang="en-US" sz="2600" b="0" strike="noStrike" spc="-1" dirty="0">
              <a:solidFill>
                <a:srgbClr val="000000"/>
              </a:solidFill>
              <a:latin typeface="Calibri"/>
            </a:endParaRPr>
          </a:p>
          <a:p>
            <a:pPr marL="171360" indent="-171000">
              <a:lnSpc>
                <a:spcPct val="90000"/>
              </a:lnSpc>
              <a:spcBef>
                <a:spcPts val="751"/>
              </a:spcBef>
            </a:pPr>
            <a:r>
              <a:rPr lang="en-US" sz="2800" b="0" strike="noStrike" spc="-1" dirty="0">
                <a:solidFill>
                  <a:srgbClr val="0000FF"/>
                </a:solidFill>
                <a:latin typeface="Calibri"/>
              </a:rPr>
              <a:t>E= if index &lt; 0 || index ≥ size then </a:t>
            </a:r>
            <a:br>
              <a:rPr dirty="0"/>
            </a:br>
            <a:r>
              <a:rPr lang="en-US" sz="2800" b="0" strike="noStrike" spc="-1" dirty="0">
                <a:solidFill>
                  <a:srgbClr val="0000FF"/>
                </a:solidFill>
                <a:latin typeface="Calibri"/>
              </a:rPr>
              <a:t>  	throws </a:t>
            </a:r>
            <a:r>
              <a:rPr lang="en-US" sz="2800" b="0" strike="noStrike" spc="-1" dirty="0" err="1">
                <a:solidFill>
                  <a:srgbClr val="0000FF"/>
                </a:solidFill>
                <a:latin typeface="Calibri"/>
              </a:rPr>
              <a:t>IndexOutOfBoundsException</a:t>
            </a:r>
            <a:r>
              <a:rPr lang="en-US" sz="2800" b="0" strike="noStrike" spc="-1" dirty="0">
                <a:solidFill>
                  <a:srgbClr val="0000FF"/>
                </a:solidFill>
                <a:latin typeface="Calibri"/>
              </a:rPr>
              <a:t> </a:t>
            </a:r>
            <a:br>
              <a:rPr dirty="0"/>
            </a:br>
            <a:r>
              <a:rPr lang="en-US" dirty="0"/>
              <a:t>  </a:t>
            </a:r>
            <a:r>
              <a:rPr lang="en-US" sz="2800" b="0" strike="noStrike" spc="-1" dirty="0">
                <a:solidFill>
                  <a:srgbClr val="0000FF"/>
                </a:solidFill>
                <a:latin typeface="Calibri"/>
              </a:rPr>
              <a:t>else </a:t>
            </a:r>
          </a:p>
          <a:p>
            <a:pPr marL="171360" indent="-171000">
              <a:lnSpc>
                <a:spcPct val="90000"/>
              </a:lnSpc>
              <a:spcBef>
                <a:spcPts val="751"/>
              </a:spcBef>
            </a:pPr>
            <a:r>
              <a:rPr lang="en-US" sz="2800" b="0" strike="noStrike" spc="-1" dirty="0">
                <a:solidFill>
                  <a:srgbClr val="0000FF"/>
                </a:solidFill>
                <a:latin typeface="Calibri"/>
              </a:rPr>
              <a:t>		</a:t>
            </a:r>
            <a:r>
              <a:rPr lang="en-US" sz="2800" b="0" strike="noStrike" spc="-1" dirty="0" err="1">
                <a:solidFill>
                  <a:srgbClr val="0000FF"/>
                </a:solidFill>
                <a:latin typeface="Calibri"/>
              </a:rPr>
              <a:t>this</a:t>
            </a:r>
            <a:r>
              <a:rPr lang="en-US" sz="2800" b="0" strike="noStrike" spc="-1" baseline="-25000" dirty="0" err="1">
                <a:solidFill>
                  <a:srgbClr val="0000FF"/>
                </a:solidFill>
                <a:latin typeface="Calibri"/>
              </a:rPr>
              <a:t>post</a:t>
            </a:r>
            <a:r>
              <a:rPr lang="en-US" sz="2800" b="0" strike="noStrike" spc="-1" dirty="0">
                <a:solidFill>
                  <a:srgbClr val="0000FF"/>
                </a:solidFill>
                <a:latin typeface="Calibri"/>
              </a:rPr>
              <a:t>[index] = element and returns </a:t>
            </a:r>
            <a:r>
              <a:rPr lang="en-US" sz="2800" b="0" strike="noStrike" spc="-1" dirty="0" err="1">
                <a:solidFill>
                  <a:srgbClr val="0000FF"/>
                </a:solidFill>
                <a:latin typeface="Calibri"/>
              </a:rPr>
              <a:t>this</a:t>
            </a:r>
            <a:r>
              <a:rPr lang="en-US" sz="2800" b="0" strike="noStrike" spc="-1" baseline="-25000" dirty="0" err="1">
                <a:solidFill>
                  <a:srgbClr val="0000FF"/>
                </a:solidFill>
                <a:latin typeface="Calibri"/>
              </a:rPr>
              <a:t>pre</a:t>
            </a:r>
            <a:r>
              <a:rPr lang="en-US" sz="2800" b="0" strike="noStrike" spc="-1" dirty="0">
                <a:solidFill>
                  <a:srgbClr val="0000FF"/>
                </a:solidFill>
                <a:latin typeface="Calibri"/>
              </a:rPr>
              <a:t>[index]</a:t>
            </a: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p:txBody>
      </p:sp>
      <p:sp>
        <p:nvSpPr>
          <p:cNvPr id="186" name="TextShape 2"/>
          <p:cNvSpPr txBox="1"/>
          <p:nvPr/>
        </p:nvSpPr>
        <p:spPr>
          <a:xfrm>
            <a:off x="228600" y="6248520"/>
            <a:ext cx="693396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87" name="CustomShape 3"/>
          <p:cNvSpPr/>
          <p:nvPr/>
        </p:nvSpPr>
        <p:spPr>
          <a:xfrm>
            <a:off x="1303200" y="366840"/>
            <a:ext cx="7792560" cy="1004400"/>
          </a:xfrm>
          <a:prstGeom prst="rect">
            <a:avLst/>
          </a:prstGeom>
          <a:noFill/>
          <a:ln>
            <a:noFill/>
          </a:ln>
        </p:spPr>
        <p:style>
          <a:lnRef idx="0">
            <a:scrgbClr r="0" g="0" b="0"/>
          </a:lnRef>
          <a:fillRef idx="0">
            <a:scrgbClr r="0" g="0" b="0"/>
          </a:fillRef>
          <a:effectRef idx="0">
            <a:scrgbClr r="0" g="0" b="0"/>
          </a:effectRef>
          <a:fontRef idx="minor"/>
        </p:style>
      </p:sp>
      <p:sp>
        <p:nvSpPr>
          <p:cNvPr id="188" name="CustomShape 4"/>
          <p:cNvSpPr/>
          <p:nvPr/>
        </p:nvSpPr>
        <p:spPr>
          <a:xfrm>
            <a:off x="1122480" y="228600"/>
            <a:ext cx="7792560" cy="10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3400" b="0" strike="noStrike" spc="-1">
                <a:solidFill>
                  <a:srgbClr val="44546A"/>
                </a:solidFill>
                <a:latin typeface="Arial"/>
                <a:ea typeface="MS PGothic"/>
              </a:rPr>
              <a:t>Convert Spec to Formula, step 1: absorb </a:t>
            </a:r>
            <a:r>
              <a:rPr lang="en-US" sz="3400" b="0" strike="noStrike" spc="-1">
                <a:solidFill>
                  <a:srgbClr val="FF0000"/>
                </a:solidFill>
                <a:latin typeface="Arial"/>
                <a:ea typeface="MS PGothic"/>
              </a:rPr>
              <a:t>throws</a:t>
            </a:r>
            <a:r>
              <a:rPr lang="en-US" sz="3400" b="0" strike="noStrike" spc="-1">
                <a:solidFill>
                  <a:srgbClr val="44546A"/>
                </a:solidFill>
                <a:latin typeface="Arial"/>
                <a:ea typeface="MS PGothic"/>
              </a:rPr>
              <a:t> and </a:t>
            </a:r>
            <a:r>
              <a:rPr lang="en-US" sz="3400" b="0" strike="noStrike" spc="-1">
                <a:solidFill>
                  <a:srgbClr val="FF0000"/>
                </a:solidFill>
                <a:latin typeface="Arial"/>
                <a:ea typeface="MS PGothic"/>
              </a:rPr>
              <a:t>returns</a:t>
            </a:r>
            <a:r>
              <a:rPr lang="en-US" sz="3400" b="0" strike="noStrike" spc="-1">
                <a:solidFill>
                  <a:srgbClr val="44546A"/>
                </a:solidFill>
                <a:latin typeface="Arial"/>
                <a:ea typeface="MS PGothic"/>
              </a:rPr>
              <a:t> into </a:t>
            </a:r>
            <a:r>
              <a:rPr lang="en-US" sz="3400" b="0" strike="noStrike" spc="-1">
                <a:solidFill>
                  <a:srgbClr val="FF0000"/>
                </a:solidFill>
                <a:latin typeface="Arial"/>
                <a:ea typeface="MS PGothic"/>
              </a:rPr>
              <a:t>effects</a:t>
            </a:r>
            <a:endParaRPr lang="en-US" sz="3400" b="0" strike="noStrike" spc="-1">
              <a:latin typeface="Arial"/>
            </a:endParaRPr>
          </a:p>
        </p:txBody>
      </p:sp>
      <p:sp>
        <p:nvSpPr>
          <p:cNvPr id="189" name="TextShape 5"/>
          <p:cNvSpPr txBox="1"/>
          <p:nvPr/>
        </p:nvSpPr>
        <p:spPr>
          <a:xfrm>
            <a:off x="6458040" y="6356520"/>
            <a:ext cx="2057040" cy="364680"/>
          </a:xfrm>
          <a:prstGeom prst="rect">
            <a:avLst/>
          </a:prstGeom>
          <a:noFill/>
          <a:ln>
            <a:noFill/>
          </a:ln>
        </p:spPr>
        <p:txBody>
          <a:bodyPr anchor="ctr"/>
          <a:lstStyle/>
          <a:p>
            <a:pPr algn="r">
              <a:lnSpc>
                <a:spcPct val="100000"/>
              </a:lnSpc>
            </a:pPr>
            <a:fld id="{204F1DFB-2B31-448C-A29F-66326E59CB44}" type="slidenum">
              <a:rPr lang="en-US" sz="900" b="0" strike="noStrike" spc="-1">
                <a:solidFill>
                  <a:srgbClr val="8B8B8B"/>
                </a:solidFill>
                <a:latin typeface="Tahoma"/>
                <a:ea typeface="MS PGothic"/>
              </a:rPr>
              <a:t>26</a:t>
            </a:fld>
            <a:endParaRPr lang="en-US" sz="900" b="0" strike="noStrike" spc="-1">
              <a:latin typeface="Times New Roman"/>
            </a:endParaRPr>
          </a:p>
        </p:txBody>
      </p:sp>
    </p:spTree>
    <p:extLst>
      <p:ext uri="{BB962C8B-B14F-4D97-AF65-F5344CB8AC3E}">
        <p14:creationId xmlns:p14="http://schemas.microsoft.com/office/powerpoint/2010/main" val="3315153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586030" y="112311"/>
            <a:ext cx="7886520" cy="1325160"/>
          </a:xfrm>
          <a:prstGeom prst="rect">
            <a:avLst/>
          </a:prstGeom>
          <a:noFill/>
          <a:ln>
            <a:noFill/>
          </a:ln>
        </p:spPr>
        <p:txBody>
          <a:bodyPr anchor="ctr"/>
          <a:lstStyle/>
          <a:p>
            <a:pPr>
              <a:lnSpc>
                <a:spcPct val="90000"/>
              </a:lnSpc>
            </a:pPr>
            <a:r>
              <a:rPr lang="en-US" sz="3400" b="0" strike="noStrike" spc="-1">
                <a:solidFill>
                  <a:srgbClr val="000000"/>
                </a:solidFill>
                <a:latin typeface="Calibri Light"/>
              </a:rPr>
              <a:t>Convert Spec to Formula, step 2: Convert into Formula</a:t>
            </a:r>
            <a:endParaRPr lang="en-US" sz="3400" b="0" strike="noStrike" spc="-1">
              <a:solidFill>
                <a:srgbClr val="000000"/>
              </a:solidFill>
              <a:latin typeface="Tahoma"/>
            </a:endParaRPr>
          </a:p>
        </p:txBody>
      </p:sp>
      <p:sp>
        <p:nvSpPr>
          <p:cNvPr id="191" name="TextShape 2"/>
          <p:cNvSpPr txBox="1"/>
          <p:nvPr/>
        </p:nvSpPr>
        <p:spPr>
          <a:xfrm>
            <a:off x="297712" y="1576975"/>
            <a:ext cx="8726040" cy="4532040"/>
          </a:xfrm>
          <a:prstGeom prst="rect">
            <a:avLst/>
          </a:prstGeom>
          <a:noFill/>
          <a:ln>
            <a:noFill/>
          </a:ln>
        </p:spPr>
        <p:txBody>
          <a:bodyPr>
            <a:normAutofit fontScale="92500" lnSpcReduction="10000"/>
          </a:bodyPr>
          <a:lstStyle/>
          <a:p>
            <a:pPr marL="171360" indent="-171000">
              <a:lnSpc>
                <a:spcPct val="90000"/>
              </a:lnSpc>
              <a:spcBef>
                <a:spcPts val="751"/>
              </a:spcBef>
              <a:buClr>
                <a:srgbClr val="000000"/>
              </a:buClr>
              <a:buFont typeface="Arial"/>
              <a:buChar char="•"/>
            </a:pPr>
            <a:r>
              <a:rPr lang="en-US" sz="2100" b="1" strike="noStrike" spc="-1" dirty="0">
                <a:solidFill>
                  <a:srgbClr val="000000"/>
                </a:solidFill>
                <a:latin typeface="Courier New"/>
              </a:rPr>
              <a:t>set</a:t>
            </a:r>
            <a:r>
              <a:rPr lang="en-US" sz="2100" b="0" strike="noStrike" spc="-1" dirty="0">
                <a:solidFill>
                  <a:srgbClr val="000000"/>
                </a:solidFill>
                <a:latin typeface="Calibri"/>
              </a:rPr>
              <a:t> from </a:t>
            </a:r>
            <a:r>
              <a:rPr lang="en-US" sz="2100" b="1" strike="noStrike" spc="-1" dirty="0" err="1">
                <a:solidFill>
                  <a:srgbClr val="000000"/>
                </a:solidFill>
                <a:latin typeface="Courier New"/>
              </a:rPr>
              <a:t>java.util.ArrayList</a:t>
            </a:r>
            <a:r>
              <a:rPr lang="en-US" sz="2100" b="1" strike="noStrike" spc="-1" dirty="0">
                <a:solidFill>
                  <a:srgbClr val="000000"/>
                </a:solidFill>
                <a:latin typeface="Courier New"/>
              </a:rPr>
              <a:t>&lt;T&gt;</a:t>
            </a:r>
            <a:endParaRPr lang="en-US" sz="2100" b="0" strike="noStrike" spc="-1" dirty="0">
              <a:solidFill>
                <a:srgbClr val="000000"/>
              </a:solidFill>
              <a:latin typeface="Calibri"/>
            </a:endParaRPr>
          </a:p>
          <a:p>
            <a:pPr marL="171360" indent="-171000">
              <a:lnSpc>
                <a:spcPct val="100000"/>
              </a:lnSpc>
              <a:spcBef>
                <a:spcPts val="751"/>
              </a:spcBef>
            </a:pPr>
            <a:r>
              <a:rPr lang="en-US" sz="2100" b="0" strike="noStrike" spc="-1" dirty="0">
                <a:solidFill>
                  <a:srgbClr val="000000"/>
                </a:solidFill>
                <a:latin typeface="Calibri"/>
              </a:rPr>
              <a:t>   </a:t>
            </a:r>
            <a:r>
              <a:rPr lang="en-US" sz="2100" b="1" strike="noStrike" spc="-1" dirty="0">
                <a:solidFill>
                  <a:srgbClr val="000000"/>
                </a:solidFill>
                <a:latin typeface="Courier New"/>
              </a:rPr>
              <a:t>T set(int index, T element)</a:t>
            </a:r>
            <a:endParaRPr lang="en-US" sz="21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FF0000"/>
                </a:solidFill>
                <a:latin typeface="Calibri"/>
              </a:rPr>
              <a:t>requires</a:t>
            </a:r>
            <a:r>
              <a:rPr lang="en-US" sz="2400" b="0" strike="noStrike" spc="-1" dirty="0">
                <a:solidFill>
                  <a:srgbClr val="000000"/>
                </a:solidFill>
                <a:latin typeface="Calibri"/>
              </a:rPr>
              <a:t>: true</a:t>
            </a:r>
          </a:p>
          <a:p>
            <a:pPr marL="171360" indent="-171000">
              <a:lnSpc>
                <a:spcPct val="80000"/>
              </a:lnSpc>
              <a:spcBef>
                <a:spcPts val="751"/>
              </a:spcBef>
            </a:pPr>
            <a:r>
              <a:rPr lang="en-US" sz="2400" b="0" strike="noStrike" spc="-1" dirty="0">
                <a:solidFill>
                  <a:srgbClr val="FF0000"/>
                </a:solidFill>
                <a:latin typeface="Calibri"/>
              </a:rPr>
              <a:t>modifies</a:t>
            </a:r>
            <a:r>
              <a:rPr lang="en-US" sz="2400" b="0" strike="noStrike" spc="-1" dirty="0">
                <a:solidFill>
                  <a:srgbClr val="000000"/>
                </a:solidFill>
                <a:latin typeface="Calibri"/>
              </a:rPr>
              <a:t>: this[index]</a:t>
            </a:r>
          </a:p>
          <a:p>
            <a:pPr marL="171360" indent="-171000">
              <a:lnSpc>
                <a:spcPct val="80000"/>
              </a:lnSpc>
              <a:spcBef>
                <a:spcPts val="751"/>
              </a:spcBef>
            </a:pPr>
            <a:r>
              <a:rPr lang="en-US" sz="2400" b="0" u="sng" strike="noStrike" spc="-1" dirty="0">
                <a:solidFill>
                  <a:srgbClr val="FF0000"/>
                </a:solidFill>
                <a:uFillTx/>
                <a:latin typeface="Calibri"/>
              </a:rPr>
              <a:t>effects</a:t>
            </a:r>
            <a:r>
              <a:rPr lang="en-US" sz="2400" b="0" strike="noStrike" spc="-1" dirty="0">
                <a:solidFill>
                  <a:srgbClr val="000000"/>
                </a:solidFill>
                <a:latin typeface="Calibri"/>
              </a:rPr>
              <a:t>:</a:t>
            </a:r>
            <a:r>
              <a:rPr lang="en-US" sz="2400" b="0" strike="noStrike" spc="-1" dirty="0">
                <a:solidFill>
                  <a:srgbClr val="0000FF"/>
                </a:solidFill>
                <a:latin typeface="Calibri"/>
              </a:rPr>
              <a:t> E =</a:t>
            </a:r>
            <a:r>
              <a:rPr lang="en-US" sz="2400" b="0" strike="noStrike" spc="-1" dirty="0">
                <a:solidFill>
                  <a:srgbClr val="FF0000"/>
                </a:solidFill>
                <a:latin typeface="Calibri"/>
              </a:rPr>
              <a:t> </a:t>
            </a:r>
            <a:r>
              <a:rPr lang="en-US" sz="2400" b="0" strike="noStrike" spc="-1" dirty="0">
                <a:solidFill>
                  <a:srgbClr val="0000FF"/>
                </a:solidFill>
                <a:latin typeface="Calibri"/>
              </a:rPr>
              <a:t>if index &lt; 0 || index ≥ size then </a:t>
            </a:r>
            <a:endParaRPr lang="en-US" sz="24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0000FF"/>
                </a:solidFill>
                <a:latin typeface="Calibri"/>
              </a:rPr>
              <a:t>             		throws </a:t>
            </a:r>
            <a:r>
              <a:rPr lang="en-US" sz="2400" b="0" strike="noStrike" spc="-1" dirty="0" err="1">
                <a:solidFill>
                  <a:srgbClr val="0000FF"/>
                </a:solidFill>
                <a:latin typeface="Calibri"/>
              </a:rPr>
              <a:t>IndexOutOfBoundsException</a:t>
            </a:r>
            <a:r>
              <a:rPr lang="en-US" sz="2400" b="0" strike="noStrike" spc="-1" dirty="0">
                <a:solidFill>
                  <a:srgbClr val="0000FF"/>
                </a:solidFill>
                <a:latin typeface="Calibri"/>
              </a:rPr>
              <a:t> </a:t>
            </a:r>
            <a:endParaRPr lang="en-US" sz="24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0000FF"/>
                </a:solidFill>
                <a:latin typeface="Calibri"/>
              </a:rPr>
              <a:t>                   else </a:t>
            </a:r>
            <a:endParaRPr lang="en-US" sz="2400" b="0" strike="noStrike" spc="-1" dirty="0">
              <a:solidFill>
                <a:srgbClr val="000000"/>
              </a:solidFill>
              <a:latin typeface="Calibri"/>
            </a:endParaRPr>
          </a:p>
          <a:p>
            <a:pPr marL="171360" indent="-171000">
              <a:lnSpc>
                <a:spcPct val="80000"/>
              </a:lnSpc>
              <a:spcBef>
                <a:spcPts val="751"/>
              </a:spcBef>
            </a:pPr>
            <a:r>
              <a:rPr lang="en-US" sz="2400" b="0" strike="noStrike" spc="-1" dirty="0">
                <a:solidFill>
                  <a:srgbClr val="0000FF"/>
                </a:solidFill>
                <a:latin typeface="Calibri"/>
              </a:rPr>
              <a:t>                      	</a:t>
            </a:r>
            <a:r>
              <a:rPr lang="en-US" sz="2400" b="0" strike="noStrike" spc="-1" dirty="0" err="1">
                <a:solidFill>
                  <a:srgbClr val="0000FF"/>
                </a:solidFill>
                <a:latin typeface="Calibri"/>
              </a:rPr>
              <a:t>this</a:t>
            </a:r>
            <a:r>
              <a:rPr lang="en-US" sz="2400" b="0" strike="noStrike" spc="-1" baseline="-25000" dirty="0" err="1">
                <a:solidFill>
                  <a:srgbClr val="0000FF"/>
                </a:solidFill>
                <a:latin typeface="Calibri"/>
              </a:rPr>
              <a:t>post</a:t>
            </a:r>
            <a:r>
              <a:rPr lang="en-US" sz="2400" b="0" strike="noStrike" spc="-1" dirty="0">
                <a:solidFill>
                  <a:srgbClr val="0000FF"/>
                </a:solidFill>
                <a:latin typeface="Calibri"/>
              </a:rPr>
              <a:t>[index] = element and returns </a:t>
            </a:r>
            <a:r>
              <a:rPr lang="en-US" sz="2400" b="0" strike="noStrike" spc="-1" dirty="0" err="1">
                <a:solidFill>
                  <a:srgbClr val="0000FF"/>
                </a:solidFill>
                <a:latin typeface="Calibri"/>
              </a:rPr>
              <a:t>this</a:t>
            </a:r>
            <a:r>
              <a:rPr lang="en-US" sz="2400" b="0" strike="noStrike" spc="-1" baseline="-25000" dirty="0" err="1">
                <a:solidFill>
                  <a:srgbClr val="0000FF"/>
                </a:solidFill>
                <a:latin typeface="Calibri"/>
              </a:rPr>
              <a:t>pre</a:t>
            </a:r>
            <a:r>
              <a:rPr lang="en-US" sz="2400" b="0" strike="noStrike" spc="-1" dirty="0">
                <a:solidFill>
                  <a:srgbClr val="0000FF"/>
                </a:solidFill>
                <a:latin typeface="Calibri"/>
              </a:rPr>
              <a:t>[index]</a:t>
            </a:r>
            <a:endParaRPr lang="en-US" sz="2400" b="0" strike="noStrike" spc="-1" dirty="0">
              <a:solidFill>
                <a:srgbClr val="000000"/>
              </a:solidFill>
              <a:latin typeface="Calibri"/>
            </a:endParaRPr>
          </a:p>
          <a:p>
            <a:pPr marL="171360" indent="-171000">
              <a:lnSpc>
                <a:spcPct val="80000"/>
              </a:lnSpc>
              <a:spcBef>
                <a:spcPts val="751"/>
              </a:spcBef>
            </a:pPr>
            <a:endParaRPr lang="en-US" sz="2400" b="0" strike="noStrike" spc="-1" dirty="0">
              <a:solidFill>
                <a:srgbClr val="000000"/>
              </a:solidFill>
              <a:latin typeface="Calibri"/>
            </a:endParaRPr>
          </a:p>
          <a:p>
            <a:pPr marL="171360" indent="-171000">
              <a:lnSpc>
                <a:spcPct val="80000"/>
              </a:lnSpc>
              <a:spcBef>
                <a:spcPts val="751"/>
              </a:spcBef>
            </a:pPr>
            <a:r>
              <a:rPr lang="en-US" sz="2800" b="0" strike="noStrike" spc="-1" dirty="0">
                <a:solidFill>
                  <a:srgbClr val="000000"/>
                </a:solidFill>
                <a:latin typeface="Calibri"/>
              </a:rPr>
              <a:t>Denote </a:t>
            </a:r>
            <a:r>
              <a:rPr lang="en-US" sz="2800" b="0" u="sng" strike="noStrike" spc="-1" dirty="0">
                <a:solidFill>
                  <a:srgbClr val="FF0000"/>
                </a:solidFill>
                <a:uFillTx/>
                <a:latin typeface="Calibri"/>
              </a:rPr>
              <a:t>effects</a:t>
            </a:r>
            <a:r>
              <a:rPr lang="en-US" sz="2800" b="0" strike="noStrike" spc="-1" dirty="0">
                <a:solidFill>
                  <a:srgbClr val="000000"/>
                </a:solidFill>
                <a:latin typeface="Calibri"/>
              </a:rPr>
              <a:t> expression by </a:t>
            </a:r>
            <a:r>
              <a:rPr lang="en-US" sz="2800" b="0" strike="noStrike" spc="-1" dirty="0">
                <a:solidFill>
                  <a:srgbClr val="0000FF"/>
                </a:solidFill>
                <a:latin typeface="Calibri"/>
              </a:rPr>
              <a:t>E</a:t>
            </a:r>
            <a:r>
              <a:rPr lang="en-US" sz="2800" b="0" strike="noStrike" spc="-1" dirty="0">
                <a:solidFill>
                  <a:srgbClr val="000000"/>
                </a:solidFill>
                <a:latin typeface="Calibri"/>
              </a:rPr>
              <a:t>. Resulting formula is:</a:t>
            </a:r>
          </a:p>
          <a:p>
            <a:pPr marL="171360" indent="-171000">
              <a:lnSpc>
                <a:spcPct val="8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r>
              <a:rPr lang="en-US" sz="2800" b="0" strike="noStrike" spc="-1" dirty="0">
                <a:solidFill>
                  <a:srgbClr val="000000"/>
                </a:solidFill>
                <a:latin typeface="Calibri"/>
              </a:rPr>
              <a:t>{</a:t>
            </a:r>
            <a:r>
              <a:rPr lang="en-US" sz="2800" b="0" strike="noStrike" spc="-1" dirty="0">
                <a:solidFill>
                  <a:srgbClr val="0070C0"/>
                </a:solidFill>
                <a:latin typeface="Calibri"/>
              </a:rPr>
              <a:t>true</a:t>
            </a:r>
            <a:r>
              <a:rPr lang="en-US" sz="2800" b="0" strike="noStrike" spc="-1" dirty="0">
                <a:solidFill>
                  <a:srgbClr val="000000"/>
                </a:solidFill>
                <a:latin typeface="Calibri"/>
              </a:rPr>
              <a:t>} </a:t>
            </a:r>
            <a:r>
              <a:rPr lang="en-US" sz="2800" spc="-1" dirty="0">
                <a:solidFill>
                  <a:srgbClr val="000000"/>
                </a:solidFill>
                <a:latin typeface="Calibri"/>
              </a:rPr>
              <a:t>code</a:t>
            </a:r>
            <a:r>
              <a:rPr lang="en-US" sz="2800" b="0" strike="noStrike" spc="-1" dirty="0">
                <a:solidFill>
                  <a:srgbClr val="000000"/>
                </a:solidFill>
                <a:latin typeface="Calibri"/>
              </a:rPr>
              <a:t> { </a:t>
            </a:r>
            <a:r>
              <a:rPr lang="en-US" sz="2800" b="0" strike="noStrike" spc="-1" dirty="0">
                <a:solidFill>
                  <a:srgbClr val="0070C0"/>
                </a:solidFill>
                <a:latin typeface="Calibri"/>
              </a:rPr>
              <a:t>(E ^</a:t>
            </a:r>
            <a:r>
              <a:rPr lang="en-US" sz="2800" b="0" strike="noStrike" spc="-1" dirty="0">
                <a:solidFill>
                  <a:srgbClr val="0070C0"/>
                </a:solidFill>
                <a:latin typeface="Calibri"/>
                <a:ea typeface="MS Gothic"/>
              </a:rPr>
              <a:t> (</a:t>
            </a:r>
            <a:r>
              <a:rPr lang="en-US" sz="2800" b="0" strike="noStrike" spc="-1" dirty="0" err="1">
                <a:solidFill>
                  <a:srgbClr val="0070C0"/>
                </a:solidFill>
                <a:latin typeface="Calibri"/>
                <a:ea typeface="MS Gothic"/>
              </a:rPr>
              <a:t>forall</a:t>
            </a:r>
            <a:r>
              <a:rPr lang="en-US" sz="2800" b="0" strike="noStrike" spc="-1" dirty="0">
                <a:solidFill>
                  <a:srgbClr val="0070C0"/>
                </a:solidFill>
                <a:latin typeface="Calibri"/>
                <a:ea typeface="MS Gothic"/>
              </a:rPr>
              <a:t> </a:t>
            </a:r>
            <a:r>
              <a:rPr lang="en-US" sz="2800" b="0" strike="noStrike" spc="-1" dirty="0" err="1">
                <a:solidFill>
                  <a:srgbClr val="0070C0"/>
                </a:solidFill>
                <a:latin typeface="Calibri"/>
                <a:ea typeface="MS Gothic"/>
              </a:rPr>
              <a:t>i</a:t>
            </a:r>
            <a:r>
              <a:rPr lang="en-US" sz="2800" b="0" strike="noStrike" spc="-1" dirty="0">
                <a:solidFill>
                  <a:srgbClr val="0070C0"/>
                </a:solidFill>
                <a:latin typeface="Calibri"/>
                <a:ea typeface="MS Gothic"/>
              </a:rPr>
              <a:t> ≠ index, </a:t>
            </a:r>
            <a:r>
              <a:rPr lang="en-US" sz="2800" b="0" strike="noStrike" spc="-1" dirty="0" err="1">
                <a:solidFill>
                  <a:srgbClr val="0070C0"/>
                </a:solidFill>
                <a:latin typeface="Calibri"/>
                <a:ea typeface="MS Gothic"/>
              </a:rPr>
              <a:t>this</a:t>
            </a:r>
            <a:r>
              <a:rPr lang="en-US" sz="2800" b="0" strike="noStrike" spc="-1" baseline="-25000" dirty="0" err="1">
                <a:solidFill>
                  <a:srgbClr val="0070C0"/>
                </a:solidFill>
                <a:latin typeface="Calibri"/>
                <a:ea typeface="MS Gothic"/>
              </a:rPr>
              <a:t>post</a:t>
            </a:r>
            <a:r>
              <a:rPr lang="en-US" sz="2800" b="0" strike="noStrike" spc="-1" dirty="0">
                <a:solidFill>
                  <a:srgbClr val="0070C0"/>
                </a:solidFill>
                <a:latin typeface="Calibri"/>
                <a:ea typeface="MS Gothic"/>
              </a:rPr>
              <a:t>[</a:t>
            </a:r>
            <a:r>
              <a:rPr lang="en-US" sz="2800" b="0" strike="noStrike" spc="-1" dirty="0" err="1">
                <a:solidFill>
                  <a:srgbClr val="0070C0"/>
                </a:solidFill>
                <a:latin typeface="Calibri"/>
                <a:ea typeface="MS Gothic"/>
              </a:rPr>
              <a:t>i</a:t>
            </a:r>
            <a:r>
              <a:rPr lang="en-US" sz="2800" b="0" strike="noStrike" spc="-1" dirty="0">
                <a:solidFill>
                  <a:srgbClr val="0070C0"/>
                </a:solidFill>
                <a:latin typeface="Calibri"/>
                <a:ea typeface="MS Gothic"/>
              </a:rPr>
              <a:t>] = </a:t>
            </a:r>
            <a:r>
              <a:rPr lang="en-US" sz="2800" b="0" strike="noStrike" spc="-1" dirty="0" err="1">
                <a:solidFill>
                  <a:srgbClr val="0070C0"/>
                </a:solidFill>
                <a:latin typeface="Calibri"/>
                <a:ea typeface="MS Gothic"/>
              </a:rPr>
              <a:t>this</a:t>
            </a:r>
            <a:r>
              <a:rPr lang="en-US" sz="2800" b="0" strike="noStrike" spc="-1" baseline="-25000" dirty="0" err="1">
                <a:solidFill>
                  <a:srgbClr val="0070C0"/>
                </a:solidFill>
                <a:latin typeface="Calibri"/>
                <a:ea typeface="MS Gothic"/>
              </a:rPr>
              <a:t>pre</a:t>
            </a:r>
            <a:r>
              <a:rPr lang="en-US" sz="2800" b="0" strike="noStrike" spc="-1" dirty="0">
                <a:solidFill>
                  <a:srgbClr val="0070C0"/>
                </a:solidFill>
                <a:latin typeface="Calibri"/>
                <a:ea typeface="MS Gothic"/>
              </a:rPr>
              <a:t>[</a:t>
            </a:r>
            <a:r>
              <a:rPr lang="en-US" sz="2800" b="0" strike="noStrike" spc="-1" dirty="0" err="1">
                <a:solidFill>
                  <a:srgbClr val="0070C0"/>
                </a:solidFill>
                <a:latin typeface="Calibri"/>
                <a:ea typeface="MS Gothic"/>
              </a:rPr>
              <a:t>i</a:t>
            </a:r>
            <a:r>
              <a:rPr lang="en-US" sz="2800" b="0" strike="noStrike" spc="-1" dirty="0">
                <a:solidFill>
                  <a:srgbClr val="0070C0"/>
                </a:solidFill>
                <a:latin typeface="Calibri"/>
                <a:ea typeface="MS Gothic"/>
              </a:rPr>
              <a:t>])) </a:t>
            </a:r>
            <a:r>
              <a:rPr lang="en-US" sz="2800" b="0" strike="noStrike" spc="-1" dirty="0">
                <a:solidFill>
                  <a:srgbClr val="000000"/>
                </a:solidFill>
                <a:latin typeface="Calibri"/>
                <a:ea typeface="MS Gothic"/>
              </a:rPr>
              <a:t>}</a:t>
            </a: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a:p>
            <a:pPr marL="171360" indent="-171000">
              <a:lnSpc>
                <a:spcPct val="100000"/>
              </a:lnSpc>
              <a:spcBef>
                <a:spcPts val="751"/>
              </a:spcBef>
            </a:pPr>
            <a:endParaRPr lang="en-US" sz="2800" b="0" strike="noStrike" spc="-1" dirty="0">
              <a:solidFill>
                <a:srgbClr val="000000"/>
              </a:solidFill>
              <a:latin typeface="Calibri"/>
            </a:endParaRPr>
          </a:p>
        </p:txBody>
      </p:sp>
      <p:sp>
        <p:nvSpPr>
          <p:cNvPr id="192" name="TextShape 3"/>
          <p:cNvSpPr txBox="1"/>
          <p:nvPr/>
        </p:nvSpPr>
        <p:spPr>
          <a:xfrm>
            <a:off x="228600" y="6248520"/>
            <a:ext cx="716256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93" name="TextShape 4"/>
          <p:cNvSpPr txBox="1"/>
          <p:nvPr/>
        </p:nvSpPr>
        <p:spPr>
          <a:xfrm>
            <a:off x="6458040" y="6356520"/>
            <a:ext cx="2057040" cy="364680"/>
          </a:xfrm>
          <a:prstGeom prst="rect">
            <a:avLst/>
          </a:prstGeom>
          <a:noFill/>
          <a:ln>
            <a:noFill/>
          </a:ln>
        </p:spPr>
        <p:txBody>
          <a:bodyPr anchor="ctr"/>
          <a:lstStyle/>
          <a:p>
            <a:pPr algn="r">
              <a:lnSpc>
                <a:spcPct val="100000"/>
              </a:lnSpc>
            </a:pPr>
            <a:fld id="{AA52CD4C-93A9-4379-ABB4-058E6079A3EF}" type="slidenum">
              <a:rPr lang="en-US" sz="900" b="0" strike="noStrike" spc="-1">
                <a:solidFill>
                  <a:srgbClr val="8B8B8B"/>
                </a:solidFill>
                <a:latin typeface="Tahoma"/>
                <a:ea typeface="MS PGothic"/>
              </a:rPr>
              <a:t>27</a:t>
            </a:fld>
            <a:endParaRPr lang="en-US" sz="900" b="0" strike="noStrike" spc="-1">
              <a:latin typeface="Times New Roman"/>
            </a:endParaRPr>
          </a:p>
        </p:txBody>
      </p:sp>
    </p:spTree>
    <p:extLst>
      <p:ext uri="{BB962C8B-B14F-4D97-AF65-F5344CB8AC3E}">
        <p14:creationId xmlns:p14="http://schemas.microsoft.com/office/powerpoint/2010/main" val="3455523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628560" y="365040"/>
            <a:ext cx="7886520" cy="1325160"/>
          </a:xfrm>
          <a:prstGeom prst="rect">
            <a:avLst/>
          </a:prstGeom>
          <a:noFill/>
          <a:ln>
            <a:noFill/>
          </a:ln>
        </p:spPr>
        <p:txBody>
          <a:bodyPr anchor="ct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3300" b="0" i="0" u="none" strike="noStrike" kern="1200" cap="none" spc="-1" normalizeH="0" baseline="0" noProof="0">
                <a:ln>
                  <a:noFill/>
                </a:ln>
                <a:solidFill>
                  <a:srgbClr val="000000"/>
                </a:solidFill>
                <a:effectLst/>
                <a:uLnTx/>
                <a:uFillTx/>
                <a:latin typeface="Calibri Light"/>
                <a:ea typeface="DejaVu Sans"/>
                <a:cs typeface="DejaVu Sans"/>
              </a:rPr>
              <a:t>Stronger Specification</a:t>
            </a:r>
            <a:endParaRPr kumimoji="0" lang="en-US" sz="3300" b="0" i="0" u="none" strike="noStrike" kern="1200" cap="none" spc="-1" normalizeH="0" baseline="0" noProof="0">
              <a:ln>
                <a:noFill/>
              </a:ln>
              <a:solidFill>
                <a:srgbClr val="000000"/>
              </a:solidFill>
              <a:effectLst/>
              <a:uLnTx/>
              <a:uFillTx/>
              <a:latin typeface="Tahoma"/>
              <a:ea typeface="DejaVu Sans"/>
              <a:cs typeface="DejaVu Sans"/>
            </a:endParaRPr>
          </a:p>
        </p:txBody>
      </p:sp>
      <mc:AlternateContent xmlns:mc="http://schemas.openxmlformats.org/markup-compatibility/2006" xmlns:a14="http://schemas.microsoft.com/office/drawing/2010/main">
        <mc:Choice Requires="a14">
          <p:sp>
            <p:nvSpPr>
              <p:cNvPr id="195" name="TextShape 2"/>
              <p:cNvSpPr txBox="1"/>
              <p:nvPr/>
            </p:nvSpPr>
            <p:spPr>
              <a:xfrm>
                <a:off x="628560" y="1825560"/>
                <a:ext cx="7886520" cy="4350960"/>
              </a:xfrm>
              <a:prstGeom prst="rect">
                <a:avLst/>
              </a:prstGeom>
              <a:noFill/>
              <a:ln>
                <a:noFill/>
              </a:ln>
            </p:spPr>
            <p:txBody>
              <a:bodyPr/>
              <a:lstStyle/>
              <a:p>
                <a:pPr marL="171360" marR="0" lvl="0" indent="-171000" algn="l" defTabSz="914400" rtl="0" eaLnBrk="1" fontAlgn="auto" latinLnBrk="0" hangingPunct="1">
                  <a:lnSpc>
                    <a:spcPct val="90000"/>
                  </a:lnSpc>
                  <a:spcBef>
                    <a:spcPts val="751"/>
                  </a:spcBef>
                  <a:spcAft>
                    <a:spcPts val="0"/>
                  </a:spcAft>
                  <a:buClr>
                    <a:srgbClr val="000000"/>
                  </a:buClr>
                  <a:buSzTx/>
                  <a:buFont typeface="Arial"/>
                  <a:buChar char="•"/>
                  <a:tabLst/>
                  <a:defRPr/>
                </a:pP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S1 is stronger than S2 </a:t>
                </a:r>
                <a:r>
                  <a:rPr kumimoji="0" lang="en-US" sz="2100" b="0" i="0" u="none" strike="noStrike" kern="1200" cap="none" spc="-1" normalizeH="0" baseline="0" noProof="0" dirty="0" err="1">
                    <a:ln>
                      <a:noFill/>
                    </a:ln>
                    <a:solidFill>
                      <a:srgbClr val="000000"/>
                    </a:solidFill>
                    <a:effectLst/>
                    <a:uLnTx/>
                    <a:uFillTx/>
                    <a:latin typeface="Calibri"/>
                    <a:ea typeface="DejaVu Sans"/>
                    <a:cs typeface="DejaVu Sans"/>
                  </a:rPr>
                  <a:t>iff</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 </a:t>
                </a:r>
              </a:p>
              <a:p>
                <a:pPr marL="171360" marR="0" lvl="0" indent="-171000" algn="l" defTabSz="914400" rtl="0" eaLnBrk="1" fontAlgn="auto" latinLnBrk="0" hangingPunct="1">
                  <a:lnSpc>
                    <a:spcPct val="90000"/>
                  </a:lnSpc>
                  <a:spcBef>
                    <a:spcPts val="751"/>
                  </a:spcBef>
                  <a:spcAft>
                    <a:spcPts val="0"/>
                  </a:spcAft>
                  <a:buClr>
                    <a:srgbClr val="000000"/>
                  </a:buClr>
                  <a:buSzTx/>
                  <a:buFont typeface="Arial"/>
                  <a:buChar char="•"/>
                  <a:tabLst/>
                  <a:defRPr/>
                </a:pPr>
                <a:endParaRPr kumimoji="0" lang="en-US" sz="2100" b="0" i="0" u="none" strike="noStrike" kern="1200" cap="none" spc="-1" normalizeH="0" baseline="0" noProof="0" dirty="0">
                  <a:ln>
                    <a:noFill/>
                  </a:ln>
                  <a:solidFill>
                    <a:srgbClr val="000000"/>
                  </a:solidFill>
                  <a:effectLst/>
                  <a:uLnTx/>
                  <a:uFillTx/>
                  <a:latin typeface="Calibri"/>
                  <a:ea typeface="DejaVu Sans"/>
                  <a:cs typeface="DejaVu Sans"/>
                </a:endParaRPr>
              </a:p>
              <a:p>
                <a:pPr lvl="0">
                  <a:defRPr/>
                </a:pPr>
                <a:r>
                  <a:rPr lang="en-US" sz="2100" spc="-1" dirty="0">
                    <a:solidFill>
                      <a:srgbClr val="0070C0"/>
                    </a:solidFill>
                    <a:latin typeface="Calibri"/>
                  </a:rPr>
                  <a:t>{R</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0000"/>
                    </a:solidFill>
                    <a:latin typeface="Calibri"/>
                  </a:rPr>
                  <a:t>code </a:t>
                </a:r>
                <a:r>
                  <a:rPr lang="en-US" sz="2100" spc="-1" dirty="0">
                    <a:solidFill>
                      <a:srgbClr val="0070C0"/>
                    </a:solidFill>
                    <a:latin typeface="Calibri"/>
                  </a:rPr>
                  <a:t>{E</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70C0"/>
                    </a:solidFill>
                    <a:latin typeface="Calibri"/>
                    <a:ea typeface="MS Gothic"/>
                  </a:rPr>
                  <a:t> (only M</a:t>
                </a:r>
                <a:r>
                  <a:rPr lang="en-US" sz="2100" spc="-1" baseline="-25000" dirty="0">
                    <a:solidFill>
                      <a:srgbClr val="0070C0"/>
                    </a:solidFill>
                    <a:latin typeface="Calibri"/>
                  </a:rPr>
                  <a:t>1</a:t>
                </a:r>
                <a:r>
                  <a:rPr lang="en-US" sz="2100" spc="-1" dirty="0">
                    <a:solidFill>
                      <a:srgbClr val="0070C0"/>
                    </a:solidFill>
                    <a:latin typeface="Calibri"/>
                    <a:ea typeface="MS Gothic"/>
                  </a:rPr>
                  <a:t> is modified)}</a:t>
                </a:r>
              </a:p>
              <a:p>
                <a:pPr lvl="0">
                  <a:defRPr/>
                </a:pPr>
                <a:r>
                  <a:rPr lang="en-US" sz="2100" spc="-1" dirty="0">
                    <a:solidFill>
                      <a:srgbClr val="0070C0"/>
                    </a:solidFill>
                    <a:latin typeface="Calibri"/>
                  </a:rPr>
                  <a:t>=&gt;</a:t>
                </a:r>
              </a:p>
              <a:p>
                <a:pPr lvl="0">
                  <a:defRPr/>
                </a:pPr>
                <a:r>
                  <a:rPr lang="en-US" sz="2100" spc="-1" dirty="0">
                    <a:solidFill>
                      <a:srgbClr val="0070C0"/>
                    </a:solidFill>
                    <a:latin typeface="Calibri"/>
                  </a:rPr>
                  <a:t>{R</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0000"/>
                    </a:solidFill>
                    <a:latin typeface="Calibri"/>
                  </a:rPr>
                  <a:t>code </a:t>
                </a:r>
                <a:r>
                  <a:rPr lang="en-US" sz="2100" spc="-1" dirty="0">
                    <a:solidFill>
                      <a:srgbClr val="0070C0"/>
                    </a:solidFill>
                    <a:latin typeface="Calibri"/>
                  </a:rPr>
                  <a:t>{E</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70C0"/>
                    </a:solidFill>
                    <a:latin typeface="Calibri"/>
                    <a:ea typeface="MS Gothic"/>
                  </a:rPr>
                  <a:t> (only M</a:t>
                </a:r>
                <a:r>
                  <a:rPr lang="en-US" sz="2100" spc="-1" baseline="-25000" dirty="0">
                    <a:solidFill>
                      <a:srgbClr val="0070C0"/>
                    </a:solidFill>
                    <a:latin typeface="Calibri"/>
                    <a:ea typeface="MS Gothic"/>
                  </a:rPr>
                  <a:t>2</a:t>
                </a:r>
                <a:r>
                  <a:rPr lang="en-US" sz="2100" spc="-1" dirty="0">
                    <a:solidFill>
                      <a:srgbClr val="0070C0"/>
                    </a:solidFill>
                    <a:latin typeface="Calibri"/>
                    <a:ea typeface="MS Gothic"/>
                  </a:rPr>
                  <a:t> is modified)}</a:t>
                </a:r>
              </a:p>
              <a:p>
                <a:pPr lvl="0">
                  <a:defRPr/>
                </a:pPr>
                <a:endParaRPr lang="en-US" sz="2100" spc="-1" dirty="0">
                  <a:solidFill>
                    <a:srgbClr val="000000"/>
                  </a:solidFill>
                  <a:latin typeface="Calibri"/>
                  <a:ea typeface="DejaVu Sans"/>
                  <a:cs typeface="DejaVu Sans"/>
                </a:endParaRPr>
              </a:p>
              <a:p>
                <a:pPr marL="360" marR="0" lvl="0" algn="l" defTabSz="914400" rtl="0" eaLnBrk="1" fontAlgn="auto" latinLnBrk="0" hangingPunct="1">
                  <a:lnSpc>
                    <a:spcPct val="90000"/>
                  </a:lnSpc>
                  <a:spcBef>
                    <a:spcPts val="751"/>
                  </a:spcBef>
                  <a:spcAft>
                    <a:spcPts val="0"/>
                  </a:spcAft>
                  <a:buClr>
                    <a:srgbClr val="000000"/>
                  </a:buClr>
                  <a:buSzTx/>
                  <a:tabLst/>
                  <a:defRPr/>
                </a:pPr>
                <a:r>
                  <a:rPr kumimoji="0" lang="en-US" sz="2100" b="0" i="0" u="none" strike="noStrike" kern="1200" cap="none" spc="-1" normalizeH="0" baseline="0" noProof="0" dirty="0" err="1">
                    <a:ln>
                      <a:noFill/>
                    </a:ln>
                    <a:solidFill>
                      <a:srgbClr val="000000"/>
                    </a:solidFill>
                    <a:effectLst/>
                    <a:uLnTx/>
                    <a:uFillTx/>
                    <a:latin typeface="Calibri"/>
                    <a:ea typeface="DejaVu Sans"/>
                    <a:cs typeface="DejaVu Sans"/>
                  </a:rPr>
                  <a:t>iff</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 </a:t>
                </a:r>
                <a:r>
                  <a:rPr lang="en-US" sz="2100" spc="-1" dirty="0">
                    <a:solidFill>
                      <a:srgbClr val="0070C0"/>
                    </a:solidFill>
                    <a:latin typeface="Calibri"/>
                  </a:rPr>
                  <a:t>R</a:t>
                </a:r>
                <a:r>
                  <a:rPr lang="en-US" sz="2100" spc="-1" baseline="-25000" dirty="0">
                    <a:solidFill>
                      <a:srgbClr val="0070C0"/>
                    </a:solidFill>
                    <a:latin typeface="Calibri"/>
                  </a:rPr>
                  <a:t>2</a:t>
                </a:r>
                <a:r>
                  <a:rPr lang="en-US" sz="2100" spc="-1" dirty="0">
                    <a:solidFill>
                      <a:srgbClr val="0070C0"/>
                    </a:solidFill>
                    <a:latin typeface="Calibri"/>
                  </a:rPr>
                  <a:t> =&gt; R</a:t>
                </a:r>
                <a:r>
                  <a:rPr lang="en-US" sz="2100" spc="-1" baseline="-25000" dirty="0">
                    <a:solidFill>
                      <a:srgbClr val="0070C0"/>
                    </a:solidFill>
                    <a:latin typeface="Calibri"/>
                  </a:rPr>
                  <a:t>1 </a:t>
                </a:r>
                <a:r>
                  <a:rPr lang="en-US" sz="2100" spc="-1" dirty="0">
                    <a:solidFill>
                      <a:schemeClr val="accent1"/>
                    </a:solidFill>
                  </a:rPr>
                  <a:t>^ (</a:t>
                </a:r>
                <a:r>
                  <a:rPr lang="en-US" sz="2100" spc="-1" dirty="0">
                    <a:solidFill>
                      <a:srgbClr val="0070C0"/>
                    </a:solidFill>
                    <a:latin typeface="Calibri"/>
                  </a:rPr>
                  <a:t>E</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70C0"/>
                    </a:solidFill>
                    <a:latin typeface="Calibri"/>
                    <a:ea typeface="MS Gothic"/>
                  </a:rPr>
                  <a:t> (only M</a:t>
                </a:r>
                <a:r>
                  <a:rPr lang="en-US" sz="2100" spc="-1" baseline="-25000" dirty="0">
                    <a:solidFill>
                      <a:srgbClr val="0070C0"/>
                    </a:solidFill>
                    <a:latin typeface="Calibri"/>
                  </a:rPr>
                  <a:t>1</a:t>
                </a:r>
                <a:r>
                  <a:rPr lang="en-US" sz="2100" spc="-1" dirty="0">
                    <a:solidFill>
                      <a:srgbClr val="0070C0"/>
                    </a:solidFill>
                    <a:latin typeface="Calibri"/>
                    <a:ea typeface="MS Gothic"/>
                  </a:rPr>
                  <a:t> is modified) =&gt; (</a:t>
                </a:r>
                <a:r>
                  <a:rPr lang="en-US" sz="2100" spc="-1" dirty="0">
                    <a:solidFill>
                      <a:srgbClr val="0070C0"/>
                    </a:solidFill>
                    <a:latin typeface="Calibri"/>
                  </a:rPr>
                  <a:t>E</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70C0"/>
                    </a:solidFill>
                    <a:latin typeface="Calibri"/>
                    <a:ea typeface="MS Gothic"/>
                  </a:rPr>
                  <a:t> (only M</a:t>
                </a:r>
                <a:r>
                  <a:rPr lang="en-US" sz="2100" spc="-1" baseline="-25000" dirty="0">
                    <a:solidFill>
                      <a:srgbClr val="0070C0"/>
                    </a:solidFill>
                    <a:latin typeface="Calibri"/>
                    <a:ea typeface="MS Gothic"/>
                  </a:rPr>
                  <a:t>2</a:t>
                </a:r>
                <a:r>
                  <a:rPr lang="en-US" sz="2100" spc="-1" dirty="0">
                    <a:solidFill>
                      <a:srgbClr val="0070C0"/>
                    </a:solidFill>
                    <a:latin typeface="Calibri"/>
                    <a:ea typeface="MS Gothic"/>
                  </a:rPr>
                  <a:t> is modified))</a:t>
                </a:r>
              </a:p>
              <a:p>
                <a:pPr marL="360" marR="0" lvl="0" algn="l" defTabSz="914400" rtl="0" eaLnBrk="1" fontAlgn="auto" latinLnBrk="0" hangingPunct="1">
                  <a:lnSpc>
                    <a:spcPct val="90000"/>
                  </a:lnSpc>
                  <a:spcBef>
                    <a:spcPts val="751"/>
                  </a:spcBef>
                  <a:spcAft>
                    <a:spcPts val="0"/>
                  </a:spcAft>
                  <a:buClr>
                    <a:srgbClr val="000000"/>
                  </a:buClr>
                  <a:buSzTx/>
                  <a:tabLst/>
                  <a:defRPr/>
                </a:pPr>
                <a:endParaRPr lang="en-US" sz="2100" spc="-1" dirty="0">
                  <a:solidFill>
                    <a:srgbClr val="000000"/>
                  </a:solidFill>
                  <a:latin typeface="Calibri"/>
                  <a:ea typeface="DejaVu Sans"/>
                  <a:cs typeface="DejaVu Sans"/>
                </a:endParaRPr>
              </a:p>
              <a:p>
                <a:pPr marL="360" marR="0" lvl="0" algn="l" defTabSz="914400" rtl="0" eaLnBrk="1" fontAlgn="auto" latinLnBrk="0" hangingPunct="1">
                  <a:lnSpc>
                    <a:spcPct val="90000"/>
                  </a:lnSpc>
                  <a:spcBef>
                    <a:spcPts val="751"/>
                  </a:spcBef>
                  <a:spcAft>
                    <a:spcPts val="0"/>
                  </a:spcAft>
                  <a:buClr>
                    <a:srgbClr val="000000"/>
                  </a:buClr>
                  <a:buSzTx/>
                  <a:tabLst/>
                  <a:defRPr/>
                </a:pPr>
                <a:r>
                  <a:rPr lang="en-US" sz="2100" spc="-1" dirty="0" err="1">
                    <a:solidFill>
                      <a:srgbClr val="000000"/>
                    </a:solidFill>
                    <a:latin typeface="Calibri"/>
                    <a:ea typeface="DejaVu Sans"/>
                    <a:cs typeface="DejaVu Sans"/>
                  </a:rPr>
                  <a:t>i</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f </a:t>
                </a:r>
                <a:r>
                  <a:rPr lang="en-US" sz="2100" spc="-1" dirty="0">
                    <a:solidFill>
                      <a:srgbClr val="0070C0"/>
                    </a:solidFill>
                    <a:latin typeface="Calibri"/>
                  </a:rPr>
                  <a:t>R</a:t>
                </a:r>
                <a:r>
                  <a:rPr lang="en-US" sz="2100" spc="-1" baseline="-25000" dirty="0">
                    <a:solidFill>
                      <a:srgbClr val="0070C0"/>
                    </a:solidFill>
                    <a:latin typeface="Calibri"/>
                  </a:rPr>
                  <a:t>2</a:t>
                </a:r>
                <a:r>
                  <a:rPr lang="en-US" sz="2100" spc="-1" dirty="0">
                    <a:solidFill>
                      <a:srgbClr val="0070C0"/>
                    </a:solidFill>
                    <a:latin typeface="Calibri"/>
                  </a:rPr>
                  <a:t> =&gt; R</a:t>
                </a:r>
                <a:r>
                  <a:rPr lang="en-US" sz="2100" spc="-1" baseline="-25000" dirty="0">
                    <a:solidFill>
                      <a:srgbClr val="0070C0"/>
                    </a:solidFill>
                    <a:latin typeface="Calibri"/>
                  </a:rPr>
                  <a:t>1 </a:t>
                </a:r>
                <a:r>
                  <a:rPr lang="en-US" sz="2100" spc="-1" dirty="0">
                    <a:solidFill>
                      <a:schemeClr val="accent1"/>
                    </a:solidFill>
                  </a:rPr>
                  <a:t>^</a:t>
                </a:r>
                <a:r>
                  <a:rPr lang="en-US" sz="2100" spc="-1" dirty="0"/>
                  <a:t> </a:t>
                </a:r>
                <a:r>
                  <a:rPr lang="en-US" sz="2100" spc="-1" dirty="0">
                    <a:solidFill>
                      <a:srgbClr val="0070C0"/>
                    </a:solidFill>
                    <a:latin typeface="Calibri"/>
                  </a:rPr>
                  <a:t>E</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70C0"/>
                    </a:solidFill>
                    <a:latin typeface="Calibri"/>
                    <a:ea typeface="MS Gothic"/>
                  </a:rPr>
                  <a:t>=&gt; </a:t>
                </a:r>
                <a:r>
                  <a:rPr lang="en-US" sz="2100" spc="-1" dirty="0">
                    <a:solidFill>
                      <a:srgbClr val="0070C0"/>
                    </a:solidFill>
                    <a:latin typeface="Calibri"/>
                  </a:rPr>
                  <a:t>E</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70C0"/>
                    </a:solidFill>
                    <a:latin typeface="Calibri"/>
                    <a:ea typeface="MS Gothic"/>
                  </a:rPr>
                  <a:t> (only M</a:t>
                </a:r>
                <a:r>
                  <a:rPr lang="en-US" sz="2100" spc="-1" baseline="-25000" dirty="0">
                    <a:solidFill>
                      <a:srgbClr val="0070C0"/>
                    </a:solidFill>
                    <a:latin typeface="Calibri"/>
                  </a:rPr>
                  <a:t>1</a:t>
                </a:r>
                <a:r>
                  <a:rPr lang="en-US" sz="2100" spc="-1" dirty="0">
                    <a:solidFill>
                      <a:srgbClr val="0070C0"/>
                    </a:solidFill>
                    <a:latin typeface="Calibri"/>
                    <a:ea typeface="MS Gothic"/>
                  </a:rPr>
                  <a:t> is modified) =&gt; (only M</a:t>
                </a:r>
                <a:r>
                  <a:rPr lang="en-US" sz="2100" spc="-1" baseline="-25000" dirty="0">
                    <a:solidFill>
                      <a:srgbClr val="0070C0"/>
                    </a:solidFill>
                    <a:latin typeface="Calibri"/>
                    <a:ea typeface="MS Gothic"/>
                  </a:rPr>
                  <a:t>2</a:t>
                </a:r>
                <a:r>
                  <a:rPr lang="en-US" sz="2100" spc="-1" dirty="0">
                    <a:solidFill>
                      <a:srgbClr val="0070C0"/>
                    </a:solidFill>
                    <a:latin typeface="Calibri"/>
                    <a:ea typeface="MS Gothic"/>
                  </a:rPr>
                  <a:t> is modified)</a:t>
                </a:r>
              </a:p>
              <a:p>
                <a:pPr marL="360" marR="0" lvl="0" algn="l" defTabSz="914400" rtl="0" eaLnBrk="1" fontAlgn="auto" latinLnBrk="0" hangingPunct="1">
                  <a:lnSpc>
                    <a:spcPct val="90000"/>
                  </a:lnSpc>
                  <a:spcBef>
                    <a:spcPts val="751"/>
                  </a:spcBef>
                  <a:spcAft>
                    <a:spcPts val="0"/>
                  </a:spcAft>
                  <a:buClr>
                    <a:srgbClr val="000000"/>
                  </a:buClr>
                  <a:buSzTx/>
                  <a:tabLst/>
                  <a:defRPr/>
                </a:pPr>
                <a:endParaRPr kumimoji="0" lang="en-US" sz="2100" b="0" i="0" u="none" strike="noStrike" kern="1200" cap="none" spc="-1" normalizeH="0" baseline="0" noProof="0" dirty="0">
                  <a:ln>
                    <a:noFill/>
                  </a:ln>
                  <a:solidFill>
                    <a:srgbClr val="000000"/>
                  </a:solidFill>
                  <a:effectLst/>
                  <a:uLnTx/>
                  <a:uFillTx/>
                  <a:latin typeface="Calibri"/>
                  <a:ea typeface="DejaVu Sans"/>
                  <a:cs typeface="DejaVu Sans"/>
                </a:endParaRPr>
              </a:p>
              <a:p>
                <a:pPr>
                  <a:defRPr/>
                </a:pPr>
                <a:r>
                  <a:rPr lang="en-US" sz="2100" spc="-1" dirty="0" err="1">
                    <a:solidFill>
                      <a:srgbClr val="000000"/>
                    </a:solidFill>
                    <a:latin typeface="Calibri"/>
                    <a:ea typeface="DejaVu Sans"/>
                    <a:cs typeface="DejaVu Sans"/>
                  </a:rPr>
                  <a:t>i</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ff </a:t>
                </a:r>
                <a:r>
                  <a:rPr lang="en-US" sz="2100" spc="-1" dirty="0">
                    <a:solidFill>
                      <a:srgbClr val="0070C0"/>
                    </a:solidFill>
                    <a:latin typeface="Calibri"/>
                  </a:rPr>
                  <a:t>R</a:t>
                </a:r>
                <a:r>
                  <a:rPr lang="en-US" sz="2100" spc="-1" baseline="-25000" dirty="0">
                    <a:solidFill>
                      <a:srgbClr val="0070C0"/>
                    </a:solidFill>
                    <a:latin typeface="Calibri"/>
                  </a:rPr>
                  <a:t>2</a:t>
                </a:r>
                <a:r>
                  <a:rPr lang="en-US" sz="2100" spc="-1" dirty="0">
                    <a:solidFill>
                      <a:srgbClr val="0070C0"/>
                    </a:solidFill>
                    <a:latin typeface="Calibri"/>
                  </a:rPr>
                  <a:t> =&gt; R</a:t>
                </a:r>
                <a:r>
                  <a:rPr lang="en-US" sz="2100" spc="-1" baseline="-25000" dirty="0">
                    <a:solidFill>
                      <a:srgbClr val="0070C0"/>
                    </a:solidFill>
                    <a:latin typeface="Calibri"/>
                  </a:rPr>
                  <a:t>1 </a:t>
                </a:r>
                <a:r>
                  <a:rPr lang="en-US" sz="2100" spc="-1" dirty="0">
                    <a:solidFill>
                      <a:schemeClr val="accent1"/>
                    </a:solidFill>
                  </a:rPr>
                  <a:t>^</a:t>
                </a:r>
                <a:r>
                  <a:rPr lang="en-US" sz="2100" spc="-1" dirty="0"/>
                  <a:t> </a:t>
                </a:r>
                <a:r>
                  <a:rPr lang="en-US" sz="2100" spc="-1" dirty="0">
                    <a:solidFill>
                      <a:srgbClr val="0070C0"/>
                    </a:solidFill>
                    <a:latin typeface="Calibri"/>
                  </a:rPr>
                  <a:t>E</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70C0"/>
                    </a:solidFill>
                    <a:latin typeface="Calibri"/>
                    <a:ea typeface="MS Gothic"/>
                  </a:rPr>
                  <a:t>=&gt; </a:t>
                </a:r>
                <a:r>
                  <a:rPr lang="en-US" sz="2100" spc="-1" dirty="0">
                    <a:solidFill>
                      <a:srgbClr val="0070C0"/>
                    </a:solidFill>
                    <a:latin typeface="Calibri"/>
                  </a:rPr>
                  <a:t>E</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70C0"/>
                    </a:solidFill>
                    <a:latin typeface="Calibri"/>
                    <a:ea typeface="MS Gothic"/>
                  </a:rPr>
                  <a:t> (M</a:t>
                </a:r>
                <a:r>
                  <a:rPr lang="en-US" sz="2100" spc="-1" baseline="-25000" dirty="0">
                    <a:solidFill>
                      <a:srgbClr val="0070C0"/>
                    </a:solidFill>
                    <a:latin typeface="Calibri"/>
                  </a:rPr>
                  <a:t>1</a:t>
                </a:r>
                <a:r>
                  <a:rPr lang="en-US" sz="2100" spc="-1" dirty="0">
                    <a:solidFill>
                      <a:srgbClr val="0070C0"/>
                    </a:solidFill>
                    <a:latin typeface="Calibri"/>
                    <a:ea typeface="MS Gothic"/>
                  </a:rPr>
                  <a:t> </a:t>
                </a:r>
                <a14:m>
                  <m:oMath xmlns:m="http://schemas.openxmlformats.org/officeDocument/2006/math">
                    <m:r>
                      <a:rPr lang="en-US" sz="2100" i="1" spc="-1" smtClean="0">
                        <a:solidFill>
                          <a:srgbClr val="0070C0"/>
                        </a:solidFill>
                        <a:latin typeface="Cambria Math" panose="02040503050406030204" pitchFamily="18" charset="0"/>
                        <a:ea typeface="Cambria Math" panose="02040503050406030204" pitchFamily="18" charset="0"/>
                      </a:rPr>
                      <m:t>⊆</m:t>
                    </m:r>
                  </m:oMath>
                </a14:m>
                <a:r>
                  <a:rPr lang="en-US" sz="2100" spc="-1" dirty="0">
                    <a:solidFill>
                      <a:srgbClr val="0070C0"/>
                    </a:solidFill>
                    <a:latin typeface="Calibri"/>
                    <a:ea typeface="MS Gothic"/>
                  </a:rPr>
                  <a:t> M</a:t>
                </a:r>
                <a:r>
                  <a:rPr lang="en-US" sz="2100" spc="-1" baseline="-25000" dirty="0">
                    <a:solidFill>
                      <a:srgbClr val="0070C0"/>
                    </a:solidFill>
                    <a:latin typeface="Calibri"/>
                    <a:ea typeface="MS Gothic"/>
                  </a:rPr>
                  <a:t>2</a:t>
                </a:r>
                <a:r>
                  <a:rPr lang="en-US" sz="2100" spc="-1" dirty="0">
                    <a:solidFill>
                      <a:srgbClr val="0070C0"/>
                    </a:solidFill>
                    <a:latin typeface="Calibri"/>
                    <a:ea typeface="MS Gothic"/>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1" normalizeH="0" baseline="0" noProof="0" dirty="0">
                  <a:ln>
                    <a:noFill/>
                  </a:ln>
                  <a:solidFill>
                    <a:srgbClr val="000000"/>
                  </a:solidFill>
                  <a:effectLst/>
                  <a:uLnTx/>
                  <a:uFillTx/>
                  <a:latin typeface="Calibri"/>
                  <a:ea typeface="DejaVu Sans"/>
                  <a:cs typeface="DejaVu Sans"/>
                </a:endParaRPr>
              </a:p>
            </p:txBody>
          </p:sp>
        </mc:Choice>
        <mc:Fallback xmlns="">
          <p:sp>
            <p:nvSpPr>
              <p:cNvPr id="195" name="TextShape 2"/>
              <p:cNvSpPr txBox="1">
                <a:spLocks noRot="1" noChangeAspect="1" noMove="1" noResize="1" noEditPoints="1" noAdjustHandles="1" noChangeArrowheads="1" noChangeShapeType="1" noTextEdit="1"/>
              </p:cNvSpPr>
              <p:nvPr/>
            </p:nvSpPr>
            <p:spPr>
              <a:xfrm>
                <a:off x="628560" y="1825560"/>
                <a:ext cx="7886520" cy="4350960"/>
              </a:xfrm>
              <a:prstGeom prst="rect">
                <a:avLst/>
              </a:prstGeom>
              <a:blipFill>
                <a:blip r:embed="rId3"/>
                <a:stretch>
                  <a:fillRect l="-804" t="-1744"/>
                </a:stretch>
              </a:blipFill>
              <a:ln>
                <a:noFill/>
              </a:ln>
            </p:spPr>
            <p:txBody>
              <a:bodyPr/>
              <a:lstStyle/>
              <a:p>
                <a:r>
                  <a:rPr lang="en-US">
                    <a:noFill/>
                  </a:rPr>
                  <a:t> </a:t>
                </a:r>
              </a:p>
            </p:txBody>
          </p:sp>
        </mc:Fallback>
      </mc:AlternateContent>
      <p:sp>
        <p:nvSpPr>
          <p:cNvPr id="196" name="TextShape 3"/>
          <p:cNvSpPr txBox="1"/>
          <p:nvPr/>
        </p:nvSpPr>
        <p:spPr>
          <a:xfrm>
            <a:off x="3029040" y="6356520"/>
            <a:ext cx="3085920" cy="364680"/>
          </a:xfrm>
          <a:prstGeom prst="rect">
            <a:avLst/>
          </a:prstGeom>
          <a:no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 normalizeH="0" baseline="0" noProof="0" dirty="0">
                <a:ln>
                  <a:noFill/>
                </a:ln>
                <a:solidFill>
                  <a:srgbClr val="8B8B8B"/>
                </a:solidFill>
                <a:effectLst/>
                <a:uLnTx/>
                <a:uFillTx/>
                <a:latin typeface="Tahoma"/>
                <a:ea typeface="MS PGothic"/>
                <a:cs typeface="DejaVu Sans"/>
              </a:rPr>
              <a:t>CSCI 2600 Spring 2021</a:t>
            </a:r>
            <a:endParaRPr kumimoji="0" lang="en-US" sz="900" b="0" i="0" u="none" strike="noStrike" kern="1200" cap="none" spc="-1" normalizeH="0" baseline="0" noProof="0" dirty="0">
              <a:ln>
                <a:noFill/>
              </a:ln>
              <a:solidFill>
                <a:prstClr val="black"/>
              </a:solidFill>
              <a:effectLst/>
              <a:uLnTx/>
              <a:uFillTx/>
              <a:latin typeface="Times New Roman"/>
              <a:ea typeface="DejaVu Sans"/>
              <a:cs typeface="DejaVu Sans"/>
            </a:endParaRPr>
          </a:p>
        </p:txBody>
      </p:sp>
      <p:sp>
        <p:nvSpPr>
          <p:cNvPr id="197" name="TextShape 4"/>
          <p:cNvSpPr txBox="1"/>
          <p:nvPr/>
        </p:nvSpPr>
        <p:spPr>
          <a:xfrm>
            <a:off x="6458040" y="6356520"/>
            <a:ext cx="2057040" cy="364680"/>
          </a:xfrm>
          <a:prstGeom prst="rect">
            <a:avLst/>
          </a:prstGeom>
          <a:noFill/>
          <a:ln>
            <a:noFill/>
          </a:ln>
        </p:spPr>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D0BE1F7-4193-46B7-924C-A1F498569D7F}" type="slidenum">
              <a:rPr kumimoji="0" lang="en-US" sz="900" b="0" i="0" u="none" strike="noStrike" kern="1200" cap="none" spc="-1" normalizeH="0" baseline="0" noProof="0">
                <a:ln>
                  <a:noFill/>
                </a:ln>
                <a:solidFill>
                  <a:srgbClr val="8B8B8B"/>
                </a:solidFill>
                <a:effectLst/>
                <a:uLnTx/>
                <a:uFillTx/>
                <a:latin typeface="Tahoma"/>
                <a:ea typeface="MS PGothic"/>
                <a:cs typeface="DejaVu San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1" normalizeH="0" baseline="0" noProof="0">
              <a:ln>
                <a:noFill/>
              </a:ln>
              <a:solidFill>
                <a:prstClr val="black"/>
              </a:solidFill>
              <a:effectLst/>
              <a:uLnTx/>
              <a:uFillTx/>
              <a:latin typeface="Times New Roman"/>
              <a:ea typeface="DejaVu Sans"/>
              <a:cs typeface="DejaVu Sans"/>
            </a:endParaRPr>
          </a:p>
        </p:txBody>
      </p:sp>
    </p:spTree>
    <p:extLst>
      <p:ext uri="{BB962C8B-B14F-4D97-AF65-F5344CB8AC3E}">
        <p14:creationId xmlns:p14="http://schemas.microsoft.com/office/powerpoint/2010/main" val="1419478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628560" y="365040"/>
            <a:ext cx="7886520" cy="1325160"/>
          </a:xfrm>
          <a:prstGeom prst="rect">
            <a:avLst/>
          </a:prstGeom>
          <a:noFill/>
          <a:ln>
            <a:noFill/>
          </a:ln>
        </p:spPr>
        <p:txBody>
          <a:bodyPr anchor="ct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3300" b="0" i="0" u="none" strike="noStrike" kern="1200" cap="none" spc="-1" normalizeH="0" baseline="0" noProof="0">
                <a:ln>
                  <a:noFill/>
                </a:ln>
                <a:solidFill>
                  <a:srgbClr val="000000"/>
                </a:solidFill>
                <a:effectLst/>
                <a:uLnTx/>
                <a:uFillTx/>
                <a:latin typeface="Calibri Light"/>
                <a:ea typeface="DejaVu Sans"/>
                <a:cs typeface="DejaVu Sans"/>
              </a:rPr>
              <a:t>Stronger Specification</a:t>
            </a:r>
            <a:endParaRPr kumimoji="0" lang="en-US" sz="3300" b="0" i="0" u="none" strike="noStrike" kern="1200" cap="none" spc="-1" normalizeH="0" baseline="0" noProof="0">
              <a:ln>
                <a:noFill/>
              </a:ln>
              <a:solidFill>
                <a:srgbClr val="000000"/>
              </a:solidFill>
              <a:effectLst/>
              <a:uLnTx/>
              <a:uFillTx/>
              <a:latin typeface="Tahoma"/>
              <a:ea typeface="DejaVu Sans"/>
              <a:cs typeface="DejaVu Sans"/>
            </a:endParaRPr>
          </a:p>
        </p:txBody>
      </p:sp>
      <mc:AlternateContent xmlns:mc="http://schemas.openxmlformats.org/markup-compatibility/2006" xmlns:a14="http://schemas.microsoft.com/office/drawing/2010/main">
        <mc:Choice Requires="a14">
          <p:sp>
            <p:nvSpPr>
              <p:cNvPr id="195" name="TextShape 2"/>
              <p:cNvSpPr txBox="1"/>
              <p:nvPr/>
            </p:nvSpPr>
            <p:spPr>
              <a:xfrm>
                <a:off x="628560" y="1825560"/>
                <a:ext cx="7886520" cy="4350960"/>
              </a:xfrm>
              <a:prstGeom prst="rect">
                <a:avLst/>
              </a:prstGeom>
              <a:noFill/>
              <a:ln>
                <a:noFill/>
              </a:ln>
            </p:spPr>
            <p:txBody>
              <a:bodyPr/>
              <a:lstStyle/>
              <a:p>
                <a:pPr marL="171360" marR="0" lvl="0" indent="-171000" algn="l" defTabSz="914400" rtl="0" eaLnBrk="1" fontAlgn="auto" latinLnBrk="0" hangingPunct="1">
                  <a:lnSpc>
                    <a:spcPct val="90000"/>
                  </a:lnSpc>
                  <a:spcBef>
                    <a:spcPts val="751"/>
                  </a:spcBef>
                  <a:spcAft>
                    <a:spcPts val="0"/>
                  </a:spcAft>
                  <a:buClr>
                    <a:srgbClr val="000000"/>
                  </a:buClr>
                  <a:buSzTx/>
                  <a:buFont typeface="Arial"/>
                  <a:buChar char="•"/>
                  <a:tabLst/>
                  <a:defRPr/>
                </a:pPr>
                <a:r>
                  <a:rPr kumimoji="0" lang="en-US" sz="2100" b="0" i="0" u="none" strike="noStrike" kern="1200" cap="none" spc="-1" normalizeH="0" baseline="0" noProof="0" dirty="0">
                    <a:ln>
                      <a:noFill/>
                    </a:ln>
                    <a:solidFill>
                      <a:schemeClr val="accent1"/>
                    </a:solidFill>
                    <a:effectLst/>
                    <a:uLnTx/>
                    <a:uFillTx/>
                    <a:latin typeface="Calibri"/>
                    <a:ea typeface="DejaVu Sans"/>
                    <a:cs typeface="DejaVu Sans"/>
                  </a:rPr>
                  <a:t>S1</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 is stronger than </a:t>
                </a:r>
                <a:r>
                  <a:rPr kumimoji="0" lang="en-US" sz="2100" b="0" i="0" u="none" strike="noStrike" kern="1200" cap="none" spc="-1" normalizeH="0" baseline="0" noProof="0" dirty="0">
                    <a:ln>
                      <a:noFill/>
                    </a:ln>
                    <a:solidFill>
                      <a:schemeClr val="accent1"/>
                    </a:solidFill>
                    <a:effectLst/>
                    <a:uLnTx/>
                    <a:uFillTx/>
                    <a:latin typeface="Calibri"/>
                    <a:ea typeface="DejaVu Sans"/>
                    <a:cs typeface="DejaVu Sans"/>
                  </a:rPr>
                  <a:t>S2</a:t>
                </a:r>
                <a:r>
                  <a:rPr kumimoji="0" lang="en-US" sz="2100" b="0" i="0" u="none" strike="noStrike" kern="1200" cap="none" spc="-1" normalizeH="0" baseline="0" noProof="0" dirty="0">
                    <a:ln>
                      <a:noFill/>
                    </a:ln>
                    <a:solidFill>
                      <a:srgbClr val="000000"/>
                    </a:solidFill>
                    <a:effectLst/>
                    <a:uLnTx/>
                    <a:uFillTx/>
                    <a:latin typeface="Calibri"/>
                    <a:ea typeface="DejaVu Sans"/>
                    <a:cs typeface="DejaVu Sans"/>
                  </a:rPr>
                  <a:t> if </a:t>
                </a:r>
                <a:r>
                  <a:rPr lang="en-US" sz="2100" spc="-1" dirty="0">
                    <a:solidFill>
                      <a:srgbClr val="0070C0"/>
                    </a:solidFill>
                    <a:latin typeface="Calibri"/>
                  </a:rPr>
                  <a:t>R</a:t>
                </a:r>
                <a:r>
                  <a:rPr lang="en-US" sz="2100" spc="-1" baseline="-25000" dirty="0">
                    <a:solidFill>
                      <a:srgbClr val="0070C0"/>
                    </a:solidFill>
                    <a:latin typeface="Calibri"/>
                  </a:rPr>
                  <a:t>2</a:t>
                </a:r>
                <a:r>
                  <a:rPr lang="en-US" sz="2100" spc="-1" dirty="0">
                    <a:solidFill>
                      <a:srgbClr val="0070C0"/>
                    </a:solidFill>
                    <a:latin typeface="Calibri"/>
                  </a:rPr>
                  <a:t> =&gt; R</a:t>
                </a:r>
                <a:r>
                  <a:rPr lang="en-US" sz="2100" spc="-1" baseline="-25000" dirty="0">
                    <a:solidFill>
                      <a:srgbClr val="0070C0"/>
                    </a:solidFill>
                    <a:latin typeface="Calibri"/>
                  </a:rPr>
                  <a:t>1 </a:t>
                </a:r>
                <a:r>
                  <a:rPr lang="en-US" sz="2100" spc="-1" dirty="0">
                    <a:solidFill>
                      <a:schemeClr val="accent1"/>
                    </a:solidFill>
                  </a:rPr>
                  <a:t>^</a:t>
                </a:r>
                <a:r>
                  <a:rPr lang="en-US" sz="2100" spc="-1" dirty="0"/>
                  <a:t> </a:t>
                </a:r>
                <a:r>
                  <a:rPr lang="en-US" sz="2100" spc="-1" dirty="0">
                    <a:solidFill>
                      <a:srgbClr val="0070C0"/>
                    </a:solidFill>
                    <a:latin typeface="Calibri"/>
                  </a:rPr>
                  <a:t>E</a:t>
                </a:r>
                <a:r>
                  <a:rPr lang="en-US" sz="2100" spc="-1" baseline="-25000" dirty="0">
                    <a:solidFill>
                      <a:srgbClr val="0070C0"/>
                    </a:solidFill>
                    <a:latin typeface="Calibri"/>
                  </a:rPr>
                  <a:t>1</a:t>
                </a:r>
                <a:r>
                  <a:rPr lang="en-US" sz="2100" spc="-1" dirty="0">
                    <a:solidFill>
                      <a:srgbClr val="0070C0"/>
                    </a:solidFill>
                    <a:latin typeface="Calibri"/>
                  </a:rPr>
                  <a:t> </a:t>
                </a:r>
                <a:r>
                  <a:rPr lang="en-US" sz="2100" spc="-1" dirty="0">
                    <a:solidFill>
                      <a:srgbClr val="0070C0"/>
                    </a:solidFill>
                    <a:latin typeface="Calibri"/>
                    <a:ea typeface="MS Gothic"/>
                  </a:rPr>
                  <a:t>=&gt; </a:t>
                </a:r>
                <a:r>
                  <a:rPr lang="en-US" sz="2100" spc="-1" dirty="0">
                    <a:solidFill>
                      <a:srgbClr val="0070C0"/>
                    </a:solidFill>
                    <a:latin typeface="Calibri"/>
                  </a:rPr>
                  <a:t>E</a:t>
                </a:r>
                <a:r>
                  <a:rPr lang="en-US" sz="2100" spc="-1" baseline="-25000" dirty="0">
                    <a:solidFill>
                      <a:srgbClr val="0070C0"/>
                    </a:solidFill>
                    <a:latin typeface="Calibri"/>
                  </a:rPr>
                  <a:t>2</a:t>
                </a:r>
                <a:r>
                  <a:rPr lang="en-US" sz="2100" spc="-1" dirty="0">
                    <a:solidFill>
                      <a:srgbClr val="0070C0"/>
                    </a:solidFill>
                    <a:latin typeface="Calibri"/>
                  </a:rPr>
                  <a:t> ^</a:t>
                </a:r>
                <a:r>
                  <a:rPr lang="en-US" sz="2100" spc="-1" dirty="0">
                    <a:solidFill>
                      <a:srgbClr val="0070C0"/>
                    </a:solidFill>
                    <a:latin typeface="Calibri"/>
                    <a:ea typeface="MS Gothic"/>
                  </a:rPr>
                  <a:t> (M</a:t>
                </a:r>
                <a:r>
                  <a:rPr lang="en-US" sz="2100" spc="-1" baseline="-25000" dirty="0">
                    <a:solidFill>
                      <a:srgbClr val="0070C0"/>
                    </a:solidFill>
                    <a:latin typeface="Calibri"/>
                  </a:rPr>
                  <a:t>1</a:t>
                </a:r>
                <a:r>
                  <a:rPr lang="en-US" sz="2100" spc="-1" dirty="0">
                    <a:solidFill>
                      <a:srgbClr val="0070C0"/>
                    </a:solidFill>
                    <a:latin typeface="Calibri"/>
                    <a:ea typeface="MS Gothic"/>
                  </a:rPr>
                  <a:t> </a:t>
                </a:r>
                <a14:m>
                  <m:oMath xmlns:m="http://schemas.openxmlformats.org/officeDocument/2006/math">
                    <m:r>
                      <a:rPr lang="en-US" sz="2100" i="1" spc="-1" smtClean="0">
                        <a:solidFill>
                          <a:srgbClr val="0070C0"/>
                        </a:solidFill>
                        <a:latin typeface="Cambria Math" panose="02040503050406030204" pitchFamily="18" charset="0"/>
                        <a:ea typeface="Cambria Math" panose="02040503050406030204" pitchFamily="18" charset="0"/>
                      </a:rPr>
                      <m:t>⊆</m:t>
                    </m:r>
                  </m:oMath>
                </a14:m>
                <a:r>
                  <a:rPr lang="en-US" sz="2100" spc="-1" dirty="0">
                    <a:solidFill>
                      <a:srgbClr val="0070C0"/>
                    </a:solidFill>
                    <a:latin typeface="Calibri"/>
                    <a:ea typeface="MS Gothic"/>
                  </a:rPr>
                  <a:t> M</a:t>
                </a:r>
                <a:r>
                  <a:rPr lang="en-US" sz="2100" spc="-1" baseline="-25000" dirty="0">
                    <a:solidFill>
                      <a:srgbClr val="0070C0"/>
                    </a:solidFill>
                    <a:latin typeface="Calibri"/>
                    <a:ea typeface="MS Gothic"/>
                  </a:rPr>
                  <a:t>2</a:t>
                </a:r>
                <a:r>
                  <a:rPr lang="en-US" sz="2100" spc="-1" dirty="0">
                    <a:solidFill>
                      <a:srgbClr val="0070C0"/>
                    </a:solidFill>
                    <a:latin typeface="Calibri"/>
                    <a:ea typeface="MS Gothic"/>
                  </a:rPr>
                  <a:t>)</a:t>
                </a:r>
              </a:p>
              <a:p>
                <a:pPr marL="171360" marR="0" lvl="0" indent="-171000" algn="l" defTabSz="914400" rtl="0" eaLnBrk="1" fontAlgn="auto" latinLnBrk="0" hangingPunct="1">
                  <a:lnSpc>
                    <a:spcPct val="90000"/>
                  </a:lnSpc>
                  <a:spcBef>
                    <a:spcPts val="751"/>
                  </a:spcBef>
                  <a:spcAft>
                    <a:spcPts val="0"/>
                  </a:spcAft>
                  <a:buClr>
                    <a:srgbClr val="000000"/>
                  </a:buClr>
                  <a:buSzTx/>
                  <a:buFont typeface="Arial"/>
                  <a:buChar char="•"/>
                  <a:tabLst/>
                  <a:defRPr/>
                </a:pPr>
                <a:endParaRPr lang="en-US" sz="2100" spc="-1" dirty="0">
                  <a:solidFill>
                    <a:srgbClr val="0070C0"/>
                  </a:solidFill>
                  <a:latin typeface="Calibri"/>
                  <a:ea typeface="MS Gothic"/>
                </a:endParaRPr>
              </a:p>
              <a:p>
                <a:pPr marL="171360" marR="0" lvl="0" indent="-171000" algn="l" defTabSz="914400" rtl="0" eaLnBrk="1" fontAlgn="auto" latinLnBrk="0" hangingPunct="1">
                  <a:lnSpc>
                    <a:spcPct val="90000"/>
                  </a:lnSpc>
                  <a:spcBef>
                    <a:spcPts val="751"/>
                  </a:spcBef>
                  <a:spcAft>
                    <a:spcPts val="0"/>
                  </a:spcAft>
                  <a:buClr>
                    <a:srgbClr val="000000"/>
                  </a:buClr>
                  <a:buSzTx/>
                  <a:buFont typeface="Arial"/>
                  <a:buChar char="•"/>
                  <a:tabLst/>
                  <a:defRPr/>
                </a:pPr>
                <a:r>
                  <a:rPr lang="en-US" sz="2100" spc="-1" dirty="0">
                    <a:latin typeface="Calibri"/>
                    <a:ea typeface="MS Gothic"/>
                  </a:rPr>
                  <a:t>A stronger specification:</a:t>
                </a:r>
              </a:p>
              <a:p>
                <a:pPr marL="628560" lvl="1" indent="-171000">
                  <a:lnSpc>
                    <a:spcPct val="90000"/>
                  </a:lnSpc>
                  <a:spcBef>
                    <a:spcPts val="751"/>
                  </a:spcBef>
                  <a:buClr>
                    <a:srgbClr val="000000"/>
                  </a:buClr>
                  <a:buFont typeface="Arial"/>
                  <a:buChar char="•"/>
                  <a:defRPr/>
                </a:pPr>
                <a:r>
                  <a:rPr lang="en-US" sz="2100" spc="-1" dirty="0">
                    <a:latin typeface="Calibri"/>
                    <a:ea typeface="MS Gothic"/>
                  </a:rPr>
                  <a:t>Requires less</a:t>
                </a:r>
              </a:p>
              <a:p>
                <a:pPr marL="628560" lvl="1" indent="-171000">
                  <a:lnSpc>
                    <a:spcPct val="90000"/>
                  </a:lnSpc>
                  <a:spcBef>
                    <a:spcPts val="751"/>
                  </a:spcBef>
                  <a:buClr>
                    <a:srgbClr val="000000"/>
                  </a:buClr>
                  <a:buFont typeface="Arial"/>
                  <a:buChar char="•"/>
                  <a:defRPr/>
                </a:pPr>
                <a:r>
                  <a:rPr lang="en-US" sz="2100" spc="-1" dirty="0">
                    <a:latin typeface="Calibri"/>
                    <a:ea typeface="MS Gothic"/>
                  </a:rPr>
                  <a:t>Guarantees more</a:t>
                </a:r>
              </a:p>
              <a:p>
                <a:pPr marL="628560" lvl="1" indent="-171000">
                  <a:lnSpc>
                    <a:spcPct val="90000"/>
                  </a:lnSpc>
                  <a:spcBef>
                    <a:spcPts val="751"/>
                  </a:spcBef>
                  <a:buClr>
                    <a:srgbClr val="000000"/>
                  </a:buClr>
                  <a:buFont typeface="Arial"/>
                  <a:buChar char="•"/>
                  <a:defRPr/>
                </a:pPr>
                <a:r>
                  <a:rPr lang="en-US" sz="2100" spc="-1" dirty="0">
                    <a:latin typeface="Calibri"/>
                    <a:ea typeface="MS Gothic"/>
                  </a:rPr>
                  <a:t>Modifies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1" normalizeH="0" baseline="0" noProof="0" dirty="0">
                  <a:ln>
                    <a:noFill/>
                  </a:ln>
                  <a:solidFill>
                    <a:srgbClr val="000000"/>
                  </a:solidFill>
                  <a:effectLst/>
                  <a:uLnTx/>
                  <a:uFillTx/>
                  <a:latin typeface="Calibri"/>
                  <a:ea typeface="DejaVu Sans"/>
                  <a:cs typeface="DejaVu Sans"/>
                </a:endParaRPr>
              </a:p>
            </p:txBody>
          </p:sp>
        </mc:Choice>
        <mc:Fallback xmlns="">
          <p:sp>
            <p:nvSpPr>
              <p:cNvPr id="195" name="TextShape 2"/>
              <p:cNvSpPr txBox="1">
                <a:spLocks noRot="1" noChangeAspect="1" noMove="1" noResize="1" noEditPoints="1" noAdjustHandles="1" noChangeArrowheads="1" noChangeShapeType="1" noTextEdit="1"/>
              </p:cNvSpPr>
              <p:nvPr/>
            </p:nvSpPr>
            <p:spPr>
              <a:xfrm>
                <a:off x="628560" y="1825560"/>
                <a:ext cx="7886520" cy="4350960"/>
              </a:xfrm>
              <a:prstGeom prst="rect">
                <a:avLst/>
              </a:prstGeom>
              <a:blipFill>
                <a:blip r:embed="rId3"/>
                <a:stretch>
                  <a:fillRect l="-643" t="-1744"/>
                </a:stretch>
              </a:blipFill>
              <a:ln>
                <a:noFill/>
              </a:ln>
            </p:spPr>
            <p:txBody>
              <a:bodyPr/>
              <a:lstStyle/>
              <a:p>
                <a:r>
                  <a:rPr lang="en-US">
                    <a:noFill/>
                  </a:rPr>
                  <a:t> </a:t>
                </a:r>
              </a:p>
            </p:txBody>
          </p:sp>
        </mc:Fallback>
      </mc:AlternateContent>
      <p:sp>
        <p:nvSpPr>
          <p:cNvPr id="196" name="TextShape 3"/>
          <p:cNvSpPr txBox="1"/>
          <p:nvPr/>
        </p:nvSpPr>
        <p:spPr>
          <a:xfrm>
            <a:off x="3029040" y="6356520"/>
            <a:ext cx="3085920" cy="364680"/>
          </a:xfrm>
          <a:prstGeom prst="rect">
            <a:avLst/>
          </a:prstGeom>
          <a:no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 normalizeH="0" baseline="0" noProof="0" dirty="0">
                <a:ln>
                  <a:noFill/>
                </a:ln>
                <a:solidFill>
                  <a:srgbClr val="8B8B8B"/>
                </a:solidFill>
                <a:effectLst/>
                <a:uLnTx/>
                <a:uFillTx/>
                <a:latin typeface="Tahoma"/>
                <a:ea typeface="MS PGothic"/>
                <a:cs typeface="DejaVu Sans"/>
              </a:rPr>
              <a:t>CSCI 2600 Spring 2021</a:t>
            </a:r>
            <a:endParaRPr kumimoji="0" lang="en-US" sz="900" b="0" i="0" u="none" strike="noStrike" kern="1200" cap="none" spc="-1" normalizeH="0" baseline="0" noProof="0" dirty="0">
              <a:ln>
                <a:noFill/>
              </a:ln>
              <a:solidFill>
                <a:prstClr val="black"/>
              </a:solidFill>
              <a:effectLst/>
              <a:uLnTx/>
              <a:uFillTx/>
              <a:latin typeface="Times New Roman"/>
              <a:ea typeface="DejaVu Sans"/>
              <a:cs typeface="DejaVu Sans"/>
            </a:endParaRPr>
          </a:p>
        </p:txBody>
      </p:sp>
      <p:sp>
        <p:nvSpPr>
          <p:cNvPr id="197" name="TextShape 4"/>
          <p:cNvSpPr txBox="1"/>
          <p:nvPr/>
        </p:nvSpPr>
        <p:spPr>
          <a:xfrm>
            <a:off x="6458040" y="6356520"/>
            <a:ext cx="2057040" cy="364680"/>
          </a:xfrm>
          <a:prstGeom prst="rect">
            <a:avLst/>
          </a:prstGeom>
          <a:noFill/>
          <a:ln>
            <a:noFill/>
          </a:ln>
        </p:spPr>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D0BE1F7-4193-46B7-924C-A1F498569D7F}" type="slidenum">
              <a:rPr kumimoji="0" lang="en-US" sz="900" b="0" i="0" u="none" strike="noStrike" kern="1200" cap="none" spc="-1" normalizeH="0" baseline="0" noProof="0">
                <a:ln>
                  <a:noFill/>
                </a:ln>
                <a:solidFill>
                  <a:srgbClr val="8B8B8B"/>
                </a:solidFill>
                <a:effectLst/>
                <a:uLnTx/>
                <a:uFillTx/>
                <a:latin typeface="Tahoma"/>
                <a:ea typeface="MS PGothic"/>
                <a:cs typeface="DejaVu San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1" normalizeH="0" baseline="0" noProof="0">
              <a:ln>
                <a:noFill/>
              </a:ln>
              <a:solidFill>
                <a:prstClr val="black"/>
              </a:solidFill>
              <a:effectLst/>
              <a:uLnTx/>
              <a:uFillTx/>
              <a:latin typeface="Times New Roman"/>
              <a:ea typeface="DejaVu Sans"/>
              <a:cs typeface="DejaVu Sans"/>
            </a:endParaRPr>
          </a:p>
        </p:txBody>
      </p:sp>
    </p:spTree>
    <p:extLst>
      <p:ext uri="{BB962C8B-B14F-4D97-AF65-F5344CB8AC3E}">
        <p14:creationId xmlns:p14="http://schemas.microsoft.com/office/powerpoint/2010/main" val="392203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Satisfaction of Specifications</a:t>
            </a:r>
            <a:endParaRPr lang="en-US" sz="3300" b="0" strike="noStrike" spc="-1">
              <a:solidFill>
                <a:srgbClr val="000000"/>
              </a:solidFill>
              <a:latin typeface="Tahoma"/>
            </a:endParaRPr>
          </a:p>
        </p:txBody>
      </p:sp>
      <p:sp>
        <p:nvSpPr>
          <p:cNvPr id="140"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b="0" strike="noStrike" spc="-1" dirty="0">
                <a:solidFill>
                  <a:srgbClr val="000000"/>
                </a:solidFill>
                <a:latin typeface="Calibri"/>
              </a:rPr>
              <a:t>I is an implementation and S is a specification</a:t>
            </a:r>
          </a:p>
          <a:p>
            <a:pPr marL="171360" indent="-171000">
              <a:lnSpc>
                <a:spcPct val="90000"/>
              </a:lnSpc>
              <a:spcBef>
                <a:spcPts val="751"/>
              </a:spcBef>
              <a:buClr>
                <a:srgbClr val="000000"/>
              </a:buClr>
              <a:buFont typeface="Arial"/>
              <a:buChar char="•"/>
            </a:pPr>
            <a:r>
              <a:rPr lang="en-US" b="0" strike="noStrike" spc="-1" dirty="0">
                <a:solidFill>
                  <a:srgbClr val="000000"/>
                </a:solidFill>
                <a:latin typeface="Calibri"/>
              </a:rPr>
              <a:t>I satisfies S if</a:t>
            </a:r>
          </a:p>
          <a:p>
            <a:pPr marL="514440" lvl="1" indent="-171000">
              <a:lnSpc>
                <a:spcPct val="100000"/>
              </a:lnSpc>
              <a:spcBef>
                <a:spcPts val="374"/>
              </a:spcBef>
              <a:buClr>
                <a:srgbClr val="000000"/>
              </a:buClr>
              <a:buFont typeface="Arial"/>
              <a:buChar char="•"/>
            </a:pPr>
            <a:r>
              <a:rPr lang="en-US" b="0" strike="noStrike" spc="-1" dirty="0">
                <a:solidFill>
                  <a:srgbClr val="000000"/>
                </a:solidFill>
                <a:latin typeface="Calibri"/>
              </a:rPr>
              <a:t>Every behavior of I is permitted by S</a:t>
            </a:r>
          </a:p>
          <a:p>
            <a:pPr marL="514440" lvl="1" indent="-171000">
              <a:lnSpc>
                <a:spcPct val="100000"/>
              </a:lnSpc>
              <a:spcBef>
                <a:spcPts val="374"/>
              </a:spcBef>
              <a:buClr>
                <a:srgbClr val="000000"/>
              </a:buClr>
              <a:buFont typeface="Arial"/>
              <a:buChar char="•"/>
            </a:pPr>
            <a:r>
              <a:rPr lang="en-US" b="0" strike="noStrike" spc="-1" dirty="0">
                <a:solidFill>
                  <a:srgbClr val="000000"/>
                </a:solidFill>
                <a:latin typeface="Calibri"/>
              </a:rPr>
              <a:t>No behavior of I violates S</a:t>
            </a:r>
          </a:p>
          <a:p>
            <a:pPr marL="171360" indent="-171000">
              <a:lnSpc>
                <a:spcPct val="90000"/>
              </a:lnSpc>
              <a:spcBef>
                <a:spcPts val="751"/>
              </a:spcBef>
              <a:buClr>
                <a:srgbClr val="000000"/>
              </a:buClr>
              <a:buFont typeface="Arial"/>
              <a:buChar char="•"/>
            </a:pPr>
            <a:r>
              <a:rPr lang="en-US" b="0" strike="noStrike" spc="-1" dirty="0">
                <a:solidFill>
                  <a:srgbClr val="000000"/>
                </a:solidFill>
                <a:latin typeface="Calibri"/>
              </a:rPr>
              <a:t>The statement “I is correct” is meaningless, but often used</a:t>
            </a:r>
          </a:p>
          <a:p>
            <a:pPr marL="171360" indent="-171000">
              <a:lnSpc>
                <a:spcPct val="90000"/>
              </a:lnSpc>
              <a:spcBef>
                <a:spcPts val="751"/>
              </a:spcBef>
              <a:buClr>
                <a:srgbClr val="000000"/>
              </a:buClr>
              <a:buFont typeface="Arial"/>
              <a:buChar char="•"/>
            </a:pPr>
            <a:r>
              <a:rPr lang="en-US" b="0" strike="noStrike" spc="-1" dirty="0">
                <a:solidFill>
                  <a:srgbClr val="000000"/>
                </a:solidFill>
                <a:latin typeface="Calibri"/>
              </a:rPr>
              <a:t>If I does not satisfy S, either or both could be wrong</a:t>
            </a:r>
          </a:p>
          <a:p>
            <a:pPr marL="514440" lvl="1" indent="-171000">
              <a:spcBef>
                <a:spcPts val="1134"/>
              </a:spcBef>
              <a:buClr>
                <a:srgbClr val="000000"/>
              </a:buClr>
              <a:buFont typeface="Arial"/>
              <a:buChar char="•"/>
            </a:pPr>
            <a:r>
              <a:rPr lang="en-US" b="0" strike="noStrike" spc="-1" dirty="0">
                <a:solidFill>
                  <a:srgbClr val="000000"/>
                </a:solidFill>
                <a:latin typeface="Calibri"/>
              </a:rPr>
              <a:t>I does something that S doesn’t specify</a:t>
            </a:r>
          </a:p>
          <a:p>
            <a:pPr marL="514440" lvl="1" indent="-171000">
              <a:spcBef>
                <a:spcPts val="1134"/>
              </a:spcBef>
              <a:buClr>
                <a:srgbClr val="000000"/>
              </a:buClr>
              <a:buFont typeface="Arial"/>
              <a:buChar char="•"/>
            </a:pPr>
            <a:r>
              <a:rPr lang="en-US" b="0" strike="noStrike" spc="-1" dirty="0">
                <a:solidFill>
                  <a:srgbClr val="000000"/>
                </a:solidFill>
                <a:latin typeface="Calibri"/>
              </a:rPr>
              <a:t>S </a:t>
            </a:r>
            <a:r>
              <a:rPr lang="en-US" spc="-1" dirty="0">
                <a:solidFill>
                  <a:srgbClr val="000000"/>
                </a:solidFill>
                <a:latin typeface="Calibri"/>
              </a:rPr>
              <a:t>expects a result </a:t>
            </a:r>
            <a:r>
              <a:rPr lang="en-US" b="0" strike="noStrike" spc="-1" dirty="0">
                <a:solidFill>
                  <a:srgbClr val="000000"/>
                </a:solidFill>
                <a:latin typeface="Calibri"/>
              </a:rPr>
              <a:t>that I doesn’t produce</a:t>
            </a:r>
          </a:p>
          <a:p>
            <a:pPr marL="171360" indent="-171000">
              <a:spcBef>
                <a:spcPts val="1417"/>
              </a:spcBef>
              <a:buClr>
                <a:srgbClr val="000000"/>
              </a:buClr>
              <a:buFont typeface="Arial"/>
              <a:buChar char="•"/>
            </a:pPr>
            <a:r>
              <a:rPr lang="en-US" spc="-1" dirty="0">
                <a:solidFill>
                  <a:srgbClr val="000000"/>
                </a:solidFill>
                <a:latin typeface="Calibri"/>
              </a:rPr>
              <a:t>When I doesn’t satisfy S, i</a:t>
            </a:r>
            <a:r>
              <a:rPr lang="en-US" b="0" strike="noStrike" spc="-1" dirty="0">
                <a:solidFill>
                  <a:srgbClr val="000000"/>
                </a:solidFill>
                <a:latin typeface="Calibri"/>
              </a:rPr>
              <a:t>t’s usually better to change the program rather than the spec.</a:t>
            </a:r>
          </a:p>
          <a:p>
            <a:pPr marL="171360" indent="-171000">
              <a:spcBef>
                <a:spcPts val="1417"/>
              </a:spcBef>
              <a:buClr>
                <a:srgbClr val="000000"/>
              </a:buClr>
              <a:buFont typeface="Arial"/>
              <a:buChar char="•"/>
            </a:pPr>
            <a:r>
              <a:rPr lang="en-US" spc="-1" dirty="0">
                <a:solidFill>
                  <a:srgbClr val="000000"/>
                </a:solidFill>
                <a:latin typeface="Calibri"/>
              </a:rPr>
              <a:t>If spec is too complex modify spec</a:t>
            </a:r>
            <a:endParaRPr lang="en-US" b="0" strike="noStrike" spc="-1" dirty="0">
              <a:solidFill>
                <a:srgbClr val="000000"/>
              </a:solidFill>
              <a:latin typeface="Calibri"/>
            </a:endParaRPr>
          </a:p>
          <a:p>
            <a:endParaRPr lang="en-US" sz="2000" b="0" strike="noStrike" spc="-1" dirty="0">
              <a:solidFill>
                <a:srgbClr val="000000"/>
              </a:solidFill>
              <a:latin typeface="Calibri"/>
            </a:endParaRPr>
          </a:p>
        </p:txBody>
      </p:sp>
      <p:sp>
        <p:nvSpPr>
          <p:cNvPr id="141"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42" name="TextShape 4"/>
          <p:cNvSpPr txBox="1"/>
          <p:nvPr/>
        </p:nvSpPr>
        <p:spPr>
          <a:xfrm>
            <a:off x="6458040" y="6356520"/>
            <a:ext cx="2057040" cy="364680"/>
          </a:xfrm>
          <a:prstGeom prst="rect">
            <a:avLst/>
          </a:prstGeom>
          <a:noFill/>
          <a:ln>
            <a:noFill/>
          </a:ln>
        </p:spPr>
        <p:txBody>
          <a:bodyPr anchor="ctr"/>
          <a:lstStyle/>
          <a:p>
            <a:pPr algn="r">
              <a:lnSpc>
                <a:spcPct val="100000"/>
              </a:lnSpc>
            </a:pPr>
            <a:fld id="{BCA57D15-1841-4214-9031-FAD3D7186750}" type="slidenum">
              <a:rPr lang="en-US" sz="900" b="0" strike="noStrike" spc="-1">
                <a:solidFill>
                  <a:srgbClr val="8B8B8B"/>
                </a:solidFill>
                <a:latin typeface="Tahoma"/>
                <a:ea typeface="MS PGothic"/>
              </a:rPr>
              <a:t>3</a:t>
            </a:fld>
            <a:endParaRPr lang="en-US" sz="900" b="0" strike="noStrike" spc="-1">
              <a:latin typeface="Times New Roman"/>
            </a:endParaRPr>
          </a:p>
        </p:txBody>
      </p:sp>
      <p:pic>
        <p:nvPicPr>
          <p:cNvPr id="143" name="Picture 142"/>
          <p:cNvPicPr/>
          <p:nvPr/>
        </p:nvPicPr>
        <p:blipFill>
          <a:blip r:embed="rId3"/>
          <a:stretch/>
        </p:blipFill>
        <p:spPr>
          <a:xfrm>
            <a:off x="6309360" y="91440"/>
            <a:ext cx="2323800" cy="1947600"/>
          </a:xfrm>
          <a:prstGeom prst="rect">
            <a:avLst/>
          </a:prstGeom>
          <a:ln>
            <a:noFill/>
          </a:ln>
        </p:spPr>
      </p:pic>
    </p:spTree>
    <p:extLst>
      <p:ext uri="{BB962C8B-B14F-4D97-AF65-F5344CB8AC3E}">
        <p14:creationId xmlns:p14="http://schemas.microsoft.com/office/powerpoint/2010/main" val="2933531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536545" y="13680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Exercise</a:t>
            </a:r>
            <a:endParaRPr lang="en-US" sz="3300" b="0" strike="noStrike" spc="-1" dirty="0">
              <a:solidFill>
                <a:srgbClr val="000000"/>
              </a:solidFill>
              <a:latin typeface="Tahoma"/>
            </a:endParaRPr>
          </a:p>
        </p:txBody>
      </p:sp>
      <p:sp>
        <p:nvSpPr>
          <p:cNvPr id="200" name="TextShape 2"/>
          <p:cNvSpPr txBox="1"/>
          <p:nvPr/>
        </p:nvSpPr>
        <p:spPr>
          <a:xfrm>
            <a:off x="177561" y="1057596"/>
            <a:ext cx="8915040" cy="3284366"/>
          </a:xfrm>
          <a:prstGeom prst="rect">
            <a:avLst/>
          </a:prstGeom>
          <a:noFill/>
          <a:ln>
            <a:noFill/>
          </a:ln>
        </p:spPr>
        <p:txBody>
          <a:bodyPr/>
          <a:lstStyle/>
          <a:p>
            <a:pPr marL="171360" indent="-171000">
              <a:lnSpc>
                <a:spcPct val="100000"/>
              </a:lnSpc>
              <a:spcBef>
                <a:spcPts val="751"/>
              </a:spcBef>
              <a:buClr>
                <a:srgbClr val="000000"/>
              </a:buClr>
              <a:buFont typeface="Arial"/>
              <a:buChar char="•"/>
            </a:pPr>
            <a:r>
              <a:rPr lang="en-US" sz="2100" b="0" strike="noStrike" spc="-1" dirty="0">
                <a:solidFill>
                  <a:srgbClr val="000000"/>
                </a:solidFill>
                <a:latin typeface="Calibri"/>
                <a:ea typeface="ＭＳ Ｐゴシック"/>
              </a:rPr>
              <a:t>Convert </a:t>
            </a:r>
            <a:r>
              <a:rPr lang="en-US" sz="2100" spc="-1" dirty="0" err="1">
                <a:solidFill>
                  <a:srgbClr val="000000"/>
                </a:solidFill>
                <a:latin typeface="Calibri"/>
                <a:ea typeface="ＭＳ Ｐゴシック"/>
              </a:rPr>
              <a:t>PSoft</a:t>
            </a:r>
            <a:r>
              <a:rPr lang="en-US" sz="2100" b="0" strike="noStrike" spc="-1" dirty="0">
                <a:solidFill>
                  <a:srgbClr val="000000"/>
                </a:solidFill>
                <a:latin typeface="Calibri"/>
                <a:ea typeface="ＭＳ Ｐゴシック"/>
              </a:rPr>
              <a:t> spec into logical formula</a:t>
            </a:r>
            <a:endParaRPr lang="en-US" sz="2100" b="0" strike="noStrike" spc="-1" dirty="0">
              <a:solidFill>
                <a:srgbClr val="000000"/>
              </a:solidFill>
              <a:latin typeface="Calibri"/>
            </a:endParaRPr>
          </a:p>
          <a:p>
            <a:pPr>
              <a:lnSpc>
                <a:spcPct val="100000"/>
              </a:lnSpc>
              <a:spcBef>
                <a:spcPts val="751"/>
              </a:spcBef>
            </a:pPr>
            <a:r>
              <a:rPr lang="en-US" sz="2400" b="1" strike="noStrike" spc="-1" dirty="0">
                <a:solidFill>
                  <a:srgbClr val="000000"/>
                </a:solidFill>
                <a:latin typeface="Courier New"/>
                <a:ea typeface="ＭＳ Ｐゴシック"/>
              </a:rPr>
              <a:t>public static int </a:t>
            </a:r>
            <a:r>
              <a:rPr lang="en-US" sz="2400" b="1" strike="noStrike" spc="-1" dirty="0" err="1">
                <a:solidFill>
                  <a:srgbClr val="000000"/>
                </a:solidFill>
                <a:latin typeface="Courier New"/>
                <a:ea typeface="ＭＳ Ｐゴシック"/>
              </a:rPr>
              <a:t>binarySearch</a:t>
            </a:r>
            <a:r>
              <a:rPr lang="en-US" sz="2400" b="1" strike="noStrike" spc="-1" dirty="0">
                <a:solidFill>
                  <a:srgbClr val="000000"/>
                </a:solidFill>
                <a:latin typeface="Courier New"/>
                <a:ea typeface="ＭＳ Ｐゴシック"/>
              </a:rPr>
              <a:t>(int[] </a:t>
            </a:r>
            <a:r>
              <a:rPr lang="en-US" sz="2400" b="1" strike="noStrike" spc="-1" dirty="0" err="1">
                <a:solidFill>
                  <a:srgbClr val="000000"/>
                </a:solidFill>
                <a:latin typeface="Courier New"/>
                <a:ea typeface="ＭＳ Ｐゴシック"/>
              </a:rPr>
              <a:t>a,int</a:t>
            </a:r>
            <a:r>
              <a:rPr lang="en-US" sz="2400" b="1" strike="noStrike" spc="-1" dirty="0">
                <a:solidFill>
                  <a:srgbClr val="000000"/>
                </a:solidFill>
                <a:latin typeface="Courier New"/>
                <a:ea typeface="ＭＳ Ｐゴシック"/>
              </a:rPr>
              <a:t> key)</a:t>
            </a:r>
            <a:endParaRPr lang="en-US" sz="2400" b="0" strike="noStrike" spc="-1" dirty="0">
              <a:solidFill>
                <a:srgbClr val="000000"/>
              </a:solidFill>
              <a:latin typeface="Calibri"/>
            </a:endParaRPr>
          </a:p>
          <a:p>
            <a:pPr>
              <a:lnSpc>
                <a:spcPct val="100000"/>
              </a:lnSpc>
              <a:spcBef>
                <a:spcPts val="751"/>
              </a:spcBef>
            </a:pPr>
            <a:endParaRPr lang="en-US" sz="2400" b="0" strike="noStrike" spc="-1" dirty="0">
              <a:solidFill>
                <a:srgbClr val="000000"/>
              </a:solidFill>
              <a:latin typeface="Calibri"/>
            </a:endParaRPr>
          </a:p>
          <a:p>
            <a:pPr>
              <a:lnSpc>
                <a:spcPct val="100000"/>
              </a:lnSpc>
              <a:spcBef>
                <a:spcPts val="751"/>
              </a:spcBef>
            </a:pPr>
            <a:r>
              <a:rPr lang="en-US" sz="2400" b="0" strike="noStrike" spc="-1" dirty="0">
                <a:solidFill>
                  <a:srgbClr val="FF0000"/>
                </a:solidFill>
                <a:latin typeface="Calibri"/>
                <a:ea typeface="ＭＳ Ｐゴシック"/>
              </a:rPr>
              <a:t>  requires</a:t>
            </a:r>
            <a:r>
              <a:rPr lang="en-US" sz="2400" b="0" strike="noStrike" spc="-1" dirty="0">
                <a:solidFill>
                  <a:srgbClr val="000000"/>
                </a:solidFill>
                <a:latin typeface="Calibri"/>
                <a:ea typeface="ＭＳ Ｐゴシック"/>
              </a:rPr>
              <a:t>: </a:t>
            </a:r>
            <a:r>
              <a:rPr lang="en-US" sz="2400" b="1" strike="noStrike" spc="-1" dirty="0">
                <a:solidFill>
                  <a:srgbClr val="000000"/>
                </a:solidFill>
                <a:latin typeface="Courier New"/>
                <a:ea typeface="ＭＳ Ｐゴシック"/>
              </a:rPr>
              <a:t>a</a:t>
            </a:r>
            <a:r>
              <a:rPr lang="en-US" sz="2400" b="0" strike="noStrike" spc="-1" dirty="0">
                <a:solidFill>
                  <a:srgbClr val="000000"/>
                </a:solidFill>
                <a:latin typeface="Calibri"/>
                <a:ea typeface="ＭＳ Ｐゴシック"/>
              </a:rPr>
              <a:t> is sorted in ascending order and a is non-null</a:t>
            </a:r>
            <a:endParaRPr lang="en-US" sz="2400" b="0" strike="noStrike" spc="-1" dirty="0">
              <a:solidFill>
                <a:srgbClr val="000000"/>
              </a:solidFill>
              <a:latin typeface="Calibri"/>
            </a:endParaRPr>
          </a:p>
          <a:p>
            <a:pPr>
              <a:lnSpc>
                <a:spcPct val="100000"/>
              </a:lnSpc>
              <a:spcBef>
                <a:spcPts val="751"/>
              </a:spcBef>
            </a:pPr>
            <a:r>
              <a:rPr lang="en-US" sz="2400" b="0" strike="noStrike" spc="-1" dirty="0">
                <a:solidFill>
                  <a:srgbClr val="FF0000"/>
                </a:solidFill>
                <a:latin typeface="Calibri"/>
                <a:ea typeface="ＭＳ Ｐゴシック"/>
              </a:rPr>
              <a:t>  modifies:</a:t>
            </a:r>
            <a:r>
              <a:rPr lang="en-US" sz="2400" b="0" strike="noStrike" spc="-1" dirty="0">
                <a:solidFill>
                  <a:srgbClr val="000000"/>
                </a:solidFill>
                <a:latin typeface="Calibri"/>
                <a:ea typeface="ＭＳ Ｐゴシック"/>
              </a:rPr>
              <a:t> none</a:t>
            </a:r>
            <a:endParaRPr lang="en-US" sz="2400" b="0" strike="noStrike" spc="-1" dirty="0">
              <a:solidFill>
                <a:srgbClr val="000000"/>
              </a:solidFill>
              <a:latin typeface="Calibri"/>
            </a:endParaRPr>
          </a:p>
          <a:p>
            <a:pPr>
              <a:lnSpc>
                <a:spcPct val="100000"/>
              </a:lnSpc>
              <a:spcBef>
                <a:spcPts val="751"/>
              </a:spcBef>
            </a:pPr>
            <a:r>
              <a:rPr lang="en-US" sz="2400" b="0" strike="noStrike" spc="-1" dirty="0">
                <a:solidFill>
                  <a:srgbClr val="000000"/>
                </a:solidFill>
                <a:latin typeface="Calibri"/>
                <a:ea typeface="ＭＳ Ｐゴシック"/>
              </a:rPr>
              <a:t>  </a:t>
            </a:r>
            <a:r>
              <a:rPr lang="en-US" sz="2400" b="0" strike="noStrike" spc="-1" dirty="0">
                <a:solidFill>
                  <a:srgbClr val="FF0000"/>
                </a:solidFill>
                <a:latin typeface="Calibri"/>
                <a:ea typeface="ＭＳ Ｐゴシック"/>
              </a:rPr>
              <a:t>effects:</a:t>
            </a:r>
            <a:r>
              <a:rPr lang="en-US" sz="2400" b="0" strike="noStrike" spc="-1" dirty="0">
                <a:solidFill>
                  <a:srgbClr val="000000"/>
                </a:solidFill>
                <a:latin typeface="Calibri"/>
                <a:ea typeface="ＭＳ Ｐゴシック"/>
              </a:rPr>
              <a:t> none</a:t>
            </a:r>
            <a:endParaRPr lang="en-US" sz="2400" b="0" strike="noStrike" spc="-1" dirty="0">
              <a:solidFill>
                <a:srgbClr val="000000"/>
              </a:solidFill>
              <a:latin typeface="Calibri"/>
            </a:endParaRPr>
          </a:p>
          <a:p>
            <a:pPr>
              <a:lnSpc>
                <a:spcPct val="100000"/>
              </a:lnSpc>
              <a:spcBef>
                <a:spcPts val="751"/>
              </a:spcBef>
            </a:pPr>
            <a:r>
              <a:rPr lang="en-US" sz="2400" b="0" strike="noStrike" spc="-1" dirty="0">
                <a:solidFill>
                  <a:srgbClr val="000000"/>
                </a:solidFill>
                <a:latin typeface="Calibri"/>
                <a:ea typeface="ＭＳ Ｐゴシック"/>
              </a:rPr>
              <a:t>  </a:t>
            </a:r>
            <a:r>
              <a:rPr lang="en-US" sz="2400" b="0" strike="noStrike" spc="-1" dirty="0">
                <a:solidFill>
                  <a:srgbClr val="FF0000"/>
                </a:solidFill>
                <a:latin typeface="Calibri"/>
                <a:ea typeface="ＭＳ Ｐゴシック"/>
              </a:rPr>
              <a:t>returns:</a:t>
            </a:r>
            <a:r>
              <a:rPr lang="en-US" sz="2400" b="0" strike="noStrike" spc="-1" dirty="0">
                <a:solidFill>
                  <a:srgbClr val="000000"/>
                </a:solidFill>
                <a:latin typeface="Calibri"/>
                <a:ea typeface="ＭＳ Ｐゴシック"/>
              </a:rPr>
              <a:t> </a:t>
            </a:r>
            <a:r>
              <a:rPr lang="en-US" sz="2400" b="0" strike="noStrike" spc="-1" dirty="0" err="1">
                <a:solidFill>
                  <a:srgbClr val="000000"/>
                </a:solidFill>
                <a:latin typeface="Calibri"/>
                <a:ea typeface="ＭＳ Ｐゴシック"/>
              </a:rPr>
              <a:t>i</a:t>
            </a:r>
            <a:r>
              <a:rPr lang="en-US" sz="2400" b="0" strike="noStrike" spc="-1" dirty="0">
                <a:solidFill>
                  <a:srgbClr val="000000"/>
                </a:solidFill>
                <a:latin typeface="Calibri"/>
                <a:ea typeface="ＭＳ Ｐゴシック"/>
              </a:rPr>
              <a:t> such that a[</a:t>
            </a:r>
            <a:r>
              <a:rPr lang="en-US" sz="2400" b="0" strike="noStrike" spc="-1" dirty="0" err="1">
                <a:solidFill>
                  <a:srgbClr val="000000"/>
                </a:solidFill>
                <a:latin typeface="Calibri"/>
                <a:ea typeface="ＭＳ Ｐゴシック"/>
              </a:rPr>
              <a:t>i</a:t>
            </a:r>
            <a:r>
              <a:rPr lang="en-US" sz="2400" b="0" strike="noStrike" spc="-1" dirty="0">
                <a:solidFill>
                  <a:srgbClr val="000000"/>
                </a:solidFill>
                <a:latin typeface="Calibri"/>
                <a:ea typeface="ＭＳ Ｐゴシック"/>
              </a:rPr>
              <a:t>] = key if such an </a:t>
            </a:r>
            <a:r>
              <a:rPr lang="en-US" sz="2400" b="0" strike="noStrike" spc="-1" dirty="0" err="1">
                <a:solidFill>
                  <a:srgbClr val="000000"/>
                </a:solidFill>
                <a:latin typeface="Calibri"/>
                <a:ea typeface="ＭＳ Ｐゴシック"/>
              </a:rPr>
              <a:t>i</a:t>
            </a:r>
            <a:r>
              <a:rPr lang="en-US" sz="2400" b="0" strike="noStrike" spc="-1" dirty="0">
                <a:solidFill>
                  <a:srgbClr val="000000"/>
                </a:solidFill>
                <a:latin typeface="Calibri"/>
                <a:ea typeface="ＭＳ Ｐゴシック"/>
              </a:rPr>
              <a:t> exists; -1 otherwise</a:t>
            </a:r>
            <a:endParaRPr lang="en-US" sz="2400" b="0" strike="noStrike" spc="-1" dirty="0">
              <a:solidFill>
                <a:srgbClr val="000000"/>
              </a:solidFill>
              <a:latin typeface="Calibri"/>
            </a:endParaRPr>
          </a:p>
          <a:p>
            <a:pPr>
              <a:lnSpc>
                <a:spcPct val="100000"/>
              </a:lnSpc>
              <a:spcBef>
                <a:spcPts val="751"/>
              </a:spcBef>
            </a:pPr>
            <a:endParaRPr lang="en-US" sz="2400" b="0" strike="noStrike" spc="-1" dirty="0">
              <a:solidFill>
                <a:srgbClr val="000000"/>
              </a:solidFill>
              <a:latin typeface="Calibri"/>
            </a:endParaRPr>
          </a:p>
          <a:p>
            <a:pPr>
              <a:lnSpc>
                <a:spcPct val="100000"/>
              </a:lnSpc>
              <a:spcBef>
                <a:spcPts val="751"/>
              </a:spcBef>
            </a:pPr>
            <a:endParaRPr lang="en-US" sz="2400" b="0" strike="noStrike" spc="-1" dirty="0">
              <a:solidFill>
                <a:srgbClr val="000000"/>
              </a:solidFill>
              <a:latin typeface="Calibri"/>
            </a:endParaRPr>
          </a:p>
        </p:txBody>
      </p:sp>
      <p:sp>
        <p:nvSpPr>
          <p:cNvPr id="201"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02" name="TextShape 4"/>
          <p:cNvSpPr txBox="1"/>
          <p:nvPr/>
        </p:nvSpPr>
        <p:spPr>
          <a:xfrm>
            <a:off x="6458040" y="6356520"/>
            <a:ext cx="2057040" cy="364680"/>
          </a:xfrm>
          <a:prstGeom prst="rect">
            <a:avLst/>
          </a:prstGeom>
          <a:noFill/>
          <a:ln>
            <a:noFill/>
          </a:ln>
        </p:spPr>
        <p:txBody>
          <a:bodyPr anchor="ctr"/>
          <a:lstStyle/>
          <a:p>
            <a:pPr algn="r">
              <a:lnSpc>
                <a:spcPct val="100000"/>
              </a:lnSpc>
            </a:pPr>
            <a:fld id="{C90E09CF-5674-4D8D-AF4D-935D6883B50F}" type="slidenum">
              <a:rPr lang="en-US" sz="900" b="0" strike="noStrike" spc="-1">
                <a:solidFill>
                  <a:srgbClr val="8B8B8B"/>
                </a:solidFill>
                <a:latin typeface="Tahoma"/>
                <a:ea typeface="MS PGothic"/>
              </a:rPr>
              <a:t>30</a:t>
            </a:fld>
            <a:endParaRPr lang="en-US" sz="900" b="0" strike="noStrike" spc="-1">
              <a:latin typeface="Times New Roman"/>
            </a:endParaRPr>
          </a:p>
        </p:txBody>
      </p:sp>
      <p:sp>
        <p:nvSpPr>
          <p:cNvPr id="3" name="TextBox 2">
            <a:extLst>
              <a:ext uri="{FF2B5EF4-FFF2-40B4-BE49-F238E27FC236}">
                <a16:creationId xmlns:a16="http://schemas.microsoft.com/office/drawing/2014/main" id="{B6957DCE-8D97-4E95-9688-EAA6BF83D1E2}"/>
              </a:ext>
            </a:extLst>
          </p:cNvPr>
          <p:cNvSpPr txBox="1"/>
          <p:nvPr/>
        </p:nvSpPr>
        <p:spPr>
          <a:xfrm>
            <a:off x="394459" y="4386372"/>
            <a:ext cx="8120621" cy="2308324"/>
          </a:xfrm>
          <a:prstGeom prst="rect">
            <a:avLst/>
          </a:prstGeom>
          <a:noFill/>
        </p:spPr>
        <p:txBody>
          <a:bodyPr wrap="none" rtlCol="0">
            <a:spAutoFit/>
          </a:bodyPr>
          <a:lstStyle/>
          <a:p>
            <a:r>
              <a:rPr lang="en-US" u="sng" spc="-1" dirty="0"/>
              <a:t>effects:</a:t>
            </a:r>
            <a:r>
              <a:rPr lang="en-US" spc="-1" dirty="0"/>
              <a:t> E: if key occurs in a then returns </a:t>
            </a:r>
            <a:r>
              <a:rPr lang="en-US" spc="-1" dirty="0" err="1"/>
              <a:t>i</a:t>
            </a:r>
            <a:r>
              <a:rPr lang="en-US" spc="-1" dirty="0"/>
              <a:t> such that a[</a:t>
            </a:r>
            <a:r>
              <a:rPr lang="en-US" spc="-1" dirty="0" err="1"/>
              <a:t>i</a:t>
            </a:r>
            <a:r>
              <a:rPr lang="en-US" spc="-1" dirty="0"/>
              <a:t>] = key else returns -1.</a:t>
            </a:r>
          </a:p>
          <a:p>
            <a:endParaRPr lang="en-US" spc="-1" dirty="0"/>
          </a:p>
          <a:p>
            <a:r>
              <a:rPr lang="en-US" spc="-1" dirty="0"/>
              <a:t>E more formally:  </a:t>
            </a:r>
          </a:p>
          <a:p>
            <a:r>
              <a:rPr lang="en-US" spc="-1" dirty="0"/>
              <a:t>        E =	   </a:t>
            </a:r>
            <a:r>
              <a:rPr lang="en-US" spc="-1" dirty="0">
                <a:solidFill>
                  <a:schemeClr val="accent1"/>
                </a:solidFill>
              </a:rPr>
              <a:t>0 &lt;= index =&gt; index &lt; </a:t>
            </a:r>
            <a:r>
              <a:rPr lang="en-US" spc="-1" dirty="0" err="1">
                <a:solidFill>
                  <a:schemeClr val="accent1"/>
                </a:solidFill>
              </a:rPr>
              <a:t>a.Length</a:t>
            </a:r>
            <a:r>
              <a:rPr lang="en-US" spc="-1" dirty="0">
                <a:solidFill>
                  <a:schemeClr val="accent1"/>
                </a:solidFill>
              </a:rPr>
              <a:t> &amp;&amp; a[index] = value</a:t>
            </a:r>
          </a:p>
          <a:p>
            <a:r>
              <a:rPr lang="en-US" spc="-1" dirty="0">
                <a:solidFill>
                  <a:schemeClr val="accent1"/>
                </a:solidFill>
              </a:rPr>
              <a:t>	   ^ index &lt; 0 ==&gt; </a:t>
            </a:r>
            <a:r>
              <a:rPr lang="en-US" spc="-1" dirty="0" err="1">
                <a:solidFill>
                  <a:schemeClr val="accent1"/>
                </a:solidFill>
              </a:rPr>
              <a:t>forall</a:t>
            </a:r>
            <a:r>
              <a:rPr lang="en-US" spc="-1" dirty="0">
                <a:solidFill>
                  <a:schemeClr val="accent1"/>
                </a:solidFill>
              </a:rPr>
              <a:t> k :: 0 &lt;= k &lt; </a:t>
            </a:r>
            <a:r>
              <a:rPr lang="en-US" spc="-1" dirty="0" err="1">
                <a:solidFill>
                  <a:schemeClr val="accent1"/>
                </a:solidFill>
              </a:rPr>
              <a:t>a.Length</a:t>
            </a:r>
            <a:r>
              <a:rPr lang="en-US" spc="-1" dirty="0">
                <a:solidFill>
                  <a:schemeClr val="accent1"/>
                </a:solidFill>
              </a:rPr>
              <a:t> ==&gt; a[k] != value</a:t>
            </a:r>
          </a:p>
          <a:p>
            <a:endParaRPr lang="en-US" spc="-1" dirty="0"/>
          </a:p>
          <a:p>
            <a:r>
              <a:rPr lang="en-US" spc="-1" dirty="0"/>
              <a:t>{ </a:t>
            </a:r>
            <a:r>
              <a:rPr lang="en-US" spc="-1" dirty="0">
                <a:solidFill>
                  <a:schemeClr val="accent1"/>
                </a:solidFill>
              </a:rPr>
              <a:t>sorted(a) ^ a != null </a:t>
            </a:r>
            <a:r>
              <a:rPr lang="en-US" spc="-1" dirty="0"/>
              <a:t>} </a:t>
            </a:r>
            <a:r>
              <a:rPr lang="en-US" b="1" spc="-1" dirty="0">
                <a:latin typeface="Courier New" panose="02070309020205020404" pitchFamily="49" charset="0"/>
                <a:cs typeface="Courier New" panose="02070309020205020404" pitchFamily="49" charset="0"/>
              </a:rPr>
              <a:t>code</a:t>
            </a:r>
            <a:r>
              <a:rPr lang="en-US" spc="-1" dirty="0"/>
              <a:t> { </a:t>
            </a:r>
            <a:r>
              <a:rPr lang="en-US" spc="-1" dirty="0">
                <a:solidFill>
                  <a:schemeClr val="accent1"/>
                </a:solidFill>
              </a:rPr>
              <a:t>E ^ (</a:t>
            </a:r>
            <a:r>
              <a:rPr lang="en-US" spc="-1" dirty="0" err="1">
                <a:solidFill>
                  <a:schemeClr val="accent1"/>
                </a:solidFill>
              </a:rPr>
              <a:t>forall</a:t>
            </a:r>
            <a:r>
              <a:rPr lang="en-US" spc="-1" dirty="0">
                <a:solidFill>
                  <a:schemeClr val="accent1"/>
                </a:solidFill>
              </a:rPr>
              <a:t> </a:t>
            </a:r>
            <a:r>
              <a:rPr lang="en-US" spc="-1" dirty="0" err="1">
                <a:solidFill>
                  <a:schemeClr val="accent1"/>
                </a:solidFill>
              </a:rPr>
              <a:t>i</a:t>
            </a:r>
            <a:r>
              <a:rPr lang="en-US" spc="-1" dirty="0">
                <a:solidFill>
                  <a:schemeClr val="accent1"/>
                </a:solidFill>
              </a:rPr>
              <a:t> :: 0 &lt;= </a:t>
            </a:r>
            <a:r>
              <a:rPr lang="en-US" spc="-1" dirty="0" err="1">
                <a:solidFill>
                  <a:schemeClr val="accent1"/>
                </a:solidFill>
              </a:rPr>
              <a:t>i</a:t>
            </a:r>
            <a:r>
              <a:rPr lang="en-US" spc="-1" dirty="0">
                <a:solidFill>
                  <a:schemeClr val="accent1"/>
                </a:solidFill>
              </a:rPr>
              <a:t> &lt; </a:t>
            </a:r>
            <a:r>
              <a:rPr lang="en-US" spc="-1" dirty="0" err="1">
                <a:solidFill>
                  <a:schemeClr val="accent1"/>
                </a:solidFill>
              </a:rPr>
              <a:t>a.Length</a:t>
            </a:r>
            <a:r>
              <a:rPr lang="en-US" spc="-1" dirty="0">
                <a:solidFill>
                  <a:schemeClr val="accent1"/>
                </a:solidFill>
              </a:rPr>
              <a:t>, </a:t>
            </a:r>
            <a:r>
              <a:rPr lang="en-US" spc="-1" dirty="0" err="1">
                <a:solidFill>
                  <a:schemeClr val="accent1"/>
                </a:solidFill>
              </a:rPr>
              <a:t>a</a:t>
            </a:r>
            <a:r>
              <a:rPr lang="en-US" spc="-1" baseline="-25000" dirty="0" err="1">
                <a:solidFill>
                  <a:schemeClr val="accent1"/>
                </a:solidFill>
              </a:rPr>
              <a:t>pre</a:t>
            </a:r>
            <a:r>
              <a:rPr lang="en-US" spc="-1" dirty="0">
                <a:solidFill>
                  <a:schemeClr val="accent1"/>
                </a:solidFill>
              </a:rPr>
              <a:t>[</a:t>
            </a:r>
            <a:r>
              <a:rPr lang="en-US" spc="-1" dirty="0" err="1">
                <a:solidFill>
                  <a:schemeClr val="accent1"/>
                </a:solidFill>
              </a:rPr>
              <a:t>i</a:t>
            </a:r>
            <a:r>
              <a:rPr lang="en-US" spc="-1" dirty="0">
                <a:solidFill>
                  <a:schemeClr val="accent1"/>
                </a:solidFill>
              </a:rPr>
              <a:t>] = </a:t>
            </a:r>
            <a:r>
              <a:rPr lang="en-US" spc="-1" dirty="0" err="1">
                <a:solidFill>
                  <a:schemeClr val="accent1"/>
                </a:solidFill>
              </a:rPr>
              <a:t>a</a:t>
            </a:r>
            <a:r>
              <a:rPr lang="en-US" spc="-1" baseline="-25000" dirty="0" err="1">
                <a:solidFill>
                  <a:schemeClr val="accent1"/>
                </a:solidFill>
              </a:rPr>
              <a:t>post</a:t>
            </a:r>
            <a:r>
              <a:rPr lang="en-US" spc="-1" dirty="0">
                <a:solidFill>
                  <a:schemeClr val="accent1"/>
                </a:solidFill>
              </a:rPr>
              <a:t>[</a:t>
            </a:r>
            <a:r>
              <a:rPr lang="en-US" spc="-1" dirty="0" err="1">
                <a:solidFill>
                  <a:schemeClr val="accent1"/>
                </a:solidFill>
              </a:rPr>
              <a:t>i</a:t>
            </a:r>
            <a:r>
              <a:rPr lang="en-US" spc="-1" dirty="0">
                <a:solidFill>
                  <a:schemeClr val="accent1"/>
                </a:solidFill>
              </a:rPr>
              <a:t>]) </a:t>
            </a:r>
            <a:r>
              <a:rPr lang="en-US" spc="-1" dirty="0"/>
              <a:t>}</a:t>
            </a:r>
          </a:p>
          <a:p>
            <a:endParaRPr lang="en-US" dirty="0"/>
          </a:p>
        </p:txBody>
      </p:sp>
    </p:spTree>
    <p:extLst>
      <p:ext uri="{BB962C8B-B14F-4D97-AF65-F5344CB8AC3E}">
        <p14:creationId xmlns:p14="http://schemas.microsoft.com/office/powerpoint/2010/main" val="13364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Exercise</a:t>
            </a:r>
            <a:endParaRPr lang="en-US" sz="3300" b="0" strike="noStrike" spc="-1">
              <a:solidFill>
                <a:srgbClr val="000000"/>
              </a:solidFill>
              <a:latin typeface="Tahoma"/>
            </a:endParaRPr>
          </a:p>
        </p:txBody>
      </p:sp>
      <p:sp>
        <p:nvSpPr>
          <p:cNvPr id="204" name="TextShape 2"/>
          <p:cNvSpPr txBox="1"/>
          <p:nvPr/>
        </p:nvSpPr>
        <p:spPr>
          <a:xfrm>
            <a:off x="0" y="1523880"/>
            <a:ext cx="9143640" cy="2437920"/>
          </a:xfrm>
          <a:prstGeom prst="rect">
            <a:avLst/>
          </a:prstGeom>
          <a:noFill/>
          <a:ln>
            <a:noFill/>
          </a:ln>
        </p:spPr>
        <p:txBody>
          <a:bodyPr>
            <a:normAutofit fontScale="92500" lnSpcReduction="20000"/>
          </a:bodyPr>
          <a:lstStyle/>
          <a:p>
            <a:pPr>
              <a:lnSpc>
                <a:spcPct val="80000"/>
              </a:lnSpc>
              <a:spcBef>
                <a:spcPts val="751"/>
              </a:spcBef>
            </a:pPr>
            <a:r>
              <a:rPr lang="en-US" sz="2400" b="1" strike="noStrike" spc="-1" dirty="0">
                <a:solidFill>
                  <a:srgbClr val="000000"/>
                </a:solidFill>
                <a:latin typeface="Courier New"/>
              </a:rPr>
              <a:t>static void listAdd2(List&lt;Integer&gt; lst1, </a:t>
            </a:r>
            <a:br>
              <a:rPr dirty="0"/>
            </a:br>
            <a:r>
              <a:rPr lang="en-US" sz="2400" b="1" strike="noStrike" spc="-1" dirty="0">
                <a:solidFill>
                  <a:srgbClr val="000000"/>
                </a:solidFill>
                <a:latin typeface="Courier New"/>
              </a:rPr>
              <a:t>                     List&lt;Integer&gt; lst2)</a:t>
            </a:r>
            <a:endParaRPr lang="en-US" sz="2400" b="0" strike="noStrike" spc="-1" dirty="0">
              <a:solidFill>
                <a:srgbClr val="000000"/>
              </a:solidFill>
              <a:latin typeface="Calibri"/>
            </a:endParaRPr>
          </a:p>
          <a:p>
            <a:pPr>
              <a:lnSpc>
                <a:spcPct val="80000"/>
              </a:lnSpc>
              <a:spcBef>
                <a:spcPts val="751"/>
              </a:spcBef>
            </a:pPr>
            <a:r>
              <a:rPr lang="en-US" sz="2400" b="1" strike="noStrike" spc="-1" dirty="0">
                <a:solidFill>
                  <a:srgbClr val="000000"/>
                </a:solidFill>
                <a:latin typeface="Courier New"/>
              </a:rPr>
              <a:t> </a:t>
            </a:r>
          </a:p>
          <a:p>
            <a:pPr>
              <a:lnSpc>
                <a:spcPct val="80000"/>
              </a:lnSpc>
              <a:spcBef>
                <a:spcPts val="751"/>
              </a:spcBef>
            </a:pPr>
            <a:r>
              <a:rPr lang="en-US" sz="2400" b="0" strike="noStrike" spc="-1" dirty="0">
                <a:solidFill>
                  <a:srgbClr val="FF0000"/>
                </a:solidFill>
                <a:latin typeface="Calibri"/>
              </a:rPr>
              <a:t>  requires</a:t>
            </a:r>
            <a:r>
              <a:rPr lang="en-US" sz="2400" b="0" strike="noStrike" spc="-1" dirty="0">
                <a:solidFill>
                  <a:srgbClr val="000000"/>
                </a:solidFill>
                <a:latin typeface="Calibri"/>
              </a:rPr>
              <a:t>:</a:t>
            </a:r>
            <a:r>
              <a:rPr lang="en-US" sz="2400" b="1" strike="noStrike" spc="-1" dirty="0">
                <a:solidFill>
                  <a:srgbClr val="000000"/>
                </a:solidFill>
                <a:latin typeface="Courier New"/>
              </a:rPr>
              <a:t> lst1</a:t>
            </a:r>
            <a:r>
              <a:rPr lang="en-US" sz="2400" b="0" strike="noStrike" spc="-1" dirty="0">
                <a:solidFill>
                  <a:srgbClr val="000000"/>
                </a:solidFill>
                <a:latin typeface="Calibri"/>
              </a:rPr>
              <a:t>, </a:t>
            </a:r>
            <a:r>
              <a:rPr lang="en-US" sz="2400" b="1" strike="noStrike" spc="-1" dirty="0">
                <a:solidFill>
                  <a:srgbClr val="000000"/>
                </a:solidFill>
                <a:latin typeface="Courier New"/>
              </a:rPr>
              <a:t>lst2</a:t>
            </a:r>
            <a:r>
              <a:rPr lang="en-US" sz="2400" b="0" strike="noStrike" spc="-1" dirty="0">
                <a:solidFill>
                  <a:srgbClr val="000000"/>
                </a:solidFill>
                <a:latin typeface="Calibri"/>
              </a:rPr>
              <a:t> are non-null. </a:t>
            </a:r>
            <a:r>
              <a:rPr lang="en-US" sz="2400" b="1" strike="noStrike" spc="-1" dirty="0">
                <a:solidFill>
                  <a:srgbClr val="000000"/>
                </a:solidFill>
                <a:latin typeface="Courier New"/>
              </a:rPr>
              <a:t>lst1</a:t>
            </a:r>
            <a:r>
              <a:rPr lang="en-US" sz="2400" b="0" strike="noStrike" spc="-1" dirty="0">
                <a:solidFill>
                  <a:srgbClr val="000000"/>
                </a:solidFill>
                <a:latin typeface="Calibri"/>
              </a:rPr>
              <a:t> and </a:t>
            </a:r>
            <a:r>
              <a:rPr lang="en-US" sz="2400" b="1" strike="noStrike" spc="-1" dirty="0">
                <a:solidFill>
                  <a:srgbClr val="000000"/>
                </a:solidFill>
                <a:latin typeface="Courier New"/>
              </a:rPr>
              <a:t>lst2</a:t>
            </a:r>
            <a:r>
              <a:rPr lang="en-US" sz="2400" b="0" strike="noStrike" spc="-1" dirty="0">
                <a:solidFill>
                  <a:srgbClr val="000000"/>
                </a:solidFill>
                <a:latin typeface="Calibri"/>
              </a:rPr>
              <a:t> are same size.</a:t>
            </a:r>
          </a:p>
          <a:p>
            <a:pPr>
              <a:lnSpc>
                <a:spcPct val="80000"/>
              </a:lnSpc>
              <a:spcBef>
                <a:spcPts val="751"/>
              </a:spcBef>
            </a:pPr>
            <a:r>
              <a:rPr lang="en-US" sz="2400" b="0" strike="noStrike" spc="-1" dirty="0">
                <a:solidFill>
                  <a:srgbClr val="000000"/>
                </a:solidFill>
                <a:latin typeface="Calibri"/>
              </a:rPr>
              <a:t>  </a:t>
            </a:r>
            <a:r>
              <a:rPr lang="en-US" sz="2400" b="0" strike="noStrike" spc="-1" dirty="0">
                <a:solidFill>
                  <a:srgbClr val="FF0000"/>
                </a:solidFill>
                <a:latin typeface="Calibri"/>
              </a:rPr>
              <a:t>modifies</a:t>
            </a:r>
            <a:r>
              <a:rPr lang="en-US" sz="2400" b="0" strike="noStrike" spc="-1" dirty="0">
                <a:solidFill>
                  <a:srgbClr val="000000"/>
                </a:solidFill>
                <a:latin typeface="Calibri"/>
              </a:rPr>
              <a:t>: </a:t>
            </a:r>
            <a:r>
              <a:rPr lang="en-US" sz="2400" b="1" strike="noStrike" spc="-1" dirty="0">
                <a:solidFill>
                  <a:srgbClr val="000000"/>
                </a:solidFill>
                <a:latin typeface="Courier New"/>
              </a:rPr>
              <a:t>lst1</a:t>
            </a:r>
            <a:endParaRPr lang="en-US" sz="2400" b="0" strike="noStrike" spc="-1" dirty="0">
              <a:solidFill>
                <a:srgbClr val="000000"/>
              </a:solidFill>
              <a:latin typeface="Calibri"/>
            </a:endParaRPr>
          </a:p>
          <a:p>
            <a:pPr>
              <a:lnSpc>
                <a:spcPct val="80000"/>
              </a:lnSpc>
              <a:spcBef>
                <a:spcPts val="751"/>
              </a:spcBef>
            </a:pPr>
            <a:r>
              <a:rPr lang="en-US" sz="2400" b="0" strike="noStrike" spc="-1" dirty="0">
                <a:solidFill>
                  <a:srgbClr val="000000"/>
                </a:solidFill>
                <a:latin typeface="Calibri"/>
              </a:rPr>
              <a:t>  </a:t>
            </a:r>
            <a:r>
              <a:rPr lang="en-US" sz="2400" b="0" strike="noStrike" spc="-1" dirty="0">
                <a:solidFill>
                  <a:srgbClr val="FF0000"/>
                </a:solidFill>
                <a:latin typeface="Calibri"/>
              </a:rPr>
              <a:t>effects</a:t>
            </a:r>
            <a:r>
              <a:rPr lang="en-US" sz="2400" b="0" strike="noStrike" spc="-1" dirty="0">
                <a:solidFill>
                  <a:srgbClr val="000000"/>
                </a:solidFill>
                <a:latin typeface="Calibri"/>
              </a:rPr>
              <a:t>: </a:t>
            </a:r>
            <a:r>
              <a:rPr lang="en-US" sz="2400" b="0" strike="noStrike" spc="-1" dirty="0" err="1">
                <a:solidFill>
                  <a:srgbClr val="000000"/>
                </a:solidFill>
                <a:latin typeface="Calibri"/>
              </a:rPr>
              <a:t>i-th</a:t>
            </a:r>
            <a:r>
              <a:rPr lang="en-US" sz="2400" b="0" strike="noStrike" spc="-1" dirty="0">
                <a:solidFill>
                  <a:srgbClr val="000000"/>
                </a:solidFill>
                <a:latin typeface="Calibri"/>
              </a:rPr>
              <a:t> element of </a:t>
            </a:r>
            <a:r>
              <a:rPr lang="en-US" sz="2400" b="1" strike="noStrike" spc="-1" dirty="0">
                <a:solidFill>
                  <a:srgbClr val="000000"/>
                </a:solidFill>
                <a:latin typeface="Courier New"/>
              </a:rPr>
              <a:t>lst1</a:t>
            </a:r>
            <a:r>
              <a:rPr lang="en-US" sz="2400" b="0" strike="noStrike" spc="-1" dirty="0">
                <a:solidFill>
                  <a:srgbClr val="000000"/>
                </a:solidFill>
                <a:latin typeface="Calibri"/>
              </a:rPr>
              <a:t> is replaced with the sum of </a:t>
            </a:r>
          </a:p>
          <a:p>
            <a:pPr>
              <a:lnSpc>
                <a:spcPct val="80000"/>
              </a:lnSpc>
              <a:spcBef>
                <a:spcPts val="751"/>
              </a:spcBef>
            </a:pPr>
            <a:r>
              <a:rPr lang="en-US" sz="2400" b="0" strike="noStrike" spc="-1" dirty="0">
                <a:solidFill>
                  <a:srgbClr val="000000"/>
                </a:solidFill>
                <a:latin typeface="Calibri"/>
              </a:rPr>
              <a:t>                </a:t>
            </a:r>
            <a:r>
              <a:rPr lang="en-US" sz="2400" b="0" strike="noStrike" spc="-1" dirty="0" err="1">
                <a:solidFill>
                  <a:srgbClr val="000000"/>
                </a:solidFill>
                <a:latin typeface="Calibri"/>
              </a:rPr>
              <a:t>i-th</a:t>
            </a:r>
            <a:r>
              <a:rPr lang="en-US" sz="2400" b="0" strike="noStrike" spc="-1" dirty="0">
                <a:solidFill>
                  <a:srgbClr val="000000"/>
                </a:solidFill>
                <a:latin typeface="Calibri"/>
              </a:rPr>
              <a:t> elements of </a:t>
            </a:r>
            <a:r>
              <a:rPr lang="en-US" sz="2400" b="1" strike="noStrike" spc="-1" dirty="0">
                <a:solidFill>
                  <a:srgbClr val="000000"/>
                </a:solidFill>
                <a:latin typeface="Courier New"/>
              </a:rPr>
              <a:t>lst1</a:t>
            </a:r>
            <a:r>
              <a:rPr lang="en-US" sz="2400" b="0" strike="noStrike" spc="-1" dirty="0">
                <a:solidFill>
                  <a:srgbClr val="000000"/>
                </a:solidFill>
                <a:latin typeface="Calibri"/>
              </a:rPr>
              <a:t> and </a:t>
            </a:r>
            <a:r>
              <a:rPr lang="en-US" sz="2400" b="1" strike="noStrike" spc="-1" dirty="0">
                <a:solidFill>
                  <a:srgbClr val="000000"/>
                </a:solidFill>
                <a:latin typeface="Courier New"/>
              </a:rPr>
              <a:t>lst2</a:t>
            </a:r>
            <a:endParaRPr lang="en-US" sz="2400" b="0" strike="noStrike" spc="-1" dirty="0">
              <a:solidFill>
                <a:srgbClr val="000000"/>
              </a:solidFill>
              <a:latin typeface="Calibri"/>
            </a:endParaRPr>
          </a:p>
          <a:p>
            <a:pPr>
              <a:lnSpc>
                <a:spcPct val="80000"/>
              </a:lnSpc>
              <a:spcBef>
                <a:spcPts val="751"/>
              </a:spcBef>
            </a:pPr>
            <a:r>
              <a:rPr lang="en-US" sz="2400" b="0" strike="noStrike" spc="-1" dirty="0">
                <a:solidFill>
                  <a:srgbClr val="FF0000"/>
                </a:solidFill>
                <a:latin typeface="Calibri"/>
              </a:rPr>
              <a:t>  returns</a:t>
            </a:r>
            <a:r>
              <a:rPr lang="en-US" sz="2400" b="0" strike="noStrike" spc="-1" dirty="0">
                <a:solidFill>
                  <a:srgbClr val="000000"/>
                </a:solidFill>
                <a:latin typeface="Calibri"/>
              </a:rPr>
              <a:t>: none</a:t>
            </a:r>
          </a:p>
        </p:txBody>
      </p:sp>
      <p:sp>
        <p:nvSpPr>
          <p:cNvPr id="205"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06" name="TextShape 4"/>
          <p:cNvSpPr txBox="1"/>
          <p:nvPr/>
        </p:nvSpPr>
        <p:spPr>
          <a:xfrm>
            <a:off x="6458040" y="6356520"/>
            <a:ext cx="2057040" cy="364680"/>
          </a:xfrm>
          <a:prstGeom prst="rect">
            <a:avLst/>
          </a:prstGeom>
          <a:noFill/>
          <a:ln>
            <a:noFill/>
          </a:ln>
        </p:spPr>
        <p:txBody>
          <a:bodyPr anchor="ctr"/>
          <a:lstStyle/>
          <a:p>
            <a:pPr algn="r">
              <a:lnSpc>
                <a:spcPct val="100000"/>
              </a:lnSpc>
            </a:pPr>
            <a:fld id="{154BAEDD-3425-44CA-B536-92B043F556EA}" type="slidenum">
              <a:rPr lang="en-US" sz="900" b="0" strike="noStrike" spc="-1">
                <a:solidFill>
                  <a:srgbClr val="8B8B8B"/>
                </a:solidFill>
                <a:latin typeface="Tahoma"/>
                <a:ea typeface="MS PGothic"/>
              </a:rPr>
              <a:t>31</a:t>
            </a:fld>
            <a:endParaRPr lang="en-US" sz="900" b="0" strike="noStrike" spc="-1">
              <a:latin typeface="Times New Roman"/>
            </a:endParaRPr>
          </a:p>
        </p:txBody>
      </p:sp>
      <p:sp>
        <p:nvSpPr>
          <p:cNvPr id="3" name="TextBox 2">
            <a:extLst>
              <a:ext uri="{FF2B5EF4-FFF2-40B4-BE49-F238E27FC236}">
                <a16:creationId xmlns:a16="http://schemas.microsoft.com/office/drawing/2014/main" id="{13322F46-BF4B-46F8-90EB-9E38024B8EB5}"/>
              </a:ext>
            </a:extLst>
          </p:cNvPr>
          <p:cNvSpPr txBox="1"/>
          <p:nvPr/>
        </p:nvSpPr>
        <p:spPr>
          <a:xfrm>
            <a:off x="289254" y="4084920"/>
            <a:ext cx="8434927" cy="1200329"/>
          </a:xfrm>
          <a:prstGeom prst="rect">
            <a:avLst/>
          </a:prstGeom>
          <a:noFill/>
        </p:spPr>
        <p:txBody>
          <a:bodyPr wrap="square" rtlCol="0">
            <a:spAutoFit/>
          </a:bodyPr>
          <a:lstStyle/>
          <a:p>
            <a:r>
              <a:rPr lang="en-US" spc="-1" dirty="0"/>
              <a:t>{ </a:t>
            </a:r>
            <a:r>
              <a:rPr lang="en-US" spc="-1" dirty="0">
                <a:solidFill>
                  <a:schemeClr val="accent1"/>
                </a:solidFill>
              </a:rPr>
              <a:t>(lst1 != null ^ lst2 != null ^ lst1.length = lst2.length)</a:t>
            </a:r>
            <a:r>
              <a:rPr lang="en-US" spc="-1" dirty="0"/>
              <a:t> } </a:t>
            </a:r>
            <a:r>
              <a:rPr lang="en-US" b="1" spc="-1" dirty="0">
                <a:latin typeface="Courier New" panose="02070309020205020404" pitchFamily="49" charset="0"/>
                <a:cs typeface="Courier New" panose="02070309020205020404" pitchFamily="49" charset="0"/>
              </a:rPr>
              <a:t>code</a:t>
            </a:r>
          </a:p>
          <a:p>
            <a:r>
              <a:rPr lang="en-US" spc="-1" dirty="0"/>
              <a:t>	{ </a:t>
            </a:r>
            <a:r>
              <a:rPr lang="en-US" spc="-1" dirty="0">
                <a:solidFill>
                  <a:schemeClr val="accent1"/>
                </a:solidFill>
              </a:rPr>
              <a:t>(</a:t>
            </a:r>
            <a:r>
              <a:rPr lang="en-US" spc="-1" dirty="0" err="1">
                <a:solidFill>
                  <a:schemeClr val="accent1"/>
                </a:solidFill>
              </a:rPr>
              <a:t>forall</a:t>
            </a:r>
            <a:r>
              <a:rPr lang="en-US" spc="-1" dirty="0">
                <a:solidFill>
                  <a:schemeClr val="accent1"/>
                </a:solidFill>
              </a:rPr>
              <a:t> </a:t>
            </a:r>
            <a:r>
              <a:rPr lang="en-US" spc="-1" dirty="0" err="1">
                <a:solidFill>
                  <a:schemeClr val="accent1"/>
                </a:solidFill>
              </a:rPr>
              <a:t>i</a:t>
            </a:r>
            <a:r>
              <a:rPr lang="en-US" spc="-1" dirty="0">
                <a:solidFill>
                  <a:schemeClr val="accent1"/>
                </a:solidFill>
              </a:rPr>
              <a:t> :: 0 &lt;= </a:t>
            </a:r>
            <a:r>
              <a:rPr lang="en-US" spc="-1" dirty="0" err="1">
                <a:solidFill>
                  <a:schemeClr val="accent1"/>
                </a:solidFill>
              </a:rPr>
              <a:t>i</a:t>
            </a:r>
            <a:r>
              <a:rPr lang="en-US" spc="-1" dirty="0">
                <a:solidFill>
                  <a:schemeClr val="accent1"/>
                </a:solidFill>
              </a:rPr>
              <a:t> &lt; lst1.length =&gt; lst1</a:t>
            </a:r>
            <a:r>
              <a:rPr lang="en-US" spc="-1" baseline="-25000" dirty="0">
                <a:solidFill>
                  <a:schemeClr val="accent1"/>
                </a:solidFill>
              </a:rPr>
              <a:t>post</a:t>
            </a:r>
            <a:r>
              <a:rPr lang="en-US" spc="-1" dirty="0">
                <a:solidFill>
                  <a:schemeClr val="accent1"/>
                </a:solidFill>
              </a:rPr>
              <a:t>[</a:t>
            </a:r>
            <a:r>
              <a:rPr lang="en-US" spc="-1" dirty="0" err="1">
                <a:solidFill>
                  <a:schemeClr val="accent1"/>
                </a:solidFill>
              </a:rPr>
              <a:t>i</a:t>
            </a:r>
            <a:r>
              <a:rPr lang="en-US" spc="-1" dirty="0">
                <a:solidFill>
                  <a:schemeClr val="accent1"/>
                </a:solidFill>
              </a:rPr>
              <a:t>] = lst1</a:t>
            </a:r>
            <a:r>
              <a:rPr lang="en-US" spc="-1" baseline="-25000" dirty="0">
                <a:solidFill>
                  <a:schemeClr val="accent1"/>
                </a:solidFill>
              </a:rPr>
              <a:t>pre</a:t>
            </a:r>
            <a:r>
              <a:rPr lang="en-US" spc="-1" dirty="0">
                <a:solidFill>
                  <a:schemeClr val="accent1"/>
                </a:solidFill>
              </a:rPr>
              <a:t>[</a:t>
            </a:r>
            <a:r>
              <a:rPr lang="en-US" spc="-1" dirty="0" err="1">
                <a:solidFill>
                  <a:schemeClr val="accent1"/>
                </a:solidFill>
              </a:rPr>
              <a:t>i</a:t>
            </a:r>
            <a:r>
              <a:rPr lang="en-US" spc="-1" dirty="0">
                <a:solidFill>
                  <a:schemeClr val="accent1"/>
                </a:solidFill>
              </a:rPr>
              <a:t>] + lst2</a:t>
            </a:r>
            <a:r>
              <a:rPr lang="en-US" spc="-1" baseline="-25000" dirty="0">
                <a:solidFill>
                  <a:schemeClr val="accent1"/>
                </a:solidFill>
              </a:rPr>
              <a:t>pre</a:t>
            </a:r>
            <a:r>
              <a:rPr lang="en-US" spc="-1" dirty="0">
                <a:solidFill>
                  <a:schemeClr val="accent1"/>
                </a:solidFill>
              </a:rPr>
              <a:t>[</a:t>
            </a:r>
            <a:r>
              <a:rPr lang="en-US" spc="-1" dirty="0" err="1">
                <a:solidFill>
                  <a:schemeClr val="accent1"/>
                </a:solidFill>
              </a:rPr>
              <a:t>i</a:t>
            </a:r>
            <a:r>
              <a:rPr lang="en-US" spc="-1" dirty="0">
                <a:solidFill>
                  <a:schemeClr val="accent1"/>
                </a:solidFill>
              </a:rPr>
              <a:t>])</a:t>
            </a:r>
            <a:br>
              <a:rPr lang="en-US" spc="-1" dirty="0">
                <a:solidFill>
                  <a:schemeClr val="accent1"/>
                </a:solidFill>
              </a:rPr>
            </a:br>
            <a:r>
              <a:rPr lang="en-US" spc="-1" dirty="0">
                <a:solidFill>
                  <a:schemeClr val="accent1"/>
                </a:solidFill>
              </a:rPr>
              <a:t>	  ^ (</a:t>
            </a:r>
            <a:r>
              <a:rPr lang="en-US" spc="-1" dirty="0" err="1">
                <a:solidFill>
                  <a:schemeClr val="accent1"/>
                </a:solidFill>
              </a:rPr>
              <a:t>forall</a:t>
            </a:r>
            <a:r>
              <a:rPr lang="en-US" spc="-1" dirty="0">
                <a:solidFill>
                  <a:schemeClr val="accent1"/>
                </a:solidFill>
              </a:rPr>
              <a:t> </a:t>
            </a:r>
            <a:r>
              <a:rPr lang="en-US" spc="-1" dirty="0" err="1">
                <a:solidFill>
                  <a:schemeClr val="accent1"/>
                </a:solidFill>
              </a:rPr>
              <a:t>i</a:t>
            </a:r>
            <a:r>
              <a:rPr lang="en-US" spc="-1" dirty="0">
                <a:solidFill>
                  <a:schemeClr val="accent1"/>
                </a:solidFill>
              </a:rPr>
              <a:t> :: 0 &lt;= </a:t>
            </a:r>
            <a:r>
              <a:rPr lang="en-US" spc="-1" dirty="0" err="1">
                <a:solidFill>
                  <a:schemeClr val="accent1"/>
                </a:solidFill>
              </a:rPr>
              <a:t>i</a:t>
            </a:r>
            <a:r>
              <a:rPr lang="en-US" spc="-1" dirty="0">
                <a:solidFill>
                  <a:schemeClr val="accent1"/>
                </a:solidFill>
              </a:rPr>
              <a:t> &lt; lst2.length =&gt; lst2</a:t>
            </a:r>
            <a:r>
              <a:rPr lang="en-US" spc="-1" baseline="-25000" dirty="0">
                <a:solidFill>
                  <a:schemeClr val="accent1"/>
                </a:solidFill>
              </a:rPr>
              <a:t>post</a:t>
            </a:r>
            <a:r>
              <a:rPr lang="en-US" spc="-1" dirty="0">
                <a:solidFill>
                  <a:schemeClr val="accent1"/>
                </a:solidFill>
              </a:rPr>
              <a:t>[</a:t>
            </a:r>
            <a:r>
              <a:rPr lang="en-US" spc="-1" dirty="0" err="1">
                <a:solidFill>
                  <a:schemeClr val="accent1"/>
                </a:solidFill>
              </a:rPr>
              <a:t>i</a:t>
            </a:r>
            <a:r>
              <a:rPr lang="en-US" spc="-1" dirty="0">
                <a:solidFill>
                  <a:schemeClr val="accent1"/>
                </a:solidFill>
              </a:rPr>
              <a:t>] = lst2</a:t>
            </a:r>
            <a:r>
              <a:rPr lang="en-US" spc="-1" baseline="-25000" dirty="0">
                <a:solidFill>
                  <a:schemeClr val="accent1"/>
                </a:solidFill>
              </a:rPr>
              <a:t>pre</a:t>
            </a:r>
            <a:r>
              <a:rPr lang="en-US" spc="-1" dirty="0">
                <a:solidFill>
                  <a:schemeClr val="accent1"/>
                </a:solidFill>
              </a:rPr>
              <a:t>[</a:t>
            </a:r>
            <a:r>
              <a:rPr lang="en-US" spc="-1" dirty="0" err="1">
                <a:solidFill>
                  <a:schemeClr val="accent1"/>
                </a:solidFill>
              </a:rPr>
              <a:t>i</a:t>
            </a:r>
            <a:r>
              <a:rPr lang="en-US" spc="-1" dirty="0">
                <a:solidFill>
                  <a:schemeClr val="accent1"/>
                </a:solidFill>
              </a:rPr>
              <a:t>]) </a:t>
            </a:r>
            <a:r>
              <a:rPr lang="en-US" spc="-1" dirty="0"/>
              <a:t>}</a:t>
            </a:r>
          </a:p>
          <a:p>
            <a:endParaRPr lang="en-US" dirty="0"/>
          </a:p>
        </p:txBody>
      </p:sp>
    </p:spTree>
    <p:extLst>
      <p:ext uri="{BB962C8B-B14F-4D97-AF65-F5344CB8AC3E}">
        <p14:creationId xmlns:p14="http://schemas.microsoft.com/office/powerpoint/2010/main" val="194422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extShape 1"/>
          <p:cNvSpPr txBox="1"/>
          <p:nvPr/>
        </p:nvSpPr>
        <p:spPr>
          <a:xfrm>
            <a:off x="628560" y="0"/>
            <a:ext cx="7668773" cy="937552"/>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Exercise</a:t>
            </a:r>
            <a:endParaRPr lang="en-US" sz="3300" b="0" strike="noStrike" spc="-1" dirty="0">
              <a:solidFill>
                <a:srgbClr val="000000"/>
              </a:solidFill>
              <a:latin typeface="Tahoma"/>
            </a:endParaRPr>
          </a:p>
        </p:txBody>
      </p:sp>
      <p:sp>
        <p:nvSpPr>
          <p:cNvPr id="216" name="TextShape 2"/>
          <p:cNvSpPr txBox="1"/>
          <p:nvPr/>
        </p:nvSpPr>
        <p:spPr>
          <a:xfrm>
            <a:off x="0" y="937552"/>
            <a:ext cx="9144000" cy="2192534"/>
          </a:xfrm>
          <a:prstGeom prst="rect">
            <a:avLst/>
          </a:prstGeom>
          <a:noFill/>
          <a:ln>
            <a:noFill/>
          </a:ln>
        </p:spPr>
        <p:txBody>
          <a:bodyPr/>
          <a:lstStyle/>
          <a:p>
            <a:pPr>
              <a:lnSpc>
                <a:spcPct val="80000"/>
              </a:lnSpc>
              <a:spcBef>
                <a:spcPts val="751"/>
              </a:spcBef>
            </a:pPr>
            <a:r>
              <a:rPr lang="en-US" sz="2400" b="1" strike="noStrike" spc="-1" dirty="0">
                <a:solidFill>
                  <a:srgbClr val="000000"/>
                </a:solidFill>
                <a:latin typeface="Courier New"/>
              </a:rPr>
              <a:t>private static void swap(int[] a, int </a:t>
            </a:r>
            <a:r>
              <a:rPr lang="en-US" sz="2400" b="1" strike="noStrike" spc="-1" dirty="0" err="1">
                <a:solidFill>
                  <a:srgbClr val="000000"/>
                </a:solidFill>
                <a:latin typeface="Courier New"/>
              </a:rPr>
              <a:t>i</a:t>
            </a:r>
            <a:r>
              <a:rPr lang="en-US" sz="2400" b="1" strike="noStrike" spc="-1" dirty="0">
                <a:solidFill>
                  <a:srgbClr val="000000"/>
                </a:solidFill>
                <a:latin typeface="Courier New"/>
              </a:rPr>
              <a:t>, int j) </a:t>
            </a:r>
            <a:endParaRPr lang="en-US" sz="2400" b="0" strike="noStrike" spc="-1" dirty="0">
              <a:solidFill>
                <a:srgbClr val="000000"/>
              </a:solidFill>
              <a:latin typeface="Calibri"/>
            </a:endParaRPr>
          </a:p>
          <a:p>
            <a:pPr>
              <a:lnSpc>
                <a:spcPct val="80000"/>
              </a:lnSpc>
              <a:spcBef>
                <a:spcPts val="751"/>
              </a:spcBef>
            </a:pPr>
            <a:r>
              <a:rPr lang="en-US" sz="2400" b="0" strike="noStrike" spc="-1" dirty="0">
                <a:solidFill>
                  <a:srgbClr val="FF0000"/>
                </a:solidFill>
                <a:latin typeface="Calibri"/>
              </a:rPr>
              <a:t>requires</a:t>
            </a:r>
            <a:r>
              <a:rPr lang="en-US" sz="2400" b="0" strike="noStrike" spc="-1" dirty="0">
                <a:solidFill>
                  <a:srgbClr val="000000"/>
                </a:solidFill>
                <a:latin typeface="Calibri"/>
              </a:rPr>
              <a:t>: </a:t>
            </a:r>
            <a:r>
              <a:rPr lang="en-US" sz="2400" b="1" strike="noStrike" spc="-1" dirty="0">
                <a:solidFill>
                  <a:srgbClr val="000000"/>
                </a:solidFill>
                <a:latin typeface="Courier New"/>
              </a:rPr>
              <a:t>a</a:t>
            </a:r>
            <a:r>
              <a:rPr lang="en-US" sz="2400" b="0" strike="noStrike" spc="-1" dirty="0">
                <a:solidFill>
                  <a:srgbClr val="000000"/>
                </a:solidFill>
                <a:latin typeface="Calibri"/>
              </a:rPr>
              <a:t> non-null, </a:t>
            </a:r>
            <a:r>
              <a:rPr lang="en-US" sz="2400" b="1" strike="noStrike" spc="-1" dirty="0">
                <a:solidFill>
                  <a:srgbClr val="000000"/>
                </a:solidFill>
                <a:latin typeface="Courier New"/>
              </a:rPr>
              <a:t>0&lt;=</a:t>
            </a:r>
            <a:r>
              <a:rPr lang="en-US" sz="2400" b="1" strike="noStrike" spc="-1" dirty="0" err="1">
                <a:solidFill>
                  <a:srgbClr val="000000"/>
                </a:solidFill>
                <a:latin typeface="Courier New"/>
              </a:rPr>
              <a:t>i,j</a:t>
            </a:r>
            <a:r>
              <a:rPr lang="en-US" sz="2400" b="1" strike="noStrike" spc="-1" dirty="0">
                <a:solidFill>
                  <a:srgbClr val="000000"/>
                </a:solidFill>
                <a:latin typeface="Courier New"/>
              </a:rPr>
              <a:t>&lt;</a:t>
            </a:r>
            <a:r>
              <a:rPr lang="en-US" sz="2400" b="1" strike="noStrike" spc="-1" dirty="0" err="1">
                <a:solidFill>
                  <a:srgbClr val="000000"/>
                </a:solidFill>
                <a:latin typeface="Courier New"/>
              </a:rPr>
              <a:t>a.length</a:t>
            </a:r>
            <a:endParaRPr lang="en-US" sz="2400" b="0" strike="noStrike" spc="-1" dirty="0">
              <a:solidFill>
                <a:srgbClr val="000000"/>
              </a:solidFill>
              <a:latin typeface="Calibri"/>
            </a:endParaRPr>
          </a:p>
          <a:p>
            <a:pPr>
              <a:lnSpc>
                <a:spcPct val="80000"/>
              </a:lnSpc>
              <a:spcBef>
                <a:spcPts val="751"/>
              </a:spcBef>
            </a:pPr>
            <a:r>
              <a:rPr lang="en-US" sz="2400" b="0" strike="noStrike" spc="-1" dirty="0">
                <a:solidFill>
                  <a:srgbClr val="FF0000"/>
                </a:solidFill>
                <a:latin typeface="Calibri"/>
              </a:rPr>
              <a:t>modifies</a:t>
            </a:r>
            <a:r>
              <a:rPr lang="en-US" sz="2400" b="0" strike="noStrike" spc="-1" dirty="0">
                <a:solidFill>
                  <a:srgbClr val="000000"/>
                </a:solidFill>
                <a:latin typeface="Calibri"/>
              </a:rPr>
              <a:t>: </a:t>
            </a:r>
            <a:r>
              <a:rPr lang="en-US" sz="2400" b="1" strike="noStrike" spc="-1" dirty="0">
                <a:solidFill>
                  <a:srgbClr val="000000"/>
                </a:solidFill>
                <a:latin typeface="Courier New"/>
              </a:rPr>
              <a:t>a[</a:t>
            </a:r>
            <a:r>
              <a:rPr lang="en-US" sz="2400" b="1" strike="noStrike" spc="-1" dirty="0" err="1">
                <a:solidFill>
                  <a:srgbClr val="000000"/>
                </a:solidFill>
                <a:latin typeface="Courier New"/>
              </a:rPr>
              <a:t>i</a:t>
            </a:r>
            <a:r>
              <a:rPr lang="en-US" sz="2400" b="1" strike="noStrike" spc="-1" dirty="0">
                <a:solidFill>
                  <a:srgbClr val="000000"/>
                </a:solidFill>
                <a:latin typeface="Courier New"/>
              </a:rPr>
              <a:t>]</a:t>
            </a:r>
            <a:r>
              <a:rPr lang="en-US" sz="2400" b="0" strike="noStrike" spc="-1" dirty="0">
                <a:solidFill>
                  <a:srgbClr val="000000"/>
                </a:solidFill>
                <a:latin typeface="Calibri"/>
              </a:rPr>
              <a:t> and </a:t>
            </a:r>
            <a:r>
              <a:rPr lang="en-US" sz="2400" b="1" strike="noStrike" spc="-1" dirty="0">
                <a:solidFill>
                  <a:srgbClr val="000000"/>
                </a:solidFill>
                <a:latin typeface="Courier New"/>
              </a:rPr>
              <a:t>a[j]</a:t>
            </a:r>
            <a:r>
              <a:rPr lang="en-US" sz="2400" b="0" strike="noStrike" spc="-1" dirty="0">
                <a:solidFill>
                  <a:srgbClr val="000000"/>
                </a:solidFill>
                <a:latin typeface="Calibri"/>
              </a:rPr>
              <a:t> </a:t>
            </a:r>
          </a:p>
          <a:p>
            <a:pPr>
              <a:lnSpc>
                <a:spcPct val="80000"/>
              </a:lnSpc>
              <a:spcBef>
                <a:spcPts val="751"/>
              </a:spcBef>
            </a:pPr>
            <a:r>
              <a:rPr lang="en-US" sz="2400" b="0" strike="noStrike" spc="-1" dirty="0">
                <a:solidFill>
                  <a:srgbClr val="FF0000"/>
                </a:solidFill>
                <a:latin typeface="Calibri"/>
              </a:rPr>
              <a:t>effects</a:t>
            </a:r>
            <a:r>
              <a:rPr lang="en-US" sz="2400" b="0" strike="noStrike" spc="-1" dirty="0">
                <a:solidFill>
                  <a:srgbClr val="000000"/>
                </a:solidFill>
                <a:latin typeface="Calibri"/>
              </a:rPr>
              <a:t>: </a:t>
            </a:r>
            <a:r>
              <a:rPr lang="en-US" sz="2400" b="1" strike="noStrike" spc="-1" dirty="0" err="1">
                <a:solidFill>
                  <a:srgbClr val="000000"/>
                </a:solidFill>
                <a:latin typeface="Courier New"/>
              </a:rPr>
              <a:t>a</a:t>
            </a:r>
            <a:r>
              <a:rPr lang="en-US" sz="2400" b="1" strike="noStrike" spc="-1" baseline="-25000" dirty="0" err="1">
                <a:solidFill>
                  <a:srgbClr val="000000"/>
                </a:solidFill>
                <a:latin typeface="Courier New"/>
              </a:rPr>
              <a:t>post</a:t>
            </a:r>
            <a:r>
              <a:rPr lang="en-US" sz="2400" b="1" strike="noStrike" spc="-1" dirty="0">
                <a:solidFill>
                  <a:srgbClr val="000000"/>
                </a:solidFill>
                <a:latin typeface="Courier New"/>
              </a:rPr>
              <a:t>[</a:t>
            </a:r>
            <a:r>
              <a:rPr lang="en-US" sz="2400" b="1" strike="noStrike" spc="-1" dirty="0" err="1">
                <a:solidFill>
                  <a:srgbClr val="000000"/>
                </a:solidFill>
                <a:latin typeface="Courier New"/>
              </a:rPr>
              <a:t>i</a:t>
            </a:r>
            <a:r>
              <a:rPr lang="en-US" sz="2400" b="1" strike="noStrike" spc="-1" dirty="0">
                <a:solidFill>
                  <a:srgbClr val="000000"/>
                </a:solidFill>
                <a:latin typeface="Courier New"/>
              </a:rPr>
              <a:t>]=</a:t>
            </a:r>
            <a:r>
              <a:rPr lang="en-US" sz="2400" b="1" strike="noStrike" spc="-1" dirty="0" err="1">
                <a:solidFill>
                  <a:srgbClr val="000000"/>
                </a:solidFill>
                <a:latin typeface="Courier New"/>
              </a:rPr>
              <a:t>a</a:t>
            </a:r>
            <a:r>
              <a:rPr lang="en-US" sz="2400" b="1" strike="noStrike" spc="-1" baseline="-25000" dirty="0" err="1">
                <a:solidFill>
                  <a:srgbClr val="000000"/>
                </a:solidFill>
                <a:latin typeface="Courier New"/>
              </a:rPr>
              <a:t>pre</a:t>
            </a:r>
            <a:r>
              <a:rPr lang="en-US" sz="2400" b="1" strike="noStrike" spc="-1" dirty="0">
                <a:solidFill>
                  <a:srgbClr val="000000"/>
                </a:solidFill>
                <a:latin typeface="Courier New"/>
              </a:rPr>
              <a:t>[j]</a:t>
            </a:r>
            <a:r>
              <a:rPr lang="en-US" sz="2400" b="0" strike="noStrike" spc="-1" dirty="0">
                <a:solidFill>
                  <a:srgbClr val="000000"/>
                </a:solidFill>
                <a:latin typeface="Calibri"/>
              </a:rPr>
              <a:t> and </a:t>
            </a:r>
            <a:r>
              <a:rPr lang="en-US" sz="2400" b="1" strike="noStrike" spc="-1" dirty="0" err="1">
                <a:solidFill>
                  <a:srgbClr val="000000"/>
                </a:solidFill>
                <a:latin typeface="Courier New"/>
              </a:rPr>
              <a:t>a</a:t>
            </a:r>
            <a:r>
              <a:rPr lang="en-US" sz="2400" b="1" strike="noStrike" spc="-1" baseline="-25000" dirty="0" err="1">
                <a:solidFill>
                  <a:srgbClr val="000000"/>
                </a:solidFill>
                <a:latin typeface="Courier New"/>
              </a:rPr>
              <a:t>post</a:t>
            </a:r>
            <a:r>
              <a:rPr lang="en-US" sz="2400" b="1" strike="noStrike" spc="-1" dirty="0">
                <a:solidFill>
                  <a:srgbClr val="000000"/>
                </a:solidFill>
                <a:latin typeface="Courier New"/>
              </a:rPr>
              <a:t>[j]=</a:t>
            </a:r>
            <a:r>
              <a:rPr lang="en-US" sz="2400" b="1" strike="noStrike" spc="-1" dirty="0" err="1">
                <a:solidFill>
                  <a:srgbClr val="000000"/>
                </a:solidFill>
                <a:latin typeface="Courier New"/>
              </a:rPr>
              <a:t>a</a:t>
            </a:r>
            <a:r>
              <a:rPr lang="en-US" sz="2400" b="1" strike="noStrike" spc="-1" baseline="-25000" dirty="0" err="1">
                <a:solidFill>
                  <a:srgbClr val="000000"/>
                </a:solidFill>
                <a:latin typeface="Courier New"/>
              </a:rPr>
              <a:t>pre</a:t>
            </a:r>
            <a:r>
              <a:rPr lang="en-US" sz="2400" b="1" strike="noStrike" spc="-1" dirty="0">
                <a:solidFill>
                  <a:srgbClr val="000000"/>
                </a:solidFill>
                <a:latin typeface="Courier New"/>
              </a:rPr>
              <a:t>[</a:t>
            </a:r>
            <a:r>
              <a:rPr lang="en-US" sz="2400" b="1" strike="noStrike" spc="-1" dirty="0" err="1">
                <a:solidFill>
                  <a:srgbClr val="000000"/>
                </a:solidFill>
                <a:latin typeface="Courier New"/>
              </a:rPr>
              <a:t>i</a:t>
            </a:r>
            <a:r>
              <a:rPr lang="en-US" sz="2400" b="1" strike="noStrike" spc="-1" dirty="0">
                <a:solidFill>
                  <a:srgbClr val="000000"/>
                </a:solidFill>
                <a:latin typeface="Courier New"/>
              </a:rPr>
              <a:t>]</a:t>
            </a:r>
            <a:endParaRPr lang="en-US" sz="2400" b="0" strike="noStrike" spc="-1" dirty="0">
              <a:solidFill>
                <a:srgbClr val="000000"/>
              </a:solidFill>
              <a:latin typeface="Calibri"/>
            </a:endParaRPr>
          </a:p>
          <a:p>
            <a:pPr>
              <a:lnSpc>
                <a:spcPct val="80000"/>
              </a:lnSpc>
              <a:spcBef>
                <a:spcPts val="751"/>
              </a:spcBef>
            </a:pPr>
            <a:r>
              <a:rPr lang="en-US" sz="2400" b="0" strike="noStrike" spc="-1" dirty="0">
                <a:solidFill>
                  <a:srgbClr val="FF0000"/>
                </a:solidFill>
                <a:latin typeface="Calibri"/>
              </a:rPr>
              <a:t>returns</a:t>
            </a:r>
            <a:r>
              <a:rPr lang="en-US" sz="2400" b="0" strike="noStrike" spc="-1" dirty="0">
                <a:solidFill>
                  <a:srgbClr val="000000"/>
                </a:solidFill>
                <a:latin typeface="Calibri"/>
              </a:rPr>
              <a:t>: none</a:t>
            </a:r>
          </a:p>
        </p:txBody>
      </p:sp>
      <p:sp>
        <p:nvSpPr>
          <p:cNvPr id="217"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18" name="CustomShape 4"/>
          <p:cNvSpPr/>
          <p:nvPr/>
        </p:nvSpPr>
        <p:spPr>
          <a:xfrm>
            <a:off x="0" y="3007743"/>
            <a:ext cx="9067320" cy="1735560"/>
          </a:xfrm>
          <a:prstGeom prst="rect">
            <a:avLst/>
          </a:prstGeom>
          <a:noFill/>
          <a:ln w="9360">
            <a:solidFill>
              <a:srgbClr val="000000"/>
            </a:solidFill>
            <a:miter/>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2400" b="1" strike="noStrike" spc="-1" dirty="0">
                <a:solidFill>
                  <a:srgbClr val="000000"/>
                </a:solidFill>
                <a:latin typeface="Courier New"/>
                <a:ea typeface="MS PGothic"/>
              </a:rPr>
              <a:t>static void swap(int[] a, int </a:t>
            </a:r>
            <a:r>
              <a:rPr lang="en-US" sz="2400" b="1" strike="noStrike" spc="-1" dirty="0" err="1">
                <a:solidFill>
                  <a:srgbClr val="000000"/>
                </a:solidFill>
                <a:latin typeface="Courier New"/>
                <a:ea typeface="MS PGothic"/>
              </a:rPr>
              <a:t>i</a:t>
            </a:r>
            <a:r>
              <a:rPr lang="en-US" sz="2400" b="1" strike="noStrike" spc="-1" dirty="0">
                <a:solidFill>
                  <a:srgbClr val="000000"/>
                </a:solidFill>
                <a:latin typeface="Courier New"/>
                <a:ea typeface="MS PGothic"/>
              </a:rPr>
              <a:t>, int j) { </a:t>
            </a:r>
            <a:endParaRPr lang="en-US" sz="2400" b="0" strike="noStrike" spc="-1" dirty="0">
              <a:latin typeface="Arial"/>
            </a:endParaRPr>
          </a:p>
          <a:p>
            <a:pPr>
              <a:lnSpc>
                <a:spcPct val="90000"/>
              </a:lnSpc>
            </a:pPr>
            <a:r>
              <a:rPr lang="en-US" sz="2400" b="1" strike="noStrike" spc="-1" dirty="0">
                <a:solidFill>
                  <a:srgbClr val="000000"/>
                </a:solidFill>
                <a:latin typeface="Courier New"/>
                <a:ea typeface="MS PGothic"/>
              </a:rPr>
              <a:t>	int </a:t>
            </a:r>
            <a:r>
              <a:rPr lang="en-US" sz="2400" b="1" strike="noStrike" spc="-1" dirty="0" err="1">
                <a:solidFill>
                  <a:srgbClr val="000000"/>
                </a:solidFill>
                <a:latin typeface="Courier New"/>
                <a:ea typeface="MS PGothic"/>
              </a:rPr>
              <a:t>tmp</a:t>
            </a:r>
            <a:r>
              <a:rPr lang="en-US" sz="2400" b="1" strike="noStrike" spc="-1" dirty="0">
                <a:solidFill>
                  <a:srgbClr val="000000"/>
                </a:solidFill>
                <a:latin typeface="Courier New"/>
                <a:ea typeface="MS PGothic"/>
              </a:rPr>
              <a:t> = a[j];</a:t>
            </a:r>
            <a:endParaRPr lang="en-US" sz="2400" b="0" strike="noStrike" spc="-1" dirty="0">
              <a:latin typeface="Arial"/>
            </a:endParaRPr>
          </a:p>
          <a:p>
            <a:pPr>
              <a:lnSpc>
                <a:spcPct val="90000"/>
              </a:lnSpc>
            </a:pPr>
            <a:r>
              <a:rPr lang="en-US" sz="2400" b="1" strike="noStrike" spc="-1" dirty="0">
                <a:solidFill>
                  <a:srgbClr val="000000"/>
                </a:solidFill>
                <a:latin typeface="Courier New"/>
                <a:ea typeface="MS PGothic"/>
              </a:rPr>
              <a:t>     a[j] = a[</a:t>
            </a:r>
            <a:r>
              <a:rPr lang="en-US" sz="2400" b="1" strike="noStrike" spc="-1" dirty="0" err="1">
                <a:solidFill>
                  <a:srgbClr val="000000"/>
                </a:solidFill>
                <a:latin typeface="Courier New"/>
                <a:ea typeface="MS PGothic"/>
              </a:rPr>
              <a:t>i</a:t>
            </a:r>
            <a:r>
              <a:rPr lang="en-US" sz="2400" b="1" strike="noStrike" spc="-1" dirty="0">
                <a:solidFill>
                  <a:srgbClr val="000000"/>
                </a:solidFill>
                <a:latin typeface="Courier New"/>
                <a:ea typeface="MS PGothic"/>
              </a:rPr>
              <a:t>];</a:t>
            </a:r>
            <a:endParaRPr lang="en-US" sz="2400" b="0" strike="noStrike" spc="-1" dirty="0">
              <a:latin typeface="Arial"/>
            </a:endParaRPr>
          </a:p>
          <a:p>
            <a:pPr>
              <a:lnSpc>
                <a:spcPct val="90000"/>
              </a:lnSpc>
            </a:pPr>
            <a:r>
              <a:rPr lang="en-US" sz="2400" b="1" strike="noStrike" spc="-1" dirty="0">
                <a:solidFill>
                  <a:srgbClr val="000000"/>
                </a:solidFill>
                <a:latin typeface="Courier New"/>
                <a:ea typeface="MS PGothic"/>
              </a:rPr>
              <a:t>     a[</a:t>
            </a:r>
            <a:r>
              <a:rPr lang="en-US" sz="2400" b="1" strike="noStrike" spc="-1" dirty="0" err="1">
                <a:solidFill>
                  <a:srgbClr val="000000"/>
                </a:solidFill>
                <a:latin typeface="Courier New"/>
                <a:ea typeface="MS PGothic"/>
              </a:rPr>
              <a:t>i</a:t>
            </a:r>
            <a:r>
              <a:rPr lang="en-US" sz="2400" b="1" strike="noStrike" spc="-1" dirty="0">
                <a:solidFill>
                  <a:srgbClr val="000000"/>
                </a:solidFill>
                <a:latin typeface="Courier New"/>
                <a:ea typeface="MS PGothic"/>
              </a:rPr>
              <a:t>] = </a:t>
            </a:r>
            <a:r>
              <a:rPr lang="en-US" sz="2400" b="1" strike="noStrike" spc="-1" dirty="0" err="1">
                <a:solidFill>
                  <a:srgbClr val="000000"/>
                </a:solidFill>
                <a:latin typeface="Courier New"/>
                <a:ea typeface="MS PGothic"/>
              </a:rPr>
              <a:t>tmp</a:t>
            </a:r>
            <a:r>
              <a:rPr lang="en-US" sz="2400" b="1" strike="noStrike" spc="-1" dirty="0">
                <a:solidFill>
                  <a:srgbClr val="000000"/>
                </a:solidFill>
                <a:latin typeface="Courier New"/>
                <a:ea typeface="MS PGothic"/>
              </a:rPr>
              <a:t>;</a:t>
            </a:r>
            <a:endParaRPr lang="en-US" sz="2400" b="0" strike="noStrike" spc="-1" dirty="0">
              <a:latin typeface="Arial"/>
            </a:endParaRPr>
          </a:p>
          <a:p>
            <a:pPr>
              <a:lnSpc>
                <a:spcPct val="90000"/>
              </a:lnSpc>
            </a:pPr>
            <a:r>
              <a:rPr lang="en-US" sz="2400" b="1" strike="noStrike" spc="-1" dirty="0">
                <a:solidFill>
                  <a:srgbClr val="000000"/>
                </a:solidFill>
                <a:latin typeface="Courier New"/>
                <a:ea typeface="MS PGothic"/>
              </a:rPr>
              <a:t>}</a:t>
            </a:r>
            <a:endParaRPr lang="en-US" sz="2400" b="0" strike="noStrike" spc="-1" dirty="0">
              <a:latin typeface="Arial"/>
            </a:endParaRPr>
          </a:p>
        </p:txBody>
      </p:sp>
      <p:sp>
        <p:nvSpPr>
          <p:cNvPr id="219" name="TextShape 5"/>
          <p:cNvSpPr txBox="1"/>
          <p:nvPr/>
        </p:nvSpPr>
        <p:spPr>
          <a:xfrm>
            <a:off x="6458040" y="6356520"/>
            <a:ext cx="2057040" cy="364680"/>
          </a:xfrm>
          <a:prstGeom prst="rect">
            <a:avLst/>
          </a:prstGeom>
          <a:noFill/>
          <a:ln>
            <a:noFill/>
          </a:ln>
        </p:spPr>
        <p:txBody>
          <a:bodyPr anchor="ctr"/>
          <a:lstStyle/>
          <a:p>
            <a:pPr algn="r">
              <a:lnSpc>
                <a:spcPct val="100000"/>
              </a:lnSpc>
            </a:pPr>
            <a:fld id="{16DCC5D4-7391-4535-9F3F-8E3A193D3551}" type="slidenum">
              <a:rPr lang="en-US" sz="900" b="0" strike="noStrike" spc="-1">
                <a:solidFill>
                  <a:srgbClr val="8B8B8B"/>
                </a:solidFill>
                <a:latin typeface="Tahoma"/>
                <a:ea typeface="MS PGothic"/>
              </a:rPr>
              <a:t>32</a:t>
            </a:fld>
            <a:endParaRPr lang="en-US" sz="900" b="0" strike="noStrike" spc="-1">
              <a:latin typeface="Times New Roman"/>
            </a:endParaRPr>
          </a:p>
        </p:txBody>
      </p:sp>
      <p:sp>
        <p:nvSpPr>
          <p:cNvPr id="2" name="TextBox 1">
            <a:extLst>
              <a:ext uri="{FF2B5EF4-FFF2-40B4-BE49-F238E27FC236}">
                <a16:creationId xmlns:a16="http://schemas.microsoft.com/office/drawing/2014/main" id="{1A8C51DC-69A5-45E2-B853-C953D0271155}"/>
              </a:ext>
            </a:extLst>
          </p:cNvPr>
          <p:cNvSpPr txBox="1"/>
          <p:nvPr/>
        </p:nvSpPr>
        <p:spPr>
          <a:xfrm>
            <a:off x="780960" y="4879192"/>
            <a:ext cx="7162345" cy="1477328"/>
          </a:xfrm>
          <a:prstGeom prst="rect">
            <a:avLst/>
          </a:prstGeom>
          <a:noFill/>
        </p:spPr>
        <p:txBody>
          <a:bodyPr wrap="none" rtlCol="0">
            <a:spAutoFit/>
          </a:bodyPr>
          <a:lstStyle/>
          <a:p>
            <a:r>
              <a:rPr lang="en-US" spc="-1" dirty="0"/>
              <a:t>{ </a:t>
            </a:r>
            <a:r>
              <a:rPr lang="en-US" spc="-1" dirty="0">
                <a:solidFill>
                  <a:schemeClr val="accent1"/>
                </a:solidFill>
              </a:rPr>
              <a:t>R</a:t>
            </a:r>
            <a:r>
              <a:rPr lang="en-US" spc="-1" dirty="0"/>
              <a:t> } </a:t>
            </a:r>
            <a:r>
              <a:rPr lang="en-US" b="1" spc="-1" dirty="0">
                <a:latin typeface="Courier New" panose="02070309020205020404" pitchFamily="49" charset="0"/>
                <a:cs typeface="Courier New" panose="02070309020205020404" pitchFamily="49" charset="0"/>
              </a:rPr>
              <a:t>code</a:t>
            </a:r>
            <a:r>
              <a:rPr lang="en-US" spc="-1" dirty="0"/>
              <a:t> { </a:t>
            </a:r>
            <a:r>
              <a:rPr lang="en-US" spc="-1" dirty="0">
                <a:solidFill>
                  <a:schemeClr val="accent1"/>
                </a:solidFill>
              </a:rPr>
              <a:t>( E ^ (</a:t>
            </a:r>
            <a:r>
              <a:rPr lang="en-US" spc="-1" dirty="0" err="1">
                <a:solidFill>
                  <a:schemeClr val="accent1"/>
                </a:solidFill>
              </a:rPr>
              <a:t>forall</a:t>
            </a:r>
            <a:r>
              <a:rPr lang="en-US" spc="-1" dirty="0">
                <a:solidFill>
                  <a:schemeClr val="accent1"/>
                </a:solidFill>
              </a:rPr>
              <a:t> k :: k != </a:t>
            </a:r>
            <a:r>
              <a:rPr lang="en-US" spc="-1" dirty="0" err="1">
                <a:solidFill>
                  <a:schemeClr val="accent1"/>
                </a:solidFill>
              </a:rPr>
              <a:t>i,j</a:t>
            </a:r>
            <a:r>
              <a:rPr lang="en-US" spc="-1" dirty="0">
                <a:solidFill>
                  <a:schemeClr val="accent1"/>
                </a:solidFill>
              </a:rPr>
              <a:t> </a:t>
            </a:r>
            <a:r>
              <a:rPr lang="en-US" spc="-1" dirty="0" err="1">
                <a:solidFill>
                  <a:schemeClr val="accent1"/>
                </a:solidFill>
              </a:rPr>
              <a:t>a</a:t>
            </a:r>
            <a:r>
              <a:rPr lang="en-US" spc="-1" baseline="-25000" dirty="0" err="1">
                <a:solidFill>
                  <a:schemeClr val="accent1"/>
                </a:solidFill>
              </a:rPr>
              <a:t>post</a:t>
            </a:r>
            <a:r>
              <a:rPr lang="en-US" spc="-1" dirty="0">
                <a:solidFill>
                  <a:schemeClr val="accent1"/>
                </a:solidFill>
              </a:rPr>
              <a:t>[k] = </a:t>
            </a:r>
            <a:r>
              <a:rPr lang="en-US" spc="-1" dirty="0" err="1">
                <a:solidFill>
                  <a:schemeClr val="accent1"/>
                </a:solidFill>
              </a:rPr>
              <a:t>a</a:t>
            </a:r>
            <a:r>
              <a:rPr lang="en-US" spc="-1" baseline="-25000" dirty="0" err="1">
                <a:solidFill>
                  <a:schemeClr val="accent1"/>
                </a:solidFill>
              </a:rPr>
              <a:t>pre</a:t>
            </a:r>
            <a:r>
              <a:rPr lang="en-US" spc="-1" dirty="0">
                <a:solidFill>
                  <a:schemeClr val="accent1"/>
                </a:solidFill>
              </a:rPr>
              <a:t>[k]) </a:t>
            </a:r>
            <a:r>
              <a:rPr lang="en-US" spc="-1" dirty="0"/>
              <a:t>}</a:t>
            </a:r>
          </a:p>
          <a:p>
            <a:endParaRPr lang="en-US" spc="-1" dirty="0"/>
          </a:p>
          <a:p>
            <a:r>
              <a:rPr lang="en-US" spc="-1" dirty="0"/>
              <a:t>{ </a:t>
            </a:r>
            <a:r>
              <a:rPr lang="en-US" spc="-1" dirty="0">
                <a:solidFill>
                  <a:schemeClr val="accent1"/>
                </a:solidFill>
              </a:rPr>
              <a:t>a != null ^ 0 &lt;= </a:t>
            </a:r>
            <a:r>
              <a:rPr lang="en-US" spc="-1" dirty="0" err="1">
                <a:solidFill>
                  <a:schemeClr val="accent1"/>
                </a:solidFill>
              </a:rPr>
              <a:t>i,j</a:t>
            </a:r>
            <a:r>
              <a:rPr lang="en-US" spc="-1" dirty="0">
                <a:solidFill>
                  <a:schemeClr val="accent1"/>
                </a:solidFill>
              </a:rPr>
              <a:t> &lt; </a:t>
            </a:r>
            <a:r>
              <a:rPr lang="en-US" spc="-1" dirty="0" err="1">
                <a:solidFill>
                  <a:schemeClr val="accent1"/>
                </a:solidFill>
              </a:rPr>
              <a:t>a.length</a:t>
            </a:r>
            <a:r>
              <a:rPr lang="en-US" spc="-1" dirty="0">
                <a:solidFill>
                  <a:schemeClr val="accent1"/>
                </a:solidFill>
              </a:rPr>
              <a:t> </a:t>
            </a:r>
            <a:r>
              <a:rPr lang="en-US" spc="-1" dirty="0"/>
              <a:t>} </a:t>
            </a:r>
            <a:r>
              <a:rPr lang="en-US" b="1" spc="-1" dirty="0">
                <a:latin typeface="Courier New" panose="02070309020205020404" pitchFamily="49" charset="0"/>
                <a:cs typeface="Courier New" panose="02070309020205020404" pitchFamily="49" charset="0"/>
              </a:rPr>
              <a:t>code</a:t>
            </a:r>
            <a:r>
              <a:rPr lang="en-US" spc="-1" dirty="0"/>
              <a:t> </a:t>
            </a:r>
          </a:p>
          <a:p>
            <a:r>
              <a:rPr lang="en-US" spc="-1" dirty="0"/>
              <a:t>{ </a:t>
            </a:r>
            <a:r>
              <a:rPr lang="en-US" spc="-1" dirty="0">
                <a:solidFill>
                  <a:schemeClr val="accent1"/>
                </a:solidFill>
              </a:rPr>
              <a:t>(</a:t>
            </a:r>
            <a:r>
              <a:rPr lang="en-US" spc="-1" dirty="0" err="1">
                <a:solidFill>
                  <a:schemeClr val="accent1"/>
                </a:solidFill>
              </a:rPr>
              <a:t>a</a:t>
            </a:r>
            <a:r>
              <a:rPr lang="en-US" spc="-1" baseline="-25000" dirty="0" err="1">
                <a:solidFill>
                  <a:schemeClr val="accent1"/>
                </a:solidFill>
              </a:rPr>
              <a:t>post</a:t>
            </a:r>
            <a:r>
              <a:rPr lang="en-US" spc="-1" dirty="0">
                <a:solidFill>
                  <a:schemeClr val="accent1"/>
                </a:solidFill>
              </a:rPr>
              <a:t>[</a:t>
            </a:r>
            <a:r>
              <a:rPr lang="en-US" spc="-1" dirty="0" err="1">
                <a:solidFill>
                  <a:schemeClr val="accent1"/>
                </a:solidFill>
              </a:rPr>
              <a:t>i</a:t>
            </a:r>
            <a:r>
              <a:rPr lang="en-US" spc="-1" dirty="0">
                <a:solidFill>
                  <a:schemeClr val="accent1"/>
                </a:solidFill>
              </a:rPr>
              <a:t>] = </a:t>
            </a:r>
            <a:r>
              <a:rPr lang="en-US" spc="-1" dirty="0" err="1">
                <a:solidFill>
                  <a:schemeClr val="accent1"/>
                </a:solidFill>
              </a:rPr>
              <a:t>a</a:t>
            </a:r>
            <a:r>
              <a:rPr lang="en-US" spc="-1" baseline="-25000" dirty="0" err="1">
                <a:solidFill>
                  <a:schemeClr val="accent1"/>
                </a:solidFill>
              </a:rPr>
              <a:t>pre</a:t>
            </a:r>
            <a:r>
              <a:rPr lang="en-US" spc="-1" dirty="0">
                <a:solidFill>
                  <a:schemeClr val="accent1"/>
                </a:solidFill>
              </a:rPr>
              <a:t>[j] ^ </a:t>
            </a:r>
            <a:r>
              <a:rPr lang="en-US" spc="-1" dirty="0" err="1">
                <a:solidFill>
                  <a:schemeClr val="accent1"/>
                </a:solidFill>
              </a:rPr>
              <a:t>a</a:t>
            </a:r>
            <a:r>
              <a:rPr lang="en-US" spc="-1" baseline="-25000" dirty="0" err="1">
                <a:solidFill>
                  <a:schemeClr val="accent1"/>
                </a:solidFill>
              </a:rPr>
              <a:t>post</a:t>
            </a:r>
            <a:r>
              <a:rPr lang="en-US" spc="-1" dirty="0">
                <a:solidFill>
                  <a:schemeClr val="accent1"/>
                </a:solidFill>
              </a:rPr>
              <a:t>[j] = </a:t>
            </a:r>
            <a:r>
              <a:rPr lang="en-US" spc="-1" dirty="0" err="1">
                <a:solidFill>
                  <a:schemeClr val="accent1"/>
                </a:solidFill>
              </a:rPr>
              <a:t>a</a:t>
            </a:r>
            <a:r>
              <a:rPr lang="en-US" spc="-1" baseline="-25000" dirty="0" err="1">
                <a:solidFill>
                  <a:schemeClr val="accent1"/>
                </a:solidFill>
              </a:rPr>
              <a:t>pre</a:t>
            </a:r>
            <a:r>
              <a:rPr lang="en-US" spc="-1" dirty="0">
                <a:solidFill>
                  <a:schemeClr val="accent1"/>
                </a:solidFill>
              </a:rPr>
              <a:t>[</a:t>
            </a:r>
            <a:r>
              <a:rPr lang="en-US" spc="-1" dirty="0" err="1">
                <a:solidFill>
                  <a:schemeClr val="accent1"/>
                </a:solidFill>
              </a:rPr>
              <a:t>i</a:t>
            </a:r>
            <a:r>
              <a:rPr lang="en-US" spc="-1" dirty="0">
                <a:solidFill>
                  <a:schemeClr val="accent1"/>
                </a:solidFill>
              </a:rPr>
              <a:t>]) </a:t>
            </a:r>
          </a:p>
          <a:p>
            <a:r>
              <a:rPr lang="en-US" spc="-1" dirty="0">
                <a:solidFill>
                  <a:schemeClr val="accent1"/>
                </a:solidFill>
              </a:rPr>
              <a:t>  ^ (</a:t>
            </a:r>
            <a:r>
              <a:rPr lang="en-US" spc="-1" dirty="0" err="1">
                <a:solidFill>
                  <a:schemeClr val="accent1"/>
                </a:solidFill>
              </a:rPr>
              <a:t>forall</a:t>
            </a:r>
            <a:r>
              <a:rPr lang="en-US" spc="-1" dirty="0">
                <a:solidFill>
                  <a:schemeClr val="accent1"/>
                </a:solidFill>
              </a:rPr>
              <a:t> k :: (0 &lt;= k &lt; </a:t>
            </a:r>
            <a:r>
              <a:rPr lang="en-US" spc="-1" dirty="0" err="1">
                <a:solidFill>
                  <a:schemeClr val="accent1"/>
                </a:solidFill>
              </a:rPr>
              <a:t>a.length</a:t>
            </a:r>
            <a:r>
              <a:rPr lang="en-US" spc="-1" dirty="0">
                <a:solidFill>
                  <a:schemeClr val="accent1"/>
                </a:solidFill>
              </a:rPr>
              <a:t> ^ k != </a:t>
            </a:r>
            <a:r>
              <a:rPr lang="en-US" spc="-1" dirty="0" err="1">
                <a:solidFill>
                  <a:schemeClr val="accent1"/>
                </a:solidFill>
              </a:rPr>
              <a:t>i</a:t>
            </a:r>
            <a:r>
              <a:rPr lang="en-US" spc="-1" dirty="0">
                <a:solidFill>
                  <a:schemeClr val="accent1"/>
                </a:solidFill>
              </a:rPr>
              <a:t> ^ k != j) </a:t>
            </a:r>
            <a:r>
              <a:rPr lang="en-US" spc="-1" dirty="0">
                <a:solidFill>
                  <a:schemeClr val="accent1"/>
                </a:solidFill>
                <a:sym typeface="Wingdings" pitchFamily="2" charset="2"/>
              </a:rPr>
              <a:t>==</a:t>
            </a:r>
            <a:r>
              <a:rPr lang="en-US" spc="-1" dirty="0">
                <a:solidFill>
                  <a:schemeClr val="accent1"/>
                </a:solidFill>
              </a:rPr>
              <a:t>&gt;  </a:t>
            </a:r>
            <a:r>
              <a:rPr lang="en-US" spc="-1" dirty="0" err="1">
                <a:solidFill>
                  <a:schemeClr val="accent1"/>
                </a:solidFill>
              </a:rPr>
              <a:t>a</a:t>
            </a:r>
            <a:r>
              <a:rPr lang="en-US" spc="-1" baseline="-25000" dirty="0" err="1">
                <a:solidFill>
                  <a:schemeClr val="accent1"/>
                </a:solidFill>
              </a:rPr>
              <a:t>post</a:t>
            </a:r>
            <a:r>
              <a:rPr lang="en-US" spc="-1" dirty="0">
                <a:solidFill>
                  <a:schemeClr val="accent1"/>
                </a:solidFill>
              </a:rPr>
              <a:t>[k] = </a:t>
            </a:r>
            <a:r>
              <a:rPr lang="en-US" spc="-1" dirty="0" err="1">
                <a:solidFill>
                  <a:schemeClr val="accent1"/>
                </a:solidFill>
              </a:rPr>
              <a:t>a</a:t>
            </a:r>
            <a:r>
              <a:rPr lang="en-US" spc="-1" baseline="-25000" dirty="0" err="1">
                <a:solidFill>
                  <a:schemeClr val="accent1"/>
                </a:solidFill>
              </a:rPr>
              <a:t>pre</a:t>
            </a:r>
            <a:r>
              <a:rPr lang="en-US" spc="-1" dirty="0">
                <a:solidFill>
                  <a:schemeClr val="accent1"/>
                </a:solidFill>
              </a:rPr>
              <a:t>[k]) </a:t>
            </a:r>
            <a:r>
              <a:rPr lang="en-US" dirty="0"/>
              <a:t>}</a:t>
            </a:r>
          </a:p>
        </p:txBody>
      </p:sp>
    </p:spTree>
    <p:extLst>
      <p:ext uri="{BB962C8B-B14F-4D97-AF65-F5344CB8AC3E}">
        <p14:creationId xmlns:p14="http://schemas.microsoft.com/office/powerpoint/2010/main" val="180801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8">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Comparison by Logical Formulas</a:t>
            </a:r>
            <a:endParaRPr lang="en-US" sz="3300" b="0" strike="noStrike" spc="-1">
              <a:solidFill>
                <a:srgbClr val="000000"/>
              </a:solidFill>
              <a:latin typeface="Tahoma"/>
            </a:endParaRPr>
          </a:p>
        </p:txBody>
      </p:sp>
      <p:sp>
        <p:nvSpPr>
          <p:cNvPr id="208" name="TextShape 2"/>
          <p:cNvSpPr txBox="1"/>
          <p:nvPr/>
        </p:nvSpPr>
        <p:spPr>
          <a:xfrm>
            <a:off x="628560" y="1825560"/>
            <a:ext cx="7886520" cy="4350960"/>
          </a:xfrm>
          <a:prstGeom prst="rect">
            <a:avLst/>
          </a:prstGeom>
          <a:noFill/>
          <a:ln>
            <a:noFill/>
          </a:ln>
        </p:spPr>
        <p:txBody>
          <a:bodyPr/>
          <a:lstStyle/>
          <a:p>
            <a:pPr marL="171360" indent="-171000">
              <a:lnSpc>
                <a:spcPct val="100000"/>
              </a:lnSpc>
              <a:spcBef>
                <a:spcPts val="751"/>
              </a:spcBef>
              <a:buClr>
                <a:srgbClr val="000000"/>
              </a:buClr>
              <a:buFont typeface="Arial"/>
              <a:buChar char="•"/>
            </a:pPr>
            <a:r>
              <a:rPr lang="en-US" sz="3000" b="0" strike="noStrike" spc="-1" dirty="0">
                <a:solidFill>
                  <a:srgbClr val="000000"/>
                </a:solidFill>
                <a:latin typeface="Calibri"/>
                <a:ea typeface="ＭＳ Ｐゴシック"/>
              </a:rPr>
              <a:t>We often use this equivalence direction:</a:t>
            </a:r>
            <a:endParaRPr lang="en-US" sz="3000" b="0" strike="noStrike" spc="-1" dirty="0">
              <a:solidFill>
                <a:srgbClr val="000000"/>
              </a:solidFill>
              <a:latin typeface="Calibri"/>
            </a:endParaRPr>
          </a:p>
          <a:p>
            <a:pPr>
              <a:lnSpc>
                <a:spcPct val="100000"/>
              </a:lnSpc>
              <a:spcBef>
                <a:spcPts val="751"/>
              </a:spcBef>
            </a:pPr>
            <a:endParaRPr lang="en-US" sz="3000" b="0" strike="noStrike" spc="-1" dirty="0">
              <a:solidFill>
                <a:srgbClr val="000000"/>
              </a:solidFill>
              <a:latin typeface="Calibri"/>
            </a:endParaRPr>
          </a:p>
          <a:p>
            <a:pPr>
              <a:lnSpc>
                <a:spcPct val="100000"/>
              </a:lnSpc>
              <a:spcBef>
                <a:spcPts val="751"/>
              </a:spcBef>
            </a:pPr>
            <a:r>
              <a:rPr lang="en-US" sz="3000" b="0" strike="noStrike" spc="-1" dirty="0">
                <a:solidFill>
                  <a:srgbClr val="000000"/>
                </a:solidFill>
                <a:latin typeface="Calibri"/>
                <a:ea typeface="ＭＳ Ｐゴシック"/>
              </a:rPr>
              <a:t>If P</a:t>
            </a:r>
            <a:r>
              <a:rPr lang="en-US" sz="3000" b="0" strike="noStrike" spc="-1" baseline="-25000" dirty="0">
                <a:solidFill>
                  <a:srgbClr val="000000"/>
                </a:solidFill>
                <a:latin typeface="Calibri"/>
                <a:ea typeface="ＭＳ Ｐゴシック"/>
              </a:rPr>
              <a:t>B</a:t>
            </a:r>
            <a:r>
              <a:rPr lang="en-US" sz="3000" b="0" strike="noStrike" spc="-1" dirty="0">
                <a:solidFill>
                  <a:srgbClr val="000000"/>
                </a:solidFill>
                <a:latin typeface="Calibri"/>
                <a:ea typeface="ＭＳ Ｐゴシック"/>
              </a:rPr>
              <a:t> =&gt; P</a:t>
            </a:r>
            <a:r>
              <a:rPr lang="en-US" sz="3000" b="0" strike="noStrike" spc="-1" baseline="-25000" dirty="0">
                <a:solidFill>
                  <a:srgbClr val="000000"/>
                </a:solidFill>
                <a:latin typeface="Calibri"/>
                <a:ea typeface="ＭＳ Ｐゴシック"/>
              </a:rPr>
              <a:t>A</a:t>
            </a:r>
            <a:r>
              <a:rPr lang="en-US" sz="3000" b="0" strike="noStrike" spc="-1" dirty="0">
                <a:solidFill>
                  <a:srgbClr val="000000"/>
                </a:solidFill>
                <a:latin typeface="Calibri"/>
                <a:ea typeface="ＭＳ Ｐゴシック"/>
              </a:rPr>
              <a:t> and Q</a:t>
            </a:r>
            <a:r>
              <a:rPr lang="en-US" sz="3000" b="0" strike="noStrike" spc="-1" baseline="-25000" dirty="0">
                <a:solidFill>
                  <a:srgbClr val="000000"/>
                </a:solidFill>
                <a:latin typeface="Calibri"/>
                <a:ea typeface="ＭＳ Ｐゴシック"/>
              </a:rPr>
              <a:t>A</a:t>
            </a:r>
            <a:r>
              <a:rPr lang="en-US" sz="3000" b="0" strike="noStrike" spc="-1" dirty="0">
                <a:solidFill>
                  <a:srgbClr val="000000"/>
                </a:solidFill>
                <a:latin typeface="Calibri"/>
                <a:ea typeface="ＭＳ Ｐゴシック"/>
              </a:rPr>
              <a:t> =&gt; Q</a:t>
            </a:r>
            <a:r>
              <a:rPr lang="en-US" sz="3000" b="0" strike="noStrike" spc="-1" baseline="-25000" dirty="0">
                <a:solidFill>
                  <a:srgbClr val="000000"/>
                </a:solidFill>
                <a:latin typeface="Calibri"/>
                <a:ea typeface="ＭＳ Ｐゴシック"/>
              </a:rPr>
              <a:t>B </a:t>
            </a:r>
            <a:r>
              <a:rPr lang="en-US" sz="3000" b="0" strike="noStrike" spc="-1" dirty="0">
                <a:solidFill>
                  <a:srgbClr val="000000"/>
                </a:solidFill>
                <a:latin typeface="Calibri"/>
                <a:ea typeface="ＭＳ Ｐゴシック"/>
              </a:rPr>
              <a:t>then A is stronger than B</a:t>
            </a:r>
            <a:endParaRPr lang="en-US" sz="3000" b="0" strike="noStrike" spc="-1" dirty="0">
              <a:solidFill>
                <a:srgbClr val="000000"/>
              </a:solidFill>
              <a:latin typeface="Calibri"/>
            </a:endParaRPr>
          </a:p>
          <a:p>
            <a:pPr>
              <a:lnSpc>
                <a:spcPct val="100000"/>
              </a:lnSpc>
              <a:spcBef>
                <a:spcPts val="751"/>
              </a:spcBef>
            </a:pPr>
            <a:endParaRPr lang="en-US" sz="3000" b="0" strike="noStrike" spc="-1" dirty="0">
              <a:solidFill>
                <a:srgbClr val="000000"/>
              </a:solidFill>
              <a:latin typeface="Calibri"/>
            </a:endParaRPr>
          </a:p>
          <a:p>
            <a:pPr>
              <a:lnSpc>
                <a:spcPct val="100000"/>
              </a:lnSpc>
              <a:spcBef>
                <a:spcPts val="751"/>
              </a:spcBef>
            </a:pPr>
            <a:endParaRPr lang="en-US" sz="3000" b="0" strike="noStrike" spc="-1" dirty="0">
              <a:solidFill>
                <a:srgbClr val="000000"/>
              </a:solidFill>
              <a:latin typeface="Calibri"/>
            </a:endParaRPr>
          </a:p>
          <a:p>
            <a:pPr>
              <a:lnSpc>
                <a:spcPct val="100000"/>
              </a:lnSpc>
              <a:spcBef>
                <a:spcPts val="751"/>
              </a:spcBef>
            </a:pPr>
            <a:r>
              <a:rPr lang="en-US" sz="3000" b="0" strike="noStrike" spc="-1" baseline="-25000" dirty="0">
                <a:solidFill>
                  <a:srgbClr val="000000"/>
                </a:solidFill>
                <a:latin typeface="Calibri"/>
                <a:ea typeface="ＭＳ Ｐゴシック"/>
              </a:rPr>
              <a:t> </a:t>
            </a:r>
            <a:endParaRPr lang="en-US" sz="3000" b="0" strike="noStrike" spc="-1" dirty="0">
              <a:solidFill>
                <a:srgbClr val="000000"/>
              </a:solidFill>
              <a:latin typeface="Calibri"/>
            </a:endParaRPr>
          </a:p>
        </p:txBody>
      </p:sp>
      <p:sp>
        <p:nvSpPr>
          <p:cNvPr id="209"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10" name="TextShape 4"/>
          <p:cNvSpPr txBox="1"/>
          <p:nvPr/>
        </p:nvSpPr>
        <p:spPr>
          <a:xfrm>
            <a:off x="6458040" y="6356520"/>
            <a:ext cx="2057040" cy="364680"/>
          </a:xfrm>
          <a:prstGeom prst="rect">
            <a:avLst/>
          </a:prstGeom>
          <a:noFill/>
          <a:ln>
            <a:noFill/>
          </a:ln>
        </p:spPr>
        <p:txBody>
          <a:bodyPr anchor="ctr"/>
          <a:lstStyle/>
          <a:p>
            <a:pPr algn="r">
              <a:lnSpc>
                <a:spcPct val="100000"/>
              </a:lnSpc>
            </a:pPr>
            <a:fld id="{7A952C9F-46C8-479D-A62F-D1906D387A95}" type="slidenum">
              <a:rPr lang="en-US" sz="900" b="0" strike="noStrike" spc="-1">
                <a:solidFill>
                  <a:srgbClr val="8B8B8B"/>
                </a:solidFill>
                <a:latin typeface="Tahoma"/>
                <a:ea typeface="MS PGothic"/>
              </a:rPr>
              <a:t>33</a:t>
            </a:fld>
            <a:endParaRPr lang="en-US" sz="900" b="0" strike="noStrike" spc="-1">
              <a:latin typeface="Times New Roman"/>
            </a:endParaRPr>
          </a:p>
        </p:txBody>
      </p:sp>
    </p:spTree>
    <p:extLst>
      <p:ext uri="{BB962C8B-B14F-4D97-AF65-F5344CB8AC3E}">
        <p14:creationId xmlns:p14="http://schemas.microsoft.com/office/powerpoint/2010/main" val="951924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Comparing Specifications, Review</a:t>
            </a:r>
            <a:endParaRPr lang="en-US" sz="3300" b="0" strike="noStrike" spc="-1">
              <a:solidFill>
                <a:srgbClr val="000000"/>
              </a:solidFill>
              <a:latin typeface="Tahoma"/>
            </a:endParaRPr>
          </a:p>
        </p:txBody>
      </p:sp>
      <p:sp>
        <p:nvSpPr>
          <p:cNvPr id="212" name="TextShape 2"/>
          <p:cNvSpPr txBox="1"/>
          <p:nvPr/>
        </p:nvSpPr>
        <p:spPr>
          <a:xfrm>
            <a:off x="628560" y="1825560"/>
            <a:ext cx="7886520" cy="4350960"/>
          </a:xfrm>
          <a:prstGeom prst="rect">
            <a:avLst/>
          </a:prstGeom>
          <a:noFill/>
          <a:ln>
            <a:noFill/>
          </a:ln>
        </p:spPr>
        <p:txBody>
          <a:bodyPr/>
          <a:lstStyle/>
          <a:p>
            <a:pPr marL="171360" indent="-171000">
              <a:lnSpc>
                <a:spcPct val="100000"/>
              </a:lnSpc>
              <a:spcBef>
                <a:spcPts val="751"/>
              </a:spcBef>
              <a:buClr>
                <a:srgbClr val="000000"/>
              </a:buClr>
              <a:buFont typeface="Arial"/>
              <a:buChar char="•"/>
            </a:pPr>
            <a:r>
              <a:rPr lang="en-US" sz="2100" b="0" strike="noStrike" spc="-1" dirty="0">
                <a:solidFill>
                  <a:srgbClr val="000000"/>
                </a:solidFill>
                <a:latin typeface="Calibri"/>
                <a:ea typeface="ＭＳ Ｐゴシック"/>
              </a:rPr>
              <a:t>It is not easy to compare specifications</a:t>
            </a:r>
            <a:endParaRPr lang="en-US" sz="2100" b="0" strike="noStrike" spc="-1" dirty="0">
              <a:solidFill>
                <a:srgbClr val="000000"/>
              </a:solidFill>
              <a:latin typeface="Calibri"/>
            </a:endParaRPr>
          </a:p>
          <a:p>
            <a:pPr marL="171360" indent="-171000">
              <a:lnSpc>
                <a:spcPct val="100000"/>
              </a:lnSpc>
              <a:spcBef>
                <a:spcPts val="751"/>
              </a:spcBef>
              <a:buClr>
                <a:srgbClr val="000000"/>
              </a:buClr>
              <a:buFont typeface="Arial"/>
              <a:buChar char="•"/>
            </a:pPr>
            <a:r>
              <a:rPr lang="en-US" sz="2100" b="0" strike="noStrike" spc="-1" dirty="0">
                <a:solidFill>
                  <a:srgbClr val="000000"/>
                </a:solidFill>
                <a:latin typeface="Calibri"/>
                <a:ea typeface="ＭＳ Ｐゴシック"/>
              </a:rPr>
              <a:t>Comparison by hand</a:t>
            </a:r>
            <a:endParaRPr lang="en-US" sz="2100" b="0" strike="noStrike" spc="-1" dirty="0">
              <a:solidFill>
                <a:srgbClr val="000000"/>
              </a:solidFill>
              <a:latin typeface="Calibri"/>
            </a:endParaRP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ea typeface="ＭＳ Ｐゴシック"/>
              </a:rPr>
              <a:t>Easier but can be imprecise</a:t>
            </a:r>
          </a:p>
          <a:p>
            <a:pPr marL="514440" lvl="1" indent="-171000">
              <a:lnSpc>
                <a:spcPct val="100000"/>
              </a:lnSpc>
              <a:spcBef>
                <a:spcPts val="374"/>
              </a:spcBef>
              <a:buClr>
                <a:srgbClr val="000000"/>
              </a:buClr>
              <a:buFont typeface="Arial"/>
              <a:buChar char="•"/>
            </a:pPr>
            <a:r>
              <a:rPr lang="en-US" spc="-1" dirty="0">
                <a:solidFill>
                  <a:srgbClr val="000000"/>
                </a:solidFill>
                <a:latin typeface="Calibri"/>
                <a:ea typeface="ＭＳ Ｐゴシック"/>
              </a:rPr>
              <a:t>It may be difficult to see which of two conditions is stronger</a:t>
            </a:r>
            <a:endParaRPr lang="en-US" sz="1800" b="0" strike="noStrike" spc="-1" dirty="0">
              <a:solidFill>
                <a:srgbClr val="000000"/>
              </a:solidFill>
              <a:latin typeface="Calibri"/>
            </a:endParaRPr>
          </a:p>
          <a:p>
            <a:endParaRPr lang="en-US" sz="1800" b="0" strike="noStrike" spc="-1" dirty="0">
              <a:solidFill>
                <a:srgbClr val="000000"/>
              </a:solidFill>
              <a:latin typeface="Calibri"/>
            </a:endParaRPr>
          </a:p>
          <a:p>
            <a:pPr marL="171360" indent="-171000">
              <a:lnSpc>
                <a:spcPct val="100000"/>
              </a:lnSpc>
              <a:spcBef>
                <a:spcPts val="751"/>
              </a:spcBef>
              <a:buClr>
                <a:srgbClr val="000000"/>
              </a:buClr>
              <a:buFont typeface="Arial"/>
              <a:buChar char="•"/>
            </a:pPr>
            <a:r>
              <a:rPr lang="en-US" sz="2100" b="0" strike="noStrike" spc="-1" dirty="0">
                <a:solidFill>
                  <a:srgbClr val="000000"/>
                </a:solidFill>
                <a:latin typeface="Calibri"/>
                <a:ea typeface="ＭＳ Ｐゴシック"/>
              </a:rPr>
              <a:t>Comparison by logical formulas</a:t>
            </a:r>
            <a:endParaRPr lang="en-US" sz="2100" b="0" strike="noStrike" spc="-1" dirty="0">
              <a:solidFill>
                <a:srgbClr val="000000"/>
              </a:solidFill>
              <a:latin typeface="Calibri"/>
            </a:endParaRP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ea typeface="ＭＳ Ｐゴシック"/>
              </a:rPr>
              <a:t>Accurate</a:t>
            </a:r>
            <a:endParaRPr lang="en-US" sz="1800" b="0" strike="noStrike" spc="-1" dirty="0">
              <a:solidFill>
                <a:srgbClr val="000000"/>
              </a:solidFill>
              <a:latin typeface="Calibri"/>
            </a:endParaRP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ea typeface="ＭＳ Ｐゴシック"/>
              </a:rPr>
              <a:t>Sometimes, it is difficult to express behaviors with precise logical formulas!</a:t>
            </a:r>
            <a:endParaRPr lang="en-US" sz="1800" b="0" strike="noStrike" spc="-1" dirty="0">
              <a:solidFill>
                <a:srgbClr val="000000"/>
              </a:solidFill>
              <a:latin typeface="Calibri"/>
            </a:endParaRPr>
          </a:p>
          <a:p>
            <a:endParaRPr lang="en-US" sz="1800" b="0" strike="noStrike" spc="-1" dirty="0">
              <a:solidFill>
                <a:srgbClr val="000000"/>
              </a:solidFill>
              <a:latin typeface="Calibri"/>
            </a:endParaRPr>
          </a:p>
        </p:txBody>
      </p:sp>
      <p:sp>
        <p:nvSpPr>
          <p:cNvPr id="213"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14" name="TextShape 4"/>
          <p:cNvSpPr txBox="1"/>
          <p:nvPr/>
        </p:nvSpPr>
        <p:spPr>
          <a:xfrm>
            <a:off x="6458040" y="6356520"/>
            <a:ext cx="2057040" cy="364680"/>
          </a:xfrm>
          <a:prstGeom prst="rect">
            <a:avLst/>
          </a:prstGeom>
          <a:noFill/>
          <a:ln>
            <a:noFill/>
          </a:ln>
        </p:spPr>
        <p:txBody>
          <a:bodyPr anchor="ctr"/>
          <a:lstStyle/>
          <a:p>
            <a:pPr algn="r">
              <a:lnSpc>
                <a:spcPct val="100000"/>
              </a:lnSpc>
            </a:pPr>
            <a:fld id="{2C63CA30-778B-4C4E-BC15-EAC7AE472646}" type="slidenum">
              <a:rPr lang="en-US" sz="900" b="0" strike="noStrike" spc="-1">
                <a:solidFill>
                  <a:srgbClr val="8B8B8B"/>
                </a:solidFill>
                <a:latin typeface="Tahoma"/>
                <a:ea typeface="MS PGothic"/>
              </a:rPr>
              <a:t>34</a:t>
            </a:fld>
            <a:endParaRPr lang="en-US" sz="900" b="0" strike="noStrike" spc="-1">
              <a:latin typeface="Times New Roman"/>
            </a:endParaRPr>
          </a:p>
        </p:txBody>
      </p:sp>
    </p:spTree>
    <p:extLst>
      <p:ext uri="{BB962C8B-B14F-4D97-AF65-F5344CB8AC3E}">
        <p14:creationId xmlns:p14="http://schemas.microsoft.com/office/powerpoint/2010/main" val="1748574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Comparing by Hand</a:t>
            </a:r>
            <a:endParaRPr lang="en-US" sz="3300" b="0" strike="noStrike" spc="-1">
              <a:solidFill>
                <a:srgbClr val="000000"/>
              </a:solidFill>
              <a:latin typeface="Tahoma"/>
            </a:endParaRPr>
          </a:p>
        </p:txBody>
      </p:sp>
      <p:sp>
        <p:nvSpPr>
          <p:cNvPr id="221"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FF0000"/>
              </a:buClr>
              <a:buFont typeface="Arial"/>
              <a:buChar char="•"/>
            </a:pPr>
            <a:r>
              <a:rPr lang="en-US" sz="2100" spc="-1" dirty="0">
                <a:solidFill>
                  <a:srgbClr val="FF0000"/>
                </a:solidFill>
                <a:latin typeface="Calibri"/>
              </a:rPr>
              <a:t>R</a:t>
            </a:r>
            <a:r>
              <a:rPr lang="en-US" sz="2100" b="0" strike="noStrike" spc="-1" dirty="0">
                <a:solidFill>
                  <a:srgbClr val="FF0000"/>
                </a:solidFill>
                <a:latin typeface="Calibri"/>
              </a:rPr>
              <a:t>equires </a:t>
            </a:r>
            <a:r>
              <a:rPr lang="en-US" sz="2100" b="0" strike="noStrike" spc="-1" dirty="0">
                <a:solidFill>
                  <a:srgbClr val="000000"/>
                </a:solidFill>
                <a:latin typeface="Calibri"/>
              </a:rPr>
              <a:t>clause</a:t>
            </a:r>
          </a:p>
          <a:p>
            <a:pPr marL="514440" lvl="1" indent="-171000">
              <a:lnSpc>
                <a:spcPct val="100000"/>
              </a:lnSpc>
              <a:spcBef>
                <a:spcPts val="374"/>
              </a:spcBef>
              <a:buClr>
                <a:srgbClr val="0000FF"/>
              </a:buClr>
              <a:buFont typeface="Arial"/>
              <a:buChar char="•"/>
            </a:pPr>
            <a:r>
              <a:rPr lang="en-US" sz="1800" b="0" strike="noStrike" spc="-1" dirty="0">
                <a:solidFill>
                  <a:srgbClr val="0000FF"/>
                </a:solidFill>
                <a:latin typeface="Calibri"/>
              </a:rPr>
              <a:t>Stronger spec</a:t>
            </a:r>
            <a:r>
              <a:rPr lang="en-US" sz="1800" b="0" strike="noStrike" spc="-1" dirty="0">
                <a:solidFill>
                  <a:srgbClr val="000000"/>
                </a:solidFill>
                <a:latin typeface="Calibri"/>
              </a:rPr>
              <a:t> has </a:t>
            </a:r>
            <a:r>
              <a:rPr lang="en-US" sz="1800" b="1" strike="noStrike" spc="-1" dirty="0">
                <a:solidFill>
                  <a:srgbClr val="000000"/>
                </a:solidFill>
                <a:latin typeface="Calibri"/>
              </a:rPr>
              <a:t>fewer</a:t>
            </a:r>
            <a:r>
              <a:rPr lang="en-US" sz="1800" b="0" strike="noStrike" spc="-1" dirty="0">
                <a:solidFill>
                  <a:srgbClr val="000000"/>
                </a:solidFill>
                <a:latin typeface="Calibri"/>
              </a:rPr>
              <a:t> conditions in requires</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Requires less</a:t>
            </a:r>
          </a:p>
          <a:p>
            <a:pPr marL="171360" indent="-171000">
              <a:lnSpc>
                <a:spcPct val="90000"/>
              </a:lnSpc>
              <a:spcBef>
                <a:spcPts val="751"/>
              </a:spcBef>
              <a:buClr>
                <a:srgbClr val="FF0000"/>
              </a:buClr>
              <a:buFont typeface="Arial"/>
              <a:buChar char="•"/>
            </a:pPr>
            <a:r>
              <a:rPr lang="en-US" sz="2100" b="0" strike="noStrike" spc="-1" dirty="0">
                <a:solidFill>
                  <a:srgbClr val="FF0000"/>
                </a:solidFill>
                <a:latin typeface="Calibri"/>
              </a:rPr>
              <a:t>Modifies/effects</a:t>
            </a:r>
            <a:r>
              <a:rPr lang="en-US" sz="2100" b="0" strike="noStrike" spc="-1" dirty="0">
                <a:solidFill>
                  <a:srgbClr val="000000"/>
                </a:solidFill>
                <a:latin typeface="Calibri"/>
              </a:rPr>
              <a:t> clause </a:t>
            </a:r>
          </a:p>
          <a:p>
            <a:pPr marL="514440" lvl="1" indent="-171000">
              <a:lnSpc>
                <a:spcPct val="100000"/>
              </a:lnSpc>
              <a:spcBef>
                <a:spcPts val="374"/>
              </a:spcBef>
              <a:buClr>
                <a:srgbClr val="0000FF"/>
              </a:buClr>
              <a:buFont typeface="Arial"/>
              <a:buChar char="•"/>
            </a:pPr>
            <a:r>
              <a:rPr lang="en-US" sz="1800" b="0" strike="noStrike" spc="-1" dirty="0">
                <a:solidFill>
                  <a:srgbClr val="0000FF"/>
                </a:solidFill>
                <a:latin typeface="Calibri"/>
              </a:rPr>
              <a:t>Stronger spec</a:t>
            </a:r>
            <a:r>
              <a:rPr lang="en-US" sz="1800" b="0" strike="noStrike" spc="-1" dirty="0">
                <a:solidFill>
                  <a:srgbClr val="000000"/>
                </a:solidFill>
                <a:latin typeface="Calibri"/>
              </a:rPr>
              <a:t> modifies </a:t>
            </a:r>
            <a:r>
              <a:rPr lang="en-US" sz="1800" b="1" strike="noStrike" spc="-1" dirty="0">
                <a:solidFill>
                  <a:srgbClr val="000000"/>
                </a:solidFill>
                <a:latin typeface="Calibri"/>
              </a:rPr>
              <a:t>fewer</a:t>
            </a:r>
            <a:r>
              <a:rPr lang="en-US" sz="1800" b="0" strike="noStrike" spc="-1" dirty="0">
                <a:solidFill>
                  <a:srgbClr val="000000"/>
                </a:solidFill>
                <a:latin typeface="Calibri"/>
              </a:rPr>
              <a:t> objects. Stronger spec guarantees more objects stay unmodified!</a:t>
            </a:r>
          </a:p>
          <a:p>
            <a:pPr marL="171360" indent="-171000">
              <a:lnSpc>
                <a:spcPct val="90000"/>
              </a:lnSpc>
              <a:spcBef>
                <a:spcPts val="751"/>
              </a:spcBef>
              <a:buClr>
                <a:srgbClr val="FF0000"/>
              </a:buClr>
              <a:buFont typeface="Arial"/>
              <a:buChar char="•"/>
            </a:pPr>
            <a:r>
              <a:rPr lang="en-US" sz="2100" b="0" strike="noStrike" spc="-1" dirty="0">
                <a:solidFill>
                  <a:srgbClr val="FF0000"/>
                </a:solidFill>
                <a:latin typeface="Calibri"/>
              </a:rPr>
              <a:t>Returns </a:t>
            </a:r>
            <a:r>
              <a:rPr lang="en-US" sz="2100" b="0" strike="noStrike" spc="-1" dirty="0">
                <a:solidFill>
                  <a:srgbClr val="000000"/>
                </a:solidFill>
                <a:latin typeface="Calibri"/>
              </a:rPr>
              <a:t>and</a:t>
            </a:r>
            <a:r>
              <a:rPr lang="en-US" sz="2100" b="0" strike="noStrike" spc="-1" dirty="0">
                <a:solidFill>
                  <a:srgbClr val="FF0000"/>
                </a:solidFill>
                <a:latin typeface="Calibri"/>
              </a:rPr>
              <a:t> throws</a:t>
            </a:r>
            <a:r>
              <a:rPr lang="en-US" sz="2100" b="0" strike="noStrike" spc="-1" dirty="0">
                <a:solidFill>
                  <a:srgbClr val="000000"/>
                </a:solidFill>
                <a:latin typeface="Calibri"/>
              </a:rPr>
              <a:t> clauses</a:t>
            </a:r>
          </a:p>
          <a:p>
            <a:pPr marL="514440" lvl="1" indent="-171000">
              <a:lnSpc>
                <a:spcPct val="100000"/>
              </a:lnSpc>
              <a:spcBef>
                <a:spcPts val="374"/>
              </a:spcBef>
              <a:buClr>
                <a:srgbClr val="0000FF"/>
              </a:buClr>
              <a:buFont typeface="Arial"/>
              <a:buChar char="•"/>
            </a:pPr>
            <a:r>
              <a:rPr lang="en-US" sz="1800" b="0" strike="noStrike" spc="-1" dirty="0">
                <a:solidFill>
                  <a:srgbClr val="0000FF"/>
                </a:solidFill>
                <a:latin typeface="Calibri"/>
              </a:rPr>
              <a:t>Stronger spec</a:t>
            </a:r>
            <a:r>
              <a:rPr lang="en-US" sz="1800" b="0" strike="noStrike" spc="-1" dirty="0">
                <a:solidFill>
                  <a:srgbClr val="000000"/>
                </a:solidFill>
                <a:latin typeface="Calibri"/>
              </a:rPr>
              <a:t> guarantees </a:t>
            </a:r>
            <a:r>
              <a:rPr lang="en-US" sz="1800" b="1" strike="noStrike" spc="-1" dirty="0">
                <a:solidFill>
                  <a:srgbClr val="000000"/>
                </a:solidFill>
                <a:latin typeface="Calibri"/>
              </a:rPr>
              <a:t>more</a:t>
            </a:r>
            <a:r>
              <a:rPr lang="en-US" sz="1800" b="0" strike="noStrike" spc="-1" dirty="0">
                <a:solidFill>
                  <a:srgbClr val="000000"/>
                </a:solidFill>
                <a:latin typeface="Calibri"/>
              </a:rPr>
              <a:t> in returns and throws clauses. They are harder to implement, but easier to use by client</a:t>
            </a:r>
          </a:p>
          <a:p>
            <a:pPr marL="514440" lvl="1" indent="-171000">
              <a:lnSpc>
                <a:spcPct val="100000"/>
              </a:lnSpc>
              <a:spcBef>
                <a:spcPts val="374"/>
              </a:spcBef>
              <a:buClr>
                <a:srgbClr val="0000FF"/>
              </a:buClr>
              <a:buFont typeface="Arial"/>
              <a:buChar char="•"/>
            </a:pPr>
            <a:r>
              <a:rPr lang="en-US" spc="-1" dirty="0">
                <a:solidFill>
                  <a:srgbClr val="000000"/>
                </a:solidFill>
                <a:latin typeface="Calibri"/>
              </a:rPr>
              <a:t>When pre-conditions are the same: no new throws in domain</a:t>
            </a:r>
          </a:p>
          <a:p>
            <a:pPr marL="514440" lvl="1" indent="-171000">
              <a:spcBef>
                <a:spcPts val="374"/>
              </a:spcBef>
              <a:buClr>
                <a:srgbClr val="0000FF"/>
              </a:buClr>
              <a:buFont typeface="Arial"/>
              <a:buChar char="•"/>
            </a:pPr>
            <a:r>
              <a:rPr lang="en-US" spc="-1" dirty="0">
                <a:solidFill>
                  <a:srgbClr val="000000"/>
                </a:solidFill>
                <a:latin typeface="Calibri"/>
              </a:rPr>
              <a:t>When pre-conditions are weaker, it may guarantee more by specific throws. (See e.g., Spec </a:t>
            </a:r>
            <a:r>
              <a:rPr lang="en-US" spc="-1" dirty="0">
                <a:solidFill>
                  <a:schemeClr val="accent1"/>
                </a:solidFill>
                <a:latin typeface="Calibri"/>
              </a:rPr>
              <a:t>C</a:t>
            </a:r>
            <a:r>
              <a:rPr lang="en-US" spc="-1" dirty="0">
                <a:solidFill>
                  <a:srgbClr val="000000"/>
                </a:solidFill>
                <a:latin typeface="Calibri"/>
              </a:rPr>
              <a:t> of </a:t>
            </a:r>
            <a:r>
              <a:rPr lang="en-US" b="1" spc="-1" dirty="0">
                <a:solidFill>
                  <a:srgbClr val="000000"/>
                </a:solidFill>
                <a:latin typeface="Courier New" panose="02070309020205020404" pitchFamily="49" charset="0"/>
                <a:cs typeface="Courier New" panose="02070309020205020404" pitchFamily="49" charset="0"/>
              </a:rPr>
              <a:t>find</a:t>
            </a:r>
            <a:r>
              <a:rPr lang="en-US" spc="-1" dirty="0">
                <a:solidFill>
                  <a:srgbClr val="000000"/>
                </a:solidFill>
                <a:latin typeface="Calibri"/>
              </a:rPr>
              <a:t>.)</a:t>
            </a:r>
            <a:endParaRPr lang="en-US"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Bottom line: Client code should not be “surprised” by behavior</a:t>
            </a:r>
          </a:p>
        </p:txBody>
      </p:sp>
      <p:sp>
        <p:nvSpPr>
          <p:cNvPr id="222"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23" name="TextShape 4"/>
          <p:cNvSpPr txBox="1"/>
          <p:nvPr/>
        </p:nvSpPr>
        <p:spPr>
          <a:xfrm>
            <a:off x="6458040" y="6356520"/>
            <a:ext cx="2057040" cy="364680"/>
          </a:xfrm>
          <a:prstGeom prst="rect">
            <a:avLst/>
          </a:prstGeom>
          <a:noFill/>
          <a:ln>
            <a:noFill/>
          </a:ln>
        </p:spPr>
        <p:txBody>
          <a:bodyPr anchor="ctr"/>
          <a:lstStyle/>
          <a:p>
            <a:pPr algn="r">
              <a:lnSpc>
                <a:spcPct val="100000"/>
              </a:lnSpc>
            </a:pPr>
            <a:fld id="{722E210D-2365-4579-BB8E-2AFF335DB45B}" type="slidenum">
              <a:rPr lang="en-US" sz="900" b="0" strike="noStrike" spc="-1">
                <a:solidFill>
                  <a:srgbClr val="8B8B8B"/>
                </a:solidFill>
                <a:latin typeface="Tahoma"/>
                <a:ea typeface="MS PGothic"/>
              </a:rPr>
              <a:t>35</a:t>
            </a:fld>
            <a:endParaRPr lang="en-US" sz="900" b="0" strike="noStrike" spc="-1">
              <a:latin typeface="Times New Roman"/>
            </a:endParaRPr>
          </a:p>
        </p:txBody>
      </p:sp>
    </p:spTree>
    <p:extLst>
      <p:ext uri="{BB962C8B-B14F-4D97-AF65-F5344CB8AC3E}">
        <p14:creationId xmlns:p14="http://schemas.microsoft.com/office/powerpoint/2010/main" val="3990529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BallContainer and Box</a:t>
            </a:r>
            <a:endParaRPr lang="en-US" sz="3300" b="0" strike="noStrike" spc="-1">
              <a:solidFill>
                <a:srgbClr val="000000"/>
              </a:solidFill>
              <a:latin typeface="Tahoma"/>
            </a:endParaRPr>
          </a:p>
        </p:txBody>
      </p:sp>
      <p:sp>
        <p:nvSpPr>
          <p:cNvPr id="225"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3000" b="0" strike="noStrike" spc="-1">
                <a:solidFill>
                  <a:srgbClr val="000000"/>
                </a:solidFill>
                <a:latin typeface="Calibri"/>
              </a:rPr>
              <a:t>Suppose </a:t>
            </a:r>
            <a:r>
              <a:rPr lang="en-US" sz="3000" b="1" strike="noStrike" spc="-1">
                <a:solidFill>
                  <a:srgbClr val="000000"/>
                </a:solidFill>
                <a:latin typeface="Courier New"/>
              </a:rPr>
              <a:t>Box</a:t>
            </a:r>
            <a:r>
              <a:rPr lang="en-US" sz="3000" b="0" strike="noStrike" spc="-1">
                <a:solidFill>
                  <a:srgbClr val="000000"/>
                </a:solidFill>
                <a:latin typeface="Calibri"/>
              </a:rPr>
              <a:t> is a subclass of </a:t>
            </a:r>
            <a:r>
              <a:rPr lang="en-US" sz="3000" b="1" strike="noStrike" spc="-1">
                <a:solidFill>
                  <a:srgbClr val="000000"/>
                </a:solidFill>
                <a:latin typeface="Courier New"/>
              </a:rPr>
              <a:t>BallContainer</a:t>
            </a:r>
            <a:endParaRPr lang="en-US" sz="3000" b="0" strike="noStrike" spc="-1">
              <a:solidFill>
                <a:srgbClr val="000000"/>
              </a:solidFill>
              <a:latin typeface="Calibri"/>
            </a:endParaRPr>
          </a:p>
        </p:txBody>
      </p:sp>
      <p:sp>
        <p:nvSpPr>
          <p:cNvPr id="226" name="CustomShape 3"/>
          <p:cNvSpPr/>
          <p:nvPr/>
        </p:nvSpPr>
        <p:spPr>
          <a:xfrm>
            <a:off x="93960" y="2666880"/>
            <a:ext cx="4666320" cy="3709800"/>
          </a:xfrm>
          <a:prstGeom prst="rect">
            <a:avLst/>
          </a:prstGeom>
          <a:noFill/>
          <a:ln w="9360">
            <a:solidFill>
              <a:srgbClr val="000000"/>
            </a:solidFill>
            <a:miter/>
          </a:ln>
        </p:spPr>
        <p:style>
          <a:lnRef idx="0">
            <a:scrgbClr r="0" g="0" b="0"/>
          </a:lnRef>
          <a:fillRef idx="0">
            <a:scrgbClr r="0" g="0" b="0"/>
          </a:fillRef>
          <a:effectRef idx="0">
            <a:scrgbClr r="0" g="0" b="0"/>
          </a:effectRef>
          <a:fontRef idx="minor"/>
        </p:style>
        <p:txBody>
          <a:bodyPr wrap="none" lIns="90000" tIns="45000" rIns="90000" bIns="45000"/>
          <a:lstStyle/>
          <a:p>
            <a:pPr>
              <a:lnSpc>
                <a:spcPct val="90000"/>
              </a:lnSpc>
            </a:pPr>
            <a:r>
              <a:rPr lang="en-US" sz="2400" b="0" strike="noStrike" spc="-1">
                <a:solidFill>
                  <a:srgbClr val="000000"/>
                </a:solidFill>
                <a:latin typeface="Arial"/>
                <a:ea typeface="MS PGothic"/>
              </a:rPr>
              <a:t>Spec of BallContainer.add(Ball b)</a:t>
            </a:r>
            <a:endParaRPr lang="en-US" sz="2400" b="0" strike="noStrike" spc="-1">
              <a:latin typeface="Arial"/>
            </a:endParaRPr>
          </a:p>
          <a:p>
            <a:pPr>
              <a:lnSpc>
                <a:spcPct val="90000"/>
              </a:lnSpc>
            </a:pPr>
            <a:endParaRPr lang="en-US" sz="2400" b="0" strike="noStrike" spc="-1">
              <a:latin typeface="Arial"/>
            </a:endParaRPr>
          </a:p>
          <a:p>
            <a:pPr>
              <a:lnSpc>
                <a:spcPct val="90000"/>
              </a:lnSpc>
            </a:pPr>
            <a:r>
              <a:rPr lang="en-US" sz="2400" b="1" strike="noStrike" spc="-1">
                <a:solidFill>
                  <a:srgbClr val="000000"/>
                </a:solidFill>
                <a:latin typeface="Courier New"/>
                <a:ea typeface="MS PGothic"/>
              </a:rPr>
              <a:t>boolean</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add(Ball b)</a:t>
            </a:r>
            <a:endParaRPr lang="en-US" sz="2400" b="0" strike="noStrike" spc="-1">
              <a:latin typeface="Arial"/>
            </a:endParaRPr>
          </a:p>
          <a:p>
            <a:pPr>
              <a:lnSpc>
                <a:spcPct val="90000"/>
              </a:lnSpc>
            </a:pPr>
            <a:endParaRPr lang="en-US" sz="2400" b="0" strike="noStrike" spc="-1">
              <a:latin typeface="Arial"/>
            </a:endParaRPr>
          </a:p>
          <a:p>
            <a:pPr>
              <a:lnSpc>
                <a:spcPct val="90000"/>
              </a:lnSpc>
            </a:pPr>
            <a:r>
              <a:rPr lang="en-US" sz="2400" b="0" strike="noStrike" spc="-1">
                <a:solidFill>
                  <a:srgbClr val="FF0000"/>
                </a:solidFill>
                <a:latin typeface="Arial"/>
                <a:ea typeface="MS PGothic"/>
              </a:rPr>
              <a:t>requires</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non-null</a:t>
            </a:r>
            <a:endParaRPr lang="en-US" sz="2400" b="0" strike="noStrike" spc="-1">
              <a:latin typeface="Arial"/>
            </a:endParaRPr>
          </a:p>
          <a:p>
            <a:pPr>
              <a:lnSpc>
                <a:spcPct val="90000"/>
              </a:lnSpc>
            </a:pPr>
            <a:r>
              <a:rPr lang="en-US" sz="2400" b="0" strike="noStrike" spc="-1">
                <a:solidFill>
                  <a:srgbClr val="FF0000"/>
                </a:solidFill>
                <a:latin typeface="Arial"/>
                <a:ea typeface="MS PGothic"/>
              </a:rPr>
              <a:t>modifies</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this</a:t>
            </a:r>
            <a:r>
              <a:rPr lang="en-US" sz="2400" b="0" strike="noStrike" spc="-1">
                <a:solidFill>
                  <a:srgbClr val="000000"/>
                </a:solidFill>
                <a:latin typeface="Arial"/>
                <a:ea typeface="MS PGothic"/>
              </a:rPr>
              <a:t> BallContainer </a:t>
            </a:r>
            <a:endParaRPr lang="en-US" sz="2400" b="0" strike="noStrike" spc="-1">
              <a:latin typeface="Arial"/>
            </a:endParaRPr>
          </a:p>
          <a:p>
            <a:pPr>
              <a:lnSpc>
                <a:spcPct val="90000"/>
              </a:lnSpc>
            </a:pPr>
            <a:r>
              <a:rPr lang="en-US" sz="2400" b="0" strike="noStrike" spc="-1">
                <a:solidFill>
                  <a:srgbClr val="FF0000"/>
                </a:solidFill>
                <a:latin typeface="Arial"/>
                <a:ea typeface="MS PGothic"/>
              </a:rPr>
              <a:t>effects</a:t>
            </a:r>
            <a:r>
              <a:rPr lang="en-US" sz="2400" b="0" strike="noStrike" spc="-1">
                <a:solidFill>
                  <a:srgbClr val="000000"/>
                </a:solidFill>
                <a:latin typeface="Arial"/>
                <a:ea typeface="MS PGothic"/>
              </a:rPr>
              <a:t>: adds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to this </a:t>
            </a:r>
            <a:br/>
            <a:r>
              <a:rPr lang="en-US" sz="2400" b="0" strike="noStrike" spc="-1">
                <a:solidFill>
                  <a:srgbClr val="000000"/>
                </a:solidFill>
                <a:latin typeface="Arial"/>
                <a:ea typeface="MS PGothic"/>
              </a:rPr>
              <a:t>             BallContainer if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a:t>
            </a:r>
            <a:endParaRPr lang="en-US" sz="2400" b="0" strike="noStrike" spc="-1">
              <a:latin typeface="Arial"/>
            </a:endParaRPr>
          </a:p>
          <a:p>
            <a:pPr>
              <a:lnSpc>
                <a:spcPct val="90000"/>
              </a:lnSpc>
            </a:pPr>
            <a:r>
              <a:rPr lang="en-US" sz="2400" b="0" strike="noStrike" spc="-1">
                <a:solidFill>
                  <a:srgbClr val="000000"/>
                </a:solidFill>
                <a:latin typeface="Arial"/>
                <a:ea typeface="MS PGothic"/>
              </a:rPr>
              <a:t>             not already in</a:t>
            </a:r>
            <a:endParaRPr lang="en-US" sz="2400" b="0" strike="noStrike" spc="-1">
              <a:latin typeface="Arial"/>
            </a:endParaRPr>
          </a:p>
          <a:p>
            <a:pPr>
              <a:lnSpc>
                <a:spcPct val="90000"/>
              </a:lnSpc>
            </a:pPr>
            <a:r>
              <a:rPr lang="en-US" sz="2400" b="0" strike="noStrike" spc="-1">
                <a:solidFill>
                  <a:srgbClr val="FF0000"/>
                </a:solidFill>
                <a:latin typeface="Arial"/>
                <a:ea typeface="MS PGothic"/>
              </a:rPr>
              <a:t>returns</a:t>
            </a:r>
            <a:r>
              <a:rPr lang="en-US" sz="2400" b="0" strike="noStrike" spc="-1">
                <a:solidFill>
                  <a:srgbClr val="000000"/>
                </a:solidFill>
                <a:latin typeface="Arial"/>
                <a:ea typeface="MS PGothic"/>
              </a:rPr>
              <a:t>: true if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is added</a:t>
            </a:r>
            <a:endParaRPr lang="en-US" sz="2400" b="0" strike="noStrike" spc="-1">
              <a:latin typeface="Arial"/>
            </a:endParaRPr>
          </a:p>
          <a:p>
            <a:pPr>
              <a:lnSpc>
                <a:spcPct val="90000"/>
              </a:lnSpc>
            </a:pPr>
            <a:r>
              <a:rPr lang="en-US" sz="2400" b="0" strike="noStrike" spc="-1">
                <a:solidFill>
                  <a:srgbClr val="000000"/>
                </a:solidFill>
                <a:latin typeface="Arial"/>
                <a:ea typeface="MS PGothic"/>
              </a:rPr>
              <a:t>             false otherwise</a:t>
            </a:r>
            <a:endParaRPr lang="en-US" sz="2400" b="0" strike="noStrike" spc="-1">
              <a:latin typeface="Arial"/>
            </a:endParaRPr>
          </a:p>
        </p:txBody>
      </p:sp>
      <p:sp>
        <p:nvSpPr>
          <p:cNvPr id="227" name="CustomShape 4"/>
          <p:cNvSpPr/>
          <p:nvPr/>
        </p:nvSpPr>
        <p:spPr>
          <a:xfrm>
            <a:off x="4840560" y="2666880"/>
            <a:ext cx="4271400" cy="3709800"/>
          </a:xfrm>
          <a:prstGeom prst="rect">
            <a:avLst/>
          </a:prstGeom>
          <a:noFill/>
          <a:ln w="9360">
            <a:solidFill>
              <a:srgbClr val="000000"/>
            </a:solidFill>
            <a:miter/>
          </a:ln>
        </p:spPr>
        <p:style>
          <a:lnRef idx="0">
            <a:scrgbClr r="0" g="0" b="0"/>
          </a:lnRef>
          <a:fillRef idx="0">
            <a:scrgbClr r="0" g="0" b="0"/>
          </a:fillRef>
          <a:effectRef idx="0">
            <a:scrgbClr r="0" g="0" b="0"/>
          </a:effectRef>
          <a:fontRef idx="minor"/>
        </p:style>
        <p:txBody>
          <a:bodyPr wrap="none" lIns="90000" tIns="45000" rIns="90000" bIns="45000"/>
          <a:lstStyle/>
          <a:p>
            <a:pPr>
              <a:lnSpc>
                <a:spcPct val="90000"/>
              </a:lnSpc>
            </a:pPr>
            <a:r>
              <a:rPr lang="en-US" sz="2400" b="0" strike="noStrike" spc="-1">
                <a:solidFill>
                  <a:srgbClr val="000000"/>
                </a:solidFill>
                <a:latin typeface="Arial"/>
                <a:ea typeface="MS PGothic"/>
              </a:rPr>
              <a:t>Spec of Box.add(Ball b)</a:t>
            </a:r>
            <a:endParaRPr lang="en-US" sz="2400" b="0" strike="noStrike" spc="-1">
              <a:latin typeface="Arial"/>
            </a:endParaRPr>
          </a:p>
          <a:p>
            <a:pPr>
              <a:lnSpc>
                <a:spcPct val="90000"/>
              </a:lnSpc>
            </a:pPr>
            <a:endParaRPr lang="en-US" sz="2400" b="0" strike="noStrike" spc="-1">
              <a:latin typeface="Arial"/>
            </a:endParaRPr>
          </a:p>
          <a:p>
            <a:pPr>
              <a:lnSpc>
                <a:spcPct val="90000"/>
              </a:lnSpc>
            </a:pPr>
            <a:r>
              <a:rPr lang="en-US" sz="2400" b="1" strike="noStrike" spc="-1">
                <a:solidFill>
                  <a:srgbClr val="000000"/>
                </a:solidFill>
                <a:latin typeface="Courier New"/>
                <a:ea typeface="MS PGothic"/>
              </a:rPr>
              <a:t>boolean</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add(Ball b)</a:t>
            </a:r>
            <a:endParaRPr lang="en-US" sz="2400" b="0" strike="noStrike" spc="-1">
              <a:latin typeface="Arial"/>
            </a:endParaRPr>
          </a:p>
          <a:p>
            <a:pPr>
              <a:lnSpc>
                <a:spcPct val="90000"/>
              </a:lnSpc>
            </a:pPr>
            <a:endParaRPr lang="en-US" sz="2400" b="0" strike="noStrike" spc="-1">
              <a:latin typeface="Arial"/>
            </a:endParaRPr>
          </a:p>
          <a:p>
            <a:pPr>
              <a:lnSpc>
                <a:spcPct val="90000"/>
              </a:lnSpc>
            </a:pPr>
            <a:r>
              <a:rPr lang="en-US" sz="2400" b="0" strike="noStrike" spc="-1">
                <a:solidFill>
                  <a:srgbClr val="FF0000"/>
                </a:solidFill>
                <a:latin typeface="Arial"/>
                <a:ea typeface="MS PGothic"/>
              </a:rPr>
              <a:t>requires</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non-null</a:t>
            </a:r>
            <a:endParaRPr lang="en-US" sz="2400" b="0" strike="noStrike" spc="-1">
              <a:latin typeface="Arial"/>
            </a:endParaRPr>
          </a:p>
          <a:p>
            <a:pPr>
              <a:lnSpc>
                <a:spcPct val="90000"/>
              </a:lnSpc>
            </a:pPr>
            <a:r>
              <a:rPr lang="en-US" sz="2400" b="0" strike="noStrike" spc="-1">
                <a:solidFill>
                  <a:srgbClr val="FF0000"/>
                </a:solidFill>
                <a:latin typeface="Arial"/>
                <a:ea typeface="MS PGothic"/>
              </a:rPr>
              <a:t>modifies</a:t>
            </a:r>
            <a:r>
              <a:rPr lang="en-US" sz="2400" b="0" strike="noStrike" spc="-1">
                <a:solidFill>
                  <a:srgbClr val="000000"/>
                </a:solidFill>
                <a:latin typeface="Arial"/>
                <a:ea typeface="MS PGothic"/>
              </a:rPr>
              <a:t>: </a:t>
            </a:r>
            <a:r>
              <a:rPr lang="en-US" sz="2400" b="1" strike="noStrike" spc="-1">
                <a:solidFill>
                  <a:srgbClr val="000000"/>
                </a:solidFill>
                <a:latin typeface="Courier New"/>
                <a:ea typeface="MS PGothic"/>
              </a:rPr>
              <a:t>this</a:t>
            </a:r>
            <a:r>
              <a:rPr lang="en-US" sz="2400" b="0" strike="noStrike" spc="-1">
                <a:solidFill>
                  <a:srgbClr val="000000"/>
                </a:solidFill>
                <a:latin typeface="Arial"/>
                <a:ea typeface="MS PGothic"/>
              </a:rPr>
              <a:t> Box </a:t>
            </a:r>
            <a:endParaRPr lang="en-US" sz="2400" b="0" strike="noStrike" spc="-1">
              <a:latin typeface="Arial"/>
            </a:endParaRPr>
          </a:p>
          <a:p>
            <a:pPr>
              <a:lnSpc>
                <a:spcPct val="90000"/>
              </a:lnSpc>
            </a:pPr>
            <a:r>
              <a:rPr lang="en-US" sz="2400" b="0" strike="noStrike" spc="-1">
                <a:solidFill>
                  <a:srgbClr val="FF0000"/>
                </a:solidFill>
                <a:latin typeface="Arial"/>
                <a:ea typeface="MS PGothic"/>
              </a:rPr>
              <a:t>effects</a:t>
            </a:r>
            <a:r>
              <a:rPr lang="en-US" sz="2400" b="0" strike="noStrike" spc="-1">
                <a:solidFill>
                  <a:srgbClr val="000000"/>
                </a:solidFill>
                <a:latin typeface="Arial"/>
                <a:ea typeface="MS PGothic"/>
              </a:rPr>
              <a:t>: adds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to this Box if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a:t>
            </a:r>
            <a:br/>
            <a:r>
              <a:rPr lang="en-US" sz="2400" b="0" strike="noStrike" spc="-1">
                <a:solidFill>
                  <a:srgbClr val="000000"/>
                </a:solidFill>
                <a:latin typeface="Arial"/>
                <a:ea typeface="MS PGothic"/>
              </a:rPr>
              <a:t>            is not already in </a:t>
            </a:r>
            <a:br/>
            <a:r>
              <a:rPr lang="en-US" sz="2400" b="0" strike="noStrike" spc="-1">
                <a:solidFill>
                  <a:srgbClr val="000000"/>
                </a:solidFill>
                <a:latin typeface="Arial"/>
                <a:ea typeface="MS PGothic"/>
              </a:rPr>
              <a:t>            </a:t>
            </a:r>
            <a:r>
              <a:rPr lang="en-US" sz="2400" b="0" strike="noStrike" spc="-1">
                <a:solidFill>
                  <a:srgbClr val="0000FF"/>
                </a:solidFill>
                <a:latin typeface="Arial"/>
                <a:ea typeface="MS PGothic"/>
              </a:rPr>
              <a:t>and Box is not full</a:t>
            </a:r>
            <a:endParaRPr lang="en-US" sz="2400" b="0" strike="noStrike" spc="-1">
              <a:latin typeface="Arial"/>
            </a:endParaRPr>
          </a:p>
          <a:p>
            <a:pPr>
              <a:lnSpc>
                <a:spcPct val="90000"/>
              </a:lnSpc>
            </a:pPr>
            <a:r>
              <a:rPr lang="en-US" sz="2400" b="0" strike="noStrike" spc="-1">
                <a:solidFill>
                  <a:srgbClr val="FF0000"/>
                </a:solidFill>
                <a:latin typeface="Arial"/>
                <a:ea typeface="MS PGothic"/>
              </a:rPr>
              <a:t>returns</a:t>
            </a:r>
            <a:r>
              <a:rPr lang="en-US" sz="2400" b="0" strike="noStrike" spc="-1">
                <a:solidFill>
                  <a:srgbClr val="000000"/>
                </a:solidFill>
                <a:latin typeface="Arial"/>
                <a:ea typeface="MS PGothic"/>
              </a:rPr>
              <a:t>: true if </a:t>
            </a:r>
            <a:r>
              <a:rPr lang="en-US" sz="2400" b="1" strike="noStrike" spc="-1">
                <a:solidFill>
                  <a:srgbClr val="000000"/>
                </a:solidFill>
                <a:latin typeface="Courier New"/>
                <a:ea typeface="MS PGothic"/>
              </a:rPr>
              <a:t>b</a:t>
            </a:r>
            <a:r>
              <a:rPr lang="en-US" sz="2400" b="0" strike="noStrike" spc="-1">
                <a:solidFill>
                  <a:srgbClr val="000000"/>
                </a:solidFill>
                <a:latin typeface="Arial"/>
                <a:ea typeface="MS PGothic"/>
              </a:rPr>
              <a:t> is added</a:t>
            </a:r>
            <a:endParaRPr lang="en-US" sz="2400" b="0" strike="noStrike" spc="-1">
              <a:latin typeface="Arial"/>
            </a:endParaRPr>
          </a:p>
          <a:p>
            <a:pPr>
              <a:lnSpc>
                <a:spcPct val="90000"/>
              </a:lnSpc>
            </a:pPr>
            <a:r>
              <a:rPr lang="en-US" sz="2400" b="0" strike="noStrike" spc="-1">
                <a:solidFill>
                  <a:srgbClr val="000000"/>
                </a:solidFill>
                <a:latin typeface="Arial"/>
                <a:ea typeface="MS PGothic"/>
              </a:rPr>
              <a:t>            false otherwise</a:t>
            </a:r>
            <a:endParaRPr lang="en-US" sz="2400" b="0" strike="noStrike" spc="-1">
              <a:latin typeface="Arial"/>
            </a:endParaRPr>
          </a:p>
        </p:txBody>
      </p:sp>
      <p:sp>
        <p:nvSpPr>
          <p:cNvPr id="228" name="TextShape 5"/>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229" name="TextShape 6"/>
          <p:cNvSpPr txBox="1"/>
          <p:nvPr/>
        </p:nvSpPr>
        <p:spPr>
          <a:xfrm>
            <a:off x="6458040" y="6356520"/>
            <a:ext cx="2057040" cy="364680"/>
          </a:xfrm>
          <a:prstGeom prst="rect">
            <a:avLst/>
          </a:prstGeom>
          <a:noFill/>
          <a:ln>
            <a:noFill/>
          </a:ln>
        </p:spPr>
        <p:txBody>
          <a:bodyPr anchor="ctr"/>
          <a:lstStyle/>
          <a:p>
            <a:pPr algn="r">
              <a:lnSpc>
                <a:spcPct val="100000"/>
              </a:lnSpc>
            </a:pPr>
            <a:fld id="{DA9D3F7B-48BE-4F46-AA2B-3D02F86780CD}" type="slidenum">
              <a:rPr lang="en-US" sz="900" b="0" strike="noStrike" spc="-1">
                <a:solidFill>
                  <a:srgbClr val="8B8B8B"/>
                </a:solidFill>
                <a:latin typeface="Tahoma"/>
                <a:ea typeface="MS PGothic"/>
              </a:rPr>
              <a:t>36</a:t>
            </a:fld>
            <a:endParaRPr lang="en-US" sz="900" b="0" strike="noStrike" spc="-1">
              <a:latin typeface="Times New Roman"/>
            </a:endParaRPr>
          </a:p>
        </p:txBody>
      </p:sp>
    </p:spTree>
    <p:extLst>
      <p:ext uri="{BB962C8B-B14F-4D97-AF65-F5344CB8AC3E}">
        <p14:creationId xmlns:p14="http://schemas.microsoft.com/office/powerpoint/2010/main" val="966637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BallContainer and Box</a:t>
            </a:r>
            <a:endParaRPr lang="en-US" sz="3300" b="0" strike="noStrike" spc="-1">
              <a:solidFill>
                <a:srgbClr val="000000"/>
              </a:solidFill>
              <a:latin typeface="Tahoma"/>
            </a:endParaRPr>
          </a:p>
        </p:txBody>
      </p:sp>
      <p:sp>
        <p:nvSpPr>
          <p:cNvPr id="231" name="TextShape 2"/>
          <p:cNvSpPr txBox="1"/>
          <p:nvPr/>
        </p:nvSpPr>
        <p:spPr>
          <a:xfrm>
            <a:off x="628560" y="15588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A client honoring </a:t>
            </a:r>
            <a:r>
              <a:rPr lang="en-US" sz="2100" b="0" strike="noStrike" spc="-1" dirty="0" err="1">
                <a:solidFill>
                  <a:srgbClr val="000000"/>
                </a:solidFill>
                <a:latin typeface="Calibri"/>
              </a:rPr>
              <a:t>BallContainer’s</a:t>
            </a:r>
            <a:r>
              <a:rPr lang="en-US" sz="2100" b="0" strike="noStrike" spc="-1" dirty="0">
                <a:solidFill>
                  <a:srgbClr val="000000"/>
                </a:solidFill>
                <a:latin typeface="Calibri"/>
              </a:rPr>
              <a:t> spec is justified to expect that this will work: </a:t>
            </a:r>
          </a:p>
          <a:p>
            <a:pPr marL="171360" indent="-171000">
              <a:lnSpc>
                <a:spcPct val="80000"/>
              </a:lnSpc>
              <a:spcBef>
                <a:spcPts val="751"/>
              </a:spcBef>
            </a:pPr>
            <a:r>
              <a:rPr lang="en-US" sz="2100" b="1" strike="noStrike" spc="-1" dirty="0" err="1">
                <a:solidFill>
                  <a:srgbClr val="000000"/>
                </a:solidFill>
                <a:latin typeface="Courier New"/>
              </a:rPr>
              <a:t>BallContainer</a:t>
            </a:r>
            <a:r>
              <a:rPr lang="en-US" sz="2100" b="1" strike="noStrike" spc="-1" dirty="0">
                <a:solidFill>
                  <a:srgbClr val="000000"/>
                </a:solidFill>
                <a:latin typeface="Courier New"/>
              </a:rPr>
              <a:t> c = new Box(100);</a:t>
            </a:r>
            <a:endParaRPr lang="en-US" sz="2100" b="0" strike="noStrike" spc="-1" dirty="0">
              <a:solidFill>
                <a:srgbClr val="000000"/>
              </a:solidFill>
              <a:latin typeface="Calibri"/>
            </a:endParaRPr>
          </a:p>
          <a:p>
            <a:pPr marL="171360" indent="-171000">
              <a:lnSpc>
                <a:spcPct val="80000"/>
              </a:lnSpc>
              <a:spcBef>
                <a:spcPts val="751"/>
              </a:spcBef>
            </a:pPr>
            <a:r>
              <a:rPr lang="en-US" sz="2100" b="1" strike="noStrike" spc="-1" dirty="0">
                <a:solidFill>
                  <a:srgbClr val="000000"/>
                </a:solidFill>
                <a:latin typeface="Courier New"/>
              </a:rPr>
              <a:t>…</a:t>
            </a:r>
          </a:p>
          <a:p>
            <a:pPr marL="171360" indent="-171000">
              <a:lnSpc>
                <a:spcPct val="80000"/>
              </a:lnSpc>
              <a:spcBef>
                <a:spcPts val="751"/>
              </a:spcBef>
            </a:pPr>
            <a:r>
              <a:rPr lang="en-US" sz="2100" b="1" spc="-1" dirty="0">
                <a:solidFill>
                  <a:srgbClr val="000000"/>
                </a:solidFill>
                <a:latin typeface="Courier New"/>
              </a:rPr>
              <a:t>for(int i = 0; i &lt; 20; </a:t>
            </a:r>
            <a:r>
              <a:rPr lang="en-US" sz="2100" b="1" spc="-1" dirty="0" err="1">
                <a:solidFill>
                  <a:srgbClr val="000000"/>
                </a:solidFill>
                <a:latin typeface="Courier New"/>
              </a:rPr>
              <a:t>i</a:t>
            </a:r>
            <a:r>
              <a:rPr lang="en-US" sz="2100" b="1" spc="-1" dirty="0">
                <a:solidFill>
                  <a:srgbClr val="000000"/>
                </a:solidFill>
                <a:latin typeface="Courier New"/>
              </a:rPr>
              <a:t>++) {</a:t>
            </a:r>
            <a:endParaRPr lang="en-US" sz="2100" b="0" strike="noStrike" spc="-1" dirty="0">
              <a:solidFill>
                <a:srgbClr val="000000"/>
              </a:solidFill>
              <a:latin typeface="Calibri"/>
            </a:endParaRPr>
          </a:p>
          <a:p>
            <a:pPr marL="171360" indent="-171000">
              <a:lnSpc>
                <a:spcPct val="80000"/>
              </a:lnSpc>
              <a:spcBef>
                <a:spcPts val="751"/>
              </a:spcBef>
            </a:pPr>
            <a:r>
              <a:rPr lang="en-US" sz="2100" b="1" strike="noStrike" spc="-1" dirty="0">
                <a:solidFill>
                  <a:srgbClr val="000000"/>
                </a:solidFill>
                <a:latin typeface="Courier New"/>
              </a:rPr>
              <a:t>	Ball b = new Ball(10);</a:t>
            </a:r>
            <a:endParaRPr lang="en-US" sz="2100" b="0" strike="noStrike" spc="-1" dirty="0">
              <a:solidFill>
                <a:srgbClr val="000000"/>
              </a:solidFill>
              <a:latin typeface="Calibri"/>
            </a:endParaRPr>
          </a:p>
          <a:p>
            <a:pPr marL="171360" indent="-171000">
              <a:lnSpc>
                <a:spcPct val="80000"/>
              </a:lnSpc>
              <a:spcBef>
                <a:spcPts val="751"/>
              </a:spcBef>
            </a:pPr>
            <a:r>
              <a:rPr lang="en-US" sz="2100" b="1" strike="noStrike" spc="-1" dirty="0">
                <a:solidFill>
                  <a:srgbClr val="000000"/>
                </a:solidFill>
                <a:latin typeface="Courier New"/>
              </a:rPr>
              <a:t>	</a:t>
            </a:r>
            <a:r>
              <a:rPr lang="en-US" sz="2100" b="1" strike="noStrike" spc="-1" dirty="0" err="1">
                <a:solidFill>
                  <a:srgbClr val="000000"/>
                </a:solidFill>
                <a:latin typeface="Courier New"/>
              </a:rPr>
              <a:t>c.add</a:t>
            </a:r>
            <a:r>
              <a:rPr lang="en-US" sz="2100" b="1" strike="noStrike" spc="-1" dirty="0">
                <a:solidFill>
                  <a:srgbClr val="000000"/>
                </a:solidFill>
                <a:latin typeface="Courier New"/>
              </a:rPr>
              <a:t>(b)</a:t>
            </a:r>
          </a:p>
          <a:p>
            <a:pPr marL="171360" indent="-171000">
              <a:lnSpc>
                <a:spcPct val="80000"/>
              </a:lnSpc>
              <a:spcBef>
                <a:spcPts val="751"/>
              </a:spcBef>
            </a:pPr>
            <a:r>
              <a:rPr lang="en-US" sz="2100" b="1" spc="-1" dirty="0">
                <a:solidFill>
                  <a:srgbClr val="000000"/>
                </a:solidFill>
                <a:latin typeface="Courier New"/>
              </a:rPr>
              <a:t>}</a:t>
            </a:r>
            <a:endParaRPr lang="en-US" sz="21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This will fail, but if c is a </a:t>
            </a:r>
            <a:r>
              <a:rPr lang="en-US" sz="2100" b="0" strike="noStrike" spc="-1" dirty="0" err="1">
                <a:solidFill>
                  <a:srgbClr val="000000"/>
                </a:solidFill>
                <a:latin typeface="Calibri"/>
              </a:rPr>
              <a:t>BallContainer</a:t>
            </a:r>
            <a:r>
              <a:rPr lang="en-US" sz="2100" b="0" strike="noStrike" spc="-1" dirty="0">
                <a:solidFill>
                  <a:srgbClr val="000000"/>
                </a:solidFill>
                <a:latin typeface="Calibri"/>
              </a:rPr>
              <a:t> we expect it to work</a:t>
            </a: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Box’ spec </a:t>
            </a:r>
            <a:r>
              <a:rPr lang="en-US" sz="2100" b="0" u="sng" strike="noStrike" spc="-1" dirty="0">
                <a:solidFill>
                  <a:srgbClr val="000000"/>
                </a:solidFill>
                <a:uFillTx/>
                <a:latin typeface="Calibri"/>
              </a:rPr>
              <a:t>is not stronger</a:t>
            </a:r>
            <a:r>
              <a:rPr lang="en-US" sz="2100" b="0" strike="noStrike" spc="-1" dirty="0">
                <a:solidFill>
                  <a:srgbClr val="000000"/>
                </a:solidFill>
                <a:latin typeface="Calibri"/>
              </a:rPr>
              <a:t> than </a:t>
            </a:r>
            <a:r>
              <a:rPr lang="en-US" sz="2100" b="0" strike="noStrike" spc="-1" dirty="0" err="1">
                <a:solidFill>
                  <a:srgbClr val="000000"/>
                </a:solidFill>
                <a:latin typeface="Calibri"/>
              </a:rPr>
              <a:t>BallContainer’s</a:t>
            </a:r>
            <a:r>
              <a:rPr lang="en-US" sz="2100" b="0" strike="noStrike" spc="-1" dirty="0">
                <a:solidFill>
                  <a:srgbClr val="000000"/>
                </a:solidFill>
                <a:latin typeface="Calibri"/>
              </a:rPr>
              <a:t>. Thus Box </a:t>
            </a:r>
            <a:r>
              <a:rPr lang="en-US" sz="2100" b="0" u="sng" strike="noStrike" spc="-1" dirty="0">
                <a:solidFill>
                  <a:srgbClr val="000000"/>
                </a:solidFill>
                <a:uFillTx/>
                <a:latin typeface="Calibri"/>
              </a:rPr>
              <a:t>is not substitutable</a:t>
            </a:r>
            <a:r>
              <a:rPr lang="en-US" sz="2100" b="0" strike="noStrike" spc="-1" dirty="0">
                <a:solidFill>
                  <a:srgbClr val="000000"/>
                </a:solidFill>
                <a:latin typeface="Calibri"/>
              </a:rPr>
              <a:t> for </a:t>
            </a:r>
            <a:r>
              <a:rPr lang="en-US" sz="2100" b="0" strike="noStrike" spc="-1" dirty="0" err="1">
                <a:solidFill>
                  <a:srgbClr val="000000"/>
                </a:solidFill>
                <a:latin typeface="Calibri"/>
              </a:rPr>
              <a:t>BallContainer</a:t>
            </a:r>
            <a:r>
              <a:rPr lang="en-US" sz="2100" b="0" strike="noStrike" spc="-1" dirty="0">
                <a:solidFill>
                  <a:srgbClr val="000000"/>
                </a:solidFill>
                <a:latin typeface="Calibri"/>
              </a:rPr>
              <a:t>!</a:t>
            </a:r>
          </a:p>
          <a:p>
            <a:pPr marL="171360" indent="-171000">
              <a:lnSpc>
                <a:spcPct val="90000"/>
              </a:lnSpc>
              <a:spcBef>
                <a:spcPts val="751"/>
              </a:spcBef>
              <a:buClr>
                <a:srgbClr val="000000"/>
              </a:buClr>
              <a:buFont typeface="Arial"/>
              <a:buChar char="•"/>
            </a:pPr>
            <a:r>
              <a:rPr lang="en-US" sz="2100" spc="-1" dirty="0">
                <a:solidFill>
                  <a:srgbClr val="000000"/>
                </a:solidFill>
                <a:latin typeface="Calibri"/>
              </a:rPr>
              <a:t>Implementation that satisfies Box specs doesn't satisfy </a:t>
            </a:r>
            <a:r>
              <a:rPr lang="en-US" sz="2100" spc="-1" dirty="0" err="1">
                <a:solidFill>
                  <a:srgbClr val="000000"/>
                </a:solidFill>
                <a:latin typeface="Calibri"/>
              </a:rPr>
              <a:t>BallContainer</a:t>
            </a:r>
            <a:r>
              <a:rPr lang="en-US" sz="2100" spc="-1" dirty="0">
                <a:solidFill>
                  <a:srgbClr val="000000"/>
                </a:solidFill>
                <a:latin typeface="Calibri"/>
              </a:rPr>
              <a:t> specs</a:t>
            </a:r>
            <a:endParaRPr lang="en-US" sz="2100" b="0" strike="noStrike" spc="-1" dirty="0">
              <a:solidFill>
                <a:srgbClr val="000000"/>
              </a:solidFill>
              <a:latin typeface="Calibri"/>
            </a:endParaRPr>
          </a:p>
        </p:txBody>
      </p:sp>
      <p:sp>
        <p:nvSpPr>
          <p:cNvPr id="232"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233" name="TextShape 4"/>
          <p:cNvSpPr txBox="1"/>
          <p:nvPr/>
        </p:nvSpPr>
        <p:spPr>
          <a:xfrm>
            <a:off x="6458040" y="6356520"/>
            <a:ext cx="2057040" cy="364680"/>
          </a:xfrm>
          <a:prstGeom prst="rect">
            <a:avLst/>
          </a:prstGeom>
          <a:noFill/>
          <a:ln>
            <a:noFill/>
          </a:ln>
        </p:spPr>
        <p:txBody>
          <a:bodyPr anchor="ctr"/>
          <a:lstStyle/>
          <a:p>
            <a:pPr algn="r">
              <a:lnSpc>
                <a:spcPct val="100000"/>
              </a:lnSpc>
            </a:pPr>
            <a:fld id="{FBB67DE3-CEEE-47A9-B978-262FBAE982D7}" type="slidenum">
              <a:rPr lang="en-US" sz="900" b="0" strike="noStrike" spc="-1">
                <a:solidFill>
                  <a:srgbClr val="8B8B8B"/>
                </a:solidFill>
                <a:latin typeface="Tahoma"/>
                <a:ea typeface="MS PGothic"/>
              </a:rPr>
              <a:t>37</a:t>
            </a:fld>
            <a:endParaRPr lang="en-US" sz="900" b="0" strike="noStrike" spc="-1">
              <a:latin typeface="Times New Roman"/>
            </a:endParaRPr>
          </a:p>
        </p:txBody>
      </p:sp>
    </p:spTree>
    <p:extLst>
      <p:ext uri="{BB962C8B-B14F-4D97-AF65-F5344CB8AC3E}">
        <p14:creationId xmlns:p14="http://schemas.microsoft.com/office/powerpoint/2010/main" val="704576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13D6-D0C1-4B4C-8103-26918C1092AB}"/>
              </a:ext>
            </a:extLst>
          </p:cNvPr>
          <p:cNvSpPr>
            <a:spLocks noGrp="1"/>
          </p:cNvSpPr>
          <p:nvPr>
            <p:ph type="title"/>
          </p:nvPr>
        </p:nvSpPr>
        <p:spPr>
          <a:xfrm>
            <a:off x="628650" y="327463"/>
            <a:ext cx="7886700" cy="994172"/>
          </a:xfrm>
        </p:spPr>
        <p:txBody>
          <a:bodyPr/>
          <a:lstStyle/>
          <a:p>
            <a:r>
              <a:rPr lang="en-US" dirty="0" err="1"/>
              <a:t>BallContainer</a:t>
            </a:r>
            <a:r>
              <a:rPr lang="en-US" dirty="0"/>
              <a:t> and Box</a:t>
            </a:r>
          </a:p>
        </p:txBody>
      </p:sp>
      <p:sp>
        <p:nvSpPr>
          <p:cNvPr id="3" name="Content Placeholder 2">
            <a:extLst>
              <a:ext uri="{FF2B5EF4-FFF2-40B4-BE49-F238E27FC236}">
                <a16:creationId xmlns:a16="http://schemas.microsoft.com/office/drawing/2014/main" id="{64EEAC73-832D-4F73-97E2-99629633EC4F}"/>
              </a:ext>
            </a:extLst>
          </p:cNvPr>
          <p:cNvSpPr>
            <a:spLocks noGrp="1"/>
          </p:cNvSpPr>
          <p:nvPr>
            <p:ph idx="1"/>
          </p:nvPr>
        </p:nvSpPr>
        <p:spPr>
          <a:xfrm>
            <a:off x="628650" y="1321635"/>
            <a:ext cx="7886700" cy="3263504"/>
          </a:xfrm>
        </p:spPr>
        <p:txBody>
          <a:bodyPr>
            <a:normAutofit/>
          </a:bodyPr>
          <a:lstStyle/>
          <a:p>
            <a:r>
              <a:rPr lang="en-US" spc="-1" dirty="0" err="1">
                <a:latin typeface="Arial"/>
              </a:rPr>
              <a:t>BallContainer.add</a:t>
            </a:r>
            <a:r>
              <a:rPr lang="en-US" spc="-1" dirty="0">
                <a:latin typeface="Arial"/>
              </a:rPr>
              <a:t> unconditionally adds the Balls. Box has a condition --- the Box is not full. </a:t>
            </a:r>
          </a:p>
          <a:p>
            <a:r>
              <a:rPr lang="en-US" spc="-1" dirty="0">
                <a:latin typeface="Arial"/>
              </a:rPr>
              <a:t>Could a client coding against </a:t>
            </a:r>
            <a:r>
              <a:rPr lang="en-US" spc="-1" dirty="0" err="1">
                <a:latin typeface="Arial"/>
              </a:rPr>
              <a:t>BallContainer</a:t>
            </a:r>
            <a:r>
              <a:rPr lang="en-US" spc="-1" dirty="0">
                <a:latin typeface="Arial"/>
              </a:rPr>
              <a:t> expect to work on Box?</a:t>
            </a:r>
          </a:p>
          <a:p>
            <a:r>
              <a:rPr lang="en-US" spc="-1" dirty="0">
                <a:latin typeface="Arial"/>
              </a:rPr>
              <a:t>Is Box guaranteeing more than </a:t>
            </a:r>
            <a:r>
              <a:rPr lang="en-US" spc="-1" dirty="0" err="1">
                <a:latin typeface="Arial"/>
              </a:rPr>
              <a:t>BallContainer</a:t>
            </a:r>
            <a:r>
              <a:rPr lang="en-US" spc="-1" dirty="0">
                <a:latin typeface="Arial"/>
              </a:rPr>
              <a:t>?</a:t>
            </a:r>
          </a:p>
          <a:p>
            <a:pPr lvl="1"/>
            <a:r>
              <a:rPr lang="en-US" spc="-1" dirty="0">
                <a:latin typeface="Arial"/>
              </a:rPr>
              <a:t>Box effects are weaker. Box’s effects guarantee less.</a:t>
            </a:r>
          </a:p>
          <a:p>
            <a:endParaRPr lang="en-US" spc="-1" dirty="0">
              <a:latin typeface="Arial"/>
            </a:endParaRPr>
          </a:p>
        </p:txBody>
      </p:sp>
      <p:sp>
        <p:nvSpPr>
          <p:cNvPr id="4" name="TextBox 3">
            <a:extLst>
              <a:ext uri="{FF2B5EF4-FFF2-40B4-BE49-F238E27FC236}">
                <a16:creationId xmlns:a16="http://schemas.microsoft.com/office/drawing/2014/main" id="{312FE438-448A-4480-B0DE-EF92204B62D8}"/>
              </a:ext>
            </a:extLst>
          </p:cNvPr>
          <p:cNvSpPr txBox="1"/>
          <p:nvPr/>
        </p:nvSpPr>
        <p:spPr>
          <a:xfrm>
            <a:off x="691125" y="4776211"/>
            <a:ext cx="3972434" cy="1754326"/>
          </a:xfrm>
          <a:prstGeom prst="rect">
            <a:avLst/>
          </a:prstGeom>
          <a:noFill/>
        </p:spPr>
        <p:txBody>
          <a:bodyPr wrap="none" rtlCol="0">
            <a:spAutoFit/>
          </a:bodyPr>
          <a:lstStyle/>
          <a:p>
            <a:pPr defTabSz="685800"/>
            <a:r>
              <a:rPr lang="en-US" sz="1350" spc="-1" dirty="0" err="1">
                <a:solidFill>
                  <a:prstClr val="black"/>
                </a:solidFill>
                <a:latin typeface="Arial"/>
              </a:rPr>
              <a:t>BallContainer.add</a:t>
            </a:r>
            <a:r>
              <a:rPr lang="en-US" sz="1350" spc="-1" dirty="0">
                <a:solidFill>
                  <a:prstClr val="black"/>
                </a:solidFill>
                <a:latin typeface="Arial"/>
              </a:rPr>
              <a:t>()</a:t>
            </a:r>
          </a:p>
          <a:p>
            <a:pPr defTabSz="685800"/>
            <a:r>
              <a:rPr lang="en-US" sz="1350" spc="-1" dirty="0">
                <a:solidFill>
                  <a:prstClr val="black"/>
                </a:solidFill>
                <a:latin typeface="Arial"/>
              </a:rPr>
              <a:t>E = if b </a:t>
            </a:r>
            <a:r>
              <a:rPr lang="en-US" sz="1350" spc="-1" dirty="0" err="1">
                <a:solidFill>
                  <a:prstClr val="black"/>
                </a:solidFill>
                <a:latin typeface="Arial"/>
              </a:rPr>
              <a:t>is_element</a:t>
            </a:r>
            <a:r>
              <a:rPr lang="en-US" sz="1350" spc="-1" dirty="0">
                <a:solidFill>
                  <a:prstClr val="black"/>
                </a:solidFill>
                <a:latin typeface="Arial"/>
              </a:rPr>
              <a:t> </a:t>
            </a:r>
            <a:r>
              <a:rPr lang="en-US" sz="1350" spc="-1" dirty="0" err="1">
                <a:solidFill>
                  <a:prstClr val="black"/>
                </a:solidFill>
                <a:latin typeface="Arial"/>
              </a:rPr>
              <a:t>BallContainer_pre</a:t>
            </a:r>
            <a:endParaRPr lang="en-US" sz="1350" spc="-1" dirty="0">
              <a:solidFill>
                <a:prstClr val="black"/>
              </a:solidFill>
              <a:latin typeface="Arial"/>
            </a:endParaRPr>
          </a:p>
          <a:p>
            <a:pPr defTabSz="685800"/>
            <a:r>
              <a:rPr lang="en-US" sz="1350" spc="-1" dirty="0">
                <a:solidFill>
                  <a:prstClr val="black"/>
                </a:solidFill>
                <a:latin typeface="Arial"/>
              </a:rPr>
              <a:t>	return false</a:t>
            </a:r>
          </a:p>
          <a:p>
            <a:pPr defTabSz="685800"/>
            <a:r>
              <a:rPr lang="en-US" sz="1350" spc="-1" dirty="0">
                <a:solidFill>
                  <a:prstClr val="black"/>
                </a:solidFill>
                <a:latin typeface="Arial"/>
              </a:rPr>
              <a:t>      else</a:t>
            </a:r>
          </a:p>
          <a:p>
            <a:pPr defTabSz="685800"/>
            <a:r>
              <a:rPr lang="en-US" sz="1350" spc="-1" dirty="0">
                <a:solidFill>
                  <a:prstClr val="black"/>
                </a:solidFill>
                <a:latin typeface="Arial"/>
              </a:rPr>
              <a:t>         </a:t>
            </a:r>
            <a:r>
              <a:rPr lang="en-US" sz="1350" spc="-1" dirty="0" err="1">
                <a:solidFill>
                  <a:prstClr val="black"/>
                </a:solidFill>
                <a:latin typeface="Arial"/>
              </a:rPr>
              <a:t>BallContainer_post</a:t>
            </a:r>
            <a:r>
              <a:rPr lang="en-US" sz="1350" spc="-1" dirty="0">
                <a:solidFill>
                  <a:prstClr val="black"/>
                </a:solidFill>
                <a:latin typeface="Arial"/>
              </a:rPr>
              <a:t> = </a:t>
            </a:r>
            <a:r>
              <a:rPr lang="en-US" sz="1350" spc="-1" dirty="0" err="1">
                <a:solidFill>
                  <a:prstClr val="black"/>
                </a:solidFill>
                <a:latin typeface="Arial"/>
              </a:rPr>
              <a:t>BallContainer_pre</a:t>
            </a:r>
            <a:r>
              <a:rPr lang="en-US" sz="1350" spc="-1" dirty="0">
                <a:solidFill>
                  <a:prstClr val="black"/>
                </a:solidFill>
                <a:latin typeface="Arial"/>
              </a:rPr>
              <a:t> U b</a:t>
            </a:r>
          </a:p>
          <a:p>
            <a:pPr defTabSz="685800"/>
            <a:endParaRPr lang="en-US" sz="1350" spc="-1" dirty="0">
              <a:solidFill>
                <a:prstClr val="black"/>
              </a:solidFill>
              <a:latin typeface="Arial"/>
            </a:endParaRPr>
          </a:p>
          <a:p>
            <a:pPr defTabSz="685800"/>
            <a:endParaRPr lang="en-US" sz="1350" spc="-1" dirty="0">
              <a:solidFill>
                <a:prstClr val="black"/>
              </a:solidFill>
              <a:latin typeface="Arial"/>
            </a:endParaRPr>
          </a:p>
          <a:p>
            <a:pPr defTabSz="685800"/>
            <a:endParaRPr lang="en-US" sz="1350"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B955BDC0-3A5E-4052-877B-D6F0A785AC25}"/>
              </a:ext>
            </a:extLst>
          </p:cNvPr>
          <p:cNvSpPr txBox="1"/>
          <p:nvPr/>
        </p:nvSpPr>
        <p:spPr>
          <a:xfrm>
            <a:off x="5354506" y="4672336"/>
            <a:ext cx="3223318" cy="1962076"/>
          </a:xfrm>
          <a:prstGeom prst="rect">
            <a:avLst/>
          </a:prstGeom>
          <a:noFill/>
        </p:spPr>
        <p:txBody>
          <a:bodyPr wrap="none" rtlCol="0">
            <a:spAutoFit/>
          </a:bodyPr>
          <a:lstStyle/>
          <a:p>
            <a:pPr defTabSz="685800"/>
            <a:r>
              <a:rPr lang="en-US" sz="1350" spc="-1" dirty="0" err="1">
                <a:solidFill>
                  <a:prstClr val="black"/>
                </a:solidFill>
                <a:latin typeface="Arial"/>
              </a:rPr>
              <a:t>Box.add</a:t>
            </a:r>
            <a:r>
              <a:rPr lang="en-US" sz="1350" spc="-1" dirty="0">
                <a:solidFill>
                  <a:prstClr val="black"/>
                </a:solidFill>
                <a:latin typeface="Arial"/>
              </a:rPr>
              <a:t>()</a:t>
            </a:r>
          </a:p>
          <a:p>
            <a:pPr defTabSz="685800"/>
            <a:r>
              <a:rPr lang="en-US" sz="1350" spc="-1" dirty="0">
                <a:solidFill>
                  <a:prstClr val="black"/>
                </a:solidFill>
                <a:latin typeface="Arial"/>
              </a:rPr>
              <a:t>E </a:t>
            </a:r>
            <a:r>
              <a:rPr lang="en-US" sz="1350" spc="-1" dirty="0">
                <a:solidFill>
                  <a:prstClr val="black"/>
                </a:solidFill>
                <a:latin typeface="Calibri" panose="020F0502020204030204"/>
              </a:rPr>
              <a:t>= if b </a:t>
            </a:r>
            <a:r>
              <a:rPr lang="en-US" sz="1350" spc="-1" dirty="0" err="1">
                <a:solidFill>
                  <a:prstClr val="black"/>
                </a:solidFill>
                <a:latin typeface="Calibri" panose="020F0502020204030204"/>
              </a:rPr>
              <a:t>is_element</a:t>
            </a:r>
            <a:r>
              <a:rPr lang="en-US" sz="1350" spc="-1" dirty="0">
                <a:solidFill>
                  <a:prstClr val="black"/>
                </a:solidFill>
                <a:latin typeface="Calibri" panose="020F0502020204030204"/>
              </a:rPr>
              <a:t> </a:t>
            </a:r>
            <a:r>
              <a:rPr lang="en-US" sz="1350" spc="-1" dirty="0" err="1">
                <a:solidFill>
                  <a:prstClr val="black"/>
                </a:solidFill>
                <a:latin typeface="Calibri" panose="020F0502020204030204"/>
              </a:rPr>
              <a:t>BallContainer_pre</a:t>
            </a:r>
            <a:endParaRPr lang="en-US" sz="1350" spc="-1" dirty="0">
              <a:solidFill>
                <a:prstClr val="black"/>
              </a:solidFill>
              <a:latin typeface="Calibri" panose="020F0502020204030204"/>
            </a:endParaRPr>
          </a:p>
          <a:p>
            <a:pPr defTabSz="685800"/>
            <a:r>
              <a:rPr lang="en-US" sz="1350" spc="-1" dirty="0">
                <a:solidFill>
                  <a:prstClr val="black"/>
                </a:solidFill>
                <a:latin typeface="Calibri" panose="020F0502020204030204"/>
              </a:rPr>
              <a:t>	return false</a:t>
            </a:r>
          </a:p>
          <a:p>
            <a:pPr defTabSz="685800"/>
            <a:r>
              <a:rPr lang="en-US" sz="1350" spc="-1" dirty="0">
                <a:solidFill>
                  <a:prstClr val="black"/>
                </a:solidFill>
                <a:latin typeface="Calibri" panose="020F0502020204030204"/>
              </a:rPr>
              <a:t>      else</a:t>
            </a:r>
          </a:p>
          <a:p>
            <a:pPr defTabSz="685800"/>
            <a:r>
              <a:rPr lang="en-US" sz="1350" spc="-1" dirty="0">
                <a:solidFill>
                  <a:prstClr val="black"/>
                </a:solidFill>
                <a:latin typeface="Calibri" panose="020F0502020204030204"/>
              </a:rPr>
              <a:t>                if </a:t>
            </a:r>
            <a:r>
              <a:rPr lang="en-US" sz="1350" spc="-1" dirty="0" err="1">
                <a:solidFill>
                  <a:prstClr val="black"/>
                </a:solidFill>
                <a:latin typeface="Calibri" panose="020F0502020204030204"/>
              </a:rPr>
              <a:t>Box.volume_pre</a:t>
            </a:r>
            <a:r>
              <a:rPr lang="en-US" sz="1350" spc="-1" dirty="0">
                <a:solidFill>
                  <a:prstClr val="black"/>
                </a:solidFill>
                <a:latin typeface="Calibri" panose="020F0502020204030204"/>
              </a:rPr>
              <a:t> &gt;= </a:t>
            </a:r>
            <a:r>
              <a:rPr lang="en-US" sz="1350" spc="-1" dirty="0" err="1">
                <a:solidFill>
                  <a:prstClr val="black"/>
                </a:solidFill>
                <a:latin typeface="Calibri" panose="020F0502020204030204"/>
              </a:rPr>
              <a:t>max_volume</a:t>
            </a:r>
            <a:endParaRPr lang="en-US" sz="1350" spc="-1" dirty="0">
              <a:solidFill>
                <a:prstClr val="black"/>
              </a:solidFill>
              <a:latin typeface="Calibri" panose="020F0502020204030204"/>
            </a:endParaRPr>
          </a:p>
          <a:p>
            <a:pPr defTabSz="685800"/>
            <a:r>
              <a:rPr lang="en-US" sz="1350" spc="-1" dirty="0">
                <a:solidFill>
                  <a:prstClr val="black"/>
                </a:solidFill>
                <a:latin typeface="Calibri" panose="020F0502020204030204"/>
              </a:rPr>
              <a:t>                       return false</a:t>
            </a:r>
          </a:p>
          <a:p>
            <a:pPr defTabSz="685800"/>
            <a:r>
              <a:rPr lang="en-US" sz="1350" spc="-1" dirty="0">
                <a:solidFill>
                  <a:prstClr val="black"/>
                </a:solidFill>
                <a:latin typeface="Calibri" panose="020F0502020204030204"/>
              </a:rPr>
              <a:t>                else</a:t>
            </a:r>
          </a:p>
          <a:p>
            <a:pPr defTabSz="685800"/>
            <a:r>
              <a:rPr lang="en-US" sz="1350" spc="-1" dirty="0">
                <a:solidFill>
                  <a:prstClr val="black"/>
                </a:solidFill>
                <a:latin typeface="Calibri" panose="020F0502020204030204"/>
              </a:rPr>
              <a:t>	     </a:t>
            </a:r>
            <a:r>
              <a:rPr lang="en-US" sz="1350" spc="-1" dirty="0" err="1">
                <a:solidFill>
                  <a:prstClr val="black"/>
                </a:solidFill>
                <a:latin typeface="Calibri" panose="020F0502020204030204"/>
              </a:rPr>
              <a:t>Box_post</a:t>
            </a:r>
            <a:r>
              <a:rPr lang="en-US" sz="1350" spc="-1" dirty="0">
                <a:solidFill>
                  <a:prstClr val="black"/>
                </a:solidFill>
                <a:latin typeface="Calibri" panose="020F0502020204030204"/>
              </a:rPr>
              <a:t> = </a:t>
            </a:r>
            <a:r>
              <a:rPr lang="en-US" sz="1350" spc="-1" dirty="0" err="1">
                <a:solidFill>
                  <a:prstClr val="black"/>
                </a:solidFill>
                <a:latin typeface="Calibri" panose="020F0502020204030204"/>
              </a:rPr>
              <a:t>Box_pre</a:t>
            </a:r>
            <a:r>
              <a:rPr lang="en-US" sz="1350" spc="-1" dirty="0">
                <a:solidFill>
                  <a:prstClr val="black"/>
                </a:solidFill>
                <a:latin typeface="Calibri" panose="020F0502020204030204"/>
              </a:rPr>
              <a:t> U b</a:t>
            </a:r>
          </a:p>
          <a:p>
            <a:pPr defTabSz="685800"/>
            <a:endParaRPr lang="en-US" sz="1350" dirty="0">
              <a:solidFill>
                <a:prstClr val="black"/>
              </a:solidFill>
              <a:latin typeface="Calibri" panose="020F0502020204030204"/>
            </a:endParaRPr>
          </a:p>
        </p:txBody>
      </p:sp>
    </p:spTree>
    <p:extLst>
      <p:ext uri="{BB962C8B-B14F-4D97-AF65-F5344CB8AC3E}">
        <p14:creationId xmlns:p14="http://schemas.microsoft.com/office/powerpoint/2010/main" val="851656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1240F0-FCD7-49C9-8A03-06C5EE2730BF}"/>
              </a:ext>
            </a:extLst>
          </p:cNvPr>
          <p:cNvSpPr>
            <a:spLocks noGrp="1"/>
          </p:cNvSpPr>
          <p:nvPr>
            <p:ph type="title"/>
          </p:nvPr>
        </p:nvSpPr>
        <p:spPr/>
        <p:txBody>
          <a:bodyPr/>
          <a:lstStyle/>
          <a:p>
            <a:r>
              <a:rPr lang="en-US" spc="-1" dirty="0">
                <a:solidFill>
                  <a:srgbClr val="000000"/>
                </a:solidFill>
              </a:rPr>
              <a:t>Substitutability</a:t>
            </a:r>
            <a:endParaRPr lang="en-US" dirty="0"/>
          </a:p>
        </p:txBody>
      </p:sp>
      <p:sp>
        <p:nvSpPr>
          <p:cNvPr id="6" name="Content Placeholder 5">
            <a:extLst>
              <a:ext uri="{FF2B5EF4-FFF2-40B4-BE49-F238E27FC236}">
                <a16:creationId xmlns:a16="http://schemas.microsoft.com/office/drawing/2014/main" id="{D92CD12D-4CBE-427F-AED4-4E1FA6887ECB}"/>
              </a:ext>
            </a:extLst>
          </p:cNvPr>
          <p:cNvSpPr>
            <a:spLocks noGrp="1"/>
          </p:cNvSpPr>
          <p:nvPr>
            <p:ph idx="1"/>
          </p:nvPr>
        </p:nvSpPr>
        <p:spPr/>
        <p:txBody>
          <a:bodyPr>
            <a:normAutofit fontScale="77500" lnSpcReduction="20000"/>
          </a:bodyPr>
          <a:lstStyle/>
          <a:p>
            <a:r>
              <a:rPr lang="en-US" dirty="0"/>
              <a:t>Box is not what we call a </a:t>
            </a:r>
            <a:r>
              <a:rPr lang="en-US" dirty="0">
                <a:solidFill>
                  <a:srgbClr val="FF0000"/>
                </a:solidFill>
              </a:rPr>
              <a:t>true subtype </a:t>
            </a:r>
            <a:r>
              <a:rPr lang="en-US" dirty="0"/>
              <a:t>of </a:t>
            </a:r>
            <a:r>
              <a:rPr lang="en-US" dirty="0" err="1"/>
              <a:t>BallContainer</a:t>
            </a:r>
            <a:r>
              <a:rPr lang="en-US" dirty="0"/>
              <a:t> </a:t>
            </a:r>
          </a:p>
          <a:p>
            <a:pPr lvl="1"/>
            <a:r>
              <a:rPr lang="en-US" dirty="0"/>
              <a:t>It is more limited than </a:t>
            </a:r>
            <a:r>
              <a:rPr lang="en-US" dirty="0" err="1"/>
              <a:t>BallContainer</a:t>
            </a:r>
            <a:r>
              <a:rPr lang="en-US" dirty="0"/>
              <a:t>. </a:t>
            </a:r>
          </a:p>
          <a:p>
            <a:pPr lvl="1"/>
            <a:r>
              <a:rPr lang="en-US" dirty="0"/>
              <a:t>A Box can only hold a limited amount; </a:t>
            </a:r>
          </a:p>
          <a:p>
            <a:pPr lvl="1"/>
            <a:r>
              <a:rPr lang="en-US" dirty="0"/>
              <a:t>A user who uses a </a:t>
            </a:r>
            <a:r>
              <a:rPr lang="en-US" dirty="0" err="1"/>
              <a:t>BallContainer</a:t>
            </a:r>
            <a:r>
              <a:rPr lang="en-US" dirty="0"/>
              <a:t> in their code cannot simply substitute a </a:t>
            </a:r>
            <a:r>
              <a:rPr lang="en-US" dirty="0" err="1"/>
              <a:t>BallContainer</a:t>
            </a:r>
            <a:r>
              <a:rPr lang="en-US" dirty="0"/>
              <a:t> with a Box and assume the same behavior in the program. </a:t>
            </a:r>
          </a:p>
          <a:p>
            <a:pPr lvl="1"/>
            <a:r>
              <a:rPr lang="en-US" dirty="0"/>
              <a:t>The code may cause the Box to fill up, but they did not have this concern when using a </a:t>
            </a:r>
            <a:r>
              <a:rPr lang="en-US" dirty="0" err="1"/>
              <a:t>BallContainer</a:t>
            </a:r>
            <a:r>
              <a:rPr lang="en-US" dirty="0"/>
              <a:t>. </a:t>
            </a:r>
          </a:p>
          <a:p>
            <a:pPr lvl="1"/>
            <a:r>
              <a:rPr lang="en-US" dirty="0"/>
              <a:t>For this reason, it is not a good idea to make Box extend </a:t>
            </a:r>
            <a:r>
              <a:rPr lang="en-US" dirty="0" err="1"/>
              <a:t>BallContainer</a:t>
            </a:r>
            <a:r>
              <a:rPr lang="en-US" dirty="0"/>
              <a:t>.</a:t>
            </a:r>
          </a:p>
          <a:p>
            <a:pPr marL="171360" indent="-171000">
              <a:spcBef>
                <a:spcPts val="751"/>
              </a:spcBef>
              <a:buClr>
                <a:srgbClr val="000000"/>
              </a:buClr>
              <a:buFont typeface="Arial"/>
              <a:buChar char="•"/>
            </a:pPr>
            <a:r>
              <a:rPr lang="en-US" spc="-1" dirty="0">
                <a:solidFill>
                  <a:srgbClr val="000000"/>
                </a:solidFill>
              </a:rPr>
              <a:t>Therefore, it is </a:t>
            </a:r>
            <a:r>
              <a:rPr lang="en-US" spc="-1" dirty="0">
                <a:solidFill>
                  <a:srgbClr val="FF0000"/>
                </a:solidFill>
              </a:rPr>
              <a:t>wrong</a:t>
            </a:r>
            <a:r>
              <a:rPr lang="en-US" spc="-1" dirty="0">
                <a:solidFill>
                  <a:srgbClr val="000000"/>
                </a:solidFill>
              </a:rPr>
              <a:t> to make Box a subclass of </a:t>
            </a:r>
            <a:r>
              <a:rPr lang="en-US" spc="-1" dirty="0" err="1">
                <a:solidFill>
                  <a:srgbClr val="000000"/>
                </a:solidFill>
              </a:rPr>
              <a:t>BallContainer</a:t>
            </a:r>
            <a:endParaRPr lang="en-US" spc="-1" dirty="0">
              <a:solidFill>
                <a:srgbClr val="000000"/>
              </a:solidFill>
            </a:endParaRPr>
          </a:p>
          <a:p>
            <a:pPr marL="171360" indent="-171000">
              <a:spcBef>
                <a:spcPts val="751"/>
              </a:spcBef>
              <a:buClr>
                <a:srgbClr val="000000"/>
              </a:buClr>
              <a:buFont typeface="Arial"/>
              <a:buChar char="•"/>
            </a:pPr>
            <a:endParaRPr lang="en-US" spc="-1" dirty="0">
              <a:solidFill>
                <a:srgbClr val="000000"/>
              </a:solidFill>
            </a:endParaRPr>
          </a:p>
          <a:p>
            <a:pPr marL="171360" indent="-171000">
              <a:spcBef>
                <a:spcPts val="751"/>
              </a:spcBef>
              <a:buClr>
                <a:srgbClr val="000000"/>
              </a:buClr>
              <a:buFont typeface="Arial"/>
              <a:buChar char="•"/>
            </a:pPr>
            <a:r>
              <a:rPr lang="en-US" spc="-1" dirty="0">
                <a:solidFill>
                  <a:srgbClr val="000000"/>
                </a:solidFill>
              </a:rPr>
              <a:t>An object of a  </a:t>
            </a:r>
            <a:r>
              <a:rPr lang="en-US" spc="-1">
                <a:solidFill>
                  <a:srgbClr val="000000"/>
                </a:solidFill>
              </a:rPr>
              <a:t>true subtype </a:t>
            </a:r>
            <a:r>
              <a:rPr lang="en-US" spc="-1" dirty="0">
                <a:solidFill>
                  <a:srgbClr val="000000"/>
                </a:solidFill>
              </a:rPr>
              <a:t>should be able to do everything the superclass object can do and possibly more</a:t>
            </a:r>
          </a:p>
          <a:p>
            <a:pPr>
              <a:spcBef>
                <a:spcPts val="751"/>
              </a:spcBef>
            </a:pPr>
            <a:endParaRPr lang="en-US" spc="-1" dirty="0">
              <a:solidFill>
                <a:srgbClr val="000000"/>
              </a:solidFill>
            </a:endParaRPr>
          </a:p>
          <a:p>
            <a:endParaRPr lang="en-US" dirty="0"/>
          </a:p>
        </p:txBody>
      </p:sp>
    </p:spTree>
    <p:extLst>
      <p:ext uri="{BB962C8B-B14F-4D97-AF65-F5344CB8AC3E}">
        <p14:creationId xmlns:p14="http://schemas.microsoft.com/office/powerpoint/2010/main" val="200234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Why Compare Specs?</a:t>
            </a:r>
            <a:endParaRPr lang="en-US" sz="3300" b="0" strike="noStrike" spc="-1">
              <a:solidFill>
                <a:srgbClr val="000000"/>
              </a:solidFill>
              <a:latin typeface="Tahoma"/>
            </a:endParaRPr>
          </a:p>
        </p:txBody>
      </p:sp>
      <p:sp>
        <p:nvSpPr>
          <p:cNvPr id="145"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err="1">
                <a:solidFill>
                  <a:srgbClr val="000000"/>
                </a:solidFill>
                <a:latin typeface="Calibri"/>
              </a:rPr>
              <a:t>Liskov</a:t>
            </a:r>
            <a:r>
              <a:rPr lang="en-US" sz="2100" b="0" strike="noStrike" spc="-1" dirty="0">
                <a:solidFill>
                  <a:srgbClr val="000000"/>
                </a:solidFill>
                <a:latin typeface="Calibri"/>
              </a:rPr>
              <a:t> Substitution Principle</a:t>
            </a:r>
          </a:p>
          <a:p>
            <a:pPr marL="628560" lvl="1" indent="-171000">
              <a:lnSpc>
                <a:spcPct val="90000"/>
              </a:lnSpc>
              <a:spcBef>
                <a:spcPts val="751"/>
              </a:spcBef>
              <a:buClr>
                <a:srgbClr val="000000"/>
              </a:buClr>
              <a:buFont typeface="Arial"/>
              <a:buChar char="•"/>
            </a:pPr>
            <a:r>
              <a:rPr lang="en-US" sz="2100" spc="-1" dirty="0">
                <a:solidFill>
                  <a:srgbClr val="000000"/>
                </a:solidFill>
                <a:latin typeface="Calibri"/>
              </a:rPr>
              <a:t>We want to use a subclass method in place of superclass method</a:t>
            </a:r>
          </a:p>
          <a:p>
            <a:pPr marL="628560" lvl="1" indent="-171000">
              <a:lnSpc>
                <a:spcPct val="90000"/>
              </a:lnSpc>
              <a:spcBef>
                <a:spcPts val="751"/>
              </a:spcBef>
              <a:buClr>
                <a:srgbClr val="000000"/>
              </a:buClr>
              <a:buFont typeface="Arial"/>
              <a:buChar char="•"/>
            </a:pPr>
            <a:r>
              <a:rPr lang="en-US" sz="2100" b="0" strike="noStrike" spc="-1" dirty="0">
                <a:solidFill>
                  <a:srgbClr val="000000"/>
                </a:solidFill>
                <a:latin typeface="Calibri"/>
              </a:rPr>
              <a:t>Spec of subclass method must be stronger</a:t>
            </a:r>
          </a:p>
          <a:p>
            <a:pPr marL="1085760" lvl="2" indent="-171000">
              <a:lnSpc>
                <a:spcPct val="90000"/>
              </a:lnSpc>
              <a:spcBef>
                <a:spcPts val="751"/>
              </a:spcBef>
              <a:buClr>
                <a:srgbClr val="000000"/>
              </a:buClr>
              <a:buFont typeface="Arial"/>
              <a:buChar char="•"/>
            </a:pPr>
            <a:r>
              <a:rPr lang="en-US" sz="2100" spc="-1" dirty="0">
                <a:solidFill>
                  <a:srgbClr val="000000"/>
                </a:solidFill>
                <a:latin typeface="Calibri"/>
              </a:rPr>
              <a:t>Or at least equally strong</a:t>
            </a:r>
            <a:endParaRPr lang="en-US" sz="21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Which spec is stronger?</a:t>
            </a:r>
          </a:p>
          <a:p>
            <a:pPr marL="514440" lvl="1" indent="-171000">
              <a:lnSpc>
                <a:spcPct val="100000"/>
              </a:lnSpc>
              <a:spcBef>
                <a:spcPts val="374"/>
              </a:spcBef>
              <a:buClr>
                <a:srgbClr val="000000"/>
              </a:buClr>
              <a:buFont typeface="Arial"/>
              <a:buChar char="•"/>
            </a:pPr>
            <a:r>
              <a:rPr lang="en-US" sz="1800" b="0" strike="noStrike" spc="-1" dirty="0">
                <a:solidFill>
                  <a:srgbClr val="000000"/>
                </a:solidFill>
                <a:latin typeface="Calibri"/>
              </a:rPr>
              <a:t>A procedure satisfying a stronger spec can be used anywhere a weaker spec is required.</a:t>
            </a:r>
          </a:p>
          <a:p>
            <a:pPr marL="343440" lvl="1">
              <a:lnSpc>
                <a:spcPct val="100000"/>
              </a:lnSpc>
              <a:spcBef>
                <a:spcPts val="374"/>
              </a:spcBef>
              <a:buClr>
                <a:srgbClr val="000000"/>
              </a:buClr>
            </a:pPr>
            <a:endParaRPr lang="en-US" sz="1800" b="0" strike="noStrike" spc="-1" dirty="0">
              <a:solidFill>
                <a:srgbClr val="000000"/>
              </a:solidFill>
              <a:latin typeface="Calibri"/>
            </a:endParaRPr>
          </a:p>
          <a:p>
            <a:pPr marL="57240" indent="-171000">
              <a:spcBef>
                <a:spcPts val="374"/>
              </a:spcBef>
              <a:buClr>
                <a:srgbClr val="000000"/>
              </a:buClr>
              <a:buFont typeface="Arial"/>
              <a:buChar char="•"/>
            </a:pPr>
            <a:r>
              <a:rPr lang="en-US" sz="2000" spc="-1" dirty="0">
                <a:solidFill>
                  <a:srgbClr val="000000"/>
                </a:solidFill>
                <a:latin typeface="Calibri"/>
              </a:rPr>
              <a:t>Does the implementation satisfy the specification?</a:t>
            </a:r>
          </a:p>
          <a:p>
            <a:pPr marL="514440" lvl="1" indent="-171000">
              <a:lnSpc>
                <a:spcPct val="100000"/>
              </a:lnSpc>
              <a:spcBef>
                <a:spcPts val="374"/>
              </a:spcBef>
              <a:buClr>
                <a:srgbClr val="000000"/>
              </a:buClr>
              <a:buFont typeface="Arial"/>
              <a:buChar char="•"/>
            </a:pPr>
            <a:endParaRPr lang="en-US" sz="1800" b="0" strike="noStrike" spc="-1" dirty="0">
              <a:solidFill>
                <a:srgbClr val="000000"/>
              </a:solidFill>
              <a:latin typeface="Calibri"/>
            </a:endParaRPr>
          </a:p>
        </p:txBody>
      </p:sp>
      <p:sp>
        <p:nvSpPr>
          <p:cNvPr id="146"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47" name="TextShape 4"/>
          <p:cNvSpPr txBox="1"/>
          <p:nvPr/>
        </p:nvSpPr>
        <p:spPr>
          <a:xfrm>
            <a:off x="6458040" y="6356520"/>
            <a:ext cx="2057040" cy="364680"/>
          </a:xfrm>
          <a:prstGeom prst="rect">
            <a:avLst/>
          </a:prstGeom>
          <a:noFill/>
          <a:ln>
            <a:noFill/>
          </a:ln>
        </p:spPr>
        <p:txBody>
          <a:bodyPr anchor="ctr"/>
          <a:lstStyle/>
          <a:p>
            <a:pPr algn="r">
              <a:lnSpc>
                <a:spcPct val="100000"/>
              </a:lnSpc>
            </a:pPr>
            <a:fld id="{B051322B-B1DA-4A47-A530-661EA010B1FF}" type="slidenum">
              <a:rPr lang="en-US" sz="900" b="0" strike="noStrike" spc="-1">
                <a:solidFill>
                  <a:srgbClr val="8B8B8B"/>
                </a:solidFill>
                <a:latin typeface="Tahoma"/>
                <a:ea typeface="MS PGothic"/>
              </a:rPr>
              <a:t>4</a:t>
            </a:fld>
            <a:endParaRPr lang="en-US" sz="900" b="0" strike="noStrike" spc="-1">
              <a:latin typeface="Times New Roman"/>
            </a:endParaRPr>
          </a:p>
        </p:txBody>
      </p:sp>
    </p:spTree>
    <p:extLst>
      <p:ext uri="{BB962C8B-B14F-4D97-AF65-F5344CB8AC3E}">
        <p14:creationId xmlns:p14="http://schemas.microsoft.com/office/powerpoint/2010/main" val="3497648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Substitutability</a:t>
            </a:r>
            <a:endParaRPr lang="en-US" sz="3300" b="0" strike="noStrike" spc="-1" dirty="0">
              <a:solidFill>
                <a:srgbClr val="000000"/>
              </a:solidFill>
              <a:latin typeface="Tahoma"/>
            </a:endParaRPr>
          </a:p>
        </p:txBody>
      </p:sp>
      <p:sp>
        <p:nvSpPr>
          <p:cNvPr id="235"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Box is not a </a:t>
            </a:r>
            <a:r>
              <a:rPr lang="en-US" sz="2100" b="0" strike="noStrike" spc="-1" dirty="0">
                <a:solidFill>
                  <a:srgbClr val="FF0000"/>
                </a:solidFill>
                <a:latin typeface="Calibri"/>
              </a:rPr>
              <a:t>true subtype</a:t>
            </a:r>
            <a:r>
              <a:rPr lang="en-US" sz="2100" b="0" strike="noStrike" spc="-1" dirty="0">
                <a:solidFill>
                  <a:srgbClr val="000000"/>
                </a:solidFill>
                <a:latin typeface="Calibri"/>
              </a:rPr>
              <a:t> (also called </a:t>
            </a:r>
            <a:r>
              <a:rPr lang="en-US" sz="2100" b="0" strike="noStrike" spc="-1" dirty="0">
                <a:solidFill>
                  <a:srgbClr val="FF0000"/>
                </a:solidFill>
                <a:latin typeface="Calibri"/>
              </a:rPr>
              <a:t>behavioral subtype</a:t>
            </a:r>
            <a:r>
              <a:rPr lang="en-US" sz="2100" b="0" strike="noStrike" spc="-1" dirty="0">
                <a:solidFill>
                  <a:srgbClr val="000000"/>
                </a:solidFill>
                <a:latin typeface="Calibri"/>
              </a:rPr>
              <a:t>) of </a:t>
            </a:r>
            <a:r>
              <a:rPr lang="en-US" sz="2100" b="0" strike="noStrike" spc="-1" dirty="0" err="1">
                <a:solidFill>
                  <a:srgbClr val="000000"/>
                </a:solidFill>
                <a:latin typeface="Calibri"/>
              </a:rPr>
              <a:t>BallContainer</a:t>
            </a:r>
            <a:endParaRPr lang="en-US" sz="21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spc="-1" dirty="0">
                <a:solidFill>
                  <a:srgbClr val="000000"/>
                </a:solidFill>
                <a:latin typeface="Calibri"/>
              </a:rPr>
              <a:t>Bottom line:</a:t>
            </a:r>
          </a:p>
          <a:p>
            <a:pPr marL="628560" lvl="1" indent="-171000">
              <a:lnSpc>
                <a:spcPct val="90000"/>
              </a:lnSpc>
              <a:spcBef>
                <a:spcPts val="751"/>
              </a:spcBef>
              <a:buClr>
                <a:srgbClr val="000000"/>
              </a:buClr>
              <a:buFont typeface="Arial"/>
              <a:buChar char="•"/>
            </a:pPr>
            <a:r>
              <a:rPr lang="en-US" sz="2100" b="0" strike="noStrike" spc="-1" dirty="0" err="1">
                <a:solidFill>
                  <a:srgbClr val="000000"/>
                </a:solidFill>
                <a:latin typeface="Calibri"/>
              </a:rPr>
              <a:t>Box.add</a:t>
            </a:r>
            <a:r>
              <a:rPr lang="en-US" sz="2100" b="0" strike="noStrike" spc="-1" dirty="0">
                <a:solidFill>
                  <a:srgbClr val="000000"/>
                </a:solidFill>
                <a:latin typeface="Calibri"/>
              </a:rPr>
              <a:t>() guarantees less</a:t>
            </a: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Therefore, it is </a:t>
            </a:r>
            <a:r>
              <a:rPr lang="en-US" sz="2100" b="0" strike="noStrike" spc="-1" dirty="0">
                <a:solidFill>
                  <a:srgbClr val="FF0000"/>
                </a:solidFill>
                <a:latin typeface="Calibri"/>
              </a:rPr>
              <a:t>wrong</a:t>
            </a:r>
            <a:r>
              <a:rPr lang="en-US" sz="2100" b="0" strike="noStrike" spc="-1" dirty="0">
                <a:solidFill>
                  <a:srgbClr val="000000"/>
                </a:solidFill>
                <a:latin typeface="Calibri"/>
              </a:rPr>
              <a:t> to make Box a subclass of </a:t>
            </a:r>
            <a:r>
              <a:rPr lang="en-US" sz="2100" b="0" strike="noStrike" spc="-1" dirty="0" err="1">
                <a:solidFill>
                  <a:srgbClr val="000000"/>
                </a:solidFill>
                <a:latin typeface="Calibri"/>
              </a:rPr>
              <a:t>BallContainer</a:t>
            </a:r>
            <a:endParaRPr lang="en-US" sz="2100" b="0" strike="noStrike" spc="-1" dirty="0">
              <a:solidFill>
                <a:srgbClr val="000000"/>
              </a:solidFill>
              <a:latin typeface="Calibri"/>
            </a:endParaRPr>
          </a:p>
          <a:p>
            <a:pPr>
              <a:lnSpc>
                <a:spcPct val="90000"/>
              </a:lnSpc>
              <a:spcBef>
                <a:spcPts val="751"/>
              </a:spcBef>
            </a:pPr>
            <a:endParaRPr lang="en-US" sz="2100" b="0" strike="noStrike" spc="-1" dirty="0">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dirty="0">
                <a:solidFill>
                  <a:srgbClr val="000000"/>
                </a:solidFill>
                <a:latin typeface="Calibri"/>
              </a:rPr>
              <a:t>More on substitutability, Java subtypes and true subtypes later</a:t>
            </a:r>
          </a:p>
        </p:txBody>
      </p:sp>
      <p:sp>
        <p:nvSpPr>
          <p:cNvPr id="236"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37" name="TextShape 4"/>
          <p:cNvSpPr txBox="1"/>
          <p:nvPr/>
        </p:nvSpPr>
        <p:spPr>
          <a:xfrm>
            <a:off x="6458040" y="6356520"/>
            <a:ext cx="2057040" cy="364680"/>
          </a:xfrm>
          <a:prstGeom prst="rect">
            <a:avLst/>
          </a:prstGeom>
          <a:noFill/>
          <a:ln>
            <a:noFill/>
          </a:ln>
        </p:spPr>
        <p:txBody>
          <a:bodyPr anchor="ctr"/>
          <a:lstStyle/>
          <a:p>
            <a:pPr algn="r">
              <a:lnSpc>
                <a:spcPct val="100000"/>
              </a:lnSpc>
            </a:pPr>
            <a:fld id="{0F805429-DDD2-4AB8-9A09-21080655001E}" type="slidenum">
              <a:rPr lang="en-US" sz="900" b="0" strike="noStrike" spc="-1">
                <a:solidFill>
                  <a:srgbClr val="8B8B8B"/>
                </a:solidFill>
                <a:latin typeface="Tahoma"/>
                <a:ea typeface="MS PGothic"/>
              </a:rPr>
              <a:t>40</a:t>
            </a:fld>
            <a:endParaRPr lang="en-US" sz="900" b="0" strike="noStrike" spc="-1">
              <a:latin typeface="Times New Roman"/>
            </a:endParaRPr>
          </a:p>
        </p:txBody>
      </p:sp>
    </p:spTree>
    <p:extLst>
      <p:ext uri="{BB962C8B-B14F-4D97-AF65-F5344CB8AC3E}">
        <p14:creationId xmlns:p14="http://schemas.microsoft.com/office/powerpoint/2010/main" val="1362733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The Weakest Specification</a:t>
            </a:r>
            <a:endParaRPr lang="en-US" sz="3300" b="0" strike="noStrike" spc="-1" dirty="0">
              <a:solidFill>
                <a:srgbClr val="000000"/>
              </a:solidFill>
              <a:latin typeface="Tahoma"/>
            </a:endParaRPr>
          </a:p>
        </p:txBody>
      </p:sp>
      <p:sp>
        <p:nvSpPr>
          <p:cNvPr id="239" name="TextShape 2"/>
          <p:cNvSpPr txBox="1"/>
          <p:nvPr/>
        </p:nvSpPr>
        <p:spPr>
          <a:xfrm>
            <a:off x="628560" y="1825560"/>
            <a:ext cx="7886520" cy="4350960"/>
          </a:xfrm>
          <a:prstGeom prst="rect">
            <a:avLst/>
          </a:prstGeom>
          <a:noFill/>
          <a:ln>
            <a:noFill/>
          </a:ln>
        </p:spPr>
        <p:txBody>
          <a:bodyPr/>
          <a:lstStyle/>
          <a:p>
            <a:pPr>
              <a:lnSpc>
                <a:spcPct val="100000"/>
              </a:lnSpc>
              <a:spcBef>
                <a:spcPts val="751"/>
              </a:spcBef>
            </a:pPr>
            <a:r>
              <a:rPr lang="en-US" sz="2100" b="0" strike="noStrike" spc="-1" dirty="0">
                <a:solidFill>
                  <a:srgbClr val="FF0000"/>
                </a:solidFill>
                <a:latin typeface="Calibri"/>
              </a:rPr>
              <a:t>requires: </a:t>
            </a:r>
            <a:r>
              <a:rPr lang="en-US" sz="2100" b="0" strike="noStrike" spc="-1" dirty="0">
                <a:solidFill>
                  <a:srgbClr val="000000"/>
                </a:solidFill>
                <a:latin typeface="Calibri"/>
              </a:rPr>
              <a:t>false</a:t>
            </a:r>
          </a:p>
          <a:p>
            <a:r>
              <a:rPr lang="en-US" sz="1800" b="0" strike="noStrike" spc="-1" dirty="0">
                <a:solidFill>
                  <a:srgbClr val="000000"/>
                </a:solidFill>
                <a:latin typeface="Calibri"/>
              </a:rPr>
              <a:t>// Remember, </a:t>
            </a:r>
            <a:r>
              <a:rPr lang="en-US" sz="1800" b="1" strike="noStrike" spc="-1" dirty="0">
                <a:solidFill>
                  <a:srgbClr val="000000"/>
                </a:solidFill>
                <a:latin typeface="Calibri"/>
              </a:rPr>
              <a:t>false</a:t>
            </a:r>
            <a:r>
              <a:rPr lang="en-US" sz="1800" b="0" strike="noStrike" spc="-1" dirty="0">
                <a:solidFill>
                  <a:srgbClr val="000000"/>
                </a:solidFill>
                <a:latin typeface="Calibri"/>
              </a:rPr>
              <a:t> is the strongest condition of all</a:t>
            </a:r>
          </a:p>
          <a:p>
            <a:pPr>
              <a:lnSpc>
                <a:spcPct val="100000"/>
              </a:lnSpc>
              <a:spcBef>
                <a:spcPts val="751"/>
              </a:spcBef>
            </a:pPr>
            <a:r>
              <a:rPr lang="en-US" sz="2100" b="0" strike="noStrike" spc="-1" dirty="0">
                <a:solidFill>
                  <a:srgbClr val="FF0000"/>
                </a:solidFill>
                <a:latin typeface="Calibri"/>
              </a:rPr>
              <a:t>modifies:</a:t>
            </a:r>
            <a:r>
              <a:rPr lang="en-US" sz="2100" b="0" strike="noStrike" spc="-1" dirty="0">
                <a:solidFill>
                  <a:srgbClr val="000000"/>
                </a:solidFill>
                <a:latin typeface="Calibri"/>
              </a:rPr>
              <a:t> anything</a:t>
            </a:r>
          </a:p>
          <a:p>
            <a:pPr>
              <a:lnSpc>
                <a:spcPct val="100000"/>
              </a:lnSpc>
              <a:spcBef>
                <a:spcPts val="751"/>
              </a:spcBef>
            </a:pPr>
            <a:r>
              <a:rPr lang="en-US" sz="2100" b="0" strike="noStrike" spc="-1" dirty="0">
                <a:solidFill>
                  <a:srgbClr val="FF0000"/>
                </a:solidFill>
                <a:latin typeface="Calibri"/>
              </a:rPr>
              <a:t>effects: </a:t>
            </a:r>
            <a:r>
              <a:rPr lang="en-US" sz="2100" b="0" strike="noStrike" spc="-1" dirty="0">
                <a:solidFill>
                  <a:srgbClr val="000000"/>
                </a:solidFill>
                <a:latin typeface="Calibri"/>
              </a:rPr>
              <a:t>true</a:t>
            </a:r>
          </a:p>
          <a:p>
            <a:r>
              <a:rPr lang="en-US" sz="1800" b="0" strike="noStrike" spc="-1" dirty="0">
                <a:solidFill>
                  <a:srgbClr val="000000"/>
                </a:solidFill>
                <a:latin typeface="Calibri"/>
              </a:rPr>
              <a:t>// </a:t>
            </a:r>
            <a:r>
              <a:rPr lang="en-US" sz="1800" b="1" strike="noStrike" spc="-1" dirty="0">
                <a:solidFill>
                  <a:srgbClr val="000000"/>
                </a:solidFill>
                <a:latin typeface="Calibri"/>
              </a:rPr>
              <a:t>true</a:t>
            </a:r>
            <a:r>
              <a:rPr lang="en-US" sz="1800" b="0" strike="noStrike" spc="-1" dirty="0">
                <a:solidFill>
                  <a:srgbClr val="000000"/>
                </a:solidFill>
                <a:latin typeface="Calibri"/>
              </a:rPr>
              <a:t> is the weakest condition of all</a:t>
            </a:r>
          </a:p>
          <a:p>
            <a:pPr>
              <a:lnSpc>
                <a:spcPct val="100000"/>
              </a:lnSpc>
              <a:spcBef>
                <a:spcPts val="751"/>
              </a:spcBef>
            </a:pPr>
            <a:r>
              <a:rPr lang="en-US" sz="2100" b="0" strike="noStrike" spc="-1" dirty="0">
                <a:solidFill>
                  <a:srgbClr val="FF0000"/>
                </a:solidFill>
                <a:latin typeface="Calibri"/>
              </a:rPr>
              <a:t>returns: </a:t>
            </a:r>
            <a:r>
              <a:rPr lang="en-US" sz="2100" b="0" strike="noStrike" spc="-1" dirty="0">
                <a:solidFill>
                  <a:srgbClr val="000000"/>
                </a:solidFill>
                <a:latin typeface="Calibri"/>
              </a:rPr>
              <a:t>true</a:t>
            </a:r>
            <a:r>
              <a:rPr lang="en-US" sz="2100" b="0" strike="noStrike" spc="-1" dirty="0">
                <a:solidFill>
                  <a:srgbClr val="FF0000"/>
                </a:solidFill>
                <a:latin typeface="Calibri"/>
              </a:rPr>
              <a:t> </a:t>
            </a:r>
            <a:endParaRPr lang="en-US" sz="2100" b="0" strike="noStrike" spc="-1" dirty="0">
              <a:solidFill>
                <a:srgbClr val="000000"/>
              </a:solidFill>
              <a:latin typeface="Calibri"/>
            </a:endParaRPr>
          </a:p>
          <a:p>
            <a:pPr>
              <a:lnSpc>
                <a:spcPct val="100000"/>
              </a:lnSpc>
              <a:spcBef>
                <a:spcPts val="751"/>
              </a:spcBef>
            </a:pPr>
            <a:r>
              <a:rPr lang="en-US" sz="2100" b="0" strike="noStrike" spc="-1" dirty="0">
                <a:solidFill>
                  <a:srgbClr val="FF0000"/>
                </a:solidFill>
                <a:latin typeface="Calibri"/>
              </a:rPr>
              <a:t>throws: </a:t>
            </a:r>
            <a:r>
              <a:rPr lang="en-US" sz="2100" spc="-1" dirty="0">
                <a:solidFill>
                  <a:srgbClr val="000000"/>
                </a:solidFill>
                <a:latin typeface="Calibri"/>
              </a:rPr>
              <a:t>true</a:t>
            </a:r>
            <a:endParaRPr lang="en-US" sz="2100" b="0" strike="noStrike" spc="-1" dirty="0">
              <a:solidFill>
                <a:srgbClr val="000000"/>
              </a:solidFill>
              <a:latin typeface="Calibri"/>
            </a:endParaRPr>
          </a:p>
          <a:p>
            <a:pPr>
              <a:lnSpc>
                <a:spcPct val="100000"/>
              </a:lnSpc>
              <a:spcBef>
                <a:spcPts val="751"/>
              </a:spcBef>
            </a:pPr>
            <a:r>
              <a:rPr lang="en-US" sz="2100" b="0" strike="noStrike" spc="-1" dirty="0">
                <a:solidFill>
                  <a:srgbClr val="000000"/>
                </a:solidFill>
                <a:latin typeface="Calibri"/>
              </a:rPr>
              <a:t>(This spec is so weak, it is trivial to implement, but impossible to use.)</a:t>
            </a:r>
          </a:p>
        </p:txBody>
      </p:sp>
      <p:sp>
        <p:nvSpPr>
          <p:cNvPr id="240"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41" name="TextShape 4"/>
          <p:cNvSpPr txBox="1"/>
          <p:nvPr/>
        </p:nvSpPr>
        <p:spPr>
          <a:xfrm>
            <a:off x="6458040" y="6356520"/>
            <a:ext cx="2057040" cy="364680"/>
          </a:xfrm>
          <a:prstGeom prst="rect">
            <a:avLst/>
          </a:prstGeom>
          <a:noFill/>
          <a:ln>
            <a:noFill/>
          </a:ln>
        </p:spPr>
        <p:txBody>
          <a:bodyPr anchor="ctr"/>
          <a:lstStyle/>
          <a:p>
            <a:pPr algn="r">
              <a:lnSpc>
                <a:spcPct val="100000"/>
              </a:lnSpc>
            </a:pPr>
            <a:fld id="{DCC29939-73F1-46C4-B49A-F57AC07831D3}" type="slidenum">
              <a:rPr lang="en-US" sz="900" b="0" strike="noStrike" spc="-1">
                <a:solidFill>
                  <a:srgbClr val="8B8B8B"/>
                </a:solidFill>
                <a:latin typeface="Tahoma"/>
                <a:ea typeface="MS PGothic"/>
              </a:rPr>
              <a:t>41</a:t>
            </a:fld>
            <a:endParaRPr lang="en-US" sz="900" b="0" strike="noStrike" spc="-1">
              <a:latin typeface="Times New Roman"/>
            </a:endParaRPr>
          </a:p>
        </p:txBody>
      </p:sp>
    </p:spTree>
    <p:extLst>
      <p:ext uri="{BB962C8B-B14F-4D97-AF65-F5344CB8AC3E}">
        <p14:creationId xmlns:p14="http://schemas.microsoft.com/office/powerpoint/2010/main" val="31010042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The Strongest Specification</a:t>
            </a:r>
            <a:endParaRPr lang="en-US" sz="3300" b="0" strike="noStrike" spc="-1" dirty="0">
              <a:solidFill>
                <a:srgbClr val="000000"/>
              </a:solidFill>
              <a:latin typeface="Tahoma"/>
            </a:endParaRPr>
          </a:p>
        </p:txBody>
      </p:sp>
      <p:sp>
        <p:nvSpPr>
          <p:cNvPr id="239" name="TextShape 2"/>
          <p:cNvSpPr txBox="1"/>
          <p:nvPr/>
        </p:nvSpPr>
        <p:spPr>
          <a:xfrm>
            <a:off x="628560" y="1825560"/>
            <a:ext cx="7886520" cy="4350960"/>
          </a:xfrm>
          <a:prstGeom prst="rect">
            <a:avLst/>
          </a:prstGeom>
          <a:noFill/>
          <a:ln>
            <a:noFill/>
          </a:ln>
        </p:spPr>
        <p:txBody>
          <a:bodyPr/>
          <a:lstStyle/>
          <a:p>
            <a:pPr>
              <a:lnSpc>
                <a:spcPct val="100000"/>
              </a:lnSpc>
              <a:spcBef>
                <a:spcPts val="751"/>
              </a:spcBef>
            </a:pPr>
            <a:r>
              <a:rPr lang="en-US" sz="2100" b="0" strike="noStrike" spc="-1" dirty="0">
                <a:solidFill>
                  <a:srgbClr val="FF0000"/>
                </a:solidFill>
                <a:latin typeface="Calibri"/>
              </a:rPr>
              <a:t>requires: </a:t>
            </a:r>
            <a:r>
              <a:rPr lang="en-US" sz="2100" b="0" strike="noStrike" spc="-1" dirty="0">
                <a:solidFill>
                  <a:srgbClr val="000000"/>
                </a:solidFill>
                <a:latin typeface="Calibri"/>
              </a:rPr>
              <a:t>true</a:t>
            </a:r>
          </a:p>
          <a:p>
            <a:r>
              <a:rPr lang="en-US" sz="1800" b="0" strike="noStrike" spc="-1" dirty="0">
                <a:solidFill>
                  <a:srgbClr val="000000"/>
                </a:solidFill>
                <a:latin typeface="Calibri"/>
              </a:rPr>
              <a:t>// Remember, </a:t>
            </a:r>
            <a:r>
              <a:rPr lang="en-US" sz="1800" b="1" strike="noStrike" spc="-1" dirty="0">
                <a:solidFill>
                  <a:srgbClr val="000000"/>
                </a:solidFill>
                <a:latin typeface="Calibri"/>
              </a:rPr>
              <a:t>true</a:t>
            </a:r>
            <a:r>
              <a:rPr lang="en-US" sz="1800" b="0" strike="noStrike" spc="-1" dirty="0">
                <a:solidFill>
                  <a:srgbClr val="000000"/>
                </a:solidFill>
                <a:latin typeface="Calibri"/>
              </a:rPr>
              <a:t> is the weakest condition of all</a:t>
            </a:r>
          </a:p>
          <a:p>
            <a:pPr>
              <a:lnSpc>
                <a:spcPct val="100000"/>
              </a:lnSpc>
              <a:spcBef>
                <a:spcPts val="751"/>
              </a:spcBef>
            </a:pPr>
            <a:r>
              <a:rPr lang="en-US" sz="2100" b="0" strike="noStrike" spc="-1" dirty="0">
                <a:solidFill>
                  <a:srgbClr val="FF0000"/>
                </a:solidFill>
                <a:latin typeface="Calibri"/>
              </a:rPr>
              <a:t>modifies:</a:t>
            </a:r>
            <a:r>
              <a:rPr lang="en-US" sz="2100" b="0" strike="noStrike" spc="-1" dirty="0">
                <a:solidFill>
                  <a:srgbClr val="000000"/>
                </a:solidFill>
                <a:latin typeface="Calibri"/>
              </a:rPr>
              <a:t> none</a:t>
            </a:r>
          </a:p>
          <a:p>
            <a:pPr>
              <a:lnSpc>
                <a:spcPct val="100000"/>
              </a:lnSpc>
              <a:spcBef>
                <a:spcPts val="751"/>
              </a:spcBef>
            </a:pPr>
            <a:r>
              <a:rPr lang="en-US" sz="2100" b="0" strike="noStrike" spc="-1" dirty="0">
                <a:solidFill>
                  <a:srgbClr val="FF0000"/>
                </a:solidFill>
                <a:latin typeface="Calibri"/>
              </a:rPr>
              <a:t>effects: </a:t>
            </a:r>
            <a:r>
              <a:rPr lang="en-US" sz="2100" b="0" strike="noStrike" spc="-1" dirty="0">
                <a:solidFill>
                  <a:srgbClr val="000000"/>
                </a:solidFill>
                <a:latin typeface="Calibri"/>
              </a:rPr>
              <a:t>false</a:t>
            </a:r>
          </a:p>
          <a:p>
            <a:r>
              <a:rPr lang="en-US" sz="1800" b="0" strike="noStrike" spc="-1" dirty="0">
                <a:solidFill>
                  <a:srgbClr val="000000"/>
                </a:solidFill>
                <a:latin typeface="Calibri"/>
              </a:rPr>
              <a:t>// </a:t>
            </a:r>
            <a:r>
              <a:rPr lang="en-US" sz="1800" b="1" strike="noStrike" spc="-1" dirty="0">
                <a:solidFill>
                  <a:srgbClr val="000000"/>
                </a:solidFill>
                <a:latin typeface="Calibri"/>
              </a:rPr>
              <a:t>false</a:t>
            </a:r>
            <a:r>
              <a:rPr lang="en-US" sz="1800" b="0" strike="noStrike" spc="-1" dirty="0">
                <a:solidFill>
                  <a:srgbClr val="000000"/>
                </a:solidFill>
                <a:latin typeface="Calibri"/>
              </a:rPr>
              <a:t> is the strongest condition of all</a:t>
            </a:r>
          </a:p>
          <a:p>
            <a:pPr>
              <a:lnSpc>
                <a:spcPct val="100000"/>
              </a:lnSpc>
              <a:spcBef>
                <a:spcPts val="751"/>
              </a:spcBef>
            </a:pPr>
            <a:r>
              <a:rPr lang="en-US" sz="2100" b="0" strike="noStrike" spc="-1" dirty="0">
                <a:solidFill>
                  <a:srgbClr val="FF0000"/>
                </a:solidFill>
                <a:latin typeface="Calibri"/>
              </a:rPr>
              <a:t>returns: </a:t>
            </a:r>
            <a:r>
              <a:rPr lang="en-US" sz="2100" b="0" strike="noStrike" spc="-1" dirty="0">
                <a:solidFill>
                  <a:srgbClr val="000000"/>
                </a:solidFill>
                <a:latin typeface="Calibri"/>
              </a:rPr>
              <a:t>false</a:t>
            </a:r>
            <a:r>
              <a:rPr lang="en-US" sz="2100" b="0" strike="noStrike" spc="-1" dirty="0">
                <a:solidFill>
                  <a:srgbClr val="FF0000"/>
                </a:solidFill>
                <a:latin typeface="Calibri"/>
              </a:rPr>
              <a:t> </a:t>
            </a:r>
            <a:endParaRPr lang="en-US" sz="2100" b="0" strike="noStrike" spc="-1" dirty="0">
              <a:solidFill>
                <a:srgbClr val="000000"/>
              </a:solidFill>
              <a:latin typeface="Calibri"/>
            </a:endParaRPr>
          </a:p>
          <a:p>
            <a:pPr>
              <a:lnSpc>
                <a:spcPct val="100000"/>
              </a:lnSpc>
              <a:spcBef>
                <a:spcPts val="751"/>
              </a:spcBef>
            </a:pPr>
            <a:r>
              <a:rPr lang="en-US" sz="2100" b="0" strike="noStrike" spc="-1" dirty="0">
                <a:solidFill>
                  <a:srgbClr val="FF0000"/>
                </a:solidFill>
                <a:latin typeface="Calibri"/>
              </a:rPr>
              <a:t>throws: </a:t>
            </a:r>
            <a:r>
              <a:rPr lang="en-US" sz="2100" spc="-1" dirty="0">
                <a:solidFill>
                  <a:srgbClr val="000000"/>
                </a:solidFill>
                <a:latin typeface="Calibri"/>
              </a:rPr>
              <a:t>false</a:t>
            </a:r>
            <a:endParaRPr lang="en-US" sz="2100" b="0" strike="noStrike" spc="-1" dirty="0">
              <a:solidFill>
                <a:srgbClr val="000000"/>
              </a:solidFill>
              <a:latin typeface="Calibri"/>
            </a:endParaRPr>
          </a:p>
          <a:p>
            <a:pPr>
              <a:lnSpc>
                <a:spcPct val="100000"/>
              </a:lnSpc>
              <a:spcBef>
                <a:spcPts val="751"/>
              </a:spcBef>
            </a:pPr>
            <a:r>
              <a:rPr lang="en-US" sz="2100" b="0" strike="noStrike" spc="-1" dirty="0">
                <a:solidFill>
                  <a:srgbClr val="000000"/>
                </a:solidFill>
                <a:latin typeface="Calibri"/>
              </a:rPr>
              <a:t>(This spec is so strong, it is impossible to implement with a terminating program.)</a:t>
            </a:r>
          </a:p>
        </p:txBody>
      </p:sp>
      <p:sp>
        <p:nvSpPr>
          <p:cNvPr id="240"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241" name="TextShape 4"/>
          <p:cNvSpPr txBox="1"/>
          <p:nvPr/>
        </p:nvSpPr>
        <p:spPr>
          <a:xfrm>
            <a:off x="6458040" y="6356520"/>
            <a:ext cx="2057040" cy="364680"/>
          </a:xfrm>
          <a:prstGeom prst="rect">
            <a:avLst/>
          </a:prstGeom>
          <a:noFill/>
          <a:ln>
            <a:noFill/>
          </a:ln>
        </p:spPr>
        <p:txBody>
          <a:bodyPr anchor="ctr"/>
          <a:lstStyle/>
          <a:p>
            <a:pPr algn="r">
              <a:lnSpc>
                <a:spcPct val="100000"/>
              </a:lnSpc>
            </a:pPr>
            <a:fld id="{DCC29939-73F1-46C4-B49A-F57AC07831D3}" type="slidenum">
              <a:rPr lang="en-US" sz="900" b="0" strike="noStrike" spc="-1">
                <a:solidFill>
                  <a:srgbClr val="8B8B8B"/>
                </a:solidFill>
                <a:latin typeface="Tahoma"/>
                <a:ea typeface="MS PGothic"/>
              </a:rPr>
              <a:t>42</a:t>
            </a:fld>
            <a:endParaRPr lang="en-US" sz="900" b="0" strike="noStrike" spc="-1">
              <a:latin typeface="Times New Roman"/>
            </a:endParaRPr>
          </a:p>
        </p:txBody>
      </p:sp>
    </p:spTree>
    <p:extLst>
      <p:ext uri="{BB962C8B-B14F-4D97-AF65-F5344CB8AC3E}">
        <p14:creationId xmlns:p14="http://schemas.microsoft.com/office/powerpoint/2010/main" val="244679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dirty="0">
                <a:solidFill>
                  <a:srgbClr val="000000"/>
                </a:solidFill>
                <a:latin typeface="Calibri Light"/>
              </a:rPr>
              <a:t>Comparing Specifications</a:t>
            </a:r>
            <a:endParaRPr lang="en-US" sz="3300" b="0" strike="noStrike" spc="-1" dirty="0">
              <a:solidFill>
                <a:srgbClr val="000000"/>
              </a:solidFill>
              <a:latin typeface="Tahoma"/>
            </a:endParaRPr>
          </a:p>
        </p:txBody>
      </p:sp>
      <p:sp>
        <p:nvSpPr>
          <p:cNvPr id="149"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One way: by hand, examine each clause</a:t>
            </a:r>
          </a:p>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Another way: logical formulas representing the spec</a:t>
            </a:r>
          </a:p>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Use whichever is most convenient</a:t>
            </a:r>
          </a:p>
          <a:p>
            <a:pPr>
              <a:lnSpc>
                <a:spcPct val="90000"/>
              </a:lnSpc>
              <a:spcBef>
                <a:spcPts val="751"/>
              </a:spcBef>
            </a:pPr>
            <a:endParaRPr lang="en-US" sz="2100" b="0" strike="noStrike" spc="-1">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Comparing specs enables reasoning about substitutability</a:t>
            </a:r>
          </a:p>
        </p:txBody>
      </p:sp>
      <p:sp>
        <p:nvSpPr>
          <p:cNvPr id="150" name="TextShape 3"/>
          <p:cNvSpPr txBox="1"/>
          <p:nvPr/>
        </p:nvSpPr>
        <p:spPr>
          <a:xfrm>
            <a:off x="1752480" y="6284160"/>
            <a:ext cx="563832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51" name="TextShape 4"/>
          <p:cNvSpPr txBox="1"/>
          <p:nvPr/>
        </p:nvSpPr>
        <p:spPr>
          <a:xfrm>
            <a:off x="6458040" y="6356520"/>
            <a:ext cx="2057040" cy="364680"/>
          </a:xfrm>
          <a:prstGeom prst="rect">
            <a:avLst/>
          </a:prstGeom>
          <a:noFill/>
          <a:ln>
            <a:noFill/>
          </a:ln>
        </p:spPr>
        <p:txBody>
          <a:bodyPr anchor="ctr"/>
          <a:lstStyle/>
          <a:p>
            <a:pPr algn="r">
              <a:lnSpc>
                <a:spcPct val="100000"/>
              </a:lnSpc>
            </a:pPr>
            <a:fld id="{38B0677E-F6D2-4BCF-9E8A-B426213CDBF0}" type="slidenum">
              <a:rPr lang="en-US" sz="900" b="0" strike="noStrike" spc="-1">
                <a:solidFill>
                  <a:srgbClr val="8B8B8B"/>
                </a:solidFill>
                <a:latin typeface="Tahoma"/>
                <a:ea typeface="MS PGothic"/>
              </a:rPr>
              <a:t>5</a:t>
            </a:fld>
            <a:endParaRPr lang="en-US" sz="900" b="0" strike="noStrike" spc="-1">
              <a:latin typeface="Times New Roman"/>
            </a:endParaRPr>
          </a:p>
        </p:txBody>
      </p:sp>
      <p:pic>
        <p:nvPicPr>
          <p:cNvPr id="152" name="Picture 151"/>
          <p:cNvPicPr/>
          <p:nvPr/>
        </p:nvPicPr>
        <p:blipFill>
          <a:blip r:embed="rId3"/>
          <a:stretch/>
        </p:blipFill>
        <p:spPr>
          <a:xfrm>
            <a:off x="5861880" y="91440"/>
            <a:ext cx="2733480" cy="1562040"/>
          </a:xfrm>
          <a:prstGeom prst="rect">
            <a:avLst/>
          </a:prstGeom>
          <a:ln>
            <a:noFill/>
          </a:ln>
        </p:spPr>
      </p:pic>
    </p:spTree>
    <p:extLst>
      <p:ext uri="{BB962C8B-B14F-4D97-AF65-F5344CB8AC3E}">
        <p14:creationId xmlns:p14="http://schemas.microsoft.com/office/powerpoint/2010/main" val="204464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685355" y="40249"/>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Exercise</a:t>
            </a:r>
            <a:endParaRPr lang="en-US" sz="3300" b="0" strike="noStrike" spc="-1">
              <a:solidFill>
                <a:srgbClr val="000000"/>
              </a:solidFill>
              <a:latin typeface="Tahoma"/>
            </a:endParaRPr>
          </a:p>
        </p:txBody>
      </p:sp>
      <p:sp>
        <p:nvSpPr>
          <p:cNvPr id="154" name="TextShape 2"/>
          <p:cNvSpPr txBox="1"/>
          <p:nvPr/>
        </p:nvSpPr>
        <p:spPr>
          <a:xfrm>
            <a:off x="628560" y="1453420"/>
            <a:ext cx="7886520" cy="4350960"/>
          </a:xfrm>
          <a:prstGeom prst="rect">
            <a:avLst/>
          </a:prstGeom>
          <a:noFill/>
          <a:ln>
            <a:noFill/>
          </a:ln>
        </p:spPr>
        <p:txBody>
          <a:bodyPr>
            <a:normAutofit fontScale="92500" lnSpcReduction="10000"/>
          </a:bodyPr>
          <a:lstStyle/>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rPr>
              <a:t>Specification A:</a:t>
            </a:r>
          </a:p>
          <a:p>
            <a:r>
              <a:rPr lang="en-US" sz="2400" b="0" strike="noStrike" spc="-1" dirty="0">
                <a:solidFill>
                  <a:srgbClr val="FF0000"/>
                </a:solidFill>
                <a:latin typeface="Calibri"/>
              </a:rPr>
              <a:t>requires</a:t>
            </a:r>
            <a:r>
              <a:rPr lang="en-US" sz="2400" b="0" strike="noStrike" spc="-1" dirty="0">
                <a:solidFill>
                  <a:srgbClr val="000000"/>
                </a:solidFill>
                <a:latin typeface="Calibri"/>
              </a:rPr>
              <a:t>: </a:t>
            </a:r>
            <a:r>
              <a:rPr lang="en-US" sz="2400" b="1" strike="noStrike" spc="-1" dirty="0">
                <a:solidFill>
                  <a:srgbClr val="000000"/>
                </a:solidFill>
                <a:latin typeface="Courier New"/>
              </a:rPr>
              <a:t>a</a:t>
            </a:r>
            <a:r>
              <a:rPr lang="en-US" sz="2400" b="0" strike="noStrike" spc="-1" dirty="0">
                <a:solidFill>
                  <a:srgbClr val="000000"/>
                </a:solidFill>
                <a:latin typeface="Calibri"/>
              </a:rPr>
              <a:t> is non-null and </a:t>
            </a:r>
            <a:r>
              <a:rPr lang="en-US" sz="2400" b="1" strike="noStrike" spc="-1" dirty="0">
                <a:solidFill>
                  <a:srgbClr val="000000"/>
                </a:solidFill>
                <a:latin typeface="Courier New"/>
              </a:rPr>
              <a:t>value</a:t>
            </a:r>
            <a:r>
              <a:rPr lang="en-US" sz="2400" b="0" strike="noStrike" spc="-1" dirty="0">
                <a:solidFill>
                  <a:srgbClr val="000000"/>
                </a:solidFill>
                <a:latin typeface="Calibri"/>
              </a:rPr>
              <a:t> occurs in </a:t>
            </a:r>
            <a:r>
              <a:rPr lang="en-US" sz="2400" b="1" strike="noStrike" spc="-1" dirty="0">
                <a:solidFill>
                  <a:srgbClr val="000000"/>
                </a:solidFill>
                <a:latin typeface="Courier New"/>
              </a:rPr>
              <a:t>a</a:t>
            </a:r>
            <a:r>
              <a:rPr lang="en-US" sz="2400" b="0" strike="noStrike" spc="-1" dirty="0">
                <a:solidFill>
                  <a:srgbClr val="000000"/>
                </a:solidFill>
                <a:latin typeface="Calibri"/>
              </a:rPr>
              <a:t>  </a:t>
            </a:r>
          </a:p>
          <a:p>
            <a:r>
              <a:rPr lang="en-US" sz="2400" b="0" strike="noStrike" spc="-1" dirty="0">
                <a:solidFill>
                  <a:srgbClr val="FF0000"/>
                </a:solidFill>
                <a:latin typeface="Calibri"/>
              </a:rPr>
              <a:t>modifies</a:t>
            </a:r>
            <a:r>
              <a:rPr lang="en-US" sz="2400" b="0" strike="noStrike" spc="-1" dirty="0">
                <a:solidFill>
                  <a:srgbClr val="000000"/>
                </a:solidFill>
                <a:latin typeface="Calibri"/>
              </a:rPr>
              <a:t>: none</a:t>
            </a:r>
          </a:p>
          <a:p>
            <a:r>
              <a:rPr lang="en-US" sz="2400" b="0" strike="noStrike" spc="-1" dirty="0">
                <a:solidFill>
                  <a:srgbClr val="FF0000"/>
                </a:solidFill>
                <a:latin typeface="Calibri"/>
              </a:rPr>
              <a:t>effects</a:t>
            </a:r>
            <a:r>
              <a:rPr lang="en-US" sz="2400" b="0" strike="noStrike" spc="-1" dirty="0">
                <a:solidFill>
                  <a:srgbClr val="000000"/>
                </a:solidFill>
                <a:latin typeface="Calibri"/>
              </a:rPr>
              <a:t>: none</a:t>
            </a:r>
          </a:p>
          <a:p>
            <a:r>
              <a:rPr lang="en-US" sz="2400" b="0" strike="noStrike" spc="-1" dirty="0">
                <a:solidFill>
                  <a:srgbClr val="FF0000"/>
                </a:solidFill>
                <a:latin typeface="Calibri"/>
              </a:rPr>
              <a:t>returns</a:t>
            </a:r>
            <a:r>
              <a:rPr lang="en-US" sz="2400" b="0" strike="noStrike" spc="-1" dirty="0">
                <a:solidFill>
                  <a:srgbClr val="000000"/>
                </a:solidFill>
                <a:latin typeface="Calibri"/>
              </a:rPr>
              <a:t>: the smallest index </a:t>
            </a:r>
            <a:r>
              <a:rPr lang="en-US" sz="2400" b="1" strike="noStrike" spc="-1" dirty="0" err="1">
                <a:solidFill>
                  <a:srgbClr val="000000"/>
                </a:solidFill>
                <a:latin typeface="Courier New"/>
              </a:rPr>
              <a:t>i</a:t>
            </a:r>
            <a:r>
              <a:rPr lang="en-US" sz="2400" b="0" strike="noStrike" spc="-1" dirty="0">
                <a:solidFill>
                  <a:srgbClr val="000000"/>
                </a:solidFill>
                <a:latin typeface="Calibri"/>
              </a:rPr>
              <a:t> such that </a:t>
            </a:r>
            <a:r>
              <a:rPr lang="en-US" sz="2400" b="1" strike="noStrike" spc="-1" dirty="0">
                <a:solidFill>
                  <a:srgbClr val="000000"/>
                </a:solidFill>
                <a:latin typeface="Courier New"/>
              </a:rPr>
              <a:t>a[</a:t>
            </a:r>
            <a:r>
              <a:rPr lang="en-US" sz="2400" b="1" strike="noStrike" spc="-1" dirty="0" err="1">
                <a:solidFill>
                  <a:srgbClr val="000000"/>
                </a:solidFill>
                <a:latin typeface="Courier New"/>
              </a:rPr>
              <a:t>i</a:t>
            </a:r>
            <a:r>
              <a:rPr lang="en-US" sz="2400" b="1" strike="noStrike" spc="-1" dirty="0">
                <a:solidFill>
                  <a:srgbClr val="000000"/>
                </a:solidFill>
                <a:latin typeface="Courier New"/>
              </a:rPr>
              <a:t>] = value</a:t>
            </a:r>
            <a:endParaRPr lang="en-US" sz="2400" b="0" strike="noStrike" spc="-1" dirty="0">
              <a:solidFill>
                <a:srgbClr val="000000"/>
              </a:solidFill>
              <a:latin typeface="Calibri"/>
            </a:endParaRPr>
          </a:p>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rPr>
              <a:t>Specification B:</a:t>
            </a:r>
          </a:p>
          <a:p>
            <a:r>
              <a:rPr lang="en-US" sz="2400" b="0" strike="noStrike" spc="-1" dirty="0">
                <a:solidFill>
                  <a:srgbClr val="FF0000"/>
                </a:solidFill>
                <a:latin typeface="Calibri"/>
              </a:rPr>
              <a:t>requires</a:t>
            </a:r>
            <a:r>
              <a:rPr lang="en-US" sz="2400" b="0" strike="noStrike" spc="-1" dirty="0">
                <a:solidFill>
                  <a:srgbClr val="000000"/>
                </a:solidFill>
                <a:latin typeface="Calibri"/>
              </a:rPr>
              <a:t>:</a:t>
            </a:r>
            <a:r>
              <a:rPr lang="en-US" sz="2400" b="0" strike="noStrike" spc="-1" dirty="0">
                <a:solidFill>
                  <a:srgbClr val="FF0000"/>
                </a:solidFill>
                <a:latin typeface="Calibri"/>
              </a:rPr>
              <a:t> </a:t>
            </a:r>
            <a:r>
              <a:rPr lang="en-US" sz="2400" b="1" strike="noStrike" spc="-1" dirty="0">
                <a:solidFill>
                  <a:srgbClr val="000000"/>
                </a:solidFill>
                <a:latin typeface="Courier New"/>
              </a:rPr>
              <a:t>a</a:t>
            </a:r>
            <a:r>
              <a:rPr lang="en-US" sz="2400" b="0" strike="noStrike" spc="-1" dirty="0">
                <a:solidFill>
                  <a:srgbClr val="000000"/>
                </a:solidFill>
                <a:latin typeface="Calibri"/>
              </a:rPr>
              <a:t> is non-null and </a:t>
            </a:r>
            <a:r>
              <a:rPr lang="en-US" sz="2400" b="1" strike="noStrike" spc="-1" dirty="0">
                <a:solidFill>
                  <a:srgbClr val="000000"/>
                </a:solidFill>
                <a:latin typeface="Courier New"/>
              </a:rPr>
              <a:t>value</a:t>
            </a:r>
            <a:r>
              <a:rPr lang="en-US" sz="2400" b="0" strike="noStrike" spc="-1" dirty="0">
                <a:solidFill>
                  <a:srgbClr val="000000"/>
                </a:solidFill>
                <a:latin typeface="Calibri"/>
              </a:rPr>
              <a:t> occurs in </a:t>
            </a:r>
            <a:r>
              <a:rPr lang="en-US" sz="2400" b="1" strike="noStrike" spc="-1" dirty="0">
                <a:solidFill>
                  <a:srgbClr val="000000"/>
                </a:solidFill>
                <a:latin typeface="Courier New"/>
              </a:rPr>
              <a:t>a</a:t>
            </a:r>
            <a:r>
              <a:rPr lang="en-US" sz="2400" b="0" strike="noStrike" spc="-1" dirty="0">
                <a:solidFill>
                  <a:srgbClr val="000000"/>
                </a:solidFill>
                <a:latin typeface="Calibri"/>
              </a:rPr>
              <a:t>  // same as A</a:t>
            </a:r>
          </a:p>
          <a:p>
            <a:r>
              <a:rPr lang="en-US" sz="2400" b="0" strike="noStrike" spc="-1" dirty="0">
                <a:solidFill>
                  <a:srgbClr val="FF0000"/>
                </a:solidFill>
                <a:latin typeface="Calibri"/>
              </a:rPr>
              <a:t>modifies</a:t>
            </a:r>
            <a:r>
              <a:rPr lang="en-US" sz="2400" b="0" strike="noStrike" spc="-1" dirty="0">
                <a:solidFill>
                  <a:srgbClr val="000000"/>
                </a:solidFill>
                <a:latin typeface="Calibri"/>
              </a:rPr>
              <a:t>: none  // same as A</a:t>
            </a:r>
          </a:p>
          <a:p>
            <a:r>
              <a:rPr lang="en-US" sz="2400" b="0" strike="noStrike" spc="-1" dirty="0">
                <a:solidFill>
                  <a:srgbClr val="FF0000"/>
                </a:solidFill>
                <a:latin typeface="Calibri"/>
              </a:rPr>
              <a:t>effects</a:t>
            </a:r>
            <a:r>
              <a:rPr lang="en-US" sz="2400" b="0" strike="noStrike" spc="-1" dirty="0">
                <a:solidFill>
                  <a:srgbClr val="000000"/>
                </a:solidFill>
                <a:latin typeface="Calibri"/>
              </a:rPr>
              <a:t>: none   // same as A</a:t>
            </a:r>
          </a:p>
          <a:p>
            <a:r>
              <a:rPr lang="en-US" sz="2400" b="0" strike="noStrike" spc="-1" dirty="0">
                <a:solidFill>
                  <a:srgbClr val="FF0000"/>
                </a:solidFill>
                <a:latin typeface="Calibri"/>
              </a:rPr>
              <a:t>returns</a:t>
            </a:r>
            <a:r>
              <a:rPr lang="en-US" sz="2400" b="0" strike="noStrike" spc="-1" dirty="0">
                <a:solidFill>
                  <a:srgbClr val="000000"/>
                </a:solidFill>
                <a:latin typeface="Calibri"/>
              </a:rPr>
              <a:t>: </a:t>
            </a:r>
            <a:r>
              <a:rPr lang="en-US" sz="2400" b="1" strike="noStrike" spc="-1" dirty="0" err="1">
                <a:solidFill>
                  <a:srgbClr val="000000"/>
                </a:solidFill>
                <a:latin typeface="Courier New"/>
              </a:rPr>
              <a:t>i</a:t>
            </a:r>
            <a:r>
              <a:rPr lang="en-US" sz="2400" b="0" strike="noStrike" spc="-1" dirty="0">
                <a:solidFill>
                  <a:srgbClr val="000000"/>
                </a:solidFill>
                <a:latin typeface="Calibri"/>
              </a:rPr>
              <a:t> such that </a:t>
            </a:r>
            <a:r>
              <a:rPr lang="en-US" sz="2400" b="1" strike="noStrike" spc="-1" dirty="0">
                <a:solidFill>
                  <a:srgbClr val="000000"/>
                </a:solidFill>
                <a:latin typeface="Courier New"/>
              </a:rPr>
              <a:t>a[</a:t>
            </a:r>
            <a:r>
              <a:rPr lang="en-US" sz="2400" b="1" strike="noStrike" spc="-1" dirty="0" err="1">
                <a:solidFill>
                  <a:srgbClr val="000000"/>
                </a:solidFill>
                <a:latin typeface="Courier New"/>
              </a:rPr>
              <a:t>i</a:t>
            </a:r>
            <a:r>
              <a:rPr lang="en-US" sz="2400" b="1" strike="noStrike" spc="-1" dirty="0">
                <a:solidFill>
                  <a:srgbClr val="000000"/>
                </a:solidFill>
                <a:latin typeface="Courier New"/>
              </a:rPr>
              <a:t>] = value </a:t>
            </a:r>
            <a:r>
              <a:rPr lang="en-US" sz="2400" b="0" strike="noStrike" spc="-1" dirty="0">
                <a:solidFill>
                  <a:srgbClr val="000000"/>
                </a:solidFill>
                <a:latin typeface="Calibri"/>
              </a:rPr>
              <a:t>// fewer guarantees</a:t>
            </a:r>
          </a:p>
          <a:p>
            <a:endParaRPr lang="en-US" sz="2400" b="0" strike="noStrike" spc="-1" dirty="0">
              <a:solidFill>
                <a:srgbClr val="000000"/>
              </a:solidFill>
              <a:latin typeface="Calibri"/>
            </a:endParaRPr>
          </a:p>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rPr>
              <a:t>Therefore, A is stronger. </a:t>
            </a:r>
          </a:p>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rPr>
              <a:t>In fact, A’s postcondition implies B’s postcondition</a:t>
            </a:r>
          </a:p>
          <a:p>
            <a:pPr marL="171360" indent="-171000">
              <a:lnSpc>
                <a:spcPct val="80000"/>
              </a:lnSpc>
              <a:spcBef>
                <a:spcPts val="751"/>
              </a:spcBef>
            </a:pPr>
            <a:endParaRPr lang="en-US" sz="2800" b="0" strike="noStrike" spc="-1" dirty="0">
              <a:solidFill>
                <a:srgbClr val="000000"/>
              </a:solidFill>
              <a:latin typeface="Calibri"/>
            </a:endParaRPr>
          </a:p>
          <a:p>
            <a:pPr marL="171360" indent="-171000">
              <a:lnSpc>
                <a:spcPct val="80000"/>
              </a:lnSpc>
              <a:spcBef>
                <a:spcPts val="751"/>
              </a:spcBef>
            </a:pPr>
            <a:endParaRPr lang="en-US" sz="2800" b="0" strike="noStrike" spc="-1" dirty="0">
              <a:solidFill>
                <a:srgbClr val="000000"/>
              </a:solidFill>
              <a:latin typeface="Calibri"/>
            </a:endParaRPr>
          </a:p>
        </p:txBody>
      </p:sp>
      <p:sp>
        <p:nvSpPr>
          <p:cNvPr id="155"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56" name="TextShape 4"/>
          <p:cNvSpPr txBox="1"/>
          <p:nvPr/>
        </p:nvSpPr>
        <p:spPr>
          <a:xfrm>
            <a:off x="6458040" y="6356520"/>
            <a:ext cx="2057040" cy="364680"/>
          </a:xfrm>
          <a:prstGeom prst="rect">
            <a:avLst/>
          </a:prstGeom>
          <a:noFill/>
          <a:ln>
            <a:noFill/>
          </a:ln>
        </p:spPr>
        <p:txBody>
          <a:bodyPr anchor="ctr"/>
          <a:lstStyle/>
          <a:p>
            <a:pPr algn="r">
              <a:lnSpc>
                <a:spcPct val="100000"/>
              </a:lnSpc>
            </a:pPr>
            <a:fld id="{81FB4751-B24C-4A8E-A414-3860A15DD7B0}" type="slidenum">
              <a:rPr lang="en-US" sz="900" b="0" strike="noStrike" spc="-1">
                <a:solidFill>
                  <a:srgbClr val="8B8B8B"/>
                </a:solidFill>
                <a:latin typeface="Tahoma"/>
                <a:ea typeface="MS PGothic"/>
              </a:rPr>
              <a:t>6</a:t>
            </a:fld>
            <a:endParaRPr lang="en-US" sz="900" b="0" strike="noStrike" spc="-1">
              <a:latin typeface="Times New Roman"/>
            </a:endParaRPr>
          </a:p>
        </p:txBody>
      </p:sp>
    </p:spTree>
    <p:extLst>
      <p:ext uri="{BB962C8B-B14F-4D97-AF65-F5344CB8AC3E}">
        <p14:creationId xmlns:p14="http://schemas.microsoft.com/office/powerpoint/2010/main" val="1221450721"/>
      </p:ext>
    </p:extLst>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54">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5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Example</a:t>
            </a:r>
            <a:endParaRPr lang="en-US" sz="3300" b="0" strike="noStrike" spc="-1">
              <a:solidFill>
                <a:srgbClr val="000000"/>
              </a:solidFill>
              <a:latin typeface="Tahoma"/>
            </a:endParaRPr>
          </a:p>
        </p:txBody>
      </p:sp>
      <p:sp>
        <p:nvSpPr>
          <p:cNvPr id="158" name="TextShape 2"/>
          <p:cNvSpPr txBox="1"/>
          <p:nvPr/>
        </p:nvSpPr>
        <p:spPr>
          <a:xfrm>
            <a:off x="228600" y="1676520"/>
            <a:ext cx="8726040" cy="4532040"/>
          </a:xfrm>
          <a:prstGeom prst="rect">
            <a:avLst/>
          </a:prstGeom>
          <a:noFill/>
          <a:ln>
            <a:noFill/>
          </a:ln>
        </p:spPr>
        <p:txBody>
          <a:bodyPr/>
          <a:lstStyle/>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ea typeface="ＭＳ Ｐゴシック"/>
              </a:rPr>
              <a:t>Specification B:</a:t>
            </a:r>
            <a:endParaRPr lang="en-US" sz="28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requires</a:t>
            </a:r>
            <a:r>
              <a:rPr lang="en-US" sz="2400" b="0" strike="noStrike" spc="-1" dirty="0">
                <a:solidFill>
                  <a:srgbClr val="000000"/>
                </a:solidFill>
                <a:latin typeface="Calibri"/>
                <a:ea typeface="ＭＳ Ｐゴシック"/>
              </a:rPr>
              <a:t>: </a:t>
            </a:r>
            <a:r>
              <a:rPr lang="en-US" sz="2400" b="1" strike="noStrike" spc="-1" dirty="0">
                <a:solidFill>
                  <a:srgbClr val="000000"/>
                </a:solidFill>
                <a:latin typeface="Courier New"/>
                <a:ea typeface="ＭＳ Ｐゴシック"/>
              </a:rPr>
              <a:t>a</a:t>
            </a:r>
            <a:r>
              <a:rPr lang="en-US" sz="2400" b="0" strike="noStrike" spc="-1" dirty="0">
                <a:solidFill>
                  <a:srgbClr val="000000"/>
                </a:solidFill>
                <a:latin typeface="Calibri"/>
                <a:ea typeface="ＭＳ Ｐゴシック"/>
              </a:rPr>
              <a:t> is non-null and </a:t>
            </a:r>
            <a:r>
              <a:rPr lang="en-US" sz="2400" b="1" strike="noStrike" spc="-1" dirty="0">
                <a:solidFill>
                  <a:srgbClr val="000000"/>
                </a:solidFill>
                <a:latin typeface="Courier New"/>
                <a:ea typeface="ＭＳ Ｐゴシック"/>
              </a:rPr>
              <a:t>value</a:t>
            </a:r>
            <a:r>
              <a:rPr lang="en-US" sz="2400" b="0" strike="noStrike" spc="-1" dirty="0">
                <a:solidFill>
                  <a:srgbClr val="000000"/>
                </a:solidFill>
                <a:latin typeface="Calibri"/>
                <a:ea typeface="ＭＳ Ｐゴシック"/>
              </a:rPr>
              <a:t> occurs in </a:t>
            </a:r>
            <a:r>
              <a:rPr lang="en-US" sz="2400" b="1" strike="noStrike" spc="-1" dirty="0">
                <a:solidFill>
                  <a:srgbClr val="000000"/>
                </a:solidFill>
                <a:latin typeface="Courier New"/>
                <a:ea typeface="ＭＳ Ｐゴシック"/>
              </a:rPr>
              <a:t>a</a:t>
            </a:r>
            <a:r>
              <a:rPr lang="en-US" sz="2400" b="0" strike="noStrike" spc="-1" dirty="0">
                <a:solidFill>
                  <a:srgbClr val="000000"/>
                </a:solidFill>
                <a:latin typeface="Calibri"/>
                <a:ea typeface="ＭＳ Ｐゴシック"/>
              </a:rPr>
              <a:t>  </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modifies: </a:t>
            </a:r>
            <a:r>
              <a:rPr lang="en-US" sz="2400" b="0" strike="noStrike" spc="-1" dirty="0">
                <a:solidFill>
                  <a:srgbClr val="000000"/>
                </a:solidFill>
                <a:latin typeface="Calibri"/>
                <a:ea typeface="ＭＳ Ｐゴシック"/>
              </a:rPr>
              <a:t>none</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effects:</a:t>
            </a:r>
            <a:r>
              <a:rPr lang="en-US" sz="2400" b="0" strike="noStrike" spc="-1" dirty="0">
                <a:solidFill>
                  <a:srgbClr val="000000"/>
                </a:solidFill>
                <a:latin typeface="Calibri"/>
                <a:ea typeface="ＭＳ Ｐゴシック"/>
              </a:rPr>
              <a:t> none</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returns</a:t>
            </a:r>
            <a:r>
              <a:rPr lang="en-US" sz="2400" b="0" strike="noStrike" spc="-1" dirty="0">
                <a:solidFill>
                  <a:srgbClr val="000000"/>
                </a:solidFill>
                <a:latin typeface="Calibri"/>
                <a:ea typeface="ＭＳ Ｐゴシック"/>
              </a:rPr>
              <a:t>: </a:t>
            </a:r>
            <a:r>
              <a:rPr lang="en-US" sz="2400" b="1" strike="noStrike" spc="-1" dirty="0" err="1">
                <a:solidFill>
                  <a:srgbClr val="000000"/>
                </a:solidFill>
                <a:latin typeface="Courier New"/>
                <a:ea typeface="ＭＳ Ｐゴシック"/>
              </a:rPr>
              <a:t>i</a:t>
            </a:r>
            <a:r>
              <a:rPr lang="en-US" sz="2400" b="0" strike="noStrike" spc="-1" dirty="0">
                <a:solidFill>
                  <a:srgbClr val="000000"/>
                </a:solidFill>
                <a:latin typeface="Calibri"/>
                <a:ea typeface="ＭＳ Ｐゴシック"/>
              </a:rPr>
              <a:t> such that </a:t>
            </a:r>
            <a:r>
              <a:rPr lang="en-US" sz="2400" b="1" strike="noStrike" spc="-1" dirty="0">
                <a:solidFill>
                  <a:srgbClr val="000000"/>
                </a:solidFill>
                <a:latin typeface="Courier New"/>
                <a:ea typeface="ＭＳ Ｐゴシック"/>
              </a:rPr>
              <a:t>a[</a:t>
            </a:r>
            <a:r>
              <a:rPr lang="en-US" sz="2400" b="1" strike="noStrike" spc="-1" dirty="0" err="1">
                <a:solidFill>
                  <a:srgbClr val="000000"/>
                </a:solidFill>
                <a:latin typeface="Courier New"/>
                <a:ea typeface="ＭＳ Ｐゴシック"/>
              </a:rPr>
              <a:t>i</a:t>
            </a:r>
            <a:r>
              <a:rPr lang="en-US" sz="2400" b="1" strike="noStrike" spc="-1" dirty="0">
                <a:solidFill>
                  <a:srgbClr val="000000"/>
                </a:solidFill>
                <a:latin typeface="Courier New"/>
                <a:ea typeface="ＭＳ Ｐゴシック"/>
              </a:rPr>
              <a:t>] = value</a:t>
            </a:r>
            <a:endParaRPr lang="en-US" sz="2400" b="0" strike="noStrike" spc="-1" dirty="0">
              <a:solidFill>
                <a:srgbClr val="000000"/>
              </a:solidFill>
              <a:latin typeface="Calibri"/>
            </a:endParaRPr>
          </a:p>
          <a:p>
            <a:pPr marL="171360" indent="-171000">
              <a:lnSpc>
                <a:spcPct val="80000"/>
              </a:lnSpc>
              <a:spcBef>
                <a:spcPts val="751"/>
              </a:spcBef>
              <a:buClr>
                <a:srgbClr val="000000"/>
              </a:buClr>
              <a:buFont typeface="Arial"/>
              <a:buChar char="•"/>
            </a:pPr>
            <a:r>
              <a:rPr lang="en-US" sz="2800" b="0" strike="noStrike" spc="-1" dirty="0">
                <a:solidFill>
                  <a:srgbClr val="000000"/>
                </a:solidFill>
                <a:latin typeface="Calibri"/>
                <a:ea typeface="ＭＳ Ｐゴシック"/>
              </a:rPr>
              <a:t>Specification A:</a:t>
            </a:r>
            <a:endParaRPr lang="en-US" sz="28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requires: </a:t>
            </a:r>
            <a:r>
              <a:rPr lang="en-US" sz="2400" b="1" strike="noStrike" spc="-1" dirty="0">
                <a:solidFill>
                  <a:srgbClr val="000000"/>
                </a:solidFill>
                <a:latin typeface="Courier New"/>
                <a:ea typeface="ＭＳ Ｐゴシック"/>
              </a:rPr>
              <a:t>a</a:t>
            </a:r>
            <a:r>
              <a:rPr lang="en-US" sz="2400" b="0" strike="noStrike" spc="-1" dirty="0">
                <a:solidFill>
                  <a:srgbClr val="000000"/>
                </a:solidFill>
                <a:latin typeface="Calibri"/>
                <a:ea typeface="ＭＳ Ｐゴシック"/>
              </a:rPr>
              <a:t> is non-null // fewer conditions!</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modifies: </a:t>
            </a:r>
            <a:r>
              <a:rPr lang="en-US" sz="2400" b="0" strike="noStrike" spc="-1" dirty="0">
                <a:solidFill>
                  <a:srgbClr val="000000"/>
                </a:solidFill>
                <a:latin typeface="Calibri"/>
                <a:ea typeface="ＭＳ Ｐゴシック"/>
              </a:rPr>
              <a:t>none // same</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effects: </a:t>
            </a:r>
            <a:r>
              <a:rPr lang="en-US" sz="2400" b="0" strike="noStrike" spc="-1" dirty="0">
                <a:solidFill>
                  <a:srgbClr val="000000"/>
                </a:solidFill>
                <a:latin typeface="Calibri"/>
                <a:ea typeface="ＭＳ Ｐゴシック"/>
              </a:rPr>
              <a:t>none // same</a:t>
            </a:r>
            <a:endParaRPr lang="en-US" sz="2400" b="0" strike="noStrike" spc="-1" dirty="0">
              <a:solidFill>
                <a:srgbClr val="000000"/>
              </a:solidFill>
              <a:latin typeface="Calibri"/>
            </a:endParaRPr>
          </a:p>
          <a:p>
            <a:pPr marL="800280" lvl="1" indent="-342720">
              <a:lnSpc>
                <a:spcPct val="80000"/>
              </a:lnSpc>
              <a:spcBef>
                <a:spcPts val="374"/>
              </a:spcBef>
              <a:buClr>
                <a:srgbClr val="FF0000"/>
              </a:buClr>
              <a:buFont typeface="Arial"/>
              <a:buChar char="•"/>
            </a:pPr>
            <a:r>
              <a:rPr lang="en-US" sz="2400" b="0" strike="noStrike" spc="-1" dirty="0">
                <a:solidFill>
                  <a:srgbClr val="FF0000"/>
                </a:solidFill>
                <a:latin typeface="Calibri"/>
                <a:ea typeface="ＭＳ Ｐゴシック"/>
              </a:rPr>
              <a:t>returns</a:t>
            </a:r>
            <a:r>
              <a:rPr lang="en-US" sz="2400" b="0" strike="noStrike" spc="-1" dirty="0">
                <a:solidFill>
                  <a:srgbClr val="000000"/>
                </a:solidFill>
                <a:latin typeface="Calibri"/>
                <a:ea typeface="ＭＳ Ｐゴシック"/>
              </a:rPr>
              <a:t>: </a:t>
            </a:r>
            <a:r>
              <a:rPr lang="en-US" sz="2400" b="1" strike="noStrike" spc="-1" dirty="0" err="1">
                <a:solidFill>
                  <a:srgbClr val="000000"/>
                </a:solidFill>
                <a:latin typeface="Courier New"/>
                <a:ea typeface="ＭＳ Ｐゴシック"/>
              </a:rPr>
              <a:t>i</a:t>
            </a:r>
            <a:r>
              <a:rPr lang="en-US" sz="2400" b="0" strike="noStrike" spc="-1" dirty="0">
                <a:solidFill>
                  <a:srgbClr val="000000"/>
                </a:solidFill>
                <a:latin typeface="Calibri"/>
                <a:ea typeface="ＭＳ Ｐゴシック"/>
              </a:rPr>
              <a:t> such that </a:t>
            </a:r>
            <a:r>
              <a:rPr lang="en-US" sz="2400" b="1" strike="noStrike" spc="-1" dirty="0">
                <a:solidFill>
                  <a:srgbClr val="000000"/>
                </a:solidFill>
                <a:latin typeface="Courier New"/>
                <a:ea typeface="ＭＳ Ｐゴシック"/>
              </a:rPr>
              <a:t>a[</a:t>
            </a:r>
            <a:r>
              <a:rPr lang="en-US" sz="2400" b="1" strike="noStrike" spc="-1" dirty="0" err="1">
                <a:solidFill>
                  <a:srgbClr val="000000"/>
                </a:solidFill>
                <a:latin typeface="Courier New"/>
                <a:ea typeface="ＭＳ Ｐゴシック"/>
              </a:rPr>
              <a:t>i</a:t>
            </a:r>
            <a:r>
              <a:rPr lang="en-US" sz="2400" b="1" strike="noStrike" spc="-1" dirty="0">
                <a:solidFill>
                  <a:srgbClr val="000000"/>
                </a:solidFill>
                <a:latin typeface="Courier New"/>
                <a:ea typeface="ＭＳ Ｐゴシック"/>
              </a:rPr>
              <a:t>] = value</a:t>
            </a:r>
            <a:r>
              <a:rPr lang="en-US" sz="2400" b="0" strike="noStrike" spc="-1" dirty="0">
                <a:solidFill>
                  <a:srgbClr val="000000"/>
                </a:solidFill>
                <a:latin typeface="Calibri"/>
                <a:ea typeface="ＭＳ Ｐゴシック"/>
              </a:rPr>
              <a:t> if value occurs in </a:t>
            </a:r>
            <a:r>
              <a:rPr lang="en-US" sz="2400" b="1" strike="noStrike" spc="-1" dirty="0">
                <a:solidFill>
                  <a:srgbClr val="000000"/>
                </a:solidFill>
                <a:latin typeface="Courier New"/>
                <a:ea typeface="ＭＳ Ｐゴシック"/>
              </a:rPr>
              <a:t>a</a:t>
            </a:r>
            <a:r>
              <a:rPr lang="en-US" sz="2400" b="0" strike="noStrike" spc="-1" dirty="0">
                <a:solidFill>
                  <a:srgbClr val="000000"/>
                </a:solidFill>
                <a:latin typeface="Calibri"/>
                <a:ea typeface="ＭＳ Ｐゴシック"/>
              </a:rPr>
              <a:t> and </a:t>
            </a:r>
            <a:r>
              <a:rPr lang="en-US" sz="2400" b="1" strike="noStrike" spc="-1" dirty="0" err="1">
                <a:solidFill>
                  <a:srgbClr val="000000"/>
                </a:solidFill>
                <a:latin typeface="Courier New"/>
                <a:ea typeface="ＭＳ Ｐゴシック"/>
              </a:rPr>
              <a:t>i</a:t>
            </a:r>
            <a:r>
              <a:rPr lang="en-US" sz="2400" b="1" strike="noStrike" spc="-1" dirty="0">
                <a:solidFill>
                  <a:srgbClr val="000000"/>
                </a:solidFill>
                <a:latin typeface="Courier New"/>
                <a:ea typeface="ＭＳ Ｐゴシック"/>
              </a:rPr>
              <a:t> = -1</a:t>
            </a:r>
            <a:r>
              <a:rPr lang="en-US" sz="2400" b="0" strike="noStrike" spc="-1" dirty="0">
                <a:solidFill>
                  <a:srgbClr val="000000"/>
                </a:solidFill>
                <a:latin typeface="Calibri"/>
                <a:ea typeface="ＭＳ Ｐゴシック"/>
              </a:rPr>
              <a:t> if value is not in </a:t>
            </a:r>
            <a:r>
              <a:rPr lang="en-US" sz="2400" b="1" strike="noStrike" spc="-1" dirty="0">
                <a:solidFill>
                  <a:srgbClr val="000000"/>
                </a:solidFill>
                <a:latin typeface="Courier New"/>
                <a:ea typeface="ＭＳ Ｐゴシック"/>
              </a:rPr>
              <a:t>a </a:t>
            </a:r>
            <a:r>
              <a:rPr lang="en-US" sz="2400" b="0" strike="noStrike" spc="-1" dirty="0">
                <a:solidFill>
                  <a:srgbClr val="000000"/>
                </a:solidFill>
                <a:latin typeface="Calibri"/>
                <a:ea typeface="ＭＳ Ｐゴシック"/>
              </a:rPr>
              <a:t>// guarantees more!</a:t>
            </a:r>
            <a:endParaRPr lang="en-US" sz="2400" b="0" strike="noStrike" spc="-1" dirty="0">
              <a:solidFill>
                <a:srgbClr val="000000"/>
              </a:solidFill>
              <a:latin typeface="Calibri"/>
            </a:endParaRPr>
          </a:p>
          <a:p>
            <a:pPr marL="171360" indent="-171000">
              <a:lnSpc>
                <a:spcPct val="80000"/>
              </a:lnSpc>
              <a:spcBef>
                <a:spcPts val="751"/>
              </a:spcBef>
              <a:buClr>
                <a:srgbClr val="000000"/>
              </a:buClr>
              <a:buFont typeface="Arial"/>
              <a:buChar char="•"/>
            </a:pPr>
            <a:r>
              <a:rPr lang="en-US" sz="2100" b="0" strike="noStrike" spc="-1" dirty="0">
                <a:solidFill>
                  <a:srgbClr val="000000"/>
                </a:solidFill>
                <a:latin typeface="Calibri"/>
                <a:ea typeface="ＭＳ Ｐゴシック"/>
              </a:rPr>
              <a:t>Therefore, A is stronger!</a:t>
            </a:r>
            <a:endParaRPr lang="en-US" sz="2100" b="0" strike="noStrike" spc="-1" dirty="0">
              <a:solidFill>
                <a:srgbClr val="000000"/>
              </a:solidFill>
              <a:latin typeface="Calibri"/>
            </a:endParaRPr>
          </a:p>
          <a:p>
            <a:pPr marL="57240">
              <a:lnSpc>
                <a:spcPct val="80000"/>
              </a:lnSpc>
              <a:spcBef>
                <a:spcPts val="751"/>
              </a:spcBef>
            </a:pPr>
            <a:endParaRPr lang="en-US" sz="2100" b="0" strike="noStrike" spc="-1" dirty="0">
              <a:solidFill>
                <a:srgbClr val="000000"/>
              </a:solidFill>
              <a:latin typeface="Calibri"/>
            </a:endParaRPr>
          </a:p>
          <a:p>
            <a:pPr>
              <a:lnSpc>
                <a:spcPct val="80000"/>
              </a:lnSpc>
              <a:spcBef>
                <a:spcPts val="751"/>
              </a:spcBef>
            </a:pPr>
            <a:endParaRPr lang="en-US" sz="2100" b="0" strike="noStrike" spc="-1" dirty="0">
              <a:solidFill>
                <a:srgbClr val="000000"/>
              </a:solidFill>
              <a:latin typeface="Calibri"/>
            </a:endParaRPr>
          </a:p>
        </p:txBody>
      </p:sp>
      <p:sp>
        <p:nvSpPr>
          <p:cNvPr id="159" name="TextShape 3"/>
          <p:cNvSpPr txBox="1"/>
          <p:nvPr/>
        </p:nvSpPr>
        <p:spPr>
          <a:xfrm>
            <a:off x="228600" y="6248520"/>
            <a:ext cx="6629040" cy="456840"/>
          </a:xfrm>
          <a:prstGeom prst="rect">
            <a:avLst/>
          </a:prstGeom>
          <a:noFill/>
          <a:ln>
            <a:noFill/>
          </a:ln>
        </p:spPr>
        <p:txBody>
          <a:bodyPr anchor="ctr"/>
          <a:lstStyle/>
          <a:p>
            <a:pPr algn="ctr">
              <a:lnSpc>
                <a:spcPct val="100000"/>
              </a:lnSpc>
            </a:pPr>
            <a:r>
              <a:rPr lang="en-US" sz="1400" b="0" strike="noStrike" spc="-1" dirty="0">
                <a:solidFill>
                  <a:srgbClr val="8B8B8B"/>
                </a:solidFill>
                <a:latin typeface="Arial"/>
                <a:ea typeface="MS PGothic"/>
              </a:rPr>
              <a:t>CSCI 2600 Spring 2021</a:t>
            </a:r>
            <a:endParaRPr lang="en-US" sz="1400" b="0" strike="noStrike" spc="-1" dirty="0">
              <a:latin typeface="Times New Roman"/>
            </a:endParaRPr>
          </a:p>
        </p:txBody>
      </p:sp>
      <p:sp>
        <p:nvSpPr>
          <p:cNvPr id="160" name="TextShape 4"/>
          <p:cNvSpPr txBox="1"/>
          <p:nvPr/>
        </p:nvSpPr>
        <p:spPr>
          <a:xfrm>
            <a:off x="6458040" y="6356520"/>
            <a:ext cx="2057040" cy="364680"/>
          </a:xfrm>
          <a:prstGeom prst="rect">
            <a:avLst/>
          </a:prstGeom>
          <a:noFill/>
          <a:ln>
            <a:noFill/>
          </a:ln>
        </p:spPr>
        <p:txBody>
          <a:bodyPr anchor="ctr"/>
          <a:lstStyle/>
          <a:p>
            <a:pPr algn="r">
              <a:lnSpc>
                <a:spcPct val="100000"/>
              </a:lnSpc>
            </a:pPr>
            <a:fld id="{E7F2DF73-FEF5-4998-9E6C-BBDB3018A77B}" type="slidenum">
              <a:rPr lang="en-US" sz="900" b="0" strike="noStrike" spc="-1">
                <a:solidFill>
                  <a:srgbClr val="8B8B8B"/>
                </a:solidFill>
                <a:latin typeface="Tahoma"/>
                <a:ea typeface="MS PGothic"/>
              </a:rPr>
              <a:t>7</a:t>
            </a:fld>
            <a:endParaRPr lang="en-US" sz="900" b="0" strike="noStrike" spc="-1">
              <a:latin typeface="Times New Roman"/>
            </a:endParaRPr>
          </a:p>
        </p:txBody>
      </p:sp>
    </p:spTree>
    <p:extLst>
      <p:ext uri="{BB962C8B-B14F-4D97-AF65-F5344CB8AC3E}">
        <p14:creationId xmlns:p14="http://schemas.microsoft.com/office/powerpoint/2010/main" val="3665534306"/>
      </p:ext>
    </p:extLst>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628560" y="365040"/>
            <a:ext cx="7886520" cy="1325160"/>
          </a:xfrm>
          <a:prstGeom prst="rect">
            <a:avLst/>
          </a:prstGeom>
          <a:noFill/>
          <a:ln>
            <a:noFill/>
          </a:ln>
        </p:spPr>
        <p:txBody>
          <a:bodyPr anchor="ctr"/>
          <a:lstStyle/>
          <a:p>
            <a:pPr>
              <a:lnSpc>
                <a:spcPct val="90000"/>
              </a:lnSpc>
            </a:pPr>
            <a:r>
              <a:rPr lang="en-US" sz="3300" b="0" strike="noStrike" spc="-1">
                <a:solidFill>
                  <a:srgbClr val="000000"/>
                </a:solidFill>
                <a:latin typeface="Calibri Light"/>
              </a:rPr>
              <a:t>Strong Versus Weak Specifications </a:t>
            </a:r>
            <a:endParaRPr lang="en-US" sz="3300" b="0" strike="noStrike" spc="-1">
              <a:solidFill>
                <a:srgbClr val="000000"/>
              </a:solidFill>
              <a:latin typeface="Tahoma"/>
            </a:endParaRPr>
          </a:p>
        </p:txBody>
      </p:sp>
      <p:sp>
        <p:nvSpPr>
          <p:cNvPr id="162" name="TextShape 2"/>
          <p:cNvSpPr txBox="1"/>
          <p:nvPr/>
        </p:nvSpPr>
        <p:spPr>
          <a:xfrm>
            <a:off x="628560" y="1825560"/>
            <a:ext cx="7886520" cy="4350960"/>
          </a:xfrm>
          <a:prstGeom prst="rect">
            <a:avLst/>
          </a:prstGeom>
          <a:noFill/>
          <a:ln>
            <a:noFill/>
          </a:ln>
        </p:spPr>
        <p:txBody>
          <a:bodyPr/>
          <a:lstStyle/>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double sqrt(double x)</a:t>
            </a: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a:lnSpc>
                <a:spcPct val="90000"/>
              </a:lnSpc>
              <a:spcBef>
                <a:spcPts val="751"/>
              </a:spcBef>
            </a:pPr>
            <a:endParaRPr lang="en-US" sz="2100" b="0" strike="noStrike" spc="-1">
              <a:solidFill>
                <a:srgbClr val="000000"/>
              </a:solidFill>
              <a:latin typeface="Calibri"/>
            </a:endParaRPr>
          </a:p>
          <a:p>
            <a:pPr marL="171360" indent="-171000">
              <a:lnSpc>
                <a:spcPct val="90000"/>
              </a:lnSpc>
              <a:spcBef>
                <a:spcPts val="751"/>
              </a:spcBef>
              <a:buClr>
                <a:srgbClr val="000000"/>
              </a:buClr>
              <a:buFont typeface="Arial"/>
              <a:buChar char="•"/>
            </a:pPr>
            <a:r>
              <a:rPr lang="en-US" sz="2100" b="0" strike="noStrike" spc="-1">
                <a:solidFill>
                  <a:srgbClr val="000000"/>
                </a:solidFill>
                <a:latin typeface="Calibri"/>
              </a:rPr>
              <a:t>Which are stronger?</a:t>
            </a:r>
          </a:p>
          <a:p>
            <a:pPr>
              <a:lnSpc>
                <a:spcPct val="100000"/>
              </a:lnSpc>
              <a:spcBef>
                <a:spcPts val="751"/>
              </a:spcBef>
            </a:pPr>
            <a:endParaRPr lang="en-US" sz="2100" b="0" strike="noStrike" spc="-1">
              <a:solidFill>
                <a:srgbClr val="000000"/>
              </a:solidFill>
              <a:latin typeface="Calibri"/>
            </a:endParaRPr>
          </a:p>
        </p:txBody>
      </p:sp>
      <p:sp>
        <p:nvSpPr>
          <p:cNvPr id="163" name="TextShape 3"/>
          <p:cNvSpPr txBox="1"/>
          <p:nvPr/>
        </p:nvSpPr>
        <p:spPr>
          <a:xfrm>
            <a:off x="3029040" y="6356520"/>
            <a:ext cx="3085920" cy="364680"/>
          </a:xfrm>
          <a:prstGeom prst="rect">
            <a:avLst/>
          </a:prstGeom>
          <a:noFill/>
          <a:ln>
            <a:noFill/>
          </a:ln>
        </p:spPr>
        <p:txBody>
          <a:bodyPr anchor="ctr"/>
          <a:lstStyle/>
          <a:p>
            <a:pPr algn="ctr">
              <a:lnSpc>
                <a:spcPct val="100000"/>
              </a:lnSpc>
            </a:pPr>
            <a:r>
              <a:rPr lang="en-US" sz="900" b="0" strike="noStrike" spc="-1" dirty="0">
                <a:solidFill>
                  <a:srgbClr val="8B8B8B"/>
                </a:solidFill>
                <a:latin typeface="Tahoma"/>
                <a:ea typeface="MS PGothic"/>
              </a:rPr>
              <a:t>CSCI 2600 Spring 2021</a:t>
            </a:r>
            <a:endParaRPr lang="en-US" sz="900" b="0" strike="noStrike" spc="-1" dirty="0">
              <a:latin typeface="Times New Roman"/>
            </a:endParaRPr>
          </a:p>
        </p:txBody>
      </p:sp>
      <p:sp>
        <p:nvSpPr>
          <p:cNvPr id="164" name="TextShape 4"/>
          <p:cNvSpPr txBox="1"/>
          <p:nvPr/>
        </p:nvSpPr>
        <p:spPr>
          <a:xfrm>
            <a:off x="6458040" y="6356520"/>
            <a:ext cx="2057040" cy="364680"/>
          </a:xfrm>
          <a:prstGeom prst="rect">
            <a:avLst/>
          </a:prstGeom>
          <a:noFill/>
          <a:ln>
            <a:noFill/>
          </a:ln>
        </p:spPr>
        <p:txBody>
          <a:bodyPr anchor="ctr"/>
          <a:lstStyle/>
          <a:p>
            <a:pPr algn="r">
              <a:lnSpc>
                <a:spcPct val="100000"/>
              </a:lnSpc>
            </a:pPr>
            <a:fld id="{CFF36EF3-8D87-4C3E-91B7-69B611D48901}" type="slidenum">
              <a:rPr lang="en-US" sz="900" b="0" strike="noStrike" spc="-1">
                <a:solidFill>
                  <a:srgbClr val="8B8B8B"/>
                </a:solidFill>
                <a:latin typeface="Tahoma"/>
                <a:ea typeface="MS PGothic"/>
              </a:rPr>
              <a:t>8</a:t>
            </a:fld>
            <a:endParaRPr lang="en-US" sz="900" b="0" strike="noStrike" spc="-1">
              <a:latin typeface="Times New Roman"/>
            </a:endParaRPr>
          </a:p>
        </p:txBody>
      </p:sp>
      <p:sp>
        <p:nvSpPr>
          <p:cNvPr id="165" name="CustomShape 5"/>
          <p:cNvSpPr/>
          <p:nvPr/>
        </p:nvSpPr>
        <p:spPr>
          <a:xfrm>
            <a:off x="752450" y="2278791"/>
            <a:ext cx="4885560" cy="36565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343080" indent="-342720">
              <a:lnSpc>
                <a:spcPct val="100000"/>
              </a:lnSpc>
              <a:buClr>
                <a:srgbClr val="000000"/>
              </a:buClr>
              <a:buFont typeface="StarSymbol"/>
              <a:buAutoNum type="alphaUcPeriod"/>
            </a:pPr>
            <a:r>
              <a:rPr lang="en-US" sz="1800" b="0" strike="noStrike" spc="-1" dirty="0">
                <a:solidFill>
                  <a:srgbClr val="000000"/>
                </a:solidFill>
                <a:latin typeface="Tahoma"/>
                <a:ea typeface="MS PGothic"/>
              </a:rPr>
              <a:t>@requires x&gt;= 0</a:t>
            </a:r>
            <a:endParaRPr lang="en-US" sz="1800" b="0" strike="noStrike" spc="-1" dirty="0">
              <a:latin typeface="Arial"/>
            </a:endParaRPr>
          </a:p>
          <a:p>
            <a:pPr>
              <a:lnSpc>
                <a:spcPct val="100000"/>
              </a:lnSpc>
            </a:pPr>
            <a:r>
              <a:rPr lang="en-US" sz="1800" b="0" strike="noStrike" spc="-1" dirty="0">
                <a:solidFill>
                  <a:srgbClr val="000000"/>
                </a:solidFill>
                <a:latin typeface="Tahoma"/>
                <a:ea typeface="MS PGothic"/>
              </a:rPr>
              <a:t>     @return y such that |y^2 – x| &lt;= 1</a:t>
            </a:r>
            <a:endParaRPr lang="en-US" sz="1800" b="0" strike="noStrike" spc="-1" dirty="0">
              <a:latin typeface="Arial"/>
            </a:endParaRPr>
          </a:p>
          <a:p>
            <a:pPr>
              <a:lnSpc>
                <a:spcPct val="100000"/>
              </a:lnSpc>
            </a:pPr>
            <a:endParaRPr lang="en-US" sz="1800" b="0" strike="noStrike" spc="-1" dirty="0">
              <a:latin typeface="Arial"/>
            </a:endParaRPr>
          </a:p>
          <a:p>
            <a:pPr marL="343080" indent="-342720">
              <a:lnSpc>
                <a:spcPct val="100000"/>
              </a:lnSpc>
              <a:buClr>
                <a:srgbClr val="000000"/>
              </a:buClr>
              <a:buFont typeface="StarSymbol"/>
              <a:buAutoNum type="alphaUcPeriod" startAt="2"/>
            </a:pPr>
            <a:r>
              <a:rPr lang="en-US" sz="1800" b="0" strike="noStrike" spc="-1" dirty="0">
                <a:solidFill>
                  <a:srgbClr val="000000"/>
                </a:solidFill>
                <a:latin typeface="Tahoma"/>
                <a:ea typeface="MS PGothic"/>
              </a:rPr>
              <a:t>@requires none</a:t>
            </a:r>
            <a:endParaRPr lang="en-US" sz="1800" b="0" strike="noStrike" spc="-1" dirty="0">
              <a:latin typeface="Arial"/>
            </a:endParaRPr>
          </a:p>
          <a:p>
            <a:pPr>
              <a:lnSpc>
                <a:spcPct val="100000"/>
              </a:lnSpc>
            </a:pPr>
            <a:r>
              <a:rPr lang="en-US" sz="1800" b="0" strike="noStrike" spc="-1" dirty="0">
                <a:solidFill>
                  <a:srgbClr val="000000"/>
                </a:solidFill>
                <a:latin typeface="Tahoma"/>
                <a:ea typeface="MS PGothic"/>
              </a:rPr>
              <a:t>     @return y such that |y^2 – x| &lt;= 1</a:t>
            </a:r>
            <a:endParaRPr lang="en-US" sz="1800" b="0" strike="noStrike" spc="-1" dirty="0">
              <a:latin typeface="Arial"/>
            </a:endParaRPr>
          </a:p>
          <a:p>
            <a:pPr>
              <a:lnSpc>
                <a:spcPct val="100000"/>
              </a:lnSpc>
            </a:pPr>
            <a:r>
              <a:rPr lang="en-US" sz="1800" b="0" strike="noStrike" spc="-1" dirty="0">
                <a:solidFill>
                  <a:srgbClr val="000000"/>
                </a:solidFill>
                <a:latin typeface="Tahoma"/>
                <a:ea typeface="MS PGothic"/>
              </a:rPr>
              <a:t>     @throws </a:t>
            </a:r>
            <a:r>
              <a:rPr lang="en-US" sz="1800" b="0" strike="noStrike" spc="-1" dirty="0" err="1">
                <a:solidFill>
                  <a:srgbClr val="000000"/>
                </a:solidFill>
                <a:latin typeface="Tahoma"/>
                <a:ea typeface="MS PGothic"/>
              </a:rPr>
              <a:t>IllegalArgumentException</a:t>
            </a:r>
            <a:r>
              <a:rPr lang="en-US" sz="1800" b="0" strike="noStrike" spc="-1" dirty="0">
                <a:solidFill>
                  <a:srgbClr val="000000"/>
                </a:solidFill>
                <a:latin typeface="Tahoma"/>
                <a:ea typeface="MS PGothic"/>
              </a:rPr>
              <a:t> if x &lt; 0</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Tahoma"/>
                <a:ea typeface="MS PGothic"/>
              </a:rPr>
              <a:t>C. @requires x&gt;= 0</a:t>
            </a:r>
            <a:endParaRPr lang="en-US" sz="1800" b="0" strike="noStrike" spc="-1" dirty="0">
              <a:latin typeface="Arial"/>
            </a:endParaRPr>
          </a:p>
          <a:p>
            <a:pPr>
              <a:lnSpc>
                <a:spcPct val="100000"/>
              </a:lnSpc>
            </a:pPr>
            <a:r>
              <a:rPr lang="en-US" sz="1800" b="0" strike="noStrike" spc="-1" dirty="0">
                <a:solidFill>
                  <a:srgbClr val="000000"/>
                </a:solidFill>
                <a:latin typeface="Tahoma"/>
                <a:ea typeface="MS PGothic"/>
              </a:rPr>
              <a:t>    @return y such that |y^2 – x| &lt;= 0.1</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spTree>
    <p:extLst>
      <p:ext uri="{BB962C8B-B14F-4D97-AF65-F5344CB8AC3E}">
        <p14:creationId xmlns:p14="http://schemas.microsoft.com/office/powerpoint/2010/main" val="417561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DA99E2-71E8-4FC9-9AF6-4A146436189B}"/>
              </a:ext>
            </a:extLst>
          </p:cNvPr>
          <p:cNvSpPr>
            <a:spLocks noGrp="1"/>
          </p:cNvSpPr>
          <p:nvPr>
            <p:ph type="title"/>
          </p:nvPr>
        </p:nvSpPr>
        <p:spPr/>
        <p:txBody>
          <a:bodyPr/>
          <a:lstStyle/>
          <a:p>
            <a:r>
              <a:rPr lang="en-US" spc="-1" dirty="0">
                <a:solidFill>
                  <a:srgbClr val="000000"/>
                </a:solidFill>
                <a:latin typeface="Calibri Light"/>
              </a:rPr>
              <a:t>Comparing Specifications</a:t>
            </a:r>
            <a:br>
              <a:rPr lang="en-US" spc="-1" dirty="0">
                <a:solidFill>
                  <a:srgbClr val="000000"/>
                </a:solidFill>
                <a:latin typeface="Tahoma"/>
              </a:rPr>
            </a:br>
            <a:endParaRPr lang="en-US" dirty="0"/>
          </a:p>
        </p:txBody>
      </p:sp>
      <p:sp>
        <p:nvSpPr>
          <p:cNvPr id="5" name="TextBox 4">
            <a:extLst>
              <a:ext uri="{FF2B5EF4-FFF2-40B4-BE49-F238E27FC236}">
                <a16:creationId xmlns:a16="http://schemas.microsoft.com/office/drawing/2014/main" id="{CCE1FC9D-CE06-4D7D-90DE-0F43BA9416A0}"/>
              </a:ext>
            </a:extLst>
          </p:cNvPr>
          <p:cNvSpPr txBox="1"/>
          <p:nvPr/>
        </p:nvSpPr>
        <p:spPr>
          <a:xfrm>
            <a:off x="1286934" y="1557867"/>
            <a:ext cx="6096541" cy="4801314"/>
          </a:xfrm>
          <a:prstGeom prst="rect">
            <a:avLst/>
          </a:prstGeom>
          <a:noFill/>
        </p:spPr>
        <p:txBody>
          <a:bodyPr wrap="none" rtlCol="0">
            <a:spAutoFit/>
          </a:bodyPr>
          <a:lstStyle/>
          <a:p>
            <a:pPr lvl="1"/>
            <a:r>
              <a:rPr lang="en-US" dirty="0"/>
              <a:t>Most of our specification comparisons will be informal</a:t>
            </a:r>
          </a:p>
          <a:p>
            <a:pPr lvl="1"/>
            <a:endParaRPr lang="en-US" dirty="0"/>
          </a:p>
          <a:p>
            <a:pPr lvl="1"/>
            <a:r>
              <a:rPr lang="en-US" dirty="0"/>
              <a:t>A is stronger than B if</a:t>
            </a:r>
          </a:p>
          <a:p>
            <a:pPr lvl="1"/>
            <a:r>
              <a:rPr lang="en-US" dirty="0"/>
              <a:t>	A’s precondition is weaker than B’s </a:t>
            </a:r>
          </a:p>
          <a:p>
            <a:pPr lvl="1"/>
            <a:r>
              <a:rPr lang="en-US" dirty="0"/>
              <a:t>        (keeping </a:t>
            </a:r>
            <a:r>
              <a:rPr lang="en-US" dirty="0" err="1"/>
              <a:t>postcondition</a:t>
            </a:r>
            <a:r>
              <a:rPr lang="en-US" dirty="0"/>
              <a:t> the same)</a:t>
            </a:r>
          </a:p>
          <a:p>
            <a:pPr marL="1657350" lvl="3" indent="-285750">
              <a:buFontTx/>
              <a:buChar char="-"/>
            </a:pPr>
            <a:r>
              <a:rPr lang="en-US" dirty="0"/>
              <a:t>Requires less of client</a:t>
            </a:r>
          </a:p>
          <a:p>
            <a:pPr marL="1657350" lvl="3" indent="-285750">
              <a:buFontTx/>
              <a:buChar char="-"/>
            </a:pPr>
            <a:endParaRPr lang="en-US" dirty="0"/>
          </a:p>
          <a:p>
            <a:pPr lvl="2"/>
            <a:r>
              <a:rPr lang="en-US" dirty="0"/>
              <a:t>Or</a:t>
            </a:r>
          </a:p>
          <a:p>
            <a:pPr lvl="2"/>
            <a:endParaRPr lang="en-US" dirty="0"/>
          </a:p>
          <a:p>
            <a:pPr lvl="2"/>
            <a:r>
              <a:rPr lang="en-US" dirty="0"/>
              <a:t>A’s postcondition is stronger than B’s</a:t>
            </a:r>
          </a:p>
          <a:p>
            <a:pPr lvl="2"/>
            <a:r>
              <a:rPr lang="en-US" dirty="0"/>
              <a:t> (keeping precondition the same)</a:t>
            </a:r>
          </a:p>
          <a:p>
            <a:pPr marL="1657350" lvl="3" indent="-285750">
              <a:buFontTx/>
              <a:buChar char="-"/>
            </a:pPr>
            <a:r>
              <a:rPr lang="en-US" dirty="0"/>
              <a:t>Guarantees more to client</a:t>
            </a:r>
          </a:p>
          <a:p>
            <a:pPr lvl="2"/>
            <a:r>
              <a:rPr lang="en-US"/>
              <a:t>Or</a:t>
            </a:r>
            <a:br>
              <a:rPr lang="en-US"/>
            </a:br>
            <a:endParaRPr lang="en-US" dirty="0"/>
          </a:p>
          <a:p>
            <a:pPr lvl="2"/>
            <a:r>
              <a:rPr lang="en-US" dirty="0"/>
              <a:t>A’s precondition is weaker than B’s</a:t>
            </a:r>
            <a:br>
              <a:rPr lang="en-US" dirty="0"/>
            </a:br>
            <a:r>
              <a:rPr lang="en-US" dirty="0"/>
              <a:t>AND</a:t>
            </a:r>
            <a:br>
              <a:rPr lang="en-US" dirty="0"/>
            </a:br>
            <a:r>
              <a:rPr lang="en-US" dirty="0"/>
              <a:t>A’s </a:t>
            </a:r>
            <a:r>
              <a:rPr lang="en-US" dirty="0" err="1"/>
              <a:t>postcondition</a:t>
            </a:r>
            <a:r>
              <a:rPr lang="en-US" dirty="0"/>
              <a:t> is stronger than B’s</a:t>
            </a:r>
          </a:p>
        </p:txBody>
      </p:sp>
    </p:spTree>
    <p:extLst>
      <p:ext uri="{BB962C8B-B14F-4D97-AF65-F5344CB8AC3E}">
        <p14:creationId xmlns:p14="http://schemas.microsoft.com/office/powerpoint/2010/main" val="942806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65241</TotalTime>
  <Words>8738</Words>
  <Application>Microsoft Macintosh PowerPoint</Application>
  <PresentationFormat>On-screen Show (4:3)</PresentationFormat>
  <Paragraphs>968</Paragraphs>
  <Slides>42</Slides>
  <Notes>39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42</vt:i4>
      </vt:variant>
    </vt:vector>
  </HeadingPairs>
  <TitlesOfParts>
    <vt:vector size="56" baseType="lpstr">
      <vt:lpstr>MS Gothic</vt:lpstr>
      <vt:lpstr>Arial</vt:lpstr>
      <vt:lpstr>Calibri</vt:lpstr>
      <vt:lpstr>Calibri Light</vt:lpstr>
      <vt:lpstr>Cambria Math</vt:lpstr>
      <vt:lpstr>Courier</vt:lpstr>
      <vt:lpstr>Courier New</vt:lpstr>
      <vt:lpstr>StarSymbol</vt:lpstr>
      <vt:lpstr>Symbol</vt:lpstr>
      <vt:lpstr>Tahoma</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Specifications </vt:lpstr>
      <vt:lpstr>PowerPoint Presentation</vt:lpstr>
      <vt:lpstr>PowerPoint Presentation</vt:lpstr>
      <vt:lpstr>Comparing by Logical Formulas</vt:lpstr>
      <vt:lpstr>Comparing by Logical Formulas</vt:lpstr>
      <vt:lpstr>Comparing by Logical Formulas</vt:lpstr>
      <vt:lpstr>Example Revisited: int find(int[] a, int val)</vt:lpstr>
      <vt:lpstr>Be careful with specifications!</vt:lpstr>
      <vt:lpstr>Be careful with specifications!</vt:lpstr>
      <vt:lpstr>Example: int find(int[] a, int val)</vt:lpstr>
      <vt:lpstr>Comparing postconditions</vt:lpstr>
      <vt:lpstr>Comparing by Logical Formulas</vt:lpstr>
      <vt:lpstr>Example: int find(int[] a, int val)</vt:lpstr>
      <vt:lpstr>Example: int find(int[] a, int val)</vt:lpstr>
      <vt:lpstr>Exercise: int find(int[] a, int val) Sort specifications in order of strength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BallContainer and Box</vt:lpstr>
      <vt:lpstr>Substitutability</vt:lpstr>
      <vt:lpstr>PowerPoint Presentation</vt:lpstr>
      <vt:lpstr>PowerPoint Presentation</vt:lpstr>
      <vt:lpstr>PowerPoint Presentation</vt:lpstr>
    </vt:vector>
  </TitlesOfParts>
  <Company>Rensselaer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CSCI 4430 &amp; CSCI 6969</dc:title>
  <dc:subject/>
  <dc:creator>student</dc:creator>
  <dc:description/>
  <cp:lastModifiedBy>Varela, Carlos A</cp:lastModifiedBy>
  <cp:revision>7473</cp:revision>
  <cp:lastPrinted>2021-02-22T14:24:09Z</cp:lastPrinted>
  <dcterms:created xsi:type="dcterms:W3CDTF">2010-08-29T20:20:29Z</dcterms:created>
  <dcterms:modified xsi:type="dcterms:W3CDTF">2021-03-04T15:19:06Z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Rensselaer</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26</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26</vt:i4>
  </property>
</Properties>
</file>