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48"/>
  </p:notesMasterIdLst>
  <p:sldIdLst>
    <p:sldId id="256" r:id="rId4"/>
    <p:sldId id="259" r:id="rId5"/>
    <p:sldId id="304" r:id="rId6"/>
    <p:sldId id="303" r:id="rId7"/>
    <p:sldId id="260" r:id="rId8"/>
    <p:sldId id="261" r:id="rId9"/>
    <p:sldId id="302" r:id="rId10"/>
    <p:sldId id="262" r:id="rId11"/>
    <p:sldId id="263" r:id="rId12"/>
    <p:sldId id="264" r:id="rId13"/>
    <p:sldId id="265" r:id="rId14"/>
    <p:sldId id="266" r:id="rId15"/>
    <p:sldId id="267" r:id="rId16"/>
    <p:sldId id="268" r:id="rId17"/>
    <p:sldId id="269" r:id="rId18"/>
    <p:sldId id="270" r:id="rId19"/>
    <p:sldId id="305" r:id="rId20"/>
    <p:sldId id="271" r:id="rId21"/>
    <p:sldId id="272" r:id="rId22"/>
    <p:sldId id="274" r:id="rId23"/>
    <p:sldId id="275" r:id="rId24"/>
    <p:sldId id="276" r:id="rId25"/>
    <p:sldId id="277" r:id="rId26"/>
    <p:sldId id="278" r:id="rId27"/>
    <p:sldId id="306" r:id="rId28"/>
    <p:sldId id="279" r:id="rId29"/>
    <p:sldId id="280" r:id="rId30"/>
    <p:sldId id="281" r:id="rId31"/>
    <p:sldId id="282" r:id="rId32"/>
    <p:sldId id="283" r:id="rId33"/>
    <p:sldId id="285" r:id="rId34"/>
    <p:sldId id="286" r:id="rId35"/>
    <p:sldId id="287" r:id="rId36"/>
    <p:sldId id="291" r:id="rId37"/>
    <p:sldId id="288" r:id="rId38"/>
    <p:sldId id="289" r:id="rId39"/>
    <p:sldId id="290" r:id="rId40"/>
    <p:sldId id="292" r:id="rId41"/>
    <p:sldId id="293" r:id="rId42"/>
    <p:sldId id="294" r:id="rId43"/>
    <p:sldId id="295" r:id="rId44"/>
    <p:sldId id="296" r:id="rId45"/>
    <p:sldId id="297" r:id="rId46"/>
    <p:sldId id="299" r:id="rId47"/>
  </p:sldIdLst>
  <p:sldSz cx="9144000" cy="6858000" type="screen4x3"/>
  <p:notesSz cx="7034213"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69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79" autoAdjust="0"/>
    <p:restoredTop sz="83946" autoAdjust="0"/>
  </p:normalViewPr>
  <p:slideViewPr>
    <p:cSldViewPr snapToGrid="0">
      <p:cViewPr varScale="1">
        <p:scale>
          <a:sx n="132" d="100"/>
          <a:sy n="132" d="100"/>
        </p:scale>
        <p:origin x="1896"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 name="PlaceHolder 1"/>
          <p:cNvSpPr>
            <a:spLocks noGrp="1" noRot="1" noChangeAspect="1"/>
          </p:cNvSpPr>
          <p:nvPr>
            <p:ph type="sldImg"/>
          </p:nvPr>
        </p:nvSpPr>
        <p:spPr>
          <a:xfrm>
            <a:off x="533520" y="764280"/>
            <a:ext cx="6704640" cy="3771360"/>
          </a:xfrm>
          <a:prstGeom prst="rect">
            <a:avLst/>
          </a:prstGeom>
        </p:spPr>
        <p:txBody>
          <a:bodyPr lIns="0" tIns="0" rIns="0" bIns="0" anchor="ctr"/>
          <a:lstStyle/>
          <a:p>
            <a:r>
              <a:rPr lang="en-US" sz="3300" b="0" strike="noStrike" spc="-1">
                <a:solidFill>
                  <a:srgbClr val="000000"/>
                </a:solidFill>
                <a:latin typeface="Tahoma"/>
              </a:rPr>
              <a:t>Click to move the slide</a:t>
            </a:r>
          </a:p>
        </p:txBody>
      </p:sp>
      <p:sp>
        <p:nvSpPr>
          <p:cNvPr id="83" name="PlaceHolder 2"/>
          <p:cNvSpPr>
            <a:spLocks noGrp="1"/>
          </p:cNvSpPr>
          <p:nvPr>
            <p:ph type="body"/>
          </p:nvPr>
        </p:nvSpPr>
        <p:spPr>
          <a:xfrm>
            <a:off x="777240" y="4777560"/>
            <a:ext cx="6217560" cy="4525920"/>
          </a:xfrm>
          <a:prstGeom prst="rect">
            <a:avLst/>
          </a:prstGeom>
        </p:spPr>
        <p:txBody>
          <a:bodyPr lIns="0" tIns="0" rIns="0" bIns="0"/>
          <a:lstStyle/>
          <a:p>
            <a:r>
              <a:rPr lang="en-US" sz="2000" b="0" strike="noStrike" spc="-1">
                <a:latin typeface="Arial"/>
              </a:rPr>
              <a:t>Click to edit the notes format</a:t>
            </a:r>
          </a:p>
        </p:txBody>
      </p:sp>
      <p:sp>
        <p:nvSpPr>
          <p:cNvPr id="84" name="PlaceHolder 3"/>
          <p:cNvSpPr>
            <a:spLocks noGrp="1"/>
          </p:cNvSpPr>
          <p:nvPr>
            <p:ph type="hdr"/>
          </p:nvPr>
        </p:nvSpPr>
        <p:spPr>
          <a:xfrm>
            <a:off x="0" y="0"/>
            <a:ext cx="3372840" cy="502560"/>
          </a:xfrm>
          <a:prstGeom prst="rect">
            <a:avLst/>
          </a:prstGeom>
        </p:spPr>
        <p:txBody>
          <a:bodyPr lIns="0" tIns="0" rIns="0" bIns="0"/>
          <a:lstStyle/>
          <a:p>
            <a:r>
              <a:rPr lang="en-US" sz="1400" b="0" strike="noStrike" spc="-1">
                <a:latin typeface="Times New Roman"/>
              </a:rPr>
              <a:t>&lt;header&gt;</a:t>
            </a:r>
          </a:p>
        </p:txBody>
      </p:sp>
      <p:sp>
        <p:nvSpPr>
          <p:cNvPr id="85" name="PlaceHolder 4"/>
          <p:cNvSpPr>
            <a:spLocks noGrp="1"/>
          </p:cNvSpPr>
          <p:nvPr>
            <p:ph type="dt"/>
          </p:nvPr>
        </p:nvSpPr>
        <p:spPr>
          <a:xfrm>
            <a:off x="4399200" y="0"/>
            <a:ext cx="3372840" cy="502560"/>
          </a:xfrm>
          <a:prstGeom prst="rect">
            <a:avLst/>
          </a:prstGeom>
        </p:spPr>
        <p:txBody>
          <a:bodyPr lIns="0" tIns="0" rIns="0" bIns="0"/>
          <a:lstStyle/>
          <a:p>
            <a:pPr algn="r"/>
            <a:r>
              <a:rPr lang="en-US" sz="1400" b="0" strike="noStrike" spc="-1">
                <a:latin typeface="Times New Roman"/>
              </a:rPr>
              <a:t>&lt;date/time&gt;</a:t>
            </a:r>
          </a:p>
        </p:txBody>
      </p:sp>
      <p:sp>
        <p:nvSpPr>
          <p:cNvPr id="86" name="PlaceHolder 5"/>
          <p:cNvSpPr>
            <a:spLocks noGrp="1"/>
          </p:cNvSpPr>
          <p:nvPr>
            <p:ph type="ftr"/>
          </p:nvPr>
        </p:nvSpPr>
        <p:spPr>
          <a:xfrm>
            <a:off x="0" y="9555480"/>
            <a:ext cx="3372840" cy="502560"/>
          </a:xfrm>
          <a:prstGeom prst="rect">
            <a:avLst/>
          </a:prstGeom>
        </p:spPr>
        <p:txBody>
          <a:bodyPr lIns="0" tIns="0" rIns="0" bIns="0" anchor="b"/>
          <a:lstStyle/>
          <a:p>
            <a:r>
              <a:rPr lang="en-US" sz="1400" b="0" strike="noStrike" spc="-1">
                <a:latin typeface="Times New Roman"/>
              </a:rPr>
              <a:t>&lt;footer&gt;</a:t>
            </a:r>
          </a:p>
        </p:txBody>
      </p:sp>
      <p:sp>
        <p:nvSpPr>
          <p:cNvPr id="87" name="PlaceHolder 6"/>
          <p:cNvSpPr>
            <a:spLocks noGrp="1"/>
          </p:cNvSpPr>
          <p:nvPr>
            <p:ph type="sldNum"/>
          </p:nvPr>
        </p:nvSpPr>
        <p:spPr>
          <a:xfrm>
            <a:off x="4399200" y="9555480"/>
            <a:ext cx="3372840" cy="502560"/>
          </a:xfrm>
          <a:prstGeom prst="rect">
            <a:avLst/>
          </a:prstGeom>
        </p:spPr>
        <p:txBody>
          <a:bodyPr lIns="0" tIns="0" rIns="0" bIns="0" anchor="b"/>
          <a:lstStyle/>
          <a:p>
            <a:pPr algn="r"/>
            <a:fld id="{8EBB6C2B-BCB5-4E1C-9EF5-6C1C0B13274D}"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TextShape 1"/>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4379C43A-4540-4EF5-9FED-364C262B1A3C}" type="slidenum">
              <a:rPr lang="en-US" sz="1200" b="0" strike="noStrike" spc="-1">
                <a:solidFill>
                  <a:srgbClr val="000000"/>
                </a:solidFill>
                <a:latin typeface="Arial"/>
                <a:ea typeface="MS PGothic"/>
              </a:rPr>
              <a:t>1</a:t>
            </a:fld>
            <a:endParaRPr lang="en-US" sz="1200" b="0" strike="noStrike" spc="-1">
              <a:latin typeface="Times New Roman"/>
            </a:endParaRPr>
          </a:p>
        </p:txBody>
      </p:sp>
      <p:sp>
        <p:nvSpPr>
          <p:cNvPr id="307" name="PlaceHolder 2"/>
          <p:cNvSpPr>
            <a:spLocks noGrp="1" noRot="1" noChangeAspect="1"/>
          </p:cNvSpPr>
          <p:nvPr>
            <p:ph type="sldImg"/>
          </p:nvPr>
        </p:nvSpPr>
        <p:spPr>
          <a:xfrm>
            <a:off x="1196975" y="696913"/>
            <a:ext cx="4641850" cy="3481387"/>
          </a:xfrm>
          <a:prstGeom prst="rect">
            <a:avLst/>
          </a:prstGeom>
        </p:spPr>
      </p:sp>
      <p:sp>
        <p:nvSpPr>
          <p:cNvPr id="308" name="PlaceHolder 3"/>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PlaceHolder 1"/>
          <p:cNvSpPr>
            <a:spLocks noGrp="1" noRot="1" noChangeAspect="1"/>
          </p:cNvSpPr>
          <p:nvPr>
            <p:ph type="sldImg"/>
          </p:nvPr>
        </p:nvSpPr>
        <p:spPr>
          <a:xfrm>
            <a:off x="1196975" y="696913"/>
            <a:ext cx="4641850" cy="3481387"/>
          </a:xfrm>
          <a:prstGeom prst="rect">
            <a:avLst/>
          </a:prstGeom>
        </p:spPr>
      </p:sp>
      <p:sp>
        <p:nvSpPr>
          <p:cNvPr id="337"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Arial"/>
              </a:rPr>
              <a:t>Watch out that you don’t include too many implementation details.</a:t>
            </a:r>
          </a:p>
        </p:txBody>
      </p:sp>
      <p:sp>
        <p:nvSpPr>
          <p:cNvPr id="338"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9FDB5C59-766E-425F-B896-20E524C06F94}" type="slidenum">
              <a:rPr lang="en-US" sz="1200" b="0" strike="noStrike" spc="-1">
                <a:solidFill>
                  <a:srgbClr val="000000"/>
                </a:solidFill>
                <a:latin typeface="Arial"/>
                <a:ea typeface="MS PGothic"/>
              </a:rPr>
              <a:t>12</a:t>
            </a:fld>
            <a:endParaRPr lang="en-US"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PlaceHolder 1"/>
          <p:cNvSpPr>
            <a:spLocks noGrp="1" noRot="1" noChangeAspect="1"/>
          </p:cNvSpPr>
          <p:nvPr>
            <p:ph type="sldImg"/>
          </p:nvPr>
        </p:nvSpPr>
        <p:spPr>
          <a:xfrm>
            <a:off x="1196975" y="696913"/>
            <a:ext cx="4641850" cy="3481387"/>
          </a:xfrm>
          <a:prstGeom prst="rect">
            <a:avLst/>
          </a:prstGeom>
        </p:spPr>
      </p:sp>
      <p:sp>
        <p:nvSpPr>
          <p:cNvPr id="340"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This one reason we use getter and setter to access class attributes.</a:t>
            </a:r>
          </a:p>
          <a:p>
            <a:endParaRPr lang="en-US" sz="2000" b="0" strike="noStrike" spc="-1" dirty="0">
              <a:latin typeface="Arial"/>
            </a:endParaRPr>
          </a:p>
          <a:p>
            <a:r>
              <a:rPr lang="en-US" sz="2000" b="0" strike="noStrike" spc="-1" dirty="0">
                <a:latin typeface="Arial"/>
              </a:rPr>
              <a:t>Even in languages like Python that don't enforce privacy, use getters and setters. Python decorators provide an easy way to do this.</a:t>
            </a:r>
          </a:p>
        </p:txBody>
      </p:sp>
      <p:sp>
        <p:nvSpPr>
          <p:cNvPr id="341"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09459DDD-C66E-40B0-9D35-E2D7C11FFB8B}" type="slidenum">
              <a:rPr lang="en-US" sz="1200" b="0" strike="noStrike" spc="-1">
                <a:solidFill>
                  <a:srgbClr val="000000"/>
                </a:solidFill>
                <a:latin typeface="Arial"/>
                <a:ea typeface="MS PGothic"/>
              </a:rPr>
              <a:t>13</a:t>
            </a:fld>
            <a:endParaRPr lang="en-US" sz="12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PlaceHolder 1"/>
          <p:cNvSpPr>
            <a:spLocks noGrp="1" noRot="1" noChangeAspect="1"/>
          </p:cNvSpPr>
          <p:nvPr>
            <p:ph type="sldImg"/>
          </p:nvPr>
        </p:nvSpPr>
        <p:spPr>
          <a:xfrm>
            <a:off x="1196975" y="696913"/>
            <a:ext cx="4641850" cy="3481387"/>
          </a:xfrm>
          <a:prstGeom prst="rect">
            <a:avLst/>
          </a:prstGeom>
        </p:spPr>
      </p:sp>
      <p:sp>
        <p:nvSpPr>
          <p:cNvPr id="343"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Arial"/>
              </a:rPr>
              <a:t>We often refer to this as “information hiding” or “encapsulation”.</a:t>
            </a:r>
          </a:p>
        </p:txBody>
      </p:sp>
      <p:sp>
        <p:nvSpPr>
          <p:cNvPr id="344"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4DFDC91C-644F-4015-90C6-3B1C43CE7D8B}" type="slidenum">
              <a:rPr lang="en-US" sz="1200" b="0" strike="noStrike" spc="-1">
                <a:solidFill>
                  <a:srgbClr val="000000"/>
                </a:solidFill>
                <a:latin typeface="Arial"/>
                <a:ea typeface="MS PGothic"/>
              </a:rPr>
              <a:t>14</a:t>
            </a:fld>
            <a:endParaRPr lang="en-US" sz="1200" b="0" strike="noStrike" spc="-1">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PlaceHolder 1"/>
          <p:cNvSpPr>
            <a:spLocks noGrp="1" noRot="1" noChangeAspect="1"/>
          </p:cNvSpPr>
          <p:nvPr>
            <p:ph type="sldImg"/>
          </p:nvPr>
        </p:nvSpPr>
        <p:spPr>
          <a:xfrm>
            <a:off x="1196975" y="696913"/>
            <a:ext cx="4641850" cy="3481387"/>
          </a:xfrm>
          <a:prstGeom prst="rect">
            <a:avLst/>
          </a:prstGeom>
        </p:spPr>
      </p:sp>
      <p:sp>
        <p:nvSpPr>
          <p:cNvPr id="346"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347"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978C5B03-BECA-4C38-862B-75A55C8A956A}" type="slidenum">
              <a:rPr lang="en-US" sz="1200" b="0" strike="noStrike" spc="-1">
                <a:solidFill>
                  <a:srgbClr val="000000"/>
                </a:solidFill>
                <a:latin typeface="Arial"/>
                <a:ea typeface="MS PGothic"/>
              </a:rPr>
              <a:t>15</a:t>
            </a:fld>
            <a:endParaRPr lang="en-US" sz="1200" b="0" strike="noStrike" spc="-1">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PlaceHolder 1"/>
          <p:cNvSpPr>
            <a:spLocks noGrp="1" noRot="1" noChangeAspect="1"/>
          </p:cNvSpPr>
          <p:nvPr>
            <p:ph type="sldImg"/>
          </p:nvPr>
        </p:nvSpPr>
        <p:spPr>
          <a:xfrm>
            <a:off x="1196975" y="696913"/>
            <a:ext cx="4641850" cy="3481387"/>
          </a:xfrm>
          <a:prstGeom prst="rect">
            <a:avLst/>
          </a:prstGeom>
        </p:spPr>
      </p:sp>
      <p:sp>
        <p:nvSpPr>
          <p:cNvPr id="349"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Hide details of implementation from client</a:t>
            </a:r>
          </a:p>
        </p:txBody>
      </p:sp>
      <p:sp>
        <p:nvSpPr>
          <p:cNvPr id="350"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0120F1AA-F39F-453C-99AC-B24C010CFD8B}" type="slidenum">
              <a:rPr lang="en-US" sz="1200" b="0" strike="noStrike" spc="-1">
                <a:solidFill>
                  <a:srgbClr val="000000"/>
                </a:solidFill>
                <a:latin typeface="Arial"/>
                <a:ea typeface="MS PGothic"/>
              </a:rPr>
              <a:t>16</a:t>
            </a:fld>
            <a:endParaRPr lang="en-US" sz="1200" b="0" strike="noStrike" spc="-1">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PlaceHolder 1"/>
          <p:cNvSpPr>
            <a:spLocks noGrp="1" noRot="1" noChangeAspect="1"/>
          </p:cNvSpPr>
          <p:nvPr>
            <p:ph type="sldImg"/>
          </p:nvPr>
        </p:nvSpPr>
        <p:spPr>
          <a:xfrm>
            <a:off x="1196975" y="696913"/>
            <a:ext cx="4641850" cy="3481387"/>
          </a:xfrm>
          <a:prstGeom prst="rect">
            <a:avLst/>
          </a:prstGeom>
        </p:spPr>
      </p:sp>
      <p:sp>
        <p:nvSpPr>
          <p:cNvPr id="352"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Creators create a new object.</a:t>
            </a:r>
          </a:p>
          <a:p>
            <a:r>
              <a:rPr lang="en-US" sz="2000" b="0" strike="noStrike" spc="-1" dirty="0">
                <a:latin typeface="Arial"/>
              </a:rPr>
              <a:t>Producers generate a new object of the same type.</a:t>
            </a:r>
          </a:p>
        </p:txBody>
      </p:sp>
      <p:sp>
        <p:nvSpPr>
          <p:cNvPr id="353"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D5C9E60E-EB13-47AB-A547-A0628FCE550D}" type="slidenum">
              <a:rPr lang="en-US" sz="1200" b="0" strike="noStrike" spc="-1">
                <a:solidFill>
                  <a:srgbClr val="000000"/>
                </a:solidFill>
                <a:latin typeface="Arial"/>
                <a:ea typeface="MS PGothic"/>
              </a:rPr>
              <a:t>18</a:t>
            </a:fld>
            <a:endParaRPr lang="en-US" sz="1200" b="0" strike="noStrike" spc="-1">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PlaceHolder 1"/>
          <p:cNvSpPr>
            <a:spLocks noGrp="1" noRot="1" noChangeAspect="1"/>
          </p:cNvSpPr>
          <p:nvPr>
            <p:ph type="sldImg"/>
          </p:nvPr>
        </p:nvSpPr>
        <p:spPr>
          <a:xfrm>
            <a:off x="1196975" y="696913"/>
            <a:ext cx="4641850" cy="3481387"/>
          </a:xfrm>
          <a:prstGeom prst="rect">
            <a:avLst/>
          </a:prstGeom>
        </p:spPr>
      </p:sp>
      <p:sp>
        <p:nvSpPr>
          <p:cNvPr id="355"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Mutators modify this.</a:t>
            </a:r>
          </a:p>
        </p:txBody>
      </p:sp>
      <p:sp>
        <p:nvSpPr>
          <p:cNvPr id="356"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B6E2E11D-4A6D-4BA4-A8FD-35C5E265745F}" type="slidenum">
              <a:rPr lang="en-US" sz="1200" b="0" strike="noStrike" spc="-1">
                <a:solidFill>
                  <a:srgbClr val="000000"/>
                </a:solidFill>
                <a:latin typeface="Arial"/>
                <a:ea typeface="MS PGothic"/>
              </a:rPr>
              <a:t>19</a:t>
            </a:fld>
            <a:endParaRPr lang="en-US" sz="1200" b="0" strike="noStrike" spc="-1">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PlaceHolder 1"/>
          <p:cNvSpPr>
            <a:spLocks noGrp="1" noRot="1" noChangeAspect="1"/>
          </p:cNvSpPr>
          <p:nvPr>
            <p:ph type="sldImg"/>
          </p:nvPr>
        </p:nvSpPr>
        <p:spPr>
          <a:xfrm>
            <a:off x="1196975" y="696913"/>
            <a:ext cx="4641850" cy="3481387"/>
          </a:xfrm>
          <a:prstGeom prst="rect">
            <a:avLst/>
          </a:prstGeom>
        </p:spPr>
      </p:sp>
      <p:sp>
        <p:nvSpPr>
          <p:cNvPr id="361"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We will talk about overview and specification fields (also known as abstract fields) later.</a:t>
            </a:r>
          </a:p>
          <a:p>
            <a:endParaRPr lang="en-US" sz="2000" b="0" strike="noStrike" spc="-1" dirty="0">
              <a:latin typeface="Arial"/>
            </a:endParaRPr>
          </a:p>
          <a:p>
            <a:r>
              <a:rPr lang="en-US" sz="2000" b="0" strike="noStrike" spc="-1" dirty="0">
                <a:latin typeface="Arial"/>
              </a:rPr>
              <a:t>Why so much emphasis on immutability? We talked about “modifies” clause. Now we talk about immutable vs. mutable datatypes?</a:t>
            </a:r>
          </a:p>
          <a:p>
            <a:endParaRPr lang="en-US" sz="2000" b="0" strike="noStrike" spc="-1" dirty="0">
              <a:latin typeface="Arial"/>
            </a:endParaRPr>
          </a:p>
          <a:p>
            <a:r>
              <a:rPr lang="en-US" sz="2000" b="0" strike="noStrike" spc="-1" dirty="0">
                <a:latin typeface="Arial"/>
              </a:rPr>
              <a:t>Producers are common with immutable objects, less so with mutable objects.</a:t>
            </a:r>
          </a:p>
        </p:txBody>
      </p:sp>
      <p:sp>
        <p:nvSpPr>
          <p:cNvPr id="362"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8086531A-2AA7-4955-9C78-6D0E7ED1F8E4}" type="slidenum">
              <a:rPr lang="en-US" sz="1200" b="0" strike="noStrike" spc="-1">
                <a:solidFill>
                  <a:srgbClr val="000000"/>
                </a:solidFill>
                <a:latin typeface="Arial"/>
                <a:ea typeface="MS PGothic"/>
              </a:rPr>
              <a:t>20</a:t>
            </a:fld>
            <a:endParaRPr lang="en-US" sz="1200" b="0" strike="noStrike" spc="-1">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PlaceHolder 1"/>
          <p:cNvSpPr>
            <a:spLocks noGrp="1" noRot="1" noChangeAspect="1"/>
          </p:cNvSpPr>
          <p:nvPr>
            <p:ph type="sldImg"/>
          </p:nvPr>
        </p:nvSpPr>
        <p:spPr>
          <a:xfrm>
            <a:off x="1196975" y="696913"/>
            <a:ext cx="4641850" cy="3481387"/>
          </a:xfrm>
          <a:prstGeom prst="rect">
            <a:avLst/>
          </a:prstGeom>
        </p:spPr>
      </p:sp>
      <p:sp>
        <p:nvSpPr>
          <p:cNvPr id="364"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365"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16DAAC07-27F7-4DC1-8E29-10CA746756B5}" type="slidenum">
              <a:rPr lang="en-US" sz="1200" b="0" strike="noStrike" spc="-1">
                <a:solidFill>
                  <a:srgbClr val="000000"/>
                </a:solidFill>
                <a:latin typeface="Arial"/>
                <a:ea typeface="MS PGothic"/>
              </a:rPr>
              <a:t>21</a:t>
            </a:fld>
            <a:endParaRPr lang="en-US" sz="1200" b="0" strike="noStrike" spc="-1">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PlaceHolder 1"/>
          <p:cNvSpPr>
            <a:spLocks noGrp="1" noRot="1" noChangeAspect="1"/>
          </p:cNvSpPr>
          <p:nvPr>
            <p:ph type="sldImg"/>
          </p:nvPr>
        </p:nvSpPr>
        <p:spPr>
          <a:xfrm>
            <a:off x="1196975" y="696913"/>
            <a:ext cx="4641850" cy="3481387"/>
          </a:xfrm>
          <a:prstGeom prst="rect">
            <a:avLst/>
          </a:prstGeom>
        </p:spPr>
      </p:sp>
      <p:sp>
        <p:nvSpPr>
          <p:cNvPr id="367"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Arial"/>
              </a:rPr>
              <a:t>In the interest of space we’re not showing full spec</a:t>
            </a:r>
          </a:p>
        </p:txBody>
      </p:sp>
      <p:sp>
        <p:nvSpPr>
          <p:cNvPr id="368"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6D2CCB26-DC62-41B1-A84E-D576742D675F}" type="slidenum">
              <a:rPr lang="en-US" sz="1200" b="0" strike="noStrike" spc="-1">
                <a:solidFill>
                  <a:srgbClr val="000000"/>
                </a:solidFill>
                <a:latin typeface="Arial"/>
                <a:ea typeface="MS PGothic"/>
              </a:rPr>
              <a:t>22</a:t>
            </a:fld>
            <a:endParaRPr lang="en-US"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PlaceHolder 1"/>
          <p:cNvSpPr>
            <a:spLocks noGrp="1" noRot="1" noChangeAspect="1"/>
          </p:cNvSpPr>
          <p:nvPr>
            <p:ph type="sldImg"/>
          </p:nvPr>
        </p:nvSpPr>
        <p:spPr>
          <a:xfrm>
            <a:off x="1196975" y="696913"/>
            <a:ext cx="4641850" cy="3481387"/>
          </a:xfrm>
          <a:prstGeom prst="rect">
            <a:avLst/>
          </a:prstGeom>
        </p:spPr>
      </p:sp>
      <p:sp>
        <p:nvSpPr>
          <p:cNvPr id="316"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1200" kern="1200" dirty="0">
                <a:solidFill>
                  <a:schemeClr val="tx1"/>
                </a:solidFill>
                <a:effectLst/>
                <a:latin typeface="+mn-lt"/>
                <a:ea typeface="+mn-ea"/>
                <a:cs typeface="+mn-cs"/>
              </a:rPr>
              <a:t>As an example, consider a file system. The abstraction provided by a file system omits many details, such as the mechanism for choosing which blocks on a storage device to use for the data in a given file. These details are unimportant to users of the file system (as long as the system provides adequate performance). However, some of the details of a file system’s implementation are important to users. Most file systems cache data in main memory, and they may delay writing new data to the storage device in order to improve performance. Some applications, such as databases, need to know exactly when data is written through to storage, so they can ensure that data will be preserved after system crashes. Thus, the rules for flushing data to secondary storage must be visible in the file system’s interface.</a:t>
            </a:r>
            <a:endParaRPr lang="en-US" sz="2000" b="0" strike="noStrike" spc="-1" dirty="0">
              <a:latin typeface="Arial"/>
            </a:endParaRPr>
          </a:p>
        </p:txBody>
      </p:sp>
      <p:sp>
        <p:nvSpPr>
          <p:cNvPr id="317"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3ECB2A5C-485D-425E-931E-E3F495F3E578}" type="slidenum">
              <a:rPr lang="en-US" sz="1200" b="0" strike="noStrike" spc="-1">
                <a:solidFill>
                  <a:srgbClr val="000000"/>
                </a:solidFill>
                <a:latin typeface="Arial"/>
                <a:ea typeface="MS PGothic"/>
              </a:rPr>
              <a:t>2</a:t>
            </a:fld>
            <a:endParaRPr lang="en-US" sz="1200" b="0" strike="noStrike" spc="-1">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PlaceHolder 1"/>
          <p:cNvSpPr>
            <a:spLocks noGrp="1" noRot="1" noChangeAspect="1"/>
          </p:cNvSpPr>
          <p:nvPr>
            <p:ph type="sldImg"/>
          </p:nvPr>
        </p:nvSpPr>
        <p:spPr>
          <a:xfrm>
            <a:off x="1196975" y="696913"/>
            <a:ext cx="4641850" cy="3481387"/>
          </a:xfrm>
          <a:prstGeom prst="rect">
            <a:avLst/>
          </a:prstGeom>
        </p:spPr>
      </p:sp>
      <p:sp>
        <p:nvSpPr>
          <p:cNvPr id="370"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Arial"/>
              </a:rPr>
              <a:t>Keep modification separate from observation.</a:t>
            </a:r>
          </a:p>
        </p:txBody>
      </p:sp>
      <p:sp>
        <p:nvSpPr>
          <p:cNvPr id="371"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B1DCB9B3-27FB-427C-86B3-40F910EC11D2}" type="slidenum">
              <a:rPr lang="en-US" sz="1200" b="0" strike="noStrike" spc="-1">
                <a:solidFill>
                  <a:srgbClr val="000000"/>
                </a:solidFill>
                <a:latin typeface="Arial"/>
                <a:ea typeface="MS PGothic"/>
              </a:rPr>
              <a:t>23</a:t>
            </a:fld>
            <a:endParaRPr lang="en-US" sz="1200" b="0" strike="noStrike" spc="-1">
              <a:latin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PlaceHolder 1"/>
          <p:cNvSpPr>
            <a:spLocks noGrp="1" noRot="1" noChangeAspect="1"/>
          </p:cNvSpPr>
          <p:nvPr>
            <p:ph type="sldImg"/>
          </p:nvPr>
        </p:nvSpPr>
        <p:spPr>
          <a:xfrm>
            <a:off x="1196975" y="696913"/>
            <a:ext cx="4641850" cy="3481387"/>
          </a:xfrm>
          <a:prstGeom prst="rect">
            <a:avLst/>
          </a:prstGeom>
        </p:spPr>
      </p:sp>
      <p:sp>
        <p:nvSpPr>
          <p:cNvPr id="373"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If for some reason a produce has a side effect, document it carefully. </a:t>
            </a:r>
          </a:p>
        </p:txBody>
      </p:sp>
      <p:sp>
        <p:nvSpPr>
          <p:cNvPr id="374"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2BF5B36A-3C43-415B-9BD8-22295184AA6A}" type="slidenum">
              <a:rPr lang="en-US" sz="1200" b="0" strike="noStrike" spc="-1">
                <a:solidFill>
                  <a:srgbClr val="000000"/>
                </a:solidFill>
                <a:latin typeface="Arial"/>
                <a:ea typeface="MS PGothic"/>
              </a:rPr>
              <a:t>24</a:t>
            </a:fld>
            <a:endParaRPr lang="en-US" sz="1200" b="0" strike="noStrike" spc="-1">
              <a:latin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PlaceHolder 1"/>
          <p:cNvSpPr>
            <a:spLocks noGrp="1" noRot="1" noChangeAspect="1"/>
          </p:cNvSpPr>
          <p:nvPr>
            <p:ph type="sldImg"/>
          </p:nvPr>
        </p:nvSpPr>
        <p:spPr>
          <a:xfrm>
            <a:off x="1196975" y="696913"/>
            <a:ext cx="4641850" cy="3481387"/>
          </a:xfrm>
          <a:prstGeom prst="rect">
            <a:avLst/>
          </a:prstGeom>
        </p:spPr>
      </p:sp>
      <p:sp>
        <p:nvSpPr>
          <p:cNvPr id="376"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Arial"/>
              </a:rPr>
              <a:t>You will have to specify the “modifies” clause! I omit due to space constraints.</a:t>
            </a:r>
          </a:p>
          <a:p>
            <a:r>
              <a:rPr lang="en-US" sz="2000" b="0" strike="noStrike" spc="-1">
                <a:latin typeface="Arial"/>
              </a:rPr>
              <a:t>Contains is an observer</a:t>
            </a:r>
          </a:p>
        </p:txBody>
      </p:sp>
      <p:sp>
        <p:nvSpPr>
          <p:cNvPr id="377"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202AC9DF-58E3-4D75-A29F-73CA1D7D5131}" type="slidenum">
              <a:rPr lang="en-US" sz="1200" b="0" strike="noStrike" spc="-1">
                <a:solidFill>
                  <a:srgbClr val="000000"/>
                </a:solidFill>
                <a:latin typeface="Arial"/>
                <a:ea typeface="MS PGothic"/>
              </a:rPr>
              <a:t>26</a:t>
            </a:fld>
            <a:endParaRPr lang="en-US" sz="1200" b="0" strike="noStrike" spc="-1">
              <a:latin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PlaceHolder 1"/>
          <p:cNvSpPr>
            <a:spLocks noGrp="1" noRot="1" noChangeAspect="1"/>
          </p:cNvSpPr>
          <p:nvPr>
            <p:ph type="sldImg"/>
          </p:nvPr>
        </p:nvSpPr>
        <p:spPr>
          <a:xfrm>
            <a:off x="1196975" y="696913"/>
            <a:ext cx="4641850" cy="3481387"/>
          </a:xfrm>
          <a:prstGeom prst="rect">
            <a:avLst/>
          </a:prstGeom>
        </p:spPr>
      </p:sp>
      <p:sp>
        <p:nvSpPr>
          <p:cNvPr id="379"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Maybe should specify what happens in remove if x is not found, typically nothing.</a:t>
            </a:r>
          </a:p>
        </p:txBody>
      </p:sp>
      <p:sp>
        <p:nvSpPr>
          <p:cNvPr id="380"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E71C6355-5431-4BD0-A2B5-5874A7FE39A5}" type="slidenum">
              <a:rPr lang="en-US" sz="1200" b="0" strike="noStrike" spc="-1">
                <a:solidFill>
                  <a:srgbClr val="000000"/>
                </a:solidFill>
                <a:latin typeface="Arial"/>
                <a:ea typeface="MS PGothic"/>
              </a:rPr>
              <a:t>27</a:t>
            </a:fld>
            <a:endParaRPr lang="en-US" sz="1200" b="0" strike="noStrike" spc="-1">
              <a:latin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PlaceHolder 1"/>
          <p:cNvSpPr>
            <a:spLocks noGrp="1" noRot="1" noChangeAspect="1"/>
          </p:cNvSpPr>
          <p:nvPr>
            <p:ph type="sldImg"/>
          </p:nvPr>
        </p:nvSpPr>
        <p:spPr>
          <a:xfrm>
            <a:off x="1196975" y="696913"/>
            <a:ext cx="4641850" cy="3481387"/>
          </a:xfrm>
          <a:prstGeom prst="rect">
            <a:avLst/>
          </a:prstGeom>
        </p:spPr>
      </p:sp>
      <p:sp>
        <p:nvSpPr>
          <p:cNvPr id="382"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Overview: an immutable sequence of characters, example “</a:t>
            </a:r>
            <a:r>
              <a:rPr lang="en-US" sz="2000" b="0" strike="noStrike" spc="-1" dirty="0" err="1">
                <a:latin typeface="Arial"/>
              </a:rPr>
              <a:t>abc</a:t>
            </a:r>
            <a:r>
              <a:rPr lang="en-US" sz="2000" b="0" strike="noStrike" spc="-1" dirty="0">
                <a:latin typeface="Arial"/>
              </a:rPr>
              <a:t>”, don’t say array or list of characters</a:t>
            </a:r>
          </a:p>
          <a:p>
            <a:r>
              <a:rPr lang="en-US" sz="2000" b="0" strike="noStrike" spc="-1" dirty="0">
                <a:latin typeface="Arial"/>
              </a:rPr>
              <a:t>Creators</a:t>
            </a:r>
          </a:p>
          <a:p>
            <a:r>
              <a:rPr lang="en-US" sz="2000" b="0" strike="noStrike" spc="-1" dirty="0">
                <a:latin typeface="Arial"/>
              </a:rPr>
              <a:t>String() creates an empty string</a:t>
            </a:r>
          </a:p>
          <a:p>
            <a:r>
              <a:rPr lang="en-US" sz="2000" b="0" strike="noStrike" spc="-1" dirty="0">
                <a:latin typeface="Arial"/>
              </a:rPr>
              <a:t>Observers</a:t>
            </a:r>
          </a:p>
          <a:p>
            <a:r>
              <a:rPr lang="en-US" sz="2000" b="0" strike="noStrike" spc="-1" dirty="0" err="1">
                <a:latin typeface="Arial"/>
              </a:rPr>
              <a:t>charAt</a:t>
            </a:r>
            <a:r>
              <a:rPr lang="en-US" sz="2000" b="0" strike="noStrike" spc="-1" dirty="0">
                <a:latin typeface="Arial"/>
              </a:rPr>
              <a:t>(int </a:t>
            </a:r>
            <a:r>
              <a:rPr lang="en-US" sz="2000" b="0" strike="noStrike" spc="-1" dirty="0" err="1">
                <a:latin typeface="Arial"/>
              </a:rPr>
              <a:t>i</a:t>
            </a:r>
            <a:r>
              <a:rPr lang="en-US" sz="2000" b="0" strike="noStrike" spc="-1" dirty="0">
                <a:latin typeface="Arial"/>
              </a:rPr>
              <a:t>) returns character at the </a:t>
            </a:r>
            <a:r>
              <a:rPr lang="en-US" sz="2000" b="0" strike="noStrike" spc="-1" dirty="0" err="1">
                <a:latin typeface="Arial"/>
              </a:rPr>
              <a:t>ith</a:t>
            </a:r>
            <a:r>
              <a:rPr lang="en-US" sz="2000" b="0" strike="noStrike" spc="-1" dirty="0">
                <a:latin typeface="Arial"/>
              </a:rPr>
              <a:t> position of this. Throws </a:t>
            </a:r>
            <a:r>
              <a:rPr lang="en-US" sz="2000" b="0" strike="noStrike" spc="-1" dirty="0" err="1">
                <a:latin typeface="Arial"/>
              </a:rPr>
              <a:t>indexOutOfBounds</a:t>
            </a:r>
            <a:r>
              <a:rPr lang="en-US" sz="2000" b="0" strike="noStrike" spc="-1" dirty="0">
                <a:latin typeface="Arial"/>
              </a:rPr>
              <a:t> if </a:t>
            </a:r>
            <a:r>
              <a:rPr lang="en-US" sz="2000" b="0" strike="noStrike" spc="-1" dirty="0" err="1">
                <a:latin typeface="Arial"/>
              </a:rPr>
              <a:t>i</a:t>
            </a:r>
            <a:r>
              <a:rPr lang="en-US" sz="2000" b="0" strike="noStrike" spc="-1" dirty="0">
                <a:latin typeface="Arial"/>
              </a:rPr>
              <a:t> &lt; 0 or </a:t>
            </a:r>
            <a:r>
              <a:rPr lang="en-US" sz="2000" b="0" strike="noStrike" spc="-1" dirty="0" err="1">
                <a:latin typeface="Arial"/>
              </a:rPr>
              <a:t>i</a:t>
            </a:r>
            <a:r>
              <a:rPr lang="en-US" sz="2000" b="0" strike="noStrike" spc="-1" dirty="0">
                <a:latin typeface="Arial"/>
              </a:rPr>
              <a:t> &gt;= length of this </a:t>
            </a:r>
          </a:p>
        </p:txBody>
      </p:sp>
      <p:sp>
        <p:nvSpPr>
          <p:cNvPr id="383"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A14E4B29-20A4-4A07-BDDC-9E4D1C16D161}" type="slidenum">
              <a:rPr lang="en-US" sz="1200" b="0" strike="noStrike" spc="-1">
                <a:solidFill>
                  <a:srgbClr val="000000"/>
                </a:solidFill>
                <a:latin typeface="Arial"/>
                <a:ea typeface="MS PGothic"/>
              </a:rPr>
              <a:t>28</a:t>
            </a:fld>
            <a:endParaRPr lang="en-US" sz="1200" b="0" strike="noStrike" spc="-1">
              <a:latin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PlaceHolder 1"/>
          <p:cNvSpPr>
            <a:spLocks noGrp="1" noRot="1" noChangeAspect="1"/>
          </p:cNvSpPr>
          <p:nvPr>
            <p:ph type="sldImg"/>
          </p:nvPr>
        </p:nvSpPr>
        <p:spPr>
          <a:xfrm>
            <a:off x="1196975" y="696913"/>
            <a:ext cx="4641850" cy="3481387"/>
          </a:xfrm>
          <a:prstGeom prst="rect">
            <a:avLst/>
          </a:prstGeom>
        </p:spPr>
      </p:sp>
      <p:sp>
        <p:nvSpPr>
          <p:cNvPr id="385"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What is the ADT?</a:t>
            </a:r>
          </a:p>
          <a:p>
            <a:r>
              <a:rPr lang="en-US" sz="2000" b="0" strike="noStrike" spc="-1" dirty="0">
                <a:latin typeface="Arial"/>
              </a:rPr>
              <a:t>Last in, first out (LIFO) abstract data type and linear data structure. A stack is characterized by two fundamental operations, called push and pop (or pull). </a:t>
            </a:r>
          </a:p>
          <a:p>
            <a:endParaRPr lang="en-US" sz="2000" b="0" strike="noStrike" spc="-1" dirty="0">
              <a:latin typeface="Arial"/>
            </a:endParaRPr>
          </a:p>
          <a:p>
            <a:r>
              <a:rPr lang="en-US" sz="2000" b="0" strike="noStrike" spc="-1" dirty="0">
                <a:latin typeface="Arial"/>
              </a:rPr>
              <a:t>push and pop? Mutators</a:t>
            </a:r>
          </a:p>
          <a:p>
            <a:endParaRPr lang="en-US" sz="2000" b="0" strike="noStrike" spc="-1" dirty="0">
              <a:latin typeface="Arial"/>
            </a:endParaRPr>
          </a:p>
          <a:p>
            <a:r>
              <a:rPr lang="en-US" sz="2000" b="0" strike="noStrike" spc="-1" dirty="0">
                <a:latin typeface="Arial"/>
              </a:rPr>
              <a:t>Mutable or immutable?</a:t>
            </a:r>
          </a:p>
          <a:p>
            <a:r>
              <a:rPr lang="en-US" sz="2000" b="0" strike="noStrike" spc="-1" dirty="0">
                <a:latin typeface="Arial"/>
              </a:rPr>
              <a:t>Does it have any producers? Are pop and push producers or mutators? Mutators. They change the state of this.</a:t>
            </a:r>
          </a:p>
          <a:p>
            <a:r>
              <a:rPr lang="en-US" sz="2000" b="0" strike="noStrike" spc="-1" dirty="0">
                <a:latin typeface="Arial"/>
              </a:rPr>
              <a:t>Observers? peek</a:t>
            </a:r>
          </a:p>
          <a:p>
            <a:endParaRPr lang="en-US" sz="2000" b="0" strike="noStrike" spc="-1" dirty="0">
              <a:latin typeface="Arial"/>
            </a:endParaRPr>
          </a:p>
          <a:p>
            <a:r>
              <a:rPr lang="en-US" sz="2000" b="0" strike="noStrike" spc="-1" dirty="0">
                <a:latin typeface="Arial"/>
              </a:rPr>
              <a:t>E – some type</a:t>
            </a:r>
          </a:p>
        </p:txBody>
      </p:sp>
      <p:sp>
        <p:nvSpPr>
          <p:cNvPr id="386"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9388AF1F-265F-4C0C-90A5-C1D9478B09A2}" type="slidenum">
              <a:rPr lang="en-US" sz="1200" b="0" strike="noStrike" spc="-1">
                <a:solidFill>
                  <a:srgbClr val="000000"/>
                </a:solidFill>
                <a:latin typeface="Arial"/>
                <a:ea typeface="MS PGothic"/>
              </a:rPr>
              <a:t>29</a:t>
            </a:fld>
            <a:endParaRPr lang="en-US" sz="1200" b="0" strike="noStrike" spc="-1">
              <a:latin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PlaceHolder 1"/>
          <p:cNvSpPr>
            <a:spLocks noGrp="1" noRot="1" noChangeAspect="1"/>
          </p:cNvSpPr>
          <p:nvPr>
            <p:ph type="sldImg"/>
          </p:nvPr>
        </p:nvSpPr>
        <p:spPr>
          <a:xfrm>
            <a:off x="1196975" y="696913"/>
            <a:ext cx="4641850" cy="3481387"/>
          </a:xfrm>
          <a:prstGeom prst="rect">
            <a:avLst/>
          </a:prstGeom>
        </p:spPr>
      </p:sp>
      <p:sp>
        <p:nvSpPr>
          <p:cNvPr id="388"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389"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7C924594-A4D2-485C-B13E-4DE229D25C3B}" type="slidenum">
              <a:rPr lang="en-US" sz="1200" b="0" strike="noStrike" spc="-1">
                <a:solidFill>
                  <a:srgbClr val="000000"/>
                </a:solidFill>
                <a:latin typeface="Arial"/>
                <a:ea typeface="MS PGothic"/>
              </a:rPr>
              <a:t>30</a:t>
            </a:fld>
            <a:endParaRPr lang="en-US" sz="1200" b="0" strike="noStrike" spc="-1">
              <a:latin typeface="Times New Roma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PlaceHolder 1"/>
          <p:cNvSpPr>
            <a:spLocks noGrp="1" noRot="1" noChangeAspect="1"/>
          </p:cNvSpPr>
          <p:nvPr>
            <p:ph type="sldImg"/>
          </p:nvPr>
        </p:nvSpPr>
        <p:spPr>
          <a:xfrm>
            <a:off x="1196975" y="696913"/>
            <a:ext cx="4641850" cy="3481387"/>
          </a:xfrm>
          <a:prstGeom prst="rect">
            <a:avLst/>
          </a:prstGeom>
        </p:spPr>
      </p:sp>
      <p:sp>
        <p:nvSpPr>
          <p:cNvPr id="394"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Arial"/>
              </a:rPr>
              <a:t>So far our main concern was to SPECIFY THE ADT. </a:t>
            </a:r>
          </a:p>
        </p:txBody>
      </p:sp>
      <p:sp>
        <p:nvSpPr>
          <p:cNvPr id="395"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82FE927F-A11F-49CE-B684-520428B1A86B}" type="slidenum">
              <a:rPr lang="en-US" sz="1200" b="0" strike="noStrike" spc="-1">
                <a:solidFill>
                  <a:srgbClr val="000000"/>
                </a:solidFill>
                <a:latin typeface="Arial"/>
                <a:ea typeface="MS PGothic"/>
              </a:rPr>
              <a:t>31</a:t>
            </a:fld>
            <a:endParaRPr lang="en-US" sz="1200" b="0" strike="noStrike" spc="-1">
              <a:latin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PlaceHolder 1"/>
          <p:cNvSpPr>
            <a:spLocks noGrp="1" noRot="1" noChangeAspect="1"/>
          </p:cNvSpPr>
          <p:nvPr>
            <p:ph type="sldImg"/>
          </p:nvPr>
        </p:nvSpPr>
        <p:spPr>
          <a:xfrm>
            <a:off x="1196975" y="696913"/>
            <a:ext cx="4641850" cy="3481387"/>
          </a:xfrm>
          <a:prstGeom prst="rect">
            <a:avLst/>
          </a:prstGeom>
        </p:spPr>
      </p:sp>
      <p:sp>
        <p:nvSpPr>
          <p:cNvPr id="397"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Arial"/>
              </a:rPr>
              <a:t>But which ones will those most frequently used operations be???</a:t>
            </a:r>
          </a:p>
          <a:p>
            <a:endParaRPr lang="en-US" sz="2000" b="0" strike="noStrike" spc="-1">
              <a:latin typeface="Arial"/>
            </a:endParaRPr>
          </a:p>
        </p:txBody>
      </p:sp>
      <p:sp>
        <p:nvSpPr>
          <p:cNvPr id="398"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713351EE-50AA-4CD6-B1A9-04F3AA125FCB}" type="slidenum">
              <a:rPr lang="en-US" sz="1200" b="0" strike="noStrike" spc="-1">
                <a:solidFill>
                  <a:srgbClr val="000000"/>
                </a:solidFill>
                <a:latin typeface="Arial"/>
                <a:ea typeface="MS PGothic"/>
              </a:rPr>
              <a:t>32</a:t>
            </a:fld>
            <a:endParaRPr lang="en-US" sz="1200" b="0" strike="noStrike" spc="-1">
              <a:latin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PlaceHolder 1"/>
          <p:cNvSpPr>
            <a:spLocks noGrp="1" noRot="1" noChangeAspect="1"/>
          </p:cNvSpPr>
          <p:nvPr>
            <p:ph type="sldImg"/>
          </p:nvPr>
        </p:nvSpPr>
        <p:spPr>
          <a:xfrm>
            <a:off x="1196975" y="696913"/>
            <a:ext cx="4641850" cy="3481387"/>
          </a:xfrm>
          <a:prstGeom prst="rect">
            <a:avLst/>
          </a:prstGeom>
        </p:spPr>
      </p:sp>
      <p:sp>
        <p:nvSpPr>
          <p:cNvPr id="400"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But how do we know that our implementation is correct?</a:t>
            </a:r>
          </a:p>
          <a:p>
            <a:endParaRPr lang="en-US" sz="2000" b="0" strike="noStrike" spc="-1" dirty="0">
              <a:latin typeface="Arial"/>
            </a:endParaRPr>
          </a:p>
          <a:p>
            <a:r>
              <a:rPr lang="en-US" sz="2000" b="0" strike="noStrike" spc="-1" dirty="0">
                <a:latin typeface="Arial"/>
              </a:rPr>
              <a:t>Well-formed representation means it contains only valid values</a:t>
            </a:r>
          </a:p>
        </p:txBody>
      </p:sp>
      <p:sp>
        <p:nvSpPr>
          <p:cNvPr id="401"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13B34F88-A977-449C-958C-6C9DD6F15F4F}" type="slidenum">
              <a:rPr lang="en-US" sz="1200" b="0" strike="noStrike" spc="-1">
                <a:solidFill>
                  <a:srgbClr val="000000"/>
                </a:solidFill>
                <a:latin typeface="Arial"/>
                <a:ea typeface="MS PGothic"/>
              </a:rPr>
              <a:t>33</a:t>
            </a:fld>
            <a:endParaRPr lang="en-US"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PlaceHolder 1"/>
          <p:cNvSpPr>
            <a:spLocks noGrp="1" noRot="1" noChangeAspect="1"/>
          </p:cNvSpPr>
          <p:nvPr>
            <p:ph type="sldImg"/>
          </p:nvPr>
        </p:nvSpPr>
        <p:spPr>
          <a:xfrm>
            <a:off x="1196975" y="696913"/>
            <a:ext cx="4641850" cy="3481387"/>
          </a:xfrm>
          <a:prstGeom prst="rect">
            <a:avLst/>
          </a:prstGeom>
        </p:spPr>
      </p:sp>
      <p:sp>
        <p:nvSpPr>
          <p:cNvPr id="319"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For a String, we don't usually want to worry about how the data is stored. Is it C style string or is there a header with length, UTF type etc.?</a:t>
            </a:r>
          </a:p>
        </p:txBody>
      </p:sp>
      <p:sp>
        <p:nvSpPr>
          <p:cNvPr id="320"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F1EBCFCB-A1E3-481D-954A-FD035E93E8F6}" type="slidenum">
              <a:rPr lang="en-US" sz="1200" b="0" strike="noStrike" spc="-1">
                <a:solidFill>
                  <a:srgbClr val="000000"/>
                </a:solidFill>
                <a:latin typeface="Arial"/>
                <a:ea typeface="MS PGothic"/>
              </a:rPr>
              <a:t>5</a:t>
            </a:fld>
            <a:endParaRPr lang="en-US" sz="1200" b="0" strike="noStrike" spc="-1">
              <a:latin typeface="Times New Roman"/>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PlaceHolder 1"/>
          <p:cNvSpPr>
            <a:spLocks noGrp="1" noRot="1" noChangeAspect="1"/>
          </p:cNvSpPr>
          <p:nvPr>
            <p:ph type="sldImg"/>
          </p:nvPr>
        </p:nvSpPr>
        <p:spPr>
          <a:xfrm>
            <a:off x="1196975" y="696913"/>
            <a:ext cx="4641850" cy="3481387"/>
          </a:xfrm>
          <a:prstGeom prst="rect">
            <a:avLst/>
          </a:prstGeom>
        </p:spPr>
      </p:sp>
      <p:sp>
        <p:nvSpPr>
          <p:cNvPr id="412"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dirty="0">
              <a:latin typeface="Arial"/>
            </a:endParaRPr>
          </a:p>
        </p:txBody>
      </p:sp>
      <p:sp>
        <p:nvSpPr>
          <p:cNvPr id="413"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32774E5A-ADEC-44F5-86D1-D7B6A4B525BB}" type="slidenum">
              <a:rPr lang="en-US" sz="1200" b="0" strike="noStrike" spc="-1">
                <a:solidFill>
                  <a:srgbClr val="000000"/>
                </a:solidFill>
                <a:latin typeface="Arial"/>
                <a:ea typeface="MS PGothic"/>
              </a:rPr>
              <a:t>34</a:t>
            </a:fld>
            <a:endParaRPr lang="en-US" sz="1200" b="0" strike="noStrike" spc="-1">
              <a:latin typeface="Times New Roman"/>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PlaceHolder 1"/>
          <p:cNvSpPr>
            <a:spLocks noGrp="1" noRot="1" noChangeAspect="1"/>
          </p:cNvSpPr>
          <p:nvPr>
            <p:ph type="sldImg"/>
          </p:nvPr>
        </p:nvSpPr>
        <p:spPr>
          <a:xfrm>
            <a:off x="1196975" y="696913"/>
            <a:ext cx="4641850" cy="3481387"/>
          </a:xfrm>
          <a:prstGeom prst="rect">
            <a:avLst/>
          </a:prstGeom>
        </p:spPr>
      </p:sp>
      <p:sp>
        <p:nvSpPr>
          <p:cNvPr id="403"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Arial"/>
              </a:rPr>
              <a:t>NOTE: This overview (essentially our abstraction function), implies that our set contains no duplicates!</a:t>
            </a:r>
          </a:p>
        </p:txBody>
      </p:sp>
      <p:sp>
        <p:nvSpPr>
          <p:cNvPr id="404"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24A39D12-BC0B-4412-BD7F-B2539A42428E}" type="slidenum">
              <a:rPr lang="en-US" sz="1200" b="0" strike="noStrike" spc="-1">
                <a:solidFill>
                  <a:srgbClr val="000000"/>
                </a:solidFill>
                <a:latin typeface="Arial"/>
                <a:ea typeface="MS PGothic"/>
              </a:rPr>
              <a:t>35</a:t>
            </a:fld>
            <a:endParaRPr lang="en-US" sz="1200" b="0" strike="noStrike" spc="-1">
              <a:latin typeface="Times New Roman"/>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PlaceHolder 1"/>
          <p:cNvSpPr>
            <a:spLocks noGrp="1" noRot="1" noChangeAspect="1"/>
          </p:cNvSpPr>
          <p:nvPr>
            <p:ph type="sldImg"/>
          </p:nvPr>
        </p:nvSpPr>
        <p:spPr>
          <a:xfrm>
            <a:off x="1196975" y="696913"/>
            <a:ext cx="4641850" cy="3481387"/>
          </a:xfrm>
          <a:prstGeom prst="rect">
            <a:avLst/>
          </a:prstGeom>
        </p:spPr>
      </p:sp>
      <p:sp>
        <p:nvSpPr>
          <p:cNvPr id="406"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Depends on </a:t>
            </a:r>
            <a:r>
              <a:rPr lang="en-US" sz="2000" b="0" strike="noStrike" spc="-1" dirty="0" err="1">
                <a:latin typeface="Arial"/>
              </a:rPr>
              <a:t>ArrayList</a:t>
            </a:r>
            <a:r>
              <a:rPr lang="en-US" sz="2000" b="0" strike="noStrike" spc="-1" dirty="0">
                <a:latin typeface="Arial"/>
              </a:rPr>
              <a:t> methods</a:t>
            </a:r>
          </a:p>
          <a:p>
            <a:r>
              <a:rPr lang="en-US" sz="2000" b="0" strike="noStrike" spc="-1" dirty="0">
                <a:latin typeface="Arial"/>
              </a:rPr>
              <a:t>NOTE: What can go wrong with this implementation?</a:t>
            </a:r>
          </a:p>
        </p:txBody>
      </p:sp>
      <p:sp>
        <p:nvSpPr>
          <p:cNvPr id="407"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70A99667-3F8E-42DC-B105-636857403DE2}" type="slidenum">
              <a:rPr lang="en-US" sz="1200" b="0" strike="noStrike" spc="-1">
                <a:solidFill>
                  <a:srgbClr val="000000"/>
                </a:solidFill>
                <a:latin typeface="Arial"/>
                <a:ea typeface="MS PGothic"/>
              </a:rPr>
              <a:t>36</a:t>
            </a:fld>
            <a:endParaRPr lang="en-US" sz="1200" b="0" strike="noStrike" spc="-1">
              <a:latin typeface="Times New Roman"/>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PlaceHolder 1"/>
          <p:cNvSpPr>
            <a:spLocks noGrp="1" noRot="1" noChangeAspect="1"/>
          </p:cNvSpPr>
          <p:nvPr>
            <p:ph type="sldImg"/>
          </p:nvPr>
        </p:nvSpPr>
        <p:spPr>
          <a:xfrm>
            <a:off x="1196975" y="696913"/>
            <a:ext cx="4641850" cy="3481387"/>
          </a:xfrm>
          <a:prstGeom prst="rect">
            <a:avLst/>
          </a:prstGeom>
        </p:spPr>
      </p:sp>
      <p:sp>
        <p:nvSpPr>
          <p:cNvPr id="409"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410"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0558F8B9-565D-4C15-B570-D37B6DBF6A45}" type="slidenum">
              <a:rPr lang="en-US" sz="1200" b="0" strike="noStrike" spc="-1">
                <a:solidFill>
                  <a:srgbClr val="000000"/>
                </a:solidFill>
                <a:latin typeface="Arial"/>
                <a:ea typeface="MS PGothic"/>
              </a:rPr>
              <a:t>37</a:t>
            </a:fld>
            <a:endParaRPr lang="en-US" sz="1200" b="0" strike="noStrike" spc="-1">
              <a:latin typeface="Times New Roman"/>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PlaceHolder 1"/>
          <p:cNvSpPr>
            <a:spLocks noGrp="1" noRot="1" noChangeAspect="1"/>
          </p:cNvSpPr>
          <p:nvPr>
            <p:ph type="sldImg"/>
          </p:nvPr>
        </p:nvSpPr>
        <p:spPr>
          <a:xfrm>
            <a:off x="1196975" y="696913"/>
            <a:ext cx="4641850" cy="3481387"/>
          </a:xfrm>
          <a:prstGeom prst="rect">
            <a:avLst/>
          </a:prstGeom>
        </p:spPr>
      </p:sp>
      <p:sp>
        <p:nvSpPr>
          <p:cNvPr id="415"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Arial"/>
              </a:rPr>
              <a:t>NOTE: How can we fix it?</a:t>
            </a:r>
          </a:p>
        </p:txBody>
      </p:sp>
      <p:sp>
        <p:nvSpPr>
          <p:cNvPr id="416"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8AB866B1-D9EA-40A6-8362-9FAC4A7A860C}" type="slidenum">
              <a:rPr lang="en-US" sz="1200" b="0" strike="noStrike" spc="-1">
                <a:solidFill>
                  <a:srgbClr val="000000"/>
                </a:solidFill>
                <a:latin typeface="Arial"/>
                <a:ea typeface="MS PGothic"/>
              </a:rPr>
              <a:t>38</a:t>
            </a:fld>
            <a:endParaRPr lang="en-US" sz="1200" b="0" strike="noStrike" spc="-1">
              <a:latin typeface="Times New Roman"/>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PlaceHolder 1"/>
          <p:cNvSpPr>
            <a:spLocks noGrp="1" noRot="1" noChangeAspect="1"/>
          </p:cNvSpPr>
          <p:nvPr>
            <p:ph type="sldImg"/>
          </p:nvPr>
        </p:nvSpPr>
        <p:spPr>
          <a:xfrm>
            <a:off x="1196975" y="696913"/>
            <a:ext cx="4641850" cy="3481387"/>
          </a:xfrm>
          <a:prstGeom prst="rect">
            <a:avLst/>
          </a:prstGeom>
        </p:spPr>
      </p:sp>
      <p:sp>
        <p:nvSpPr>
          <p:cNvPr id="418"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NOTE: How can we fix it?</a:t>
            </a:r>
          </a:p>
          <a:p>
            <a:endParaRPr lang="en-US" sz="2000" b="0" strike="noStrike" spc="-1" dirty="0">
              <a:latin typeface="Arial"/>
            </a:endParaRPr>
          </a:p>
          <a:p>
            <a:r>
              <a:rPr lang="en-US" sz="2000" b="0" strike="noStrike" spc="-1" dirty="0">
                <a:latin typeface="Arial"/>
              </a:rPr>
              <a:t>Contains uses the type’s equals. </a:t>
            </a:r>
            <a:r>
              <a:rPr lang="en-US" sz="2000" b="0" strike="noStrike" spc="-1" dirty="0" err="1">
                <a:latin typeface="Arial"/>
              </a:rPr>
              <a:t>Integer.equals</a:t>
            </a:r>
            <a:r>
              <a:rPr lang="en-US" sz="2000" b="0" strike="noStrike" spc="-1" dirty="0">
                <a:latin typeface="Arial"/>
              </a:rPr>
              <a:t> overrides </a:t>
            </a:r>
            <a:r>
              <a:rPr lang="en-US" sz="2000" b="0" strike="noStrike" spc="-1" dirty="0" err="1">
                <a:latin typeface="Arial"/>
              </a:rPr>
              <a:t>Object.equals</a:t>
            </a:r>
            <a:r>
              <a:rPr lang="en-US" sz="2000" b="0" strike="noStrike" spc="-1" dirty="0">
                <a:latin typeface="Arial"/>
              </a:rPr>
              <a:t>, so it is testing values.</a:t>
            </a:r>
          </a:p>
          <a:p>
            <a:endParaRPr lang="en-US" sz="2000" b="0" strike="noStrike" spc="-1" dirty="0">
              <a:latin typeface="Arial"/>
            </a:endParaRPr>
          </a:p>
          <a:p>
            <a:r>
              <a:rPr lang="en-US" sz="2000" b="0" strike="noStrike" spc="-1" dirty="0">
                <a:latin typeface="Arial"/>
              </a:rPr>
              <a:t>How does this differ from the problem that arose in hw00?</a:t>
            </a:r>
          </a:p>
        </p:txBody>
      </p:sp>
      <p:sp>
        <p:nvSpPr>
          <p:cNvPr id="419"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7D559876-FBC6-4024-A117-F68F66B13A8F}" type="slidenum">
              <a:rPr lang="en-US" sz="1200" b="0" strike="noStrike" spc="-1">
                <a:solidFill>
                  <a:srgbClr val="000000"/>
                </a:solidFill>
                <a:latin typeface="Arial"/>
                <a:ea typeface="MS PGothic"/>
              </a:rPr>
              <a:t>39</a:t>
            </a:fld>
            <a:endParaRPr lang="en-US" sz="1200" b="0" strike="noStrike" spc="-1">
              <a:latin typeface="Times New Roman"/>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PlaceHolder 1"/>
          <p:cNvSpPr>
            <a:spLocks noGrp="1" noRot="1" noChangeAspect="1"/>
          </p:cNvSpPr>
          <p:nvPr>
            <p:ph type="sldImg"/>
          </p:nvPr>
        </p:nvSpPr>
        <p:spPr>
          <a:xfrm>
            <a:off x="1196975" y="696913"/>
            <a:ext cx="4641850" cy="3481387"/>
          </a:xfrm>
          <a:prstGeom prst="rect">
            <a:avLst/>
          </a:prstGeom>
        </p:spPr>
      </p:sp>
      <p:sp>
        <p:nvSpPr>
          <p:cNvPr id="421"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422"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EE52E4CF-EAC9-49EB-9037-FD73EC950BBD}" type="slidenum">
              <a:rPr lang="en-US" sz="1200" b="0" strike="noStrike" spc="-1">
                <a:solidFill>
                  <a:srgbClr val="000000"/>
                </a:solidFill>
                <a:latin typeface="Arial"/>
                <a:ea typeface="MS PGothic"/>
              </a:rPr>
              <a:t>40</a:t>
            </a:fld>
            <a:endParaRPr lang="en-US" sz="1200" b="0" strike="noStrike" spc="-1">
              <a:latin typeface="Times New Roman"/>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PlaceHolder 1"/>
          <p:cNvSpPr>
            <a:spLocks noGrp="1" noRot="1" noChangeAspect="1"/>
          </p:cNvSpPr>
          <p:nvPr>
            <p:ph type="sldImg"/>
          </p:nvPr>
        </p:nvSpPr>
        <p:spPr>
          <a:xfrm>
            <a:off x="1196975" y="696913"/>
            <a:ext cx="4641850" cy="3481387"/>
          </a:xfrm>
          <a:prstGeom prst="rect">
            <a:avLst/>
          </a:prstGeom>
        </p:spPr>
      </p:sp>
      <p:sp>
        <p:nvSpPr>
          <p:cNvPr id="424"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Arial"/>
              </a:rPr>
              <a:t>We will want to check this conditions in creators and modifiers</a:t>
            </a:r>
          </a:p>
        </p:txBody>
      </p:sp>
      <p:sp>
        <p:nvSpPr>
          <p:cNvPr id="425"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4577A04D-259A-4959-9C9F-147FBB53A075}" type="slidenum">
              <a:rPr lang="en-US" sz="1200" b="0" strike="noStrike" spc="-1">
                <a:solidFill>
                  <a:srgbClr val="000000"/>
                </a:solidFill>
                <a:latin typeface="Arial"/>
                <a:ea typeface="MS PGothic"/>
              </a:rPr>
              <a:t>41</a:t>
            </a:fld>
            <a:endParaRPr lang="en-US" sz="1200" b="0" strike="noStrike" spc="-1">
              <a:latin typeface="Times New Roman"/>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PlaceHolder 1"/>
          <p:cNvSpPr>
            <a:spLocks noGrp="1" noRot="1" noChangeAspect="1"/>
          </p:cNvSpPr>
          <p:nvPr>
            <p:ph type="sldImg"/>
          </p:nvPr>
        </p:nvSpPr>
        <p:spPr>
          <a:xfrm>
            <a:off x="1196975" y="696913"/>
            <a:ext cx="4641850" cy="3481387"/>
          </a:xfrm>
          <a:prstGeom prst="rect">
            <a:avLst/>
          </a:prstGeom>
        </p:spPr>
      </p:sp>
      <p:sp>
        <p:nvSpPr>
          <p:cNvPr id="427"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Arial"/>
              </a:rPr>
              <a:t>In addition…</a:t>
            </a:r>
          </a:p>
        </p:txBody>
      </p:sp>
      <p:sp>
        <p:nvSpPr>
          <p:cNvPr id="428"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92CB7356-082F-4421-A524-3042773F9CB8}" type="slidenum">
              <a:rPr lang="en-US" sz="1200" b="0" strike="noStrike" spc="-1">
                <a:solidFill>
                  <a:srgbClr val="000000"/>
                </a:solidFill>
                <a:latin typeface="Arial"/>
                <a:ea typeface="MS PGothic"/>
              </a:rPr>
              <a:t>42</a:t>
            </a:fld>
            <a:endParaRPr lang="en-US" sz="1200" b="0" strike="noStrike" spc="-1">
              <a:latin typeface="Times New Roman"/>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PlaceHolder 1"/>
          <p:cNvSpPr>
            <a:spLocks noGrp="1" noRot="1" noChangeAspect="1"/>
          </p:cNvSpPr>
          <p:nvPr>
            <p:ph type="sldImg"/>
          </p:nvPr>
        </p:nvSpPr>
        <p:spPr>
          <a:xfrm>
            <a:off x="1196975" y="696913"/>
            <a:ext cx="4641850" cy="3481387"/>
          </a:xfrm>
          <a:prstGeom prst="rect">
            <a:avLst/>
          </a:prstGeom>
        </p:spPr>
      </p:sp>
      <p:sp>
        <p:nvSpPr>
          <p:cNvPr id="430"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These are correctness constraints. If they are not met object is invalid and should produce an error</a:t>
            </a:r>
          </a:p>
        </p:txBody>
      </p:sp>
      <p:sp>
        <p:nvSpPr>
          <p:cNvPr id="431"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226DE6EE-3F22-4DFC-9053-1F0377C12D45}" type="slidenum">
              <a:rPr lang="en-US" sz="1200" b="0" strike="noStrike" spc="-1">
                <a:solidFill>
                  <a:srgbClr val="000000"/>
                </a:solidFill>
                <a:latin typeface="Arial"/>
                <a:ea typeface="MS PGothic"/>
              </a:rPr>
              <a:t>43</a:t>
            </a:fld>
            <a:endParaRPr lang="en-US"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PlaceHolder 1"/>
          <p:cNvSpPr>
            <a:spLocks noGrp="1" noRot="1" noChangeAspect="1"/>
          </p:cNvSpPr>
          <p:nvPr>
            <p:ph type="sldImg"/>
          </p:nvPr>
        </p:nvSpPr>
        <p:spPr>
          <a:xfrm>
            <a:off x="1196975" y="696913"/>
            <a:ext cx="4641850" cy="3481387"/>
          </a:xfrm>
          <a:prstGeom prst="rect">
            <a:avLst/>
          </a:prstGeom>
        </p:spPr>
      </p:sp>
      <p:sp>
        <p:nvSpPr>
          <p:cNvPr id="322"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Users become interested in algorithms when something goes wrong, i.e. violates the spec.</a:t>
            </a:r>
          </a:p>
          <a:p>
            <a:endParaRPr lang="en-US" sz="2000" b="0" strike="noStrike" spc="-1" dirty="0">
              <a:latin typeface="Arial"/>
            </a:endParaRPr>
          </a:p>
          <a:p>
            <a:r>
              <a:rPr lang="en-US" sz="2000" b="0" strike="noStrike" spc="-1" dirty="0">
                <a:latin typeface="Arial"/>
              </a:rPr>
              <a:t>What is the data?</a:t>
            </a:r>
          </a:p>
          <a:p>
            <a:r>
              <a:rPr lang="en-US" sz="2000" b="0" strike="noStrike" spc="-1" dirty="0">
                <a:latin typeface="Arial"/>
              </a:rPr>
              <a:t>In a String, it's typically the characters.</a:t>
            </a:r>
          </a:p>
          <a:p>
            <a:r>
              <a:rPr lang="en-US" sz="2000" b="0" strike="noStrike" spc="-1" dirty="0">
                <a:latin typeface="Arial"/>
              </a:rPr>
              <a:t>In a Polynomial, it's the coefficients, degree.</a:t>
            </a:r>
          </a:p>
        </p:txBody>
      </p:sp>
      <p:sp>
        <p:nvSpPr>
          <p:cNvPr id="323"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08DAE990-5D9F-493A-9A69-103144957C49}" type="slidenum">
              <a:rPr lang="en-US" sz="1200" b="0" strike="noStrike" spc="-1">
                <a:solidFill>
                  <a:srgbClr val="000000"/>
                </a:solidFill>
                <a:latin typeface="Arial"/>
                <a:ea typeface="MS PGothic"/>
              </a:rPr>
              <a:t>6</a:t>
            </a:fld>
            <a:endParaRPr lang="en-US" sz="1200" b="0" strike="noStrike" spc="-1">
              <a:latin typeface="Times New Roman"/>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PlaceHolder 1"/>
          <p:cNvSpPr>
            <a:spLocks noGrp="1" noRot="1" noChangeAspect="1"/>
          </p:cNvSpPr>
          <p:nvPr>
            <p:ph type="sldImg"/>
          </p:nvPr>
        </p:nvSpPr>
        <p:spPr>
          <a:xfrm>
            <a:off x="1196975" y="696913"/>
            <a:ext cx="4641850" cy="3481387"/>
          </a:xfrm>
          <a:prstGeom prst="rect">
            <a:avLst/>
          </a:prstGeom>
        </p:spPr>
      </p:sp>
      <p:sp>
        <p:nvSpPr>
          <p:cNvPr id="436"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A Term is an object which contains the Rational coefficient and the int power.</a:t>
            </a:r>
          </a:p>
          <a:p>
            <a:r>
              <a:rPr lang="en-US" sz="2000" b="0" strike="noStrike" spc="-1" dirty="0">
                <a:latin typeface="Arial"/>
              </a:rPr>
              <a:t>The first abstraction function is: polynomial is the sum of </a:t>
            </a:r>
            <a:r>
              <a:rPr lang="en-US" sz="2000" b="0" strike="noStrike" spc="-1" dirty="0" err="1">
                <a:latin typeface="Arial"/>
              </a:rPr>
              <a:t>coeffs</a:t>
            </a:r>
            <a:r>
              <a:rPr lang="en-US" sz="2000" b="0" strike="noStrike" spc="-1" dirty="0">
                <a:latin typeface="Arial"/>
              </a:rPr>
              <a:t>[</a:t>
            </a:r>
            <a:r>
              <a:rPr lang="en-US" sz="2000" b="0" strike="noStrike" spc="-1" dirty="0" err="1">
                <a:latin typeface="Arial"/>
              </a:rPr>
              <a:t>i</a:t>
            </a:r>
            <a:r>
              <a:rPr lang="en-US" sz="2000" b="0" strike="noStrike" spc="-1" dirty="0">
                <a:latin typeface="Arial"/>
              </a:rPr>
              <a:t>]</a:t>
            </a:r>
            <a:r>
              <a:rPr lang="en-US" sz="2000" b="0" strike="noStrike" spc="-1" dirty="0" err="1">
                <a:latin typeface="Arial"/>
              </a:rPr>
              <a:t>x^i</a:t>
            </a:r>
            <a:r>
              <a:rPr lang="en-US" sz="2000" b="0" strike="noStrike" spc="-1" dirty="0">
                <a:latin typeface="Arial"/>
              </a:rPr>
              <a:t> for </a:t>
            </a:r>
            <a:r>
              <a:rPr lang="en-US" sz="2000" b="0" strike="noStrike" spc="-1" dirty="0" err="1">
                <a:latin typeface="Arial"/>
              </a:rPr>
              <a:t>i</a:t>
            </a:r>
            <a:r>
              <a:rPr lang="en-US" sz="2000" b="0" strike="noStrike" spc="-1" dirty="0">
                <a:latin typeface="Arial"/>
              </a:rPr>
              <a:t> ranging from 0 to degree (=coeffs.length-1).</a:t>
            </a:r>
          </a:p>
          <a:p>
            <a:r>
              <a:rPr lang="en-US" sz="2000" b="0" strike="noStrike" spc="-1" dirty="0">
                <a:latin typeface="Arial"/>
              </a:rPr>
              <a:t>The second abstraction function is: polynomial is the sum of the terms.</a:t>
            </a:r>
          </a:p>
          <a:p>
            <a:endParaRPr lang="en-US" sz="2000" b="0" strike="noStrike" spc="-1" dirty="0">
              <a:latin typeface="Arial"/>
            </a:endParaRPr>
          </a:p>
          <a:p>
            <a:r>
              <a:rPr lang="en-US" sz="2000" b="0" strike="noStrike" spc="-1" dirty="0">
                <a:latin typeface="Arial"/>
              </a:rPr>
              <a:t>Each has advantages and disadvantages. What are they?</a:t>
            </a:r>
          </a:p>
          <a:p>
            <a:r>
              <a:rPr lang="en-US" sz="2000" b="0" strike="noStrike" spc="-1" dirty="0">
                <a:latin typeface="Arial"/>
              </a:rPr>
              <a:t>Advantage of first:  easy to code polynomial arithmetic. Disadvantage: if polynomial has many zero terms in the middle, we will waste a lot of space. E.g., we will need an array of size 100 to represent the single term polynomial x^99.</a:t>
            </a:r>
          </a:p>
          <a:p>
            <a:r>
              <a:rPr lang="en-US" sz="2000" b="0" strike="noStrike" spc="-1" dirty="0">
                <a:latin typeface="Arial"/>
              </a:rPr>
              <a:t>Advantage of second: space efficient in the above case. Disadvantage: for “dense” polynomials, it is less space efficient. Also, implementing polynomial arithmetic is less trivial.</a:t>
            </a:r>
          </a:p>
          <a:p>
            <a:endParaRPr lang="en-US" sz="2000" b="0" strike="noStrike" spc="-1" dirty="0">
              <a:latin typeface="Arial"/>
            </a:endParaRPr>
          </a:p>
          <a:p>
            <a:endParaRPr lang="en-US" sz="2000" b="0" strike="noStrike" spc="-1" dirty="0">
              <a:latin typeface="Arial"/>
            </a:endParaRPr>
          </a:p>
          <a:p>
            <a:endParaRPr lang="en-US" sz="2000" b="0" strike="noStrike" spc="-1" dirty="0">
              <a:latin typeface="Arial"/>
            </a:endParaRPr>
          </a:p>
          <a:p>
            <a:endParaRPr lang="en-US" sz="2000" b="0" strike="noStrike" spc="-1" dirty="0">
              <a:latin typeface="Arial"/>
            </a:endParaRPr>
          </a:p>
        </p:txBody>
      </p:sp>
      <p:sp>
        <p:nvSpPr>
          <p:cNvPr id="437"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F8F6DA9C-DDF8-432B-9B47-B254D4D53C13}" type="slidenum">
              <a:rPr lang="en-US" sz="1200" b="0" strike="noStrike" spc="-1">
                <a:solidFill>
                  <a:srgbClr val="000000"/>
                </a:solidFill>
                <a:latin typeface="Arial"/>
                <a:ea typeface="MS PGothic"/>
              </a:rPr>
              <a:t>44</a:t>
            </a:fld>
            <a:endParaRPr lang="en-US"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r>
              <a:rPr lang="en-US" dirty="0"/>
              <a:t>Rob Pike wrote the first window system for Unix. He was involved with the development of Go and Plan 9</a:t>
            </a:r>
          </a:p>
        </p:txBody>
      </p:sp>
      <p:sp>
        <p:nvSpPr>
          <p:cNvPr id="4" name="Slide Number Placeholder 3"/>
          <p:cNvSpPr>
            <a:spLocks noGrp="1"/>
          </p:cNvSpPr>
          <p:nvPr>
            <p:ph type="sldNum"/>
          </p:nvPr>
        </p:nvSpPr>
        <p:spPr/>
        <p:txBody>
          <a:bodyPr/>
          <a:lstStyle/>
          <a:p>
            <a:pPr algn="r"/>
            <a:fld id="{8EBB6C2B-BCB5-4E1C-9EF5-6C1C0B13274D}" type="slidenum">
              <a:rPr lang="en-US" sz="1400" b="0" strike="noStrike" spc="-1" smtClean="0">
                <a:latin typeface="Times New Roman"/>
              </a:rPr>
              <a:t>7</a:t>
            </a:fld>
            <a:endParaRPr lang="en-US" sz="1400" b="0" strike="noStrike" spc="-1">
              <a:latin typeface="Times New Roman"/>
            </a:endParaRPr>
          </a:p>
        </p:txBody>
      </p:sp>
    </p:spTree>
    <p:extLst>
      <p:ext uri="{BB962C8B-B14F-4D97-AF65-F5344CB8AC3E}">
        <p14:creationId xmlns:p14="http://schemas.microsoft.com/office/powerpoint/2010/main" val="1054380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PlaceHolder 1"/>
          <p:cNvSpPr>
            <a:spLocks noGrp="1" noRot="1" noChangeAspect="1"/>
          </p:cNvSpPr>
          <p:nvPr>
            <p:ph type="sldImg"/>
          </p:nvPr>
        </p:nvSpPr>
        <p:spPr>
          <a:xfrm>
            <a:off x="1196975" y="696913"/>
            <a:ext cx="4641850" cy="3481387"/>
          </a:xfrm>
          <a:prstGeom prst="rect">
            <a:avLst/>
          </a:prstGeom>
        </p:spPr>
      </p:sp>
      <p:sp>
        <p:nvSpPr>
          <p:cNvPr id="325"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326"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7E1B544E-8624-4797-A5AF-C1618E700F07}" type="slidenum">
              <a:rPr lang="en-US" sz="1200" b="0" strike="noStrike" spc="-1">
                <a:solidFill>
                  <a:srgbClr val="000000"/>
                </a:solidFill>
                <a:latin typeface="Arial"/>
                <a:ea typeface="MS PGothic"/>
              </a:rPr>
              <a:t>8</a:t>
            </a:fld>
            <a:endParaRPr lang="en-US"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PlaceHolder 1"/>
          <p:cNvSpPr>
            <a:spLocks noGrp="1" noRot="1" noChangeAspect="1"/>
          </p:cNvSpPr>
          <p:nvPr>
            <p:ph type="sldImg"/>
          </p:nvPr>
        </p:nvSpPr>
        <p:spPr>
          <a:xfrm>
            <a:off x="1196975" y="696913"/>
            <a:ext cx="4641850" cy="3481387"/>
          </a:xfrm>
          <a:prstGeom prst="rect">
            <a:avLst/>
          </a:prstGeom>
        </p:spPr>
      </p:sp>
      <p:sp>
        <p:nvSpPr>
          <p:cNvPr id="328"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Specification fields indicate how the abstract data type is described.</a:t>
            </a:r>
          </a:p>
          <a:p>
            <a:endParaRPr lang="en-US" sz="2000" b="0" strike="noStrike" spc="-1" dirty="0">
              <a:latin typeface="Arial"/>
            </a:endParaRPr>
          </a:p>
          <a:p>
            <a:r>
              <a:rPr lang="en-US" sz="2000" b="0" strike="noStrike" spc="-1" dirty="0">
                <a:latin typeface="Arial"/>
              </a:rPr>
              <a:t>Immutable signals our intention that that this will not be a changeable object.</a:t>
            </a:r>
          </a:p>
        </p:txBody>
      </p:sp>
      <p:sp>
        <p:nvSpPr>
          <p:cNvPr id="329"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DC5CA4D3-4CBC-407B-83BC-CAF4FC9B4106}" type="slidenum">
              <a:rPr lang="en-US" sz="1200" b="0" strike="noStrike" spc="-1">
                <a:solidFill>
                  <a:srgbClr val="000000"/>
                </a:solidFill>
                <a:latin typeface="Arial"/>
                <a:ea typeface="MS PGothic"/>
              </a:rPr>
              <a:t>9</a:t>
            </a:fld>
            <a:endParaRPr lang="en-US"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PlaceHolder 1"/>
          <p:cNvSpPr>
            <a:spLocks noGrp="1" noRot="1" noChangeAspect="1"/>
          </p:cNvSpPr>
          <p:nvPr>
            <p:ph type="sldImg"/>
          </p:nvPr>
        </p:nvSpPr>
        <p:spPr>
          <a:xfrm>
            <a:off x="1196975" y="696913"/>
            <a:ext cx="4641850" cy="3481387"/>
          </a:xfrm>
          <a:prstGeom prst="rect">
            <a:avLst/>
          </a:prstGeom>
        </p:spPr>
      </p:sp>
      <p:sp>
        <p:nvSpPr>
          <p:cNvPr id="331"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1400" b="0" strike="noStrike" spc="-1" dirty="0">
                <a:latin typeface="Arial"/>
              </a:rPr>
              <a:t>More about rep invariants later</a:t>
            </a:r>
          </a:p>
          <a:p>
            <a:r>
              <a:rPr lang="en-US" sz="1400" b="0" strike="noStrike" spc="-1" dirty="0">
                <a:latin typeface="Arial"/>
              </a:rPr>
              <a:t>Rep invariant is a condition that must hold for the representation to be valid.</a:t>
            </a:r>
          </a:p>
          <a:p>
            <a:endParaRPr lang="en-US" sz="1400" b="0" strike="noStrike" spc="-1" dirty="0">
              <a:latin typeface="Arial"/>
            </a:endParaRPr>
          </a:p>
          <a:p>
            <a:r>
              <a:rPr lang="en-US" sz="1400" b="0" strike="noStrike" spc="-1" dirty="0">
                <a:latin typeface="Arial"/>
              </a:rPr>
              <a:t>Both have the same ADT. The implementations differ.</a:t>
            </a:r>
          </a:p>
          <a:p>
            <a:endParaRPr lang="en-US" sz="1400" b="0" strike="noStrike" spc="-1" dirty="0">
              <a:latin typeface="Arial"/>
            </a:endParaRPr>
          </a:p>
          <a:p>
            <a:r>
              <a:rPr lang="en-US" sz="1400" b="0" strike="noStrike" spc="-1" dirty="0">
                <a:latin typeface="Arial"/>
              </a:rPr>
              <a:t>A term is an object which contains the int coefficient and the int power.</a:t>
            </a:r>
          </a:p>
          <a:p>
            <a:endParaRPr lang="en-US" sz="1400" b="0" strike="noStrike" spc="-1" dirty="0">
              <a:latin typeface="Arial"/>
            </a:endParaRPr>
          </a:p>
          <a:p>
            <a:r>
              <a:rPr lang="en-US" sz="1400" b="0" strike="noStrike" spc="-1" dirty="0">
                <a:latin typeface="Arial"/>
              </a:rPr>
              <a:t>The first implementation function is: polynomial is the sum of </a:t>
            </a:r>
            <a:r>
              <a:rPr lang="en-US" sz="1400" b="0" strike="noStrike" spc="-1" dirty="0" err="1">
                <a:latin typeface="Arial"/>
              </a:rPr>
              <a:t>coeffs</a:t>
            </a:r>
            <a:r>
              <a:rPr lang="en-US" sz="1400" b="0" strike="noStrike" spc="-1" dirty="0">
                <a:latin typeface="Arial"/>
              </a:rPr>
              <a:t>[</a:t>
            </a:r>
            <a:r>
              <a:rPr lang="en-US" sz="1400" b="0" strike="noStrike" spc="-1" dirty="0" err="1">
                <a:latin typeface="Arial"/>
              </a:rPr>
              <a:t>i</a:t>
            </a:r>
            <a:r>
              <a:rPr lang="en-US" sz="1400" b="0" strike="noStrike" spc="-1" dirty="0">
                <a:latin typeface="Arial"/>
              </a:rPr>
              <a:t>]</a:t>
            </a:r>
            <a:r>
              <a:rPr lang="en-US" sz="1400" b="0" strike="noStrike" spc="-1" dirty="0" err="1">
                <a:latin typeface="Arial"/>
              </a:rPr>
              <a:t>x^i</a:t>
            </a:r>
            <a:r>
              <a:rPr lang="en-US" sz="1400" b="0" strike="noStrike" spc="-1" dirty="0">
                <a:latin typeface="Arial"/>
              </a:rPr>
              <a:t> for </a:t>
            </a:r>
            <a:r>
              <a:rPr lang="en-US" sz="1400" b="0" strike="noStrike" spc="-1" dirty="0" err="1">
                <a:latin typeface="Arial"/>
              </a:rPr>
              <a:t>i</a:t>
            </a:r>
            <a:r>
              <a:rPr lang="en-US" sz="1400" b="0" strike="noStrike" spc="-1" dirty="0">
                <a:latin typeface="Arial"/>
              </a:rPr>
              <a:t> ranging from 0 to degree-1.</a:t>
            </a:r>
          </a:p>
          <a:p>
            <a:r>
              <a:rPr lang="en-US" sz="1400" b="0" strike="noStrike" spc="-1" dirty="0">
                <a:latin typeface="Arial"/>
              </a:rPr>
              <a:t>The second function is: polynomial is the sum of the terms.</a:t>
            </a:r>
          </a:p>
          <a:p>
            <a:endParaRPr lang="en-US" sz="1400" b="0" strike="noStrike" spc="-1" dirty="0">
              <a:latin typeface="Arial"/>
            </a:endParaRPr>
          </a:p>
          <a:p>
            <a:r>
              <a:rPr lang="en-US" sz="1400" b="0" strike="noStrike" spc="-1" dirty="0">
                <a:latin typeface="Arial"/>
              </a:rPr>
              <a:t>Each has advantages and disadvantages. What are they?</a:t>
            </a:r>
          </a:p>
          <a:p>
            <a:r>
              <a:rPr lang="en-US" sz="1400" b="0" strike="noStrike" spc="-1" dirty="0">
                <a:latin typeface="Arial"/>
              </a:rPr>
              <a:t>Advantage of first:  easy to code polynomial arithmetic. Disadvantage: if polynomial has many zero terms in the middle, we will waste a lot of space. E.g., we will need an array of size 100 to represent the single term polynomial x^99.</a:t>
            </a:r>
          </a:p>
          <a:p>
            <a:r>
              <a:rPr lang="en-US" sz="1400" b="0" strike="noStrike" spc="-1" dirty="0">
                <a:latin typeface="Arial"/>
              </a:rPr>
              <a:t>Advantage of second: space efficient in the above case. Disadvantage: for “dense” polynomials, it is less space efficient. Also, implementing polynomial arithmetic is less trivial.</a:t>
            </a:r>
          </a:p>
          <a:p>
            <a:endParaRPr lang="en-US" sz="1400" b="0" strike="noStrike" spc="-1" dirty="0">
              <a:latin typeface="Arial"/>
            </a:endParaRPr>
          </a:p>
          <a:p>
            <a:r>
              <a:rPr lang="en-US" sz="1400" b="0" strike="noStrike" spc="-1" dirty="0">
                <a:latin typeface="Arial"/>
              </a:rPr>
              <a:t>Choice of representation depends on the application domain. How will object be used?</a:t>
            </a:r>
          </a:p>
          <a:p>
            <a:endParaRPr lang="en-US" sz="1400" b="0" strike="noStrike" spc="-1" dirty="0">
              <a:latin typeface="Arial"/>
            </a:endParaRPr>
          </a:p>
          <a:p>
            <a:endParaRPr lang="en-US" sz="1400" b="0" strike="noStrike" spc="-1" dirty="0">
              <a:latin typeface="Arial"/>
            </a:endParaRPr>
          </a:p>
          <a:p>
            <a:endParaRPr lang="en-US" sz="1400" b="0" strike="noStrike" spc="-1" dirty="0">
              <a:latin typeface="Arial"/>
            </a:endParaRPr>
          </a:p>
        </p:txBody>
      </p:sp>
      <p:sp>
        <p:nvSpPr>
          <p:cNvPr id="332"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4A6A21D5-A3C7-4BF4-B721-E570C9458B9D}" type="slidenum">
              <a:rPr lang="en-US" sz="1200" b="0" strike="noStrike" spc="-1">
                <a:solidFill>
                  <a:srgbClr val="000000"/>
                </a:solidFill>
                <a:latin typeface="Arial"/>
                <a:ea typeface="MS PGothic"/>
              </a:rPr>
              <a:t>10</a:t>
            </a:fld>
            <a:endParaRPr lang="en-US"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PlaceHolder 1"/>
          <p:cNvSpPr>
            <a:spLocks noGrp="1" noRot="1" noChangeAspect="1"/>
          </p:cNvSpPr>
          <p:nvPr>
            <p:ph type="sldImg"/>
          </p:nvPr>
        </p:nvSpPr>
        <p:spPr>
          <a:xfrm>
            <a:off x="1196975" y="696913"/>
            <a:ext cx="4641850" cy="3481387"/>
          </a:xfrm>
          <a:prstGeom prst="rect">
            <a:avLst/>
          </a:prstGeom>
        </p:spPr>
      </p:sp>
      <p:sp>
        <p:nvSpPr>
          <p:cNvPr id="334"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Note we don't specify attendees as Set&lt;Person&gt; - is that too much implementation detail for an ADT or not enough? What is Person?</a:t>
            </a:r>
          </a:p>
          <a:p>
            <a:endParaRPr lang="en-US" sz="2000" b="0" strike="noStrike" spc="-1" dirty="0">
              <a:latin typeface="Arial"/>
            </a:endParaRPr>
          </a:p>
          <a:p>
            <a:r>
              <a:rPr lang="en-US" sz="2000" b="0" strike="noStrike" spc="-1" dirty="0">
                <a:latin typeface="Arial"/>
              </a:rPr>
              <a:t>Maybe</a:t>
            </a:r>
          </a:p>
          <a:p>
            <a:pPr>
              <a:lnSpc>
                <a:spcPct val="100000"/>
              </a:lnSpc>
              <a:spcBef>
                <a:spcPts val="360"/>
              </a:spcBef>
            </a:pPr>
            <a:r>
              <a:rPr lang="en-US" sz="2000" b="0" strike="noStrike" spc="-1" dirty="0">
                <a:latin typeface="Courier New"/>
                <a:ea typeface="ＭＳ Ｐゴシック"/>
              </a:rPr>
              <a:t>An appointment for a meeting, consisting of a Date, Room, and attendees.</a:t>
            </a:r>
            <a:endParaRPr lang="en-US" sz="2000" b="0" strike="noStrike" spc="-1" dirty="0">
              <a:latin typeface="Arial"/>
            </a:endParaRPr>
          </a:p>
          <a:p>
            <a:pPr>
              <a:lnSpc>
                <a:spcPct val="100000"/>
              </a:lnSpc>
              <a:spcBef>
                <a:spcPts val="360"/>
              </a:spcBef>
            </a:pPr>
            <a:endParaRPr lang="en-US" sz="2000" b="0" strike="noStrike" spc="-1" dirty="0">
              <a:latin typeface="Arial"/>
            </a:endParaRPr>
          </a:p>
          <a:p>
            <a:pPr>
              <a:lnSpc>
                <a:spcPct val="100000"/>
              </a:lnSpc>
            </a:pPr>
            <a:endParaRPr lang="en-US" sz="2000" b="0" strike="noStrike" spc="-1" dirty="0">
              <a:latin typeface="Arial"/>
            </a:endParaRPr>
          </a:p>
        </p:txBody>
      </p:sp>
      <p:sp>
        <p:nvSpPr>
          <p:cNvPr id="335"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1E8C5D1F-377F-4508-B707-DA990CCA1B58}" type="slidenum">
              <a:rPr lang="en-US" sz="1200" b="0" strike="noStrike" spc="-1">
                <a:solidFill>
                  <a:srgbClr val="000000"/>
                </a:solidFill>
                <a:latin typeface="Arial"/>
                <a:ea typeface="MS PGothic"/>
              </a:rPr>
              <a:t>11</a:t>
            </a:fld>
            <a:endParaRPr lang="en-U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27" name="PlaceHolder 2"/>
          <p:cNvSpPr>
            <a:spLocks noGrp="1"/>
          </p:cNvSpPr>
          <p:nvPr>
            <p:ph type="body"/>
          </p:nvPr>
        </p:nvSpPr>
        <p:spPr>
          <a:xfrm>
            <a:off x="628560" y="182556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28" name="PlaceHolder 3"/>
          <p:cNvSpPr>
            <a:spLocks noGrp="1"/>
          </p:cNvSpPr>
          <p:nvPr>
            <p:ph type="body"/>
          </p:nvPr>
        </p:nvSpPr>
        <p:spPr>
          <a:xfrm>
            <a:off x="628560" y="409824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30"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1"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2"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3" name="PlaceHolder 5"/>
          <p:cNvSpPr>
            <a:spLocks noGrp="1"/>
          </p:cNvSpPr>
          <p:nvPr>
            <p:ph type="body"/>
          </p:nvPr>
        </p:nvSpPr>
        <p:spPr>
          <a:xfrm>
            <a:off x="466992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35" name="PlaceHolder 2"/>
          <p:cNvSpPr>
            <a:spLocks noGrp="1"/>
          </p:cNvSpPr>
          <p:nvPr>
            <p:ph type="body"/>
          </p:nvPr>
        </p:nvSpPr>
        <p:spPr>
          <a:xfrm>
            <a:off x="62856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6" name="PlaceHolder 3"/>
          <p:cNvSpPr>
            <a:spLocks noGrp="1"/>
          </p:cNvSpPr>
          <p:nvPr>
            <p:ph type="body"/>
          </p:nvPr>
        </p:nvSpPr>
        <p:spPr>
          <a:xfrm>
            <a:off x="329508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7" name="PlaceHolder 4"/>
          <p:cNvSpPr>
            <a:spLocks noGrp="1"/>
          </p:cNvSpPr>
          <p:nvPr>
            <p:ph type="body"/>
          </p:nvPr>
        </p:nvSpPr>
        <p:spPr>
          <a:xfrm>
            <a:off x="596124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8" name="PlaceHolder 5"/>
          <p:cNvSpPr>
            <a:spLocks noGrp="1"/>
          </p:cNvSpPr>
          <p:nvPr>
            <p:ph type="body"/>
          </p:nvPr>
        </p:nvSpPr>
        <p:spPr>
          <a:xfrm>
            <a:off x="62856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9" name="PlaceHolder 6"/>
          <p:cNvSpPr>
            <a:spLocks noGrp="1"/>
          </p:cNvSpPr>
          <p:nvPr>
            <p:ph type="body"/>
          </p:nvPr>
        </p:nvSpPr>
        <p:spPr>
          <a:xfrm>
            <a:off x="329508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40" name="PlaceHolder 7"/>
          <p:cNvSpPr>
            <a:spLocks noGrp="1"/>
          </p:cNvSpPr>
          <p:nvPr>
            <p:ph type="body"/>
          </p:nvPr>
        </p:nvSpPr>
        <p:spPr>
          <a:xfrm>
            <a:off x="596124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47" name="PlaceHolder 2"/>
          <p:cNvSpPr>
            <a:spLocks noGrp="1"/>
          </p:cNvSpPr>
          <p:nvPr>
            <p:ph type="subTitle"/>
          </p:nvPr>
        </p:nvSpPr>
        <p:spPr>
          <a:xfrm>
            <a:off x="628560" y="1825560"/>
            <a:ext cx="7886520" cy="43509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49" name="PlaceHolder 2"/>
          <p:cNvSpPr>
            <a:spLocks noGrp="1"/>
          </p:cNvSpPr>
          <p:nvPr>
            <p:ph type="body"/>
          </p:nvPr>
        </p:nvSpPr>
        <p:spPr>
          <a:xfrm>
            <a:off x="628560" y="1825560"/>
            <a:ext cx="7886520" cy="435096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51"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52"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28560" y="365040"/>
            <a:ext cx="7886520" cy="614412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56"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57"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58"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6" name="PlaceHolder 2"/>
          <p:cNvSpPr>
            <a:spLocks noGrp="1"/>
          </p:cNvSpPr>
          <p:nvPr>
            <p:ph type="subTitle"/>
          </p:nvPr>
        </p:nvSpPr>
        <p:spPr>
          <a:xfrm>
            <a:off x="628560" y="1825560"/>
            <a:ext cx="7886520" cy="43509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60"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61"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62" name="PlaceHolder 4"/>
          <p:cNvSpPr>
            <a:spLocks noGrp="1"/>
          </p:cNvSpPr>
          <p:nvPr>
            <p:ph type="body"/>
          </p:nvPr>
        </p:nvSpPr>
        <p:spPr>
          <a:xfrm>
            <a:off x="466992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64"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65"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66" name="PlaceHolder 4"/>
          <p:cNvSpPr>
            <a:spLocks noGrp="1"/>
          </p:cNvSpPr>
          <p:nvPr>
            <p:ph type="body"/>
          </p:nvPr>
        </p:nvSpPr>
        <p:spPr>
          <a:xfrm>
            <a:off x="628560" y="409824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68" name="PlaceHolder 2"/>
          <p:cNvSpPr>
            <a:spLocks noGrp="1"/>
          </p:cNvSpPr>
          <p:nvPr>
            <p:ph type="body"/>
          </p:nvPr>
        </p:nvSpPr>
        <p:spPr>
          <a:xfrm>
            <a:off x="628560" y="182556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69" name="PlaceHolder 3"/>
          <p:cNvSpPr>
            <a:spLocks noGrp="1"/>
          </p:cNvSpPr>
          <p:nvPr>
            <p:ph type="body"/>
          </p:nvPr>
        </p:nvSpPr>
        <p:spPr>
          <a:xfrm>
            <a:off x="628560" y="409824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71"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2"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3"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4" name="PlaceHolder 5"/>
          <p:cNvSpPr>
            <a:spLocks noGrp="1"/>
          </p:cNvSpPr>
          <p:nvPr>
            <p:ph type="body"/>
          </p:nvPr>
        </p:nvSpPr>
        <p:spPr>
          <a:xfrm>
            <a:off x="466992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76" name="PlaceHolder 2"/>
          <p:cNvSpPr>
            <a:spLocks noGrp="1"/>
          </p:cNvSpPr>
          <p:nvPr>
            <p:ph type="body"/>
          </p:nvPr>
        </p:nvSpPr>
        <p:spPr>
          <a:xfrm>
            <a:off x="62856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7" name="PlaceHolder 3"/>
          <p:cNvSpPr>
            <a:spLocks noGrp="1"/>
          </p:cNvSpPr>
          <p:nvPr>
            <p:ph type="body"/>
          </p:nvPr>
        </p:nvSpPr>
        <p:spPr>
          <a:xfrm>
            <a:off x="329508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8" name="PlaceHolder 4"/>
          <p:cNvSpPr>
            <a:spLocks noGrp="1"/>
          </p:cNvSpPr>
          <p:nvPr>
            <p:ph type="body"/>
          </p:nvPr>
        </p:nvSpPr>
        <p:spPr>
          <a:xfrm>
            <a:off x="596124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9" name="PlaceHolder 5"/>
          <p:cNvSpPr>
            <a:spLocks noGrp="1"/>
          </p:cNvSpPr>
          <p:nvPr>
            <p:ph type="body"/>
          </p:nvPr>
        </p:nvSpPr>
        <p:spPr>
          <a:xfrm>
            <a:off x="62856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80" name="PlaceHolder 6"/>
          <p:cNvSpPr>
            <a:spLocks noGrp="1"/>
          </p:cNvSpPr>
          <p:nvPr>
            <p:ph type="body"/>
          </p:nvPr>
        </p:nvSpPr>
        <p:spPr>
          <a:xfrm>
            <a:off x="329508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81" name="PlaceHolder 7"/>
          <p:cNvSpPr>
            <a:spLocks noGrp="1"/>
          </p:cNvSpPr>
          <p:nvPr>
            <p:ph type="body"/>
          </p:nvPr>
        </p:nvSpPr>
        <p:spPr>
          <a:xfrm>
            <a:off x="596124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7B43A-9D07-43E5-97DF-FE6EA27149B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706F88E-7B81-4ACC-8946-4074AE2D862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F70F140-42F3-402A-B34E-06806F19F8CD}"/>
              </a:ext>
            </a:extLst>
          </p:cNvPr>
          <p:cNvSpPr>
            <a:spLocks noGrp="1"/>
          </p:cNvSpPr>
          <p:nvPr>
            <p:ph type="dt" sz="half" idx="10"/>
          </p:nvPr>
        </p:nvSpPr>
        <p:spPr/>
        <p:txBody>
          <a:bodyPr/>
          <a:lstStyle/>
          <a:p>
            <a:fld id="{8E02EEE2-BBEB-417C-A3F8-56D01B92C4D5}" type="datetimeFigureOut">
              <a:rPr lang="en-US" smtClean="0"/>
              <a:t>3/2/21</a:t>
            </a:fld>
            <a:endParaRPr lang="en-US"/>
          </a:p>
        </p:txBody>
      </p:sp>
      <p:sp>
        <p:nvSpPr>
          <p:cNvPr id="5" name="Footer Placeholder 4">
            <a:extLst>
              <a:ext uri="{FF2B5EF4-FFF2-40B4-BE49-F238E27FC236}">
                <a16:creationId xmlns:a16="http://schemas.microsoft.com/office/drawing/2014/main" id="{2890C619-D1CE-4DD1-99F2-BABD699D69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0C575D-FA20-49DD-9DB9-8CD9FCF502DC}"/>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39478486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A9263-A8F5-404A-A97D-1C604FB7CA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4173A7-DC46-4887-9157-9AE5575124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A98D1-8D52-4A2A-8A0C-CF7835B67958}"/>
              </a:ext>
            </a:extLst>
          </p:cNvPr>
          <p:cNvSpPr>
            <a:spLocks noGrp="1"/>
          </p:cNvSpPr>
          <p:nvPr>
            <p:ph type="dt" sz="half" idx="10"/>
          </p:nvPr>
        </p:nvSpPr>
        <p:spPr/>
        <p:txBody>
          <a:bodyPr/>
          <a:lstStyle/>
          <a:p>
            <a:fld id="{8E02EEE2-BBEB-417C-A3F8-56D01B92C4D5}" type="datetimeFigureOut">
              <a:rPr lang="en-US" smtClean="0"/>
              <a:t>3/2/21</a:t>
            </a:fld>
            <a:endParaRPr lang="en-US"/>
          </a:p>
        </p:txBody>
      </p:sp>
      <p:sp>
        <p:nvSpPr>
          <p:cNvPr id="5" name="Footer Placeholder 4">
            <a:extLst>
              <a:ext uri="{FF2B5EF4-FFF2-40B4-BE49-F238E27FC236}">
                <a16:creationId xmlns:a16="http://schemas.microsoft.com/office/drawing/2014/main" id="{80471271-CB10-4B96-AC73-C4989D888B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F2C8B0-D321-44F6-AF3C-E74780903A9C}"/>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21380145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0AA9F-779A-44FC-AEA8-BEAF8B48117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6BF145B-FAB2-461B-BD69-771D96C632B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3F6192-DCD7-49A6-A4F1-79932C7EDE20}"/>
              </a:ext>
            </a:extLst>
          </p:cNvPr>
          <p:cNvSpPr>
            <a:spLocks noGrp="1"/>
          </p:cNvSpPr>
          <p:nvPr>
            <p:ph type="dt" sz="half" idx="10"/>
          </p:nvPr>
        </p:nvSpPr>
        <p:spPr/>
        <p:txBody>
          <a:bodyPr/>
          <a:lstStyle/>
          <a:p>
            <a:fld id="{8E02EEE2-BBEB-417C-A3F8-56D01B92C4D5}" type="datetimeFigureOut">
              <a:rPr lang="en-US" smtClean="0"/>
              <a:t>3/2/21</a:t>
            </a:fld>
            <a:endParaRPr lang="en-US"/>
          </a:p>
        </p:txBody>
      </p:sp>
      <p:sp>
        <p:nvSpPr>
          <p:cNvPr id="5" name="Footer Placeholder 4">
            <a:extLst>
              <a:ext uri="{FF2B5EF4-FFF2-40B4-BE49-F238E27FC236}">
                <a16:creationId xmlns:a16="http://schemas.microsoft.com/office/drawing/2014/main" id="{23B8D962-CF51-4116-8D52-F3FDDAE9D6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9F7F68-421B-4169-871A-C7B6C5F912E4}"/>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16736083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EF2C4-2755-4552-84CD-B7DB0659EA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6AF950-CB3A-446E-9E64-AE3CEBD4234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3AE81C-5C2B-40CC-9C84-16BB7D03217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87BECB-08C4-4B97-8B46-11396D46E7AB}"/>
              </a:ext>
            </a:extLst>
          </p:cNvPr>
          <p:cNvSpPr>
            <a:spLocks noGrp="1"/>
          </p:cNvSpPr>
          <p:nvPr>
            <p:ph type="dt" sz="half" idx="10"/>
          </p:nvPr>
        </p:nvSpPr>
        <p:spPr/>
        <p:txBody>
          <a:bodyPr/>
          <a:lstStyle/>
          <a:p>
            <a:fld id="{8E02EEE2-BBEB-417C-A3F8-56D01B92C4D5}" type="datetimeFigureOut">
              <a:rPr lang="en-US" smtClean="0"/>
              <a:t>3/2/21</a:t>
            </a:fld>
            <a:endParaRPr lang="en-US"/>
          </a:p>
        </p:txBody>
      </p:sp>
      <p:sp>
        <p:nvSpPr>
          <p:cNvPr id="6" name="Footer Placeholder 5">
            <a:extLst>
              <a:ext uri="{FF2B5EF4-FFF2-40B4-BE49-F238E27FC236}">
                <a16:creationId xmlns:a16="http://schemas.microsoft.com/office/drawing/2014/main" id="{EE78F836-7DCC-463E-851D-F6AFD7158A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8512DB-1B09-44F2-88A2-DFAFEAB3276C}"/>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4950585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91396-3776-4225-8ADA-5E88501249C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238102-F844-4744-889C-E31A85DE9C7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5733A1A-1E1F-4D91-91C4-88E299DAE4D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75D2BE-0F70-4994-B567-1C6EDFE383D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9254365-7750-4305-9BC2-4734407C8D0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D101D0-186C-4854-8560-DC0137A86210}"/>
              </a:ext>
            </a:extLst>
          </p:cNvPr>
          <p:cNvSpPr>
            <a:spLocks noGrp="1"/>
          </p:cNvSpPr>
          <p:nvPr>
            <p:ph type="dt" sz="half" idx="10"/>
          </p:nvPr>
        </p:nvSpPr>
        <p:spPr/>
        <p:txBody>
          <a:bodyPr/>
          <a:lstStyle/>
          <a:p>
            <a:fld id="{8E02EEE2-BBEB-417C-A3F8-56D01B92C4D5}" type="datetimeFigureOut">
              <a:rPr lang="en-US" smtClean="0"/>
              <a:t>3/2/21</a:t>
            </a:fld>
            <a:endParaRPr lang="en-US"/>
          </a:p>
        </p:txBody>
      </p:sp>
      <p:sp>
        <p:nvSpPr>
          <p:cNvPr id="8" name="Footer Placeholder 7">
            <a:extLst>
              <a:ext uri="{FF2B5EF4-FFF2-40B4-BE49-F238E27FC236}">
                <a16:creationId xmlns:a16="http://schemas.microsoft.com/office/drawing/2014/main" id="{7C2E9C66-1BD0-4DB9-96DD-97E73E0623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9C0B0D-A879-4338-AAEC-D46B7DCFC5C9}"/>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2371880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8" name="PlaceHolder 2"/>
          <p:cNvSpPr>
            <a:spLocks noGrp="1"/>
          </p:cNvSpPr>
          <p:nvPr>
            <p:ph type="body"/>
          </p:nvPr>
        </p:nvSpPr>
        <p:spPr>
          <a:xfrm>
            <a:off x="628560" y="1825560"/>
            <a:ext cx="7886520" cy="435096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E269F-50CC-41EB-9311-A51D70F3BC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1A64B9-A009-44D2-AA2F-FDABE854CFCB}"/>
              </a:ext>
            </a:extLst>
          </p:cNvPr>
          <p:cNvSpPr>
            <a:spLocks noGrp="1"/>
          </p:cNvSpPr>
          <p:nvPr>
            <p:ph type="dt" sz="half" idx="10"/>
          </p:nvPr>
        </p:nvSpPr>
        <p:spPr/>
        <p:txBody>
          <a:bodyPr/>
          <a:lstStyle/>
          <a:p>
            <a:fld id="{8E02EEE2-BBEB-417C-A3F8-56D01B92C4D5}" type="datetimeFigureOut">
              <a:rPr lang="en-US" smtClean="0"/>
              <a:t>3/2/21</a:t>
            </a:fld>
            <a:endParaRPr lang="en-US"/>
          </a:p>
        </p:txBody>
      </p:sp>
      <p:sp>
        <p:nvSpPr>
          <p:cNvPr id="4" name="Footer Placeholder 3">
            <a:extLst>
              <a:ext uri="{FF2B5EF4-FFF2-40B4-BE49-F238E27FC236}">
                <a16:creationId xmlns:a16="http://schemas.microsoft.com/office/drawing/2014/main" id="{A5D3613B-5186-4C51-8C75-9D15367105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75DFF9-4778-4695-AEAF-CEDABFFABBE2}"/>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1377305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03F60B-F958-462B-98FA-B95C46DA7919}"/>
              </a:ext>
            </a:extLst>
          </p:cNvPr>
          <p:cNvSpPr>
            <a:spLocks noGrp="1"/>
          </p:cNvSpPr>
          <p:nvPr>
            <p:ph type="dt" sz="half" idx="10"/>
          </p:nvPr>
        </p:nvSpPr>
        <p:spPr/>
        <p:txBody>
          <a:bodyPr/>
          <a:lstStyle/>
          <a:p>
            <a:fld id="{8E02EEE2-BBEB-417C-A3F8-56D01B92C4D5}" type="datetimeFigureOut">
              <a:rPr lang="en-US" smtClean="0"/>
              <a:t>3/2/21</a:t>
            </a:fld>
            <a:endParaRPr lang="en-US"/>
          </a:p>
        </p:txBody>
      </p:sp>
      <p:sp>
        <p:nvSpPr>
          <p:cNvPr id="3" name="Footer Placeholder 2">
            <a:extLst>
              <a:ext uri="{FF2B5EF4-FFF2-40B4-BE49-F238E27FC236}">
                <a16:creationId xmlns:a16="http://schemas.microsoft.com/office/drawing/2014/main" id="{8301FA8B-2AD9-46BC-A45D-5C4CBCF414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5F42B9-B411-4674-9E74-C45D51DCA028}"/>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1011627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AF5D2-334D-4308-9FE5-5ED6795D9EC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D603CCB-5BEC-4937-89C4-F9B3DCCA5DE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07BE09-78BF-4209-A512-BC21C7D1C70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1F5B2EA-7F3A-48C4-8812-C1EE7E13C65E}"/>
              </a:ext>
            </a:extLst>
          </p:cNvPr>
          <p:cNvSpPr>
            <a:spLocks noGrp="1"/>
          </p:cNvSpPr>
          <p:nvPr>
            <p:ph type="dt" sz="half" idx="10"/>
          </p:nvPr>
        </p:nvSpPr>
        <p:spPr/>
        <p:txBody>
          <a:bodyPr/>
          <a:lstStyle/>
          <a:p>
            <a:fld id="{8E02EEE2-BBEB-417C-A3F8-56D01B92C4D5}" type="datetimeFigureOut">
              <a:rPr lang="en-US" smtClean="0"/>
              <a:t>3/2/21</a:t>
            </a:fld>
            <a:endParaRPr lang="en-US"/>
          </a:p>
        </p:txBody>
      </p:sp>
      <p:sp>
        <p:nvSpPr>
          <p:cNvPr id="6" name="Footer Placeholder 5">
            <a:extLst>
              <a:ext uri="{FF2B5EF4-FFF2-40B4-BE49-F238E27FC236}">
                <a16:creationId xmlns:a16="http://schemas.microsoft.com/office/drawing/2014/main" id="{D3FC6B78-DFF6-4749-8F01-1ABEC555D2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CDBF6A-C110-4386-95CD-596FC4569DD7}"/>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26363021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43EB8-FFC5-433E-880E-BDB45C39EB9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A672DA9-6AC7-410B-878F-1E457AE477A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A1B5D69-C1B2-440F-B531-280B1E85956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22DDDD5-B819-4350-9E9F-04AD8B58C8D5}"/>
              </a:ext>
            </a:extLst>
          </p:cNvPr>
          <p:cNvSpPr>
            <a:spLocks noGrp="1"/>
          </p:cNvSpPr>
          <p:nvPr>
            <p:ph type="dt" sz="half" idx="10"/>
          </p:nvPr>
        </p:nvSpPr>
        <p:spPr/>
        <p:txBody>
          <a:bodyPr/>
          <a:lstStyle/>
          <a:p>
            <a:fld id="{8E02EEE2-BBEB-417C-A3F8-56D01B92C4D5}" type="datetimeFigureOut">
              <a:rPr lang="en-US" smtClean="0"/>
              <a:t>3/2/21</a:t>
            </a:fld>
            <a:endParaRPr lang="en-US"/>
          </a:p>
        </p:txBody>
      </p:sp>
      <p:sp>
        <p:nvSpPr>
          <p:cNvPr id="6" name="Footer Placeholder 5">
            <a:extLst>
              <a:ext uri="{FF2B5EF4-FFF2-40B4-BE49-F238E27FC236}">
                <a16:creationId xmlns:a16="http://schemas.microsoft.com/office/drawing/2014/main" id="{C21CF8D0-0D04-4D47-A73E-94A90CB119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93740F-68AC-48B2-B7D5-8BC6474744A4}"/>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35791048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72105-32F4-4961-9F13-39413119D7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FB512A-A883-4898-9F7D-A0952FEA61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3A2AEF-2D38-4B63-8266-8AAC2DBBD854}"/>
              </a:ext>
            </a:extLst>
          </p:cNvPr>
          <p:cNvSpPr>
            <a:spLocks noGrp="1"/>
          </p:cNvSpPr>
          <p:nvPr>
            <p:ph type="dt" sz="half" idx="10"/>
          </p:nvPr>
        </p:nvSpPr>
        <p:spPr/>
        <p:txBody>
          <a:bodyPr/>
          <a:lstStyle/>
          <a:p>
            <a:fld id="{8E02EEE2-BBEB-417C-A3F8-56D01B92C4D5}" type="datetimeFigureOut">
              <a:rPr lang="en-US" smtClean="0"/>
              <a:t>3/2/21</a:t>
            </a:fld>
            <a:endParaRPr lang="en-US"/>
          </a:p>
        </p:txBody>
      </p:sp>
      <p:sp>
        <p:nvSpPr>
          <p:cNvPr id="5" name="Footer Placeholder 4">
            <a:extLst>
              <a:ext uri="{FF2B5EF4-FFF2-40B4-BE49-F238E27FC236}">
                <a16:creationId xmlns:a16="http://schemas.microsoft.com/office/drawing/2014/main" id="{5552D63B-A84C-4B9A-8105-F167AA1331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9CCAF3-AC3A-442C-AAF3-F875808555BB}"/>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8079496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8528C1-7C7E-4B9F-8D78-57FCBFA8F53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6C3E06-F3A8-4B13-8271-738D7A52DE67}"/>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B4ACEA-39B9-4295-9C90-C9DAAF137C5D}"/>
              </a:ext>
            </a:extLst>
          </p:cNvPr>
          <p:cNvSpPr>
            <a:spLocks noGrp="1"/>
          </p:cNvSpPr>
          <p:nvPr>
            <p:ph type="dt" sz="half" idx="10"/>
          </p:nvPr>
        </p:nvSpPr>
        <p:spPr/>
        <p:txBody>
          <a:bodyPr/>
          <a:lstStyle/>
          <a:p>
            <a:fld id="{8E02EEE2-BBEB-417C-A3F8-56D01B92C4D5}" type="datetimeFigureOut">
              <a:rPr lang="en-US" smtClean="0"/>
              <a:t>3/2/21</a:t>
            </a:fld>
            <a:endParaRPr lang="en-US"/>
          </a:p>
        </p:txBody>
      </p:sp>
      <p:sp>
        <p:nvSpPr>
          <p:cNvPr id="5" name="Footer Placeholder 4">
            <a:extLst>
              <a:ext uri="{FF2B5EF4-FFF2-40B4-BE49-F238E27FC236}">
                <a16:creationId xmlns:a16="http://schemas.microsoft.com/office/drawing/2014/main" id="{8AFF4461-F32F-49C2-9AAF-1A0316517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CEAFED-9BB5-4D75-8F46-8DFDA3237EDC}"/>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561917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0"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1"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28560" y="365040"/>
            <a:ext cx="7886520" cy="614412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5"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6"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7"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9"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20"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21" name="PlaceHolder 4"/>
          <p:cNvSpPr>
            <a:spLocks noGrp="1"/>
          </p:cNvSpPr>
          <p:nvPr>
            <p:ph type="body"/>
          </p:nvPr>
        </p:nvSpPr>
        <p:spPr>
          <a:xfrm>
            <a:off x="466992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23"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24"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25" name="PlaceHolder 4"/>
          <p:cNvSpPr>
            <a:spLocks noGrp="1"/>
          </p:cNvSpPr>
          <p:nvPr>
            <p:ph type="body"/>
          </p:nvPr>
        </p:nvSpPr>
        <p:spPr>
          <a:xfrm>
            <a:off x="628560" y="409824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143000" y="1122480"/>
            <a:ext cx="6857640" cy="2387160"/>
          </a:xfrm>
          <a:prstGeom prst="rect">
            <a:avLst/>
          </a:prstGeom>
        </p:spPr>
        <p:txBody>
          <a:bodyPr anchor="b"/>
          <a:lstStyle/>
          <a:p>
            <a:pPr algn="ctr">
              <a:lnSpc>
                <a:spcPct val="100000"/>
              </a:lnSpc>
            </a:pPr>
            <a:r>
              <a:rPr lang="en-US" sz="4500" b="0" strike="noStrike" spc="-1">
                <a:solidFill>
                  <a:srgbClr val="000000"/>
                </a:solidFill>
                <a:latin typeface="Calibri Light"/>
              </a:rPr>
              <a:t>Click to edit Master title style</a:t>
            </a:r>
            <a:endParaRPr lang="en-US" sz="4500" b="0" strike="noStrike" spc="-1">
              <a:solidFill>
                <a:srgbClr val="000000"/>
              </a:solidFill>
              <a:latin typeface="Tahoma"/>
            </a:endParaRPr>
          </a:p>
        </p:txBody>
      </p:sp>
      <p:sp>
        <p:nvSpPr>
          <p:cNvPr id="6" name="PlaceHolder 2"/>
          <p:cNvSpPr>
            <a:spLocks noGrp="1"/>
          </p:cNvSpPr>
          <p:nvPr>
            <p:ph type="dt"/>
          </p:nvPr>
        </p:nvSpPr>
        <p:spPr>
          <a:xfrm>
            <a:off x="628560" y="6356520"/>
            <a:ext cx="2057040" cy="364680"/>
          </a:xfrm>
          <a:prstGeom prst="rect">
            <a:avLst/>
          </a:prstGeom>
        </p:spPr>
        <p:txBody>
          <a:bodyPr anchor="ctr"/>
          <a:lstStyle/>
          <a:p>
            <a:pPr>
              <a:lnSpc>
                <a:spcPct val="100000"/>
              </a:lnSpc>
            </a:pPr>
            <a:fld id="{B26E90D3-4DE4-4E0E-9AA7-34D25451CDDC}" type="datetime1">
              <a:rPr lang="en-US" sz="900" b="0" strike="noStrike" spc="-1">
                <a:solidFill>
                  <a:srgbClr val="8B8B8B"/>
                </a:solidFill>
                <a:latin typeface="Tahoma"/>
                <a:ea typeface="MS PGothic"/>
              </a:rPr>
              <a:t>3/2/21</a:t>
            </a:fld>
            <a:endParaRPr lang="en-US" sz="900" b="0" strike="noStrike" spc="-1">
              <a:latin typeface="Times New Roman"/>
            </a:endParaRPr>
          </a:p>
        </p:txBody>
      </p:sp>
      <p:sp>
        <p:nvSpPr>
          <p:cNvPr id="2" name="PlaceHolder 3"/>
          <p:cNvSpPr>
            <a:spLocks noGrp="1"/>
          </p:cNvSpPr>
          <p:nvPr>
            <p:ph type="ftr"/>
          </p:nvPr>
        </p:nvSpPr>
        <p:spPr>
          <a:xfrm>
            <a:off x="3029040" y="6356520"/>
            <a:ext cx="3085920" cy="364680"/>
          </a:xfrm>
          <a:prstGeom prst="rect">
            <a:avLst/>
          </a:prstGeom>
        </p:spPr>
        <p:txBody>
          <a:bodyPr anchor="ctr"/>
          <a:lstStyle/>
          <a:p>
            <a:pPr algn="ctr">
              <a:lnSpc>
                <a:spcPct val="100000"/>
              </a:lnSpc>
            </a:pPr>
            <a:r>
              <a:rPr lang="en-US" sz="900" spc="-1" dirty="0">
                <a:solidFill>
                  <a:srgbClr val="8B8B8B"/>
                </a:solidFill>
                <a:latin typeface="Tahoma"/>
                <a:ea typeface="MS PGothic"/>
              </a:rPr>
              <a:t>CSCI 2600 Spring 2021</a:t>
            </a:r>
            <a:endParaRPr lang="en-US" sz="900" b="0" strike="noStrike" spc="-1" dirty="0">
              <a:latin typeface="Times New Roman"/>
            </a:endParaRPr>
          </a:p>
        </p:txBody>
      </p:sp>
      <p:sp>
        <p:nvSpPr>
          <p:cNvPr id="3" name="PlaceHolder 4"/>
          <p:cNvSpPr>
            <a:spLocks noGrp="1"/>
          </p:cNvSpPr>
          <p:nvPr>
            <p:ph type="sldNum"/>
          </p:nvPr>
        </p:nvSpPr>
        <p:spPr>
          <a:xfrm>
            <a:off x="6458040" y="6356520"/>
            <a:ext cx="2057040" cy="364680"/>
          </a:xfrm>
          <a:prstGeom prst="rect">
            <a:avLst/>
          </a:prstGeom>
        </p:spPr>
        <p:txBody>
          <a:bodyPr anchor="ctr"/>
          <a:lstStyle/>
          <a:p>
            <a:pPr algn="r">
              <a:lnSpc>
                <a:spcPct val="100000"/>
              </a:lnSpc>
            </a:pPr>
            <a:fld id="{93C0463A-6942-4EA9-AE87-BAF0F1CFE9EA}" type="slidenum">
              <a:rPr lang="en-US" sz="900" b="0" strike="noStrike" spc="-1">
                <a:solidFill>
                  <a:srgbClr val="8B8B8B"/>
                </a:solidFill>
                <a:latin typeface="Tahoma"/>
                <a:ea typeface="MS PGothic"/>
              </a:rPr>
              <a:t>‹#›</a:t>
            </a:fld>
            <a:endParaRPr lang="en-US" sz="900" b="0" strike="noStrike" spc="-1">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1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15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135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135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628560" y="365040"/>
            <a:ext cx="7886520" cy="1325160"/>
          </a:xfrm>
          <a:prstGeom prst="rect">
            <a:avLst/>
          </a:prstGeom>
        </p:spPr>
        <p:txBody>
          <a:bodyPr anchor="ctr"/>
          <a:lstStyle/>
          <a:p>
            <a:pPr>
              <a:lnSpc>
                <a:spcPct val="90000"/>
              </a:lnSpc>
            </a:pPr>
            <a:r>
              <a:rPr lang="en-US" sz="3300" b="0" strike="noStrike" spc="-1">
                <a:solidFill>
                  <a:srgbClr val="000000"/>
                </a:solidFill>
                <a:latin typeface="Calibri Light"/>
              </a:rPr>
              <a:t>Click to edit Master title style</a:t>
            </a:r>
            <a:endParaRPr lang="en-US" sz="3300" b="0" strike="noStrike" spc="-1">
              <a:solidFill>
                <a:srgbClr val="000000"/>
              </a:solidFill>
              <a:latin typeface="Tahoma"/>
            </a:endParaRPr>
          </a:p>
        </p:txBody>
      </p:sp>
      <p:sp>
        <p:nvSpPr>
          <p:cNvPr id="42" name="PlaceHolder 2"/>
          <p:cNvSpPr>
            <a:spLocks noGrp="1"/>
          </p:cNvSpPr>
          <p:nvPr>
            <p:ph type="body"/>
          </p:nvPr>
        </p:nvSpPr>
        <p:spPr>
          <a:xfrm>
            <a:off x="628560" y="1825560"/>
            <a:ext cx="7886520" cy="4350960"/>
          </a:xfrm>
          <a:prstGeom prst="rect">
            <a:avLst/>
          </a:prstGeom>
        </p:spPr>
        <p:txBody>
          <a:bodyPr/>
          <a:lstStyle/>
          <a:p>
            <a:pPr marL="432000" indent="-324000">
              <a:lnSpc>
                <a:spcPct val="100000"/>
              </a:lnSpc>
              <a:spcBef>
                <a:spcPts val="751"/>
              </a:spcBef>
              <a:buClr>
                <a:srgbClr val="000000"/>
              </a:buClr>
              <a:buSzPct val="45000"/>
              <a:buFont typeface="Wingdings" charset="2"/>
              <a:buChar char=""/>
            </a:pPr>
            <a:r>
              <a:rPr lang="en-US" sz="2100" b="0" strike="noStrike" spc="-1">
                <a:solidFill>
                  <a:srgbClr val="000000"/>
                </a:solidFill>
                <a:latin typeface="Calibri"/>
              </a:rPr>
              <a:t>Click to edit Master text styles</a:t>
            </a:r>
          </a:p>
          <a:p>
            <a:pPr marL="864000" lvl="1" indent="-324000">
              <a:lnSpc>
                <a:spcPct val="100000"/>
              </a:lnSpc>
              <a:spcBef>
                <a:spcPts val="374"/>
              </a:spcBef>
              <a:buClr>
                <a:srgbClr val="000000"/>
              </a:buClr>
              <a:buSzPct val="75000"/>
              <a:buFont typeface="Symbol" charset="2"/>
              <a:buChar char=""/>
            </a:pPr>
            <a:r>
              <a:rPr lang="en-US" sz="1800" b="0" strike="noStrike" spc="-1">
                <a:solidFill>
                  <a:srgbClr val="000000"/>
                </a:solidFill>
                <a:latin typeface="Calibri"/>
              </a:rPr>
              <a:t>Second level</a:t>
            </a:r>
          </a:p>
          <a:p>
            <a:pPr marL="1296000" lvl="2" indent="-288000">
              <a:lnSpc>
                <a:spcPct val="100000"/>
              </a:lnSpc>
              <a:spcBef>
                <a:spcPts val="374"/>
              </a:spcBef>
              <a:buClr>
                <a:srgbClr val="000000"/>
              </a:buClr>
              <a:buSzPct val="45000"/>
              <a:buFont typeface="Wingdings" charset="2"/>
              <a:buChar char=""/>
            </a:pPr>
            <a:r>
              <a:rPr lang="en-US" sz="1500" b="0" strike="noStrike" spc="-1">
                <a:solidFill>
                  <a:srgbClr val="000000"/>
                </a:solidFill>
                <a:latin typeface="Calibri"/>
              </a:rPr>
              <a:t>Third level</a:t>
            </a:r>
          </a:p>
          <a:p>
            <a:pPr marL="1728000" lvl="3" indent="-216000">
              <a:lnSpc>
                <a:spcPct val="100000"/>
              </a:lnSpc>
              <a:spcBef>
                <a:spcPts val="374"/>
              </a:spcBef>
              <a:buClr>
                <a:srgbClr val="000000"/>
              </a:buClr>
              <a:buSzPct val="75000"/>
              <a:buFont typeface="Symbol" charset="2"/>
              <a:buChar char=""/>
            </a:pPr>
            <a:r>
              <a:rPr lang="en-US" sz="1350" b="0" strike="noStrike" spc="-1">
                <a:solidFill>
                  <a:srgbClr val="000000"/>
                </a:solidFill>
                <a:latin typeface="Calibri"/>
              </a:rPr>
              <a:t>Fourth level</a:t>
            </a:r>
          </a:p>
          <a:p>
            <a:pPr marL="2160000" lvl="4" indent="-216000">
              <a:lnSpc>
                <a:spcPct val="100000"/>
              </a:lnSpc>
              <a:spcBef>
                <a:spcPts val="374"/>
              </a:spcBef>
              <a:buClr>
                <a:srgbClr val="000000"/>
              </a:buClr>
              <a:buSzPct val="45000"/>
              <a:buFont typeface="Wingdings" charset="2"/>
              <a:buChar char=""/>
            </a:pPr>
            <a:r>
              <a:rPr lang="en-US" sz="1350" b="0" strike="noStrike" spc="-1">
                <a:solidFill>
                  <a:srgbClr val="000000"/>
                </a:solidFill>
                <a:latin typeface="Calibri"/>
              </a:rPr>
              <a:t>Fifth level</a:t>
            </a:r>
          </a:p>
        </p:txBody>
      </p:sp>
      <p:sp>
        <p:nvSpPr>
          <p:cNvPr id="43" name="PlaceHolder 3"/>
          <p:cNvSpPr>
            <a:spLocks noGrp="1"/>
          </p:cNvSpPr>
          <p:nvPr>
            <p:ph type="dt"/>
          </p:nvPr>
        </p:nvSpPr>
        <p:spPr>
          <a:xfrm>
            <a:off x="628560" y="6356520"/>
            <a:ext cx="2057040" cy="364680"/>
          </a:xfrm>
          <a:prstGeom prst="rect">
            <a:avLst/>
          </a:prstGeom>
        </p:spPr>
        <p:txBody>
          <a:bodyPr anchor="ctr"/>
          <a:lstStyle/>
          <a:p>
            <a:pPr>
              <a:lnSpc>
                <a:spcPct val="100000"/>
              </a:lnSpc>
            </a:pPr>
            <a:fld id="{22CFAF0A-C7BE-46FF-8AB8-2CACB76586BC}" type="datetime1">
              <a:rPr lang="en-US" sz="900" b="0" strike="noStrike" spc="-1">
                <a:solidFill>
                  <a:srgbClr val="8B8B8B"/>
                </a:solidFill>
                <a:latin typeface="Tahoma"/>
                <a:ea typeface="MS PGothic"/>
              </a:rPr>
              <a:t>3/2/21</a:t>
            </a:fld>
            <a:endParaRPr lang="en-US" sz="900" b="0" strike="noStrike" spc="-1">
              <a:latin typeface="Times New Roman"/>
            </a:endParaRPr>
          </a:p>
        </p:txBody>
      </p:sp>
      <p:sp>
        <p:nvSpPr>
          <p:cNvPr id="44" name="PlaceHolder 4"/>
          <p:cNvSpPr>
            <a:spLocks noGrp="1"/>
          </p:cNvSpPr>
          <p:nvPr>
            <p:ph type="ftr"/>
          </p:nvPr>
        </p:nvSpPr>
        <p:spPr>
          <a:xfrm>
            <a:off x="3029040" y="6356520"/>
            <a:ext cx="3085920" cy="364680"/>
          </a:xfrm>
          <a:prstGeom prst="rect">
            <a:avLst/>
          </a:prstGeom>
        </p:spPr>
        <p:txBody>
          <a:bodyPr anchor="ctr"/>
          <a:lstStyle/>
          <a:p>
            <a:pPr algn="ctr">
              <a:lnSpc>
                <a:spcPct val="100000"/>
              </a:lnSpc>
            </a:pPr>
            <a:r>
              <a:rPr lang="en-US" sz="900" spc="-1" dirty="0">
                <a:solidFill>
                  <a:srgbClr val="8B8B8B"/>
                </a:solidFill>
                <a:latin typeface="Tahoma"/>
                <a:ea typeface="MS PGothic"/>
              </a:rPr>
              <a:t>CSCI 2600 Spring 2021</a:t>
            </a:r>
            <a:endParaRPr lang="en-US" sz="900" b="0" strike="noStrike" spc="-1" dirty="0">
              <a:latin typeface="Times New Roman"/>
            </a:endParaRPr>
          </a:p>
        </p:txBody>
      </p:sp>
      <p:sp>
        <p:nvSpPr>
          <p:cNvPr id="45" name="PlaceHolder 5"/>
          <p:cNvSpPr>
            <a:spLocks noGrp="1"/>
          </p:cNvSpPr>
          <p:nvPr>
            <p:ph type="sldNum"/>
          </p:nvPr>
        </p:nvSpPr>
        <p:spPr>
          <a:xfrm>
            <a:off x="6458040" y="6356520"/>
            <a:ext cx="2057040" cy="364680"/>
          </a:xfrm>
          <a:prstGeom prst="rect">
            <a:avLst/>
          </a:prstGeom>
        </p:spPr>
        <p:txBody>
          <a:bodyPr anchor="ctr"/>
          <a:lstStyle/>
          <a:p>
            <a:pPr algn="r">
              <a:lnSpc>
                <a:spcPct val="100000"/>
              </a:lnSpc>
            </a:pPr>
            <a:fld id="{3E42F4AD-E64F-476A-8F43-D7ED9CC0B1C4}" type="slidenum">
              <a:rPr lang="en-US" sz="900" b="0" strike="noStrike" spc="-1">
                <a:solidFill>
                  <a:srgbClr val="8B8B8B"/>
                </a:solidFill>
                <a:latin typeface="Tahoma"/>
                <a:ea typeface="MS PGothic"/>
              </a:rPr>
              <a:t>‹#›</a:t>
            </a:fld>
            <a:endParaRPr lang="en-US" sz="9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008E85-978E-4637-A081-703280007DA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8FFB95-C73D-459A-AC87-88A06B10584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9B46D3-6966-4C10-8029-FFA126378ED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E02EEE2-BBEB-417C-A3F8-56D01B92C4D5}" type="datetimeFigureOut">
              <a:rPr lang="en-US" smtClean="0"/>
              <a:t>3/2/21</a:t>
            </a:fld>
            <a:endParaRPr lang="en-US"/>
          </a:p>
        </p:txBody>
      </p:sp>
      <p:sp>
        <p:nvSpPr>
          <p:cNvPr id="5" name="Footer Placeholder 4">
            <a:extLst>
              <a:ext uri="{FF2B5EF4-FFF2-40B4-BE49-F238E27FC236}">
                <a16:creationId xmlns:a16="http://schemas.microsoft.com/office/drawing/2014/main" id="{06C6C243-FF0C-497A-8CD9-BA132DE9C4C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DC9358-7E79-400D-9816-863F9698EF4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0DED9D-E5DB-4638-A792-469B4054E4E6}" type="slidenum">
              <a:rPr lang="en-US" smtClean="0"/>
              <a:t>‹#›</a:t>
            </a:fld>
            <a:endParaRPr lang="en-US"/>
          </a:p>
        </p:txBody>
      </p:sp>
    </p:spTree>
    <p:extLst>
      <p:ext uri="{BB962C8B-B14F-4D97-AF65-F5344CB8AC3E}">
        <p14:creationId xmlns:p14="http://schemas.microsoft.com/office/powerpoint/2010/main" val="374104047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Shape 1"/>
          <p:cNvSpPr txBox="1"/>
          <p:nvPr/>
        </p:nvSpPr>
        <p:spPr>
          <a:xfrm>
            <a:off x="1219320" y="685800"/>
            <a:ext cx="6857640" cy="1223640"/>
          </a:xfrm>
          <a:prstGeom prst="rect">
            <a:avLst/>
          </a:prstGeom>
          <a:noFill/>
          <a:ln>
            <a:noFill/>
          </a:ln>
        </p:spPr>
        <p:txBody>
          <a:bodyPr anchor="b">
            <a:normAutofit/>
          </a:bodyPr>
          <a:lstStyle/>
          <a:p>
            <a:pPr algn="ctr">
              <a:lnSpc>
                <a:spcPct val="100000"/>
              </a:lnSpc>
            </a:pPr>
            <a:r>
              <a:rPr lang="en-US" sz="4500" b="0" strike="noStrike" spc="-1">
                <a:solidFill>
                  <a:srgbClr val="0563C1"/>
                </a:solidFill>
                <a:latin typeface="Calibri Light"/>
              </a:rPr>
              <a:t>Abstract Data Types (ADTs)</a:t>
            </a:r>
            <a:endParaRPr lang="en-US" sz="4500" b="0" strike="noStrike" spc="-1">
              <a:solidFill>
                <a:srgbClr val="000000"/>
              </a:solidFill>
              <a:latin typeface="Tahoma"/>
            </a:endParaRPr>
          </a:p>
        </p:txBody>
      </p:sp>
      <p:pic>
        <p:nvPicPr>
          <p:cNvPr id="90" name="Picture 1"/>
          <p:cNvPicPr/>
          <p:nvPr/>
        </p:nvPicPr>
        <p:blipFill>
          <a:blip r:embed="rId3"/>
          <a:stretch/>
        </p:blipFill>
        <p:spPr>
          <a:xfrm>
            <a:off x="3333600" y="2100240"/>
            <a:ext cx="2476080" cy="2657160"/>
          </a:xfrm>
          <a:prstGeom prst="rect">
            <a:avLst/>
          </a:prstGeom>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dirty="0">
                <a:solidFill>
                  <a:srgbClr val="000000"/>
                </a:solidFill>
                <a:latin typeface="Calibri Light"/>
              </a:rPr>
              <a:t>Example: Polynomial with Integer Coefficients - Implementation</a:t>
            </a:r>
            <a:endParaRPr lang="en-US" sz="3300" b="0" strike="noStrike" spc="-1" dirty="0">
              <a:solidFill>
                <a:srgbClr val="000000"/>
              </a:solidFill>
              <a:latin typeface="Tahoma"/>
            </a:endParaRPr>
          </a:p>
        </p:txBody>
      </p:sp>
      <p:sp>
        <p:nvSpPr>
          <p:cNvPr id="121" name="TextShape 2"/>
          <p:cNvSpPr txBox="1"/>
          <p:nvPr/>
        </p:nvSpPr>
        <p:spPr>
          <a:xfrm>
            <a:off x="228600" y="1600200"/>
            <a:ext cx="8762760" cy="2590560"/>
          </a:xfrm>
          <a:prstGeom prst="rect">
            <a:avLst/>
          </a:prstGeom>
          <a:noFill/>
          <a:ln>
            <a:solidFill>
              <a:srgbClr val="000000"/>
            </a:solidFill>
          </a:ln>
        </p:spPr>
        <p:txBody>
          <a:bodyPr>
            <a:normAutofit/>
          </a:bodyPr>
          <a:lstStyle/>
          <a:p>
            <a:pPr>
              <a:lnSpc>
                <a:spcPct val="90000"/>
              </a:lnSpc>
              <a:spcBef>
                <a:spcPts val="751"/>
              </a:spcBef>
            </a:pPr>
            <a:r>
              <a:rPr lang="en-US" sz="1900" b="1" strike="noStrike" spc="-1" dirty="0">
                <a:solidFill>
                  <a:srgbClr val="000000"/>
                </a:solidFill>
                <a:latin typeface="Courier New"/>
              </a:rPr>
              <a:t>class Poly {</a:t>
            </a:r>
            <a:endParaRPr lang="en-US" sz="1900" b="0" strike="noStrike" spc="-1" dirty="0">
              <a:solidFill>
                <a:srgbClr val="000000"/>
              </a:solidFill>
              <a:latin typeface="Calibri"/>
            </a:endParaRPr>
          </a:p>
          <a:p>
            <a:pPr>
              <a:lnSpc>
                <a:spcPct val="90000"/>
              </a:lnSpc>
              <a:spcBef>
                <a:spcPts val="751"/>
              </a:spcBef>
            </a:pPr>
            <a:r>
              <a:rPr lang="en-US" sz="1900" b="1" strike="noStrike" spc="-1" dirty="0">
                <a:solidFill>
                  <a:srgbClr val="000000"/>
                </a:solidFill>
                <a:latin typeface="Courier New"/>
              </a:rPr>
              <a:t>   // rep. invariant: d = coeffs.length-1</a:t>
            </a:r>
            <a:endParaRPr lang="en-US" sz="1900" b="0" strike="noStrike" spc="-1" dirty="0">
              <a:solidFill>
                <a:srgbClr val="000000"/>
              </a:solidFill>
              <a:latin typeface="Calibri"/>
            </a:endParaRPr>
          </a:p>
          <a:p>
            <a:pPr>
              <a:lnSpc>
                <a:spcPct val="90000"/>
              </a:lnSpc>
              <a:spcBef>
                <a:spcPts val="751"/>
              </a:spcBef>
            </a:pPr>
            <a:r>
              <a:rPr lang="en-US" sz="1900" b="1" strike="noStrike" spc="-1" dirty="0">
                <a:solidFill>
                  <a:srgbClr val="000000"/>
                </a:solidFill>
                <a:latin typeface="Courier New"/>
              </a:rPr>
              <a:t>   private int </a:t>
            </a:r>
            <a:r>
              <a:rPr lang="en-US" sz="1900" b="1" strike="noStrike" spc="-1" dirty="0">
                <a:solidFill>
                  <a:srgbClr val="FF0000"/>
                </a:solidFill>
                <a:latin typeface="Courier New"/>
              </a:rPr>
              <a:t>d</a:t>
            </a:r>
            <a:r>
              <a:rPr lang="en-US" sz="1900" b="1" strike="noStrike" spc="-1" dirty="0">
                <a:solidFill>
                  <a:srgbClr val="000000"/>
                </a:solidFill>
                <a:latin typeface="Courier New"/>
              </a:rPr>
              <a:t>; // degree of the polynomial</a:t>
            </a:r>
            <a:endParaRPr lang="en-US" sz="1900" b="0" strike="noStrike" spc="-1" dirty="0">
              <a:solidFill>
                <a:srgbClr val="000000"/>
              </a:solidFill>
              <a:latin typeface="Calibri"/>
            </a:endParaRPr>
          </a:p>
          <a:p>
            <a:pPr>
              <a:lnSpc>
                <a:spcPct val="90000"/>
              </a:lnSpc>
              <a:spcBef>
                <a:spcPts val="751"/>
              </a:spcBef>
            </a:pPr>
            <a:r>
              <a:rPr lang="en-US" sz="1900" b="1" strike="noStrike" spc="-1" dirty="0">
                <a:solidFill>
                  <a:srgbClr val="000000"/>
                </a:solidFill>
                <a:latin typeface="Courier New"/>
              </a:rPr>
              <a:t>   private int[] </a:t>
            </a:r>
            <a:r>
              <a:rPr lang="en-US" sz="1900" b="1" strike="noStrike" spc="-1" dirty="0" err="1">
                <a:solidFill>
                  <a:srgbClr val="FF0000"/>
                </a:solidFill>
                <a:latin typeface="Courier New"/>
              </a:rPr>
              <a:t>coeffs</a:t>
            </a:r>
            <a:r>
              <a:rPr lang="en-US" sz="1900" b="1" strike="noStrike" spc="-1" dirty="0">
                <a:solidFill>
                  <a:srgbClr val="000000"/>
                </a:solidFill>
                <a:latin typeface="Courier New"/>
              </a:rPr>
              <a:t>; // coefficients</a:t>
            </a:r>
            <a:endParaRPr lang="en-US" sz="1900" b="0" strike="noStrike" spc="-1" dirty="0">
              <a:solidFill>
                <a:srgbClr val="000000"/>
              </a:solidFill>
              <a:latin typeface="Calibri"/>
            </a:endParaRPr>
          </a:p>
          <a:p>
            <a:pPr>
              <a:lnSpc>
                <a:spcPct val="90000"/>
              </a:lnSpc>
              <a:spcBef>
                <a:spcPts val="751"/>
              </a:spcBef>
            </a:pPr>
            <a:r>
              <a:rPr lang="en-US" sz="1900" b="1" strike="noStrike" spc="-1" dirty="0">
                <a:solidFill>
                  <a:srgbClr val="000000"/>
                </a:solidFill>
                <a:latin typeface="Courier New"/>
              </a:rPr>
              <a:t>   // operations </a:t>
            </a:r>
            <a:r>
              <a:rPr lang="en-US" sz="1900" b="1" strike="noStrike" spc="-1" dirty="0">
                <a:solidFill>
                  <a:srgbClr val="0000FF"/>
                </a:solidFill>
                <a:latin typeface="Courier New"/>
              </a:rPr>
              <a:t>add</a:t>
            </a:r>
            <a:r>
              <a:rPr lang="en-US" sz="1900" b="1" strike="noStrike" spc="-1" dirty="0">
                <a:solidFill>
                  <a:srgbClr val="000000"/>
                </a:solidFill>
                <a:latin typeface="Courier New"/>
              </a:rPr>
              <a:t>, </a:t>
            </a:r>
            <a:r>
              <a:rPr lang="en-US" sz="1900" b="1" strike="noStrike" spc="-1" dirty="0">
                <a:solidFill>
                  <a:srgbClr val="0000FF"/>
                </a:solidFill>
                <a:latin typeface="Courier New"/>
              </a:rPr>
              <a:t>sub</a:t>
            </a:r>
            <a:r>
              <a:rPr lang="en-US" sz="1900" b="1" strike="noStrike" spc="-1" dirty="0">
                <a:solidFill>
                  <a:srgbClr val="000000"/>
                </a:solidFill>
                <a:latin typeface="Courier New"/>
              </a:rPr>
              <a:t>, </a:t>
            </a:r>
            <a:r>
              <a:rPr lang="en-US" sz="1900" b="1" strike="noStrike" spc="-1" dirty="0" err="1">
                <a:solidFill>
                  <a:srgbClr val="0000FF"/>
                </a:solidFill>
                <a:latin typeface="Courier New"/>
              </a:rPr>
              <a:t>mul</a:t>
            </a:r>
            <a:r>
              <a:rPr lang="en-US" sz="1900" b="1" strike="noStrike" spc="-1" dirty="0">
                <a:solidFill>
                  <a:srgbClr val="000000"/>
                </a:solidFill>
                <a:latin typeface="Courier New"/>
              </a:rPr>
              <a:t>, </a:t>
            </a:r>
            <a:br>
              <a:rPr dirty="0"/>
            </a:br>
            <a:r>
              <a:rPr lang="en-US" sz="1900" b="1" strike="noStrike" spc="-1" dirty="0">
                <a:solidFill>
                  <a:srgbClr val="000000"/>
                </a:solidFill>
                <a:latin typeface="Courier New"/>
              </a:rPr>
              <a:t>   // </a:t>
            </a:r>
            <a:r>
              <a:rPr lang="en-US" sz="1900" b="1" strike="noStrike" spc="-1" dirty="0">
                <a:solidFill>
                  <a:srgbClr val="0000FF"/>
                </a:solidFill>
                <a:latin typeface="Courier New"/>
              </a:rPr>
              <a:t>eval</a:t>
            </a:r>
            <a:r>
              <a:rPr lang="en-US" sz="1900" b="1" strike="noStrike" spc="-1" dirty="0">
                <a:solidFill>
                  <a:srgbClr val="000000"/>
                </a:solidFill>
                <a:latin typeface="Courier New"/>
              </a:rPr>
              <a:t>, in terms of rep. fields </a:t>
            </a:r>
            <a:r>
              <a:rPr lang="en-US" sz="1900" b="1" strike="noStrike" spc="-1" dirty="0" err="1">
                <a:solidFill>
                  <a:srgbClr val="000000"/>
                </a:solidFill>
                <a:latin typeface="Courier New"/>
              </a:rPr>
              <a:t>coeffs</a:t>
            </a:r>
            <a:r>
              <a:rPr lang="en-US" sz="1900" b="1" strike="noStrike" spc="-1" dirty="0">
                <a:solidFill>
                  <a:srgbClr val="000000"/>
                </a:solidFill>
                <a:latin typeface="Courier New"/>
              </a:rPr>
              <a:t>, d.</a:t>
            </a:r>
            <a:endParaRPr lang="en-US" sz="1900" b="0" strike="noStrike" spc="-1" dirty="0">
              <a:solidFill>
                <a:srgbClr val="000000"/>
              </a:solidFill>
              <a:latin typeface="Calibri"/>
            </a:endParaRPr>
          </a:p>
          <a:p>
            <a:pPr>
              <a:lnSpc>
                <a:spcPct val="90000"/>
              </a:lnSpc>
              <a:spcBef>
                <a:spcPts val="751"/>
              </a:spcBef>
            </a:pPr>
            <a:r>
              <a:rPr lang="en-US" sz="1900" b="1" strike="noStrike" spc="-1" dirty="0">
                <a:solidFill>
                  <a:srgbClr val="000000"/>
                </a:solidFill>
                <a:latin typeface="Courier New"/>
              </a:rPr>
              <a:t>} </a:t>
            </a:r>
            <a:endParaRPr lang="en-US" sz="1900" b="0" strike="noStrike" spc="-1" dirty="0">
              <a:solidFill>
                <a:srgbClr val="000000"/>
              </a:solidFill>
              <a:latin typeface="Calibri"/>
            </a:endParaRPr>
          </a:p>
          <a:p>
            <a:pPr>
              <a:lnSpc>
                <a:spcPct val="90000"/>
              </a:lnSpc>
              <a:spcBef>
                <a:spcPts val="751"/>
              </a:spcBef>
            </a:pPr>
            <a:endParaRPr lang="en-US" sz="1900" b="0" strike="noStrike" spc="-1" dirty="0">
              <a:solidFill>
                <a:srgbClr val="000000"/>
              </a:solidFill>
              <a:latin typeface="Calibri"/>
            </a:endParaRPr>
          </a:p>
        </p:txBody>
      </p:sp>
      <p:sp>
        <p:nvSpPr>
          <p:cNvPr id="122" name="TextShape 3"/>
          <p:cNvSpPr txBox="1"/>
          <p:nvPr/>
        </p:nvSpPr>
        <p:spPr>
          <a:xfrm>
            <a:off x="380880" y="6400800"/>
            <a:ext cx="571464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23" name="TextShape 4"/>
          <p:cNvSpPr txBox="1"/>
          <p:nvPr/>
        </p:nvSpPr>
        <p:spPr>
          <a:xfrm>
            <a:off x="6458040" y="6356520"/>
            <a:ext cx="2057040" cy="364680"/>
          </a:xfrm>
          <a:prstGeom prst="rect">
            <a:avLst/>
          </a:prstGeom>
          <a:noFill/>
          <a:ln>
            <a:noFill/>
          </a:ln>
        </p:spPr>
        <p:txBody>
          <a:bodyPr anchor="ctr"/>
          <a:lstStyle/>
          <a:p>
            <a:pPr algn="r">
              <a:lnSpc>
                <a:spcPct val="100000"/>
              </a:lnSpc>
            </a:pPr>
            <a:fld id="{E6540327-058F-4063-B92B-E14F8BD49950}" type="slidenum">
              <a:rPr lang="en-US" sz="1400" b="0" strike="noStrike" spc="-1">
                <a:solidFill>
                  <a:srgbClr val="8B8B8B"/>
                </a:solidFill>
                <a:latin typeface="Tahoma"/>
                <a:ea typeface="MS PGothic"/>
              </a:rPr>
              <a:t>10</a:t>
            </a:fld>
            <a:endParaRPr lang="en-US" sz="1400" b="0" strike="noStrike" spc="-1">
              <a:latin typeface="Times New Roman"/>
            </a:endParaRPr>
          </a:p>
        </p:txBody>
      </p:sp>
      <p:sp>
        <p:nvSpPr>
          <p:cNvPr id="124" name="CustomShape 5"/>
          <p:cNvSpPr/>
          <p:nvPr/>
        </p:nvSpPr>
        <p:spPr>
          <a:xfrm>
            <a:off x="190440" y="4390920"/>
            <a:ext cx="8762760" cy="216180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90000"/>
              </a:lnSpc>
              <a:spcBef>
                <a:spcPts val="320"/>
              </a:spcBef>
            </a:pPr>
            <a:r>
              <a:rPr lang="en-US" sz="1600" b="1" strike="noStrike" spc="-1" dirty="0">
                <a:solidFill>
                  <a:srgbClr val="000000"/>
                </a:solidFill>
                <a:latin typeface="Courier New"/>
                <a:ea typeface="MS PGothic"/>
              </a:rPr>
              <a:t>class Poly {</a:t>
            </a:r>
            <a:endParaRPr lang="en-US" sz="1600" b="0" strike="noStrike" spc="-1" dirty="0">
              <a:latin typeface="Arial"/>
            </a:endParaRPr>
          </a:p>
          <a:p>
            <a:pPr>
              <a:lnSpc>
                <a:spcPct val="90000"/>
              </a:lnSpc>
              <a:spcBef>
                <a:spcPts val="320"/>
              </a:spcBef>
            </a:pPr>
            <a:r>
              <a:rPr lang="en-US" sz="1600" b="1" strike="noStrike" spc="-1" dirty="0">
                <a:solidFill>
                  <a:srgbClr val="000000"/>
                </a:solidFill>
                <a:latin typeface="Courier New"/>
                <a:ea typeface="MS PGothic"/>
              </a:rPr>
              <a:t>   // rep. invariant: …</a:t>
            </a:r>
            <a:endParaRPr lang="en-US" sz="1600" b="0" strike="noStrike" spc="-1" dirty="0">
              <a:latin typeface="Arial"/>
            </a:endParaRPr>
          </a:p>
          <a:p>
            <a:pPr>
              <a:lnSpc>
                <a:spcPct val="90000"/>
              </a:lnSpc>
              <a:spcBef>
                <a:spcPts val="320"/>
              </a:spcBef>
            </a:pPr>
            <a:r>
              <a:rPr lang="en-US" sz="1600" b="1" strike="noStrike" spc="-1" dirty="0">
                <a:solidFill>
                  <a:srgbClr val="000000"/>
                </a:solidFill>
                <a:latin typeface="Courier New"/>
                <a:ea typeface="MS PGothic"/>
              </a:rPr>
              <a:t>   private List&lt;Term&gt; </a:t>
            </a:r>
            <a:r>
              <a:rPr lang="en-US" sz="1600" b="1" strike="noStrike" spc="-1" dirty="0">
                <a:solidFill>
                  <a:srgbClr val="FF0000"/>
                </a:solidFill>
                <a:latin typeface="Courier New"/>
                <a:ea typeface="MS PGothic"/>
              </a:rPr>
              <a:t>terms</a:t>
            </a:r>
            <a:r>
              <a:rPr lang="en-US" sz="1600" b="1" strike="noStrike" spc="-1" dirty="0">
                <a:solidFill>
                  <a:srgbClr val="000000"/>
                </a:solidFill>
                <a:latin typeface="Courier New"/>
                <a:ea typeface="MS PGothic"/>
              </a:rPr>
              <a:t>; // terms of poly</a:t>
            </a:r>
            <a:endParaRPr lang="en-US" sz="1600" b="0" strike="noStrike" spc="-1" dirty="0">
              <a:latin typeface="Arial"/>
            </a:endParaRPr>
          </a:p>
          <a:p>
            <a:pPr>
              <a:lnSpc>
                <a:spcPct val="90000"/>
              </a:lnSpc>
              <a:spcBef>
                <a:spcPts val="320"/>
              </a:spcBef>
            </a:pPr>
            <a:r>
              <a:rPr lang="en-US" sz="1600" b="1" strike="noStrike" spc="-1" dirty="0">
                <a:solidFill>
                  <a:srgbClr val="000000"/>
                </a:solidFill>
                <a:latin typeface="Courier New"/>
                <a:ea typeface="MS PGothic"/>
              </a:rPr>
              <a:t>   // operations </a:t>
            </a:r>
            <a:r>
              <a:rPr lang="en-US" sz="1600" b="1" strike="noStrike" spc="-1" dirty="0">
                <a:solidFill>
                  <a:srgbClr val="0000FF"/>
                </a:solidFill>
                <a:latin typeface="Courier New"/>
                <a:ea typeface="MS PGothic"/>
              </a:rPr>
              <a:t>add</a:t>
            </a:r>
            <a:r>
              <a:rPr lang="en-US" sz="1600" b="1" strike="noStrike" spc="-1" dirty="0">
                <a:solidFill>
                  <a:srgbClr val="000000"/>
                </a:solidFill>
                <a:latin typeface="Courier New"/>
                <a:ea typeface="MS PGothic"/>
              </a:rPr>
              <a:t>, </a:t>
            </a:r>
            <a:r>
              <a:rPr lang="en-US" sz="1600" b="1" strike="noStrike" spc="-1" dirty="0">
                <a:solidFill>
                  <a:srgbClr val="0000FF"/>
                </a:solidFill>
                <a:latin typeface="Courier New"/>
                <a:ea typeface="MS PGothic"/>
              </a:rPr>
              <a:t>sub</a:t>
            </a:r>
            <a:r>
              <a:rPr lang="en-US" sz="1600" b="1" strike="noStrike" spc="-1" dirty="0">
                <a:solidFill>
                  <a:srgbClr val="000000"/>
                </a:solidFill>
                <a:latin typeface="Courier New"/>
                <a:ea typeface="MS PGothic"/>
              </a:rPr>
              <a:t>, </a:t>
            </a:r>
            <a:r>
              <a:rPr lang="en-US" sz="1600" b="1" strike="noStrike" spc="-1" dirty="0" err="1">
                <a:solidFill>
                  <a:srgbClr val="0000FF"/>
                </a:solidFill>
                <a:latin typeface="Courier New"/>
                <a:ea typeface="MS PGothic"/>
              </a:rPr>
              <a:t>mul</a:t>
            </a:r>
            <a:r>
              <a:rPr lang="en-US" sz="1600" b="1" strike="noStrike" spc="-1" dirty="0">
                <a:solidFill>
                  <a:srgbClr val="000000"/>
                </a:solidFill>
                <a:latin typeface="Courier New"/>
                <a:ea typeface="MS PGothic"/>
              </a:rPr>
              <a:t>, </a:t>
            </a:r>
            <a:r>
              <a:rPr lang="en-US" sz="1600" b="1" strike="noStrike" spc="-1" dirty="0">
                <a:solidFill>
                  <a:srgbClr val="0000FF"/>
                </a:solidFill>
                <a:latin typeface="Courier New"/>
                <a:ea typeface="MS PGothic"/>
              </a:rPr>
              <a:t>eval</a:t>
            </a:r>
            <a:r>
              <a:rPr lang="en-US" sz="1600" b="1" strike="noStrike" spc="-1" dirty="0">
                <a:solidFill>
                  <a:srgbClr val="000000"/>
                </a:solidFill>
                <a:latin typeface="Courier New"/>
                <a:ea typeface="MS PGothic"/>
              </a:rPr>
              <a:t>, etc. in terms of terms </a:t>
            </a:r>
            <a:endParaRPr lang="en-US" sz="1600" b="0" strike="noStrike" spc="-1" dirty="0">
              <a:latin typeface="Arial"/>
            </a:endParaRPr>
          </a:p>
          <a:p>
            <a:pPr>
              <a:lnSpc>
                <a:spcPct val="90000"/>
              </a:lnSpc>
              <a:spcBef>
                <a:spcPts val="320"/>
              </a:spcBef>
            </a:pPr>
            <a:r>
              <a:rPr lang="en-US" sz="1600" b="1" strike="noStrike" spc="-1" dirty="0">
                <a:solidFill>
                  <a:srgbClr val="000000"/>
                </a:solidFill>
                <a:latin typeface="Courier New"/>
                <a:ea typeface="MS PGothic"/>
              </a:rPr>
              <a:t>   // term – object specifying coefficient and exponent</a:t>
            </a:r>
            <a:endParaRPr lang="en-US" sz="1600" b="0" strike="noStrike" spc="-1" dirty="0">
              <a:latin typeface="Arial"/>
            </a:endParaRPr>
          </a:p>
          <a:p>
            <a:pPr>
              <a:lnSpc>
                <a:spcPct val="90000"/>
              </a:lnSpc>
              <a:spcBef>
                <a:spcPts val="320"/>
              </a:spcBef>
            </a:pPr>
            <a:r>
              <a:rPr lang="en-US" sz="1600" b="1" strike="noStrike" spc="-1" dirty="0">
                <a:solidFill>
                  <a:srgbClr val="000000"/>
                </a:solidFill>
                <a:latin typeface="Courier New"/>
                <a:ea typeface="MS PGothic"/>
              </a:rPr>
              <a:t>} </a:t>
            </a:r>
            <a:endParaRPr lang="en-US" sz="1600" b="0" strike="noStrike" spc="-1" dirty="0">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extShape 1"/>
          <p:cNvSpPr txBox="1"/>
          <p:nvPr/>
        </p:nvSpPr>
        <p:spPr>
          <a:xfrm>
            <a:off x="1150920" y="214200"/>
            <a:ext cx="7992720" cy="1004400"/>
          </a:xfrm>
          <a:prstGeom prst="rect">
            <a:avLst/>
          </a:prstGeom>
          <a:noFill/>
          <a:ln>
            <a:noFill/>
          </a:ln>
        </p:spPr>
        <p:txBody>
          <a:bodyPr anchor="ctr">
            <a:normAutofit lnSpcReduction="10000"/>
          </a:bodyPr>
          <a:lstStyle/>
          <a:p>
            <a:pPr>
              <a:lnSpc>
                <a:spcPct val="90000"/>
              </a:lnSpc>
            </a:pPr>
            <a:r>
              <a:rPr lang="en-US" sz="3600" b="0" strike="noStrike" spc="-1">
                <a:solidFill>
                  <a:srgbClr val="000000"/>
                </a:solidFill>
                <a:latin typeface="Calibri Light"/>
              </a:rPr>
              <a:t>Another Example: A Meeting: </a:t>
            </a:r>
            <a:br/>
            <a:r>
              <a:rPr lang="en-US" sz="3600" b="0" strike="noStrike" spc="-1">
                <a:solidFill>
                  <a:srgbClr val="000000"/>
                </a:solidFill>
                <a:latin typeface="Calibri Light"/>
              </a:rPr>
              <a:t>Domain Concept &amp; ADT</a:t>
            </a:r>
            <a:endParaRPr lang="en-US" sz="3600" b="0" strike="noStrike" spc="-1">
              <a:solidFill>
                <a:srgbClr val="000000"/>
              </a:solidFill>
              <a:latin typeface="Tahoma"/>
            </a:endParaRPr>
          </a:p>
        </p:txBody>
      </p:sp>
      <p:sp>
        <p:nvSpPr>
          <p:cNvPr id="126" name="TextShape 2"/>
          <p:cNvSpPr txBox="1"/>
          <p:nvPr/>
        </p:nvSpPr>
        <p:spPr>
          <a:xfrm>
            <a:off x="628740" y="1862640"/>
            <a:ext cx="7886520" cy="4350960"/>
          </a:xfrm>
          <a:prstGeom prst="rect">
            <a:avLst/>
          </a:prstGeom>
          <a:noFill/>
          <a:ln>
            <a:noFill/>
          </a:ln>
        </p:spPr>
        <p:txBody>
          <a:bodyPr/>
          <a:lstStyle/>
          <a:p>
            <a:pPr>
              <a:lnSpc>
                <a:spcPct val="80000"/>
              </a:lnSpc>
              <a:spcBef>
                <a:spcPts val="751"/>
              </a:spcBef>
            </a:pPr>
            <a:r>
              <a:rPr lang="en-US" sz="2100" b="0" strike="noStrike" spc="-1" dirty="0">
                <a:solidFill>
                  <a:srgbClr val="000000"/>
                </a:solidFill>
                <a:latin typeface="Calibri"/>
                <a:ea typeface="ＭＳ Ｐゴシック"/>
              </a:rPr>
              <a:t>ADT: </a:t>
            </a:r>
            <a:endParaRPr lang="en-US" sz="2100" b="0" strike="noStrike" spc="-1" dirty="0">
              <a:solidFill>
                <a:srgbClr val="000000"/>
              </a:solidFill>
              <a:latin typeface="Calibri"/>
            </a:endParaRPr>
          </a:p>
          <a:p>
            <a:pPr>
              <a:lnSpc>
                <a:spcPct val="80000"/>
              </a:lnSpc>
              <a:spcBef>
                <a:spcPts val="751"/>
              </a:spcBef>
            </a:pPr>
            <a:r>
              <a:rPr lang="en-US" sz="2100" b="0" strike="noStrike" spc="-1" dirty="0">
                <a:solidFill>
                  <a:srgbClr val="000000"/>
                </a:solidFill>
                <a:latin typeface="Calibri"/>
                <a:ea typeface="ＭＳ Ｐゴシック"/>
              </a:rPr>
              <a:t>Overview description:</a:t>
            </a:r>
            <a:endParaRPr lang="en-US" sz="2100" b="0" strike="noStrike" spc="-1" dirty="0">
              <a:solidFill>
                <a:srgbClr val="000000"/>
              </a:solidFill>
              <a:latin typeface="Calibri"/>
            </a:endParaRPr>
          </a:p>
          <a:p>
            <a:pPr>
              <a:lnSpc>
                <a:spcPct val="80000"/>
              </a:lnSpc>
              <a:spcBef>
                <a:spcPts val="751"/>
              </a:spcBef>
            </a:pPr>
            <a:r>
              <a:rPr lang="en-US" sz="2100" b="1" strike="noStrike" spc="-1" dirty="0">
                <a:solidFill>
                  <a:srgbClr val="000000"/>
                </a:solidFill>
                <a:latin typeface="Courier New"/>
                <a:ea typeface="ＭＳ Ｐゴシック"/>
              </a:rPr>
              <a:t>An appointment for a meeting.</a:t>
            </a:r>
          </a:p>
          <a:p>
            <a:pPr>
              <a:lnSpc>
                <a:spcPct val="80000"/>
              </a:lnSpc>
              <a:spcBef>
                <a:spcPts val="751"/>
              </a:spcBef>
            </a:pPr>
            <a:r>
              <a:rPr lang="en-US" sz="2100" b="1" strike="noStrike" spc="-1" dirty="0">
                <a:solidFill>
                  <a:srgbClr val="000000"/>
                </a:solidFill>
                <a:latin typeface="Courier New" panose="02070309020205020404" pitchFamily="49" charset="0"/>
                <a:cs typeface="Courier New" panose="02070309020205020404" pitchFamily="49" charset="0"/>
              </a:rPr>
              <a:t>With date, room, attendees</a:t>
            </a:r>
          </a:p>
          <a:p>
            <a:pPr>
              <a:lnSpc>
                <a:spcPct val="80000"/>
              </a:lnSpc>
              <a:spcBef>
                <a:spcPts val="751"/>
              </a:spcBef>
            </a:pPr>
            <a:endParaRPr lang="en-US" sz="2100" b="1" strike="noStrike" spc="-1" dirty="0">
              <a:solidFill>
                <a:srgbClr val="000000"/>
              </a:solidFill>
              <a:latin typeface="Courier New" panose="02070309020205020404" pitchFamily="49" charset="0"/>
              <a:cs typeface="Courier New" panose="02070309020205020404" pitchFamily="49" charset="0"/>
            </a:endParaRPr>
          </a:p>
          <a:p>
            <a:pPr>
              <a:lnSpc>
                <a:spcPct val="80000"/>
              </a:lnSpc>
              <a:spcBef>
                <a:spcPts val="751"/>
              </a:spcBef>
            </a:pPr>
            <a:r>
              <a:rPr lang="en-US" sz="2100" b="0" strike="noStrike" spc="-1" dirty="0">
                <a:solidFill>
                  <a:srgbClr val="FF0000"/>
                </a:solidFill>
                <a:latin typeface="Calibri"/>
                <a:ea typeface="ＭＳ Ｐゴシック"/>
              </a:rPr>
              <a:t>Set of abstract</a:t>
            </a:r>
            <a:r>
              <a:rPr lang="en-US" sz="2100" b="0" strike="noStrike" spc="-1" dirty="0">
                <a:solidFill>
                  <a:srgbClr val="000000"/>
                </a:solidFill>
                <a:latin typeface="Calibri"/>
                <a:ea typeface="ＭＳ Ｐゴシック"/>
              </a:rPr>
              <a:t> </a:t>
            </a:r>
            <a:r>
              <a:rPr lang="en-US" sz="2100" b="0" strike="noStrike" spc="-1" dirty="0">
                <a:solidFill>
                  <a:srgbClr val="FF0000"/>
                </a:solidFill>
                <a:latin typeface="Calibri"/>
                <a:ea typeface="ＭＳ Ｐゴシック"/>
              </a:rPr>
              <a:t>operations:</a:t>
            </a:r>
            <a:endParaRPr lang="en-US" sz="2100" b="0" strike="noStrike" spc="-1" dirty="0">
              <a:solidFill>
                <a:srgbClr val="000000"/>
              </a:solidFill>
              <a:latin typeface="Calibri"/>
            </a:endParaRPr>
          </a:p>
          <a:p>
            <a:pPr>
              <a:lnSpc>
                <a:spcPct val="80000"/>
              </a:lnSpc>
              <a:spcBef>
                <a:spcPts val="751"/>
              </a:spcBef>
            </a:pPr>
            <a:r>
              <a:rPr lang="en-US" sz="2100" b="1" strike="noStrike" spc="-1" dirty="0">
                <a:solidFill>
                  <a:srgbClr val="000000"/>
                </a:solidFill>
                <a:latin typeface="Courier New"/>
                <a:ea typeface="ＭＳ Ｐゴシック"/>
              </a:rPr>
              <a:t>e.g., </a:t>
            </a:r>
            <a:r>
              <a:rPr lang="en-US" sz="2100" b="1" strike="noStrike" spc="-1" dirty="0" err="1">
                <a:solidFill>
                  <a:srgbClr val="000000"/>
                </a:solidFill>
                <a:latin typeface="Courier New"/>
                <a:ea typeface="ＭＳ Ｐゴシック"/>
              </a:rPr>
              <a:t>addAttendee</a:t>
            </a:r>
            <a:r>
              <a:rPr lang="en-US" sz="2100" b="1" strike="noStrike" spc="-1" dirty="0">
                <a:solidFill>
                  <a:srgbClr val="000000"/>
                </a:solidFill>
                <a:latin typeface="Courier New"/>
                <a:ea typeface="ＭＳ Ｐゴシック"/>
              </a:rPr>
              <a:t>, </a:t>
            </a:r>
            <a:r>
              <a:rPr lang="en-US" sz="2100" b="1" strike="noStrike" spc="-1" dirty="0" err="1">
                <a:solidFill>
                  <a:srgbClr val="000000"/>
                </a:solidFill>
                <a:latin typeface="Courier New"/>
                <a:ea typeface="ＭＳ Ｐゴシック"/>
              </a:rPr>
              <a:t>scheduleRoom</a:t>
            </a:r>
            <a:r>
              <a:rPr lang="en-US" sz="2100" b="1" strike="noStrike" spc="-1" dirty="0">
                <a:solidFill>
                  <a:srgbClr val="000000"/>
                </a:solidFill>
                <a:latin typeface="Courier New"/>
                <a:ea typeface="ＭＳ Ｐゴシック"/>
              </a:rPr>
              <a:t>, etc. </a:t>
            </a:r>
            <a:r>
              <a:rPr lang="en-US" sz="2100" b="0" strike="noStrike" spc="-1" dirty="0">
                <a:solidFill>
                  <a:srgbClr val="000000"/>
                </a:solidFill>
                <a:latin typeface="Calibri"/>
                <a:ea typeface="ＭＳ Ｐゴシック"/>
              </a:rPr>
              <a:t>with </a:t>
            </a:r>
            <a:r>
              <a:rPr lang="en-US" sz="2100" b="0" strike="noStrike" spc="-1" dirty="0" err="1">
                <a:solidFill>
                  <a:srgbClr val="000000"/>
                </a:solidFill>
                <a:latin typeface="Calibri"/>
                <a:ea typeface="ＭＳ Ｐゴシック"/>
              </a:rPr>
              <a:t>PSoft</a:t>
            </a:r>
            <a:r>
              <a:rPr lang="en-US" sz="2100" b="0" strike="noStrike" spc="-1" dirty="0">
                <a:solidFill>
                  <a:srgbClr val="000000"/>
                </a:solidFill>
                <a:latin typeface="Calibri"/>
                <a:ea typeface="ＭＳ Ｐゴシック"/>
              </a:rPr>
              <a:t> style specs referencing </a:t>
            </a:r>
            <a:r>
              <a:rPr lang="en-US" sz="2100" b="0" strike="noStrike" spc="-1" dirty="0">
                <a:solidFill>
                  <a:srgbClr val="FF0000"/>
                </a:solidFill>
                <a:latin typeface="Calibri"/>
                <a:ea typeface="ＭＳ Ｐゴシック"/>
              </a:rPr>
              <a:t>abstract</a:t>
            </a:r>
            <a:r>
              <a:rPr lang="en-US" sz="2100" b="0" strike="noStrike" spc="-1" dirty="0">
                <a:solidFill>
                  <a:srgbClr val="000000"/>
                </a:solidFill>
                <a:latin typeface="Calibri"/>
                <a:ea typeface="ＭＳ Ｐゴシック"/>
              </a:rPr>
              <a:t> specification fields </a:t>
            </a:r>
            <a:endParaRPr lang="en-US" sz="2100" b="0" strike="noStrike" spc="-1" dirty="0">
              <a:solidFill>
                <a:srgbClr val="000000"/>
              </a:solidFill>
              <a:latin typeface="Calibri"/>
            </a:endParaRPr>
          </a:p>
          <a:p>
            <a:pPr>
              <a:lnSpc>
                <a:spcPct val="80000"/>
              </a:lnSpc>
              <a:spcBef>
                <a:spcPts val="751"/>
              </a:spcBef>
            </a:pPr>
            <a:endParaRPr lang="en-US" sz="2100" b="0" strike="noStrike" spc="-1" dirty="0">
              <a:solidFill>
                <a:srgbClr val="000000"/>
              </a:solidFill>
              <a:latin typeface="Calibri"/>
            </a:endParaRPr>
          </a:p>
          <a:p>
            <a:pPr>
              <a:lnSpc>
                <a:spcPct val="80000"/>
              </a:lnSpc>
              <a:spcBef>
                <a:spcPts val="751"/>
              </a:spcBef>
            </a:pPr>
            <a:endParaRPr lang="en-US" sz="2100" b="0" strike="noStrike" spc="-1" dirty="0">
              <a:solidFill>
                <a:srgbClr val="000000"/>
              </a:solidFill>
              <a:latin typeface="Calibri"/>
            </a:endParaRPr>
          </a:p>
          <a:p>
            <a:pPr>
              <a:lnSpc>
                <a:spcPct val="100000"/>
              </a:lnSpc>
              <a:spcBef>
                <a:spcPts val="751"/>
              </a:spcBef>
            </a:pPr>
            <a:endParaRPr lang="en-US" sz="2100" b="0" strike="noStrike" spc="-1" dirty="0">
              <a:solidFill>
                <a:srgbClr val="000000"/>
              </a:solidFill>
              <a:latin typeface="Calibri"/>
            </a:endParaRPr>
          </a:p>
        </p:txBody>
      </p:sp>
      <p:sp>
        <p:nvSpPr>
          <p:cNvPr id="127" name="TextShape 3"/>
          <p:cNvSpPr txBox="1"/>
          <p:nvPr/>
        </p:nvSpPr>
        <p:spPr>
          <a:xfrm>
            <a:off x="228600" y="6248520"/>
            <a:ext cx="556236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28" name="TextShape 4"/>
          <p:cNvSpPr txBox="1"/>
          <p:nvPr/>
        </p:nvSpPr>
        <p:spPr>
          <a:xfrm>
            <a:off x="6458040" y="6356520"/>
            <a:ext cx="2057040" cy="364680"/>
          </a:xfrm>
          <a:prstGeom prst="rect">
            <a:avLst/>
          </a:prstGeom>
          <a:noFill/>
          <a:ln>
            <a:noFill/>
          </a:ln>
        </p:spPr>
        <p:txBody>
          <a:bodyPr anchor="ctr"/>
          <a:lstStyle/>
          <a:p>
            <a:pPr algn="r">
              <a:lnSpc>
                <a:spcPct val="100000"/>
              </a:lnSpc>
            </a:pPr>
            <a:fld id="{2466AC7B-29D4-4480-9AC5-2AF609B76705}" type="slidenum">
              <a:rPr lang="en-US" sz="1400" b="0" strike="noStrike" spc="-1">
                <a:solidFill>
                  <a:srgbClr val="8B8B8B"/>
                </a:solidFill>
                <a:latin typeface="Tahoma"/>
                <a:ea typeface="MS PGothic"/>
              </a:rPr>
              <a:t>11</a:t>
            </a:fld>
            <a:endParaRPr lang="en-US" sz="1400" b="0" strike="noStrike" spc="-1">
              <a:latin typeface="Times New Roman"/>
            </a:endParaRPr>
          </a:p>
        </p:txBody>
      </p:sp>
      <p:sp>
        <p:nvSpPr>
          <p:cNvPr id="129" name="CustomShape 5"/>
          <p:cNvSpPr/>
          <p:nvPr/>
        </p:nvSpPr>
        <p:spPr>
          <a:xfrm>
            <a:off x="4989460" y="3246660"/>
            <a:ext cx="21333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dirty="0">
                <a:solidFill>
                  <a:srgbClr val="000000"/>
                </a:solidFill>
                <a:latin typeface="Arial"/>
                <a:ea typeface="MS PGothic"/>
              </a:rPr>
              <a:t>Specification fields.</a:t>
            </a:r>
            <a:endParaRPr lang="en-US" sz="1800" b="0" strike="noStrike" spc="-1" dirty="0">
              <a:latin typeface="Arial"/>
            </a:endParaRPr>
          </a:p>
        </p:txBody>
      </p:sp>
      <p:cxnSp>
        <p:nvCxnSpPr>
          <p:cNvPr id="3" name="Straight Arrow Connector 2">
            <a:extLst>
              <a:ext uri="{FF2B5EF4-FFF2-40B4-BE49-F238E27FC236}">
                <a16:creationId xmlns:a16="http://schemas.microsoft.com/office/drawing/2014/main" id="{4C64EB04-9B44-4A1E-A8BD-6C45A133FCF5}"/>
              </a:ext>
            </a:extLst>
          </p:cNvPr>
          <p:cNvCxnSpPr>
            <a:cxnSpLocks/>
          </p:cNvCxnSpPr>
          <p:nvPr/>
        </p:nvCxnSpPr>
        <p:spPr>
          <a:xfrm flipH="1" flipV="1">
            <a:off x="2021180" y="3208360"/>
            <a:ext cx="2713459" cy="292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B2A2451-7296-4421-84AB-0EE9F7BF0B1C}"/>
              </a:ext>
            </a:extLst>
          </p:cNvPr>
          <p:cNvCxnSpPr>
            <a:cxnSpLocks/>
          </p:cNvCxnSpPr>
          <p:nvPr/>
        </p:nvCxnSpPr>
        <p:spPr>
          <a:xfrm flipH="1" flipV="1">
            <a:off x="3124200" y="3101980"/>
            <a:ext cx="1815280" cy="31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ADC2212-B137-424F-AD73-EBF4BB73471B}"/>
              </a:ext>
            </a:extLst>
          </p:cNvPr>
          <p:cNvCxnSpPr/>
          <p:nvPr/>
        </p:nvCxnSpPr>
        <p:spPr>
          <a:xfrm flipH="1" flipV="1">
            <a:off x="4432300" y="3136900"/>
            <a:ext cx="457200" cy="292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Why ADTs?</a:t>
            </a:r>
            <a:endParaRPr lang="en-US" sz="3300" b="0" strike="noStrike" spc="-1">
              <a:solidFill>
                <a:srgbClr val="000000"/>
              </a:solidFill>
              <a:latin typeface="Tahoma"/>
            </a:endParaRPr>
          </a:p>
        </p:txBody>
      </p:sp>
      <p:sp>
        <p:nvSpPr>
          <p:cNvPr id="134"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Bridges gap between </a:t>
            </a:r>
            <a:r>
              <a:rPr lang="en-US" sz="2100" b="0" strike="noStrike" spc="-1" dirty="0">
                <a:solidFill>
                  <a:srgbClr val="0000FF"/>
                </a:solidFill>
                <a:latin typeface="Calibri"/>
              </a:rPr>
              <a:t>domain concept</a:t>
            </a:r>
            <a:r>
              <a:rPr lang="en-US" sz="2100" b="0" strike="noStrike" spc="-1" dirty="0">
                <a:solidFill>
                  <a:srgbClr val="000000"/>
                </a:solidFill>
                <a:latin typeface="Calibri"/>
              </a:rPr>
              <a:t> and </a:t>
            </a:r>
            <a:r>
              <a:rPr lang="en-US" sz="2100" b="0" strike="noStrike" spc="-1" dirty="0">
                <a:solidFill>
                  <a:srgbClr val="0000FF"/>
                </a:solidFill>
                <a:latin typeface="Calibri"/>
              </a:rPr>
              <a:t>implementation</a:t>
            </a:r>
            <a:endParaRPr lang="en-US" sz="2100" b="0" strike="noStrike" spc="-1" dirty="0">
              <a:solidFill>
                <a:srgbClr val="000000"/>
              </a:solidFill>
              <a:latin typeface="Calibri"/>
            </a:endParaRPr>
          </a:p>
          <a:p>
            <a:pPr>
              <a:lnSpc>
                <a:spcPct val="90000"/>
              </a:lnSpc>
              <a:spcBef>
                <a:spcPts val="751"/>
              </a:spcBef>
            </a:pPr>
            <a:endParaRPr lang="en-US" sz="21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u="sng" strike="noStrike" spc="-1" dirty="0">
                <a:solidFill>
                  <a:srgbClr val="000000"/>
                </a:solidFill>
                <a:uFillTx/>
                <a:latin typeface="Calibri"/>
              </a:rPr>
              <a:t>Formalizes domain concept</a:t>
            </a:r>
            <a:r>
              <a:rPr lang="en-US" sz="2100" b="0" strike="noStrike" spc="-1" dirty="0">
                <a:solidFill>
                  <a:srgbClr val="000000"/>
                </a:solidFill>
                <a:latin typeface="Calibri"/>
              </a:rPr>
              <a:t>, provides basis for reasoning about correctness of the implementation</a:t>
            </a:r>
          </a:p>
          <a:p>
            <a:pPr>
              <a:lnSpc>
                <a:spcPct val="90000"/>
              </a:lnSpc>
              <a:spcBef>
                <a:spcPts val="751"/>
              </a:spcBef>
            </a:pPr>
            <a:endParaRPr lang="en-US" sz="21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1" strike="noStrike" spc="-1" dirty="0">
                <a:solidFill>
                  <a:srgbClr val="000000"/>
                </a:solidFill>
                <a:latin typeface="Calibri"/>
              </a:rPr>
              <a:t>Shields client from implementation. Implementation can vary without affecting client!</a:t>
            </a:r>
          </a:p>
          <a:p>
            <a:pPr marL="628560" lvl="1" indent="-171000">
              <a:lnSpc>
                <a:spcPct val="90000"/>
              </a:lnSpc>
              <a:spcBef>
                <a:spcPts val="751"/>
              </a:spcBef>
              <a:buClr>
                <a:srgbClr val="000000"/>
              </a:buClr>
              <a:buFont typeface="Arial"/>
              <a:buChar char="•"/>
            </a:pPr>
            <a:r>
              <a:rPr lang="en-US" sz="2100" spc="-1" dirty="0">
                <a:solidFill>
                  <a:srgbClr val="000000"/>
                </a:solidFill>
                <a:latin typeface="Calibri"/>
              </a:rPr>
              <a:t>Information hiding</a:t>
            </a:r>
          </a:p>
          <a:p>
            <a:pPr marL="628560" lvl="1" indent="-171000">
              <a:lnSpc>
                <a:spcPct val="90000"/>
              </a:lnSpc>
              <a:spcBef>
                <a:spcPts val="751"/>
              </a:spcBef>
              <a:buClr>
                <a:srgbClr val="000000"/>
              </a:buClr>
              <a:buFont typeface="Arial"/>
              <a:buChar char="•"/>
            </a:pPr>
            <a:r>
              <a:rPr lang="en-US" sz="2100" strike="noStrike" spc="-1" dirty="0">
                <a:solidFill>
                  <a:srgbClr val="000000"/>
                </a:solidFill>
                <a:latin typeface="Calibri"/>
              </a:rPr>
              <a:t>Client code interacts with object through a set of abstract operations</a:t>
            </a:r>
          </a:p>
        </p:txBody>
      </p:sp>
      <p:sp>
        <p:nvSpPr>
          <p:cNvPr id="135"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36" name="TextShape 4"/>
          <p:cNvSpPr txBox="1"/>
          <p:nvPr/>
        </p:nvSpPr>
        <p:spPr>
          <a:xfrm>
            <a:off x="6458040" y="6356520"/>
            <a:ext cx="2057040" cy="364680"/>
          </a:xfrm>
          <a:prstGeom prst="rect">
            <a:avLst/>
          </a:prstGeom>
          <a:noFill/>
          <a:ln>
            <a:noFill/>
          </a:ln>
        </p:spPr>
        <p:txBody>
          <a:bodyPr anchor="ctr"/>
          <a:lstStyle/>
          <a:p>
            <a:pPr algn="r">
              <a:lnSpc>
                <a:spcPct val="100000"/>
              </a:lnSpc>
            </a:pPr>
            <a:fld id="{8058C996-406C-4924-BCCB-B96B7575AD1F}" type="slidenum">
              <a:rPr lang="en-US" sz="1400" b="0" strike="noStrike" spc="-1">
                <a:solidFill>
                  <a:srgbClr val="8B8B8B"/>
                </a:solidFill>
                <a:latin typeface="Tahoma"/>
                <a:ea typeface="MS PGothic"/>
              </a:rPr>
              <a:t>12</a:t>
            </a:fld>
            <a:endParaRPr lang="en-US" sz="1400" b="0" strike="noStrike" spc="-1">
              <a:latin typeface="Times New Roman"/>
            </a:endParaRPr>
          </a:p>
        </p:txBody>
      </p:sp>
      <p:pic>
        <p:nvPicPr>
          <p:cNvPr id="137" name="Picture 136"/>
          <p:cNvPicPr/>
          <p:nvPr/>
        </p:nvPicPr>
        <p:blipFill>
          <a:blip r:embed="rId3"/>
          <a:stretch/>
        </p:blipFill>
        <p:spPr>
          <a:xfrm>
            <a:off x="6949440" y="81000"/>
            <a:ext cx="2142720" cy="160920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childTnLst>
                                </p:cTn>
                              </p:par>
                            </p:childTnLst>
                          </p:cTn>
                        </p:par>
                      </p:childTnLst>
                    </p:cTn>
                  </p:par>
                  <p:par>
                    <p:cTn id="7" fill="hold" nodeType="clickEffect">
                      <p:stCondLst>
                        <p:cond delay="indefinite"/>
                      </p:stCondLst>
                      <p:childTnLst>
                        <p:par>
                          <p:cTn id="8" fill="hold" nodeType="withEffect">
                            <p:stCondLst>
                              <p:cond delay="0"/>
                            </p:stCondLst>
                            <p:childTnLst>
                              <p:par>
                                <p:cTn id="9" presetID="1" presetClass="entr" fill="hold" nodeType="clickEffect">
                                  <p:stCondLst>
                                    <p:cond delay="0"/>
                                  </p:stCondLst>
                                  <p:childTnLst>
                                    <p:set>
                                      <p:cBhvr>
                                        <p:cTn id="10" dur="1" fill="hold">
                                          <p:stCondLst>
                                            <p:cond delay="0"/>
                                          </p:stCondLst>
                                        </p:cTn>
                                        <p:tgtEl>
                                          <p:spTgt spid="134">
                                            <p:txEl>
                                              <p:pRg st="2" end="2"/>
                                            </p:txEl>
                                          </p:spTgt>
                                        </p:tgtEl>
                                        <p:attrNameLst>
                                          <p:attrName>style.visibility</p:attrName>
                                        </p:attrNameLst>
                                      </p:cBhvr>
                                      <p:to>
                                        <p:strVal val="visible"/>
                                      </p:to>
                                    </p:set>
                                  </p:childTnLst>
                                </p:cTn>
                              </p:par>
                            </p:childTnLst>
                          </p:cTn>
                        </p:par>
                      </p:childTnLst>
                    </p:cTn>
                  </p:par>
                  <p:par>
                    <p:cTn id="11" fill="hold" nodeType="clickEffect">
                      <p:stCondLst>
                        <p:cond delay="indefinite"/>
                      </p:stCondLst>
                      <p:childTnLst>
                        <p:par>
                          <p:cTn id="12" fill="hold" nodeType="withEffect">
                            <p:stCondLst>
                              <p:cond delay="0"/>
                            </p:stCondLst>
                            <p:childTnLst>
                              <p:par>
                                <p:cTn id="13" presetID="1" presetClass="entr" fill="hold" nodeType="clickEffect">
                                  <p:stCondLst>
                                    <p:cond delay="0"/>
                                  </p:stCondLst>
                                  <p:childTnLst>
                                    <p:set>
                                      <p:cBhvr>
                                        <p:cTn id="14" dur="1" fill="hold">
                                          <p:stCondLst>
                                            <p:cond delay="0"/>
                                          </p:stCondLst>
                                        </p:cTn>
                                        <p:tgtEl>
                                          <p:spTgt spid="13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3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3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dirty="0">
                <a:solidFill>
                  <a:srgbClr val="000000"/>
                </a:solidFill>
                <a:latin typeface="Calibri Light"/>
              </a:rPr>
              <a:t>An ADT </a:t>
            </a:r>
            <a:r>
              <a:rPr lang="en-US" sz="3300" spc="-1" dirty="0">
                <a:solidFill>
                  <a:srgbClr val="000000"/>
                </a:solidFill>
                <a:latin typeface="Calibri Light"/>
              </a:rPr>
              <a:t>has</a:t>
            </a:r>
            <a:r>
              <a:rPr lang="en-US" sz="3300" b="0" strike="noStrike" spc="-1" dirty="0">
                <a:solidFill>
                  <a:srgbClr val="000000"/>
                </a:solidFill>
                <a:latin typeface="Calibri Light"/>
              </a:rPr>
              <a:t> a Set of Operations</a:t>
            </a:r>
            <a:endParaRPr lang="en-US" sz="3300" b="0" strike="noStrike" spc="-1" dirty="0">
              <a:solidFill>
                <a:srgbClr val="000000"/>
              </a:solidFill>
              <a:latin typeface="Tahoma"/>
            </a:endParaRPr>
          </a:p>
        </p:txBody>
      </p:sp>
      <p:sp>
        <p:nvSpPr>
          <p:cNvPr id="139" name="TextShape 2"/>
          <p:cNvSpPr txBox="1"/>
          <p:nvPr/>
        </p:nvSpPr>
        <p:spPr>
          <a:xfrm>
            <a:off x="228600" y="1447920"/>
            <a:ext cx="8915040" cy="4532040"/>
          </a:xfrm>
          <a:prstGeom prst="rect">
            <a:avLst/>
          </a:prstGeom>
          <a:noFill/>
          <a:ln>
            <a:noFill/>
          </a:ln>
        </p:spPr>
        <p:txBody>
          <a:bodyPr>
            <a:normAutofit fontScale="92500" lnSpcReduction="20000"/>
          </a:bodyPr>
          <a:lstStyle/>
          <a:p>
            <a:pPr marL="171360" indent="-171000">
              <a:lnSpc>
                <a:spcPct val="90000"/>
              </a:lnSpc>
              <a:spcBef>
                <a:spcPts val="751"/>
              </a:spcBef>
              <a:buClr>
                <a:srgbClr val="000000"/>
              </a:buClr>
              <a:buFont typeface="Arial"/>
              <a:buChar char="•"/>
            </a:pPr>
            <a:r>
              <a:rPr lang="en-US" sz="2800" b="0" strike="noStrike" spc="-1" dirty="0">
                <a:solidFill>
                  <a:srgbClr val="000000"/>
                </a:solidFill>
                <a:latin typeface="Calibri"/>
              </a:rPr>
              <a:t>Operations </a:t>
            </a:r>
            <a:r>
              <a:rPr lang="en-US" sz="2800" spc="-1" dirty="0">
                <a:solidFill>
                  <a:srgbClr val="000000"/>
                </a:solidFill>
                <a:latin typeface="Calibri"/>
              </a:rPr>
              <a:t>act </a:t>
            </a:r>
            <a:r>
              <a:rPr lang="en-US" sz="2800" b="0" strike="noStrike" spc="-1" dirty="0">
                <a:solidFill>
                  <a:srgbClr val="000000"/>
                </a:solidFill>
                <a:latin typeface="Calibri"/>
              </a:rPr>
              <a:t>on data</a:t>
            </a:r>
          </a:p>
          <a:p>
            <a:pPr marL="171360" indent="-171000">
              <a:lnSpc>
                <a:spcPct val="90000"/>
              </a:lnSpc>
              <a:spcBef>
                <a:spcPts val="751"/>
              </a:spcBef>
              <a:buClr>
                <a:srgbClr val="000000"/>
              </a:buClr>
              <a:buFont typeface="Arial"/>
              <a:buChar char="•"/>
            </a:pPr>
            <a:r>
              <a:rPr lang="en-US" sz="2800" b="0" strike="noStrike" spc="-1" dirty="0">
                <a:solidFill>
                  <a:srgbClr val="000000"/>
                </a:solidFill>
                <a:latin typeface="Calibri"/>
              </a:rPr>
              <a:t>ADT </a:t>
            </a:r>
            <a:r>
              <a:rPr lang="en-US" sz="2800" spc="-1" dirty="0">
                <a:solidFill>
                  <a:srgbClr val="000000"/>
                </a:solidFill>
                <a:latin typeface="Calibri"/>
              </a:rPr>
              <a:t>is about the</a:t>
            </a:r>
            <a:r>
              <a:rPr lang="en-US" sz="2800" b="0" strike="noStrike" spc="-1" dirty="0">
                <a:solidFill>
                  <a:srgbClr val="000000"/>
                </a:solidFill>
                <a:latin typeface="Calibri"/>
              </a:rPr>
              <a:t> </a:t>
            </a:r>
            <a:r>
              <a:rPr lang="en-US" sz="2800" b="0" strike="noStrike" spc="-1" dirty="0">
                <a:solidFill>
                  <a:srgbClr val="FF0000"/>
                </a:solidFill>
                <a:latin typeface="Calibri"/>
              </a:rPr>
              <a:t>meaning</a:t>
            </a:r>
            <a:r>
              <a:rPr lang="en-US" sz="2800" b="0" strike="noStrike" spc="-1" dirty="0">
                <a:solidFill>
                  <a:srgbClr val="000000"/>
                </a:solidFill>
                <a:latin typeface="Calibri"/>
              </a:rPr>
              <a:t> of data</a:t>
            </a:r>
          </a:p>
          <a:p>
            <a:pPr marL="171360" indent="-171000">
              <a:lnSpc>
                <a:spcPct val="90000"/>
              </a:lnSpc>
              <a:spcBef>
                <a:spcPts val="751"/>
              </a:spcBef>
              <a:buClr>
                <a:srgbClr val="000000"/>
              </a:buClr>
              <a:buFont typeface="Arial"/>
              <a:buChar char="•"/>
            </a:pPr>
            <a:r>
              <a:rPr lang="en-US" sz="2800" b="0" strike="noStrike" spc="-1" dirty="0">
                <a:solidFill>
                  <a:srgbClr val="000000"/>
                </a:solidFill>
                <a:latin typeface="Calibri"/>
              </a:rPr>
              <a:t>ADT </a:t>
            </a:r>
            <a:r>
              <a:rPr lang="en-US" sz="2800" spc="-1" dirty="0">
                <a:solidFill>
                  <a:srgbClr val="000000"/>
                </a:solidFill>
                <a:latin typeface="Calibri"/>
              </a:rPr>
              <a:t>is about the </a:t>
            </a:r>
            <a:r>
              <a:rPr lang="en-US" sz="2800" b="0" strike="noStrike" spc="-1" dirty="0">
                <a:solidFill>
                  <a:srgbClr val="FF0000"/>
                </a:solidFill>
                <a:latin typeface="Calibri"/>
              </a:rPr>
              <a:t>use </a:t>
            </a:r>
            <a:r>
              <a:rPr lang="en-US" sz="2800" b="0" strike="noStrike" spc="-1" dirty="0">
                <a:latin typeface="Calibri"/>
              </a:rPr>
              <a:t>of data</a:t>
            </a:r>
          </a:p>
          <a:p>
            <a:pPr marL="171360" indent="-171000">
              <a:lnSpc>
                <a:spcPct val="90000"/>
              </a:lnSpc>
              <a:spcBef>
                <a:spcPts val="751"/>
              </a:spcBef>
              <a:buClr>
                <a:srgbClr val="000000"/>
              </a:buClr>
              <a:buFont typeface="Arial"/>
              <a:buChar char="•"/>
            </a:pPr>
            <a:r>
              <a:rPr lang="en-US" sz="2800" b="0" strike="noStrike" spc="-1" dirty="0">
                <a:solidFill>
                  <a:srgbClr val="000000"/>
                </a:solidFill>
                <a:latin typeface="Calibri"/>
              </a:rPr>
              <a:t>Data representation (implementation) </a:t>
            </a:r>
            <a:r>
              <a:rPr lang="en-US" sz="2800" spc="-1" dirty="0">
                <a:solidFill>
                  <a:srgbClr val="000000"/>
                </a:solidFill>
                <a:latin typeface="Calibri"/>
              </a:rPr>
              <a:t>may change without causing problems for the client.</a:t>
            </a:r>
            <a:endParaRPr lang="en-US" sz="2800" b="0" strike="noStrike" spc="-1" dirty="0">
              <a:solidFill>
                <a:srgbClr val="000000"/>
              </a:solidFill>
              <a:latin typeface="Calibri"/>
            </a:endParaRPr>
          </a:p>
          <a:p>
            <a:pPr>
              <a:lnSpc>
                <a:spcPct val="90000"/>
              </a:lnSpc>
              <a:spcBef>
                <a:spcPts val="751"/>
              </a:spcBef>
            </a:pPr>
            <a:endParaRPr lang="en-US" sz="2800" b="0" strike="noStrike" spc="-1" dirty="0">
              <a:solidFill>
                <a:srgbClr val="000000"/>
              </a:solidFill>
              <a:latin typeface="Calibri"/>
            </a:endParaRPr>
          </a:p>
          <a:p>
            <a:pPr>
              <a:lnSpc>
                <a:spcPct val="90000"/>
              </a:lnSpc>
              <a:spcBef>
                <a:spcPts val="751"/>
              </a:spcBef>
            </a:pPr>
            <a:endParaRPr lang="en-US" sz="2800" b="0" strike="noStrike" spc="-1" dirty="0">
              <a:solidFill>
                <a:srgbClr val="000000"/>
              </a:solidFill>
              <a:latin typeface="Calibri"/>
            </a:endParaRPr>
          </a:p>
          <a:p>
            <a:pPr>
              <a:lnSpc>
                <a:spcPct val="90000"/>
              </a:lnSpc>
              <a:spcBef>
                <a:spcPts val="751"/>
              </a:spcBef>
            </a:pPr>
            <a:endParaRPr lang="en-US" sz="28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800" b="0" strike="noStrike" spc="-1" dirty="0">
                <a:solidFill>
                  <a:srgbClr val="000000"/>
                </a:solidFill>
                <a:latin typeface="Calibri"/>
              </a:rPr>
              <a:t>Instead, think of a type as a </a:t>
            </a:r>
            <a:r>
              <a:rPr lang="en-US" sz="2800" b="0" strike="noStrike" spc="-1" dirty="0">
                <a:solidFill>
                  <a:srgbClr val="FF0000"/>
                </a:solidFill>
                <a:latin typeface="Calibri"/>
              </a:rPr>
              <a:t>set of operations</a:t>
            </a:r>
            <a:r>
              <a:rPr lang="en-US" sz="2800" b="0" strike="noStrike" spc="-1" dirty="0">
                <a:solidFill>
                  <a:srgbClr val="000000"/>
                </a:solidFill>
                <a:latin typeface="Calibri"/>
              </a:rPr>
              <a:t>: </a:t>
            </a:r>
            <a:r>
              <a:rPr lang="en-US" sz="2800" b="0" strike="noStrike" spc="-1" dirty="0">
                <a:solidFill>
                  <a:schemeClr val="tx2">
                    <a:lumMod val="60000"/>
                    <a:lumOff val="40000"/>
                  </a:schemeClr>
                </a:solidFill>
                <a:latin typeface="Calibri"/>
              </a:rPr>
              <a:t>create</a:t>
            </a:r>
            <a:r>
              <a:rPr lang="en-US" sz="2800" b="0" strike="noStrike" spc="-1" dirty="0">
                <a:solidFill>
                  <a:srgbClr val="000000"/>
                </a:solidFill>
                <a:latin typeface="Calibri"/>
              </a:rPr>
              <a:t>, </a:t>
            </a:r>
            <a:r>
              <a:rPr lang="en-US" sz="2800" b="0" strike="noStrike" spc="-1" dirty="0" err="1">
                <a:solidFill>
                  <a:schemeClr val="tx2">
                    <a:lumMod val="60000"/>
                    <a:lumOff val="40000"/>
                  </a:schemeClr>
                </a:solidFill>
                <a:latin typeface="Calibri"/>
              </a:rPr>
              <a:t>getBase</a:t>
            </a:r>
            <a:r>
              <a:rPr lang="en-US" sz="2800" b="0" strike="noStrike" spc="-1" dirty="0">
                <a:solidFill>
                  <a:srgbClr val="000000"/>
                </a:solidFill>
                <a:latin typeface="Calibri"/>
              </a:rPr>
              <a:t>, </a:t>
            </a:r>
            <a:r>
              <a:rPr lang="en-US" sz="2800" b="0" strike="noStrike" spc="-1" dirty="0" err="1">
                <a:solidFill>
                  <a:schemeClr val="tx2">
                    <a:lumMod val="60000"/>
                    <a:lumOff val="40000"/>
                  </a:schemeClr>
                </a:solidFill>
                <a:latin typeface="Calibri"/>
              </a:rPr>
              <a:t>getAltitude</a:t>
            </a:r>
            <a:r>
              <a:rPr lang="en-US" sz="2800" b="0" strike="noStrike" spc="-1" dirty="0">
                <a:solidFill>
                  <a:srgbClr val="000000"/>
                </a:solidFill>
                <a:latin typeface="Calibri"/>
              </a:rPr>
              <a:t>, </a:t>
            </a:r>
            <a:r>
              <a:rPr lang="en-US" sz="2800" b="0" strike="noStrike" spc="-1" dirty="0" err="1">
                <a:solidFill>
                  <a:schemeClr val="tx2">
                    <a:lumMod val="60000"/>
                    <a:lumOff val="40000"/>
                  </a:schemeClr>
                </a:solidFill>
                <a:latin typeface="Calibri"/>
              </a:rPr>
              <a:t>getBottomAngle</a:t>
            </a:r>
            <a:r>
              <a:rPr lang="en-US" sz="2800" b="0" strike="noStrike" spc="-1" dirty="0">
                <a:solidFill>
                  <a:srgbClr val="000000"/>
                </a:solidFill>
                <a:latin typeface="Calibri"/>
              </a:rPr>
              <a:t>, etc.</a:t>
            </a:r>
          </a:p>
          <a:p>
            <a:pPr marL="171360" indent="-171000">
              <a:lnSpc>
                <a:spcPct val="90000"/>
              </a:lnSpc>
              <a:spcBef>
                <a:spcPts val="751"/>
              </a:spcBef>
              <a:buClr>
                <a:srgbClr val="000000"/>
              </a:buClr>
              <a:buFont typeface="Arial"/>
              <a:buChar char="•"/>
            </a:pPr>
            <a:r>
              <a:rPr lang="en-US" sz="2800" b="0" strike="noStrike" spc="-1" dirty="0">
                <a:solidFill>
                  <a:srgbClr val="000000"/>
                </a:solidFill>
                <a:latin typeface="Calibri"/>
              </a:rPr>
              <a:t>Force clients to call operations to access data</a:t>
            </a:r>
          </a:p>
          <a:p>
            <a:pPr marL="628560" lvl="1" indent="-171000">
              <a:lnSpc>
                <a:spcPct val="90000"/>
              </a:lnSpc>
              <a:spcBef>
                <a:spcPts val="751"/>
              </a:spcBef>
              <a:buClr>
                <a:srgbClr val="000000"/>
              </a:buClr>
              <a:buFont typeface="Arial"/>
              <a:buChar char="•"/>
            </a:pPr>
            <a:r>
              <a:rPr lang="en-US" sz="2800" b="0" strike="noStrike" spc="-1" dirty="0">
                <a:solidFill>
                  <a:srgbClr val="000000"/>
                </a:solidFill>
                <a:latin typeface="Calibri"/>
              </a:rPr>
              <a:t>Client doesn't need to know the details of representation</a:t>
            </a:r>
          </a:p>
        </p:txBody>
      </p:sp>
      <p:sp>
        <p:nvSpPr>
          <p:cNvPr id="140" name="TextShape 3"/>
          <p:cNvSpPr txBox="1"/>
          <p:nvPr/>
        </p:nvSpPr>
        <p:spPr>
          <a:xfrm>
            <a:off x="228600" y="6248520"/>
            <a:ext cx="640044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41" name="TextShape 4"/>
          <p:cNvSpPr txBox="1"/>
          <p:nvPr/>
        </p:nvSpPr>
        <p:spPr>
          <a:xfrm>
            <a:off x="6458040" y="6356520"/>
            <a:ext cx="2057040" cy="364680"/>
          </a:xfrm>
          <a:prstGeom prst="rect">
            <a:avLst/>
          </a:prstGeom>
          <a:noFill/>
          <a:ln>
            <a:noFill/>
          </a:ln>
        </p:spPr>
        <p:txBody>
          <a:bodyPr anchor="ctr"/>
          <a:lstStyle/>
          <a:p>
            <a:pPr algn="r">
              <a:lnSpc>
                <a:spcPct val="100000"/>
              </a:lnSpc>
            </a:pPr>
            <a:fld id="{5430D992-3AD8-402C-9AB5-8DF423A72E3F}" type="slidenum">
              <a:rPr lang="en-US" sz="1400" b="0" strike="noStrike" spc="-1">
                <a:solidFill>
                  <a:srgbClr val="8B8B8B"/>
                </a:solidFill>
                <a:latin typeface="Tahoma"/>
                <a:ea typeface="MS PGothic"/>
              </a:rPr>
              <a:t>13</a:t>
            </a:fld>
            <a:endParaRPr lang="en-US" sz="1400" b="0" strike="noStrike" spc="-1">
              <a:latin typeface="Times New Roman"/>
            </a:endParaRPr>
          </a:p>
        </p:txBody>
      </p:sp>
      <p:sp>
        <p:nvSpPr>
          <p:cNvPr id="142" name="CustomShape 5"/>
          <p:cNvSpPr/>
          <p:nvPr/>
        </p:nvSpPr>
        <p:spPr>
          <a:xfrm>
            <a:off x="203040" y="3225960"/>
            <a:ext cx="4038120" cy="121896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90000"/>
              </a:lnSpc>
              <a:spcBef>
                <a:spcPts val="439"/>
              </a:spcBef>
            </a:pPr>
            <a:r>
              <a:rPr lang="en-US" sz="2200" b="1" strike="noStrike" spc="-1" dirty="0">
                <a:solidFill>
                  <a:srgbClr val="000000"/>
                </a:solidFill>
                <a:latin typeface="Courier New"/>
                <a:ea typeface="MS PGothic"/>
              </a:rPr>
              <a:t>class </a:t>
            </a:r>
            <a:r>
              <a:rPr lang="en-US" sz="2200" b="1" strike="noStrike" spc="-1" dirty="0" err="1">
                <a:solidFill>
                  <a:schemeClr val="tx2">
                    <a:lumMod val="60000"/>
                    <a:lumOff val="40000"/>
                  </a:schemeClr>
                </a:solidFill>
                <a:latin typeface="Courier New"/>
                <a:ea typeface="MS PGothic"/>
              </a:rPr>
              <a:t>RightTriangle</a:t>
            </a:r>
            <a:r>
              <a:rPr lang="en-US" sz="2200" b="1" strike="noStrike" spc="-1" dirty="0">
                <a:solidFill>
                  <a:srgbClr val="000000"/>
                </a:solidFill>
                <a:latin typeface="Courier New"/>
                <a:ea typeface="MS PGothic"/>
              </a:rPr>
              <a:t> {</a:t>
            </a:r>
            <a:endParaRPr lang="en-US" sz="2200" b="0" strike="noStrike" spc="-1" dirty="0">
              <a:latin typeface="Arial"/>
            </a:endParaRPr>
          </a:p>
          <a:p>
            <a:pPr>
              <a:lnSpc>
                <a:spcPct val="90000"/>
              </a:lnSpc>
              <a:spcBef>
                <a:spcPts val="439"/>
              </a:spcBef>
            </a:pPr>
            <a:r>
              <a:rPr lang="en-US" sz="2200" b="1" strike="noStrike" spc="-1" dirty="0">
                <a:solidFill>
                  <a:srgbClr val="000000"/>
                </a:solidFill>
                <a:latin typeface="Courier New"/>
                <a:ea typeface="MS PGothic"/>
              </a:rPr>
              <a:t> float </a:t>
            </a:r>
            <a:r>
              <a:rPr lang="en-US" sz="2200" b="1" strike="noStrike" spc="-1" dirty="0">
                <a:solidFill>
                  <a:schemeClr val="tx2">
                    <a:lumMod val="60000"/>
                    <a:lumOff val="40000"/>
                  </a:schemeClr>
                </a:solidFill>
                <a:latin typeface="Courier New"/>
                <a:ea typeface="MS PGothic"/>
              </a:rPr>
              <a:t>base</a:t>
            </a:r>
            <a:r>
              <a:rPr lang="en-US" sz="2200" b="1" strike="noStrike" spc="-1" dirty="0">
                <a:solidFill>
                  <a:srgbClr val="000000"/>
                </a:solidFill>
                <a:latin typeface="Courier New"/>
                <a:ea typeface="MS PGothic"/>
              </a:rPr>
              <a:t>, </a:t>
            </a:r>
            <a:r>
              <a:rPr lang="en-US" sz="2200" b="1" strike="noStrike" spc="-1" dirty="0">
                <a:solidFill>
                  <a:schemeClr val="tx2">
                    <a:lumMod val="60000"/>
                    <a:lumOff val="40000"/>
                  </a:schemeClr>
                </a:solidFill>
                <a:latin typeface="Courier New"/>
                <a:ea typeface="MS PGothic"/>
              </a:rPr>
              <a:t>altitude</a:t>
            </a:r>
            <a:r>
              <a:rPr lang="en-US" sz="2200" b="1" strike="noStrike" spc="-1" dirty="0">
                <a:solidFill>
                  <a:srgbClr val="000000"/>
                </a:solidFill>
                <a:latin typeface="Courier New"/>
                <a:ea typeface="MS PGothic"/>
              </a:rPr>
              <a:t>;</a:t>
            </a:r>
            <a:endParaRPr lang="en-US" sz="2200" b="0" strike="noStrike" spc="-1" dirty="0">
              <a:latin typeface="Arial"/>
            </a:endParaRPr>
          </a:p>
          <a:p>
            <a:pPr>
              <a:lnSpc>
                <a:spcPct val="90000"/>
              </a:lnSpc>
              <a:spcBef>
                <a:spcPts val="439"/>
              </a:spcBef>
            </a:pPr>
            <a:r>
              <a:rPr lang="en-US" sz="2200" b="1" strike="noStrike" spc="-1" dirty="0">
                <a:solidFill>
                  <a:srgbClr val="000000"/>
                </a:solidFill>
                <a:latin typeface="Courier New"/>
                <a:ea typeface="MS PGothic"/>
              </a:rPr>
              <a:t>}</a:t>
            </a:r>
            <a:endParaRPr lang="en-US" sz="2200" b="0" strike="noStrike" spc="-1" dirty="0">
              <a:latin typeface="Arial"/>
            </a:endParaRPr>
          </a:p>
        </p:txBody>
      </p:sp>
      <p:sp>
        <p:nvSpPr>
          <p:cNvPr id="143" name="CustomShape 6"/>
          <p:cNvSpPr/>
          <p:nvPr/>
        </p:nvSpPr>
        <p:spPr>
          <a:xfrm>
            <a:off x="4264920" y="3225960"/>
            <a:ext cx="4851000" cy="121896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90000"/>
              </a:lnSpc>
              <a:spcBef>
                <a:spcPts val="439"/>
              </a:spcBef>
            </a:pPr>
            <a:r>
              <a:rPr lang="en-US" sz="2200" b="1" strike="noStrike" spc="-1" dirty="0">
                <a:solidFill>
                  <a:srgbClr val="000000"/>
                </a:solidFill>
                <a:latin typeface="Courier New"/>
                <a:ea typeface="MS PGothic"/>
              </a:rPr>
              <a:t>class </a:t>
            </a:r>
            <a:r>
              <a:rPr lang="en-US" sz="2200" b="1" strike="noStrike" spc="-1" dirty="0" err="1">
                <a:solidFill>
                  <a:schemeClr val="tx2">
                    <a:lumMod val="60000"/>
                    <a:lumOff val="40000"/>
                  </a:schemeClr>
                </a:solidFill>
                <a:latin typeface="Courier New"/>
                <a:ea typeface="MS PGothic"/>
              </a:rPr>
              <a:t>RightTriangle</a:t>
            </a:r>
            <a:r>
              <a:rPr lang="en-US" sz="2200" b="1" strike="noStrike" spc="-1" dirty="0">
                <a:solidFill>
                  <a:srgbClr val="000000"/>
                </a:solidFill>
                <a:latin typeface="Courier New"/>
                <a:ea typeface="MS PGothic"/>
              </a:rPr>
              <a:t> {</a:t>
            </a:r>
            <a:endParaRPr lang="en-US" sz="2200" b="0" strike="noStrike" spc="-1" dirty="0">
              <a:latin typeface="Arial"/>
            </a:endParaRPr>
          </a:p>
          <a:p>
            <a:pPr>
              <a:lnSpc>
                <a:spcPct val="90000"/>
              </a:lnSpc>
              <a:spcBef>
                <a:spcPts val="439"/>
              </a:spcBef>
            </a:pPr>
            <a:r>
              <a:rPr lang="en-US" sz="2200" b="1" strike="noStrike" spc="-1" dirty="0">
                <a:solidFill>
                  <a:srgbClr val="000000"/>
                </a:solidFill>
                <a:latin typeface="Courier New"/>
                <a:ea typeface="MS PGothic"/>
              </a:rPr>
              <a:t> float </a:t>
            </a:r>
            <a:r>
              <a:rPr lang="en-US" sz="2200" b="1" strike="noStrike" spc="-1" dirty="0">
                <a:solidFill>
                  <a:schemeClr val="tx2">
                    <a:lumMod val="60000"/>
                    <a:lumOff val="40000"/>
                  </a:schemeClr>
                </a:solidFill>
                <a:latin typeface="Courier New"/>
                <a:ea typeface="MS PGothic"/>
              </a:rPr>
              <a:t>base</a:t>
            </a:r>
            <a:r>
              <a:rPr lang="en-US" sz="2200" b="1" strike="noStrike" spc="-1" dirty="0">
                <a:solidFill>
                  <a:srgbClr val="000000"/>
                </a:solidFill>
                <a:latin typeface="Courier New"/>
                <a:ea typeface="MS PGothic"/>
              </a:rPr>
              <a:t>,</a:t>
            </a:r>
            <a:r>
              <a:rPr lang="en-US" sz="2200" b="1" strike="noStrike" spc="-1" dirty="0">
                <a:solidFill>
                  <a:srgbClr val="0000FF"/>
                </a:solidFill>
                <a:latin typeface="Courier New"/>
                <a:ea typeface="MS PGothic"/>
              </a:rPr>
              <a:t> </a:t>
            </a:r>
            <a:r>
              <a:rPr lang="en-US" sz="2200" b="1" strike="noStrike" spc="-1" dirty="0">
                <a:solidFill>
                  <a:schemeClr val="tx2">
                    <a:lumMod val="60000"/>
                    <a:lumOff val="40000"/>
                  </a:schemeClr>
                </a:solidFill>
                <a:latin typeface="Courier New"/>
                <a:ea typeface="MS PGothic"/>
              </a:rPr>
              <a:t>angle</a:t>
            </a:r>
            <a:r>
              <a:rPr lang="en-US" sz="2200" b="1" strike="noStrike" spc="-1" dirty="0">
                <a:solidFill>
                  <a:srgbClr val="000000"/>
                </a:solidFill>
                <a:latin typeface="Courier New"/>
                <a:ea typeface="MS PGothic"/>
              </a:rPr>
              <a:t>;</a:t>
            </a:r>
            <a:endParaRPr lang="en-US" sz="2200" b="0" strike="noStrike" spc="-1" dirty="0">
              <a:latin typeface="Arial"/>
            </a:endParaRPr>
          </a:p>
          <a:p>
            <a:pPr>
              <a:lnSpc>
                <a:spcPct val="90000"/>
              </a:lnSpc>
              <a:spcBef>
                <a:spcPts val="439"/>
              </a:spcBef>
            </a:pPr>
            <a:r>
              <a:rPr lang="en-US" sz="2200" b="1" strike="noStrike" spc="-1" dirty="0">
                <a:solidFill>
                  <a:srgbClr val="000000"/>
                </a:solidFill>
                <a:latin typeface="Courier New"/>
                <a:ea typeface="MS PGothic"/>
              </a:rPr>
              <a:t>}</a:t>
            </a:r>
            <a:endParaRPr lang="en-US" sz="2200" b="0" strike="noStrike" spc="-1" dirty="0">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extShape 1"/>
          <p:cNvSpPr txBox="1"/>
          <p:nvPr/>
        </p:nvSpPr>
        <p:spPr>
          <a:xfrm>
            <a:off x="648360" y="179100"/>
            <a:ext cx="7886520" cy="1325160"/>
          </a:xfrm>
          <a:prstGeom prst="rect">
            <a:avLst/>
          </a:prstGeom>
          <a:noFill/>
          <a:ln>
            <a:noFill/>
          </a:ln>
        </p:spPr>
        <p:txBody>
          <a:bodyPr anchor="ctr"/>
          <a:lstStyle/>
          <a:p>
            <a:pPr>
              <a:lnSpc>
                <a:spcPct val="90000"/>
              </a:lnSpc>
            </a:pPr>
            <a:r>
              <a:rPr lang="en-US" sz="3300" b="0" strike="noStrike" spc="-1" dirty="0">
                <a:solidFill>
                  <a:srgbClr val="000000"/>
                </a:solidFill>
                <a:latin typeface="Calibri Light"/>
              </a:rPr>
              <a:t>Are These Types Same or Different? </a:t>
            </a:r>
            <a:endParaRPr lang="en-US" sz="3300" b="0" strike="noStrike" spc="-1" dirty="0">
              <a:solidFill>
                <a:srgbClr val="000000"/>
              </a:solidFill>
              <a:latin typeface="Tahoma"/>
            </a:endParaRPr>
          </a:p>
        </p:txBody>
      </p:sp>
      <p:sp>
        <p:nvSpPr>
          <p:cNvPr id="145" name="TextShape 2"/>
          <p:cNvSpPr txBox="1"/>
          <p:nvPr/>
        </p:nvSpPr>
        <p:spPr>
          <a:xfrm>
            <a:off x="228600" y="1679803"/>
            <a:ext cx="8726040" cy="4532040"/>
          </a:xfrm>
          <a:prstGeom prst="rect">
            <a:avLst/>
          </a:prstGeom>
          <a:noFill/>
          <a:ln>
            <a:noFill/>
          </a:ln>
        </p:spPr>
        <p:txBody>
          <a:bodyPr/>
          <a:lstStyle/>
          <a:p>
            <a:pPr>
              <a:lnSpc>
                <a:spcPct val="100000"/>
              </a:lnSpc>
              <a:spcBef>
                <a:spcPts val="751"/>
              </a:spcBef>
            </a:pPr>
            <a:endParaRPr lang="en-US" sz="2100" b="0" strike="noStrike" spc="-1" dirty="0">
              <a:solidFill>
                <a:srgbClr val="000000"/>
              </a:solidFill>
              <a:latin typeface="Calibri"/>
            </a:endParaRPr>
          </a:p>
          <a:p>
            <a:pPr>
              <a:lnSpc>
                <a:spcPct val="100000"/>
              </a:lnSpc>
              <a:spcBef>
                <a:spcPts val="751"/>
              </a:spcBef>
            </a:pPr>
            <a:endParaRPr lang="en-US" sz="2100" b="0" strike="noStrike" spc="-1" dirty="0">
              <a:solidFill>
                <a:srgbClr val="000000"/>
              </a:solidFill>
              <a:latin typeface="Calibri"/>
            </a:endParaRPr>
          </a:p>
          <a:p>
            <a:pPr>
              <a:lnSpc>
                <a:spcPct val="100000"/>
              </a:lnSpc>
              <a:spcBef>
                <a:spcPts val="751"/>
              </a:spcBef>
            </a:pPr>
            <a:endParaRPr lang="en-US" sz="2100" b="0" strike="noStrike" spc="-1" dirty="0">
              <a:solidFill>
                <a:srgbClr val="000000"/>
              </a:solidFill>
              <a:latin typeface="Calibri"/>
            </a:endParaRPr>
          </a:p>
          <a:p>
            <a:pPr marL="171360" indent="-171000">
              <a:lnSpc>
                <a:spcPct val="100000"/>
              </a:lnSpc>
              <a:spcBef>
                <a:spcPts val="751"/>
              </a:spcBef>
              <a:buClr>
                <a:srgbClr val="000000"/>
              </a:buClr>
              <a:buFont typeface="Arial"/>
              <a:buChar char="•"/>
            </a:pPr>
            <a:r>
              <a:rPr lang="en-US" sz="2800" b="0" strike="noStrike" spc="-1" dirty="0">
                <a:solidFill>
                  <a:srgbClr val="000000"/>
                </a:solidFill>
                <a:latin typeface="Calibri"/>
                <a:ea typeface="ＭＳ Ｐゴシック"/>
              </a:rPr>
              <a:t>They are </a:t>
            </a:r>
            <a:r>
              <a:rPr lang="en-US" sz="2800" b="0" strike="noStrike" spc="-1" dirty="0">
                <a:solidFill>
                  <a:srgbClr val="FF0000"/>
                </a:solidFill>
                <a:latin typeface="Calibri"/>
                <a:ea typeface="ＭＳ Ｐゴシック"/>
              </a:rPr>
              <a:t>different</a:t>
            </a:r>
            <a:r>
              <a:rPr lang="en-US" sz="2800" b="0" strike="noStrike" spc="-1" dirty="0">
                <a:solidFill>
                  <a:srgbClr val="000000"/>
                </a:solidFill>
                <a:latin typeface="Calibri"/>
                <a:ea typeface="ＭＳ Ｐゴシック"/>
              </a:rPr>
              <a:t>! Different implementations</a:t>
            </a:r>
            <a:endParaRPr lang="en-US" sz="2800" b="0" strike="noStrike" spc="-1" dirty="0">
              <a:solidFill>
                <a:srgbClr val="000000"/>
              </a:solidFill>
              <a:latin typeface="Calibri"/>
            </a:endParaRPr>
          </a:p>
          <a:p>
            <a:pPr marL="171360" indent="-171000">
              <a:lnSpc>
                <a:spcPct val="100000"/>
              </a:lnSpc>
              <a:spcBef>
                <a:spcPts val="751"/>
              </a:spcBef>
              <a:buClr>
                <a:srgbClr val="000000"/>
              </a:buClr>
              <a:buFont typeface="Arial"/>
              <a:buChar char="•"/>
            </a:pPr>
            <a:r>
              <a:rPr lang="en-US" sz="2800" b="0" strike="noStrike" spc="-1" dirty="0">
                <a:solidFill>
                  <a:srgbClr val="000000"/>
                </a:solidFill>
                <a:latin typeface="Calibri"/>
                <a:ea typeface="ＭＳ Ｐゴシック"/>
              </a:rPr>
              <a:t>They are the </a:t>
            </a:r>
            <a:r>
              <a:rPr lang="en-US" sz="2800" b="0" strike="noStrike" spc="-1" dirty="0">
                <a:solidFill>
                  <a:srgbClr val="FF0000"/>
                </a:solidFill>
                <a:latin typeface="Calibri"/>
                <a:ea typeface="ＭＳ Ｐゴシック"/>
              </a:rPr>
              <a:t>same</a:t>
            </a:r>
            <a:r>
              <a:rPr lang="en-US" sz="2800" b="0" strike="noStrike" spc="-1" dirty="0">
                <a:solidFill>
                  <a:srgbClr val="000000"/>
                </a:solidFill>
                <a:latin typeface="Calibri"/>
                <a:ea typeface="ＭＳ Ｐゴシック"/>
              </a:rPr>
              <a:t>! Both implement the concept of a 2D point. </a:t>
            </a:r>
          </a:p>
          <a:p>
            <a:pPr marL="171360" indent="-171000">
              <a:lnSpc>
                <a:spcPct val="100000"/>
              </a:lnSpc>
              <a:spcBef>
                <a:spcPts val="751"/>
              </a:spcBef>
              <a:buClr>
                <a:srgbClr val="000000"/>
              </a:buClr>
              <a:buFont typeface="Arial"/>
              <a:buChar char="•"/>
            </a:pPr>
            <a:r>
              <a:rPr lang="en-US" sz="2800" b="0" strike="noStrike" spc="-1" dirty="0">
                <a:solidFill>
                  <a:srgbClr val="000000"/>
                </a:solidFill>
                <a:latin typeface="Calibri"/>
                <a:ea typeface="ＭＳ Ｐゴシック"/>
              </a:rPr>
              <a:t>Goal of ADT methodology is to </a:t>
            </a:r>
            <a:r>
              <a:rPr lang="en-US" sz="2800" b="0" strike="noStrike" spc="-1" dirty="0">
                <a:solidFill>
                  <a:srgbClr val="FF0000"/>
                </a:solidFill>
                <a:latin typeface="Calibri"/>
                <a:ea typeface="ＭＳ Ｐゴシック"/>
              </a:rPr>
              <a:t>express sameness</a:t>
            </a:r>
            <a:r>
              <a:rPr lang="en-US" sz="2800" b="0" strike="noStrike" spc="-1" dirty="0">
                <a:solidFill>
                  <a:srgbClr val="000000"/>
                </a:solidFill>
                <a:latin typeface="Calibri"/>
                <a:ea typeface="ＭＳ Ｐゴシック"/>
              </a:rPr>
              <a:t> </a:t>
            </a:r>
            <a:endParaRPr lang="en-US" sz="28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ea typeface="ＭＳ Ｐゴシック"/>
              </a:rPr>
              <a:t>Clients depend only on the </a:t>
            </a:r>
            <a:r>
              <a:rPr lang="en-US" sz="2400" b="0" u="sng" strike="noStrike" spc="-1" dirty="0">
                <a:solidFill>
                  <a:srgbClr val="000000"/>
                </a:solidFill>
                <a:uFillTx/>
                <a:latin typeface="Calibri"/>
                <a:ea typeface="ＭＳ Ｐゴシック"/>
              </a:rPr>
              <a:t>set of operations:</a:t>
            </a:r>
            <a:r>
              <a:rPr lang="en-US" sz="2400" b="0" strike="noStrike" spc="-1" dirty="0">
                <a:solidFill>
                  <a:srgbClr val="000000"/>
                </a:solidFill>
                <a:latin typeface="Calibri"/>
                <a:ea typeface="ＭＳ Ｐゴシック"/>
              </a:rPr>
              <a:t> x(), y(), r(), theta(), etc.</a:t>
            </a:r>
            <a:r>
              <a:rPr lang="en-US" sz="2400" b="0" u="sng" strike="noStrike" spc="-1" dirty="0">
                <a:solidFill>
                  <a:srgbClr val="000000"/>
                </a:solidFill>
                <a:uFillTx/>
                <a:latin typeface="Calibri"/>
                <a:ea typeface="ＭＳ Ｐゴシック"/>
              </a:rPr>
              <a:t> </a:t>
            </a:r>
            <a:endParaRPr lang="en-US" sz="24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ea typeface="ＭＳ Ｐゴシック"/>
              </a:rPr>
              <a:t>Data representation can be changed: to change algorithms, to fix bugs, etc.</a:t>
            </a:r>
            <a:endParaRPr lang="en-US" sz="2400" b="0" strike="noStrike" spc="-1" dirty="0">
              <a:solidFill>
                <a:srgbClr val="000000"/>
              </a:solidFill>
              <a:latin typeface="Calibri"/>
            </a:endParaRPr>
          </a:p>
        </p:txBody>
      </p:sp>
      <p:sp>
        <p:nvSpPr>
          <p:cNvPr id="146" name="TextShape 3"/>
          <p:cNvSpPr txBox="1"/>
          <p:nvPr/>
        </p:nvSpPr>
        <p:spPr>
          <a:xfrm>
            <a:off x="228600" y="6248520"/>
            <a:ext cx="548604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47" name="TextShape 4"/>
          <p:cNvSpPr txBox="1"/>
          <p:nvPr/>
        </p:nvSpPr>
        <p:spPr>
          <a:xfrm>
            <a:off x="6458040" y="6356520"/>
            <a:ext cx="2057040" cy="364680"/>
          </a:xfrm>
          <a:prstGeom prst="rect">
            <a:avLst/>
          </a:prstGeom>
          <a:noFill/>
          <a:ln>
            <a:noFill/>
          </a:ln>
        </p:spPr>
        <p:txBody>
          <a:bodyPr anchor="ctr"/>
          <a:lstStyle/>
          <a:p>
            <a:pPr algn="r">
              <a:lnSpc>
                <a:spcPct val="100000"/>
              </a:lnSpc>
            </a:pPr>
            <a:fld id="{0122C6ED-DA8A-4C4E-B68E-3AE87B1EF025}" type="slidenum">
              <a:rPr lang="en-US" sz="1400" b="0" strike="noStrike" spc="-1">
                <a:solidFill>
                  <a:srgbClr val="8B8B8B"/>
                </a:solidFill>
                <a:latin typeface="Tahoma"/>
                <a:ea typeface="MS PGothic"/>
              </a:rPr>
              <a:t>14</a:t>
            </a:fld>
            <a:endParaRPr lang="en-US" sz="1400" b="0" strike="noStrike" spc="-1">
              <a:latin typeface="Times New Roman"/>
            </a:endParaRPr>
          </a:p>
        </p:txBody>
      </p:sp>
      <p:sp>
        <p:nvSpPr>
          <p:cNvPr id="148" name="CustomShape 5"/>
          <p:cNvSpPr/>
          <p:nvPr/>
        </p:nvSpPr>
        <p:spPr>
          <a:xfrm>
            <a:off x="493560" y="1520280"/>
            <a:ext cx="3809520" cy="1676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spcBef>
                <a:spcPts val="479"/>
              </a:spcBef>
            </a:pPr>
            <a:r>
              <a:rPr lang="en-US" sz="2400" b="1" strike="noStrike" spc="-1">
                <a:solidFill>
                  <a:srgbClr val="000000"/>
                </a:solidFill>
                <a:latin typeface="Courier New"/>
                <a:ea typeface="MS PGothic"/>
              </a:rPr>
              <a:t>class </a:t>
            </a:r>
            <a:r>
              <a:rPr lang="en-US" sz="2400" b="1" strike="noStrike" spc="-1">
                <a:solidFill>
                  <a:srgbClr val="0000FF"/>
                </a:solidFill>
                <a:latin typeface="Courier New"/>
                <a:ea typeface="MS PGothic"/>
              </a:rPr>
              <a:t>Point</a:t>
            </a:r>
            <a:r>
              <a:rPr lang="en-US" sz="2400" b="1" strike="noStrike" spc="-1">
                <a:solidFill>
                  <a:srgbClr val="000000"/>
                </a:solidFill>
                <a:latin typeface="Courier New"/>
                <a:ea typeface="MS PGothic"/>
              </a:rPr>
              <a:t> {</a:t>
            </a:r>
            <a:endParaRPr lang="en-US" sz="2400" b="0" strike="noStrike" spc="-1">
              <a:latin typeface="Arial"/>
            </a:endParaRPr>
          </a:p>
          <a:p>
            <a:pPr>
              <a:lnSpc>
                <a:spcPct val="80000"/>
              </a:lnSpc>
              <a:spcBef>
                <a:spcPts val="479"/>
              </a:spcBef>
            </a:pPr>
            <a:r>
              <a:rPr lang="en-US" sz="2400" b="1" strike="noStrike" spc="-1">
                <a:solidFill>
                  <a:srgbClr val="000000"/>
                </a:solidFill>
                <a:latin typeface="Courier New"/>
                <a:ea typeface="MS PGothic"/>
              </a:rPr>
              <a:t> float </a:t>
            </a:r>
            <a:r>
              <a:rPr lang="en-US" sz="2400" b="1" strike="noStrike" spc="-1">
                <a:solidFill>
                  <a:srgbClr val="0000FF"/>
                </a:solidFill>
                <a:latin typeface="Courier New"/>
                <a:ea typeface="MS PGothic"/>
              </a:rPr>
              <a:t>x</a:t>
            </a:r>
            <a:r>
              <a:rPr lang="en-US" sz="2400" b="1" strike="noStrike" spc="-1">
                <a:solidFill>
                  <a:srgbClr val="000000"/>
                </a:solidFill>
                <a:latin typeface="Courier New"/>
                <a:ea typeface="MS PGothic"/>
              </a:rPr>
              <a:t>; </a:t>
            </a:r>
            <a:endParaRPr lang="en-US" sz="2400" b="0" strike="noStrike" spc="-1">
              <a:latin typeface="Arial"/>
            </a:endParaRPr>
          </a:p>
          <a:p>
            <a:pPr>
              <a:lnSpc>
                <a:spcPct val="80000"/>
              </a:lnSpc>
              <a:spcBef>
                <a:spcPts val="479"/>
              </a:spcBef>
            </a:pPr>
            <a:r>
              <a:rPr lang="en-US" sz="2400" b="1" strike="noStrike" spc="-1">
                <a:solidFill>
                  <a:srgbClr val="000000"/>
                </a:solidFill>
                <a:latin typeface="Courier New"/>
                <a:ea typeface="MS PGothic"/>
              </a:rPr>
              <a:t> float </a:t>
            </a:r>
            <a:r>
              <a:rPr lang="en-US" sz="2400" b="1" strike="noStrike" spc="-1">
                <a:solidFill>
                  <a:srgbClr val="0000FF"/>
                </a:solidFill>
                <a:latin typeface="Courier New"/>
                <a:ea typeface="MS PGothic"/>
              </a:rPr>
              <a:t>y</a:t>
            </a:r>
            <a:r>
              <a:rPr lang="en-US" sz="2400" b="1" strike="noStrike" spc="-1">
                <a:solidFill>
                  <a:srgbClr val="000000"/>
                </a:solidFill>
                <a:latin typeface="Courier New"/>
                <a:ea typeface="MS PGothic"/>
              </a:rPr>
              <a:t>; </a:t>
            </a:r>
            <a:endParaRPr lang="en-US" sz="2400" b="0" strike="noStrike" spc="-1">
              <a:latin typeface="Arial"/>
            </a:endParaRPr>
          </a:p>
          <a:p>
            <a:pPr>
              <a:lnSpc>
                <a:spcPct val="80000"/>
              </a:lnSpc>
              <a:spcBef>
                <a:spcPts val="479"/>
              </a:spcBef>
            </a:pPr>
            <a:r>
              <a:rPr lang="en-US" sz="2400" b="1" strike="noStrike" spc="-1">
                <a:solidFill>
                  <a:srgbClr val="000000"/>
                </a:solidFill>
                <a:latin typeface="Courier New"/>
                <a:ea typeface="MS PGothic"/>
              </a:rPr>
              <a:t>}</a:t>
            </a:r>
            <a:endParaRPr lang="en-US" sz="2400" b="0" strike="noStrike" spc="-1">
              <a:latin typeface="Arial"/>
            </a:endParaRPr>
          </a:p>
        </p:txBody>
      </p:sp>
      <p:sp>
        <p:nvSpPr>
          <p:cNvPr id="149" name="CustomShape 6"/>
          <p:cNvSpPr/>
          <p:nvPr/>
        </p:nvSpPr>
        <p:spPr>
          <a:xfrm>
            <a:off x="4724280" y="1526040"/>
            <a:ext cx="3809520" cy="1676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spcBef>
                <a:spcPts val="479"/>
              </a:spcBef>
            </a:pPr>
            <a:r>
              <a:rPr lang="en-US" sz="2400" b="1" strike="noStrike" spc="-1">
                <a:solidFill>
                  <a:srgbClr val="000000"/>
                </a:solidFill>
                <a:latin typeface="Courier New"/>
                <a:ea typeface="MS PGothic"/>
              </a:rPr>
              <a:t>class </a:t>
            </a:r>
            <a:r>
              <a:rPr lang="en-US" sz="2400" b="1" strike="noStrike" spc="-1">
                <a:solidFill>
                  <a:srgbClr val="0000FF"/>
                </a:solidFill>
                <a:latin typeface="Courier New"/>
                <a:ea typeface="MS PGothic"/>
              </a:rPr>
              <a:t>Point</a:t>
            </a:r>
            <a:r>
              <a:rPr lang="en-US" sz="2400" b="1" strike="noStrike" spc="-1">
                <a:solidFill>
                  <a:srgbClr val="000000"/>
                </a:solidFill>
                <a:latin typeface="Courier New"/>
                <a:ea typeface="MS PGothic"/>
              </a:rPr>
              <a:t> {</a:t>
            </a:r>
            <a:endParaRPr lang="en-US" sz="2400" b="0" strike="noStrike" spc="-1">
              <a:latin typeface="Arial"/>
            </a:endParaRPr>
          </a:p>
          <a:p>
            <a:pPr>
              <a:lnSpc>
                <a:spcPct val="80000"/>
              </a:lnSpc>
              <a:spcBef>
                <a:spcPts val="479"/>
              </a:spcBef>
            </a:pPr>
            <a:r>
              <a:rPr lang="en-US" sz="2400" b="1" strike="noStrike" spc="-1">
                <a:solidFill>
                  <a:srgbClr val="000000"/>
                </a:solidFill>
                <a:latin typeface="Courier New"/>
                <a:ea typeface="MS PGothic"/>
              </a:rPr>
              <a:t> float </a:t>
            </a:r>
            <a:r>
              <a:rPr lang="en-US" sz="2400" b="1" strike="noStrike" spc="-1">
                <a:solidFill>
                  <a:srgbClr val="0000FF"/>
                </a:solidFill>
                <a:latin typeface="Courier New"/>
                <a:ea typeface="MS PGothic"/>
              </a:rPr>
              <a:t>r</a:t>
            </a:r>
            <a:r>
              <a:rPr lang="en-US" sz="2400" b="1" strike="noStrike" spc="-1">
                <a:solidFill>
                  <a:srgbClr val="000000"/>
                </a:solidFill>
                <a:latin typeface="Courier New"/>
                <a:ea typeface="MS PGothic"/>
              </a:rPr>
              <a:t>; </a:t>
            </a:r>
            <a:endParaRPr lang="en-US" sz="2400" b="0" strike="noStrike" spc="-1">
              <a:latin typeface="Arial"/>
            </a:endParaRPr>
          </a:p>
          <a:p>
            <a:pPr>
              <a:lnSpc>
                <a:spcPct val="80000"/>
              </a:lnSpc>
              <a:spcBef>
                <a:spcPts val="479"/>
              </a:spcBef>
            </a:pPr>
            <a:r>
              <a:rPr lang="en-US" sz="2400" b="1" strike="noStrike" spc="-1">
                <a:solidFill>
                  <a:srgbClr val="000000"/>
                </a:solidFill>
                <a:latin typeface="Courier New"/>
                <a:ea typeface="MS PGothic"/>
              </a:rPr>
              <a:t> float </a:t>
            </a:r>
            <a:r>
              <a:rPr lang="en-US" sz="2400" b="1" strike="noStrike" spc="-1">
                <a:solidFill>
                  <a:srgbClr val="0000FF"/>
                </a:solidFill>
                <a:latin typeface="Courier New"/>
                <a:ea typeface="MS PGothic"/>
              </a:rPr>
              <a:t>theta</a:t>
            </a:r>
            <a:r>
              <a:rPr lang="en-US" sz="2400" b="1" strike="noStrike" spc="-1">
                <a:solidFill>
                  <a:srgbClr val="000000"/>
                </a:solidFill>
                <a:latin typeface="Courier New"/>
                <a:ea typeface="MS PGothic"/>
              </a:rPr>
              <a:t>;</a:t>
            </a:r>
            <a:endParaRPr lang="en-US" sz="2400" b="0" strike="noStrike" spc="-1">
              <a:latin typeface="Arial"/>
            </a:endParaRPr>
          </a:p>
          <a:p>
            <a:pPr>
              <a:lnSpc>
                <a:spcPct val="80000"/>
              </a:lnSpc>
              <a:spcBef>
                <a:spcPts val="479"/>
              </a:spcBef>
            </a:pPr>
            <a:r>
              <a:rPr lang="en-US" sz="2400" b="1" strike="noStrike" spc="-1">
                <a:solidFill>
                  <a:srgbClr val="000000"/>
                </a:solidFill>
                <a:latin typeface="Courier New"/>
                <a:ea typeface="MS PGothic"/>
              </a:rPr>
              <a:t>}</a:t>
            </a:r>
            <a:endParaRPr lang="en-US" sz="2400" b="0" strike="noStrike" spc="-1">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Are These Types Same or Different? </a:t>
            </a:r>
            <a:endParaRPr lang="en-US" sz="3300" b="0" strike="noStrike" spc="-1">
              <a:solidFill>
                <a:srgbClr val="000000"/>
              </a:solidFill>
              <a:latin typeface="Tahoma"/>
            </a:endParaRPr>
          </a:p>
        </p:txBody>
      </p:sp>
      <p:sp>
        <p:nvSpPr>
          <p:cNvPr id="151" name="TextShape 2"/>
          <p:cNvSpPr txBox="1"/>
          <p:nvPr/>
        </p:nvSpPr>
        <p:spPr>
          <a:xfrm>
            <a:off x="628560" y="1825560"/>
            <a:ext cx="7886520" cy="4350960"/>
          </a:xfrm>
          <a:prstGeom prst="rect">
            <a:avLst/>
          </a:prstGeom>
          <a:noFill/>
          <a:ln>
            <a:noFill/>
          </a:ln>
        </p:spPr>
        <p:txBody>
          <a:bodyPr>
            <a:normAutofit fontScale="92500" lnSpcReduction="20000"/>
          </a:bodyPr>
          <a:lstStyle/>
          <a:p>
            <a:pPr>
              <a:lnSpc>
                <a:spcPct val="100000"/>
              </a:lnSpc>
              <a:spcBef>
                <a:spcPts val="751"/>
              </a:spcBef>
            </a:pPr>
            <a:endParaRPr lang="en-US" sz="2100" b="0" strike="noStrike" spc="-1" dirty="0">
              <a:solidFill>
                <a:srgbClr val="000000"/>
              </a:solidFill>
              <a:latin typeface="Calibri"/>
            </a:endParaRPr>
          </a:p>
          <a:p>
            <a:pPr>
              <a:lnSpc>
                <a:spcPct val="100000"/>
              </a:lnSpc>
              <a:spcBef>
                <a:spcPts val="751"/>
              </a:spcBef>
            </a:pPr>
            <a:endParaRPr lang="en-US" sz="2100" b="0" strike="noStrike" spc="-1" dirty="0">
              <a:solidFill>
                <a:srgbClr val="000000"/>
              </a:solidFill>
              <a:latin typeface="Calibri"/>
            </a:endParaRPr>
          </a:p>
          <a:p>
            <a:pPr>
              <a:lnSpc>
                <a:spcPct val="100000"/>
              </a:lnSpc>
              <a:spcBef>
                <a:spcPts val="751"/>
              </a:spcBef>
            </a:pPr>
            <a:endParaRPr lang="en-US" sz="2100" b="0" strike="noStrike" spc="-1" dirty="0">
              <a:solidFill>
                <a:srgbClr val="000000"/>
              </a:solidFill>
              <a:latin typeface="Calibri"/>
            </a:endParaRPr>
          </a:p>
          <a:p>
            <a:endParaRPr lang="en-US" sz="2100" b="0" strike="noStrike" spc="-1" dirty="0">
              <a:solidFill>
                <a:srgbClr val="000000"/>
              </a:solidFill>
              <a:latin typeface="Calibri"/>
            </a:endParaRPr>
          </a:p>
          <a:p>
            <a:endParaRPr lang="en-US" sz="2100" b="0" strike="noStrike" spc="-1" dirty="0">
              <a:solidFill>
                <a:srgbClr val="000000"/>
              </a:solidFill>
              <a:latin typeface="Calibri"/>
            </a:endParaRPr>
          </a:p>
          <a:p>
            <a:pPr>
              <a:lnSpc>
                <a:spcPct val="100000"/>
              </a:lnSpc>
              <a:spcBef>
                <a:spcPts val="751"/>
              </a:spcBef>
            </a:pPr>
            <a:endParaRPr lang="en-US" sz="2100" b="0" strike="noStrike" spc="-1" dirty="0">
              <a:solidFill>
                <a:srgbClr val="000000"/>
              </a:solidFill>
              <a:latin typeface="Calibri"/>
            </a:endParaRPr>
          </a:p>
          <a:p>
            <a:pPr>
              <a:lnSpc>
                <a:spcPct val="100000"/>
              </a:lnSpc>
              <a:spcBef>
                <a:spcPts val="751"/>
              </a:spcBef>
            </a:pPr>
            <a:endParaRPr lang="en-US" sz="2100" b="0" strike="noStrike" spc="-1" dirty="0">
              <a:solidFill>
                <a:srgbClr val="000000"/>
              </a:solidFill>
              <a:latin typeface="Calibri"/>
            </a:endParaRPr>
          </a:p>
          <a:p>
            <a:pPr>
              <a:lnSpc>
                <a:spcPct val="100000"/>
              </a:lnSpc>
              <a:spcBef>
                <a:spcPts val="751"/>
              </a:spcBef>
            </a:pPr>
            <a:endParaRPr lang="en-US" sz="2100" b="0" strike="noStrike" spc="-1" dirty="0">
              <a:solidFill>
                <a:srgbClr val="000000"/>
              </a:solidFill>
              <a:latin typeface="Calibri"/>
            </a:endParaRPr>
          </a:p>
          <a:p>
            <a:pPr>
              <a:lnSpc>
                <a:spcPct val="100000"/>
              </a:lnSpc>
              <a:spcBef>
                <a:spcPts val="751"/>
              </a:spcBef>
            </a:pPr>
            <a:endParaRPr lang="en-US" sz="2100" b="0" strike="noStrike" spc="-1" dirty="0">
              <a:solidFill>
                <a:srgbClr val="000000"/>
              </a:solidFill>
              <a:latin typeface="Calibri"/>
            </a:endParaRPr>
          </a:p>
          <a:p>
            <a:pPr>
              <a:lnSpc>
                <a:spcPct val="100000"/>
              </a:lnSpc>
              <a:spcBef>
                <a:spcPts val="751"/>
              </a:spcBef>
            </a:pPr>
            <a:endParaRPr lang="en-US" sz="2100" b="0" strike="noStrike" spc="-1" dirty="0">
              <a:solidFill>
                <a:srgbClr val="000000"/>
              </a:solidFill>
              <a:latin typeface="Calibri"/>
            </a:endParaRPr>
          </a:p>
          <a:p>
            <a:pPr marL="171360" indent="-171000">
              <a:lnSpc>
                <a:spcPct val="100000"/>
              </a:lnSpc>
              <a:spcBef>
                <a:spcPts val="751"/>
              </a:spcBef>
              <a:buClr>
                <a:srgbClr val="000000"/>
              </a:buClr>
              <a:buFont typeface="Arial"/>
              <a:buChar char="•"/>
            </a:pPr>
            <a:r>
              <a:rPr lang="en-US" sz="2100" b="0" strike="noStrike" spc="-1" dirty="0">
                <a:solidFill>
                  <a:srgbClr val="000000"/>
                </a:solidFill>
                <a:latin typeface="Calibri"/>
                <a:ea typeface="ＭＳ Ｐゴシック"/>
              </a:rPr>
              <a:t>Same ADT</a:t>
            </a:r>
          </a:p>
          <a:p>
            <a:pPr marL="171360" indent="-171000">
              <a:lnSpc>
                <a:spcPct val="100000"/>
              </a:lnSpc>
              <a:spcBef>
                <a:spcPts val="751"/>
              </a:spcBef>
              <a:buClr>
                <a:srgbClr val="000000"/>
              </a:buClr>
              <a:buFont typeface="Arial"/>
              <a:buChar char="•"/>
            </a:pPr>
            <a:r>
              <a:rPr lang="en-US" sz="2100" b="0" strike="noStrike" spc="-1" dirty="0">
                <a:solidFill>
                  <a:srgbClr val="000000"/>
                </a:solidFill>
                <a:latin typeface="Calibri"/>
                <a:ea typeface="ＭＳ Ｐゴシック"/>
              </a:rPr>
              <a:t>Clients depend only on the </a:t>
            </a:r>
            <a:r>
              <a:rPr lang="en-US" sz="2100" b="0" u="sng" strike="noStrike" spc="-1" dirty="0">
                <a:solidFill>
                  <a:srgbClr val="000000"/>
                </a:solidFill>
                <a:uFillTx/>
                <a:latin typeface="Calibri"/>
                <a:ea typeface="ＭＳ Ｐゴシック"/>
              </a:rPr>
              <a:t>set of operations:</a:t>
            </a:r>
            <a:r>
              <a:rPr lang="en-US" sz="2100" b="0" strike="noStrike" spc="-1" dirty="0">
                <a:solidFill>
                  <a:srgbClr val="000000"/>
                </a:solidFill>
                <a:latin typeface="Calibri"/>
                <a:ea typeface="ＭＳ Ｐゴシック"/>
              </a:rPr>
              <a:t> </a:t>
            </a:r>
            <a:r>
              <a:rPr lang="en-US" sz="2100" b="1" strike="noStrike" spc="-1" dirty="0">
                <a:solidFill>
                  <a:srgbClr val="000000"/>
                </a:solidFill>
                <a:latin typeface="Courier New"/>
                <a:ea typeface="ＭＳ Ｐゴシック"/>
              </a:rPr>
              <a:t>add(Poly)</a:t>
            </a:r>
            <a:r>
              <a:rPr lang="en-US" sz="2100" b="0" strike="noStrike" spc="-1" dirty="0">
                <a:solidFill>
                  <a:srgbClr val="000000"/>
                </a:solidFill>
                <a:latin typeface="Calibri"/>
                <a:ea typeface="ＭＳ Ｐゴシック"/>
              </a:rPr>
              <a:t>, </a:t>
            </a:r>
            <a:r>
              <a:rPr lang="en-US" sz="2100" b="1" strike="noStrike" spc="-1" dirty="0" err="1">
                <a:solidFill>
                  <a:srgbClr val="000000"/>
                </a:solidFill>
                <a:latin typeface="Courier New"/>
                <a:ea typeface="ＭＳ Ｐゴシック"/>
              </a:rPr>
              <a:t>mul</a:t>
            </a:r>
            <a:r>
              <a:rPr lang="en-US" sz="2100" b="1" strike="noStrike" spc="-1" dirty="0">
                <a:solidFill>
                  <a:srgbClr val="000000"/>
                </a:solidFill>
                <a:latin typeface="Courier New"/>
                <a:ea typeface="ＭＳ Ｐゴシック"/>
              </a:rPr>
              <a:t>(Poly)</a:t>
            </a:r>
            <a:r>
              <a:rPr lang="en-US" sz="2100" b="0" strike="noStrike" spc="-1" dirty="0">
                <a:solidFill>
                  <a:srgbClr val="000000"/>
                </a:solidFill>
                <a:latin typeface="Calibri"/>
                <a:ea typeface="ＭＳ Ｐゴシック"/>
              </a:rPr>
              <a:t>, etc. </a:t>
            </a:r>
            <a:endParaRPr lang="en-US" sz="2100" b="0" strike="noStrike" spc="-1" dirty="0">
              <a:solidFill>
                <a:srgbClr val="000000"/>
              </a:solidFill>
              <a:latin typeface="Calibri"/>
            </a:endParaRPr>
          </a:p>
        </p:txBody>
      </p:sp>
      <p:sp>
        <p:nvSpPr>
          <p:cNvPr id="152" name="TextShape 3"/>
          <p:cNvSpPr txBox="1"/>
          <p:nvPr/>
        </p:nvSpPr>
        <p:spPr>
          <a:xfrm>
            <a:off x="228600" y="6248520"/>
            <a:ext cx="548604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53" name="TextShape 4"/>
          <p:cNvSpPr txBox="1"/>
          <p:nvPr/>
        </p:nvSpPr>
        <p:spPr>
          <a:xfrm>
            <a:off x="6458040" y="6356520"/>
            <a:ext cx="2057040" cy="364680"/>
          </a:xfrm>
          <a:prstGeom prst="rect">
            <a:avLst/>
          </a:prstGeom>
          <a:noFill/>
          <a:ln>
            <a:noFill/>
          </a:ln>
        </p:spPr>
        <p:txBody>
          <a:bodyPr anchor="ctr"/>
          <a:lstStyle/>
          <a:p>
            <a:pPr algn="r">
              <a:lnSpc>
                <a:spcPct val="100000"/>
              </a:lnSpc>
            </a:pPr>
            <a:fld id="{E188F4DA-0610-4D91-852E-CE8ED90D9001}" type="slidenum">
              <a:rPr lang="en-US" sz="1400" b="0" strike="noStrike" spc="-1">
                <a:solidFill>
                  <a:srgbClr val="8B8B8B"/>
                </a:solidFill>
                <a:latin typeface="Tahoma"/>
                <a:ea typeface="MS PGothic"/>
              </a:rPr>
              <a:t>15</a:t>
            </a:fld>
            <a:endParaRPr lang="en-US" sz="1400" b="0" strike="noStrike" spc="-1">
              <a:latin typeface="Times New Roman"/>
            </a:endParaRPr>
          </a:p>
        </p:txBody>
      </p:sp>
      <p:sp>
        <p:nvSpPr>
          <p:cNvPr id="154" name="CustomShape 5"/>
          <p:cNvSpPr/>
          <p:nvPr/>
        </p:nvSpPr>
        <p:spPr>
          <a:xfrm>
            <a:off x="228600" y="1676520"/>
            <a:ext cx="8762760" cy="167616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90000"/>
              </a:lnSpc>
              <a:spcBef>
                <a:spcPts val="479"/>
              </a:spcBef>
            </a:pPr>
            <a:r>
              <a:rPr lang="en-US" sz="2400" b="1" strike="noStrike" spc="-1">
                <a:solidFill>
                  <a:srgbClr val="000000"/>
                </a:solidFill>
                <a:latin typeface="Courier New"/>
                <a:ea typeface="MS PGothic"/>
              </a:rPr>
              <a:t>class Poly { </a:t>
            </a:r>
            <a:endParaRPr lang="en-US" sz="2400" b="0" strike="noStrike" spc="-1">
              <a:latin typeface="Arial"/>
            </a:endParaRPr>
          </a:p>
          <a:p>
            <a:pPr>
              <a:lnSpc>
                <a:spcPct val="90000"/>
              </a:lnSpc>
              <a:spcBef>
                <a:spcPts val="479"/>
              </a:spcBef>
            </a:pPr>
            <a:r>
              <a:rPr lang="en-US" sz="2400" b="1" strike="noStrike" spc="-1">
                <a:solidFill>
                  <a:srgbClr val="000000"/>
                </a:solidFill>
                <a:latin typeface="Courier New"/>
                <a:ea typeface="MS PGothic"/>
              </a:rPr>
              <a:t>   private int d;</a:t>
            </a:r>
            <a:endParaRPr lang="en-US" sz="2400" b="0" strike="noStrike" spc="-1">
              <a:latin typeface="Arial"/>
            </a:endParaRPr>
          </a:p>
          <a:p>
            <a:pPr>
              <a:lnSpc>
                <a:spcPct val="90000"/>
              </a:lnSpc>
              <a:spcBef>
                <a:spcPts val="479"/>
              </a:spcBef>
            </a:pPr>
            <a:r>
              <a:rPr lang="en-US" sz="2400" b="1" strike="noStrike" spc="-1">
                <a:solidFill>
                  <a:srgbClr val="000000"/>
                </a:solidFill>
                <a:latin typeface="Courier New"/>
                <a:ea typeface="MS PGothic"/>
              </a:rPr>
              <a:t>   private int[] coeffs;</a:t>
            </a:r>
            <a:endParaRPr lang="en-US" sz="2400" b="0" strike="noStrike" spc="-1">
              <a:latin typeface="Arial"/>
            </a:endParaRPr>
          </a:p>
          <a:p>
            <a:pPr>
              <a:lnSpc>
                <a:spcPct val="90000"/>
              </a:lnSpc>
              <a:spcBef>
                <a:spcPts val="479"/>
              </a:spcBef>
            </a:pPr>
            <a:r>
              <a:rPr lang="en-US" sz="2400" b="1" strike="noStrike" spc="-1">
                <a:solidFill>
                  <a:srgbClr val="000000"/>
                </a:solidFill>
                <a:latin typeface="Courier New"/>
                <a:ea typeface="MS PGothic"/>
              </a:rPr>
              <a:t>} </a:t>
            </a:r>
            <a:endParaRPr lang="en-US" sz="2400" b="0" strike="noStrike" spc="-1">
              <a:latin typeface="Arial"/>
            </a:endParaRPr>
          </a:p>
          <a:p>
            <a:pPr>
              <a:lnSpc>
                <a:spcPct val="90000"/>
              </a:lnSpc>
              <a:spcBef>
                <a:spcPts val="479"/>
              </a:spcBef>
            </a:pPr>
            <a:endParaRPr lang="en-US" sz="2400" b="0" strike="noStrike" spc="-1">
              <a:latin typeface="Arial"/>
            </a:endParaRPr>
          </a:p>
        </p:txBody>
      </p:sp>
      <p:sp>
        <p:nvSpPr>
          <p:cNvPr id="155" name="CustomShape 6"/>
          <p:cNvSpPr/>
          <p:nvPr/>
        </p:nvSpPr>
        <p:spPr>
          <a:xfrm>
            <a:off x="228600" y="3487680"/>
            <a:ext cx="8762760" cy="137124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90000"/>
              </a:lnSpc>
              <a:spcBef>
                <a:spcPts val="479"/>
              </a:spcBef>
            </a:pPr>
            <a:r>
              <a:rPr lang="en-US" sz="2400" b="1" strike="noStrike" spc="-1">
                <a:solidFill>
                  <a:srgbClr val="000000"/>
                </a:solidFill>
                <a:latin typeface="Courier New"/>
                <a:ea typeface="MS PGothic"/>
              </a:rPr>
              <a:t>class Poly {</a:t>
            </a:r>
            <a:endParaRPr lang="en-US" sz="2400" b="0" strike="noStrike" spc="-1">
              <a:latin typeface="Arial"/>
            </a:endParaRPr>
          </a:p>
          <a:p>
            <a:pPr>
              <a:lnSpc>
                <a:spcPct val="90000"/>
              </a:lnSpc>
              <a:spcBef>
                <a:spcPts val="479"/>
              </a:spcBef>
            </a:pPr>
            <a:r>
              <a:rPr lang="en-US" sz="2400" b="1" strike="noStrike" spc="-1">
                <a:solidFill>
                  <a:srgbClr val="000000"/>
                </a:solidFill>
                <a:latin typeface="Courier New"/>
                <a:ea typeface="MS PGothic"/>
              </a:rPr>
              <a:t>   private List&lt;Term&gt; terms;</a:t>
            </a:r>
            <a:endParaRPr lang="en-US" sz="2400" b="0" strike="noStrike" spc="-1">
              <a:latin typeface="Arial"/>
            </a:endParaRPr>
          </a:p>
          <a:p>
            <a:pPr>
              <a:lnSpc>
                <a:spcPct val="90000"/>
              </a:lnSpc>
              <a:spcBef>
                <a:spcPts val="479"/>
              </a:spcBef>
            </a:pPr>
            <a:r>
              <a:rPr lang="en-US" sz="2400" b="1" strike="noStrike" spc="-1">
                <a:solidFill>
                  <a:srgbClr val="000000"/>
                </a:solidFill>
                <a:latin typeface="Courier New"/>
                <a:ea typeface="MS PGothic"/>
              </a:rPr>
              <a:t>} </a:t>
            </a:r>
            <a:endParaRPr lang="en-US" sz="2400" b="0" strike="noStrike" spc="-1">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Abstraction Barrier</a:t>
            </a:r>
            <a:endParaRPr lang="en-US" sz="3300" b="0" strike="noStrike" spc="-1">
              <a:solidFill>
                <a:srgbClr val="000000"/>
              </a:solidFill>
              <a:latin typeface="Tahoma"/>
            </a:endParaRPr>
          </a:p>
        </p:txBody>
      </p:sp>
      <p:sp>
        <p:nvSpPr>
          <p:cNvPr id="157" name="TextShape 2"/>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58" name="TextShape 3"/>
          <p:cNvSpPr txBox="1"/>
          <p:nvPr/>
        </p:nvSpPr>
        <p:spPr>
          <a:xfrm>
            <a:off x="6458040" y="6356520"/>
            <a:ext cx="2057040" cy="364680"/>
          </a:xfrm>
          <a:prstGeom prst="rect">
            <a:avLst/>
          </a:prstGeom>
          <a:noFill/>
          <a:ln>
            <a:noFill/>
          </a:ln>
        </p:spPr>
        <p:txBody>
          <a:bodyPr anchor="ctr"/>
          <a:lstStyle/>
          <a:p>
            <a:pPr algn="r">
              <a:lnSpc>
                <a:spcPct val="100000"/>
              </a:lnSpc>
            </a:pPr>
            <a:fld id="{4A702A84-A215-4A91-AB3B-07C37BF4DF13}" type="slidenum">
              <a:rPr lang="en-US" sz="1400" b="0" strike="noStrike" spc="-1">
                <a:solidFill>
                  <a:srgbClr val="8B8B8B"/>
                </a:solidFill>
                <a:latin typeface="Tahoma"/>
                <a:ea typeface="MS PGothic"/>
              </a:rPr>
              <a:t>16</a:t>
            </a:fld>
            <a:endParaRPr lang="en-US" sz="1400" b="0" strike="noStrike" spc="-1">
              <a:latin typeface="Times New Roman"/>
            </a:endParaRPr>
          </a:p>
        </p:txBody>
      </p:sp>
      <p:sp>
        <p:nvSpPr>
          <p:cNvPr id="159" name="CustomShape 4"/>
          <p:cNvSpPr/>
          <p:nvPr/>
        </p:nvSpPr>
        <p:spPr>
          <a:xfrm>
            <a:off x="228600" y="2509920"/>
            <a:ext cx="1142640" cy="4561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b="0" strike="noStrike" spc="-1">
                <a:solidFill>
                  <a:srgbClr val="000000"/>
                </a:solidFill>
                <a:latin typeface="Arial"/>
                <a:ea typeface="MS PGothic"/>
              </a:rPr>
              <a:t>Client</a:t>
            </a:r>
            <a:endParaRPr lang="en-US" sz="2400" b="0" strike="noStrike" spc="-1">
              <a:latin typeface="Arial"/>
            </a:endParaRPr>
          </a:p>
        </p:txBody>
      </p:sp>
      <p:sp>
        <p:nvSpPr>
          <p:cNvPr id="160" name="CustomShape 5"/>
          <p:cNvSpPr/>
          <p:nvPr/>
        </p:nvSpPr>
        <p:spPr>
          <a:xfrm>
            <a:off x="2286000" y="1752480"/>
            <a:ext cx="3160440" cy="22849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b="0" strike="noStrike" spc="-1">
                <a:solidFill>
                  <a:srgbClr val="000000"/>
                </a:solidFill>
                <a:latin typeface="Arial"/>
                <a:ea typeface="MS PGothic"/>
              </a:rPr>
              <a:t>Abstraction Barrier:</a:t>
            </a:r>
            <a:endParaRPr lang="en-US" sz="2400" b="0" strike="noStrike" spc="-1">
              <a:latin typeface="Arial"/>
            </a:endParaRPr>
          </a:p>
          <a:p>
            <a:pPr>
              <a:lnSpc>
                <a:spcPct val="100000"/>
              </a:lnSpc>
            </a:pPr>
            <a:r>
              <a:rPr lang="en-US" sz="2400" b="1" strike="noStrike" spc="-1">
                <a:solidFill>
                  <a:srgbClr val="0000FF"/>
                </a:solidFill>
                <a:latin typeface="Courier New"/>
                <a:ea typeface="MS PGothic"/>
              </a:rPr>
              <a:t>x()</a:t>
            </a:r>
            <a:endParaRPr lang="en-US" sz="2400" b="0" strike="noStrike" spc="-1">
              <a:latin typeface="Arial"/>
            </a:endParaRPr>
          </a:p>
          <a:p>
            <a:pPr>
              <a:lnSpc>
                <a:spcPct val="100000"/>
              </a:lnSpc>
            </a:pPr>
            <a:r>
              <a:rPr lang="en-US" sz="2400" b="1" strike="noStrike" spc="-1">
                <a:solidFill>
                  <a:srgbClr val="0000FF"/>
                </a:solidFill>
                <a:latin typeface="Courier New"/>
                <a:ea typeface="MS PGothic"/>
              </a:rPr>
              <a:t>y()</a:t>
            </a:r>
            <a:endParaRPr lang="en-US" sz="2400" b="0" strike="noStrike" spc="-1">
              <a:latin typeface="Arial"/>
            </a:endParaRPr>
          </a:p>
          <a:p>
            <a:pPr>
              <a:lnSpc>
                <a:spcPct val="100000"/>
              </a:lnSpc>
            </a:pPr>
            <a:r>
              <a:rPr lang="en-US" sz="2400" b="1" strike="noStrike" spc="-1">
                <a:solidFill>
                  <a:srgbClr val="0000FF"/>
                </a:solidFill>
                <a:latin typeface="Courier New"/>
                <a:ea typeface="MS PGothic"/>
              </a:rPr>
              <a:t>theta()</a:t>
            </a:r>
            <a:endParaRPr lang="en-US" sz="2400" b="0" strike="noStrike" spc="-1">
              <a:latin typeface="Arial"/>
            </a:endParaRPr>
          </a:p>
          <a:p>
            <a:pPr>
              <a:lnSpc>
                <a:spcPct val="100000"/>
              </a:lnSpc>
            </a:pPr>
            <a:r>
              <a:rPr lang="en-US" sz="2400" b="1" strike="noStrike" spc="-1">
                <a:solidFill>
                  <a:srgbClr val="0000FF"/>
                </a:solidFill>
                <a:latin typeface="Courier New"/>
                <a:ea typeface="MS PGothic"/>
              </a:rPr>
              <a:t>Point()</a:t>
            </a:r>
            <a:endParaRPr lang="en-US" sz="2400" b="0" strike="noStrike" spc="-1">
              <a:latin typeface="Arial"/>
            </a:endParaRPr>
          </a:p>
          <a:p>
            <a:pPr>
              <a:lnSpc>
                <a:spcPct val="100000"/>
              </a:lnSpc>
            </a:pPr>
            <a:r>
              <a:rPr lang="en-US" sz="2400" b="0" strike="noStrike" spc="-1">
                <a:solidFill>
                  <a:srgbClr val="000000"/>
                </a:solidFill>
                <a:latin typeface="Arial"/>
                <a:ea typeface="MS PGothic"/>
              </a:rPr>
              <a:t>etc.</a:t>
            </a:r>
            <a:endParaRPr lang="en-US" sz="2400" b="0" strike="noStrike" spc="-1">
              <a:latin typeface="Arial"/>
            </a:endParaRPr>
          </a:p>
        </p:txBody>
      </p:sp>
      <p:sp>
        <p:nvSpPr>
          <p:cNvPr id="161" name="CustomShape 6"/>
          <p:cNvSpPr/>
          <p:nvPr/>
        </p:nvSpPr>
        <p:spPr>
          <a:xfrm>
            <a:off x="6095880" y="1981080"/>
            <a:ext cx="2817360" cy="155340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b="0" strike="noStrike" spc="-1">
                <a:solidFill>
                  <a:srgbClr val="000000"/>
                </a:solidFill>
                <a:latin typeface="Arial"/>
                <a:ea typeface="MS PGothic"/>
              </a:rPr>
              <a:t>Implementation</a:t>
            </a:r>
            <a:br/>
            <a:r>
              <a:rPr lang="en-US" sz="2400" b="0" strike="noStrike" spc="-1">
                <a:solidFill>
                  <a:srgbClr val="000000"/>
                </a:solidFill>
                <a:latin typeface="Arial"/>
                <a:ea typeface="MS PGothic"/>
              </a:rPr>
              <a:t>(data representation)</a:t>
            </a:r>
            <a:endParaRPr lang="en-US" sz="2400" b="0" strike="noStrike" spc="-1">
              <a:latin typeface="Arial"/>
            </a:endParaRPr>
          </a:p>
          <a:p>
            <a:pPr>
              <a:lnSpc>
                <a:spcPct val="100000"/>
              </a:lnSpc>
            </a:pPr>
            <a:r>
              <a:rPr lang="en-US" sz="2400" b="0" strike="noStrike" spc="-1">
                <a:solidFill>
                  <a:srgbClr val="000000"/>
                </a:solidFill>
                <a:latin typeface="Arial"/>
                <a:ea typeface="MS PGothic"/>
              </a:rPr>
              <a:t>…</a:t>
            </a:r>
            <a:endParaRPr lang="en-US" sz="2400" b="0" strike="noStrike" spc="-1">
              <a:latin typeface="Arial"/>
            </a:endParaRPr>
          </a:p>
        </p:txBody>
      </p:sp>
      <p:sp>
        <p:nvSpPr>
          <p:cNvPr id="162" name="CustomShape 7"/>
          <p:cNvSpPr/>
          <p:nvPr/>
        </p:nvSpPr>
        <p:spPr>
          <a:xfrm flipV="1">
            <a:off x="1371600" y="2121300"/>
            <a:ext cx="914040" cy="379080"/>
          </a:xfrm>
          <a:custGeom>
            <a:avLst/>
            <a:gdLst/>
            <a:ahLst/>
            <a:cxnLst/>
            <a:rect l="l" t="t" r="r" b="b"/>
            <a:pathLst>
              <a:path w="21600" h="21600">
                <a:moveTo>
                  <a:pt x="0" y="0"/>
                </a:moveTo>
                <a:lnTo>
                  <a:pt x="21600" y="21600"/>
                </a:lnTo>
              </a:path>
            </a:pathLst>
          </a:custGeom>
          <a:noFill/>
          <a:ln w="25560">
            <a:solidFill>
              <a:srgbClr val="5B9BD5"/>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163" name="CustomShape 8"/>
          <p:cNvSpPr/>
          <p:nvPr/>
        </p:nvSpPr>
        <p:spPr>
          <a:xfrm>
            <a:off x="1371600" y="2741760"/>
            <a:ext cx="914040" cy="306000"/>
          </a:xfrm>
          <a:custGeom>
            <a:avLst/>
            <a:gdLst/>
            <a:ahLst/>
            <a:cxnLst/>
            <a:rect l="l" t="t" r="r" b="b"/>
            <a:pathLst>
              <a:path w="21600" h="21600">
                <a:moveTo>
                  <a:pt x="0" y="0"/>
                </a:moveTo>
                <a:lnTo>
                  <a:pt x="21600" y="21600"/>
                </a:lnTo>
              </a:path>
            </a:pathLst>
          </a:custGeom>
          <a:noFill/>
          <a:ln w="25560">
            <a:solidFill>
              <a:srgbClr val="5B9BD5"/>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164" name="CustomShape 9"/>
          <p:cNvSpPr/>
          <p:nvPr/>
        </p:nvSpPr>
        <p:spPr>
          <a:xfrm>
            <a:off x="1371600" y="2741760"/>
            <a:ext cx="4723920" cy="25200"/>
          </a:xfrm>
          <a:custGeom>
            <a:avLst/>
            <a:gdLst/>
            <a:ahLst/>
            <a:cxnLst/>
            <a:rect l="l" t="t" r="r" b="b"/>
            <a:pathLst>
              <a:path w="21600" h="21600">
                <a:moveTo>
                  <a:pt x="0" y="0"/>
                </a:moveTo>
                <a:lnTo>
                  <a:pt x="21600" y="21600"/>
                </a:lnTo>
              </a:path>
            </a:pathLst>
          </a:custGeom>
          <a:noFill/>
          <a:ln w="25560">
            <a:solidFill>
              <a:srgbClr val="FF0000"/>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grpSp>
        <p:nvGrpSpPr>
          <p:cNvPr id="165" name="Group 10"/>
          <p:cNvGrpSpPr/>
          <p:nvPr/>
        </p:nvGrpSpPr>
        <p:grpSpPr>
          <a:xfrm>
            <a:off x="5275080" y="2360160"/>
            <a:ext cx="991800" cy="914040"/>
            <a:chOff x="3732120" y="2362320"/>
            <a:chExt cx="991800" cy="914040"/>
          </a:xfrm>
        </p:grpSpPr>
        <p:sp>
          <p:nvSpPr>
            <p:cNvPr id="166" name="CustomShape 11"/>
            <p:cNvSpPr/>
            <p:nvPr/>
          </p:nvSpPr>
          <p:spPr>
            <a:xfrm>
              <a:off x="3809880" y="2362320"/>
              <a:ext cx="914040" cy="914040"/>
            </a:xfrm>
            <a:custGeom>
              <a:avLst/>
              <a:gdLst/>
              <a:ahLst/>
              <a:cxnLst/>
              <a:rect l="l" t="t" r="r" b="b"/>
              <a:pathLst>
                <a:path w="21600" h="21600">
                  <a:moveTo>
                    <a:pt x="0" y="0"/>
                  </a:moveTo>
                  <a:lnTo>
                    <a:pt x="21600" y="21600"/>
                  </a:lnTo>
                </a:path>
              </a:pathLst>
            </a:custGeom>
            <a:noFill/>
            <a:ln w="25560">
              <a:solidFill>
                <a:srgbClr val="FF0000"/>
              </a:solidFill>
              <a:roun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167" name="CustomShape 12"/>
            <p:cNvSpPr/>
            <p:nvPr/>
          </p:nvSpPr>
          <p:spPr>
            <a:xfrm flipH="1">
              <a:off x="3731760" y="2438280"/>
              <a:ext cx="990360" cy="685440"/>
            </a:xfrm>
            <a:custGeom>
              <a:avLst/>
              <a:gdLst/>
              <a:ahLst/>
              <a:cxnLst/>
              <a:rect l="l" t="t" r="r" b="b"/>
              <a:pathLst>
                <a:path w="21600" h="21600">
                  <a:moveTo>
                    <a:pt x="0" y="0"/>
                  </a:moveTo>
                  <a:lnTo>
                    <a:pt x="21600" y="21600"/>
                  </a:lnTo>
                </a:path>
              </a:pathLst>
            </a:custGeom>
            <a:noFill/>
            <a:ln w="25560">
              <a:solidFill>
                <a:srgbClr val="FF0000"/>
              </a:solidFill>
              <a:roun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grpSp>
      <p:sp>
        <p:nvSpPr>
          <p:cNvPr id="168" name="CustomShape 13"/>
          <p:cNvSpPr/>
          <p:nvPr/>
        </p:nvSpPr>
        <p:spPr>
          <a:xfrm>
            <a:off x="1133280" y="5029200"/>
            <a:ext cx="6510240" cy="1225826"/>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0" strike="noStrike" spc="-1" dirty="0">
                <a:solidFill>
                  <a:srgbClr val="000000"/>
                </a:solidFill>
                <a:latin typeface="Arial"/>
                <a:ea typeface="MS PGothic"/>
              </a:rPr>
              <a:t>ADT provides an </a:t>
            </a:r>
            <a:r>
              <a:rPr lang="en-US" sz="2400" b="0" strike="noStrike" spc="-1" dirty="0">
                <a:solidFill>
                  <a:srgbClr val="FF0000"/>
                </a:solidFill>
                <a:latin typeface="Arial"/>
                <a:ea typeface="MS PGothic"/>
              </a:rPr>
              <a:t>abstraction barrier</a:t>
            </a:r>
          </a:p>
          <a:p>
            <a:pPr>
              <a:lnSpc>
                <a:spcPct val="100000"/>
              </a:lnSpc>
            </a:pPr>
            <a:r>
              <a:rPr lang="en-US" sz="2400" b="0" strike="noStrike" spc="-1" dirty="0">
                <a:solidFill>
                  <a:srgbClr val="000000"/>
                </a:solidFill>
                <a:latin typeface="Arial"/>
                <a:ea typeface="MS PGothic"/>
              </a:rPr>
              <a:t>Clients access the ADT through its operations. </a:t>
            </a:r>
            <a:endParaRPr lang="en-US" sz="2400" b="0" strike="noStrike" spc="-1" dirty="0">
              <a:latin typeface="Arial"/>
            </a:endParaRPr>
          </a:p>
          <a:p>
            <a:pPr>
              <a:lnSpc>
                <a:spcPct val="100000"/>
              </a:lnSpc>
            </a:pPr>
            <a:r>
              <a:rPr lang="en-US" sz="2400" b="0" strike="noStrike" spc="-1" dirty="0">
                <a:solidFill>
                  <a:srgbClr val="000000"/>
                </a:solidFill>
                <a:latin typeface="Arial"/>
                <a:ea typeface="MS PGothic"/>
              </a:rPr>
              <a:t>They never access the data representation.</a:t>
            </a:r>
            <a:endParaRPr lang="en-US" sz="24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childTnLst>
                                </p:cTn>
                              </p:par>
                            </p:childTnLst>
                          </p:cTn>
                        </p:par>
                      </p:childTnLst>
                    </p:cTn>
                  </p:par>
                  <p:par>
                    <p:cTn id="7" fill="hold" nodeType="clickEffect">
                      <p:stCondLst>
                        <p:cond delay="indefinite"/>
                      </p:stCondLst>
                      <p:childTnLst>
                        <p:par>
                          <p:cTn id="8" fill="hold" nodeType="withEffect">
                            <p:stCondLst>
                              <p:cond delay="0"/>
                            </p:stCondLst>
                            <p:childTnLst>
                              <p:par>
                                <p:cTn id="9" presetID="1" presetClass="entr" fill="hold" nodeType="clickEffect">
                                  <p:stCondLst>
                                    <p:cond delay="0"/>
                                  </p:stCondLst>
                                  <p:childTnLst>
                                    <p:set>
                                      <p:cBhvr>
                                        <p:cTn id="10" dur="1" fill="hold">
                                          <p:stCondLst>
                                            <p:cond delay="0"/>
                                          </p:stCondLst>
                                        </p:cTn>
                                        <p:tgtEl>
                                          <p:spTgt spid="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2AB46-19F9-4DF4-81C3-D7B763F1DC65}"/>
              </a:ext>
            </a:extLst>
          </p:cNvPr>
          <p:cNvSpPr>
            <a:spLocks noGrp="1"/>
          </p:cNvSpPr>
          <p:nvPr>
            <p:ph type="title"/>
          </p:nvPr>
        </p:nvSpPr>
        <p:spPr/>
        <p:txBody>
          <a:bodyPr/>
          <a:lstStyle/>
          <a:p>
            <a:r>
              <a:rPr lang="en-US" dirty="0"/>
              <a:t>ADT Methods</a:t>
            </a:r>
          </a:p>
        </p:txBody>
      </p:sp>
      <p:sp>
        <p:nvSpPr>
          <p:cNvPr id="3" name="Content Placeholder 2">
            <a:extLst>
              <a:ext uri="{FF2B5EF4-FFF2-40B4-BE49-F238E27FC236}">
                <a16:creationId xmlns:a16="http://schemas.microsoft.com/office/drawing/2014/main" id="{D2E38893-0BC8-4EEC-B028-4CDC978E08DE}"/>
              </a:ext>
            </a:extLst>
          </p:cNvPr>
          <p:cNvSpPr>
            <a:spLocks noGrp="1"/>
          </p:cNvSpPr>
          <p:nvPr>
            <p:ph idx="1"/>
          </p:nvPr>
        </p:nvSpPr>
        <p:spPr/>
        <p:txBody>
          <a:bodyPr>
            <a:normAutofit/>
          </a:bodyPr>
          <a:lstStyle/>
          <a:p>
            <a:r>
              <a:rPr lang="en-US" sz="1800" dirty="0"/>
              <a:t>We group the access methods of an ADT into </a:t>
            </a:r>
          </a:p>
          <a:p>
            <a:pPr lvl="1"/>
            <a:r>
              <a:rPr lang="en-US" dirty="0"/>
              <a:t>Creators</a:t>
            </a:r>
          </a:p>
          <a:p>
            <a:pPr lvl="2"/>
            <a:r>
              <a:rPr lang="en-US" sz="1800" dirty="0"/>
              <a:t>Create a brand new object</a:t>
            </a:r>
          </a:p>
          <a:p>
            <a:pPr lvl="2"/>
            <a:r>
              <a:rPr lang="en-US" sz="1800" dirty="0"/>
              <a:t>Constructors are creators</a:t>
            </a:r>
          </a:p>
          <a:p>
            <a:pPr lvl="1"/>
            <a:r>
              <a:rPr lang="en-US" dirty="0"/>
              <a:t>Observers</a:t>
            </a:r>
          </a:p>
          <a:p>
            <a:pPr lvl="2"/>
            <a:r>
              <a:rPr lang="en-US" sz="1800" dirty="0"/>
              <a:t>Return information about </a:t>
            </a:r>
            <a:r>
              <a:rPr lang="en-US" sz="1800" i="1" dirty="0"/>
              <a:t>this</a:t>
            </a:r>
            <a:r>
              <a:rPr lang="en-US" sz="1800" dirty="0"/>
              <a:t> object</a:t>
            </a:r>
          </a:p>
          <a:p>
            <a:pPr lvl="1"/>
            <a:r>
              <a:rPr lang="en-US" dirty="0"/>
              <a:t>Producers</a:t>
            </a:r>
          </a:p>
          <a:p>
            <a:pPr lvl="2"/>
            <a:r>
              <a:rPr lang="en-US" sz="1800" dirty="0"/>
              <a:t>Return a new object of </a:t>
            </a:r>
            <a:r>
              <a:rPr lang="en-US" sz="1800" i="1" dirty="0"/>
              <a:t>this</a:t>
            </a:r>
            <a:r>
              <a:rPr lang="en-US" sz="1800" dirty="0"/>
              <a:t> type by performing operations on the current object</a:t>
            </a:r>
          </a:p>
          <a:p>
            <a:pPr lvl="2"/>
            <a:r>
              <a:rPr lang="en-US" sz="1800" dirty="0"/>
              <a:t>Poly add(Poly p) – return a new Poly, this + p</a:t>
            </a:r>
          </a:p>
          <a:p>
            <a:pPr lvl="1"/>
            <a:r>
              <a:rPr lang="en-US" dirty="0"/>
              <a:t>Mutators</a:t>
            </a:r>
          </a:p>
          <a:p>
            <a:pPr lvl="2"/>
            <a:r>
              <a:rPr lang="en-US" sz="1800" dirty="0"/>
              <a:t>Change the current object</a:t>
            </a:r>
          </a:p>
        </p:txBody>
      </p:sp>
    </p:spTree>
    <p:extLst>
      <p:ext uri="{BB962C8B-B14F-4D97-AF65-F5344CB8AC3E}">
        <p14:creationId xmlns:p14="http://schemas.microsoft.com/office/powerpoint/2010/main" val="3064319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Shape 1"/>
          <p:cNvSpPr txBox="1"/>
          <p:nvPr/>
        </p:nvSpPr>
        <p:spPr>
          <a:xfrm>
            <a:off x="703565" y="391854"/>
            <a:ext cx="7886520" cy="1325160"/>
          </a:xfrm>
          <a:prstGeom prst="rect">
            <a:avLst/>
          </a:prstGeom>
          <a:noFill/>
          <a:ln>
            <a:noFill/>
          </a:ln>
        </p:spPr>
        <p:txBody>
          <a:bodyPr anchor="ctr"/>
          <a:lstStyle/>
          <a:p>
            <a:pPr>
              <a:lnSpc>
                <a:spcPct val="90000"/>
              </a:lnSpc>
            </a:pPr>
            <a:r>
              <a:rPr lang="en-US" sz="3300" b="0" strike="noStrike" spc="-1" dirty="0">
                <a:solidFill>
                  <a:srgbClr val="000000"/>
                </a:solidFill>
                <a:latin typeface="Calibri Light"/>
              </a:rPr>
              <a:t>2D Point abstract methods</a:t>
            </a:r>
            <a:endParaRPr lang="en-US" sz="3300" b="0" strike="noStrike" spc="-1" dirty="0">
              <a:solidFill>
                <a:srgbClr val="000000"/>
              </a:solidFill>
              <a:latin typeface="Tahoma"/>
            </a:endParaRPr>
          </a:p>
        </p:txBody>
      </p:sp>
      <p:sp>
        <p:nvSpPr>
          <p:cNvPr id="170" name="TextShape 2"/>
          <p:cNvSpPr txBox="1"/>
          <p:nvPr/>
        </p:nvSpPr>
        <p:spPr>
          <a:xfrm>
            <a:off x="501238" y="1847880"/>
            <a:ext cx="7886520" cy="4350960"/>
          </a:xfrm>
          <a:prstGeom prst="rect">
            <a:avLst/>
          </a:prstGeom>
          <a:noFill/>
          <a:ln>
            <a:noFill/>
          </a:ln>
        </p:spPr>
        <p:txBody>
          <a:bodyPr>
            <a:normAutofit fontScale="85000" lnSpcReduction="20000"/>
          </a:bodyPr>
          <a:lstStyle/>
          <a:p>
            <a:pPr>
              <a:lnSpc>
                <a:spcPct val="100000"/>
              </a:lnSpc>
              <a:spcBef>
                <a:spcPts val="751"/>
              </a:spcBef>
            </a:pPr>
            <a:r>
              <a:rPr lang="en-US" sz="1700" b="1" strike="noStrike" spc="-1" dirty="0">
                <a:solidFill>
                  <a:srgbClr val="000000"/>
                </a:solidFill>
                <a:latin typeface="Courier New"/>
              </a:rPr>
              <a:t>class </a:t>
            </a:r>
            <a:r>
              <a:rPr lang="en-US" sz="1700" b="1" strike="noStrike" spc="-1" dirty="0">
                <a:solidFill>
                  <a:srgbClr val="0000FF"/>
                </a:solidFill>
                <a:latin typeface="Courier New"/>
              </a:rPr>
              <a:t>Point</a:t>
            </a:r>
            <a:r>
              <a:rPr lang="en-US" sz="1700" b="1" strike="noStrike" spc="-1" dirty="0">
                <a:solidFill>
                  <a:srgbClr val="000000"/>
                </a:solidFill>
                <a:latin typeface="Courier New"/>
              </a:rPr>
              <a:t> {</a:t>
            </a:r>
            <a:endParaRPr lang="en-US" sz="1700" b="0" strike="noStrike" spc="-1" dirty="0">
              <a:solidFill>
                <a:srgbClr val="000000"/>
              </a:solidFill>
              <a:latin typeface="Calibri"/>
            </a:endParaRPr>
          </a:p>
          <a:p>
            <a:pPr>
              <a:lnSpc>
                <a:spcPct val="100000"/>
              </a:lnSpc>
              <a:spcBef>
                <a:spcPts val="751"/>
              </a:spcBef>
            </a:pPr>
            <a:r>
              <a:rPr lang="en-US" sz="1700" b="1" strike="noStrike" spc="-1" dirty="0">
                <a:solidFill>
                  <a:srgbClr val="000000"/>
                </a:solidFill>
                <a:latin typeface="Courier New"/>
              </a:rPr>
              <a:t>   // A 2D point in the plane</a:t>
            </a:r>
            <a:endParaRPr lang="en-US" sz="1700" b="0" strike="noStrike" spc="-1" dirty="0">
              <a:solidFill>
                <a:srgbClr val="000000"/>
              </a:solidFill>
              <a:latin typeface="Calibri"/>
            </a:endParaRPr>
          </a:p>
          <a:p>
            <a:pPr>
              <a:lnSpc>
                <a:spcPct val="100000"/>
              </a:lnSpc>
              <a:spcBef>
                <a:spcPts val="751"/>
              </a:spcBef>
            </a:pPr>
            <a:r>
              <a:rPr lang="en-US" sz="1700" b="1" strike="noStrike" spc="-1" dirty="0">
                <a:solidFill>
                  <a:srgbClr val="000000"/>
                </a:solidFill>
                <a:latin typeface="Courier New"/>
              </a:rPr>
              <a:t>   public float </a:t>
            </a:r>
            <a:r>
              <a:rPr lang="en-US" sz="1700" b="1" strike="noStrike" spc="-1" dirty="0">
                <a:solidFill>
                  <a:srgbClr val="0000FF"/>
                </a:solidFill>
                <a:latin typeface="Courier New"/>
              </a:rPr>
              <a:t>x</a:t>
            </a:r>
            <a:r>
              <a:rPr lang="en-US" sz="1700" b="1" strike="noStrike" spc="-1" dirty="0">
                <a:solidFill>
                  <a:srgbClr val="000000"/>
                </a:solidFill>
                <a:latin typeface="Courier New"/>
              </a:rPr>
              <a:t>();</a:t>
            </a:r>
            <a:endParaRPr lang="en-US" sz="1700" b="0" strike="noStrike" spc="-1" dirty="0">
              <a:solidFill>
                <a:srgbClr val="000000"/>
              </a:solidFill>
              <a:latin typeface="Calibri"/>
            </a:endParaRPr>
          </a:p>
          <a:p>
            <a:pPr>
              <a:lnSpc>
                <a:spcPct val="100000"/>
              </a:lnSpc>
              <a:spcBef>
                <a:spcPts val="751"/>
              </a:spcBef>
            </a:pPr>
            <a:r>
              <a:rPr lang="en-US" sz="1700" b="1" strike="noStrike" spc="-1" dirty="0">
                <a:solidFill>
                  <a:srgbClr val="000000"/>
                </a:solidFill>
                <a:latin typeface="Courier New"/>
              </a:rPr>
              <a:t>   public float </a:t>
            </a:r>
            <a:r>
              <a:rPr lang="en-US" sz="1700" b="1" strike="noStrike" spc="-1" dirty="0">
                <a:solidFill>
                  <a:srgbClr val="0000FF"/>
                </a:solidFill>
                <a:latin typeface="Courier New"/>
              </a:rPr>
              <a:t>y</a:t>
            </a:r>
            <a:r>
              <a:rPr lang="en-US" sz="1700" b="1" strike="noStrike" spc="-1" dirty="0">
                <a:solidFill>
                  <a:srgbClr val="000000"/>
                </a:solidFill>
                <a:latin typeface="Courier New"/>
              </a:rPr>
              <a:t>();</a:t>
            </a:r>
            <a:endParaRPr lang="en-US" sz="1700" b="0" strike="noStrike" spc="-1" dirty="0">
              <a:solidFill>
                <a:srgbClr val="000000"/>
              </a:solidFill>
              <a:latin typeface="Calibri"/>
            </a:endParaRPr>
          </a:p>
          <a:p>
            <a:pPr>
              <a:lnSpc>
                <a:spcPct val="100000"/>
              </a:lnSpc>
              <a:spcBef>
                <a:spcPts val="751"/>
              </a:spcBef>
            </a:pPr>
            <a:r>
              <a:rPr lang="en-US" sz="1700" b="1" strike="noStrike" spc="-1" dirty="0">
                <a:solidFill>
                  <a:srgbClr val="000000"/>
                </a:solidFill>
                <a:latin typeface="Courier New"/>
              </a:rPr>
              <a:t>   public float </a:t>
            </a:r>
            <a:r>
              <a:rPr lang="en-US" sz="1700" b="1" strike="noStrike" spc="-1" dirty="0">
                <a:solidFill>
                  <a:srgbClr val="0000FF"/>
                </a:solidFill>
                <a:latin typeface="Courier New"/>
              </a:rPr>
              <a:t>r</a:t>
            </a:r>
            <a:r>
              <a:rPr lang="en-US" sz="1700" b="1" strike="noStrike" spc="-1" dirty="0">
                <a:solidFill>
                  <a:srgbClr val="000000"/>
                </a:solidFill>
                <a:latin typeface="Courier New"/>
              </a:rPr>
              <a:t>();</a:t>
            </a:r>
            <a:endParaRPr lang="en-US" sz="1700" b="0" strike="noStrike" spc="-1" dirty="0">
              <a:solidFill>
                <a:srgbClr val="000000"/>
              </a:solidFill>
              <a:latin typeface="Calibri"/>
            </a:endParaRPr>
          </a:p>
          <a:p>
            <a:pPr>
              <a:lnSpc>
                <a:spcPct val="100000"/>
              </a:lnSpc>
              <a:spcBef>
                <a:spcPts val="751"/>
              </a:spcBef>
            </a:pPr>
            <a:r>
              <a:rPr lang="en-US" sz="1700" b="1" strike="noStrike" spc="-1" dirty="0">
                <a:solidFill>
                  <a:srgbClr val="000000"/>
                </a:solidFill>
                <a:latin typeface="Courier New"/>
              </a:rPr>
              <a:t>   public float </a:t>
            </a:r>
            <a:r>
              <a:rPr lang="en-US" sz="1700" b="1" strike="noStrike" spc="-1" dirty="0">
                <a:solidFill>
                  <a:srgbClr val="0000FF"/>
                </a:solidFill>
                <a:latin typeface="Courier New"/>
              </a:rPr>
              <a:t>theta</a:t>
            </a:r>
            <a:r>
              <a:rPr lang="en-US" sz="1700" b="1" strike="noStrike" spc="-1" dirty="0">
                <a:solidFill>
                  <a:srgbClr val="000000"/>
                </a:solidFill>
                <a:latin typeface="Courier New"/>
              </a:rPr>
              <a:t>();</a:t>
            </a:r>
            <a:endParaRPr lang="en-US" sz="1700" b="0" strike="noStrike" spc="-1" dirty="0">
              <a:solidFill>
                <a:srgbClr val="000000"/>
              </a:solidFill>
              <a:latin typeface="Calibri"/>
            </a:endParaRPr>
          </a:p>
          <a:p>
            <a:pPr>
              <a:lnSpc>
                <a:spcPct val="100000"/>
              </a:lnSpc>
              <a:spcBef>
                <a:spcPts val="751"/>
              </a:spcBef>
            </a:pPr>
            <a:r>
              <a:rPr lang="en-US" sz="1700" b="1" strike="noStrike" spc="-1" dirty="0">
                <a:solidFill>
                  <a:srgbClr val="000000"/>
                </a:solidFill>
                <a:latin typeface="Courier New"/>
              </a:rPr>
              <a:t>   </a:t>
            </a:r>
            <a:endParaRPr lang="en-US" sz="1700" b="0" strike="noStrike" spc="-1" dirty="0">
              <a:solidFill>
                <a:srgbClr val="000000"/>
              </a:solidFill>
              <a:latin typeface="Calibri"/>
            </a:endParaRPr>
          </a:p>
          <a:p>
            <a:pPr>
              <a:lnSpc>
                <a:spcPct val="100000"/>
              </a:lnSpc>
              <a:spcBef>
                <a:spcPts val="751"/>
              </a:spcBef>
            </a:pPr>
            <a:endParaRPr lang="en-US" sz="1700" b="0" strike="noStrike" spc="-1" dirty="0">
              <a:solidFill>
                <a:srgbClr val="000000"/>
              </a:solidFill>
              <a:latin typeface="Calibri"/>
            </a:endParaRPr>
          </a:p>
          <a:p>
            <a:pPr>
              <a:lnSpc>
                <a:spcPct val="100000"/>
              </a:lnSpc>
              <a:spcBef>
                <a:spcPts val="751"/>
              </a:spcBef>
            </a:pPr>
            <a:r>
              <a:rPr lang="en-US" sz="1700" b="1" strike="noStrike" spc="-1" dirty="0">
                <a:solidFill>
                  <a:srgbClr val="000000"/>
                </a:solidFill>
                <a:latin typeface="Courier New"/>
              </a:rPr>
              <a:t>   // … can be created</a:t>
            </a:r>
            <a:endParaRPr lang="en-US" sz="1700" b="0" strike="noStrike" spc="-1" dirty="0">
              <a:solidFill>
                <a:srgbClr val="000000"/>
              </a:solidFill>
              <a:latin typeface="Calibri"/>
            </a:endParaRPr>
          </a:p>
          <a:p>
            <a:pPr>
              <a:lnSpc>
                <a:spcPct val="100000"/>
              </a:lnSpc>
              <a:spcBef>
                <a:spcPts val="751"/>
              </a:spcBef>
            </a:pPr>
            <a:r>
              <a:rPr lang="en-US" sz="1700" b="1" strike="noStrike" spc="-1" dirty="0">
                <a:solidFill>
                  <a:srgbClr val="000000"/>
                </a:solidFill>
                <a:latin typeface="Courier New"/>
              </a:rPr>
              <a:t>   public </a:t>
            </a:r>
            <a:r>
              <a:rPr lang="en-US" sz="1700" b="1" strike="noStrike" spc="-1" dirty="0">
                <a:solidFill>
                  <a:srgbClr val="0000FF"/>
                </a:solidFill>
                <a:latin typeface="Courier New"/>
              </a:rPr>
              <a:t>Point</a:t>
            </a:r>
            <a:r>
              <a:rPr lang="en-US" sz="1700" b="1" strike="noStrike" spc="-1" dirty="0">
                <a:solidFill>
                  <a:srgbClr val="000000"/>
                </a:solidFill>
                <a:latin typeface="Courier New"/>
              </a:rPr>
              <a:t>(); // (0,0)</a:t>
            </a:r>
            <a:endParaRPr lang="en-US" sz="1700" b="0" strike="noStrike" spc="-1" dirty="0">
              <a:solidFill>
                <a:srgbClr val="000000"/>
              </a:solidFill>
              <a:latin typeface="Calibri"/>
            </a:endParaRPr>
          </a:p>
          <a:p>
            <a:pPr>
              <a:lnSpc>
                <a:spcPct val="100000"/>
              </a:lnSpc>
              <a:spcBef>
                <a:spcPts val="751"/>
              </a:spcBef>
            </a:pPr>
            <a:r>
              <a:rPr lang="en-US" sz="1700" b="1" strike="noStrike" spc="-1" dirty="0">
                <a:solidFill>
                  <a:srgbClr val="000000"/>
                </a:solidFill>
                <a:latin typeface="Courier New"/>
              </a:rPr>
              <a:t>   public </a:t>
            </a:r>
            <a:r>
              <a:rPr lang="en-US" sz="1700" b="1" strike="noStrike" spc="-1" dirty="0">
                <a:solidFill>
                  <a:srgbClr val="0000FF"/>
                </a:solidFill>
                <a:latin typeface="Courier New"/>
              </a:rPr>
              <a:t>Point</a:t>
            </a:r>
            <a:r>
              <a:rPr lang="en-US" sz="1700" b="1" strike="noStrike" spc="-1" dirty="0">
                <a:solidFill>
                  <a:srgbClr val="000000"/>
                </a:solidFill>
                <a:latin typeface="Courier New"/>
              </a:rPr>
              <a:t>(float x, float y); </a:t>
            </a:r>
          </a:p>
          <a:p>
            <a:pPr>
              <a:lnSpc>
                <a:spcPct val="100000"/>
              </a:lnSpc>
              <a:spcBef>
                <a:spcPts val="751"/>
              </a:spcBef>
            </a:pPr>
            <a:endParaRPr lang="en-US" sz="1700" b="0" strike="noStrike" spc="-1" dirty="0">
              <a:solidFill>
                <a:srgbClr val="000000"/>
              </a:solidFill>
              <a:latin typeface="Calibri"/>
            </a:endParaRPr>
          </a:p>
          <a:p>
            <a:pPr>
              <a:lnSpc>
                <a:spcPct val="100000"/>
              </a:lnSpc>
              <a:spcBef>
                <a:spcPts val="751"/>
              </a:spcBef>
            </a:pPr>
            <a:r>
              <a:rPr lang="en-US" sz="1700" b="1" strike="noStrike" spc="-1" dirty="0">
                <a:solidFill>
                  <a:srgbClr val="000000"/>
                </a:solidFill>
                <a:latin typeface="Courier New"/>
              </a:rPr>
              <a:t>   public Point </a:t>
            </a:r>
            <a:r>
              <a:rPr lang="en-US" sz="1700" b="1" strike="noStrike" spc="-1" dirty="0" err="1">
                <a:solidFill>
                  <a:srgbClr val="0000FF"/>
                </a:solidFill>
                <a:latin typeface="Courier New"/>
              </a:rPr>
              <a:t>swapXY</a:t>
            </a:r>
            <a:r>
              <a:rPr lang="en-US" sz="1700" b="1" strike="noStrike" spc="-1" dirty="0">
                <a:solidFill>
                  <a:srgbClr val="000000"/>
                </a:solidFill>
                <a:latin typeface="Courier New"/>
              </a:rPr>
              <a:t>();         </a:t>
            </a:r>
            <a:endParaRPr lang="en-US" sz="1700" b="0" strike="noStrike" spc="-1" dirty="0">
              <a:solidFill>
                <a:srgbClr val="000000"/>
              </a:solidFill>
              <a:latin typeface="Calibri"/>
            </a:endParaRPr>
          </a:p>
          <a:p>
            <a:pPr>
              <a:lnSpc>
                <a:spcPct val="100000"/>
              </a:lnSpc>
              <a:spcBef>
                <a:spcPts val="751"/>
              </a:spcBef>
            </a:pPr>
            <a:r>
              <a:rPr lang="en-US" sz="1700" b="1" strike="noStrike" spc="-1" dirty="0">
                <a:solidFill>
                  <a:srgbClr val="000000"/>
                </a:solidFill>
                <a:latin typeface="Courier New"/>
              </a:rPr>
              <a:t>   </a:t>
            </a:r>
            <a:endParaRPr lang="en-US" sz="1700" b="0" strike="noStrike" spc="-1" dirty="0">
              <a:solidFill>
                <a:srgbClr val="000000"/>
              </a:solidFill>
              <a:latin typeface="Calibri"/>
            </a:endParaRPr>
          </a:p>
          <a:p>
            <a:pPr>
              <a:lnSpc>
                <a:spcPct val="100000"/>
              </a:lnSpc>
              <a:spcBef>
                <a:spcPts val="751"/>
              </a:spcBef>
            </a:pPr>
            <a:r>
              <a:rPr lang="en-US" sz="2100" b="0" strike="noStrike" spc="-1" dirty="0">
                <a:solidFill>
                  <a:srgbClr val="000000"/>
                </a:solidFill>
                <a:latin typeface="Calibri"/>
              </a:rPr>
              <a:t>   </a:t>
            </a:r>
          </a:p>
        </p:txBody>
      </p:sp>
      <p:sp>
        <p:nvSpPr>
          <p:cNvPr id="171" name="TextShape 3"/>
          <p:cNvSpPr txBox="1"/>
          <p:nvPr/>
        </p:nvSpPr>
        <p:spPr>
          <a:xfrm>
            <a:off x="228600" y="6248520"/>
            <a:ext cx="540972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72" name="TextShape 4"/>
          <p:cNvSpPr txBox="1"/>
          <p:nvPr/>
        </p:nvSpPr>
        <p:spPr>
          <a:xfrm>
            <a:off x="6458040" y="6356520"/>
            <a:ext cx="2057040" cy="364680"/>
          </a:xfrm>
          <a:prstGeom prst="rect">
            <a:avLst/>
          </a:prstGeom>
          <a:noFill/>
          <a:ln>
            <a:noFill/>
          </a:ln>
        </p:spPr>
        <p:txBody>
          <a:bodyPr anchor="ctr"/>
          <a:lstStyle/>
          <a:p>
            <a:pPr algn="r">
              <a:lnSpc>
                <a:spcPct val="100000"/>
              </a:lnSpc>
            </a:pPr>
            <a:fld id="{7CE3884A-4712-4D48-A1E4-6322F49B362A}" type="slidenum">
              <a:rPr lang="en-US" sz="1400" b="0" strike="noStrike" spc="-1">
                <a:solidFill>
                  <a:srgbClr val="8B8B8B"/>
                </a:solidFill>
                <a:latin typeface="Tahoma"/>
                <a:ea typeface="MS PGothic"/>
              </a:rPr>
              <a:t>18</a:t>
            </a:fld>
            <a:endParaRPr lang="en-US" sz="1400" b="0" strike="noStrike" spc="-1">
              <a:latin typeface="Times New Roman"/>
            </a:endParaRPr>
          </a:p>
        </p:txBody>
      </p:sp>
      <p:sp>
        <p:nvSpPr>
          <p:cNvPr id="173" name="CustomShape 5"/>
          <p:cNvSpPr/>
          <p:nvPr/>
        </p:nvSpPr>
        <p:spPr>
          <a:xfrm>
            <a:off x="4646825" y="1978920"/>
            <a:ext cx="380520" cy="1450080"/>
          </a:xfrm>
          <a:prstGeom prst="rightBrace">
            <a:avLst>
              <a:gd name="adj1" fmla="val 8342"/>
              <a:gd name="adj2" fmla="val 50000"/>
            </a:avLst>
          </a:prstGeom>
          <a:noFill/>
          <a:ln w="25560">
            <a:solidFill>
              <a:srgbClr val="0000FF"/>
            </a:solidFill>
            <a:roun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175" name="CustomShape 7"/>
          <p:cNvSpPr/>
          <p:nvPr/>
        </p:nvSpPr>
        <p:spPr>
          <a:xfrm>
            <a:off x="5119951" y="2550780"/>
            <a:ext cx="158760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0" strike="noStrike" spc="-1" dirty="0">
                <a:solidFill>
                  <a:schemeClr val="tx2">
                    <a:lumMod val="60000"/>
                    <a:lumOff val="40000"/>
                  </a:schemeClr>
                </a:solidFill>
                <a:latin typeface="Arial"/>
                <a:ea typeface="MS PGothic"/>
              </a:rPr>
              <a:t>Observers</a:t>
            </a:r>
            <a:endParaRPr lang="en-US" sz="2400" b="0" strike="noStrike" spc="-1" dirty="0">
              <a:solidFill>
                <a:schemeClr val="tx2">
                  <a:lumMod val="60000"/>
                  <a:lumOff val="40000"/>
                </a:schemeClr>
              </a:solidFill>
              <a:latin typeface="Arial"/>
            </a:endParaRPr>
          </a:p>
        </p:txBody>
      </p:sp>
      <p:sp>
        <p:nvSpPr>
          <p:cNvPr id="10" name="CustomShape 5">
            <a:extLst>
              <a:ext uri="{FF2B5EF4-FFF2-40B4-BE49-F238E27FC236}">
                <a16:creationId xmlns:a16="http://schemas.microsoft.com/office/drawing/2014/main" id="{0DBF5D11-12AC-4439-B7ED-88B0D78A1B65}"/>
              </a:ext>
            </a:extLst>
          </p:cNvPr>
          <p:cNvSpPr/>
          <p:nvPr/>
        </p:nvSpPr>
        <p:spPr>
          <a:xfrm>
            <a:off x="4549171" y="4023360"/>
            <a:ext cx="196449" cy="780134"/>
          </a:xfrm>
          <a:prstGeom prst="rightBrace">
            <a:avLst>
              <a:gd name="adj1" fmla="val 8342"/>
              <a:gd name="adj2" fmla="val 50000"/>
            </a:avLst>
          </a:prstGeom>
          <a:noFill/>
          <a:ln w="25560">
            <a:solidFill>
              <a:srgbClr val="0000FF"/>
            </a:solidFill>
            <a:roun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3" name="TextBox 2">
            <a:extLst>
              <a:ext uri="{FF2B5EF4-FFF2-40B4-BE49-F238E27FC236}">
                <a16:creationId xmlns:a16="http://schemas.microsoft.com/office/drawing/2014/main" id="{7A671327-3302-47F7-B7A8-DB63DF557378}"/>
              </a:ext>
            </a:extLst>
          </p:cNvPr>
          <p:cNvSpPr txBox="1"/>
          <p:nvPr/>
        </p:nvSpPr>
        <p:spPr>
          <a:xfrm>
            <a:off x="5103558" y="4228761"/>
            <a:ext cx="1069524" cy="369332"/>
          </a:xfrm>
          <a:prstGeom prst="rect">
            <a:avLst/>
          </a:prstGeom>
          <a:noFill/>
        </p:spPr>
        <p:txBody>
          <a:bodyPr wrap="none" rtlCol="0">
            <a:spAutoFit/>
          </a:bodyPr>
          <a:lstStyle/>
          <a:p>
            <a:r>
              <a:rPr lang="en-US" dirty="0">
                <a:solidFill>
                  <a:schemeClr val="tx2">
                    <a:lumMod val="60000"/>
                    <a:lumOff val="40000"/>
                  </a:schemeClr>
                </a:solidFill>
              </a:rPr>
              <a:t>Creators</a:t>
            </a:r>
          </a:p>
        </p:txBody>
      </p:sp>
      <p:sp>
        <p:nvSpPr>
          <p:cNvPr id="5" name="TextBox 4">
            <a:extLst>
              <a:ext uri="{FF2B5EF4-FFF2-40B4-BE49-F238E27FC236}">
                <a16:creationId xmlns:a16="http://schemas.microsoft.com/office/drawing/2014/main" id="{F76FB902-5EE2-44D0-9DAC-B351E2278734}"/>
              </a:ext>
            </a:extLst>
          </p:cNvPr>
          <p:cNvSpPr txBox="1"/>
          <p:nvPr/>
        </p:nvSpPr>
        <p:spPr>
          <a:xfrm>
            <a:off x="5119951" y="5081294"/>
            <a:ext cx="1120820" cy="369332"/>
          </a:xfrm>
          <a:prstGeom prst="rect">
            <a:avLst/>
          </a:prstGeom>
          <a:noFill/>
        </p:spPr>
        <p:txBody>
          <a:bodyPr wrap="none" rtlCol="0">
            <a:spAutoFit/>
          </a:bodyPr>
          <a:lstStyle/>
          <a:p>
            <a:r>
              <a:rPr lang="en-US" dirty="0">
                <a:solidFill>
                  <a:schemeClr val="tx2">
                    <a:lumMod val="60000"/>
                    <a:lumOff val="40000"/>
                  </a:schemeClr>
                </a:solidFill>
              </a:rPr>
              <a:t>Producer</a:t>
            </a:r>
          </a:p>
        </p:txBody>
      </p:sp>
      <p:sp>
        <p:nvSpPr>
          <p:cNvPr id="12" name="CustomShape 5">
            <a:extLst>
              <a:ext uri="{FF2B5EF4-FFF2-40B4-BE49-F238E27FC236}">
                <a16:creationId xmlns:a16="http://schemas.microsoft.com/office/drawing/2014/main" id="{5631E16C-FE82-447E-9A4A-B845B5339DCF}"/>
              </a:ext>
            </a:extLst>
          </p:cNvPr>
          <p:cNvSpPr/>
          <p:nvPr/>
        </p:nvSpPr>
        <p:spPr>
          <a:xfrm>
            <a:off x="4549171" y="4875893"/>
            <a:ext cx="196449" cy="780134"/>
          </a:xfrm>
          <a:prstGeom prst="rightBrace">
            <a:avLst>
              <a:gd name="adj1" fmla="val 8342"/>
              <a:gd name="adj2" fmla="val 50000"/>
            </a:avLst>
          </a:prstGeom>
          <a:noFill/>
          <a:ln w="25560">
            <a:solidFill>
              <a:srgbClr val="0000FF"/>
            </a:solidFill>
            <a:roun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dirty="0">
                <a:solidFill>
                  <a:srgbClr val="000000"/>
                </a:solidFill>
                <a:latin typeface="Calibri Light"/>
              </a:rPr>
              <a:t>2D Point as an ADT</a:t>
            </a:r>
            <a:endParaRPr lang="en-US" sz="3300" b="0" strike="noStrike" spc="-1" dirty="0">
              <a:solidFill>
                <a:srgbClr val="000000"/>
              </a:solidFill>
              <a:latin typeface="Tahoma"/>
            </a:endParaRPr>
          </a:p>
        </p:txBody>
      </p:sp>
      <p:sp>
        <p:nvSpPr>
          <p:cNvPr id="178" name="TextShape 2"/>
          <p:cNvSpPr txBox="1"/>
          <p:nvPr/>
        </p:nvSpPr>
        <p:spPr>
          <a:xfrm>
            <a:off x="628560" y="1825560"/>
            <a:ext cx="7886520" cy="4350960"/>
          </a:xfrm>
          <a:prstGeom prst="rect">
            <a:avLst/>
          </a:prstGeom>
          <a:noFill/>
          <a:ln>
            <a:noFill/>
          </a:ln>
        </p:spPr>
        <p:txBody>
          <a:bodyPr>
            <a:normAutofit lnSpcReduction="10000"/>
          </a:bodyPr>
          <a:lstStyle/>
          <a:p>
            <a:pPr>
              <a:lnSpc>
                <a:spcPct val="100000"/>
              </a:lnSpc>
              <a:spcBef>
                <a:spcPts val="751"/>
              </a:spcBef>
            </a:pPr>
            <a:r>
              <a:rPr lang="en-US" sz="2000" b="1" strike="noStrike" spc="-1" dirty="0">
                <a:solidFill>
                  <a:srgbClr val="000000"/>
                </a:solidFill>
                <a:latin typeface="Courier New"/>
              </a:rPr>
              <a:t>// class Point continued</a:t>
            </a:r>
            <a:endParaRPr lang="en-US" sz="2000" b="0" strike="noStrike" spc="-1" dirty="0">
              <a:solidFill>
                <a:srgbClr val="000000"/>
              </a:solidFill>
              <a:latin typeface="Calibri"/>
            </a:endParaRPr>
          </a:p>
          <a:p>
            <a:pPr>
              <a:lnSpc>
                <a:spcPct val="100000"/>
              </a:lnSpc>
              <a:spcBef>
                <a:spcPts val="751"/>
              </a:spcBef>
            </a:pPr>
            <a:r>
              <a:rPr lang="en-US" sz="2000" b="1" strike="noStrike" spc="-1" dirty="0">
                <a:solidFill>
                  <a:srgbClr val="000000"/>
                </a:solidFill>
                <a:latin typeface="Courier New"/>
              </a:rPr>
              <a:t>   …</a:t>
            </a:r>
            <a:endParaRPr lang="en-US" sz="2000" b="0" strike="noStrike" spc="-1" dirty="0">
              <a:solidFill>
                <a:srgbClr val="000000"/>
              </a:solidFill>
              <a:latin typeface="Calibri"/>
            </a:endParaRPr>
          </a:p>
          <a:p>
            <a:pPr>
              <a:lnSpc>
                <a:spcPct val="100000"/>
              </a:lnSpc>
              <a:spcBef>
                <a:spcPts val="751"/>
              </a:spcBef>
            </a:pPr>
            <a:endParaRPr lang="en-US" sz="2000" b="0" strike="noStrike" spc="-1" dirty="0">
              <a:solidFill>
                <a:srgbClr val="000000"/>
              </a:solidFill>
              <a:latin typeface="Calibri"/>
            </a:endParaRPr>
          </a:p>
          <a:p>
            <a:pPr>
              <a:lnSpc>
                <a:spcPct val="100000"/>
              </a:lnSpc>
              <a:spcBef>
                <a:spcPts val="751"/>
              </a:spcBef>
            </a:pPr>
            <a:r>
              <a:rPr lang="en-US" sz="2000" b="1" strike="noStrike" spc="-1" dirty="0">
                <a:solidFill>
                  <a:srgbClr val="000000"/>
                </a:solidFill>
                <a:latin typeface="Courier New"/>
              </a:rPr>
              <a:t>   // … can be moved</a:t>
            </a:r>
            <a:endParaRPr lang="en-US" sz="2000" b="0" strike="noStrike" spc="-1" dirty="0">
              <a:solidFill>
                <a:srgbClr val="000000"/>
              </a:solidFill>
              <a:latin typeface="Calibri"/>
            </a:endParaRPr>
          </a:p>
          <a:p>
            <a:pPr>
              <a:lnSpc>
                <a:spcPct val="100000"/>
              </a:lnSpc>
              <a:spcBef>
                <a:spcPts val="751"/>
              </a:spcBef>
            </a:pPr>
            <a:r>
              <a:rPr lang="en-US" sz="2000" b="1" strike="noStrike" spc="-1" dirty="0">
                <a:solidFill>
                  <a:srgbClr val="000000"/>
                </a:solidFill>
                <a:latin typeface="Courier New"/>
              </a:rPr>
              <a:t>   public void </a:t>
            </a:r>
            <a:r>
              <a:rPr lang="en-US" sz="2000" b="1" strike="noStrike" spc="-1" dirty="0">
                <a:solidFill>
                  <a:srgbClr val="0000FF"/>
                </a:solidFill>
                <a:latin typeface="Courier New"/>
              </a:rPr>
              <a:t>translate</a:t>
            </a:r>
            <a:r>
              <a:rPr lang="en-US" sz="2000" b="1" strike="noStrike" spc="-1" dirty="0">
                <a:solidFill>
                  <a:srgbClr val="000000"/>
                </a:solidFill>
                <a:latin typeface="Courier New"/>
              </a:rPr>
              <a:t>(float </a:t>
            </a:r>
            <a:r>
              <a:rPr lang="en-US" sz="2000" b="1" strike="noStrike" spc="-1" dirty="0" err="1">
                <a:solidFill>
                  <a:srgbClr val="000000"/>
                </a:solidFill>
                <a:latin typeface="Courier New"/>
              </a:rPr>
              <a:t>delta_x</a:t>
            </a:r>
            <a:r>
              <a:rPr lang="en-US" sz="2000" b="1" strike="noStrike" spc="-1" dirty="0">
                <a:solidFill>
                  <a:srgbClr val="000000"/>
                </a:solidFill>
                <a:latin typeface="Courier New"/>
              </a:rPr>
              <a:t>, </a:t>
            </a:r>
            <a:br>
              <a:rPr dirty="0"/>
            </a:br>
            <a:r>
              <a:rPr lang="en-US" sz="2000" b="1" strike="noStrike" spc="-1" dirty="0">
                <a:solidFill>
                  <a:srgbClr val="000000"/>
                </a:solidFill>
                <a:latin typeface="Courier New"/>
              </a:rPr>
              <a:t>               float </a:t>
            </a:r>
            <a:r>
              <a:rPr lang="en-US" sz="2000" b="1" strike="noStrike" spc="-1" dirty="0" err="1">
                <a:solidFill>
                  <a:srgbClr val="000000"/>
                </a:solidFill>
                <a:latin typeface="Courier New"/>
              </a:rPr>
              <a:t>delta_y</a:t>
            </a:r>
            <a:r>
              <a:rPr lang="en-US" sz="2000" b="1" strike="noStrike" spc="-1" dirty="0">
                <a:solidFill>
                  <a:srgbClr val="000000"/>
                </a:solidFill>
                <a:latin typeface="Courier New"/>
              </a:rPr>
              <a:t>); </a:t>
            </a:r>
            <a:endParaRPr lang="en-US" sz="2000" b="0" strike="noStrike" spc="-1" dirty="0">
              <a:solidFill>
                <a:srgbClr val="000000"/>
              </a:solidFill>
              <a:latin typeface="Calibri"/>
            </a:endParaRPr>
          </a:p>
          <a:p>
            <a:pPr>
              <a:lnSpc>
                <a:spcPct val="100000"/>
              </a:lnSpc>
              <a:spcBef>
                <a:spcPts val="751"/>
              </a:spcBef>
            </a:pPr>
            <a:r>
              <a:rPr lang="en-US" sz="2000" b="1" strike="noStrike" spc="-1" dirty="0">
                <a:solidFill>
                  <a:srgbClr val="000000"/>
                </a:solidFill>
                <a:latin typeface="Courier New"/>
              </a:rPr>
              <a:t>   public void </a:t>
            </a:r>
            <a:r>
              <a:rPr lang="en-US" sz="2000" b="1" strike="noStrike" spc="-1" dirty="0" err="1">
                <a:solidFill>
                  <a:srgbClr val="0000FF"/>
                </a:solidFill>
                <a:latin typeface="Courier New"/>
              </a:rPr>
              <a:t>scaleAndRotate</a:t>
            </a:r>
            <a:r>
              <a:rPr lang="en-US" sz="2000" b="1" strike="noStrike" spc="-1" dirty="0">
                <a:solidFill>
                  <a:srgbClr val="000000"/>
                </a:solidFill>
                <a:latin typeface="Courier New"/>
              </a:rPr>
              <a:t>(float </a:t>
            </a:r>
            <a:r>
              <a:rPr lang="en-US" sz="2000" b="1" strike="noStrike" spc="-1" dirty="0" err="1">
                <a:solidFill>
                  <a:srgbClr val="000000"/>
                </a:solidFill>
                <a:latin typeface="Courier New"/>
              </a:rPr>
              <a:t>delta_r</a:t>
            </a:r>
            <a:r>
              <a:rPr lang="en-US" sz="2000" b="1" strike="noStrike" spc="-1" dirty="0">
                <a:solidFill>
                  <a:srgbClr val="000000"/>
                </a:solidFill>
                <a:latin typeface="Courier New"/>
              </a:rPr>
              <a:t>, </a:t>
            </a:r>
            <a:endParaRPr lang="en-US" sz="2000" b="0" strike="noStrike" spc="-1" dirty="0">
              <a:solidFill>
                <a:srgbClr val="000000"/>
              </a:solidFill>
              <a:latin typeface="Calibri"/>
            </a:endParaRPr>
          </a:p>
          <a:p>
            <a:pPr>
              <a:lnSpc>
                <a:spcPct val="100000"/>
              </a:lnSpc>
              <a:spcBef>
                <a:spcPts val="751"/>
              </a:spcBef>
            </a:pPr>
            <a:r>
              <a:rPr lang="en-US" sz="2000" b="1" strike="noStrike" spc="-1" dirty="0">
                <a:solidFill>
                  <a:srgbClr val="000000"/>
                </a:solidFill>
                <a:latin typeface="Courier New"/>
              </a:rPr>
              <a:t>               float </a:t>
            </a:r>
            <a:r>
              <a:rPr lang="en-US" sz="2000" b="1" strike="noStrike" spc="-1" dirty="0" err="1">
                <a:solidFill>
                  <a:srgbClr val="000000"/>
                </a:solidFill>
                <a:latin typeface="Courier New"/>
              </a:rPr>
              <a:t>delta_theta</a:t>
            </a:r>
            <a:r>
              <a:rPr lang="en-US" sz="2000" b="1" strike="noStrike" spc="-1" dirty="0">
                <a:solidFill>
                  <a:srgbClr val="000000"/>
                </a:solidFill>
                <a:latin typeface="Courier New"/>
              </a:rPr>
              <a:t>);</a:t>
            </a:r>
            <a:endParaRPr lang="en-US" sz="2000" b="0" strike="noStrike" spc="-1" dirty="0">
              <a:solidFill>
                <a:srgbClr val="000000"/>
              </a:solidFill>
              <a:latin typeface="Calibri"/>
            </a:endParaRPr>
          </a:p>
          <a:p>
            <a:pPr>
              <a:lnSpc>
                <a:spcPct val="100000"/>
              </a:lnSpc>
              <a:spcBef>
                <a:spcPts val="751"/>
              </a:spcBef>
            </a:pPr>
            <a:endParaRPr lang="en-US" sz="2000" b="0" strike="noStrike" spc="-1" dirty="0">
              <a:solidFill>
                <a:srgbClr val="000000"/>
              </a:solidFill>
              <a:latin typeface="Calibri"/>
            </a:endParaRPr>
          </a:p>
          <a:p>
            <a:pPr>
              <a:lnSpc>
                <a:spcPct val="100000"/>
              </a:lnSpc>
              <a:spcBef>
                <a:spcPts val="751"/>
              </a:spcBef>
            </a:pPr>
            <a:r>
              <a:rPr lang="en-US" sz="2000" b="1" strike="noStrike" spc="-1" dirty="0">
                <a:solidFill>
                  <a:srgbClr val="000000"/>
                </a:solidFill>
                <a:latin typeface="Courier New"/>
              </a:rPr>
              <a:t>} </a:t>
            </a:r>
            <a:endParaRPr lang="en-US" sz="20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rPr>
              <a:t>   </a:t>
            </a:r>
            <a:endParaRPr lang="en-US" sz="2400" b="0" strike="noStrike" spc="-1" dirty="0">
              <a:solidFill>
                <a:srgbClr val="000000"/>
              </a:solidFill>
              <a:latin typeface="Calibri"/>
            </a:endParaRPr>
          </a:p>
        </p:txBody>
      </p:sp>
      <p:sp>
        <p:nvSpPr>
          <p:cNvPr id="179" name="TextShape 3"/>
          <p:cNvSpPr txBox="1"/>
          <p:nvPr/>
        </p:nvSpPr>
        <p:spPr>
          <a:xfrm>
            <a:off x="228600" y="6248520"/>
            <a:ext cx="540972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80" name="TextShape 4"/>
          <p:cNvSpPr txBox="1"/>
          <p:nvPr/>
        </p:nvSpPr>
        <p:spPr>
          <a:xfrm>
            <a:off x="6458040" y="6356520"/>
            <a:ext cx="2057040" cy="364680"/>
          </a:xfrm>
          <a:prstGeom prst="rect">
            <a:avLst/>
          </a:prstGeom>
          <a:noFill/>
          <a:ln>
            <a:noFill/>
          </a:ln>
        </p:spPr>
        <p:txBody>
          <a:bodyPr anchor="ctr"/>
          <a:lstStyle/>
          <a:p>
            <a:pPr algn="r">
              <a:lnSpc>
                <a:spcPct val="100000"/>
              </a:lnSpc>
            </a:pPr>
            <a:fld id="{3C2F749F-8EB7-4EE3-91C9-8C574CA6BCAA}" type="slidenum">
              <a:rPr lang="en-US" sz="1400" b="0" strike="noStrike" spc="-1">
                <a:solidFill>
                  <a:srgbClr val="8B8B8B"/>
                </a:solidFill>
                <a:latin typeface="Tahoma"/>
                <a:ea typeface="MS PGothic"/>
              </a:rPr>
              <a:t>19</a:t>
            </a:fld>
            <a:endParaRPr lang="en-US" sz="1400" b="0" strike="noStrike" spc="-1">
              <a:latin typeface="Times New Roman"/>
            </a:endParaRPr>
          </a:p>
        </p:txBody>
      </p:sp>
      <p:sp>
        <p:nvSpPr>
          <p:cNvPr id="181" name="CustomShape 5"/>
          <p:cNvSpPr/>
          <p:nvPr/>
        </p:nvSpPr>
        <p:spPr>
          <a:xfrm>
            <a:off x="7334280" y="3126600"/>
            <a:ext cx="304560" cy="1980720"/>
          </a:xfrm>
          <a:prstGeom prst="rightBrace">
            <a:avLst>
              <a:gd name="adj1" fmla="val 8336"/>
              <a:gd name="adj2" fmla="val 50000"/>
            </a:avLst>
          </a:prstGeom>
          <a:noFill/>
          <a:ln w="25560">
            <a:solidFill>
              <a:srgbClr val="0000FF"/>
            </a:solidFill>
            <a:roun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182" name="CustomShape 6"/>
          <p:cNvSpPr/>
          <p:nvPr/>
        </p:nvSpPr>
        <p:spPr>
          <a:xfrm>
            <a:off x="7775640" y="3888900"/>
            <a:ext cx="136836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0" strike="noStrike" spc="-1" dirty="0">
                <a:solidFill>
                  <a:srgbClr val="0000FF"/>
                </a:solidFill>
                <a:latin typeface="Arial"/>
                <a:ea typeface="MS PGothic"/>
              </a:rPr>
              <a:t>Mutators</a:t>
            </a:r>
            <a:endParaRPr lang="en-US" sz="2400" b="0" strike="noStrike" spc="-1" dirty="0">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Shape 1"/>
          <p:cNvSpPr txBox="1"/>
          <p:nvPr/>
        </p:nvSpPr>
        <p:spPr>
          <a:xfrm>
            <a:off x="628560" y="365040"/>
            <a:ext cx="7886520" cy="1325160"/>
          </a:xfrm>
          <a:prstGeom prst="rect">
            <a:avLst/>
          </a:prstGeom>
          <a:noFill/>
          <a:ln>
            <a:noFill/>
          </a:ln>
        </p:spPr>
        <p:txBody>
          <a:bodyPr anchor="ctr"/>
          <a:lstStyle/>
          <a:p>
            <a:pPr>
              <a:lnSpc>
                <a:spcPct val="100000"/>
              </a:lnSpc>
            </a:pPr>
            <a:r>
              <a:rPr lang="en-US" sz="3300" b="0" strike="noStrike" spc="-1">
                <a:solidFill>
                  <a:srgbClr val="000000"/>
                </a:solidFill>
                <a:latin typeface="Calibri Light"/>
              </a:rPr>
              <a:t>Abstraction</a:t>
            </a:r>
            <a:endParaRPr lang="en-US" sz="3300" b="0" strike="noStrike" spc="-1">
              <a:solidFill>
                <a:srgbClr val="000000"/>
              </a:solidFill>
              <a:latin typeface="Tahoma"/>
            </a:endParaRPr>
          </a:p>
        </p:txBody>
      </p:sp>
      <p:sp>
        <p:nvSpPr>
          <p:cNvPr id="100" name="TextShape 2"/>
          <p:cNvSpPr txBox="1"/>
          <p:nvPr/>
        </p:nvSpPr>
        <p:spPr>
          <a:xfrm>
            <a:off x="152280" y="1523880"/>
            <a:ext cx="8991360" cy="4800240"/>
          </a:xfrm>
          <a:prstGeom prst="rect">
            <a:avLst/>
          </a:prstGeom>
          <a:noFill/>
          <a:ln>
            <a:noFill/>
          </a:ln>
        </p:spPr>
        <p:txBody>
          <a:bodyPr>
            <a:normAutofit/>
          </a:bodyPr>
          <a:lstStyle/>
          <a:p>
            <a:pPr marL="171360" indent="-171000">
              <a:lnSpc>
                <a:spcPct val="100000"/>
              </a:lnSpc>
              <a:spcBef>
                <a:spcPts val="751"/>
              </a:spcBef>
              <a:buClr>
                <a:srgbClr val="000000"/>
              </a:buClr>
              <a:buFont typeface="Arial"/>
              <a:buChar char="•"/>
            </a:pPr>
            <a:r>
              <a:rPr lang="en-US" sz="2800" b="0" strike="noStrike" spc="-1" dirty="0">
                <a:solidFill>
                  <a:srgbClr val="000000"/>
                </a:solidFill>
                <a:latin typeface="Calibri"/>
                <a:ea typeface="ＭＳ Ｐゴシック"/>
              </a:rPr>
              <a:t>Abstraction: hiding unnecessary low-level details</a:t>
            </a:r>
          </a:p>
          <a:p>
            <a:pPr marL="628560" lvl="1" indent="-171000">
              <a:spcBef>
                <a:spcPts val="751"/>
              </a:spcBef>
              <a:buClr>
                <a:srgbClr val="000000"/>
              </a:buClr>
              <a:buFont typeface="Arial"/>
              <a:buChar char="•"/>
            </a:pPr>
            <a:r>
              <a:rPr lang="en-US" sz="2500" spc="-1" dirty="0">
                <a:solidFill>
                  <a:srgbClr val="000000"/>
                </a:solidFill>
                <a:latin typeface="Calibri"/>
              </a:rPr>
              <a:t>An abstraction is a simplified view of an entity, which omits </a:t>
            </a:r>
            <a:r>
              <a:rPr lang="en-US" sz="2500" i="1" spc="-1" dirty="0">
                <a:solidFill>
                  <a:srgbClr val="000000"/>
                </a:solidFill>
                <a:latin typeface="Calibri"/>
              </a:rPr>
              <a:t>unimportant</a:t>
            </a:r>
            <a:r>
              <a:rPr lang="en-US" sz="2500" spc="-1" dirty="0">
                <a:solidFill>
                  <a:srgbClr val="000000"/>
                </a:solidFill>
                <a:latin typeface="Calibri"/>
              </a:rPr>
              <a:t> details</a:t>
            </a:r>
          </a:p>
          <a:p>
            <a:pPr marL="171360" indent="-171000">
              <a:spcBef>
                <a:spcPts val="751"/>
              </a:spcBef>
              <a:buClr>
                <a:srgbClr val="000000"/>
              </a:buClr>
              <a:buFont typeface="Arial"/>
              <a:buChar char="•"/>
            </a:pPr>
            <a:r>
              <a:rPr lang="en-US" sz="2500" b="0" strike="noStrike" spc="-1" dirty="0">
                <a:solidFill>
                  <a:srgbClr val="000000"/>
                </a:solidFill>
                <a:latin typeface="Calibri"/>
              </a:rPr>
              <a:t>An abstraction can go wrong if</a:t>
            </a:r>
          </a:p>
          <a:p>
            <a:pPr marL="628560" lvl="1" indent="-171000">
              <a:spcBef>
                <a:spcPts val="751"/>
              </a:spcBef>
              <a:buClr>
                <a:srgbClr val="000000"/>
              </a:buClr>
              <a:buFont typeface="Arial"/>
              <a:buChar char="•"/>
            </a:pPr>
            <a:r>
              <a:rPr lang="en-US" sz="2500" spc="-1" dirty="0">
                <a:solidFill>
                  <a:srgbClr val="000000"/>
                </a:solidFill>
                <a:latin typeface="Calibri"/>
              </a:rPr>
              <a:t>It includes details that are not important</a:t>
            </a:r>
          </a:p>
          <a:p>
            <a:pPr marL="1085760" lvl="2" indent="-171000">
              <a:spcBef>
                <a:spcPts val="751"/>
              </a:spcBef>
              <a:buClr>
                <a:srgbClr val="000000"/>
              </a:buClr>
              <a:buFont typeface="Arial"/>
              <a:buChar char="•"/>
            </a:pPr>
            <a:r>
              <a:rPr lang="en-US" sz="2500" b="0" strike="noStrike" spc="-1" dirty="0">
                <a:solidFill>
                  <a:srgbClr val="000000"/>
                </a:solidFill>
                <a:latin typeface="Calibri"/>
              </a:rPr>
              <a:t>Increases the cognitive load of the programmer</a:t>
            </a:r>
          </a:p>
          <a:p>
            <a:pPr marL="628560" lvl="1" indent="-171000">
              <a:spcBef>
                <a:spcPts val="751"/>
              </a:spcBef>
              <a:buClr>
                <a:srgbClr val="000000"/>
              </a:buClr>
              <a:buFont typeface="Arial"/>
              <a:buChar char="•"/>
            </a:pPr>
            <a:r>
              <a:rPr lang="en-US" sz="2500" spc="-1" dirty="0">
                <a:solidFill>
                  <a:srgbClr val="000000"/>
                </a:solidFill>
                <a:latin typeface="Calibri"/>
              </a:rPr>
              <a:t>It omits important details</a:t>
            </a:r>
          </a:p>
          <a:p>
            <a:pPr marL="1085760" lvl="2" indent="-171000">
              <a:spcBef>
                <a:spcPts val="751"/>
              </a:spcBef>
              <a:buClr>
                <a:srgbClr val="000000"/>
              </a:buClr>
              <a:buFont typeface="Arial"/>
              <a:buChar char="•"/>
            </a:pPr>
            <a:r>
              <a:rPr lang="en-US" sz="2500" b="0" strike="noStrike" spc="-1" dirty="0">
                <a:solidFill>
                  <a:srgbClr val="000000"/>
                </a:solidFill>
                <a:latin typeface="Calibri"/>
              </a:rPr>
              <a:t>Programmer doesn't have necessary information to use the module, class, function, etc.</a:t>
            </a:r>
          </a:p>
        </p:txBody>
      </p:sp>
      <p:sp>
        <p:nvSpPr>
          <p:cNvPr id="101"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02" name="TextShape 4"/>
          <p:cNvSpPr txBox="1"/>
          <p:nvPr/>
        </p:nvSpPr>
        <p:spPr>
          <a:xfrm>
            <a:off x="6458040" y="6356520"/>
            <a:ext cx="2057040" cy="364680"/>
          </a:xfrm>
          <a:prstGeom prst="rect">
            <a:avLst/>
          </a:prstGeom>
          <a:noFill/>
          <a:ln>
            <a:noFill/>
          </a:ln>
        </p:spPr>
        <p:txBody>
          <a:bodyPr anchor="ctr"/>
          <a:lstStyle/>
          <a:p>
            <a:pPr algn="r">
              <a:lnSpc>
                <a:spcPct val="100000"/>
              </a:lnSpc>
            </a:pPr>
            <a:fld id="{F9FD0B48-8F58-4CA0-902C-50BA85E42A85}" type="slidenum">
              <a:rPr lang="en-US" sz="1400" b="0" strike="noStrike" spc="-1">
                <a:solidFill>
                  <a:srgbClr val="8B8B8B"/>
                </a:solidFill>
                <a:latin typeface="Tahoma"/>
                <a:ea typeface="MS PGothic"/>
              </a:rPr>
              <a:t>2</a:t>
            </a:fld>
            <a:endParaRPr lang="en-US" sz="1400" b="0" strike="noStrike" spc="-1">
              <a:latin typeface="Times New Roman"/>
            </a:endParaRPr>
          </a:p>
        </p:txBody>
      </p:sp>
      <p:pic>
        <p:nvPicPr>
          <p:cNvPr id="103" name="Picture 102"/>
          <p:cNvPicPr/>
          <p:nvPr/>
        </p:nvPicPr>
        <p:blipFill>
          <a:blip r:embed="rId3"/>
          <a:stretch/>
        </p:blipFill>
        <p:spPr>
          <a:xfrm>
            <a:off x="6400800" y="9000"/>
            <a:ext cx="2743200" cy="154548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Specifying an ADT</a:t>
            </a:r>
            <a:endParaRPr lang="en-US" sz="3300" b="0" strike="noStrike" spc="-1">
              <a:solidFill>
                <a:srgbClr val="000000"/>
              </a:solidFill>
              <a:latin typeface="Tahoma"/>
            </a:endParaRPr>
          </a:p>
        </p:txBody>
      </p:sp>
      <p:sp>
        <p:nvSpPr>
          <p:cNvPr id="188" name="TextShape 2"/>
          <p:cNvSpPr txBox="1"/>
          <p:nvPr/>
        </p:nvSpPr>
        <p:spPr>
          <a:xfrm>
            <a:off x="628560" y="1825560"/>
            <a:ext cx="7886520" cy="4350960"/>
          </a:xfrm>
          <a:prstGeom prst="rect">
            <a:avLst/>
          </a:prstGeom>
          <a:noFill/>
          <a:ln>
            <a:noFill/>
          </a:ln>
        </p:spPr>
        <p:txBody>
          <a:bodyPr>
            <a:normAutofit/>
          </a:bodyPr>
          <a:lstStyle/>
          <a:p>
            <a:pPr>
              <a:lnSpc>
                <a:spcPct val="100000"/>
              </a:lnSpc>
              <a:spcBef>
                <a:spcPts val="751"/>
              </a:spcBef>
            </a:pPr>
            <a:r>
              <a:rPr lang="en-US" sz="2000" b="1" strike="noStrike" spc="-1" dirty="0">
                <a:solidFill>
                  <a:srgbClr val="000000"/>
                </a:solidFill>
                <a:latin typeface="Calibri"/>
                <a:ea typeface="ＭＳ Ｐゴシック"/>
              </a:rPr>
              <a:t>immutable</a:t>
            </a:r>
            <a:r>
              <a:rPr lang="en-US" sz="2000" b="0" strike="noStrike" spc="-1" dirty="0">
                <a:solidFill>
                  <a:srgbClr val="000000"/>
                </a:solidFill>
                <a:latin typeface="Calibri"/>
                <a:ea typeface="ＭＳ Ｐゴシック"/>
              </a:rPr>
              <a:t>		         </a:t>
            </a:r>
            <a:r>
              <a:rPr lang="en-US" sz="2000" b="1" strike="noStrike" spc="-1" dirty="0">
                <a:solidFill>
                  <a:srgbClr val="000000"/>
                </a:solidFill>
                <a:latin typeface="Calibri"/>
                <a:ea typeface="ＭＳ Ｐゴシック"/>
              </a:rPr>
              <a:t>mutable</a:t>
            </a:r>
            <a:endParaRPr lang="en-US" sz="2000" b="0" strike="noStrike" spc="-1" dirty="0">
              <a:solidFill>
                <a:srgbClr val="000000"/>
              </a:solidFill>
              <a:latin typeface="Calibri"/>
            </a:endParaRPr>
          </a:p>
          <a:p>
            <a:pPr>
              <a:lnSpc>
                <a:spcPct val="100000"/>
              </a:lnSpc>
              <a:spcBef>
                <a:spcPts val="751"/>
              </a:spcBef>
            </a:pPr>
            <a:r>
              <a:rPr lang="en-US" sz="2000" b="1" strike="noStrike" spc="-1" dirty="0">
                <a:solidFill>
                  <a:srgbClr val="000000"/>
                </a:solidFill>
                <a:latin typeface="Calibri"/>
                <a:ea typeface="ＭＳ Ｐゴシック"/>
              </a:rPr>
              <a:t>class TypeName</a:t>
            </a:r>
            <a:r>
              <a:rPr lang="en-US" sz="2000" b="0" strike="noStrike" spc="-1" dirty="0">
                <a:solidFill>
                  <a:srgbClr val="000000"/>
                </a:solidFill>
                <a:latin typeface="Calibri"/>
                <a:ea typeface="ＭＳ Ｐゴシック"/>
              </a:rPr>
              <a:t>           	</a:t>
            </a:r>
            <a:r>
              <a:rPr lang="en-US" sz="2000" b="1" strike="noStrike" spc="-1" dirty="0">
                <a:solidFill>
                  <a:srgbClr val="000000"/>
                </a:solidFill>
                <a:latin typeface="Calibri"/>
                <a:ea typeface="ＭＳ Ｐゴシック"/>
              </a:rPr>
              <a:t>class TypeName</a:t>
            </a:r>
            <a:endParaRPr lang="en-US" sz="2000" b="0" strike="noStrike" spc="-1" dirty="0">
              <a:solidFill>
                <a:srgbClr val="000000"/>
              </a:solidFill>
              <a:latin typeface="Calibri"/>
            </a:endParaRPr>
          </a:p>
          <a:p>
            <a:pPr>
              <a:lnSpc>
                <a:spcPct val="100000"/>
              </a:lnSpc>
              <a:spcBef>
                <a:spcPts val="751"/>
              </a:spcBef>
            </a:pPr>
            <a:r>
              <a:rPr lang="en-US" sz="2000" b="0" strike="noStrike" spc="-1" dirty="0">
                <a:solidFill>
                  <a:srgbClr val="000000"/>
                </a:solidFill>
                <a:latin typeface="Calibri"/>
                <a:ea typeface="ＭＳ Ｐゴシック"/>
              </a:rPr>
              <a:t>1. overview                    	1. overview</a:t>
            </a:r>
            <a:endParaRPr lang="en-US" sz="2000" b="0" strike="noStrike" spc="-1" dirty="0">
              <a:solidFill>
                <a:srgbClr val="000000"/>
              </a:solidFill>
              <a:latin typeface="Calibri"/>
            </a:endParaRPr>
          </a:p>
          <a:p>
            <a:pPr>
              <a:lnSpc>
                <a:spcPct val="100000"/>
              </a:lnSpc>
              <a:spcBef>
                <a:spcPts val="751"/>
              </a:spcBef>
            </a:pPr>
            <a:r>
              <a:rPr lang="en-US" sz="2000" b="0" strike="noStrike" spc="-1" dirty="0">
                <a:solidFill>
                  <a:srgbClr val="000000"/>
                </a:solidFill>
                <a:latin typeface="Calibri"/>
                <a:ea typeface="ＭＳ Ｐゴシック"/>
              </a:rPr>
              <a:t>2. specification fields   	2. specification fields</a:t>
            </a:r>
            <a:endParaRPr lang="en-US" sz="2000" b="0" strike="noStrike" spc="-1" dirty="0">
              <a:solidFill>
                <a:srgbClr val="000000"/>
              </a:solidFill>
              <a:latin typeface="Calibri"/>
            </a:endParaRPr>
          </a:p>
          <a:p>
            <a:pPr>
              <a:lnSpc>
                <a:spcPct val="100000"/>
              </a:lnSpc>
              <a:spcBef>
                <a:spcPts val="751"/>
              </a:spcBef>
            </a:pPr>
            <a:r>
              <a:rPr lang="en-US" sz="2000" b="0" strike="noStrike" spc="-1" dirty="0">
                <a:solidFill>
                  <a:srgbClr val="000000"/>
                </a:solidFill>
                <a:latin typeface="Calibri"/>
                <a:ea typeface="ＭＳ Ｐゴシック"/>
              </a:rPr>
              <a:t>3. creators	</a:t>
            </a:r>
            <a:r>
              <a:rPr lang="en-US" sz="2000" spc="-1" dirty="0">
                <a:solidFill>
                  <a:srgbClr val="000000"/>
                </a:solidFill>
                <a:latin typeface="Calibri"/>
                <a:ea typeface="ＭＳ Ｐゴシック"/>
              </a:rPr>
              <a:t>	</a:t>
            </a:r>
            <a:r>
              <a:rPr lang="en-US" sz="2000" b="0" strike="noStrike" spc="-1" dirty="0">
                <a:solidFill>
                  <a:srgbClr val="000000"/>
                </a:solidFill>
                <a:latin typeface="Calibri"/>
                <a:ea typeface="ＭＳ Ｐゴシック"/>
              </a:rPr>
              <a:t>3. creators</a:t>
            </a:r>
            <a:endParaRPr lang="en-US" sz="2000" b="0" strike="noStrike" spc="-1" dirty="0">
              <a:solidFill>
                <a:srgbClr val="000000"/>
              </a:solidFill>
              <a:latin typeface="Calibri"/>
            </a:endParaRPr>
          </a:p>
          <a:p>
            <a:pPr>
              <a:lnSpc>
                <a:spcPct val="100000"/>
              </a:lnSpc>
              <a:spcBef>
                <a:spcPts val="751"/>
              </a:spcBef>
            </a:pPr>
            <a:r>
              <a:rPr lang="en-US" sz="2000" b="0" strike="noStrike" spc="-1" dirty="0">
                <a:solidFill>
                  <a:srgbClr val="000000"/>
                </a:solidFill>
                <a:latin typeface="Calibri"/>
                <a:ea typeface="ＭＳ Ｐゴシック"/>
              </a:rPr>
              <a:t>4. observers</a:t>
            </a:r>
            <a:r>
              <a:rPr lang="en-US" sz="2000" spc="-1" dirty="0">
                <a:solidFill>
                  <a:srgbClr val="000000"/>
                </a:solidFill>
                <a:latin typeface="Calibri"/>
                <a:ea typeface="ＭＳ Ｐゴシック"/>
              </a:rPr>
              <a:t>		</a:t>
            </a:r>
            <a:r>
              <a:rPr lang="en-US" sz="2000" b="0" strike="noStrike" spc="-1" dirty="0">
                <a:solidFill>
                  <a:srgbClr val="000000"/>
                </a:solidFill>
                <a:latin typeface="Calibri"/>
                <a:ea typeface="ＭＳ Ｐゴシック"/>
              </a:rPr>
              <a:t>4. observers</a:t>
            </a:r>
            <a:endParaRPr lang="en-US" sz="2000" b="0" strike="noStrike" spc="-1" dirty="0">
              <a:solidFill>
                <a:srgbClr val="000000"/>
              </a:solidFill>
              <a:latin typeface="Calibri"/>
            </a:endParaRPr>
          </a:p>
          <a:p>
            <a:pPr>
              <a:lnSpc>
                <a:spcPct val="100000"/>
              </a:lnSpc>
              <a:spcBef>
                <a:spcPts val="751"/>
              </a:spcBef>
            </a:pPr>
            <a:r>
              <a:rPr lang="en-US" sz="2000" b="0" strike="noStrike" spc="-1" dirty="0">
                <a:solidFill>
                  <a:srgbClr val="000000"/>
                </a:solidFill>
                <a:latin typeface="Calibri"/>
                <a:ea typeface="ＭＳ Ｐゴシック"/>
              </a:rPr>
              <a:t>5. producers</a:t>
            </a:r>
            <a:r>
              <a:rPr lang="en-US" sz="2000" spc="-1" dirty="0">
                <a:solidFill>
                  <a:srgbClr val="000000"/>
                </a:solidFill>
                <a:latin typeface="Calibri"/>
                <a:ea typeface="ＭＳ Ｐゴシック"/>
              </a:rPr>
              <a:t>		</a:t>
            </a:r>
            <a:r>
              <a:rPr lang="en-US" sz="2000" b="0" strike="noStrike" spc="-1" dirty="0">
                <a:solidFill>
                  <a:srgbClr val="000000"/>
                </a:solidFill>
                <a:latin typeface="Calibri"/>
                <a:ea typeface="ＭＳ Ｐゴシック"/>
              </a:rPr>
              <a:t>5. producers </a:t>
            </a:r>
            <a:r>
              <a:rPr lang="en-US" sz="2000" b="0" strike="noStrike" spc="-1" dirty="0">
                <a:solidFill>
                  <a:srgbClr val="FF0000"/>
                </a:solidFill>
                <a:latin typeface="Calibri"/>
                <a:ea typeface="ＭＳ Ｐゴシック"/>
              </a:rPr>
              <a:t>(</a:t>
            </a:r>
            <a:r>
              <a:rPr lang="en-US" sz="2000" spc="-1" dirty="0" err="1">
                <a:solidFill>
                  <a:srgbClr val="FF0000"/>
                </a:solidFill>
                <a:latin typeface="Calibri"/>
                <a:ea typeface="ＭＳ Ｐゴシック"/>
              </a:rPr>
              <a:t>mutators</a:t>
            </a:r>
            <a:r>
              <a:rPr lang="en-US" sz="2000" spc="-1" dirty="0">
                <a:solidFill>
                  <a:srgbClr val="FF0000"/>
                </a:solidFill>
                <a:latin typeface="Calibri"/>
                <a:ea typeface="ＭＳ Ｐゴシック"/>
              </a:rPr>
              <a:t> are more common</a:t>
            </a:r>
            <a:r>
              <a:rPr lang="en-US" sz="2000" b="0" strike="noStrike" spc="-1" dirty="0">
                <a:solidFill>
                  <a:srgbClr val="FF0000"/>
                </a:solidFill>
                <a:latin typeface="Calibri"/>
                <a:ea typeface="ＭＳ Ｐゴシック"/>
              </a:rPr>
              <a:t>)</a:t>
            </a:r>
            <a:endParaRPr lang="en-US" sz="2000" b="0" strike="noStrike" spc="-1" dirty="0">
              <a:solidFill>
                <a:srgbClr val="000000"/>
              </a:solidFill>
              <a:latin typeface="Calibri"/>
            </a:endParaRPr>
          </a:p>
          <a:p>
            <a:pPr>
              <a:lnSpc>
                <a:spcPct val="100000"/>
              </a:lnSpc>
              <a:spcBef>
                <a:spcPts val="751"/>
              </a:spcBef>
            </a:pPr>
            <a:r>
              <a:rPr lang="en-US" sz="2000" b="0" strike="noStrike" spc="-1" dirty="0">
                <a:solidFill>
                  <a:srgbClr val="000000"/>
                </a:solidFill>
                <a:latin typeface="Calibri"/>
                <a:ea typeface="ＭＳ Ｐゴシック"/>
              </a:rPr>
              <a:t>6. no mutators	         	6. mutators</a:t>
            </a:r>
            <a:endParaRPr lang="en-US" sz="2000" b="0" strike="noStrike" spc="-1" dirty="0">
              <a:solidFill>
                <a:srgbClr val="000000"/>
              </a:solidFill>
              <a:latin typeface="Calibri"/>
            </a:endParaRPr>
          </a:p>
          <a:p>
            <a:pPr>
              <a:lnSpc>
                <a:spcPct val="100000"/>
              </a:lnSpc>
              <a:spcBef>
                <a:spcPts val="751"/>
              </a:spcBef>
            </a:pPr>
            <a:endParaRPr lang="en-US" sz="2000" b="0" strike="noStrike" spc="-1" dirty="0">
              <a:solidFill>
                <a:srgbClr val="000000"/>
              </a:solidFill>
              <a:latin typeface="Calibri"/>
            </a:endParaRPr>
          </a:p>
        </p:txBody>
      </p:sp>
      <p:sp>
        <p:nvSpPr>
          <p:cNvPr id="189"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90" name="TextShape 4"/>
          <p:cNvSpPr txBox="1"/>
          <p:nvPr/>
        </p:nvSpPr>
        <p:spPr>
          <a:xfrm>
            <a:off x="6458040" y="6356520"/>
            <a:ext cx="2057040" cy="364680"/>
          </a:xfrm>
          <a:prstGeom prst="rect">
            <a:avLst/>
          </a:prstGeom>
          <a:noFill/>
          <a:ln>
            <a:noFill/>
          </a:ln>
        </p:spPr>
        <p:txBody>
          <a:bodyPr anchor="ctr"/>
          <a:lstStyle/>
          <a:p>
            <a:pPr algn="r">
              <a:lnSpc>
                <a:spcPct val="100000"/>
              </a:lnSpc>
            </a:pPr>
            <a:fld id="{9DCBE297-55EC-4819-96CF-B7739045A093}" type="slidenum">
              <a:rPr lang="en-US" sz="1400" b="0" strike="noStrike" spc="-1">
                <a:solidFill>
                  <a:srgbClr val="8B8B8B"/>
                </a:solidFill>
                <a:latin typeface="Tahoma"/>
                <a:ea typeface="MS PGothic"/>
              </a:rPr>
              <a:t>20</a:t>
            </a:fld>
            <a:endParaRPr lang="en-US" sz="1400" b="0" strike="noStrike" spc="-1">
              <a:latin typeface="Times New Roman"/>
            </a:endParaRPr>
          </a:p>
        </p:txBody>
      </p:sp>
      <p:cxnSp>
        <p:nvCxnSpPr>
          <p:cNvPr id="3" name="Straight Connector 2">
            <a:extLst>
              <a:ext uri="{FF2B5EF4-FFF2-40B4-BE49-F238E27FC236}">
                <a16:creationId xmlns:a16="http://schemas.microsoft.com/office/drawing/2014/main" id="{86785398-0518-48B4-9ACA-6C221935D505}"/>
              </a:ext>
            </a:extLst>
          </p:cNvPr>
          <p:cNvCxnSpPr/>
          <p:nvPr/>
        </p:nvCxnSpPr>
        <p:spPr>
          <a:xfrm>
            <a:off x="1129192" y="4645643"/>
            <a:ext cx="779388" cy="521638"/>
          </a:xfrm>
          <a:prstGeom prst="line">
            <a:avLst/>
          </a:prstGeom>
        </p:spPr>
        <p:style>
          <a:lnRef idx="1">
            <a:schemeClr val="accent2"/>
          </a:lnRef>
          <a:fillRef idx="0">
            <a:schemeClr val="accent2"/>
          </a:fillRef>
          <a:effectRef idx="0">
            <a:schemeClr val="accent2"/>
          </a:effectRef>
          <a:fontRef idx="minor">
            <a:schemeClr val="tx1"/>
          </a:fontRef>
        </p:style>
      </p:cxnSp>
      <p:cxnSp>
        <p:nvCxnSpPr>
          <p:cNvPr id="5" name="Straight Connector 4">
            <a:extLst>
              <a:ext uri="{FF2B5EF4-FFF2-40B4-BE49-F238E27FC236}">
                <a16:creationId xmlns:a16="http://schemas.microsoft.com/office/drawing/2014/main" id="{C5384FDD-B6F2-44E8-8A4C-226759C96BB7}"/>
              </a:ext>
            </a:extLst>
          </p:cNvPr>
          <p:cNvCxnSpPr/>
          <p:nvPr/>
        </p:nvCxnSpPr>
        <p:spPr>
          <a:xfrm flipH="1">
            <a:off x="1141466" y="4651780"/>
            <a:ext cx="583006" cy="533911"/>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Poly, an immutable datatype: </a:t>
            </a:r>
            <a:r>
              <a:rPr lang="en-US" sz="3300" b="0" strike="noStrike" spc="-1">
                <a:solidFill>
                  <a:srgbClr val="FF0000"/>
                </a:solidFill>
                <a:latin typeface="Calibri Light"/>
              </a:rPr>
              <a:t>overview</a:t>
            </a:r>
            <a:endParaRPr lang="en-US" sz="3300" b="0" strike="noStrike" spc="-1">
              <a:solidFill>
                <a:srgbClr val="000000"/>
              </a:solidFill>
              <a:latin typeface="Tahoma"/>
            </a:endParaRPr>
          </a:p>
        </p:txBody>
      </p:sp>
      <p:sp>
        <p:nvSpPr>
          <p:cNvPr id="192" name="TextShape 2"/>
          <p:cNvSpPr txBox="1"/>
          <p:nvPr/>
        </p:nvSpPr>
        <p:spPr>
          <a:xfrm>
            <a:off x="732469" y="1649340"/>
            <a:ext cx="7886520" cy="4350960"/>
          </a:xfrm>
          <a:prstGeom prst="rect">
            <a:avLst/>
          </a:prstGeom>
          <a:noFill/>
          <a:ln>
            <a:noFill/>
          </a:ln>
        </p:spPr>
        <p:txBody>
          <a:bodyPr>
            <a:normAutofit fontScale="92500" lnSpcReduction="10000"/>
          </a:bodyPr>
          <a:lstStyle/>
          <a:p>
            <a:pPr>
              <a:lnSpc>
                <a:spcPct val="80000"/>
              </a:lnSpc>
              <a:spcBef>
                <a:spcPts val="751"/>
              </a:spcBef>
            </a:pPr>
            <a:r>
              <a:rPr lang="en-US" sz="2600" b="1" strike="noStrike" spc="-1" dirty="0">
                <a:solidFill>
                  <a:srgbClr val="000000"/>
                </a:solidFill>
                <a:latin typeface="Courier New"/>
              </a:rPr>
              <a:t>/**</a:t>
            </a:r>
            <a:endParaRPr lang="en-US" sz="2600" b="0" strike="noStrike" spc="-1" dirty="0">
              <a:solidFill>
                <a:srgbClr val="000000"/>
              </a:solidFill>
              <a:latin typeface="Calibri"/>
            </a:endParaRPr>
          </a:p>
          <a:p>
            <a:pPr>
              <a:lnSpc>
                <a:spcPct val="80000"/>
              </a:lnSpc>
              <a:spcBef>
                <a:spcPts val="751"/>
              </a:spcBef>
            </a:pPr>
            <a:r>
              <a:rPr lang="en-US" sz="2600" b="1" strike="noStrike" spc="-1" dirty="0">
                <a:solidFill>
                  <a:srgbClr val="000000"/>
                </a:solidFill>
                <a:latin typeface="Courier New"/>
              </a:rPr>
              <a:t>* A Poly is an </a:t>
            </a:r>
            <a:r>
              <a:rPr lang="en-US" sz="2600" b="1" strike="noStrike" spc="-1" dirty="0">
                <a:solidFill>
                  <a:srgbClr val="FF0000"/>
                </a:solidFill>
                <a:latin typeface="Courier New"/>
              </a:rPr>
              <a:t>immutable</a:t>
            </a:r>
            <a:r>
              <a:rPr lang="en-US" sz="2600" b="1" strike="noStrike" spc="-1" dirty="0">
                <a:solidFill>
                  <a:srgbClr val="000000"/>
                </a:solidFill>
                <a:latin typeface="Courier New"/>
              </a:rPr>
              <a:t> polynomial with</a:t>
            </a:r>
            <a:endParaRPr lang="en-US" sz="2600" b="0" strike="noStrike" spc="-1" dirty="0">
              <a:solidFill>
                <a:srgbClr val="000000"/>
              </a:solidFill>
              <a:latin typeface="Calibri"/>
            </a:endParaRPr>
          </a:p>
          <a:p>
            <a:pPr>
              <a:lnSpc>
                <a:spcPct val="80000"/>
              </a:lnSpc>
              <a:spcBef>
                <a:spcPts val="751"/>
              </a:spcBef>
            </a:pPr>
            <a:r>
              <a:rPr lang="en-US" sz="2600" b="1" strike="noStrike" spc="-1" dirty="0">
                <a:solidFill>
                  <a:srgbClr val="000000"/>
                </a:solidFill>
                <a:latin typeface="Courier New"/>
              </a:rPr>
              <a:t>* integer coefficients. A Poly is:</a:t>
            </a:r>
            <a:endParaRPr lang="en-US" sz="2600" b="0" strike="noStrike" spc="-1" dirty="0">
              <a:solidFill>
                <a:srgbClr val="000000"/>
              </a:solidFill>
              <a:latin typeface="Calibri"/>
            </a:endParaRPr>
          </a:p>
          <a:p>
            <a:pPr>
              <a:lnSpc>
                <a:spcPct val="80000"/>
              </a:lnSpc>
              <a:spcBef>
                <a:spcPts val="751"/>
              </a:spcBef>
            </a:pPr>
            <a:r>
              <a:rPr lang="en-US" sz="2600" b="1" strike="noStrike" spc="-1" dirty="0">
                <a:solidFill>
                  <a:srgbClr val="000000"/>
                </a:solidFill>
                <a:latin typeface="Courier New"/>
              </a:rPr>
              <a:t>*     c</a:t>
            </a:r>
            <a:r>
              <a:rPr lang="en-US" sz="2600" b="1" strike="noStrike" spc="-1" baseline="-25000" dirty="0">
                <a:solidFill>
                  <a:srgbClr val="000000"/>
                </a:solidFill>
                <a:latin typeface="Courier New"/>
              </a:rPr>
              <a:t>0 </a:t>
            </a:r>
            <a:r>
              <a:rPr lang="en-US" sz="2600" b="1" strike="noStrike" spc="-1" dirty="0">
                <a:solidFill>
                  <a:srgbClr val="000000"/>
                </a:solidFill>
                <a:latin typeface="Courier New"/>
              </a:rPr>
              <a:t>+ c</a:t>
            </a:r>
            <a:r>
              <a:rPr lang="en-US" sz="2600" b="1" strike="noStrike" spc="-1" baseline="-25000" dirty="0">
                <a:solidFill>
                  <a:srgbClr val="000000"/>
                </a:solidFill>
                <a:latin typeface="Courier New"/>
              </a:rPr>
              <a:t>1</a:t>
            </a:r>
            <a:r>
              <a:rPr lang="en-US" sz="2600" b="1" strike="noStrike" spc="-1" dirty="0">
                <a:solidFill>
                  <a:srgbClr val="000000"/>
                </a:solidFill>
                <a:latin typeface="Courier New"/>
              </a:rPr>
              <a:t>x + c</a:t>
            </a:r>
            <a:r>
              <a:rPr lang="en-US" sz="2600" b="1" strike="noStrike" spc="-1" baseline="-25000" dirty="0">
                <a:solidFill>
                  <a:srgbClr val="000000"/>
                </a:solidFill>
                <a:latin typeface="Courier New"/>
              </a:rPr>
              <a:t>2</a:t>
            </a:r>
            <a:r>
              <a:rPr lang="en-US" sz="2600" b="1" strike="noStrike" spc="-1" dirty="0">
                <a:solidFill>
                  <a:srgbClr val="000000"/>
                </a:solidFill>
                <a:latin typeface="Courier New"/>
              </a:rPr>
              <a:t>x</a:t>
            </a:r>
            <a:r>
              <a:rPr lang="en-US" sz="2600" b="1" strike="noStrike" spc="-1" baseline="30000" dirty="0">
                <a:solidFill>
                  <a:srgbClr val="000000"/>
                </a:solidFill>
                <a:latin typeface="Courier New"/>
              </a:rPr>
              <a:t>2 </a:t>
            </a:r>
            <a:r>
              <a:rPr lang="en-US" sz="2600" b="1" strike="noStrike" spc="-1" dirty="0">
                <a:solidFill>
                  <a:srgbClr val="000000"/>
                </a:solidFill>
                <a:latin typeface="Courier New"/>
              </a:rPr>
              <a:t>+ … </a:t>
            </a:r>
            <a:endParaRPr lang="en-US" sz="2600" b="0" strike="noStrike" spc="-1" dirty="0">
              <a:solidFill>
                <a:srgbClr val="000000"/>
              </a:solidFill>
              <a:latin typeface="Calibri"/>
            </a:endParaRPr>
          </a:p>
          <a:p>
            <a:pPr>
              <a:lnSpc>
                <a:spcPct val="80000"/>
              </a:lnSpc>
              <a:spcBef>
                <a:spcPts val="751"/>
              </a:spcBef>
            </a:pPr>
            <a:r>
              <a:rPr lang="en-US" sz="2600" b="1" strike="noStrike" spc="-1" dirty="0">
                <a:solidFill>
                  <a:srgbClr val="000000"/>
                </a:solidFill>
                <a:latin typeface="Courier New"/>
              </a:rPr>
              <a:t>*/</a:t>
            </a:r>
            <a:endParaRPr lang="en-US" sz="2600" b="0" strike="noStrike" spc="-1" dirty="0">
              <a:solidFill>
                <a:srgbClr val="000000"/>
              </a:solidFill>
              <a:latin typeface="Calibri"/>
            </a:endParaRPr>
          </a:p>
          <a:p>
            <a:pPr>
              <a:lnSpc>
                <a:spcPct val="80000"/>
              </a:lnSpc>
              <a:spcBef>
                <a:spcPts val="751"/>
              </a:spcBef>
            </a:pPr>
            <a:r>
              <a:rPr lang="en-US" sz="2600" b="1" strike="noStrike" spc="-1" dirty="0">
                <a:solidFill>
                  <a:srgbClr val="000000"/>
                </a:solidFill>
                <a:latin typeface="Courier New"/>
              </a:rPr>
              <a:t>class </a:t>
            </a:r>
            <a:r>
              <a:rPr lang="en-US" sz="2600" b="1" strike="noStrike" spc="-1" dirty="0">
                <a:solidFill>
                  <a:srgbClr val="0000FF"/>
                </a:solidFill>
                <a:latin typeface="Courier New"/>
              </a:rPr>
              <a:t>Poly</a:t>
            </a:r>
            <a:r>
              <a:rPr lang="en-US" sz="2600" b="1" strike="noStrike" spc="-1" dirty="0">
                <a:solidFill>
                  <a:srgbClr val="000000"/>
                </a:solidFill>
                <a:latin typeface="Courier New"/>
              </a:rPr>
              <a:t> {</a:t>
            </a:r>
            <a:endParaRPr lang="en-US" sz="2600" b="0" strike="noStrike" spc="-1" dirty="0">
              <a:solidFill>
                <a:srgbClr val="000000"/>
              </a:solidFill>
              <a:latin typeface="Calibri"/>
            </a:endParaRPr>
          </a:p>
          <a:p>
            <a:pPr>
              <a:lnSpc>
                <a:spcPct val="80000"/>
              </a:lnSpc>
              <a:spcBef>
                <a:spcPts val="751"/>
              </a:spcBef>
            </a:pPr>
            <a:endParaRPr lang="en-US" sz="2600" b="0" strike="noStrike" spc="-1" dirty="0">
              <a:solidFill>
                <a:srgbClr val="000000"/>
              </a:solidFill>
              <a:latin typeface="Calibri"/>
            </a:endParaRPr>
          </a:p>
          <a:p>
            <a:pPr>
              <a:lnSpc>
                <a:spcPct val="80000"/>
              </a:lnSpc>
              <a:spcBef>
                <a:spcPts val="751"/>
              </a:spcBef>
            </a:pPr>
            <a:r>
              <a:rPr lang="en-US" sz="2600" b="0" strike="noStrike" spc="-1" dirty="0">
                <a:solidFill>
                  <a:srgbClr val="FF0000"/>
                </a:solidFill>
                <a:latin typeface="Calibri"/>
              </a:rPr>
              <a:t>Overview:</a:t>
            </a:r>
            <a:r>
              <a:rPr lang="en-US" sz="2600" b="0" strike="noStrike" spc="-1" dirty="0">
                <a:solidFill>
                  <a:srgbClr val="000000"/>
                </a:solidFill>
                <a:latin typeface="Calibri"/>
              </a:rPr>
              <a:t> Always state whether </a:t>
            </a:r>
            <a:r>
              <a:rPr lang="en-US" sz="2600" b="0" strike="noStrike" spc="-1" dirty="0">
                <a:solidFill>
                  <a:srgbClr val="FF0000"/>
                </a:solidFill>
                <a:latin typeface="Calibri"/>
              </a:rPr>
              <a:t>mutable</a:t>
            </a:r>
            <a:r>
              <a:rPr lang="en-US" sz="2600" b="0" strike="noStrike" spc="-1" dirty="0">
                <a:solidFill>
                  <a:srgbClr val="000000"/>
                </a:solidFill>
                <a:latin typeface="Calibri"/>
              </a:rPr>
              <a:t> or </a:t>
            </a:r>
            <a:r>
              <a:rPr lang="en-US" sz="2600" b="0" strike="noStrike" spc="-1" dirty="0">
                <a:solidFill>
                  <a:srgbClr val="FF0000"/>
                </a:solidFill>
                <a:latin typeface="Calibri"/>
              </a:rPr>
              <a:t>immutable</a:t>
            </a:r>
            <a:r>
              <a:rPr lang="en-US" sz="2600" b="0" strike="noStrike" spc="-1" dirty="0">
                <a:solidFill>
                  <a:srgbClr val="000000"/>
                </a:solidFill>
                <a:latin typeface="Calibri"/>
              </a:rPr>
              <a:t> </a:t>
            </a:r>
          </a:p>
          <a:p>
            <a:pPr>
              <a:lnSpc>
                <a:spcPct val="80000"/>
              </a:lnSpc>
              <a:spcBef>
                <a:spcPts val="751"/>
              </a:spcBef>
            </a:pPr>
            <a:r>
              <a:rPr lang="en-US" sz="2600" b="0" strike="noStrike" spc="-1" dirty="0">
                <a:solidFill>
                  <a:srgbClr val="000000"/>
                </a:solidFill>
                <a:latin typeface="Calibri"/>
              </a:rPr>
              <a:t>Define </a:t>
            </a:r>
            <a:r>
              <a:rPr lang="en-US" sz="2600" b="0" u="sng" strike="noStrike" spc="-1" dirty="0">
                <a:solidFill>
                  <a:srgbClr val="000000"/>
                </a:solidFill>
                <a:uFillTx/>
                <a:latin typeface="Calibri"/>
              </a:rPr>
              <a:t>abstract model</a:t>
            </a:r>
            <a:r>
              <a:rPr lang="en-US" sz="2600" b="0" strike="noStrike" spc="-1" dirty="0">
                <a:solidFill>
                  <a:srgbClr val="000000"/>
                </a:solidFill>
                <a:latin typeface="Calibri"/>
              </a:rPr>
              <a:t> for use in specification of</a:t>
            </a:r>
          </a:p>
          <a:p>
            <a:pPr>
              <a:lnSpc>
                <a:spcPct val="80000"/>
              </a:lnSpc>
              <a:spcBef>
                <a:spcPts val="751"/>
              </a:spcBef>
            </a:pPr>
            <a:r>
              <a:rPr lang="en-US" sz="2600" b="0" strike="noStrike" spc="-1" dirty="0">
                <a:solidFill>
                  <a:srgbClr val="000000"/>
                </a:solidFill>
                <a:latin typeface="Calibri"/>
              </a:rPr>
              <a:t>operations. In ADTs, state is </a:t>
            </a:r>
            <a:r>
              <a:rPr lang="en-US" sz="2600" b="0" strike="noStrike" spc="-1" dirty="0">
                <a:solidFill>
                  <a:srgbClr val="FF0000"/>
                </a:solidFill>
                <a:latin typeface="Calibri"/>
              </a:rPr>
              <a:t>abstract</a:t>
            </a:r>
            <a:r>
              <a:rPr lang="en-US" sz="2600" b="0" strike="noStrike" spc="-1" dirty="0">
                <a:solidFill>
                  <a:srgbClr val="000000"/>
                </a:solidFill>
                <a:latin typeface="Calibri"/>
              </a:rPr>
              <a:t>, not concrete </a:t>
            </a:r>
          </a:p>
          <a:p>
            <a:pPr lvl="1">
              <a:lnSpc>
                <a:spcPct val="80000"/>
              </a:lnSpc>
              <a:spcBef>
                <a:spcPts val="751"/>
              </a:spcBef>
            </a:pPr>
            <a:r>
              <a:rPr lang="en-US" sz="2600" spc="-1" dirty="0">
                <a:solidFill>
                  <a:srgbClr val="000000"/>
                </a:solidFill>
                <a:latin typeface="Calibri"/>
              </a:rPr>
              <a:t>I</a:t>
            </a:r>
            <a:r>
              <a:rPr lang="en-US" sz="2600" b="0" strike="noStrike" spc="-1" dirty="0">
                <a:solidFill>
                  <a:srgbClr val="000000"/>
                </a:solidFill>
                <a:latin typeface="Calibri"/>
              </a:rPr>
              <a:t>.e., these are NOT actual, implementation fields of Poly, just what we call specification fields.</a:t>
            </a:r>
          </a:p>
          <a:p>
            <a:pPr>
              <a:lnSpc>
                <a:spcPct val="80000"/>
              </a:lnSpc>
              <a:spcBef>
                <a:spcPts val="751"/>
              </a:spcBef>
            </a:pPr>
            <a:endParaRPr lang="en-US" sz="2600" b="0" strike="noStrike" spc="-1" dirty="0">
              <a:solidFill>
                <a:srgbClr val="000000"/>
              </a:solidFill>
              <a:latin typeface="Calibri"/>
            </a:endParaRPr>
          </a:p>
        </p:txBody>
      </p:sp>
      <p:sp>
        <p:nvSpPr>
          <p:cNvPr id="193" name="TextShape 3"/>
          <p:cNvSpPr txBox="1"/>
          <p:nvPr/>
        </p:nvSpPr>
        <p:spPr>
          <a:xfrm>
            <a:off x="228600" y="6248520"/>
            <a:ext cx="502884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94" name="TextShape 4"/>
          <p:cNvSpPr txBox="1"/>
          <p:nvPr/>
        </p:nvSpPr>
        <p:spPr>
          <a:xfrm>
            <a:off x="6458040" y="6356520"/>
            <a:ext cx="2057040" cy="364680"/>
          </a:xfrm>
          <a:prstGeom prst="rect">
            <a:avLst/>
          </a:prstGeom>
          <a:noFill/>
          <a:ln>
            <a:noFill/>
          </a:ln>
        </p:spPr>
        <p:txBody>
          <a:bodyPr anchor="ctr"/>
          <a:lstStyle/>
          <a:p>
            <a:pPr algn="r">
              <a:lnSpc>
                <a:spcPct val="100000"/>
              </a:lnSpc>
            </a:pPr>
            <a:fld id="{BF3E8DA3-3CB4-4553-AD36-9841F5368A59}" type="slidenum">
              <a:rPr lang="en-US" sz="1400" b="0" strike="noStrike" spc="-1">
                <a:solidFill>
                  <a:srgbClr val="8B8B8B"/>
                </a:solidFill>
                <a:latin typeface="Tahoma"/>
                <a:ea typeface="MS PGothic"/>
              </a:rPr>
              <a:t>21</a:t>
            </a:fld>
            <a:endParaRPr lang="en-US" sz="1400" b="0" strike="noStrike" spc="-1">
              <a:latin typeface="Times New Roman"/>
            </a:endParaRPr>
          </a:p>
        </p:txBody>
      </p:sp>
      <p:sp>
        <p:nvSpPr>
          <p:cNvPr id="195" name="CustomShape 5"/>
          <p:cNvSpPr/>
          <p:nvPr/>
        </p:nvSpPr>
        <p:spPr>
          <a:xfrm>
            <a:off x="4034520" y="3505320"/>
            <a:ext cx="377172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Arial"/>
                <a:ea typeface="MS PGothic"/>
              </a:rPr>
              <a:t>Abstract state (specification fields). </a:t>
            </a:r>
            <a:br/>
            <a:r>
              <a:rPr lang="en-US" sz="1800" b="0" strike="noStrike" spc="-1">
                <a:solidFill>
                  <a:srgbClr val="000000"/>
                </a:solidFill>
                <a:latin typeface="Arial"/>
                <a:ea typeface="MS PGothic"/>
              </a:rPr>
              <a:t>More on this later.</a:t>
            </a:r>
            <a:endParaRPr lang="en-US" sz="1800" b="0" strike="noStrike" spc="-1">
              <a:latin typeface="Arial"/>
            </a:endParaRPr>
          </a:p>
        </p:txBody>
      </p:sp>
      <p:sp>
        <p:nvSpPr>
          <p:cNvPr id="196" name="CustomShape 6"/>
          <p:cNvSpPr/>
          <p:nvPr/>
        </p:nvSpPr>
        <p:spPr>
          <a:xfrm rot="287193" flipH="1" flipV="1">
            <a:off x="2053269" y="3078754"/>
            <a:ext cx="2050699" cy="740251"/>
          </a:xfrm>
          <a:custGeom>
            <a:avLst/>
            <a:gdLst/>
            <a:ahLst/>
            <a:cxnLst/>
            <a:rect l="l" t="t" r="r" b="b"/>
            <a:pathLst>
              <a:path w="21600" h="21600">
                <a:moveTo>
                  <a:pt x="0" y="0"/>
                </a:moveTo>
                <a:lnTo>
                  <a:pt x="21600" y="21600"/>
                </a:lnTo>
              </a:path>
            </a:pathLst>
          </a:custGeom>
          <a:noFill/>
          <a:ln w="25560">
            <a:solidFill>
              <a:srgbClr val="5B9BD5"/>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197" name="CustomShape 7"/>
          <p:cNvSpPr/>
          <p:nvPr/>
        </p:nvSpPr>
        <p:spPr>
          <a:xfrm rot="764726" flipH="1" flipV="1">
            <a:off x="2739055" y="3123133"/>
            <a:ext cx="1447560" cy="628200"/>
          </a:xfrm>
          <a:custGeom>
            <a:avLst/>
            <a:gdLst/>
            <a:ahLst/>
            <a:cxnLst/>
            <a:rect l="l" t="t" r="r" b="b"/>
            <a:pathLst>
              <a:path w="21600" h="21600">
                <a:moveTo>
                  <a:pt x="0" y="0"/>
                </a:moveTo>
                <a:lnTo>
                  <a:pt x="21600" y="21600"/>
                </a:lnTo>
              </a:path>
            </a:pathLst>
          </a:custGeom>
          <a:noFill/>
          <a:ln w="25560">
            <a:solidFill>
              <a:srgbClr val="5B9BD5"/>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198" name="CustomShape 8"/>
          <p:cNvSpPr/>
          <p:nvPr/>
        </p:nvSpPr>
        <p:spPr>
          <a:xfrm rot="1471382" flipH="1" flipV="1">
            <a:off x="3802019" y="3166414"/>
            <a:ext cx="380520" cy="628200"/>
          </a:xfrm>
          <a:custGeom>
            <a:avLst/>
            <a:gdLst/>
            <a:ahLst/>
            <a:cxnLst/>
            <a:rect l="l" t="t" r="r" b="b"/>
            <a:pathLst>
              <a:path w="21600" h="21600">
                <a:moveTo>
                  <a:pt x="0" y="0"/>
                </a:moveTo>
                <a:lnTo>
                  <a:pt x="21600" y="21600"/>
                </a:lnTo>
              </a:path>
            </a:pathLst>
          </a:custGeom>
          <a:noFill/>
          <a:ln w="25560">
            <a:solidFill>
              <a:srgbClr val="5B9BD5"/>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Poly, an immutable datatype: </a:t>
            </a:r>
            <a:r>
              <a:rPr lang="en-US" sz="3300" b="0" strike="noStrike" spc="-1">
                <a:solidFill>
                  <a:srgbClr val="FF0000"/>
                </a:solidFill>
                <a:latin typeface="Calibri Light"/>
              </a:rPr>
              <a:t>creators</a:t>
            </a:r>
            <a:endParaRPr lang="en-US" sz="3300" b="0" strike="noStrike" spc="-1">
              <a:solidFill>
                <a:srgbClr val="000000"/>
              </a:solidFill>
              <a:latin typeface="Tahoma"/>
            </a:endParaRPr>
          </a:p>
        </p:txBody>
      </p:sp>
      <p:sp>
        <p:nvSpPr>
          <p:cNvPr id="200" name="TextShape 2"/>
          <p:cNvSpPr txBox="1"/>
          <p:nvPr/>
        </p:nvSpPr>
        <p:spPr>
          <a:xfrm>
            <a:off x="228600" y="1335240"/>
            <a:ext cx="8726040" cy="4532040"/>
          </a:xfrm>
          <a:prstGeom prst="rect">
            <a:avLst/>
          </a:prstGeom>
          <a:noFill/>
          <a:ln>
            <a:noFill/>
          </a:ln>
        </p:spPr>
        <p:txBody>
          <a:bodyPr>
            <a:normAutofit fontScale="92500" lnSpcReduction="20000"/>
          </a:bodyPr>
          <a:lstStyle/>
          <a:p>
            <a:pPr>
              <a:lnSpc>
                <a:spcPct val="80000"/>
              </a:lnSpc>
              <a:spcBef>
                <a:spcPts val="751"/>
              </a:spcBef>
            </a:pPr>
            <a:r>
              <a:rPr lang="en-US" sz="2600" b="1" strike="noStrike" spc="-1" dirty="0">
                <a:solidFill>
                  <a:srgbClr val="000000"/>
                </a:solidFill>
                <a:latin typeface="Courier New"/>
              </a:rPr>
              <a:t>// modifies: none</a:t>
            </a:r>
            <a:endParaRPr lang="en-US" sz="2600" b="0" strike="noStrike" spc="-1" dirty="0">
              <a:solidFill>
                <a:srgbClr val="000000"/>
              </a:solidFill>
              <a:latin typeface="Calibri"/>
            </a:endParaRPr>
          </a:p>
          <a:p>
            <a:pPr>
              <a:lnSpc>
                <a:spcPct val="80000"/>
              </a:lnSpc>
              <a:spcBef>
                <a:spcPts val="751"/>
              </a:spcBef>
            </a:pPr>
            <a:r>
              <a:rPr lang="en-US" sz="2600" b="1" strike="noStrike" spc="-1" dirty="0">
                <a:solidFill>
                  <a:srgbClr val="000000"/>
                </a:solidFill>
                <a:latin typeface="Courier New"/>
              </a:rPr>
              <a:t>// effects: makes a new Poly = 0</a:t>
            </a:r>
            <a:endParaRPr lang="en-US" sz="2600" b="0" strike="noStrike" spc="-1" dirty="0">
              <a:solidFill>
                <a:srgbClr val="000000"/>
              </a:solidFill>
              <a:latin typeface="Calibri"/>
            </a:endParaRPr>
          </a:p>
          <a:p>
            <a:pPr>
              <a:lnSpc>
                <a:spcPct val="80000"/>
              </a:lnSpc>
              <a:spcBef>
                <a:spcPts val="751"/>
              </a:spcBef>
            </a:pPr>
            <a:r>
              <a:rPr lang="en-US" sz="2600" b="1" strike="noStrike" spc="-1" dirty="0">
                <a:solidFill>
                  <a:srgbClr val="000000"/>
                </a:solidFill>
                <a:latin typeface="Courier New"/>
              </a:rPr>
              <a:t>public </a:t>
            </a:r>
            <a:r>
              <a:rPr lang="en-US" sz="2600" b="1" strike="noStrike" spc="-1" dirty="0">
                <a:solidFill>
                  <a:srgbClr val="0000FF"/>
                </a:solidFill>
                <a:latin typeface="Courier New"/>
              </a:rPr>
              <a:t>Poly</a:t>
            </a:r>
            <a:r>
              <a:rPr lang="en-US" sz="2600" b="1" strike="noStrike" spc="-1" dirty="0">
                <a:solidFill>
                  <a:srgbClr val="000000"/>
                </a:solidFill>
                <a:latin typeface="Courier New"/>
              </a:rPr>
              <a:t>() </a:t>
            </a:r>
            <a:endParaRPr lang="en-US" sz="2600" b="0" strike="noStrike" spc="-1" dirty="0">
              <a:solidFill>
                <a:srgbClr val="000000"/>
              </a:solidFill>
              <a:latin typeface="Calibri"/>
            </a:endParaRPr>
          </a:p>
          <a:p>
            <a:pPr>
              <a:lnSpc>
                <a:spcPct val="80000"/>
              </a:lnSpc>
              <a:spcBef>
                <a:spcPts val="751"/>
              </a:spcBef>
            </a:pPr>
            <a:endParaRPr lang="en-US" sz="2600" b="0" strike="noStrike" spc="-1" dirty="0">
              <a:solidFill>
                <a:srgbClr val="000000"/>
              </a:solidFill>
              <a:latin typeface="Calibri"/>
            </a:endParaRPr>
          </a:p>
          <a:p>
            <a:pPr>
              <a:lnSpc>
                <a:spcPct val="80000"/>
              </a:lnSpc>
              <a:spcBef>
                <a:spcPts val="751"/>
              </a:spcBef>
            </a:pPr>
            <a:r>
              <a:rPr lang="en-US" sz="2600" b="1" strike="noStrike" spc="-1" dirty="0">
                <a:solidFill>
                  <a:srgbClr val="000000"/>
                </a:solidFill>
                <a:latin typeface="Courier New"/>
              </a:rPr>
              <a:t>// modifies: none</a:t>
            </a:r>
            <a:endParaRPr lang="en-US" sz="2600" b="0" strike="noStrike" spc="-1" dirty="0">
              <a:solidFill>
                <a:srgbClr val="000000"/>
              </a:solidFill>
              <a:latin typeface="Calibri"/>
            </a:endParaRPr>
          </a:p>
          <a:p>
            <a:pPr>
              <a:lnSpc>
                <a:spcPct val="80000"/>
              </a:lnSpc>
              <a:spcBef>
                <a:spcPts val="751"/>
              </a:spcBef>
            </a:pPr>
            <a:r>
              <a:rPr lang="en-US" sz="2600" b="1" strike="noStrike" spc="-1" dirty="0">
                <a:solidFill>
                  <a:srgbClr val="000000"/>
                </a:solidFill>
                <a:latin typeface="Courier New"/>
              </a:rPr>
              <a:t>// effect: makes a new Poly = </a:t>
            </a:r>
            <a:r>
              <a:rPr lang="en-US" sz="2600" b="1" strike="noStrike" spc="-1" dirty="0" err="1">
                <a:solidFill>
                  <a:srgbClr val="000000"/>
                </a:solidFill>
                <a:latin typeface="Courier New"/>
              </a:rPr>
              <a:t>cx</a:t>
            </a:r>
            <a:r>
              <a:rPr lang="en-US" sz="2600" b="1" strike="noStrike" spc="-1" baseline="30000" dirty="0" err="1">
                <a:solidFill>
                  <a:srgbClr val="000000"/>
                </a:solidFill>
                <a:latin typeface="Courier New"/>
              </a:rPr>
              <a:t>n</a:t>
            </a:r>
            <a:endParaRPr lang="en-US" sz="2600" b="0" strike="noStrike" spc="-1" dirty="0">
              <a:solidFill>
                <a:srgbClr val="000000"/>
              </a:solidFill>
              <a:latin typeface="Calibri"/>
            </a:endParaRPr>
          </a:p>
          <a:p>
            <a:pPr>
              <a:lnSpc>
                <a:spcPct val="80000"/>
              </a:lnSpc>
              <a:spcBef>
                <a:spcPts val="751"/>
              </a:spcBef>
            </a:pPr>
            <a:r>
              <a:rPr lang="en-US" sz="2600" b="1" strike="noStrike" spc="-1" dirty="0">
                <a:solidFill>
                  <a:srgbClr val="000000"/>
                </a:solidFill>
                <a:latin typeface="Courier New"/>
              </a:rPr>
              <a:t>// throws: </a:t>
            </a:r>
            <a:r>
              <a:rPr lang="en-US" sz="2600" b="1" strike="noStrike" spc="-1" dirty="0" err="1">
                <a:solidFill>
                  <a:srgbClr val="000000"/>
                </a:solidFill>
                <a:latin typeface="Courier New"/>
              </a:rPr>
              <a:t>NegExponentException</a:t>
            </a:r>
            <a:r>
              <a:rPr lang="en-US" sz="2600" b="1" strike="noStrike" spc="-1" dirty="0">
                <a:solidFill>
                  <a:srgbClr val="000000"/>
                </a:solidFill>
                <a:latin typeface="Courier New"/>
              </a:rPr>
              <a:t> if n &lt; 0</a:t>
            </a:r>
            <a:endParaRPr lang="en-US" sz="2600" b="0" strike="noStrike" spc="-1" dirty="0">
              <a:solidFill>
                <a:srgbClr val="000000"/>
              </a:solidFill>
              <a:latin typeface="Calibri"/>
            </a:endParaRPr>
          </a:p>
          <a:p>
            <a:pPr>
              <a:lnSpc>
                <a:spcPct val="80000"/>
              </a:lnSpc>
              <a:spcBef>
                <a:spcPts val="751"/>
              </a:spcBef>
            </a:pPr>
            <a:r>
              <a:rPr lang="en-US" sz="2600" b="1" strike="noStrike" spc="-1" dirty="0">
                <a:solidFill>
                  <a:srgbClr val="000000"/>
                </a:solidFill>
                <a:latin typeface="Courier New"/>
              </a:rPr>
              <a:t>public </a:t>
            </a:r>
            <a:r>
              <a:rPr lang="en-US" sz="2600" b="1" strike="noStrike" spc="-1" dirty="0">
                <a:solidFill>
                  <a:srgbClr val="0000FF"/>
                </a:solidFill>
                <a:latin typeface="Courier New"/>
              </a:rPr>
              <a:t>Poly</a:t>
            </a:r>
            <a:r>
              <a:rPr lang="en-US" sz="2600" b="1" strike="noStrike" spc="-1" dirty="0">
                <a:solidFill>
                  <a:srgbClr val="000000"/>
                </a:solidFill>
                <a:latin typeface="Courier New"/>
              </a:rPr>
              <a:t>(int c, int n)</a:t>
            </a:r>
            <a:endParaRPr lang="en-US" sz="2600" b="0" strike="noStrike" spc="-1" dirty="0">
              <a:solidFill>
                <a:srgbClr val="000000"/>
              </a:solidFill>
              <a:latin typeface="Calibri"/>
            </a:endParaRPr>
          </a:p>
          <a:p>
            <a:pPr>
              <a:lnSpc>
                <a:spcPct val="80000"/>
              </a:lnSpc>
              <a:spcBef>
                <a:spcPts val="751"/>
              </a:spcBef>
            </a:pPr>
            <a:endParaRPr lang="en-US" sz="2600" b="0" strike="noStrike" spc="-1" dirty="0">
              <a:solidFill>
                <a:srgbClr val="000000"/>
              </a:solidFill>
              <a:latin typeface="Calibri"/>
            </a:endParaRPr>
          </a:p>
          <a:p>
            <a:pPr>
              <a:lnSpc>
                <a:spcPct val="80000"/>
              </a:lnSpc>
              <a:spcBef>
                <a:spcPts val="751"/>
              </a:spcBef>
            </a:pPr>
            <a:r>
              <a:rPr lang="en-US" sz="2600" b="0" strike="noStrike" spc="-1" dirty="0">
                <a:solidFill>
                  <a:srgbClr val="FF0000"/>
                </a:solidFill>
                <a:latin typeface="Calibri"/>
              </a:rPr>
              <a:t>Creators: </a:t>
            </a:r>
            <a:r>
              <a:rPr lang="en-US" sz="2600" b="0" strike="noStrike" spc="-1" dirty="0">
                <a:solidFill>
                  <a:srgbClr val="000000"/>
                </a:solidFill>
                <a:latin typeface="Calibri"/>
              </a:rPr>
              <a:t>This is an example of </a:t>
            </a:r>
            <a:r>
              <a:rPr lang="en-US" sz="2600" b="0" i="1" strike="noStrike" spc="-1" dirty="0">
                <a:solidFill>
                  <a:srgbClr val="000000"/>
                </a:solidFill>
                <a:latin typeface="Calibri"/>
              </a:rPr>
              <a:t>overloading</a:t>
            </a:r>
            <a:r>
              <a:rPr lang="en-US" sz="2600" b="0" strike="noStrike" spc="-1" dirty="0">
                <a:solidFill>
                  <a:srgbClr val="000000"/>
                </a:solidFill>
                <a:latin typeface="Calibri"/>
              </a:rPr>
              <a:t>, two </a:t>
            </a:r>
            <a:r>
              <a:rPr lang="en-US" sz="2600" b="1" strike="noStrike" spc="-1" dirty="0">
                <a:solidFill>
                  <a:srgbClr val="000000"/>
                </a:solidFill>
                <a:latin typeface="Courier New"/>
              </a:rPr>
              <a:t>Poly</a:t>
            </a:r>
            <a:endParaRPr lang="en-US" sz="2600" b="0" strike="noStrike" spc="-1" dirty="0">
              <a:solidFill>
                <a:srgbClr val="000000"/>
              </a:solidFill>
              <a:latin typeface="Calibri"/>
            </a:endParaRPr>
          </a:p>
          <a:p>
            <a:pPr>
              <a:lnSpc>
                <a:spcPct val="80000"/>
              </a:lnSpc>
              <a:spcBef>
                <a:spcPts val="751"/>
              </a:spcBef>
            </a:pPr>
            <a:r>
              <a:rPr lang="en-US" sz="2600" b="0" strike="noStrike" spc="-1" dirty="0">
                <a:solidFill>
                  <a:srgbClr val="000000"/>
                </a:solidFill>
                <a:latin typeface="Calibri"/>
              </a:rPr>
              <a:t>constructors with different signatures.</a:t>
            </a:r>
          </a:p>
          <a:p>
            <a:pPr>
              <a:lnSpc>
                <a:spcPct val="80000"/>
              </a:lnSpc>
              <a:spcBef>
                <a:spcPts val="751"/>
              </a:spcBef>
            </a:pPr>
            <a:endParaRPr lang="en-US" sz="2600" b="0" strike="noStrike" spc="-1" dirty="0">
              <a:solidFill>
                <a:srgbClr val="000000"/>
              </a:solidFill>
              <a:latin typeface="Calibri"/>
            </a:endParaRPr>
          </a:p>
          <a:p>
            <a:pPr>
              <a:lnSpc>
                <a:spcPct val="80000"/>
              </a:lnSpc>
              <a:spcBef>
                <a:spcPts val="751"/>
              </a:spcBef>
            </a:pPr>
            <a:r>
              <a:rPr lang="en-US" sz="2600" b="0" strike="noStrike" spc="-1" dirty="0">
                <a:solidFill>
                  <a:srgbClr val="000000"/>
                </a:solidFill>
                <a:latin typeface="Calibri"/>
              </a:rPr>
              <a:t>New object is part of </a:t>
            </a:r>
            <a:r>
              <a:rPr lang="en-US" sz="2600" b="0" u="sng" strike="noStrike" spc="-1" dirty="0">
                <a:solidFill>
                  <a:srgbClr val="000000"/>
                </a:solidFill>
                <a:uFillTx/>
                <a:latin typeface="Calibri"/>
              </a:rPr>
              <a:t>effects,</a:t>
            </a:r>
            <a:r>
              <a:rPr lang="en-US" sz="2600" b="0" strike="noStrike" spc="-1" dirty="0">
                <a:solidFill>
                  <a:srgbClr val="000000"/>
                </a:solidFill>
                <a:latin typeface="Calibri"/>
              </a:rPr>
              <a:t> not preexisting state. Hence, </a:t>
            </a:r>
            <a:r>
              <a:rPr lang="en-US" sz="2600" b="0" u="sng" strike="noStrike" spc="-1" dirty="0">
                <a:solidFill>
                  <a:srgbClr val="000000"/>
                </a:solidFill>
                <a:uFillTx/>
                <a:latin typeface="Calibri"/>
              </a:rPr>
              <a:t>modifies</a:t>
            </a:r>
            <a:r>
              <a:rPr lang="en-US" sz="2600" b="0" strike="noStrike" spc="-1" dirty="0">
                <a:solidFill>
                  <a:srgbClr val="000000"/>
                </a:solidFill>
                <a:latin typeface="Calibri"/>
              </a:rPr>
              <a:t> is none. </a:t>
            </a:r>
          </a:p>
        </p:txBody>
      </p:sp>
      <p:sp>
        <p:nvSpPr>
          <p:cNvPr id="201" name="TextShape 3"/>
          <p:cNvSpPr txBox="1"/>
          <p:nvPr/>
        </p:nvSpPr>
        <p:spPr>
          <a:xfrm>
            <a:off x="228600" y="6324480"/>
            <a:ext cx="502884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02" name="TextShape 4"/>
          <p:cNvSpPr txBox="1"/>
          <p:nvPr/>
        </p:nvSpPr>
        <p:spPr>
          <a:xfrm>
            <a:off x="6458040" y="6356520"/>
            <a:ext cx="2057040" cy="364680"/>
          </a:xfrm>
          <a:prstGeom prst="rect">
            <a:avLst/>
          </a:prstGeom>
          <a:noFill/>
          <a:ln>
            <a:noFill/>
          </a:ln>
        </p:spPr>
        <p:txBody>
          <a:bodyPr anchor="ctr"/>
          <a:lstStyle/>
          <a:p>
            <a:pPr algn="r">
              <a:lnSpc>
                <a:spcPct val="100000"/>
              </a:lnSpc>
            </a:pPr>
            <a:fld id="{06C06D24-9EBB-4EB6-A6FE-C5F703E2DD8D}" type="slidenum">
              <a:rPr lang="en-US" sz="1400" b="0" strike="noStrike" spc="-1">
                <a:solidFill>
                  <a:srgbClr val="8B8B8B"/>
                </a:solidFill>
                <a:latin typeface="Tahoma"/>
                <a:ea typeface="MS PGothic"/>
              </a:rPr>
              <a:t>22</a:t>
            </a:fld>
            <a:endParaRPr lang="en-US" sz="1400" b="0" strike="noStrike" spc="-1">
              <a:latin typeface="Times New Roman"/>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20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Poly, an immutable datatype: </a:t>
            </a:r>
            <a:r>
              <a:rPr lang="en-US" sz="3300" b="0" strike="noStrike" spc="-1">
                <a:solidFill>
                  <a:srgbClr val="FF0000"/>
                </a:solidFill>
                <a:latin typeface="Calibri Light"/>
              </a:rPr>
              <a:t>observers</a:t>
            </a:r>
            <a:endParaRPr lang="en-US" sz="3300" b="0" strike="noStrike" spc="-1">
              <a:solidFill>
                <a:srgbClr val="000000"/>
              </a:solidFill>
              <a:latin typeface="Tahoma"/>
            </a:endParaRPr>
          </a:p>
        </p:txBody>
      </p:sp>
      <p:sp>
        <p:nvSpPr>
          <p:cNvPr id="204" name="TextShape 2"/>
          <p:cNvSpPr txBox="1"/>
          <p:nvPr/>
        </p:nvSpPr>
        <p:spPr>
          <a:xfrm>
            <a:off x="628560" y="1825560"/>
            <a:ext cx="7886520" cy="4350960"/>
          </a:xfrm>
          <a:prstGeom prst="rect">
            <a:avLst/>
          </a:prstGeom>
          <a:noFill/>
          <a:ln>
            <a:noFill/>
          </a:ln>
        </p:spPr>
        <p:txBody>
          <a:bodyPr>
            <a:normAutofit fontScale="70000" lnSpcReduction="20000"/>
          </a:bodyPr>
          <a:lstStyle/>
          <a:p>
            <a:pPr>
              <a:lnSpc>
                <a:spcPct val="70000"/>
              </a:lnSpc>
              <a:spcBef>
                <a:spcPts val="751"/>
              </a:spcBef>
            </a:pPr>
            <a:r>
              <a:rPr lang="en-US" sz="2600" b="1" strike="noStrike" spc="-1" dirty="0">
                <a:solidFill>
                  <a:srgbClr val="000000"/>
                </a:solidFill>
                <a:latin typeface="Courier New"/>
              </a:rPr>
              <a:t>// returns: degree of </a:t>
            </a:r>
            <a:r>
              <a:rPr lang="en-US" sz="2600" b="1" i="1" strike="noStrike" spc="-1" dirty="0">
                <a:solidFill>
                  <a:srgbClr val="000000"/>
                </a:solidFill>
                <a:latin typeface="Courier New"/>
              </a:rPr>
              <a:t>this</a:t>
            </a:r>
            <a:r>
              <a:rPr lang="en-US" sz="2600" b="1" strike="noStrike" spc="-1" dirty="0">
                <a:solidFill>
                  <a:srgbClr val="000000"/>
                </a:solidFill>
                <a:latin typeface="Courier New"/>
              </a:rPr>
              <a:t> polynomial</a:t>
            </a:r>
            <a:endParaRPr lang="en-US" sz="2600" b="0" strike="noStrike" spc="-1" dirty="0">
              <a:solidFill>
                <a:srgbClr val="000000"/>
              </a:solidFill>
              <a:latin typeface="Calibri"/>
            </a:endParaRPr>
          </a:p>
          <a:p>
            <a:pPr>
              <a:lnSpc>
                <a:spcPct val="70000"/>
              </a:lnSpc>
              <a:spcBef>
                <a:spcPts val="751"/>
              </a:spcBef>
            </a:pPr>
            <a:r>
              <a:rPr lang="en-US" sz="2600" b="1" strike="noStrike" spc="-1" dirty="0">
                <a:solidFill>
                  <a:srgbClr val="000000"/>
                </a:solidFill>
                <a:latin typeface="Courier New"/>
              </a:rPr>
              <a:t>public int </a:t>
            </a:r>
            <a:r>
              <a:rPr lang="en-US" sz="2600" b="1" strike="noStrike" spc="-1" dirty="0">
                <a:solidFill>
                  <a:srgbClr val="0000FF"/>
                </a:solidFill>
                <a:latin typeface="Courier New"/>
              </a:rPr>
              <a:t>degree</a:t>
            </a:r>
            <a:r>
              <a:rPr lang="en-US" sz="2600" b="1" strike="noStrike" spc="-1" dirty="0">
                <a:solidFill>
                  <a:srgbClr val="000000"/>
                </a:solidFill>
                <a:latin typeface="Courier New"/>
              </a:rPr>
              <a:t>()</a:t>
            </a:r>
            <a:endParaRPr lang="en-US" sz="2600" b="0" strike="noStrike" spc="-1" dirty="0">
              <a:solidFill>
                <a:srgbClr val="000000"/>
              </a:solidFill>
              <a:latin typeface="Calibri"/>
            </a:endParaRPr>
          </a:p>
          <a:p>
            <a:pPr>
              <a:lnSpc>
                <a:spcPct val="70000"/>
              </a:lnSpc>
              <a:spcBef>
                <a:spcPts val="751"/>
              </a:spcBef>
            </a:pPr>
            <a:endParaRPr lang="en-US" sz="2600" b="0" strike="noStrike" spc="-1" dirty="0">
              <a:solidFill>
                <a:srgbClr val="000000"/>
              </a:solidFill>
              <a:latin typeface="Calibri"/>
            </a:endParaRPr>
          </a:p>
          <a:p>
            <a:pPr>
              <a:lnSpc>
                <a:spcPct val="70000"/>
              </a:lnSpc>
              <a:spcBef>
                <a:spcPts val="751"/>
              </a:spcBef>
            </a:pPr>
            <a:r>
              <a:rPr lang="en-US" sz="2600" b="1" strike="noStrike" spc="-1" dirty="0">
                <a:solidFill>
                  <a:srgbClr val="000000"/>
                </a:solidFill>
                <a:latin typeface="Courier New"/>
              </a:rPr>
              <a:t>// returns: the coefficient of the term of </a:t>
            </a:r>
            <a:endParaRPr lang="en-US" sz="2600" b="0" strike="noStrike" spc="-1" dirty="0">
              <a:solidFill>
                <a:srgbClr val="000000"/>
              </a:solidFill>
              <a:latin typeface="Calibri"/>
            </a:endParaRPr>
          </a:p>
          <a:p>
            <a:pPr>
              <a:lnSpc>
                <a:spcPct val="70000"/>
              </a:lnSpc>
              <a:spcBef>
                <a:spcPts val="751"/>
              </a:spcBef>
            </a:pPr>
            <a:r>
              <a:rPr lang="en-US" sz="2600" b="1" strike="noStrike" spc="-1" dirty="0">
                <a:solidFill>
                  <a:srgbClr val="000000"/>
                </a:solidFill>
                <a:latin typeface="Courier New"/>
              </a:rPr>
              <a:t>//    </a:t>
            </a:r>
            <a:r>
              <a:rPr lang="en-US" sz="2600" b="1" i="1" strike="noStrike" spc="-1" dirty="0">
                <a:solidFill>
                  <a:srgbClr val="000000"/>
                </a:solidFill>
                <a:latin typeface="Courier New"/>
              </a:rPr>
              <a:t>this</a:t>
            </a:r>
            <a:r>
              <a:rPr lang="en-US" sz="2600" b="1" strike="noStrike" spc="-1" dirty="0">
                <a:solidFill>
                  <a:srgbClr val="000000"/>
                </a:solidFill>
                <a:latin typeface="Courier New"/>
              </a:rPr>
              <a:t> polynomial, whose power is d</a:t>
            </a:r>
            <a:endParaRPr lang="en-US" sz="2600" b="0" strike="noStrike" spc="-1" dirty="0">
              <a:solidFill>
                <a:srgbClr val="000000"/>
              </a:solidFill>
              <a:latin typeface="Calibri"/>
            </a:endParaRPr>
          </a:p>
          <a:p>
            <a:pPr>
              <a:lnSpc>
                <a:spcPct val="70000"/>
              </a:lnSpc>
              <a:spcBef>
                <a:spcPts val="751"/>
              </a:spcBef>
            </a:pPr>
            <a:r>
              <a:rPr lang="en-US" sz="2600" b="1" strike="noStrike" spc="-1" dirty="0">
                <a:solidFill>
                  <a:srgbClr val="000000"/>
                </a:solidFill>
                <a:latin typeface="Courier New"/>
              </a:rPr>
              <a:t>public int </a:t>
            </a:r>
            <a:r>
              <a:rPr lang="en-US" sz="2600" b="1" strike="noStrike" spc="-1" dirty="0" err="1">
                <a:solidFill>
                  <a:srgbClr val="0000FF"/>
                </a:solidFill>
                <a:latin typeface="Courier New"/>
              </a:rPr>
              <a:t>coeff</a:t>
            </a:r>
            <a:r>
              <a:rPr lang="en-US" sz="2600" b="1" strike="noStrike" spc="-1" dirty="0">
                <a:solidFill>
                  <a:srgbClr val="000000"/>
                </a:solidFill>
                <a:latin typeface="Courier New"/>
              </a:rPr>
              <a:t>(int d)</a:t>
            </a:r>
            <a:endParaRPr lang="en-US" sz="2600" b="0" strike="noStrike" spc="-1" dirty="0">
              <a:solidFill>
                <a:srgbClr val="000000"/>
              </a:solidFill>
              <a:latin typeface="Calibri"/>
            </a:endParaRPr>
          </a:p>
          <a:p>
            <a:pPr>
              <a:lnSpc>
                <a:spcPct val="80000"/>
              </a:lnSpc>
              <a:spcBef>
                <a:spcPts val="751"/>
              </a:spcBef>
            </a:pPr>
            <a:endParaRPr lang="en-US" sz="2600" b="0" strike="noStrike" spc="-1" dirty="0">
              <a:solidFill>
                <a:srgbClr val="000000"/>
              </a:solidFill>
              <a:latin typeface="Calibri"/>
            </a:endParaRPr>
          </a:p>
          <a:p>
            <a:pPr>
              <a:lnSpc>
                <a:spcPct val="80000"/>
              </a:lnSpc>
              <a:spcBef>
                <a:spcPts val="751"/>
              </a:spcBef>
            </a:pPr>
            <a:r>
              <a:rPr lang="en-US" sz="2600" b="0" strike="noStrike" spc="-1" dirty="0">
                <a:solidFill>
                  <a:srgbClr val="FF0000"/>
                </a:solidFill>
                <a:latin typeface="Calibri"/>
              </a:rPr>
              <a:t>Observers:</a:t>
            </a:r>
            <a:r>
              <a:rPr lang="en-US" sz="2600" b="0" strike="noStrike" spc="-1" dirty="0">
                <a:solidFill>
                  <a:srgbClr val="000000"/>
                </a:solidFill>
                <a:latin typeface="Calibri"/>
              </a:rPr>
              <a:t> Used to obtain information about </a:t>
            </a:r>
            <a:r>
              <a:rPr lang="en-US" sz="2600" b="0" i="1" strike="noStrike" spc="-1" dirty="0">
                <a:solidFill>
                  <a:srgbClr val="000000"/>
                </a:solidFill>
                <a:latin typeface="Calibri"/>
              </a:rPr>
              <a:t>this</a:t>
            </a:r>
            <a:r>
              <a:rPr lang="en-US" sz="2600" b="0" strike="noStrike" spc="-1" dirty="0">
                <a:solidFill>
                  <a:srgbClr val="000000"/>
                </a:solidFill>
                <a:latin typeface="Calibri"/>
              </a:rPr>
              <a:t> polynomial.</a:t>
            </a:r>
          </a:p>
          <a:p>
            <a:pPr>
              <a:lnSpc>
                <a:spcPct val="80000"/>
              </a:lnSpc>
              <a:spcBef>
                <a:spcPts val="751"/>
              </a:spcBef>
            </a:pPr>
            <a:endParaRPr lang="en-US" sz="2600" spc="-1" dirty="0">
              <a:solidFill>
                <a:srgbClr val="000000"/>
              </a:solidFill>
              <a:latin typeface="Calibri"/>
            </a:endParaRPr>
          </a:p>
          <a:p>
            <a:pPr>
              <a:lnSpc>
                <a:spcPct val="80000"/>
              </a:lnSpc>
              <a:spcBef>
                <a:spcPts val="751"/>
              </a:spcBef>
            </a:pPr>
            <a:r>
              <a:rPr lang="en-US" sz="2600" b="0" strike="noStrike" spc="-1" dirty="0">
                <a:solidFill>
                  <a:srgbClr val="000000"/>
                </a:solidFill>
                <a:latin typeface="Calibri"/>
              </a:rPr>
              <a:t>Return values of </a:t>
            </a:r>
            <a:r>
              <a:rPr lang="en-US" sz="2600" b="0" strike="noStrike" spc="-1" dirty="0">
                <a:solidFill>
                  <a:srgbClr val="0000FF"/>
                </a:solidFill>
                <a:latin typeface="Calibri"/>
              </a:rPr>
              <a:t>other types</a:t>
            </a:r>
            <a:r>
              <a:rPr lang="en-US" sz="2600" b="0" strike="noStrike" spc="-1" dirty="0">
                <a:solidFill>
                  <a:srgbClr val="000000"/>
                </a:solidFill>
                <a:latin typeface="Calibri"/>
              </a:rPr>
              <a:t>.</a:t>
            </a:r>
          </a:p>
          <a:p>
            <a:pPr>
              <a:lnSpc>
                <a:spcPct val="80000"/>
              </a:lnSpc>
              <a:spcBef>
                <a:spcPts val="751"/>
              </a:spcBef>
            </a:pPr>
            <a:r>
              <a:rPr lang="en-US" sz="2600" b="0" strike="noStrike" spc="-1" dirty="0">
                <a:solidFill>
                  <a:srgbClr val="000000"/>
                </a:solidFill>
                <a:latin typeface="Calibri"/>
              </a:rPr>
              <a:t> </a:t>
            </a:r>
          </a:p>
          <a:p>
            <a:pPr>
              <a:lnSpc>
                <a:spcPct val="80000"/>
              </a:lnSpc>
              <a:spcBef>
                <a:spcPts val="751"/>
              </a:spcBef>
            </a:pPr>
            <a:r>
              <a:rPr lang="en-US" sz="2600" strike="noStrike" spc="-1" dirty="0">
                <a:solidFill>
                  <a:srgbClr val="000000"/>
                </a:solidFill>
                <a:latin typeface="Calibri"/>
              </a:rPr>
              <a:t>Observers should </a:t>
            </a:r>
            <a:r>
              <a:rPr lang="en-US" sz="2600" b="1" strike="noStrike" spc="-1" dirty="0">
                <a:solidFill>
                  <a:srgbClr val="000000"/>
                </a:solidFill>
                <a:latin typeface="Calibri"/>
              </a:rPr>
              <a:t>not</a:t>
            </a:r>
            <a:r>
              <a:rPr lang="en-US" sz="2600" b="0" strike="noStrike" spc="-1" dirty="0">
                <a:solidFill>
                  <a:srgbClr val="000000"/>
                </a:solidFill>
                <a:latin typeface="Calibri"/>
              </a:rPr>
              <a:t> modify the abstract state! </a:t>
            </a:r>
          </a:p>
          <a:p>
            <a:pPr>
              <a:lnSpc>
                <a:spcPct val="80000"/>
              </a:lnSpc>
              <a:spcBef>
                <a:spcPts val="751"/>
              </a:spcBef>
            </a:pPr>
            <a:endParaRPr lang="en-US" sz="2600" b="1" i="1" strike="noStrike" spc="-1" dirty="0">
              <a:solidFill>
                <a:srgbClr val="000000"/>
              </a:solidFill>
              <a:latin typeface="Courier New"/>
            </a:endParaRPr>
          </a:p>
          <a:p>
            <a:pPr>
              <a:lnSpc>
                <a:spcPct val="80000"/>
              </a:lnSpc>
              <a:spcBef>
                <a:spcPts val="751"/>
              </a:spcBef>
            </a:pPr>
            <a:r>
              <a:rPr lang="en-US" sz="2600" b="1" i="1" strike="noStrike" spc="-1" dirty="0">
                <a:solidFill>
                  <a:srgbClr val="000000"/>
                </a:solidFill>
                <a:latin typeface="Courier New"/>
              </a:rPr>
              <a:t>this</a:t>
            </a:r>
            <a:r>
              <a:rPr lang="en-US" sz="2600" b="0" strike="noStrike" spc="-1" dirty="0">
                <a:solidFill>
                  <a:srgbClr val="000000"/>
                </a:solidFill>
                <a:latin typeface="Calibri"/>
              </a:rPr>
              <a:t>: the current Poly object. Also called the </a:t>
            </a:r>
            <a:r>
              <a:rPr lang="en-US" sz="2600" b="0" strike="noStrike" spc="-1" dirty="0">
                <a:solidFill>
                  <a:srgbClr val="FF0000"/>
                </a:solidFill>
                <a:latin typeface="Calibri"/>
              </a:rPr>
              <a:t>receiver</a:t>
            </a:r>
          </a:p>
          <a:p>
            <a:pPr>
              <a:lnSpc>
                <a:spcPct val="80000"/>
              </a:lnSpc>
              <a:spcBef>
                <a:spcPts val="751"/>
              </a:spcBef>
            </a:pPr>
            <a:endParaRPr lang="en-US" sz="2600" b="0" strike="noStrike" spc="-1" dirty="0">
              <a:solidFill>
                <a:srgbClr val="000000"/>
              </a:solidFill>
              <a:latin typeface="Calibri"/>
            </a:endParaRPr>
          </a:p>
          <a:p>
            <a:pPr>
              <a:lnSpc>
                <a:spcPct val="80000"/>
              </a:lnSpc>
              <a:spcBef>
                <a:spcPts val="751"/>
              </a:spcBef>
            </a:pPr>
            <a:r>
              <a:rPr lang="en-US" sz="2600" b="1" strike="noStrike" spc="-1" dirty="0">
                <a:solidFill>
                  <a:srgbClr val="000000"/>
                </a:solidFill>
                <a:latin typeface="Courier New"/>
              </a:rPr>
              <a:t>Poly x = new Poly(…) // creator</a:t>
            </a:r>
            <a:endParaRPr lang="en-US" sz="2600" b="0" strike="noStrike" spc="-1" dirty="0">
              <a:solidFill>
                <a:srgbClr val="000000"/>
              </a:solidFill>
              <a:latin typeface="Calibri"/>
            </a:endParaRPr>
          </a:p>
          <a:p>
            <a:pPr>
              <a:lnSpc>
                <a:spcPct val="80000"/>
              </a:lnSpc>
              <a:spcBef>
                <a:spcPts val="751"/>
              </a:spcBef>
            </a:pPr>
            <a:r>
              <a:rPr lang="en-US" sz="2600" b="1" spc="-1" dirty="0">
                <a:solidFill>
                  <a:srgbClr val="000000"/>
                </a:solidFill>
                <a:latin typeface="Courier New"/>
              </a:rPr>
              <a:t>i</a:t>
            </a:r>
            <a:r>
              <a:rPr lang="en-US" sz="2600" b="1" strike="noStrike" spc="-1" dirty="0">
                <a:solidFill>
                  <a:srgbClr val="000000"/>
                </a:solidFill>
                <a:latin typeface="Courier New"/>
              </a:rPr>
              <a:t>nt c = </a:t>
            </a:r>
            <a:r>
              <a:rPr lang="en-US" sz="2600" b="1" strike="noStrike" spc="-1" dirty="0" err="1">
                <a:solidFill>
                  <a:srgbClr val="000000"/>
                </a:solidFill>
                <a:latin typeface="Courier New"/>
              </a:rPr>
              <a:t>x.coeff</a:t>
            </a:r>
            <a:r>
              <a:rPr lang="en-US" sz="2600" b="1" strike="noStrike" spc="-1" dirty="0">
                <a:solidFill>
                  <a:srgbClr val="000000"/>
                </a:solidFill>
                <a:latin typeface="Courier New"/>
              </a:rPr>
              <a:t>(3);  // observer</a:t>
            </a:r>
            <a:endParaRPr lang="en-US" sz="2600" b="0" strike="noStrike" spc="-1" dirty="0">
              <a:solidFill>
                <a:srgbClr val="000000"/>
              </a:solidFill>
              <a:latin typeface="Calibri"/>
            </a:endParaRPr>
          </a:p>
          <a:p>
            <a:pPr>
              <a:lnSpc>
                <a:spcPct val="80000"/>
              </a:lnSpc>
              <a:spcBef>
                <a:spcPts val="751"/>
              </a:spcBef>
            </a:pPr>
            <a:endParaRPr lang="en-US" sz="2600" b="0" strike="noStrike" spc="-1" dirty="0">
              <a:solidFill>
                <a:srgbClr val="000000"/>
              </a:solidFill>
              <a:latin typeface="Calibri"/>
            </a:endParaRPr>
          </a:p>
        </p:txBody>
      </p:sp>
      <p:sp>
        <p:nvSpPr>
          <p:cNvPr id="205" name="TextShape 3"/>
          <p:cNvSpPr txBox="1"/>
          <p:nvPr/>
        </p:nvSpPr>
        <p:spPr>
          <a:xfrm>
            <a:off x="228600" y="6400800"/>
            <a:ext cx="502884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06" name="TextShape 4"/>
          <p:cNvSpPr txBox="1"/>
          <p:nvPr/>
        </p:nvSpPr>
        <p:spPr>
          <a:xfrm>
            <a:off x="6458040" y="6356520"/>
            <a:ext cx="2057040" cy="364680"/>
          </a:xfrm>
          <a:prstGeom prst="rect">
            <a:avLst/>
          </a:prstGeom>
          <a:noFill/>
          <a:ln>
            <a:noFill/>
          </a:ln>
        </p:spPr>
        <p:txBody>
          <a:bodyPr anchor="ctr"/>
          <a:lstStyle/>
          <a:p>
            <a:pPr algn="r">
              <a:lnSpc>
                <a:spcPct val="100000"/>
              </a:lnSpc>
            </a:pPr>
            <a:fld id="{7901EB51-BEEC-45F9-B2EC-023D3E1D64F3}" type="slidenum">
              <a:rPr lang="en-US" sz="1400" b="0" strike="noStrike" spc="-1">
                <a:solidFill>
                  <a:srgbClr val="8B8B8B"/>
                </a:solidFill>
                <a:latin typeface="Tahoma"/>
                <a:ea typeface="MS PGothic"/>
              </a:rPr>
              <a:t>23</a:t>
            </a:fld>
            <a:endParaRPr lang="en-US" sz="1400" b="0" strike="noStrike" spc="-1">
              <a:latin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dirty="0">
                <a:solidFill>
                  <a:srgbClr val="000000"/>
                </a:solidFill>
                <a:latin typeface="Calibri Light"/>
              </a:rPr>
              <a:t>Poly, an immutable datatype: </a:t>
            </a:r>
            <a:r>
              <a:rPr lang="en-US" sz="3300" b="0" strike="noStrike" spc="-1" dirty="0">
                <a:solidFill>
                  <a:srgbClr val="FF0000"/>
                </a:solidFill>
                <a:latin typeface="Calibri Light"/>
              </a:rPr>
              <a:t>producers</a:t>
            </a:r>
            <a:endParaRPr lang="en-US" sz="3300" b="0" strike="noStrike" spc="-1" dirty="0">
              <a:solidFill>
                <a:srgbClr val="000000"/>
              </a:solidFill>
              <a:latin typeface="Tahoma"/>
            </a:endParaRPr>
          </a:p>
        </p:txBody>
      </p:sp>
      <p:sp>
        <p:nvSpPr>
          <p:cNvPr id="208" name="TextShape 2"/>
          <p:cNvSpPr txBox="1"/>
          <p:nvPr/>
        </p:nvSpPr>
        <p:spPr>
          <a:xfrm>
            <a:off x="628560" y="1825560"/>
            <a:ext cx="7886520" cy="4350960"/>
          </a:xfrm>
          <a:prstGeom prst="rect">
            <a:avLst/>
          </a:prstGeom>
          <a:noFill/>
          <a:ln>
            <a:noFill/>
          </a:ln>
        </p:spPr>
        <p:txBody>
          <a:bodyPr>
            <a:normAutofit fontScale="92500" lnSpcReduction="20000"/>
          </a:bodyPr>
          <a:lstStyle/>
          <a:p>
            <a:pPr>
              <a:lnSpc>
                <a:spcPct val="80000"/>
              </a:lnSpc>
              <a:spcBef>
                <a:spcPts val="751"/>
              </a:spcBef>
            </a:pPr>
            <a:r>
              <a:rPr lang="en-US" sz="2600" b="1" strike="noStrike" spc="-1" dirty="0">
                <a:solidFill>
                  <a:srgbClr val="000000"/>
                </a:solidFill>
                <a:latin typeface="Courier New"/>
              </a:rPr>
              <a:t>// modifies: none</a:t>
            </a:r>
            <a:endParaRPr lang="en-US" sz="2600" b="0" strike="noStrike" spc="-1" dirty="0">
              <a:solidFill>
                <a:srgbClr val="000000"/>
              </a:solidFill>
              <a:latin typeface="Calibri"/>
            </a:endParaRPr>
          </a:p>
          <a:p>
            <a:pPr>
              <a:lnSpc>
                <a:spcPct val="80000"/>
              </a:lnSpc>
              <a:spcBef>
                <a:spcPts val="751"/>
              </a:spcBef>
            </a:pPr>
            <a:r>
              <a:rPr lang="en-US" sz="2600" b="1" strike="noStrike" spc="-1" dirty="0">
                <a:solidFill>
                  <a:srgbClr val="000000"/>
                </a:solidFill>
                <a:latin typeface="Courier New"/>
              </a:rPr>
              <a:t>// returns: a new Poly with value this + q</a:t>
            </a:r>
            <a:endParaRPr lang="en-US" sz="2600" b="0" strike="noStrike" spc="-1" dirty="0">
              <a:solidFill>
                <a:srgbClr val="000000"/>
              </a:solidFill>
              <a:latin typeface="Calibri"/>
            </a:endParaRPr>
          </a:p>
          <a:p>
            <a:pPr>
              <a:lnSpc>
                <a:spcPct val="80000"/>
              </a:lnSpc>
              <a:spcBef>
                <a:spcPts val="751"/>
              </a:spcBef>
            </a:pPr>
            <a:r>
              <a:rPr lang="en-US" sz="2600" b="1" strike="noStrike" spc="-1" dirty="0">
                <a:solidFill>
                  <a:srgbClr val="000000"/>
                </a:solidFill>
                <a:latin typeface="Courier New"/>
              </a:rPr>
              <a:t>public Poly</a:t>
            </a:r>
            <a:r>
              <a:rPr lang="en-US" sz="2600" b="1" strike="noStrike" spc="-1" dirty="0">
                <a:solidFill>
                  <a:srgbClr val="0000FF"/>
                </a:solidFill>
                <a:latin typeface="Courier New"/>
              </a:rPr>
              <a:t> add</a:t>
            </a:r>
            <a:r>
              <a:rPr lang="en-US" sz="2600" b="1" strike="noStrike" spc="-1" dirty="0">
                <a:solidFill>
                  <a:srgbClr val="000000"/>
                </a:solidFill>
                <a:latin typeface="Courier New"/>
              </a:rPr>
              <a:t>(Poly q) </a:t>
            </a:r>
            <a:endParaRPr lang="en-US" sz="2600" b="0" strike="noStrike" spc="-1" dirty="0">
              <a:solidFill>
                <a:srgbClr val="000000"/>
              </a:solidFill>
              <a:latin typeface="Calibri"/>
            </a:endParaRPr>
          </a:p>
          <a:p>
            <a:pPr>
              <a:lnSpc>
                <a:spcPct val="80000"/>
              </a:lnSpc>
              <a:spcBef>
                <a:spcPts val="751"/>
              </a:spcBef>
            </a:pPr>
            <a:endParaRPr lang="en-US" sz="2600" b="0" strike="noStrike" spc="-1" dirty="0">
              <a:solidFill>
                <a:srgbClr val="000000"/>
              </a:solidFill>
              <a:latin typeface="Calibri"/>
            </a:endParaRPr>
          </a:p>
          <a:p>
            <a:pPr>
              <a:lnSpc>
                <a:spcPct val="80000"/>
              </a:lnSpc>
              <a:spcBef>
                <a:spcPts val="751"/>
              </a:spcBef>
            </a:pPr>
            <a:r>
              <a:rPr lang="en-US" sz="2600" b="1" strike="noStrike" spc="-1" dirty="0">
                <a:solidFill>
                  <a:srgbClr val="000000"/>
                </a:solidFill>
                <a:latin typeface="Courier New"/>
              </a:rPr>
              <a:t>// modifies: none</a:t>
            </a:r>
            <a:endParaRPr lang="en-US" sz="2600" b="0" strike="noStrike" spc="-1" dirty="0">
              <a:solidFill>
                <a:srgbClr val="000000"/>
              </a:solidFill>
              <a:latin typeface="Calibri"/>
            </a:endParaRPr>
          </a:p>
          <a:p>
            <a:pPr>
              <a:lnSpc>
                <a:spcPct val="80000"/>
              </a:lnSpc>
              <a:spcBef>
                <a:spcPts val="751"/>
              </a:spcBef>
            </a:pPr>
            <a:r>
              <a:rPr lang="en-US" sz="2600" b="1" strike="noStrike" spc="-1" dirty="0">
                <a:solidFill>
                  <a:srgbClr val="000000"/>
                </a:solidFill>
                <a:latin typeface="Courier New"/>
              </a:rPr>
              <a:t>// returns: a new Poly with value this * q</a:t>
            </a:r>
            <a:endParaRPr lang="en-US" sz="2600" b="0" strike="noStrike" spc="-1" dirty="0">
              <a:solidFill>
                <a:srgbClr val="000000"/>
              </a:solidFill>
              <a:latin typeface="Calibri"/>
            </a:endParaRPr>
          </a:p>
          <a:p>
            <a:pPr>
              <a:lnSpc>
                <a:spcPct val="80000"/>
              </a:lnSpc>
              <a:spcBef>
                <a:spcPts val="751"/>
              </a:spcBef>
            </a:pPr>
            <a:r>
              <a:rPr lang="en-US" sz="2600" b="1" strike="noStrike" spc="-1" dirty="0">
                <a:solidFill>
                  <a:srgbClr val="000000"/>
                </a:solidFill>
                <a:latin typeface="Courier New"/>
              </a:rPr>
              <a:t>public Poly </a:t>
            </a:r>
            <a:r>
              <a:rPr lang="en-US" sz="2600" b="1" strike="noStrike" spc="-1" dirty="0" err="1">
                <a:solidFill>
                  <a:srgbClr val="0000FF"/>
                </a:solidFill>
                <a:latin typeface="Courier New"/>
              </a:rPr>
              <a:t>mul</a:t>
            </a:r>
            <a:r>
              <a:rPr lang="en-US" sz="2600" b="1" strike="noStrike" spc="-1" dirty="0">
                <a:solidFill>
                  <a:srgbClr val="000000"/>
                </a:solidFill>
                <a:latin typeface="Courier New"/>
              </a:rPr>
              <a:t>(Poly q)</a:t>
            </a:r>
            <a:endParaRPr lang="en-US" sz="2600" b="0" strike="noStrike" spc="-1" dirty="0">
              <a:solidFill>
                <a:srgbClr val="000000"/>
              </a:solidFill>
              <a:latin typeface="Calibri"/>
            </a:endParaRPr>
          </a:p>
          <a:p>
            <a:pPr>
              <a:lnSpc>
                <a:spcPct val="80000"/>
              </a:lnSpc>
              <a:spcBef>
                <a:spcPts val="751"/>
              </a:spcBef>
            </a:pPr>
            <a:endParaRPr lang="en-US" sz="2600" b="0" strike="noStrike" spc="-1" dirty="0">
              <a:solidFill>
                <a:srgbClr val="000000"/>
              </a:solidFill>
              <a:latin typeface="Calibri"/>
            </a:endParaRPr>
          </a:p>
          <a:p>
            <a:pPr>
              <a:lnSpc>
                <a:spcPct val="80000"/>
              </a:lnSpc>
              <a:spcBef>
                <a:spcPts val="751"/>
              </a:spcBef>
            </a:pPr>
            <a:r>
              <a:rPr lang="en-US" sz="2600" b="0" strike="noStrike" spc="-1" dirty="0">
                <a:solidFill>
                  <a:srgbClr val="FF0000"/>
                </a:solidFill>
                <a:latin typeface="Calibri"/>
              </a:rPr>
              <a:t>Producers: </a:t>
            </a:r>
            <a:r>
              <a:rPr lang="en-US" sz="2600" b="0" strike="noStrike" spc="-1" dirty="0">
                <a:solidFill>
                  <a:srgbClr val="000000"/>
                </a:solidFill>
                <a:latin typeface="Calibri"/>
              </a:rPr>
              <a:t>Operations on a type that create other objects</a:t>
            </a:r>
          </a:p>
          <a:p>
            <a:pPr>
              <a:lnSpc>
                <a:spcPct val="80000"/>
              </a:lnSpc>
              <a:spcBef>
                <a:spcPts val="751"/>
              </a:spcBef>
            </a:pPr>
            <a:r>
              <a:rPr lang="en-US" sz="2600" b="0" strike="noStrike" spc="-1" dirty="0">
                <a:solidFill>
                  <a:srgbClr val="000000"/>
                </a:solidFill>
                <a:latin typeface="Calibri"/>
              </a:rPr>
              <a:t>of the same type. Common in immutable types. </a:t>
            </a:r>
          </a:p>
          <a:p>
            <a:pPr>
              <a:lnSpc>
                <a:spcPct val="80000"/>
              </a:lnSpc>
              <a:spcBef>
                <a:spcPts val="751"/>
              </a:spcBef>
            </a:pPr>
            <a:r>
              <a:rPr lang="en-US" sz="2600" b="0" strike="noStrike" spc="-1" dirty="0">
                <a:solidFill>
                  <a:srgbClr val="FF0000"/>
                </a:solidFill>
                <a:latin typeface="Calibri"/>
              </a:rPr>
              <a:t>Should have no side effects</a:t>
            </a:r>
            <a:endParaRPr lang="en-US" sz="2600" spc="-1" dirty="0">
              <a:solidFill>
                <a:srgbClr val="000000"/>
              </a:solidFill>
              <a:latin typeface="Calibri"/>
            </a:endParaRPr>
          </a:p>
          <a:p>
            <a:pPr>
              <a:lnSpc>
                <a:spcPct val="80000"/>
              </a:lnSpc>
              <a:spcBef>
                <a:spcPts val="751"/>
              </a:spcBef>
            </a:pPr>
            <a:r>
              <a:rPr lang="en-US" sz="2600" b="0" strike="noStrike" spc="-1" dirty="0">
                <a:solidFill>
                  <a:srgbClr val="000000"/>
                </a:solidFill>
                <a:latin typeface="Calibri"/>
              </a:rPr>
              <a:t> i.e., should not change _abstract_ values of any existing object</a:t>
            </a:r>
          </a:p>
        </p:txBody>
      </p:sp>
      <p:sp>
        <p:nvSpPr>
          <p:cNvPr id="209" name="TextShape 3"/>
          <p:cNvSpPr txBox="1"/>
          <p:nvPr/>
        </p:nvSpPr>
        <p:spPr>
          <a:xfrm>
            <a:off x="228600" y="6248520"/>
            <a:ext cx="502884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10" name="TextShape 4"/>
          <p:cNvSpPr txBox="1"/>
          <p:nvPr/>
        </p:nvSpPr>
        <p:spPr>
          <a:xfrm>
            <a:off x="6458040" y="6356520"/>
            <a:ext cx="2057040" cy="364680"/>
          </a:xfrm>
          <a:prstGeom prst="rect">
            <a:avLst/>
          </a:prstGeom>
          <a:noFill/>
          <a:ln>
            <a:noFill/>
          </a:ln>
        </p:spPr>
        <p:txBody>
          <a:bodyPr anchor="ctr"/>
          <a:lstStyle/>
          <a:p>
            <a:pPr algn="r">
              <a:lnSpc>
                <a:spcPct val="100000"/>
              </a:lnSpc>
            </a:pPr>
            <a:fld id="{2538A60C-7C27-45EA-9FBC-B767EA490B24}" type="slidenum">
              <a:rPr lang="en-US" sz="1400" b="0" strike="noStrike" spc="-1">
                <a:solidFill>
                  <a:srgbClr val="8B8B8B"/>
                </a:solidFill>
                <a:latin typeface="Tahoma"/>
                <a:ea typeface="MS PGothic"/>
              </a:rPr>
              <a:t>24</a:t>
            </a:fld>
            <a:endParaRPr lang="en-US" sz="1400" b="0" strike="noStrike" spc="-1">
              <a:latin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B55B6-DB58-4857-8796-0A104A9164AF}"/>
              </a:ext>
            </a:extLst>
          </p:cNvPr>
          <p:cNvSpPr>
            <a:spLocks noGrp="1"/>
          </p:cNvSpPr>
          <p:nvPr>
            <p:ph type="title"/>
          </p:nvPr>
        </p:nvSpPr>
        <p:spPr/>
        <p:txBody>
          <a:bodyPr>
            <a:normAutofit/>
          </a:bodyPr>
          <a:lstStyle/>
          <a:p>
            <a:r>
              <a:rPr lang="en-US" sz="3000" spc="-1" dirty="0">
                <a:solidFill>
                  <a:srgbClr val="000000"/>
                </a:solidFill>
              </a:rPr>
              <a:t>Poly, an immutable datatype: </a:t>
            </a:r>
            <a:r>
              <a:rPr lang="en-US" sz="3000" spc="-1" dirty="0">
                <a:solidFill>
                  <a:srgbClr val="FF0000"/>
                </a:solidFill>
              </a:rPr>
              <a:t>Mutators</a:t>
            </a:r>
            <a:endParaRPr lang="en-US" sz="3000" dirty="0"/>
          </a:p>
        </p:txBody>
      </p:sp>
      <p:sp>
        <p:nvSpPr>
          <p:cNvPr id="3" name="Content Placeholder 2">
            <a:extLst>
              <a:ext uri="{FF2B5EF4-FFF2-40B4-BE49-F238E27FC236}">
                <a16:creationId xmlns:a16="http://schemas.microsoft.com/office/drawing/2014/main" id="{6B66DD03-D78B-4255-997D-F4F7E30EF663}"/>
              </a:ext>
            </a:extLst>
          </p:cNvPr>
          <p:cNvSpPr>
            <a:spLocks noGrp="1"/>
          </p:cNvSpPr>
          <p:nvPr>
            <p:ph idx="1"/>
          </p:nvPr>
        </p:nvSpPr>
        <p:spPr/>
        <p:txBody>
          <a:bodyPr/>
          <a:lstStyle/>
          <a:p>
            <a:r>
              <a:rPr lang="en-US" dirty="0"/>
              <a:t>Poly is an immutable ADT</a:t>
            </a:r>
          </a:p>
          <a:p>
            <a:r>
              <a:rPr lang="en-US" dirty="0"/>
              <a:t>It has no mutators</a:t>
            </a:r>
          </a:p>
        </p:txBody>
      </p:sp>
    </p:spTree>
    <p:extLst>
      <p:ext uri="{BB962C8B-B14F-4D97-AF65-F5344CB8AC3E}">
        <p14:creationId xmlns:p14="http://schemas.microsoft.com/office/powerpoint/2010/main" val="374434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IntSet, a mutable datatype: </a:t>
            </a:r>
            <a:r>
              <a:rPr lang="en-US" sz="3300" b="0" strike="noStrike" spc="-1">
                <a:solidFill>
                  <a:srgbClr val="FF0000"/>
                </a:solidFill>
                <a:latin typeface="Calibri Light"/>
              </a:rPr>
              <a:t>overview, creators </a:t>
            </a:r>
            <a:r>
              <a:rPr lang="en-US" sz="3300" b="0" strike="noStrike" spc="-1">
                <a:solidFill>
                  <a:srgbClr val="000000"/>
                </a:solidFill>
                <a:latin typeface="Calibri Light"/>
              </a:rPr>
              <a:t>and </a:t>
            </a:r>
            <a:r>
              <a:rPr lang="en-US" sz="3300" b="0" strike="noStrike" spc="-1">
                <a:solidFill>
                  <a:srgbClr val="FF0000"/>
                </a:solidFill>
                <a:latin typeface="Calibri Light"/>
              </a:rPr>
              <a:t>observers</a:t>
            </a:r>
            <a:endParaRPr lang="en-US" sz="3300" b="0" strike="noStrike" spc="-1">
              <a:solidFill>
                <a:srgbClr val="000000"/>
              </a:solidFill>
              <a:latin typeface="Tahoma"/>
            </a:endParaRPr>
          </a:p>
        </p:txBody>
      </p:sp>
      <p:sp>
        <p:nvSpPr>
          <p:cNvPr id="212" name="TextShape 2"/>
          <p:cNvSpPr txBox="1"/>
          <p:nvPr/>
        </p:nvSpPr>
        <p:spPr>
          <a:xfrm>
            <a:off x="494448" y="1847880"/>
            <a:ext cx="7886520" cy="4350960"/>
          </a:xfrm>
          <a:prstGeom prst="rect">
            <a:avLst/>
          </a:prstGeom>
          <a:noFill/>
          <a:ln>
            <a:noFill/>
          </a:ln>
        </p:spPr>
        <p:txBody>
          <a:bodyPr>
            <a:normAutofit fontScale="77500" lnSpcReduction="20000"/>
          </a:bodyPr>
          <a:lstStyle/>
          <a:p>
            <a:pPr>
              <a:lnSpc>
                <a:spcPct val="80000"/>
              </a:lnSpc>
              <a:spcBef>
                <a:spcPts val="751"/>
              </a:spcBef>
            </a:pPr>
            <a:r>
              <a:rPr lang="en-US" sz="2600" b="1" strike="noStrike" spc="-1" dirty="0">
                <a:solidFill>
                  <a:srgbClr val="000000"/>
                </a:solidFill>
                <a:latin typeface="Courier New"/>
              </a:rPr>
              <a:t>/*</a:t>
            </a:r>
            <a:endParaRPr lang="en-US" sz="2600" b="0" strike="noStrike" spc="-1" dirty="0">
              <a:solidFill>
                <a:srgbClr val="000000"/>
              </a:solidFill>
              <a:latin typeface="Calibri"/>
            </a:endParaRPr>
          </a:p>
          <a:p>
            <a:pPr>
              <a:lnSpc>
                <a:spcPct val="80000"/>
              </a:lnSpc>
              <a:spcBef>
                <a:spcPts val="751"/>
              </a:spcBef>
            </a:pPr>
            <a:r>
              <a:rPr lang="en-US" sz="2600" b="1" strike="noStrike" spc="-1" dirty="0">
                <a:solidFill>
                  <a:srgbClr val="000000"/>
                </a:solidFill>
                <a:latin typeface="Courier New"/>
              </a:rPr>
              <a:t>* Overview: An </a:t>
            </a:r>
            <a:r>
              <a:rPr lang="en-US" sz="2600" b="1" strike="noStrike" spc="-1" dirty="0" err="1">
                <a:solidFill>
                  <a:srgbClr val="000000"/>
                </a:solidFill>
                <a:latin typeface="Courier New"/>
              </a:rPr>
              <a:t>IntSet</a:t>
            </a:r>
            <a:r>
              <a:rPr lang="en-US" sz="2600" b="1" strike="noStrike" spc="-1" dirty="0">
                <a:solidFill>
                  <a:srgbClr val="000000"/>
                </a:solidFill>
                <a:latin typeface="Courier New"/>
              </a:rPr>
              <a:t> is a </a:t>
            </a:r>
            <a:r>
              <a:rPr lang="en-US" sz="2600" b="1" strike="noStrike" spc="-1" dirty="0">
                <a:solidFill>
                  <a:srgbClr val="FF0000"/>
                </a:solidFill>
                <a:latin typeface="Courier New"/>
              </a:rPr>
              <a:t>mutable</a:t>
            </a:r>
            <a:r>
              <a:rPr lang="en-US" sz="2600" b="1" strike="noStrike" spc="-1" dirty="0">
                <a:solidFill>
                  <a:srgbClr val="000000"/>
                </a:solidFill>
                <a:latin typeface="Courier New"/>
              </a:rPr>
              <a:t>,  </a:t>
            </a:r>
            <a:endParaRPr lang="en-US" sz="2600" b="0" strike="noStrike" spc="-1" dirty="0">
              <a:solidFill>
                <a:srgbClr val="000000"/>
              </a:solidFill>
              <a:latin typeface="Calibri"/>
            </a:endParaRPr>
          </a:p>
          <a:p>
            <a:pPr>
              <a:lnSpc>
                <a:spcPct val="80000"/>
              </a:lnSpc>
              <a:spcBef>
                <a:spcPts val="751"/>
              </a:spcBef>
            </a:pPr>
            <a:r>
              <a:rPr lang="en-US" sz="2600" b="1" strike="noStrike" spc="-1" dirty="0">
                <a:solidFill>
                  <a:srgbClr val="000000"/>
                </a:solidFill>
                <a:latin typeface="Courier New"/>
              </a:rPr>
              <a:t>* unbounded set of integers. E.g., </a:t>
            </a:r>
            <a:endParaRPr lang="en-US" sz="2600" b="0" strike="noStrike" spc="-1" dirty="0">
              <a:solidFill>
                <a:srgbClr val="000000"/>
              </a:solidFill>
              <a:latin typeface="Calibri"/>
            </a:endParaRPr>
          </a:p>
          <a:p>
            <a:pPr>
              <a:lnSpc>
                <a:spcPct val="80000"/>
              </a:lnSpc>
              <a:spcBef>
                <a:spcPts val="751"/>
              </a:spcBef>
            </a:pPr>
            <a:r>
              <a:rPr lang="en-US" sz="2600" b="1" strike="noStrike" spc="-1" dirty="0">
                <a:solidFill>
                  <a:srgbClr val="000000"/>
                </a:solidFill>
                <a:latin typeface="Courier New"/>
              </a:rPr>
              <a:t>*     { x</a:t>
            </a:r>
            <a:r>
              <a:rPr lang="en-US" sz="2600" b="1" strike="noStrike" spc="-1" baseline="-25000" dirty="0">
                <a:solidFill>
                  <a:srgbClr val="000000"/>
                </a:solidFill>
                <a:latin typeface="Courier New"/>
              </a:rPr>
              <a:t>1</a:t>
            </a:r>
            <a:r>
              <a:rPr lang="en-US" sz="2600" b="1" strike="noStrike" spc="-1" dirty="0">
                <a:solidFill>
                  <a:srgbClr val="000000"/>
                </a:solidFill>
                <a:latin typeface="Courier New"/>
              </a:rPr>
              <a:t>, x</a:t>
            </a:r>
            <a:r>
              <a:rPr lang="en-US" sz="2600" b="1" strike="noStrike" spc="-1" baseline="-25000" dirty="0">
                <a:solidFill>
                  <a:srgbClr val="000000"/>
                </a:solidFill>
                <a:latin typeface="Courier New"/>
              </a:rPr>
              <a:t>2</a:t>
            </a:r>
            <a:r>
              <a:rPr lang="en-US" sz="2600" b="1" strike="noStrike" spc="-1" baseline="30000" dirty="0">
                <a:solidFill>
                  <a:srgbClr val="000000"/>
                </a:solidFill>
                <a:latin typeface="Courier New"/>
              </a:rPr>
              <a:t> </a:t>
            </a:r>
            <a:r>
              <a:rPr lang="en-US" sz="2600" b="1" strike="noStrike" spc="-1" dirty="0">
                <a:solidFill>
                  <a:srgbClr val="000000"/>
                </a:solidFill>
                <a:latin typeface="Courier New"/>
              </a:rPr>
              <a:t>, … </a:t>
            </a:r>
            <a:r>
              <a:rPr lang="en-US" sz="2600" b="1" strike="noStrike" spc="-1" dirty="0" err="1">
                <a:solidFill>
                  <a:srgbClr val="000000"/>
                </a:solidFill>
                <a:latin typeface="Courier New"/>
              </a:rPr>
              <a:t>x</a:t>
            </a:r>
            <a:r>
              <a:rPr lang="en-US" sz="2600" b="1" strike="noStrike" spc="-1" baseline="-25000" dirty="0" err="1">
                <a:solidFill>
                  <a:srgbClr val="000000"/>
                </a:solidFill>
                <a:latin typeface="Courier New"/>
              </a:rPr>
              <a:t>n</a:t>
            </a:r>
            <a:r>
              <a:rPr lang="en-US" sz="2600" b="1" strike="noStrike" spc="-1" baseline="-25000" dirty="0">
                <a:solidFill>
                  <a:srgbClr val="000000"/>
                </a:solidFill>
                <a:latin typeface="Courier New"/>
              </a:rPr>
              <a:t> </a:t>
            </a:r>
            <a:r>
              <a:rPr lang="en-US" sz="2600" b="1" strike="noStrike" spc="-1" dirty="0">
                <a:solidFill>
                  <a:srgbClr val="000000"/>
                </a:solidFill>
                <a:latin typeface="Courier New"/>
              </a:rPr>
              <a:t>} with no duplicates</a:t>
            </a:r>
            <a:endParaRPr lang="en-US" sz="2600" b="0" strike="noStrike" spc="-1" dirty="0">
              <a:solidFill>
                <a:srgbClr val="000000"/>
              </a:solidFill>
              <a:latin typeface="Calibri"/>
            </a:endParaRPr>
          </a:p>
          <a:p>
            <a:pPr>
              <a:lnSpc>
                <a:spcPct val="80000"/>
              </a:lnSpc>
              <a:spcBef>
                <a:spcPts val="751"/>
              </a:spcBef>
            </a:pPr>
            <a:r>
              <a:rPr lang="en-US" sz="2600" b="1" strike="noStrike" spc="-1" dirty="0">
                <a:solidFill>
                  <a:srgbClr val="000000"/>
                </a:solidFill>
                <a:latin typeface="Courier New"/>
              </a:rPr>
              <a:t>*/</a:t>
            </a:r>
            <a:endParaRPr lang="en-US" sz="2600" b="0" strike="noStrike" spc="-1" dirty="0">
              <a:solidFill>
                <a:srgbClr val="000000"/>
              </a:solidFill>
              <a:latin typeface="Calibri"/>
            </a:endParaRPr>
          </a:p>
          <a:p>
            <a:pPr>
              <a:lnSpc>
                <a:spcPct val="80000"/>
              </a:lnSpc>
              <a:spcBef>
                <a:spcPts val="751"/>
              </a:spcBef>
            </a:pPr>
            <a:r>
              <a:rPr lang="en-US" sz="2600" b="1" strike="noStrike" spc="-1" dirty="0">
                <a:solidFill>
                  <a:srgbClr val="000000"/>
                </a:solidFill>
                <a:latin typeface="Courier New"/>
              </a:rPr>
              <a:t>class </a:t>
            </a:r>
            <a:r>
              <a:rPr lang="en-US" sz="2600" b="1" strike="noStrike" spc="-1" dirty="0" err="1">
                <a:solidFill>
                  <a:srgbClr val="0000FF"/>
                </a:solidFill>
                <a:latin typeface="Courier New"/>
              </a:rPr>
              <a:t>IntSet</a:t>
            </a:r>
            <a:r>
              <a:rPr lang="en-US" sz="2600" b="1" strike="noStrike" spc="-1" dirty="0">
                <a:solidFill>
                  <a:srgbClr val="000000"/>
                </a:solidFill>
                <a:latin typeface="Courier New"/>
              </a:rPr>
              <a:t> {</a:t>
            </a:r>
            <a:endParaRPr lang="en-US" sz="2600" b="0" strike="noStrike" spc="-1" dirty="0">
              <a:solidFill>
                <a:srgbClr val="000000"/>
              </a:solidFill>
              <a:latin typeface="Calibri"/>
            </a:endParaRPr>
          </a:p>
          <a:p>
            <a:pPr>
              <a:lnSpc>
                <a:spcPct val="80000"/>
              </a:lnSpc>
              <a:spcBef>
                <a:spcPts val="751"/>
              </a:spcBef>
            </a:pPr>
            <a:endParaRPr lang="en-US" sz="2600" b="0" strike="noStrike" spc="-1" dirty="0">
              <a:solidFill>
                <a:srgbClr val="000000"/>
              </a:solidFill>
              <a:latin typeface="Calibri"/>
            </a:endParaRPr>
          </a:p>
          <a:p>
            <a:pPr>
              <a:lnSpc>
                <a:spcPct val="80000"/>
              </a:lnSpc>
              <a:spcBef>
                <a:spcPts val="751"/>
              </a:spcBef>
            </a:pPr>
            <a:r>
              <a:rPr lang="en-US" sz="2600" b="0" strike="noStrike" spc="-1" dirty="0">
                <a:solidFill>
                  <a:srgbClr val="000000"/>
                </a:solidFill>
                <a:latin typeface="Calibri"/>
              </a:rPr>
              <a:t>   </a:t>
            </a:r>
            <a:r>
              <a:rPr lang="en-US" sz="2600" b="1" strike="noStrike" spc="-1" dirty="0">
                <a:solidFill>
                  <a:srgbClr val="000000"/>
                </a:solidFill>
                <a:latin typeface="Courier New"/>
              </a:rPr>
              <a:t>// effects: makes a new empty </a:t>
            </a:r>
            <a:r>
              <a:rPr lang="en-US" sz="2600" b="1" strike="noStrike" spc="-1" dirty="0" err="1">
                <a:solidFill>
                  <a:srgbClr val="000000"/>
                </a:solidFill>
                <a:latin typeface="Courier New"/>
              </a:rPr>
              <a:t>IntSet</a:t>
            </a:r>
            <a:endParaRPr lang="en-US" sz="2600" b="0" strike="noStrike" spc="-1" dirty="0">
              <a:solidFill>
                <a:srgbClr val="000000"/>
              </a:solidFill>
              <a:latin typeface="Calibri"/>
            </a:endParaRPr>
          </a:p>
          <a:p>
            <a:pPr>
              <a:lnSpc>
                <a:spcPct val="80000"/>
              </a:lnSpc>
              <a:spcBef>
                <a:spcPts val="751"/>
              </a:spcBef>
            </a:pPr>
            <a:r>
              <a:rPr lang="en-US" sz="2600" b="1" strike="noStrike" spc="-1" dirty="0">
                <a:solidFill>
                  <a:srgbClr val="000000"/>
                </a:solidFill>
                <a:latin typeface="Courier New"/>
              </a:rPr>
              <a:t>   public </a:t>
            </a:r>
            <a:r>
              <a:rPr lang="en-US" sz="2600" b="1" strike="noStrike" spc="-1" dirty="0" err="1">
                <a:solidFill>
                  <a:srgbClr val="0000FF"/>
                </a:solidFill>
                <a:latin typeface="Courier New"/>
              </a:rPr>
              <a:t>IntSet</a:t>
            </a:r>
            <a:r>
              <a:rPr lang="en-US" sz="2600" b="1" strike="noStrike" spc="-1" dirty="0">
                <a:solidFill>
                  <a:srgbClr val="000000"/>
                </a:solidFill>
                <a:latin typeface="Courier New"/>
              </a:rPr>
              <a:t>() </a:t>
            </a:r>
            <a:endParaRPr lang="en-US" sz="2600" b="0" strike="noStrike" spc="-1" dirty="0">
              <a:solidFill>
                <a:srgbClr val="000000"/>
              </a:solidFill>
              <a:latin typeface="Calibri"/>
            </a:endParaRPr>
          </a:p>
          <a:p>
            <a:pPr>
              <a:lnSpc>
                <a:spcPct val="80000"/>
              </a:lnSpc>
              <a:spcBef>
                <a:spcPts val="751"/>
              </a:spcBef>
            </a:pPr>
            <a:r>
              <a:rPr lang="en-US" sz="2600" b="1" strike="noStrike" spc="-1" dirty="0">
                <a:solidFill>
                  <a:srgbClr val="000000"/>
                </a:solidFill>
                <a:latin typeface="Courier New"/>
              </a:rPr>
              <a:t>  </a:t>
            </a:r>
            <a:endParaRPr lang="en-US" sz="2600" b="0" strike="noStrike" spc="-1" dirty="0">
              <a:solidFill>
                <a:srgbClr val="000000"/>
              </a:solidFill>
              <a:latin typeface="Calibri"/>
            </a:endParaRPr>
          </a:p>
          <a:p>
            <a:pPr>
              <a:lnSpc>
                <a:spcPct val="80000"/>
              </a:lnSpc>
              <a:spcBef>
                <a:spcPts val="751"/>
              </a:spcBef>
            </a:pPr>
            <a:r>
              <a:rPr lang="en-US" sz="2600" b="1" strike="noStrike" spc="-1" dirty="0">
                <a:solidFill>
                  <a:srgbClr val="000000"/>
                </a:solidFill>
                <a:latin typeface="Courier New"/>
              </a:rPr>
              <a:t> // returns: true if x in this </a:t>
            </a:r>
            <a:r>
              <a:rPr lang="en-US" sz="2600" b="1" strike="noStrike" spc="-1" dirty="0" err="1">
                <a:solidFill>
                  <a:srgbClr val="000000"/>
                </a:solidFill>
                <a:latin typeface="Courier New"/>
              </a:rPr>
              <a:t>IntSet</a:t>
            </a:r>
            <a:r>
              <a:rPr lang="en-US" sz="2600" b="1" strike="noStrike" spc="-1" dirty="0">
                <a:solidFill>
                  <a:srgbClr val="000000"/>
                </a:solidFill>
                <a:latin typeface="Courier New"/>
              </a:rPr>
              <a:t>, </a:t>
            </a:r>
            <a:endParaRPr lang="en-US" sz="2600" b="0" strike="noStrike" spc="-1" dirty="0">
              <a:solidFill>
                <a:srgbClr val="000000"/>
              </a:solidFill>
              <a:latin typeface="Calibri"/>
            </a:endParaRPr>
          </a:p>
          <a:p>
            <a:pPr>
              <a:lnSpc>
                <a:spcPct val="80000"/>
              </a:lnSpc>
              <a:spcBef>
                <a:spcPts val="751"/>
              </a:spcBef>
            </a:pPr>
            <a:r>
              <a:rPr lang="en-US" sz="2600" b="1" strike="noStrike" spc="-1" dirty="0">
                <a:solidFill>
                  <a:srgbClr val="000000"/>
                </a:solidFill>
                <a:latin typeface="Courier New"/>
              </a:rPr>
              <a:t>             else false</a:t>
            </a:r>
            <a:endParaRPr lang="en-US" sz="2600" b="0" strike="noStrike" spc="-1" dirty="0">
              <a:solidFill>
                <a:srgbClr val="000000"/>
              </a:solidFill>
              <a:latin typeface="Calibri"/>
            </a:endParaRPr>
          </a:p>
          <a:p>
            <a:pPr>
              <a:lnSpc>
                <a:spcPct val="80000"/>
              </a:lnSpc>
              <a:spcBef>
                <a:spcPts val="751"/>
              </a:spcBef>
            </a:pPr>
            <a:r>
              <a:rPr lang="en-US" sz="2600" b="1" strike="noStrike" spc="-1" dirty="0">
                <a:solidFill>
                  <a:srgbClr val="000000"/>
                </a:solidFill>
                <a:latin typeface="Courier New"/>
              </a:rPr>
              <a:t>   public </a:t>
            </a:r>
            <a:r>
              <a:rPr lang="en-US" sz="2600" b="1" strike="noStrike" spc="-1" dirty="0" err="1">
                <a:solidFill>
                  <a:srgbClr val="000000"/>
                </a:solidFill>
                <a:latin typeface="Courier New"/>
              </a:rPr>
              <a:t>boolean</a:t>
            </a:r>
            <a:r>
              <a:rPr lang="en-US" sz="2600" b="1" strike="noStrike" spc="-1" dirty="0">
                <a:solidFill>
                  <a:srgbClr val="000000"/>
                </a:solidFill>
                <a:latin typeface="Courier New"/>
              </a:rPr>
              <a:t> </a:t>
            </a:r>
            <a:r>
              <a:rPr lang="en-US" sz="2600" b="1" strike="noStrike" spc="-1" dirty="0">
                <a:solidFill>
                  <a:srgbClr val="0000FF"/>
                </a:solidFill>
                <a:latin typeface="Courier New"/>
              </a:rPr>
              <a:t>contains</a:t>
            </a:r>
            <a:r>
              <a:rPr lang="en-US" sz="2600" b="1" strike="noStrike" spc="-1" dirty="0">
                <a:solidFill>
                  <a:srgbClr val="000000"/>
                </a:solidFill>
                <a:latin typeface="Courier New"/>
              </a:rPr>
              <a:t>(int x)</a:t>
            </a:r>
            <a:endParaRPr lang="en-US" sz="2600" b="0" strike="noStrike" spc="-1" dirty="0">
              <a:solidFill>
                <a:srgbClr val="000000"/>
              </a:solidFill>
              <a:latin typeface="Calibri"/>
            </a:endParaRPr>
          </a:p>
          <a:p>
            <a:pPr>
              <a:lnSpc>
                <a:spcPct val="80000"/>
              </a:lnSpc>
              <a:spcBef>
                <a:spcPts val="751"/>
              </a:spcBef>
            </a:pPr>
            <a:endParaRPr lang="en-US" sz="2600" b="0" strike="noStrike" spc="-1" dirty="0">
              <a:solidFill>
                <a:srgbClr val="000000"/>
              </a:solidFill>
              <a:latin typeface="Calibri"/>
            </a:endParaRPr>
          </a:p>
          <a:p>
            <a:pPr>
              <a:lnSpc>
                <a:spcPct val="80000"/>
              </a:lnSpc>
              <a:spcBef>
                <a:spcPts val="751"/>
              </a:spcBef>
            </a:pPr>
            <a:r>
              <a:rPr lang="en-US" sz="2600" b="0" strike="noStrike" spc="-1" dirty="0">
                <a:solidFill>
                  <a:srgbClr val="000000"/>
                </a:solidFill>
                <a:latin typeface="Calibri"/>
              </a:rPr>
              <a:t>   </a:t>
            </a:r>
          </a:p>
        </p:txBody>
      </p:sp>
      <p:sp>
        <p:nvSpPr>
          <p:cNvPr id="213" name="TextShape 3"/>
          <p:cNvSpPr txBox="1"/>
          <p:nvPr/>
        </p:nvSpPr>
        <p:spPr>
          <a:xfrm>
            <a:off x="228600" y="6248520"/>
            <a:ext cx="502884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14" name="TextShape 4"/>
          <p:cNvSpPr txBox="1"/>
          <p:nvPr/>
        </p:nvSpPr>
        <p:spPr>
          <a:xfrm>
            <a:off x="6458040" y="6356520"/>
            <a:ext cx="2057040" cy="364680"/>
          </a:xfrm>
          <a:prstGeom prst="rect">
            <a:avLst/>
          </a:prstGeom>
          <a:noFill/>
          <a:ln>
            <a:noFill/>
          </a:ln>
        </p:spPr>
        <p:txBody>
          <a:bodyPr anchor="ctr"/>
          <a:lstStyle/>
          <a:p>
            <a:pPr algn="r">
              <a:lnSpc>
                <a:spcPct val="100000"/>
              </a:lnSpc>
            </a:pPr>
            <a:fld id="{345E0AE4-E9F8-42CC-B0BE-E5201CFF1416}" type="slidenum">
              <a:rPr lang="en-US" sz="1400" b="0" strike="noStrike" spc="-1">
                <a:solidFill>
                  <a:srgbClr val="8B8B8B"/>
                </a:solidFill>
                <a:latin typeface="Tahoma"/>
                <a:ea typeface="MS PGothic"/>
              </a:rPr>
              <a:t>26</a:t>
            </a:fld>
            <a:endParaRPr lang="en-US" sz="1400" b="0" strike="noStrike" spc="-1">
              <a:latin typeface="Times New Roman"/>
            </a:endParaRPr>
          </a:p>
        </p:txBody>
      </p:sp>
      <p:sp>
        <p:nvSpPr>
          <p:cNvPr id="2" name="Right Brace 1">
            <a:extLst>
              <a:ext uri="{FF2B5EF4-FFF2-40B4-BE49-F238E27FC236}">
                <a16:creationId xmlns:a16="http://schemas.microsoft.com/office/drawing/2014/main" id="{459F300E-8652-4857-B28B-522A5B843A19}"/>
              </a:ext>
            </a:extLst>
          </p:cNvPr>
          <p:cNvSpPr/>
          <p:nvPr/>
        </p:nvSpPr>
        <p:spPr>
          <a:xfrm>
            <a:off x="7053072" y="4653480"/>
            <a:ext cx="155448"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1487180D-2A15-4199-8FD4-44A9F380EBE5}"/>
              </a:ext>
            </a:extLst>
          </p:cNvPr>
          <p:cNvSpPr txBox="1"/>
          <p:nvPr/>
        </p:nvSpPr>
        <p:spPr>
          <a:xfrm>
            <a:off x="7308546" y="3701534"/>
            <a:ext cx="954107" cy="369332"/>
          </a:xfrm>
          <a:prstGeom prst="rect">
            <a:avLst/>
          </a:prstGeom>
          <a:noFill/>
        </p:spPr>
        <p:txBody>
          <a:bodyPr wrap="none" rtlCol="0">
            <a:spAutoFit/>
          </a:bodyPr>
          <a:lstStyle/>
          <a:p>
            <a:r>
              <a:rPr lang="en-US" dirty="0">
                <a:solidFill>
                  <a:schemeClr val="accent1"/>
                </a:solidFill>
              </a:rPr>
              <a:t>Creator</a:t>
            </a:r>
          </a:p>
        </p:txBody>
      </p:sp>
      <p:sp>
        <p:nvSpPr>
          <p:cNvPr id="8" name="Right Brace 7">
            <a:extLst>
              <a:ext uri="{FF2B5EF4-FFF2-40B4-BE49-F238E27FC236}">
                <a16:creationId xmlns:a16="http://schemas.microsoft.com/office/drawing/2014/main" id="{DB82520D-5482-435C-8721-ED55B6FFE87E}"/>
              </a:ext>
            </a:extLst>
          </p:cNvPr>
          <p:cNvSpPr/>
          <p:nvPr/>
        </p:nvSpPr>
        <p:spPr>
          <a:xfrm>
            <a:off x="7053072" y="3581400"/>
            <a:ext cx="155448"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D4188353-11DE-4E8B-B068-FAD7C46774FC}"/>
              </a:ext>
            </a:extLst>
          </p:cNvPr>
          <p:cNvSpPr txBox="1"/>
          <p:nvPr/>
        </p:nvSpPr>
        <p:spPr>
          <a:xfrm>
            <a:off x="7381436" y="4915843"/>
            <a:ext cx="1133644" cy="369332"/>
          </a:xfrm>
          <a:prstGeom prst="rect">
            <a:avLst/>
          </a:prstGeom>
          <a:noFill/>
        </p:spPr>
        <p:txBody>
          <a:bodyPr wrap="none" rtlCol="0">
            <a:spAutoFit/>
          </a:bodyPr>
          <a:lstStyle/>
          <a:p>
            <a:r>
              <a:rPr lang="en-US" dirty="0">
                <a:solidFill>
                  <a:schemeClr val="accent1"/>
                </a:solidFill>
              </a:rPr>
              <a:t>Observer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IntSet, a mutable datatype: </a:t>
            </a:r>
            <a:r>
              <a:rPr lang="en-US" sz="3300" b="0" strike="noStrike" spc="-1">
                <a:solidFill>
                  <a:srgbClr val="FF0000"/>
                </a:solidFill>
                <a:latin typeface="Calibri Light"/>
              </a:rPr>
              <a:t>mutators</a:t>
            </a:r>
            <a:endParaRPr lang="en-US" sz="3300" b="0" strike="noStrike" spc="-1">
              <a:solidFill>
                <a:srgbClr val="000000"/>
              </a:solidFill>
              <a:latin typeface="Tahoma"/>
            </a:endParaRPr>
          </a:p>
        </p:txBody>
      </p:sp>
      <p:sp>
        <p:nvSpPr>
          <p:cNvPr id="216" name="TextShape 2"/>
          <p:cNvSpPr txBox="1"/>
          <p:nvPr/>
        </p:nvSpPr>
        <p:spPr>
          <a:xfrm>
            <a:off x="628560" y="1825560"/>
            <a:ext cx="7886520" cy="4350960"/>
          </a:xfrm>
          <a:prstGeom prst="rect">
            <a:avLst/>
          </a:prstGeom>
          <a:noFill/>
          <a:ln>
            <a:noFill/>
          </a:ln>
        </p:spPr>
        <p:txBody>
          <a:bodyPr>
            <a:normAutofit fontScale="40000" lnSpcReduction="20000"/>
          </a:bodyPr>
          <a:lstStyle/>
          <a:p>
            <a:pPr>
              <a:lnSpc>
                <a:spcPct val="80000"/>
              </a:lnSpc>
              <a:spcBef>
                <a:spcPts val="751"/>
              </a:spcBef>
            </a:pPr>
            <a:r>
              <a:rPr lang="en-US" sz="4500" b="1" strike="noStrike" spc="-1" dirty="0">
                <a:solidFill>
                  <a:srgbClr val="000000"/>
                </a:solidFill>
                <a:latin typeface="Courier New"/>
              </a:rPr>
              <a:t> // modifies: this</a:t>
            </a:r>
            <a:endParaRPr lang="en-US" sz="4500" b="0" strike="noStrike" spc="-1" dirty="0">
              <a:solidFill>
                <a:srgbClr val="000000"/>
              </a:solidFill>
              <a:latin typeface="Calibri"/>
            </a:endParaRPr>
          </a:p>
          <a:p>
            <a:pPr>
              <a:lnSpc>
                <a:spcPct val="80000"/>
              </a:lnSpc>
              <a:spcBef>
                <a:spcPts val="751"/>
              </a:spcBef>
            </a:pPr>
            <a:r>
              <a:rPr lang="en-US" sz="4500" b="1" strike="noStrike" spc="-1" dirty="0">
                <a:solidFill>
                  <a:srgbClr val="000000"/>
                </a:solidFill>
                <a:latin typeface="Courier New"/>
              </a:rPr>
              <a:t> // effects: </a:t>
            </a:r>
            <a:r>
              <a:rPr lang="en-US" sz="4500" b="1" strike="noStrike" spc="-1" dirty="0" err="1">
                <a:solidFill>
                  <a:srgbClr val="000000"/>
                </a:solidFill>
                <a:latin typeface="Courier New"/>
              </a:rPr>
              <a:t>this</a:t>
            </a:r>
            <a:r>
              <a:rPr lang="en-US" sz="4500" b="1" strike="noStrike" spc="-1" baseline="-25000" dirty="0" err="1">
                <a:solidFill>
                  <a:srgbClr val="000000"/>
                </a:solidFill>
                <a:latin typeface="Courier New"/>
              </a:rPr>
              <a:t>post</a:t>
            </a:r>
            <a:r>
              <a:rPr lang="en-US" sz="4500" b="1" strike="noStrike" spc="-1" dirty="0">
                <a:solidFill>
                  <a:srgbClr val="000000"/>
                </a:solidFill>
                <a:latin typeface="Courier New"/>
              </a:rPr>
              <a:t> = </a:t>
            </a:r>
            <a:r>
              <a:rPr lang="en-US" sz="4500" b="1" strike="noStrike" spc="-1" dirty="0" err="1">
                <a:solidFill>
                  <a:srgbClr val="000000"/>
                </a:solidFill>
                <a:latin typeface="Courier New"/>
              </a:rPr>
              <a:t>this</a:t>
            </a:r>
            <a:r>
              <a:rPr lang="en-US" sz="4500" b="1" strike="noStrike" spc="-1" baseline="-25000" dirty="0" err="1">
                <a:solidFill>
                  <a:srgbClr val="000000"/>
                </a:solidFill>
                <a:latin typeface="Courier New"/>
              </a:rPr>
              <a:t>pre</a:t>
            </a:r>
            <a:r>
              <a:rPr lang="en-US" sz="4500" b="1" strike="noStrike" spc="-1" baseline="-25000" dirty="0">
                <a:solidFill>
                  <a:srgbClr val="000000"/>
                </a:solidFill>
                <a:latin typeface="Courier New"/>
              </a:rPr>
              <a:t> </a:t>
            </a:r>
            <a:r>
              <a:rPr lang="en-US" sz="4500" b="0" strike="noStrike" spc="-1" dirty="0">
                <a:solidFill>
                  <a:srgbClr val="000000"/>
                </a:solidFill>
                <a:latin typeface="Calibri"/>
              </a:rPr>
              <a:t>U</a:t>
            </a:r>
            <a:r>
              <a:rPr lang="en-US" sz="4500" b="1" strike="noStrike" spc="-1" dirty="0">
                <a:solidFill>
                  <a:srgbClr val="000000"/>
                </a:solidFill>
                <a:latin typeface="Calibri"/>
              </a:rPr>
              <a:t> </a:t>
            </a:r>
            <a:r>
              <a:rPr lang="en-US" sz="4500" b="1" strike="noStrike" spc="-1" dirty="0">
                <a:solidFill>
                  <a:srgbClr val="000000"/>
                </a:solidFill>
                <a:latin typeface="Courier New"/>
              </a:rPr>
              <a:t>{ x }</a:t>
            </a:r>
            <a:endParaRPr lang="en-US" sz="4500" b="0" strike="noStrike" spc="-1" dirty="0">
              <a:solidFill>
                <a:srgbClr val="000000"/>
              </a:solidFill>
              <a:latin typeface="Calibri"/>
            </a:endParaRPr>
          </a:p>
          <a:p>
            <a:pPr>
              <a:lnSpc>
                <a:spcPct val="80000"/>
              </a:lnSpc>
              <a:spcBef>
                <a:spcPts val="751"/>
              </a:spcBef>
            </a:pPr>
            <a:r>
              <a:rPr lang="en-US" sz="4500" b="1" strike="noStrike" spc="-1" dirty="0">
                <a:solidFill>
                  <a:srgbClr val="000000"/>
                </a:solidFill>
                <a:latin typeface="Courier New"/>
              </a:rPr>
              <a:t>   public void</a:t>
            </a:r>
            <a:r>
              <a:rPr lang="en-US" sz="4500" b="1" strike="noStrike" spc="-1" dirty="0">
                <a:solidFill>
                  <a:srgbClr val="0000FF"/>
                </a:solidFill>
                <a:latin typeface="Courier New"/>
              </a:rPr>
              <a:t> add</a:t>
            </a:r>
            <a:r>
              <a:rPr lang="en-US" sz="4500" b="1" strike="noStrike" spc="-1" dirty="0">
                <a:solidFill>
                  <a:srgbClr val="000000"/>
                </a:solidFill>
                <a:latin typeface="Courier New"/>
              </a:rPr>
              <a:t>(int x) </a:t>
            </a:r>
            <a:endParaRPr lang="en-US" sz="4500" b="0" strike="noStrike" spc="-1" dirty="0">
              <a:solidFill>
                <a:srgbClr val="000000"/>
              </a:solidFill>
              <a:latin typeface="Calibri"/>
            </a:endParaRPr>
          </a:p>
          <a:p>
            <a:pPr>
              <a:lnSpc>
                <a:spcPct val="80000"/>
              </a:lnSpc>
              <a:spcBef>
                <a:spcPts val="751"/>
              </a:spcBef>
            </a:pPr>
            <a:r>
              <a:rPr lang="en-US" sz="4500" b="1" strike="noStrike" spc="-1" dirty="0">
                <a:solidFill>
                  <a:srgbClr val="000000"/>
                </a:solidFill>
                <a:latin typeface="Courier New"/>
              </a:rPr>
              <a:t>  </a:t>
            </a:r>
            <a:endParaRPr lang="en-US" sz="4500" b="0" strike="noStrike" spc="-1" dirty="0">
              <a:solidFill>
                <a:srgbClr val="000000"/>
              </a:solidFill>
              <a:latin typeface="Calibri"/>
            </a:endParaRPr>
          </a:p>
          <a:p>
            <a:pPr>
              <a:lnSpc>
                <a:spcPct val="80000"/>
              </a:lnSpc>
              <a:spcBef>
                <a:spcPts val="751"/>
              </a:spcBef>
            </a:pPr>
            <a:r>
              <a:rPr lang="en-US" sz="4500" b="1" strike="noStrike" spc="-1" dirty="0">
                <a:solidFill>
                  <a:srgbClr val="000000"/>
                </a:solidFill>
                <a:latin typeface="Courier New"/>
              </a:rPr>
              <a:t> // modifies: this</a:t>
            </a:r>
            <a:endParaRPr lang="en-US" sz="4500" b="0" strike="noStrike" spc="-1" dirty="0">
              <a:solidFill>
                <a:srgbClr val="000000"/>
              </a:solidFill>
              <a:latin typeface="Calibri"/>
            </a:endParaRPr>
          </a:p>
          <a:p>
            <a:pPr>
              <a:lnSpc>
                <a:spcPct val="80000"/>
              </a:lnSpc>
              <a:spcBef>
                <a:spcPts val="751"/>
              </a:spcBef>
            </a:pPr>
            <a:r>
              <a:rPr lang="en-US" sz="4500" b="1" strike="noStrike" spc="-1" dirty="0">
                <a:solidFill>
                  <a:srgbClr val="000000"/>
                </a:solidFill>
                <a:latin typeface="Courier New"/>
              </a:rPr>
              <a:t> // effects: </a:t>
            </a:r>
            <a:r>
              <a:rPr lang="en-US" sz="4500" b="1" strike="noStrike" spc="-1" dirty="0" err="1">
                <a:solidFill>
                  <a:srgbClr val="000000"/>
                </a:solidFill>
                <a:latin typeface="Courier New"/>
              </a:rPr>
              <a:t>this</a:t>
            </a:r>
            <a:r>
              <a:rPr lang="en-US" sz="4500" b="1" strike="noStrike" spc="-1" baseline="-25000" dirty="0" err="1">
                <a:solidFill>
                  <a:srgbClr val="000000"/>
                </a:solidFill>
                <a:latin typeface="Courier New"/>
              </a:rPr>
              <a:t>post</a:t>
            </a:r>
            <a:r>
              <a:rPr lang="en-US" sz="4500" b="1" strike="noStrike" spc="-1" dirty="0">
                <a:solidFill>
                  <a:srgbClr val="000000"/>
                </a:solidFill>
                <a:latin typeface="Courier New"/>
              </a:rPr>
              <a:t> = </a:t>
            </a:r>
            <a:r>
              <a:rPr lang="en-US" sz="4500" b="1" strike="noStrike" spc="-1" dirty="0" err="1">
                <a:solidFill>
                  <a:srgbClr val="000000"/>
                </a:solidFill>
                <a:latin typeface="Courier New"/>
              </a:rPr>
              <a:t>this</a:t>
            </a:r>
            <a:r>
              <a:rPr lang="en-US" sz="4500" b="1" strike="noStrike" spc="-1" baseline="-25000" dirty="0" err="1">
                <a:solidFill>
                  <a:srgbClr val="000000"/>
                </a:solidFill>
                <a:latin typeface="Courier New"/>
              </a:rPr>
              <a:t>pre</a:t>
            </a:r>
            <a:r>
              <a:rPr lang="en-US" sz="4500" b="1" strike="noStrike" spc="-1" baseline="-25000" dirty="0">
                <a:solidFill>
                  <a:srgbClr val="000000"/>
                </a:solidFill>
                <a:latin typeface="Courier New"/>
              </a:rPr>
              <a:t> </a:t>
            </a:r>
            <a:r>
              <a:rPr lang="en-US" sz="4500" b="0" strike="noStrike" spc="-1" dirty="0">
                <a:solidFill>
                  <a:srgbClr val="000000"/>
                </a:solidFill>
                <a:latin typeface="Calibri"/>
              </a:rPr>
              <a:t>-</a:t>
            </a:r>
            <a:r>
              <a:rPr lang="en-US" sz="4500" b="1" strike="noStrike" spc="-1" dirty="0">
                <a:solidFill>
                  <a:srgbClr val="000000"/>
                </a:solidFill>
                <a:latin typeface="Calibri"/>
              </a:rPr>
              <a:t> </a:t>
            </a:r>
            <a:r>
              <a:rPr lang="en-US" sz="4500" b="1" strike="noStrike" spc="-1" dirty="0">
                <a:solidFill>
                  <a:srgbClr val="000000"/>
                </a:solidFill>
                <a:latin typeface="Courier New"/>
              </a:rPr>
              <a:t>{ x }</a:t>
            </a:r>
            <a:endParaRPr lang="en-US" sz="4500" b="0" strike="noStrike" spc="-1" dirty="0">
              <a:solidFill>
                <a:srgbClr val="000000"/>
              </a:solidFill>
              <a:latin typeface="Calibri"/>
            </a:endParaRPr>
          </a:p>
          <a:p>
            <a:pPr>
              <a:lnSpc>
                <a:spcPct val="80000"/>
              </a:lnSpc>
              <a:spcBef>
                <a:spcPts val="751"/>
              </a:spcBef>
            </a:pPr>
            <a:r>
              <a:rPr lang="en-US" sz="4500" b="1" strike="noStrike" spc="-1" dirty="0">
                <a:solidFill>
                  <a:srgbClr val="000000"/>
                </a:solidFill>
                <a:latin typeface="Courier New"/>
              </a:rPr>
              <a:t>   public void</a:t>
            </a:r>
            <a:r>
              <a:rPr lang="en-US" sz="4500" b="1" strike="noStrike" spc="-1" dirty="0">
                <a:solidFill>
                  <a:srgbClr val="0000FF"/>
                </a:solidFill>
                <a:latin typeface="Courier New"/>
              </a:rPr>
              <a:t> remove</a:t>
            </a:r>
            <a:r>
              <a:rPr lang="en-US" sz="4500" b="1" strike="noStrike" spc="-1" dirty="0">
                <a:solidFill>
                  <a:srgbClr val="000000"/>
                </a:solidFill>
                <a:latin typeface="Courier New"/>
              </a:rPr>
              <a:t>(int x)</a:t>
            </a:r>
            <a:endParaRPr lang="en-US" sz="4500" b="0" strike="noStrike" spc="-1" dirty="0">
              <a:solidFill>
                <a:srgbClr val="000000"/>
              </a:solidFill>
              <a:latin typeface="Calibri"/>
            </a:endParaRPr>
          </a:p>
          <a:p>
            <a:pPr>
              <a:lnSpc>
                <a:spcPct val="80000"/>
              </a:lnSpc>
              <a:spcBef>
                <a:spcPts val="751"/>
              </a:spcBef>
            </a:pPr>
            <a:endParaRPr lang="en-US" sz="4500" b="0" strike="noStrike" spc="-1" dirty="0">
              <a:solidFill>
                <a:srgbClr val="000000"/>
              </a:solidFill>
              <a:latin typeface="Calibri"/>
            </a:endParaRPr>
          </a:p>
          <a:p>
            <a:pPr>
              <a:lnSpc>
                <a:spcPct val="80000"/>
              </a:lnSpc>
              <a:spcBef>
                <a:spcPts val="751"/>
              </a:spcBef>
            </a:pPr>
            <a:r>
              <a:rPr lang="en-US" sz="4500" b="0" strike="noStrike" spc="-1" dirty="0">
                <a:solidFill>
                  <a:srgbClr val="FF0000"/>
                </a:solidFill>
                <a:latin typeface="Calibri"/>
              </a:rPr>
              <a:t>Mutators:</a:t>
            </a:r>
            <a:r>
              <a:rPr lang="en-US" sz="4500" b="0" strike="noStrike" spc="-1" dirty="0">
                <a:solidFill>
                  <a:srgbClr val="000000"/>
                </a:solidFill>
                <a:latin typeface="Calibri"/>
              </a:rPr>
              <a:t> operations that modify receiver, </a:t>
            </a:r>
            <a:r>
              <a:rPr lang="en-US" sz="4500" b="1" i="1" strike="noStrike" spc="-1" dirty="0">
                <a:solidFill>
                  <a:srgbClr val="000000"/>
                </a:solidFill>
                <a:latin typeface="Courier New"/>
              </a:rPr>
              <a:t>this</a:t>
            </a:r>
            <a:r>
              <a:rPr lang="en-US" sz="4500" b="0" strike="noStrike" spc="-1" dirty="0">
                <a:solidFill>
                  <a:srgbClr val="000000"/>
                </a:solidFill>
                <a:latin typeface="Calibri"/>
              </a:rPr>
              <a:t>. Rarely </a:t>
            </a:r>
          </a:p>
          <a:p>
            <a:pPr>
              <a:lnSpc>
                <a:spcPct val="80000"/>
              </a:lnSpc>
              <a:spcBef>
                <a:spcPts val="751"/>
              </a:spcBef>
            </a:pPr>
            <a:r>
              <a:rPr lang="en-US" sz="4500" b="0" strike="noStrike" spc="-1" dirty="0">
                <a:solidFill>
                  <a:srgbClr val="000000"/>
                </a:solidFill>
                <a:latin typeface="Calibri"/>
              </a:rPr>
              <a:t>modify anything other than </a:t>
            </a:r>
            <a:r>
              <a:rPr lang="en-US" sz="4500" b="1" i="1" strike="noStrike" spc="-1" dirty="0">
                <a:solidFill>
                  <a:srgbClr val="000000"/>
                </a:solidFill>
                <a:latin typeface="Calibri"/>
              </a:rPr>
              <a:t>this</a:t>
            </a:r>
            <a:r>
              <a:rPr lang="en-US" sz="4500" b="0" strike="noStrike" spc="-1" dirty="0">
                <a:solidFill>
                  <a:srgbClr val="000000"/>
                </a:solidFill>
                <a:latin typeface="Calibri"/>
              </a:rPr>
              <a:t>. </a:t>
            </a:r>
          </a:p>
          <a:p>
            <a:pPr>
              <a:lnSpc>
                <a:spcPct val="80000"/>
              </a:lnSpc>
              <a:spcBef>
                <a:spcPts val="751"/>
              </a:spcBef>
            </a:pPr>
            <a:endParaRPr lang="en-US" sz="4500" b="0" strike="noStrike" spc="-1" dirty="0">
              <a:solidFill>
                <a:srgbClr val="FF0000"/>
              </a:solidFill>
              <a:latin typeface="Calibri"/>
            </a:endParaRPr>
          </a:p>
          <a:p>
            <a:pPr>
              <a:lnSpc>
                <a:spcPct val="80000"/>
              </a:lnSpc>
              <a:spcBef>
                <a:spcPts val="751"/>
              </a:spcBef>
            </a:pPr>
            <a:r>
              <a:rPr lang="en-US" sz="4500" b="0" strike="noStrike" spc="-1" dirty="0">
                <a:solidFill>
                  <a:srgbClr val="FF0000"/>
                </a:solidFill>
                <a:latin typeface="Calibri"/>
              </a:rPr>
              <a:t>effects:</a:t>
            </a:r>
            <a:r>
              <a:rPr lang="en-US" sz="4500" b="0" strike="noStrike" spc="-1" dirty="0">
                <a:solidFill>
                  <a:srgbClr val="000000"/>
                </a:solidFill>
                <a:latin typeface="Calibri"/>
              </a:rPr>
              <a:t> </a:t>
            </a:r>
            <a:r>
              <a:rPr lang="en-US" sz="4500" spc="-1" dirty="0">
                <a:solidFill>
                  <a:srgbClr val="000000"/>
                </a:solidFill>
                <a:latin typeface="Calibri"/>
              </a:rPr>
              <a:t>describe how </a:t>
            </a:r>
            <a:r>
              <a:rPr lang="en-US" sz="4500" b="1" i="1" spc="-1" dirty="0">
                <a:solidFill>
                  <a:srgbClr val="000000"/>
                </a:solidFill>
                <a:latin typeface="Calibri"/>
              </a:rPr>
              <a:t>this </a:t>
            </a:r>
            <a:r>
              <a:rPr lang="en-US" sz="4500" spc="-1" dirty="0">
                <a:solidFill>
                  <a:srgbClr val="000000"/>
                </a:solidFill>
                <a:latin typeface="Calibri"/>
              </a:rPr>
              <a:t>changes</a:t>
            </a:r>
            <a:r>
              <a:rPr lang="en-US" sz="4500" b="1" i="1" spc="-1" dirty="0">
                <a:solidFill>
                  <a:srgbClr val="000000"/>
                </a:solidFill>
                <a:latin typeface="Calibri"/>
              </a:rPr>
              <a:t>.</a:t>
            </a:r>
            <a:endParaRPr lang="en-US" sz="4500" b="1" i="1" strike="noStrike" spc="-1" dirty="0">
              <a:solidFill>
                <a:srgbClr val="000000"/>
              </a:solidFill>
              <a:latin typeface="Calibri"/>
            </a:endParaRPr>
          </a:p>
          <a:p>
            <a:pPr>
              <a:lnSpc>
                <a:spcPct val="80000"/>
              </a:lnSpc>
              <a:spcBef>
                <a:spcPts val="751"/>
              </a:spcBef>
            </a:pPr>
            <a:endParaRPr lang="en-US" sz="4500" b="0" strike="noStrike" spc="-1" dirty="0">
              <a:solidFill>
                <a:srgbClr val="000000"/>
              </a:solidFill>
              <a:latin typeface="Calibri"/>
            </a:endParaRPr>
          </a:p>
          <a:p>
            <a:pPr>
              <a:lnSpc>
                <a:spcPct val="80000"/>
              </a:lnSpc>
              <a:spcBef>
                <a:spcPts val="751"/>
              </a:spcBef>
            </a:pPr>
            <a:r>
              <a:rPr lang="en-US" sz="4500" b="0" strike="noStrike" spc="-1" dirty="0">
                <a:solidFill>
                  <a:srgbClr val="000000"/>
                </a:solidFill>
                <a:latin typeface="Calibri"/>
              </a:rPr>
              <a:t>Often, mutators have no return value.</a:t>
            </a:r>
          </a:p>
          <a:p>
            <a:pPr>
              <a:lnSpc>
                <a:spcPct val="80000"/>
              </a:lnSpc>
              <a:spcBef>
                <a:spcPts val="751"/>
              </a:spcBef>
            </a:pPr>
            <a:r>
              <a:rPr lang="en-US" sz="4500" b="0" strike="noStrike" spc="-1" dirty="0">
                <a:solidFill>
                  <a:srgbClr val="000000"/>
                </a:solidFill>
                <a:latin typeface="Calibri"/>
              </a:rPr>
              <a:t>Although they may return true or false to indicate success</a:t>
            </a:r>
          </a:p>
        </p:txBody>
      </p:sp>
      <p:sp>
        <p:nvSpPr>
          <p:cNvPr id="217" name="TextShape 3"/>
          <p:cNvSpPr txBox="1"/>
          <p:nvPr/>
        </p:nvSpPr>
        <p:spPr>
          <a:xfrm>
            <a:off x="228600" y="6248520"/>
            <a:ext cx="502884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18" name="TextShape 4"/>
          <p:cNvSpPr txBox="1"/>
          <p:nvPr/>
        </p:nvSpPr>
        <p:spPr>
          <a:xfrm>
            <a:off x="6458040" y="6356520"/>
            <a:ext cx="2057040" cy="364680"/>
          </a:xfrm>
          <a:prstGeom prst="rect">
            <a:avLst/>
          </a:prstGeom>
          <a:noFill/>
          <a:ln>
            <a:noFill/>
          </a:ln>
        </p:spPr>
        <p:txBody>
          <a:bodyPr anchor="ctr"/>
          <a:lstStyle/>
          <a:p>
            <a:pPr algn="r">
              <a:lnSpc>
                <a:spcPct val="100000"/>
              </a:lnSpc>
            </a:pPr>
            <a:fld id="{03C4CAA1-1323-4712-8A1E-754921C9461B}" type="slidenum">
              <a:rPr lang="en-US" sz="1400" b="0" strike="noStrike" spc="-1">
                <a:solidFill>
                  <a:srgbClr val="8B8B8B"/>
                </a:solidFill>
                <a:latin typeface="Tahoma"/>
                <a:ea typeface="MS PGothic"/>
              </a:rPr>
              <a:t>27</a:t>
            </a:fld>
            <a:endParaRPr lang="en-US" sz="1400" b="0" strike="noStrike" spc="-1">
              <a:latin typeface="Times New Roman"/>
            </a:endParaRPr>
          </a:p>
        </p:txBody>
      </p:sp>
      <p:pic>
        <p:nvPicPr>
          <p:cNvPr id="2" name="Picture 1">
            <a:extLst>
              <a:ext uri="{FF2B5EF4-FFF2-40B4-BE49-F238E27FC236}">
                <a16:creationId xmlns:a16="http://schemas.microsoft.com/office/drawing/2014/main" id="{551086C5-E94A-4304-AFDB-DE24AD89D53A}"/>
              </a:ext>
            </a:extLst>
          </p:cNvPr>
          <p:cNvPicPr>
            <a:picLocks noChangeAspect="1"/>
          </p:cNvPicPr>
          <p:nvPr/>
        </p:nvPicPr>
        <p:blipFill>
          <a:blip r:embed="rId3"/>
          <a:stretch>
            <a:fillRect/>
          </a:stretch>
        </p:blipFill>
        <p:spPr>
          <a:xfrm>
            <a:off x="6293434" y="1870199"/>
            <a:ext cx="314630" cy="1771253"/>
          </a:xfrm>
          <a:prstGeom prst="rect">
            <a:avLst/>
          </a:prstGeom>
        </p:spPr>
      </p:pic>
      <p:sp>
        <p:nvSpPr>
          <p:cNvPr id="3" name="TextBox 2">
            <a:extLst>
              <a:ext uri="{FF2B5EF4-FFF2-40B4-BE49-F238E27FC236}">
                <a16:creationId xmlns:a16="http://schemas.microsoft.com/office/drawing/2014/main" id="{1131BFA4-8D95-4B38-BF83-BCB1A6DCC83E}"/>
              </a:ext>
            </a:extLst>
          </p:cNvPr>
          <p:cNvSpPr txBox="1"/>
          <p:nvPr/>
        </p:nvSpPr>
        <p:spPr>
          <a:xfrm>
            <a:off x="7020398" y="2571159"/>
            <a:ext cx="1082348" cy="369332"/>
          </a:xfrm>
          <a:prstGeom prst="rect">
            <a:avLst/>
          </a:prstGeom>
          <a:noFill/>
        </p:spPr>
        <p:txBody>
          <a:bodyPr wrap="none" rtlCol="0">
            <a:spAutoFit/>
          </a:bodyPr>
          <a:lstStyle/>
          <a:p>
            <a:r>
              <a:rPr lang="en-US" dirty="0">
                <a:solidFill>
                  <a:schemeClr val="accent1"/>
                </a:solidFill>
              </a:rPr>
              <a:t>Mutators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Exercise: String, an immutable datatype</a:t>
            </a:r>
            <a:endParaRPr lang="en-US" sz="3300" b="0" strike="noStrike" spc="-1">
              <a:solidFill>
                <a:srgbClr val="000000"/>
              </a:solidFill>
              <a:latin typeface="Tahoma"/>
            </a:endParaRPr>
          </a:p>
        </p:txBody>
      </p:sp>
      <p:sp>
        <p:nvSpPr>
          <p:cNvPr id="220"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000" b="0" strike="noStrike" spc="-1" dirty="0">
                <a:solidFill>
                  <a:srgbClr val="000000"/>
                </a:solidFill>
                <a:latin typeface="Calibri" panose="020F0502020204030204" pitchFamily="34" charset="0"/>
                <a:cs typeface="Calibri" panose="020F0502020204030204" pitchFamily="34" charset="0"/>
              </a:rPr>
              <a:t>Overview?</a:t>
            </a:r>
          </a:p>
          <a:p>
            <a:pPr marL="628560" lvl="1" indent="-171000">
              <a:lnSpc>
                <a:spcPct val="90000"/>
              </a:lnSpc>
              <a:spcBef>
                <a:spcPts val="751"/>
              </a:spcBef>
              <a:buClr>
                <a:srgbClr val="000000"/>
              </a:buClr>
              <a:buFont typeface="Arial"/>
              <a:buChar char="•"/>
            </a:pPr>
            <a:r>
              <a:rPr lang="en-US" sz="2000" spc="-1" dirty="0">
                <a:latin typeface="Calibri" panose="020F0502020204030204" pitchFamily="34" charset="0"/>
                <a:cs typeface="Calibri" panose="020F0502020204030204" pitchFamily="34" charset="0"/>
              </a:rPr>
              <a:t>an immutable sequence of characters, example “</a:t>
            </a:r>
            <a:r>
              <a:rPr lang="en-US" sz="2000" spc="-1" dirty="0" err="1">
                <a:latin typeface="Calibri" panose="020F0502020204030204" pitchFamily="34" charset="0"/>
                <a:cs typeface="Calibri" panose="020F0502020204030204" pitchFamily="34" charset="0"/>
              </a:rPr>
              <a:t>abc</a:t>
            </a:r>
            <a:r>
              <a:rPr lang="en-US" sz="2000" spc="-1" dirty="0">
                <a:latin typeface="Calibri" panose="020F0502020204030204" pitchFamily="34" charset="0"/>
                <a:cs typeface="Calibri" panose="020F0502020204030204" pitchFamily="34" charset="0"/>
              </a:rPr>
              <a:t>”</a:t>
            </a:r>
          </a:p>
          <a:p>
            <a:pPr marL="628560" lvl="1" indent="-171000">
              <a:lnSpc>
                <a:spcPct val="90000"/>
              </a:lnSpc>
              <a:spcBef>
                <a:spcPts val="751"/>
              </a:spcBef>
              <a:buClr>
                <a:srgbClr val="000000"/>
              </a:buClr>
              <a:buFont typeface="Arial"/>
              <a:buChar char="•"/>
            </a:pPr>
            <a:r>
              <a:rPr lang="en-US" sz="2000" spc="-1" dirty="0">
                <a:latin typeface="Calibri" panose="020F0502020204030204" pitchFamily="34" charset="0"/>
                <a:cs typeface="Calibri" panose="020F0502020204030204" pitchFamily="34" charset="0"/>
              </a:rPr>
              <a:t>don’t say array or list of characters</a:t>
            </a:r>
            <a:endParaRPr lang="en-US" sz="2000" b="0" strike="noStrike" spc="-1" dirty="0">
              <a:solidFill>
                <a:srgbClr val="000000"/>
              </a:solidFill>
              <a:latin typeface="Calibri" panose="020F0502020204030204" pitchFamily="34" charset="0"/>
              <a:cs typeface="Calibri" panose="020F0502020204030204" pitchFamily="34" charset="0"/>
            </a:endParaRPr>
          </a:p>
          <a:p>
            <a:pPr marL="171360" indent="-171000">
              <a:lnSpc>
                <a:spcPct val="90000"/>
              </a:lnSpc>
              <a:spcBef>
                <a:spcPts val="751"/>
              </a:spcBef>
              <a:buClr>
                <a:srgbClr val="000000"/>
              </a:buClr>
              <a:buFont typeface="Arial"/>
              <a:buChar char="•"/>
            </a:pPr>
            <a:r>
              <a:rPr lang="en-US" sz="2000" b="0" strike="noStrike" spc="-1" dirty="0">
                <a:solidFill>
                  <a:srgbClr val="000000"/>
                </a:solidFill>
                <a:latin typeface="Calibri" panose="020F0502020204030204" pitchFamily="34" charset="0"/>
                <a:cs typeface="Calibri" panose="020F0502020204030204" pitchFamily="34" charset="0"/>
              </a:rPr>
              <a:t>Creators?</a:t>
            </a:r>
          </a:p>
          <a:p>
            <a:pPr marL="628560" lvl="1" indent="-171000">
              <a:lnSpc>
                <a:spcPct val="90000"/>
              </a:lnSpc>
              <a:spcBef>
                <a:spcPts val="751"/>
              </a:spcBef>
              <a:buClr>
                <a:srgbClr val="000000"/>
              </a:buClr>
              <a:buFont typeface="Arial"/>
              <a:buChar char="•"/>
            </a:pPr>
            <a:r>
              <a:rPr lang="en-US" sz="2000" b="1" strike="noStrike" spc="-1" dirty="0">
                <a:solidFill>
                  <a:srgbClr val="000000"/>
                </a:solidFill>
                <a:latin typeface="Calibri" panose="020F0502020204030204" pitchFamily="34" charset="0"/>
                <a:cs typeface="Calibri" panose="020F0502020204030204" pitchFamily="34" charset="0"/>
              </a:rPr>
              <a:t>String(), String(char[] value), </a:t>
            </a:r>
            <a:r>
              <a:rPr lang="en-US" sz="2000" dirty="0">
                <a:latin typeface="Calibri" panose="020F0502020204030204" pitchFamily="34" charset="0"/>
                <a:cs typeface="Calibri" panose="020F0502020204030204" pitchFamily="34" charset="0"/>
              </a:rPr>
              <a:t> </a:t>
            </a:r>
            <a:r>
              <a:rPr lang="en-US" sz="2000" b="1" strike="noStrike" spc="-1" dirty="0">
                <a:solidFill>
                  <a:srgbClr val="000000"/>
                </a:solidFill>
                <a:latin typeface="Calibri" panose="020F0502020204030204" pitchFamily="34" charset="0"/>
                <a:cs typeface="Calibri" panose="020F0502020204030204" pitchFamily="34" charset="0"/>
              </a:rPr>
              <a:t>String(String original), …</a:t>
            </a:r>
            <a:endParaRPr lang="en-US" sz="2000" b="0" strike="noStrike" spc="-1" dirty="0">
              <a:solidFill>
                <a:srgbClr val="000000"/>
              </a:solidFill>
              <a:latin typeface="Calibri" panose="020F0502020204030204" pitchFamily="34" charset="0"/>
              <a:cs typeface="Calibri" panose="020F0502020204030204" pitchFamily="34" charset="0"/>
            </a:endParaRPr>
          </a:p>
          <a:p>
            <a:pPr marL="171360" indent="-171000">
              <a:lnSpc>
                <a:spcPct val="90000"/>
              </a:lnSpc>
              <a:spcBef>
                <a:spcPts val="751"/>
              </a:spcBef>
              <a:buClr>
                <a:srgbClr val="000000"/>
              </a:buClr>
              <a:buFont typeface="Arial"/>
              <a:buChar char="•"/>
            </a:pPr>
            <a:r>
              <a:rPr lang="en-US" sz="2000" b="0" strike="noStrike" spc="-1" dirty="0">
                <a:solidFill>
                  <a:srgbClr val="000000"/>
                </a:solidFill>
                <a:latin typeface="Calibri" panose="020F0502020204030204" pitchFamily="34" charset="0"/>
                <a:cs typeface="Calibri" panose="020F0502020204030204" pitchFamily="34" charset="0"/>
              </a:rPr>
              <a:t>Observers?</a:t>
            </a:r>
          </a:p>
          <a:p>
            <a:pPr marL="628560" lvl="1" indent="-171000">
              <a:lnSpc>
                <a:spcPct val="90000"/>
              </a:lnSpc>
              <a:spcBef>
                <a:spcPts val="751"/>
              </a:spcBef>
              <a:buClr>
                <a:srgbClr val="000000"/>
              </a:buClr>
              <a:buFont typeface="Arial"/>
              <a:buChar char="•"/>
            </a:pPr>
            <a:r>
              <a:rPr lang="en-US" sz="2000" b="1" strike="noStrike" spc="-1" dirty="0" err="1">
                <a:solidFill>
                  <a:srgbClr val="000000"/>
                </a:solidFill>
                <a:latin typeface="Calibri" panose="020F0502020204030204" pitchFamily="34" charset="0"/>
                <a:cs typeface="Calibri" panose="020F0502020204030204" pitchFamily="34" charset="0"/>
              </a:rPr>
              <a:t>charAt</a:t>
            </a:r>
            <a:r>
              <a:rPr lang="en-US" sz="2000" b="1" strike="noStrike" spc="-1" dirty="0">
                <a:solidFill>
                  <a:srgbClr val="000000"/>
                </a:solidFill>
                <a:latin typeface="Calibri" panose="020F0502020204030204" pitchFamily="34" charset="0"/>
                <a:cs typeface="Calibri" panose="020F0502020204030204" pitchFamily="34" charset="0"/>
              </a:rPr>
              <a:t>, </a:t>
            </a:r>
            <a:r>
              <a:rPr lang="en-US" sz="2000" b="1" strike="noStrike" spc="-1" dirty="0" err="1">
                <a:solidFill>
                  <a:srgbClr val="000000"/>
                </a:solidFill>
                <a:latin typeface="Calibri" panose="020F0502020204030204" pitchFamily="34" charset="0"/>
                <a:cs typeface="Calibri" panose="020F0502020204030204" pitchFamily="34" charset="0"/>
              </a:rPr>
              <a:t>compareTo</a:t>
            </a:r>
            <a:r>
              <a:rPr lang="en-US" sz="2000" b="1" strike="noStrike" spc="-1" dirty="0">
                <a:solidFill>
                  <a:srgbClr val="000000"/>
                </a:solidFill>
                <a:latin typeface="Calibri" panose="020F0502020204030204" pitchFamily="34" charset="0"/>
                <a:cs typeface="Calibri" panose="020F0502020204030204" pitchFamily="34" charset="0"/>
              </a:rPr>
              <a:t>, contains, </a:t>
            </a:r>
            <a:r>
              <a:rPr lang="en-US" sz="2000" b="1" strike="noStrike" spc="-1" dirty="0" err="1">
                <a:solidFill>
                  <a:srgbClr val="000000"/>
                </a:solidFill>
                <a:latin typeface="Calibri" panose="020F0502020204030204" pitchFamily="34" charset="0"/>
                <a:cs typeface="Calibri" panose="020F0502020204030204" pitchFamily="34" charset="0"/>
              </a:rPr>
              <a:t>endsWith</a:t>
            </a:r>
            <a:r>
              <a:rPr lang="en-US" sz="2000" b="1" strike="noStrike" spc="-1" dirty="0">
                <a:solidFill>
                  <a:srgbClr val="000000"/>
                </a:solidFill>
                <a:latin typeface="Calibri" panose="020F0502020204030204" pitchFamily="34" charset="0"/>
                <a:cs typeface="Calibri" panose="020F0502020204030204" pitchFamily="34" charset="0"/>
              </a:rPr>
              <a:t>, … </a:t>
            </a:r>
            <a:endParaRPr lang="en-US" sz="2000" b="0" strike="noStrike" spc="-1" dirty="0">
              <a:solidFill>
                <a:srgbClr val="000000"/>
              </a:solidFill>
              <a:latin typeface="Calibri" panose="020F0502020204030204" pitchFamily="34" charset="0"/>
              <a:cs typeface="Calibri" panose="020F0502020204030204" pitchFamily="34" charset="0"/>
            </a:endParaRPr>
          </a:p>
          <a:p>
            <a:pPr marL="171360" indent="-171000">
              <a:lnSpc>
                <a:spcPct val="90000"/>
              </a:lnSpc>
              <a:spcBef>
                <a:spcPts val="751"/>
              </a:spcBef>
              <a:buClr>
                <a:srgbClr val="000000"/>
              </a:buClr>
              <a:buFont typeface="Arial"/>
              <a:buChar char="•"/>
            </a:pPr>
            <a:r>
              <a:rPr lang="en-US" sz="2000" b="0" strike="noStrike" spc="-1" dirty="0">
                <a:solidFill>
                  <a:srgbClr val="000000"/>
                </a:solidFill>
                <a:latin typeface="Calibri" panose="020F0502020204030204" pitchFamily="34" charset="0"/>
                <a:cs typeface="Calibri" panose="020F0502020204030204" pitchFamily="34" charset="0"/>
              </a:rPr>
              <a:t>Producers?</a:t>
            </a:r>
          </a:p>
          <a:p>
            <a:pPr marL="628560" lvl="1" indent="-171000">
              <a:lnSpc>
                <a:spcPct val="90000"/>
              </a:lnSpc>
              <a:spcBef>
                <a:spcPts val="751"/>
              </a:spcBef>
              <a:buClr>
                <a:srgbClr val="000000"/>
              </a:buClr>
              <a:buFont typeface="Arial"/>
              <a:buChar char="•"/>
            </a:pPr>
            <a:r>
              <a:rPr lang="en-US" sz="2000" b="1" strike="noStrike" spc="-1" dirty="0" err="1">
                <a:solidFill>
                  <a:srgbClr val="000000"/>
                </a:solidFill>
                <a:latin typeface="Calibri" panose="020F0502020204030204" pitchFamily="34" charset="0"/>
                <a:cs typeface="Calibri" panose="020F0502020204030204" pitchFamily="34" charset="0"/>
              </a:rPr>
              <a:t>concat</a:t>
            </a:r>
            <a:r>
              <a:rPr lang="en-US" sz="2000" b="0" strike="noStrike" spc="-1" dirty="0">
                <a:solidFill>
                  <a:srgbClr val="000000"/>
                </a:solidFill>
                <a:latin typeface="Calibri" panose="020F0502020204030204" pitchFamily="34" charset="0"/>
                <a:cs typeface="Calibri" panose="020F0502020204030204" pitchFamily="34" charset="0"/>
              </a:rPr>
              <a:t>, </a:t>
            </a:r>
            <a:r>
              <a:rPr lang="en-US" sz="2000" b="1" strike="noStrike" spc="-1" dirty="0">
                <a:solidFill>
                  <a:srgbClr val="000000"/>
                </a:solidFill>
                <a:latin typeface="Calibri" panose="020F0502020204030204" pitchFamily="34" charset="0"/>
                <a:cs typeface="Calibri" panose="020F0502020204030204" pitchFamily="34" charset="0"/>
              </a:rPr>
              <a:t>format</a:t>
            </a:r>
            <a:r>
              <a:rPr lang="en-US" sz="2000" b="0" strike="noStrike" spc="-1" dirty="0">
                <a:solidFill>
                  <a:srgbClr val="000000"/>
                </a:solidFill>
                <a:latin typeface="Calibri" panose="020F0502020204030204" pitchFamily="34" charset="0"/>
                <a:cs typeface="Calibri" panose="020F0502020204030204" pitchFamily="34" charset="0"/>
              </a:rPr>
              <a:t>, </a:t>
            </a:r>
            <a:r>
              <a:rPr lang="en-US" sz="2000" b="1" strike="noStrike" spc="-1" dirty="0">
                <a:solidFill>
                  <a:srgbClr val="000000"/>
                </a:solidFill>
                <a:latin typeface="Calibri" panose="020F0502020204030204" pitchFamily="34" charset="0"/>
                <a:cs typeface="Calibri" panose="020F0502020204030204" pitchFamily="34" charset="0"/>
              </a:rPr>
              <a:t>substring</a:t>
            </a:r>
            <a:r>
              <a:rPr lang="en-US" sz="2000" b="0" strike="noStrike" spc="-1" dirty="0">
                <a:solidFill>
                  <a:srgbClr val="000000"/>
                </a:solidFill>
                <a:latin typeface="Calibri" panose="020F0502020204030204" pitchFamily="34" charset="0"/>
                <a:cs typeface="Calibri" panose="020F0502020204030204" pitchFamily="34" charset="0"/>
              </a:rPr>
              <a:t>, …</a:t>
            </a:r>
          </a:p>
          <a:p>
            <a:pPr marL="171360" indent="-171000">
              <a:lnSpc>
                <a:spcPct val="90000"/>
              </a:lnSpc>
              <a:spcBef>
                <a:spcPts val="751"/>
              </a:spcBef>
              <a:buClr>
                <a:srgbClr val="000000"/>
              </a:buClr>
              <a:buFont typeface="Arial"/>
              <a:buChar char="•"/>
            </a:pPr>
            <a:r>
              <a:rPr lang="en-US" sz="2000" b="0" strike="noStrike" spc="-1" dirty="0">
                <a:solidFill>
                  <a:srgbClr val="000000"/>
                </a:solidFill>
                <a:latin typeface="Calibri" panose="020F0502020204030204" pitchFamily="34" charset="0"/>
                <a:cs typeface="Calibri" panose="020F0502020204030204" pitchFamily="34" charset="0"/>
              </a:rPr>
              <a:t>Mutators?</a:t>
            </a:r>
          </a:p>
          <a:p>
            <a:pPr marL="457200" lvl="1">
              <a:lnSpc>
                <a:spcPct val="100000"/>
              </a:lnSpc>
              <a:spcBef>
                <a:spcPts val="374"/>
              </a:spcBef>
              <a:buClr>
                <a:srgbClr val="000000"/>
              </a:buClr>
              <a:buFont typeface="Arial"/>
              <a:buChar char="•"/>
            </a:pPr>
            <a:r>
              <a:rPr lang="en-US" sz="2000" b="0" strike="noStrike" spc="-1" dirty="0">
                <a:solidFill>
                  <a:srgbClr val="000000"/>
                </a:solidFill>
                <a:latin typeface="Calibri" panose="020F0502020204030204" pitchFamily="34" charset="0"/>
                <a:cs typeface="Calibri" panose="020F0502020204030204" pitchFamily="34" charset="0"/>
              </a:rPr>
              <a:t>None! </a:t>
            </a:r>
          </a:p>
        </p:txBody>
      </p:sp>
      <p:sp>
        <p:nvSpPr>
          <p:cNvPr id="221" name="TextShape 3"/>
          <p:cNvSpPr txBox="1"/>
          <p:nvPr/>
        </p:nvSpPr>
        <p:spPr>
          <a:xfrm>
            <a:off x="6458040" y="6356520"/>
            <a:ext cx="2057040" cy="364680"/>
          </a:xfrm>
          <a:prstGeom prst="rect">
            <a:avLst/>
          </a:prstGeom>
          <a:noFill/>
          <a:ln>
            <a:noFill/>
          </a:ln>
        </p:spPr>
        <p:txBody>
          <a:bodyPr anchor="ctr"/>
          <a:lstStyle/>
          <a:p>
            <a:pPr algn="r">
              <a:lnSpc>
                <a:spcPct val="100000"/>
              </a:lnSpc>
            </a:pPr>
            <a:fld id="{ECFEAC48-0382-4207-807B-DB24C553900C}" type="slidenum">
              <a:rPr lang="en-US" sz="1400" b="0" strike="noStrike" spc="-1">
                <a:solidFill>
                  <a:srgbClr val="8B8B8B"/>
                </a:solidFill>
                <a:latin typeface="Tahoma"/>
                <a:ea typeface="MS PGothic"/>
              </a:rPr>
              <a:t>28</a:t>
            </a:fld>
            <a:endParaRPr lang="en-US" sz="1400" b="0" strike="noStrike" spc="-1">
              <a:latin typeface="Times New Roman"/>
            </a:endParaRPr>
          </a:p>
        </p:txBody>
      </p:sp>
      <p:sp>
        <p:nvSpPr>
          <p:cNvPr id="222"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Exercise: The Stack datatype</a:t>
            </a:r>
            <a:endParaRPr lang="en-US" sz="3300" b="0" strike="noStrike" spc="-1">
              <a:solidFill>
                <a:srgbClr val="000000"/>
              </a:solidFill>
              <a:latin typeface="Tahoma"/>
            </a:endParaRPr>
          </a:p>
        </p:txBody>
      </p:sp>
      <p:sp>
        <p:nvSpPr>
          <p:cNvPr id="224" name="TextShape 2"/>
          <p:cNvSpPr txBox="1"/>
          <p:nvPr/>
        </p:nvSpPr>
        <p:spPr>
          <a:xfrm>
            <a:off x="628560" y="1825560"/>
            <a:ext cx="7886520" cy="4350960"/>
          </a:xfrm>
          <a:prstGeom prst="rect">
            <a:avLst/>
          </a:prstGeom>
          <a:noFill/>
          <a:ln>
            <a:noFill/>
          </a:ln>
        </p:spPr>
        <p:txBody>
          <a:bodyPr/>
          <a:lstStyle/>
          <a:p>
            <a:r>
              <a:rPr lang="en-US" sz="3200" b="1" strike="noStrike" spc="-1" dirty="0">
                <a:solidFill>
                  <a:srgbClr val="000000"/>
                </a:solidFill>
                <a:latin typeface="Courier New"/>
              </a:rPr>
              <a:t>public Stack()</a:t>
            </a:r>
            <a:endParaRPr lang="en-US" sz="3200" b="0" strike="noStrike" spc="-1" dirty="0">
              <a:solidFill>
                <a:srgbClr val="000000"/>
              </a:solidFill>
              <a:latin typeface="Calibri"/>
            </a:endParaRPr>
          </a:p>
          <a:p>
            <a:pPr>
              <a:lnSpc>
                <a:spcPct val="100000"/>
              </a:lnSpc>
              <a:spcBef>
                <a:spcPts val="751"/>
              </a:spcBef>
            </a:pPr>
            <a:endParaRPr lang="en-US" sz="3200" b="0" strike="noStrike" spc="-1" dirty="0">
              <a:solidFill>
                <a:srgbClr val="000000"/>
              </a:solidFill>
              <a:latin typeface="Calibri"/>
            </a:endParaRPr>
          </a:p>
          <a:p>
            <a:r>
              <a:rPr lang="en-US" sz="3200" b="1" strike="noStrike" spc="-1" dirty="0">
                <a:solidFill>
                  <a:srgbClr val="000000"/>
                </a:solidFill>
                <a:latin typeface="Courier New"/>
              </a:rPr>
              <a:t>public </a:t>
            </a:r>
            <a:r>
              <a:rPr lang="en-US" sz="3200" b="1" strike="noStrike" spc="-1" dirty="0" err="1">
                <a:solidFill>
                  <a:srgbClr val="000000"/>
                </a:solidFill>
                <a:latin typeface="Courier New"/>
              </a:rPr>
              <a:t>boolean</a:t>
            </a:r>
            <a:r>
              <a:rPr lang="en-US" sz="3200" b="1" strike="noStrike" spc="-1" dirty="0">
                <a:solidFill>
                  <a:srgbClr val="000000"/>
                </a:solidFill>
                <a:latin typeface="Courier New"/>
              </a:rPr>
              <a:t> empty() </a:t>
            </a:r>
            <a:endParaRPr lang="en-US" sz="3200" b="0" strike="noStrike" spc="-1" dirty="0">
              <a:solidFill>
                <a:srgbClr val="000000"/>
              </a:solidFill>
              <a:latin typeface="Calibri"/>
            </a:endParaRPr>
          </a:p>
          <a:p>
            <a:r>
              <a:rPr lang="en-US" sz="3200" b="1" strike="noStrike" spc="-1" dirty="0">
                <a:solidFill>
                  <a:srgbClr val="000000"/>
                </a:solidFill>
                <a:latin typeface="Courier New"/>
              </a:rPr>
              <a:t>public E peek() </a:t>
            </a:r>
            <a:endParaRPr lang="en-US" sz="3200" b="0" strike="noStrike" spc="-1" dirty="0">
              <a:solidFill>
                <a:srgbClr val="000000"/>
              </a:solidFill>
              <a:latin typeface="Calibri"/>
            </a:endParaRPr>
          </a:p>
          <a:p>
            <a:pPr>
              <a:lnSpc>
                <a:spcPct val="100000"/>
              </a:lnSpc>
              <a:spcBef>
                <a:spcPts val="751"/>
              </a:spcBef>
            </a:pPr>
            <a:r>
              <a:rPr lang="en-US" sz="3200" b="1" strike="noStrike" spc="-1" dirty="0">
                <a:solidFill>
                  <a:srgbClr val="000000"/>
                </a:solidFill>
                <a:latin typeface="Courier New"/>
              </a:rPr>
              <a:t>public</a:t>
            </a:r>
            <a:r>
              <a:rPr lang="en-US" sz="3200" b="0" strike="noStrike" spc="-1" dirty="0">
                <a:solidFill>
                  <a:srgbClr val="000000"/>
                </a:solidFill>
                <a:latin typeface="Courier New"/>
              </a:rPr>
              <a:t> </a:t>
            </a:r>
            <a:r>
              <a:rPr lang="en-US" sz="3200" b="1" strike="noStrike" spc="-1" dirty="0">
                <a:solidFill>
                  <a:srgbClr val="000000"/>
                </a:solidFill>
                <a:latin typeface="Courier New"/>
              </a:rPr>
              <a:t>void push(E item) </a:t>
            </a:r>
            <a:endParaRPr lang="en-US" sz="3200" b="0" strike="noStrike" spc="-1" dirty="0">
              <a:solidFill>
                <a:srgbClr val="000000"/>
              </a:solidFill>
              <a:latin typeface="Calibri"/>
            </a:endParaRPr>
          </a:p>
          <a:p>
            <a:pPr>
              <a:lnSpc>
                <a:spcPct val="100000"/>
              </a:lnSpc>
              <a:spcBef>
                <a:spcPts val="751"/>
              </a:spcBef>
            </a:pPr>
            <a:r>
              <a:rPr lang="en-US" sz="3200" b="1" strike="noStrike" spc="-1" dirty="0">
                <a:solidFill>
                  <a:srgbClr val="000000"/>
                </a:solidFill>
                <a:latin typeface="Courier New"/>
              </a:rPr>
              <a:t>public E pop()</a:t>
            </a:r>
            <a:endParaRPr lang="en-US" sz="3200" b="0" strike="noStrike" spc="-1" dirty="0">
              <a:solidFill>
                <a:srgbClr val="000000"/>
              </a:solidFill>
              <a:latin typeface="Calibri"/>
            </a:endParaRPr>
          </a:p>
        </p:txBody>
      </p:sp>
      <p:sp>
        <p:nvSpPr>
          <p:cNvPr id="225" name="TextShape 3"/>
          <p:cNvSpPr txBox="1"/>
          <p:nvPr/>
        </p:nvSpPr>
        <p:spPr>
          <a:xfrm>
            <a:off x="6458040" y="6356520"/>
            <a:ext cx="2057040" cy="364680"/>
          </a:xfrm>
          <a:prstGeom prst="rect">
            <a:avLst/>
          </a:prstGeom>
          <a:noFill/>
          <a:ln>
            <a:noFill/>
          </a:ln>
        </p:spPr>
        <p:txBody>
          <a:bodyPr anchor="ctr"/>
          <a:lstStyle/>
          <a:p>
            <a:pPr algn="r">
              <a:lnSpc>
                <a:spcPct val="100000"/>
              </a:lnSpc>
            </a:pPr>
            <a:fld id="{38EFB0D4-E718-4E96-A8DB-45C29125967E}" type="slidenum">
              <a:rPr lang="en-US" sz="1400" b="0" strike="noStrike" spc="-1">
                <a:solidFill>
                  <a:srgbClr val="8B8B8B"/>
                </a:solidFill>
                <a:latin typeface="Tahoma"/>
                <a:ea typeface="MS PGothic"/>
              </a:rPr>
              <a:t>29</a:t>
            </a:fld>
            <a:endParaRPr lang="en-US" sz="1400" b="0" strike="noStrike" spc="-1">
              <a:latin typeface="Times New Roman"/>
            </a:endParaRPr>
          </a:p>
        </p:txBody>
      </p:sp>
      <p:sp>
        <p:nvSpPr>
          <p:cNvPr id="226"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224">
                                            <p:txEl>
                                              <p:pRg st="0" end="0"/>
                                            </p:txEl>
                                          </p:spTgt>
                                        </p:tgtEl>
                                        <p:attrNameLst>
                                          <p:attrName>style.visibility</p:attrName>
                                        </p:attrNameLst>
                                      </p:cBhvr>
                                      <p:to>
                                        <p:strVal val="visible"/>
                                      </p:to>
                                    </p:set>
                                  </p:childTnLst>
                                </p:cTn>
                              </p:par>
                            </p:childTnLst>
                          </p:cTn>
                        </p:par>
                      </p:childTnLst>
                    </p:cTn>
                  </p:par>
                  <p:par>
                    <p:cTn id="7" fill="hold" nodeType="clickEffect">
                      <p:stCondLst>
                        <p:cond delay="indefinite"/>
                      </p:stCondLst>
                      <p:childTnLst>
                        <p:par>
                          <p:cTn id="8" fill="hold" nodeType="withEffect">
                            <p:stCondLst>
                              <p:cond delay="0"/>
                            </p:stCondLst>
                            <p:childTnLst>
                              <p:par>
                                <p:cTn id="9" presetID="1" presetClass="entr" fill="hold" nodeType="clickEffect">
                                  <p:stCondLst>
                                    <p:cond delay="0"/>
                                  </p:stCondLst>
                                  <p:childTnLst>
                                    <p:set>
                                      <p:cBhvr>
                                        <p:cTn id="10" dur="1" fill="hold">
                                          <p:stCondLst>
                                            <p:cond delay="0"/>
                                          </p:stCondLst>
                                        </p:cTn>
                                        <p:tgtEl>
                                          <p:spTgt spid="224">
                                            <p:txEl>
                                              <p:pRg st="2" end="2"/>
                                            </p:txEl>
                                          </p:spTgt>
                                        </p:tgtEl>
                                        <p:attrNameLst>
                                          <p:attrName>style.visibility</p:attrName>
                                        </p:attrNameLst>
                                      </p:cBhvr>
                                      <p:to>
                                        <p:strVal val="visible"/>
                                      </p:to>
                                    </p:set>
                                  </p:childTnLst>
                                </p:cTn>
                              </p:par>
                            </p:childTnLst>
                          </p:cTn>
                        </p:par>
                      </p:childTnLst>
                    </p:cTn>
                  </p:par>
                  <p:par>
                    <p:cTn id="11" fill="hold" nodeType="clickEffect">
                      <p:stCondLst>
                        <p:cond delay="indefinite"/>
                      </p:stCondLst>
                      <p:childTnLst>
                        <p:par>
                          <p:cTn id="12" fill="hold" nodeType="withEffect">
                            <p:stCondLst>
                              <p:cond delay="0"/>
                            </p:stCondLst>
                            <p:childTnLst>
                              <p:par>
                                <p:cTn id="13" presetID="1" presetClass="entr" fill="hold" nodeType="clickEffect">
                                  <p:stCondLst>
                                    <p:cond delay="0"/>
                                  </p:stCondLst>
                                  <p:childTnLst>
                                    <p:set>
                                      <p:cBhvr>
                                        <p:cTn id="14" dur="1" fill="hold">
                                          <p:stCondLst>
                                            <p:cond delay="0"/>
                                          </p:stCondLst>
                                        </p:cTn>
                                        <p:tgtEl>
                                          <p:spTgt spid="224">
                                            <p:txEl>
                                              <p:pRg st="3" end="3"/>
                                            </p:txEl>
                                          </p:spTgt>
                                        </p:tgtEl>
                                        <p:attrNameLst>
                                          <p:attrName>style.visibility</p:attrName>
                                        </p:attrNameLst>
                                      </p:cBhvr>
                                      <p:to>
                                        <p:strVal val="visible"/>
                                      </p:to>
                                    </p:set>
                                  </p:childTnLst>
                                </p:cTn>
                              </p:par>
                            </p:childTnLst>
                          </p:cTn>
                        </p:par>
                      </p:childTnLst>
                    </p:cTn>
                  </p:par>
                  <p:par>
                    <p:cTn id="15" fill="hold" nodeType="clickEffect">
                      <p:stCondLst>
                        <p:cond delay="indefinite"/>
                      </p:stCondLst>
                      <p:childTnLst>
                        <p:par>
                          <p:cTn id="16" fill="hold" nodeType="withEffect">
                            <p:stCondLst>
                              <p:cond delay="0"/>
                            </p:stCondLst>
                            <p:childTnLst>
                              <p:par>
                                <p:cTn id="17" presetID="1" presetClass="entr" fill="hold" nodeType="clickEffect">
                                  <p:stCondLst>
                                    <p:cond delay="0"/>
                                  </p:stCondLst>
                                  <p:childTnLst>
                                    <p:set>
                                      <p:cBhvr>
                                        <p:cTn id="18" dur="1" fill="hold">
                                          <p:stCondLst>
                                            <p:cond delay="0"/>
                                          </p:stCondLst>
                                        </p:cTn>
                                        <p:tgtEl>
                                          <p:spTgt spid="224">
                                            <p:txEl>
                                              <p:pRg st="4" end="4"/>
                                            </p:txEl>
                                          </p:spTgt>
                                        </p:tgtEl>
                                        <p:attrNameLst>
                                          <p:attrName>style.visibility</p:attrName>
                                        </p:attrNameLst>
                                      </p:cBhvr>
                                      <p:to>
                                        <p:strVal val="visible"/>
                                      </p:to>
                                    </p:set>
                                  </p:childTnLst>
                                </p:cTn>
                              </p:par>
                            </p:childTnLst>
                          </p:cTn>
                        </p:par>
                      </p:childTnLst>
                    </p:cTn>
                  </p:par>
                  <p:par>
                    <p:cTn id="19" fill="hold" nodeType="clickEffect">
                      <p:stCondLst>
                        <p:cond delay="indefinite"/>
                      </p:stCondLst>
                      <p:childTnLst>
                        <p:par>
                          <p:cTn id="20" fill="hold" nodeType="withEffect">
                            <p:stCondLst>
                              <p:cond delay="0"/>
                            </p:stCondLst>
                            <p:childTnLst>
                              <p:par>
                                <p:cTn id="21" presetID="1" presetClass="entr" fill="hold" nodeType="clickEffect">
                                  <p:stCondLst>
                                    <p:cond delay="0"/>
                                  </p:stCondLst>
                                  <p:childTnLst>
                                    <p:set>
                                      <p:cBhvr>
                                        <p:cTn id="22" dur="1" fill="hold">
                                          <p:stCondLst>
                                            <p:cond delay="0"/>
                                          </p:stCondLst>
                                        </p:cTn>
                                        <p:tgtEl>
                                          <p:spTgt spid="22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B9AFC-917D-48BE-906F-6C31B2FC5FB0}"/>
              </a:ext>
            </a:extLst>
          </p:cNvPr>
          <p:cNvSpPr>
            <a:spLocks noGrp="1"/>
          </p:cNvSpPr>
          <p:nvPr>
            <p:ph type="title"/>
          </p:nvPr>
        </p:nvSpPr>
        <p:spPr/>
        <p:txBody>
          <a:bodyPr/>
          <a:lstStyle/>
          <a:p>
            <a:r>
              <a:rPr lang="en-US" dirty="0"/>
              <a:t>Abstraction</a:t>
            </a:r>
          </a:p>
        </p:txBody>
      </p:sp>
      <p:sp>
        <p:nvSpPr>
          <p:cNvPr id="3" name="Content Placeholder 2">
            <a:extLst>
              <a:ext uri="{FF2B5EF4-FFF2-40B4-BE49-F238E27FC236}">
                <a16:creationId xmlns:a16="http://schemas.microsoft.com/office/drawing/2014/main" id="{0FEE2063-F855-48BB-92D5-0E06F23A699C}"/>
              </a:ext>
            </a:extLst>
          </p:cNvPr>
          <p:cNvSpPr>
            <a:spLocks noGrp="1"/>
          </p:cNvSpPr>
          <p:nvPr>
            <p:ph idx="1"/>
          </p:nvPr>
        </p:nvSpPr>
        <p:spPr/>
        <p:txBody>
          <a:bodyPr>
            <a:noAutofit/>
          </a:bodyPr>
          <a:lstStyle/>
          <a:p>
            <a:r>
              <a:rPr lang="en-US" sz="2000" dirty="0"/>
              <a:t>A file system is an abstraction</a:t>
            </a:r>
          </a:p>
          <a:p>
            <a:pPr lvl="1"/>
            <a:r>
              <a:rPr lang="en-US" sz="2000" dirty="0"/>
              <a:t>Omits many details, such as the mechanism for choosing which blocks on a storage device to use for the data in a given file</a:t>
            </a:r>
          </a:p>
          <a:p>
            <a:pPr lvl="1"/>
            <a:r>
              <a:rPr lang="en-US" sz="2000" dirty="0"/>
              <a:t>Most users don't care about these details</a:t>
            </a:r>
          </a:p>
          <a:p>
            <a:pPr lvl="1"/>
            <a:r>
              <a:rPr lang="en-US" sz="2000" dirty="0"/>
              <a:t>Some of the details of a file system’s implementation are important to some users</a:t>
            </a:r>
          </a:p>
          <a:p>
            <a:pPr lvl="2"/>
            <a:r>
              <a:rPr lang="en-US" sz="2000" dirty="0"/>
              <a:t>Most file systems cache data in main memory, and they may delay writing new data to the storage device in order to improve performance. </a:t>
            </a:r>
          </a:p>
          <a:p>
            <a:pPr lvl="2"/>
            <a:r>
              <a:rPr lang="en-US" sz="2000" dirty="0"/>
              <a:t>Some applications, such as databases, need to know exactly when data is written through to storage, so they can ensure that data will be preserved after system crashes.</a:t>
            </a:r>
          </a:p>
          <a:p>
            <a:pPr lvl="2"/>
            <a:r>
              <a:rPr lang="en-US" sz="2000" dirty="0"/>
              <a:t>Thus, the rules for flushing data to secondary storage must be visible in the file system’s interface.</a:t>
            </a:r>
          </a:p>
          <a:p>
            <a:pPr lvl="1"/>
            <a:r>
              <a:rPr lang="en-US" sz="2000" dirty="0"/>
              <a:t>Abstraction should provide appropriate detail to appropriate users</a:t>
            </a:r>
          </a:p>
        </p:txBody>
      </p:sp>
      <p:pic>
        <p:nvPicPr>
          <p:cNvPr id="5" name="Picture 4" descr="A screenshot of a cell phone&#10;&#10;Description automatically generated">
            <a:extLst>
              <a:ext uri="{FF2B5EF4-FFF2-40B4-BE49-F238E27FC236}">
                <a16:creationId xmlns:a16="http://schemas.microsoft.com/office/drawing/2014/main" id="{1E73B4AA-CE82-4844-BA0E-0F178EF4619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857461" y="77121"/>
            <a:ext cx="3200400" cy="1901571"/>
          </a:xfrm>
          <a:prstGeom prst="rect">
            <a:avLst/>
          </a:prstGeom>
        </p:spPr>
      </p:pic>
    </p:spTree>
    <p:extLst>
      <p:ext uri="{BB962C8B-B14F-4D97-AF65-F5344CB8AC3E}">
        <p14:creationId xmlns:p14="http://schemas.microsoft.com/office/powerpoint/2010/main" val="2589397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ADTs and Java Language Features</a:t>
            </a:r>
            <a:endParaRPr lang="en-US" sz="3300" b="0" strike="noStrike" spc="-1">
              <a:solidFill>
                <a:srgbClr val="000000"/>
              </a:solidFill>
              <a:latin typeface="Tahoma"/>
            </a:endParaRPr>
          </a:p>
        </p:txBody>
      </p:sp>
      <p:sp>
        <p:nvSpPr>
          <p:cNvPr id="228"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400" b="0" strike="noStrike" spc="-1" dirty="0">
                <a:solidFill>
                  <a:srgbClr val="000000"/>
                </a:solidFill>
                <a:latin typeface="Calibri"/>
              </a:rPr>
              <a:t>Java classes</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ADT </a:t>
            </a:r>
            <a:r>
              <a:rPr lang="en-US" sz="2400" spc="-1" dirty="0">
                <a:solidFill>
                  <a:srgbClr val="000000"/>
                </a:solidFill>
                <a:latin typeface="Calibri"/>
              </a:rPr>
              <a:t>o</a:t>
            </a:r>
            <a:r>
              <a:rPr lang="en-US" sz="2400" b="0" strike="noStrike" spc="-1" dirty="0">
                <a:solidFill>
                  <a:srgbClr val="000000"/>
                </a:solidFill>
                <a:latin typeface="Calibri"/>
              </a:rPr>
              <a:t>perations are </a:t>
            </a:r>
            <a:r>
              <a:rPr lang="en-US" sz="2400" b="0" strike="noStrike" spc="-1" dirty="0">
                <a:solidFill>
                  <a:srgbClr val="FF0000"/>
                </a:solidFill>
                <a:latin typeface="Calibri"/>
              </a:rPr>
              <a:t>public</a:t>
            </a:r>
            <a:endParaRPr lang="en-US" sz="24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Other operations are private</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Clients can only access ADT operations</a:t>
            </a:r>
          </a:p>
          <a:p>
            <a:pPr marL="171360" indent="-171000">
              <a:lnSpc>
                <a:spcPct val="90000"/>
              </a:lnSpc>
              <a:spcBef>
                <a:spcPts val="751"/>
              </a:spcBef>
              <a:buClr>
                <a:srgbClr val="000000"/>
              </a:buClr>
              <a:buFont typeface="Arial"/>
              <a:buChar char="•"/>
            </a:pPr>
            <a:r>
              <a:rPr lang="en-US" sz="2400" b="0" strike="noStrike" spc="-1" dirty="0">
                <a:solidFill>
                  <a:srgbClr val="000000"/>
                </a:solidFill>
                <a:latin typeface="Calibri"/>
              </a:rPr>
              <a:t>Java interfaces</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Clients only see the ADT operations</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Cannot see fields</a:t>
            </a:r>
          </a:p>
          <a:p>
            <a:pPr marL="514440" lvl="1" indent="-171000">
              <a:lnSpc>
                <a:spcPct val="100000"/>
              </a:lnSpc>
              <a:spcBef>
                <a:spcPts val="374"/>
              </a:spcBef>
              <a:buClr>
                <a:srgbClr val="000000"/>
              </a:buClr>
              <a:buFont typeface="Arial"/>
              <a:buChar char="•"/>
            </a:pPr>
            <a:r>
              <a:rPr lang="en-US" sz="2400" spc="-1" dirty="0">
                <a:solidFill>
                  <a:srgbClr val="000000"/>
                </a:solidFill>
                <a:latin typeface="Calibri"/>
              </a:rPr>
              <a:t>Implementing classes must provide all operations</a:t>
            </a:r>
            <a:endParaRPr lang="en-US" sz="2400" b="0" strike="noStrike" spc="-1" dirty="0">
              <a:solidFill>
                <a:srgbClr val="000000"/>
              </a:solidFill>
              <a:latin typeface="Calibri"/>
            </a:endParaRPr>
          </a:p>
          <a:p>
            <a:endParaRPr lang="en-US" sz="1800" b="0" strike="noStrike" spc="-1" dirty="0">
              <a:solidFill>
                <a:srgbClr val="000000"/>
              </a:solidFill>
              <a:latin typeface="Calibri"/>
            </a:endParaRPr>
          </a:p>
        </p:txBody>
      </p:sp>
      <p:sp>
        <p:nvSpPr>
          <p:cNvPr id="229" name="TextShape 3"/>
          <p:cNvSpPr txBox="1"/>
          <p:nvPr/>
        </p:nvSpPr>
        <p:spPr>
          <a:xfrm>
            <a:off x="228600" y="6248520"/>
            <a:ext cx="533376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30" name="TextShape 4"/>
          <p:cNvSpPr txBox="1"/>
          <p:nvPr/>
        </p:nvSpPr>
        <p:spPr>
          <a:xfrm>
            <a:off x="6458040" y="6356520"/>
            <a:ext cx="2057040" cy="364680"/>
          </a:xfrm>
          <a:prstGeom prst="rect">
            <a:avLst/>
          </a:prstGeom>
          <a:noFill/>
          <a:ln>
            <a:noFill/>
          </a:ln>
        </p:spPr>
        <p:txBody>
          <a:bodyPr anchor="ctr"/>
          <a:lstStyle/>
          <a:p>
            <a:pPr algn="r">
              <a:lnSpc>
                <a:spcPct val="100000"/>
              </a:lnSpc>
            </a:pPr>
            <a:fld id="{203394F8-13BE-4E2C-9174-CAC9D2BEC129}" type="slidenum">
              <a:rPr lang="en-US" sz="1400" b="0" strike="noStrike" spc="-1">
                <a:solidFill>
                  <a:srgbClr val="8B8B8B"/>
                </a:solidFill>
                <a:latin typeface="Tahoma"/>
                <a:ea typeface="MS PGothic"/>
              </a:rPr>
              <a:t>30</a:t>
            </a:fld>
            <a:endParaRPr lang="en-US" sz="1400" b="0" strike="noStrike" spc="-1">
              <a:latin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Reasoning About ADTs</a:t>
            </a:r>
            <a:endParaRPr lang="en-US" sz="3300" b="0" strike="noStrike" spc="-1">
              <a:solidFill>
                <a:srgbClr val="000000"/>
              </a:solidFill>
              <a:latin typeface="Tahoma"/>
            </a:endParaRPr>
          </a:p>
        </p:txBody>
      </p:sp>
      <p:sp>
        <p:nvSpPr>
          <p:cNvPr id="236"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400" b="0" strike="noStrike" spc="-1" dirty="0">
                <a:solidFill>
                  <a:srgbClr val="000000"/>
                </a:solidFill>
                <a:latin typeface="Calibri"/>
              </a:rPr>
              <a:t>ADT is a specification, a set of operations</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E.g., contains(), add(), etc., (the </a:t>
            </a:r>
            <a:r>
              <a:rPr lang="en-US" sz="2400" b="0" strike="noStrike" spc="-1" dirty="0" err="1">
                <a:solidFill>
                  <a:srgbClr val="000000"/>
                </a:solidFill>
                <a:latin typeface="Calibri"/>
              </a:rPr>
              <a:t>IntSet</a:t>
            </a:r>
            <a:r>
              <a:rPr lang="en-US" sz="2400" b="0" strike="noStrike" spc="-1" dirty="0">
                <a:solidFill>
                  <a:srgbClr val="000000"/>
                </a:solidFill>
                <a:latin typeface="Calibri"/>
              </a:rPr>
              <a:t> ADT)</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add(Poly q), </a:t>
            </a:r>
            <a:r>
              <a:rPr lang="en-US" sz="2400" b="0" strike="noStrike" spc="-1" dirty="0" err="1">
                <a:solidFill>
                  <a:srgbClr val="000000"/>
                </a:solidFill>
                <a:latin typeface="Calibri"/>
              </a:rPr>
              <a:t>mul</a:t>
            </a:r>
            <a:r>
              <a:rPr lang="en-US" sz="2400" b="0" strike="noStrike" spc="-1" dirty="0">
                <a:solidFill>
                  <a:srgbClr val="000000"/>
                </a:solidFill>
                <a:latin typeface="Calibri"/>
              </a:rPr>
              <a:t>(Poly q), etc., (the Poly ADT)</a:t>
            </a:r>
          </a:p>
          <a:p>
            <a:pPr marL="171360" indent="-171000">
              <a:lnSpc>
                <a:spcPct val="90000"/>
              </a:lnSpc>
              <a:spcBef>
                <a:spcPts val="751"/>
              </a:spcBef>
              <a:buClr>
                <a:srgbClr val="000000"/>
              </a:buClr>
              <a:buFont typeface="Arial"/>
              <a:buChar char="•"/>
            </a:pPr>
            <a:r>
              <a:rPr lang="en-US" sz="2400" b="0" strike="noStrike" spc="-1" dirty="0">
                <a:solidFill>
                  <a:srgbClr val="000000"/>
                </a:solidFill>
                <a:latin typeface="Calibri"/>
              </a:rPr>
              <a:t>When </a:t>
            </a:r>
            <a:r>
              <a:rPr lang="en-US" sz="2400" b="0" strike="noStrike" spc="-1" dirty="0">
                <a:solidFill>
                  <a:srgbClr val="0000FF"/>
                </a:solidFill>
                <a:latin typeface="Calibri"/>
              </a:rPr>
              <a:t>specifying</a:t>
            </a:r>
            <a:r>
              <a:rPr lang="en-US" sz="2400" b="0" strike="noStrike" spc="-1" dirty="0">
                <a:solidFill>
                  <a:srgbClr val="000000"/>
                </a:solidFill>
                <a:latin typeface="Calibri"/>
              </a:rPr>
              <a:t> ADTs, there is no mention of data representation!</a:t>
            </a:r>
          </a:p>
          <a:p>
            <a:pPr marL="628560" lvl="1" indent="-171000">
              <a:lnSpc>
                <a:spcPct val="90000"/>
              </a:lnSpc>
              <a:spcBef>
                <a:spcPts val="751"/>
              </a:spcBef>
              <a:buClr>
                <a:srgbClr val="000000"/>
              </a:buClr>
              <a:buFont typeface="Arial"/>
              <a:buChar char="•"/>
            </a:pPr>
            <a:r>
              <a:rPr lang="en-US" sz="2400" spc="-1" dirty="0">
                <a:solidFill>
                  <a:srgbClr val="000000"/>
                </a:solidFill>
                <a:latin typeface="Calibri"/>
              </a:rPr>
              <a:t>Basic information hiding principle</a:t>
            </a:r>
            <a:endParaRPr lang="en-US" sz="24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400" b="0" strike="noStrike" spc="-1" dirty="0">
                <a:solidFill>
                  <a:srgbClr val="000000"/>
                </a:solidFill>
                <a:latin typeface="Calibri"/>
              </a:rPr>
              <a:t>When </a:t>
            </a:r>
            <a:r>
              <a:rPr lang="en-US" sz="2400" b="0" strike="noStrike" spc="-1" dirty="0">
                <a:solidFill>
                  <a:srgbClr val="0000FF"/>
                </a:solidFill>
                <a:latin typeface="Calibri"/>
              </a:rPr>
              <a:t>implementing</a:t>
            </a:r>
            <a:r>
              <a:rPr lang="en-US" sz="2400" b="0" strike="noStrike" spc="-1" dirty="0">
                <a:solidFill>
                  <a:srgbClr val="000000"/>
                </a:solidFill>
                <a:latin typeface="Calibri"/>
              </a:rPr>
              <a:t> the ADT, we must select a specific data representation</a:t>
            </a:r>
          </a:p>
          <a:p>
            <a:pPr marL="171360" indent="-171000">
              <a:lnSpc>
                <a:spcPct val="90000"/>
              </a:lnSpc>
              <a:spcBef>
                <a:spcPts val="751"/>
              </a:spcBef>
              <a:buClr>
                <a:srgbClr val="000000"/>
              </a:buClr>
              <a:buFont typeface="Arial"/>
              <a:buChar char="•"/>
            </a:pPr>
            <a:r>
              <a:rPr lang="en-US" sz="2400" b="0" strike="noStrike" spc="-1" dirty="0">
                <a:solidFill>
                  <a:srgbClr val="000000"/>
                </a:solidFill>
                <a:latin typeface="Calibri"/>
              </a:rPr>
              <a:t>Reasoning </a:t>
            </a:r>
            <a:r>
              <a:rPr lang="en-US" sz="2400" b="0" u="sng" strike="noStrike" spc="-1" dirty="0">
                <a:solidFill>
                  <a:srgbClr val="000000"/>
                </a:solidFill>
                <a:uFillTx/>
                <a:latin typeface="Calibri"/>
              </a:rPr>
              <a:t>connects</a:t>
            </a:r>
            <a:r>
              <a:rPr lang="en-US" sz="2400" b="0" strike="noStrike" spc="-1" dirty="0">
                <a:solidFill>
                  <a:srgbClr val="000000"/>
                </a:solidFill>
                <a:latin typeface="Calibri"/>
              </a:rPr>
              <a:t> implementation to specification: </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is our implementation correct?</a:t>
            </a:r>
          </a:p>
        </p:txBody>
      </p:sp>
      <p:sp>
        <p:nvSpPr>
          <p:cNvPr id="237"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38" name="TextShape 4"/>
          <p:cNvSpPr txBox="1"/>
          <p:nvPr/>
        </p:nvSpPr>
        <p:spPr>
          <a:xfrm>
            <a:off x="6458040" y="6356520"/>
            <a:ext cx="2057040" cy="364680"/>
          </a:xfrm>
          <a:prstGeom prst="rect">
            <a:avLst/>
          </a:prstGeom>
          <a:noFill/>
          <a:ln>
            <a:noFill/>
          </a:ln>
        </p:spPr>
        <p:txBody>
          <a:bodyPr anchor="ctr"/>
          <a:lstStyle/>
          <a:p>
            <a:pPr algn="r">
              <a:lnSpc>
                <a:spcPct val="100000"/>
              </a:lnSpc>
            </a:pPr>
            <a:fld id="{384AD750-4986-457E-8792-CFA364AEF6C9}" type="slidenum">
              <a:rPr lang="en-US" sz="1400" b="0" strike="noStrike" spc="-1">
                <a:solidFill>
                  <a:srgbClr val="8B8B8B"/>
                </a:solidFill>
                <a:latin typeface="Tahoma"/>
                <a:ea typeface="MS PGothic"/>
              </a:rPr>
              <a:t>31</a:t>
            </a:fld>
            <a:endParaRPr lang="en-US" sz="1400" b="0" strike="noStrike" spc="-1">
              <a:latin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Implementation of an ADT is Provided by a Class</a:t>
            </a:r>
            <a:endParaRPr lang="en-US" sz="3300" b="0" strike="noStrike" spc="-1">
              <a:solidFill>
                <a:srgbClr val="000000"/>
              </a:solidFill>
              <a:latin typeface="Tahoma"/>
            </a:endParaRPr>
          </a:p>
        </p:txBody>
      </p:sp>
      <p:sp>
        <p:nvSpPr>
          <p:cNvPr id="240" name="TextShape 2"/>
          <p:cNvSpPr txBox="1"/>
          <p:nvPr/>
        </p:nvSpPr>
        <p:spPr>
          <a:xfrm>
            <a:off x="228600" y="1724042"/>
            <a:ext cx="8915040" cy="4532040"/>
          </a:xfrm>
          <a:prstGeom prst="rect">
            <a:avLst/>
          </a:prstGeom>
          <a:noFill/>
          <a:ln>
            <a:noFill/>
          </a:ln>
        </p:spPr>
        <p:txBody>
          <a:bodyPr/>
          <a:lstStyle/>
          <a:p>
            <a:pPr marL="171360" indent="-171000">
              <a:lnSpc>
                <a:spcPct val="100000"/>
              </a:lnSpc>
              <a:spcBef>
                <a:spcPts val="751"/>
              </a:spcBef>
              <a:buClr>
                <a:srgbClr val="000000"/>
              </a:buClr>
              <a:buFont typeface="Arial"/>
              <a:buChar char="•"/>
            </a:pPr>
            <a:r>
              <a:rPr lang="en-US" sz="2400" b="0" strike="noStrike" spc="-1" dirty="0">
                <a:solidFill>
                  <a:srgbClr val="000000"/>
                </a:solidFill>
                <a:latin typeface="Calibri"/>
                <a:ea typeface="ＭＳ Ｐゴシック"/>
              </a:rPr>
              <a:t>To implement the ADT </a:t>
            </a:r>
            <a:endParaRPr lang="en-US" sz="24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ea typeface="ＭＳ Ｐゴシック"/>
              </a:rPr>
              <a:t>We must select the </a:t>
            </a:r>
            <a:r>
              <a:rPr lang="en-US" sz="2400" b="0" strike="noStrike" spc="-1" dirty="0">
                <a:solidFill>
                  <a:srgbClr val="FF0000"/>
                </a:solidFill>
                <a:latin typeface="Calibri"/>
                <a:ea typeface="ＭＳ Ｐゴシック"/>
              </a:rPr>
              <a:t>representation</a:t>
            </a:r>
            <a:endParaRPr lang="en-US" sz="2400" b="0" strike="noStrike" spc="-1" dirty="0">
              <a:solidFill>
                <a:srgbClr val="FF0000"/>
              </a:solidFill>
              <a:latin typeface="Calibri"/>
            </a:endParaRP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ea typeface="ＭＳ Ｐゴシック"/>
              </a:rPr>
              <a:t>Implement concrete operations in terms of that rep</a:t>
            </a:r>
            <a:endParaRPr lang="en-US" sz="24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ea typeface="ＭＳ Ｐゴシック"/>
              </a:rPr>
              <a:t>E.g., the </a:t>
            </a:r>
            <a:r>
              <a:rPr lang="en-US" sz="2400" b="0" strike="noStrike" spc="-1" dirty="0">
                <a:solidFill>
                  <a:srgbClr val="0000FF"/>
                </a:solidFill>
                <a:latin typeface="Calibri"/>
                <a:ea typeface="ＭＳ Ｐゴシック"/>
              </a:rPr>
              <a:t>rep</a:t>
            </a:r>
            <a:r>
              <a:rPr lang="en-US" sz="2400" b="0" strike="noStrike" spc="-1" dirty="0">
                <a:solidFill>
                  <a:srgbClr val="000000"/>
                </a:solidFill>
                <a:latin typeface="Calibri"/>
                <a:ea typeface="ＭＳ Ｐゴシック"/>
              </a:rPr>
              <a:t> of our Poly can be </a:t>
            </a:r>
            <a:endParaRPr lang="en-US" sz="2400" b="0" strike="noStrike" spc="-1" dirty="0">
              <a:solidFill>
                <a:srgbClr val="000000"/>
              </a:solidFill>
              <a:latin typeface="Calibri"/>
            </a:endParaRPr>
          </a:p>
          <a:p>
            <a:pPr marL="743040" lvl="1" indent="-285480">
              <a:lnSpc>
                <a:spcPct val="100000"/>
              </a:lnSpc>
              <a:spcBef>
                <a:spcPts val="374"/>
              </a:spcBef>
              <a:buClr>
                <a:srgbClr val="000000"/>
              </a:buClr>
              <a:buFont typeface="Arial"/>
              <a:buChar char="•"/>
            </a:pPr>
            <a:r>
              <a:rPr lang="en-US" sz="2400" b="0" strike="noStrike" spc="-1" dirty="0">
                <a:solidFill>
                  <a:srgbClr val="000000"/>
                </a:solidFill>
                <a:latin typeface="Calibri"/>
                <a:ea typeface="ＭＳ Ｐゴシック"/>
              </a:rPr>
              <a:t>   a) </a:t>
            </a:r>
            <a:r>
              <a:rPr lang="en-US" sz="2400" b="1" strike="noStrike" spc="-1" dirty="0">
                <a:solidFill>
                  <a:srgbClr val="000000"/>
                </a:solidFill>
                <a:latin typeface="Courier New"/>
                <a:ea typeface="ＭＳ Ｐゴシック"/>
              </a:rPr>
              <a:t>int[] </a:t>
            </a:r>
            <a:r>
              <a:rPr lang="en-US" sz="2400" b="1" strike="noStrike" spc="-1" dirty="0" err="1">
                <a:solidFill>
                  <a:srgbClr val="000000"/>
                </a:solidFill>
                <a:latin typeface="Courier New"/>
                <a:ea typeface="ＭＳ Ｐゴシック"/>
              </a:rPr>
              <a:t>coeffs</a:t>
            </a:r>
            <a:r>
              <a:rPr lang="en-US" sz="2400" b="1" strike="noStrike" spc="-1" dirty="0">
                <a:solidFill>
                  <a:srgbClr val="000000"/>
                </a:solidFill>
                <a:latin typeface="Courier New"/>
                <a:ea typeface="ＭＳ Ｐゴシック"/>
              </a:rPr>
              <a:t> </a:t>
            </a:r>
            <a:r>
              <a:rPr lang="en-US" sz="2400" b="0" strike="noStrike" spc="-1" dirty="0">
                <a:solidFill>
                  <a:srgbClr val="000000"/>
                </a:solidFill>
                <a:latin typeface="Calibri"/>
                <a:ea typeface="ＭＳ Ｐゴシック"/>
              </a:rPr>
              <a:t>or</a:t>
            </a:r>
            <a:endParaRPr lang="en-US" sz="2400" b="0" strike="noStrike" spc="-1" dirty="0">
              <a:solidFill>
                <a:srgbClr val="000000"/>
              </a:solidFill>
              <a:latin typeface="Calibri"/>
            </a:endParaRPr>
          </a:p>
          <a:p>
            <a:pPr marL="743040" lvl="1" indent="-285480">
              <a:lnSpc>
                <a:spcPct val="100000"/>
              </a:lnSpc>
              <a:spcBef>
                <a:spcPts val="374"/>
              </a:spcBef>
              <a:buClr>
                <a:srgbClr val="000000"/>
              </a:buClr>
              <a:buFont typeface="Arial"/>
              <a:buChar char="•"/>
            </a:pPr>
            <a:r>
              <a:rPr lang="en-US" sz="2400" b="0" strike="noStrike" spc="-1" dirty="0">
                <a:solidFill>
                  <a:srgbClr val="000000"/>
                </a:solidFill>
                <a:latin typeface="Calibri"/>
                <a:ea typeface="ＭＳ Ｐゴシック"/>
              </a:rPr>
              <a:t>   b) </a:t>
            </a:r>
            <a:r>
              <a:rPr lang="en-US" sz="2400" b="1" strike="noStrike" spc="-1" dirty="0">
                <a:solidFill>
                  <a:srgbClr val="000000"/>
                </a:solidFill>
                <a:latin typeface="Courier New"/>
                <a:ea typeface="ＭＳ Ｐゴシック"/>
              </a:rPr>
              <a:t>List&lt;Term&gt; terms</a:t>
            </a:r>
            <a:endParaRPr lang="en-US" sz="2400" b="0" strike="noStrike" spc="-1" dirty="0">
              <a:solidFill>
                <a:srgbClr val="000000"/>
              </a:solidFill>
              <a:latin typeface="Calibri"/>
            </a:endParaRPr>
          </a:p>
          <a:p>
            <a:pPr marL="171360" indent="-171000">
              <a:lnSpc>
                <a:spcPct val="100000"/>
              </a:lnSpc>
              <a:spcBef>
                <a:spcPts val="751"/>
              </a:spcBef>
              <a:buClr>
                <a:srgbClr val="000000"/>
              </a:buClr>
              <a:buFont typeface="Arial"/>
              <a:buChar char="•"/>
            </a:pPr>
            <a:r>
              <a:rPr lang="en-US" sz="2400" b="0" strike="noStrike" spc="-1" dirty="0">
                <a:solidFill>
                  <a:srgbClr val="000000"/>
                </a:solidFill>
                <a:latin typeface="Calibri"/>
                <a:ea typeface="ＭＳ Ｐゴシック"/>
              </a:rPr>
              <a:t>Choose representation such that</a:t>
            </a:r>
            <a:endParaRPr lang="en-US" sz="24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ea typeface="ＭＳ Ｐゴシック"/>
              </a:rPr>
              <a:t>It is possible to implement all operations</a:t>
            </a:r>
            <a:endParaRPr lang="en-US" sz="24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ea typeface="ＭＳ Ｐゴシック"/>
              </a:rPr>
              <a:t>Most frequently used operations are efficient</a:t>
            </a:r>
            <a:endParaRPr lang="en-US" sz="2400" b="0" strike="noStrike" spc="-1" dirty="0">
              <a:solidFill>
                <a:srgbClr val="000000"/>
              </a:solidFill>
              <a:latin typeface="Calibri"/>
            </a:endParaRPr>
          </a:p>
        </p:txBody>
      </p:sp>
      <p:sp>
        <p:nvSpPr>
          <p:cNvPr id="241" name="TextShape 3"/>
          <p:cNvSpPr txBox="1"/>
          <p:nvPr/>
        </p:nvSpPr>
        <p:spPr>
          <a:xfrm>
            <a:off x="228600" y="6248520"/>
            <a:ext cx="571464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42" name="TextShape 4"/>
          <p:cNvSpPr txBox="1"/>
          <p:nvPr/>
        </p:nvSpPr>
        <p:spPr>
          <a:xfrm>
            <a:off x="6458040" y="6356520"/>
            <a:ext cx="2057040" cy="364680"/>
          </a:xfrm>
          <a:prstGeom prst="rect">
            <a:avLst/>
          </a:prstGeom>
          <a:noFill/>
          <a:ln>
            <a:noFill/>
          </a:ln>
        </p:spPr>
        <p:txBody>
          <a:bodyPr anchor="ctr"/>
          <a:lstStyle/>
          <a:p>
            <a:pPr algn="r">
              <a:lnSpc>
                <a:spcPct val="100000"/>
              </a:lnSpc>
            </a:pPr>
            <a:fld id="{71351E26-E444-4A02-BAFA-26CBB9295FC7}" type="slidenum">
              <a:rPr lang="en-US" sz="1400" b="0" strike="noStrike" spc="-1">
                <a:solidFill>
                  <a:srgbClr val="8B8B8B"/>
                </a:solidFill>
                <a:latin typeface="Tahoma"/>
                <a:ea typeface="MS PGothic"/>
              </a:rPr>
              <a:t>32</a:t>
            </a:fld>
            <a:endParaRPr lang="en-US" sz="1400" b="0" strike="noStrike" spc="-1">
              <a:latin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Connecting Implementation to Specification</a:t>
            </a:r>
            <a:endParaRPr lang="en-US" sz="3300" b="0" strike="noStrike" spc="-1">
              <a:solidFill>
                <a:srgbClr val="000000"/>
              </a:solidFill>
              <a:latin typeface="Tahoma"/>
            </a:endParaRPr>
          </a:p>
        </p:txBody>
      </p:sp>
      <p:sp>
        <p:nvSpPr>
          <p:cNvPr id="244" name="TextShape 2"/>
          <p:cNvSpPr txBox="1"/>
          <p:nvPr/>
        </p:nvSpPr>
        <p:spPr>
          <a:xfrm>
            <a:off x="228600" y="1487520"/>
            <a:ext cx="8726040" cy="4532040"/>
          </a:xfrm>
          <a:prstGeom prst="rect">
            <a:avLst/>
          </a:prstGeom>
          <a:noFill/>
          <a:ln>
            <a:noFill/>
          </a:ln>
        </p:spPr>
        <p:txBody>
          <a:bodyPr/>
          <a:lstStyle/>
          <a:p>
            <a:pPr marL="171360" indent="-171000">
              <a:lnSpc>
                <a:spcPct val="90000"/>
              </a:lnSpc>
              <a:spcBef>
                <a:spcPts val="751"/>
              </a:spcBef>
              <a:buClr>
                <a:srgbClr val="FF0000"/>
              </a:buClr>
              <a:buFont typeface="Arial"/>
              <a:buChar char="•"/>
            </a:pPr>
            <a:r>
              <a:rPr lang="en-US" sz="2400" b="0" strike="noStrike" spc="-1" dirty="0">
                <a:solidFill>
                  <a:srgbClr val="FF0000"/>
                </a:solidFill>
                <a:latin typeface="Calibri"/>
              </a:rPr>
              <a:t>Representation invariant</a:t>
            </a:r>
            <a:r>
              <a:rPr lang="en-US" sz="2400" b="0" strike="noStrike" spc="-1" dirty="0">
                <a:solidFill>
                  <a:srgbClr val="000000"/>
                </a:solidFill>
                <a:latin typeface="Calibri"/>
              </a:rPr>
              <a:t>: Object </a:t>
            </a:r>
            <a:r>
              <a:rPr lang="en-US" sz="2400" b="0" strike="noStrike" spc="-1" dirty="0">
                <a:solidFill>
                  <a:srgbClr val="000000"/>
                </a:solidFill>
                <a:latin typeface="Wingdings"/>
              </a:rPr>
              <a:t></a:t>
            </a:r>
            <a:r>
              <a:rPr lang="en-US" sz="2400" b="0" strike="noStrike" spc="-1" dirty="0">
                <a:solidFill>
                  <a:srgbClr val="000000"/>
                </a:solidFill>
                <a:latin typeface="Calibri"/>
              </a:rPr>
              <a:t> Boolean</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Maps the object to a true or false value</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Indicates whether data representation is </a:t>
            </a:r>
            <a:r>
              <a:rPr lang="en-US" sz="2400" b="0" strike="noStrike" spc="-1" dirty="0">
                <a:solidFill>
                  <a:srgbClr val="FF0000"/>
                </a:solidFill>
                <a:latin typeface="Calibri"/>
              </a:rPr>
              <a:t>well-formed.</a:t>
            </a:r>
          </a:p>
          <a:p>
            <a:pPr marL="971640" lvl="2" indent="-171000">
              <a:spcBef>
                <a:spcPts val="374"/>
              </a:spcBef>
              <a:buClr>
                <a:srgbClr val="000000"/>
              </a:buClr>
              <a:buFont typeface="Arial"/>
              <a:buChar char="•"/>
            </a:pPr>
            <a:r>
              <a:rPr lang="en-US" sz="2400" spc="-1" dirty="0">
                <a:latin typeface="Calibri"/>
              </a:rPr>
              <a:t>If rep is not-well formed, operations may produce incorrect results</a:t>
            </a:r>
            <a:r>
              <a:rPr lang="en-US" sz="2400" b="0" strike="noStrike" spc="-1" dirty="0">
                <a:latin typeface="Calibri"/>
              </a:rPr>
              <a:t> </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Only well-formed representations are meaningful</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Defines the set of </a:t>
            </a:r>
            <a:r>
              <a:rPr lang="en-US" sz="2400" b="0" strike="noStrike" spc="-1" dirty="0">
                <a:solidFill>
                  <a:srgbClr val="FF0000"/>
                </a:solidFill>
                <a:latin typeface="Calibri"/>
              </a:rPr>
              <a:t>valid</a:t>
            </a:r>
            <a:r>
              <a:rPr lang="en-US" sz="2400" b="0" strike="noStrike" spc="-1" dirty="0">
                <a:solidFill>
                  <a:srgbClr val="000000"/>
                </a:solidFill>
                <a:latin typeface="Calibri"/>
              </a:rPr>
              <a:t> values </a:t>
            </a:r>
          </a:p>
          <a:p>
            <a:pPr marL="171360" indent="-171000">
              <a:lnSpc>
                <a:spcPct val="90000"/>
              </a:lnSpc>
              <a:spcBef>
                <a:spcPts val="751"/>
              </a:spcBef>
              <a:buClr>
                <a:srgbClr val="FF0000"/>
              </a:buClr>
              <a:buFont typeface="Arial"/>
              <a:buChar char="•"/>
            </a:pPr>
            <a:r>
              <a:rPr lang="en-US" sz="2400" b="0" strike="noStrike" spc="-1" dirty="0">
                <a:solidFill>
                  <a:srgbClr val="FF0000"/>
                </a:solidFill>
                <a:latin typeface="Calibri"/>
              </a:rPr>
              <a:t>Abstraction function</a:t>
            </a:r>
            <a:r>
              <a:rPr lang="en-US" sz="2400" b="0" strike="noStrike" spc="-1" dirty="0">
                <a:solidFill>
                  <a:srgbClr val="000000"/>
                </a:solidFill>
                <a:latin typeface="Calibri"/>
              </a:rPr>
              <a:t>: Object </a:t>
            </a:r>
            <a:r>
              <a:rPr lang="en-US" sz="2400" b="0" strike="noStrike" spc="-1" dirty="0">
                <a:solidFill>
                  <a:srgbClr val="000000"/>
                </a:solidFill>
                <a:latin typeface="Wingdings"/>
              </a:rPr>
              <a:t></a:t>
            </a:r>
            <a:r>
              <a:rPr lang="en-US" sz="2400" b="0" strike="noStrike" spc="-1" dirty="0">
                <a:solidFill>
                  <a:srgbClr val="000000"/>
                </a:solidFill>
                <a:latin typeface="Calibri"/>
              </a:rPr>
              <a:t> abstract value</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What the data structure really </a:t>
            </a:r>
            <a:r>
              <a:rPr lang="en-US" sz="2400" b="0" strike="noStrike" spc="-1" dirty="0">
                <a:solidFill>
                  <a:srgbClr val="FF0000"/>
                </a:solidFill>
                <a:latin typeface="Calibri"/>
              </a:rPr>
              <a:t>means</a:t>
            </a:r>
            <a:endParaRPr lang="en-US" sz="2400" b="0" strike="noStrike" spc="-1" dirty="0">
              <a:solidFill>
                <a:srgbClr val="000000"/>
              </a:solidFill>
              <a:latin typeface="Calibri"/>
            </a:endParaRPr>
          </a:p>
          <a:p>
            <a:pPr marL="857160" lvl="2" indent="-171000">
              <a:lnSpc>
                <a:spcPct val="100000"/>
              </a:lnSpc>
              <a:spcBef>
                <a:spcPts val="374"/>
              </a:spcBef>
              <a:buClr>
                <a:srgbClr val="000000"/>
              </a:buClr>
              <a:buFont typeface="Arial"/>
              <a:buChar char="•"/>
            </a:pPr>
            <a:r>
              <a:rPr lang="en-US" sz="2400" b="0" strike="noStrike" spc="-1" dirty="0">
                <a:solidFill>
                  <a:srgbClr val="000000"/>
                </a:solidFill>
                <a:latin typeface="Calibri"/>
              </a:rPr>
              <a:t>E.g., array [2, 3, -1] represents -x^2 + 3x + 2</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How the data structure is to be interpreted</a:t>
            </a:r>
          </a:p>
        </p:txBody>
      </p:sp>
      <p:sp>
        <p:nvSpPr>
          <p:cNvPr id="245" name="TextShape 3"/>
          <p:cNvSpPr txBox="1"/>
          <p:nvPr/>
        </p:nvSpPr>
        <p:spPr>
          <a:xfrm>
            <a:off x="228600" y="6324480"/>
            <a:ext cx="579096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46" name="TextShape 4"/>
          <p:cNvSpPr txBox="1"/>
          <p:nvPr/>
        </p:nvSpPr>
        <p:spPr>
          <a:xfrm>
            <a:off x="6458040" y="6356520"/>
            <a:ext cx="2057040" cy="364680"/>
          </a:xfrm>
          <a:prstGeom prst="rect">
            <a:avLst/>
          </a:prstGeom>
          <a:noFill/>
          <a:ln>
            <a:noFill/>
          </a:ln>
        </p:spPr>
        <p:txBody>
          <a:bodyPr anchor="ctr"/>
          <a:lstStyle/>
          <a:p>
            <a:pPr algn="r">
              <a:lnSpc>
                <a:spcPct val="100000"/>
              </a:lnSpc>
            </a:pPr>
            <a:fld id="{0EDAC886-41B3-4214-9CD2-94E787DB1A55}" type="slidenum">
              <a:rPr lang="en-US" sz="1400" b="0" strike="noStrike" spc="-1">
                <a:solidFill>
                  <a:srgbClr val="8B8B8B"/>
                </a:solidFill>
                <a:latin typeface="Tahoma"/>
                <a:ea typeface="MS PGothic"/>
              </a:rPr>
              <a:t>33</a:t>
            </a:fld>
            <a:endParaRPr lang="en-US" sz="1400" b="0" strike="noStrike" spc="-1">
              <a:latin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The Representation Invariant</a:t>
            </a:r>
            <a:endParaRPr lang="en-US" sz="3300" b="0" strike="noStrike" spc="-1">
              <a:solidFill>
                <a:srgbClr val="000000"/>
              </a:solidFill>
              <a:latin typeface="Tahoma"/>
            </a:endParaRPr>
          </a:p>
        </p:txBody>
      </p:sp>
      <p:sp>
        <p:nvSpPr>
          <p:cNvPr id="261"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400" b="0" strike="noStrike" spc="-1" dirty="0">
                <a:solidFill>
                  <a:srgbClr val="000000"/>
                </a:solidFill>
                <a:latin typeface="Calibri"/>
              </a:rPr>
              <a:t>States data structure </a:t>
            </a:r>
            <a:r>
              <a:rPr lang="en-US" sz="2400" b="0" strike="noStrike" spc="-1" dirty="0">
                <a:solidFill>
                  <a:srgbClr val="FF0000"/>
                </a:solidFill>
                <a:latin typeface="Calibri"/>
              </a:rPr>
              <a:t>well-formedness</a:t>
            </a:r>
            <a:r>
              <a:rPr lang="en-US" sz="2400" b="0" strike="noStrike" spc="-1" dirty="0">
                <a:solidFill>
                  <a:srgbClr val="000000"/>
                </a:solidFill>
                <a:latin typeface="Calibri"/>
              </a:rPr>
              <a:t> </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E.g., </a:t>
            </a:r>
            <a:r>
              <a:rPr lang="en-US" sz="2400" b="0" strike="noStrike" spc="-1" dirty="0" err="1">
                <a:solidFill>
                  <a:srgbClr val="000000"/>
                </a:solidFill>
                <a:latin typeface="Calibri"/>
              </a:rPr>
              <a:t>IntSet</a:t>
            </a:r>
            <a:r>
              <a:rPr lang="en-US" sz="2400" b="0" strike="noStrike" spc="-1" dirty="0">
                <a:solidFill>
                  <a:srgbClr val="000000"/>
                </a:solidFill>
                <a:latin typeface="Calibri"/>
              </a:rPr>
              <a:t> objects, whose data array contains duplicates are not valid values</a:t>
            </a:r>
          </a:p>
          <a:p>
            <a:pPr marL="171360" indent="-171000">
              <a:lnSpc>
                <a:spcPct val="90000"/>
              </a:lnSpc>
              <a:spcBef>
                <a:spcPts val="751"/>
              </a:spcBef>
              <a:buClr>
                <a:srgbClr val="000000"/>
              </a:buClr>
              <a:buFont typeface="Arial"/>
              <a:buChar char="•"/>
            </a:pPr>
            <a:r>
              <a:rPr lang="en-US" sz="2400" b="0" strike="noStrike" spc="-1" dirty="0">
                <a:solidFill>
                  <a:srgbClr val="000000"/>
                </a:solidFill>
                <a:latin typeface="Calibri"/>
              </a:rPr>
              <a:t>Must hold </a:t>
            </a:r>
            <a:r>
              <a:rPr lang="en-US" sz="2400" b="0" u="sng" strike="noStrike" spc="-1" dirty="0">
                <a:solidFill>
                  <a:srgbClr val="FF0000"/>
                </a:solidFill>
                <a:uFillTx/>
                <a:latin typeface="Calibri"/>
              </a:rPr>
              <a:t>before</a:t>
            </a:r>
            <a:r>
              <a:rPr lang="en-US" sz="2400" b="0" strike="noStrike" spc="-1" dirty="0">
                <a:solidFill>
                  <a:srgbClr val="000000"/>
                </a:solidFill>
                <a:latin typeface="Calibri"/>
              </a:rPr>
              <a:t> and </a:t>
            </a:r>
            <a:r>
              <a:rPr lang="en-US" sz="2400" b="0" u="sng" strike="noStrike" spc="-1" dirty="0">
                <a:solidFill>
                  <a:srgbClr val="FF0000"/>
                </a:solidFill>
                <a:uFillTx/>
                <a:latin typeface="Calibri"/>
              </a:rPr>
              <a:t>after</a:t>
            </a:r>
            <a:r>
              <a:rPr lang="en-US" sz="2400" b="0" strike="noStrike" spc="-1" dirty="0">
                <a:solidFill>
                  <a:srgbClr val="000000"/>
                </a:solidFill>
                <a:latin typeface="Calibri"/>
              </a:rPr>
              <a:t> every method!</a:t>
            </a:r>
          </a:p>
          <a:p>
            <a:pPr marL="514440" lvl="1" indent="-171000">
              <a:spcBef>
                <a:spcPts val="1134"/>
              </a:spcBef>
              <a:buClr>
                <a:srgbClr val="000000"/>
              </a:buClr>
              <a:buFont typeface="Arial"/>
              <a:buChar char="•"/>
            </a:pPr>
            <a:r>
              <a:rPr lang="en-US" sz="2400" b="0" strike="noStrike" spc="-1" dirty="0">
                <a:solidFill>
                  <a:srgbClr val="000000"/>
                </a:solidFill>
                <a:latin typeface="Calibri"/>
              </a:rPr>
              <a:t>Not necessarily in the middle </a:t>
            </a:r>
            <a:r>
              <a:rPr lang="en-US" sz="2400" b="0" strike="noStrike" spc="-1">
                <a:solidFill>
                  <a:srgbClr val="000000"/>
                </a:solidFill>
                <a:latin typeface="Calibri"/>
              </a:rPr>
              <a:t>of a method.</a:t>
            </a:r>
            <a:endParaRPr lang="en-US" sz="24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400" b="0" strike="noStrike" spc="-1" dirty="0">
                <a:solidFill>
                  <a:srgbClr val="000000"/>
                </a:solidFill>
                <a:latin typeface="Calibri"/>
              </a:rPr>
              <a:t>Correctness of operation implementation (methods in the class) depends on it!</a:t>
            </a:r>
          </a:p>
        </p:txBody>
      </p:sp>
      <p:sp>
        <p:nvSpPr>
          <p:cNvPr id="262"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63" name="TextShape 4"/>
          <p:cNvSpPr txBox="1"/>
          <p:nvPr/>
        </p:nvSpPr>
        <p:spPr>
          <a:xfrm>
            <a:off x="6458040" y="6356520"/>
            <a:ext cx="2057040" cy="364680"/>
          </a:xfrm>
          <a:prstGeom prst="rect">
            <a:avLst/>
          </a:prstGeom>
          <a:noFill/>
          <a:ln>
            <a:noFill/>
          </a:ln>
        </p:spPr>
        <p:txBody>
          <a:bodyPr anchor="ctr"/>
          <a:lstStyle/>
          <a:p>
            <a:pPr algn="r">
              <a:lnSpc>
                <a:spcPct val="100000"/>
              </a:lnSpc>
            </a:pPr>
            <a:fld id="{2037F64C-F0D3-4B4F-B439-09D5FCC9E7D4}" type="slidenum">
              <a:rPr lang="en-US" sz="1400" b="0" strike="noStrike" spc="-1">
                <a:solidFill>
                  <a:srgbClr val="8B8B8B"/>
                </a:solidFill>
                <a:latin typeface="Tahoma"/>
                <a:ea typeface="MS PGothic"/>
              </a:rPr>
              <a:t>34</a:t>
            </a:fld>
            <a:endParaRPr lang="en-US" sz="1400" b="0" strike="noStrike" spc="-1">
              <a:latin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IntSet ADT</a:t>
            </a:r>
            <a:endParaRPr lang="en-US" sz="3300" b="0" strike="noStrike" spc="-1">
              <a:solidFill>
                <a:srgbClr val="000000"/>
              </a:solidFill>
              <a:latin typeface="Tahoma"/>
            </a:endParaRPr>
          </a:p>
        </p:txBody>
      </p:sp>
      <p:sp>
        <p:nvSpPr>
          <p:cNvPr id="248" name="TextShape 2"/>
          <p:cNvSpPr txBox="1"/>
          <p:nvPr/>
        </p:nvSpPr>
        <p:spPr>
          <a:xfrm>
            <a:off x="228600" y="1523880"/>
            <a:ext cx="8726040" cy="4532040"/>
          </a:xfrm>
          <a:prstGeom prst="rect">
            <a:avLst/>
          </a:prstGeom>
          <a:noFill/>
          <a:ln>
            <a:noFill/>
          </a:ln>
        </p:spPr>
        <p:txBody>
          <a:bodyPr>
            <a:normAutofit fontScale="25000" lnSpcReduction="20000"/>
          </a:bodyPr>
          <a:lstStyle/>
          <a:p>
            <a:pPr>
              <a:lnSpc>
                <a:spcPct val="70000"/>
              </a:lnSpc>
              <a:spcBef>
                <a:spcPts val="751"/>
              </a:spcBef>
            </a:pPr>
            <a:r>
              <a:rPr lang="en-US" sz="7200" b="1" strike="noStrike" spc="-1" dirty="0">
                <a:solidFill>
                  <a:srgbClr val="000000"/>
                </a:solidFill>
                <a:latin typeface="Courier New"/>
              </a:rPr>
              <a:t>/** Abstraction: An </a:t>
            </a:r>
            <a:r>
              <a:rPr lang="en-US" sz="7200" b="1" strike="noStrike" spc="-1" dirty="0" err="1">
                <a:solidFill>
                  <a:srgbClr val="000000"/>
                </a:solidFill>
                <a:latin typeface="Courier New"/>
              </a:rPr>
              <a:t>IntSet</a:t>
            </a:r>
            <a:r>
              <a:rPr lang="en-US" sz="7200" b="1" strike="noStrike" spc="-1" dirty="0">
                <a:solidFill>
                  <a:srgbClr val="000000"/>
                </a:solidFill>
                <a:latin typeface="Courier New"/>
              </a:rPr>
              <a:t> is a </a:t>
            </a:r>
            <a:r>
              <a:rPr lang="en-US" sz="7200" b="1" strike="noStrike" spc="-1" dirty="0">
                <a:solidFill>
                  <a:srgbClr val="FF0000"/>
                </a:solidFill>
                <a:latin typeface="Courier New"/>
              </a:rPr>
              <a:t>mutable</a:t>
            </a:r>
            <a:r>
              <a:rPr lang="en-US" sz="7200" b="1" strike="noStrike" spc="-1" dirty="0">
                <a:solidFill>
                  <a:srgbClr val="000000"/>
                </a:solidFill>
                <a:latin typeface="Courier New"/>
              </a:rPr>
              <a:t> set  </a:t>
            </a:r>
            <a:endParaRPr lang="en-US" sz="7200" b="0" strike="noStrike" spc="-1" dirty="0">
              <a:solidFill>
                <a:srgbClr val="000000"/>
              </a:solidFill>
              <a:latin typeface="Calibri"/>
            </a:endParaRPr>
          </a:p>
          <a:p>
            <a:pPr>
              <a:lnSpc>
                <a:spcPct val="70000"/>
              </a:lnSpc>
              <a:spcBef>
                <a:spcPts val="751"/>
              </a:spcBef>
            </a:pPr>
            <a:r>
              <a:rPr lang="en-US" sz="7200" b="1" strike="noStrike" spc="-1" dirty="0">
                <a:solidFill>
                  <a:srgbClr val="000000"/>
                </a:solidFill>
                <a:latin typeface="Courier New"/>
              </a:rPr>
              <a:t>  * of integers with no duplicates.</a:t>
            </a:r>
          </a:p>
          <a:p>
            <a:pPr>
              <a:lnSpc>
                <a:spcPct val="70000"/>
              </a:lnSpc>
              <a:spcBef>
                <a:spcPts val="751"/>
              </a:spcBef>
            </a:pPr>
            <a:r>
              <a:rPr lang="en-US" sz="7200" b="1" spc="-1" dirty="0">
                <a:solidFill>
                  <a:srgbClr val="000000"/>
                </a:solidFill>
                <a:latin typeface="Courier New"/>
              </a:rPr>
              <a:t>  * </a:t>
            </a:r>
            <a:r>
              <a:rPr lang="en-US" sz="7200" b="1" strike="noStrike" spc="-1" dirty="0">
                <a:solidFill>
                  <a:srgbClr val="000000"/>
                </a:solidFill>
                <a:latin typeface="Courier New"/>
              </a:rPr>
              <a:t>E.g., { x</a:t>
            </a:r>
            <a:r>
              <a:rPr lang="en-US" sz="7200" b="1" strike="noStrike" spc="-1" baseline="-25000" dirty="0">
                <a:solidFill>
                  <a:srgbClr val="000000"/>
                </a:solidFill>
                <a:latin typeface="Courier New"/>
              </a:rPr>
              <a:t>1</a:t>
            </a:r>
            <a:r>
              <a:rPr lang="en-US" sz="7200" b="1" strike="noStrike" spc="-1" dirty="0">
                <a:solidFill>
                  <a:srgbClr val="000000"/>
                </a:solidFill>
                <a:latin typeface="Courier New"/>
              </a:rPr>
              <a:t>, x</a:t>
            </a:r>
            <a:r>
              <a:rPr lang="en-US" sz="7200" b="1" strike="noStrike" spc="-1" baseline="-25000" dirty="0">
                <a:solidFill>
                  <a:srgbClr val="000000"/>
                </a:solidFill>
                <a:latin typeface="Courier New"/>
              </a:rPr>
              <a:t>2</a:t>
            </a:r>
            <a:r>
              <a:rPr lang="en-US" sz="7200" b="1" strike="noStrike" spc="-1" baseline="30000" dirty="0">
                <a:solidFill>
                  <a:srgbClr val="000000"/>
                </a:solidFill>
                <a:latin typeface="Courier New"/>
              </a:rPr>
              <a:t> </a:t>
            </a:r>
            <a:r>
              <a:rPr lang="en-US" sz="7200" b="1" strike="noStrike" spc="-1" dirty="0">
                <a:solidFill>
                  <a:srgbClr val="000000"/>
                </a:solidFill>
                <a:latin typeface="Courier New"/>
              </a:rPr>
              <a:t>, … </a:t>
            </a:r>
            <a:r>
              <a:rPr lang="en-US" sz="7200" b="1" strike="noStrike" spc="-1" dirty="0" err="1">
                <a:solidFill>
                  <a:srgbClr val="000000"/>
                </a:solidFill>
                <a:latin typeface="Courier New"/>
              </a:rPr>
              <a:t>x</a:t>
            </a:r>
            <a:r>
              <a:rPr lang="en-US" sz="7200" b="1" strike="noStrike" spc="-1" baseline="-25000" dirty="0" err="1">
                <a:solidFill>
                  <a:srgbClr val="000000"/>
                </a:solidFill>
                <a:latin typeface="Courier New"/>
              </a:rPr>
              <a:t>n</a:t>
            </a:r>
            <a:r>
              <a:rPr lang="en-US" sz="7200" b="1" strike="noStrike" spc="-1" baseline="-25000" dirty="0">
                <a:solidFill>
                  <a:srgbClr val="000000"/>
                </a:solidFill>
                <a:latin typeface="Courier New"/>
              </a:rPr>
              <a:t> </a:t>
            </a:r>
            <a:r>
              <a:rPr lang="en-US" sz="7200" b="1" strike="noStrike" spc="-1" dirty="0">
                <a:solidFill>
                  <a:srgbClr val="000000"/>
                </a:solidFill>
                <a:latin typeface="Courier New"/>
              </a:rPr>
              <a:t>}, {}.</a:t>
            </a:r>
            <a:endParaRPr lang="en-US" sz="7200" b="0" strike="noStrike" spc="-1" dirty="0">
              <a:solidFill>
                <a:srgbClr val="000000"/>
              </a:solidFill>
              <a:latin typeface="Calibri"/>
            </a:endParaRPr>
          </a:p>
          <a:p>
            <a:pPr>
              <a:lnSpc>
                <a:spcPct val="70000"/>
              </a:lnSpc>
              <a:spcBef>
                <a:spcPts val="751"/>
              </a:spcBef>
            </a:pPr>
            <a:r>
              <a:rPr lang="en-US" sz="7200" b="1" strike="noStrike" spc="-1" dirty="0">
                <a:solidFill>
                  <a:srgbClr val="000000"/>
                </a:solidFill>
                <a:latin typeface="Courier New"/>
              </a:rPr>
              <a:t>*/</a:t>
            </a:r>
          </a:p>
          <a:p>
            <a:pPr>
              <a:lnSpc>
                <a:spcPct val="70000"/>
              </a:lnSpc>
              <a:spcBef>
                <a:spcPts val="751"/>
              </a:spcBef>
            </a:pPr>
            <a:r>
              <a:rPr lang="en-US" sz="7200" b="1" spc="-1" dirty="0">
                <a:solidFill>
                  <a:srgbClr val="000000"/>
                </a:solidFill>
                <a:latin typeface="Courier New"/>
              </a:rPr>
              <a:t>  // rep invariant: data has no duplicates</a:t>
            </a:r>
            <a:endParaRPr lang="en-US" sz="7200" b="0" strike="noStrike" spc="-1" dirty="0">
              <a:solidFill>
                <a:srgbClr val="000000"/>
              </a:solidFill>
              <a:latin typeface="Calibri"/>
            </a:endParaRPr>
          </a:p>
          <a:p>
            <a:pPr>
              <a:lnSpc>
                <a:spcPct val="70000"/>
              </a:lnSpc>
              <a:spcBef>
                <a:spcPts val="751"/>
              </a:spcBef>
            </a:pPr>
            <a:r>
              <a:rPr lang="en-US" sz="7200" b="0" strike="noStrike" spc="-1" dirty="0">
                <a:solidFill>
                  <a:srgbClr val="000000"/>
                </a:solidFill>
                <a:latin typeface="Calibri"/>
              </a:rPr>
              <a:t>    // effects: makes a new empty </a:t>
            </a:r>
            <a:r>
              <a:rPr lang="en-US" sz="7200" b="0" strike="noStrike" spc="-1" dirty="0" err="1">
                <a:solidFill>
                  <a:srgbClr val="000000"/>
                </a:solidFill>
                <a:latin typeface="Calibri"/>
              </a:rPr>
              <a:t>IntSet</a:t>
            </a:r>
            <a:endParaRPr lang="en-US" sz="7200" b="0" strike="noStrike" spc="-1" dirty="0">
              <a:solidFill>
                <a:srgbClr val="000000"/>
              </a:solidFill>
              <a:latin typeface="Calibri"/>
            </a:endParaRPr>
          </a:p>
          <a:p>
            <a:pPr>
              <a:lnSpc>
                <a:spcPct val="70000"/>
              </a:lnSpc>
              <a:spcBef>
                <a:spcPts val="751"/>
              </a:spcBef>
            </a:pPr>
            <a:r>
              <a:rPr lang="en-US" sz="7200" b="1" strike="noStrike" spc="-1" dirty="0">
                <a:solidFill>
                  <a:srgbClr val="000000"/>
                </a:solidFill>
                <a:latin typeface="Courier New"/>
              </a:rPr>
              <a:t>  public </a:t>
            </a:r>
            <a:r>
              <a:rPr lang="en-US" sz="7200" b="1" strike="noStrike" spc="-1" dirty="0" err="1">
                <a:solidFill>
                  <a:srgbClr val="0000FF"/>
                </a:solidFill>
                <a:latin typeface="Courier New"/>
              </a:rPr>
              <a:t>IntSet</a:t>
            </a:r>
            <a:r>
              <a:rPr lang="en-US" sz="7200" b="1" strike="noStrike" spc="-1" dirty="0">
                <a:solidFill>
                  <a:srgbClr val="000000"/>
                </a:solidFill>
                <a:latin typeface="Courier New"/>
              </a:rPr>
              <a:t>(); </a:t>
            </a:r>
            <a:endParaRPr lang="en-US" sz="7200" b="0" strike="noStrike" spc="-1" dirty="0">
              <a:solidFill>
                <a:srgbClr val="000000"/>
              </a:solidFill>
              <a:latin typeface="Calibri"/>
            </a:endParaRPr>
          </a:p>
          <a:p>
            <a:pPr>
              <a:lnSpc>
                <a:spcPct val="70000"/>
              </a:lnSpc>
              <a:spcBef>
                <a:spcPts val="751"/>
              </a:spcBef>
            </a:pPr>
            <a:endParaRPr lang="en-US" sz="7200" b="0" strike="noStrike" spc="-1" dirty="0">
              <a:solidFill>
                <a:srgbClr val="000000"/>
              </a:solidFill>
              <a:latin typeface="Calibri"/>
            </a:endParaRPr>
          </a:p>
          <a:p>
            <a:pPr>
              <a:lnSpc>
                <a:spcPct val="70000"/>
              </a:lnSpc>
              <a:spcBef>
                <a:spcPts val="751"/>
              </a:spcBef>
            </a:pPr>
            <a:r>
              <a:rPr lang="en-US" sz="7200" b="1" strike="noStrike" spc="-1" dirty="0">
                <a:solidFill>
                  <a:srgbClr val="000000"/>
                </a:solidFill>
                <a:latin typeface="Courier New"/>
              </a:rPr>
              <a:t>  </a:t>
            </a:r>
            <a:r>
              <a:rPr lang="en-US" sz="7200" b="0" strike="noStrike" spc="-1" dirty="0">
                <a:solidFill>
                  <a:srgbClr val="000000"/>
                </a:solidFill>
                <a:latin typeface="Calibri"/>
              </a:rPr>
              <a:t>// modifies: this</a:t>
            </a:r>
          </a:p>
          <a:p>
            <a:pPr>
              <a:lnSpc>
                <a:spcPct val="70000"/>
              </a:lnSpc>
              <a:spcBef>
                <a:spcPts val="751"/>
              </a:spcBef>
            </a:pPr>
            <a:r>
              <a:rPr lang="en-US" sz="7200" b="0" strike="noStrike" spc="-1" dirty="0">
                <a:solidFill>
                  <a:srgbClr val="000000"/>
                </a:solidFill>
                <a:latin typeface="Calibri"/>
              </a:rPr>
              <a:t>    // effects: </a:t>
            </a:r>
            <a:r>
              <a:rPr lang="en-US" sz="7200" b="0" strike="noStrike" spc="-1" dirty="0" err="1">
                <a:solidFill>
                  <a:srgbClr val="000000"/>
                </a:solidFill>
                <a:latin typeface="Calibri"/>
              </a:rPr>
              <a:t>this</a:t>
            </a:r>
            <a:r>
              <a:rPr lang="en-US" sz="7200" b="0" strike="noStrike" spc="-1" baseline="-25000" dirty="0" err="1">
                <a:solidFill>
                  <a:srgbClr val="000000"/>
                </a:solidFill>
                <a:latin typeface="Calibri"/>
              </a:rPr>
              <a:t>post</a:t>
            </a:r>
            <a:r>
              <a:rPr lang="en-US" sz="7200" b="0" strike="noStrike" spc="-1" baseline="-25000" dirty="0">
                <a:solidFill>
                  <a:srgbClr val="000000"/>
                </a:solidFill>
                <a:latin typeface="Calibri"/>
              </a:rPr>
              <a:t> </a:t>
            </a:r>
            <a:r>
              <a:rPr lang="en-US" sz="7200" b="0" strike="noStrike" spc="-1" dirty="0">
                <a:solidFill>
                  <a:srgbClr val="000000"/>
                </a:solidFill>
                <a:latin typeface="Calibri"/>
              </a:rPr>
              <a:t>= </a:t>
            </a:r>
            <a:r>
              <a:rPr lang="en-US" sz="7200" b="0" strike="noStrike" spc="-1" dirty="0" err="1">
                <a:solidFill>
                  <a:srgbClr val="000000"/>
                </a:solidFill>
                <a:latin typeface="Calibri"/>
              </a:rPr>
              <a:t>this</a:t>
            </a:r>
            <a:r>
              <a:rPr lang="en-US" sz="7200" b="0" strike="noStrike" spc="-1" baseline="-25000" dirty="0" err="1">
                <a:solidFill>
                  <a:srgbClr val="000000"/>
                </a:solidFill>
                <a:latin typeface="Calibri"/>
              </a:rPr>
              <a:t>pre</a:t>
            </a:r>
            <a:r>
              <a:rPr lang="en-US" sz="7200" b="0" strike="noStrike" spc="-1" dirty="0">
                <a:solidFill>
                  <a:srgbClr val="000000"/>
                </a:solidFill>
                <a:latin typeface="Calibri"/>
              </a:rPr>
              <a:t> U { x }</a:t>
            </a:r>
          </a:p>
          <a:p>
            <a:pPr>
              <a:lnSpc>
                <a:spcPct val="70000"/>
              </a:lnSpc>
              <a:spcBef>
                <a:spcPts val="751"/>
              </a:spcBef>
            </a:pPr>
            <a:r>
              <a:rPr lang="en-US" sz="7200" b="1" strike="noStrike" spc="-1" dirty="0">
                <a:solidFill>
                  <a:srgbClr val="000000"/>
                </a:solidFill>
                <a:latin typeface="Courier New"/>
              </a:rPr>
              <a:t>  public void </a:t>
            </a:r>
            <a:r>
              <a:rPr lang="en-US" sz="7200" b="1" strike="noStrike" spc="-1" dirty="0">
                <a:solidFill>
                  <a:srgbClr val="0000FF"/>
                </a:solidFill>
                <a:latin typeface="Courier New"/>
              </a:rPr>
              <a:t>add</a:t>
            </a:r>
            <a:r>
              <a:rPr lang="en-US" sz="7200" b="1" strike="noStrike" spc="-1" dirty="0">
                <a:solidFill>
                  <a:srgbClr val="000000"/>
                </a:solidFill>
                <a:latin typeface="Courier New"/>
              </a:rPr>
              <a:t>(Integer x);</a:t>
            </a:r>
            <a:endParaRPr lang="en-US" sz="7200" b="0" strike="noStrike" spc="-1" dirty="0">
              <a:solidFill>
                <a:srgbClr val="000000"/>
              </a:solidFill>
              <a:latin typeface="Calibri"/>
            </a:endParaRPr>
          </a:p>
          <a:p>
            <a:pPr>
              <a:lnSpc>
                <a:spcPct val="70000"/>
              </a:lnSpc>
              <a:spcBef>
                <a:spcPts val="751"/>
              </a:spcBef>
            </a:pPr>
            <a:endParaRPr lang="en-US" sz="7200" b="0" strike="noStrike" spc="-1" dirty="0">
              <a:solidFill>
                <a:srgbClr val="000000"/>
              </a:solidFill>
              <a:latin typeface="Calibri"/>
            </a:endParaRPr>
          </a:p>
          <a:p>
            <a:pPr>
              <a:lnSpc>
                <a:spcPct val="70000"/>
              </a:lnSpc>
              <a:spcBef>
                <a:spcPts val="751"/>
              </a:spcBef>
            </a:pPr>
            <a:r>
              <a:rPr lang="en-US" sz="7200" b="1" strike="noStrike" spc="-1" dirty="0">
                <a:solidFill>
                  <a:srgbClr val="000000"/>
                </a:solidFill>
                <a:latin typeface="Courier New"/>
              </a:rPr>
              <a:t>  </a:t>
            </a:r>
            <a:r>
              <a:rPr lang="en-US" sz="7200" b="0" strike="noStrike" spc="-1" dirty="0">
                <a:solidFill>
                  <a:srgbClr val="000000"/>
                </a:solidFill>
                <a:latin typeface="Calibri"/>
              </a:rPr>
              <a:t>// modifies: this</a:t>
            </a:r>
          </a:p>
          <a:p>
            <a:pPr>
              <a:lnSpc>
                <a:spcPct val="70000"/>
              </a:lnSpc>
              <a:spcBef>
                <a:spcPts val="751"/>
              </a:spcBef>
            </a:pPr>
            <a:r>
              <a:rPr lang="en-US" sz="7200" b="0" strike="noStrike" spc="-1" dirty="0">
                <a:solidFill>
                  <a:srgbClr val="000000"/>
                </a:solidFill>
                <a:latin typeface="Calibri"/>
              </a:rPr>
              <a:t>    // effects: </a:t>
            </a:r>
            <a:r>
              <a:rPr lang="en-US" sz="7200" b="0" strike="noStrike" spc="-1" dirty="0" err="1">
                <a:solidFill>
                  <a:srgbClr val="000000"/>
                </a:solidFill>
                <a:latin typeface="Calibri"/>
              </a:rPr>
              <a:t>this</a:t>
            </a:r>
            <a:r>
              <a:rPr lang="en-US" sz="7200" b="0" strike="noStrike" spc="-1" baseline="-25000" dirty="0" err="1">
                <a:solidFill>
                  <a:srgbClr val="000000"/>
                </a:solidFill>
                <a:latin typeface="Calibri"/>
              </a:rPr>
              <a:t>post</a:t>
            </a:r>
            <a:r>
              <a:rPr lang="en-US" sz="7200" b="0" strike="noStrike" spc="-1" baseline="-25000" dirty="0">
                <a:solidFill>
                  <a:srgbClr val="000000"/>
                </a:solidFill>
                <a:latin typeface="Calibri"/>
              </a:rPr>
              <a:t> </a:t>
            </a:r>
            <a:r>
              <a:rPr lang="en-US" sz="7200" b="0" strike="noStrike" spc="-1" dirty="0">
                <a:solidFill>
                  <a:srgbClr val="000000"/>
                </a:solidFill>
                <a:latin typeface="Calibri"/>
              </a:rPr>
              <a:t>= </a:t>
            </a:r>
            <a:r>
              <a:rPr lang="en-US" sz="7200" b="0" strike="noStrike" spc="-1" dirty="0" err="1">
                <a:solidFill>
                  <a:srgbClr val="000000"/>
                </a:solidFill>
                <a:latin typeface="Calibri"/>
              </a:rPr>
              <a:t>this</a:t>
            </a:r>
            <a:r>
              <a:rPr lang="en-US" sz="7200" b="0" strike="noStrike" spc="-1" baseline="-25000" dirty="0" err="1">
                <a:solidFill>
                  <a:srgbClr val="000000"/>
                </a:solidFill>
                <a:latin typeface="Calibri"/>
              </a:rPr>
              <a:t>pre</a:t>
            </a:r>
            <a:r>
              <a:rPr lang="en-US" sz="7200" b="0" strike="noStrike" spc="-1" dirty="0">
                <a:solidFill>
                  <a:srgbClr val="000000"/>
                </a:solidFill>
                <a:latin typeface="Calibri"/>
              </a:rPr>
              <a:t> - { x }</a:t>
            </a:r>
          </a:p>
          <a:p>
            <a:pPr>
              <a:lnSpc>
                <a:spcPct val="70000"/>
              </a:lnSpc>
              <a:spcBef>
                <a:spcPts val="751"/>
              </a:spcBef>
            </a:pPr>
            <a:r>
              <a:rPr lang="en-US" sz="7200" b="1" strike="noStrike" spc="-1" dirty="0">
                <a:solidFill>
                  <a:srgbClr val="000000"/>
                </a:solidFill>
                <a:latin typeface="Courier New"/>
              </a:rPr>
              <a:t>  public void </a:t>
            </a:r>
            <a:r>
              <a:rPr lang="en-US" sz="7200" b="1" strike="noStrike" spc="-1" dirty="0">
                <a:solidFill>
                  <a:srgbClr val="0000FF"/>
                </a:solidFill>
                <a:latin typeface="Courier New"/>
              </a:rPr>
              <a:t>remove</a:t>
            </a:r>
            <a:r>
              <a:rPr lang="en-US" sz="7200" b="1" strike="noStrike" spc="-1" dirty="0">
                <a:solidFill>
                  <a:srgbClr val="000000"/>
                </a:solidFill>
                <a:latin typeface="Courier New"/>
              </a:rPr>
              <a:t>(Integer x);	</a:t>
            </a:r>
            <a:endParaRPr lang="en-US" sz="7200" b="0" strike="noStrike" spc="-1" dirty="0">
              <a:solidFill>
                <a:srgbClr val="000000"/>
              </a:solidFill>
              <a:latin typeface="Calibri"/>
            </a:endParaRPr>
          </a:p>
          <a:p>
            <a:pPr>
              <a:lnSpc>
                <a:spcPct val="70000"/>
              </a:lnSpc>
              <a:spcBef>
                <a:spcPts val="751"/>
              </a:spcBef>
            </a:pPr>
            <a:endParaRPr lang="en-US" sz="7200" b="0" strike="noStrike" spc="-1" dirty="0">
              <a:solidFill>
                <a:srgbClr val="000000"/>
              </a:solidFill>
              <a:latin typeface="Calibri"/>
            </a:endParaRPr>
          </a:p>
          <a:p>
            <a:pPr>
              <a:lnSpc>
                <a:spcPct val="70000"/>
              </a:lnSpc>
              <a:spcBef>
                <a:spcPts val="751"/>
              </a:spcBef>
            </a:pPr>
            <a:r>
              <a:rPr lang="en-US" sz="7200" b="1" strike="noStrike" spc="-1" dirty="0">
                <a:solidFill>
                  <a:srgbClr val="000000"/>
                </a:solidFill>
                <a:latin typeface="Courier New"/>
              </a:rPr>
              <a:t>  </a:t>
            </a:r>
            <a:r>
              <a:rPr lang="en-US" sz="7200" b="0" strike="noStrike" spc="-1" dirty="0">
                <a:solidFill>
                  <a:srgbClr val="000000"/>
                </a:solidFill>
                <a:latin typeface="Calibri"/>
              </a:rPr>
              <a:t>// returns: (x in this)</a:t>
            </a:r>
          </a:p>
          <a:p>
            <a:pPr>
              <a:lnSpc>
                <a:spcPct val="70000"/>
              </a:lnSpc>
              <a:spcBef>
                <a:spcPts val="751"/>
              </a:spcBef>
            </a:pPr>
            <a:r>
              <a:rPr lang="en-US" sz="7200" b="1" strike="noStrike" spc="-1" dirty="0">
                <a:solidFill>
                  <a:srgbClr val="000000"/>
                </a:solidFill>
                <a:latin typeface="Courier New"/>
              </a:rPr>
              <a:t>  public </a:t>
            </a:r>
            <a:r>
              <a:rPr lang="en-US" sz="7200" b="1" strike="noStrike" spc="-1" dirty="0" err="1">
                <a:solidFill>
                  <a:srgbClr val="000000"/>
                </a:solidFill>
                <a:latin typeface="Courier New"/>
              </a:rPr>
              <a:t>boolean</a:t>
            </a:r>
            <a:r>
              <a:rPr lang="en-US" sz="7200" b="1" strike="noStrike" spc="-1" dirty="0">
                <a:solidFill>
                  <a:srgbClr val="000000"/>
                </a:solidFill>
                <a:latin typeface="Courier New"/>
              </a:rPr>
              <a:t> </a:t>
            </a:r>
            <a:r>
              <a:rPr lang="en-US" sz="7200" b="1" strike="noStrike" spc="-1" dirty="0">
                <a:solidFill>
                  <a:srgbClr val="0000FF"/>
                </a:solidFill>
                <a:latin typeface="Courier New"/>
              </a:rPr>
              <a:t>contains</a:t>
            </a:r>
            <a:r>
              <a:rPr lang="en-US" sz="7200" b="1" strike="noStrike" spc="-1" dirty="0">
                <a:solidFill>
                  <a:srgbClr val="000000"/>
                </a:solidFill>
                <a:latin typeface="Courier New"/>
              </a:rPr>
              <a:t>(Integer x)</a:t>
            </a:r>
            <a:endParaRPr lang="en-US" sz="7200" b="0" strike="noStrike" spc="-1" dirty="0">
              <a:solidFill>
                <a:srgbClr val="000000"/>
              </a:solidFill>
              <a:latin typeface="Calibri"/>
            </a:endParaRPr>
          </a:p>
          <a:p>
            <a:pPr>
              <a:lnSpc>
                <a:spcPct val="70000"/>
              </a:lnSpc>
              <a:spcBef>
                <a:spcPts val="751"/>
              </a:spcBef>
            </a:pPr>
            <a:endParaRPr lang="en-US" sz="7200" b="0" strike="noStrike" spc="-1" dirty="0">
              <a:solidFill>
                <a:srgbClr val="000000"/>
              </a:solidFill>
              <a:latin typeface="Calibri"/>
            </a:endParaRPr>
          </a:p>
          <a:p>
            <a:pPr>
              <a:lnSpc>
                <a:spcPct val="70000"/>
              </a:lnSpc>
              <a:spcBef>
                <a:spcPts val="751"/>
              </a:spcBef>
            </a:pPr>
            <a:r>
              <a:rPr lang="en-US" sz="7200" b="1" strike="noStrike" spc="-1" dirty="0">
                <a:solidFill>
                  <a:srgbClr val="000000"/>
                </a:solidFill>
                <a:latin typeface="Courier New"/>
              </a:rPr>
              <a:t>  </a:t>
            </a:r>
            <a:r>
              <a:rPr lang="en-US" sz="7200" b="0" strike="noStrike" spc="-1" dirty="0">
                <a:solidFill>
                  <a:srgbClr val="000000"/>
                </a:solidFill>
                <a:latin typeface="Calibri"/>
              </a:rPr>
              <a:t>// returns: cardinality of this</a:t>
            </a:r>
          </a:p>
          <a:p>
            <a:pPr>
              <a:lnSpc>
                <a:spcPct val="70000"/>
              </a:lnSpc>
              <a:spcBef>
                <a:spcPts val="751"/>
              </a:spcBef>
            </a:pPr>
            <a:r>
              <a:rPr lang="en-US" sz="7200" b="1" strike="noStrike" spc="-1" dirty="0">
                <a:solidFill>
                  <a:srgbClr val="000000"/>
                </a:solidFill>
                <a:latin typeface="Courier New"/>
              </a:rPr>
              <a:t>  public int </a:t>
            </a:r>
            <a:r>
              <a:rPr lang="en-US" sz="7200" b="1" strike="noStrike" spc="-1" dirty="0">
                <a:solidFill>
                  <a:srgbClr val="0000FF"/>
                </a:solidFill>
                <a:latin typeface="Courier New"/>
              </a:rPr>
              <a:t>size</a:t>
            </a:r>
            <a:r>
              <a:rPr lang="en-US" sz="7200" b="1" strike="noStrike" spc="-1" dirty="0">
                <a:solidFill>
                  <a:srgbClr val="000000"/>
                </a:solidFill>
                <a:latin typeface="Courier New"/>
              </a:rPr>
              <a:t>()</a:t>
            </a:r>
            <a:endParaRPr lang="en-US" sz="7200" b="0" strike="noStrike" spc="-1" dirty="0">
              <a:solidFill>
                <a:srgbClr val="000000"/>
              </a:solidFill>
              <a:latin typeface="Calibri"/>
            </a:endParaRPr>
          </a:p>
          <a:p>
            <a:pPr>
              <a:lnSpc>
                <a:spcPct val="80000"/>
              </a:lnSpc>
              <a:spcBef>
                <a:spcPts val="751"/>
              </a:spcBef>
            </a:pPr>
            <a:endParaRPr lang="en-US" sz="7200" b="0" strike="noStrike" spc="-1" dirty="0">
              <a:solidFill>
                <a:srgbClr val="000000"/>
              </a:solidFill>
              <a:latin typeface="Calibri"/>
            </a:endParaRPr>
          </a:p>
          <a:p>
            <a:pPr>
              <a:lnSpc>
                <a:spcPct val="80000"/>
              </a:lnSpc>
              <a:spcBef>
                <a:spcPts val="751"/>
              </a:spcBef>
            </a:pPr>
            <a:r>
              <a:rPr lang="en-US" sz="2600" b="0" strike="noStrike" spc="-1" dirty="0">
                <a:solidFill>
                  <a:srgbClr val="000000"/>
                </a:solidFill>
                <a:latin typeface="Calibri"/>
              </a:rPr>
              <a:t>   </a:t>
            </a:r>
          </a:p>
        </p:txBody>
      </p:sp>
      <p:sp>
        <p:nvSpPr>
          <p:cNvPr id="249" name="TextShape 3"/>
          <p:cNvSpPr txBox="1"/>
          <p:nvPr/>
        </p:nvSpPr>
        <p:spPr>
          <a:xfrm>
            <a:off x="6458040" y="6356520"/>
            <a:ext cx="2057040" cy="364680"/>
          </a:xfrm>
          <a:prstGeom prst="rect">
            <a:avLst/>
          </a:prstGeom>
          <a:noFill/>
          <a:ln>
            <a:noFill/>
          </a:ln>
        </p:spPr>
        <p:txBody>
          <a:bodyPr anchor="ctr"/>
          <a:lstStyle/>
          <a:p>
            <a:pPr algn="r">
              <a:lnSpc>
                <a:spcPct val="100000"/>
              </a:lnSpc>
            </a:pPr>
            <a:fld id="{9FE786FA-8467-4B84-9C4A-2574EE53797A}" type="slidenum">
              <a:rPr lang="en-US" sz="1400" b="0" strike="noStrike" spc="-1">
                <a:solidFill>
                  <a:srgbClr val="8B8B8B"/>
                </a:solidFill>
                <a:latin typeface="Tahoma"/>
                <a:ea typeface="MS PGothic"/>
              </a:rPr>
              <a:t>35</a:t>
            </a:fld>
            <a:endParaRPr lang="en-US" sz="1400" b="0" strike="noStrike" spc="-1">
              <a:latin typeface="Times New Roman"/>
            </a:endParaRPr>
          </a:p>
        </p:txBody>
      </p:sp>
      <p:sp>
        <p:nvSpPr>
          <p:cNvPr id="250"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dirty="0">
                <a:solidFill>
                  <a:srgbClr val="000000"/>
                </a:solidFill>
                <a:latin typeface="Calibri Light"/>
              </a:rPr>
              <a:t>One Possible Implementation</a:t>
            </a:r>
            <a:endParaRPr lang="en-US" sz="3300" b="0" strike="noStrike" spc="-1" dirty="0">
              <a:solidFill>
                <a:srgbClr val="000000"/>
              </a:solidFill>
              <a:latin typeface="Tahoma"/>
            </a:endParaRPr>
          </a:p>
        </p:txBody>
      </p:sp>
      <p:sp>
        <p:nvSpPr>
          <p:cNvPr id="252" name="TextShape 2"/>
          <p:cNvSpPr txBox="1"/>
          <p:nvPr/>
        </p:nvSpPr>
        <p:spPr>
          <a:xfrm>
            <a:off x="228600" y="1523880"/>
            <a:ext cx="8726040" cy="4532040"/>
          </a:xfrm>
          <a:prstGeom prst="rect">
            <a:avLst/>
          </a:prstGeom>
          <a:noFill/>
          <a:ln>
            <a:noFill/>
          </a:ln>
        </p:spPr>
        <p:txBody>
          <a:bodyPr>
            <a:normAutofit fontScale="92500" lnSpcReduction="20000"/>
          </a:bodyPr>
          <a:lstStyle/>
          <a:p>
            <a:pPr>
              <a:lnSpc>
                <a:spcPct val="100000"/>
              </a:lnSpc>
              <a:spcBef>
                <a:spcPts val="751"/>
              </a:spcBef>
            </a:pPr>
            <a:r>
              <a:rPr lang="en-US" sz="2400" b="1" strike="noStrike" spc="-1">
                <a:solidFill>
                  <a:srgbClr val="000000"/>
                </a:solidFill>
                <a:latin typeface="Courier New"/>
              </a:rPr>
              <a:t>class </a:t>
            </a:r>
            <a:r>
              <a:rPr lang="en-US" sz="2400" b="1" strike="noStrike" spc="-1">
                <a:solidFill>
                  <a:srgbClr val="0000FF"/>
                </a:solidFill>
                <a:latin typeface="Courier New"/>
              </a:rPr>
              <a:t>IntSet</a:t>
            </a:r>
            <a:r>
              <a:rPr lang="en-US" sz="2400" b="1" strike="noStrike" spc="-1">
                <a:solidFill>
                  <a:srgbClr val="000000"/>
                </a:solidFill>
                <a:latin typeface="Courier New"/>
              </a:rPr>
              <a:t> {</a:t>
            </a:r>
            <a:endParaRPr lang="en-US" sz="2400" b="0" strike="noStrike" spc="-1">
              <a:solidFill>
                <a:srgbClr val="000000"/>
              </a:solidFill>
              <a:latin typeface="Calibri"/>
            </a:endParaRPr>
          </a:p>
          <a:p>
            <a:pPr>
              <a:lnSpc>
                <a:spcPct val="100000"/>
              </a:lnSpc>
              <a:spcBef>
                <a:spcPts val="751"/>
              </a:spcBef>
            </a:pPr>
            <a:r>
              <a:rPr lang="en-US" sz="2400" b="1" strike="noStrike" spc="-1">
                <a:solidFill>
                  <a:srgbClr val="000000"/>
                </a:solidFill>
                <a:latin typeface="Courier New"/>
              </a:rPr>
              <a:t>   private List&lt;Integer&gt; data  </a:t>
            </a:r>
            <a:endParaRPr lang="en-US" sz="2400" b="0" strike="noStrike" spc="-1">
              <a:solidFill>
                <a:srgbClr val="000000"/>
              </a:solidFill>
              <a:latin typeface="Calibri"/>
            </a:endParaRPr>
          </a:p>
          <a:p>
            <a:pPr>
              <a:lnSpc>
                <a:spcPct val="100000"/>
              </a:lnSpc>
              <a:spcBef>
                <a:spcPts val="751"/>
              </a:spcBef>
            </a:pPr>
            <a:r>
              <a:rPr lang="en-US" sz="2400" b="1" strike="noStrike" spc="-1">
                <a:solidFill>
                  <a:srgbClr val="000000"/>
                </a:solidFill>
                <a:latin typeface="Courier New"/>
              </a:rPr>
              <a:t>         = new ArrayList&lt;Integer&gt;();</a:t>
            </a:r>
            <a:endParaRPr lang="en-US" sz="2400" b="0" strike="noStrike" spc="-1">
              <a:solidFill>
                <a:srgbClr val="000000"/>
              </a:solidFill>
              <a:latin typeface="Calibri"/>
            </a:endParaRPr>
          </a:p>
          <a:p>
            <a:pPr>
              <a:lnSpc>
                <a:spcPct val="100000"/>
              </a:lnSpc>
              <a:spcBef>
                <a:spcPts val="751"/>
              </a:spcBef>
            </a:pPr>
            <a:r>
              <a:rPr lang="en-US" sz="2400" b="1" strike="noStrike" spc="-1">
                <a:solidFill>
                  <a:srgbClr val="000000"/>
                </a:solidFill>
                <a:latin typeface="Courier New"/>
              </a:rPr>
              <a:t>   public void </a:t>
            </a:r>
            <a:r>
              <a:rPr lang="en-US" sz="2400" b="1" strike="noStrike" spc="-1">
                <a:solidFill>
                  <a:srgbClr val="0000FF"/>
                </a:solidFill>
                <a:latin typeface="Courier New"/>
              </a:rPr>
              <a:t>add</a:t>
            </a:r>
            <a:r>
              <a:rPr lang="en-US" sz="2400" b="1" strike="noStrike" spc="-1">
                <a:solidFill>
                  <a:srgbClr val="000000"/>
                </a:solidFill>
                <a:latin typeface="Courier New"/>
              </a:rPr>
              <a:t>(Integer x) { data.add(x); }</a:t>
            </a:r>
            <a:endParaRPr lang="en-US" sz="2400" b="0" strike="noStrike" spc="-1">
              <a:solidFill>
                <a:srgbClr val="000000"/>
              </a:solidFill>
              <a:latin typeface="Calibri"/>
            </a:endParaRPr>
          </a:p>
          <a:p>
            <a:pPr>
              <a:lnSpc>
                <a:spcPct val="100000"/>
              </a:lnSpc>
              <a:spcBef>
                <a:spcPts val="751"/>
              </a:spcBef>
            </a:pPr>
            <a:r>
              <a:rPr lang="en-US" sz="2400" b="1" strike="noStrike" spc="-1">
                <a:solidFill>
                  <a:srgbClr val="000000"/>
                </a:solidFill>
                <a:latin typeface="Courier New"/>
              </a:rPr>
              <a:t>   public void </a:t>
            </a:r>
            <a:r>
              <a:rPr lang="en-US" sz="2400" b="1" strike="noStrike" spc="-1">
                <a:solidFill>
                  <a:srgbClr val="0000FF"/>
                </a:solidFill>
                <a:latin typeface="Courier New"/>
              </a:rPr>
              <a:t>remove</a:t>
            </a:r>
            <a:r>
              <a:rPr lang="en-US" sz="2400" b="1" strike="noStrike" spc="-1">
                <a:solidFill>
                  <a:srgbClr val="000000"/>
                </a:solidFill>
                <a:latin typeface="Courier New"/>
              </a:rPr>
              <a:t>(Integer x) {</a:t>
            </a:r>
            <a:endParaRPr lang="en-US" sz="2400" b="0" strike="noStrike" spc="-1">
              <a:solidFill>
                <a:srgbClr val="000000"/>
              </a:solidFill>
              <a:latin typeface="Calibri"/>
            </a:endParaRPr>
          </a:p>
          <a:p>
            <a:pPr>
              <a:lnSpc>
                <a:spcPct val="100000"/>
              </a:lnSpc>
              <a:spcBef>
                <a:spcPts val="751"/>
              </a:spcBef>
            </a:pPr>
            <a:r>
              <a:rPr lang="en-US" sz="2400" b="1" strike="noStrike" spc="-1">
                <a:solidFill>
                  <a:srgbClr val="000000"/>
                </a:solidFill>
                <a:latin typeface="Courier New"/>
              </a:rPr>
              <a:t>       data.remove(x);</a:t>
            </a:r>
            <a:endParaRPr lang="en-US" sz="2400" b="0" strike="noStrike" spc="-1">
              <a:solidFill>
                <a:srgbClr val="000000"/>
              </a:solidFill>
              <a:latin typeface="Calibri"/>
            </a:endParaRPr>
          </a:p>
          <a:p>
            <a:pPr>
              <a:lnSpc>
                <a:spcPct val="100000"/>
              </a:lnSpc>
              <a:spcBef>
                <a:spcPts val="751"/>
              </a:spcBef>
            </a:pPr>
            <a:r>
              <a:rPr lang="en-US" sz="2400" b="1" strike="noStrike" spc="-1">
                <a:solidFill>
                  <a:srgbClr val="000000"/>
                </a:solidFill>
                <a:latin typeface="Courier New"/>
              </a:rPr>
              <a:t>   }</a:t>
            </a:r>
            <a:endParaRPr lang="en-US" sz="2400" b="0" strike="noStrike" spc="-1">
              <a:solidFill>
                <a:srgbClr val="000000"/>
              </a:solidFill>
              <a:latin typeface="Calibri"/>
            </a:endParaRPr>
          </a:p>
          <a:p>
            <a:pPr>
              <a:lnSpc>
                <a:spcPct val="100000"/>
              </a:lnSpc>
              <a:spcBef>
                <a:spcPts val="751"/>
              </a:spcBef>
            </a:pPr>
            <a:r>
              <a:rPr lang="en-US" sz="2400" b="1" strike="noStrike" spc="-1">
                <a:solidFill>
                  <a:srgbClr val="000000"/>
                </a:solidFill>
                <a:latin typeface="Courier New"/>
              </a:rPr>
              <a:t>   public boolean </a:t>
            </a:r>
            <a:r>
              <a:rPr lang="en-US" sz="2400" b="1" strike="noStrike" spc="-1">
                <a:solidFill>
                  <a:srgbClr val="0000FF"/>
                </a:solidFill>
                <a:latin typeface="Courier New"/>
              </a:rPr>
              <a:t>contains</a:t>
            </a:r>
            <a:r>
              <a:rPr lang="en-US" sz="2400" b="1" strike="noStrike" spc="-1">
                <a:solidFill>
                  <a:srgbClr val="000000"/>
                </a:solidFill>
                <a:latin typeface="Courier New"/>
              </a:rPr>
              <a:t>(Integer x) {</a:t>
            </a:r>
            <a:endParaRPr lang="en-US" sz="2400" b="0" strike="noStrike" spc="-1">
              <a:solidFill>
                <a:srgbClr val="000000"/>
              </a:solidFill>
              <a:latin typeface="Calibri"/>
            </a:endParaRPr>
          </a:p>
          <a:p>
            <a:pPr>
              <a:lnSpc>
                <a:spcPct val="100000"/>
              </a:lnSpc>
              <a:spcBef>
                <a:spcPts val="751"/>
              </a:spcBef>
            </a:pPr>
            <a:r>
              <a:rPr lang="en-US" sz="2400" b="1" strike="noStrike" spc="-1">
                <a:solidFill>
                  <a:srgbClr val="000000"/>
                </a:solidFill>
                <a:latin typeface="Courier New"/>
              </a:rPr>
              <a:t>       return data.contains(x)</a:t>
            </a:r>
            <a:endParaRPr lang="en-US" sz="2400" b="0" strike="noStrike" spc="-1">
              <a:solidFill>
                <a:srgbClr val="000000"/>
              </a:solidFill>
              <a:latin typeface="Calibri"/>
            </a:endParaRPr>
          </a:p>
          <a:p>
            <a:pPr>
              <a:lnSpc>
                <a:spcPct val="100000"/>
              </a:lnSpc>
              <a:spcBef>
                <a:spcPts val="751"/>
              </a:spcBef>
            </a:pPr>
            <a:r>
              <a:rPr lang="en-US" sz="2400" b="1" strike="noStrike" spc="-1">
                <a:solidFill>
                  <a:srgbClr val="000000"/>
                </a:solidFill>
                <a:latin typeface="Courier New"/>
              </a:rPr>
              <a:t>   }</a:t>
            </a:r>
            <a:endParaRPr lang="en-US" sz="2400" b="0" strike="noStrike" spc="-1">
              <a:solidFill>
                <a:srgbClr val="000000"/>
              </a:solidFill>
              <a:latin typeface="Calibri"/>
            </a:endParaRPr>
          </a:p>
          <a:p>
            <a:pPr>
              <a:lnSpc>
                <a:spcPct val="100000"/>
              </a:lnSpc>
              <a:spcBef>
                <a:spcPts val="751"/>
              </a:spcBef>
            </a:pPr>
            <a:r>
              <a:rPr lang="en-US" sz="2400" b="1" strike="noStrike" spc="-1">
                <a:solidFill>
                  <a:srgbClr val="000000"/>
                </a:solidFill>
                <a:latin typeface="Courier New"/>
              </a:rPr>
              <a:t>   public int </a:t>
            </a:r>
            <a:r>
              <a:rPr lang="en-US" sz="2400" b="1" strike="noStrike" spc="-1">
                <a:solidFill>
                  <a:srgbClr val="0000FF"/>
                </a:solidFill>
                <a:latin typeface="Courier New"/>
              </a:rPr>
              <a:t>size</a:t>
            </a:r>
            <a:r>
              <a:rPr lang="en-US" sz="2400" b="1" strike="noStrike" spc="-1">
                <a:solidFill>
                  <a:srgbClr val="000000"/>
                </a:solidFill>
                <a:latin typeface="Courier New"/>
              </a:rPr>
              <a:t>() { return data.size(); }</a:t>
            </a:r>
            <a:endParaRPr lang="en-US" sz="2400" b="0" strike="noStrike" spc="-1">
              <a:solidFill>
                <a:srgbClr val="000000"/>
              </a:solidFill>
              <a:latin typeface="Calibri"/>
            </a:endParaRPr>
          </a:p>
          <a:p>
            <a:pPr>
              <a:lnSpc>
                <a:spcPct val="100000"/>
              </a:lnSpc>
              <a:spcBef>
                <a:spcPts val="751"/>
              </a:spcBef>
            </a:pPr>
            <a:r>
              <a:rPr lang="en-US" sz="2400" b="1" strike="noStrike" spc="-1">
                <a:solidFill>
                  <a:srgbClr val="000000"/>
                </a:solidFill>
                <a:latin typeface="Courier New"/>
              </a:rPr>
              <a:t>}</a:t>
            </a:r>
            <a:endParaRPr lang="en-US" sz="2400" b="0" strike="noStrike" spc="-1">
              <a:solidFill>
                <a:srgbClr val="000000"/>
              </a:solidFill>
              <a:latin typeface="Calibri"/>
            </a:endParaRPr>
          </a:p>
          <a:p>
            <a:pPr>
              <a:lnSpc>
                <a:spcPct val="100000"/>
              </a:lnSpc>
              <a:spcBef>
                <a:spcPts val="751"/>
              </a:spcBef>
            </a:pPr>
            <a:endParaRPr lang="en-US" sz="2400" b="0" strike="noStrike" spc="-1">
              <a:solidFill>
                <a:srgbClr val="000000"/>
              </a:solidFill>
              <a:latin typeface="Calibri"/>
            </a:endParaRPr>
          </a:p>
        </p:txBody>
      </p:sp>
      <p:sp>
        <p:nvSpPr>
          <p:cNvPr id="253" name="TextShape 3"/>
          <p:cNvSpPr txBox="1"/>
          <p:nvPr/>
        </p:nvSpPr>
        <p:spPr>
          <a:xfrm>
            <a:off x="6458040" y="6356520"/>
            <a:ext cx="2057040" cy="364680"/>
          </a:xfrm>
          <a:prstGeom prst="rect">
            <a:avLst/>
          </a:prstGeom>
          <a:noFill/>
          <a:ln>
            <a:noFill/>
          </a:ln>
        </p:spPr>
        <p:txBody>
          <a:bodyPr anchor="ctr"/>
          <a:lstStyle/>
          <a:p>
            <a:pPr algn="r">
              <a:lnSpc>
                <a:spcPct val="100000"/>
              </a:lnSpc>
            </a:pPr>
            <a:fld id="{986E5B21-FC99-4815-A103-16BE3733F6D0}" type="slidenum">
              <a:rPr lang="en-US" sz="1400" b="0" strike="noStrike" spc="-1">
                <a:solidFill>
                  <a:srgbClr val="8B8B8B"/>
                </a:solidFill>
                <a:latin typeface="Tahoma"/>
                <a:ea typeface="MS PGothic"/>
              </a:rPr>
              <a:t>36</a:t>
            </a:fld>
            <a:endParaRPr lang="en-US" sz="1400" b="0" strike="noStrike" spc="-1">
              <a:latin typeface="Times New Roman"/>
            </a:endParaRPr>
          </a:p>
        </p:txBody>
      </p:sp>
      <p:sp>
        <p:nvSpPr>
          <p:cNvPr id="254"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The Representation Invariant</a:t>
            </a:r>
            <a:endParaRPr lang="en-US" sz="3300" b="0" strike="noStrike" spc="-1">
              <a:solidFill>
                <a:srgbClr val="000000"/>
              </a:solidFill>
              <a:latin typeface="Tahoma"/>
            </a:endParaRPr>
          </a:p>
        </p:txBody>
      </p:sp>
      <p:sp>
        <p:nvSpPr>
          <p:cNvPr id="256"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1" strike="noStrike" spc="-1" dirty="0">
                <a:solidFill>
                  <a:srgbClr val="000000"/>
                </a:solidFill>
                <a:latin typeface="Courier New"/>
              </a:rPr>
              <a:t>s = new </a:t>
            </a:r>
            <a:r>
              <a:rPr lang="en-US" sz="2100" b="1" strike="noStrike" spc="-1" dirty="0" err="1">
                <a:solidFill>
                  <a:srgbClr val="000000"/>
                </a:solidFill>
                <a:latin typeface="Courier New"/>
              </a:rPr>
              <a:t>IntSet</a:t>
            </a:r>
            <a:r>
              <a:rPr lang="en-US" sz="2100" b="1" strike="noStrike" spc="-1" dirty="0">
                <a:solidFill>
                  <a:srgbClr val="000000"/>
                </a:solidFill>
                <a:latin typeface="Courier New"/>
              </a:rPr>
              <a:t>();</a:t>
            </a:r>
            <a:br>
              <a:rPr dirty="0"/>
            </a:br>
            <a:r>
              <a:rPr lang="en-US" sz="2100" b="1" strike="noStrike" spc="-1" dirty="0" err="1">
                <a:solidFill>
                  <a:srgbClr val="000000"/>
                </a:solidFill>
                <a:latin typeface="Courier New"/>
              </a:rPr>
              <a:t>s.add</a:t>
            </a:r>
            <a:r>
              <a:rPr lang="en-US" sz="2100" b="1" strike="noStrike" spc="-1" dirty="0">
                <a:solidFill>
                  <a:srgbClr val="000000"/>
                </a:solidFill>
                <a:latin typeface="Courier New"/>
              </a:rPr>
              <a:t>(1); </a:t>
            </a:r>
            <a:r>
              <a:rPr lang="en-US" sz="2100" b="1" strike="noStrike" spc="-1" dirty="0" err="1">
                <a:solidFill>
                  <a:srgbClr val="000000"/>
                </a:solidFill>
                <a:latin typeface="Courier New"/>
              </a:rPr>
              <a:t>s.add</a:t>
            </a:r>
            <a:r>
              <a:rPr lang="en-US" sz="2100" b="1" strike="noStrike" spc="-1" dirty="0">
                <a:solidFill>
                  <a:srgbClr val="000000"/>
                </a:solidFill>
                <a:latin typeface="Courier New"/>
              </a:rPr>
              <a:t>(1); </a:t>
            </a:r>
            <a:r>
              <a:rPr lang="en-US" sz="2100" b="1" strike="noStrike" spc="-1" dirty="0" err="1">
                <a:solidFill>
                  <a:srgbClr val="000000"/>
                </a:solidFill>
                <a:latin typeface="Courier New"/>
              </a:rPr>
              <a:t>s.remove</a:t>
            </a:r>
            <a:r>
              <a:rPr lang="en-US" sz="2100" b="1" strike="noStrike" spc="-1" dirty="0">
                <a:solidFill>
                  <a:srgbClr val="000000"/>
                </a:solidFill>
                <a:latin typeface="Courier New"/>
              </a:rPr>
              <a:t>(1);</a:t>
            </a:r>
            <a:r>
              <a:rPr lang="en-US" sz="2100" b="0" strike="noStrike" spc="-1" dirty="0">
                <a:solidFill>
                  <a:srgbClr val="000000"/>
                </a:solidFill>
                <a:latin typeface="Calibri"/>
              </a:rPr>
              <a:t> </a:t>
            </a:r>
            <a:r>
              <a:rPr lang="en-US" sz="2100" b="1" strike="noStrike" spc="-1" dirty="0" err="1">
                <a:solidFill>
                  <a:srgbClr val="000000"/>
                </a:solidFill>
                <a:latin typeface="Courier New" panose="02070309020205020404" pitchFamily="49" charset="0"/>
                <a:cs typeface="Courier New" panose="02070309020205020404" pitchFamily="49" charset="0"/>
              </a:rPr>
              <a:t>System.out.println</a:t>
            </a:r>
            <a:r>
              <a:rPr lang="en-US" sz="2100" b="1" strike="noStrike" spc="-1" dirty="0">
                <a:solidFill>
                  <a:srgbClr val="000000"/>
                </a:solidFill>
                <a:latin typeface="Courier New" panose="02070309020205020404" pitchFamily="49" charset="0"/>
                <a:cs typeface="Courier New" panose="02070309020205020404" pitchFamily="49" charset="0"/>
              </a:rPr>
              <a:t>(</a:t>
            </a:r>
            <a:r>
              <a:rPr lang="en-US" sz="2100" b="1" strike="noStrike" spc="-1" dirty="0" err="1">
                <a:solidFill>
                  <a:srgbClr val="000000"/>
                </a:solidFill>
                <a:latin typeface="Courier New" panose="02070309020205020404" pitchFamily="49" charset="0"/>
                <a:cs typeface="Courier New" panose="02070309020205020404" pitchFamily="49" charset="0"/>
              </a:rPr>
              <a:t>s.contains</a:t>
            </a:r>
            <a:r>
              <a:rPr lang="en-US" sz="2100" b="1" strike="noStrike" spc="-1" dirty="0">
                <a:solidFill>
                  <a:srgbClr val="000000"/>
                </a:solidFill>
                <a:latin typeface="Courier New" panose="02070309020205020404" pitchFamily="49" charset="0"/>
                <a:cs typeface="Courier New" panose="02070309020205020404" pitchFamily="49" charset="0"/>
              </a:rPr>
              <a:t>(1));</a:t>
            </a:r>
          </a:p>
          <a:p>
            <a:pPr>
              <a:lnSpc>
                <a:spcPct val="90000"/>
              </a:lnSpc>
              <a:spcBef>
                <a:spcPts val="751"/>
              </a:spcBef>
            </a:pPr>
            <a:endParaRPr lang="en-US" sz="21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What is wrong with this code?</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Representation invariant tells us</a:t>
            </a:r>
          </a:p>
          <a:p>
            <a:r>
              <a:rPr lang="en-US" sz="2400" b="1" strike="noStrike" spc="-1" dirty="0">
                <a:solidFill>
                  <a:srgbClr val="000000"/>
                </a:solidFill>
                <a:latin typeface="Courier New"/>
              </a:rPr>
              <a:t>class </a:t>
            </a:r>
            <a:r>
              <a:rPr lang="en-US" sz="2400" b="1" strike="noStrike" spc="-1" dirty="0" err="1">
                <a:solidFill>
                  <a:srgbClr val="000000"/>
                </a:solidFill>
                <a:latin typeface="Courier New"/>
              </a:rPr>
              <a:t>IntSet</a:t>
            </a:r>
            <a:r>
              <a:rPr lang="en-US" sz="2400" b="1" strike="noStrike" spc="-1" dirty="0">
                <a:solidFill>
                  <a:srgbClr val="000000"/>
                </a:solidFill>
                <a:latin typeface="Courier New"/>
              </a:rPr>
              <a:t> {</a:t>
            </a:r>
            <a:endParaRPr lang="en-US" sz="2400" b="0" strike="noStrike" spc="-1" dirty="0">
              <a:solidFill>
                <a:srgbClr val="000000"/>
              </a:solidFill>
              <a:latin typeface="Calibri"/>
            </a:endParaRPr>
          </a:p>
          <a:p>
            <a:r>
              <a:rPr lang="en-US" sz="1800" b="0" strike="noStrike" spc="-1" dirty="0">
                <a:solidFill>
                  <a:srgbClr val="000000"/>
                </a:solidFill>
                <a:latin typeface="Calibri"/>
              </a:rPr>
              <a:t>  </a:t>
            </a:r>
            <a:r>
              <a:rPr lang="en-US" sz="1800" b="1" strike="noStrike" spc="-1" dirty="0">
                <a:solidFill>
                  <a:srgbClr val="FF0000"/>
                </a:solidFill>
                <a:latin typeface="Courier New"/>
              </a:rPr>
              <a:t>// Rep invariant: data has no duplicates</a:t>
            </a:r>
            <a:endParaRPr lang="en-US" sz="1800" b="0" strike="noStrike" spc="-1" dirty="0">
              <a:solidFill>
                <a:srgbClr val="000000"/>
              </a:solidFill>
              <a:latin typeface="Calibri"/>
            </a:endParaRPr>
          </a:p>
          <a:p>
            <a:r>
              <a:rPr lang="en-US" sz="2400" b="0" strike="noStrike" spc="-1" dirty="0">
                <a:solidFill>
                  <a:srgbClr val="000000"/>
                </a:solidFill>
                <a:latin typeface="Calibri"/>
              </a:rPr>
              <a:t>  </a:t>
            </a:r>
            <a:r>
              <a:rPr lang="en-US" sz="2400" b="1" strike="noStrike" spc="-1" dirty="0">
                <a:solidFill>
                  <a:srgbClr val="000000"/>
                </a:solidFill>
                <a:latin typeface="Courier New"/>
              </a:rPr>
              <a:t>private List&lt;Integer&gt; data; …</a:t>
            </a:r>
            <a:endParaRPr lang="en-US" sz="2400" b="0" strike="noStrike" spc="-1" dirty="0">
              <a:solidFill>
                <a:srgbClr val="000000"/>
              </a:solidFill>
              <a:latin typeface="Calibri"/>
            </a:endParaRPr>
          </a:p>
        </p:txBody>
      </p:sp>
      <p:sp>
        <p:nvSpPr>
          <p:cNvPr id="257" name="TextShape 3"/>
          <p:cNvSpPr txBox="1"/>
          <p:nvPr/>
        </p:nvSpPr>
        <p:spPr>
          <a:xfrm>
            <a:off x="6458040" y="6356520"/>
            <a:ext cx="2057040" cy="364680"/>
          </a:xfrm>
          <a:prstGeom prst="rect">
            <a:avLst/>
          </a:prstGeom>
          <a:noFill/>
          <a:ln>
            <a:noFill/>
          </a:ln>
        </p:spPr>
        <p:txBody>
          <a:bodyPr anchor="ctr"/>
          <a:lstStyle/>
          <a:p>
            <a:pPr algn="r">
              <a:lnSpc>
                <a:spcPct val="100000"/>
              </a:lnSpc>
            </a:pPr>
            <a:fld id="{D4CC8E80-229A-44DF-836F-A3FCEEA0E822}" type="slidenum">
              <a:rPr lang="en-US" sz="1400" b="0" strike="noStrike" spc="-1">
                <a:solidFill>
                  <a:srgbClr val="8B8B8B"/>
                </a:solidFill>
                <a:latin typeface="Tahoma"/>
                <a:ea typeface="MS PGothic"/>
              </a:rPr>
              <a:t>37</a:t>
            </a:fld>
            <a:endParaRPr lang="en-US" sz="1400" b="0" strike="noStrike" spc="-1">
              <a:latin typeface="Times New Roman"/>
            </a:endParaRPr>
          </a:p>
        </p:txBody>
      </p:sp>
      <p:sp>
        <p:nvSpPr>
          <p:cNvPr id="258"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pic>
        <p:nvPicPr>
          <p:cNvPr id="259" name="Picture 258"/>
          <p:cNvPicPr/>
          <p:nvPr/>
        </p:nvPicPr>
        <p:blipFill>
          <a:blip r:embed="rId3"/>
          <a:stretch/>
        </p:blipFill>
        <p:spPr>
          <a:xfrm>
            <a:off x="6309360" y="74520"/>
            <a:ext cx="2809440" cy="1571400"/>
          </a:xfrm>
          <a:prstGeom prst="rect">
            <a:avLst/>
          </a:prstGeom>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The Representation Invariant</a:t>
            </a:r>
            <a:endParaRPr lang="en-US" sz="3300" b="0" strike="noStrike" spc="-1">
              <a:solidFill>
                <a:srgbClr val="000000"/>
              </a:solidFill>
              <a:latin typeface="Tahoma"/>
            </a:endParaRPr>
          </a:p>
        </p:txBody>
      </p:sp>
      <p:sp>
        <p:nvSpPr>
          <p:cNvPr id="265" name="TextShape 2"/>
          <p:cNvSpPr txBox="1"/>
          <p:nvPr/>
        </p:nvSpPr>
        <p:spPr>
          <a:xfrm>
            <a:off x="228600" y="1523880"/>
            <a:ext cx="8726040" cy="4532040"/>
          </a:xfrm>
          <a:prstGeom prst="rect">
            <a:avLst/>
          </a:prstGeom>
          <a:noFill/>
          <a:ln>
            <a:noFill/>
          </a:ln>
        </p:spPr>
        <p:txBody>
          <a:bodyPr>
            <a:normAutofit fontScale="92500" lnSpcReduction="20000"/>
          </a:bodyPr>
          <a:lstStyle/>
          <a:p>
            <a:pPr>
              <a:lnSpc>
                <a:spcPct val="100000"/>
              </a:lnSpc>
              <a:spcBef>
                <a:spcPts val="751"/>
              </a:spcBef>
            </a:pPr>
            <a:r>
              <a:rPr lang="en-US" sz="2400" b="1" strike="noStrike" spc="-1" dirty="0">
                <a:solidFill>
                  <a:srgbClr val="000000"/>
                </a:solidFill>
                <a:latin typeface="Courier New"/>
              </a:rPr>
              <a:t>class </a:t>
            </a:r>
            <a:r>
              <a:rPr lang="en-US" sz="2400" b="1" strike="noStrike" spc="-1" dirty="0" err="1">
                <a:solidFill>
                  <a:srgbClr val="0000FF"/>
                </a:solidFill>
                <a:latin typeface="Courier New"/>
              </a:rPr>
              <a:t>IntSet</a:t>
            </a:r>
            <a:r>
              <a:rPr lang="en-US" sz="2400" b="1" strike="noStrike" spc="-1" dirty="0">
                <a:solidFill>
                  <a:srgbClr val="000000"/>
                </a:solidFill>
                <a:latin typeface="Courier New"/>
              </a:rPr>
              <a:t> {</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rPr>
              <a:t>   </a:t>
            </a:r>
            <a:r>
              <a:rPr lang="en-US" sz="2400" b="1" strike="noStrike" spc="-1" dirty="0">
                <a:solidFill>
                  <a:srgbClr val="FF0000"/>
                </a:solidFill>
                <a:latin typeface="Courier New"/>
              </a:rPr>
              <a:t>// Rep invariant: </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FF0000"/>
                </a:solidFill>
                <a:latin typeface="Courier New"/>
              </a:rPr>
              <a:t>   // data no duplicates</a:t>
            </a:r>
            <a:r>
              <a:rPr lang="en-US" sz="2400" b="1" strike="noStrike" spc="-1" dirty="0">
                <a:solidFill>
                  <a:srgbClr val="000000"/>
                </a:solidFill>
                <a:latin typeface="Courier New"/>
              </a:rPr>
              <a:t> </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rPr>
              <a:t>   private List&lt;Integer&gt;  data  </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rPr>
              <a:t>         = new </a:t>
            </a:r>
            <a:r>
              <a:rPr lang="en-US" sz="2400" b="1" strike="noStrike" spc="-1" dirty="0" err="1">
                <a:solidFill>
                  <a:srgbClr val="000000"/>
                </a:solidFill>
                <a:latin typeface="Courier New"/>
              </a:rPr>
              <a:t>ArrayList</a:t>
            </a:r>
            <a:r>
              <a:rPr lang="en-US" sz="2400" b="1" strike="noStrike" spc="-1" dirty="0">
                <a:solidFill>
                  <a:srgbClr val="000000"/>
                </a:solidFill>
                <a:latin typeface="Courier New"/>
              </a:rPr>
              <a:t>&lt;Integer&gt;();</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rPr>
              <a:t>   </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rPr>
              <a:t>   public void </a:t>
            </a:r>
            <a:r>
              <a:rPr lang="en-US" sz="2400" b="1" strike="noStrike" spc="-1" dirty="0">
                <a:solidFill>
                  <a:srgbClr val="0000FF"/>
                </a:solidFill>
                <a:latin typeface="Courier New"/>
              </a:rPr>
              <a:t>add</a:t>
            </a:r>
            <a:r>
              <a:rPr lang="en-US" sz="2400" b="1" strike="noStrike" spc="-1" dirty="0">
                <a:solidFill>
                  <a:srgbClr val="000000"/>
                </a:solidFill>
                <a:latin typeface="Courier New"/>
              </a:rPr>
              <a:t>(Integer x) { </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rPr>
              <a:t>      </a:t>
            </a:r>
            <a:r>
              <a:rPr lang="en-US" sz="2400" b="1" strike="noStrike" spc="-1" dirty="0" err="1">
                <a:solidFill>
                  <a:srgbClr val="000000"/>
                </a:solidFill>
                <a:latin typeface="Courier New"/>
              </a:rPr>
              <a:t>data.add</a:t>
            </a:r>
            <a:r>
              <a:rPr lang="en-US" sz="2400" b="1" strike="noStrike" spc="-1" dirty="0">
                <a:solidFill>
                  <a:srgbClr val="000000"/>
                </a:solidFill>
                <a:latin typeface="Courier New"/>
              </a:rPr>
              <a:t>(x); </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rPr>
              <a:t>   }</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rPr>
              <a:t>   </a:t>
            </a:r>
            <a:r>
              <a:rPr lang="en-US" sz="2400" b="1" strike="noStrike" spc="-1" dirty="0">
                <a:solidFill>
                  <a:srgbClr val="0000FF"/>
                </a:solidFill>
                <a:latin typeface="Courier New"/>
              </a:rPr>
              <a:t>// Rep invariant does not hold after second 	add!</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rPr>
              <a:t>}</a:t>
            </a:r>
            <a:endParaRPr lang="en-US" sz="2400" b="0" strike="noStrike" spc="-1" dirty="0">
              <a:solidFill>
                <a:srgbClr val="000000"/>
              </a:solidFill>
              <a:latin typeface="Calibri"/>
            </a:endParaRPr>
          </a:p>
          <a:p>
            <a:pPr>
              <a:lnSpc>
                <a:spcPct val="100000"/>
              </a:lnSpc>
              <a:spcBef>
                <a:spcPts val="751"/>
              </a:spcBef>
            </a:pPr>
            <a:endParaRPr lang="en-US" sz="2400" b="0" strike="noStrike" spc="-1" dirty="0">
              <a:solidFill>
                <a:srgbClr val="000000"/>
              </a:solidFill>
              <a:latin typeface="Calibri"/>
            </a:endParaRPr>
          </a:p>
        </p:txBody>
      </p:sp>
      <p:sp>
        <p:nvSpPr>
          <p:cNvPr id="266" name="TextShape 3"/>
          <p:cNvSpPr txBox="1"/>
          <p:nvPr/>
        </p:nvSpPr>
        <p:spPr>
          <a:xfrm>
            <a:off x="6458040" y="6356520"/>
            <a:ext cx="2057040" cy="364680"/>
          </a:xfrm>
          <a:prstGeom prst="rect">
            <a:avLst/>
          </a:prstGeom>
          <a:noFill/>
          <a:ln>
            <a:noFill/>
          </a:ln>
        </p:spPr>
        <p:txBody>
          <a:bodyPr anchor="ctr"/>
          <a:lstStyle/>
          <a:p>
            <a:pPr algn="r">
              <a:lnSpc>
                <a:spcPct val="100000"/>
              </a:lnSpc>
            </a:pPr>
            <a:fld id="{1E1A57F9-38F1-43D7-8B36-5DD206140673}" type="slidenum">
              <a:rPr lang="en-US" sz="1400" b="0" strike="noStrike" spc="-1">
                <a:solidFill>
                  <a:srgbClr val="8B8B8B"/>
                </a:solidFill>
                <a:latin typeface="Tahoma"/>
                <a:ea typeface="MS PGothic"/>
              </a:rPr>
              <a:t>38</a:t>
            </a:fld>
            <a:endParaRPr lang="en-US" sz="1400" b="0" strike="noStrike" spc="-1">
              <a:latin typeface="Times New Roman"/>
            </a:endParaRPr>
          </a:p>
        </p:txBody>
      </p:sp>
      <p:sp>
        <p:nvSpPr>
          <p:cNvPr id="267"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The Representation Invariant</a:t>
            </a:r>
            <a:endParaRPr lang="en-US" sz="3300" b="0" strike="noStrike" spc="-1">
              <a:solidFill>
                <a:srgbClr val="000000"/>
              </a:solidFill>
              <a:latin typeface="Tahoma"/>
            </a:endParaRPr>
          </a:p>
        </p:txBody>
      </p:sp>
      <p:sp>
        <p:nvSpPr>
          <p:cNvPr id="269" name="TextShape 2"/>
          <p:cNvSpPr txBox="1"/>
          <p:nvPr/>
        </p:nvSpPr>
        <p:spPr>
          <a:xfrm>
            <a:off x="228600" y="1523880"/>
            <a:ext cx="8726040" cy="4532040"/>
          </a:xfrm>
          <a:prstGeom prst="rect">
            <a:avLst/>
          </a:prstGeom>
          <a:noFill/>
          <a:ln>
            <a:noFill/>
          </a:ln>
        </p:spPr>
        <p:txBody>
          <a:bodyPr>
            <a:normAutofit fontScale="92500" lnSpcReduction="10000"/>
          </a:bodyPr>
          <a:lstStyle/>
          <a:p>
            <a:pPr>
              <a:lnSpc>
                <a:spcPct val="100000"/>
              </a:lnSpc>
              <a:spcBef>
                <a:spcPts val="751"/>
              </a:spcBef>
            </a:pPr>
            <a:r>
              <a:rPr lang="en-US" sz="2400" b="1" strike="noStrike" spc="-1" dirty="0">
                <a:solidFill>
                  <a:srgbClr val="000000"/>
                </a:solidFill>
                <a:latin typeface="Courier New"/>
              </a:rPr>
              <a:t>class </a:t>
            </a:r>
            <a:r>
              <a:rPr lang="en-US" sz="2400" b="1" strike="noStrike" spc="-1" dirty="0" err="1">
                <a:solidFill>
                  <a:srgbClr val="0000FF"/>
                </a:solidFill>
                <a:latin typeface="Courier New"/>
              </a:rPr>
              <a:t>IntSet</a:t>
            </a:r>
            <a:r>
              <a:rPr lang="en-US" sz="2400" b="1" strike="noStrike" spc="-1" dirty="0">
                <a:solidFill>
                  <a:srgbClr val="000000"/>
                </a:solidFill>
                <a:latin typeface="Courier New"/>
              </a:rPr>
              <a:t> {</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rPr>
              <a:t>   </a:t>
            </a:r>
            <a:r>
              <a:rPr lang="en-US" sz="2400" b="1" strike="noStrike" spc="-1" dirty="0">
                <a:solidFill>
                  <a:srgbClr val="FF0000"/>
                </a:solidFill>
                <a:latin typeface="Courier New"/>
              </a:rPr>
              <a:t>// Rep invariant: </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FF0000"/>
                </a:solidFill>
                <a:latin typeface="Courier New"/>
              </a:rPr>
              <a:t>   // data has no duplicates</a:t>
            </a:r>
            <a:r>
              <a:rPr lang="en-US" sz="2400" b="1" strike="noStrike" spc="-1" dirty="0">
                <a:solidFill>
                  <a:srgbClr val="000000"/>
                </a:solidFill>
                <a:latin typeface="Courier New"/>
              </a:rPr>
              <a:t> </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rPr>
              <a:t>   private List&lt;Integer&gt;  data  </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rPr>
              <a:t>         = new </a:t>
            </a:r>
            <a:r>
              <a:rPr lang="en-US" sz="2400" b="1" strike="noStrike" spc="-1" dirty="0" err="1">
                <a:solidFill>
                  <a:srgbClr val="000000"/>
                </a:solidFill>
                <a:latin typeface="Courier New"/>
              </a:rPr>
              <a:t>ArrayList</a:t>
            </a:r>
            <a:r>
              <a:rPr lang="en-US" sz="2400" b="1" strike="noStrike" spc="-1" dirty="0">
                <a:solidFill>
                  <a:srgbClr val="000000"/>
                </a:solidFill>
                <a:latin typeface="Courier New"/>
              </a:rPr>
              <a:t>&lt;Integer&gt;();</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rPr>
              <a:t>   public void </a:t>
            </a:r>
            <a:r>
              <a:rPr lang="en-US" sz="2400" b="1" strike="noStrike" spc="-1" dirty="0">
                <a:solidFill>
                  <a:srgbClr val="0000FF"/>
                </a:solidFill>
                <a:latin typeface="Courier New"/>
              </a:rPr>
              <a:t>add</a:t>
            </a:r>
            <a:r>
              <a:rPr lang="en-US" sz="2400" b="1" strike="noStrike" spc="-1" dirty="0">
                <a:solidFill>
                  <a:srgbClr val="000000"/>
                </a:solidFill>
                <a:latin typeface="Courier New"/>
              </a:rPr>
              <a:t>(Integer x) { </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rPr>
              <a:t>      if (!</a:t>
            </a:r>
            <a:r>
              <a:rPr lang="en-US" sz="2400" b="1" strike="noStrike" spc="-1" dirty="0" err="1">
                <a:solidFill>
                  <a:srgbClr val="000000"/>
                </a:solidFill>
                <a:latin typeface="Courier New"/>
              </a:rPr>
              <a:t>data.contains</a:t>
            </a:r>
            <a:r>
              <a:rPr lang="en-US" sz="2400" b="1" strike="noStrike" spc="-1" dirty="0">
                <a:solidFill>
                  <a:srgbClr val="000000"/>
                </a:solidFill>
                <a:latin typeface="Courier New"/>
              </a:rPr>
              <a:t>(x))</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rPr>
              <a:t>        </a:t>
            </a:r>
            <a:r>
              <a:rPr lang="en-US" sz="2400" b="1" strike="noStrike" spc="-1" dirty="0" err="1">
                <a:solidFill>
                  <a:srgbClr val="000000"/>
                </a:solidFill>
                <a:latin typeface="Courier New"/>
              </a:rPr>
              <a:t>data.add</a:t>
            </a:r>
            <a:r>
              <a:rPr lang="en-US" sz="2400" b="1" strike="noStrike" spc="-1" dirty="0">
                <a:solidFill>
                  <a:srgbClr val="000000"/>
                </a:solidFill>
                <a:latin typeface="Courier New"/>
              </a:rPr>
              <a:t>(x); </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rPr>
              <a:t>   }</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rPr>
              <a:t>   </a:t>
            </a:r>
            <a:r>
              <a:rPr lang="en-US" sz="2400" b="1" strike="noStrike" spc="-1" dirty="0">
                <a:solidFill>
                  <a:srgbClr val="0000FF"/>
                </a:solidFill>
                <a:latin typeface="Courier New"/>
              </a:rPr>
              <a:t>// Rep invariant now holds after add</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FF"/>
                </a:solidFill>
                <a:latin typeface="Courier New"/>
              </a:rPr>
              <a:t>}</a:t>
            </a:r>
            <a:endParaRPr lang="en-US" sz="2400" b="0" strike="noStrike" spc="-1" dirty="0">
              <a:solidFill>
                <a:srgbClr val="000000"/>
              </a:solidFill>
              <a:latin typeface="Calibri"/>
            </a:endParaRPr>
          </a:p>
          <a:p>
            <a:pPr>
              <a:lnSpc>
                <a:spcPct val="100000"/>
              </a:lnSpc>
              <a:spcBef>
                <a:spcPts val="751"/>
              </a:spcBef>
            </a:pPr>
            <a:endParaRPr lang="en-US" sz="2400" b="0" strike="noStrike" spc="-1" dirty="0">
              <a:solidFill>
                <a:srgbClr val="000000"/>
              </a:solidFill>
              <a:latin typeface="Calibri"/>
            </a:endParaRPr>
          </a:p>
        </p:txBody>
      </p:sp>
      <p:sp>
        <p:nvSpPr>
          <p:cNvPr id="270" name="TextShape 3"/>
          <p:cNvSpPr txBox="1"/>
          <p:nvPr/>
        </p:nvSpPr>
        <p:spPr>
          <a:xfrm>
            <a:off x="6458040" y="6356520"/>
            <a:ext cx="2057040" cy="364680"/>
          </a:xfrm>
          <a:prstGeom prst="rect">
            <a:avLst/>
          </a:prstGeom>
          <a:noFill/>
          <a:ln>
            <a:noFill/>
          </a:ln>
        </p:spPr>
        <p:txBody>
          <a:bodyPr anchor="ctr"/>
          <a:lstStyle/>
          <a:p>
            <a:pPr algn="r">
              <a:lnSpc>
                <a:spcPct val="100000"/>
              </a:lnSpc>
            </a:pPr>
            <a:fld id="{1A717DAA-4509-4C72-AFBD-86B929EB8E31}" type="slidenum">
              <a:rPr lang="en-US" sz="1400" b="0" strike="noStrike" spc="-1">
                <a:solidFill>
                  <a:srgbClr val="8B8B8B"/>
                </a:solidFill>
                <a:latin typeface="Tahoma"/>
                <a:ea typeface="MS PGothic"/>
              </a:rPr>
              <a:t>39</a:t>
            </a:fld>
            <a:endParaRPr lang="en-US" sz="1400" b="0" strike="noStrike" spc="-1">
              <a:latin typeface="Times New Roman"/>
            </a:endParaRPr>
          </a:p>
        </p:txBody>
      </p:sp>
      <p:sp>
        <p:nvSpPr>
          <p:cNvPr id="271"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A0F25-EED0-4B4D-A05C-BB90B5D32C77}"/>
              </a:ext>
            </a:extLst>
          </p:cNvPr>
          <p:cNvSpPr>
            <a:spLocks noGrp="1"/>
          </p:cNvSpPr>
          <p:nvPr>
            <p:ph type="title"/>
          </p:nvPr>
        </p:nvSpPr>
        <p:spPr/>
        <p:txBody>
          <a:bodyPr/>
          <a:lstStyle/>
          <a:p>
            <a:r>
              <a:rPr lang="en-US" dirty="0"/>
              <a:t>Control Abstraction	</a:t>
            </a:r>
          </a:p>
        </p:txBody>
      </p:sp>
      <p:sp>
        <p:nvSpPr>
          <p:cNvPr id="3" name="Content Placeholder 2">
            <a:extLst>
              <a:ext uri="{FF2B5EF4-FFF2-40B4-BE49-F238E27FC236}">
                <a16:creationId xmlns:a16="http://schemas.microsoft.com/office/drawing/2014/main" id="{B586420E-3E03-4A3D-9691-7462E816F0F0}"/>
              </a:ext>
            </a:extLst>
          </p:cNvPr>
          <p:cNvSpPr>
            <a:spLocks noGrp="1"/>
          </p:cNvSpPr>
          <p:nvPr>
            <p:ph idx="1"/>
          </p:nvPr>
        </p:nvSpPr>
        <p:spPr/>
        <p:txBody>
          <a:bodyPr/>
          <a:lstStyle/>
          <a:p>
            <a:pPr marL="128520" indent="-128250">
              <a:lnSpc>
                <a:spcPct val="100000"/>
              </a:lnSpc>
              <a:spcBef>
                <a:spcPts val="563"/>
              </a:spcBef>
              <a:buClr>
                <a:srgbClr val="000000"/>
              </a:buClr>
              <a:buFont typeface="Arial"/>
              <a:buChar char="•"/>
            </a:pPr>
            <a:r>
              <a:rPr lang="en-US" sz="2400" spc="-1" dirty="0">
                <a:solidFill>
                  <a:srgbClr val="000000"/>
                </a:solidFill>
                <a:ea typeface="ＭＳ Ｐゴシック"/>
              </a:rPr>
              <a:t>Control abstraction (procedural abstraction)</a:t>
            </a:r>
            <a:endParaRPr lang="en-US" sz="2400" spc="-1" dirty="0">
              <a:solidFill>
                <a:srgbClr val="000000"/>
              </a:solidFill>
            </a:endParaRPr>
          </a:p>
          <a:p>
            <a:pPr marL="385830" lvl="1" indent="-128250">
              <a:lnSpc>
                <a:spcPct val="100000"/>
              </a:lnSpc>
              <a:spcBef>
                <a:spcPts val="281"/>
              </a:spcBef>
              <a:buClr>
                <a:srgbClr val="000000"/>
              </a:buClr>
              <a:buFont typeface="Arial"/>
              <a:buChar char="•"/>
            </a:pPr>
            <a:r>
              <a:rPr lang="en-US" sz="2400" spc="-1" dirty="0">
                <a:solidFill>
                  <a:srgbClr val="000000"/>
                </a:solidFill>
                <a:ea typeface="ＭＳ Ｐゴシック"/>
              </a:rPr>
              <a:t>A procedure (method) implements the details of an algorithm</a:t>
            </a:r>
            <a:endParaRPr lang="en-US" sz="2400" spc="-1" dirty="0">
              <a:solidFill>
                <a:srgbClr val="000000"/>
              </a:solidFill>
            </a:endParaRPr>
          </a:p>
          <a:p>
            <a:pPr marL="385830" lvl="1" indent="-128250">
              <a:lnSpc>
                <a:spcPct val="100000"/>
              </a:lnSpc>
              <a:spcBef>
                <a:spcPts val="281"/>
              </a:spcBef>
              <a:buClr>
                <a:srgbClr val="000000"/>
              </a:buClr>
              <a:buFont typeface="Arial"/>
              <a:buChar char="•"/>
            </a:pPr>
            <a:r>
              <a:rPr lang="en-US" sz="2400" spc="-1" dirty="0">
                <a:solidFill>
                  <a:srgbClr val="000000"/>
                </a:solidFill>
                <a:ea typeface="ＭＳ Ｐゴシック"/>
              </a:rPr>
              <a:t>One part of abstraction: </a:t>
            </a:r>
            <a:r>
              <a:rPr lang="en-US" sz="2400" spc="-1" dirty="0">
                <a:solidFill>
                  <a:srgbClr val="0000FF"/>
                </a:solidFill>
                <a:ea typeface="ＭＳ Ｐゴシック"/>
              </a:rPr>
              <a:t>signature</a:t>
            </a:r>
            <a:r>
              <a:rPr lang="en-US" sz="2400" spc="-1" dirty="0">
                <a:solidFill>
                  <a:srgbClr val="000000"/>
                </a:solidFill>
                <a:ea typeface="ＭＳ Ｐゴシック"/>
              </a:rPr>
              <a:t>, provides name, parameter types, return type.</a:t>
            </a:r>
            <a:endParaRPr lang="en-US" sz="2400" spc="-1" dirty="0">
              <a:solidFill>
                <a:srgbClr val="000000"/>
              </a:solidFill>
            </a:endParaRPr>
          </a:p>
          <a:p>
            <a:pPr marL="642870" lvl="2" indent="-128250">
              <a:lnSpc>
                <a:spcPct val="100000"/>
              </a:lnSpc>
              <a:spcBef>
                <a:spcPts val="281"/>
              </a:spcBef>
              <a:buClr>
                <a:srgbClr val="000000"/>
              </a:buClr>
              <a:buFont typeface="Arial"/>
              <a:buChar char="•"/>
            </a:pPr>
            <a:r>
              <a:rPr lang="en-US" sz="2400" spc="-1" dirty="0">
                <a:solidFill>
                  <a:srgbClr val="000000"/>
                </a:solidFill>
                <a:ea typeface="ＭＳ Ｐゴシック"/>
              </a:rPr>
              <a:t>E.g., </a:t>
            </a:r>
            <a:r>
              <a:rPr lang="en-US" sz="2400" b="1" spc="-1" dirty="0">
                <a:solidFill>
                  <a:srgbClr val="000000"/>
                </a:solidFill>
                <a:ea typeface="ＭＳ Ｐゴシック"/>
              </a:rPr>
              <a:t>int </a:t>
            </a:r>
            <a:r>
              <a:rPr lang="en-US" sz="2400" b="1" spc="-1" dirty="0" err="1">
                <a:solidFill>
                  <a:srgbClr val="000000"/>
                </a:solidFill>
                <a:ea typeface="ＭＳ Ｐゴシック"/>
              </a:rPr>
              <a:t>binarySearch</a:t>
            </a:r>
            <a:r>
              <a:rPr lang="en-US" sz="2400" b="1" spc="-1" dirty="0">
                <a:solidFill>
                  <a:srgbClr val="000000"/>
                </a:solidFill>
                <a:ea typeface="ＭＳ Ｐゴシック"/>
              </a:rPr>
              <a:t>(int[] a, int key)</a:t>
            </a:r>
            <a:endParaRPr lang="en-US" sz="2400" spc="-1" dirty="0">
              <a:solidFill>
                <a:srgbClr val="000000"/>
              </a:solidFill>
            </a:endParaRPr>
          </a:p>
          <a:p>
            <a:pPr marL="642870" lvl="1" indent="-257040">
              <a:lnSpc>
                <a:spcPct val="100000"/>
              </a:lnSpc>
              <a:spcBef>
                <a:spcPts val="281"/>
              </a:spcBef>
              <a:buClr>
                <a:srgbClr val="000000"/>
              </a:buClr>
              <a:buFont typeface="Arial"/>
              <a:buChar char="•"/>
            </a:pPr>
            <a:r>
              <a:rPr lang="en-US" sz="2400" spc="-1" dirty="0">
                <a:solidFill>
                  <a:srgbClr val="000000"/>
                </a:solidFill>
                <a:ea typeface="ＭＳ Ｐゴシック"/>
              </a:rPr>
              <a:t>Another part: </a:t>
            </a:r>
            <a:r>
              <a:rPr lang="en-US" sz="2400" spc="-1" dirty="0">
                <a:solidFill>
                  <a:srgbClr val="0000FF"/>
                </a:solidFill>
                <a:ea typeface="ＭＳ Ｐゴシック"/>
              </a:rPr>
              <a:t>specification</a:t>
            </a:r>
            <a:r>
              <a:rPr lang="en-US" sz="2400" spc="-1" dirty="0">
                <a:solidFill>
                  <a:srgbClr val="000000"/>
                </a:solidFill>
                <a:ea typeface="ＭＳ Ｐゴシック"/>
              </a:rPr>
              <a:t>, provides details about behavior and effects</a:t>
            </a:r>
            <a:endParaRPr lang="en-US" sz="2400" spc="-1" dirty="0">
              <a:solidFill>
                <a:srgbClr val="000000"/>
              </a:solidFill>
            </a:endParaRPr>
          </a:p>
          <a:p>
            <a:pPr marL="385830" lvl="1" indent="-128250">
              <a:lnSpc>
                <a:spcPct val="100000"/>
              </a:lnSpc>
              <a:spcBef>
                <a:spcPts val="281"/>
              </a:spcBef>
              <a:buClr>
                <a:srgbClr val="000000"/>
              </a:buClr>
              <a:buFont typeface="Arial"/>
              <a:buChar char="•"/>
            </a:pPr>
            <a:r>
              <a:rPr lang="en-US" sz="2400" spc="-1" dirty="0">
                <a:solidFill>
                  <a:srgbClr val="000000"/>
                </a:solidFill>
                <a:ea typeface="ＭＳ Ｐゴシック"/>
              </a:rPr>
              <a:t>Reasoning about code connects implementation to specification</a:t>
            </a:r>
            <a:endParaRPr lang="en-US" sz="2400" spc="-1" dirty="0">
              <a:solidFill>
                <a:srgbClr val="000000"/>
              </a:solidFill>
            </a:endParaRPr>
          </a:p>
          <a:p>
            <a:endParaRPr lang="en-US" dirty="0"/>
          </a:p>
        </p:txBody>
      </p:sp>
    </p:spTree>
    <p:extLst>
      <p:ext uri="{BB962C8B-B14F-4D97-AF65-F5344CB8AC3E}">
        <p14:creationId xmlns:p14="http://schemas.microsoft.com/office/powerpoint/2010/main" val="2945610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The Representation Invariant</a:t>
            </a:r>
            <a:endParaRPr lang="en-US" sz="3300" b="0" strike="noStrike" spc="-1">
              <a:solidFill>
                <a:srgbClr val="000000"/>
              </a:solidFill>
              <a:latin typeface="Tahoma"/>
            </a:endParaRPr>
          </a:p>
        </p:txBody>
      </p:sp>
      <p:sp>
        <p:nvSpPr>
          <p:cNvPr id="273" name="TextShape 2"/>
          <p:cNvSpPr txBox="1"/>
          <p:nvPr/>
        </p:nvSpPr>
        <p:spPr>
          <a:xfrm>
            <a:off x="628560" y="1825560"/>
            <a:ext cx="7886520" cy="4350960"/>
          </a:xfrm>
          <a:prstGeom prst="rect">
            <a:avLst/>
          </a:prstGeom>
          <a:noFill/>
          <a:ln>
            <a:noFill/>
          </a:ln>
        </p:spPr>
        <p:txBody>
          <a:bodyPr/>
          <a:lstStyle/>
          <a:p>
            <a:pPr marL="171360" indent="-171000">
              <a:lnSpc>
                <a:spcPct val="100000"/>
              </a:lnSpc>
              <a:spcBef>
                <a:spcPts val="751"/>
              </a:spcBef>
              <a:buClr>
                <a:srgbClr val="000000"/>
              </a:buClr>
              <a:buFont typeface="Arial"/>
              <a:buChar char="•"/>
            </a:pPr>
            <a:r>
              <a:rPr lang="en-US" sz="2400" b="0" strike="noStrike" spc="-1" dirty="0">
                <a:solidFill>
                  <a:srgbClr val="000000"/>
                </a:solidFill>
                <a:latin typeface="Calibri"/>
                <a:ea typeface="ＭＳ Ｐゴシック"/>
              </a:rPr>
              <a:t>Rep invariant excludes values that do not correspond to </a:t>
            </a:r>
            <a:r>
              <a:rPr lang="en-US" sz="2400" b="0" strike="noStrike" spc="-1" dirty="0">
                <a:solidFill>
                  <a:srgbClr val="FF0000"/>
                </a:solidFill>
                <a:latin typeface="Calibri"/>
                <a:ea typeface="ＭＳ Ｐゴシック"/>
              </a:rPr>
              <a:t>abstract values</a:t>
            </a:r>
            <a:endParaRPr lang="en-US" sz="2400" b="0" strike="noStrike" spc="-1" dirty="0">
              <a:solidFill>
                <a:srgbClr val="000000"/>
              </a:solidFill>
              <a:latin typeface="Calibri"/>
            </a:endParaRPr>
          </a:p>
          <a:p>
            <a:r>
              <a:rPr lang="en-US" sz="2400" b="1" strike="noStrike" spc="-1" dirty="0">
                <a:solidFill>
                  <a:srgbClr val="000000"/>
                </a:solidFill>
                <a:latin typeface="Courier New"/>
                <a:ea typeface="ＭＳ Ｐゴシック"/>
              </a:rPr>
              <a:t>class </a:t>
            </a:r>
            <a:r>
              <a:rPr lang="en-US" sz="2400" b="1" strike="noStrike" spc="-1" dirty="0" err="1">
                <a:solidFill>
                  <a:srgbClr val="000000"/>
                </a:solidFill>
                <a:latin typeface="Courier New"/>
                <a:ea typeface="ＭＳ Ｐゴシック"/>
              </a:rPr>
              <a:t>LineSegment</a:t>
            </a:r>
            <a:r>
              <a:rPr lang="en-US" sz="2400" b="1" strike="noStrike" spc="-1" dirty="0">
                <a:solidFill>
                  <a:srgbClr val="000000"/>
                </a:solidFill>
                <a:latin typeface="Courier New"/>
                <a:ea typeface="ＭＳ Ｐゴシック"/>
              </a:rPr>
              <a:t> {</a:t>
            </a:r>
            <a:endParaRPr lang="en-US" sz="2400" b="0" strike="noStrike" spc="-1" dirty="0">
              <a:solidFill>
                <a:srgbClr val="000000"/>
              </a:solidFill>
              <a:latin typeface="Calibri"/>
            </a:endParaRPr>
          </a:p>
          <a:p>
            <a:r>
              <a:rPr lang="en-US" sz="2400" b="1" strike="noStrike" spc="-1" dirty="0">
                <a:solidFill>
                  <a:srgbClr val="000000"/>
                </a:solidFill>
                <a:latin typeface="Courier New"/>
                <a:ea typeface="ＭＳ Ｐゴシック"/>
              </a:rPr>
              <a:t>  </a:t>
            </a:r>
            <a:r>
              <a:rPr lang="en-US" sz="2400" b="1" strike="noStrike" spc="-1" dirty="0">
                <a:solidFill>
                  <a:srgbClr val="FF0000"/>
                </a:solidFill>
                <a:latin typeface="Courier New"/>
                <a:ea typeface="ＭＳ Ｐゴシック"/>
              </a:rPr>
              <a:t>//Rep invariant: !(x1 == x2 &amp;&amp; y1 == y2)</a:t>
            </a:r>
            <a:endParaRPr lang="en-US" sz="2400" b="0" strike="noStrike" spc="-1" dirty="0">
              <a:solidFill>
                <a:srgbClr val="000000"/>
              </a:solidFill>
              <a:latin typeface="Calibri"/>
            </a:endParaRPr>
          </a:p>
          <a:p>
            <a:r>
              <a:rPr lang="en-US" sz="2400" b="1" strike="noStrike" spc="-1" dirty="0">
                <a:solidFill>
                  <a:srgbClr val="000000"/>
                </a:solidFill>
                <a:latin typeface="Courier New"/>
                <a:ea typeface="ＭＳ Ｐゴシック"/>
              </a:rPr>
              <a:t>   private float x1, y1; // start point</a:t>
            </a:r>
            <a:endParaRPr lang="en-US" sz="2400" b="0" strike="noStrike" spc="-1" dirty="0">
              <a:solidFill>
                <a:srgbClr val="000000"/>
              </a:solidFill>
              <a:latin typeface="Calibri"/>
            </a:endParaRPr>
          </a:p>
          <a:p>
            <a:r>
              <a:rPr lang="en-US" sz="2400" b="1" strike="noStrike" spc="-1" dirty="0">
                <a:solidFill>
                  <a:srgbClr val="000000"/>
                </a:solidFill>
                <a:latin typeface="Courier New"/>
                <a:ea typeface="ＭＳ Ｐゴシック"/>
              </a:rPr>
              <a:t>   private float x2, y2; // end point   </a:t>
            </a:r>
            <a:endParaRPr lang="en-US" sz="2400" b="0" strike="noStrike" spc="-1" dirty="0">
              <a:solidFill>
                <a:srgbClr val="000000"/>
              </a:solidFill>
              <a:latin typeface="Calibri"/>
            </a:endParaRPr>
          </a:p>
          <a:p>
            <a:pPr marL="57240" indent="-171000">
              <a:spcBef>
                <a:spcPts val="374"/>
              </a:spcBef>
              <a:buClr>
                <a:srgbClr val="000000"/>
              </a:buClr>
              <a:buFont typeface="Arial"/>
              <a:buChar char="•"/>
            </a:pPr>
            <a:r>
              <a:rPr lang="en-US" sz="2400" b="0" strike="noStrike" spc="-1" dirty="0">
                <a:solidFill>
                  <a:srgbClr val="000000"/>
                </a:solidFill>
                <a:latin typeface="Calibri"/>
                <a:ea typeface="ＭＳ Ｐゴシック"/>
              </a:rPr>
              <a:t>Conceptually, a line segment is defined by two </a:t>
            </a:r>
            <a:r>
              <a:rPr lang="en-US" sz="2400" b="0" u="sng" strike="noStrike" spc="-1" dirty="0">
                <a:solidFill>
                  <a:srgbClr val="000000"/>
                </a:solidFill>
                <a:uFillTx/>
                <a:latin typeface="Calibri"/>
                <a:ea typeface="ＭＳ Ｐゴシック"/>
              </a:rPr>
              <a:t>distinct</a:t>
            </a:r>
            <a:r>
              <a:rPr lang="en-US" sz="2400" b="0" strike="noStrike" spc="-1" dirty="0">
                <a:solidFill>
                  <a:srgbClr val="000000"/>
                </a:solidFill>
                <a:latin typeface="Calibri"/>
                <a:ea typeface="ＭＳ Ｐゴシック"/>
              </a:rPr>
              <a:t> points. </a:t>
            </a:r>
          </a:p>
          <a:p>
            <a:pPr marL="57240" indent="-171000">
              <a:spcBef>
                <a:spcPts val="374"/>
              </a:spcBef>
              <a:buClr>
                <a:srgbClr val="000000"/>
              </a:buClr>
              <a:buFont typeface="Arial"/>
              <a:buChar char="•"/>
            </a:pPr>
            <a:r>
              <a:rPr lang="en-US" sz="2400" b="0" strike="noStrike" spc="-1" dirty="0">
                <a:solidFill>
                  <a:srgbClr val="000000"/>
                </a:solidFill>
                <a:latin typeface="Calibri"/>
                <a:ea typeface="ＭＳ Ｐゴシック"/>
              </a:rPr>
              <a:t>Thus, values with the same start and end point (e.g., x1=x2=1, y1=y2=2), are meaningless. </a:t>
            </a:r>
          </a:p>
          <a:p>
            <a:pPr marL="57240" indent="-171000">
              <a:spcBef>
                <a:spcPts val="374"/>
              </a:spcBef>
              <a:buClr>
                <a:srgbClr val="000000"/>
              </a:buClr>
              <a:buFont typeface="Arial"/>
              <a:buChar char="•"/>
            </a:pPr>
            <a:r>
              <a:rPr lang="en-US" sz="2400" b="0" strike="noStrike" spc="-1" dirty="0">
                <a:solidFill>
                  <a:srgbClr val="000000"/>
                </a:solidFill>
                <a:latin typeface="Calibri"/>
                <a:ea typeface="ＭＳ Ｐゴシック"/>
              </a:rPr>
              <a:t>Rep invariant excludes them    </a:t>
            </a:r>
            <a:endParaRPr lang="en-US" sz="2400" b="0" strike="noStrike" spc="-1" dirty="0">
              <a:solidFill>
                <a:srgbClr val="000000"/>
              </a:solidFill>
              <a:latin typeface="Calibri"/>
            </a:endParaRPr>
          </a:p>
        </p:txBody>
      </p:sp>
      <p:sp>
        <p:nvSpPr>
          <p:cNvPr id="274" name="TextShape 3"/>
          <p:cNvSpPr txBox="1"/>
          <p:nvPr/>
        </p:nvSpPr>
        <p:spPr>
          <a:xfrm>
            <a:off x="6458040" y="6356520"/>
            <a:ext cx="2057040" cy="364680"/>
          </a:xfrm>
          <a:prstGeom prst="rect">
            <a:avLst/>
          </a:prstGeom>
          <a:noFill/>
          <a:ln>
            <a:noFill/>
          </a:ln>
        </p:spPr>
        <p:txBody>
          <a:bodyPr anchor="ctr"/>
          <a:lstStyle/>
          <a:p>
            <a:pPr algn="r">
              <a:lnSpc>
                <a:spcPct val="100000"/>
              </a:lnSpc>
            </a:pPr>
            <a:fld id="{8AD525D8-AB47-42B3-8C13-9AD84E204229}" type="slidenum">
              <a:rPr lang="en-US" sz="1400" b="0" strike="noStrike" spc="-1">
                <a:solidFill>
                  <a:srgbClr val="8B8B8B"/>
                </a:solidFill>
                <a:latin typeface="Tahoma"/>
                <a:ea typeface="MS PGothic"/>
              </a:rPr>
              <a:t>40</a:t>
            </a:fld>
            <a:endParaRPr lang="en-US" sz="1400" b="0" strike="noStrike" spc="-1">
              <a:latin typeface="Times New Roman"/>
            </a:endParaRPr>
          </a:p>
        </p:txBody>
      </p:sp>
      <p:sp>
        <p:nvSpPr>
          <p:cNvPr id="275"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The Representation Invariant</a:t>
            </a:r>
            <a:endParaRPr lang="en-US" sz="3300" b="0" strike="noStrike" spc="-1">
              <a:solidFill>
                <a:srgbClr val="000000"/>
              </a:solidFill>
              <a:latin typeface="Tahoma"/>
            </a:endParaRPr>
          </a:p>
        </p:txBody>
      </p:sp>
      <p:sp>
        <p:nvSpPr>
          <p:cNvPr id="277"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400" b="0" strike="noStrike" spc="-1" dirty="0">
                <a:solidFill>
                  <a:srgbClr val="000000"/>
                </a:solidFill>
                <a:latin typeface="Calibri"/>
              </a:rPr>
              <a:t>Rep invariant excludes data representation values that do not correspond to </a:t>
            </a:r>
            <a:r>
              <a:rPr lang="en-US" sz="2400" b="0" strike="noStrike" spc="-1" dirty="0">
                <a:solidFill>
                  <a:srgbClr val="FF0000"/>
                </a:solidFill>
                <a:latin typeface="Calibri"/>
              </a:rPr>
              <a:t>abstract values</a:t>
            </a:r>
            <a:endParaRPr lang="en-US" sz="2400" b="0" strike="noStrike" spc="-1" dirty="0">
              <a:solidFill>
                <a:srgbClr val="000000"/>
              </a:solidFill>
              <a:latin typeface="Calibri"/>
            </a:endParaRPr>
          </a:p>
          <a:p>
            <a:r>
              <a:rPr lang="en-US" sz="2400" b="1" strike="noStrike" spc="-1" dirty="0">
                <a:solidFill>
                  <a:srgbClr val="000000"/>
                </a:solidFill>
                <a:latin typeface="Courier New"/>
              </a:rPr>
              <a:t>class </a:t>
            </a:r>
            <a:r>
              <a:rPr lang="en-US" sz="2400" b="1" strike="noStrike" spc="-1" dirty="0" err="1">
                <a:solidFill>
                  <a:srgbClr val="000000"/>
                </a:solidFill>
                <a:latin typeface="Courier New"/>
              </a:rPr>
              <a:t>RightTriangle</a:t>
            </a:r>
            <a:r>
              <a:rPr lang="en-US" sz="2400" b="1" strike="noStrike" spc="-1" dirty="0">
                <a:solidFill>
                  <a:srgbClr val="000000"/>
                </a:solidFill>
                <a:latin typeface="Courier New"/>
              </a:rPr>
              <a:t> {</a:t>
            </a:r>
            <a:endParaRPr lang="en-US" sz="2400" b="0" strike="noStrike" spc="-1" dirty="0">
              <a:solidFill>
                <a:srgbClr val="000000"/>
              </a:solidFill>
              <a:latin typeface="Calibri"/>
            </a:endParaRPr>
          </a:p>
          <a:p>
            <a:r>
              <a:rPr lang="en-US" sz="2400" b="1" strike="noStrike" spc="-1" dirty="0">
                <a:solidFill>
                  <a:srgbClr val="000000"/>
                </a:solidFill>
                <a:latin typeface="Courier New"/>
              </a:rPr>
              <a:t>   </a:t>
            </a:r>
            <a:r>
              <a:rPr lang="en-US" sz="2400" b="1" strike="noStrike" spc="-1" dirty="0">
                <a:solidFill>
                  <a:srgbClr val="FF0000"/>
                </a:solidFill>
                <a:latin typeface="Courier New"/>
              </a:rPr>
              <a:t>// Rep invariant: 0 &lt; angle &lt; 90 &amp;</a:t>
            </a:r>
            <a:endParaRPr lang="en-US" sz="2400" b="0" strike="noStrike" spc="-1" dirty="0">
              <a:solidFill>
                <a:srgbClr val="000000"/>
              </a:solidFill>
              <a:latin typeface="Calibri"/>
            </a:endParaRPr>
          </a:p>
          <a:p>
            <a:r>
              <a:rPr lang="en-US" sz="2400" b="1" strike="noStrike" spc="-1" dirty="0">
                <a:solidFill>
                  <a:srgbClr val="FF0000"/>
                </a:solidFill>
                <a:latin typeface="Courier New"/>
              </a:rPr>
              <a:t>   // base &gt; 0 </a:t>
            </a:r>
            <a:endParaRPr lang="en-US" sz="2400" b="1" spc="-1" dirty="0">
              <a:solidFill>
                <a:srgbClr val="FF0000"/>
              </a:solidFill>
              <a:latin typeface="Courier New"/>
            </a:endParaRPr>
          </a:p>
          <a:p>
            <a:r>
              <a:rPr lang="en-US" sz="2400" b="1" strike="noStrike" spc="-1" dirty="0">
                <a:solidFill>
                  <a:srgbClr val="000000"/>
                </a:solidFill>
                <a:latin typeface="Courier New"/>
              </a:rPr>
              <a:t>float base, angle;</a:t>
            </a:r>
            <a:endParaRPr lang="en-US" sz="2400" b="0" strike="noStrike" spc="-1" dirty="0">
              <a:solidFill>
                <a:srgbClr val="000000"/>
              </a:solidFill>
              <a:latin typeface="Calibri"/>
            </a:endParaRPr>
          </a:p>
          <a:p>
            <a:r>
              <a:rPr lang="en-US" sz="2400" spc="-1" dirty="0">
                <a:solidFill>
                  <a:srgbClr val="000000"/>
                </a:solidFill>
                <a:latin typeface="Calibri"/>
              </a:rPr>
              <a:t>	</a:t>
            </a:r>
            <a:r>
              <a:rPr lang="en-US" sz="2400" b="0" strike="noStrike" spc="-1" dirty="0">
                <a:solidFill>
                  <a:srgbClr val="000000"/>
                </a:solidFill>
                <a:latin typeface="Calibri"/>
              </a:rPr>
              <a:t>// Objects that don’t meet the above constraints are </a:t>
            </a:r>
          </a:p>
          <a:p>
            <a:r>
              <a:rPr lang="en-US" sz="2400" b="0" strike="noStrike" spc="-1" dirty="0">
                <a:solidFill>
                  <a:srgbClr val="000000"/>
                </a:solidFill>
                <a:latin typeface="Calibri"/>
              </a:rPr>
              <a:t>	// not right triangles</a:t>
            </a:r>
          </a:p>
          <a:p>
            <a:r>
              <a:rPr lang="en-US" sz="2400" b="0" strike="noStrike" spc="-1" dirty="0">
                <a:solidFill>
                  <a:srgbClr val="000000"/>
                </a:solidFill>
                <a:latin typeface="Calibri"/>
              </a:rPr>
              <a:t>                  </a:t>
            </a:r>
          </a:p>
        </p:txBody>
      </p:sp>
      <p:sp>
        <p:nvSpPr>
          <p:cNvPr id="278"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79" name="TextShape 4"/>
          <p:cNvSpPr txBox="1"/>
          <p:nvPr/>
        </p:nvSpPr>
        <p:spPr>
          <a:xfrm>
            <a:off x="6458040" y="6356520"/>
            <a:ext cx="2057040" cy="364680"/>
          </a:xfrm>
          <a:prstGeom prst="rect">
            <a:avLst/>
          </a:prstGeom>
          <a:noFill/>
          <a:ln>
            <a:noFill/>
          </a:ln>
        </p:spPr>
        <p:txBody>
          <a:bodyPr anchor="ctr"/>
          <a:lstStyle/>
          <a:p>
            <a:pPr algn="r">
              <a:lnSpc>
                <a:spcPct val="100000"/>
              </a:lnSpc>
            </a:pPr>
            <a:fld id="{D2CE8A0A-DF2A-4EF0-8060-43629E7ED1FB}" type="slidenum">
              <a:rPr lang="en-US" sz="1400" b="0" strike="noStrike" spc="-1">
                <a:solidFill>
                  <a:srgbClr val="8B8B8B"/>
                </a:solidFill>
                <a:latin typeface="Tahoma"/>
                <a:ea typeface="MS PGothic"/>
              </a:rPr>
              <a:t>41</a:t>
            </a:fld>
            <a:endParaRPr lang="en-US" sz="1400" b="0" strike="noStrike" spc="-1">
              <a:latin typeface="Times New Roman"/>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Additionally…</a:t>
            </a:r>
            <a:endParaRPr lang="en-US" sz="3300" b="0" strike="noStrike" spc="-1">
              <a:solidFill>
                <a:srgbClr val="000000"/>
              </a:solidFill>
              <a:latin typeface="Tahoma"/>
            </a:endParaRPr>
          </a:p>
        </p:txBody>
      </p:sp>
      <p:sp>
        <p:nvSpPr>
          <p:cNvPr id="281"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400" b="0" strike="noStrike" spc="-1" dirty="0">
                <a:solidFill>
                  <a:srgbClr val="000000"/>
                </a:solidFill>
                <a:latin typeface="Calibri"/>
              </a:rPr>
              <a:t>Rep invariant states constraints imposed by specific data structures and algorithms</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E.g., Tree has no cycles, array must be sorted, at most one term per exponent in Poly (if we choose the term representation)</a:t>
            </a:r>
          </a:p>
          <a:p>
            <a:pPr marL="171360" indent="-171000">
              <a:lnSpc>
                <a:spcPct val="90000"/>
              </a:lnSpc>
              <a:spcBef>
                <a:spcPts val="751"/>
              </a:spcBef>
              <a:buClr>
                <a:srgbClr val="000000"/>
              </a:buClr>
              <a:buFont typeface="Arial"/>
              <a:buChar char="•"/>
            </a:pPr>
            <a:r>
              <a:rPr lang="en-US" sz="2400" b="0" strike="noStrike" spc="-1" dirty="0">
                <a:solidFill>
                  <a:srgbClr val="000000"/>
                </a:solidFill>
                <a:latin typeface="Calibri"/>
              </a:rPr>
              <a:t>Rep invariant states </a:t>
            </a:r>
            <a:r>
              <a:rPr lang="en-US" sz="2400" b="0" strike="noStrike" spc="-1" dirty="0">
                <a:solidFill>
                  <a:srgbClr val="FF0000"/>
                </a:solidFill>
                <a:latin typeface="Calibri"/>
              </a:rPr>
              <a:t>constraints</a:t>
            </a:r>
            <a:r>
              <a:rPr lang="en-US" sz="2400" b="0" strike="noStrike" spc="-1" dirty="0">
                <a:solidFill>
                  <a:srgbClr val="000000"/>
                </a:solidFill>
                <a:latin typeface="Calibri"/>
              </a:rPr>
              <a:t> between fields that are synchronized with each other</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E.g., </a:t>
            </a:r>
            <a:r>
              <a:rPr lang="en-US" sz="2400" b="1" strike="noStrike" spc="-1" dirty="0">
                <a:solidFill>
                  <a:srgbClr val="000000"/>
                </a:solidFill>
                <a:latin typeface="Courier New"/>
              </a:rPr>
              <a:t>degree</a:t>
            </a:r>
            <a:r>
              <a:rPr lang="en-US" sz="2400" b="0" strike="noStrike" spc="-1" dirty="0">
                <a:solidFill>
                  <a:srgbClr val="000000"/>
                </a:solidFill>
                <a:latin typeface="Calibri"/>
              </a:rPr>
              <a:t> and </a:t>
            </a:r>
            <a:r>
              <a:rPr lang="en-US" sz="2400" b="1" strike="noStrike" spc="-1" dirty="0">
                <a:solidFill>
                  <a:srgbClr val="000000"/>
                </a:solidFill>
                <a:latin typeface="Courier New"/>
              </a:rPr>
              <a:t>coefficients</a:t>
            </a:r>
            <a:r>
              <a:rPr lang="en-US" sz="2400" b="0" strike="noStrike" spc="-1" dirty="0">
                <a:solidFill>
                  <a:srgbClr val="000000"/>
                </a:solidFill>
                <a:latin typeface="Calibri"/>
              </a:rPr>
              <a:t> fields in Poly (if we choose the array data representation) </a:t>
            </a:r>
          </a:p>
          <a:p>
            <a:pPr marL="171360" indent="-171000">
              <a:lnSpc>
                <a:spcPct val="90000"/>
              </a:lnSpc>
              <a:spcBef>
                <a:spcPts val="751"/>
              </a:spcBef>
              <a:buClr>
                <a:srgbClr val="000000"/>
              </a:buClr>
              <a:buFont typeface="Arial"/>
              <a:buChar char="•"/>
            </a:pPr>
            <a:r>
              <a:rPr lang="en-US" sz="2400" b="0" strike="noStrike" spc="-1" dirty="0">
                <a:solidFill>
                  <a:srgbClr val="000000"/>
                </a:solidFill>
                <a:latin typeface="Calibri"/>
              </a:rPr>
              <a:t>In general, </a:t>
            </a:r>
            <a:r>
              <a:rPr lang="en-US" sz="2400" b="0" strike="noStrike" spc="-1" dirty="0">
                <a:solidFill>
                  <a:srgbClr val="FF0000"/>
                </a:solidFill>
                <a:latin typeface="Calibri"/>
              </a:rPr>
              <a:t>rep invariant states correctness constraints</a:t>
            </a:r>
            <a:r>
              <a:rPr lang="en-US" sz="2400" b="0" strike="noStrike" spc="-1" dirty="0">
                <a:solidFill>
                  <a:srgbClr val="000000"/>
                </a:solidFill>
                <a:latin typeface="Calibri"/>
              </a:rPr>
              <a:t> </a:t>
            </a:r>
            <a:endParaRPr lang="en-US" sz="2400" spc="-1" dirty="0">
              <a:solidFill>
                <a:srgbClr val="000000"/>
              </a:solidFill>
              <a:latin typeface="Calibri"/>
            </a:endParaRPr>
          </a:p>
          <a:p>
            <a:pPr marL="628560" lvl="1" indent="-171000">
              <a:lnSpc>
                <a:spcPct val="90000"/>
              </a:lnSpc>
              <a:spcBef>
                <a:spcPts val="751"/>
              </a:spcBef>
              <a:buClr>
                <a:srgbClr val="000000"/>
              </a:buClr>
              <a:buFont typeface="Arial"/>
              <a:buChar char="•"/>
            </a:pPr>
            <a:r>
              <a:rPr lang="en-US" sz="2400" b="0" strike="noStrike" spc="-1" dirty="0">
                <a:solidFill>
                  <a:srgbClr val="000000"/>
                </a:solidFill>
                <a:latin typeface="Calibri"/>
              </a:rPr>
              <a:t>if not met, implementation may behave incorrectly!</a:t>
            </a:r>
          </a:p>
        </p:txBody>
      </p:sp>
      <p:sp>
        <p:nvSpPr>
          <p:cNvPr id="282" name="TextShape 3"/>
          <p:cNvSpPr txBox="1"/>
          <p:nvPr/>
        </p:nvSpPr>
        <p:spPr>
          <a:xfrm>
            <a:off x="6458040" y="6356520"/>
            <a:ext cx="2057040" cy="364680"/>
          </a:xfrm>
          <a:prstGeom prst="rect">
            <a:avLst/>
          </a:prstGeom>
          <a:noFill/>
          <a:ln>
            <a:noFill/>
          </a:ln>
        </p:spPr>
        <p:txBody>
          <a:bodyPr anchor="ctr"/>
          <a:lstStyle/>
          <a:p>
            <a:pPr algn="r">
              <a:lnSpc>
                <a:spcPct val="100000"/>
              </a:lnSpc>
            </a:pPr>
            <a:fld id="{8404951B-2A3B-4969-BF6D-A0CAC8DF7BBB}" type="slidenum">
              <a:rPr lang="en-US" sz="1400" b="0" strike="noStrike" spc="-1">
                <a:solidFill>
                  <a:srgbClr val="8B8B8B"/>
                </a:solidFill>
                <a:latin typeface="Tahoma"/>
                <a:ea typeface="MS PGothic"/>
              </a:rPr>
              <a:t>42</a:t>
            </a:fld>
            <a:endParaRPr lang="en-US" sz="1400" b="0" strike="noStrike" spc="-1">
              <a:latin typeface="Times New Roman"/>
            </a:endParaRPr>
          </a:p>
        </p:txBody>
      </p:sp>
      <p:sp>
        <p:nvSpPr>
          <p:cNvPr id="283"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Rep Invariant Example</a:t>
            </a:r>
            <a:endParaRPr lang="en-US" sz="3300" b="0" strike="noStrike" spc="-1">
              <a:solidFill>
                <a:srgbClr val="000000"/>
              </a:solidFill>
              <a:latin typeface="Tahoma"/>
            </a:endParaRPr>
          </a:p>
        </p:txBody>
      </p:sp>
      <p:sp>
        <p:nvSpPr>
          <p:cNvPr id="285" name="TextShape 2"/>
          <p:cNvSpPr txBox="1"/>
          <p:nvPr/>
        </p:nvSpPr>
        <p:spPr>
          <a:xfrm>
            <a:off x="628560" y="1825560"/>
            <a:ext cx="7886520" cy="4350960"/>
          </a:xfrm>
          <a:prstGeom prst="rect">
            <a:avLst/>
          </a:prstGeom>
          <a:noFill/>
          <a:ln>
            <a:noFill/>
          </a:ln>
        </p:spPr>
        <p:txBody>
          <a:bodyPr>
            <a:normAutofit fontScale="85000" lnSpcReduction="20000"/>
          </a:bodyPr>
          <a:lstStyle/>
          <a:p>
            <a:pPr>
              <a:lnSpc>
                <a:spcPct val="100000"/>
              </a:lnSpc>
              <a:spcBef>
                <a:spcPts val="751"/>
              </a:spcBef>
            </a:pPr>
            <a:r>
              <a:rPr lang="en-US" sz="2400" b="1" strike="noStrike" spc="-1" dirty="0">
                <a:solidFill>
                  <a:srgbClr val="000000"/>
                </a:solidFill>
                <a:latin typeface="Courier New"/>
              </a:rPr>
              <a:t>class Account {</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rPr>
              <a:t>  </a:t>
            </a:r>
            <a:r>
              <a:rPr lang="en-US" sz="2400" b="1" strike="noStrike" spc="-1" dirty="0">
                <a:solidFill>
                  <a:srgbClr val="FF0000"/>
                </a:solidFill>
                <a:latin typeface="Courier New"/>
              </a:rPr>
              <a:t>// Rep invariant:</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FF0000"/>
                </a:solidFill>
                <a:latin typeface="Courier New"/>
              </a:rPr>
              <a:t>  // balance &gt;= 0</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FF0000"/>
                </a:solidFill>
                <a:latin typeface="Courier New"/>
              </a:rPr>
              <a:t>  // balance = </a:t>
            </a:r>
            <a:r>
              <a:rPr lang="en-US" sz="2400" b="1" strike="noStrike" spc="-1" dirty="0" err="1">
                <a:solidFill>
                  <a:srgbClr val="FF0000"/>
                </a:solidFill>
                <a:latin typeface="Courier New"/>
              </a:rPr>
              <a:t>Σ</a:t>
            </a:r>
            <a:r>
              <a:rPr lang="en-US" sz="2400" b="1" strike="noStrike" spc="-1" baseline="-25000" dirty="0" err="1">
                <a:solidFill>
                  <a:srgbClr val="FF0000"/>
                </a:solidFill>
                <a:latin typeface="Courier New"/>
              </a:rPr>
              <a:t>i</a:t>
            </a:r>
            <a:r>
              <a:rPr lang="en-US" sz="2400" b="1" strike="noStrike" spc="-1" dirty="0" err="1">
                <a:solidFill>
                  <a:srgbClr val="FF0000"/>
                </a:solidFill>
                <a:latin typeface="Courier New"/>
              </a:rPr>
              <a:t>transactions.get</a:t>
            </a:r>
            <a:r>
              <a:rPr lang="en-US" sz="2400" b="1" strike="noStrike" spc="-1" dirty="0">
                <a:solidFill>
                  <a:srgbClr val="FF0000"/>
                </a:solidFill>
                <a:latin typeface="Courier New"/>
              </a:rPr>
              <a:t>(</a:t>
            </a:r>
            <a:r>
              <a:rPr lang="en-US" sz="2400" b="1" strike="noStrike" spc="-1" dirty="0" err="1">
                <a:solidFill>
                  <a:srgbClr val="FF0000"/>
                </a:solidFill>
                <a:latin typeface="Courier New"/>
              </a:rPr>
              <a:t>i</a:t>
            </a:r>
            <a:r>
              <a:rPr lang="en-US" sz="2400" b="1" strike="noStrike" spc="-1" dirty="0">
                <a:solidFill>
                  <a:srgbClr val="FF0000"/>
                </a:solidFill>
                <a:latin typeface="Courier New"/>
              </a:rPr>
              <a:t>).amount</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FF0000"/>
                </a:solidFill>
                <a:latin typeface="Courier New"/>
              </a:rPr>
              <a:t>  // transactions != null </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FF0000"/>
                </a:solidFill>
                <a:latin typeface="Courier New"/>
              </a:rPr>
              <a:t>  // no nulls in transactions</a:t>
            </a:r>
            <a:endParaRPr lang="en-US" sz="2400" b="0" strike="noStrike" spc="-1" dirty="0">
              <a:solidFill>
                <a:srgbClr val="000000"/>
              </a:solidFill>
              <a:latin typeface="Calibri"/>
            </a:endParaRPr>
          </a:p>
          <a:p>
            <a:pPr>
              <a:lnSpc>
                <a:spcPct val="100000"/>
              </a:lnSpc>
              <a:spcBef>
                <a:spcPts val="751"/>
              </a:spcBef>
            </a:pP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rPr>
              <a:t>  private </a:t>
            </a:r>
            <a:r>
              <a:rPr lang="en-US" sz="2400" b="1" strike="noStrike" spc="-1" dirty="0" err="1">
                <a:solidFill>
                  <a:srgbClr val="000000"/>
                </a:solidFill>
                <a:latin typeface="Courier New"/>
              </a:rPr>
              <a:t>int</a:t>
            </a:r>
            <a:r>
              <a:rPr lang="en-US" sz="2400" b="1" strike="noStrike" spc="-1" dirty="0">
                <a:solidFill>
                  <a:srgbClr val="000000"/>
                </a:solidFill>
                <a:latin typeface="Courier New"/>
              </a:rPr>
              <a:t> balance;</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rPr>
              <a:t>  // history of transactions</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rPr>
              <a:t>  private List&lt;Transaction&gt; transactions;</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rPr>
              <a:t>  …</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rPr>
              <a:t>}</a:t>
            </a:r>
            <a:endParaRPr lang="en-US" sz="2400" b="0" strike="noStrike" spc="-1" dirty="0">
              <a:solidFill>
                <a:srgbClr val="000000"/>
              </a:solidFill>
              <a:latin typeface="Calibri"/>
            </a:endParaRPr>
          </a:p>
        </p:txBody>
      </p:sp>
      <p:sp>
        <p:nvSpPr>
          <p:cNvPr id="286" name="TextShape 3"/>
          <p:cNvSpPr txBox="1"/>
          <p:nvPr/>
        </p:nvSpPr>
        <p:spPr>
          <a:xfrm>
            <a:off x="228600" y="6248520"/>
            <a:ext cx="563832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87" name="TextShape 4"/>
          <p:cNvSpPr txBox="1"/>
          <p:nvPr/>
        </p:nvSpPr>
        <p:spPr>
          <a:xfrm>
            <a:off x="6458040" y="6356520"/>
            <a:ext cx="2057040" cy="364680"/>
          </a:xfrm>
          <a:prstGeom prst="rect">
            <a:avLst/>
          </a:prstGeom>
          <a:noFill/>
          <a:ln>
            <a:noFill/>
          </a:ln>
        </p:spPr>
        <p:txBody>
          <a:bodyPr anchor="ctr"/>
          <a:lstStyle/>
          <a:p>
            <a:pPr algn="r">
              <a:lnSpc>
                <a:spcPct val="100000"/>
              </a:lnSpc>
            </a:pPr>
            <a:fld id="{4EFEDC0E-41F1-42C7-8B99-98701E4C32D6}" type="slidenum">
              <a:rPr lang="en-US" sz="1400" b="0" strike="noStrike" spc="-1">
                <a:solidFill>
                  <a:srgbClr val="8B8B8B"/>
                </a:solidFill>
                <a:latin typeface="Tahoma"/>
                <a:ea typeface="MS PGothic"/>
              </a:rPr>
              <a:t>43</a:t>
            </a:fld>
            <a:endParaRPr lang="en-US" sz="1400" b="0" strike="noStrike" spc="-1">
              <a:latin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More Rep Invariant Examples</a:t>
            </a:r>
            <a:endParaRPr lang="en-US" sz="3300" b="0" strike="noStrike" spc="-1">
              <a:solidFill>
                <a:srgbClr val="000000"/>
              </a:solidFill>
              <a:latin typeface="Tahoma"/>
            </a:endParaRPr>
          </a:p>
        </p:txBody>
      </p:sp>
      <p:sp>
        <p:nvSpPr>
          <p:cNvPr id="294" name="TextShape 2"/>
          <p:cNvSpPr txBox="1"/>
          <p:nvPr/>
        </p:nvSpPr>
        <p:spPr>
          <a:xfrm>
            <a:off x="228600" y="1447920"/>
            <a:ext cx="8762760" cy="2590560"/>
          </a:xfrm>
          <a:prstGeom prst="rect">
            <a:avLst/>
          </a:prstGeom>
          <a:noFill/>
          <a:ln>
            <a:solidFill>
              <a:srgbClr val="000000"/>
            </a:solidFill>
          </a:ln>
        </p:spPr>
        <p:txBody>
          <a:bodyPr>
            <a:normAutofit fontScale="70000" lnSpcReduction="20000"/>
          </a:bodyPr>
          <a:lstStyle/>
          <a:p>
            <a:pPr>
              <a:lnSpc>
                <a:spcPct val="90000"/>
              </a:lnSpc>
              <a:spcBef>
                <a:spcPts val="751"/>
              </a:spcBef>
            </a:pPr>
            <a:r>
              <a:rPr lang="en-US" sz="2400" b="1" strike="noStrike" spc="-1" dirty="0">
                <a:solidFill>
                  <a:srgbClr val="000000"/>
                </a:solidFill>
                <a:latin typeface="Courier New"/>
              </a:rPr>
              <a:t>class Polynomial {</a:t>
            </a:r>
            <a:endParaRPr lang="en-US" sz="2400" b="0" strike="noStrike" spc="-1" dirty="0">
              <a:solidFill>
                <a:srgbClr val="000000"/>
              </a:solidFill>
              <a:latin typeface="Calibri"/>
            </a:endParaRPr>
          </a:p>
          <a:p>
            <a:pPr>
              <a:lnSpc>
                <a:spcPct val="90000"/>
              </a:lnSpc>
              <a:spcBef>
                <a:spcPts val="751"/>
              </a:spcBef>
            </a:pPr>
            <a:r>
              <a:rPr lang="en-US" sz="2400" b="1" strike="noStrike" spc="-1" dirty="0">
                <a:solidFill>
                  <a:srgbClr val="000000"/>
                </a:solidFill>
                <a:latin typeface="Courier New"/>
              </a:rPr>
              <a:t>   </a:t>
            </a:r>
            <a:r>
              <a:rPr lang="en-US" sz="2400" b="1" strike="noStrike" spc="-1" dirty="0">
                <a:solidFill>
                  <a:srgbClr val="FF0000"/>
                </a:solidFill>
                <a:latin typeface="Courier New"/>
              </a:rPr>
              <a:t>//Rep. invariant: degree = coeffs.length-1</a:t>
            </a:r>
            <a:endParaRPr lang="en-US" sz="2400" b="0" strike="noStrike" spc="-1" dirty="0">
              <a:solidFill>
                <a:srgbClr val="000000"/>
              </a:solidFill>
              <a:latin typeface="Calibri"/>
            </a:endParaRPr>
          </a:p>
          <a:p>
            <a:pPr>
              <a:lnSpc>
                <a:spcPct val="90000"/>
              </a:lnSpc>
              <a:spcBef>
                <a:spcPts val="751"/>
              </a:spcBef>
            </a:pPr>
            <a:r>
              <a:rPr lang="en-US" sz="2400" b="1" strike="noStrike" spc="-1" dirty="0">
                <a:solidFill>
                  <a:srgbClr val="FF0000"/>
                </a:solidFill>
                <a:latin typeface="Courier New"/>
              </a:rPr>
              <a:t>   //  </a:t>
            </a:r>
            <a:r>
              <a:rPr lang="en-US" sz="2400" b="1" strike="noStrike" spc="-1" dirty="0">
                <a:solidFill>
                  <a:srgbClr val="FF0000"/>
                </a:solidFill>
                <a:latin typeface="Courier New" panose="02070309020205020404" pitchFamily="49" charset="0"/>
                <a:cs typeface="Courier New" panose="02070309020205020404" pitchFamily="49" charset="0"/>
              </a:rPr>
              <a:t>Poly is </a:t>
            </a:r>
            <a:r>
              <a:rPr lang="en-US" sz="2400" b="1" spc="-1" dirty="0">
                <a:solidFill>
                  <a:srgbClr val="FF0000"/>
                </a:solidFill>
                <a:latin typeface="Courier New" panose="02070309020205020404" pitchFamily="49" charset="0"/>
                <a:cs typeface="Courier New" panose="02070309020205020404" pitchFamily="49" charset="0"/>
              </a:rPr>
              <a:t>the sum of </a:t>
            </a:r>
            <a:r>
              <a:rPr lang="en-US" sz="2400" b="1" spc="-1" dirty="0" err="1">
                <a:solidFill>
                  <a:srgbClr val="FF0000"/>
                </a:solidFill>
                <a:latin typeface="Courier New" panose="02070309020205020404" pitchFamily="49" charset="0"/>
                <a:cs typeface="Courier New" panose="02070309020205020404" pitchFamily="49" charset="0"/>
              </a:rPr>
              <a:t>coeffs</a:t>
            </a:r>
            <a:r>
              <a:rPr lang="en-US" sz="2400" b="1" spc="-1" dirty="0">
                <a:solidFill>
                  <a:srgbClr val="FF0000"/>
                </a:solidFill>
                <a:latin typeface="Courier New" panose="02070309020205020404" pitchFamily="49" charset="0"/>
                <a:cs typeface="Courier New" panose="02070309020205020404" pitchFamily="49" charset="0"/>
              </a:rPr>
              <a:t>[</a:t>
            </a:r>
            <a:r>
              <a:rPr lang="en-US" sz="2400" b="1" spc="-1" dirty="0" err="1">
                <a:solidFill>
                  <a:srgbClr val="FF0000"/>
                </a:solidFill>
                <a:latin typeface="Courier New" panose="02070309020205020404" pitchFamily="49" charset="0"/>
                <a:cs typeface="Courier New" panose="02070309020205020404" pitchFamily="49" charset="0"/>
              </a:rPr>
              <a:t>i</a:t>
            </a:r>
            <a:r>
              <a:rPr lang="en-US" sz="2400" b="1" spc="-1" dirty="0">
                <a:solidFill>
                  <a:srgbClr val="FF0000"/>
                </a:solidFill>
                <a:latin typeface="Courier New" panose="02070309020205020404" pitchFamily="49" charset="0"/>
                <a:cs typeface="Courier New" panose="02070309020205020404" pitchFamily="49" charset="0"/>
              </a:rPr>
              <a:t>]*</a:t>
            </a:r>
            <a:r>
              <a:rPr lang="en-US" sz="2400" b="1" spc="-1" dirty="0" err="1">
                <a:solidFill>
                  <a:srgbClr val="FF0000"/>
                </a:solidFill>
                <a:latin typeface="Courier New" panose="02070309020205020404" pitchFamily="49" charset="0"/>
                <a:cs typeface="Courier New" panose="02070309020205020404" pitchFamily="49" charset="0"/>
              </a:rPr>
              <a:t>x^i</a:t>
            </a:r>
            <a:r>
              <a:rPr lang="en-US" sz="2400" b="1" spc="-1" dirty="0">
                <a:solidFill>
                  <a:srgbClr val="FF0000"/>
                </a:solidFill>
                <a:latin typeface="Courier New" panose="02070309020205020404" pitchFamily="49" charset="0"/>
                <a:cs typeface="Courier New" panose="02070309020205020404" pitchFamily="49" charset="0"/>
              </a:rPr>
              <a:t> for </a:t>
            </a:r>
            <a:r>
              <a:rPr lang="en-US" sz="2400" b="1" spc="-1" dirty="0" err="1">
                <a:solidFill>
                  <a:srgbClr val="FF0000"/>
                </a:solidFill>
                <a:latin typeface="Courier New" panose="02070309020205020404" pitchFamily="49" charset="0"/>
                <a:cs typeface="Courier New" panose="02070309020205020404" pitchFamily="49" charset="0"/>
              </a:rPr>
              <a:t>i</a:t>
            </a:r>
            <a:r>
              <a:rPr lang="en-US" sz="2400" b="1" spc="-1" dirty="0">
                <a:solidFill>
                  <a:srgbClr val="FF0000"/>
                </a:solidFill>
                <a:latin typeface="Courier New" panose="02070309020205020404" pitchFamily="49" charset="0"/>
                <a:cs typeface="Courier New" panose="02070309020205020404" pitchFamily="49" charset="0"/>
              </a:rPr>
              <a:t> ranging from 0 to       </a:t>
            </a:r>
          </a:p>
          <a:p>
            <a:pPr>
              <a:lnSpc>
                <a:spcPct val="90000"/>
              </a:lnSpc>
              <a:spcBef>
                <a:spcPts val="751"/>
              </a:spcBef>
            </a:pPr>
            <a:r>
              <a:rPr lang="en-US" sz="2400" b="1" spc="-1" dirty="0">
                <a:solidFill>
                  <a:srgbClr val="FF0000"/>
                </a:solidFill>
                <a:latin typeface="Courier New" panose="02070309020205020404" pitchFamily="49" charset="0"/>
                <a:cs typeface="Courier New" panose="02070309020205020404" pitchFamily="49" charset="0"/>
              </a:rPr>
              <a:t>   //  degree</a:t>
            </a:r>
            <a:r>
              <a:rPr lang="en-US" sz="2400" b="1" strike="noStrike" spc="-1" dirty="0">
                <a:solidFill>
                  <a:srgbClr val="FF0000"/>
                </a:solidFill>
                <a:latin typeface="Courier New" panose="02070309020205020404" pitchFamily="49" charset="0"/>
                <a:cs typeface="Courier New" panose="02070309020205020404" pitchFamily="49" charset="0"/>
              </a:rPr>
              <a:t> </a:t>
            </a:r>
          </a:p>
          <a:p>
            <a:pPr>
              <a:lnSpc>
                <a:spcPct val="90000"/>
              </a:lnSpc>
              <a:spcBef>
                <a:spcPts val="751"/>
              </a:spcBef>
            </a:pPr>
            <a:r>
              <a:rPr lang="en-US" sz="2400" b="1" strike="noStrike" spc="-1" dirty="0">
                <a:solidFill>
                  <a:srgbClr val="FF0000"/>
                </a:solidFill>
                <a:latin typeface="Courier New"/>
              </a:rPr>
              <a:t>   </a:t>
            </a:r>
            <a:r>
              <a:rPr lang="en-US" sz="2400" b="1" strike="noStrike" spc="-1" dirty="0">
                <a:latin typeface="Courier New"/>
              </a:rPr>
              <a:t>private </a:t>
            </a:r>
            <a:r>
              <a:rPr lang="en-US" sz="2400" b="1" strike="noStrike" spc="-1" dirty="0">
                <a:solidFill>
                  <a:srgbClr val="000000"/>
                </a:solidFill>
                <a:latin typeface="Courier New"/>
              </a:rPr>
              <a:t>int degree;</a:t>
            </a:r>
            <a:endParaRPr lang="en-US" sz="2400" b="0" strike="noStrike" spc="-1" dirty="0">
              <a:solidFill>
                <a:srgbClr val="000000"/>
              </a:solidFill>
              <a:latin typeface="Calibri"/>
            </a:endParaRPr>
          </a:p>
          <a:p>
            <a:pPr>
              <a:lnSpc>
                <a:spcPct val="90000"/>
              </a:lnSpc>
              <a:spcBef>
                <a:spcPts val="751"/>
              </a:spcBef>
            </a:pPr>
            <a:r>
              <a:rPr lang="en-US" sz="2400" b="1" strike="noStrike" spc="-1" dirty="0">
                <a:solidFill>
                  <a:srgbClr val="000000"/>
                </a:solidFill>
                <a:latin typeface="Courier New"/>
              </a:rPr>
              <a:t>   private int[] </a:t>
            </a:r>
            <a:r>
              <a:rPr lang="en-US" sz="2400" b="1" strike="noStrike" spc="-1" dirty="0" err="1">
                <a:solidFill>
                  <a:srgbClr val="000000"/>
                </a:solidFill>
                <a:latin typeface="Courier New"/>
              </a:rPr>
              <a:t>coeffs</a:t>
            </a:r>
            <a:r>
              <a:rPr lang="en-US" sz="2400" b="1" strike="noStrike" spc="-1" dirty="0">
                <a:solidFill>
                  <a:srgbClr val="000000"/>
                </a:solidFill>
                <a:latin typeface="Courier New"/>
              </a:rPr>
              <a:t>;</a:t>
            </a:r>
            <a:endParaRPr lang="en-US" sz="2400" b="0" strike="noStrike" spc="-1" dirty="0">
              <a:solidFill>
                <a:srgbClr val="000000"/>
              </a:solidFill>
              <a:latin typeface="Calibri"/>
            </a:endParaRPr>
          </a:p>
          <a:p>
            <a:pPr>
              <a:lnSpc>
                <a:spcPct val="90000"/>
              </a:lnSpc>
              <a:spcBef>
                <a:spcPts val="751"/>
              </a:spcBef>
            </a:pPr>
            <a:r>
              <a:rPr lang="en-US" sz="2400" b="1" strike="noStrike" spc="-1" dirty="0">
                <a:solidFill>
                  <a:srgbClr val="000000"/>
                </a:solidFill>
                <a:latin typeface="Courier New"/>
              </a:rPr>
              <a:t>   // operations </a:t>
            </a:r>
            <a:r>
              <a:rPr lang="en-US" sz="2400" b="1" strike="noStrike" spc="-1" dirty="0">
                <a:solidFill>
                  <a:srgbClr val="0000FF"/>
                </a:solidFill>
                <a:latin typeface="Courier New"/>
              </a:rPr>
              <a:t>add</a:t>
            </a:r>
            <a:r>
              <a:rPr lang="en-US" sz="2400" b="1" strike="noStrike" spc="-1" dirty="0">
                <a:solidFill>
                  <a:srgbClr val="000000"/>
                </a:solidFill>
                <a:latin typeface="Courier New"/>
              </a:rPr>
              <a:t>, </a:t>
            </a:r>
            <a:r>
              <a:rPr lang="en-US" sz="2400" b="1" strike="noStrike" spc="-1" dirty="0">
                <a:solidFill>
                  <a:srgbClr val="0000FF"/>
                </a:solidFill>
                <a:latin typeface="Courier New"/>
              </a:rPr>
              <a:t>sub</a:t>
            </a:r>
            <a:r>
              <a:rPr lang="en-US" sz="2400" b="1" strike="noStrike" spc="-1" dirty="0">
                <a:solidFill>
                  <a:srgbClr val="000000"/>
                </a:solidFill>
                <a:latin typeface="Courier New"/>
              </a:rPr>
              <a:t>, </a:t>
            </a:r>
            <a:r>
              <a:rPr lang="en-US" sz="2400" b="1" strike="noStrike" spc="-1" dirty="0" err="1">
                <a:solidFill>
                  <a:srgbClr val="0000FF"/>
                </a:solidFill>
                <a:latin typeface="Courier New"/>
              </a:rPr>
              <a:t>mul</a:t>
            </a:r>
            <a:r>
              <a:rPr lang="en-US" sz="2400" b="1" strike="noStrike" spc="-1" dirty="0">
                <a:solidFill>
                  <a:srgbClr val="000000"/>
                </a:solidFill>
                <a:latin typeface="Courier New"/>
              </a:rPr>
              <a:t>, </a:t>
            </a:r>
            <a:r>
              <a:rPr lang="en-US" sz="2400" b="1" strike="noStrike" spc="-1" dirty="0">
                <a:solidFill>
                  <a:srgbClr val="0000FF"/>
                </a:solidFill>
                <a:latin typeface="Courier New"/>
              </a:rPr>
              <a:t>eval</a:t>
            </a:r>
            <a:r>
              <a:rPr lang="en-US" sz="2400" b="1" strike="noStrike" spc="-1" dirty="0">
                <a:solidFill>
                  <a:srgbClr val="000000"/>
                </a:solidFill>
                <a:latin typeface="Courier New"/>
              </a:rPr>
              <a:t>, etc.</a:t>
            </a:r>
            <a:endParaRPr lang="en-US" sz="2400" b="0" strike="noStrike" spc="-1" dirty="0">
              <a:solidFill>
                <a:srgbClr val="000000"/>
              </a:solidFill>
              <a:latin typeface="Calibri"/>
            </a:endParaRPr>
          </a:p>
          <a:p>
            <a:pPr>
              <a:lnSpc>
                <a:spcPct val="90000"/>
              </a:lnSpc>
              <a:spcBef>
                <a:spcPts val="751"/>
              </a:spcBef>
            </a:pPr>
            <a:r>
              <a:rPr lang="en-US" sz="2400" b="1" strike="noStrike" spc="-1" dirty="0">
                <a:solidFill>
                  <a:srgbClr val="000000"/>
                </a:solidFill>
                <a:latin typeface="Courier New"/>
              </a:rPr>
              <a:t>} </a:t>
            </a:r>
            <a:endParaRPr lang="en-US" sz="2400" b="0" strike="noStrike" spc="-1" dirty="0">
              <a:solidFill>
                <a:srgbClr val="000000"/>
              </a:solidFill>
              <a:latin typeface="Calibri"/>
            </a:endParaRPr>
          </a:p>
          <a:p>
            <a:pPr>
              <a:lnSpc>
                <a:spcPct val="90000"/>
              </a:lnSpc>
              <a:spcBef>
                <a:spcPts val="751"/>
              </a:spcBef>
            </a:pPr>
            <a:endParaRPr lang="en-US" sz="2400" b="0" strike="noStrike" spc="-1" dirty="0">
              <a:solidFill>
                <a:srgbClr val="000000"/>
              </a:solidFill>
              <a:latin typeface="Calibri"/>
            </a:endParaRPr>
          </a:p>
        </p:txBody>
      </p:sp>
      <p:sp>
        <p:nvSpPr>
          <p:cNvPr id="295" name="TextShape 3"/>
          <p:cNvSpPr txBox="1"/>
          <p:nvPr/>
        </p:nvSpPr>
        <p:spPr>
          <a:xfrm>
            <a:off x="6458040" y="6356520"/>
            <a:ext cx="2057040" cy="364680"/>
          </a:xfrm>
          <a:prstGeom prst="rect">
            <a:avLst/>
          </a:prstGeom>
          <a:noFill/>
          <a:ln>
            <a:noFill/>
          </a:ln>
        </p:spPr>
        <p:txBody>
          <a:bodyPr anchor="ctr"/>
          <a:lstStyle/>
          <a:p>
            <a:pPr algn="r">
              <a:lnSpc>
                <a:spcPct val="100000"/>
              </a:lnSpc>
            </a:pPr>
            <a:fld id="{BD8BAD8E-E5A3-407B-A34A-529D6A6A8CEC}" type="slidenum">
              <a:rPr lang="en-US" sz="1400" b="0" strike="noStrike" spc="-1">
                <a:solidFill>
                  <a:srgbClr val="8B8B8B"/>
                </a:solidFill>
                <a:latin typeface="Tahoma"/>
                <a:ea typeface="MS PGothic"/>
              </a:rPr>
              <a:t>44</a:t>
            </a:fld>
            <a:endParaRPr lang="en-US" sz="1400" b="0" strike="noStrike" spc="-1">
              <a:latin typeface="Times New Roman"/>
            </a:endParaRPr>
          </a:p>
        </p:txBody>
      </p:sp>
      <p:sp>
        <p:nvSpPr>
          <p:cNvPr id="296" name="CustomShape 4"/>
          <p:cNvSpPr/>
          <p:nvPr/>
        </p:nvSpPr>
        <p:spPr>
          <a:xfrm>
            <a:off x="228600" y="4267080"/>
            <a:ext cx="8762760" cy="236196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90000"/>
              </a:lnSpc>
              <a:spcBef>
                <a:spcPts val="479"/>
              </a:spcBef>
            </a:pPr>
            <a:r>
              <a:rPr lang="en-US" sz="1700" b="1" strike="noStrike" spc="-1" dirty="0">
                <a:solidFill>
                  <a:srgbClr val="000000"/>
                </a:solidFill>
                <a:latin typeface="Courier New" panose="02070309020205020404" pitchFamily="49" charset="0"/>
                <a:ea typeface="MS PGothic"/>
                <a:cs typeface="Courier New" panose="02070309020205020404" pitchFamily="49" charset="0"/>
              </a:rPr>
              <a:t>class Polynomial {</a:t>
            </a:r>
            <a:endParaRPr lang="en-US" sz="1700" b="0" strike="noStrike" spc="-1" dirty="0">
              <a:latin typeface="Courier New" panose="02070309020205020404" pitchFamily="49" charset="0"/>
              <a:cs typeface="Courier New" panose="02070309020205020404" pitchFamily="49" charset="0"/>
            </a:endParaRPr>
          </a:p>
          <a:p>
            <a:pPr>
              <a:lnSpc>
                <a:spcPct val="90000"/>
              </a:lnSpc>
              <a:spcBef>
                <a:spcPts val="479"/>
              </a:spcBef>
            </a:pPr>
            <a:r>
              <a:rPr lang="en-US" sz="1700" b="1" strike="noStrike" spc="-1" dirty="0">
                <a:solidFill>
                  <a:srgbClr val="000000"/>
                </a:solidFill>
                <a:latin typeface="Courier New" panose="02070309020205020404" pitchFamily="49" charset="0"/>
                <a:ea typeface="MS PGothic"/>
                <a:cs typeface="Courier New" panose="02070309020205020404" pitchFamily="49" charset="0"/>
              </a:rPr>
              <a:t>   </a:t>
            </a:r>
            <a:r>
              <a:rPr lang="en-US" sz="1700" b="1" strike="noStrike" spc="-1" dirty="0">
                <a:solidFill>
                  <a:srgbClr val="FF0000"/>
                </a:solidFill>
                <a:latin typeface="Courier New" panose="02070309020205020404" pitchFamily="49" charset="0"/>
                <a:ea typeface="MS PGothic"/>
                <a:cs typeface="Courier New" panose="02070309020205020404" pitchFamily="49" charset="0"/>
              </a:rPr>
              <a:t>//Rep. invariant: for any 0 &lt;= </a:t>
            </a:r>
            <a:r>
              <a:rPr lang="en-US" sz="1700" b="1" strike="noStrike" spc="-1" dirty="0" err="1">
                <a:solidFill>
                  <a:srgbClr val="FF0000"/>
                </a:solidFill>
                <a:latin typeface="Courier New" panose="02070309020205020404" pitchFamily="49" charset="0"/>
                <a:ea typeface="MS PGothic"/>
                <a:cs typeface="Courier New" panose="02070309020205020404" pitchFamily="49" charset="0"/>
              </a:rPr>
              <a:t>i,j</a:t>
            </a:r>
            <a:r>
              <a:rPr lang="en-US" sz="1700" b="1" strike="noStrike" spc="-1" dirty="0">
                <a:solidFill>
                  <a:srgbClr val="FF0000"/>
                </a:solidFill>
                <a:latin typeface="Courier New" panose="02070309020205020404" pitchFamily="49" charset="0"/>
                <a:ea typeface="MS PGothic"/>
                <a:cs typeface="Courier New" panose="02070309020205020404" pitchFamily="49" charset="0"/>
              </a:rPr>
              <a:t> &lt; </a:t>
            </a:r>
            <a:r>
              <a:rPr lang="en-US" sz="1700" b="1" strike="noStrike" spc="-1" dirty="0" err="1">
                <a:solidFill>
                  <a:srgbClr val="FF0000"/>
                </a:solidFill>
                <a:latin typeface="Courier New" panose="02070309020205020404" pitchFamily="49" charset="0"/>
                <a:ea typeface="MS PGothic"/>
                <a:cs typeface="Courier New" panose="02070309020205020404" pitchFamily="49" charset="0"/>
              </a:rPr>
              <a:t>ter</a:t>
            </a:r>
            <a:r>
              <a:rPr lang="en-US" sz="1700" b="1" spc="-1" dirty="0" err="1">
                <a:solidFill>
                  <a:srgbClr val="FF0000"/>
                </a:solidFill>
                <a:latin typeface="Courier New" panose="02070309020205020404" pitchFamily="49" charset="0"/>
                <a:ea typeface="MS PGothic"/>
                <a:cs typeface="Courier New" panose="02070309020205020404" pitchFamily="49" charset="0"/>
              </a:rPr>
              <a:t>ms.size</a:t>
            </a:r>
            <a:r>
              <a:rPr lang="en-US" sz="1700" b="1" spc="-1" dirty="0">
                <a:solidFill>
                  <a:srgbClr val="FF0000"/>
                </a:solidFill>
                <a:latin typeface="Courier New" panose="02070309020205020404" pitchFamily="49" charset="0"/>
                <a:ea typeface="MS PGothic"/>
                <a:cs typeface="Courier New" panose="02070309020205020404" pitchFamily="49" charset="0"/>
              </a:rPr>
              <a:t>(), </a:t>
            </a:r>
            <a:r>
              <a:rPr lang="en-US" sz="1700" b="1" spc="-1" dirty="0" err="1">
                <a:solidFill>
                  <a:srgbClr val="FF0000"/>
                </a:solidFill>
                <a:latin typeface="Courier New" panose="02070309020205020404" pitchFamily="49" charset="0"/>
                <a:ea typeface="MS PGothic"/>
                <a:cs typeface="Courier New" panose="02070309020205020404" pitchFamily="49" charset="0"/>
              </a:rPr>
              <a:t>i</a:t>
            </a:r>
            <a:r>
              <a:rPr lang="en-US" sz="1700" b="1" spc="-1">
                <a:solidFill>
                  <a:srgbClr val="FF0000"/>
                </a:solidFill>
                <a:latin typeface="Courier New" panose="02070309020205020404" pitchFamily="49" charset="0"/>
                <a:ea typeface="MS PGothic"/>
                <a:cs typeface="Courier New" panose="02070309020205020404" pitchFamily="49" charset="0"/>
              </a:rPr>
              <a:t> != j =&gt;</a:t>
            </a:r>
            <a:br>
              <a:rPr lang="en-US" sz="1700" b="1" spc="-1" dirty="0">
                <a:solidFill>
                  <a:srgbClr val="FF0000"/>
                </a:solidFill>
                <a:latin typeface="Courier New" panose="02070309020205020404" pitchFamily="49" charset="0"/>
                <a:ea typeface="MS PGothic"/>
                <a:cs typeface="Courier New" panose="02070309020205020404" pitchFamily="49" charset="0"/>
              </a:rPr>
            </a:br>
            <a:r>
              <a:rPr lang="en-US" sz="1700" b="1" spc="-1" dirty="0">
                <a:solidFill>
                  <a:srgbClr val="FF0000"/>
                </a:solidFill>
                <a:latin typeface="Courier New" panose="02070309020205020404" pitchFamily="49" charset="0"/>
                <a:ea typeface="MS PGothic"/>
                <a:cs typeface="Courier New" panose="02070309020205020404" pitchFamily="49" charset="0"/>
              </a:rPr>
              <a:t>	</a:t>
            </a:r>
            <a:r>
              <a:rPr lang="en-US" sz="1700" b="1" spc="-1" dirty="0" err="1">
                <a:solidFill>
                  <a:srgbClr val="FF0000"/>
                </a:solidFill>
                <a:latin typeface="Courier New" panose="02070309020205020404" pitchFamily="49" charset="0"/>
                <a:ea typeface="MS PGothic"/>
                <a:cs typeface="Courier New" panose="02070309020205020404" pitchFamily="49" charset="0"/>
              </a:rPr>
              <a:t>terms</a:t>
            </a:r>
            <a:r>
              <a:rPr lang="en-US" sz="1700" b="1" spc="-1" baseline="-25000" dirty="0" err="1">
                <a:solidFill>
                  <a:srgbClr val="FF0000"/>
                </a:solidFill>
                <a:latin typeface="Courier New" panose="02070309020205020404" pitchFamily="49" charset="0"/>
                <a:ea typeface="MS PGothic"/>
                <a:cs typeface="Courier New" panose="02070309020205020404" pitchFamily="49" charset="0"/>
              </a:rPr>
              <a:t>i</a:t>
            </a:r>
            <a:r>
              <a:rPr lang="en-US" sz="1700" b="1" spc="-1" dirty="0" err="1">
                <a:solidFill>
                  <a:srgbClr val="FF0000"/>
                </a:solidFill>
                <a:latin typeface="Courier New" panose="02070309020205020404" pitchFamily="49" charset="0"/>
                <a:ea typeface="MS PGothic"/>
                <a:cs typeface="Courier New" panose="02070309020205020404" pitchFamily="49" charset="0"/>
              </a:rPr>
              <a:t>.getExp</a:t>
            </a:r>
            <a:r>
              <a:rPr lang="en-US" sz="1700" b="1" spc="-1" dirty="0">
                <a:solidFill>
                  <a:srgbClr val="FF0000"/>
                </a:solidFill>
                <a:latin typeface="Courier New" panose="02070309020205020404" pitchFamily="49" charset="0"/>
                <a:ea typeface="MS PGothic"/>
                <a:cs typeface="Courier New" panose="02070309020205020404" pitchFamily="49" charset="0"/>
              </a:rPr>
              <a:t>() != </a:t>
            </a:r>
            <a:r>
              <a:rPr lang="en-US" sz="1700" b="1" spc="-1" dirty="0" err="1">
                <a:solidFill>
                  <a:srgbClr val="FF0000"/>
                </a:solidFill>
                <a:latin typeface="Courier New" panose="02070309020205020404" pitchFamily="49" charset="0"/>
                <a:ea typeface="MS PGothic"/>
                <a:cs typeface="Courier New" panose="02070309020205020404" pitchFamily="49" charset="0"/>
              </a:rPr>
              <a:t>terms</a:t>
            </a:r>
            <a:r>
              <a:rPr lang="en-US" sz="1700" b="1" spc="-1" baseline="-25000" dirty="0" err="1">
                <a:solidFill>
                  <a:srgbClr val="FF0000"/>
                </a:solidFill>
                <a:latin typeface="Courier New" panose="02070309020205020404" pitchFamily="49" charset="0"/>
                <a:ea typeface="MS PGothic"/>
                <a:cs typeface="Courier New" panose="02070309020205020404" pitchFamily="49" charset="0"/>
              </a:rPr>
              <a:t>j</a:t>
            </a:r>
            <a:r>
              <a:rPr lang="en-US" sz="1700" b="1" spc="-1" dirty="0" err="1">
                <a:solidFill>
                  <a:srgbClr val="FF0000"/>
                </a:solidFill>
                <a:latin typeface="Courier New" panose="02070309020205020404" pitchFamily="49" charset="0"/>
                <a:ea typeface="MS PGothic"/>
                <a:cs typeface="Courier New" panose="02070309020205020404" pitchFamily="49" charset="0"/>
              </a:rPr>
              <a:t>.getExp</a:t>
            </a:r>
            <a:r>
              <a:rPr lang="en-US" sz="1700" b="1" spc="-1" dirty="0">
                <a:solidFill>
                  <a:srgbClr val="FF0000"/>
                </a:solidFill>
                <a:latin typeface="Courier New" panose="02070309020205020404" pitchFamily="49" charset="0"/>
                <a:ea typeface="MS PGothic"/>
                <a:cs typeface="Courier New" panose="02070309020205020404" pitchFamily="49" charset="0"/>
              </a:rPr>
              <a:t>()</a:t>
            </a:r>
            <a:endParaRPr lang="en-US" sz="1700" b="1" strike="noStrike" spc="-1" dirty="0">
              <a:solidFill>
                <a:srgbClr val="FF0000"/>
              </a:solidFill>
              <a:latin typeface="Courier New" panose="02070309020205020404" pitchFamily="49" charset="0"/>
              <a:ea typeface="MS PGothic"/>
              <a:cs typeface="Courier New" panose="02070309020205020404" pitchFamily="49" charset="0"/>
            </a:endParaRPr>
          </a:p>
          <a:p>
            <a:pPr>
              <a:lnSpc>
                <a:spcPct val="90000"/>
              </a:lnSpc>
              <a:spcBef>
                <a:spcPts val="479"/>
              </a:spcBef>
            </a:pPr>
            <a:r>
              <a:rPr lang="en-US" sz="1700" b="1" spc="-1" dirty="0">
                <a:solidFill>
                  <a:srgbClr val="FF0000"/>
                </a:solidFill>
                <a:latin typeface="Courier New" panose="02070309020205020404" pitchFamily="49" charset="0"/>
                <a:ea typeface="MS PGothic"/>
                <a:cs typeface="Courier New" panose="02070309020205020404" pitchFamily="49" charset="0"/>
              </a:rPr>
              <a:t>   //  </a:t>
            </a:r>
            <a:r>
              <a:rPr lang="en-US" sz="1700" b="1" strike="noStrike" spc="-1" dirty="0">
                <a:solidFill>
                  <a:srgbClr val="FF0000"/>
                </a:solidFill>
                <a:latin typeface="Courier New" panose="02070309020205020404" pitchFamily="49" charset="0"/>
                <a:ea typeface="MS PGothic"/>
                <a:cs typeface="Courier New" panose="02070309020205020404" pitchFamily="49" charset="0"/>
              </a:rPr>
              <a:t>Poly is sum of terms… </a:t>
            </a:r>
            <a:endParaRPr lang="en-US" sz="1700" b="0" strike="noStrike" spc="-1" dirty="0">
              <a:latin typeface="Courier New" panose="02070309020205020404" pitchFamily="49" charset="0"/>
              <a:cs typeface="Courier New" panose="02070309020205020404" pitchFamily="49" charset="0"/>
            </a:endParaRPr>
          </a:p>
          <a:p>
            <a:pPr>
              <a:lnSpc>
                <a:spcPct val="90000"/>
              </a:lnSpc>
              <a:spcBef>
                <a:spcPts val="479"/>
              </a:spcBef>
            </a:pPr>
            <a:r>
              <a:rPr lang="en-US" sz="1700" b="1" strike="noStrike" spc="-1" dirty="0">
                <a:solidFill>
                  <a:srgbClr val="000000"/>
                </a:solidFill>
                <a:latin typeface="Courier New" panose="02070309020205020404" pitchFamily="49" charset="0"/>
                <a:ea typeface="MS PGothic"/>
                <a:cs typeface="Courier New" panose="02070309020205020404" pitchFamily="49" charset="0"/>
              </a:rPr>
              <a:t>   private List&lt;Term&gt; terms; </a:t>
            </a:r>
            <a:endParaRPr lang="en-US" sz="1700" b="0" strike="noStrike" spc="-1" dirty="0">
              <a:latin typeface="Courier New" panose="02070309020205020404" pitchFamily="49" charset="0"/>
              <a:cs typeface="Courier New" panose="02070309020205020404" pitchFamily="49" charset="0"/>
            </a:endParaRPr>
          </a:p>
          <a:p>
            <a:pPr>
              <a:lnSpc>
                <a:spcPct val="90000"/>
              </a:lnSpc>
              <a:spcBef>
                <a:spcPts val="479"/>
              </a:spcBef>
            </a:pPr>
            <a:r>
              <a:rPr lang="en-US" sz="1700" b="1" strike="noStrike" spc="-1" dirty="0">
                <a:solidFill>
                  <a:srgbClr val="000000"/>
                </a:solidFill>
                <a:latin typeface="Courier New" panose="02070309020205020404" pitchFamily="49" charset="0"/>
                <a:ea typeface="MS PGothic"/>
                <a:cs typeface="Courier New" panose="02070309020205020404" pitchFamily="49" charset="0"/>
              </a:rPr>
              <a:t>   // operations </a:t>
            </a:r>
            <a:r>
              <a:rPr lang="en-US" sz="1700" b="1" strike="noStrike" spc="-1" dirty="0">
                <a:solidFill>
                  <a:srgbClr val="0000FF"/>
                </a:solidFill>
                <a:latin typeface="Courier New" panose="02070309020205020404" pitchFamily="49" charset="0"/>
                <a:ea typeface="MS PGothic"/>
                <a:cs typeface="Courier New" panose="02070309020205020404" pitchFamily="49" charset="0"/>
              </a:rPr>
              <a:t>add</a:t>
            </a:r>
            <a:r>
              <a:rPr lang="en-US" sz="1700" b="1" strike="noStrike" spc="-1" dirty="0">
                <a:solidFill>
                  <a:srgbClr val="000000"/>
                </a:solidFill>
                <a:latin typeface="Courier New" panose="02070309020205020404" pitchFamily="49" charset="0"/>
                <a:ea typeface="MS PGothic"/>
                <a:cs typeface="Courier New" panose="02070309020205020404" pitchFamily="49" charset="0"/>
              </a:rPr>
              <a:t>, </a:t>
            </a:r>
            <a:r>
              <a:rPr lang="en-US" sz="1700" b="1" strike="noStrike" spc="-1" dirty="0">
                <a:solidFill>
                  <a:srgbClr val="0000FF"/>
                </a:solidFill>
                <a:latin typeface="Courier New" panose="02070309020205020404" pitchFamily="49" charset="0"/>
                <a:ea typeface="MS PGothic"/>
                <a:cs typeface="Courier New" panose="02070309020205020404" pitchFamily="49" charset="0"/>
              </a:rPr>
              <a:t>sub</a:t>
            </a:r>
            <a:r>
              <a:rPr lang="en-US" sz="1700" b="1" strike="noStrike" spc="-1" dirty="0">
                <a:solidFill>
                  <a:srgbClr val="000000"/>
                </a:solidFill>
                <a:latin typeface="Courier New" panose="02070309020205020404" pitchFamily="49" charset="0"/>
                <a:ea typeface="MS PGothic"/>
                <a:cs typeface="Courier New" panose="02070309020205020404" pitchFamily="49" charset="0"/>
              </a:rPr>
              <a:t>, </a:t>
            </a:r>
            <a:r>
              <a:rPr lang="en-US" sz="1700" b="1" strike="noStrike" spc="-1" dirty="0" err="1">
                <a:solidFill>
                  <a:srgbClr val="0000FF"/>
                </a:solidFill>
                <a:latin typeface="Courier New" panose="02070309020205020404" pitchFamily="49" charset="0"/>
                <a:ea typeface="MS PGothic"/>
                <a:cs typeface="Courier New" panose="02070309020205020404" pitchFamily="49" charset="0"/>
              </a:rPr>
              <a:t>mul</a:t>
            </a:r>
            <a:r>
              <a:rPr lang="en-US" sz="1700" b="1" strike="noStrike" spc="-1" dirty="0">
                <a:solidFill>
                  <a:srgbClr val="000000"/>
                </a:solidFill>
                <a:latin typeface="Courier New" panose="02070309020205020404" pitchFamily="49" charset="0"/>
                <a:ea typeface="MS PGothic"/>
                <a:cs typeface="Courier New" panose="02070309020205020404" pitchFamily="49" charset="0"/>
              </a:rPr>
              <a:t>, </a:t>
            </a:r>
            <a:r>
              <a:rPr lang="en-US" sz="1700" b="1" strike="noStrike" spc="-1" dirty="0">
                <a:solidFill>
                  <a:srgbClr val="0000FF"/>
                </a:solidFill>
                <a:latin typeface="Courier New" panose="02070309020205020404" pitchFamily="49" charset="0"/>
                <a:ea typeface="MS PGothic"/>
                <a:cs typeface="Courier New" panose="02070309020205020404" pitchFamily="49" charset="0"/>
              </a:rPr>
              <a:t>eval</a:t>
            </a:r>
            <a:r>
              <a:rPr lang="en-US" sz="1700" b="1" strike="noStrike" spc="-1" dirty="0">
                <a:solidFill>
                  <a:srgbClr val="000000"/>
                </a:solidFill>
                <a:latin typeface="Courier New" panose="02070309020205020404" pitchFamily="49" charset="0"/>
                <a:ea typeface="MS PGothic"/>
                <a:cs typeface="Courier New" panose="02070309020205020404" pitchFamily="49" charset="0"/>
              </a:rPr>
              <a:t>, etc.</a:t>
            </a:r>
            <a:endParaRPr lang="en-US" sz="1700" b="0" strike="noStrike" spc="-1" dirty="0">
              <a:latin typeface="Courier New" panose="02070309020205020404" pitchFamily="49" charset="0"/>
              <a:cs typeface="Courier New" panose="02070309020205020404" pitchFamily="49" charset="0"/>
            </a:endParaRPr>
          </a:p>
          <a:p>
            <a:pPr>
              <a:lnSpc>
                <a:spcPct val="90000"/>
              </a:lnSpc>
              <a:spcBef>
                <a:spcPts val="479"/>
              </a:spcBef>
            </a:pPr>
            <a:r>
              <a:rPr lang="en-US" sz="1700" b="1" strike="noStrike" spc="-1" dirty="0">
                <a:solidFill>
                  <a:srgbClr val="000000"/>
                </a:solidFill>
                <a:latin typeface="Courier New" panose="02070309020205020404" pitchFamily="49" charset="0"/>
                <a:ea typeface="MS PGothic"/>
                <a:cs typeface="Courier New" panose="02070309020205020404" pitchFamily="49" charset="0"/>
              </a:rPr>
              <a:t>} </a:t>
            </a:r>
            <a:endParaRPr lang="en-US" sz="1700" b="0" strike="noStrike" spc="-1" dirty="0">
              <a:latin typeface="Courier New" panose="02070309020205020404" pitchFamily="49" charset="0"/>
              <a:cs typeface="Courier New" panose="02070309020205020404" pitchFamily="49" charset="0"/>
            </a:endParaRPr>
          </a:p>
          <a:p>
            <a:pPr>
              <a:lnSpc>
                <a:spcPct val="90000"/>
              </a:lnSpc>
              <a:spcBef>
                <a:spcPts val="479"/>
              </a:spcBef>
            </a:pPr>
            <a:endParaRPr lang="en-US" sz="1700" b="0" strike="noStrike" spc="-1" dirty="0">
              <a:latin typeface="Courier New" panose="02070309020205020404" pitchFamily="49" charset="0"/>
              <a:cs typeface="Courier New" panose="02070309020205020404" pitchFamily="49" charset="0"/>
            </a:endParaRPr>
          </a:p>
        </p:txBody>
      </p:sp>
      <p:sp>
        <p:nvSpPr>
          <p:cNvPr id="297" name="TextShape 5"/>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Shape 1"/>
          <p:cNvSpPr txBox="1"/>
          <p:nvPr/>
        </p:nvSpPr>
        <p:spPr>
          <a:xfrm>
            <a:off x="628560" y="365040"/>
            <a:ext cx="7886520" cy="1325160"/>
          </a:xfrm>
          <a:prstGeom prst="rect">
            <a:avLst/>
          </a:prstGeom>
          <a:noFill/>
          <a:ln>
            <a:noFill/>
          </a:ln>
        </p:spPr>
        <p:txBody>
          <a:bodyPr anchor="ctr"/>
          <a:lstStyle/>
          <a:p>
            <a:pPr>
              <a:lnSpc>
                <a:spcPct val="100000"/>
              </a:lnSpc>
            </a:pPr>
            <a:r>
              <a:rPr lang="en-US" sz="3300" b="0" strike="noStrike" spc="-1" dirty="0">
                <a:solidFill>
                  <a:srgbClr val="000000"/>
                </a:solidFill>
                <a:latin typeface="Calibri Light"/>
              </a:rPr>
              <a:t>Data Abstraction</a:t>
            </a:r>
            <a:endParaRPr lang="en-US" sz="3300" b="0" strike="noStrike" spc="-1" dirty="0">
              <a:solidFill>
                <a:srgbClr val="000000"/>
              </a:solidFill>
              <a:latin typeface="Tahoma"/>
            </a:endParaRPr>
          </a:p>
        </p:txBody>
      </p:sp>
      <p:sp>
        <p:nvSpPr>
          <p:cNvPr id="105" name="TextShape 2"/>
          <p:cNvSpPr txBox="1"/>
          <p:nvPr/>
        </p:nvSpPr>
        <p:spPr>
          <a:xfrm>
            <a:off x="152280" y="1523880"/>
            <a:ext cx="8838720" cy="4800240"/>
          </a:xfrm>
          <a:prstGeom prst="rect">
            <a:avLst/>
          </a:prstGeom>
          <a:noFill/>
          <a:ln>
            <a:noFill/>
          </a:ln>
        </p:spPr>
        <p:txBody>
          <a:bodyPr/>
          <a:lstStyle/>
          <a:p>
            <a:pPr marL="171360" indent="-171000">
              <a:lnSpc>
                <a:spcPct val="100000"/>
              </a:lnSpc>
              <a:spcBef>
                <a:spcPts val="751"/>
              </a:spcBef>
              <a:buClr>
                <a:srgbClr val="000000"/>
              </a:buClr>
              <a:buFont typeface="Arial"/>
              <a:buChar char="•"/>
            </a:pPr>
            <a:r>
              <a:rPr lang="en-US" sz="2800" b="0" strike="noStrike" spc="-1" dirty="0">
                <a:solidFill>
                  <a:srgbClr val="000000"/>
                </a:solidFill>
                <a:latin typeface="Calibri"/>
              </a:rPr>
              <a:t>Data abstraction</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Types: abstract away from the details of data representation</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E.g., type </a:t>
            </a:r>
            <a:r>
              <a:rPr lang="en-US" sz="2400" b="0" strike="noStrike" spc="-1" dirty="0">
                <a:solidFill>
                  <a:srgbClr val="0000FF"/>
                </a:solidFill>
                <a:latin typeface="Calibri"/>
              </a:rPr>
              <a:t>String</a:t>
            </a:r>
            <a:r>
              <a:rPr lang="en-US" sz="2400" b="0" strike="noStrike" spc="-1" dirty="0">
                <a:solidFill>
                  <a:srgbClr val="000000"/>
                </a:solidFill>
                <a:latin typeface="Calibri"/>
              </a:rPr>
              <a:t> is an abstraction</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E.g., C type </a:t>
            </a:r>
            <a:r>
              <a:rPr lang="en-US" sz="2400" b="0" strike="noStrike" spc="-1" dirty="0">
                <a:solidFill>
                  <a:srgbClr val="0000FF"/>
                </a:solidFill>
                <a:latin typeface="Calibri"/>
              </a:rPr>
              <a:t>struct Person</a:t>
            </a:r>
            <a:r>
              <a:rPr lang="en-US" sz="2400" b="0" strike="noStrike" spc="-1" dirty="0">
                <a:solidFill>
                  <a:srgbClr val="000000"/>
                </a:solidFill>
                <a:latin typeface="Calibri"/>
              </a:rPr>
              <a:t> is an abstraction</a:t>
            </a:r>
          </a:p>
          <a:p>
            <a:pPr marL="171360" indent="-171000">
              <a:lnSpc>
                <a:spcPct val="100000"/>
              </a:lnSpc>
              <a:spcBef>
                <a:spcPts val="751"/>
              </a:spcBef>
              <a:buClr>
                <a:srgbClr val="FF0000"/>
              </a:buClr>
              <a:buFont typeface="Arial"/>
              <a:buChar char="•"/>
            </a:pPr>
            <a:r>
              <a:rPr lang="en-US" sz="2800" b="0" strike="noStrike" spc="-1" dirty="0">
                <a:solidFill>
                  <a:srgbClr val="FF0000"/>
                </a:solidFill>
                <a:latin typeface="Calibri"/>
              </a:rPr>
              <a:t>Abstract Data Type (ADT)</a:t>
            </a:r>
            <a:r>
              <a:rPr lang="en-US" sz="2800" b="0" strike="noStrike" spc="-1" dirty="0">
                <a:solidFill>
                  <a:srgbClr val="000000"/>
                </a:solidFill>
                <a:latin typeface="Calibri"/>
              </a:rPr>
              <a:t>: high-level data abstraction</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The ADT is </a:t>
            </a:r>
            <a:r>
              <a:rPr lang="en-US" sz="2400" b="0" u="sng" strike="noStrike" spc="-1" dirty="0">
                <a:solidFill>
                  <a:srgbClr val="000000"/>
                </a:solidFill>
                <a:uFillTx/>
                <a:latin typeface="Calibri"/>
              </a:rPr>
              <a:t>operations</a:t>
            </a:r>
            <a:r>
              <a:rPr lang="en-US" sz="2400" b="0" strike="noStrike" spc="-1" dirty="0">
                <a:solidFill>
                  <a:srgbClr val="000000"/>
                </a:solidFill>
                <a:latin typeface="Calibri"/>
              </a:rPr>
              <a:t> + </a:t>
            </a:r>
            <a:r>
              <a:rPr lang="en-US" sz="2400" b="0" u="sng" strike="noStrike" spc="-1" dirty="0">
                <a:solidFill>
                  <a:srgbClr val="000000"/>
                </a:solidFill>
                <a:uFillTx/>
                <a:latin typeface="Calibri"/>
              </a:rPr>
              <a:t>state</a:t>
            </a:r>
            <a:endParaRPr lang="en-US" sz="24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A specification mechanism</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A way of thinking about programs and design</a:t>
            </a:r>
          </a:p>
        </p:txBody>
      </p:sp>
      <p:sp>
        <p:nvSpPr>
          <p:cNvPr id="106" name="TextShape 3"/>
          <p:cNvSpPr txBox="1"/>
          <p:nvPr/>
        </p:nvSpPr>
        <p:spPr>
          <a:xfrm>
            <a:off x="228600" y="6248520"/>
            <a:ext cx="655272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07" name="TextShape 4"/>
          <p:cNvSpPr txBox="1"/>
          <p:nvPr/>
        </p:nvSpPr>
        <p:spPr>
          <a:xfrm>
            <a:off x="6458040" y="6356520"/>
            <a:ext cx="2057040" cy="364680"/>
          </a:xfrm>
          <a:prstGeom prst="rect">
            <a:avLst/>
          </a:prstGeom>
          <a:noFill/>
          <a:ln>
            <a:noFill/>
          </a:ln>
        </p:spPr>
        <p:txBody>
          <a:bodyPr anchor="ctr"/>
          <a:lstStyle/>
          <a:p>
            <a:pPr algn="r">
              <a:lnSpc>
                <a:spcPct val="100000"/>
              </a:lnSpc>
            </a:pPr>
            <a:fld id="{261502CA-9BB6-4F36-BFB7-1385972585E2}" type="slidenum">
              <a:rPr lang="en-US" sz="1400" b="0" strike="noStrike" spc="-1">
                <a:solidFill>
                  <a:srgbClr val="8B8B8B"/>
                </a:solidFill>
                <a:latin typeface="Tahoma"/>
                <a:ea typeface="MS PGothic"/>
              </a:rPr>
              <a:t>5</a:t>
            </a:fld>
            <a:endParaRPr lang="en-US" sz="1400" b="0" strike="noStrike" spc="-1">
              <a:latin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Abstract Data Types are Important</a:t>
            </a:r>
            <a:endParaRPr lang="en-US" sz="3300" b="0" strike="noStrike" spc="-1">
              <a:solidFill>
                <a:srgbClr val="000000"/>
              </a:solidFill>
              <a:latin typeface="Tahoma"/>
            </a:endParaRPr>
          </a:p>
        </p:txBody>
      </p:sp>
      <p:sp>
        <p:nvSpPr>
          <p:cNvPr id="109"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ADTs are about organizing and manipulating data</a:t>
            </a:r>
          </a:p>
          <a:p>
            <a:pPr marL="171360" indent="-171000">
              <a:lnSpc>
                <a:spcPct val="90000"/>
              </a:lnSpc>
              <a:spcBef>
                <a:spcPts val="751"/>
              </a:spcBef>
              <a:buClr>
                <a:srgbClr val="000000"/>
              </a:buClr>
              <a:buFont typeface="Arial"/>
              <a:buChar char="•"/>
            </a:pPr>
            <a:r>
              <a:rPr lang="en-US" sz="2100" b="0" u="sng" strike="noStrike" spc="-1" dirty="0">
                <a:solidFill>
                  <a:srgbClr val="000000"/>
                </a:solidFill>
                <a:uFillTx/>
                <a:latin typeface="Calibri"/>
              </a:rPr>
              <a:t>Organizing and manipulating</a:t>
            </a:r>
            <a:r>
              <a:rPr lang="en-US" sz="2100" b="0" strike="noStrike" spc="-1" dirty="0">
                <a:solidFill>
                  <a:srgbClr val="000000"/>
                </a:solidFill>
                <a:latin typeface="Calibri"/>
              </a:rPr>
              <a:t> data is pervasive. </a:t>
            </a:r>
          </a:p>
          <a:p>
            <a:pPr marL="628560" lvl="1" indent="-171000">
              <a:lnSpc>
                <a:spcPct val="90000"/>
              </a:lnSpc>
              <a:spcBef>
                <a:spcPts val="751"/>
              </a:spcBef>
              <a:buClr>
                <a:srgbClr val="000000"/>
              </a:buClr>
              <a:buFont typeface="Arial"/>
              <a:buChar char="•"/>
            </a:pPr>
            <a:r>
              <a:rPr lang="en-US" sz="2100" b="0" strike="noStrike" spc="-1" dirty="0">
                <a:solidFill>
                  <a:srgbClr val="000000"/>
                </a:solidFill>
                <a:latin typeface="Calibri"/>
              </a:rPr>
              <a:t>Inventing and describing algorithms is not</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Start your design by </a:t>
            </a:r>
            <a:r>
              <a:rPr lang="en-US" sz="2100" spc="-1" dirty="0">
                <a:solidFill>
                  <a:srgbClr val="FF0000"/>
                </a:solidFill>
                <a:latin typeface="Calibri"/>
              </a:rPr>
              <a:t>thinking about the data model</a:t>
            </a:r>
            <a:r>
              <a:rPr lang="en-US" sz="2100" b="0" strike="noStrike" spc="-1" dirty="0">
                <a:solidFill>
                  <a:srgbClr val="FF0000"/>
                </a:solidFill>
                <a:latin typeface="Calibri"/>
              </a:rPr>
              <a:t>. </a:t>
            </a:r>
            <a:endParaRPr lang="en-US" sz="2100" b="0" strike="noStrike" spc="-1" dirty="0">
              <a:solidFill>
                <a:srgbClr val="000000"/>
              </a:solidFill>
              <a:latin typeface="Calibri"/>
            </a:endParaRPr>
          </a:p>
          <a:p>
            <a:pPr marL="628560" lvl="1" indent="-171000">
              <a:lnSpc>
                <a:spcPct val="90000"/>
              </a:lnSpc>
              <a:spcBef>
                <a:spcPts val="751"/>
              </a:spcBef>
              <a:buClr>
                <a:srgbClr val="000000"/>
              </a:buClr>
              <a:buFont typeface="Arial"/>
              <a:buChar char="•"/>
            </a:pPr>
            <a:r>
              <a:rPr lang="en-US" sz="2100" b="0" strike="noStrike" spc="-1" dirty="0">
                <a:solidFill>
                  <a:srgbClr val="000000"/>
                </a:solidFill>
                <a:latin typeface="Calibri"/>
              </a:rPr>
              <a:t>What is the data?</a:t>
            </a:r>
          </a:p>
          <a:p>
            <a:pPr marL="628560" lvl="1" indent="-171000">
              <a:lnSpc>
                <a:spcPct val="90000"/>
              </a:lnSpc>
              <a:spcBef>
                <a:spcPts val="751"/>
              </a:spcBef>
              <a:buClr>
                <a:srgbClr val="000000"/>
              </a:buClr>
              <a:buFont typeface="Arial"/>
              <a:buChar char="•"/>
            </a:pPr>
            <a:r>
              <a:rPr lang="en-US" sz="2100" b="0" strike="noStrike" spc="-1" dirty="0">
                <a:solidFill>
                  <a:srgbClr val="000000"/>
                </a:solidFill>
                <a:latin typeface="Calibri"/>
              </a:rPr>
              <a:t>Consider what operations are needed.</a:t>
            </a:r>
          </a:p>
          <a:p>
            <a:pPr marL="628560" lvl="1" indent="-171000">
              <a:lnSpc>
                <a:spcPct val="90000"/>
              </a:lnSpc>
              <a:spcBef>
                <a:spcPts val="751"/>
              </a:spcBef>
              <a:buClr>
                <a:srgbClr val="000000"/>
              </a:buClr>
              <a:buFont typeface="Arial"/>
              <a:buChar char="•"/>
            </a:pPr>
            <a:r>
              <a:rPr lang="en-US" sz="2100" spc="-1" dirty="0">
                <a:solidFill>
                  <a:srgbClr val="000000"/>
                </a:solidFill>
                <a:latin typeface="Calibri"/>
              </a:rPr>
              <a:t>Implementation</a:t>
            </a:r>
            <a:endParaRPr lang="en-US" sz="2100" b="0" strike="noStrike" spc="-1" dirty="0">
              <a:solidFill>
                <a:srgbClr val="000000"/>
              </a:solidFill>
              <a:latin typeface="Calibri"/>
            </a:endParaRPr>
          </a:p>
          <a:p>
            <a:pPr marL="1085760" lvl="2" indent="-171000">
              <a:lnSpc>
                <a:spcPct val="90000"/>
              </a:lnSpc>
              <a:spcBef>
                <a:spcPts val="751"/>
              </a:spcBef>
              <a:buClr>
                <a:srgbClr val="000000"/>
              </a:buClr>
              <a:buFont typeface="Arial"/>
              <a:buChar char="•"/>
            </a:pPr>
            <a:r>
              <a:rPr lang="en-US" sz="2100" spc="-1" dirty="0">
                <a:solidFill>
                  <a:srgbClr val="000000"/>
                </a:solidFill>
                <a:latin typeface="Calibri"/>
              </a:rPr>
              <a:t>Chose data structures carefully.</a:t>
            </a:r>
          </a:p>
          <a:p>
            <a:pPr marL="1542960" lvl="3" indent="-171000">
              <a:lnSpc>
                <a:spcPct val="90000"/>
              </a:lnSpc>
              <a:spcBef>
                <a:spcPts val="751"/>
              </a:spcBef>
              <a:buClr>
                <a:srgbClr val="000000"/>
              </a:buClr>
              <a:buFont typeface="Arial"/>
              <a:buChar char="•"/>
            </a:pPr>
            <a:r>
              <a:rPr lang="en-US" sz="2100" spc="-1" dirty="0">
                <a:solidFill>
                  <a:srgbClr val="000000"/>
                </a:solidFill>
                <a:latin typeface="Calibri"/>
              </a:rPr>
              <a:t>Will they allow necessary operations to be efficient?</a:t>
            </a:r>
            <a:endParaRPr lang="en-US" sz="2100" b="0" strike="noStrike" spc="-1" dirty="0">
              <a:solidFill>
                <a:srgbClr val="000000"/>
              </a:solidFill>
              <a:latin typeface="Calibri"/>
            </a:endParaRPr>
          </a:p>
          <a:p>
            <a:pPr marL="1085760" lvl="2" indent="-171000">
              <a:lnSpc>
                <a:spcPct val="90000"/>
              </a:lnSpc>
              <a:spcBef>
                <a:spcPts val="751"/>
              </a:spcBef>
              <a:buClr>
                <a:srgbClr val="000000"/>
              </a:buClr>
              <a:buFont typeface="Arial"/>
              <a:buChar char="•"/>
            </a:pPr>
            <a:r>
              <a:rPr lang="en-US" sz="2100" b="0" strike="noStrike" spc="-1" dirty="0">
                <a:solidFill>
                  <a:srgbClr val="000000"/>
                </a:solidFill>
                <a:latin typeface="Calibri"/>
              </a:rPr>
              <a:t>Write code to access and manipulate data.</a:t>
            </a:r>
          </a:p>
        </p:txBody>
      </p:sp>
      <p:sp>
        <p:nvSpPr>
          <p:cNvPr id="110" name="TextShape 3"/>
          <p:cNvSpPr txBox="1"/>
          <p:nvPr/>
        </p:nvSpPr>
        <p:spPr>
          <a:xfrm>
            <a:off x="228600" y="6248520"/>
            <a:ext cx="571464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11" name="TextShape 4"/>
          <p:cNvSpPr txBox="1"/>
          <p:nvPr/>
        </p:nvSpPr>
        <p:spPr>
          <a:xfrm>
            <a:off x="6458040" y="6356520"/>
            <a:ext cx="2057040" cy="364680"/>
          </a:xfrm>
          <a:prstGeom prst="rect">
            <a:avLst/>
          </a:prstGeom>
          <a:noFill/>
          <a:ln>
            <a:noFill/>
          </a:ln>
        </p:spPr>
        <p:txBody>
          <a:bodyPr anchor="ctr"/>
          <a:lstStyle/>
          <a:p>
            <a:pPr algn="r">
              <a:lnSpc>
                <a:spcPct val="100000"/>
              </a:lnSpc>
            </a:pPr>
            <a:fld id="{06B62FC2-5625-427B-B172-ADB1AD9419B4}" type="slidenum">
              <a:rPr lang="en-US" sz="1400" b="0" strike="noStrike" spc="-1">
                <a:solidFill>
                  <a:srgbClr val="8B8B8B"/>
                </a:solidFill>
                <a:latin typeface="Tahoma"/>
                <a:ea typeface="MS PGothic"/>
              </a:rPr>
              <a:t>6</a:t>
            </a:fld>
            <a:endParaRPr lang="en-US" sz="1400" b="0" strike="noStrike" spc="-1">
              <a:latin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8EEFA4-F40B-4996-8BAC-8EB7EAE8F303}"/>
              </a:ext>
            </a:extLst>
          </p:cNvPr>
          <p:cNvSpPr>
            <a:spLocks noGrp="1"/>
          </p:cNvSpPr>
          <p:nvPr>
            <p:ph type="title"/>
          </p:nvPr>
        </p:nvSpPr>
        <p:spPr/>
        <p:txBody>
          <a:bodyPr/>
          <a:lstStyle/>
          <a:p>
            <a:endParaRPr lang="en-US"/>
          </a:p>
        </p:txBody>
      </p:sp>
      <p:sp>
        <p:nvSpPr>
          <p:cNvPr id="5" name="TextBox 4">
            <a:extLst>
              <a:ext uri="{FF2B5EF4-FFF2-40B4-BE49-F238E27FC236}">
                <a16:creationId xmlns:a16="http://schemas.microsoft.com/office/drawing/2014/main" id="{205511F8-40A1-4733-B77B-B1468024D864}"/>
              </a:ext>
            </a:extLst>
          </p:cNvPr>
          <p:cNvSpPr txBox="1"/>
          <p:nvPr/>
        </p:nvSpPr>
        <p:spPr>
          <a:xfrm>
            <a:off x="698579" y="2305878"/>
            <a:ext cx="7621894" cy="1477328"/>
          </a:xfrm>
          <a:prstGeom prst="rect">
            <a:avLst/>
          </a:prstGeom>
          <a:noFill/>
        </p:spPr>
        <p:txBody>
          <a:bodyPr wrap="square" rtlCol="0">
            <a:spAutoFit/>
          </a:bodyPr>
          <a:lstStyle/>
          <a:p>
            <a:r>
              <a:rPr lang="en-US" i="1" dirty="0"/>
              <a:t>Data dominates. If you've chosen the right data structures and organized things well, the algorithms will almost always be self-evident. Data structures, not algorithms, are central to programming.</a:t>
            </a:r>
          </a:p>
          <a:p>
            <a:endParaRPr lang="en-US" dirty="0"/>
          </a:p>
          <a:p>
            <a:r>
              <a:rPr lang="en-US" dirty="0"/>
              <a:t>~ Rob Pike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2111" y="3211676"/>
            <a:ext cx="1962969" cy="2970626"/>
          </a:xfrm>
          <a:prstGeom prst="rect">
            <a:avLst/>
          </a:prstGeom>
        </p:spPr>
      </p:pic>
    </p:spTree>
    <p:extLst>
      <p:ext uri="{BB962C8B-B14F-4D97-AF65-F5344CB8AC3E}">
        <p14:creationId xmlns:p14="http://schemas.microsoft.com/office/powerpoint/2010/main" val="2462103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ADT is a way of thinking about programs and design </a:t>
            </a:r>
            <a:endParaRPr lang="en-US" sz="3300" b="0" strike="noStrike" spc="-1">
              <a:solidFill>
                <a:srgbClr val="000000"/>
              </a:solidFill>
              <a:latin typeface="Tahoma"/>
            </a:endParaRPr>
          </a:p>
        </p:txBody>
      </p:sp>
      <p:sp>
        <p:nvSpPr>
          <p:cNvPr id="113" name="TextShape 2"/>
          <p:cNvSpPr txBox="1"/>
          <p:nvPr/>
        </p:nvSpPr>
        <p:spPr>
          <a:xfrm>
            <a:off x="228600" y="1600200"/>
            <a:ext cx="8534160" cy="453204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From </a:t>
            </a:r>
            <a:r>
              <a:rPr lang="en-US" sz="2100" b="0" strike="noStrike" spc="-1" dirty="0">
                <a:solidFill>
                  <a:srgbClr val="FF0000"/>
                </a:solidFill>
                <a:latin typeface="Calibri"/>
              </a:rPr>
              <a:t>domain concept</a:t>
            </a:r>
            <a:endParaRPr lang="en-US" sz="21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E.g., the math concept of a polynomial, a set of integers, the concept of a library item, etc.</a:t>
            </a:r>
          </a:p>
          <a:p>
            <a:pPr marL="971640" lvl="2" indent="-171000">
              <a:spcBef>
                <a:spcPts val="374"/>
              </a:spcBef>
              <a:buClr>
                <a:srgbClr val="000000"/>
              </a:buClr>
              <a:buFont typeface="Arial"/>
              <a:buChar char="•"/>
            </a:pPr>
            <a:r>
              <a:rPr lang="en-US" spc="-1" dirty="0">
                <a:solidFill>
                  <a:srgbClr val="000000"/>
                </a:solidFill>
                <a:latin typeface="Calibri"/>
              </a:rPr>
              <a:t>abstract</a:t>
            </a:r>
            <a:endParaRPr lang="en-US"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through </a:t>
            </a:r>
            <a:r>
              <a:rPr lang="en-US" sz="2100" b="0" strike="noStrike" spc="-1" dirty="0">
                <a:solidFill>
                  <a:srgbClr val="FF0000"/>
                </a:solidFill>
                <a:latin typeface="Calibri"/>
              </a:rPr>
              <a:t>ADT</a:t>
            </a:r>
            <a:endParaRPr lang="en-US" sz="21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Describes domain concept in terms of </a:t>
            </a:r>
            <a:r>
              <a:rPr lang="en-US" sz="1800" b="0" strike="noStrike" spc="-1" dirty="0">
                <a:solidFill>
                  <a:srgbClr val="FF0000"/>
                </a:solidFill>
                <a:latin typeface="Calibri"/>
              </a:rPr>
              <a:t>specification fields</a:t>
            </a:r>
            <a:r>
              <a:rPr lang="en-US" sz="1800" b="0" strike="noStrike" spc="-1" dirty="0">
                <a:solidFill>
                  <a:srgbClr val="000000"/>
                </a:solidFill>
                <a:latin typeface="Calibri"/>
              </a:rPr>
              <a:t> and </a:t>
            </a:r>
            <a:r>
              <a:rPr lang="en-US" sz="1800" b="0" strike="noStrike" spc="-1" dirty="0">
                <a:solidFill>
                  <a:srgbClr val="FF0000"/>
                </a:solidFill>
                <a:latin typeface="Calibri"/>
              </a:rPr>
              <a:t>abstract operations</a:t>
            </a:r>
            <a:r>
              <a:rPr lang="en-US" sz="1800" b="0" strike="noStrike" spc="-1" dirty="0">
                <a:solidFill>
                  <a:srgbClr val="000000"/>
                </a:solidFill>
                <a:latin typeface="Calibri"/>
              </a:rPr>
              <a:t> </a:t>
            </a:r>
          </a:p>
          <a:p>
            <a:pPr marL="971640" lvl="2" indent="-171000">
              <a:spcBef>
                <a:spcPts val="374"/>
              </a:spcBef>
              <a:buClr>
                <a:srgbClr val="000000"/>
              </a:buClr>
              <a:buFont typeface="Arial"/>
              <a:buChar char="•"/>
            </a:pPr>
            <a:r>
              <a:rPr lang="en-US" spc="-1" dirty="0">
                <a:solidFill>
                  <a:srgbClr val="000000"/>
                </a:solidFill>
                <a:latin typeface="Calibri"/>
              </a:rPr>
              <a:t>Abstract</a:t>
            </a:r>
          </a:p>
          <a:p>
            <a:pPr marL="971640" lvl="2" indent="-171000">
              <a:spcBef>
                <a:spcPts val="374"/>
              </a:spcBef>
              <a:buClr>
                <a:srgbClr val="000000"/>
              </a:buClr>
              <a:buFont typeface="Arial"/>
              <a:buChar char="•"/>
            </a:pPr>
            <a:r>
              <a:rPr lang="en-US" b="0" strike="noStrike" spc="-1" dirty="0">
                <a:solidFill>
                  <a:srgbClr val="000000"/>
                </a:solidFill>
                <a:latin typeface="Calibri"/>
              </a:rPr>
              <a:t>Specification fields – what are the important pieces of information?</a:t>
            </a:r>
          </a:p>
          <a:p>
            <a:pPr marL="971640" lvl="2" indent="-171000">
              <a:spcBef>
                <a:spcPts val="374"/>
              </a:spcBef>
              <a:buClr>
                <a:srgbClr val="000000"/>
              </a:buClr>
              <a:buFont typeface="Arial"/>
              <a:buChar char="•"/>
            </a:pPr>
            <a:r>
              <a:rPr lang="en-US" spc="-1" dirty="0">
                <a:solidFill>
                  <a:srgbClr val="000000"/>
                </a:solidFill>
                <a:latin typeface="Calibri"/>
              </a:rPr>
              <a:t>Operations – what manipulations will be needed</a:t>
            </a:r>
            <a:endParaRPr lang="en-US"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to </a:t>
            </a:r>
            <a:r>
              <a:rPr lang="en-US" sz="2100" b="0" strike="noStrike" spc="-1" dirty="0">
                <a:solidFill>
                  <a:srgbClr val="FF0000"/>
                </a:solidFill>
                <a:latin typeface="Calibri"/>
              </a:rPr>
              <a:t>implementation</a:t>
            </a:r>
            <a:endParaRPr lang="en-US" sz="21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Implements ADT with </a:t>
            </a:r>
            <a:r>
              <a:rPr lang="en-US" sz="1800" b="0" u="sng" strike="noStrike" spc="-1" dirty="0">
                <a:solidFill>
                  <a:srgbClr val="000000"/>
                </a:solidFill>
                <a:uFillTx/>
                <a:latin typeface="Calibri"/>
              </a:rPr>
              <a:t>representation fields</a:t>
            </a:r>
            <a:r>
              <a:rPr lang="en-US" sz="1800" b="0" strike="noStrike" spc="-1" dirty="0">
                <a:solidFill>
                  <a:srgbClr val="000000"/>
                </a:solidFill>
                <a:latin typeface="Calibri"/>
              </a:rPr>
              <a:t> and </a:t>
            </a:r>
            <a:r>
              <a:rPr lang="en-US" sz="1800" b="0" u="sng" strike="noStrike" spc="-1" dirty="0">
                <a:solidFill>
                  <a:srgbClr val="000000"/>
                </a:solidFill>
                <a:uFillTx/>
                <a:latin typeface="Calibri"/>
              </a:rPr>
              <a:t>concrete operations</a:t>
            </a:r>
          </a:p>
          <a:p>
            <a:pPr marL="971640" lvl="2" indent="-171000">
              <a:spcBef>
                <a:spcPts val="374"/>
              </a:spcBef>
              <a:buClr>
                <a:srgbClr val="000000"/>
              </a:buClr>
              <a:buFont typeface="Arial"/>
              <a:buChar char="•"/>
            </a:pPr>
            <a:r>
              <a:rPr lang="en-US" spc="-1" dirty="0">
                <a:solidFill>
                  <a:srgbClr val="000000"/>
                </a:solidFill>
                <a:latin typeface="Calibri"/>
              </a:rPr>
              <a:t>Concrete</a:t>
            </a:r>
          </a:p>
          <a:p>
            <a:pPr marL="57240" indent="-171000">
              <a:spcBef>
                <a:spcPts val="374"/>
              </a:spcBef>
              <a:buClr>
                <a:srgbClr val="000000"/>
              </a:buClr>
              <a:buFont typeface="Arial"/>
              <a:buChar char="•"/>
            </a:pPr>
            <a:r>
              <a:rPr lang="en-US" b="0" strike="noStrike" spc="-1" dirty="0">
                <a:solidFill>
                  <a:srgbClr val="000000"/>
                </a:solidFill>
                <a:latin typeface="Calibri"/>
              </a:rPr>
              <a:t>Abstraction is how programmers deal with complexity</a:t>
            </a:r>
          </a:p>
        </p:txBody>
      </p:sp>
      <p:sp>
        <p:nvSpPr>
          <p:cNvPr id="114"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15" name="TextShape 4"/>
          <p:cNvSpPr txBox="1"/>
          <p:nvPr/>
        </p:nvSpPr>
        <p:spPr>
          <a:xfrm>
            <a:off x="6458040" y="6356520"/>
            <a:ext cx="2057040" cy="364680"/>
          </a:xfrm>
          <a:prstGeom prst="rect">
            <a:avLst/>
          </a:prstGeom>
          <a:noFill/>
          <a:ln>
            <a:noFill/>
          </a:ln>
        </p:spPr>
        <p:txBody>
          <a:bodyPr anchor="ctr"/>
          <a:lstStyle/>
          <a:p>
            <a:pPr algn="r">
              <a:lnSpc>
                <a:spcPct val="100000"/>
              </a:lnSpc>
            </a:pPr>
            <a:fld id="{A052C88D-FE77-48D8-B9A2-F25826F98E59}" type="slidenum">
              <a:rPr lang="en-US" sz="1400" b="0" strike="noStrike" spc="-1">
                <a:solidFill>
                  <a:srgbClr val="8B8B8B"/>
                </a:solidFill>
                <a:latin typeface="Tahoma"/>
                <a:ea typeface="MS PGothic"/>
              </a:rPr>
              <a:t>8</a:t>
            </a:fld>
            <a:endParaRPr lang="en-US" sz="1400" b="0" strike="noStrike" spc="-1">
              <a:latin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Shape 1"/>
          <p:cNvSpPr txBox="1"/>
          <p:nvPr/>
        </p:nvSpPr>
        <p:spPr>
          <a:xfrm>
            <a:off x="690652" y="228960"/>
            <a:ext cx="7992720" cy="1004400"/>
          </a:xfrm>
          <a:prstGeom prst="rect">
            <a:avLst/>
          </a:prstGeom>
          <a:noFill/>
          <a:ln>
            <a:noFill/>
          </a:ln>
        </p:spPr>
        <p:txBody>
          <a:bodyPr anchor="ctr">
            <a:normAutofit lnSpcReduction="10000"/>
          </a:bodyPr>
          <a:lstStyle/>
          <a:p>
            <a:pPr>
              <a:lnSpc>
                <a:spcPct val="90000"/>
              </a:lnSpc>
            </a:pPr>
            <a:r>
              <a:rPr lang="en-US" sz="3600" b="0" strike="noStrike" spc="-1" dirty="0">
                <a:solidFill>
                  <a:srgbClr val="000000"/>
                </a:solidFill>
                <a:latin typeface="Calibri Light"/>
              </a:rPr>
              <a:t>Example: Polynomial with Integer Coefficients - ADT</a:t>
            </a:r>
            <a:endParaRPr lang="en-US" sz="3600" b="0" strike="noStrike" spc="-1" dirty="0">
              <a:solidFill>
                <a:srgbClr val="000000"/>
              </a:solidFill>
              <a:latin typeface="Tahoma"/>
            </a:endParaRPr>
          </a:p>
        </p:txBody>
      </p:sp>
      <p:sp>
        <p:nvSpPr>
          <p:cNvPr id="117" name="TextShape 2"/>
          <p:cNvSpPr txBox="1"/>
          <p:nvPr/>
        </p:nvSpPr>
        <p:spPr>
          <a:xfrm>
            <a:off x="628560" y="1825560"/>
            <a:ext cx="7886520" cy="4350960"/>
          </a:xfrm>
          <a:prstGeom prst="rect">
            <a:avLst/>
          </a:prstGeom>
          <a:noFill/>
          <a:ln>
            <a:noFill/>
          </a:ln>
        </p:spPr>
        <p:txBody>
          <a:bodyPr/>
          <a:lstStyle/>
          <a:p>
            <a:pPr>
              <a:lnSpc>
                <a:spcPct val="80000"/>
              </a:lnSpc>
              <a:spcBef>
                <a:spcPts val="751"/>
              </a:spcBef>
            </a:pPr>
            <a:r>
              <a:rPr lang="en-US" sz="2100" b="0" strike="noStrike" spc="-1" dirty="0">
                <a:solidFill>
                  <a:srgbClr val="000000"/>
                </a:solidFill>
                <a:latin typeface="Calibri"/>
              </a:rPr>
              <a:t>ADT: </a:t>
            </a:r>
          </a:p>
          <a:p>
            <a:pPr>
              <a:lnSpc>
                <a:spcPct val="80000"/>
              </a:lnSpc>
              <a:spcBef>
                <a:spcPts val="751"/>
              </a:spcBef>
            </a:pPr>
            <a:r>
              <a:rPr lang="en-US" sz="2100" b="0" strike="noStrike" spc="-1" dirty="0">
                <a:solidFill>
                  <a:srgbClr val="000000"/>
                </a:solidFill>
                <a:latin typeface="Calibri"/>
              </a:rPr>
              <a:t>Overview description:</a:t>
            </a:r>
          </a:p>
          <a:p>
            <a:pPr>
              <a:lnSpc>
                <a:spcPct val="80000"/>
              </a:lnSpc>
              <a:spcBef>
                <a:spcPts val="751"/>
              </a:spcBef>
            </a:pPr>
            <a:r>
              <a:rPr lang="en-US" sz="2100" b="1" strike="noStrike" spc="-1" dirty="0">
                <a:solidFill>
                  <a:srgbClr val="000000"/>
                </a:solidFill>
                <a:latin typeface="Courier New"/>
              </a:rPr>
              <a:t>A Poly is an </a:t>
            </a:r>
            <a:r>
              <a:rPr lang="en-US" sz="2100" b="1" strike="noStrike" spc="-1" dirty="0">
                <a:solidFill>
                  <a:srgbClr val="FF0000"/>
                </a:solidFill>
                <a:latin typeface="Courier New"/>
              </a:rPr>
              <a:t>immutable</a:t>
            </a:r>
            <a:r>
              <a:rPr lang="en-US" sz="2100" b="1" strike="noStrike" spc="-1" dirty="0">
                <a:solidFill>
                  <a:srgbClr val="000000"/>
                </a:solidFill>
                <a:latin typeface="Courier New"/>
              </a:rPr>
              <a:t> polynomial</a:t>
            </a:r>
            <a:endParaRPr lang="en-US" sz="2100" b="0" strike="noStrike" spc="-1" dirty="0">
              <a:solidFill>
                <a:srgbClr val="000000"/>
              </a:solidFill>
              <a:latin typeface="Calibri"/>
            </a:endParaRPr>
          </a:p>
          <a:p>
            <a:pPr>
              <a:lnSpc>
                <a:spcPct val="80000"/>
              </a:lnSpc>
              <a:spcBef>
                <a:spcPts val="751"/>
              </a:spcBef>
            </a:pPr>
            <a:r>
              <a:rPr lang="en-US" sz="2100" b="1" strike="noStrike" spc="-1" dirty="0">
                <a:solidFill>
                  <a:srgbClr val="000000"/>
                </a:solidFill>
                <a:latin typeface="Courier New"/>
              </a:rPr>
              <a:t>with integer coefficients. A Poly is:</a:t>
            </a:r>
            <a:endParaRPr lang="en-US" sz="2100" b="0" strike="noStrike" spc="-1" dirty="0">
              <a:solidFill>
                <a:srgbClr val="000000"/>
              </a:solidFill>
              <a:latin typeface="Calibri"/>
            </a:endParaRPr>
          </a:p>
          <a:p>
            <a:pPr>
              <a:lnSpc>
                <a:spcPct val="80000"/>
              </a:lnSpc>
              <a:spcBef>
                <a:spcPts val="751"/>
              </a:spcBef>
              <a:buClr>
                <a:srgbClr val="000000"/>
              </a:buClr>
            </a:pPr>
            <a:r>
              <a:rPr lang="en-US" sz="2100" b="1" strike="noStrike" spc="-1" dirty="0">
                <a:solidFill>
                  <a:srgbClr val="000000"/>
                </a:solidFill>
                <a:latin typeface="Courier New"/>
              </a:rPr>
              <a:t>c</a:t>
            </a:r>
            <a:r>
              <a:rPr lang="en-US" sz="2100" b="1" strike="noStrike" spc="-1" baseline="-25000" dirty="0">
                <a:solidFill>
                  <a:srgbClr val="000000"/>
                </a:solidFill>
                <a:latin typeface="Courier New"/>
              </a:rPr>
              <a:t>0 </a:t>
            </a:r>
            <a:r>
              <a:rPr lang="en-US" sz="2100" b="1" strike="noStrike" spc="-1" dirty="0">
                <a:solidFill>
                  <a:srgbClr val="000000"/>
                </a:solidFill>
                <a:latin typeface="Courier New"/>
              </a:rPr>
              <a:t>+ c</a:t>
            </a:r>
            <a:r>
              <a:rPr lang="en-US" sz="2100" b="1" strike="noStrike" spc="-1" baseline="-25000" dirty="0">
                <a:solidFill>
                  <a:srgbClr val="000000"/>
                </a:solidFill>
                <a:latin typeface="Courier New"/>
              </a:rPr>
              <a:t>1</a:t>
            </a:r>
            <a:r>
              <a:rPr lang="en-US" sz="2100" b="1" strike="noStrike" spc="-1" dirty="0">
                <a:solidFill>
                  <a:srgbClr val="000000"/>
                </a:solidFill>
                <a:latin typeface="Courier New"/>
              </a:rPr>
              <a:t>x + c</a:t>
            </a:r>
            <a:r>
              <a:rPr lang="en-US" sz="2100" b="1" strike="noStrike" spc="-1" baseline="-25000" dirty="0">
                <a:solidFill>
                  <a:srgbClr val="000000"/>
                </a:solidFill>
                <a:latin typeface="Courier New"/>
              </a:rPr>
              <a:t>2</a:t>
            </a:r>
            <a:r>
              <a:rPr lang="en-US" sz="2100" b="1" strike="noStrike" spc="-1" dirty="0">
                <a:solidFill>
                  <a:srgbClr val="000000"/>
                </a:solidFill>
                <a:latin typeface="Courier New"/>
              </a:rPr>
              <a:t>x</a:t>
            </a:r>
            <a:r>
              <a:rPr lang="en-US" sz="2100" b="1" strike="noStrike" spc="-1" baseline="30000" dirty="0">
                <a:solidFill>
                  <a:srgbClr val="000000"/>
                </a:solidFill>
                <a:latin typeface="Courier New"/>
              </a:rPr>
              <a:t>2 </a:t>
            </a:r>
            <a:r>
              <a:rPr lang="en-US" sz="2100" b="1" strike="noStrike" spc="-1" dirty="0">
                <a:solidFill>
                  <a:srgbClr val="000000"/>
                </a:solidFill>
                <a:latin typeface="Courier New"/>
              </a:rPr>
              <a:t>+ … </a:t>
            </a:r>
            <a:endParaRPr lang="en-US" sz="2100" b="0" strike="noStrike" spc="-1" dirty="0">
              <a:solidFill>
                <a:srgbClr val="000000"/>
              </a:solidFill>
              <a:latin typeface="Calibri"/>
            </a:endParaRPr>
          </a:p>
          <a:p>
            <a:pPr marL="343080" lvl="1">
              <a:lnSpc>
                <a:spcPct val="80000"/>
              </a:lnSpc>
              <a:spcBef>
                <a:spcPts val="374"/>
              </a:spcBef>
              <a:buClr>
                <a:srgbClr val="000000"/>
              </a:buClr>
              <a:buFont typeface="Arial"/>
              <a:buChar char="•"/>
            </a:pPr>
            <a:r>
              <a:rPr lang="en-US" sz="1800" b="1" strike="noStrike" spc="-1" dirty="0">
                <a:solidFill>
                  <a:srgbClr val="000000"/>
                </a:solidFill>
                <a:latin typeface="Courier New"/>
              </a:rPr>
              <a:t>Specification fields c</a:t>
            </a:r>
            <a:r>
              <a:rPr lang="en-US" sz="1800" b="1" strike="noStrike" spc="-1" baseline="-25000" dirty="0">
                <a:solidFill>
                  <a:srgbClr val="000000"/>
                </a:solidFill>
                <a:latin typeface="Courier New"/>
              </a:rPr>
              <a:t>0</a:t>
            </a:r>
            <a:r>
              <a:rPr lang="en-US" sz="1800" b="1" strike="noStrike" spc="-1" dirty="0">
                <a:solidFill>
                  <a:srgbClr val="000000"/>
                </a:solidFill>
                <a:latin typeface="Courier New"/>
              </a:rPr>
              <a:t>,</a:t>
            </a:r>
            <a:r>
              <a:rPr lang="en-US" sz="1800" b="1" strike="noStrike" spc="-1" baseline="-25000" dirty="0">
                <a:solidFill>
                  <a:srgbClr val="000000"/>
                </a:solidFill>
                <a:latin typeface="Courier New"/>
              </a:rPr>
              <a:t> </a:t>
            </a:r>
            <a:r>
              <a:rPr lang="en-US" sz="1800" b="1" strike="noStrike" spc="-1" dirty="0">
                <a:solidFill>
                  <a:srgbClr val="000000"/>
                </a:solidFill>
                <a:latin typeface="Courier New"/>
              </a:rPr>
              <a:t>c</a:t>
            </a:r>
            <a:r>
              <a:rPr lang="en-US" sz="1800" b="1" strike="noStrike" spc="-1" baseline="-25000" dirty="0">
                <a:solidFill>
                  <a:srgbClr val="000000"/>
                </a:solidFill>
                <a:latin typeface="Courier New"/>
              </a:rPr>
              <a:t>1 </a:t>
            </a:r>
            <a:r>
              <a:rPr lang="en-US" sz="1800" b="1" strike="noStrike" spc="-1" dirty="0">
                <a:solidFill>
                  <a:srgbClr val="000000"/>
                </a:solidFill>
                <a:latin typeface="Courier New"/>
              </a:rPr>
              <a:t>etc.</a:t>
            </a:r>
            <a:endParaRPr lang="en-US" sz="1800" b="0" strike="noStrike" spc="-1" dirty="0">
              <a:solidFill>
                <a:srgbClr val="000000"/>
              </a:solidFill>
              <a:latin typeface="Calibri"/>
            </a:endParaRPr>
          </a:p>
          <a:p>
            <a:pPr>
              <a:lnSpc>
                <a:spcPct val="80000"/>
              </a:lnSpc>
              <a:spcBef>
                <a:spcPts val="751"/>
              </a:spcBef>
            </a:pPr>
            <a:endParaRPr lang="en-US" sz="1800" b="0" strike="noStrike" spc="-1" dirty="0">
              <a:solidFill>
                <a:srgbClr val="000000"/>
              </a:solidFill>
              <a:latin typeface="Calibri"/>
            </a:endParaRPr>
          </a:p>
          <a:p>
            <a:pPr>
              <a:lnSpc>
                <a:spcPct val="80000"/>
              </a:lnSpc>
              <a:spcBef>
                <a:spcPts val="751"/>
              </a:spcBef>
            </a:pPr>
            <a:r>
              <a:rPr lang="en-US" sz="2100" b="0" strike="noStrike" spc="-1" dirty="0">
                <a:solidFill>
                  <a:srgbClr val="FF0000"/>
                </a:solidFill>
                <a:latin typeface="Calibri"/>
              </a:rPr>
              <a:t>Set of abstract</a:t>
            </a:r>
            <a:r>
              <a:rPr lang="en-US" sz="2100" b="0" strike="noStrike" spc="-1" dirty="0">
                <a:solidFill>
                  <a:srgbClr val="000000"/>
                </a:solidFill>
                <a:latin typeface="Calibri"/>
              </a:rPr>
              <a:t> </a:t>
            </a:r>
            <a:r>
              <a:rPr lang="en-US" sz="2100" b="0" strike="noStrike" spc="-1" dirty="0">
                <a:solidFill>
                  <a:srgbClr val="FF0000"/>
                </a:solidFill>
                <a:latin typeface="Calibri"/>
              </a:rPr>
              <a:t>operations:</a:t>
            </a:r>
            <a:endParaRPr lang="en-US" sz="2100" b="0" strike="noStrike" spc="-1" dirty="0">
              <a:solidFill>
                <a:srgbClr val="000000"/>
              </a:solidFill>
              <a:latin typeface="Calibri"/>
            </a:endParaRPr>
          </a:p>
          <a:p>
            <a:pPr>
              <a:lnSpc>
                <a:spcPct val="80000"/>
              </a:lnSpc>
              <a:spcBef>
                <a:spcPts val="751"/>
              </a:spcBef>
            </a:pPr>
            <a:r>
              <a:rPr lang="en-US" sz="2100" b="1" strike="noStrike" spc="-1" dirty="0">
                <a:solidFill>
                  <a:srgbClr val="000000"/>
                </a:solidFill>
                <a:latin typeface="Courier New"/>
              </a:rPr>
              <a:t>add, </a:t>
            </a:r>
            <a:r>
              <a:rPr lang="en-US" sz="2100" b="1" strike="noStrike" spc="-1" dirty="0" err="1">
                <a:solidFill>
                  <a:srgbClr val="000000"/>
                </a:solidFill>
                <a:latin typeface="Courier New"/>
              </a:rPr>
              <a:t>mul</a:t>
            </a:r>
            <a:r>
              <a:rPr lang="en-US" sz="2100" b="1" strike="noStrike" spc="-1" dirty="0">
                <a:solidFill>
                  <a:srgbClr val="000000"/>
                </a:solidFill>
                <a:latin typeface="Courier New"/>
              </a:rPr>
              <a:t>, eval, etc. </a:t>
            </a:r>
            <a:r>
              <a:rPr lang="en-US" sz="2100" b="0" strike="noStrike" spc="-1" dirty="0">
                <a:solidFill>
                  <a:srgbClr val="000000"/>
                </a:solidFill>
                <a:latin typeface="Calibri"/>
              </a:rPr>
              <a:t>with </a:t>
            </a:r>
            <a:r>
              <a:rPr lang="en-US" sz="2100" b="0" strike="noStrike" spc="-1" dirty="0" err="1">
                <a:solidFill>
                  <a:srgbClr val="000000"/>
                </a:solidFill>
                <a:latin typeface="Calibri"/>
              </a:rPr>
              <a:t>PSoft</a:t>
            </a:r>
            <a:r>
              <a:rPr lang="en-US" sz="2100" b="0" strike="noStrike" spc="-1" dirty="0">
                <a:solidFill>
                  <a:srgbClr val="000000"/>
                </a:solidFill>
                <a:latin typeface="Calibri"/>
              </a:rPr>
              <a:t> style specs referencing </a:t>
            </a:r>
            <a:r>
              <a:rPr lang="en-US" sz="2100" b="0" strike="noStrike" spc="-1" dirty="0">
                <a:solidFill>
                  <a:srgbClr val="FF0000"/>
                </a:solidFill>
                <a:latin typeface="Calibri"/>
              </a:rPr>
              <a:t>abstract</a:t>
            </a:r>
            <a:r>
              <a:rPr lang="en-US" sz="2100" b="0" strike="noStrike" spc="-1" dirty="0">
                <a:solidFill>
                  <a:srgbClr val="000000"/>
                </a:solidFill>
                <a:latin typeface="Calibri"/>
              </a:rPr>
              <a:t> specification fields </a:t>
            </a:r>
          </a:p>
          <a:p>
            <a:pPr>
              <a:lnSpc>
                <a:spcPct val="80000"/>
              </a:lnSpc>
              <a:spcBef>
                <a:spcPts val="751"/>
              </a:spcBef>
            </a:pPr>
            <a:endParaRPr lang="en-US" sz="2100" b="0" strike="noStrike" spc="-1" dirty="0">
              <a:solidFill>
                <a:srgbClr val="000000"/>
              </a:solidFill>
              <a:latin typeface="Calibri"/>
            </a:endParaRPr>
          </a:p>
          <a:p>
            <a:pPr>
              <a:lnSpc>
                <a:spcPct val="100000"/>
              </a:lnSpc>
              <a:spcBef>
                <a:spcPts val="751"/>
              </a:spcBef>
            </a:pPr>
            <a:endParaRPr lang="en-US" sz="2100" b="0" strike="noStrike" spc="-1" dirty="0">
              <a:solidFill>
                <a:srgbClr val="000000"/>
              </a:solidFill>
              <a:latin typeface="Calibri"/>
            </a:endParaRPr>
          </a:p>
        </p:txBody>
      </p:sp>
      <p:sp>
        <p:nvSpPr>
          <p:cNvPr id="118"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19" name="TextShape 4"/>
          <p:cNvSpPr txBox="1"/>
          <p:nvPr/>
        </p:nvSpPr>
        <p:spPr>
          <a:xfrm>
            <a:off x="6458040" y="6356520"/>
            <a:ext cx="2057040" cy="364680"/>
          </a:xfrm>
          <a:prstGeom prst="rect">
            <a:avLst/>
          </a:prstGeom>
          <a:noFill/>
          <a:ln>
            <a:noFill/>
          </a:ln>
        </p:spPr>
        <p:txBody>
          <a:bodyPr anchor="ctr"/>
          <a:lstStyle/>
          <a:p>
            <a:pPr algn="r">
              <a:lnSpc>
                <a:spcPct val="100000"/>
              </a:lnSpc>
            </a:pPr>
            <a:fld id="{1015E36C-038A-4CBB-951D-49706D255DA7}" type="slidenum">
              <a:rPr lang="en-US" sz="1400" b="0" strike="noStrike" spc="-1">
                <a:solidFill>
                  <a:srgbClr val="8B8B8B"/>
                </a:solidFill>
                <a:latin typeface="Tahoma"/>
                <a:ea typeface="MS PGothic"/>
              </a:rPr>
              <a:t>9</a:t>
            </a:fld>
            <a:endParaRPr lang="en-US" sz="1400" b="0" strike="noStrike" spc="-1">
              <a:latin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65314</TotalTime>
  <Words>4599</Words>
  <Application>Microsoft Macintosh PowerPoint</Application>
  <PresentationFormat>On-screen Show (4:3)</PresentationFormat>
  <Paragraphs>711</Paragraphs>
  <Slides>44</Slides>
  <Notes>40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44</vt:i4>
      </vt:variant>
    </vt:vector>
  </HeadingPairs>
  <TitlesOfParts>
    <vt:vector size="55" baseType="lpstr">
      <vt:lpstr>Arial</vt:lpstr>
      <vt:lpstr>Calibri</vt:lpstr>
      <vt:lpstr>Calibri Light</vt:lpstr>
      <vt:lpstr>Courier New</vt:lpstr>
      <vt:lpstr>Symbol</vt:lpstr>
      <vt:lpstr>Tahoma</vt:lpstr>
      <vt:lpstr>Times New Roman</vt:lpstr>
      <vt:lpstr>Wingdings</vt:lpstr>
      <vt:lpstr>Office Theme</vt:lpstr>
      <vt:lpstr>Office Theme</vt:lpstr>
      <vt:lpstr>1_Office Theme</vt:lpstr>
      <vt:lpstr>PowerPoint Presentation</vt:lpstr>
      <vt:lpstr>PowerPoint Presentation</vt:lpstr>
      <vt:lpstr>Abstraction</vt:lpstr>
      <vt:lpstr>Control Abstraction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ADT 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Poly, an immutable datatype: Mutators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Rensselaer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Programming Languages  CSCI 4430 &amp; CSCI 6969</dc:title>
  <dc:subject/>
  <dc:creator>student</dc:creator>
  <dc:description/>
  <cp:lastModifiedBy>Varela, Carlos A</cp:lastModifiedBy>
  <cp:revision>7993</cp:revision>
  <dcterms:created xsi:type="dcterms:W3CDTF">2010-08-29T20:20:29Z</dcterms:created>
  <dcterms:modified xsi:type="dcterms:W3CDTF">2021-03-04T15:14:55Z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Rensselaer</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46</vt:i4>
  </property>
  <property fmtid="{D5CDD505-2E9C-101B-9397-08002B2CF9AE}" pid="9" name="PresentationFormat">
    <vt:lpwstr>On-screen Show (4:3)</vt:lpwstr>
  </property>
  <property fmtid="{D5CDD505-2E9C-101B-9397-08002B2CF9AE}" pid="10" name="ScaleCrop">
    <vt:bool>false</vt:bool>
  </property>
  <property fmtid="{D5CDD505-2E9C-101B-9397-08002B2CF9AE}" pid="11" name="ShareDoc">
    <vt:bool>false</vt:bool>
  </property>
  <property fmtid="{D5CDD505-2E9C-101B-9397-08002B2CF9AE}" pid="12" name="Slides">
    <vt:i4>46</vt:i4>
  </property>
</Properties>
</file>