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8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2" r:id="rId12"/>
    <p:sldId id="265" r:id="rId13"/>
    <p:sldId id="266" r:id="rId14"/>
    <p:sldId id="267" r:id="rId15"/>
    <p:sldId id="299" r:id="rId16"/>
    <p:sldId id="300" r:id="rId17"/>
    <p:sldId id="301" r:id="rId18"/>
    <p:sldId id="268" r:id="rId19"/>
    <p:sldId id="29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 type="screen4x3"/>
  <p:notesSz cx="7034213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" initials="B" lastIdx="1" clrIdx="0">
    <p:extLst>
      <p:ext uri="{19B8F6BF-5375-455C-9EA6-DF929625EA0E}">
        <p15:presenceInfo xmlns:p15="http://schemas.microsoft.com/office/powerpoint/2012/main" userId="B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/>
    <p:restoredTop sz="69694" autoAdjust="0"/>
  </p:normalViewPr>
  <p:slideViewPr>
    <p:cSldViewPr snapToGrid="0">
      <p:cViewPr varScale="1">
        <p:scale>
          <a:sx n="106" d="100"/>
          <a:sy n="106" d="100"/>
        </p:scale>
        <p:origin x="1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3300" b="0" strike="noStrike" spc="-1">
                <a:solidFill>
                  <a:srgbClr val="000000"/>
                </a:solidFill>
                <a:latin typeface="Tahoma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8518BC2-A623-4A3B-A958-6500FF773FD2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12EDAEC-A8D2-4E42-B3DF-BBB234B2F5BF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String is immutable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What if we made a </a:t>
            </a:r>
            <a:r>
              <a:rPr lang="en-US" sz="2000" b="0" strike="noStrike" spc="-1" dirty="0" err="1">
                <a:latin typeface="Arial"/>
              </a:rPr>
              <a:t>StringSet</a:t>
            </a:r>
            <a:r>
              <a:rPr lang="en-US" sz="2000" b="0" strike="noStrike" spc="-1" dirty="0">
                <a:latin typeface="Arial"/>
              </a:rPr>
              <a:t> like </a:t>
            </a:r>
            <a:r>
              <a:rPr lang="en-US" sz="2000" b="0" strike="noStrike" spc="-1" dirty="0" err="1">
                <a:latin typeface="Arial"/>
              </a:rPr>
              <a:t>IntSet</a:t>
            </a:r>
            <a:r>
              <a:rPr lang="en-US" sz="2000" b="0" strike="noStrike" spc="-1" dirty="0">
                <a:latin typeface="Arial"/>
              </a:rPr>
              <a:t>, do we have to worry about rep exposure?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Returning primitives like </a:t>
            </a:r>
            <a:r>
              <a:rPr lang="en-US" sz="2000" b="0" strike="noStrike" spc="-1" dirty="0" err="1">
                <a:latin typeface="Arial"/>
              </a:rPr>
              <a:t>ints</a:t>
            </a:r>
            <a:r>
              <a:rPr lang="en-US" sz="2000" b="0" strike="noStrike" spc="-1" dirty="0">
                <a:latin typeface="Arial"/>
              </a:rPr>
              <a:t>, floats etc. does not cause a dangerous rep exposure.</a:t>
            </a:r>
          </a:p>
        </p:txBody>
      </p:sp>
      <p:sp>
        <p:nvSpPr>
          <p:cNvPr id="319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78DFF503-15E5-45B7-B8F3-A0D30621E11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1800" b="0" strike="noStrike" spc="-1" dirty="0">
                <a:latin typeface="Arial"/>
              </a:rPr>
              <a:t>See </a:t>
            </a:r>
            <a:r>
              <a:rPr lang="en-US" sz="1800" b="0" strike="noStrike" spc="-1" dirty="0" err="1">
                <a:latin typeface="Arial"/>
              </a:rPr>
              <a:t>IntSetProj</a:t>
            </a:r>
            <a:r>
              <a:rPr lang="en-US" sz="1800" b="0" strike="noStrike" spc="-1" dirty="0">
                <a:latin typeface="Arial"/>
              </a:rPr>
              <a:t>/IntSet.java</a:t>
            </a:r>
          </a:p>
          <a:p>
            <a:endParaRPr lang="en-US" sz="1800" b="0" strike="noStrike" spc="-1" dirty="0">
              <a:latin typeface="Arial"/>
            </a:endParaRPr>
          </a:p>
          <a:p>
            <a:r>
              <a:rPr lang="en-US" sz="1800" b="0" strike="noStrike" spc="-1" dirty="0">
                <a:latin typeface="Arial"/>
              </a:rPr>
              <a:t>Add print</a:t>
            </a: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public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void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print() {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for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int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= 0; 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&lt; </a:t>
            </a:r>
            <a:r>
              <a:rPr lang="en-US" sz="1000" b="0" strike="noStrike" spc="-1" dirty="0" err="1">
                <a:solidFill>
                  <a:srgbClr val="0000C0"/>
                </a:solidFill>
                <a:latin typeface="Consolas"/>
                <a:ea typeface="Consolas"/>
              </a:rPr>
              <a:t>data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.size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(); ++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) {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	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System.</a:t>
            </a:r>
            <a:r>
              <a:rPr lang="en-US" sz="1000" b="1" i="1" strike="noStrike" spc="-1" dirty="0" err="1">
                <a:solidFill>
                  <a:srgbClr val="0000C0"/>
                </a:solidFill>
                <a:latin typeface="Consolas"/>
                <a:ea typeface="Consolas"/>
              </a:rPr>
              <a:t>out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.println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</a:t>
            </a:r>
            <a:r>
              <a:rPr lang="en-US" sz="1000" b="0" strike="noStrike" spc="-1" dirty="0" err="1">
                <a:solidFill>
                  <a:srgbClr val="0000C0"/>
                </a:solidFill>
                <a:latin typeface="Consolas"/>
                <a:ea typeface="Consolas"/>
              </a:rPr>
              <a:t>data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.get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));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}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}</a:t>
            </a:r>
            <a:endParaRPr lang="en-US" sz="1000" b="0" strike="noStrike" spc="-1" dirty="0">
              <a:latin typeface="Arial"/>
            </a:endParaRPr>
          </a:p>
          <a:p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public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static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void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main(String[] 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args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) {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IntSet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= </a:t>
            </a:r>
            <a:r>
              <a:rPr lang="en-US" sz="1000" b="1" strike="noStrike" spc="-1" dirty="0">
                <a:solidFill>
                  <a:srgbClr val="7F0055"/>
                </a:solidFill>
                <a:latin typeface="Consolas"/>
                <a:ea typeface="Consolas"/>
              </a:rPr>
              <a:t>new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IntSet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.add(1);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.add(2);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.add(3);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.add(2);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.print();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Iterator&lt;Integer&gt; 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it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 = 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.iterator();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it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.next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 err="1">
                <a:solidFill>
                  <a:srgbClr val="6A3E3E"/>
                </a:solidFill>
                <a:latin typeface="Consolas"/>
                <a:ea typeface="Consolas"/>
              </a:rPr>
              <a:t>it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Consolas"/>
                <a:ea typeface="Consolas"/>
              </a:rPr>
              <a:t>.remove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();  // iterator remove method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	</a:t>
            </a:r>
            <a:r>
              <a:rPr lang="en-US" sz="1000" b="0" strike="noStrike" spc="-1" dirty="0">
                <a:solidFill>
                  <a:srgbClr val="6A3E3E"/>
                </a:solidFill>
                <a:latin typeface="Consolas"/>
                <a:ea typeface="Consolas"/>
              </a:rPr>
              <a:t>set1</a:t>
            </a:r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.print();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	}</a:t>
            </a:r>
            <a:endParaRPr lang="en-US" sz="1000" b="0" strike="noStrike" spc="-1" dirty="0">
              <a:latin typeface="Arial"/>
            </a:endParaRPr>
          </a:p>
          <a:p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1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2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3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2</a:t>
            </a:r>
            <a:endParaRPr lang="en-US" sz="1000" b="0" strike="noStrike" spc="-1" dirty="0">
              <a:latin typeface="Arial"/>
            </a:endParaRPr>
          </a:p>
          <a:p>
            <a:r>
              <a:rPr lang="en-US" sz="10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3</a:t>
            </a:r>
            <a:endParaRPr lang="en-US" sz="1000" b="0" strike="noStrike" spc="-1" dirty="0">
              <a:latin typeface="Arial"/>
            </a:endParaRPr>
          </a:p>
          <a:p>
            <a:endParaRPr lang="en-US" sz="1000" b="0" strike="noStrike" spc="-1" dirty="0">
              <a:latin typeface="Arial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Consolas"/>
                <a:ea typeface="Consolas"/>
              </a:rPr>
              <a:t>Rep exposure</a:t>
            </a:r>
            <a:endParaRPr lang="en-US" sz="1800" b="0" strike="noStrike" spc="-1" dirty="0">
              <a:latin typeface="Arial"/>
            </a:endParaRPr>
          </a:p>
          <a:p>
            <a:endParaRPr lang="en-US" sz="1800" b="0" strike="noStrike" spc="-1" dirty="0">
              <a:latin typeface="Arial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sp>
        <p:nvSpPr>
          <p:cNvPr id="322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7A5682AA-1DD9-433F-8E60-1DA76560D9A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Is this safe? See IntSet2/IntSet2.java</a:t>
            </a:r>
          </a:p>
          <a:p>
            <a:r>
              <a:rPr lang="en-US" sz="2000" b="0" strike="noStrike" spc="-1" dirty="0">
                <a:latin typeface="Arial"/>
              </a:rPr>
              <a:t>Not using </a:t>
            </a:r>
            <a:r>
              <a:rPr lang="en-US" sz="2000" b="0" strike="noStrike" spc="-1" dirty="0" err="1">
                <a:latin typeface="Arial"/>
              </a:rPr>
              <a:t>java.util.Iterator</a:t>
            </a:r>
            <a:r>
              <a:rPr lang="en-US" sz="2000" b="0" strike="noStrike" spc="-1" dirty="0">
                <a:latin typeface="Arial"/>
              </a:rPr>
              <a:t>, doesn’t expose remove.</a:t>
            </a:r>
          </a:p>
          <a:p>
            <a:r>
              <a:rPr lang="en-US" sz="2000" b="0" strike="noStrike" spc="-1" dirty="0">
                <a:latin typeface="Arial"/>
              </a:rPr>
              <a:t>Returns an int, makes a copy.</a:t>
            </a:r>
          </a:p>
          <a:p>
            <a:r>
              <a:rPr lang="en-US" sz="2000" b="0" strike="noStrike" spc="-1" dirty="0">
                <a:latin typeface="Arial"/>
              </a:rPr>
              <a:t>Integer is immutable.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We should probably make a copy on the way in. It’s usually a bad idea to modify a list you are iterating on.</a:t>
            </a:r>
          </a:p>
        </p:txBody>
      </p:sp>
      <p:sp>
        <p:nvSpPr>
          <p:cNvPr id="325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032CC17-F1CC-4C29-AA39-74E2BE01A35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PointSet.java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8518BC2-A623-4A3B-A958-6500FF773FD2}" type="slidenum">
              <a:rPr lang="en-US" sz="1400" b="0" strike="noStrike" spc="-1" smtClean="0">
                <a:latin typeface="Times New Roman"/>
              </a:rPr>
              <a:t>13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4832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8518BC2-A623-4A3B-A958-6500FF773FD2}" type="slidenum">
              <a:rPr lang="en-US" sz="1400" b="0" strike="noStrike" spc="-1" smtClean="0">
                <a:latin typeface="Times New Roman"/>
              </a:rPr>
              <a:t>14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909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rep-exposure.pdf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8518BC2-A623-4A3B-A958-6500FF773FD2}" type="slidenum">
              <a:rPr lang="en-US" sz="1400" b="0" strike="noStrike" spc="-1" smtClean="0">
                <a:latin typeface="Times New Roman"/>
              </a:rPr>
              <a:t>15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4167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What if one of the elements of data is null?</a:t>
            </a:r>
          </a:p>
        </p:txBody>
      </p:sp>
      <p:sp>
        <p:nvSpPr>
          <p:cNvPr id="328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2A5286D7-936F-4994-89BF-8E982B95A0B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28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2A5286D7-936F-4994-89BF-8E982B95A0B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6961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Check often and fail early</a:t>
            </a:r>
          </a:p>
        </p:txBody>
      </p:sp>
      <p:sp>
        <p:nvSpPr>
          <p:cNvPr id="331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98AE6858-1D2C-482B-AE10-7576C81B4D2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34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988D757D-DE11-4010-9FE2-A52D8DDCBDA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98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FB3D90A7-3419-44FC-A965-D35F81E6511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37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F6D287F-04BE-4E50-B089-E8CDEF718CF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0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70804051-01FA-4E78-9116-7B10F2B5A39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But how do we know that our implementation is correct?</a:t>
            </a:r>
          </a:p>
        </p:txBody>
      </p:sp>
      <p:sp>
        <p:nvSpPr>
          <p:cNvPr id="343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863BB1B8-737D-4C75-9157-AECCE879400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19F6F109-B486-4AD0-895F-37C95B0AC874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Because the AF is defined only on valid rep, we don’t have to worry that the last element of coeffs is zero.</a:t>
            </a:r>
          </a:p>
        </p:txBody>
      </p:sp>
      <p:sp>
        <p:nvSpPr>
          <p:cNvPr id="349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E7D4A8DF-4353-42C3-B00B-CE96075ABB17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Again, valid rep.</a:t>
            </a:r>
          </a:p>
        </p:txBody>
      </p:sp>
      <p:sp>
        <p:nvSpPr>
          <p:cNvPr id="352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C375700-AC80-47C0-AF60-8E3D8BF20CE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Why is it that we are not interested in a function in the opposite direction: i.e., abstract Value -&gt; Object?</a:t>
            </a:r>
          </a:p>
          <a:p>
            <a:r>
              <a:rPr lang="en-US" sz="2000" b="0" strike="noStrike" spc="-1" dirty="0">
                <a:latin typeface="Arial"/>
              </a:rPr>
              <a:t>Because abstract value -&gt; object is not a function, it is a relation.</a:t>
            </a:r>
          </a:p>
          <a:p>
            <a:r>
              <a:rPr lang="en-US" sz="2000" b="0" strike="noStrike" spc="-1" dirty="0">
                <a:latin typeface="Arial"/>
              </a:rPr>
              <a:t>An implementation of the ADT cares about the correctness of its abstract object representation (see Slide 31).</a:t>
            </a:r>
          </a:p>
          <a:p>
            <a:r>
              <a:rPr lang="en-US" sz="2000" b="0" strike="noStrike" spc="-1" dirty="0">
                <a:latin typeface="Arial"/>
              </a:rPr>
              <a:t>There can be multiple/different concrete representations of an abstract data type.</a:t>
            </a:r>
          </a:p>
        </p:txBody>
      </p:sp>
      <p:sp>
        <p:nvSpPr>
          <p:cNvPr id="355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20A60FC1-52E9-4E93-A692-29DDD8143AB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358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2BE6560E-E931-45E9-AD9F-49189C1C59BA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61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C9A767E-C29E-4B35-B011-F3765307F4C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64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378F18D-AEFA-4AA0-9111-DAEC6FBCA7A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Overview is essentially our AF.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We will talk about overview and specification fields (also known as abstract fields) next time.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Why so much emphasis on immutability? We talked about “modifies” clause. Now we talk about immutable vs. mutable datatypes?</a:t>
            </a:r>
          </a:p>
          <a:p>
            <a:endParaRPr lang="en-US" sz="2000" b="0" strike="noStrike" spc="-1" dirty="0">
              <a:latin typeface="Arial"/>
            </a:endParaRPr>
          </a:p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301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D074FFB-6082-4FFD-A39D-EAA7892342FD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How about equals()???</a:t>
            </a:r>
          </a:p>
        </p:txBody>
      </p:sp>
      <p:sp>
        <p:nvSpPr>
          <p:cNvPr id="367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6C53E4D9-035F-47A5-9A53-BDCBFC6329E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If we take a concrete object, apply AF, get Abstract value. 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Abstract operation: remove element from set</a:t>
            </a:r>
          </a:p>
          <a:p>
            <a:r>
              <a:rPr lang="en-US" sz="2000" b="0" strike="noStrike" spc="-1" dirty="0">
                <a:latin typeface="Arial"/>
              </a:rPr>
              <a:t>Concrete operation: </a:t>
            </a:r>
            <a:r>
              <a:rPr lang="en-US" sz="2000" b="0" strike="noStrike" spc="-1" dirty="0" err="1">
                <a:latin typeface="Arial"/>
              </a:rPr>
              <a:t>ArrayList.remove</a:t>
            </a:r>
            <a:r>
              <a:rPr lang="en-US" sz="2000" b="0" strike="noStrike" spc="-1" dirty="0">
                <a:latin typeface="Arial"/>
              </a:rPr>
              <a:t>()</a:t>
            </a:r>
          </a:p>
        </p:txBody>
      </p:sp>
      <p:sp>
        <p:nvSpPr>
          <p:cNvPr id="370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72A23D3B-27A3-49C5-9F19-101B1F06180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If we take a concrete object, apply AF, get Abstract value. </a:t>
            </a:r>
          </a:p>
        </p:txBody>
      </p:sp>
      <p:sp>
        <p:nvSpPr>
          <p:cNvPr id="373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993DC5BE-4D07-413B-BAC3-CB0B83913A6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First is probably simpler to implement.</a:t>
            </a:r>
          </a:p>
        </p:txBody>
      </p:sp>
      <p:sp>
        <p:nvSpPr>
          <p:cNvPr id="376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D8270480-EBDC-4CC0-B508-7B0E21E86BD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79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71A91B4A-ED87-4DA3-966C-2E118224EDF2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E.g., contains(4) will cause [1,2,4] to change to [4,2,1]. Both map to the same abstract value, the set {1,2,4}.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This is important, because we may treat </a:t>
            </a:r>
            <a:r>
              <a:rPr lang="en-US" sz="2000" b="1" strike="noStrike" spc="-1" dirty="0">
                <a:latin typeface="Arial"/>
              </a:rPr>
              <a:t>contains</a:t>
            </a:r>
            <a:r>
              <a:rPr lang="en-US" sz="2000" b="0" strike="noStrike" spc="-1" dirty="0">
                <a:latin typeface="Arial"/>
              </a:rPr>
              <a:t> as </a:t>
            </a:r>
            <a:r>
              <a:rPr lang="en-US" sz="2000" b="1" strike="noStrike" spc="-1" dirty="0">
                <a:latin typeface="Arial"/>
              </a:rPr>
              <a:t>pure method</a:t>
            </a:r>
            <a:r>
              <a:rPr lang="en-US" sz="2000" b="0" strike="noStrike" spc="-1" dirty="0">
                <a:latin typeface="Arial"/>
              </a:rPr>
              <a:t> (i.e., side-effect free method) from the client’s perspective. This is because </a:t>
            </a:r>
            <a:r>
              <a:rPr lang="en-US" sz="2000" b="1" strike="noStrike" spc="-1" dirty="0">
                <a:latin typeface="Arial"/>
              </a:rPr>
              <a:t>contains</a:t>
            </a:r>
            <a:r>
              <a:rPr lang="en-US" sz="2000" b="0" strike="noStrike" spc="-1" dirty="0">
                <a:latin typeface="Arial"/>
              </a:rPr>
              <a:t> does not change visible state in ways that are important to the client. Thus, the client mustn’t worry about </a:t>
            </a:r>
            <a:r>
              <a:rPr lang="en-US" sz="2000" b="1" strike="noStrike" spc="-1" dirty="0">
                <a:latin typeface="Arial"/>
              </a:rPr>
              <a:t>contains </a:t>
            </a:r>
            <a:r>
              <a:rPr lang="en-US" sz="2000" b="0" strike="noStrike" spc="-1" dirty="0">
                <a:latin typeface="Arial"/>
              </a:rPr>
              <a:t>causing unintended side effects in their code.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How would you write the spec then? The spec reflects that the mutation to rep was only incidental. </a:t>
            </a:r>
          </a:p>
        </p:txBody>
      </p:sp>
      <p:sp>
        <p:nvSpPr>
          <p:cNvPr id="382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AA431437-53D4-4322-8116-AFE6BDDA842C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85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EDE482E5-6F72-4F89-B45D-0406C3F95B7F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388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4C850B3-2F1D-44F5-8012-359913E8C26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E.g., Polynomial</a:t>
            </a:r>
          </a:p>
        </p:txBody>
      </p:sp>
      <p:sp>
        <p:nvSpPr>
          <p:cNvPr id="391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F39846C5-03D6-4E71-AE29-76DE90C8CEB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94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6A9C9D8-1D5F-442E-9942-12FF14F42E6C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We will talk about overview and specification fields (also known as abstract fields) next time.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Why so much emphasis on immutability? We talked about “modifies” clause. Now we talk about immutable vs. mutable datatypes?</a:t>
            </a:r>
          </a:p>
          <a:p>
            <a:r>
              <a:rPr lang="en-US" sz="2000" b="0" strike="noStrike" spc="-1" dirty="0">
                <a:latin typeface="Arial"/>
              </a:rPr>
              <a:t>z=(2, “dog”) is a creator</a:t>
            </a:r>
          </a:p>
        </p:txBody>
      </p:sp>
      <p:sp>
        <p:nvSpPr>
          <p:cNvPr id="304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6071DF9B-E68C-4DF8-954F-C4B0E649B77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97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55B865C8-C05C-4E2B-B8D1-A44BEDECB0FD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Spec fields: point1(</a:t>
            </a:r>
            <a:r>
              <a:rPr lang="en-US" sz="2000" b="0" strike="noStrike" spc="-1" dirty="0" err="1">
                <a:latin typeface="Arial"/>
              </a:rPr>
              <a:t>x,y</a:t>
            </a:r>
            <a:r>
              <a:rPr lang="en-US" sz="2000" b="0" strike="noStrike" spc="-1" dirty="0">
                <a:latin typeface="Arial"/>
              </a:rPr>
              <a:t>), point2(</a:t>
            </a:r>
            <a:r>
              <a:rPr lang="en-US" sz="2000" b="0" strike="noStrike" spc="-1" dirty="0" err="1">
                <a:latin typeface="Arial"/>
              </a:rPr>
              <a:t>x,y</a:t>
            </a:r>
            <a:r>
              <a:rPr lang="en-US" sz="2000" b="0" strike="noStrike" spc="-1" dirty="0">
                <a:latin typeface="Arial"/>
              </a:rPr>
              <a:t>)</a:t>
            </a:r>
          </a:p>
          <a:p>
            <a:r>
              <a:rPr lang="en-US" sz="2000" b="0" strike="noStrike" spc="-1" dirty="0">
                <a:latin typeface="Arial"/>
              </a:rPr>
              <a:t>Rep fields: x1,y1,x2,y2</a:t>
            </a:r>
          </a:p>
          <a:p>
            <a:r>
              <a:rPr lang="en-US" sz="2000" b="0" strike="noStrike" spc="-1" dirty="0">
                <a:latin typeface="Arial"/>
              </a:rPr>
              <a:t>Rep invariant: x1 != x2 || y1 != y2</a:t>
            </a:r>
          </a:p>
          <a:p>
            <a:r>
              <a:rPr lang="en-US" sz="2000" b="0" strike="noStrike" spc="-1" dirty="0">
                <a:latin typeface="Arial"/>
              </a:rPr>
              <a:t>AF: A line segment is a pair of 2D points x, y </a:t>
            </a:r>
            <a:r>
              <a:rPr lang="en-US" sz="2000" b="0" strike="noStrike" spc="-1" dirty="0" err="1">
                <a:latin typeface="Arial"/>
              </a:rPr>
              <a:t>s.t.</a:t>
            </a:r>
            <a:r>
              <a:rPr lang="en-US" sz="2000" b="0" strike="noStrike" spc="-1" dirty="0">
                <a:latin typeface="Arial"/>
              </a:rPr>
              <a:t> point1 != point2</a:t>
            </a:r>
          </a:p>
        </p:txBody>
      </p:sp>
      <p:sp>
        <p:nvSpPr>
          <p:cNvPr id="400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315A8E0-0CAA-4D9B-9619-3B0007825B1A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AF(r) = a polynomial </a:t>
            </a:r>
            <a:r>
              <a:rPr lang="en-US" sz="2000" b="0" strike="noStrike" spc="-1" dirty="0" err="1">
                <a:latin typeface="Arial"/>
              </a:rPr>
              <a:t>s.t.</a:t>
            </a:r>
            <a:r>
              <a:rPr lang="en-US" sz="2000" b="0" strike="noStrike" spc="-1" dirty="0">
                <a:latin typeface="Arial"/>
              </a:rPr>
              <a:t> the collection</a:t>
            </a: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&lt;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terms.getCoef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(0),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terms.getExp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(0)&gt; …&lt;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terms.getCoef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(degree),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terms.getExp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(degree)&gt;  -&gt; 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a</a:t>
            </a:r>
            <a:r>
              <a:rPr lang="en-US" sz="2000" b="0" strike="noStrike" spc="-1" baseline="-25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z="2000" b="0" strike="noStrike" spc="-1" dirty="0" err="1">
                <a:solidFill>
                  <a:srgbClr val="0000FF"/>
                </a:solidFill>
                <a:latin typeface="Courier New"/>
              </a:rPr>
              <a:t>x</a:t>
            </a:r>
            <a:r>
              <a:rPr lang="en-US" sz="2000" b="0" strike="noStrike" spc="-1" baseline="30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 + … + a</a:t>
            </a:r>
            <a:r>
              <a:rPr lang="en-US" sz="2000" b="0" strike="noStrike" spc="-1" baseline="-25000" dirty="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x + a</a:t>
            </a:r>
            <a:r>
              <a:rPr lang="en-US" sz="2000" b="0" strike="noStrike" spc="-1" baseline="-25000" dirty="0">
                <a:solidFill>
                  <a:srgbClr val="0000FF"/>
                </a:solidFill>
                <a:latin typeface="Courier New"/>
              </a:rPr>
              <a:t>0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baseline="-25000" dirty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E.g., array [Term(-2,0), Term(1,1), Term(3,2)] </a:t>
            </a:r>
            <a:r>
              <a:rPr lang="en-US" sz="2000" b="0" strike="noStrike" spc="-1" dirty="0">
                <a:solidFill>
                  <a:srgbClr val="0000FF"/>
                </a:solidFill>
                <a:latin typeface="Wingdings"/>
              </a:rPr>
              <a:t>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 3x</a:t>
            </a:r>
            <a:r>
              <a:rPr lang="en-US" sz="2000" b="0" strike="noStrike" spc="-1" baseline="30000" dirty="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z="2000" b="0" strike="noStrike" spc="-1" dirty="0">
                <a:solidFill>
                  <a:srgbClr val="0000FF"/>
                </a:solidFill>
                <a:latin typeface="Courier New"/>
              </a:rPr>
              <a:t> + x - 2 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03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685DE76B-A500-49BE-9A7F-AA09E5B5AEC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06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8422CDC6-475C-4FC0-84B8-A1A87F3FD39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409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0DC2C926-44CB-4F57-AE8C-61B2A7C524B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NOTE: What can go wrong with this implementation?</a:t>
            </a:r>
          </a:p>
          <a:p>
            <a:endParaRPr lang="en-US" sz="2000" b="0" strike="noStrike" spc="-1" dirty="0">
              <a:latin typeface="Arial"/>
            </a:endParaRPr>
          </a:p>
          <a:p>
            <a:r>
              <a:rPr lang="en-US" sz="2000" b="0" strike="noStrike" spc="-1" dirty="0">
                <a:latin typeface="Arial"/>
              </a:rPr>
              <a:t>Rep exposure</a:t>
            </a:r>
          </a:p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307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430950AD-FDFB-458F-9E65-4B71F38C822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 dirty="0">
                <a:latin typeface="Arial"/>
              </a:rPr>
              <a:t>See IntSet1/IntSet.java</a:t>
            </a:r>
          </a:p>
        </p:txBody>
      </p:sp>
      <p:sp>
        <p:nvSpPr>
          <p:cNvPr id="310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256A49B4-6D97-480C-9E5C-EC48E1F00AA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13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F8610447-0676-4C6C-BD11-AFB6C970892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703440" y="4410000"/>
            <a:ext cx="5627160" cy="4176360"/>
          </a:xfrm>
          <a:prstGeom prst="rect">
            <a:avLst/>
          </a:prstGeom>
        </p:spPr>
        <p:txBody>
          <a:bodyPr lIns="93240" tIns="46800" rIns="93240" bIns="46800"/>
          <a:lstStyle/>
          <a:p>
            <a:r>
              <a:rPr lang="en-US" sz="2000" b="0" strike="noStrike" spc="-1">
                <a:latin typeface="Arial"/>
              </a:rPr>
              <a:t>So you don’t mess with client’s data</a:t>
            </a:r>
          </a:p>
        </p:txBody>
      </p:sp>
      <p:sp>
        <p:nvSpPr>
          <p:cNvPr id="316" name="TextShape 3"/>
          <p:cNvSpPr txBox="1"/>
          <p:nvPr/>
        </p:nvSpPr>
        <p:spPr>
          <a:xfrm>
            <a:off x="3984480" y="8818560"/>
            <a:ext cx="3047760" cy="463320"/>
          </a:xfrm>
          <a:prstGeom prst="rect">
            <a:avLst/>
          </a:prstGeom>
          <a:noFill/>
          <a:ln w="9360">
            <a:noFill/>
          </a:ln>
        </p:spPr>
        <p:txBody>
          <a:bodyPr lIns="93240" tIns="46800" rIns="93240" bIns="46800" anchor="b"/>
          <a:lstStyle/>
          <a:p>
            <a:pPr algn="r">
              <a:lnSpc>
                <a:spcPct val="100000"/>
              </a:lnSpc>
            </a:pPr>
            <a:fld id="{D7B3CA1A-A00F-4C48-AEF0-D250EED1846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30787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copy is made before return, it should be safe.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98518BC2-A623-4A3B-A958-6500FF773FD2}" type="slidenum">
              <a:rPr lang="en-US" sz="1400" b="0" strike="noStrike" spc="-1" smtClean="0">
                <a:latin typeface="Times New Roman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51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B43A-9D07-43E5-97DF-FE6EA2714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6F88E-7B81-4ACC-8946-4074AE2D8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0F140-42F3-402A-B34E-06806F19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0C619-D1CE-4DD1-99F2-BABD699D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C575D-FA20-49DD-9DB9-8CD9FCF5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77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9263-A8F5-404A-A97D-1C604FB7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73A7-DC46-4887-9157-9AE557512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A98D1-8D52-4A2A-8A0C-CF7835B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1271-CB10-4B96-AC73-C4989D88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2C8B0-D321-44F6-AF3C-E7478090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07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AA9F-779A-44FC-AEA8-BEAF8B48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145B-FAB2-461B-BD69-771D96C6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F6192-DCD7-49A6-A4F1-79932C7E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8D962-CF51-4116-8D52-F3FDDAE9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7F68-421B-4169-871A-C7B6C5F9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69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F2C4-2755-4552-84CD-B7DB0659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AF950-CB3A-446E-9E64-AE3CEBD4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AE81C-5C2B-40CC-9C84-16BB7D032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7BECB-08C4-4B97-8B46-11396D46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8F836-7DCC-463E-851D-F6AFD715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512DB-1B09-44F2-88A2-DFAFEAB3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14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1396-3776-4225-8ADA-5E885012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38102-F844-4744-889C-E31A85DE9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33A1A-1E1F-4D91-91C4-88E299DAE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75D2BE-0F70-4994-B567-1C6EDFE38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254365-7750-4305-9BC2-4734407C8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101D0-186C-4854-8560-DC0137A8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2E9C66-1BD0-4DB9-96DD-97E73E06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C0B0D-A879-4338-AAEC-D46B7DCF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69F-50CC-41EB-9311-A51D70F3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A64B9-A009-44D2-AA2F-FDABE854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3613B-5186-4C51-8C75-9D153671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5DFF9-4778-4695-AEAF-CEDABFFA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7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3F60B-F958-462B-98FA-B95C46DA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1FA8B-2AD9-46BC-A45D-5C4CBCF4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F42B9-B411-4674-9E74-C45D51DC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F5D2-334D-4308-9FE5-5ED6795D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3CCB-5BEC-4937-89C4-F9B3DCCA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7BE09-78BF-4209-A512-BC21C7D1C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5B2EA-7F3A-48C4-8812-C1EE7E13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C6B78-DFF6-4749-8F01-1ABEC555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DBF6A-C110-4386-95CD-596FC456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98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3EB8-FFC5-433E-880E-BDB45C39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72DA9-6AC7-410B-878F-1E457AE47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B5D69-C1B2-440F-B531-280B1E859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DDDD5-B819-4350-9E9F-04AD8B58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F8D0-0D04-4D47-A73E-94A90CB1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3740F-68AC-48B2-B7D5-8BC64747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5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2105-32F4-4961-9F13-39413119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B512A-A883-4898-9F7D-A0952FEA6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2AEF-2D38-4B63-8266-8AAC2DBB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2D63B-A84C-4B9A-8105-F167AA13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CAF3-AC3A-442C-AAF3-F8758085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15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528C1-7C7E-4B9F-8D78-57FCBFA8F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C3E06-F3A8-4B13-8271-738D7A52D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ACEA-39B9-4295-9C90-C9DAAF13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F4461-F32F-49C2-9AAF-1A031651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EAFED-9BB5-4D75-8F46-8DFDA323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5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5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779AB65-00A4-422E-BDB0-0FB40DE5A234}" type="slidenum">
              <a:rPr lang="en-US" sz="900" b="0" strike="noStrike" spc="-1">
                <a:solidFill>
                  <a:srgbClr val="8B8B8B"/>
                </a:solidFill>
                <a:latin typeface="Tahoma"/>
                <a:ea typeface="MS PGothic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864000" lvl="1" indent="-324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296000" lvl="2" indent="-288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728000" lvl="3" indent="-216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160000" lvl="4" indent="-216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B6851BE-7C1E-48D1-B59F-0F3DAB7EAECA}" type="slidenum">
              <a:rPr lang="en-US" sz="900" b="0" strike="noStrike" spc="-1">
                <a:solidFill>
                  <a:srgbClr val="8B8B8B"/>
                </a:solidFill>
                <a:latin typeface="Tahoma"/>
                <a:ea typeface="MS PGothic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08E85-978E-4637-A081-70328000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FB95-C73D-459A-AC87-88A06B10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6D3-6966-4C10-8029-FFA126378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EEE2-BBEB-417C-A3F8-56D01B92C4D5}" type="datetimeFigureOut">
              <a:rPr lang="en-US" smtClean="0"/>
              <a:t>3/14/21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6C243-FF0C-497A-8CD9-BA132DE9C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9358-7E79-400D-9816-863F9698E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ED9D-E5DB-4638-A792-469B4054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_r5UJrxcc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world.com/article/2073649/core-java/why-extends-is-evil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lnSpcReduction="10000"/>
          </a:bodyPr>
          <a:lstStyle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lang="en-US" sz="4500" b="0" strike="noStrike" spc="-1">
                <a:solidFill>
                  <a:srgbClr val="0563C1"/>
                </a:solidFill>
                <a:latin typeface="Calibri Light"/>
              </a:rPr>
              <a:t> Representation Invariants and Abstraction Functions</a:t>
            </a:r>
            <a:endParaRPr lang="en-US" sz="45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9" name="Picture 88"/>
          <p:cNvPicPr/>
          <p:nvPr/>
        </p:nvPicPr>
        <p:blipFill>
          <a:blip r:embed="rId3"/>
          <a:stretch/>
        </p:blipFill>
        <p:spPr>
          <a:xfrm>
            <a:off x="2694432" y="3982056"/>
            <a:ext cx="4117320" cy="230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Representation Exposure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How about this: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Movie {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private String title;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String </a:t>
            </a:r>
            <a:r>
              <a:rPr lang="en-US" sz="2600" strike="noStrike" spc="-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getTitle</a:t>
            </a: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title; 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6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Technically, there is representation exposure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Representation exposure is dangerous when the rep is </a:t>
            </a:r>
            <a:r>
              <a:rPr lang="en-US" sz="2100" b="0" strike="noStrike" spc="-1" dirty="0">
                <a:solidFill>
                  <a:srgbClr val="0000FF"/>
                </a:solidFill>
                <a:latin typeface="Calibri"/>
              </a:rPr>
              <a:t>mutable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If the rep is immutable, it’s OK</a:t>
            </a:r>
          </a:p>
        </p:txBody>
      </p:sp>
      <p:sp>
        <p:nvSpPr>
          <p:cNvPr id="132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36AF4EE-CFCF-4C41-BCA3-A5B925EE4515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10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33" name="TextShape 4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Immutability, again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Suppose we add an iterator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// returns: an Iterator over the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IntSet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public Iterator&lt;Integer&gt; </a:t>
            </a:r>
            <a:r>
              <a:rPr lang="en-US" sz="2000" strike="noStrike" spc="-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iterator</a:t>
            </a: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();</a:t>
            </a:r>
            <a:endParaRPr lang="en-US" sz="20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Suppose the following implementation: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en-US" sz="2000" strike="noStrike" spc="-1" dirty="0">
                <a:solidFill>
                  <a:srgbClr val="7F0055"/>
                </a:solidFill>
                <a:latin typeface="Courier New"/>
                <a:ea typeface="Consolas"/>
              </a:rPr>
              <a:t>public</a:t>
            </a:r>
            <a:r>
              <a:rPr lang="en-US" sz="2000" strike="noStrike" spc="-1" dirty="0">
                <a:solidFill>
                  <a:srgbClr val="000000"/>
                </a:solidFill>
                <a:latin typeface="Courier New"/>
                <a:ea typeface="Consolas"/>
              </a:rPr>
              <a:t> Iterator&lt;Integer&gt; iterator() {</a:t>
            </a:r>
            <a:endParaRPr lang="en-US" sz="200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en-US" sz="2000" strike="noStrike" spc="-1" dirty="0">
                <a:solidFill>
                  <a:srgbClr val="7F0055"/>
                </a:solidFill>
                <a:latin typeface="Courier New"/>
                <a:ea typeface="Consolas"/>
              </a:rPr>
              <a:t>   return</a:t>
            </a:r>
            <a:r>
              <a:rPr lang="en-US" sz="2000" strike="noStrike" spc="-1" dirty="0">
                <a:solidFill>
                  <a:srgbClr val="000000"/>
                </a:solidFill>
                <a:latin typeface="Courier New"/>
                <a:ea typeface="Consolas"/>
              </a:rPr>
              <a:t> </a:t>
            </a:r>
            <a:r>
              <a:rPr lang="en-US" sz="2000" strike="noStrike" spc="-1" dirty="0" err="1">
                <a:solidFill>
                  <a:srgbClr val="0000C0"/>
                </a:solidFill>
                <a:latin typeface="Courier New"/>
                <a:ea typeface="Consolas"/>
              </a:rPr>
              <a:t>data</a:t>
            </a:r>
            <a:r>
              <a:rPr lang="en-US" sz="2000" strike="noStrike" spc="-1" dirty="0" err="1">
                <a:solidFill>
                  <a:srgbClr val="000000"/>
                </a:solidFill>
                <a:latin typeface="Courier New"/>
                <a:ea typeface="Consolas"/>
              </a:rPr>
              <a:t>.iterator</a:t>
            </a:r>
            <a:r>
              <a:rPr lang="en-US" sz="2000" strike="noStrike" spc="-1" dirty="0">
                <a:solidFill>
                  <a:srgbClr val="000000"/>
                </a:solidFill>
                <a:latin typeface="Courier New"/>
                <a:ea typeface="Consolas"/>
              </a:rPr>
              <a:t>(); </a:t>
            </a:r>
            <a:endParaRPr lang="en-US" sz="200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en-US" sz="2000" strike="noStrike" spc="-1" dirty="0">
                <a:solidFill>
                  <a:srgbClr val="000000"/>
                </a:solidFill>
                <a:latin typeface="Courier New"/>
                <a:ea typeface="Consolas"/>
              </a:rPr>
              <a:t>}</a:t>
            </a:r>
            <a:r>
              <a:rPr lang="en-US" sz="20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</a:t>
            </a:r>
          </a:p>
          <a:p>
            <a:endParaRPr lang="en-US" sz="2000" b="1" spc="-1" dirty="0">
              <a:solidFill>
                <a:srgbClr val="000000"/>
              </a:solidFill>
              <a:latin typeface="Courier New"/>
              <a:ea typeface="ＭＳ Ｐゴシック"/>
            </a:endParaRPr>
          </a:p>
          <a:p>
            <a:r>
              <a:rPr lang="en-US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Is there a possible problem?</a:t>
            </a:r>
          </a:p>
          <a:p>
            <a:endParaRPr lang="en-US" sz="2000" spc="-1" dirty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r>
              <a:rPr lang="en-US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An iterator to a mutable object like an </a:t>
            </a:r>
            <a:r>
              <a:rPr lang="en-US" sz="2000" strike="noStrike" spc="-1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ArrayList</a:t>
            </a:r>
            <a:r>
              <a:rPr lang="en-US" sz="200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can allow client to modify object.</a:t>
            </a:r>
            <a:endParaRPr lang="en-US" sz="20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37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41457565-6D3B-4FA5-B57F-D298486843A6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11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Immutability, again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628560" y="1491928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class </a:t>
            </a:r>
            <a:r>
              <a:rPr lang="en-US" sz="2400" spc="-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Iterator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{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private List&lt;Integer&gt;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theData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private int next;</a:t>
            </a: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public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strike="noStrike" spc="-1" dirty="0" err="1">
                <a:solidFill>
                  <a:srgbClr val="0000FF"/>
                </a:solidFill>
                <a:latin typeface="Courier New"/>
              </a:rPr>
              <a:t>Iterator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(List&lt;Integer&gt; data) {</a:t>
            </a: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           // make a copy of the data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theData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= new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ArrayList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&lt;Integer&gt;(data); 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 next = 0; 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}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public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boolean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strike="noStrike" spc="-1" dirty="0" err="1">
                <a:solidFill>
                  <a:srgbClr val="0000FF"/>
                </a:solidFill>
                <a:latin typeface="Courier New"/>
              </a:rPr>
              <a:t>hasNext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() {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 return (next &lt; </a:t>
            </a:r>
            <a:r>
              <a:rPr lang="en-US" sz="2400" strike="noStrike" spc="-1" dirty="0" err="1">
                <a:solidFill>
                  <a:srgbClr val="FF0000"/>
                </a:solidFill>
                <a:latin typeface="Courier New"/>
              </a:rPr>
              <a:t>theData.size</a:t>
            </a:r>
            <a:r>
              <a:rPr lang="en-US" sz="2400" strike="noStrike" spc="-1" dirty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);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}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public int </a:t>
            </a:r>
            <a:r>
              <a:rPr lang="en-US" sz="2400" strike="noStrike" spc="-1" dirty="0">
                <a:solidFill>
                  <a:srgbClr val="0000FF"/>
                </a:solidFill>
                <a:latin typeface="Courier New"/>
              </a:rPr>
              <a:t>next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() {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 return </a:t>
            </a:r>
            <a:r>
              <a:rPr lang="en-US" sz="2400" strike="noStrike" spc="-1" dirty="0" err="1">
                <a:solidFill>
                  <a:srgbClr val="FF0000"/>
                </a:solidFill>
                <a:latin typeface="Courier New"/>
              </a:rPr>
              <a:t>theData.get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(next++);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}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41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7FAA825-C8A9-488F-BE07-54ABF34A09BC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12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D4AC-05B0-483C-8A60-CF1DA77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855"/>
            <a:ext cx="7886700" cy="994172"/>
          </a:xfrm>
        </p:spPr>
        <p:txBody>
          <a:bodyPr/>
          <a:lstStyle/>
          <a:p>
            <a:r>
              <a:rPr lang="en-US" dirty="0"/>
              <a:t>Rep Exposure Can Be Subtle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E5C236-F9EB-4C39-AE98-2CA067478ECA}"/>
              </a:ext>
            </a:extLst>
          </p:cNvPr>
          <p:cNvSpPr txBox="1"/>
          <p:nvPr/>
        </p:nvSpPr>
        <p:spPr>
          <a:xfrm>
            <a:off x="1385667" y="1161027"/>
            <a:ext cx="6670801" cy="5840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public class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PointSet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{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// Rep Invariant: data contains no duplicates and no nulls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// Point is mutable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private List&lt;Point&gt; data = new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ArrayList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&lt;Point&gt;();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public void add(Point p) {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	if(! contains(p))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		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data.add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(p);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}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public void remove(Point p) {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data.remove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(p);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}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public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boolean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contains(Point p) {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	return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data.contains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(p);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}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public int size() { return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data.size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(); };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public List&lt;Point&gt;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getElements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 { return new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ArrayList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(data);}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}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585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8FD-2F65-467A-9498-F2EF7891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Here?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BAA39E-1644-4898-A802-220B10A51894}"/>
              </a:ext>
            </a:extLst>
          </p:cNvPr>
          <p:cNvSpPr txBox="1"/>
          <p:nvPr/>
        </p:nvSpPr>
        <p:spPr>
          <a:xfrm>
            <a:off x="1695158" y="1470075"/>
            <a:ext cx="40374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Point p1 = new Point(1,2);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Point p2 = new Point(3,3);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PointSet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= new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PointSet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ps.add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(p1);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ps.add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(p2);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ps.print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();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List&lt;Point&gt;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lp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=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ps.getElements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();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lp.remove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(p1);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ps.print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();  // safe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p1.setY(57);</a:t>
            </a:r>
          </a:p>
          <a:p>
            <a:pPr defTabSz="685800"/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ps.print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();  // Huh?!</a:t>
            </a:r>
          </a:p>
          <a:p>
            <a:pPr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2723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13361F-AC08-4015-855F-BCE9E647F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Rep Exposure of Mutable Elements is a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A4A0D-44A8-4634-8970-4C4F92C2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50" y="1253331"/>
            <a:ext cx="7886700" cy="4351338"/>
          </a:xfrm>
        </p:spPr>
        <p:txBody>
          <a:bodyPr>
            <a:noAutofit/>
          </a:bodyPr>
          <a:lstStyle/>
          <a:p>
            <a:r>
              <a:rPr lang="en-US" sz="1800" dirty="0" err="1"/>
              <a:t>lp.remove</a:t>
            </a:r>
            <a:r>
              <a:rPr lang="en-US" sz="1800" dirty="0"/>
              <a:t>(p1) is safe</a:t>
            </a:r>
          </a:p>
          <a:p>
            <a:pPr lvl="1"/>
            <a:r>
              <a:rPr lang="en-US" dirty="0"/>
              <a:t>Removes an element from </a:t>
            </a:r>
            <a:r>
              <a:rPr lang="en-US" dirty="0" err="1"/>
              <a:t>lp</a:t>
            </a:r>
            <a:r>
              <a:rPr lang="en-US" dirty="0"/>
              <a:t> list</a:t>
            </a:r>
          </a:p>
          <a:p>
            <a:r>
              <a:rPr lang="en-US" sz="1800" dirty="0" err="1"/>
              <a:t>ArrayList.copy</a:t>
            </a:r>
            <a:r>
              <a:rPr lang="en-US" sz="1800" dirty="0"/>
              <a:t>() makes a copy of each element</a:t>
            </a:r>
          </a:p>
          <a:p>
            <a:pPr lvl="1"/>
            <a:r>
              <a:rPr lang="en-US" dirty="0"/>
              <a:t>Copies references, doesn't make a copy of the data</a:t>
            </a:r>
          </a:p>
          <a:p>
            <a:pPr lvl="1"/>
            <a:r>
              <a:rPr lang="en-US" dirty="0"/>
              <a:t>remove() finds item to remove by reference equality</a:t>
            </a:r>
          </a:p>
          <a:p>
            <a:pPr lvl="2"/>
            <a:r>
              <a:rPr lang="en-US" sz="1800" dirty="0"/>
              <a:t>.equals has not been </a:t>
            </a:r>
            <a:r>
              <a:rPr lang="en-US" sz="1800" dirty="0" err="1"/>
              <a:t>overriden</a:t>
            </a:r>
            <a:endParaRPr lang="en-US" sz="1800" dirty="0"/>
          </a:p>
          <a:p>
            <a:pPr lvl="1"/>
            <a:endParaRPr lang="en-US" dirty="0"/>
          </a:p>
          <a:p>
            <a:r>
              <a:rPr lang="en-US" sz="1800" dirty="0"/>
              <a:t>p1.setY(57); </a:t>
            </a:r>
            <a:r>
              <a:rPr lang="en-US" sz="1800" dirty="0" err="1"/>
              <a:t>ps.print</a:t>
            </a:r>
            <a:r>
              <a:rPr lang="en-US" sz="1800" dirty="0"/>
              <a:t>();  // Huh?!</a:t>
            </a:r>
          </a:p>
          <a:p>
            <a:r>
              <a:rPr lang="en-US" sz="1800" dirty="0"/>
              <a:t>p1 is a reference to a mutable point</a:t>
            </a:r>
          </a:p>
          <a:p>
            <a:r>
              <a:rPr lang="en-US" sz="1800" dirty="0"/>
              <a:t>By changing p1, we change object on heap</a:t>
            </a:r>
          </a:p>
          <a:p>
            <a:pPr lvl="1"/>
            <a:r>
              <a:rPr lang="en-US" sz="1500" dirty="0"/>
              <a:t>data </a:t>
            </a:r>
            <a:r>
              <a:rPr lang="en-US" sz="1500" dirty="0" err="1"/>
              <a:t>ArrayList</a:t>
            </a:r>
            <a:r>
              <a:rPr lang="en-US" sz="1500" dirty="0"/>
              <a:t> contains a reference to that object</a:t>
            </a:r>
          </a:p>
          <a:p>
            <a:pPr lvl="1"/>
            <a:r>
              <a:rPr lang="en-US" sz="1500" dirty="0" err="1"/>
              <a:t>ArrayList</a:t>
            </a:r>
            <a:r>
              <a:rPr lang="en-US" sz="1500" dirty="0"/>
              <a:t> contains a reference to mutated object</a:t>
            </a:r>
          </a:p>
          <a:p>
            <a:r>
              <a:rPr lang="en-US" sz="1800" dirty="0"/>
              <a:t>We can change the representation</a:t>
            </a:r>
          </a:p>
          <a:p>
            <a:endParaRPr lang="en-US" sz="1800" dirty="0"/>
          </a:p>
          <a:p>
            <a:r>
              <a:rPr lang="en-US" sz="1800" dirty="0"/>
              <a:t>Moral: be careful with mutable objects</a:t>
            </a:r>
          </a:p>
          <a:p>
            <a:pPr lvl="1"/>
            <a:r>
              <a:rPr lang="en-US" dirty="0"/>
              <a:t>Prefer immutable objects whenever possible</a:t>
            </a:r>
          </a:p>
        </p:txBody>
      </p:sp>
    </p:spTree>
    <p:extLst>
      <p:ext uri="{BB962C8B-B14F-4D97-AF65-F5344CB8AC3E}">
        <p14:creationId xmlns:p14="http://schemas.microsoft.com/office/powerpoint/2010/main" val="11960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Checking Rep Invariant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628560" y="169020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b="1" strike="noStrike" spc="-1" dirty="0" err="1">
                <a:solidFill>
                  <a:srgbClr val="FF0000"/>
                </a:solidFill>
                <a:latin typeface="Courier New"/>
              </a:rPr>
              <a:t>checkRep</a:t>
            </a:r>
            <a:r>
              <a:rPr lang="en-US" sz="2100" b="1" strike="noStrike" spc="-1" dirty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or </a:t>
            </a:r>
            <a:r>
              <a:rPr lang="en-US" sz="2100" b="1" strike="noStrike" spc="-1" dirty="0" err="1">
                <a:solidFill>
                  <a:srgbClr val="FF0000"/>
                </a:solidFill>
                <a:latin typeface="Courier New"/>
              </a:rPr>
              <a:t>repOK</a:t>
            </a:r>
            <a:r>
              <a:rPr lang="en-US" sz="2100" b="1" strike="noStrike" spc="-1" dirty="0">
                <a:solidFill>
                  <a:srgbClr val="FF0000"/>
                </a:solidFill>
                <a:latin typeface="Courier New"/>
              </a:rPr>
              <a:t>()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Always check if rep invariant holds when debugging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Leave checks </a:t>
            </a:r>
            <a:r>
              <a:rPr lang="en-US" sz="2100" spc="-1" dirty="0">
                <a:solidFill>
                  <a:srgbClr val="000000"/>
                </a:solidFill>
                <a:latin typeface="Calibri"/>
              </a:rPr>
              <a:t>in production code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, if they are inexpensive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Checking rep invariant of </a:t>
            </a:r>
            <a:r>
              <a:rPr lang="en-US" sz="2100" b="1" strike="noStrike" spc="-1" dirty="0" err="1">
                <a:solidFill>
                  <a:srgbClr val="000000"/>
                </a:solidFill>
                <a:latin typeface="Courier New"/>
              </a:rPr>
              <a:t>IntSet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b="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throws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sz="1900" b="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data contains a null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900" strike="noStrike" spc="-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checkRep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for(d : data)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if(d == null)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throw new </a:t>
            </a:r>
            <a:r>
              <a:rPr lang="en-US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("null data");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en-US" sz="19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data.size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data.indexOf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data.elementAt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!= 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throw new </a:t>
            </a:r>
            <a:r>
              <a:rPr lang="en-US" sz="19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(“duplicates!”);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9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19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4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545200-3C9F-4885-931E-8E1CEE027816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16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 dirty="0">
                <a:solidFill>
                  <a:srgbClr val="000000"/>
                </a:solidFill>
                <a:latin typeface="Calibri Light"/>
              </a:rPr>
              <a:t>Checking Rep Invariant – different way</a:t>
            </a:r>
            <a:endParaRPr lang="en-US" sz="33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230075" y="1825560"/>
            <a:ext cx="8827428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2000" strike="noStrike" spc="-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checkRep</a:t>
            </a: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for(d : data)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if(d == null)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	throw new </a:t>
            </a:r>
            <a:r>
              <a:rPr lang="en-US" sz="2000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("null data");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en-US" sz="20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Set&lt;Integer&gt; set = new HashSet&lt;Integer&gt;(data);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sz="2000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set.size</a:t>
            </a: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!= </a:t>
            </a:r>
            <a:r>
              <a:rPr lang="en-US" sz="2000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data.size</a:t>
            </a: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throw new </a:t>
            </a:r>
            <a:r>
              <a:rPr lang="en-US" sz="20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("duplicates!");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4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545200-3C9F-4885-931E-8E1CEE027816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17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164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Practice Defensive Programming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628560" y="169020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Assume that you will make mistakes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Write code to catch them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On method entry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Check rep invariant (i.e., call </a:t>
            </a:r>
            <a:r>
              <a:rPr lang="en-US" b="0" strike="noStrike" spc="-1" dirty="0" err="1">
                <a:solidFill>
                  <a:srgbClr val="FF0000"/>
                </a:solidFill>
                <a:latin typeface="Calibri"/>
                <a:ea typeface="ＭＳ Ｐゴシック"/>
              </a:rPr>
              <a:t>checkRep</a:t>
            </a:r>
            <a:r>
              <a:rPr lang="en-US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()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)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Can help find rep exposure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Check preconditions (requires clause)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On method exit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Check rep invariant (call </a:t>
            </a:r>
            <a:r>
              <a:rPr lang="en-US" b="0" strike="noStrike" spc="-1" dirty="0" err="1">
                <a:solidFill>
                  <a:srgbClr val="FF0000"/>
                </a:solidFill>
                <a:latin typeface="Calibri"/>
                <a:ea typeface="ＭＳ Ｐゴシック"/>
              </a:rPr>
              <a:t>checkRep</a:t>
            </a:r>
            <a:r>
              <a:rPr lang="en-US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()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)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Check postconditions</a:t>
            </a: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Checking rep invariant helps </a:t>
            </a:r>
            <a:r>
              <a:rPr lang="en-US" sz="2800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find bugs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Reasoning about rep invariant helps </a:t>
            </a:r>
            <a:r>
              <a:rPr lang="en-US" sz="2800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avoid bugs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228600" y="6248520"/>
            <a:ext cx="632412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49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0CBEB28-F472-491C-A646-E1C4BDE79D79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18</a:t>
            </a:fld>
            <a:endParaRPr lang="en-US" sz="1400" b="0" strike="noStrike" spc="-1">
              <a:latin typeface="Times New Roman"/>
            </a:endParaRPr>
          </a:p>
        </p:txBody>
      </p:sp>
      <p:pic>
        <p:nvPicPr>
          <p:cNvPr id="150" name="Picture 1"/>
          <p:cNvPicPr/>
          <p:nvPr/>
        </p:nvPicPr>
        <p:blipFill>
          <a:blip r:embed="rId3"/>
          <a:stretch/>
        </p:blipFill>
        <p:spPr>
          <a:xfrm>
            <a:off x="7453080" y="152280"/>
            <a:ext cx="1280880" cy="186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 dirty="0">
                <a:solidFill>
                  <a:srgbClr val="000000"/>
                </a:solidFill>
                <a:latin typeface="Calibri Light"/>
              </a:rPr>
              <a:t>Aside: Practice Defensive Programming</a:t>
            </a:r>
            <a:endParaRPr lang="en-US" sz="33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u="sng" strike="noStrike" spc="-1" dirty="0">
                <a:solidFill>
                  <a:srgbClr val="0563C1"/>
                </a:solidFill>
                <a:uFillTx/>
                <a:latin typeface="Calibri"/>
                <a:hlinkClick r:id="rId3"/>
              </a:rPr>
              <a:t>https://www.youtube.com/watch?v=C_r5UJrxcck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  <p:sp>
        <p:nvSpPr>
          <p:cNvPr id="154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CB8DD5D-CA2B-4033-A2DC-BFC350C487F3}" type="slidenum">
              <a:rPr lang="en-US" sz="900" b="0" strike="noStrike" spc="-1">
                <a:solidFill>
                  <a:srgbClr val="8B8B8B"/>
                </a:solidFill>
                <a:latin typeface="Tahoma"/>
                <a:ea typeface="MS PGothic"/>
              </a:rPr>
              <a:t>19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Designing Data Structures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28600" y="1600200"/>
            <a:ext cx="8534160" cy="4532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From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domain concept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E.g., the math concept of a polynomial, an integer set, the concept of a library item, etc.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through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ADT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Describes domain concept in terms </a:t>
            </a:r>
            <a:r>
              <a:rPr lang="en-US" sz="1800" b="0" strike="noStrike" spc="-1" dirty="0">
                <a:solidFill>
                  <a:srgbClr val="FF0000"/>
                </a:solidFill>
                <a:latin typeface="Calibri"/>
              </a:rPr>
              <a:t>specification fields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1800" b="0" strike="noStrike" spc="-1" dirty="0">
                <a:solidFill>
                  <a:srgbClr val="FF0000"/>
                </a:solidFill>
                <a:latin typeface="Calibri"/>
              </a:rPr>
              <a:t>abstract operations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to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implementation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Implements ADT with </a:t>
            </a:r>
            <a:r>
              <a:rPr lang="en-US" sz="1800" b="0" strike="noStrike" spc="-1" dirty="0">
                <a:solidFill>
                  <a:srgbClr val="FF0000"/>
                </a:solidFill>
                <a:latin typeface="Calibri"/>
              </a:rPr>
              <a:t>representation fields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1800" b="0" strike="noStrike" spc="-1" dirty="0">
                <a:solidFill>
                  <a:srgbClr val="FF0000"/>
                </a:solidFill>
                <a:latin typeface="Calibri"/>
              </a:rPr>
              <a:t>concrete operations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97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3FE5C1C-27D8-4AB7-8145-2C846E6FA0A8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Aside: Invariants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Why focus so much on </a:t>
            </a:r>
            <a:r>
              <a:rPr lang="en-US" sz="2000" b="0" strike="noStrike" spc="-1" dirty="0">
                <a:solidFill>
                  <a:srgbClr val="FF0000"/>
                </a:solidFill>
                <a:latin typeface="Calibri"/>
              </a:rPr>
              <a:t>invariants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?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Loop invariants, rep invariants, immutability, </a:t>
            </a: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Immutability is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a kind of invariant 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FF0000"/>
                </a:solidFill>
                <a:latin typeface="Calibri"/>
              </a:rPr>
              <a:t>immutable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ADTs; </a:t>
            </a: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FF0000"/>
                </a:solidFill>
                <a:latin typeface="Calibri"/>
              </a:rPr>
              <a:t>modifies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and</a:t>
            </a:r>
            <a:r>
              <a:rPr lang="en-US" sz="2000" b="0" strike="noStrike" spc="-1" dirty="0">
                <a:solidFill>
                  <a:srgbClr val="FF0000"/>
                </a:solidFill>
                <a:latin typeface="Calibri"/>
              </a:rPr>
              <a:t> effects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clauses in the specification</a:t>
            </a:r>
            <a:r>
              <a:rPr lang="en-US" sz="2000" spc="-1" dirty="0">
                <a:solidFill>
                  <a:srgbClr val="000000"/>
                </a:solidFill>
                <a:latin typeface="Calibri"/>
              </a:rPr>
              <a:t> are empty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Software is complex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Lots of interactions between different “modules” 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u="sng" strike="noStrike" spc="-1" dirty="0">
                <a:solidFill>
                  <a:srgbClr val="000000"/>
                </a:solidFill>
                <a:uFillTx/>
                <a:latin typeface="Calibri"/>
              </a:rPr>
              <a:t>Interactions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make reasoning difficult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Lots of “moving parts” (i.e., lots of </a:t>
            </a:r>
            <a:r>
              <a:rPr lang="en-US" sz="2000" b="0" u="sng" strike="noStrike" spc="-1" dirty="0">
                <a:solidFill>
                  <a:srgbClr val="000000"/>
                </a:solidFill>
                <a:uFillTx/>
                <a:latin typeface="Calibri"/>
              </a:rPr>
              <a:t>changes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</p:txBody>
      </p:sp>
      <p:sp>
        <p:nvSpPr>
          <p:cNvPr id="157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58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356FA5C-C914-4B82-85EF-2E118B3CE5B6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20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Invariants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Invariants are properties that stay unchanged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Reduces intellectual complexity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spc="-1" dirty="0">
                <a:latin typeface="Calibri"/>
              </a:rPr>
              <a:t>Reduces cognitive burden</a:t>
            </a:r>
            <a:endParaRPr lang="en-US" sz="21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If we know that some property stays unchanged, we can focus on other properties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Reducing the number of things we need to think about can be of great benefit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TextShape 3"/>
          <p:cNvSpPr txBox="1"/>
          <p:nvPr/>
        </p:nvSpPr>
        <p:spPr>
          <a:xfrm>
            <a:off x="228600" y="6248520"/>
            <a:ext cx="640044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62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19A18CB-8CC4-45A9-96B7-0A5274A42D27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21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Connecting Implementation to Specification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228600" y="1487520"/>
            <a:ext cx="8726040" cy="4532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FF0000"/>
                </a:solidFill>
                <a:latin typeface="Calibri"/>
              </a:rPr>
              <a:t>Representation invariant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: Object </a:t>
            </a:r>
            <a:r>
              <a:rPr lang="en-US" sz="21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boolean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Indicates whether data representation is </a:t>
            </a:r>
            <a:r>
              <a:rPr lang="en-US" sz="1800" b="0" strike="noStrike" spc="-1">
                <a:solidFill>
                  <a:srgbClr val="FF0000"/>
                </a:solidFill>
                <a:latin typeface="Calibri"/>
              </a:rPr>
              <a:t>well-formed.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Only well-formed representations are meaningful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Defines the set of </a:t>
            </a:r>
            <a:r>
              <a:rPr lang="en-US" sz="1800" b="0" strike="noStrike" spc="-1">
                <a:solidFill>
                  <a:srgbClr val="FF0000"/>
                </a:solidFill>
                <a:latin typeface="Calibri"/>
              </a:rPr>
              <a:t>valid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 values 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FF0000"/>
                </a:solidFill>
                <a:latin typeface="Calibri"/>
              </a:rPr>
              <a:t>Abstraction function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: Object </a:t>
            </a:r>
            <a:r>
              <a:rPr lang="en-US" sz="21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abstract value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What the data representation really </a:t>
            </a:r>
            <a:r>
              <a:rPr lang="en-US" sz="1800" b="0" strike="noStrike" spc="-1">
                <a:solidFill>
                  <a:srgbClr val="FF0000"/>
                </a:solidFill>
                <a:latin typeface="Calibri"/>
              </a:rPr>
              <a:t>means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E.g., array [2, 3, -1] represents –x</a:t>
            </a:r>
            <a:r>
              <a:rPr lang="en-US" sz="1500" b="0" strike="noStrike" spc="-1" baseline="3000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 + 3x + 2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How the data structure is to be interpreted </a:t>
            </a:r>
          </a:p>
        </p:txBody>
      </p:sp>
      <p:sp>
        <p:nvSpPr>
          <p:cNvPr id="165" name="TextShape 3"/>
          <p:cNvSpPr txBox="1"/>
          <p:nvPr/>
        </p:nvSpPr>
        <p:spPr>
          <a:xfrm>
            <a:off x="228600" y="6324480"/>
            <a:ext cx="579096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66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BE85EB6-45C0-4163-B4CC-E1EB029F0457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22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Abstraction Function: rep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 Light"/>
              </a:rPr>
              <a:t> abstract value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The abstraction function maps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valid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concrete data representation to the abstract value it represents. 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I.e., domain is all reps that </a:t>
            </a:r>
            <a:r>
              <a:rPr lang="en-US" sz="2100" b="0" u="sng" strike="noStrike" spc="-1" dirty="0">
                <a:solidFill>
                  <a:srgbClr val="000000"/>
                </a:solidFill>
                <a:uFillTx/>
                <a:latin typeface="Calibri"/>
              </a:rPr>
              <a:t>satisfy the rep invariant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latin typeface="Calibri"/>
              </a:rPr>
              <a:t>Range is the abstract value represented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AF: Object </a:t>
            </a:r>
            <a:r>
              <a:rPr lang="en-US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abstract value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The abstraction function lets us reason about behavior from the </a:t>
            </a:r>
            <a:r>
              <a:rPr lang="en-US" sz="2100" b="0" strike="noStrike" spc="-1" dirty="0">
                <a:solidFill>
                  <a:srgbClr val="FF0000"/>
                </a:solidFill>
                <a:latin typeface="Calibri"/>
              </a:rPr>
              <a:t>client perspective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3"/>
          <p:cNvSpPr txBox="1"/>
          <p:nvPr/>
        </p:nvSpPr>
        <p:spPr>
          <a:xfrm>
            <a:off x="228600" y="6248520"/>
            <a:ext cx="632412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70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087E52B8-9EFB-44E6-9A68-90203F3BA9C7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23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Abstraction Function Example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228600" y="1563840"/>
            <a:ext cx="9143640" cy="45320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class Poly {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b="1" strike="noStrike" spc="-1" dirty="0">
                <a:solidFill>
                  <a:srgbClr val="FF0000"/>
                </a:solidFill>
                <a:latin typeface="Courier New"/>
              </a:rPr>
              <a:t>// Rep invariant: degree = coeffs.length-1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FF0000"/>
                </a:solidFill>
                <a:latin typeface="Courier New"/>
              </a:rPr>
              <a:t>   //                </a:t>
            </a:r>
            <a:r>
              <a:rPr lang="en-US" sz="2200" b="1" strike="noStrike" spc="-1" dirty="0" err="1">
                <a:solidFill>
                  <a:srgbClr val="FF0000"/>
                </a:solidFill>
                <a:latin typeface="Courier New"/>
              </a:rPr>
              <a:t>coeffs</a:t>
            </a:r>
            <a:r>
              <a:rPr lang="en-US" sz="2200" b="1" strike="noStrike" spc="-1" dirty="0">
                <a:solidFill>
                  <a:srgbClr val="FF0000"/>
                </a:solidFill>
                <a:latin typeface="Courier New"/>
              </a:rPr>
              <a:t>[degree] != 0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   private int[] 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</a:rPr>
              <a:t>coeffs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   private int degree;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// Abstraction function: </a:t>
            </a:r>
            <a:r>
              <a:rPr lang="en-US" sz="2200" b="1" strike="noStrike" spc="-1" dirty="0" err="1">
                <a:solidFill>
                  <a:srgbClr val="0000FF"/>
                </a:solidFill>
                <a:latin typeface="Courier New"/>
              </a:rPr>
              <a:t>coeffs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[a</a:t>
            </a:r>
            <a:r>
              <a:rPr lang="en-US" sz="2200" b="1" strike="noStrike" spc="-1" baseline="-25000" dirty="0">
                <a:solidFill>
                  <a:srgbClr val="0000FF"/>
                </a:solidFill>
                <a:latin typeface="Courier New"/>
              </a:rPr>
              <a:t>0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,a</a:t>
            </a:r>
            <a:r>
              <a:rPr lang="en-US" sz="2200" b="1" strike="noStrike" spc="-1" baseline="-25000" dirty="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,…</a:t>
            </a:r>
            <a:r>
              <a:rPr lang="en-US" sz="2200" b="1" strike="noStrike" spc="-1" dirty="0" err="1">
                <a:solidFill>
                  <a:srgbClr val="0000FF"/>
                </a:solidFill>
                <a:latin typeface="Courier New"/>
              </a:rPr>
              <a:t>a</a:t>
            </a:r>
            <a:r>
              <a:rPr lang="en-US" sz="2200" b="1" strike="noStrike" spc="-1" baseline="-25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]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  // represents polynomial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  // </a:t>
            </a:r>
            <a:r>
              <a:rPr lang="en-US" sz="2200" b="1" strike="noStrike" spc="-1" dirty="0" err="1">
                <a:solidFill>
                  <a:srgbClr val="0000FF"/>
                </a:solidFill>
                <a:latin typeface="Courier New"/>
              </a:rPr>
              <a:t>a</a:t>
            </a:r>
            <a:r>
              <a:rPr lang="en-US" sz="2200" b="1" strike="noStrike" spc="-1" baseline="-25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z="2200" b="1" strike="noStrike" spc="-1" dirty="0" err="1">
                <a:solidFill>
                  <a:srgbClr val="0000FF"/>
                </a:solidFill>
                <a:latin typeface="Courier New"/>
              </a:rPr>
              <a:t>x</a:t>
            </a:r>
            <a:r>
              <a:rPr lang="en-US" sz="2200" b="1" strike="noStrike" spc="-1" baseline="30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+ … + a</a:t>
            </a:r>
            <a:r>
              <a:rPr lang="en-US" sz="2200" b="1" strike="noStrike" spc="-1" baseline="-25000" dirty="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x + a</a:t>
            </a:r>
            <a:r>
              <a:rPr lang="en-US" sz="2200" b="1" strike="noStrike" spc="-1" baseline="-25000" dirty="0">
                <a:solidFill>
                  <a:srgbClr val="0000FF"/>
                </a:solidFill>
                <a:latin typeface="Courier New"/>
              </a:rPr>
              <a:t>0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baseline="-25000" dirty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// E.g., array [-2,1,3] </a:t>
            </a:r>
            <a:r>
              <a:rPr lang="en-US" sz="2200" b="1" strike="noStrike" spc="-1" dirty="0">
                <a:solidFill>
                  <a:srgbClr val="0000FF"/>
                </a:solidFill>
                <a:latin typeface="Wingdings"/>
              </a:rPr>
              <a:t>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3x</a:t>
            </a:r>
            <a:r>
              <a:rPr lang="en-US" sz="2200" b="1" strike="noStrike" spc="-1" baseline="30000" dirty="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+ x - 2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 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FF"/>
                </a:solidFill>
                <a:latin typeface="Courier New"/>
              </a:rPr>
              <a:t>   // Empty array represents the 0 polynomial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FF0000"/>
                </a:solidFill>
                <a:latin typeface="Courier New"/>
              </a:rPr>
              <a:t>	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400" b="1" strike="noStrike" spc="-1" dirty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  …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74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DD20E95-08BF-4A89-8EFF-7F11EBAD336B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24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Another Abstraction Function Example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class IntSet {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strike="noStrike" spc="-1">
                <a:solidFill>
                  <a:srgbClr val="FF0000"/>
                </a:solidFill>
                <a:latin typeface="Courier New"/>
              </a:rPr>
              <a:t>// Rep invariant: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FF0000"/>
                </a:solidFill>
                <a:latin typeface="Courier New"/>
              </a:rPr>
              <a:t>   // data contains no nulls and </a:t>
            </a:r>
            <a:r>
              <a:rPr lang="en-US" sz="2000" b="1" u="sng" strike="noStrike" spc="-1">
                <a:solidFill>
                  <a:srgbClr val="FF0000"/>
                </a:solidFill>
                <a:uFillTx/>
                <a:latin typeface="Courier New"/>
              </a:rPr>
              <a:t>no duplicates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private List&lt;Integer&gt; data;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    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// Abstraction function: data [a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,…a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n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]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  // represents the set {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 …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n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}.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  // Empty list represents {}.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…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public 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IntSet</a:t>
            </a: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() …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78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290251-794F-4DE1-8D14-50C3801702B2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25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Abstraction Function: mapping rep to abstract value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28560" y="158641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Abstraction function: Object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abstract value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Maps the concrete representation to the abstract representation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I.e., the object’s rep maps to abstract value</a:t>
            </a: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IntSet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e.g.: list [2, 3, 1]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{ 1, 2, 3 }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Many objects map to the </a:t>
            </a:r>
            <a:r>
              <a:rPr lang="en-US" sz="2400" b="0" u="sng" strike="noStrike" spc="-1" dirty="0">
                <a:solidFill>
                  <a:srgbClr val="000000"/>
                </a:solidFill>
                <a:uFillTx/>
                <a:latin typeface="Calibri"/>
              </a:rPr>
              <a:t>same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abstract value</a:t>
            </a: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IntSet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e.g.: [2, 3, 1]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{ 1, 2, 3 } and </a:t>
            </a:r>
            <a:br>
              <a:rPr sz="2400" dirty="0"/>
            </a:b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[3, 1, 2]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{ 1, 2, 3 } and [1, 2, 3]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{ 1, 2, 3 }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Not a function in the opposite direction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Different representation values can map to the same abstract value</a:t>
            </a:r>
          </a:p>
          <a:p>
            <a:pPr marL="628560" lvl="1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/>
              <a:t>abstract value -&gt; object is a relation, not a function.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0614505-6718-41CA-9661-40E035E8DA7B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26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Another (Implementation of) IntSet 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What if we dropped the “no duplicates” constraint from the rep invariant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class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/>
              </a:rPr>
              <a:t>IntSet</a:t>
            </a: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{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FF0000"/>
                </a:solidFill>
                <a:latin typeface="Courier New"/>
              </a:rPr>
              <a:t>	// Rep invariant: data contains no nulls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/>
              </a:rPr>
              <a:t>   	private List&lt;Integer&gt; data;</a:t>
            </a:r>
            <a:endParaRPr lang="en-US" sz="24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100" strike="noStrike" spc="-1" dirty="0">
                <a:solidFill>
                  <a:srgbClr val="000000"/>
                </a:solidFill>
                <a:latin typeface="Calibri"/>
              </a:rPr>
              <a:t>        …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Can we still represent the concept of the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/>
              </a:rPr>
              <a:t>IntSet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? (Remember, an 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/>
              </a:rPr>
              <a:t>IntSet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is a mutable set of integers, and sets have no duplicates.)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  </a:t>
            </a:r>
          </a:p>
        </p:txBody>
      </p:sp>
      <p:sp>
        <p:nvSpPr>
          <p:cNvPr id="185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86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3747D0A-B90F-4F71-8FB2-CC1F079D0AB0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27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Yes. First, we have to change the abstraction function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class IntSet {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strike="noStrike" spc="-1">
                <a:solidFill>
                  <a:srgbClr val="FF0000"/>
                </a:solidFill>
                <a:latin typeface="Courier New"/>
              </a:rPr>
              <a:t>// Rep invariant: data contains no nulls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private List&lt;Integer&gt; data;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     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// Abstraction function: List data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  // represents the </a:t>
            </a:r>
            <a:r>
              <a:rPr lang="en-US" sz="2000" b="1" u="sng" strike="noStrike" spc="-1">
                <a:solidFill>
                  <a:srgbClr val="0000FF"/>
                </a:solidFill>
                <a:uFillTx/>
                <a:latin typeface="Courier New"/>
              </a:rPr>
              <a:t>smallest set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</a:t>
            </a:r>
            <a:br/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  // {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, …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n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} such that each a</a:t>
            </a:r>
            <a:r>
              <a:rPr lang="en-US" sz="2000" b="1" strike="noStrike" spc="-1" baseline="-2500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is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   // in data. Empty list represents {}.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…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   public </a:t>
            </a:r>
            <a:r>
              <a:rPr lang="en-US" sz="2000" b="1" strike="noStrike" spc="-1">
                <a:solidFill>
                  <a:srgbClr val="0000FF"/>
                </a:solidFill>
                <a:latin typeface="Courier New"/>
              </a:rPr>
              <a:t>IntSet</a:t>
            </a:r>
            <a:r>
              <a:rPr lang="en-US" sz="2000" b="1" strike="noStrike" spc="-1">
                <a:solidFill>
                  <a:srgbClr val="000000"/>
                </a:solidFill>
                <a:latin typeface="Courier New"/>
              </a:rPr>
              <a:t>() …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90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4FB0085-7654-48B6-9017-D2D550EC989C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28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Another IntSet 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/>
              </a:rPr>
              <a:t>class </a:t>
            </a:r>
            <a:r>
              <a:rPr lang="en-US" sz="2000" strike="noStrike" spc="-1" dirty="0" err="1">
                <a:solidFill>
                  <a:srgbClr val="000000"/>
                </a:solidFill>
                <a:latin typeface="Courier New"/>
              </a:rPr>
              <a:t>IntSet</a:t>
            </a:r>
            <a:r>
              <a:rPr lang="en-US" sz="2000" strike="noStrike" spc="-1" dirty="0">
                <a:solidFill>
                  <a:srgbClr val="000000"/>
                </a:solidFill>
                <a:latin typeface="Courier New"/>
              </a:rPr>
              <a:t> {</a:t>
            </a:r>
            <a:endParaRPr lang="en-US" sz="20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FF0000"/>
                </a:solidFill>
                <a:latin typeface="Courier New"/>
              </a:rPr>
              <a:t>	// Rep invariant: data contains no nulls</a:t>
            </a:r>
            <a:endParaRPr lang="en-US" sz="20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ourier New"/>
              </a:rPr>
              <a:t>   	private List&lt;Integer&gt; data;</a:t>
            </a:r>
            <a:endParaRPr lang="en-US" sz="20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alibri"/>
              </a:rPr>
              <a:t>        …</a:t>
            </a:r>
          </a:p>
          <a:p>
            <a:pPr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[1,1,2,3] </a:t>
            </a:r>
            <a:r>
              <a:rPr lang="en-US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{ 1, 2, 3 }</a:t>
            </a:r>
          </a:p>
          <a:p>
            <a:pPr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[1,2,3,1] </a:t>
            </a:r>
            <a:r>
              <a:rPr lang="en-US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{ 1, 2, 3 }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etc.   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There are many objects that correspond to the same abstract value</a:t>
            </a:r>
          </a:p>
        </p:txBody>
      </p:sp>
      <p:sp>
        <p:nvSpPr>
          <p:cNvPr id="193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94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A39D386-2E21-426D-86D3-F1D99D5BF2BE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29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Specifying an ADT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immutable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		     	</a:t>
            </a: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mutable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class TypeName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          		</a:t>
            </a: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class TypeName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1. overview                    		1. overview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2. specification fields   		2. specification fields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3. creators		     	 3. creators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4. observers		     	 4. observers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5. producers		     	 5. producers </a:t>
            </a:r>
            <a:r>
              <a:rPr lang="en-US" sz="2000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(rare)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6. mutators		     	 6. mutators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01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837513CC-085A-4F51-8A9C-B3C6C06D1C28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02" name="Line 5"/>
          <p:cNvSpPr/>
          <p:nvPr/>
        </p:nvSpPr>
        <p:spPr>
          <a:xfrm>
            <a:off x="1147320" y="4667760"/>
            <a:ext cx="685800" cy="457200"/>
          </a:xfrm>
          <a:prstGeom prst="line">
            <a:avLst/>
          </a:prstGeom>
          <a:ln w="19080">
            <a:solidFill>
              <a:srgbClr val="ED7D3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6"/>
          <p:cNvSpPr/>
          <p:nvPr/>
        </p:nvSpPr>
        <p:spPr>
          <a:xfrm flipH="1">
            <a:off x="990360" y="4663440"/>
            <a:ext cx="609840" cy="457200"/>
          </a:xfrm>
          <a:prstGeom prst="line">
            <a:avLst/>
          </a:prstGeom>
          <a:ln w="19080">
            <a:solidFill>
              <a:srgbClr val="ED7D3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Another IntSet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We have to change the implementation of operations as well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What is the implication for </a:t>
            </a: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add(int x)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remove(int x)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? For </a:t>
            </a: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size()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?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FF"/>
              </a:buClr>
              <a:buFont typeface="Arial"/>
              <a:buChar char="•"/>
            </a:pP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add(int x)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no longer needs check </a:t>
            </a: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contains(x)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. Why?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FF"/>
              </a:buClr>
              <a:buFont typeface="Arial"/>
              <a:buChar char="•"/>
            </a:pP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remove(int x)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must remove </a:t>
            </a:r>
            <a:r>
              <a:rPr lang="en-US" sz="2100" b="0" u="sng" strike="noStrike" spc="-1">
                <a:solidFill>
                  <a:srgbClr val="000000"/>
                </a:solidFill>
                <a:uFillTx/>
                <a:latin typeface="Calibri"/>
              </a:rPr>
              <a:t>all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occurrences of </a:t>
            </a:r>
            <a:r>
              <a:rPr lang="en-US" sz="2100" b="1" strike="noStrike" spc="-1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100" b="1" strike="noStrike" spc="-1">
                <a:solidFill>
                  <a:srgbClr val="000000"/>
                </a:solidFill>
                <a:latin typeface="Courier New"/>
              </a:rPr>
              <a:t>data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. Why?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What about </a:t>
            </a:r>
            <a:r>
              <a:rPr lang="en-US" sz="2100" b="0" strike="noStrike" spc="-1">
                <a:solidFill>
                  <a:srgbClr val="0000FF"/>
                </a:solidFill>
                <a:latin typeface="Calibri"/>
              </a:rPr>
              <a:t>print</a:t>
            </a:r>
            <a:r>
              <a:rPr lang="en-US" sz="2100" b="1" strike="noStrike" spc="-1">
                <a:solidFill>
                  <a:srgbClr val="0000FF"/>
                </a:solidFill>
                <a:latin typeface="Courier New"/>
              </a:rPr>
              <a:t>()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? What else?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98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452AA7C3-3D8C-4B76-9B4C-CCEFB0628F12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30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Correctness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Abstraction function allows us to reason about the implementation</a:t>
            </a:r>
          </a:p>
        </p:txBody>
      </p:sp>
      <p:sp>
        <p:nvSpPr>
          <p:cNvPr id="201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02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8E64EA29-C3C7-4CFE-AE82-A186D060142D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31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203" name="CustomShape 5"/>
          <p:cNvSpPr/>
          <p:nvPr/>
        </p:nvSpPr>
        <p:spPr>
          <a:xfrm>
            <a:off x="838080" y="533412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04" name="CustomShape 6"/>
          <p:cNvSpPr/>
          <p:nvPr/>
        </p:nvSpPr>
        <p:spPr>
          <a:xfrm>
            <a:off x="5943600" y="533412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05" name="CustomShape 7"/>
          <p:cNvSpPr/>
          <p:nvPr/>
        </p:nvSpPr>
        <p:spPr>
          <a:xfrm>
            <a:off x="1002960" y="5562720"/>
            <a:ext cx="23148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Concrete object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06" name="CustomShape 8"/>
          <p:cNvSpPr/>
          <p:nvPr/>
        </p:nvSpPr>
        <p:spPr>
          <a:xfrm>
            <a:off x="6137640" y="5562720"/>
            <a:ext cx="23148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Concrete object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07" name="CustomShape 9"/>
          <p:cNvSpPr/>
          <p:nvPr/>
        </p:nvSpPr>
        <p:spPr>
          <a:xfrm>
            <a:off x="762120" y="312408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08" name="CustomShape 10"/>
          <p:cNvSpPr/>
          <p:nvPr/>
        </p:nvSpPr>
        <p:spPr>
          <a:xfrm>
            <a:off x="993960" y="3352680"/>
            <a:ext cx="21121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Abstract value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09" name="CustomShape 11"/>
          <p:cNvSpPr/>
          <p:nvPr/>
        </p:nvSpPr>
        <p:spPr>
          <a:xfrm>
            <a:off x="5867280" y="312408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10" name="CustomShape 12"/>
          <p:cNvSpPr/>
          <p:nvPr/>
        </p:nvSpPr>
        <p:spPr>
          <a:xfrm>
            <a:off x="6106680" y="3368520"/>
            <a:ext cx="21121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Abstract value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11" name="CustomShape 13"/>
          <p:cNvSpPr/>
          <p:nvPr/>
        </p:nvSpPr>
        <p:spPr>
          <a:xfrm>
            <a:off x="1905120" y="4191120"/>
            <a:ext cx="380520" cy="990360"/>
          </a:xfrm>
          <a:prstGeom prst="upArrow">
            <a:avLst>
              <a:gd name="adj1" fmla="val 50000"/>
              <a:gd name="adj2" fmla="val 5000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4"/>
          <p:cNvSpPr/>
          <p:nvPr/>
        </p:nvSpPr>
        <p:spPr>
          <a:xfrm>
            <a:off x="7010280" y="4191120"/>
            <a:ext cx="380520" cy="990360"/>
          </a:xfrm>
          <a:prstGeom prst="upArrow">
            <a:avLst>
              <a:gd name="adj1" fmla="val 50000"/>
              <a:gd name="adj2" fmla="val 5000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5"/>
          <p:cNvSpPr/>
          <p:nvPr/>
        </p:nvSpPr>
        <p:spPr>
          <a:xfrm>
            <a:off x="1382040" y="4572000"/>
            <a:ext cx="575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AF: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4" name="CustomShape 16"/>
          <p:cNvSpPr/>
          <p:nvPr/>
        </p:nvSpPr>
        <p:spPr>
          <a:xfrm>
            <a:off x="6563520" y="4572000"/>
            <a:ext cx="575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AF: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5" name="CustomShape 17"/>
          <p:cNvSpPr/>
          <p:nvPr/>
        </p:nvSpPr>
        <p:spPr>
          <a:xfrm>
            <a:off x="3505320" y="5715000"/>
            <a:ext cx="2361960" cy="228240"/>
          </a:xfrm>
          <a:prstGeom prst="rightArrow">
            <a:avLst>
              <a:gd name="adj1" fmla="val 50000"/>
              <a:gd name="adj2" fmla="val 4999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18"/>
          <p:cNvSpPr/>
          <p:nvPr/>
        </p:nvSpPr>
        <p:spPr>
          <a:xfrm>
            <a:off x="3429000" y="3505320"/>
            <a:ext cx="2361960" cy="228240"/>
          </a:xfrm>
          <a:prstGeom prst="rightArrow">
            <a:avLst>
              <a:gd name="adj1" fmla="val 50000"/>
              <a:gd name="adj2" fmla="val 4999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19"/>
          <p:cNvSpPr/>
          <p:nvPr/>
        </p:nvSpPr>
        <p:spPr>
          <a:xfrm>
            <a:off x="3457080" y="3105000"/>
            <a:ext cx="23176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Abstract operation: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8" name="CustomShape 20"/>
          <p:cNvSpPr/>
          <p:nvPr/>
        </p:nvSpPr>
        <p:spPr>
          <a:xfrm>
            <a:off x="3295080" y="4724280"/>
            <a:ext cx="297756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Concrete operation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(i.e., our implementation </a:t>
            </a:r>
            <a:br/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of operation):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9" name="CustomShape 21"/>
          <p:cNvSpPr/>
          <p:nvPr/>
        </p:nvSpPr>
        <p:spPr>
          <a:xfrm rot="10800000" flipH="1">
            <a:off x="762120" y="3123180"/>
            <a:ext cx="6324120" cy="2666520"/>
          </a:xfrm>
          <a:prstGeom prst="curvedConnector4">
            <a:avLst>
              <a:gd name="adj1" fmla="val -10866"/>
              <a:gd name="adj2" fmla="val 114523"/>
            </a:avLst>
          </a:prstGeom>
          <a:noFill/>
          <a:ln w="38160">
            <a:solidFill>
              <a:srgbClr val="FF0000"/>
            </a:solidFill>
            <a:round/>
            <a:tailEnd type="triangle" w="med" len="med"/>
          </a:ln>
          <a:effectLst>
            <a:outerShdw dist="20160" dir="5400000">
              <a:srgbClr val="80808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2"/>
          <p:cNvSpPr/>
          <p:nvPr/>
        </p:nvSpPr>
        <p:spPr>
          <a:xfrm rot="5400000" flipH="1" flipV="1">
            <a:off x="3960720" y="1749960"/>
            <a:ext cx="2666520" cy="6324120"/>
          </a:xfrm>
          <a:prstGeom prst="curvedConnector4">
            <a:avLst>
              <a:gd name="adj1" fmla="val -15847"/>
              <a:gd name="adj2" fmla="val 106963"/>
            </a:avLst>
          </a:prstGeom>
          <a:noFill/>
          <a:ln w="38160">
            <a:solidFill>
              <a:srgbClr val="FF0000"/>
            </a:solidFill>
            <a:round/>
            <a:tailEnd type="triangle" w="med" len="med"/>
          </a:ln>
          <a:effectLst>
            <a:outerShdw dist="20160" dir="5400000">
              <a:srgbClr val="80808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IntSet Example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E978452-EAE6-4F3C-AD22-91CC2A0EC4DE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32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224" name="CustomShape 4"/>
          <p:cNvSpPr/>
          <p:nvPr/>
        </p:nvSpPr>
        <p:spPr>
          <a:xfrm>
            <a:off x="762120" y="388620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25" name="CustomShape 5"/>
          <p:cNvSpPr/>
          <p:nvPr/>
        </p:nvSpPr>
        <p:spPr>
          <a:xfrm>
            <a:off x="5867280" y="388620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26" name="CustomShape 6"/>
          <p:cNvSpPr/>
          <p:nvPr/>
        </p:nvSpPr>
        <p:spPr>
          <a:xfrm>
            <a:off x="1272600" y="4133880"/>
            <a:ext cx="15390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[2,1,1,2,3]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27" name="CustomShape 7"/>
          <p:cNvSpPr/>
          <p:nvPr/>
        </p:nvSpPr>
        <p:spPr>
          <a:xfrm>
            <a:off x="685800" y="169560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28" name="CustomShape 8"/>
          <p:cNvSpPr/>
          <p:nvPr/>
        </p:nvSpPr>
        <p:spPr>
          <a:xfrm>
            <a:off x="5791320" y="1695600"/>
            <a:ext cx="2590560" cy="914040"/>
          </a:xfrm>
          <a:prstGeom prst="ellipse">
            <a:avLst/>
          </a:prstGeom>
          <a:noFill/>
          <a:ln w="9360">
            <a:solidFill>
              <a:srgbClr val="00E4A7"/>
            </a:solidFill>
            <a:round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29" name="CustomShape 9"/>
          <p:cNvSpPr/>
          <p:nvPr/>
        </p:nvSpPr>
        <p:spPr>
          <a:xfrm>
            <a:off x="1828800" y="2762280"/>
            <a:ext cx="380520" cy="990360"/>
          </a:xfrm>
          <a:prstGeom prst="upArrow">
            <a:avLst>
              <a:gd name="adj1" fmla="val 50000"/>
              <a:gd name="adj2" fmla="val 5000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10"/>
          <p:cNvSpPr/>
          <p:nvPr/>
        </p:nvSpPr>
        <p:spPr>
          <a:xfrm>
            <a:off x="6934320" y="2762280"/>
            <a:ext cx="380520" cy="990360"/>
          </a:xfrm>
          <a:prstGeom prst="upArrow">
            <a:avLst>
              <a:gd name="adj1" fmla="val 50000"/>
              <a:gd name="adj2" fmla="val 5000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11"/>
          <p:cNvSpPr/>
          <p:nvPr/>
        </p:nvSpPr>
        <p:spPr>
          <a:xfrm>
            <a:off x="1305720" y="3143160"/>
            <a:ext cx="575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AF: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2" name="CustomShape 12"/>
          <p:cNvSpPr/>
          <p:nvPr/>
        </p:nvSpPr>
        <p:spPr>
          <a:xfrm>
            <a:off x="6487560" y="3143160"/>
            <a:ext cx="5756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AF: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3" name="CustomShape 13"/>
          <p:cNvSpPr/>
          <p:nvPr/>
        </p:nvSpPr>
        <p:spPr>
          <a:xfrm>
            <a:off x="3429000" y="4286160"/>
            <a:ext cx="2361960" cy="228240"/>
          </a:xfrm>
          <a:prstGeom prst="rightArrow">
            <a:avLst>
              <a:gd name="adj1" fmla="val 50000"/>
              <a:gd name="adj2" fmla="val 4999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14"/>
          <p:cNvSpPr/>
          <p:nvPr/>
        </p:nvSpPr>
        <p:spPr>
          <a:xfrm>
            <a:off x="3352680" y="2076480"/>
            <a:ext cx="2361960" cy="228240"/>
          </a:xfrm>
          <a:prstGeom prst="rightArrow">
            <a:avLst>
              <a:gd name="adj1" fmla="val 50000"/>
              <a:gd name="adj2" fmla="val 49992"/>
            </a:avLst>
          </a:prstGeom>
          <a:gradFill rotWithShape="0">
            <a:gsLst>
              <a:gs pos="0">
                <a:srgbClr val="77FFE0"/>
              </a:gs>
              <a:gs pos="100000">
                <a:srgbClr val="00FFB8"/>
              </a:gs>
            </a:gsLst>
            <a:lin ang="5400000"/>
          </a:gradFill>
          <a:ln w="9360">
            <a:solidFill>
              <a:srgbClr val="00E4A7"/>
            </a:solidFill>
            <a:miter/>
          </a:ln>
          <a:effectLst>
            <a:outerShdw dist="23040" dir="540000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15"/>
          <p:cNvSpPr/>
          <p:nvPr/>
        </p:nvSpPr>
        <p:spPr>
          <a:xfrm>
            <a:off x="3444120" y="1447920"/>
            <a:ext cx="241848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Abstract </a:t>
            </a:r>
            <a:r>
              <a:rPr lang="en-US" sz="2000" b="0" strike="noStrike" spc="-1" dirty="0">
                <a:solidFill>
                  <a:srgbClr val="0000FF"/>
                </a:solidFill>
                <a:latin typeface="Arial"/>
                <a:ea typeface="MS PGothic"/>
              </a:rPr>
              <a:t>remove(1)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: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this – { 1 }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6" name="CustomShape 16"/>
          <p:cNvSpPr/>
          <p:nvPr/>
        </p:nvSpPr>
        <p:spPr>
          <a:xfrm>
            <a:off x="3333600" y="3505320"/>
            <a:ext cx="24487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Concrete </a:t>
            </a:r>
            <a:r>
              <a:rPr lang="en-US" sz="2000" b="0" strike="noStrike" spc="-1">
                <a:solidFill>
                  <a:srgbClr val="0000FF"/>
                </a:solidFill>
                <a:latin typeface="Arial"/>
                <a:ea typeface="MS PGothic"/>
              </a:rPr>
              <a:t>remove(1)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7" name="CustomShape 17"/>
          <p:cNvSpPr/>
          <p:nvPr/>
        </p:nvSpPr>
        <p:spPr>
          <a:xfrm>
            <a:off x="6661080" y="4133880"/>
            <a:ext cx="10299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[2,2,3]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8" name="CustomShape 18"/>
          <p:cNvSpPr/>
          <p:nvPr/>
        </p:nvSpPr>
        <p:spPr>
          <a:xfrm>
            <a:off x="1377360" y="1924200"/>
            <a:ext cx="12340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{ 1,2,3 }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9" name="CustomShape 19"/>
          <p:cNvSpPr/>
          <p:nvPr/>
        </p:nvSpPr>
        <p:spPr>
          <a:xfrm>
            <a:off x="6635160" y="1924200"/>
            <a:ext cx="9795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{ 2,3 }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40" name="CustomShape 20"/>
          <p:cNvSpPr/>
          <p:nvPr/>
        </p:nvSpPr>
        <p:spPr>
          <a:xfrm>
            <a:off x="98640" y="5029200"/>
            <a:ext cx="43142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Creating concrete object: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  Establish rep invariant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  Establish abstraction function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41" name="CustomShape 21"/>
          <p:cNvSpPr/>
          <p:nvPr/>
        </p:nvSpPr>
        <p:spPr>
          <a:xfrm>
            <a:off x="4579920" y="5029200"/>
            <a:ext cx="43826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After every operations: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  Maintains rep invariant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  Maintains abstraction function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Aside: the Rep Invariant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Which implementation is better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class IntSet {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>
                <a:solidFill>
                  <a:srgbClr val="FF0000"/>
                </a:solidFill>
                <a:latin typeface="Courier New"/>
              </a:rPr>
              <a:t>// Rep invariant: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FF0000"/>
                </a:solidFill>
                <a:latin typeface="Courier New"/>
              </a:rPr>
              <a:t>	// data has no nulls and </a:t>
            </a:r>
            <a:r>
              <a:rPr lang="en-US" sz="2400" b="1" u="sng" strike="noStrike" spc="-1">
                <a:solidFill>
                  <a:srgbClr val="FF0000"/>
                </a:solidFill>
                <a:uFillTx/>
                <a:latin typeface="Courier New"/>
              </a:rPr>
              <a:t>no duplicates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FF0000"/>
                </a:solidFill>
                <a:latin typeface="Courier New"/>
              </a:rPr>
              <a:t>     …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FF0000"/>
                </a:solidFill>
                <a:latin typeface="Courier New"/>
              </a:rPr>
              <a:t>	</a:t>
            </a:r>
            <a:r>
              <a:rPr lang="en-US" sz="2400" b="1" strike="noStrike" spc="-1">
                <a:solidFill>
                  <a:srgbClr val="0000FF"/>
                </a:solidFill>
                <a:latin typeface="Courier New"/>
              </a:rPr>
              <a:t>// methods establish &amp; maintain invariant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FF"/>
                </a:solidFill>
                <a:latin typeface="Courier New"/>
              </a:rPr>
              <a:t>	// and original abstraction function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or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class IntSet {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>
                <a:solidFill>
                  <a:srgbClr val="FF0000"/>
                </a:solidFill>
                <a:latin typeface="Courier New"/>
              </a:rPr>
              <a:t>// Rep invariant: data has no nulls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     …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>
                <a:solidFill>
                  <a:srgbClr val="0000FF"/>
                </a:solidFill>
                <a:latin typeface="Courier New"/>
              </a:rPr>
              <a:t>// methods maintain this weaker invariant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70000"/>
              </a:lnSpc>
              <a:spcBef>
                <a:spcPts val="751"/>
              </a:spcBef>
            </a:pPr>
            <a:r>
              <a:rPr lang="en-US" sz="2400" b="1" strike="noStrike" spc="-1">
                <a:solidFill>
                  <a:srgbClr val="0000FF"/>
                </a:solidFill>
                <a:latin typeface="Courier New"/>
              </a:rPr>
              <a:t>	// and new abstraction function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9AD904E-C504-4036-A832-61FEEA575220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33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245" name="TextShape 4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Aside: the Rep Invariant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Often one role of the rep invariant is to </a:t>
            </a:r>
            <a:r>
              <a:rPr lang="en-US" sz="2100" b="0" u="sng" strike="noStrike" spc="-1">
                <a:solidFill>
                  <a:srgbClr val="000000"/>
                </a:solidFill>
                <a:uFillTx/>
                <a:latin typeface="Calibri"/>
              </a:rPr>
              <a:t>simplify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the abstraction function (by limiting valid concrete values which limits the </a:t>
            </a:r>
            <a:r>
              <a:rPr lang="en-US" sz="2100" b="0" strike="noStrike" spc="-1">
                <a:solidFill>
                  <a:srgbClr val="0000FF"/>
                </a:solidFill>
                <a:latin typeface="Calibri"/>
              </a:rPr>
              <a:t>domain</a:t>
            </a: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 of the abstraction function)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Consequently, rep invariant simplifies implementation and reasoning!</a:t>
            </a:r>
          </a:p>
        </p:txBody>
      </p:sp>
      <p:sp>
        <p:nvSpPr>
          <p:cNvPr id="248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49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514559-739E-4A9F-9F0C-DF2A421C57CF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34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 dirty="0">
                <a:solidFill>
                  <a:srgbClr val="000000"/>
                </a:solidFill>
                <a:latin typeface="Calibri Light"/>
              </a:rPr>
              <a:t>Aside: Benevolent Side Effects</a:t>
            </a:r>
            <a:endParaRPr lang="en-US" sz="33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Another implementation of </a:t>
            </a:r>
            <a:r>
              <a:rPr lang="en-US" sz="2800" b="0" strike="noStrike" spc="-1" dirty="0" err="1">
                <a:solidFill>
                  <a:srgbClr val="0000FF"/>
                </a:solidFill>
                <a:latin typeface="Calibri"/>
                <a:ea typeface="ＭＳ Ｐゴシック"/>
              </a:rPr>
              <a:t>IntSet.contains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: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boolean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contains(int x) {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int 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= 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data.indexOf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(x);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if (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== -1)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   return false;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// move-to front optimization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// speeds up repeated membership tests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int y = 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data.elementAt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(0);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data.set</a:t>
            </a:r>
            <a:r>
              <a:rPr lang="en-US" sz="22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(0,x);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</a:t>
            </a:r>
            <a:r>
              <a:rPr lang="en-US" sz="2200" b="1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data.set</a:t>
            </a:r>
            <a:r>
              <a:rPr lang="en-US" sz="2200" b="1" spc="-1" dirty="0">
                <a:solidFill>
                  <a:srgbClr val="000000"/>
                </a:solidFill>
                <a:latin typeface="Courier New"/>
                <a:ea typeface="ＭＳ Ｐゴシック"/>
              </a:rPr>
              <a:t>(</a:t>
            </a:r>
            <a:r>
              <a:rPr lang="en-US" sz="2200" b="1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i,y</a:t>
            </a:r>
            <a:r>
              <a:rPr lang="en-US" sz="2200" b="1" spc="-1" dirty="0">
                <a:solidFill>
                  <a:srgbClr val="000000"/>
                </a:solidFill>
                <a:latin typeface="Courier New"/>
                <a:ea typeface="ＭＳ Ｐゴシック"/>
              </a:rPr>
              <a:t>); </a:t>
            </a: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ourier New"/>
                <a:ea typeface="ＭＳ Ｐゴシック"/>
              </a:rPr>
              <a:t>   return true;</a:t>
            </a: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ourier New"/>
                <a:ea typeface="ＭＳ Ｐゴシック"/>
              </a:rPr>
              <a:t>}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8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u="sng" strike="noStrike" spc="-1" dirty="0">
                <a:solidFill>
                  <a:srgbClr val="000000"/>
                </a:solidFill>
                <a:uFillTx/>
                <a:latin typeface="Calibri"/>
                <a:ea typeface="ＭＳ Ｐゴシック"/>
              </a:rPr>
              <a:t>Mutates rep, but does not change abstract value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!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TextShape 3"/>
          <p:cNvSpPr txBox="1"/>
          <p:nvPr/>
        </p:nvSpPr>
        <p:spPr>
          <a:xfrm>
            <a:off x="228600" y="6248520"/>
            <a:ext cx="617184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53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FD30CC-020B-499D-A826-F1A496D19F19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35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Writing an Abstraction Function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3000" b="0" strike="noStrike" spc="-1">
                <a:solidFill>
                  <a:srgbClr val="FF0000"/>
                </a:solidFill>
                <a:latin typeface="Calibri"/>
              </a:rPr>
              <a:t>domain</a:t>
            </a: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 is all representations that </a:t>
            </a:r>
            <a:r>
              <a:rPr lang="en-US" sz="3000" b="0" u="sng" strike="noStrike" spc="-1">
                <a:solidFill>
                  <a:srgbClr val="000000"/>
                </a:solidFill>
                <a:uFillTx/>
                <a:latin typeface="Calibri"/>
              </a:rPr>
              <a:t>satisfy the rep invariant</a:t>
            </a:r>
            <a:endParaRPr lang="en-US" sz="3000" b="0" strike="noStrike" spc="-1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</a:rPr>
              <a:t>Rep invariant simplifies the AF by restricting its domain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800" b="0" strike="noStrike" spc="-1">
                <a:solidFill>
                  <a:srgbClr val="FF0000"/>
                </a:solidFill>
                <a:latin typeface="Calibri"/>
              </a:rPr>
              <a:t>range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(set of abstract values) can be tricky to denote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</a:rPr>
              <a:t>Relatively easy for mathematical concepts like sets 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</a:rPr>
              <a:t>Trickier for “real-world” ADTs</a:t>
            </a:r>
          </a:p>
          <a:p>
            <a:pPr marL="857160" lvl="2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Use </a:t>
            </a:r>
            <a:r>
              <a:rPr lang="en-US" sz="2200" b="0" strike="noStrike" spc="-1">
                <a:solidFill>
                  <a:srgbClr val="FF0000"/>
                </a:solidFill>
                <a:latin typeface="Calibri"/>
              </a:rPr>
              <a:t>specification fields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2200" b="0" strike="noStrike" spc="-1">
                <a:solidFill>
                  <a:srgbClr val="FF0000"/>
                </a:solidFill>
                <a:latin typeface="Calibri"/>
              </a:rPr>
              <a:t>derived specification fields 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to describe abstract values</a:t>
            </a:r>
          </a:p>
        </p:txBody>
      </p:sp>
      <p:sp>
        <p:nvSpPr>
          <p:cNvPr id="256" name="TextShape 3"/>
          <p:cNvSpPr txBox="1"/>
          <p:nvPr/>
        </p:nvSpPr>
        <p:spPr>
          <a:xfrm>
            <a:off x="228600" y="6248520"/>
            <a:ext cx="556236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07A44CF-7017-4217-8CE3-D6A8469CA252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36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Specification Fields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Describe abstract values. Use in overview of ADT. Think of the abstract value as if it were an object with fields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Polynomial abstraction: 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Univariate polynomial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a</a:t>
            </a:r>
            <a:r>
              <a:rPr lang="en-US" sz="2400" b="1" strike="noStrike" spc="-1" baseline="-25000" dirty="0" err="1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400" b="1" strike="noStrike" spc="-1" baseline="30000" dirty="0" err="1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 + … + a</a:t>
            </a:r>
            <a:r>
              <a:rPr lang="en-US" sz="2400" b="1" strike="noStrike" spc="-1" baseline="-25000" dirty="0">
                <a:solidFill>
                  <a:srgbClr val="000000"/>
                </a:solidFill>
                <a:latin typeface="Courier New"/>
              </a:rPr>
              <a:t>1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x + a</a:t>
            </a:r>
            <a:r>
              <a:rPr lang="en-US" sz="2400" b="1" strike="noStrike" spc="-1" baseline="-25000" dirty="0">
                <a:solidFill>
                  <a:srgbClr val="000000"/>
                </a:solidFill>
                <a:latin typeface="Courier New"/>
              </a:rPr>
              <a:t>0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a</a:t>
            </a:r>
            <a:r>
              <a:rPr lang="en-US" sz="2400" b="1" strike="noStrike" spc="-1" baseline="-25000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,… a</a:t>
            </a:r>
            <a:r>
              <a:rPr lang="en-US" sz="2400" b="1" strike="noStrike" spc="-1" baseline="-25000" dirty="0">
                <a:solidFill>
                  <a:srgbClr val="000000"/>
                </a:solidFill>
                <a:latin typeface="Courier New"/>
              </a:rPr>
              <a:t>1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, a</a:t>
            </a:r>
            <a:r>
              <a:rPr lang="en-US" sz="2400" b="1" strike="noStrike" spc="-1" baseline="-25000" dirty="0">
                <a:solidFill>
                  <a:srgbClr val="000000"/>
                </a:solidFill>
                <a:latin typeface="Courier New"/>
              </a:rPr>
              <a:t>0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are </a:t>
            </a:r>
            <a:r>
              <a:rPr lang="en-US" sz="2400" b="0" strike="noStrike" spc="-1" dirty="0">
                <a:solidFill>
                  <a:srgbClr val="FF0000"/>
                </a:solidFill>
                <a:latin typeface="Calibri"/>
              </a:rPr>
              <a:t>specification fields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degree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is a</a:t>
            </a:r>
            <a:r>
              <a:rPr lang="en-US" sz="2400" b="0" strike="noStrike" spc="-1" dirty="0">
                <a:solidFill>
                  <a:srgbClr val="FF0000"/>
                </a:solidFill>
                <a:latin typeface="Calibri"/>
              </a:rPr>
              <a:t> derived specification field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Define AF and specs of abstract operations in terms of specification fields</a:t>
            </a:r>
          </a:p>
          <a:p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61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B5A85E1-BC59-4267-ABBC-54F0206C4EEB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37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Specification Fields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228600" y="1523880"/>
            <a:ext cx="8726040" cy="4532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Often abstract values aren’t clean mathematical objects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E.g., concept of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Customer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Meeting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Item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Define those in terms of </a:t>
            </a:r>
            <a:r>
              <a:rPr lang="en-US" sz="2400" b="0" strike="noStrike" spc="-1" dirty="0">
                <a:solidFill>
                  <a:srgbClr val="FF0000"/>
                </a:solidFill>
                <a:latin typeface="Calibri"/>
              </a:rPr>
              <a:t>specification fields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: e.g., a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Meeting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can be specified with specification fields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date, location, attendees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In general, the specification fields (the specification) are different from the representation fields (instance fields in the implementation)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65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0EEB257B-2CF0-4836-84B6-8387DAA5B39D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38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ADTs and Java Language Features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Java classes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Make operations of the ADT public methods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Make other operations private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Clients can only access the ADT operations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Java interfaces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Clients only see the ADT operations, nothing else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Multiple implementations, no code in common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Cannot include creators (constructors) or fields </a:t>
            </a:r>
          </a:p>
        </p:txBody>
      </p:sp>
      <p:sp>
        <p:nvSpPr>
          <p:cNvPr id="268" name="TextShape 3"/>
          <p:cNvSpPr txBox="1"/>
          <p:nvPr/>
        </p:nvSpPr>
        <p:spPr>
          <a:xfrm>
            <a:off x="228600" y="6248520"/>
            <a:ext cx="5714640" cy="456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69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EF7C13E-8F04-4290-9647-86070873DEA1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39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Example: Python Data Types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28560" y="184788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immutable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		                               </a:t>
            </a: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mutable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Tuple   (1, “cat”)                                     	List  [1,2,3,4, 5]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1. overview                                              	1. overview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2. specification fields                             	2. specification fields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3. Creators 	x = (1, "cat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ＭＳ Ｐゴシック"/>
              </a:rPr>
              <a:t>"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)	                3. creators y = [1,2,3, 4, 5]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4. observers	x[1],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len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(x)	                4. observers y[1:3]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5. Producers z = (2, 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ＭＳ Ｐゴシック"/>
              </a:rPr>
              <a:t>"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dog"); w = x + z  	5. producers </a:t>
            </a:r>
            <a:r>
              <a:rPr lang="en-US" sz="2000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 t = y + [7,8]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6. mutators		                               	6. mutators 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y.append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(6) 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07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0BF66254-0DC8-4C55-884D-65FA1D0A27EF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08" name="Line 5"/>
          <p:cNvSpPr/>
          <p:nvPr/>
        </p:nvSpPr>
        <p:spPr>
          <a:xfrm>
            <a:off x="1066680" y="4663440"/>
            <a:ext cx="685800" cy="457200"/>
          </a:xfrm>
          <a:prstGeom prst="line">
            <a:avLst/>
          </a:prstGeom>
          <a:ln w="19080">
            <a:solidFill>
              <a:srgbClr val="ED7D3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Line 6"/>
          <p:cNvSpPr/>
          <p:nvPr/>
        </p:nvSpPr>
        <p:spPr>
          <a:xfrm flipH="1">
            <a:off x="1005840" y="4663440"/>
            <a:ext cx="609840" cy="457200"/>
          </a:xfrm>
          <a:prstGeom prst="line">
            <a:avLst/>
          </a:prstGeom>
          <a:ln w="19080">
            <a:solidFill>
              <a:srgbClr val="ED7D3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7"/>
          <p:cNvSpPr/>
          <p:nvPr/>
        </p:nvSpPr>
        <p:spPr>
          <a:xfrm>
            <a:off x="3180739" y="2644998"/>
            <a:ext cx="92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Tahoma"/>
                <a:ea typeface="MS PGothic"/>
              </a:rPr>
              <a:t>Creator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3520440" y="5334120"/>
            <a:ext cx="1075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Tahoma"/>
                <a:ea typeface="MS PGothic"/>
              </a:rPr>
              <a:t>Producer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13" name="CustomShape 10"/>
          <p:cNvSpPr/>
          <p:nvPr/>
        </p:nvSpPr>
        <p:spPr>
          <a:xfrm flipH="1" flipV="1">
            <a:off x="3827353" y="4521060"/>
            <a:ext cx="151920" cy="837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5B9BD5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66A35F7-9BA5-4959-B0CF-5D1F5472752D}"/>
              </a:ext>
            </a:extLst>
          </p:cNvPr>
          <p:cNvCxnSpPr/>
          <p:nvPr/>
        </p:nvCxnSpPr>
        <p:spPr>
          <a:xfrm flipH="1">
            <a:off x="2821858" y="3033252"/>
            <a:ext cx="747252" cy="540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ADTs and Java Language Features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Both classes and interfaces rely upon careful specifications</a:t>
            </a:r>
            <a:endParaRPr lang="en-US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240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Prefer </a:t>
            </a:r>
            <a:r>
              <a:rPr lang="en-US" sz="2400" b="0" u="sng" strike="noStrike" spc="-1" dirty="0">
                <a:solidFill>
                  <a:srgbClr val="000000"/>
                </a:solidFill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interface types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instead of specific classes </a:t>
            </a:r>
            <a:endParaRPr lang="en-US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9960" lvl="1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e.g., we used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List&lt;Integer&gt;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as the type of the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data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field, not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ArrayList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&lt;Integer&gt;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endParaRPr lang="en-US" sz="2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9960" lvl="1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Why?</a:t>
            </a:r>
          </a:p>
          <a:p>
            <a:pPr marL="85716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preferred because you decouple your code from the implementation of the lis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</a:t>
            </a:r>
          </a:p>
          <a:p>
            <a:pPr marL="85716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https://www.javaworld.com/article/2073649/core-java/why-extends-is-evil.html</a:t>
            </a:r>
            <a:endParaRPr lang="en-US" sz="2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16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73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50AC579-C13B-4A11-809A-20218F2A96D1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40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Exercise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Write the abstraction function for the mathematical concept of a two-dimensional </a:t>
            </a:r>
            <a:r>
              <a:rPr lang="en-US" sz="21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LineSegment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Choose specification fields (abstraction)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Choose representation fields 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Write rep invariant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Write abstraction function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77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74E3536-50EB-46F4-A6A8-0FAD186B3D65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41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A8924-D841-4533-B726-143B5BDCD708}"/>
              </a:ext>
            </a:extLst>
          </p:cNvPr>
          <p:cNvSpPr txBox="1"/>
          <p:nvPr/>
        </p:nvSpPr>
        <p:spPr>
          <a:xfrm>
            <a:off x="776646" y="4454013"/>
            <a:ext cx="68635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" dirty="0"/>
              <a:t>Spec fields: point1(</a:t>
            </a:r>
            <a:r>
              <a:rPr lang="en-US" spc="-1" dirty="0" err="1"/>
              <a:t>x,y</a:t>
            </a:r>
            <a:r>
              <a:rPr lang="en-US" spc="-1" dirty="0"/>
              <a:t>), point2(</a:t>
            </a:r>
            <a:r>
              <a:rPr lang="en-US" spc="-1" dirty="0" err="1"/>
              <a:t>x,y</a:t>
            </a:r>
            <a:r>
              <a:rPr lang="en-US" spc="-1" dirty="0"/>
              <a:t>)</a:t>
            </a:r>
          </a:p>
          <a:p>
            <a:r>
              <a:rPr lang="en-US" spc="-1" dirty="0"/>
              <a:t>Rep fields: x1,y1,x2,y2</a:t>
            </a:r>
          </a:p>
          <a:p>
            <a:r>
              <a:rPr lang="en-US" spc="-1" dirty="0"/>
              <a:t>Rep invariant: x1 != x2 || y1 != y2</a:t>
            </a:r>
          </a:p>
          <a:p>
            <a:r>
              <a:rPr lang="en-US" spc="-1" dirty="0"/>
              <a:t>AF: A line segment is a pair of 2D points (x, y) </a:t>
            </a:r>
            <a:r>
              <a:rPr lang="en-US" spc="-1" dirty="0" err="1"/>
              <a:t>s.t.</a:t>
            </a:r>
            <a:r>
              <a:rPr lang="en-US" spc="-1" dirty="0"/>
              <a:t> point1 != point2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Exercise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Suppose we decided to represent our polynomial with a list of terms: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  </a:t>
            </a:r>
            <a:r>
              <a:rPr lang="en-US" sz="21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private List&lt;Terms&gt; terms;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Write the abstraction function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terms.getExp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)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refers to the exponent of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i</a:t>
            </a:r>
            <a:r>
              <a:rPr lang="en-US" sz="1800" b="0" strike="noStrike" spc="-1" baseline="30000" dirty="0" err="1">
                <a:solidFill>
                  <a:srgbClr val="000000"/>
                </a:solidFill>
                <a:latin typeface="Calibri"/>
                <a:ea typeface="ＭＳ Ｐゴシック"/>
              </a:rPr>
              <a:t>th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term 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terms.getCoef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)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refers to the coefficient of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i</a:t>
            </a:r>
            <a:r>
              <a:rPr lang="en-US" sz="1800" b="0" strike="noStrike" spc="-1" baseline="30000" dirty="0" err="1">
                <a:solidFill>
                  <a:srgbClr val="000000"/>
                </a:solidFill>
                <a:latin typeface="Calibri"/>
                <a:ea typeface="ＭＳ Ｐゴシック"/>
              </a:rPr>
              <a:t>th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term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0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56219D7-1C3D-440F-AA63-5CEB69779EF8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42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281" name="TextShape 4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07AF94-B748-4F5A-BD66-1723D3BB8E25}"/>
              </a:ext>
            </a:extLst>
          </p:cNvPr>
          <p:cNvSpPr txBox="1"/>
          <p:nvPr/>
        </p:nvSpPr>
        <p:spPr>
          <a:xfrm>
            <a:off x="710872" y="3960529"/>
            <a:ext cx="6775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" dirty="0"/>
              <a:t>AF(r) = a polynomial </a:t>
            </a:r>
            <a:r>
              <a:rPr lang="en-US" spc="-1" dirty="0" err="1"/>
              <a:t>s.t.</a:t>
            </a:r>
            <a:r>
              <a:rPr lang="en-US" spc="-1" dirty="0"/>
              <a:t> the collection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FF"/>
                </a:solidFill>
                <a:latin typeface="Courier New"/>
              </a:rPr>
              <a:t>&lt;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terms.getCoef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(0), 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terms.getExp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(0)&gt; …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FF"/>
                </a:solidFill>
                <a:latin typeface="Courier New"/>
              </a:rPr>
              <a:t>   &lt;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terms.getCoef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(degree), 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terms.getExp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(degree)&gt;  -&gt; 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a</a:t>
            </a:r>
            <a:r>
              <a:rPr lang="en-US" spc="-1" baseline="-25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pc="-1" dirty="0" err="1">
                <a:solidFill>
                  <a:srgbClr val="0000FF"/>
                </a:solidFill>
                <a:latin typeface="Courier New"/>
              </a:rPr>
              <a:t>x</a:t>
            </a:r>
            <a:r>
              <a:rPr lang="en-US" spc="-1" baseline="30000" dirty="0" err="1">
                <a:solidFill>
                  <a:srgbClr val="0000FF"/>
                </a:solidFill>
                <a:latin typeface="Courier New"/>
              </a:rPr>
              <a:t>degree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 + … + a</a:t>
            </a:r>
            <a:r>
              <a:rPr lang="en-US" spc="-1" baseline="-25000" dirty="0">
                <a:solidFill>
                  <a:srgbClr val="0000FF"/>
                </a:solidFill>
                <a:latin typeface="Courier New"/>
              </a:rPr>
              <a:t>1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x + a</a:t>
            </a:r>
            <a:r>
              <a:rPr lang="en-US" spc="-1" baseline="-25000" dirty="0">
                <a:solidFill>
                  <a:srgbClr val="0000FF"/>
                </a:solidFill>
                <a:latin typeface="Courier New"/>
              </a:rPr>
              <a:t>0</a:t>
            </a:r>
            <a:endParaRPr lang="en-US" spc="-1" dirty="0"/>
          </a:p>
          <a:p>
            <a:pPr>
              <a:lnSpc>
                <a:spcPct val="100000"/>
              </a:lnSpc>
            </a:pPr>
            <a:r>
              <a:rPr lang="en-US" spc="-1" baseline="-250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FF"/>
                </a:solidFill>
                <a:latin typeface="Courier New"/>
              </a:rPr>
              <a:t>E.g., array [Term(-2,0), Term(1,1), Term(3,2)] </a:t>
            </a:r>
            <a:r>
              <a:rPr lang="en-US" spc="-1" dirty="0">
                <a:solidFill>
                  <a:srgbClr val="0000FF"/>
                </a:solidFill>
                <a:latin typeface="Wingdings"/>
              </a:rPr>
              <a:t>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 3x</a:t>
            </a:r>
            <a:r>
              <a:rPr lang="en-US" spc="-1" baseline="30000" dirty="0">
                <a:solidFill>
                  <a:srgbClr val="0000FF"/>
                </a:solidFill>
                <a:latin typeface="Courier New"/>
              </a:rPr>
              <a:t>2</a:t>
            </a:r>
            <a:r>
              <a:rPr lang="en-US" spc="-1" dirty="0">
                <a:solidFill>
                  <a:srgbClr val="0000FF"/>
                </a:solidFill>
                <a:latin typeface="Courier New"/>
              </a:rPr>
              <a:t> + x - 2  </a:t>
            </a:r>
            <a:endParaRPr lang="en-US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Implementing an ADT: Summary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Rep invariant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Defines the set of valid objects (concrete values)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Abstraction function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Defines, for each valid object, which abstract value it represents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Together they modularize the implementation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Can reason about operations in isolation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Neither is part of the ADT specification!!!</a:t>
            </a:r>
          </a:p>
        </p:txBody>
      </p:sp>
      <p:sp>
        <p:nvSpPr>
          <p:cNvPr id="284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85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695A6A6-9B94-4543-A4AB-176B068989E9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43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Implementing an ADT: Summary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In practice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FF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FF0000"/>
                </a:solidFill>
                <a:latin typeface="Calibri"/>
              </a:rPr>
              <a:t>Always write a rep invariant!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Write an abstraction function when you need it</a:t>
            </a: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A description is important</a:t>
            </a: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Write a precise and concise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, if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relatively informal abstraction function</a:t>
            </a: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A formal one is hard to write, and may be difficult to read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971640" lvl="2" indent="-171000"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As always with specs: we look for the balance between what is “formal enough to do reasoning” and what is “humanly readable and precise to be useful”  </a:t>
            </a:r>
          </a:p>
        </p:txBody>
      </p:sp>
      <p:sp>
        <p:nvSpPr>
          <p:cNvPr id="288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289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EE53C5C-21D9-42DD-9FE5-15A8143E0998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44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648360" y="4842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 dirty="0" err="1">
                <a:solidFill>
                  <a:srgbClr val="000000"/>
                </a:solidFill>
                <a:latin typeface="Calibri Light"/>
              </a:rPr>
              <a:t>IntSet</a:t>
            </a:r>
            <a:r>
              <a:rPr lang="en-US" sz="3300" b="0" strike="noStrike" spc="-1" dirty="0">
                <a:solidFill>
                  <a:srgbClr val="000000"/>
                </a:solidFill>
                <a:latin typeface="Calibri Light"/>
              </a:rPr>
              <a:t> - One Possible Implementation</a:t>
            </a:r>
            <a:endParaRPr lang="en-US" sz="33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208980" y="1373580"/>
            <a:ext cx="8726040" cy="486658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strike="noStrike" spc="-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IntSet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Rep Invariant: data contains no duplicates and no nulls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private List&lt;Integer&gt; data = new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void </a:t>
            </a:r>
            <a:r>
              <a:rPr lang="en-US" sz="1400" strike="noStrike" spc="-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x) { 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if(! contains(x))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data.add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void </a:t>
            </a:r>
            <a:r>
              <a:rPr lang="en-US" sz="1400" strike="noStrike" spc="-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x) {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data.remove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strike="noStrike" spc="-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x) {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data.contains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int </a:t>
            </a:r>
            <a:r>
              <a:rPr lang="en-US" sz="1400" strike="noStrike" spc="-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data.size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};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  public List&lt;Integer&gt; </a:t>
            </a:r>
            <a:r>
              <a:rPr lang="en-US" sz="1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getElements</a:t>
            </a: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() { return data;}</a:t>
            </a:r>
            <a:endParaRPr lang="en-US" sz="14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1400" strike="noStrike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  <a:endParaRPr lang="en-US" sz="1400" strike="noStrike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7BF0F93-0B34-4EB1-814D-8A46F0C7AABC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5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Representation Exposure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77257" y="184788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Client can get control over rep and break the rep invariant! Consider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IntSet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 s = new </a:t>
            </a:r>
            <a:r>
              <a:rPr lang="en-US" sz="210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IntSet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();</a:t>
            </a:r>
            <a:endParaRPr lang="en-US" sz="21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s.add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(27);</a:t>
            </a:r>
            <a:endParaRPr lang="en-US" sz="21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List&lt;Integer&gt; li = </a:t>
            </a:r>
            <a:r>
              <a:rPr lang="en-US" sz="210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s.getElements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();</a:t>
            </a:r>
            <a:endParaRPr lang="en-US" sz="210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li.</a:t>
            </a:r>
            <a:r>
              <a:rPr lang="en-US" sz="2100" spc="-1" dirty="0" err="1">
                <a:solidFill>
                  <a:srgbClr val="000000"/>
                </a:solidFill>
                <a:latin typeface="Courier New"/>
                <a:ea typeface="ＭＳ Ｐゴシック"/>
              </a:rPr>
              <a:t>remove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(</a:t>
            </a:r>
            <a:r>
              <a:rPr lang="en-US" sz="2100" spc="-1" dirty="0">
                <a:solidFill>
                  <a:srgbClr val="000000"/>
                </a:solidFill>
                <a:latin typeface="Courier New"/>
                <a:ea typeface="ＭＳ Ｐゴシック"/>
              </a:rPr>
              <a:t>0</a:t>
            </a:r>
            <a:r>
              <a:rPr lang="en-US" sz="2100" strike="noStrike" spc="-1" dirty="0">
                <a:solidFill>
                  <a:srgbClr val="000000"/>
                </a:solidFill>
                <a:latin typeface="Courier New"/>
                <a:ea typeface="ＭＳ Ｐゴシック"/>
              </a:rPr>
              <a:t>);</a:t>
            </a:r>
            <a:r>
              <a:rPr lang="en-US" sz="210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// </a:t>
            </a:r>
            <a:r>
              <a:rPr lang="en-US" sz="2100" spc="-1" dirty="0">
                <a:solidFill>
                  <a:srgbClr val="000000"/>
                </a:solidFill>
                <a:latin typeface="Calibri"/>
                <a:ea typeface="ＭＳ Ｐゴシック"/>
              </a:rPr>
              <a:t>alters , remove element 0</a:t>
            </a:r>
            <a:endParaRPr lang="en-US" sz="21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FF0000"/>
                </a:solidFill>
                <a:latin typeface="Calibri"/>
                <a:ea typeface="ＭＳ Ｐゴシック"/>
              </a:rPr>
              <a:t>Representation exposure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 is unintentional external access to the underlying representation of an object. </a:t>
            </a:r>
          </a:p>
          <a:p>
            <a:pPr marL="628560" lvl="1" indent="-171000"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latin typeface="Calibri"/>
                <a:ea typeface="ＭＳ Ｐゴシック"/>
              </a:rPr>
              <a:t>Allows access without going through object's public methods </a:t>
            </a:r>
            <a:endParaRPr lang="en-US" sz="2100" b="0" strike="noStrike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628560" lvl="1" indent="-171000">
              <a:spcBef>
                <a:spcPts val="751"/>
              </a:spcBef>
              <a:buClr>
                <a:srgbClr val="FF0000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latin typeface="Calibri"/>
                <a:ea typeface="ＭＳ Ｐゴシック"/>
              </a:rPr>
              <a:t>Representation exposure can cause problems.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If you must allow representation exposure to a mutable object, document why and how and </a:t>
            </a:r>
            <a:r>
              <a:rPr lang="en-US" sz="2100" b="0" i="1" strike="noStrike" spc="-1" dirty="0">
                <a:solidFill>
                  <a:srgbClr val="000000"/>
                </a:solidFill>
                <a:latin typeface="Calibri"/>
                <a:ea typeface="ＭＳ Ｐゴシック"/>
              </a:rPr>
              <a:t>feel bad about it</a:t>
            </a:r>
            <a:endParaRPr lang="en-US" sz="21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14196DE-750C-4E0D-8336-CB888AA066F6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 dirty="0">
                <a:solidFill>
                  <a:srgbClr val="8B8B8B"/>
                </a:solidFill>
                <a:latin typeface="Tahoma"/>
                <a:ea typeface="MS PGothic"/>
              </a:rPr>
              <a:t>CSCI 2600 Spring 2021</a:t>
            </a:r>
            <a:endParaRPr lang="en-US" sz="9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Representation Exposure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28612" y="1757340"/>
            <a:ext cx="8915040" cy="4532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Make a copy on the way out: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800" strike="noStrike" spc="-1" dirty="0">
                <a:solidFill>
                  <a:srgbClr val="000000"/>
                </a:solidFill>
                <a:latin typeface="Courier New"/>
              </a:rPr>
              <a:t>public List&lt;Integer&gt; </a:t>
            </a:r>
            <a:r>
              <a:rPr lang="en-US" sz="2800" strike="noStrike" spc="-1" dirty="0" err="1">
                <a:solidFill>
                  <a:srgbClr val="0000FF"/>
                </a:solidFill>
                <a:latin typeface="Courier New"/>
              </a:rPr>
              <a:t>getElements</a:t>
            </a:r>
            <a:r>
              <a:rPr lang="en-US" sz="2800" strike="noStrike" spc="-1" dirty="0">
                <a:solidFill>
                  <a:srgbClr val="000000"/>
                </a:solidFill>
                <a:latin typeface="Courier New"/>
              </a:rPr>
              <a:t>() {</a:t>
            </a:r>
            <a:endParaRPr lang="en-US" sz="28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800" strike="noStrike" spc="-1" dirty="0">
                <a:solidFill>
                  <a:srgbClr val="000000"/>
                </a:solidFill>
                <a:latin typeface="Courier New"/>
              </a:rPr>
              <a:t>  return new </a:t>
            </a:r>
            <a:r>
              <a:rPr lang="en-US" sz="2800" strike="noStrike" spc="-1" dirty="0" err="1">
                <a:solidFill>
                  <a:srgbClr val="000000"/>
                </a:solidFill>
                <a:latin typeface="Courier New"/>
              </a:rPr>
              <a:t>ArrayList</a:t>
            </a:r>
            <a:r>
              <a:rPr lang="en-US" sz="2800" strike="noStrike" spc="-1" dirty="0">
                <a:solidFill>
                  <a:srgbClr val="000000"/>
                </a:solidFill>
                <a:latin typeface="Courier New"/>
              </a:rPr>
              <a:t>&lt;Integer&gt;(data);</a:t>
            </a:r>
            <a:endParaRPr lang="en-US" sz="28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800" strike="noStrike" spc="-1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80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Mutating a copy does not affect </a:t>
            </a:r>
            <a:r>
              <a:rPr lang="en-US" sz="2100" b="1" strike="noStrike" spc="-1" dirty="0" err="1">
                <a:solidFill>
                  <a:srgbClr val="000000"/>
                </a:solidFill>
                <a:latin typeface="Courier New"/>
              </a:rPr>
              <a:t>IntSet</a:t>
            </a:r>
            <a:r>
              <a:rPr lang="en-US" sz="2100" b="0" strike="noStrike" spc="-1" dirty="0" err="1">
                <a:solidFill>
                  <a:srgbClr val="000000"/>
                </a:solidFill>
                <a:latin typeface="Calibri"/>
              </a:rPr>
              <a:t>’s</a:t>
            </a: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 rep</a:t>
            </a: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IntSet</a:t>
            </a: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new </a:t>
            </a:r>
            <a:r>
              <a:rPr lang="en-US" sz="21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IntSet</a:t>
            </a: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s.add</a:t>
            </a: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List&lt;Integer&gt; li = </a:t>
            </a:r>
            <a:r>
              <a:rPr lang="en-US" sz="21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s.getElements</a:t>
            </a: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r>
              <a:rPr lang="en-US" sz="21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2100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21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 </a:t>
            </a:r>
            <a:r>
              <a:rPr lang="en-US" sz="20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//mutates new copy, not s's rep</a:t>
            </a: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endParaRPr lang="en-US" sz="2000" spc="-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360" indent="-171000">
              <a:lnSpc>
                <a:spcPct val="80000"/>
              </a:lnSpc>
              <a:spcBef>
                <a:spcPts val="751"/>
              </a:spcBef>
            </a:pPr>
            <a:r>
              <a:rPr lang="en-US" sz="20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 is immutable. Does this make a difference?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DA82F8-3714-4EC8-A1F6-9800D70F7E81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7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Representation Exposure</a:t>
            </a:r>
            <a:endParaRPr lang="en-US" sz="33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latin typeface="Calibri"/>
              </a:rPr>
              <a:t>Make a copy on the way in too: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strike="noStrike" spc="-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IntSet</a:t>
            </a: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</a:t>
            </a: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data = new 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</a:t>
            </a:r>
            <a:r>
              <a:rPr lang="en-US" sz="2400" strike="noStrike" spc="-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</a:t>
            </a: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r>
              <a:rPr lang="en-US" sz="2400" strike="noStrike" spc="-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Why?</a:t>
            </a: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3"/>
          <p:cNvSpPr txBox="1"/>
          <p:nvPr/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Arial"/>
                <a:ea typeface="MS PGothic"/>
              </a:rPr>
              <a:t>CSCI 2600 Spring 2021</a:t>
            </a:r>
            <a:endParaRPr lang="en-US" sz="1400" b="0" strike="noStrike" spc="-1" dirty="0">
              <a:latin typeface="Times New Roman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6A40B8A-C39C-4A66-9F85-3E8314C9B16A}" type="slidenum">
              <a:rPr lang="en-US" sz="1400" b="0" strike="noStrike" spc="-1">
                <a:solidFill>
                  <a:srgbClr val="8B8B8B"/>
                </a:solidFill>
                <a:latin typeface="Tahoma"/>
                <a:ea typeface="MS PGothic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B572-35E4-4A85-896A-64EC61EB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C61D2-6431-407E-BA0B-DB7D45F4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" dirty="0">
                <a:latin typeface="Arial"/>
              </a:rPr>
              <a:t>What if we made a </a:t>
            </a:r>
            <a:r>
              <a:rPr lang="en-US" spc="-1" dirty="0" err="1">
                <a:latin typeface="Arial"/>
              </a:rPr>
              <a:t>StringSet</a:t>
            </a:r>
            <a:r>
              <a:rPr lang="en-US" spc="-1" dirty="0">
                <a:latin typeface="Arial"/>
              </a:rPr>
              <a:t> like </a:t>
            </a:r>
            <a:r>
              <a:rPr lang="en-US" spc="-1" dirty="0" err="1">
                <a:latin typeface="Arial"/>
              </a:rPr>
              <a:t>IntSet</a:t>
            </a:r>
            <a:r>
              <a:rPr lang="en-US" spc="-1" dirty="0">
                <a:latin typeface="Arial"/>
              </a:rPr>
              <a:t>, do we have to worry about rep exposure?</a:t>
            </a:r>
          </a:p>
          <a:p>
            <a:endParaRPr lang="en-US" spc="-1" dirty="0">
              <a:latin typeface="Arial"/>
            </a:endParaRPr>
          </a:p>
          <a:p>
            <a:r>
              <a:rPr lang="en-US" spc="-1" dirty="0">
                <a:latin typeface="Arial"/>
              </a:rPr>
              <a:t>Returning a primitive like an int, float, etc. does not cause a dangerous rep exposure.</a:t>
            </a:r>
          </a:p>
          <a:p>
            <a:pPr lvl="1"/>
            <a:r>
              <a:rPr lang="en-US" spc="-1" dirty="0">
                <a:latin typeface="Arial"/>
              </a:rPr>
              <a:t>Primitives are copied when used with a return statement.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3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64166</TotalTime>
  <Words>4316</Words>
  <Application>Microsoft Macintosh PowerPoint</Application>
  <PresentationFormat>On-screen Show (4:3)</PresentationFormat>
  <Paragraphs>679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Calibri</vt:lpstr>
      <vt:lpstr>Calibri Light</vt:lpstr>
      <vt:lpstr>Consolas</vt:lpstr>
      <vt:lpstr>Courier New</vt:lpstr>
      <vt:lpstr>Symbol</vt:lpstr>
      <vt:lpstr>Tahoma</vt:lpstr>
      <vt:lpstr>Times New Roman</vt:lpstr>
      <vt:lpstr>Wingdings</vt:lpstr>
      <vt:lpstr>Office Theme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Representation Exposure</vt:lpstr>
      <vt:lpstr>PowerPoint Presentation</vt:lpstr>
      <vt:lpstr>PowerPoint Presentation</vt:lpstr>
      <vt:lpstr>PowerPoint Presentation</vt:lpstr>
      <vt:lpstr>Rep Exposure Can Be Subtle</vt:lpstr>
      <vt:lpstr>What Happens Here?</vt:lpstr>
      <vt:lpstr>Rep Exposure of Mutable Elements is a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subject/>
  <dc:creator>student</dc:creator>
  <dc:description/>
  <cp:lastModifiedBy>Varela, Carlos A</cp:lastModifiedBy>
  <cp:revision>8510</cp:revision>
  <dcterms:created xsi:type="dcterms:W3CDTF">2010-08-29T20:20:29Z</dcterms:created>
  <dcterms:modified xsi:type="dcterms:W3CDTF">2021-03-14T20:18:43Z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Rensselaer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40</vt:i4>
  </property>
</Properties>
</file>