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99" r:id="rId4"/>
    <p:sldMasterId id="2147483712" r:id="rId5"/>
  </p:sldMasterIdLst>
  <p:notesMasterIdLst>
    <p:notesMasterId r:id="rId68"/>
  </p:notesMasterIdLst>
  <p:sldIdLst>
    <p:sldId id="256" r:id="rId6"/>
    <p:sldId id="258" r:id="rId7"/>
    <p:sldId id="327" r:id="rId8"/>
    <p:sldId id="328" r:id="rId9"/>
    <p:sldId id="329" r:id="rId10"/>
    <p:sldId id="259" r:id="rId11"/>
    <p:sldId id="260" r:id="rId12"/>
    <p:sldId id="312" r:id="rId13"/>
    <p:sldId id="261" r:id="rId14"/>
    <p:sldId id="262" r:id="rId15"/>
    <p:sldId id="263" r:id="rId16"/>
    <p:sldId id="264" r:id="rId17"/>
    <p:sldId id="265" r:id="rId18"/>
    <p:sldId id="266" r:id="rId19"/>
    <p:sldId id="267" r:id="rId20"/>
    <p:sldId id="268" r:id="rId21"/>
    <p:sldId id="269" r:id="rId22"/>
    <p:sldId id="270" r:id="rId23"/>
    <p:sldId id="314" r:id="rId24"/>
    <p:sldId id="299" r:id="rId25"/>
    <p:sldId id="323" r:id="rId26"/>
    <p:sldId id="272" r:id="rId27"/>
    <p:sldId id="273" r:id="rId28"/>
    <p:sldId id="324" r:id="rId29"/>
    <p:sldId id="325" r:id="rId30"/>
    <p:sldId id="276" r:id="rId31"/>
    <p:sldId id="277" r:id="rId32"/>
    <p:sldId id="301" r:id="rId33"/>
    <p:sldId id="318" r:id="rId34"/>
    <p:sldId id="278" r:id="rId35"/>
    <p:sldId id="319" r:id="rId36"/>
    <p:sldId id="279" r:id="rId37"/>
    <p:sldId id="313" r:id="rId38"/>
    <p:sldId id="280" r:id="rId39"/>
    <p:sldId id="282" r:id="rId40"/>
    <p:sldId id="283" r:id="rId41"/>
    <p:sldId id="284" r:id="rId42"/>
    <p:sldId id="326" r:id="rId43"/>
    <p:sldId id="289" r:id="rId44"/>
    <p:sldId id="290" r:id="rId45"/>
    <p:sldId id="291" r:id="rId46"/>
    <p:sldId id="292" r:id="rId47"/>
    <p:sldId id="293" r:id="rId48"/>
    <p:sldId id="300" r:id="rId49"/>
    <p:sldId id="294" r:id="rId50"/>
    <p:sldId id="295" r:id="rId51"/>
    <p:sldId id="296" r:id="rId52"/>
    <p:sldId id="330" r:id="rId53"/>
    <p:sldId id="311" r:id="rId54"/>
    <p:sldId id="297" r:id="rId55"/>
    <p:sldId id="298" r:id="rId56"/>
    <p:sldId id="302" r:id="rId57"/>
    <p:sldId id="303" r:id="rId58"/>
    <p:sldId id="304" r:id="rId59"/>
    <p:sldId id="315" r:id="rId60"/>
    <p:sldId id="306" r:id="rId61"/>
    <p:sldId id="320" r:id="rId62"/>
    <p:sldId id="321" r:id="rId63"/>
    <p:sldId id="307" r:id="rId64"/>
    <p:sldId id="308" r:id="rId65"/>
    <p:sldId id="309" r:id="rId66"/>
    <p:sldId id="310" r:id="rId67"/>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1"/>
    <p:restoredTop sz="61891" autoAdjust="0"/>
  </p:normalViewPr>
  <p:slideViewPr>
    <p:cSldViewPr snapToGrid="0">
      <p:cViewPr varScale="1">
        <p:scale>
          <a:sx n="91" d="100"/>
          <a:sy n="91" d="100"/>
        </p:scale>
        <p:origin x="134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3300" b="0" strike="noStrike" spc="-1">
                <a:solidFill>
                  <a:srgbClr val="000000"/>
                </a:solidFill>
                <a:latin typeface="Tahoma"/>
              </a:rPr>
              <a:t>Click to move the slide</a:t>
            </a:r>
          </a:p>
        </p:txBody>
      </p:sp>
      <p:sp>
        <p:nvSpPr>
          <p:cNvPr id="81"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2"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83"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84"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85" name="PlaceHolder 6"/>
          <p:cNvSpPr>
            <a:spLocks noGrp="1"/>
          </p:cNvSpPr>
          <p:nvPr>
            <p:ph type="sldNum"/>
          </p:nvPr>
        </p:nvSpPr>
        <p:spPr>
          <a:xfrm>
            <a:off x="4399200" y="9555480"/>
            <a:ext cx="3372840" cy="502560"/>
          </a:xfrm>
          <a:prstGeom prst="rect">
            <a:avLst/>
          </a:prstGeom>
        </p:spPr>
        <p:txBody>
          <a:bodyPr lIns="0" tIns="0" rIns="0" bIns="0" anchor="b"/>
          <a:lstStyle/>
          <a:p>
            <a:pPr algn="r"/>
            <a:fld id="{E8C7B722-B1C5-4530-95FC-EC87096BA7D3}"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ngelikalanger.com/GenericsFAQ/FAQSections/TypeParameters.html#FAQ10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3AE6EB8-0C99-40D8-BB22-09E10BFCF761}" type="slidenum">
              <a:rPr lang="en-US" sz="1200" b="0" strike="noStrike" spc="-1">
                <a:solidFill>
                  <a:srgbClr val="000000"/>
                </a:solidFill>
                <a:latin typeface="Arial"/>
                <a:ea typeface="MS PGothic"/>
              </a:rPr>
              <a:t>1</a:t>
            </a:fld>
            <a:endParaRPr lang="en-US" sz="1200" b="0" strike="noStrike" spc="-1">
              <a:latin typeface="Times New Roman"/>
            </a:endParaRPr>
          </a:p>
        </p:txBody>
      </p:sp>
      <p:sp>
        <p:nvSpPr>
          <p:cNvPr id="399" name="PlaceHolder 2"/>
          <p:cNvSpPr>
            <a:spLocks noGrp="1" noRot="1" noChangeAspect="1"/>
          </p:cNvSpPr>
          <p:nvPr>
            <p:ph type="sldImg"/>
          </p:nvPr>
        </p:nvSpPr>
        <p:spPr>
          <a:xfrm>
            <a:off x="1196975" y="696913"/>
            <a:ext cx="4641850" cy="3481387"/>
          </a:xfrm>
          <a:prstGeom prst="rect">
            <a:avLst/>
          </a:prstGeom>
        </p:spPr>
      </p:sp>
      <p:sp>
        <p:nvSpPr>
          <p:cNvPr id="400" name="PlaceHolder 3"/>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
          <p:cNvSpPr>
            <a:spLocks noGrp="1" noRot="1" noChangeAspect="1"/>
          </p:cNvSpPr>
          <p:nvPr>
            <p:ph type="sldImg"/>
          </p:nvPr>
        </p:nvSpPr>
        <p:spPr>
          <a:xfrm>
            <a:off x="1196975" y="696913"/>
            <a:ext cx="4641850" cy="3481387"/>
          </a:xfrm>
          <a:prstGeom prst="rect">
            <a:avLst/>
          </a:prstGeom>
        </p:spPr>
      </p:sp>
      <p:sp>
        <p:nvSpPr>
          <p:cNvPr id="42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list&lt;int&gt; l</a:t>
            </a:r>
          </a:p>
          <a:p>
            <a:r>
              <a:rPr lang="en-US" sz="2000" b="0" strike="noStrike" spc="-1">
                <a:latin typeface="Arial"/>
              </a:rPr>
              <a:t>sort(l.begin(),l.end())</a:t>
            </a:r>
          </a:p>
        </p:txBody>
      </p:sp>
      <p:sp>
        <p:nvSpPr>
          <p:cNvPr id="42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423DC19-5C18-46AD-B53F-2CE426C38A46}" type="slidenum">
              <a:rPr lang="en-US" sz="1200" b="0" strike="noStrike" spc="-1">
                <a:solidFill>
                  <a:srgbClr val="000000"/>
                </a:solidFill>
                <a:latin typeface="Arial"/>
                <a:ea typeface="MS PGothic"/>
              </a:rPr>
              <a:t>11</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noRot="1" noChangeAspect="1"/>
          </p:cNvSpPr>
          <p:nvPr>
            <p:ph type="sldImg"/>
          </p:nvPr>
        </p:nvSpPr>
        <p:spPr>
          <a:xfrm>
            <a:off x="1196975" y="696913"/>
            <a:ext cx="4641850" cy="3481387"/>
          </a:xfrm>
          <a:prstGeom prst="rect">
            <a:avLst/>
          </a:prstGeom>
        </p:spPr>
      </p:sp>
      <p:sp>
        <p:nvSpPr>
          <p:cNvPr id="42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2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C71B393-AE02-4519-A753-83062517BCF3}" type="slidenum">
              <a:rPr lang="en-US" sz="1200" b="0" strike="noStrike" spc="-1">
                <a:solidFill>
                  <a:srgbClr val="000000"/>
                </a:solidFill>
                <a:latin typeface="Arial"/>
                <a:ea typeface="MS PGothic"/>
              </a:rPr>
              <a:t>12</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PlaceHolder 1"/>
          <p:cNvSpPr>
            <a:spLocks noGrp="1" noRot="1" noChangeAspect="1"/>
          </p:cNvSpPr>
          <p:nvPr>
            <p:ph type="sldImg"/>
          </p:nvPr>
        </p:nvSpPr>
        <p:spPr>
          <a:xfrm>
            <a:off x="1196975" y="696913"/>
            <a:ext cx="4641850" cy="3481387"/>
          </a:xfrm>
          <a:prstGeom prst="rect">
            <a:avLst/>
          </a:prstGeom>
        </p:spPr>
      </p:sp>
      <p:sp>
        <p:nvSpPr>
          <p:cNvPr id="42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Courier New"/>
              </a:rPr>
              <a:t>Point p = names.get(0);</a:t>
            </a:r>
            <a:r>
              <a:rPr lang="en-US" sz="2000" b="0" strike="noStrike" spc="-1">
                <a:latin typeface="Arial"/>
              </a:rPr>
              <a:t> // compile-time error</a:t>
            </a:r>
          </a:p>
          <a:p>
            <a:r>
              <a:rPr lang="en-US" sz="2000" b="0" strike="noStrike" spc="-1">
                <a:latin typeface="Courier New"/>
              </a:rPr>
              <a:t>Point p = (Point) names.get(0); </a:t>
            </a:r>
            <a:r>
              <a:rPr lang="en-US" sz="2000" b="0" strike="noStrike" spc="-1">
                <a:latin typeface="Arial"/>
              </a:rPr>
              <a:t>// compile-time error again</a:t>
            </a:r>
          </a:p>
        </p:txBody>
      </p:sp>
      <p:sp>
        <p:nvSpPr>
          <p:cNvPr id="42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47E691A-E7A0-4FAF-835F-BC3F63FE62EB}" type="slidenum">
              <a:rPr lang="en-US" sz="1200" b="0" strike="noStrike" spc="-1">
                <a:solidFill>
                  <a:srgbClr val="000000"/>
                </a:solidFill>
                <a:latin typeface="Arial"/>
                <a:ea typeface="MS PGothic"/>
              </a:rPr>
              <a:t>13</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noRot="1" noChangeAspect="1"/>
          </p:cNvSpPr>
          <p:nvPr>
            <p:ph type="sldImg"/>
          </p:nvPr>
        </p:nvSpPr>
        <p:spPr>
          <a:xfrm>
            <a:off x="1196975" y="696913"/>
            <a:ext cx="4641850" cy="3481387"/>
          </a:xfrm>
          <a:prstGeom prst="rect">
            <a:avLst/>
          </a:prstGeom>
        </p:spPr>
      </p:sp>
      <p:sp>
        <p:nvSpPr>
          <p:cNvPr id="42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Other terms for “generic”: parameterized or templated. </a:t>
            </a:r>
          </a:p>
          <a:p>
            <a:endParaRPr lang="en-US" sz="2000" b="0" strike="noStrike" spc="-1" dirty="0">
              <a:latin typeface="Arial"/>
            </a:endParaRPr>
          </a:p>
          <a:p>
            <a:r>
              <a:rPr lang="en-US" sz="2000" b="0" strike="noStrike" spc="-1" dirty="0">
                <a:latin typeface="Arial"/>
              </a:rPr>
              <a:t>In C++ you’ll use the phrase template&lt;class V&gt;</a:t>
            </a:r>
          </a:p>
          <a:p>
            <a:endParaRPr lang="en-US" sz="2000" b="0" strike="noStrike" spc="-1" dirty="0">
              <a:latin typeface="Arial"/>
            </a:endParaRPr>
          </a:p>
          <a:p>
            <a:r>
              <a:rPr lang="en-US" sz="2000" b="0" strike="noStrike" spc="-1" dirty="0">
                <a:latin typeface="Arial"/>
              </a:rPr>
              <a:t>In the example above, we could declare </a:t>
            </a:r>
            <a:r>
              <a:rPr lang="en-US" sz="2000" b="0" strike="noStrike" spc="-1" dirty="0" err="1">
                <a:latin typeface="Arial"/>
              </a:rPr>
              <a:t>MySet</a:t>
            </a:r>
            <a:r>
              <a:rPr lang="en-US" sz="2000" b="0" strike="noStrike" spc="-1" dirty="0">
                <a:latin typeface="Arial"/>
              </a:rPr>
              <a:t>&lt;String&gt; s;</a:t>
            </a:r>
          </a:p>
        </p:txBody>
      </p:sp>
      <p:sp>
        <p:nvSpPr>
          <p:cNvPr id="43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4F53181-B07A-467C-ACA9-8435BBFC2786}" type="slidenum">
              <a:rPr lang="en-US" sz="1200" b="0" strike="noStrike" spc="-1">
                <a:solidFill>
                  <a:srgbClr val="000000"/>
                </a:solidFill>
                <a:latin typeface="Arial"/>
                <a:ea typeface="MS PGothic"/>
              </a:rPr>
              <a:t>14</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noRot="1" noChangeAspect="1"/>
          </p:cNvSpPr>
          <p:nvPr>
            <p:ph type="sldImg"/>
          </p:nvPr>
        </p:nvSpPr>
        <p:spPr>
          <a:xfrm>
            <a:off x="1196975" y="696913"/>
            <a:ext cx="4641850" cy="3481387"/>
          </a:xfrm>
          <a:prstGeom prst="rect">
            <a:avLst/>
          </a:prstGeom>
        </p:spPr>
      </p:sp>
      <p:sp>
        <p:nvSpPr>
          <p:cNvPr id="43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mn-lt"/>
              </a:rPr>
              <a:t>See https://docs.oracle.com/javase/7/docs/api/java/util/List.html for example declaration</a:t>
            </a:r>
            <a:endParaRPr lang="en-US" sz="2000" b="0" strike="noStrike" spc="-1" dirty="0">
              <a:latin typeface="Arial"/>
            </a:endParaRPr>
          </a:p>
        </p:txBody>
      </p:sp>
      <p:sp>
        <p:nvSpPr>
          <p:cNvPr id="43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53A06AF-16C3-4AF9-A65B-B201992DCCE9}" type="slidenum">
              <a:rPr lang="en-US" sz="1200" b="0" strike="noStrike" spc="-1">
                <a:solidFill>
                  <a:srgbClr val="000000"/>
                </a:solidFill>
                <a:latin typeface="Arial"/>
                <a:ea typeface="MS PGothic"/>
              </a:rPr>
              <a:t>15</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noRot="1" noChangeAspect="1"/>
          </p:cNvSpPr>
          <p:nvPr>
            <p:ph type="sldImg"/>
          </p:nvPr>
        </p:nvSpPr>
        <p:spPr>
          <a:xfrm>
            <a:off x="1196975" y="696913"/>
            <a:ext cx="4641850" cy="3481387"/>
          </a:xfrm>
          <a:prstGeom prst="rect">
            <a:avLst/>
          </a:prstGeom>
        </p:spPr>
      </p:sp>
      <p:sp>
        <p:nvSpPr>
          <p:cNvPr id="43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Where is the declaration of the generic type? Where are its uses? </a:t>
            </a:r>
          </a:p>
        </p:txBody>
      </p:sp>
      <p:sp>
        <p:nvSpPr>
          <p:cNvPr id="43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D41336B-A4B6-4AF0-AD32-86FACA814A76}" type="slidenum">
              <a:rPr lang="en-US" sz="1200" b="0" strike="noStrike" spc="-1">
                <a:solidFill>
                  <a:srgbClr val="000000"/>
                </a:solidFill>
                <a:latin typeface="Arial"/>
                <a:ea typeface="MS PGothic"/>
              </a:rPr>
              <a:t>16</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ceHolder 1"/>
          <p:cNvSpPr>
            <a:spLocks noGrp="1" noRot="1" noChangeAspect="1"/>
          </p:cNvSpPr>
          <p:nvPr>
            <p:ph type="sldImg"/>
          </p:nvPr>
        </p:nvSpPr>
        <p:spPr>
          <a:xfrm>
            <a:off x="1196975" y="696913"/>
            <a:ext cx="4641850" cy="3481387"/>
          </a:xfrm>
          <a:prstGeom prst="rect">
            <a:avLst/>
          </a:prstGeom>
        </p:spPr>
      </p:sp>
      <p:sp>
        <p:nvSpPr>
          <p:cNvPr id="43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43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4B31A21-299C-433F-968E-8B07797A57BE}" type="slidenum">
              <a:rPr lang="en-US" sz="1200" b="0" strike="noStrike" spc="-1">
                <a:solidFill>
                  <a:srgbClr val="000000"/>
                </a:solidFill>
                <a:latin typeface="Arial"/>
                <a:ea typeface="MS PGothic"/>
              </a:rPr>
              <a:t>17</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PlaceHolder 1"/>
          <p:cNvSpPr>
            <a:spLocks noGrp="1" noRot="1" noChangeAspect="1"/>
          </p:cNvSpPr>
          <p:nvPr>
            <p:ph type="sldImg"/>
          </p:nvPr>
        </p:nvSpPr>
        <p:spPr>
          <a:xfrm>
            <a:off x="1196975" y="696913"/>
            <a:ext cx="4641850" cy="3481387"/>
          </a:xfrm>
          <a:prstGeom prst="rect">
            <a:avLst/>
          </a:prstGeom>
        </p:spPr>
      </p:sp>
      <p:sp>
        <p:nvSpPr>
          <p:cNvPr id="44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Client code that uses generics, is almost always cleaner and easier to understand!</a:t>
            </a:r>
          </a:p>
        </p:txBody>
      </p:sp>
      <p:sp>
        <p:nvSpPr>
          <p:cNvPr id="44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08DD0EA-A53F-4C0F-A24D-7DCAB7936B42}" type="slidenum">
              <a:rPr lang="en-US" sz="1200" b="0" strike="noStrike" spc="-1">
                <a:solidFill>
                  <a:srgbClr val="000000"/>
                </a:solidFill>
                <a:latin typeface="Arial"/>
                <a:ea typeface="MS PGothic"/>
              </a:rPr>
              <a:t>18</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noRot="1" noChangeAspect="1"/>
          </p:cNvSpPr>
          <p:nvPr>
            <p:ph type="sldImg"/>
          </p:nvPr>
        </p:nvSpPr>
        <p:spPr>
          <a:xfrm>
            <a:off x="1196975" y="696913"/>
            <a:ext cx="4641850" cy="3481387"/>
          </a:xfrm>
          <a:prstGeom prst="rect">
            <a:avLst/>
          </a:prstGeom>
        </p:spPr>
      </p:sp>
      <p:sp>
        <p:nvSpPr>
          <p:cNvPr id="44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Answer: </a:t>
            </a:r>
            <a:r>
              <a:rPr lang="en-US" sz="2000" b="0" strike="noStrike" spc="-1">
                <a:latin typeface="Courier New"/>
              </a:rPr>
              <a:t>MyList2&lt;Date&gt;  // compile-time error</a:t>
            </a:r>
            <a:endParaRPr lang="en-US" sz="2000" b="0" strike="noStrike" spc="-1">
              <a:latin typeface="Arial"/>
            </a:endParaRPr>
          </a:p>
          <a:p>
            <a:endParaRPr lang="en-US" sz="2000" b="0" strike="noStrike" spc="-1">
              <a:latin typeface="Arial"/>
            </a:endParaRPr>
          </a:p>
        </p:txBody>
      </p:sp>
      <p:sp>
        <p:nvSpPr>
          <p:cNvPr id="44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C22A0B0-9804-4AAF-8F01-1D1B6F6EB25E}" type="slidenum">
              <a:rPr lang="en-US" sz="1200" b="0" strike="noStrike" spc="-1">
                <a:solidFill>
                  <a:srgbClr val="000000"/>
                </a:solidFill>
                <a:latin typeface="Arial"/>
                <a:ea typeface="MS PGothic"/>
              </a:rPr>
              <a:t>22</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noRot="1" noChangeAspect="1"/>
          </p:cNvSpPr>
          <p:nvPr>
            <p:ph type="sldImg"/>
          </p:nvPr>
        </p:nvSpPr>
        <p:spPr>
          <a:xfrm>
            <a:off x="1196975" y="696913"/>
            <a:ext cx="4641850" cy="3481387"/>
          </a:xfrm>
          <a:prstGeom prst="rect">
            <a:avLst/>
          </a:prstGeom>
        </p:spPr>
      </p:sp>
      <p:sp>
        <p:nvSpPr>
          <p:cNvPr id="45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This is in contrast with C++. In C++, generic code can call operations on parameter type. If instantiated with “wrong type”, C++ template spits tons of errors.</a:t>
            </a:r>
          </a:p>
          <a:p>
            <a:endParaRPr lang="en-US" sz="2000" b="0" strike="noStrike" spc="-1" dirty="0">
              <a:latin typeface="Arial"/>
            </a:endParaRPr>
          </a:p>
          <a:p>
            <a:r>
              <a:rPr lang="en-US" sz="2000" b="0" strike="noStrike" spc="-1" dirty="0">
                <a:latin typeface="Arial"/>
              </a:rPr>
              <a:t>Java allows bounded types and compile time type-checking, which clearly points to the programmer where the error is.</a:t>
            </a:r>
          </a:p>
        </p:txBody>
      </p:sp>
      <p:sp>
        <p:nvSpPr>
          <p:cNvPr id="45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426E116-A531-4430-8B40-7EFD1BF37068}" type="slidenum">
              <a:rPr lang="en-US" sz="1200" b="0" strike="noStrike" spc="-1">
                <a:solidFill>
                  <a:srgbClr val="000000"/>
                </a:solidFill>
                <a:latin typeface="Arial"/>
                <a:ea typeface="MS PGothic"/>
              </a:rPr>
              <a:t>23</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noRot="1" noChangeAspect="1"/>
          </p:cNvSpPr>
          <p:nvPr>
            <p:ph type="sldImg"/>
          </p:nvPr>
        </p:nvSpPr>
        <p:spPr>
          <a:xfrm>
            <a:off x="1196975" y="696913"/>
            <a:ext cx="4641850" cy="3481387"/>
          </a:xfrm>
          <a:prstGeom prst="rect">
            <a:avLst/>
          </a:prstGeom>
        </p:spPr>
      </p:sp>
      <p:sp>
        <p:nvSpPr>
          <p:cNvPr id="40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If you talk to someone who programs in OO languages (C++, Java, etc.), when they say “polymorphism” they most likely mean subtype polymorphism.</a:t>
            </a:r>
          </a:p>
        </p:txBody>
      </p:sp>
      <p:sp>
        <p:nvSpPr>
          <p:cNvPr id="40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704E9B9-12BD-43C8-BECF-558E226E6AC7}" type="slidenum">
              <a:rPr lang="en-US" sz="1200" b="0" strike="noStrike" spc="-1">
                <a:solidFill>
                  <a:srgbClr val="000000"/>
                </a:solidFill>
                <a:latin typeface="Arial"/>
                <a:ea typeface="MS PGothic"/>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noRot="1" noChangeAspect="1"/>
          </p:cNvSpPr>
          <p:nvPr>
            <p:ph type="sldImg"/>
          </p:nvPr>
        </p:nvSpPr>
        <p:spPr>
          <a:xfrm>
            <a:off x="1196975" y="696913"/>
            <a:ext cx="4641850" cy="3481387"/>
          </a:xfrm>
          <a:prstGeom prst="rect">
            <a:avLst/>
          </a:prstGeom>
        </p:spPr>
      </p:sp>
      <p:sp>
        <p:nvSpPr>
          <p:cNvPr id="45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u="sng" spc="-1" dirty="0">
                <a:solidFill>
                  <a:srgbClr val="0070C0"/>
                </a:solidFill>
                <a:latin typeface="+mn-lt"/>
                <a:ea typeface="DejaVu Sans"/>
                <a:cs typeface="DejaVu Sans"/>
              </a:rPr>
              <a:t>See </a:t>
            </a:r>
            <a:r>
              <a:rPr lang="en-US" sz="2000" u="sng" spc="-1" dirty="0">
                <a:solidFill>
                  <a:srgbClr val="0070C0"/>
                </a:solidFill>
                <a:latin typeface="+mn-lt"/>
                <a:ea typeface="DejaVu Sans"/>
                <a:cs typeface="DejaVu Sans"/>
                <a:hlinkClick r:id="rId3"/>
              </a:rPr>
              <a:t>http://www.angelikalanger.com/GenericsFAQ/FAQSections/TypeParameters.html#FAQ107</a:t>
            </a:r>
            <a:endParaRPr lang="en-US" sz="2000" u="sng" spc="-1" dirty="0">
              <a:solidFill>
                <a:srgbClr val="0070C0"/>
              </a:solidFill>
              <a:latin typeface="+mn-lt"/>
              <a:ea typeface="DejaVu Sans"/>
              <a:cs typeface="DejaVu Sans"/>
            </a:endParaRPr>
          </a:p>
          <a:p>
            <a:endParaRPr lang="en-US" sz="2000" b="0" u="sng" strike="noStrike" spc="-1" dirty="0">
              <a:solidFill>
                <a:srgbClr val="0070C0"/>
              </a:solidFill>
              <a:latin typeface="+mn-lt"/>
              <a:ea typeface="DejaVu Sans"/>
              <a:cs typeface="DejaVu Sans"/>
            </a:endParaRPr>
          </a:p>
          <a:p>
            <a:r>
              <a:rPr lang="en-US" sz="2000" b="0" strike="noStrike" spc="-1" dirty="0">
                <a:latin typeface="+mn-lt"/>
              </a:rPr>
              <a:t>https://stackoverflow.com/questions/4902723/why-cant-a-java-type-parameter-have-a-lower-bound</a:t>
            </a:r>
          </a:p>
          <a:p>
            <a:endParaRPr lang="en-US" sz="2000" b="0" strike="noStrike" spc="-1" dirty="0">
              <a:latin typeface="Arial"/>
            </a:endParaRPr>
          </a:p>
        </p:txBody>
      </p:sp>
      <p:sp>
        <p:nvSpPr>
          <p:cNvPr id="457" name="TextShape 3"/>
          <p:cNvSpPr txBox="1"/>
          <p:nvPr/>
        </p:nvSpPr>
        <p:spPr>
          <a:xfrm>
            <a:off x="3984480" y="8818560"/>
            <a:ext cx="3047760" cy="463320"/>
          </a:xfrm>
          <a:prstGeom prst="rect">
            <a:avLst/>
          </a:prstGeom>
          <a:noFill/>
          <a:ln w="9360">
            <a:noFill/>
          </a:ln>
        </p:spPr>
        <p:txBody>
          <a:bodyPr lIns="93240" tIns="46800" rIns="93240" bIns="468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4CA42B6-B848-4831-8E96-F44D92959467}" type="slidenum">
              <a:rPr kumimoji="0" lang="en-US" sz="1200" b="0" i="0" u="none" strike="noStrike" kern="1200" cap="none" spc="-1" normalizeH="0" baseline="0" noProof="0">
                <a:ln>
                  <a:noFill/>
                </a:ln>
                <a:solidFill>
                  <a:srgbClr val="000000"/>
                </a:solidFill>
                <a:effectLst/>
                <a:uLnTx/>
                <a:uFillTx/>
                <a:latin typeface="Arial"/>
                <a:ea typeface="MS PGothic"/>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See SuperTest.java</a:t>
            </a:r>
          </a:p>
        </p:txBody>
      </p:sp>
      <p:sp>
        <p:nvSpPr>
          <p:cNvPr id="4" name="Slide Number Placeholder 3"/>
          <p:cNvSpPr>
            <a:spLocks noGrp="1"/>
          </p:cNvSpPr>
          <p:nvPr>
            <p:ph type="sldNum"/>
          </p:nvPr>
        </p:nvSpPr>
        <p:spPr/>
        <p:txBody>
          <a:bodyPr/>
          <a:lstStyle/>
          <a:p>
            <a:pPr algn="r"/>
            <a:fld id="{E8C7B722-B1C5-4530-95FC-EC87096BA7D3}" type="slidenum">
              <a:rPr lang="en-US" sz="1400" b="0" strike="noStrike" spc="-1" smtClean="0">
                <a:latin typeface="Times New Roman"/>
              </a:rPr>
              <a:t>25</a:t>
            </a:fld>
            <a:endParaRPr lang="en-US" sz="1400" b="0" strike="noStrike" spc="-1">
              <a:latin typeface="Times New Roman"/>
            </a:endParaRPr>
          </a:p>
        </p:txBody>
      </p:sp>
    </p:spTree>
    <p:extLst>
      <p:ext uri="{BB962C8B-B14F-4D97-AF65-F5344CB8AC3E}">
        <p14:creationId xmlns:p14="http://schemas.microsoft.com/office/powerpoint/2010/main" val="2433940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laceHolder 1"/>
          <p:cNvSpPr>
            <a:spLocks noGrp="1" noRot="1" noChangeAspect="1"/>
          </p:cNvSpPr>
          <p:nvPr>
            <p:ph type="sldImg"/>
          </p:nvPr>
        </p:nvSpPr>
        <p:spPr>
          <a:xfrm>
            <a:off x="1196975" y="696913"/>
            <a:ext cx="4641850" cy="3481387"/>
          </a:xfrm>
          <a:prstGeom prst="rect">
            <a:avLst/>
          </a:prstGeom>
        </p:spPr>
      </p:sp>
      <p:sp>
        <p:nvSpPr>
          <p:cNvPr id="45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A&lt;Y&gt;, A&lt;X&gt;, A&lt;Z&gt;</a:t>
            </a:r>
          </a:p>
          <a:p>
            <a:r>
              <a:rPr lang="en-US" sz="2000" b="0" strike="noStrike" spc="-1" dirty="0">
                <a:latin typeface="Arial"/>
              </a:rPr>
              <a:t>A&lt;Z&gt;</a:t>
            </a:r>
          </a:p>
          <a:p>
            <a:endParaRPr lang="en-US" sz="2000" b="0" strike="noStrike" spc="-1" dirty="0">
              <a:latin typeface="Arial"/>
            </a:endParaRPr>
          </a:p>
        </p:txBody>
      </p:sp>
      <p:sp>
        <p:nvSpPr>
          <p:cNvPr id="46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C2B7C1F-5C06-4D21-8E13-9D8B13EAA944}" type="slidenum">
              <a:rPr lang="en-US" sz="1200" b="0" strike="noStrike" spc="-1">
                <a:solidFill>
                  <a:srgbClr val="000000"/>
                </a:solidFill>
                <a:latin typeface="Arial"/>
                <a:ea typeface="MS PGothic"/>
              </a:rPr>
              <a:t>26</a:t>
            </a:fld>
            <a:endParaRPr lang="en-U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noRot="1" noChangeAspect="1"/>
          </p:cNvSpPr>
          <p:nvPr>
            <p:ph type="sldImg"/>
          </p:nvPr>
        </p:nvSpPr>
        <p:spPr>
          <a:xfrm>
            <a:off x="1196975" y="696913"/>
            <a:ext cx="4641850" cy="3481387"/>
          </a:xfrm>
          <a:prstGeom prst="rect">
            <a:avLst/>
          </a:prstGeom>
        </p:spPr>
      </p:sp>
      <p:sp>
        <p:nvSpPr>
          <p:cNvPr id="46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Just as with declaring Generic Classes, we must declare a type parameter of a method.</a:t>
            </a:r>
          </a:p>
        </p:txBody>
      </p:sp>
      <p:sp>
        <p:nvSpPr>
          <p:cNvPr id="46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6998A6D-579A-40C4-99A9-C202C041F838}" type="slidenum">
              <a:rPr lang="en-US" sz="1200" b="0" strike="noStrike" spc="-1">
                <a:solidFill>
                  <a:srgbClr val="000000"/>
                </a:solidFill>
                <a:latin typeface="Arial"/>
                <a:ea typeface="MS PGothic"/>
              </a:rPr>
              <a:t>27</a:t>
            </a:fld>
            <a:endParaRPr lang="en-U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See GenericMethodDemo.java</a:t>
            </a:r>
          </a:p>
        </p:txBody>
      </p:sp>
      <p:sp>
        <p:nvSpPr>
          <p:cNvPr id="4" name="Slide Number Placeholder 3"/>
          <p:cNvSpPr>
            <a:spLocks noGrp="1"/>
          </p:cNvSpPr>
          <p:nvPr>
            <p:ph type="sldNum"/>
          </p:nvPr>
        </p:nvSpPr>
        <p:spPr/>
        <p:txBody>
          <a:bodyPr/>
          <a:lstStyle/>
          <a:p>
            <a:pPr algn="r"/>
            <a:fld id="{E8C7B722-B1C5-4530-95FC-EC87096BA7D3}"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3258753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1"/>
          <p:cNvSpPr>
            <a:spLocks noGrp="1" noRot="1" noChangeAspect="1"/>
          </p:cNvSpPr>
          <p:nvPr>
            <p:ph type="sldImg"/>
          </p:nvPr>
        </p:nvSpPr>
        <p:spPr>
          <a:xfrm>
            <a:off x="1196975" y="696913"/>
            <a:ext cx="4641850" cy="3481387"/>
          </a:xfrm>
          <a:prstGeom prst="rect">
            <a:avLst/>
          </a:prstGeom>
        </p:spPr>
      </p:sp>
      <p:sp>
        <p:nvSpPr>
          <p:cNvPr id="46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100" b="0" strike="noStrike" spc="-1" dirty="0">
                <a:solidFill>
                  <a:srgbClr val="000000"/>
                </a:solidFill>
                <a:latin typeface="Courier New"/>
              </a:rPr>
              <a:t>T extends Comparable&lt;T&gt; means that the type parameter must support comparison with other instances of its own type, via the Comparable interface</a:t>
            </a:r>
          </a:p>
          <a:p>
            <a:r>
              <a:rPr lang="en-US" sz="2100" b="0" strike="noStrike" spc="-1" dirty="0">
                <a:solidFill>
                  <a:srgbClr val="000000"/>
                </a:solidFill>
                <a:latin typeface="Courier New"/>
              </a:rPr>
              <a:t>T must be a Comparable&lt;T&gt; or subtype of Comparable&lt;T&gt;.</a:t>
            </a:r>
            <a:endParaRPr lang="en-US" sz="2100" b="0" strike="noStrike" spc="-1" dirty="0">
              <a:latin typeface="Arial"/>
            </a:endParaRPr>
          </a:p>
          <a:p>
            <a:endParaRPr lang="en-US" sz="2100" b="0" strike="noStrike" spc="-1" dirty="0">
              <a:latin typeface="Arial"/>
            </a:endParaRPr>
          </a:p>
          <a:p>
            <a:r>
              <a:rPr lang="en-US" sz="2100" b="0" strike="noStrike" spc="-1" dirty="0">
                <a:latin typeface="Arial"/>
              </a:rPr>
              <a:t>Comparable is an interface. Many classes implement it. It has one method, </a:t>
            </a:r>
            <a:r>
              <a:rPr lang="en-US" sz="2100" b="0" strike="noStrike" spc="-1" dirty="0" err="1">
                <a:latin typeface="Arial"/>
              </a:rPr>
              <a:t>compareTo</a:t>
            </a:r>
            <a:r>
              <a:rPr lang="en-US" sz="2100" b="0" strike="noStrike" spc="-1" dirty="0">
                <a:latin typeface="Arial"/>
              </a:rPr>
              <a:t>().</a:t>
            </a:r>
          </a:p>
        </p:txBody>
      </p:sp>
      <p:sp>
        <p:nvSpPr>
          <p:cNvPr id="46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8F0C580-168E-403D-A0AD-AE108F74AEB3}" type="slidenum">
              <a:rPr lang="en-US" sz="1200" b="0" strike="noStrike" spc="-1">
                <a:solidFill>
                  <a:srgbClr val="000000"/>
                </a:solidFill>
                <a:latin typeface="Arial"/>
                <a:ea typeface="MS PGothic"/>
              </a:rPr>
              <a:t>30</a:t>
            </a:fld>
            <a:endParaRPr lang="en-U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See </a:t>
            </a:r>
            <a:r>
              <a:rPr lang="en-US" sz="1200" kern="1200" dirty="0">
                <a:solidFill>
                  <a:schemeClr val="tx1"/>
                </a:solidFill>
                <a:latin typeface="+mn-lt"/>
                <a:ea typeface="+mn-ea"/>
                <a:cs typeface="+mn-cs"/>
              </a:rPr>
              <a:t>GenericMax.java</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Ints</a:t>
            </a:r>
            <a:r>
              <a:rPr lang="en-US" sz="1200" kern="1200" dirty="0">
                <a:solidFill>
                  <a:schemeClr val="tx1"/>
                </a:solidFill>
                <a:latin typeface="+mn-lt"/>
                <a:ea typeface="+mn-ea"/>
                <a:cs typeface="+mn-cs"/>
              </a:rPr>
              <a:t> and floats are </a:t>
            </a:r>
            <a:r>
              <a:rPr lang="en-US" sz="1200" kern="1200" dirty="0" err="1">
                <a:solidFill>
                  <a:schemeClr val="tx1"/>
                </a:solidFill>
                <a:latin typeface="+mn-lt"/>
                <a:ea typeface="+mn-ea"/>
                <a:cs typeface="+mn-cs"/>
              </a:rPr>
              <a:t>autoboxed</a:t>
            </a:r>
            <a:r>
              <a:rPr lang="en-US" sz="1200" kern="1200" dirty="0">
                <a:solidFill>
                  <a:schemeClr val="tx1"/>
                </a:solidFill>
                <a:latin typeface="+mn-lt"/>
                <a:ea typeface="+mn-ea"/>
                <a:cs typeface="+mn-cs"/>
              </a:rPr>
              <a:t> to Integer and Float.</a:t>
            </a:r>
            <a:endParaRPr lang="en-US" dirty="0"/>
          </a:p>
        </p:txBody>
      </p:sp>
      <p:sp>
        <p:nvSpPr>
          <p:cNvPr id="4" name="Slide Number Placeholder 3"/>
          <p:cNvSpPr>
            <a:spLocks noGrp="1"/>
          </p:cNvSpPr>
          <p:nvPr>
            <p:ph type="sldNum"/>
          </p:nvPr>
        </p:nvSpPr>
        <p:spPr/>
        <p:txBody>
          <a:bodyPr/>
          <a:lstStyle/>
          <a:p>
            <a:pPr algn="r"/>
            <a:fld id="{E8C7B722-B1C5-4530-95FC-EC87096BA7D3}" type="slidenum">
              <a:rPr lang="en-US" sz="1400" b="0" strike="noStrike" spc="-1" smtClean="0">
                <a:latin typeface="Times New Roman"/>
              </a:rPr>
              <a:t>31</a:t>
            </a:fld>
            <a:endParaRPr lang="en-US" sz="1400" b="0" strike="noStrike" spc="-1">
              <a:latin typeface="Times New Roman"/>
            </a:endParaRPr>
          </a:p>
        </p:txBody>
      </p:sp>
    </p:spTree>
    <p:extLst>
      <p:ext uri="{BB962C8B-B14F-4D97-AF65-F5344CB8AC3E}">
        <p14:creationId xmlns:p14="http://schemas.microsoft.com/office/powerpoint/2010/main" val="2542155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PlaceHolder 1"/>
          <p:cNvSpPr>
            <a:spLocks noGrp="1" noRot="1" noChangeAspect="1"/>
          </p:cNvSpPr>
          <p:nvPr>
            <p:ph type="sldImg"/>
          </p:nvPr>
        </p:nvSpPr>
        <p:spPr>
          <a:xfrm>
            <a:off x="1196975" y="696913"/>
            <a:ext cx="4641850" cy="3481387"/>
          </a:xfrm>
          <a:prstGeom prst="rect">
            <a:avLst/>
          </a:prstGeom>
        </p:spPr>
      </p:sp>
      <p:sp>
        <p:nvSpPr>
          <p:cNvPr id="46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6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942080B-04E4-435E-AF34-8522D35BA2D8}" type="slidenum">
              <a:rPr lang="en-US" sz="1200" b="0" strike="noStrike" spc="-1">
                <a:solidFill>
                  <a:srgbClr val="000000"/>
                </a:solidFill>
                <a:latin typeface="Arial"/>
                <a:ea typeface="MS PGothic"/>
              </a:rPr>
              <a:t>32</a:t>
            </a:fld>
            <a:endParaRPr lang="en-U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See </a:t>
            </a:r>
            <a:r>
              <a:rPr lang="en-US" sz="1200" kern="1200" dirty="0">
                <a:solidFill>
                  <a:schemeClr val="tx1"/>
                </a:solidFill>
                <a:latin typeface="+mn-lt"/>
                <a:ea typeface="+mn-ea"/>
                <a:cs typeface="+mn-cs"/>
              </a:rPr>
              <a:t>ListCopyTest.java</a:t>
            </a:r>
            <a:endParaRPr lang="en-US" dirty="0"/>
          </a:p>
        </p:txBody>
      </p:sp>
      <p:sp>
        <p:nvSpPr>
          <p:cNvPr id="4" name="Slide Number Placeholder 3"/>
          <p:cNvSpPr>
            <a:spLocks noGrp="1"/>
          </p:cNvSpPr>
          <p:nvPr>
            <p:ph type="sldNum"/>
          </p:nvPr>
        </p:nvSpPr>
        <p:spPr/>
        <p:txBody>
          <a:bodyPr/>
          <a:lstStyle/>
          <a:p>
            <a:pPr algn="r"/>
            <a:fld id="{E8C7B722-B1C5-4530-95FC-EC87096BA7D3}" type="slidenum">
              <a:rPr lang="en-US" sz="1400" b="0" strike="noStrike" spc="-1" smtClean="0">
                <a:latin typeface="Times New Roman"/>
              </a:rPr>
              <a:t>33</a:t>
            </a:fld>
            <a:endParaRPr lang="en-US" sz="1400" b="0" strike="noStrike" spc="-1">
              <a:latin typeface="Times New Roman"/>
            </a:endParaRPr>
          </a:p>
        </p:txBody>
      </p:sp>
    </p:spTree>
    <p:extLst>
      <p:ext uri="{BB962C8B-B14F-4D97-AF65-F5344CB8AC3E}">
        <p14:creationId xmlns:p14="http://schemas.microsoft.com/office/powerpoint/2010/main" val="1281285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ceHolder 1"/>
          <p:cNvSpPr>
            <a:spLocks noGrp="1" noRot="1" noChangeAspect="1"/>
          </p:cNvSpPr>
          <p:nvPr>
            <p:ph type="sldImg"/>
          </p:nvPr>
        </p:nvSpPr>
        <p:spPr>
          <a:xfrm>
            <a:off x="1196975" y="696913"/>
            <a:ext cx="4641850" cy="3481387"/>
          </a:xfrm>
          <a:prstGeom prst="rect">
            <a:avLst/>
          </a:prstGeom>
        </p:spPr>
      </p:sp>
      <p:sp>
        <p:nvSpPr>
          <p:cNvPr id="47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1000" b="0" strike="noStrike" spc="-1" dirty="0">
                <a:latin typeface="Arial"/>
              </a:rPr>
              <a:t>What is the meaning of these declarations? </a:t>
            </a:r>
          </a:p>
          <a:p>
            <a:r>
              <a:rPr lang="en-US" sz="1000" b="0" strike="noStrike" spc="-1" dirty="0">
                <a:latin typeface="Arial"/>
              </a:rPr>
              <a:t>First one is trivial. T must instantiated with the comparable type.</a:t>
            </a:r>
          </a:p>
          <a:p>
            <a:endParaRPr lang="en-US" sz="1000" b="0" strike="noStrike" spc="-1" dirty="0">
              <a:latin typeface="Arial"/>
            </a:endParaRPr>
          </a:p>
          <a:p>
            <a:r>
              <a:rPr lang="en-US" sz="1000" b="0" strike="noStrike" spc="-1" dirty="0">
                <a:latin typeface="Arial"/>
              </a:rPr>
              <a:t>Second one is interesting: T2 super T means T2 is a supertype of T. T3 extends T means that T3 is a subtype of T. Thus, T3 is a subtype of T2! This makes sense: the destination list must be able to store all elements stored in the source list. Examples:</a:t>
            </a:r>
          </a:p>
          <a:p>
            <a:endParaRPr lang="en-US" sz="1000" b="0" strike="noStrike" spc="-1" dirty="0">
              <a:latin typeface="Arial"/>
            </a:endParaRPr>
          </a:p>
          <a:p>
            <a:r>
              <a:rPr lang="en-US" sz="1000" b="0" strike="noStrike" spc="-1" dirty="0">
                <a:latin typeface="Arial"/>
              </a:rPr>
              <a:t>List&lt;Number&gt; l1;</a:t>
            </a:r>
          </a:p>
          <a:p>
            <a:r>
              <a:rPr lang="en-US" sz="1000" b="0" strike="noStrike" spc="-1" dirty="0">
                <a:latin typeface="Arial"/>
              </a:rPr>
              <a:t>List&lt;String&gt; l2; </a:t>
            </a:r>
          </a:p>
          <a:p>
            <a:r>
              <a:rPr lang="en-US" sz="1000" b="0" strike="noStrike" spc="-1" dirty="0">
                <a:latin typeface="Arial"/>
              </a:rPr>
              <a:t>copy(l1,l2); // compile-time error. Informally, we cannot store Strings into a list of Numbers!. Formally, there does not exist T, such that &lt;Number super T&gt; and &lt;String extends T&gt;! </a:t>
            </a:r>
          </a:p>
          <a:p>
            <a:endParaRPr lang="en-US" sz="1000" b="0" strike="noStrike" spc="-1" dirty="0">
              <a:latin typeface="Arial"/>
            </a:endParaRPr>
          </a:p>
          <a:p>
            <a:r>
              <a:rPr lang="en-US" sz="1000" b="0" strike="noStrike" spc="-1" dirty="0">
                <a:latin typeface="Arial"/>
              </a:rPr>
              <a:t>Another example:</a:t>
            </a:r>
          </a:p>
          <a:p>
            <a:r>
              <a:rPr lang="en-US" sz="1000" b="0" strike="noStrike" spc="-1" dirty="0">
                <a:latin typeface="Arial"/>
              </a:rPr>
              <a:t>List&lt;String&gt; l1;</a:t>
            </a:r>
          </a:p>
          <a:p>
            <a:r>
              <a:rPr lang="en-US" sz="1000" b="0" strike="noStrike" spc="-1" dirty="0">
                <a:latin typeface="Arial"/>
              </a:rPr>
              <a:t>List&lt;Object&gt; l2;</a:t>
            </a:r>
          </a:p>
          <a:p>
            <a:r>
              <a:rPr lang="en-US" sz="1000" b="0" strike="noStrike" spc="-1" dirty="0">
                <a:latin typeface="Arial"/>
              </a:rPr>
              <a:t>copy(l1,l2); // compile-time error. We cannot store Objects into a list of Strings. (In other words: we cannot store Objects into an array that expects Strings). Formally, Object is not a subtype of String.</a:t>
            </a:r>
          </a:p>
          <a:p>
            <a:endParaRPr lang="en-US" sz="1000" b="0" strike="noStrike" spc="-1" dirty="0">
              <a:latin typeface="Arial"/>
            </a:endParaRPr>
          </a:p>
          <a:p>
            <a:r>
              <a:rPr lang="en-US" sz="1000" b="0" strike="noStrike" spc="-1" dirty="0">
                <a:latin typeface="Arial"/>
              </a:rPr>
              <a:t>Another example.</a:t>
            </a:r>
          </a:p>
          <a:p>
            <a:r>
              <a:rPr lang="en-US" sz="1000" b="0" strike="noStrike" spc="-1" dirty="0">
                <a:latin typeface="Arial"/>
              </a:rPr>
              <a:t>List&lt;Object&gt; l1;</a:t>
            </a:r>
          </a:p>
          <a:p>
            <a:r>
              <a:rPr lang="en-US" sz="1000" b="0" strike="noStrike" spc="-1" dirty="0">
                <a:latin typeface="Arial"/>
              </a:rPr>
              <a:t>List&lt;String&gt; l2;</a:t>
            </a:r>
          </a:p>
          <a:p>
            <a:r>
              <a:rPr lang="en-US" sz="1000" b="0" strike="noStrike" spc="-1" dirty="0">
                <a:latin typeface="Arial"/>
              </a:rPr>
              <a:t>copy(l1,l2); // OK.</a:t>
            </a:r>
          </a:p>
          <a:p>
            <a:endParaRPr lang="en-US" sz="1000" b="0" strike="noStrike" spc="-1" dirty="0">
              <a:latin typeface="Arial"/>
            </a:endParaRPr>
          </a:p>
          <a:p>
            <a:r>
              <a:rPr lang="en-US" sz="1000" b="0" strike="noStrike" spc="-1" dirty="0">
                <a:latin typeface="Arial"/>
              </a:rPr>
              <a:t>Third example: sort any list that can be compared to same type or to a broader (more general, super) type.</a:t>
            </a:r>
          </a:p>
          <a:p>
            <a:endParaRPr lang="en-US" sz="1000" b="0" strike="noStrike" spc="-1" dirty="0">
              <a:latin typeface="Arial"/>
            </a:endParaRPr>
          </a:p>
        </p:txBody>
      </p:sp>
      <p:sp>
        <p:nvSpPr>
          <p:cNvPr id="47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275C84B-042F-49D0-97AD-0EC93E5B80B6}" type="slidenum">
              <a:rPr lang="en-US" sz="1200" b="0" strike="noStrike" spc="-1">
                <a:solidFill>
                  <a:srgbClr val="000000"/>
                </a:solidFill>
                <a:latin typeface="Arial"/>
                <a:ea typeface="MS PGothic"/>
              </a:rPr>
              <a:t>34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PlaceHolder 1"/>
          <p:cNvSpPr>
            <a:spLocks noGrp="1" noRot="1" noChangeAspect="1"/>
          </p:cNvSpPr>
          <p:nvPr>
            <p:ph type="sldImg"/>
          </p:nvPr>
        </p:nvSpPr>
        <p:spPr>
          <a:xfrm>
            <a:off x="1196975" y="696913"/>
            <a:ext cx="4641850" cy="3481387"/>
          </a:xfrm>
          <a:prstGeom prst="rect">
            <a:avLst/>
          </a:prstGeom>
        </p:spPr>
      </p:sp>
      <p:sp>
        <p:nvSpPr>
          <p:cNvPr id="65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http://www.ckode.dk/programming/solid-principles-part-3-liskovs-substitution-principle/</a:t>
            </a:r>
          </a:p>
          <a:p>
            <a:endParaRPr lang="en-US" sz="2000" b="0" strike="noStrike" spc="-1" dirty="0">
              <a:latin typeface="Arial"/>
            </a:endParaRPr>
          </a:p>
          <a:p>
            <a:r>
              <a:rPr lang="en-US" sz="2000" b="0" strike="noStrike" spc="-1" dirty="0">
                <a:latin typeface="Arial"/>
              </a:rPr>
              <a:t>Again these are general rules for object-oriented languages.</a:t>
            </a:r>
          </a:p>
          <a:p>
            <a:endParaRPr lang="en-US" sz="2000" b="0" strike="noStrike" spc="-1" dirty="0">
              <a:latin typeface="Arial"/>
            </a:endParaRPr>
          </a:p>
          <a:p>
            <a:r>
              <a:rPr lang="en-US" sz="2000" b="0" strike="noStrike" spc="-1" dirty="0">
                <a:latin typeface="Arial"/>
              </a:rPr>
              <a:t>1-3 signature constraints</a:t>
            </a:r>
          </a:p>
          <a:p>
            <a:r>
              <a:rPr lang="en-US" sz="2000" b="0" strike="noStrike" spc="-1" dirty="0">
                <a:latin typeface="Arial"/>
              </a:rPr>
              <a:t>4-7 specification constraints</a:t>
            </a:r>
          </a:p>
          <a:p>
            <a:endParaRPr lang="en-US" sz="2000" b="0" strike="noStrike" spc="-1" dirty="0">
              <a:latin typeface="Arial"/>
            </a:endParaRPr>
          </a:p>
          <a:p>
            <a:pPr marL="457200" indent="-457200">
              <a:buAutoNum type="arabicPeriod"/>
            </a:pPr>
            <a:r>
              <a:rPr lang="en-US" sz="2000" b="0" strike="noStrike" spc="-1" dirty="0">
                <a:latin typeface="Arial"/>
              </a:rPr>
              <a:t>Supertypes are weaker. Weaker precondition</a:t>
            </a:r>
          </a:p>
          <a:p>
            <a:pPr marL="457200" indent="-457200">
              <a:buAutoNum type="arabicPeriod"/>
            </a:pPr>
            <a:r>
              <a:rPr lang="en-US" sz="2000" b="0" strike="noStrike" spc="-1" dirty="0">
                <a:latin typeface="Arial"/>
              </a:rPr>
              <a:t>Subtypes are stronger. Stronger postcondition</a:t>
            </a:r>
          </a:p>
          <a:p>
            <a:endParaRPr lang="en-US" sz="2000" b="0" strike="noStrike" spc="-1" dirty="0">
              <a:latin typeface="Arial"/>
            </a:endParaRPr>
          </a:p>
          <a:p>
            <a:r>
              <a:rPr lang="en-US" sz="2000" b="0" strike="noStrike" spc="-1" dirty="0">
                <a:latin typeface="Arial"/>
              </a:rPr>
              <a:t>An invariant is a condition which must hold true BOTH before and AFTER running a method. You have to be sure when you override a method anything unchangeable must remain unchanged after your overridden method executed.  This can be hard to do because the invariant may not be explicit.</a:t>
            </a:r>
          </a:p>
          <a:p>
            <a:endParaRPr lang="en-US" sz="2000" b="0" strike="noStrike" spc="-1" dirty="0">
              <a:latin typeface="Arial"/>
            </a:endParaRPr>
          </a:p>
          <a:p>
            <a:r>
              <a:rPr lang="en-US" sz="2000" b="0" strike="noStrike" spc="-1" dirty="0">
                <a:latin typeface="Arial"/>
              </a:rPr>
              <a:t>History Constraint: When overriding a method you are not allowed to modify an un-modifiable property in the base class. </a:t>
            </a:r>
          </a:p>
          <a:p>
            <a:endParaRPr lang="en-US" sz="2000" b="0" strike="noStrike" spc="-1" dirty="0">
              <a:latin typeface="Arial"/>
            </a:endParaRPr>
          </a:p>
          <a:p>
            <a:r>
              <a:rPr lang="en-US" sz="2000" b="0" strike="noStrike" spc="-1" dirty="0">
                <a:latin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strike="noStrike" spc="-1" dirty="0">
                <a:latin typeface="Arial"/>
              </a:rPr>
              <a:t>cvarela-2021: Added: “</a:t>
            </a:r>
            <a:r>
              <a:rPr lang="en-US" sz="2000" b="0" strike="noStrike" spc="-1" dirty="0">
                <a:solidFill>
                  <a:srgbClr val="000000"/>
                </a:solidFill>
                <a:latin typeface="Calibri"/>
              </a:rPr>
              <a:t>If </a:t>
            </a:r>
            <a:r>
              <a:rPr lang="en-US" sz="2000" b="0" strike="noStrike" spc="-1" dirty="0" err="1">
                <a:solidFill>
                  <a:srgbClr val="000000"/>
                </a:solidFill>
                <a:latin typeface="Calibri"/>
              </a:rPr>
              <a:t>B.m</a:t>
            </a:r>
            <a:r>
              <a:rPr lang="en-US" sz="2000" b="0" strike="noStrike" spc="-1" dirty="0">
                <a:solidFill>
                  <a:srgbClr val="000000"/>
                </a:solidFill>
                <a:latin typeface="Calibri"/>
              </a:rPr>
              <a:t> </a:t>
            </a:r>
            <a:r>
              <a:rPr lang="en-US" sz="2000" spc="-1" dirty="0">
                <a:solidFill>
                  <a:srgbClr val="000000"/>
                </a:solidFill>
                <a:latin typeface="Calibri"/>
              </a:rPr>
              <a:t>has </a:t>
            </a:r>
            <a:r>
              <a:rPr lang="en-US" sz="2000" b="0" strike="noStrike" spc="-1" dirty="0">
                <a:solidFill>
                  <a:srgbClr val="000000"/>
                </a:solidFill>
                <a:latin typeface="Calibri"/>
              </a:rPr>
              <a:t>weaker preconditions, new unchecked exceptions can be thrown outside </a:t>
            </a:r>
            <a:r>
              <a:rPr lang="en-US" sz="2000" b="0" strike="noStrike" spc="-1" dirty="0" err="1">
                <a:solidFill>
                  <a:srgbClr val="000000"/>
                </a:solidFill>
                <a:latin typeface="Calibri"/>
              </a:rPr>
              <a:t>A.m’s</a:t>
            </a:r>
            <a:r>
              <a:rPr lang="en-US" sz="2000" b="0" strike="noStrike" spc="-1" dirty="0">
                <a:solidFill>
                  <a:srgbClr val="000000"/>
                </a:solidFill>
                <a:latin typeface="Calibri"/>
              </a:rPr>
              <a:t> preconditions.</a:t>
            </a:r>
            <a:r>
              <a:rPr lang="en-US" sz="2000" b="0" strike="noStrike" spc="-1" dirty="0">
                <a:latin typeface="Arial"/>
              </a:rPr>
              <a:t>” </a:t>
            </a:r>
            <a:r>
              <a:rPr lang="en-US" sz="2000" b="0" strike="noStrike" spc="-1" dirty="0">
                <a:solidFill>
                  <a:srgbClr val="000000"/>
                </a:solidFill>
                <a:latin typeface="Calibri"/>
              </a:rPr>
              <a:t>(see Slides 23,35 in Specifications2.pdf).  This strengthens postcondition (by guaranteeing more) and it does not surprise clients since behavior outside </a:t>
            </a:r>
            <a:r>
              <a:rPr lang="en-US" sz="2000" b="0" strike="noStrike" spc="-1" dirty="0" err="1">
                <a:solidFill>
                  <a:srgbClr val="000000"/>
                </a:solidFill>
                <a:latin typeface="Calibri"/>
              </a:rPr>
              <a:t>A.m’s</a:t>
            </a:r>
            <a:r>
              <a:rPr lang="en-US" sz="2000" b="0" strike="noStrike" spc="-1" dirty="0">
                <a:solidFill>
                  <a:srgbClr val="000000"/>
                </a:solidFill>
                <a:latin typeface="Calibri"/>
              </a:rPr>
              <a:t> preconditions is undefined.  “Unchecked"</a:t>
            </a:r>
            <a:r>
              <a:rPr lang="en-US" sz="2000" b="0" strike="noStrike" spc="-1" dirty="0">
                <a:solidFill>
                  <a:srgbClr val="000000"/>
                </a:solidFill>
                <a:latin typeface="Arial"/>
              </a:rPr>
              <a:t> is necessary since Java compiler would complain otherwise since it has no way of specifying or checking pre-conditions.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strike="noStrike" spc="-1"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strike="noStrike" spc="-1" dirty="0">
              <a:solidFill>
                <a:srgbClr val="000000"/>
              </a:solidFill>
              <a:latin typeface="Calibri"/>
            </a:endParaRPr>
          </a:p>
        </p:txBody>
      </p:sp>
      <p:sp>
        <p:nvSpPr>
          <p:cNvPr id="65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289922C-B4CF-405B-B676-9DBE3B855D0D}" type="slidenum">
              <a:rPr lang="en-US" sz="1200" b="0" strike="noStrike" spc="-1">
                <a:solidFill>
                  <a:srgbClr val="000000"/>
                </a:solidFill>
                <a:latin typeface="Arial"/>
                <a:ea typeface="MS PGothic"/>
              </a:rPr>
              <a:t>3</a:t>
            </a:fld>
            <a:endParaRPr lang="en-US"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laceHolder 1"/>
          <p:cNvSpPr>
            <a:spLocks noGrp="1" noRot="1" noChangeAspect="1"/>
          </p:cNvSpPr>
          <p:nvPr>
            <p:ph type="sldImg"/>
          </p:nvPr>
        </p:nvSpPr>
        <p:spPr>
          <a:xfrm>
            <a:off x="1196975" y="696913"/>
            <a:ext cx="4641850" cy="3481387"/>
          </a:xfrm>
          <a:prstGeom prst="rect">
            <a:avLst/>
          </a:prstGeom>
        </p:spPr>
      </p:sp>
      <p:sp>
        <p:nvSpPr>
          <p:cNvPr id="47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7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AE2F8B7-DF6C-44CB-95D5-496D1C5C4BA5}" type="slidenum">
              <a:rPr lang="en-US" sz="1200" b="0" strike="noStrike" spc="-1">
                <a:solidFill>
                  <a:srgbClr val="000000"/>
                </a:solidFill>
                <a:latin typeface="Arial"/>
                <a:ea typeface="MS PGothic"/>
              </a:rPr>
              <a:t>35</a:t>
            </a:fld>
            <a:endParaRPr lang="en-US" sz="12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PlaceHolder 1"/>
          <p:cNvSpPr>
            <a:spLocks noGrp="1" noRot="1" noChangeAspect="1"/>
          </p:cNvSpPr>
          <p:nvPr>
            <p:ph type="sldImg"/>
          </p:nvPr>
        </p:nvSpPr>
        <p:spPr>
          <a:xfrm>
            <a:off x="1196975" y="696913"/>
            <a:ext cx="4641850" cy="3481387"/>
          </a:xfrm>
          <a:prstGeom prst="rect">
            <a:avLst/>
          </a:prstGeom>
        </p:spPr>
      </p:sp>
      <p:sp>
        <p:nvSpPr>
          <p:cNvPr id="48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In order for List&lt;Integer&gt;  to be subtype of List&lt;Number&gt; we must have List&lt;Integer&gt;.add be “functional subtype” of List&lt;Number&gt;.add, and we must have List&lt;Integer&gt;.get be “function  subtype” of List&lt;Number&gt;.get!</a:t>
            </a:r>
          </a:p>
          <a:p>
            <a:endParaRPr lang="en-US" sz="2000" b="0" strike="noStrike" spc="-1" dirty="0">
              <a:latin typeface="Arial"/>
            </a:endParaRPr>
          </a:p>
          <a:p>
            <a:r>
              <a:rPr lang="en-US" sz="2000" b="0" strike="noStrike" spc="-1" dirty="0">
                <a:latin typeface="Arial"/>
              </a:rPr>
              <a:t>So is List&lt;Integer&gt;.add() a function (method) subtype of List&lt;Number&gt;.add()? NO</a:t>
            </a:r>
            <a:r>
              <a:rPr lang="en-US" sz="2000" b="1" strike="noStrike" spc="-1" dirty="0">
                <a:latin typeface="Arial"/>
              </a:rPr>
              <a:t>!</a:t>
            </a:r>
            <a:endParaRPr lang="en-US" sz="2000" b="0" strike="noStrike" spc="-1" dirty="0">
              <a:latin typeface="Arial"/>
            </a:endParaRPr>
          </a:p>
          <a:p>
            <a:endParaRPr lang="en-US" sz="2000" b="0" strike="noStrike" spc="-1" dirty="0">
              <a:latin typeface="Arial"/>
            </a:endParaRPr>
          </a:p>
          <a:p>
            <a:r>
              <a:rPr lang="en-US" sz="2000" b="0" strike="noStrike" spc="-1" dirty="0">
                <a:latin typeface="Arial"/>
              </a:rPr>
              <a:t>Is List&lt;Integer&gt;.get() a function (method) subtype of List&lt;Number&gt;.get()? Yes. </a:t>
            </a:r>
          </a:p>
          <a:p>
            <a:endParaRPr lang="en-US" sz="2000" b="0" strike="noStrike" spc="-1" dirty="0">
              <a:latin typeface="Arial"/>
            </a:endParaRPr>
          </a:p>
          <a:p>
            <a:r>
              <a:rPr lang="en-US" sz="2000" b="0" strike="noStrike" spc="-1" dirty="0">
                <a:latin typeface="Arial"/>
              </a:rPr>
              <a:t>Therefore, List&lt;Integer&gt; is not a subtype of List&lt;Number&gt;.</a:t>
            </a:r>
          </a:p>
        </p:txBody>
      </p:sp>
      <p:sp>
        <p:nvSpPr>
          <p:cNvPr id="48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7AA7909-D873-4C0E-A8CB-7A55A566B80E}" type="slidenum">
              <a:rPr lang="en-US" sz="1200" b="0" strike="noStrike" spc="-1">
                <a:solidFill>
                  <a:srgbClr val="000000"/>
                </a:solidFill>
                <a:latin typeface="Arial"/>
                <a:ea typeface="MS PGothic"/>
              </a:rPr>
              <a:t>36</a:t>
            </a:fld>
            <a:endParaRPr lang="en-US" sz="1200" b="0" strike="noStrike" spc="-1">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laceHolder 1"/>
          <p:cNvSpPr>
            <a:spLocks noGrp="1" noRot="1" noChangeAspect="1"/>
          </p:cNvSpPr>
          <p:nvPr>
            <p:ph type="sldImg"/>
          </p:nvPr>
        </p:nvSpPr>
        <p:spPr>
          <a:xfrm>
            <a:off x="1196975" y="696913"/>
            <a:ext cx="4641850" cy="3481387"/>
          </a:xfrm>
          <a:prstGeom prst="rect">
            <a:avLst/>
          </a:prstGeom>
        </p:spPr>
      </p:sp>
      <p:sp>
        <p:nvSpPr>
          <p:cNvPr id="48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8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2DA1BE7-A314-44E8-8335-58C23BE6738A}" type="slidenum">
              <a:rPr lang="en-US" sz="1200" b="0" strike="noStrike" spc="-1">
                <a:solidFill>
                  <a:srgbClr val="000000"/>
                </a:solidFill>
                <a:latin typeface="Arial"/>
                <a:ea typeface="MS PGothic"/>
              </a:rPr>
              <a:t>37</a:t>
            </a:fld>
            <a:endParaRPr lang="en-US" sz="1200" b="0" strike="noStrike" spc="-1">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1"/>
          <p:cNvSpPr>
            <a:spLocks noGrp="1" noRot="1" noChangeAspect="1"/>
          </p:cNvSpPr>
          <p:nvPr>
            <p:ph type="sldImg"/>
          </p:nvPr>
        </p:nvSpPr>
        <p:spPr>
          <a:xfrm>
            <a:off x="1196975" y="696913"/>
            <a:ext cx="4641850" cy="3481387"/>
          </a:xfrm>
          <a:prstGeom prst="rect">
            <a:avLst/>
          </a:prstGeom>
        </p:spPr>
      </p:sp>
      <p:sp>
        <p:nvSpPr>
          <p:cNvPr id="49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49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4532E84-9D86-4077-BCB2-C9D0089553EC}" type="slidenum">
              <a:rPr lang="en-US" sz="1200" b="0" strike="noStrike" spc="-1">
                <a:solidFill>
                  <a:srgbClr val="000000"/>
                </a:solidFill>
                <a:latin typeface="Arial"/>
                <a:ea typeface="MS PGothic"/>
              </a:rPr>
              <a:t>39</a:t>
            </a:fld>
            <a:endParaRPr lang="en-US" sz="1200" b="0" strike="noStrike" spc="-1">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noRot="1" noChangeAspect="1"/>
          </p:cNvSpPr>
          <p:nvPr>
            <p:ph type="sldImg"/>
          </p:nvPr>
        </p:nvSpPr>
        <p:spPr>
          <a:xfrm>
            <a:off x="1196975" y="696913"/>
            <a:ext cx="4641850" cy="3481387"/>
          </a:xfrm>
          <a:prstGeom prst="rect">
            <a:avLst/>
          </a:prstGeom>
        </p:spPr>
      </p:sp>
      <p:sp>
        <p:nvSpPr>
          <p:cNvPr id="501"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50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D36AF5D-7290-4C1F-A2D0-37153B46794A}" type="slidenum">
              <a:rPr lang="en-US" sz="1200" b="0" strike="noStrike" spc="-1">
                <a:solidFill>
                  <a:srgbClr val="000000"/>
                </a:solidFill>
                <a:latin typeface="Arial"/>
                <a:ea typeface="MS PGothic"/>
              </a:rPr>
              <a:t>40</a:t>
            </a:fld>
            <a:endParaRPr lang="en-US" sz="1200" b="0" strike="noStrike" spc="-1">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PlaceHolder 1"/>
          <p:cNvSpPr>
            <a:spLocks noGrp="1" noRot="1" noChangeAspect="1"/>
          </p:cNvSpPr>
          <p:nvPr>
            <p:ph type="sldImg"/>
          </p:nvPr>
        </p:nvSpPr>
        <p:spPr>
          <a:xfrm>
            <a:off x="1196975" y="696913"/>
            <a:ext cx="4641850" cy="3481387"/>
          </a:xfrm>
          <a:prstGeom prst="rect">
            <a:avLst/>
          </a:prstGeom>
        </p:spPr>
      </p:sp>
      <p:sp>
        <p:nvSpPr>
          <p:cNvPr id="50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See </a:t>
            </a:r>
            <a:r>
              <a:rPr lang="en-US" sz="2000" b="0" strike="noStrike" spc="-1" dirty="0" err="1">
                <a:latin typeface="Arial"/>
              </a:rPr>
              <a:t>WildcardTest.java</a:t>
            </a:r>
            <a:endParaRPr lang="en-US" sz="2000" b="0" strike="noStrike" spc="-1" dirty="0">
              <a:latin typeface="Arial"/>
            </a:endParaRPr>
          </a:p>
          <a:p>
            <a:endParaRPr lang="en-US" sz="2000" b="0" strike="noStrike" spc="-1" dirty="0">
              <a:latin typeface="Arial"/>
            </a:endParaRPr>
          </a:p>
        </p:txBody>
      </p:sp>
      <p:sp>
        <p:nvSpPr>
          <p:cNvPr id="50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AE0B1C3-FFE3-4351-AA24-40623DD06036}" type="slidenum">
              <a:rPr lang="en-US" sz="1200" b="0" strike="noStrike" spc="-1">
                <a:solidFill>
                  <a:srgbClr val="000000"/>
                </a:solidFill>
                <a:latin typeface="Arial"/>
                <a:ea typeface="MS PGothic"/>
              </a:rPr>
              <a:t>41</a:t>
            </a:fld>
            <a:endParaRPr lang="en-US" sz="1200" b="0" strike="noStrike" spc="-1">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noRot="1" noChangeAspect="1"/>
          </p:cNvSpPr>
          <p:nvPr>
            <p:ph type="sldImg"/>
          </p:nvPr>
        </p:nvSpPr>
        <p:spPr>
          <a:xfrm>
            <a:off x="1196975" y="696913"/>
            <a:ext cx="4641850" cy="3481387"/>
          </a:xfrm>
          <a:prstGeom prst="rect">
            <a:avLst/>
          </a:prstGeom>
        </p:spPr>
      </p:sp>
      <p:sp>
        <p:nvSpPr>
          <p:cNvPr id="50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0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24C0DFB-7864-43E8-8536-15E65433BB57}" type="slidenum">
              <a:rPr lang="en-US" sz="1200" b="0" strike="noStrike" spc="-1">
                <a:solidFill>
                  <a:srgbClr val="000000"/>
                </a:solidFill>
                <a:latin typeface="Arial"/>
                <a:ea typeface="MS PGothic"/>
              </a:rPr>
              <a:t>42</a:t>
            </a:fld>
            <a:endParaRPr lang="en-US" sz="1200" b="0" strike="noStrike" spc="-1">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PlaceHolder 1"/>
          <p:cNvSpPr>
            <a:spLocks noGrp="1" noRot="1" noChangeAspect="1"/>
          </p:cNvSpPr>
          <p:nvPr>
            <p:ph type="sldImg"/>
          </p:nvPr>
        </p:nvSpPr>
        <p:spPr>
          <a:xfrm>
            <a:off x="1196975" y="696913"/>
            <a:ext cx="4641850" cy="3481387"/>
          </a:xfrm>
          <a:prstGeom prst="rect">
            <a:avLst/>
          </a:prstGeom>
        </p:spPr>
      </p:sp>
      <p:sp>
        <p:nvSpPr>
          <p:cNvPr id="51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1600" b="0" strike="noStrike" spc="-1" dirty="0">
                <a:latin typeface="Arial"/>
              </a:rPr>
              <a:t>See WildCardCovariant.java</a:t>
            </a:r>
          </a:p>
          <a:p>
            <a:endParaRPr lang="en-US" sz="1600" b="0" strike="noStrike" spc="-1" dirty="0">
              <a:latin typeface="Arial"/>
            </a:endParaRPr>
          </a:p>
          <a:p>
            <a:r>
              <a:rPr lang="en-US" sz="1600" b="0" strike="noStrike" spc="-1" dirty="0" err="1">
                <a:latin typeface="Arial"/>
              </a:rPr>
              <a:t>PositiveInteger</a:t>
            </a:r>
            <a:r>
              <a:rPr lang="en-US" sz="1600" b="0" strike="noStrike" spc="-1" dirty="0">
                <a:latin typeface="Arial"/>
              </a:rPr>
              <a:t> isn't real. Integer is a final class and can't be extended.</a:t>
            </a:r>
          </a:p>
          <a:p>
            <a:endParaRPr lang="en-US" sz="1600" b="0" strike="noStrike" spc="-1" dirty="0">
              <a:latin typeface="Arial"/>
            </a:endParaRPr>
          </a:p>
          <a:p>
            <a:r>
              <a:rPr lang="en-US" sz="1600" b="0" strike="noStrike" spc="-1" dirty="0">
                <a:latin typeface="Arial"/>
              </a:rPr>
              <a:t>The purpose of the wildcard is to allow for subtyping!</a:t>
            </a:r>
          </a:p>
          <a:p>
            <a:endParaRPr lang="en-US" sz="1600" b="0" strike="noStrike" spc="-1" dirty="0">
              <a:latin typeface="Arial"/>
            </a:endParaRPr>
          </a:p>
          <a:p>
            <a:r>
              <a:rPr lang="en-US" sz="1600" b="0" strike="noStrike" spc="-1" dirty="0">
                <a:latin typeface="Arial"/>
              </a:rPr>
              <a:t>The type declaration List&lt;? extends Integer&gt; means that every List&lt;Type&gt; such that Type extends Integer, is a subtype of List&lt;? extends Integer&gt; (and thus can be used where List&lt;? extends Integer&gt; is expected)</a:t>
            </a:r>
          </a:p>
          <a:p>
            <a:endParaRPr lang="en-US" sz="1600" b="0" strike="noStrike" spc="-1" dirty="0">
              <a:latin typeface="Arial"/>
            </a:endParaRPr>
          </a:p>
          <a:p>
            <a:r>
              <a:rPr lang="en-US" sz="1600" b="0" strike="noStrike" spc="-1" dirty="0">
                <a:latin typeface="Arial"/>
              </a:rPr>
              <a:t>Here: covariant subtyping must be restricted to immutable lists. lei can be read, but can’t be written into (because writing is not safe).</a:t>
            </a:r>
          </a:p>
          <a:p>
            <a:endParaRPr lang="en-US" sz="1600" b="0" strike="noStrike" spc="-1" dirty="0">
              <a:latin typeface="Arial"/>
            </a:endParaRPr>
          </a:p>
          <a:p>
            <a:r>
              <a:rPr lang="en-US" sz="1600" b="0" strike="noStrike" spc="-1" dirty="0">
                <a:latin typeface="Arial"/>
              </a:rPr>
              <a:t>p = </a:t>
            </a:r>
            <a:r>
              <a:rPr lang="en-US" sz="1600" b="0" strike="noStrike" spc="-1" dirty="0" err="1">
                <a:latin typeface="Arial"/>
              </a:rPr>
              <a:t>lei.get</a:t>
            </a:r>
            <a:r>
              <a:rPr lang="en-US" sz="1600" b="0" strike="noStrike" spc="-1" dirty="0">
                <a:latin typeface="Arial"/>
              </a:rPr>
              <a:t>(0) fails because </a:t>
            </a:r>
            <a:r>
              <a:rPr lang="en-US" sz="1600" b="0" strike="noStrike" spc="-1" dirty="0" err="1">
                <a:latin typeface="Arial"/>
              </a:rPr>
              <a:t>lei.get</a:t>
            </a:r>
            <a:r>
              <a:rPr lang="en-US" sz="1600" b="0" strike="noStrike" spc="-1" dirty="0">
                <a:latin typeface="Arial"/>
              </a:rPr>
              <a:t>(0) can return an Integer. We need a supertype on the left of the ‘=‘.</a:t>
            </a:r>
          </a:p>
          <a:p>
            <a:endParaRPr lang="en-US" sz="1600" b="0" strike="noStrike" spc="-1" dirty="0">
              <a:latin typeface="Arial"/>
            </a:endParaRPr>
          </a:p>
          <a:p>
            <a:pPr>
              <a:lnSpc>
                <a:spcPct val="100000"/>
              </a:lnSpc>
              <a:spcBef>
                <a:spcPts val="360"/>
              </a:spcBef>
            </a:pPr>
            <a:r>
              <a:rPr lang="en-US" sz="1600" b="0" strike="noStrike" spc="-1" dirty="0">
                <a:latin typeface="Arial"/>
              </a:rPr>
              <a:t>The problem with add() is that you could add a Number which violates the extends Integer constraint. The compiler doesn’t know what you will pass at runtime, so it disallows these adds().</a:t>
            </a:r>
          </a:p>
          <a:p>
            <a:pPr>
              <a:lnSpc>
                <a:spcPct val="100000"/>
              </a:lnSpc>
            </a:pPr>
            <a:endParaRPr lang="en-US" sz="1600" b="0" strike="noStrike" spc="-1" dirty="0">
              <a:latin typeface="Arial"/>
            </a:endParaRPr>
          </a:p>
        </p:txBody>
      </p:sp>
      <p:sp>
        <p:nvSpPr>
          <p:cNvPr id="51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0456E2C-09C9-4969-B07E-8EA79E32E450}" type="slidenum">
              <a:rPr lang="en-US" sz="1200" b="0" strike="noStrike" spc="-1">
                <a:solidFill>
                  <a:srgbClr val="000000"/>
                </a:solidFill>
                <a:latin typeface="Arial"/>
                <a:ea typeface="MS PGothic"/>
              </a:rPr>
              <a:t>43</a:t>
            </a:fld>
            <a:endParaRPr lang="en-US" sz="1200" b="0" strike="noStrike" spc="-1">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noRot="1" noChangeAspect="1"/>
          </p:cNvSpPr>
          <p:nvPr>
            <p:ph type="sldImg"/>
          </p:nvPr>
        </p:nvSpPr>
        <p:spPr>
          <a:xfrm>
            <a:off x="1196975" y="696913"/>
            <a:ext cx="4641850" cy="3481387"/>
          </a:xfrm>
          <a:prstGeom prst="rect">
            <a:avLst/>
          </a:prstGeom>
        </p:spPr>
      </p:sp>
      <p:sp>
        <p:nvSpPr>
          <p:cNvPr id="513" name="PlaceHolder 2"/>
          <p:cNvSpPr>
            <a:spLocks noGrp="1"/>
          </p:cNvSpPr>
          <p:nvPr>
            <p:ph type="body"/>
          </p:nvPr>
        </p:nvSpPr>
        <p:spPr>
          <a:xfrm>
            <a:off x="703440" y="4410000"/>
            <a:ext cx="5627160" cy="4176360"/>
          </a:xfrm>
          <a:prstGeom prst="rect">
            <a:avLst/>
          </a:prstGeom>
        </p:spPr>
        <p:txBody>
          <a:bodyPr lIns="93240" tIns="46800" rIns="93240" bIns="468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strike="noStrike" spc="-1" dirty="0">
                <a:latin typeface="Arial"/>
              </a:rPr>
              <a:t>See WildCardTest2.java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strike="noStrike" spc="-1" dirty="0">
                <a:latin typeface="Arial"/>
              </a:rPr>
              <a:t>Can’t do this </a:t>
            </a:r>
            <a:r>
              <a:rPr lang="en-US" sz="1200" b="0" kern="1200" dirty="0">
                <a:solidFill>
                  <a:schemeClr val="tx1"/>
                </a:solidFill>
                <a:latin typeface="+mn-lt"/>
                <a:ea typeface="+mn-ea"/>
                <a:cs typeface="+mn-cs"/>
              </a:rPr>
              <a:t>List&lt;? super Fruit&gt; fruits = new </a:t>
            </a:r>
            <a:r>
              <a:rPr lang="en-US" sz="1200" b="0" kern="1200" dirty="0" err="1">
                <a:solidFill>
                  <a:schemeClr val="tx1"/>
                </a:solidFill>
                <a:latin typeface="+mn-lt"/>
                <a:ea typeface="+mn-ea"/>
                <a:cs typeface="+mn-cs"/>
              </a:rPr>
              <a:t>ArrayList</a:t>
            </a:r>
            <a:r>
              <a:rPr lang="en-US" sz="1200" b="0" kern="1200" dirty="0">
                <a:solidFill>
                  <a:schemeClr val="tx1"/>
                </a:solidFill>
                <a:latin typeface="+mn-lt"/>
                <a:ea typeface="+mn-ea"/>
                <a:cs typeface="+mn-cs"/>
              </a:rPr>
              <a:t>&lt;Apple&gt;();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spc="-1" dirty="0">
                <a:solidFill>
                  <a:srgbClr val="000000"/>
                </a:solidFill>
                <a:latin typeface="Calibri"/>
              </a:rPr>
              <a:t>List&lt;? super Apple&gt;  restricts the declaration of the List&lt;&gt;. The contents are anything assignment compatible, i.e., subtypes.</a:t>
            </a:r>
            <a:endParaRPr lang="en-US" sz="1200" b="0" kern="1200" dirty="0">
              <a:solidFill>
                <a:schemeClr val="tx1"/>
              </a:solidFill>
              <a:latin typeface="+mn-lt"/>
              <a:ea typeface="+mn-ea"/>
              <a:cs typeface="+mn-cs"/>
            </a:endParaRPr>
          </a:p>
          <a:p>
            <a:endParaRPr lang="en-US" sz="2000" b="0" strike="noStrike" spc="-1" dirty="0">
              <a:latin typeface="Arial"/>
            </a:endParaRPr>
          </a:p>
        </p:txBody>
      </p:sp>
      <p:sp>
        <p:nvSpPr>
          <p:cNvPr id="51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9508314-1E80-46A3-80D3-9978F47C8ACF}" type="slidenum">
              <a:rPr lang="en-US" sz="1200" b="0" strike="noStrike" spc="-1">
                <a:solidFill>
                  <a:srgbClr val="000000"/>
                </a:solidFill>
                <a:latin typeface="Arial"/>
                <a:ea typeface="MS PGothic"/>
              </a:rPr>
              <a:t>45</a:t>
            </a:fld>
            <a:endParaRPr lang="en-US" sz="1200" b="0" strike="noStrike" spc="-1">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PlaceHolder 1"/>
          <p:cNvSpPr>
            <a:spLocks noGrp="1" noRot="1" noChangeAspect="1"/>
          </p:cNvSpPr>
          <p:nvPr>
            <p:ph type="sldImg"/>
          </p:nvPr>
        </p:nvSpPr>
        <p:spPr>
          <a:xfrm>
            <a:off x="1196975" y="696913"/>
            <a:ext cx="4641850" cy="3481387"/>
          </a:xfrm>
          <a:prstGeom prst="rect">
            <a:avLst/>
          </a:prstGeom>
        </p:spPr>
      </p:sp>
      <p:sp>
        <p:nvSpPr>
          <p:cNvPr id="51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1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45EDD39-9EDB-454D-B66D-86AB5ECC27EC}" type="slidenum">
              <a:rPr lang="en-US" sz="1200" b="0" strike="noStrike" spc="-1">
                <a:solidFill>
                  <a:srgbClr val="000000"/>
                </a:solidFill>
                <a:latin typeface="Arial"/>
                <a:ea typeface="MS PGothic"/>
              </a:rPr>
              <a:t>46</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PlaceHolder 1"/>
          <p:cNvSpPr>
            <a:spLocks noGrp="1" noRot="1" noChangeAspect="1"/>
          </p:cNvSpPr>
          <p:nvPr>
            <p:ph type="sldImg"/>
          </p:nvPr>
        </p:nvSpPr>
        <p:spPr>
          <a:xfrm>
            <a:off x="1196975" y="696913"/>
            <a:ext cx="4641850" cy="3481387"/>
          </a:xfrm>
          <a:prstGeom prst="rect">
            <a:avLst/>
          </a:prstGeom>
        </p:spPr>
      </p:sp>
      <p:sp>
        <p:nvSpPr>
          <p:cNvPr id="71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https://www.cs.cmu.edu/~aldrich/courses/15-214-11fa/slides/method-dispatch.pdf</a:t>
            </a:r>
          </a:p>
          <a:p>
            <a:endParaRPr lang="en-US" sz="2000" b="0" strike="noStrike" spc="-1" dirty="0">
              <a:latin typeface="Arial"/>
            </a:endParaRPr>
          </a:p>
          <a:p>
            <a:r>
              <a:rPr lang="en-US" sz="2000" b="0" strike="noStrike" spc="-1" dirty="0">
                <a:latin typeface="Arial"/>
              </a:rPr>
              <a:t>How does compiler know what the actual type is? It doesn't, so compile type of argument in inherited class may be a subtype of object in method family.</a:t>
            </a:r>
          </a:p>
        </p:txBody>
      </p:sp>
      <p:sp>
        <p:nvSpPr>
          <p:cNvPr id="71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E15BDCC-6719-442B-B7C6-1374E523651B}" type="slidenum">
              <a:rPr lang="en-US" sz="1200" b="0" strike="noStrike" spc="-1">
                <a:solidFill>
                  <a:srgbClr val="000000"/>
                </a:solidFill>
                <a:latin typeface="Arial"/>
                <a:ea typeface="MS PGothic"/>
              </a:rPr>
              <a:t>4</a:t>
            </a:fld>
            <a:endParaRPr lang="en-US" sz="1200" b="0" strike="noStrike" spc="-1">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ceHolder 1"/>
          <p:cNvSpPr>
            <a:spLocks noGrp="1" noRot="1" noChangeAspect="1"/>
          </p:cNvSpPr>
          <p:nvPr>
            <p:ph type="sldImg"/>
          </p:nvPr>
        </p:nvSpPr>
        <p:spPr>
          <a:xfrm>
            <a:off x="1196975" y="696913"/>
            <a:ext cx="4641850" cy="3481387"/>
          </a:xfrm>
          <a:prstGeom prst="rect">
            <a:avLst/>
          </a:prstGeom>
        </p:spPr>
      </p:sp>
      <p:sp>
        <p:nvSpPr>
          <p:cNvPr id="51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See WildCardContravariant.java</a:t>
            </a:r>
          </a:p>
          <a:p>
            <a:endParaRPr lang="en-US" sz="2000" b="0" strike="noStrike" spc="-1" dirty="0">
              <a:latin typeface="Arial"/>
            </a:endParaRPr>
          </a:p>
          <a:p>
            <a:r>
              <a:rPr lang="en-US" sz="2000" b="0" strike="noStrike" spc="-1" dirty="0">
                <a:latin typeface="Arial"/>
              </a:rPr>
              <a:t>And here: contravariant subtyping must be restricted to (mainly) write-only lists. </a:t>
            </a:r>
            <a:r>
              <a:rPr lang="en-US" sz="2000" b="0" strike="noStrike" spc="-1" dirty="0" err="1">
                <a:latin typeface="Arial"/>
              </a:rPr>
              <a:t>lsi</a:t>
            </a:r>
            <a:r>
              <a:rPr lang="en-US" sz="2000" b="0" strike="noStrike" spc="-1" dirty="0">
                <a:latin typeface="Arial"/>
              </a:rPr>
              <a:t> can be written, but reading is problematic (basically, we can only read into object variables). So if we used it for reading, we’ll have to typecast at the get site.</a:t>
            </a:r>
          </a:p>
          <a:p>
            <a:endParaRPr lang="en-US" sz="2000" b="0" strike="noStrike" spc="-1" dirty="0">
              <a:latin typeface="Arial"/>
            </a:endParaRPr>
          </a:p>
          <a:p>
            <a:r>
              <a:rPr lang="en-US" sz="2000" b="0" strike="noStrike" spc="-1" dirty="0">
                <a:latin typeface="Arial"/>
              </a:rPr>
              <a:t>For reading, we’re expecting an subtype, but don’t know what kind.</a:t>
            </a:r>
          </a:p>
        </p:txBody>
      </p:sp>
      <p:sp>
        <p:nvSpPr>
          <p:cNvPr id="52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0C40D3C-E83E-4D8C-88B0-822951DB1C36}" type="slidenum">
              <a:rPr lang="en-US" sz="1200" b="0" strike="noStrike" spc="-1">
                <a:solidFill>
                  <a:srgbClr val="000000"/>
                </a:solidFill>
                <a:latin typeface="Arial"/>
                <a:ea typeface="MS PGothic"/>
              </a:rPr>
              <a:t>47</a:t>
            </a:fld>
            <a:endParaRPr lang="en-US" sz="1200" b="0" strike="noStrike" spc="-1">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laceHolder 1"/>
          <p:cNvSpPr>
            <a:spLocks noGrp="1" noRot="1" noChangeAspect="1"/>
          </p:cNvSpPr>
          <p:nvPr>
            <p:ph type="sldImg"/>
          </p:nvPr>
        </p:nvSpPr>
        <p:spPr>
          <a:xfrm>
            <a:off x="1196975" y="696913"/>
            <a:ext cx="4641850" cy="3481387"/>
          </a:xfrm>
          <a:prstGeom prst="rect">
            <a:avLst/>
          </a:prstGeom>
        </p:spPr>
      </p:sp>
      <p:sp>
        <p:nvSpPr>
          <p:cNvPr id="47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mn-lt"/>
              </a:rPr>
              <a:t>Adapted from https://</a:t>
            </a:r>
            <a:r>
              <a:rPr lang="en-US" sz="2000" b="0" strike="noStrike" spc="-1" dirty="0" err="1">
                <a:latin typeface="+mn-lt"/>
              </a:rPr>
              <a:t>docs.oracle.com</a:t>
            </a:r>
            <a:r>
              <a:rPr lang="en-US" sz="2000" b="0" strike="noStrike" spc="-1" dirty="0">
                <a:latin typeface="+mn-lt"/>
              </a:rPr>
              <a:t>/</a:t>
            </a:r>
            <a:r>
              <a:rPr lang="en-US" sz="2000" b="0" strike="noStrike" spc="-1" dirty="0" err="1">
                <a:latin typeface="+mn-lt"/>
              </a:rPr>
              <a:t>javase</a:t>
            </a:r>
            <a:r>
              <a:rPr lang="en-US" sz="2000" b="0" strike="noStrike" spc="-1" dirty="0">
                <a:latin typeface="+mn-lt"/>
              </a:rPr>
              <a:t>/tutorial/java/generics/</a:t>
            </a:r>
            <a:r>
              <a:rPr lang="en-US" sz="2000" b="0" strike="noStrike" spc="-1" dirty="0" err="1">
                <a:latin typeface="+mn-lt"/>
              </a:rPr>
              <a:t>subtyping.html</a:t>
            </a:r>
            <a:endParaRPr lang="en-US" sz="2000" b="0" strike="noStrike" spc="-1" dirty="0">
              <a:latin typeface="Arial"/>
            </a:endParaRPr>
          </a:p>
          <a:p>
            <a:endParaRPr lang="en-US" sz="2000" b="0" strike="noStrike" spc="-1" dirty="0">
              <a:latin typeface="Arial"/>
            </a:endParaRPr>
          </a:p>
          <a:p>
            <a:r>
              <a:rPr lang="en-US" sz="2000" b="0" strike="noStrike" spc="-1" dirty="0">
                <a:latin typeface="Arial"/>
              </a:rPr>
              <a:t>List&lt;?&gt; is the same as List &lt;? extends Object&gt;</a:t>
            </a:r>
          </a:p>
          <a:p>
            <a:endParaRPr lang="en-US" sz="2000" b="0" strike="noStrike" spc="-1" dirty="0">
              <a:latin typeface="Arial"/>
            </a:endParaRPr>
          </a:p>
          <a:p>
            <a:r>
              <a:rPr lang="en-US" sz="2000" b="0" strike="noStrike" spc="-1" dirty="0">
                <a:latin typeface="Arial"/>
              </a:rPr>
              <a:t>List&lt;Object&gt; is the same as List&lt;? super Object&gt;</a:t>
            </a:r>
          </a:p>
          <a:p>
            <a:endParaRPr lang="en-US" sz="2000" b="0" strike="noStrike" spc="-1" dirty="0">
              <a:latin typeface="Arial"/>
            </a:endParaRPr>
          </a:p>
          <a:p>
            <a:endParaRPr lang="en-US" sz="2000" b="0" strike="noStrike" spc="-1" dirty="0">
              <a:latin typeface="Arial"/>
            </a:endParaRPr>
          </a:p>
        </p:txBody>
      </p:sp>
      <p:sp>
        <p:nvSpPr>
          <p:cNvPr id="47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AE2F8B7-DF6C-44CB-95D5-496D1C5C4BA5}" type="slidenum">
              <a:rPr lang="en-US" sz="1200" b="0" strike="noStrike" spc="-1">
                <a:solidFill>
                  <a:srgbClr val="000000"/>
                </a:solidFill>
                <a:latin typeface="Arial"/>
                <a:ea typeface="MS PGothic"/>
              </a:rPr>
              <a:t>48</a:t>
            </a:fld>
            <a:endParaRPr lang="en-US" sz="1200" b="0" strike="noStrike" spc="-1">
              <a:latin typeface="Times New Roman"/>
            </a:endParaRPr>
          </a:p>
        </p:txBody>
      </p:sp>
    </p:spTree>
    <p:extLst>
      <p:ext uri="{BB962C8B-B14F-4D97-AF65-F5344CB8AC3E}">
        <p14:creationId xmlns:p14="http://schemas.microsoft.com/office/powerpoint/2010/main" val="2422771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See https://www.freecodecamp.org/news/understanding-java-generic-types-covariance-and-contravariance-88f4c19763d2/</a:t>
            </a:r>
          </a:p>
          <a:p>
            <a:endParaRPr lang="en-US" dirty="0"/>
          </a:p>
          <a:p>
            <a:r>
              <a:rPr lang="en-US" dirty="0"/>
              <a:t>Get better definitions</a:t>
            </a:r>
          </a:p>
        </p:txBody>
      </p:sp>
      <p:sp>
        <p:nvSpPr>
          <p:cNvPr id="4" name="Slide Number Placeholder 3"/>
          <p:cNvSpPr>
            <a:spLocks noGrp="1"/>
          </p:cNvSpPr>
          <p:nvPr>
            <p:ph type="sldNum" idx="10"/>
          </p:nvPr>
        </p:nvSpPr>
        <p:spPr/>
        <p:txBody>
          <a:bodyPr/>
          <a:lstStyle/>
          <a:p>
            <a:pPr algn="r"/>
            <a:fld id="{E8C7B722-B1C5-4530-95FC-EC87096BA7D3}" type="slidenum">
              <a:rPr lang="en-US" sz="1400" b="0" strike="noStrike" spc="-1" smtClean="0">
                <a:latin typeface="Times New Roman"/>
              </a:rPr>
              <a:t>49</a:t>
            </a:fld>
            <a:endParaRPr lang="en-US" sz="1400" b="0" strike="noStrike" spc="-1">
              <a:latin typeface="Times New Roman"/>
            </a:endParaRPr>
          </a:p>
        </p:txBody>
      </p:sp>
    </p:spTree>
    <p:extLst>
      <p:ext uri="{BB962C8B-B14F-4D97-AF65-F5344CB8AC3E}">
        <p14:creationId xmlns:p14="http://schemas.microsoft.com/office/powerpoint/2010/main" val="1015126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PlaceHolder 1"/>
          <p:cNvSpPr>
            <a:spLocks noGrp="1" noRot="1" noChangeAspect="1"/>
          </p:cNvSpPr>
          <p:nvPr>
            <p:ph type="sldImg"/>
          </p:nvPr>
        </p:nvSpPr>
        <p:spPr>
          <a:xfrm>
            <a:off x="1196975" y="696913"/>
            <a:ext cx="4641850" cy="3481387"/>
          </a:xfrm>
          <a:prstGeom prst="rect">
            <a:avLst/>
          </a:prstGeom>
        </p:spPr>
      </p:sp>
      <p:sp>
        <p:nvSpPr>
          <p:cNvPr id="522"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2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BABFB11-C37F-42B0-BD72-67D50CF79933}" type="slidenum">
              <a:rPr lang="en-US" sz="1200" b="0" strike="noStrike" spc="-1">
                <a:solidFill>
                  <a:srgbClr val="000000"/>
                </a:solidFill>
                <a:latin typeface="Arial"/>
                <a:ea typeface="MS PGothic"/>
              </a:rPr>
              <a:t>50</a:t>
            </a:fld>
            <a:endParaRPr lang="en-US" sz="1200" b="0" strike="noStrike" spc="-1">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noRot="1" noChangeAspect="1"/>
          </p:cNvSpPr>
          <p:nvPr>
            <p:ph type="sldImg"/>
          </p:nvPr>
        </p:nvSpPr>
        <p:spPr>
          <a:xfrm>
            <a:off x="1196975" y="696913"/>
            <a:ext cx="4641850" cy="3481387"/>
          </a:xfrm>
          <a:prstGeom prst="rect">
            <a:avLst/>
          </a:prstGeom>
        </p:spPr>
      </p:sp>
      <p:sp>
        <p:nvSpPr>
          <p:cNvPr id="52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2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2960184-CDB2-4C2B-89DE-8601E1CFE9E3}" type="slidenum">
              <a:rPr lang="en-US" sz="1200" b="0" strike="noStrike" spc="-1">
                <a:solidFill>
                  <a:srgbClr val="000000"/>
                </a:solidFill>
                <a:latin typeface="Arial"/>
                <a:ea typeface="MS PGothic"/>
              </a:rPr>
              <a:t>51</a:t>
            </a:fld>
            <a:endParaRPr lang="en-US" sz="1200" b="0" strike="noStrike" spc="-1">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PlaceHolder 1"/>
          <p:cNvSpPr>
            <a:spLocks noGrp="1" noRot="1" noChangeAspect="1"/>
          </p:cNvSpPr>
          <p:nvPr>
            <p:ph type="sldImg"/>
          </p:nvPr>
        </p:nvSpPr>
        <p:spPr>
          <a:xfrm>
            <a:off x="1196975" y="696913"/>
            <a:ext cx="4641850" cy="3481387"/>
          </a:xfrm>
          <a:prstGeom prst="rect">
            <a:avLst/>
          </a:prstGeom>
        </p:spPr>
      </p:sp>
      <p:sp>
        <p:nvSpPr>
          <p:cNvPr id="53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3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1D6961C-B513-47DC-987F-FE5B534BAD22}" type="slidenum">
              <a:rPr lang="en-US" sz="1200" b="0" strike="noStrike" spc="-1">
                <a:solidFill>
                  <a:srgbClr val="000000"/>
                </a:solidFill>
                <a:latin typeface="Arial"/>
                <a:ea typeface="MS PGothic"/>
              </a:rPr>
              <a:t>52</a:t>
            </a:fld>
            <a:endParaRPr lang="en-US" sz="1200" b="0" strike="noStrike" spc="-1">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noRot="1" noChangeAspect="1"/>
          </p:cNvSpPr>
          <p:nvPr>
            <p:ph type="sldImg"/>
          </p:nvPr>
        </p:nvSpPr>
        <p:spPr>
          <a:xfrm>
            <a:off x="1196975" y="696913"/>
            <a:ext cx="4641850" cy="3481387"/>
          </a:xfrm>
          <a:prstGeom prst="rect">
            <a:avLst/>
          </a:prstGeom>
        </p:spPr>
      </p:sp>
      <p:sp>
        <p:nvSpPr>
          <p:cNvPr id="540" name="PlaceHolder 2"/>
          <p:cNvSpPr>
            <a:spLocks noGrp="1"/>
          </p:cNvSpPr>
          <p:nvPr>
            <p:ph type="body"/>
          </p:nvPr>
        </p:nvSpPr>
        <p:spPr>
          <a:xfrm>
            <a:off x="703440" y="4410000"/>
            <a:ext cx="5627160" cy="4176360"/>
          </a:xfrm>
          <a:prstGeom prst="rect">
            <a:avLst/>
          </a:prstGeom>
        </p:spPr>
        <p:txBody>
          <a:bodyPr lIns="93240" tIns="46800" rIns="93240" bIns="468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strike="noStrike" spc="-1" dirty="0">
                <a:latin typeface="+mn-lt"/>
              </a:rPr>
              <a:t>See GenericEquals.java</a:t>
            </a:r>
          </a:p>
          <a:p>
            <a:endParaRPr lang="en-US" sz="2000" b="0" strike="noStrike" spc="-1" dirty="0">
              <a:latin typeface="Arial"/>
            </a:endParaRPr>
          </a:p>
        </p:txBody>
      </p:sp>
      <p:sp>
        <p:nvSpPr>
          <p:cNvPr id="54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8F9A1A3-1659-48AA-B215-B8758BAEBF8C}" type="slidenum">
              <a:rPr lang="en-US" sz="1200" b="0" strike="noStrike" spc="-1">
                <a:solidFill>
                  <a:srgbClr val="000000"/>
                </a:solidFill>
                <a:latin typeface="Arial"/>
                <a:ea typeface="MS PGothic"/>
              </a:rPr>
              <a:t>53</a:t>
            </a:fld>
            <a:endParaRPr lang="en-US" sz="1200" b="0" strike="noStrike" spc="-1">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PlaceHolder 1"/>
          <p:cNvSpPr>
            <a:spLocks noGrp="1" noRot="1" noChangeAspect="1"/>
          </p:cNvSpPr>
          <p:nvPr>
            <p:ph type="sldImg"/>
          </p:nvPr>
        </p:nvSpPr>
        <p:spPr>
          <a:xfrm>
            <a:off x="1196975" y="696913"/>
            <a:ext cx="4641850" cy="3481387"/>
          </a:xfrm>
          <a:prstGeom prst="rect">
            <a:avLst/>
          </a:prstGeom>
        </p:spPr>
      </p:sp>
      <p:sp>
        <p:nvSpPr>
          <p:cNvPr id="54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See GenericEquals.java</a:t>
            </a:r>
          </a:p>
        </p:txBody>
      </p:sp>
      <p:sp>
        <p:nvSpPr>
          <p:cNvPr id="54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4742A1C-F703-4C43-8776-6858919B2B19}" type="slidenum">
              <a:rPr lang="en-US" sz="1200" b="0" strike="noStrike" spc="-1">
                <a:solidFill>
                  <a:srgbClr val="000000"/>
                </a:solidFill>
                <a:latin typeface="Arial"/>
                <a:ea typeface="MS PGothic"/>
              </a:rPr>
              <a:t>54</a:t>
            </a:fld>
            <a:endParaRPr lang="en-US" sz="1200" b="0" strike="noStrike" spc="-1">
              <a:latin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PlaceHolder 1"/>
          <p:cNvSpPr>
            <a:spLocks noGrp="1" noRot="1" noChangeAspect="1"/>
          </p:cNvSpPr>
          <p:nvPr>
            <p:ph type="sldImg"/>
          </p:nvPr>
        </p:nvSpPr>
        <p:spPr>
          <a:xfrm>
            <a:off x="1196975" y="696913"/>
            <a:ext cx="4641850" cy="3481387"/>
          </a:xfrm>
          <a:prstGeom prst="rect">
            <a:avLst/>
          </a:prstGeom>
        </p:spPr>
      </p:sp>
      <p:sp>
        <p:nvSpPr>
          <p:cNvPr id="54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See GenericEquals.java</a:t>
            </a:r>
          </a:p>
        </p:txBody>
      </p:sp>
      <p:sp>
        <p:nvSpPr>
          <p:cNvPr id="54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4742A1C-F703-4C43-8776-6858919B2B19}" type="slidenum">
              <a:rPr lang="en-US" sz="1200" b="0" strike="noStrike" spc="-1">
                <a:solidFill>
                  <a:srgbClr val="000000"/>
                </a:solidFill>
                <a:latin typeface="Arial"/>
                <a:ea typeface="MS PGothic"/>
              </a:rPr>
              <a:t>55</a:t>
            </a:fld>
            <a:endParaRPr lang="en-US" sz="1200" b="0" strike="noStrike" spc="-1">
              <a:latin typeface="Times New Roman"/>
            </a:endParaRPr>
          </a:p>
        </p:txBody>
      </p:sp>
    </p:spTree>
    <p:extLst>
      <p:ext uri="{BB962C8B-B14F-4D97-AF65-F5344CB8AC3E}">
        <p14:creationId xmlns:p14="http://schemas.microsoft.com/office/powerpoint/2010/main" val="1174701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PlaceHolder 1"/>
          <p:cNvSpPr>
            <a:spLocks noGrp="1" noRot="1" noChangeAspect="1"/>
          </p:cNvSpPr>
          <p:nvPr>
            <p:ph type="sldImg"/>
          </p:nvPr>
        </p:nvSpPr>
        <p:spPr>
          <a:xfrm>
            <a:off x="1196975" y="696913"/>
            <a:ext cx="4641850" cy="3481387"/>
          </a:xfrm>
          <a:prstGeom prst="rect">
            <a:avLst/>
          </a:prstGeom>
        </p:spPr>
      </p:sp>
      <p:sp>
        <p:nvSpPr>
          <p:cNvPr id="54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Arrays are very similar to generics. Array is composite type, enclosing a type. </a:t>
            </a:r>
          </a:p>
        </p:txBody>
      </p:sp>
      <p:sp>
        <p:nvSpPr>
          <p:cNvPr id="55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FA7628C-23A8-4EA6-8A87-DA981B53672A}" type="slidenum">
              <a:rPr lang="en-US" sz="1200" b="0" strike="noStrike" spc="-1">
                <a:solidFill>
                  <a:srgbClr val="000000"/>
                </a:solidFill>
                <a:latin typeface="Arial"/>
                <a:ea typeface="MS PGothic"/>
              </a:rPr>
              <a:t>56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PlaceHolder 1"/>
          <p:cNvSpPr>
            <a:spLocks noGrp="1" noRot="1" noChangeAspect="1"/>
          </p:cNvSpPr>
          <p:nvPr>
            <p:ph type="sldImg"/>
          </p:nvPr>
        </p:nvSpPr>
        <p:spPr>
          <a:xfrm>
            <a:off x="1196975" y="696913"/>
            <a:ext cx="4641850" cy="3481387"/>
          </a:xfrm>
          <a:prstGeom prst="rect">
            <a:avLst/>
          </a:prstGeom>
        </p:spPr>
      </p:sp>
      <p:sp>
        <p:nvSpPr>
          <p:cNvPr id="71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Actual = runtime</a:t>
            </a:r>
          </a:p>
          <a:p>
            <a:endParaRPr lang="en-US" sz="2000" b="0" strike="noStrike" spc="-1" dirty="0">
              <a:latin typeface="Arial"/>
            </a:endParaRPr>
          </a:p>
          <a:p>
            <a:r>
              <a:rPr lang="en-US" sz="2000" dirty="0"/>
              <a:t>More details are in the Java Language Specification, at http://</a:t>
            </a:r>
            <a:r>
              <a:rPr lang="en-US" sz="2000" dirty="0" err="1"/>
              <a:t>java.sun.com</a:t>
            </a:r>
            <a:r>
              <a:rPr lang="en-US" sz="2000" dirty="0"/>
              <a:t>/docs/books/</a:t>
            </a:r>
            <a:r>
              <a:rPr lang="en-US" sz="2000" dirty="0" err="1"/>
              <a:t>jls</a:t>
            </a:r>
            <a:r>
              <a:rPr lang="en-US" sz="2000" dirty="0"/>
              <a:t>/</a:t>
            </a:r>
            <a:r>
              <a:rPr lang="en-US" sz="2000" dirty="0" err="1"/>
              <a:t>third_edition</a:t>
            </a:r>
            <a:r>
              <a:rPr lang="en-US" sz="2000" dirty="0"/>
              <a:t>/html/expressions.html#15.12</a:t>
            </a:r>
            <a:endParaRPr lang="en-US" sz="2000" b="0" strike="noStrike" spc="-1" dirty="0">
              <a:latin typeface="Arial"/>
            </a:endParaRPr>
          </a:p>
        </p:txBody>
      </p:sp>
      <p:sp>
        <p:nvSpPr>
          <p:cNvPr id="71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1BD0014-16D6-4720-BDCC-36DCFDD9302F}" type="slidenum">
              <a:rPr lang="en-US" sz="1200" b="0" strike="noStrike" spc="-1">
                <a:solidFill>
                  <a:srgbClr val="000000"/>
                </a:solidFill>
                <a:latin typeface="Arial"/>
                <a:ea typeface="MS PGothic"/>
              </a:rPr>
              <a:t>5</a:t>
            </a:fld>
            <a:endParaRPr lang="en-US" sz="1200" b="0" strike="noStrike" spc="-1">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See DogAndCat.java</a:t>
            </a:r>
          </a:p>
        </p:txBody>
      </p:sp>
      <p:sp>
        <p:nvSpPr>
          <p:cNvPr id="4" name="Slide Number Placeholder 3"/>
          <p:cNvSpPr>
            <a:spLocks noGrp="1"/>
          </p:cNvSpPr>
          <p:nvPr>
            <p:ph type="sldNum"/>
          </p:nvPr>
        </p:nvSpPr>
        <p:spPr/>
        <p:txBody>
          <a:bodyPr/>
          <a:lstStyle/>
          <a:p>
            <a:pPr algn="r"/>
            <a:fld id="{E8C7B722-B1C5-4530-95FC-EC87096BA7D3}" type="slidenum">
              <a:rPr lang="en-US" sz="1400" b="0" strike="noStrike" spc="-1" smtClean="0">
                <a:latin typeface="Times New Roman"/>
              </a:rPr>
              <a:t>58</a:t>
            </a:fld>
            <a:endParaRPr lang="en-US" sz="1400" b="0" strike="noStrike" spc="-1">
              <a:latin typeface="Times New Roman"/>
            </a:endParaRPr>
          </a:p>
        </p:txBody>
      </p:sp>
    </p:spTree>
    <p:extLst>
      <p:ext uri="{BB962C8B-B14F-4D97-AF65-F5344CB8AC3E}">
        <p14:creationId xmlns:p14="http://schemas.microsoft.com/office/powerpoint/2010/main" val="11054509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PlaceHolder 1"/>
          <p:cNvSpPr>
            <a:spLocks noGrp="1" noRot="1" noChangeAspect="1"/>
          </p:cNvSpPr>
          <p:nvPr>
            <p:ph type="sldImg"/>
          </p:nvPr>
        </p:nvSpPr>
        <p:spPr>
          <a:xfrm>
            <a:off x="1196975" y="696913"/>
            <a:ext cx="4641850" cy="3481387"/>
          </a:xfrm>
          <a:prstGeom prst="rect">
            <a:avLst/>
          </a:prstGeom>
        </p:spPr>
      </p:sp>
      <p:sp>
        <p:nvSpPr>
          <p:cNvPr id="55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See ArraySubtypeTest.java </a:t>
            </a:r>
          </a:p>
          <a:p>
            <a:endParaRPr lang="en-US" sz="2000" b="0" strike="noStrike" spc="-1" dirty="0">
              <a:latin typeface="Arial"/>
            </a:endParaRPr>
          </a:p>
          <a:p>
            <a:r>
              <a:rPr lang="en-US" sz="2000" b="0" strike="noStrike" spc="-1" dirty="0" err="1">
                <a:latin typeface="Arial"/>
              </a:rPr>
              <a:t>i</a:t>
            </a:r>
            <a:r>
              <a:rPr lang="en-US" sz="2000" b="0" strike="noStrike" spc="-1" dirty="0">
                <a:latin typeface="Arial"/>
              </a:rPr>
              <a:t> = </a:t>
            </a:r>
            <a:r>
              <a:rPr lang="en-US" sz="2000" b="0" strike="noStrike" spc="-1" dirty="0" err="1">
                <a:latin typeface="Arial"/>
              </a:rPr>
              <a:t>na</a:t>
            </a:r>
            <a:r>
              <a:rPr lang="en-US" sz="2000" b="0" strike="noStrike" spc="-1" dirty="0">
                <a:latin typeface="Arial"/>
              </a:rPr>
              <a:t>[0] Can’t convert from Number to Integer</a:t>
            </a:r>
          </a:p>
          <a:p>
            <a:r>
              <a:rPr lang="en-US" sz="2000" b="0" strike="noStrike" spc="-1" dirty="0" err="1">
                <a:latin typeface="Arial"/>
              </a:rPr>
              <a:t>ia</a:t>
            </a:r>
            <a:r>
              <a:rPr lang="en-US" sz="2000" b="0" strike="noStrike" spc="-1" dirty="0">
                <a:latin typeface="Arial"/>
              </a:rPr>
              <a:t>[0] = n Can’t convert from Number to integer</a:t>
            </a:r>
          </a:p>
          <a:p>
            <a:r>
              <a:rPr lang="en-US" sz="2000" b="0" strike="noStrike" spc="-1" dirty="0" err="1">
                <a:latin typeface="Arial"/>
              </a:rPr>
              <a:t>ia</a:t>
            </a:r>
            <a:r>
              <a:rPr lang="en-US" sz="2000" b="0" strike="noStrike" spc="-1" dirty="0">
                <a:latin typeface="Arial"/>
              </a:rPr>
              <a:t> = </a:t>
            </a:r>
            <a:r>
              <a:rPr lang="en-US" sz="2000" b="0" strike="noStrike" spc="-1" dirty="0" err="1">
                <a:latin typeface="Arial"/>
              </a:rPr>
              <a:t>na</a:t>
            </a:r>
            <a:r>
              <a:rPr lang="en-US" sz="2000" b="0" strike="noStrike" spc="-1" dirty="0">
                <a:latin typeface="Arial"/>
              </a:rPr>
              <a:t> can’t convert from number to integer</a:t>
            </a:r>
          </a:p>
          <a:p>
            <a:r>
              <a:rPr lang="en-US" sz="2000" b="0" strike="noStrike" spc="-1" dirty="0" err="1">
                <a:latin typeface="Arial"/>
              </a:rPr>
              <a:t>i</a:t>
            </a:r>
            <a:r>
              <a:rPr lang="en-US" sz="2000" b="0" strike="noStrike" spc="-1" dirty="0">
                <a:latin typeface="Arial"/>
              </a:rPr>
              <a:t> = </a:t>
            </a:r>
            <a:r>
              <a:rPr lang="en-US" sz="2000" b="0" strike="noStrike" spc="-1" dirty="0" err="1">
                <a:latin typeface="Arial"/>
              </a:rPr>
              <a:t>ia</a:t>
            </a:r>
            <a:r>
              <a:rPr lang="en-US" sz="2000" b="0" strike="noStrike" spc="-1" dirty="0">
                <a:latin typeface="Arial"/>
              </a:rPr>
              <a:t>[2] *compiles* OK</a:t>
            </a:r>
          </a:p>
          <a:p>
            <a:endParaRPr lang="en-US" sz="2000" b="0" strike="noStrike" spc="-1" dirty="0">
              <a:latin typeface="Arial"/>
            </a:endParaRPr>
          </a:p>
          <a:p>
            <a:r>
              <a:rPr lang="en-US" sz="2000" b="0" strike="noStrike" spc="-1" dirty="0" err="1">
                <a:latin typeface="Arial"/>
              </a:rPr>
              <a:t>na</a:t>
            </a:r>
            <a:r>
              <a:rPr lang="en-US" sz="2000" b="0" strike="noStrike" spc="-1" dirty="0">
                <a:latin typeface="Arial"/>
              </a:rPr>
              <a:t>[2] = d throws an </a:t>
            </a:r>
            <a:r>
              <a:rPr lang="en-US" sz="2000" b="0" strike="noStrike" spc="-1" dirty="0" err="1">
                <a:latin typeface="Arial"/>
              </a:rPr>
              <a:t>ArrayStoreException</a:t>
            </a:r>
            <a:r>
              <a:rPr lang="en-US" sz="2000" b="0" strike="noStrike" spc="-1" dirty="0">
                <a:latin typeface="Arial"/>
              </a:rPr>
              <a:t> at run-time (undetectable at compile-time)</a:t>
            </a:r>
          </a:p>
          <a:p>
            <a:endParaRPr lang="en-US" sz="2000" b="0" strike="noStrike" spc="-1" dirty="0">
              <a:latin typeface="Arial"/>
            </a:endParaRPr>
          </a:p>
        </p:txBody>
      </p:sp>
      <p:sp>
        <p:nvSpPr>
          <p:cNvPr id="55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35B03B9-F610-4435-9A08-ADE4248A4DD8}" type="slidenum">
              <a:rPr lang="en-US" sz="1200" b="0" strike="noStrike" spc="-1">
                <a:solidFill>
                  <a:srgbClr val="000000"/>
                </a:solidFill>
                <a:latin typeface="Arial"/>
                <a:ea typeface="MS PGothic"/>
              </a:rPr>
              <a:t>59</a:t>
            </a:fld>
            <a:endParaRPr lang="en-US" sz="1200" b="0" strike="noStrike" spc="-1">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noRot="1" noChangeAspect="1"/>
          </p:cNvSpPr>
          <p:nvPr>
            <p:ph type="sldImg"/>
          </p:nvPr>
        </p:nvSpPr>
        <p:spPr>
          <a:xfrm>
            <a:off x="1196975" y="696913"/>
            <a:ext cx="4641850" cy="3481387"/>
          </a:xfrm>
          <a:prstGeom prst="rect">
            <a:avLst/>
          </a:prstGeom>
        </p:spPr>
      </p:sp>
      <p:sp>
        <p:nvSpPr>
          <p:cNvPr id="55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5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BEB662E-5010-4305-8BDF-1C7CC509E96A}" type="slidenum">
              <a:rPr lang="en-US" sz="1200" b="0" strike="noStrike" spc="-1">
                <a:solidFill>
                  <a:srgbClr val="000000"/>
                </a:solidFill>
                <a:latin typeface="Arial"/>
                <a:ea typeface="MS PGothic"/>
              </a:rPr>
              <a:t>60</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1196975" y="696913"/>
            <a:ext cx="4641850" cy="3481387"/>
          </a:xfrm>
          <a:prstGeom prst="rect">
            <a:avLst/>
          </a:prstGeom>
        </p:spPr>
      </p:sp>
      <p:sp>
        <p:nvSpPr>
          <p:cNvPr id="40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0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138FA5A-F34A-4FDF-B427-93C0D9A1915A}" type="slidenum">
              <a:rPr lang="en-US" sz="1200" b="0" strike="noStrike" spc="-1">
                <a:solidFill>
                  <a:srgbClr val="000000"/>
                </a:solidFill>
                <a:latin typeface="Arial"/>
                <a:ea typeface="MS PGothic"/>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noRot="1" noChangeAspect="1"/>
          </p:cNvSpPr>
          <p:nvPr>
            <p:ph type="sldImg"/>
          </p:nvPr>
        </p:nvSpPr>
        <p:spPr>
          <a:xfrm>
            <a:off x="1196975" y="696913"/>
            <a:ext cx="4641850" cy="3481387"/>
          </a:xfrm>
          <a:prstGeom prst="rect">
            <a:avLst/>
          </a:prstGeom>
        </p:spPr>
      </p:sp>
      <p:sp>
        <p:nvSpPr>
          <p:cNvPr id="41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How does this differ from subtype polymorphism? Subtype polymorphism is static, this is dynamic. Subtype polymorphism requires declared types for seq1 and seq2, which are </a:t>
            </a:r>
            <a:r>
              <a:rPr lang="en-US" sz="2000" b="0" strike="noStrike" spc="-1" dirty="0" err="1">
                <a:latin typeface="Arial"/>
              </a:rPr>
              <a:t>iterable</a:t>
            </a:r>
            <a:r>
              <a:rPr lang="en-US" sz="2000" b="0" strike="noStrike" spc="-1" dirty="0">
                <a:latin typeface="Arial"/>
              </a:rPr>
              <a:t> types. Subtype polymorphism guarantees that every subclass of the declared type will be </a:t>
            </a:r>
            <a:r>
              <a:rPr lang="en-US" sz="2000" b="0" strike="noStrike" spc="-1" dirty="0" err="1">
                <a:latin typeface="Arial"/>
              </a:rPr>
              <a:t>iterable</a:t>
            </a:r>
            <a:r>
              <a:rPr lang="en-US" sz="2000" b="0" strike="noStrike" spc="-1" dirty="0">
                <a:latin typeface="Arial"/>
              </a:rPr>
              <a:t>! Java subtyping guarantees that when intersect is called, the runtime seq1 and seq2 will implement iteration! With subtype polymorphism the compiler prevents calling intersect(2,2) for example. </a:t>
            </a:r>
          </a:p>
          <a:p>
            <a:endParaRPr lang="en-US" sz="2000" b="0" strike="noStrike" spc="-1" dirty="0">
              <a:latin typeface="Arial"/>
            </a:endParaRPr>
          </a:p>
          <a:p>
            <a:r>
              <a:rPr lang="en-US" sz="2000" b="0" strike="noStrike" spc="-1" dirty="0">
                <a:latin typeface="Arial"/>
              </a:rPr>
              <a:t>In contrast, Python is dynamic. There is no “common supertype” for the types that seq1 and seq2 may take at runtime. seq1 and seq2 can be anything. They can be completely unrelated types. Errors are dynamic. If someone calls intersect(2,2), intersect will execute, and bomb at “for x in sequence1” with a  runtime type error. </a:t>
            </a:r>
          </a:p>
        </p:txBody>
      </p:sp>
      <p:sp>
        <p:nvSpPr>
          <p:cNvPr id="41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BEE3C50-66CD-42FB-81F8-FBD3EE67D95A}" type="slidenum">
              <a:rPr lang="en-US" sz="1200" b="0" strike="noStrike" spc="-1">
                <a:solidFill>
                  <a:srgbClr val="000000"/>
                </a:solidFill>
                <a:latin typeface="Arial"/>
                <a:ea typeface="MS PGothic"/>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1"/>
          <p:cNvSpPr>
            <a:spLocks noGrp="1" noRot="1" noChangeAspect="1"/>
          </p:cNvSpPr>
          <p:nvPr>
            <p:ph type="sldImg"/>
          </p:nvPr>
        </p:nvSpPr>
        <p:spPr>
          <a:xfrm>
            <a:off x="1196975" y="696913"/>
            <a:ext cx="4641850" cy="3481387"/>
          </a:xfrm>
          <a:prstGeom prst="rect">
            <a:avLst/>
          </a:prstGeom>
        </p:spPr>
      </p:sp>
      <p:sp>
        <p:nvSpPr>
          <p:cNvPr id="414"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1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874413C-9249-4FAA-A630-C9F7B41F1926}" type="slidenum">
              <a:rPr lang="en-US" sz="1200" b="0" strike="noStrike" spc="-1">
                <a:solidFill>
                  <a:srgbClr val="000000"/>
                </a:solidFill>
                <a:latin typeface="Arial"/>
                <a:ea typeface="MS PGothic"/>
              </a:rPr>
              <a:t>9</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noRot="1" noChangeAspect="1"/>
          </p:cNvSpPr>
          <p:nvPr>
            <p:ph type="sldImg"/>
          </p:nvPr>
        </p:nvSpPr>
        <p:spPr>
          <a:xfrm>
            <a:off x="1196975" y="696913"/>
            <a:ext cx="4641850" cy="3481387"/>
          </a:xfrm>
          <a:prstGeom prst="rect">
            <a:avLst/>
          </a:prstGeom>
        </p:spPr>
      </p:sp>
      <p:sp>
        <p:nvSpPr>
          <p:cNvPr id="41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In templated classes list_node and list, V is the explicit type parameter. The templated classes can be instantiated with different type arguments, e.g., int, char, class A, etc. And the “polymprphic” code works with all those classes. </a:t>
            </a:r>
          </a:p>
          <a:p>
            <a:endParaRPr lang="en-US" sz="2000" b="0" strike="noStrike" spc="-1">
              <a:latin typeface="Arial"/>
            </a:endParaRPr>
          </a:p>
        </p:txBody>
      </p:sp>
      <p:sp>
        <p:nvSpPr>
          <p:cNvPr id="41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6AB1E3D-BCCB-4927-A9CF-DB7FADA19278}" type="slidenum">
              <a:rPr lang="en-US" sz="1200" b="0" strike="noStrike" spc="-1">
                <a:solidFill>
                  <a:srgbClr val="000000"/>
                </a:solidFill>
                <a:latin typeface="Arial"/>
                <a:ea typeface="MS PGothic"/>
              </a:rPr>
              <a:t>10</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FEEA-468D-4A7E-A585-54BAAA6484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CB5BBB-08F6-4DFD-86A7-63C58F3B4F7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0610E72-D2BA-4290-96F7-40F661BDD116}"/>
              </a:ext>
            </a:extLst>
          </p:cNvPr>
          <p:cNvSpPr>
            <a:spLocks noGrp="1"/>
          </p:cNvSpPr>
          <p:nvPr>
            <p:ph type="dt" sz="half" idx="10"/>
          </p:nvPr>
        </p:nvSpPr>
        <p:spPr/>
        <p:txBody>
          <a:bodyPr/>
          <a:lstStyle/>
          <a:p>
            <a:fld id="{192D69C7-B81F-4A98-A74A-A7BB0FC94BC4}" type="datetime1">
              <a:rPr lang="en-US" smtClean="0"/>
              <a:t>4/9/21</a:t>
            </a:fld>
            <a:endParaRPr lang="en-US"/>
          </a:p>
        </p:txBody>
      </p:sp>
      <p:sp>
        <p:nvSpPr>
          <p:cNvPr id="5" name="Footer Placeholder 4">
            <a:extLst>
              <a:ext uri="{FF2B5EF4-FFF2-40B4-BE49-F238E27FC236}">
                <a16:creationId xmlns:a16="http://schemas.microsoft.com/office/drawing/2014/main" id="{08771BE5-13D9-4FFD-8252-C35AC8FA922A}"/>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1955959F-FE12-4B6F-AF3D-99E3A0D984F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677890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578A-15F1-4F59-A7C1-BEA3844286C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1C0B69D-2240-4391-8911-936AF91235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E42E-7B76-419F-9B9D-BF1134AB0B2E}"/>
              </a:ext>
            </a:extLst>
          </p:cNvPr>
          <p:cNvSpPr>
            <a:spLocks noGrp="1"/>
          </p:cNvSpPr>
          <p:nvPr>
            <p:ph type="dt" sz="half" idx="10"/>
          </p:nvPr>
        </p:nvSpPr>
        <p:spPr/>
        <p:txBody>
          <a:bodyPr/>
          <a:lstStyle/>
          <a:p>
            <a:fld id="{F58677AB-C661-4E13-9998-58B95546DE82}" type="datetime1">
              <a:rPr lang="en-US" smtClean="0"/>
              <a:t>4/9/21</a:t>
            </a:fld>
            <a:endParaRPr lang="en-US"/>
          </a:p>
        </p:txBody>
      </p:sp>
      <p:sp>
        <p:nvSpPr>
          <p:cNvPr id="5" name="Footer Placeholder 4">
            <a:extLst>
              <a:ext uri="{FF2B5EF4-FFF2-40B4-BE49-F238E27FC236}">
                <a16:creationId xmlns:a16="http://schemas.microsoft.com/office/drawing/2014/main" id="{1F312BBF-53C6-4ACF-925E-FB8B91140437}"/>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6F4255EB-3D80-460F-BC46-EFA96C765148}"/>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297077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D3C9-BB44-4CD9-8007-6723921970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AA0FE0-5628-4E0F-A9EA-2A452B2BCC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4F4C04-4C9B-41F8-98B4-8827EB070699}"/>
              </a:ext>
            </a:extLst>
          </p:cNvPr>
          <p:cNvSpPr>
            <a:spLocks noGrp="1"/>
          </p:cNvSpPr>
          <p:nvPr>
            <p:ph type="dt" sz="half" idx="10"/>
          </p:nvPr>
        </p:nvSpPr>
        <p:spPr/>
        <p:txBody>
          <a:bodyPr/>
          <a:lstStyle/>
          <a:p>
            <a:fld id="{F74C81F2-B0A6-4B39-9614-A7842AC5B532}" type="datetime1">
              <a:rPr lang="en-US" smtClean="0"/>
              <a:t>4/9/21</a:t>
            </a:fld>
            <a:endParaRPr lang="en-US"/>
          </a:p>
        </p:txBody>
      </p:sp>
      <p:sp>
        <p:nvSpPr>
          <p:cNvPr id="5" name="Footer Placeholder 4">
            <a:extLst>
              <a:ext uri="{FF2B5EF4-FFF2-40B4-BE49-F238E27FC236}">
                <a16:creationId xmlns:a16="http://schemas.microsoft.com/office/drawing/2014/main" id="{4E257B72-9B35-4BBF-832F-1EB5207F370E}"/>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751CAF40-245A-4DB2-8D6A-405A257953E9}"/>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941487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B12E-1E66-486F-8BAF-83C220E8A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45DA9-3CE2-4530-BEC7-7C3FF493B4C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63EF0-2FF8-4176-ABE9-492D2A6ABCB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3D264-1647-4A31-AC36-00B50402F896}"/>
              </a:ext>
            </a:extLst>
          </p:cNvPr>
          <p:cNvSpPr>
            <a:spLocks noGrp="1"/>
          </p:cNvSpPr>
          <p:nvPr>
            <p:ph type="dt" sz="half" idx="10"/>
          </p:nvPr>
        </p:nvSpPr>
        <p:spPr/>
        <p:txBody>
          <a:bodyPr/>
          <a:lstStyle/>
          <a:p>
            <a:fld id="{E6244EA4-82DD-42FC-AACA-BE884E86572A}" type="datetime1">
              <a:rPr lang="en-US" smtClean="0"/>
              <a:t>4/9/21</a:t>
            </a:fld>
            <a:endParaRPr lang="en-US"/>
          </a:p>
        </p:txBody>
      </p:sp>
      <p:sp>
        <p:nvSpPr>
          <p:cNvPr id="6" name="Footer Placeholder 5">
            <a:extLst>
              <a:ext uri="{FF2B5EF4-FFF2-40B4-BE49-F238E27FC236}">
                <a16:creationId xmlns:a16="http://schemas.microsoft.com/office/drawing/2014/main" id="{36CF2CB2-E78F-48D5-B328-8D89E398717D}"/>
              </a:ext>
            </a:extLst>
          </p:cNvPr>
          <p:cNvSpPr>
            <a:spLocks noGrp="1"/>
          </p:cNvSpPr>
          <p:nvPr>
            <p:ph type="ftr" sz="quarter" idx="11"/>
          </p:nvPr>
        </p:nvSpPr>
        <p:spPr/>
        <p:txBody>
          <a:bodyPr/>
          <a:lstStyle/>
          <a:p>
            <a:r>
              <a:rPr lang="en-US" dirty="0"/>
              <a:t>CSCI 2600 Spring 2021</a:t>
            </a:r>
          </a:p>
        </p:txBody>
      </p:sp>
      <p:sp>
        <p:nvSpPr>
          <p:cNvPr id="7" name="Slide Number Placeholder 6">
            <a:extLst>
              <a:ext uri="{FF2B5EF4-FFF2-40B4-BE49-F238E27FC236}">
                <a16:creationId xmlns:a16="http://schemas.microsoft.com/office/drawing/2014/main" id="{F8A25232-48DA-4AB6-B8C3-D568C4E37AF5}"/>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200376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F6303-0634-48D8-9873-F68F32A02E2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08AB5-A851-4556-80CE-3922B2EF34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EC8B1AA-3848-4B99-AB44-C2018A07617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476B95-9DCE-4E99-940A-E87B360D76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634399-9325-4EDD-AC15-B12738AF285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72D77-34DB-4937-96B3-ECBF78BE79C6}"/>
              </a:ext>
            </a:extLst>
          </p:cNvPr>
          <p:cNvSpPr>
            <a:spLocks noGrp="1"/>
          </p:cNvSpPr>
          <p:nvPr>
            <p:ph type="dt" sz="half" idx="10"/>
          </p:nvPr>
        </p:nvSpPr>
        <p:spPr/>
        <p:txBody>
          <a:bodyPr/>
          <a:lstStyle/>
          <a:p>
            <a:fld id="{321BB168-F63C-4C0B-AB6B-5AD61EBAA45B}" type="datetime1">
              <a:rPr lang="en-US" smtClean="0"/>
              <a:t>4/9/21</a:t>
            </a:fld>
            <a:endParaRPr lang="en-US"/>
          </a:p>
        </p:txBody>
      </p:sp>
      <p:sp>
        <p:nvSpPr>
          <p:cNvPr id="8" name="Footer Placeholder 7">
            <a:extLst>
              <a:ext uri="{FF2B5EF4-FFF2-40B4-BE49-F238E27FC236}">
                <a16:creationId xmlns:a16="http://schemas.microsoft.com/office/drawing/2014/main" id="{B511E9E9-9A6F-4627-AE35-BAB2FDA8A269}"/>
              </a:ext>
            </a:extLst>
          </p:cNvPr>
          <p:cNvSpPr>
            <a:spLocks noGrp="1"/>
          </p:cNvSpPr>
          <p:nvPr>
            <p:ph type="ftr" sz="quarter" idx="11"/>
          </p:nvPr>
        </p:nvSpPr>
        <p:spPr/>
        <p:txBody>
          <a:bodyPr/>
          <a:lstStyle/>
          <a:p>
            <a:r>
              <a:rPr lang="en-US" dirty="0"/>
              <a:t>CSCI 2600 Spring 2021</a:t>
            </a:r>
          </a:p>
        </p:txBody>
      </p:sp>
      <p:sp>
        <p:nvSpPr>
          <p:cNvPr id="9" name="Slide Number Placeholder 8">
            <a:extLst>
              <a:ext uri="{FF2B5EF4-FFF2-40B4-BE49-F238E27FC236}">
                <a16:creationId xmlns:a16="http://schemas.microsoft.com/office/drawing/2014/main" id="{5E3BEBF4-8583-4EED-B355-31348BFB55FF}"/>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06985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4B50-4FAE-4867-8B67-E6FBE3837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0BBF0B-0706-4EC8-99DA-515B63C2DCBA}"/>
              </a:ext>
            </a:extLst>
          </p:cNvPr>
          <p:cNvSpPr>
            <a:spLocks noGrp="1"/>
          </p:cNvSpPr>
          <p:nvPr>
            <p:ph type="dt" sz="half" idx="10"/>
          </p:nvPr>
        </p:nvSpPr>
        <p:spPr/>
        <p:txBody>
          <a:bodyPr/>
          <a:lstStyle/>
          <a:p>
            <a:fld id="{923C384A-8EC4-4733-8899-3683124C0293}" type="datetime1">
              <a:rPr lang="en-US" smtClean="0"/>
              <a:t>4/9/21</a:t>
            </a:fld>
            <a:endParaRPr lang="en-US"/>
          </a:p>
        </p:txBody>
      </p:sp>
      <p:sp>
        <p:nvSpPr>
          <p:cNvPr id="4" name="Footer Placeholder 3">
            <a:extLst>
              <a:ext uri="{FF2B5EF4-FFF2-40B4-BE49-F238E27FC236}">
                <a16:creationId xmlns:a16="http://schemas.microsoft.com/office/drawing/2014/main" id="{7189BFE6-2FBE-49BC-981B-ECBA709C3F86}"/>
              </a:ext>
            </a:extLst>
          </p:cNvPr>
          <p:cNvSpPr>
            <a:spLocks noGrp="1"/>
          </p:cNvSpPr>
          <p:nvPr>
            <p:ph type="ftr" sz="quarter" idx="11"/>
          </p:nvPr>
        </p:nvSpPr>
        <p:spPr/>
        <p:txBody>
          <a:bodyPr/>
          <a:lstStyle/>
          <a:p>
            <a:r>
              <a:rPr lang="en-US" dirty="0"/>
              <a:t>CSCI 2600 Spring 2021</a:t>
            </a:r>
          </a:p>
        </p:txBody>
      </p:sp>
      <p:sp>
        <p:nvSpPr>
          <p:cNvPr id="5" name="Slide Number Placeholder 4">
            <a:extLst>
              <a:ext uri="{FF2B5EF4-FFF2-40B4-BE49-F238E27FC236}">
                <a16:creationId xmlns:a16="http://schemas.microsoft.com/office/drawing/2014/main" id="{0AA49EF7-E86C-4A1E-AFC2-D4517C54930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55011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07834-1D7F-48E0-A5E4-80F681EBF44C}"/>
              </a:ext>
            </a:extLst>
          </p:cNvPr>
          <p:cNvSpPr>
            <a:spLocks noGrp="1"/>
          </p:cNvSpPr>
          <p:nvPr>
            <p:ph type="dt" sz="half" idx="10"/>
          </p:nvPr>
        </p:nvSpPr>
        <p:spPr/>
        <p:txBody>
          <a:bodyPr/>
          <a:lstStyle/>
          <a:p>
            <a:fld id="{2D7F114F-9388-420E-824D-1D7BD43D8C39}" type="datetime1">
              <a:rPr lang="en-US" smtClean="0"/>
              <a:t>4/9/21</a:t>
            </a:fld>
            <a:endParaRPr lang="en-US"/>
          </a:p>
        </p:txBody>
      </p:sp>
      <p:sp>
        <p:nvSpPr>
          <p:cNvPr id="3" name="Footer Placeholder 2">
            <a:extLst>
              <a:ext uri="{FF2B5EF4-FFF2-40B4-BE49-F238E27FC236}">
                <a16:creationId xmlns:a16="http://schemas.microsoft.com/office/drawing/2014/main" id="{5B2F0030-F095-4226-8AFB-D7D006EF6D90}"/>
              </a:ext>
            </a:extLst>
          </p:cNvPr>
          <p:cNvSpPr>
            <a:spLocks noGrp="1"/>
          </p:cNvSpPr>
          <p:nvPr>
            <p:ph type="ftr" sz="quarter" idx="11"/>
          </p:nvPr>
        </p:nvSpPr>
        <p:spPr/>
        <p:txBody>
          <a:bodyPr/>
          <a:lstStyle/>
          <a:p>
            <a:r>
              <a:rPr lang="en-US" dirty="0"/>
              <a:t>CSCI 2600 Spring 2021</a:t>
            </a:r>
          </a:p>
        </p:txBody>
      </p:sp>
      <p:sp>
        <p:nvSpPr>
          <p:cNvPr id="4" name="Slide Number Placeholder 3">
            <a:extLst>
              <a:ext uri="{FF2B5EF4-FFF2-40B4-BE49-F238E27FC236}">
                <a16:creationId xmlns:a16="http://schemas.microsoft.com/office/drawing/2014/main" id="{BE4D4B52-6C69-4418-8247-095765611A1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385858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D269-8A57-4514-994B-2B640DBF22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065B794-ADD5-4380-9EE0-D36EEBAC4C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0D64B-D238-42F7-BD22-E4E584FE48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DA15317-1298-4A7D-8650-F80BBDF2E0CD}"/>
              </a:ext>
            </a:extLst>
          </p:cNvPr>
          <p:cNvSpPr>
            <a:spLocks noGrp="1"/>
          </p:cNvSpPr>
          <p:nvPr>
            <p:ph type="dt" sz="half" idx="10"/>
          </p:nvPr>
        </p:nvSpPr>
        <p:spPr/>
        <p:txBody>
          <a:bodyPr/>
          <a:lstStyle/>
          <a:p>
            <a:fld id="{E662D18E-2799-48AE-B6CC-C3A96A59C2E7}" type="datetime1">
              <a:rPr lang="en-US" smtClean="0"/>
              <a:t>4/9/21</a:t>
            </a:fld>
            <a:endParaRPr lang="en-US"/>
          </a:p>
        </p:txBody>
      </p:sp>
      <p:sp>
        <p:nvSpPr>
          <p:cNvPr id="6" name="Footer Placeholder 5">
            <a:extLst>
              <a:ext uri="{FF2B5EF4-FFF2-40B4-BE49-F238E27FC236}">
                <a16:creationId xmlns:a16="http://schemas.microsoft.com/office/drawing/2014/main" id="{BD2F2CCE-5212-4925-A86B-4B1CCB372B7E}"/>
              </a:ext>
            </a:extLst>
          </p:cNvPr>
          <p:cNvSpPr>
            <a:spLocks noGrp="1"/>
          </p:cNvSpPr>
          <p:nvPr>
            <p:ph type="ftr" sz="quarter" idx="11"/>
          </p:nvPr>
        </p:nvSpPr>
        <p:spPr/>
        <p:txBody>
          <a:bodyPr/>
          <a:lstStyle/>
          <a:p>
            <a:r>
              <a:rPr lang="en-US" dirty="0"/>
              <a:t>CSCI 2600 Spring 2021</a:t>
            </a:r>
          </a:p>
        </p:txBody>
      </p:sp>
      <p:sp>
        <p:nvSpPr>
          <p:cNvPr id="7" name="Slide Number Placeholder 6">
            <a:extLst>
              <a:ext uri="{FF2B5EF4-FFF2-40B4-BE49-F238E27FC236}">
                <a16:creationId xmlns:a16="http://schemas.microsoft.com/office/drawing/2014/main" id="{A4E6FB78-85AE-4FB7-AEA5-A91C7F14985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238372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76F7-D29D-497D-A717-3CC5D28972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E55CC13-5A40-4461-8F48-9B381D28C3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EA0E60-64FA-4A6C-98E0-35F314A620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19B17E-7ECE-4A5A-AAF4-92D7F6D9FA4B}"/>
              </a:ext>
            </a:extLst>
          </p:cNvPr>
          <p:cNvSpPr>
            <a:spLocks noGrp="1"/>
          </p:cNvSpPr>
          <p:nvPr>
            <p:ph type="dt" sz="half" idx="10"/>
          </p:nvPr>
        </p:nvSpPr>
        <p:spPr/>
        <p:txBody>
          <a:bodyPr/>
          <a:lstStyle/>
          <a:p>
            <a:fld id="{9CD5DCA3-0E50-4595-B4C5-4282266DD428}" type="datetime1">
              <a:rPr lang="en-US" smtClean="0"/>
              <a:t>4/9/21</a:t>
            </a:fld>
            <a:endParaRPr lang="en-US"/>
          </a:p>
        </p:txBody>
      </p:sp>
      <p:sp>
        <p:nvSpPr>
          <p:cNvPr id="6" name="Footer Placeholder 5">
            <a:extLst>
              <a:ext uri="{FF2B5EF4-FFF2-40B4-BE49-F238E27FC236}">
                <a16:creationId xmlns:a16="http://schemas.microsoft.com/office/drawing/2014/main" id="{0F9EAE2E-16AD-46AF-9BA6-7F50ECC78179}"/>
              </a:ext>
            </a:extLst>
          </p:cNvPr>
          <p:cNvSpPr>
            <a:spLocks noGrp="1"/>
          </p:cNvSpPr>
          <p:nvPr>
            <p:ph type="ftr" sz="quarter" idx="11"/>
          </p:nvPr>
        </p:nvSpPr>
        <p:spPr/>
        <p:txBody>
          <a:bodyPr/>
          <a:lstStyle/>
          <a:p>
            <a:r>
              <a:rPr lang="en-US" dirty="0"/>
              <a:t>CSCI 2600 Spring 2021</a:t>
            </a:r>
          </a:p>
        </p:txBody>
      </p:sp>
      <p:sp>
        <p:nvSpPr>
          <p:cNvPr id="7" name="Slide Number Placeholder 6">
            <a:extLst>
              <a:ext uri="{FF2B5EF4-FFF2-40B4-BE49-F238E27FC236}">
                <a16:creationId xmlns:a16="http://schemas.microsoft.com/office/drawing/2014/main" id="{F8913667-D7EE-4587-97C0-AAD50C0DF827}"/>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950796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01DD-28BC-4D7F-B41C-CD2EE644C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0AF47F-6A17-45F2-9727-8591F2780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220AB-3A0C-4D41-866B-794A5CB9B5F3}"/>
              </a:ext>
            </a:extLst>
          </p:cNvPr>
          <p:cNvSpPr>
            <a:spLocks noGrp="1"/>
          </p:cNvSpPr>
          <p:nvPr>
            <p:ph type="dt" sz="half" idx="10"/>
          </p:nvPr>
        </p:nvSpPr>
        <p:spPr/>
        <p:txBody>
          <a:bodyPr/>
          <a:lstStyle/>
          <a:p>
            <a:fld id="{50C0DEB9-7D4A-4F20-A890-912CD4422E9B}" type="datetime1">
              <a:rPr lang="en-US" smtClean="0"/>
              <a:t>4/9/21</a:t>
            </a:fld>
            <a:endParaRPr lang="en-US"/>
          </a:p>
        </p:txBody>
      </p:sp>
      <p:sp>
        <p:nvSpPr>
          <p:cNvPr id="5" name="Footer Placeholder 4">
            <a:extLst>
              <a:ext uri="{FF2B5EF4-FFF2-40B4-BE49-F238E27FC236}">
                <a16:creationId xmlns:a16="http://schemas.microsoft.com/office/drawing/2014/main" id="{04B586AF-C67F-415C-8B5A-20BB2013C08F}"/>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552BB416-144E-40D1-A199-3DC9AAD512CA}"/>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922682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B4A4B-E3FC-4790-A309-D14A4B9D78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3F347-459D-441D-A276-452FFC13067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BFA0C-EE89-47E3-81FD-0F601DF6BABF}"/>
              </a:ext>
            </a:extLst>
          </p:cNvPr>
          <p:cNvSpPr>
            <a:spLocks noGrp="1"/>
          </p:cNvSpPr>
          <p:nvPr>
            <p:ph type="dt" sz="half" idx="10"/>
          </p:nvPr>
        </p:nvSpPr>
        <p:spPr/>
        <p:txBody>
          <a:bodyPr/>
          <a:lstStyle/>
          <a:p>
            <a:fld id="{D2356999-53BA-4BFC-B5B3-400D7224522A}" type="datetime1">
              <a:rPr lang="en-US" smtClean="0"/>
              <a:t>4/9/21</a:t>
            </a:fld>
            <a:endParaRPr lang="en-US"/>
          </a:p>
        </p:txBody>
      </p:sp>
      <p:sp>
        <p:nvSpPr>
          <p:cNvPr id="5" name="Footer Placeholder 4">
            <a:extLst>
              <a:ext uri="{FF2B5EF4-FFF2-40B4-BE49-F238E27FC236}">
                <a16:creationId xmlns:a16="http://schemas.microsoft.com/office/drawing/2014/main" id="{9595CCC0-1E21-4243-9DD5-B3327CCD2D10}"/>
              </a:ext>
            </a:extLst>
          </p:cNvPr>
          <p:cNvSpPr>
            <a:spLocks noGrp="1"/>
          </p:cNvSpPr>
          <p:nvPr>
            <p:ph type="ftr" sz="quarter" idx="11"/>
          </p:nvPr>
        </p:nvSpPr>
        <p:spPr/>
        <p:txBody>
          <a:bodyPr/>
          <a:lstStyle/>
          <a:p>
            <a:r>
              <a:rPr lang="en-US" dirty="0"/>
              <a:t>CSCI 2600 Spring 2021</a:t>
            </a:r>
          </a:p>
        </p:txBody>
      </p:sp>
      <p:sp>
        <p:nvSpPr>
          <p:cNvPr id="6" name="Slide Number Placeholder 5">
            <a:extLst>
              <a:ext uri="{FF2B5EF4-FFF2-40B4-BE49-F238E27FC236}">
                <a16:creationId xmlns:a16="http://schemas.microsoft.com/office/drawing/2014/main" id="{6BC4FBDB-91F2-4349-8F62-D070B1A270B4}"/>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647829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71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
        <p:nvSpPr>
          <p:cNvPr id="45"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2400" b="0" strike="noStrike" spc="-1">
              <a:latin typeface="Arial"/>
            </a:endParaRPr>
          </a:p>
        </p:txBody>
      </p:sp>
    </p:spTree>
    <p:extLst>
      <p:ext uri="{BB962C8B-B14F-4D97-AF65-F5344CB8AC3E}">
        <p14:creationId xmlns:p14="http://schemas.microsoft.com/office/powerpoint/2010/main" val="2238014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
        <p:nvSpPr>
          <p:cNvPr id="47"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1575" b="0" strike="noStrike" spc="-1">
              <a:solidFill>
                <a:srgbClr val="000000"/>
              </a:solidFill>
              <a:latin typeface="Calibri"/>
            </a:endParaRPr>
          </a:p>
        </p:txBody>
      </p:sp>
    </p:spTree>
    <p:extLst>
      <p:ext uri="{BB962C8B-B14F-4D97-AF65-F5344CB8AC3E}">
        <p14:creationId xmlns:p14="http://schemas.microsoft.com/office/powerpoint/2010/main" val="1873646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
        <p:nvSpPr>
          <p:cNvPr id="4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5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1575" b="0" strike="noStrike" spc="-1">
              <a:solidFill>
                <a:srgbClr val="000000"/>
              </a:solidFill>
              <a:latin typeface="Calibri"/>
            </a:endParaRPr>
          </a:p>
        </p:txBody>
      </p:sp>
    </p:spTree>
    <p:extLst>
      <p:ext uri="{BB962C8B-B14F-4D97-AF65-F5344CB8AC3E}">
        <p14:creationId xmlns:p14="http://schemas.microsoft.com/office/powerpoint/2010/main" val="160596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0"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Tree>
    <p:extLst>
      <p:ext uri="{BB962C8B-B14F-4D97-AF65-F5344CB8AC3E}">
        <p14:creationId xmlns:p14="http://schemas.microsoft.com/office/powerpoint/2010/main" val="510821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2400" b="0" strike="noStrike" spc="-1">
              <a:latin typeface="Arial"/>
            </a:endParaRPr>
          </a:p>
        </p:txBody>
      </p:sp>
    </p:spTree>
    <p:extLst>
      <p:ext uri="{BB962C8B-B14F-4D97-AF65-F5344CB8AC3E}">
        <p14:creationId xmlns:p14="http://schemas.microsoft.com/office/powerpoint/2010/main" val="3725965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
        <p:nvSpPr>
          <p:cNvPr id="5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5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5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Tree>
    <p:extLst>
      <p:ext uri="{BB962C8B-B14F-4D97-AF65-F5344CB8AC3E}">
        <p14:creationId xmlns:p14="http://schemas.microsoft.com/office/powerpoint/2010/main" val="6191757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
        <p:nvSpPr>
          <p:cNvPr id="5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5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6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Tree>
    <p:extLst>
      <p:ext uri="{BB962C8B-B14F-4D97-AF65-F5344CB8AC3E}">
        <p14:creationId xmlns:p14="http://schemas.microsoft.com/office/powerpoint/2010/main" val="372828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
        <p:nvSpPr>
          <p:cNvPr id="6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6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6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1575" b="0" strike="noStrike" spc="-1">
              <a:solidFill>
                <a:srgbClr val="000000"/>
              </a:solidFill>
              <a:latin typeface="Calibri"/>
            </a:endParaRPr>
          </a:p>
        </p:txBody>
      </p:sp>
    </p:spTree>
    <p:extLst>
      <p:ext uri="{BB962C8B-B14F-4D97-AF65-F5344CB8AC3E}">
        <p14:creationId xmlns:p14="http://schemas.microsoft.com/office/powerpoint/2010/main" val="3130415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
        <p:nvSpPr>
          <p:cNvPr id="66"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67"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1575" b="0" strike="noStrike" spc="-1">
              <a:solidFill>
                <a:srgbClr val="000000"/>
              </a:solidFill>
              <a:latin typeface="Calibri"/>
            </a:endParaRPr>
          </a:p>
        </p:txBody>
      </p:sp>
    </p:spTree>
    <p:extLst>
      <p:ext uri="{BB962C8B-B14F-4D97-AF65-F5344CB8AC3E}">
        <p14:creationId xmlns:p14="http://schemas.microsoft.com/office/powerpoint/2010/main" val="23328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
        <p:nvSpPr>
          <p:cNvPr id="69"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7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71"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72"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1575" b="0" strike="noStrike" spc="-1">
              <a:solidFill>
                <a:srgbClr val="000000"/>
              </a:solidFill>
              <a:latin typeface="Calibri"/>
            </a:endParaRPr>
          </a:p>
        </p:txBody>
      </p:sp>
    </p:spTree>
    <p:extLst>
      <p:ext uri="{BB962C8B-B14F-4D97-AF65-F5344CB8AC3E}">
        <p14:creationId xmlns:p14="http://schemas.microsoft.com/office/powerpoint/2010/main" val="1659684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2475" b="0" strike="noStrike" spc="-1">
              <a:solidFill>
                <a:srgbClr val="000000"/>
              </a:solidFill>
              <a:latin typeface="Tahoma"/>
            </a:endParaRPr>
          </a:p>
        </p:txBody>
      </p:sp>
      <p:sp>
        <p:nvSpPr>
          <p:cNvPr id="74"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75"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76"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77"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78"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1575" b="0" strike="noStrike" spc="-1">
              <a:solidFill>
                <a:srgbClr val="000000"/>
              </a:solidFill>
              <a:latin typeface="Calibri"/>
            </a:endParaRPr>
          </a:p>
        </p:txBody>
      </p:sp>
      <p:sp>
        <p:nvSpPr>
          <p:cNvPr id="79"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1575" b="0" strike="noStrike" spc="-1">
              <a:solidFill>
                <a:srgbClr val="000000"/>
              </a:solidFill>
              <a:latin typeface="Calibri"/>
            </a:endParaRPr>
          </a:p>
        </p:txBody>
      </p:sp>
    </p:spTree>
    <p:extLst>
      <p:ext uri="{BB962C8B-B14F-4D97-AF65-F5344CB8AC3E}">
        <p14:creationId xmlns:p14="http://schemas.microsoft.com/office/powerpoint/2010/main" val="438730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B43A-9D07-43E5-97DF-FE6EA27149B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706F88E-7B81-4ACC-8946-4074AE2D86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70F140-42F3-402A-B34E-06806F19F8CD}"/>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5" name="Footer Placeholder 4">
            <a:extLst>
              <a:ext uri="{FF2B5EF4-FFF2-40B4-BE49-F238E27FC236}">
                <a16:creationId xmlns:a16="http://schemas.microsoft.com/office/drawing/2014/main" id="{2890C619-D1CE-4DD1-99F2-BABD699D6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C575D-FA20-49DD-9DB9-8CD9FCF502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871784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9263-A8F5-404A-A97D-1C604FB7C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173A7-DC46-4887-9157-9AE557512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A98D1-8D52-4A2A-8A0C-CF7835B67958}"/>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5" name="Footer Placeholder 4">
            <a:extLst>
              <a:ext uri="{FF2B5EF4-FFF2-40B4-BE49-F238E27FC236}">
                <a16:creationId xmlns:a16="http://schemas.microsoft.com/office/drawing/2014/main" id="{80471271-CB10-4B96-AC73-C4989D88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2C8B0-D321-44F6-AF3C-E74780903A9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85883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A9F-779A-44FC-AEA8-BEAF8B48117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6BF145B-FAB2-461B-BD69-771D96C632B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F6192-DCD7-49A6-A4F1-79932C7EDE20}"/>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5" name="Footer Placeholder 4">
            <a:extLst>
              <a:ext uri="{FF2B5EF4-FFF2-40B4-BE49-F238E27FC236}">
                <a16:creationId xmlns:a16="http://schemas.microsoft.com/office/drawing/2014/main" id="{23B8D962-CF51-4116-8D52-F3FDDAE9D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F7F68-421B-4169-871A-C7B6C5F912E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662735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F2C4-2755-4552-84CD-B7DB0659E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AF950-CB3A-446E-9E64-AE3CEBD4234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AE81C-5C2B-40CC-9C84-16BB7D0321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7BECB-08C4-4B97-8B46-11396D46E7AB}"/>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6" name="Footer Placeholder 5">
            <a:extLst>
              <a:ext uri="{FF2B5EF4-FFF2-40B4-BE49-F238E27FC236}">
                <a16:creationId xmlns:a16="http://schemas.microsoft.com/office/drawing/2014/main" id="{EE78F836-7DCC-463E-851D-F6AFD7158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12DB-1B09-44F2-88A2-DFAFEAB3276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5802254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1396-3776-4225-8ADA-5E88501249C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238102-F844-4744-889C-E31A85DE9C7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33A1A-1E1F-4D91-91C4-88E299DAE4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5D2BE-0F70-4994-B567-1C6EDFE383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54365-7750-4305-9BC2-4734407C8D0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101D0-186C-4854-8560-DC0137A86210}"/>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8" name="Footer Placeholder 7">
            <a:extLst>
              <a:ext uri="{FF2B5EF4-FFF2-40B4-BE49-F238E27FC236}">
                <a16:creationId xmlns:a16="http://schemas.microsoft.com/office/drawing/2014/main" id="{7C2E9C66-1BD0-4DB9-96DD-97E73E0623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C0B0D-A879-4338-AAEC-D46B7DCFC5C9}"/>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503996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269F-50CC-41EB-9311-A51D70F3BC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A64B9-A009-44D2-AA2F-FDABE854CFCB}"/>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4" name="Footer Placeholder 3">
            <a:extLst>
              <a:ext uri="{FF2B5EF4-FFF2-40B4-BE49-F238E27FC236}">
                <a16:creationId xmlns:a16="http://schemas.microsoft.com/office/drawing/2014/main" id="{A5D3613B-5186-4C51-8C75-9D15367105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5DFF9-4778-4695-AEAF-CEDABFFABBE2}"/>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42245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3F60B-F958-462B-98FA-B95C46DA7919}"/>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3" name="Footer Placeholder 2">
            <a:extLst>
              <a:ext uri="{FF2B5EF4-FFF2-40B4-BE49-F238E27FC236}">
                <a16:creationId xmlns:a16="http://schemas.microsoft.com/office/drawing/2014/main" id="{8301FA8B-2AD9-46BC-A45D-5C4CBCF41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5F42B9-B411-4674-9E74-C45D51DCA028}"/>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591693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F5D2-334D-4308-9FE5-5ED6795D9E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D603CCB-5BEC-4937-89C4-F9B3DCCA5DE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7BE09-78BF-4209-A512-BC21C7D1C7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F5B2EA-7F3A-48C4-8812-C1EE7E13C65E}"/>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6" name="Footer Placeholder 5">
            <a:extLst>
              <a:ext uri="{FF2B5EF4-FFF2-40B4-BE49-F238E27FC236}">
                <a16:creationId xmlns:a16="http://schemas.microsoft.com/office/drawing/2014/main" id="{D3FC6B78-DFF6-4749-8F01-1ABEC555D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DBF6A-C110-4386-95CD-596FC4569DD7}"/>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1083278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3EB8-FFC5-433E-880E-BDB45C39EB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A672DA9-6AC7-410B-878F-1E457AE477A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A1B5D69-C1B2-440F-B531-280B1E8595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2DDDD5-B819-4350-9E9F-04AD8B58C8D5}"/>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6" name="Footer Placeholder 5">
            <a:extLst>
              <a:ext uri="{FF2B5EF4-FFF2-40B4-BE49-F238E27FC236}">
                <a16:creationId xmlns:a16="http://schemas.microsoft.com/office/drawing/2014/main" id="{C21CF8D0-0D04-4D47-A73E-94A90CB11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3740F-68AC-48B2-B7D5-8BC6474744A4}"/>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376234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2105-32F4-4961-9F13-39413119D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FB512A-A883-4898-9F7D-A0952FEA6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A2AEF-2D38-4B63-8266-8AAC2DBBD854}"/>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5" name="Footer Placeholder 4">
            <a:extLst>
              <a:ext uri="{FF2B5EF4-FFF2-40B4-BE49-F238E27FC236}">
                <a16:creationId xmlns:a16="http://schemas.microsoft.com/office/drawing/2014/main" id="{5552D63B-A84C-4B9A-8105-F167AA133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CCAF3-AC3A-442C-AAF3-F875808555BB}"/>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3436283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8528C1-7C7E-4B9F-8D78-57FCBFA8F53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C3E06-F3A8-4B13-8271-738D7A52DE6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4ACEA-39B9-4295-9C90-C9DAAF137C5D}"/>
              </a:ext>
            </a:extLst>
          </p:cNvPr>
          <p:cNvSpPr>
            <a:spLocks noGrp="1"/>
          </p:cNvSpPr>
          <p:nvPr>
            <p:ph type="dt" sz="half" idx="10"/>
          </p:nvPr>
        </p:nvSpPr>
        <p:spPr/>
        <p:txBody>
          <a:bodyPr/>
          <a:lstStyle/>
          <a:p>
            <a:fld id="{8E02EEE2-BBEB-417C-A3F8-56D01B92C4D5}" type="datetimeFigureOut">
              <a:rPr lang="en-US" smtClean="0"/>
              <a:t>4/9/21</a:t>
            </a:fld>
            <a:endParaRPr lang="en-US"/>
          </a:p>
        </p:txBody>
      </p:sp>
      <p:sp>
        <p:nvSpPr>
          <p:cNvPr id="5" name="Footer Placeholder 4">
            <a:extLst>
              <a:ext uri="{FF2B5EF4-FFF2-40B4-BE49-F238E27FC236}">
                <a16:creationId xmlns:a16="http://schemas.microsoft.com/office/drawing/2014/main" id="{8AFF4461-F32F-49C2-9AAF-1A0316517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EAFED-9BB5-4D75-8F46-8DFDA3237ED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40234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5"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6"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8"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9"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0"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4"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143000" y="1122480"/>
            <a:ext cx="6857640" cy="2387160"/>
          </a:xfrm>
          <a:prstGeom prst="rect">
            <a:avLst/>
          </a:prstGeom>
        </p:spPr>
        <p:txBody>
          <a:bodyPr anchor="b"/>
          <a:lstStyle/>
          <a:p>
            <a:pPr algn="ctr">
              <a:lnSpc>
                <a:spcPct val="100000"/>
              </a:lnSpc>
            </a:pPr>
            <a:r>
              <a:rPr lang="en-US" sz="4500" b="0" strike="noStrike" spc="-1">
                <a:solidFill>
                  <a:srgbClr val="000000"/>
                </a:solidFill>
                <a:latin typeface="Calibri Light"/>
              </a:rPr>
              <a:t>Click to edit Master title style</a:t>
            </a:r>
            <a:endParaRPr lang="en-US" sz="4500" b="0" strike="noStrike" spc="-1">
              <a:solidFill>
                <a:srgbClr val="000000"/>
              </a:solidFill>
              <a:latin typeface="Tahoma"/>
            </a:endParaRPr>
          </a:p>
        </p:txBody>
      </p:sp>
      <p:sp>
        <p:nvSpPr>
          <p:cNvPr id="5" name="PlaceHolder 2"/>
          <p:cNvSpPr>
            <a:spLocks noGrp="1"/>
          </p:cNvSpPr>
          <p:nvPr>
            <p:ph type="dt"/>
          </p:nvPr>
        </p:nvSpPr>
        <p:spPr>
          <a:xfrm>
            <a:off x="628560" y="6356520"/>
            <a:ext cx="2057040" cy="364680"/>
          </a:xfrm>
          <a:prstGeom prst="rect">
            <a:avLst/>
          </a:prstGeom>
        </p:spPr>
        <p:txBody>
          <a:bodyPr anchor="ctr"/>
          <a:lstStyle/>
          <a:p>
            <a:pPr>
              <a:lnSpc>
                <a:spcPct val="100000"/>
              </a:lnSpc>
            </a:pPr>
            <a:fld id="{A497CA4A-CE2D-4E97-A08C-AA8EDE2B4381}" type="datetime1">
              <a:rPr lang="en-US" sz="900" b="0" strike="noStrike" spc="-1">
                <a:solidFill>
                  <a:srgbClr val="8B8B8B"/>
                </a:solidFill>
                <a:latin typeface="Tahoma"/>
                <a:ea typeface="MS PGothic"/>
              </a:rPr>
              <a:t>4/9/21</a:t>
            </a:fld>
            <a:endParaRPr lang="en-US" sz="9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41" name="PlaceHolder 2"/>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100" b="0" strike="noStrike" spc="-1">
                <a:solidFill>
                  <a:srgbClr val="000000"/>
                </a:solidFill>
                <a:latin typeface="Calibri"/>
              </a:rPr>
              <a:t>Click to edit Master text styles</a:t>
            </a:r>
          </a:p>
          <a:p>
            <a:pPr marL="864000" lvl="1" indent="-324000">
              <a:lnSpc>
                <a:spcPct val="100000"/>
              </a:lnSpc>
              <a:spcBef>
                <a:spcPts val="374"/>
              </a:spcBef>
              <a:buClr>
                <a:srgbClr val="000000"/>
              </a:buClr>
              <a:buSzPct val="75000"/>
              <a:buFont typeface="Symbol" charset="2"/>
              <a:buChar char=""/>
            </a:pPr>
            <a:r>
              <a:rPr lang="en-US" sz="18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35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350" b="0" strike="noStrike" spc="-1">
                <a:solidFill>
                  <a:srgbClr val="000000"/>
                </a:solidFill>
                <a:latin typeface="Calibri"/>
              </a:rPr>
              <a:t>Fifth level</a:t>
            </a:r>
          </a:p>
        </p:txBody>
      </p:sp>
      <p:sp>
        <p:nvSpPr>
          <p:cNvPr id="42" name="PlaceHolder 3"/>
          <p:cNvSpPr>
            <a:spLocks noGrp="1"/>
          </p:cNvSpPr>
          <p:nvPr>
            <p:ph type="dt"/>
          </p:nvPr>
        </p:nvSpPr>
        <p:spPr>
          <a:xfrm>
            <a:off x="628560" y="6356520"/>
            <a:ext cx="2057040" cy="364680"/>
          </a:xfrm>
          <a:prstGeom prst="rect">
            <a:avLst/>
          </a:prstGeom>
        </p:spPr>
        <p:txBody>
          <a:bodyPr anchor="ctr"/>
          <a:lstStyle/>
          <a:p>
            <a:pPr>
              <a:lnSpc>
                <a:spcPct val="100000"/>
              </a:lnSpc>
            </a:pPr>
            <a:fld id="{83FA7364-F374-4066-BEF3-D4B2AB14DEE6}" type="datetime1">
              <a:rPr lang="en-US" sz="900" b="0" strike="noStrike" spc="-1">
                <a:solidFill>
                  <a:srgbClr val="8B8B8B"/>
                </a:solidFill>
                <a:latin typeface="Tahoma"/>
                <a:ea typeface="MS PGothic"/>
              </a:rPr>
              <a:t>4/9/21</a:t>
            </a:fld>
            <a:endParaRPr lang="en-US" sz="900" b="0" strike="noStrike" spc="-1">
              <a:latin typeface="Times New Roman"/>
            </a:endParaRPr>
          </a:p>
        </p:txBody>
      </p:sp>
      <p:sp>
        <p:nvSpPr>
          <p:cNvPr id="43" name="PlaceHolder 4"/>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D2449-10A8-440B-86FF-FD6DD150EA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9E269-8CA1-40FA-A170-2C500BAE3F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0D49C-83E6-4300-B3C6-3D049212C9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53C8FC-7822-4919-8C1D-FC4B7C718FD1}" type="datetime1">
              <a:rPr lang="en-US" smtClean="0"/>
              <a:t>4/9/21</a:t>
            </a:fld>
            <a:endParaRPr lang="en-US"/>
          </a:p>
        </p:txBody>
      </p:sp>
      <p:sp>
        <p:nvSpPr>
          <p:cNvPr id="5" name="Footer Placeholder 4">
            <a:extLst>
              <a:ext uri="{FF2B5EF4-FFF2-40B4-BE49-F238E27FC236}">
                <a16:creationId xmlns:a16="http://schemas.microsoft.com/office/drawing/2014/main" id="{607E3927-A9A2-4572-BE37-02562104A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CSCI 2600 Spring 2021</a:t>
            </a:r>
          </a:p>
        </p:txBody>
      </p:sp>
      <p:sp>
        <p:nvSpPr>
          <p:cNvPr id="6" name="Slide Number Placeholder 5">
            <a:extLst>
              <a:ext uri="{FF2B5EF4-FFF2-40B4-BE49-F238E27FC236}">
                <a16:creationId xmlns:a16="http://schemas.microsoft.com/office/drawing/2014/main" id="{F2E76541-45F0-4C09-855A-42377B527C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FA328-39A7-4B1B-85DB-0F646D82F7BA}" type="slidenum">
              <a:rPr lang="en-US" smtClean="0"/>
              <a:t>‹#›</a:t>
            </a:fld>
            <a:endParaRPr lang="en-US"/>
          </a:p>
        </p:txBody>
      </p:sp>
    </p:spTree>
    <p:extLst>
      <p:ext uri="{BB962C8B-B14F-4D97-AF65-F5344CB8AC3E}">
        <p14:creationId xmlns:p14="http://schemas.microsoft.com/office/powerpoint/2010/main" val="1919002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28560" y="365040"/>
            <a:ext cx="7886520" cy="1325160"/>
          </a:xfrm>
          <a:prstGeom prst="rect">
            <a:avLst/>
          </a:prstGeom>
        </p:spPr>
        <p:txBody>
          <a:bodyPr anchor="ctr"/>
          <a:lstStyle/>
          <a:p>
            <a:pPr>
              <a:lnSpc>
                <a:spcPct val="90000"/>
              </a:lnSpc>
            </a:pPr>
            <a:r>
              <a:rPr lang="en-US" sz="2475" b="0" strike="noStrike" spc="-1">
                <a:solidFill>
                  <a:srgbClr val="000000"/>
                </a:solidFill>
                <a:latin typeface="Calibri Light"/>
              </a:rPr>
              <a:t>Click to edit Master title style</a:t>
            </a:r>
            <a:endParaRPr lang="en-US" sz="2475" b="0" strike="noStrike" spc="-1">
              <a:solidFill>
                <a:srgbClr val="000000"/>
              </a:solidFill>
              <a:latin typeface="Tahoma"/>
            </a:endParaRPr>
          </a:p>
        </p:txBody>
      </p:sp>
      <p:sp>
        <p:nvSpPr>
          <p:cNvPr id="41" name="PlaceHolder 2"/>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1575" b="0" strike="noStrike" spc="-1">
                <a:solidFill>
                  <a:srgbClr val="000000"/>
                </a:solidFill>
                <a:latin typeface="Calibri"/>
              </a:rPr>
              <a:t>Click to edit Master text styles</a:t>
            </a:r>
          </a:p>
          <a:p>
            <a:pPr marL="648000" lvl="1" indent="-243000">
              <a:lnSpc>
                <a:spcPct val="100000"/>
              </a:lnSpc>
              <a:spcBef>
                <a:spcPts val="281"/>
              </a:spcBef>
              <a:buClr>
                <a:srgbClr val="000000"/>
              </a:buClr>
              <a:buSzPct val="75000"/>
              <a:buFont typeface="Symbol" charset="2"/>
              <a:buChar char=""/>
            </a:pPr>
            <a:r>
              <a:rPr lang="en-US" sz="1350" b="0" strike="noStrike" spc="-1">
                <a:solidFill>
                  <a:srgbClr val="000000"/>
                </a:solidFill>
                <a:latin typeface="Calibri"/>
              </a:rPr>
              <a:t>Second level</a:t>
            </a:r>
          </a:p>
          <a:p>
            <a:pPr marL="972000" lvl="2" indent="-216000">
              <a:lnSpc>
                <a:spcPct val="100000"/>
              </a:lnSpc>
              <a:spcBef>
                <a:spcPts val="281"/>
              </a:spcBef>
              <a:buClr>
                <a:srgbClr val="000000"/>
              </a:buClr>
              <a:buSzPct val="45000"/>
              <a:buFont typeface="Wingdings" charset="2"/>
              <a:buChar char=""/>
            </a:pPr>
            <a:r>
              <a:rPr lang="en-US" sz="1125" b="0" strike="noStrike" spc="-1">
                <a:solidFill>
                  <a:srgbClr val="000000"/>
                </a:solidFill>
                <a:latin typeface="Calibri"/>
              </a:rPr>
              <a:t>Third level</a:t>
            </a:r>
          </a:p>
          <a:p>
            <a:pPr marL="1296000" lvl="3" indent="-162000">
              <a:lnSpc>
                <a:spcPct val="100000"/>
              </a:lnSpc>
              <a:spcBef>
                <a:spcPts val="281"/>
              </a:spcBef>
              <a:buClr>
                <a:srgbClr val="000000"/>
              </a:buClr>
              <a:buSzPct val="75000"/>
              <a:buFont typeface="Symbol" charset="2"/>
              <a:buChar char=""/>
            </a:pPr>
            <a:r>
              <a:rPr lang="en-US" sz="1013" b="0" strike="noStrike" spc="-1">
                <a:solidFill>
                  <a:srgbClr val="000000"/>
                </a:solidFill>
                <a:latin typeface="Calibri"/>
              </a:rPr>
              <a:t>Fourth level</a:t>
            </a:r>
          </a:p>
          <a:p>
            <a:pPr marL="1620000" lvl="4" indent="-162000">
              <a:lnSpc>
                <a:spcPct val="100000"/>
              </a:lnSpc>
              <a:spcBef>
                <a:spcPts val="281"/>
              </a:spcBef>
              <a:buClr>
                <a:srgbClr val="000000"/>
              </a:buClr>
              <a:buSzPct val="45000"/>
              <a:buFont typeface="Wingdings" charset="2"/>
              <a:buChar char=""/>
            </a:pPr>
            <a:r>
              <a:rPr lang="en-US" sz="1013" b="0" strike="noStrike" spc="-1">
                <a:solidFill>
                  <a:srgbClr val="000000"/>
                </a:solidFill>
                <a:latin typeface="Calibri"/>
              </a:rPr>
              <a:t>Fifth level</a:t>
            </a:r>
          </a:p>
        </p:txBody>
      </p:sp>
      <p:sp>
        <p:nvSpPr>
          <p:cNvPr id="42" name="PlaceHolder 3"/>
          <p:cNvSpPr>
            <a:spLocks noGrp="1"/>
          </p:cNvSpPr>
          <p:nvPr>
            <p:ph type="dt"/>
          </p:nvPr>
        </p:nvSpPr>
        <p:spPr>
          <a:xfrm>
            <a:off x="628560" y="6356520"/>
            <a:ext cx="2057040" cy="364680"/>
          </a:xfrm>
          <a:prstGeom prst="rect">
            <a:avLst/>
          </a:prstGeom>
        </p:spPr>
        <p:txBody>
          <a:bodyPr anchor="ctr"/>
          <a:lstStyle/>
          <a:p>
            <a:pPr>
              <a:lnSpc>
                <a:spcPct val="100000"/>
              </a:lnSpc>
            </a:pPr>
            <a:fld id="{83FA7364-F374-4066-BEF3-D4B2AB14DEE6}" type="datetime1">
              <a:rPr lang="en-US" sz="675" b="0" strike="noStrike" spc="-1">
                <a:solidFill>
                  <a:srgbClr val="8B8B8B"/>
                </a:solidFill>
                <a:latin typeface="Tahoma"/>
                <a:ea typeface="MS PGothic"/>
              </a:rPr>
              <a:t>4/9/21</a:t>
            </a:fld>
            <a:endParaRPr lang="en-US" sz="675" b="0" strike="noStrike" spc="-1">
              <a:latin typeface="Times New Roman"/>
            </a:endParaRPr>
          </a:p>
        </p:txBody>
      </p:sp>
      <p:sp>
        <p:nvSpPr>
          <p:cNvPr id="43" name="PlaceHolder 4"/>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675" b="0" strike="noStrike" spc="-1" dirty="0">
                <a:solidFill>
                  <a:srgbClr val="8B8B8B"/>
                </a:solidFill>
                <a:latin typeface="Tahoma"/>
                <a:ea typeface="MS PGothic"/>
              </a:rPr>
              <a:t>CSCI 2600 Spring 2021</a:t>
            </a:r>
            <a:endParaRPr lang="en-US" sz="675" b="0" strike="noStrike" spc="-1" dirty="0">
              <a:latin typeface="Times New Roman"/>
            </a:endParaRPr>
          </a:p>
        </p:txBody>
      </p:sp>
    </p:spTree>
    <p:extLst>
      <p:ext uri="{BB962C8B-B14F-4D97-AF65-F5344CB8AC3E}">
        <p14:creationId xmlns:p14="http://schemas.microsoft.com/office/powerpoint/2010/main" val="77351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100000"/>
        </a:lnSpc>
        <a:spcBef>
          <a:spcPts val="5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08E85-978E-4637-A081-703280007D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FFB95-C73D-459A-AC87-88A06B1058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B46D3-6966-4C10-8029-FFA126378E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2EEE2-BBEB-417C-A3F8-56D01B92C4D5}" type="datetimeFigureOut">
              <a:rPr lang="en-US" smtClean="0"/>
              <a:t>4/9/21</a:t>
            </a:fld>
            <a:endParaRPr lang="en-US"/>
          </a:p>
        </p:txBody>
      </p:sp>
      <p:sp>
        <p:nvSpPr>
          <p:cNvPr id="5" name="Footer Placeholder 4">
            <a:extLst>
              <a:ext uri="{FF2B5EF4-FFF2-40B4-BE49-F238E27FC236}">
                <a16:creationId xmlns:a16="http://schemas.microsoft.com/office/drawing/2014/main" id="{06C6C243-FF0C-497A-8CD9-BA132DE9C4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C9358-7E79-400D-9816-863F9698EF4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DED9D-E5DB-4638-A792-469B4054E4E6}" type="slidenum">
              <a:rPr lang="en-US" smtClean="0"/>
              <a:t>‹#›</a:t>
            </a:fld>
            <a:endParaRPr lang="en-US"/>
          </a:p>
        </p:txBody>
      </p:sp>
    </p:spTree>
    <p:extLst>
      <p:ext uri="{BB962C8B-B14F-4D97-AF65-F5344CB8AC3E}">
        <p14:creationId xmlns:p14="http://schemas.microsoft.com/office/powerpoint/2010/main" val="243648979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kode.dk/programming/solid-principles-part-3-liskovs-substitution-principl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hyperlink" Target="https://stackoverflow.com/questions/18666710/why-are-arrays-covariant-but-generics-are-invariant" TargetMode="External"/><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143000" y="1122480"/>
            <a:ext cx="6857640" cy="3296880"/>
          </a:xfrm>
          <a:prstGeom prst="rect">
            <a:avLst/>
          </a:prstGeom>
          <a:noFill/>
          <a:ln>
            <a:noFill/>
          </a:ln>
        </p:spPr>
        <p:txBody>
          <a:bodyPr anchor="b">
            <a:normAutofit/>
          </a:bodyPr>
          <a:lstStyle/>
          <a:p>
            <a:pPr algn="ctr">
              <a:lnSpc>
                <a:spcPct val="100000"/>
              </a:lnSpc>
            </a:pPr>
            <a:br/>
            <a:r>
              <a:rPr lang="en-US" sz="4500" b="0" strike="noStrike" spc="-1">
                <a:solidFill>
                  <a:srgbClr val="5B9BD5"/>
                </a:solidFill>
                <a:latin typeface="Calibri Light"/>
              </a:rPr>
              <a:t>Parametric Polymorphism</a:t>
            </a:r>
            <a:br/>
            <a:r>
              <a:rPr lang="en-US" sz="4500" b="0" strike="noStrike" spc="-1">
                <a:solidFill>
                  <a:srgbClr val="5B9BD5"/>
                </a:solidFill>
                <a:latin typeface="Calibri Light"/>
              </a:rPr>
              <a:t>and Generics</a:t>
            </a:r>
            <a:br/>
            <a:endParaRPr lang="en-US" sz="4500" b="0" strike="noStrike" spc="-1">
              <a:solidFill>
                <a:srgbClr val="000000"/>
              </a:solidFill>
              <a:latin typeface="Tahoma"/>
            </a:endParaRPr>
          </a:p>
        </p:txBody>
      </p:sp>
      <p:pic>
        <p:nvPicPr>
          <p:cNvPr id="87" name="Picture 86"/>
          <p:cNvPicPr/>
          <p:nvPr/>
        </p:nvPicPr>
        <p:blipFill>
          <a:blip r:embed="rId3"/>
          <a:stretch/>
        </p:blipFill>
        <p:spPr>
          <a:xfrm>
            <a:off x="2751120" y="4297680"/>
            <a:ext cx="3466800" cy="190476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Explicit Parametric Polymorphism</a:t>
            </a:r>
            <a:endParaRPr lang="en-US" sz="3300" b="0" strike="noStrike" spc="-1">
              <a:solidFill>
                <a:srgbClr val="000000"/>
              </a:solidFill>
              <a:latin typeface="Tahoma"/>
            </a:endParaRPr>
          </a:p>
        </p:txBody>
      </p:sp>
      <p:sp>
        <p:nvSpPr>
          <p:cNvPr id="109" name="TextShape 2"/>
          <p:cNvSpPr txBox="1"/>
          <p:nvPr/>
        </p:nvSpPr>
        <p:spPr>
          <a:xfrm>
            <a:off x="628560" y="1396069"/>
            <a:ext cx="7886520" cy="435096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C++, Java, </a:t>
            </a:r>
            <a:r>
              <a:rPr lang="en-US" sz="2100" spc="-1" dirty="0">
                <a:solidFill>
                  <a:srgbClr val="000000"/>
                </a:solidFill>
                <a:latin typeface="Calibri"/>
              </a:rPr>
              <a:t>C</a:t>
            </a:r>
            <a:r>
              <a:rPr lang="en-US" sz="2100" b="0" strike="noStrike" spc="-1" dirty="0">
                <a:solidFill>
                  <a:srgbClr val="000000"/>
                </a:solidFill>
                <a:latin typeface="Calibri"/>
              </a:rPr>
              <a:t>#</a:t>
            </a:r>
          </a:p>
          <a:p>
            <a:pPr marL="628560" lvl="1" indent="-171000">
              <a:spcBef>
                <a:spcPts val="751"/>
              </a:spcBef>
              <a:buClr>
                <a:srgbClr val="000000"/>
              </a:buClr>
              <a:buFont typeface="Arial"/>
              <a:buChar char="•"/>
            </a:pPr>
            <a:r>
              <a:rPr lang="en-US" sz="2100" spc="-1" dirty="0">
                <a:solidFill>
                  <a:srgbClr val="000000"/>
                </a:solidFill>
                <a:latin typeface="Calibri"/>
              </a:rPr>
              <a:t>Explicit parametric polymorphism </a:t>
            </a: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There is an </a:t>
            </a:r>
            <a:r>
              <a:rPr lang="en-US" sz="2100" b="0" strike="noStrike" spc="-1" dirty="0">
                <a:solidFill>
                  <a:srgbClr val="FF0000"/>
                </a:solidFill>
                <a:latin typeface="Calibri"/>
              </a:rPr>
              <a:t>explicit type parameter(s)</a:t>
            </a: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Explicit parametric polymorphism is also known </a:t>
            </a:r>
            <a:r>
              <a:rPr lang="en-US" sz="2100" b="0" strike="noStrike" spc="-1" dirty="0">
                <a:solidFill>
                  <a:srgbClr val="FF0000"/>
                </a:solidFill>
                <a:latin typeface="Calibri"/>
              </a:rPr>
              <a:t>as genericity</a:t>
            </a: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rPr>
              <a:t>E.g. in C++ we have </a:t>
            </a:r>
            <a:r>
              <a:rPr lang="en-US" sz="2100" b="0" strike="noStrike" spc="-1" dirty="0">
                <a:solidFill>
                  <a:srgbClr val="FF0000"/>
                </a:solidFill>
                <a:latin typeface="Calibri"/>
              </a:rPr>
              <a:t>templates</a:t>
            </a:r>
            <a:r>
              <a:rPr lang="en-US" sz="2100" b="0" strike="noStrike" spc="-1" dirty="0">
                <a:solidFill>
                  <a:srgbClr val="000000"/>
                </a:solidFill>
                <a:latin typeface="Calibri"/>
              </a:rPr>
              <a:t>: </a:t>
            </a:r>
          </a:p>
          <a:p>
            <a:pPr marL="171360" indent="-171000">
              <a:lnSpc>
                <a:spcPct val="100000"/>
              </a:lnSpc>
              <a:spcBef>
                <a:spcPts val="751"/>
              </a:spcBef>
            </a:pPr>
            <a:r>
              <a:rPr lang="en-US" sz="2400" b="1" strike="noStrike" spc="-1" dirty="0">
                <a:solidFill>
                  <a:srgbClr val="000000"/>
                </a:solidFill>
                <a:latin typeface="Courier New"/>
              </a:rPr>
              <a:t>template&lt;class V&gt;</a:t>
            </a:r>
            <a:endParaRPr lang="en-US" sz="2400" b="0" strike="noStrike" spc="-1" dirty="0">
              <a:solidFill>
                <a:srgbClr val="000000"/>
              </a:solidFill>
              <a:latin typeface="Calibri"/>
            </a:endParaRPr>
          </a:p>
          <a:p>
            <a:pPr marL="171360" indent="-171000">
              <a:lnSpc>
                <a:spcPct val="100000"/>
              </a:lnSpc>
              <a:spcBef>
                <a:spcPts val="751"/>
              </a:spcBef>
            </a:pPr>
            <a:r>
              <a:rPr lang="en-US" sz="2400" b="1" strike="noStrike" spc="-1" dirty="0">
                <a:solidFill>
                  <a:srgbClr val="000000"/>
                </a:solidFill>
                <a:latin typeface="Courier New"/>
              </a:rPr>
              <a:t>class </a:t>
            </a:r>
            <a:r>
              <a:rPr lang="en-US" sz="2400" b="1" strike="noStrike" spc="-1" dirty="0" err="1">
                <a:solidFill>
                  <a:srgbClr val="000000"/>
                </a:solidFill>
                <a:latin typeface="Courier New"/>
              </a:rPr>
              <a:t>list_node</a:t>
            </a: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marL="171360" indent="-171000">
              <a:lnSpc>
                <a:spcPct val="100000"/>
              </a:lnSpc>
              <a:spcBef>
                <a:spcPts val="751"/>
              </a:spcBef>
            </a:pPr>
            <a:r>
              <a:rPr lang="en-US" sz="2400" b="1" strike="noStrike" spc="-1" dirty="0">
                <a:solidFill>
                  <a:srgbClr val="000000"/>
                </a:solidFill>
                <a:latin typeface="Courier New"/>
              </a:rPr>
              <a:t>  </a:t>
            </a:r>
            <a:r>
              <a:rPr lang="en-US" sz="2400" b="1" strike="noStrike" spc="-1" dirty="0" err="1">
                <a:solidFill>
                  <a:srgbClr val="000000"/>
                </a:solidFill>
                <a:latin typeface="Courier New"/>
              </a:rPr>
              <a:t>list_node</a:t>
            </a:r>
            <a:r>
              <a:rPr lang="en-US" sz="2400" b="1" strike="noStrike" spc="-1" dirty="0">
                <a:solidFill>
                  <a:srgbClr val="000000"/>
                </a:solidFill>
                <a:latin typeface="Courier New"/>
              </a:rPr>
              <a:t>&lt;V&gt;* </a:t>
            </a:r>
            <a:r>
              <a:rPr lang="en-US" sz="2400" b="1" strike="noStrike" spc="-1" dirty="0" err="1">
                <a:solidFill>
                  <a:srgbClr val="000000"/>
                </a:solidFill>
                <a:latin typeface="Courier New"/>
              </a:rPr>
              <a:t>prev</a:t>
            </a:r>
            <a:r>
              <a:rPr lang="en-US" sz="2400" b="1" strike="noStrike" spc="-1" dirty="0">
                <a:solidFill>
                  <a:srgbClr val="000000"/>
                </a:solidFill>
                <a:latin typeface="Courier New"/>
              </a:rPr>
              <a:t>;</a:t>
            </a:r>
            <a:endParaRPr lang="en-US" sz="2400" b="0" strike="noStrike" spc="-1" dirty="0">
              <a:solidFill>
                <a:srgbClr val="000000"/>
              </a:solidFill>
              <a:latin typeface="Calibri"/>
            </a:endParaRPr>
          </a:p>
          <a:p>
            <a:pPr marL="171360" indent="-171000">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marL="171360" indent="-171000">
              <a:lnSpc>
                <a:spcPct val="100000"/>
              </a:lnSpc>
              <a:spcBef>
                <a:spcPts val="751"/>
              </a:spcBef>
            </a:pPr>
            <a:r>
              <a:rPr lang="en-US" sz="2400" b="1" strike="noStrike" spc="-1" dirty="0">
                <a:solidFill>
                  <a:srgbClr val="000000"/>
                </a:solidFill>
                <a:latin typeface="Courier New"/>
              </a:rPr>
              <a:t>}</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110" name="TextShape 3"/>
          <p:cNvSpPr txBox="1"/>
          <p:nvPr/>
        </p:nvSpPr>
        <p:spPr>
          <a:xfrm>
            <a:off x="6458040" y="6356520"/>
            <a:ext cx="2057040" cy="364680"/>
          </a:xfrm>
          <a:prstGeom prst="rect">
            <a:avLst/>
          </a:prstGeom>
          <a:noFill/>
          <a:ln>
            <a:noFill/>
          </a:ln>
        </p:spPr>
        <p:txBody>
          <a:bodyPr anchor="ctr"/>
          <a:lstStyle/>
          <a:p>
            <a:pPr algn="r">
              <a:lnSpc>
                <a:spcPct val="100000"/>
              </a:lnSpc>
            </a:pPr>
            <a:fld id="{A50F4870-6B66-4E99-92A0-5EB194488FD7}" type="slidenum">
              <a:rPr lang="en-US" sz="1400" b="0" strike="noStrike" spc="-1">
                <a:solidFill>
                  <a:srgbClr val="8B8B8B"/>
                </a:solidFill>
                <a:latin typeface="Tahoma"/>
                <a:ea typeface="MS PGothic"/>
              </a:rPr>
              <a:t>10</a:t>
            </a:fld>
            <a:endParaRPr lang="en-US" sz="1400" b="0" strike="noStrike" spc="-1">
              <a:latin typeface="Times New Roman"/>
            </a:endParaRPr>
          </a:p>
        </p:txBody>
      </p:sp>
      <p:sp>
        <p:nvSpPr>
          <p:cNvPr id="111" name="CustomShape 4"/>
          <p:cNvSpPr/>
          <p:nvPr/>
        </p:nvSpPr>
        <p:spPr>
          <a:xfrm>
            <a:off x="4856433" y="3542771"/>
            <a:ext cx="4204440" cy="1919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dirty="0">
                <a:solidFill>
                  <a:srgbClr val="000000"/>
                </a:solidFill>
                <a:latin typeface="Courier New"/>
                <a:ea typeface="MS PGothic"/>
              </a:rPr>
              <a:t>template&lt;class V&gt;</a:t>
            </a:r>
            <a:endParaRPr lang="en-US" sz="2400" b="0" strike="noStrike" spc="-1" dirty="0">
              <a:latin typeface="Arial"/>
            </a:endParaRPr>
          </a:p>
          <a:p>
            <a:pPr>
              <a:lnSpc>
                <a:spcPct val="100000"/>
              </a:lnSpc>
            </a:pPr>
            <a:r>
              <a:rPr lang="en-US" sz="2400" b="1" strike="noStrike" spc="-1" dirty="0">
                <a:solidFill>
                  <a:srgbClr val="000000"/>
                </a:solidFill>
                <a:latin typeface="Courier New"/>
                <a:ea typeface="MS PGothic"/>
              </a:rPr>
              <a:t>class list {</a:t>
            </a:r>
            <a:endParaRPr lang="en-US" sz="2400" b="0" strike="noStrike" spc="-1" dirty="0">
              <a:latin typeface="Arial"/>
            </a:endParaRPr>
          </a:p>
          <a:p>
            <a:pPr>
              <a:lnSpc>
                <a:spcPct val="100000"/>
              </a:lnSpc>
            </a:pPr>
            <a:r>
              <a:rPr lang="en-US" sz="2400" b="1" strike="noStrike" spc="-1" dirty="0">
                <a:solidFill>
                  <a:srgbClr val="000000"/>
                </a:solidFill>
                <a:latin typeface="Courier New"/>
                <a:ea typeface="MS PGothic"/>
              </a:rPr>
              <a:t>  </a:t>
            </a:r>
            <a:r>
              <a:rPr lang="en-US" sz="2400" b="1" strike="noStrike" spc="-1" dirty="0" err="1">
                <a:solidFill>
                  <a:srgbClr val="000000"/>
                </a:solidFill>
                <a:latin typeface="Courier New"/>
                <a:ea typeface="MS PGothic"/>
              </a:rPr>
              <a:t>list_node</a:t>
            </a:r>
            <a:r>
              <a:rPr lang="en-US" sz="2400" b="1" strike="noStrike" spc="-1" dirty="0">
                <a:solidFill>
                  <a:srgbClr val="000000"/>
                </a:solidFill>
                <a:latin typeface="Courier New"/>
                <a:ea typeface="MS PGothic"/>
              </a:rPr>
              <a:t>&lt;V&gt; header;</a:t>
            </a:r>
            <a:endParaRPr lang="en-US" sz="2400" b="0" strike="noStrike" spc="-1" dirty="0">
              <a:latin typeface="Arial"/>
            </a:endParaRPr>
          </a:p>
          <a:p>
            <a:pPr>
              <a:lnSpc>
                <a:spcPct val="100000"/>
              </a:lnSpc>
            </a:pPr>
            <a:r>
              <a:rPr lang="en-US" sz="2400" b="1" strike="noStrike" spc="-1" dirty="0">
                <a:solidFill>
                  <a:srgbClr val="000000"/>
                </a:solidFill>
                <a:latin typeface="Courier New"/>
                <a:ea typeface="MS PGothic"/>
              </a:rPr>
              <a:t>  …</a:t>
            </a:r>
            <a:endParaRPr lang="en-US" sz="2400" b="0" strike="noStrike" spc="-1" dirty="0">
              <a:latin typeface="Arial"/>
            </a:endParaRPr>
          </a:p>
          <a:p>
            <a:pPr>
              <a:lnSpc>
                <a:spcPct val="100000"/>
              </a:lnSpc>
            </a:pPr>
            <a:r>
              <a:rPr lang="en-US" sz="2400" b="1" strike="noStrike" spc="-1" dirty="0">
                <a:solidFill>
                  <a:srgbClr val="000000"/>
                </a:solidFill>
                <a:latin typeface="Courier New"/>
                <a:ea typeface="MS PGothic"/>
              </a:rPr>
              <a:t>}</a:t>
            </a:r>
            <a:endParaRPr lang="en-US" sz="2400" b="0" strike="noStrike" spc="-1" dirty="0">
              <a:latin typeface="Arial"/>
            </a:endParaRPr>
          </a:p>
        </p:txBody>
      </p:sp>
      <p:sp>
        <p:nvSpPr>
          <p:cNvPr id="112" name="TextShape 5"/>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Explicit Parametric Polymorphism</a:t>
            </a:r>
            <a:endParaRPr lang="en-US" sz="3300" b="0" strike="noStrike" spc="-1">
              <a:solidFill>
                <a:srgbClr val="000000"/>
              </a:solidFill>
              <a:latin typeface="Tahoma"/>
            </a:endParaRPr>
          </a:p>
        </p:txBody>
      </p:sp>
      <p:sp>
        <p:nvSpPr>
          <p:cNvPr id="114" name="TextShape 2"/>
          <p:cNvSpPr txBox="1"/>
          <p:nvPr/>
        </p:nvSpPr>
        <p:spPr>
          <a:xfrm>
            <a:off x="228600" y="1639800"/>
            <a:ext cx="876276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rPr>
              <a:t>Instantiating classes from previous slide with </a:t>
            </a:r>
            <a:r>
              <a:rPr lang="en-US" sz="2800" b="1" strike="noStrike" spc="-1" dirty="0">
                <a:solidFill>
                  <a:srgbClr val="000000"/>
                </a:solidFill>
                <a:latin typeface="Courier New"/>
              </a:rPr>
              <a:t>int</a:t>
            </a:r>
            <a:r>
              <a:rPr lang="en-US" sz="2800" b="0" strike="noStrike" spc="-1" dirty="0">
                <a:solidFill>
                  <a:srgbClr val="000000"/>
                </a:solidFill>
                <a:latin typeface="Calibri"/>
              </a:rPr>
              <a:t>:</a:t>
            </a:r>
          </a:p>
          <a:p>
            <a:pPr marL="171360" indent="-171000">
              <a:lnSpc>
                <a:spcPct val="100000"/>
              </a:lnSpc>
              <a:spcBef>
                <a:spcPts val="751"/>
              </a:spcBef>
            </a:pPr>
            <a:r>
              <a:rPr lang="en-US" sz="2800" b="1" strike="noStrike" spc="-1" dirty="0">
                <a:solidFill>
                  <a:srgbClr val="000000"/>
                </a:solidFill>
                <a:latin typeface="Courier New"/>
              </a:rPr>
              <a:t>typedef </a:t>
            </a:r>
            <a:r>
              <a:rPr lang="en-US" sz="2800" b="1" strike="noStrike" spc="-1" dirty="0" err="1">
                <a:solidFill>
                  <a:srgbClr val="000000"/>
                </a:solidFill>
                <a:latin typeface="Courier New"/>
              </a:rPr>
              <a:t>list_node</a:t>
            </a:r>
            <a:r>
              <a:rPr lang="en-US" sz="2800" b="1" strike="noStrike" spc="-1" dirty="0">
                <a:solidFill>
                  <a:srgbClr val="000000"/>
                </a:solidFill>
                <a:latin typeface="Courier New"/>
              </a:rPr>
              <a:t>&lt;</a:t>
            </a:r>
            <a:r>
              <a:rPr lang="en-US" sz="2800" b="1" strike="noStrike" spc="-1" dirty="0">
                <a:solidFill>
                  <a:srgbClr val="0000FF"/>
                </a:solidFill>
                <a:latin typeface="Courier New"/>
              </a:rPr>
              <a:t>int</a:t>
            </a:r>
            <a:r>
              <a:rPr lang="en-US" sz="2800" b="1" strike="noStrike" spc="-1" dirty="0">
                <a:solidFill>
                  <a:srgbClr val="000000"/>
                </a:solidFill>
                <a:latin typeface="Courier New"/>
              </a:rPr>
              <a:t>&gt; </a:t>
            </a:r>
            <a:r>
              <a:rPr lang="en-US" sz="2800" b="1" strike="noStrike" spc="-1" dirty="0" err="1">
                <a:solidFill>
                  <a:srgbClr val="000000"/>
                </a:solidFill>
                <a:latin typeface="Courier New"/>
              </a:rPr>
              <a:t>int_list_node</a:t>
            </a:r>
            <a:r>
              <a:rPr lang="en-US" sz="2800" b="1" strike="noStrike" spc="-1" dirty="0">
                <a:solidFill>
                  <a:srgbClr val="000000"/>
                </a:solidFill>
                <a:latin typeface="Courier New"/>
              </a:rPr>
              <a:t>;</a:t>
            </a:r>
            <a:endParaRPr lang="en-US" sz="2800" b="0" strike="noStrike" spc="-1" dirty="0">
              <a:solidFill>
                <a:srgbClr val="000000"/>
              </a:solidFill>
              <a:latin typeface="Calibri"/>
            </a:endParaRPr>
          </a:p>
          <a:p>
            <a:pPr marL="171360" indent="-171000">
              <a:lnSpc>
                <a:spcPct val="100000"/>
              </a:lnSpc>
              <a:spcBef>
                <a:spcPts val="751"/>
              </a:spcBef>
            </a:pPr>
            <a:r>
              <a:rPr lang="en-US" sz="2800" b="1" strike="noStrike" spc="-1" dirty="0">
                <a:solidFill>
                  <a:srgbClr val="000000"/>
                </a:solidFill>
                <a:latin typeface="Courier New"/>
              </a:rPr>
              <a:t>typedef list&lt;</a:t>
            </a:r>
            <a:r>
              <a:rPr lang="en-US" sz="2800" b="1" strike="noStrike" spc="-1" dirty="0">
                <a:solidFill>
                  <a:srgbClr val="0000FF"/>
                </a:solidFill>
                <a:latin typeface="Courier New"/>
              </a:rPr>
              <a:t>int</a:t>
            </a:r>
            <a:r>
              <a:rPr lang="en-US" sz="2800" b="1" strike="noStrike" spc="-1" dirty="0">
                <a:solidFill>
                  <a:srgbClr val="000000"/>
                </a:solidFill>
                <a:latin typeface="Courier New"/>
              </a:rPr>
              <a:t>&gt; </a:t>
            </a:r>
            <a:r>
              <a:rPr lang="en-US" sz="2800" b="1" strike="noStrike" spc="-1" dirty="0" err="1">
                <a:solidFill>
                  <a:srgbClr val="000000"/>
                </a:solidFill>
                <a:latin typeface="Courier New"/>
              </a:rPr>
              <a:t>int_list</a:t>
            </a:r>
            <a:r>
              <a:rPr lang="en-US" sz="2800" b="1" strike="noStrike" spc="-1" dirty="0">
                <a:solidFill>
                  <a:srgbClr val="000000"/>
                </a:solidFill>
                <a:latin typeface="Courier New"/>
              </a:rPr>
              <a:t>;</a:t>
            </a: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rPr>
              <a:t>Usually templates are implemented by creating </a:t>
            </a:r>
            <a:r>
              <a:rPr lang="en-US" sz="2800" b="0" strike="noStrike" spc="-1" dirty="0">
                <a:solidFill>
                  <a:srgbClr val="FF0000"/>
                </a:solidFill>
                <a:latin typeface="Calibri"/>
              </a:rPr>
              <a:t>multiple copies </a:t>
            </a:r>
            <a:r>
              <a:rPr lang="en-US" sz="2800" b="0" strike="noStrike" spc="-1" dirty="0">
                <a:solidFill>
                  <a:srgbClr val="000000"/>
                </a:solidFill>
                <a:latin typeface="Calibri"/>
              </a:rPr>
              <a:t>of the generic code, one for each concrete type argument, then compiling</a:t>
            </a: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rPr>
              <a:t>Problem: if you instantiate with the “wrong” type argument, C++ compiler gives us long, cryptic error messages referring to the generic (templated) code in the STL :)</a:t>
            </a:r>
          </a:p>
        </p:txBody>
      </p:sp>
      <p:sp>
        <p:nvSpPr>
          <p:cNvPr id="115" name="TextShape 3"/>
          <p:cNvSpPr txBox="1"/>
          <p:nvPr/>
        </p:nvSpPr>
        <p:spPr>
          <a:xfrm>
            <a:off x="6458040" y="6356520"/>
            <a:ext cx="2057040" cy="364680"/>
          </a:xfrm>
          <a:prstGeom prst="rect">
            <a:avLst/>
          </a:prstGeom>
          <a:noFill/>
          <a:ln>
            <a:noFill/>
          </a:ln>
        </p:spPr>
        <p:txBody>
          <a:bodyPr anchor="ctr"/>
          <a:lstStyle/>
          <a:p>
            <a:pPr algn="r">
              <a:lnSpc>
                <a:spcPct val="100000"/>
              </a:lnSpc>
            </a:pPr>
            <a:fld id="{ACF71E85-46E1-4352-81FB-093E81E31BA1}" type="slidenum">
              <a:rPr lang="en-US" sz="1400" b="0" strike="noStrike" spc="-1">
                <a:solidFill>
                  <a:srgbClr val="8B8B8B"/>
                </a:solidFill>
                <a:latin typeface="Tahoma"/>
                <a:ea typeface="MS PGothic"/>
              </a:rPr>
              <a:t>11</a:t>
            </a:fld>
            <a:endParaRPr lang="en-US" sz="1400" b="0" strike="noStrike" spc="-1">
              <a:latin typeface="Times New Roman"/>
            </a:endParaRPr>
          </a:p>
        </p:txBody>
      </p:sp>
      <p:sp>
        <p:nvSpPr>
          <p:cNvPr id="116"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628560" y="365040"/>
            <a:ext cx="7886520" cy="1325160"/>
          </a:xfrm>
          <a:prstGeom prst="rect">
            <a:avLst/>
          </a:prstGeom>
          <a:noFill/>
          <a:ln>
            <a:noFill/>
          </a:ln>
        </p:spPr>
        <p:txBody>
          <a:bodyPr anchor="ctr"/>
          <a:lstStyle/>
          <a:p>
            <a:pPr>
              <a:lnSpc>
                <a:spcPct val="100000"/>
              </a:lnSpc>
            </a:pPr>
            <a:r>
              <a:rPr lang="en-US" sz="3300" b="0" strike="noStrike" spc="-1">
                <a:solidFill>
                  <a:srgbClr val="000000"/>
                </a:solidFill>
                <a:latin typeface="Calibri Light"/>
              </a:rPr>
              <a:t>Explicit Parametric Polymorphism</a:t>
            </a:r>
            <a:endParaRPr lang="en-US" sz="3300" b="0" strike="noStrike" spc="-1">
              <a:solidFill>
                <a:srgbClr val="000000"/>
              </a:solidFill>
              <a:latin typeface="Tahoma"/>
            </a:endParaRPr>
          </a:p>
        </p:txBody>
      </p:sp>
      <p:sp>
        <p:nvSpPr>
          <p:cNvPr id="118" name="TextShape 2"/>
          <p:cNvSpPr txBox="1"/>
          <p:nvPr/>
        </p:nvSpPr>
        <p:spPr>
          <a:xfrm>
            <a:off x="228600" y="1639800"/>
            <a:ext cx="876276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rPr>
              <a:t>Java generics work differently from C++ templates: more type checking on generic code</a:t>
            </a:r>
          </a:p>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rPr>
              <a:t>OO languages usually have both: </a:t>
            </a:r>
            <a:r>
              <a:rPr lang="en-US" sz="2400" b="0" strike="noStrike" spc="-1" dirty="0">
                <a:solidFill>
                  <a:srgbClr val="FF0000"/>
                </a:solidFill>
                <a:latin typeface="Calibri"/>
              </a:rPr>
              <a:t>subtype polymorphism</a:t>
            </a:r>
            <a:r>
              <a:rPr lang="en-US" sz="2400" b="0" strike="noStrike" spc="-1" dirty="0">
                <a:solidFill>
                  <a:srgbClr val="000000"/>
                </a:solidFill>
                <a:latin typeface="Calibri"/>
              </a:rPr>
              <a:t> </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through inheritance: A extends B or A implements B</a:t>
            </a: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and </a:t>
            </a:r>
            <a:r>
              <a:rPr lang="en-US" sz="2400" b="0" strike="noStrike" spc="-1" dirty="0">
                <a:solidFill>
                  <a:srgbClr val="FF0000"/>
                </a:solidFill>
                <a:latin typeface="Calibri"/>
              </a:rPr>
              <a:t>explicit parametric polymorphism</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 referred to as generics or templates </a:t>
            </a: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119" name="TextShape 3"/>
          <p:cNvSpPr txBox="1"/>
          <p:nvPr/>
        </p:nvSpPr>
        <p:spPr>
          <a:xfrm>
            <a:off x="6458040" y="6356520"/>
            <a:ext cx="2057040" cy="364680"/>
          </a:xfrm>
          <a:prstGeom prst="rect">
            <a:avLst/>
          </a:prstGeom>
          <a:noFill/>
          <a:ln>
            <a:noFill/>
          </a:ln>
        </p:spPr>
        <p:txBody>
          <a:bodyPr anchor="ctr"/>
          <a:lstStyle/>
          <a:p>
            <a:pPr algn="r">
              <a:lnSpc>
                <a:spcPct val="100000"/>
              </a:lnSpc>
            </a:pPr>
            <a:fld id="{CD6F3964-E179-48DF-AFFD-326A4EFB1967}" type="slidenum">
              <a:rPr lang="en-US" sz="1400" b="0" strike="noStrike" spc="-1">
                <a:solidFill>
                  <a:srgbClr val="8B8B8B"/>
                </a:solidFill>
                <a:latin typeface="Tahoma"/>
                <a:ea typeface="MS PGothic"/>
              </a:rPr>
              <a:t>12</a:t>
            </a:fld>
            <a:endParaRPr lang="en-US" sz="1400" b="0" strike="noStrike" spc="-1">
              <a:latin typeface="Times New Roman"/>
            </a:endParaRPr>
          </a:p>
        </p:txBody>
      </p:sp>
      <p:sp>
        <p:nvSpPr>
          <p:cNvPr id="120"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Using Java Generics</a:t>
            </a:r>
            <a:endParaRPr lang="en-US" sz="3300" b="0" strike="noStrike" spc="-1">
              <a:solidFill>
                <a:srgbClr val="000000"/>
              </a:solidFill>
              <a:latin typeface="Tahoma"/>
            </a:endParaRPr>
          </a:p>
        </p:txBody>
      </p:sp>
      <p:sp>
        <p:nvSpPr>
          <p:cNvPr id="122" name="TextShape 2"/>
          <p:cNvSpPr txBox="1"/>
          <p:nvPr/>
        </p:nvSpPr>
        <p:spPr>
          <a:xfrm>
            <a:off x="228600" y="1523880"/>
            <a:ext cx="8726040" cy="4532040"/>
          </a:xfrm>
          <a:prstGeom prst="rect">
            <a:avLst/>
          </a:prstGeom>
          <a:noFill/>
          <a:ln>
            <a:noFill/>
          </a:ln>
        </p:spPr>
        <p:txBody>
          <a:bodyPr/>
          <a:lstStyle/>
          <a:p>
            <a:pPr>
              <a:lnSpc>
                <a:spcPct val="100000"/>
              </a:lnSpc>
              <a:spcBef>
                <a:spcPts val="751"/>
              </a:spcBef>
            </a:pPr>
            <a:r>
              <a:rPr lang="en-US" sz="2400" b="1" strike="noStrike" spc="-1">
                <a:solidFill>
                  <a:srgbClr val="000000"/>
                </a:solidFill>
                <a:latin typeface="Courier New"/>
              </a:rPr>
              <a:t>List&lt;AType&gt; list = new ArrayList&lt;AType&gt;();</a:t>
            </a:r>
            <a:r>
              <a:rPr lang="en-US" sz="2100" b="0" strike="noStrike" spc="-1">
                <a:solidFill>
                  <a:srgbClr val="000000"/>
                </a:solidFill>
                <a:latin typeface="Calibri"/>
              </a:rPr>
              <a:t> </a:t>
            </a:r>
          </a:p>
          <a:p>
            <a:pPr>
              <a:lnSpc>
                <a:spcPct val="100000"/>
              </a:lnSpc>
              <a:spcBef>
                <a:spcPts val="751"/>
              </a:spcBef>
            </a:pPr>
            <a:r>
              <a:rPr lang="en-US" sz="2100" b="1" strike="noStrike" spc="-1">
                <a:solidFill>
                  <a:srgbClr val="000000"/>
                </a:solidFill>
                <a:latin typeface="Courier New"/>
              </a:rPr>
              <a:t>AType</a:t>
            </a:r>
            <a:r>
              <a:rPr lang="en-US" sz="2100" b="0" strike="noStrike" spc="-1">
                <a:solidFill>
                  <a:srgbClr val="000000"/>
                </a:solidFill>
                <a:latin typeface="Calibri"/>
              </a:rPr>
              <a:t> is the </a:t>
            </a:r>
            <a:r>
              <a:rPr lang="en-US" sz="2100" b="0" strike="noStrike" spc="-1">
                <a:solidFill>
                  <a:srgbClr val="FF0000"/>
                </a:solidFill>
                <a:latin typeface="Calibri"/>
              </a:rPr>
              <a:t>type argument</a:t>
            </a:r>
            <a:r>
              <a:rPr lang="en-US" sz="2100" b="0" strike="noStrike" spc="-1">
                <a:solidFill>
                  <a:srgbClr val="000000"/>
                </a:solidFill>
                <a:latin typeface="Calibri"/>
              </a:rPr>
              <a:t>. We instantiated generic (templated) class </a:t>
            </a:r>
            <a:r>
              <a:rPr lang="en-US" sz="2100" b="1" strike="noStrike" spc="-1">
                <a:solidFill>
                  <a:srgbClr val="000000"/>
                </a:solidFill>
                <a:latin typeface="Courier New"/>
              </a:rPr>
              <a:t>ArrayList</a:t>
            </a:r>
            <a:r>
              <a:rPr lang="en-US" sz="2100" b="0" strike="noStrike" spc="-1">
                <a:solidFill>
                  <a:srgbClr val="000000"/>
                </a:solidFill>
                <a:latin typeface="Calibri"/>
              </a:rPr>
              <a:t> with concrete type argument </a:t>
            </a:r>
            <a:r>
              <a:rPr lang="en-US" sz="2100" b="1" strike="noStrike" spc="-1">
                <a:solidFill>
                  <a:srgbClr val="000000"/>
                </a:solidFill>
                <a:latin typeface="Courier New"/>
              </a:rPr>
              <a:t>AType</a:t>
            </a:r>
            <a:r>
              <a:rPr lang="en-US" sz="2100" b="0" strike="noStrike" spc="-1">
                <a:solidFill>
                  <a:srgbClr val="000000"/>
                </a:solidFill>
                <a:latin typeface="Calibri"/>
              </a:rPr>
              <a:t>  </a:t>
            </a:r>
          </a:p>
          <a:p>
            <a:pPr>
              <a:lnSpc>
                <a:spcPct val="100000"/>
              </a:lnSpc>
              <a:spcBef>
                <a:spcPts val="751"/>
              </a:spcBef>
            </a:pPr>
            <a:r>
              <a:rPr lang="en-US" sz="2400" b="1" strike="noStrike" spc="-1">
                <a:solidFill>
                  <a:srgbClr val="000000"/>
                </a:solidFill>
                <a:latin typeface="Courier New"/>
              </a:rPr>
              <a:t>List&lt;String&gt; names = new ArrayList&lt;String&gt;();</a:t>
            </a:r>
            <a:r>
              <a:rPr lang="en-US" sz="2100" b="0" strike="noStrike" spc="-1">
                <a:solidFill>
                  <a:srgbClr val="000000"/>
                </a:solidFill>
                <a:latin typeface="Calibri"/>
              </a:rPr>
              <a:t> </a:t>
            </a:r>
          </a:p>
          <a:p>
            <a:pPr>
              <a:lnSpc>
                <a:spcPct val="100000"/>
              </a:lnSpc>
              <a:spcBef>
                <a:spcPts val="751"/>
              </a:spcBef>
            </a:pPr>
            <a:r>
              <a:rPr lang="en-US" sz="2400" b="1" strike="noStrike" spc="-1">
                <a:solidFill>
                  <a:srgbClr val="000000"/>
                </a:solidFill>
                <a:latin typeface="Courier New"/>
              </a:rPr>
              <a:t>names.add(“Ana”);</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names.add(“Katarina”);</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String s = names.get(0);</a:t>
            </a:r>
            <a:r>
              <a:rPr lang="en-US" sz="2400" b="0" strike="noStrike" spc="-1">
                <a:solidFill>
                  <a:srgbClr val="000000"/>
                </a:solidFill>
                <a:latin typeface="Calibri"/>
              </a:rPr>
              <a:t>	// what happens here?</a:t>
            </a:r>
          </a:p>
          <a:p>
            <a:pPr>
              <a:lnSpc>
                <a:spcPct val="100000"/>
              </a:lnSpc>
              <a:spcBef>
                <a:spcPts val="751"/>
              </a:spcBef>
            </a:pPr>
            <a:r>
              <a:rPr lang="en-US" sz="2400" b="1" strike="noStrike" spc="-1">
                <a:solidFill>
                  <a:srgbClr val="000000"/>
                </a:solidFill>
                <a:latin typeface="Courier New"/>
              </a:rPr>
              <a:t>Point p = names.get(0);</a:t>
            </a:r>
            <a:r>
              <a:rPr lang="en-US" sz="2400" b="0" strike="noStrike" spc="-1">
                <a:solidFill>
                  <a:srgbClr val="000000"/>
                </a:solidFill>
                <a:latin typeface="Calibri"/>
              </a:rPr>
              <a:t> // what happens here?</a:t>
            </a:r>
          </a:p>
          <a:p>
            <a:pPr>
              <a:lnSpc>
                <a:spcPct val="100000"/>
              </a:lnSpc>
              <a:spcBef>
                <a:spcPts val="751"/>
              </a:spcBef>
            </a:pPr>
            <a:r>
              <a:rPr lang="en-US" sz="2400" b="1" strike="noStrike" spc="-1">
                <a:solidFill>
                  <a:srgbClr val="000000"/>
                </a:solidFill>
                <a:latin typeface="Courier New"/>
              </a:rPr>
              <a:t>Point p = (Point) names.get(0); </a:t>
            </a:r>
            <a:r>
              <a:rPr lang="en-US" sz="2400" b="0" strike="noStrike" spc="-1">
                <a:solidFill>
                  <a:srgbClr val="000000"/>
                </a:solidFill>
                <a:latin typeface="Calibri"/>
              </a:rPr>
              <a:t>// what happens?</a:t>
            </a:r>
          </a:p>
        </p:txBody>
      </p:sp>
      <p:sp>
        <p:nvSpPr>
          <p:cNvPr id="123" name="TextShape 3"/>
          <p:cNvSpPr txBox="1"/>
          <p:nvPr/>
        </p:nvSpPr>
        <p:spPr>
          <a:xfrm>
            <a:off x="228600" y="6248520"/>
            <a:ext cx="64004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24" name="TextShape 4"/>
          <p:cNvSpPr txBox="1"/>
          <p:nvPr/>
        </p:nvSpPr>
        <p:spPr>
          <a:xfrm>
            <a:off x="6458040" y="6356520"/>
            <a:ext cx="2057040" cy="364680"/>
          </a:xfrm>
          <a:prstGeom prst="rect">
            <a:avLst/>
          </a:prstGeom>
          <a:noFill/>
          <a:ln>
            <a:noFill/>
          </a:ln>
        </p:spPr>
        <p:txBody>
          <a:bodyPr anchor="ctr"/>
          <a:lstStyle/>
          <a:p>
            <a:pPr algn="r">
              <a:lnSpc>
                <a:spcPct val="100000"/>
              </a:lnSpc>
            </a:pPr>
            <a:fld id="{84226EFE-1D8F-42FB-93BF-4E61F214CAA0}" type="slidenum">
              <a:rPr lang="en-US" sz="1400" b="0" strike="noStrike" spc="-1">
                <a:solidFill>
                  <a:srgbClr val="8B8B8B"/>
                </a:solidFill>
                <a:latin typeface="Tahoma"/>
                <a:ea typeface="MS PGothic"/>
              </a:rPr>
              <a:t>13</a:t>
            </a:fld>
            <a:endParaRPr lang="en-US" sz="14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Defining a Generic Class</a:t>
            </a:r>
            <a:endParaRPr lang="en-US" sz="3300" b="0" strike="noStrike" spc="-1">
              <a:solidFill>
                <a:srgbClr val="000000"/>
              </a:solidFill>
              <a:latin typeface="Tahoma"/>
            </a:endParaRPr>
          </a:p>
        </p:txBody>
      </p:sp>
      <p:sp>
        <p:nvSpPr>
          <p:cNvPr id="126" name="TextShape 2"/>
          <p:cNvSpPr txBox="1"/>
          <p:nvPr/>
        </p:nvSpPr>
        <p:spPr>
          <a:xfrm>
            <a:off x="824232" y="1520280"/>
            <a:ext cx="7886520" cy="4350960"/>
          </a:xfrm>
          <a:prstGeom prst="rect">
            <a:avLst/>
          </a:prstGeom>
          <a:noFill/>
          <a:ln>
            <a:solidFill>
              <a:schemeClr val="tx1">
                <a:lumMod val="85000"/>
                <a:lumOff val="15000"/>
              </a:schemeClr>
            </a:solidFill>
          </a:ln>
        </p:spPr>
        <p:txBody>
          <a:bodyPr/>
          <a:lstStyle/>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class </a:t>
            </a:r>
            <a:r>
              <a:rPr lang="en-US" sz="2100" b="1" strike="noStrike" spc="-1" dirty="0" err="1">
                <a:solidFill>
                  <a:srgbClr val="000000"/>
                </a:solidFill>
                <a:latin typeface="Courier New"/>
              </a:rPr>
              <a:t>MySet</a:t>
            </a:r>
            <a:r>
              <a:rPr lang="en-US" sz="2100" b="1" strike="noStrike" spc="-1" dirty="0">
                <a:solidFill>
                  <a:srgbClr val="000000"/>
                </a:solidFill>
                <a:latin typeface="Courier New"/>
              </a:rPr>
              <a:t>&lt;</a:t>
            </a:r>
            <a:r>
              <a:rPr lang="en-US" sz="2100" b="1" strike="noStrike" spc="-1" dirty="0">
                <a:solidFill>
                  <a:srgbClr val="0000FF"/>
                </a:solidFill>
                <a:latin typeface="Courier New"/>
              </a:rPr>
              <a:t>T</a:t>
            </a:r>
            <a:r>
              <a:rPr lang="en-US" sz="2100" b="1" strike="noStrike" spc="-1" dirty="0">
                <a:solidFill>
                  <a:srgbClr val="000000"/>
                </a:solidFill>
                <a:latin typeface="Courier New"/>
              </a:rPr>
              <a:t>&gt; {</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  // rep invariant: non-null, </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  // contains no duplicates</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  List&lt;</a:t>
            </a:r>
            <a:r>
              <a:rPr lang="en-US" sz="2100" b="1" strike="noStrike" spc="-1" dirty="0">
                <a:solidFill>
                  <a:srgbClr val="0000FF"/>
                </a:solidFill>
                <a:latin typeface="Courier New"/>
              </a:rPr>
              <a:t>T</a:t>
            </a:r>
            <a:r>
              <a:rPr lang="en-US" sz="2100" b="1" strike="noStrike" spc="-1" dirty="0">
                <a:solidFill>
                  <a:srgbClr val="000000"/>
                </a:solidFill>
                <a:latin typeface="Courier New"/>
              </a:rPr>
              <a:t>&gt; </a:t>
            </a:r>
            <a:r>
              <a:rPr lang="en-US" sz="2100" b="1" strike="noStrike" spc="-1" dirty="0" err="1">
                <a:solidFill>
                  <a:srgbClr val="000000"/>
                </a:solidFill>
                <a:latin typeface="Courier New"/>
              </a:rPr>
              <a:t>theRep</a:t>
            </a:r>
            <a:r>
              <a:rPr lang="en-US" sz="2100" b="1" strike="noStrike" spc="-1" dirty="0">
                <a:solidFill>
                  <a:srgbClr val="000000"/>
                </a:solidFill>
                <a:latin typeface="Courier New"/>
              </a:rPr>
              <a:t>;</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  </a:t>
            </a:r>
            <a:r>
              <a:rPr lang="en-US" sz="2100" b="1" strike="noStrike" spc="-1" dirty="0">
                <a:solidFill>
                  <a:srgbClr val="0000FF"/>
                </a:solidFill>
                <a:latin typeface="Courier New"/>
              </a:rPr>
              <a:t>T</a:t>
            </a:r>
            <a:r>
              <a:rPr lang="en-US" sz="2100" b="1" strike="noStrike" spc="-1" dirty="0">
                <a:solidFill>
                  <a:srgbClr val="000000"/>
                </a:solidFill>
                <a:latin typeface="Courier New"/>
              </a:rPr>
              <a:t> </a:t>
            </a:r>
            <a:r>
              <a:rPr lang="en-US" sz="2100" b="1" strike="noStrike" spc="-1" dirty="0" err="1">
                <a:solidFill>
                  <a:srgbClr val="000000"/>
                </a:solidFill>
                <a:latin typeface="Courier New"/>
              </a:rPr>
              <a:t>lastLookedUp</a:t>
            </a:r>
            <a:r>
              <a:rPr lang="en-US" sz="2100" b="1" strike="noStrike" spc="-1" dirty="0">
                <a:solidFill>
                  <a:srgbClr val="000000"/>
                </a:solidFill>
                <a:latin typeface="Courier New"/>
              </a:rPr>
              <a:t>;</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a:t>
            </a:r>
            <a:endParaRPr lang="en-US" sz="2100" b="0" strike="noStrike" spc="-1" dirty="0">
              <a:solidFill>
                <a:srgbClr val="000000"/>
              </a:solidFill>
              <a:latin typeface="Calibri"/>
            </a:endParaRPr>
          </a:p>
          <a:p>
            <a:pPr>
              <a:lnSpc>
                <a:spcPct val="100000"/>
              </a:lnSpc>
              <a:spcBef>
                <a:spcPts val="751"/>
              </a:spcBef>
            </a:pPr>
            <a:r>
              <a:rPr lang="en-US" sz="2100" spc="-1" dirty="0" err="1">
                <a:solidFill>
                  <a:srgbClr val="000000"/>
                </a:solidFill>
                <a:latin typeface="Calibri"/>
              </a:rPr>
              <a:t>MySet</a:t>
            </a:r>
            <a:r>
              <a:rPr lang="en-US" sz="2100" spc="-1" dirty="0">
                <a:solidFill>
                  <a:srgbClr val="000000"/>
                </a:solidFill>
                <a:latin typeface="Calibri"/>
              </a:rPr>
              <a:t>&lt;String&gt; s;</a:t>
            </a:r>
          </a:p>
          <a:p>
            <a:pPr>
              <a:lnSpc>
                <a:spcPct val="100000"/>
              </a:lnSpc>
              <a:spcBef>
                <a:spcPts val="751"/>
              </a:spcBef>
            </a:pPr>
            <a:r>
              <a:rPr lang="en-US" sz="2100" b="0" strike="noStrike" spc="-1" dirty="0" err="1">
                <a:solidFill>
                  <a:srgbClr val="000000"/>
                </a:solidFill>
                <a:latin typeface="Calibri"/>
              </a:rPr>
              <a:t>MySet</a:t>
            </a:r>
            <a:r>
              <a:rPr lang="en-US" sz="2100" b="0" strike="noStrike" spc="-1" dirty="0">
                <a:solidFill>
                  <a:srgbClr val="000000"/>
                </a:solidFill>
                <a:latin typeface="Calibri"/>
              </a:rPr>
              <a:t>&lt;Integer&gt; </a:t>
            </a:r>
            <a:r>
              <a:rPr lang="en-US" sz="2100" b="0" strike="noStrike" spc="-1" dirty="0" err="1">
                <a:solidFill>
                  <a:srgbClr val="000000"/>
                </a:solidFill>
                <a:latin typeface="Calibri"/>
              </a:rPr>
              <a:t>intSet</a:t>
            </a:r>
            <a:r>
              <a:rPr lang="en-US" sz="2100" b="0" strike="noStrike" spc="-1" dirty="0">
                <a:solidFill>
                  <a:srgbClr val="000000"/>
                </a:solidFill>
                <a:latin typeface="Calibri"/>
              </a:rPr>
              <a:t>;</a:t>
            </a:r>
          </a:p>
          <a:p>
            <a:pPr>
              <a:lnSpc>
                <a:spcPct val="100000"/>
              </a:lnSpc>
              <a:spcBef>
                <a:spcPts val="751"/>
              </a:spcBef>
            </a:pPr>
            <a:r>
              <a:rPr lang="en-US" sz="2100" b="0" strike="noStrike" spc="-1" dirty="0" err="1">
                <a:solidFill>
                  <a:srgbClr val="000000"/>
                </a:solidFill>
                <a:latin typeface="Calibri"/>
              </a:rPr>
              <a:t>MySet</a:t>
            </a:r>
            <a:r>
              <a:rPr lang="en-US" sz="2100" b="0" strike="noStrike" spc="-1" dirty="0">
                <a:solidFill>
                  <a:srgbClr val="000000"/>
                </a:solidFill>
                <a:latin typeface="Calibri"/>
              </a:rPr>
              <a:t>&lt;int&gt; </a:t>
            </a:r>
            <a:r>
              <a:rPr lang="en-US" sz="2100" b="0" strike="noStrike" spc="-1" dirty="0" err="1">
                <a:solidFill>
                  <a:srgbClr val="000000"/>
                </a:solidFill>
                <a:latin typeface="Calibri"/>
              </a:rPr>
              <a:t>i</a:t>
            </a:r>
            <a:r>
              <a:rPr lang="en-US" sz="2100" b="0" strike="noStrike" spc="-1" dirty="0">
                <a:solidFill>
                  <a:srgbClr val="000000"/>
                </a:solidFill>
                <a:latin typeface="Calibri"/>
              </a:rPr>
              <a:t>; // compiler error, doesn't </a:t>
            </a:r>
            <a:r>
              <a:rPr lang="en-US" sz="2100" b="0" strike="noStrike" spc="-1" dirty="0" err="1">
                <a:solidFill>
                  <a:srgbClr val="000000"/>
                </a:solidFill>
                <a:latin typeface="Calibri"/>
              </a:rPr>
              <a:t>autobox</a:t>
            </a:r>
            <a:endParaRPr lang="en-US" sz="2100" b="0" strike="noStrike" spc="-1" dirty="0">
              <a:solidFill>
                <a:srgbClr val="000000"/>
              </a:solidFill>
              <a:latin typeface="Calibri"/>
            </a:endParaRPr>
          </a:p>
        </p:txBody>
      </p:sp>
      <p:sp>
        <p:nvSpPr>
          <p:cNvPr id="127" name="TextShape 3"/>
          <p:cNvSpPr txBox="1"/>
          <p:nvPr/>
        </p:nvSpPr>
        <p:spPr>
          <a:xfrm>
            <a:off x="228600" y="6248520"/>
            <a:ext cx="51811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28" name="TextShape 4"/>
          <p:cNvSpPr txBox="1"/>
          <p:nvPr/>
        </p:nvSpPr>
        <p:spPr>
          <a:xfrm>
            <a:off x="6458040" y="6356520"/>
            <a:ext cx="2057040" cy="364680"/>
          </a:xfrm>
          <a:prstGeom prst="rect">
            <a:avLst/>
          </a:prstGeom>
          <a:noFill/>
          <a:ln>
            <a:noFill/>
          </a:ln>
        </p:spPr>
        <p:txBody>
          <a:bodyPr anchor="ctr"/>
          <a:lstStyle/>
          <a:p>
            <a:pPr algn="r">
              <a:lnSpc>
                <a:spcPct val="100000"/>
              </a:lnSpc>
            </a:pPr>
            <a:fld id="{98B782B1-976A-48F4-A7DC-6F477C980A0E}" type="slidenum">
              <a:rPr lang="en-US" sz="1400" b="0" strike="noStrike" spc="-1">
                <a:solidFill>
                  <a:srgbClr val="8B8B8B"/>
                </a:solidFill>
                <a:latin typeface="Tahoma"/>
                <a:ea typeface="MS PGothic"/>
              </a:rPr>
              <a:t>14</a:t>
            </a:fld>
            <a:endParaRPr lang="en-US" sz="1400" b="0" strike="noStrike" spc="-1">
              <a:latin typeface="Times New Roman"/>
            </a:endParaRPr>
          </a:p>
        </p:txBody>
      </p:sp>
      <p:sp>
        <p:nvSpPr>
          <p:cNvPr id="129" name="CustomShape 5"/>
          <p:cNvSpPr/>
          <p:nvPr/>
        </p:nvSpPr>
        <p:spPr>
          <a:xfrm>
            <a:off x="4236120" y="1575720"/>
            <a:ext cx="3428640" cy="456840"/>
          </a:xfrm>
          <a:prstGeom prst="wedgeRoundRectCallout">
            <a:avLst>
              <a:gd name="adj1" fmla="val -87024"/>
              <a:gd name="adj2" fmla="val 45834"/>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130" name="CustomShape 6"/>
          <p:cNvSpPr/>
          <p:nvPr/>
        </p:nvSpPr>
        <p:spPr>
          <a:xfrm>
            <a:off x="4356360" y="1520280"/>
            <a:ext cx="3250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FF0000"/>
                </a:solidFill>
                <a:latin typeface="Arial"/>
                <a:ea typeface="MS PGothic"/>
              </a:rPr>
              <a:t>Declaration</a:t>
            </a:r>
            <a:r>
              <a:rPr lang="en-US" sz="1800" b="0" strike="noStrike" spc="-1">
                <a:solidFill>
                  <a:srgbClr val="000000"/>
                </a:solidFill>
                <a:latin typeface="Arial"/>
                <a:ea typeface="MS PGothic"/>
              </a:rPr>
              <a:t> of type parameter </a:t>
            </a:r>
            <a:endParaRPr lang="en-US" sz="1800" b="0" strike="noStrike" spc="-1">
              <a:latin typeface="Arial"/>
            </a:endParaRPr>
          </a:p>
        </p:txBody>
      </p:sp>
      <p:sp>
        <p:nvSpPr>
          <p:cNvPr id="2" name="Speech Bubble: Rectangle with Corners Rounded 1">
            <a:extLst>
              <a:ext uri="{FF2B5EF4-FFF2-40B4-BE49-F238E27FC236}">
                <a16:creationId xmlns:a16="http://schemas.microsoft.com/office/drawing/2014/main" id="{6A31E39D-C1C3-4CFD-85A0-2E5AE15F1B33}"/>
              </a:ext>
            </a:extLst>
          </p:cNvPr>
          <p:cNvSpPr/>
          <p:nvPr/>
        </p:nvSpPr>
        <p:spPr>
          <a:xfrm>
            <a:off x="4883245" y="4459355"/>
            <a:ext cx="1749467" cy="612648"/>
          </a:xfrm>
          <a:prstGeom prst="wedgeRoundRectCallout">
            <a:avLst>
              <a:gd name="adj1" fmla="val -113673"/>
              <a:gd name="adj2" fmla="val -183012"/>
              <a:gd name="adj3" fmla="val 16667"/>
            </a:avLst>
          </a:prstGeom>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rPr>
              <a:t>Uses</a:t>
            </a:r>
            <a:r>
              <a:rPr lang="en-US" dirty="0"/>
              <a:t> of type parameter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Defining a Generic Class</a:t>
            </a:r>
            <a:endParaRPr lang="en-US" sz="3300" b="0" strike="noStrike" spc="-1">
              <a:solidFill>
                <a:srgbClr val="000000"/>
              </a:solidFill>
              <a:latin typeface="Tahoma"/>
            </a:endParaRPr>
          </a:p>
        </p:txBody>
      </p:sp>
      <p:sp>
        <p:nvSpPr>
          <p:cNvPr id="135"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000" b="1" strike="noStrike" spc="-1">
                <a:solidFill>
                  <a:srgbClr val="000000"/>
                </a:solidFill>
                <a:latin typeface="Courier New"/>
              </a:rPr>
              <a:t>// generic (templated, parameterized) class</a:t>
            </a:r>
            <a:endParaRPr lang="en-US" sz="2000" b="0" strike="noStrike" spc="-1">
              <a:solidFill>
                <a:srgbClr val="000000"/>
              </a:solidFill>
              <a:latin typeface="Calibri"/>
            </a:endParaRPr>
          </a:p>
          <a:p>
            <a:pPr>
              <a:lnSpc>
                <a:spcPct val="100000"/>
              </a:lnSpc>
              <a:spcBef>
                <a:spcPts val="751"/>
              </a:spcBef>
            </a:pPr>
            <a:r>
              <a:rPr lang="en-US" sz="2000" b="1" strike="noStrike" spc="-1">
                <a:solidFill>
                  <a:srgbClr val="000000"/>
                </a:solidFill>
                <a:latin typeface="Courier New"/>
              </a:rPr>
              <a:t>public class Name&lt;</a:t>
            </a:r>
            <a:r>
              <a:rPr lang="en-US" sz="2000" b="1" strike="noStrike" spc="-1">
                <a:solidFill>
                  <a:srgbClr val="0000FF"/>
                </a:solidFill>
                <a:latin typeface="Courier New"/>
              </a:rPr>
              <a:t>TypeVar, … TypeVar</a:t>
            </a:r>
            <a:r>
              <a:rPr lang="en-US" sz="2000" b="1" strike="noStrike" spc="-1">
                <a:solidFill>
                  <a:srgbClr val="000000"/>
                </a:solidFill>
                <a:latin typeface="Courier New"/>
              </a:rPr>
              <a:t>&gt; {</a:t>
            </a:r>
            <a:endParaRPr lang="en-US" sz="20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100000"/>
              </a:lnSpc>
              <a:spcBef>
                <a:spcPts val="751"/>
              </a:spcBef>
              <a:buClr>
                <a:srgbClr val="000000"/>
              </a:buClr>
              <a:buFont typeface="Arial"/>
              <a:buChar char="•"/>
            </a:pPr>
            <a:r>
              <a:rPr lang="en-US" sz="2400" b="0" strike="noStrike" spc="-1">
                <a:solidFill>
                  <a:srgbClr val="000000"/>
                </a:solidFill>
                <a:latin typeface="Calibri"/>
              </a:rPr>
              <a:t>Convention: TypeVar is 1-letter name such as </a:t>
            </a:r>
            <a:r>
              <a:rPr lang="en-US" sz="2400" b="1" strike="noStrike" spc="-1">
                <a:solidFill>
                  <a:srgbClr val="000000"/>
                </a:solidFill>
                <a:latin typeface="Courier New"/>
              </a:rPr>
              <a:t>T</a:t>
            </a:r>
            <a:r>
              <a:rPr lang="en-US" sz="2400" b="0" strike="noStrike" spc="-1">
                <a:solidFill>
                  <a:srgbClr val="000000"/>
                </a:solidFill>
                <a:latin typeface="Calibri"/>
              </a:rPr>
              <a:t> for Type, </a:t>
            </a:r>
          </a:p>
          <a:p>
            <a:pPr>
              <a:lnSpc>
                <a:spcPct val="100000"/>
              </a:lnSpc>
              <a:spcBef>
                <a:spcPts val="751"/>
              </a:spcBef>
            </a:pPr>
            <a:r>
              <a:rPr lang="en-US" sz="2400" b="0" strike="noStrike" spc="-1">
                <a:solidFill>
                  <a:srgbClr val="000000"/>
                </a:solidFill>
                <a:latin typeface="Calibri"/>
              </a:rPr>
              <a:t>    </a:t>
            </a:r>
            <a:r>
              <a:rPr lang="en-US" sz="2400" b="1" strike="noStrike" spc="-1">
                <a:solidFill>
                  <a:srgbClr val="000000"/>
                </a:solidFill>
                <a:latin typeface="Courier New"/>
              </a:rPr>
              <a:t>E</a:t>
            </a:r>
            <a:r>
              <a:rPr lang="en-US" sz="2400" b="0" strike="noStrike" spc="-1">
                <a:solidFill>
                  <a:srgbClr val="000000"/>
                </a:solidFill>
                <a:latin typeface="Calibri"/>
              </a:rPr>
              <a:t> for Element, </a:t>
            </a:r>
            <a:r>
              <a:rPr lang="en-US" sz="2400" b="1" strike="noStrike" spc="-1">
                <a:solidFill>
                  <a:srgbClr val="000000"/>
                </a:solidFill>
                <a:latin typeface="Courier New"/>
              </a:rPr>
              <a:t>N</a:t>
            </a:r>
            <a:r>
              <a:rPr lang="en-US" sz="2400" b="0" strike="noStrike" spc="-1">
                <a:solidFill>
                  <a:srgbClr val="000000"/>
                </a:solidFill>
                <a:latin typeface="Calibri"/>
              </a:rPr>
              <a:t> for Number, </a:t>
            </a:r>
            <a:r>
              <a:rPr lang="en-US" sz="2400" b="1" strike="noStrike" spc="-1">
                <a:solidFill>
                  <a:srgbClr val="000000"/>
                </a:solidFill>
                <a:latin typeface="Courier New"/>
              </a:rPr>
              <a:t>K</a:t>
            </a:r>
            <a:r>
              <a:rPr lang="en-US" sz="2400" b="0" strike="noStrike" spc="-1">
                <a:solidFill>
                  <a:srgbClr val="000000"/>
                </a:solidFill>
                <a:latin typeface="Calibri"/>
              </a:rPr>
              <a:t> for Key, </a:t>
            </a:r>
            <a:r>
              <a:rPr lang="en-US" sz="2400" b="1" strike="noStrike" spc="-1">
                <a:solidFill>
                  <a:srgbClr val="000000"/>
                </a:solidFill>
                <a:latin typeface="Courier New"/>
              </a:rPr>
              <a:t>V</a:t>
            </a:r>
            <a:r>
              <a:rPr lang="en-US" sz="2400" b="0" strike="noStrike" spc="-1">
                <a:solidFill>
                  <a:srgbClr val="000000"/>
                </a:solidFill>
                <a:latin typeface="Calibri"/>
              </a:rPr>
              <a:t> for Value</a:t>
            </a:r>
          </a:p>
          <a:p>
            <a:pPr>
              <a:lnSpc>
                <a:spcPct val="100000"/>
              </a:lnSpc>
              <a:spcBef>
                <a:spcPts val="751"/>
              </a:spcBef>
              <a:buClr>
                <a:srgbClr val="000000"/>
              </a:buClr>
              <a:buFont typeface="Arial"/>
              <a:buChar char="•"/>
            </a:pPr>
            <a:r>
              <a:rPr lang="en-US" sz="2400" b="0" strike="noStrike" spc="-1">
                <a:solidFill>
                  <a:srgbClr val="000000"/>
                </a:solidFill>
                <a:latin typeface="Calibri"/>
              </a:rPr>
              <a:t>Class code refers to the type parameter</a:t>
            </a:r>
          </a:p>
          <a:p>
            <a:pPr marL="514440" lvl="1" indent="-171000">
              <a:lnSpc>
                <a:spcPct val="100000"/>
              </a:lnSpc>
              <a:spcBef>
                <a:spcPts val="374"/>
              </a:spcBef>
              <a:buClr>
                <a:srgbClr val="000000"/>
              </a:buClr>
              <a:buFont typeface="Arial"/>
              <a:buChar char="•"/>
            </a:pPr>
            <a:r>
              <a:rPr lang="en-US" sz="2000" b="0" strike="noStrike" spc="-1">
                <a:solidFill>
                  <a:srgbClr val="000000"/>
                </a:solidFill>
                <a:latin typeface="Calibri"/>
              </a:rPr>
              <a:t>E.g., </a:t>
            </a:r>
            <a:r>
              <a:rPr lang="en-US" sz="2000" b="1" strike="noStrike" spc="-1">
                <a:solidFill>
                  <a:srgbClr val="000000"/>
                </a:solidFill>
                <a:latin typeface="Courier New"/>
              </a:rPr>
              <a:t>E</a:t>
            </a:r>
            <a:endParaRPr lang="en-US" sz="2000" b="0" strike="noStrike" spc="-1">
              <a:solidFill>
                <a:srgbClr val="000000"/>
              </a:solidFill>
              <a:latin typeface="Calibri"/>
            </a:endParaRPr>
          </a:p>
          <a:p>
            <a:pPr>
              <a:lnSpc>
                <a:spcPct val="100000"/>
              </a:lnSpc>
              <a:spcBef>
                <a:spcPts val="751"/>
              </a:spcBef>
              <a:buClr>
                <a:srgbClr val="000000"/>
              </a:buClr>
              <a:buFont typeface="Arial"/>
              <a:buChar char="•"/>
            </a:pPr>
            <a:r>
              <a:rPr lang="en-US" sz="2400" b="0" strike="noStrike" spc="-1">
                <a:solidFill>
                  <a:srgbClr val="000000"/>
                </a:solidFill>
                <a:latin typeface="Calibri"/>
              </a:rPr>
              <a:t>To instantiate a generic class, client supplies type arguments</a:t>
            </a:r>
          </a:p>
          <a:p>
            <a:pPr marL="514440" lvl="1" indent="-171000">
              <a:lnSpc>
                <a:spcPct val="100000"/>
              </a:lnSpc>
              <a:spcBef>
                <a:spcPts val="374"/>
              </a:spcBef>
              <a:buClr>
                <a:srgbClr val="000000"/>
              </a:buClr>
              <a:buFont typeface="Arial"/>
              <a:buChar char="•"/>
            </a:pPr>
            <a:r>
              <a:rPr lang="en-US" sz="2000" b="0" strike="noStrike" spc="-1">
                <a:solidFill>
                  <a:srgbClr val="000000"/>
                </a:solidFill>
                <a:latin typeface="Calibri"/>
              </a:rPr>
              <a:t>E.g., </a:t>
            </a:r>
            <a:r>
              <a:rPr lang="en-US" sz="2000" b="1" strike="noStrike" spc="-1">
                <a:solidFill>
                  <a:srgbClr val="000000"/>
                </a:solidFill>
                <a:latin typeface="Courier New"/>
              </a:rPr>
              <a:t>String</a:t>
            </a:r>
            <a:r>
              <a:rPr lang="en-US" sz="2000" b="0" strike="noStrike" spc="-1">
                <a:solidFill>
                  <a:srgbClr val="000000"/>
                </a:solidFill>
                <a:latin typeface="Calibri"/>
              </a:rPr>
              <a:t> as in </a:t>
            </a:r>
            <a:r>
              <a:rPr lang="en-US" sz="2000" b="1" strike="noStrike" spc="-1">
                <a:solidFill>
                  <a:srgbClr val="000000"/>
                </a:solidFill>
                <a:latin typeface="Courier New"/>
              </a:rPr>
              <a:t>List&lt;String&gt; name;</a:t>
            </a:r>
            <a:endParaRPr lang="en-US" sz="20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2000" b="0" strike="noStrike" spc="-1">
                <a:solidFill>
                  <a:srgbClr val="000000"/>
                </a:solidFill>
                <a:latin typeface="Calibri"/>
              </a:rPr>
              <a:t>Think of it as invoking a “constructor” for the generic class</a:t>
            </a:r>
          </a:p>
          <a:p>
            <a:pPr>
              <a:lnSpc>
                <a:spcPct val="100000"/>
              </a:lnSpc>
              <a:spcBef>
                <a:spcPts val="751"/>
              </a:spcBef>
            </a:pPr>
            <a:endParaRPr lang="en-US" sz="2000" b="0" strike="noStrike" spc="-1">
              <a:solidFill>
                <a:srgbClr val="000000"/>
              </a:solidFill>
              <a:latin typeface="Calibri"/>
            </a:endParaRPr>
          </a:p>
        </p:txBody>
      </p:sp>
      <p:sp>
        <p:nvSpPr>
          <p:cNvPr id="136" name="TextShape 3"/>
          <p:cNvSpPr txBox="1"/>
          <p:nvPr/>
        </p:nvSpPr>
        <p:spPr>
          <a:xfrm>
            <a:off x="228600" y="6248520"/>
            <a:ext cx="51811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37" name="TextShape 4"/>
          <p:cNvSpPr txBox="1"/>
          <p:nvPr/>
        </p:nvSpPr>
        <p:spPr>
          <a:xfrm>
            <a:off x="6458040" y="6356520"/>
            <a:ext cx="2057040" cy="364680"/>
          </a:xfrm>
          <a:prstGeom prst="rect">
            <a:avLst/>
          </a:prstGeom>
          <a:noFill/>
          <a:ln>
            <a:noFill/>
          </a:ln>
        </p:spPr>
        <p:txBody>
          <a:bodyPr anchor="ctr"/>
          <a:lstStyle/>
          <a:p>
            <a:pPr algn="r">
              <a:lnSpc>
                <a:spcPct val="100000"/>
              </a:lnSpc>
            </a:pPr>
            <a:fld id="{7B8E2510-9C6F-4B05-8956-07B474C21688}" type="slidenum">
              <a:rPr lang="en-US" sz="1400" b="0" strike="noStrike" spc="-1">
                <a:solidFill>
                  <a:srgbClr val="8B8B8B"/>
                </a:solidFill>
                <a:latin typeface="Tahoma"/>
                <a:ea typeface="MS PGothic"/>
              </a:rPr>
              <a:t>15</a:t>
            </a:fld>
            <a:endParaRPr lang="en-US" sz="14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628560" y="426409"/>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Example: a Generic Interface</a:t>
            </a:r>
            <a:endParaRPr lang="en-US" sz="3300" b="0" strike="noStrike" spc="-1">
              <a:solidFill>
                <a:srgbClr val="000000"/>
              </a:solidFill>
              <a:latin typeface="Tahoma"/>
            </a:endParaRPr>
          </a:p>
        </p:txBody>
      </p:sp>
      <p:sp>
        <p:nvSpPr>
          <p:cNvPr id="139" name="TextShape 2"/>
          <p:cNvSpPr txBox="1"/>
          <p:nvPr/>
        </p:nvSpPr>
        <p:spPr>
          <a:xfrm>
            <a:off x="228960" y="1317902"/>
            <a:ext cx="8915040" cy="4532040"/>
          </a:xfrm>
          <a:prstGeom prst="rect">
            <a:avLst/>
          </a:prstGeom>
          <a:noFill/>
          <a:ln>
            <a:noFill/>
          </a:ln>
        </p:spPr>
        <p:txBody>
          <a:bodyPr>
            <a:normAutofit fontScale="92500" lnSpcReduction="20000"/>
          </a:bodyPr>
          <a:lstStyle/>
          <a:p>
            <a:pPr>
              <a:lnSpc>
                <a:spcPct val="100000"/>
              </a:lnSpc>
              <a:spcBef>
                <a:spcPts val="751"/>
              </a:spcBef>
            </a:pPr>
            <a:r>
              <a:rPr lang="en-US" sz="2400" b="1" strike="noStrike" spc="-1" dirty="0">
                <a:solidFill>
                  <a:srgbClr val="000000"/>
                </a:solidFill>
                <a:latin typeface="Courier New"/>
              </a:rPr>
              <a:t>// Represents a list of values</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public interface List&lt;</a:t>
            </a:r>
            <a:r>
              <a:rPr lang="en-US" sz="2400" b="1" strike="noStrike" spc="-1" dirty="0">
                <a:solidFill>
                  <a:srgbClr val="000090"/>
                </a:solidFill>
                <a:latin typeface="Courier New"/>
              </a:rPr>
              <a:t>E</a:t>
            </a:r>
            <a:r>
              <a:rPr lang="en-US" sz="2400" b="1" strike="noStrike" spc="-1" dirty="0">
                <a:solidFill>
                  <a:srgbClr val="000000"/>
                </a:solidFill>
                <a:latin typeface="Courier New"/>
              </a:rPr>
              <a:t>&gt; {</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  public void add(</a:t>
            </a:r>
            <a:r>
              <a:rPr lang="en-US" sz="2400" b="1" strike="noStrike" spc="-1" dirty="0">
                <a:solidFill>
                  <a:srgbClr val="0000FF"/>
                </a:solidFill>
                <a:latin typeface="Courier New"/>
              </a:rPr>
              <a:t>E</a:t>
            </a:r>
            <a:r>
              <a:rPr lang="en-US" sz="2400" b="1" strike="noStrike" spc="-1" dirty="0">
                <a:solidFill>
                  <a:srgbClr val="000000"/>
                </a:solidFill>
                <a:latin typeface="Courier New"/>
              </a:rPr>
              <a:t> value);</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  public void add(int index, </a:t>
            </a:r>
            <a:r>
              <a:rPr lang="en-US" sz="2400" b="1" strike="noStrike" spc="-1" dirty="0">
                <a:solidFill>
                  <a:srgbClr val="0000FF"/>
                </a:solidFill>
                <a:latin typeface="Courier New"/>
              </a:rPr>
              <a:t>E</a:t>
            </a:r>
            <a:r>
              <a:rPr lang="en-US" sz="2400" b="1" strike="noStrike" spc="-1" dirty="0">
                <a:solidFill>
                  <a:srgbClr val="000000"/>
                </a:solidFill>
                <a:latin typeface="Courier New"/>
              </a:rPr>
              <a:t> value);</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  public </a:t>
            </a:r>
            <a:r>
              <a:rPr lang="en-US" sz="2400" b="1" strike="noStrike" spc="-1" dirty="0">
                <a:solidFill>
                  <a:srgbClr val="0000FF"/>
                </a:solidFill>
                <a:latin typeface="Courier New"/>
              </a:rPr>
              <a:t>E</a:t>
            </a:r>
            <a:r>
              <a:rPr lang="en-US" sz="2400" b="1" strike="noStrike" spc="-1" dirty="0">
                <a:solidFill>
                  <a:srgbClr val="000000"/>
                </a:solidFill>
                <a:latin typeface="Courier New"/>
              </a:rPr>
              <a:t> get(int index);</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  public int </a:t>
            </a:r>
            <a:r>
              <a:rPr lang="en-US" sz="2400" b="1" strike="noStrike" spc="-1" dirty="0" err="1">
                <a:solidFill>
                  <a:srgbClr val="000000"/>
                </a:solidFill>
                <a:latin typeface="Courier New"/>
              </a:rPr>
              <a:t>indexOf</a:t>
            </a:r>
            <a:r>
              <a:rPr lang="en-US" sz="2400" b="1" strike="noStrike" spc="-1" dirty="0">
                <a:solidFill>
                  <a:srgbClr val="000000"/>
                </a:solidFill>
                <a:latin typeface="Courier New"/>
              </a:rPr>
              <a:t>(</a:t>
            </a:r>
            <a:r>
              <a:rPr lang="en-US" sz="2400" b="1" strike="noStrike" spc="-1" dirty="0">
                <a:solidFill>
                  <a:srgbClr val="0000FF"/>
                </a:solidFill>
                <a:latin typeface="Courier New"/>
              </a:rPr>
              <a:t>E</a:t>
            </a:r>
            <a:r>
              <a:rPr lang="en-US" sz="2400" b="1" strike="noStrike" spc="-1" dirty="0">
                <a:solidFill>
                  <a:srgbClr val="000000"/>
                </a:solidFill>
                <a:latin typeface="Courier New"/>
              </a:rPr>
              <a:t> value);</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  public </a:t>
            </a:r>
            <a:r>
              <a:rPr lang="en-US" sz="2400" b="1" strike="noStrike" spc="-1" dirty="0" err="1">
                <a:solidFill>
                  <a:srgbClr val="000000"/>
                </a:solidFill>
                <a:latin typeface="Courier New"/>
              </a:rPr>
              <a:t>boolean</a:t>
            </a:r>
            <a:r>
              <a:rPr lang="en-US" sz="2400" b="1" strike="noStrike" spc="-1" dirty="0">
                <a:solidFill>
                  <a:srgbClr val="000000"/>
                </a:solidFill>
                <a:latin typeface="Courier New"/>
              </a:rPr>
              <a:t> </a:t>
            </a:r>
            <a:r>
              <a:rPr lang="en-US" sz="2400" b="1" strike="noStrike" spc="-1" dirty="0" err="1">
                <a:solidFill>
                  <a:srgbClr val="000000"/>
                </a:solidFill>
                <a:latin typeface="Courier New"/>
              </a:rPr>
              <a:t>isEmpty</a:t>
            </a:r>
            <a:r>
              <a:rPr lang="en-US" sz="2400" b="1" strike="noStrike" spc="-1" dirty="0">
                <a:solidFill>
                  <a:srgbClr val="000000"/>
                </a:solidFill>
                <a:latin typeface="Courier New"/>
              </a:rPr>
              <a:t>();</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  public void remove(int index);</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  public void set(int index, </a:t>
            </a:r>
            <a:r>
              <a:rPr lang="en-US" sz="2400" b="1" strike="noStrike" spc="-1" dirty="0">
                <a:solidFill>
                  <a:srgbClr val="0000FF"/>
                </a:solidFill>
                <a:latin typeface="Courier New"/>
              </a:rPr>
              <a:t>E</a:t>
            </a:r>
            <a:r>
              <a:rPr lang="en-US" sz="2400" b="1" strike="noStrike" spc="-1" dirty="0">
                <a:solidFill>
                  <a:srgbClr val="000000"/>
                </a:solidFill>
                <a:latin typeface="Courier New"/>
              </a:rPr>
              <a:t> value);</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  public int size();</a:t>
            </a: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  </a:t>
            </a:r>
          </a:p>
          <a:p>
            <a:pPr>
              <a:lnSpc>
                <a:spcPct val="70000"/>
              </a:lnSpc>
              <a:spcBef>
                <a:spcPts val="751"/>
              </a:spcBef>
            </a:pP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public class </a:t>
            </a:r>
            <a:r>
              <a:rPr lang="en-US" sz="2400" b="1" strike="noStrike" spc="-1" dirty="0" err="1">
                <a:solidFill>
                  <a:srgbClr val="000000"/>
                </a:solidFill>
                <a:latin typeface="Courier New"/>
              </a:rPr>
              <a:t>ArrayList</a:t>
            </a:r>
            <a:r>
              <a:rPr lang="en-US" sz="2400" b="1" strike="noStrike" spc="-1" dirty="0">
                <a:solidFill>
                  <a:srgbClr val="000000"/>
                </a:solidFill>
                <a:latin typeface="Courier New"/>
              </a:rPr>
              <a:t>&lt;</a:t>
            </a:r>
            <a:r>
              <a:rPr lang="en-US" sz="2400" b="1" strike="noStrike" spc="-1" dirty="0">
                <a:solidFill>
                  <a:srgbClr val="000090"/>
                </a:solidFill>
                <a:latin typeface="Courier New"/>
              </a:rPr>
              <a:t>E</a:t>
            </a:r>
            <a:r>
              <a:rPr lang="en-US" sz="2400" b="1" strike="noStrike" spc="-1" dirty="0">
                <a:solidFill>
                  <a:srgbClr val="000000"/>
                </a:solidFill>
                <a:latin typeface="Courier New"/>
              </a:rPr>
              <a:t>&gt; implements List&lt;</a:t>
            </a:r>
            <a:r>
              <a:rPr lang="en-US" sz="2400" b="1" strike="noStrike" spc="-1" dirty="0">
                <a:solidFill>
                  <a:srgbClr val="0000FF"/>
                </a:solidFill>
                <a:latin typeface="Courier New"/>
              </a:rPr>
              <a:t>E</a:t>
            </a:r>
            <a:r>
              <a:rPr lang="en-US" sz="2400" b="1" strike="noStrike" spc="-1" dirty="0">
                <a:solidFill>
                  <a:srgbClr val="000000"/>
                </a:solidFill>
                <a:latin typeface="Courier New"/>
              </a:rPr>
              <a:t>&gt; {</a:t>
            </a:r>
            <a:endParaRPr lang="en-US" sz="2400" b="0" strike="noStrike" spc="-1" dirty="0">
              <a:solidFill>
                <a:srgbClr val="000000"/>
              </a:solidFill>
              <a:latin typeface="Calibri"/>
            </a:endParaRPr>
          </a:p>
          <a:p>
            <a:pPr>
              <a:lnSpc>
                <a:spcPct val="70000"/>
              </a:lnSpc>
              <a:spcBef>
                <a:spcPts val="751"/>
              </a:spcBef>
            </a:pP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public class LinkedList&lt;</a:t>
            </a:r>
            <a:r>
              <a:rPr lang="en-US" sz="2400" b="1" strike="noStrike" spc="-1" dirty="0">
                <a:solidFill>
                  <a:srgbClr val="000090"/>
                </a:solidFill>
                <a:latin typeface="Courier New"/>
              </a:rPr>
              <a:t>E</a:t>
            </a:r>
            <a:r>
              <a:rPr lang="en-US" sz="2400" b="1" strike="noStrike" spc="-1" dirty="0">
                <a:solidFill>
                  <a:srgbClr val="000000"/>
                </a:solidFill>
                <a:latin typeface="Courier New"/>
              </a:rPr>
              <a:t>&gt; implements List&lt;</a:t>
            </a:r>
            <a:r>
              <a:rPr lang="en-US" sz="2400" b="1" strike="noStrike" spc="-1" dirty="0">
                <a:solidFill>
                  <a:srgbClr val="0000FF"/>
                </a:solidFill>
                <a:latin typeface="Courier New"/>
              </a:rPr>
              <a:t>E</a:t>
            </a:r>
            <a:r>
              <a:rPr lang="en-US" sz="2400" b="1" strike="noStrike" spc="-1" dirty="0">
                <a:solidFill>
                  <a:srgbClr val="000000"/>
                </a:solidFill>
                <a:latin typeface="Courier New"/>
              </a:rPr>
              <a:t>&gt; {</a:t>
            </a:r>
            <a:endParaRPr lang="en-US" sz="2400" b="0" strike="noStrike" spc="-1" dirty="0">
              <a:solidFill>
                <a:srgbClr val="000000"/>
              </a:solidFill>
              <a:latin typeface="Calibri"/>
            </a:endParaRPr>
          </a:p>
        </p:txBody>
      </p:sp>
      <p:sp>
        <p:nvSpPr>
          <p:cNvPr id="140" name="TextShape 3"/>
          <p:cNvSpPr txBox="1"/>
          <p:nvPr/>
        </p:nvSpPr>
        <p:spPr>
          <a:xfrm>
            <a:off x="228600" y="6248520"/>
            <a:ext cx="51811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41" name="TextShape 4"/>
          <p:cNvSpPr txBox="1"/>
          <p:nvPr/>
        </p:nvSpPr>
        <p:spPr>
          <a:xfrm>
            <a:off x="6458040" y="6356520"/>
            <a:ext cx="2057040" cy="364680"/>
          </a:xfrm>
          <a:prstGeom prst="rect">
            <a:avLst/>
          </a:prstGeom>
          <a:noFill/>
          <a:ln>
            <a:noFill/>
          </a:ln>
        </p:spPr>
        <p:txBody>
          <a:bodyPr anchor="ctr"/>
          <a:lstStyle/>
          <a:p>
            <a:pPr algn="r">
              <a:lnSpc>
                <a:spcPct val="100000"/>
              </a:lnSpc>
            </a:pPr>
            <a:fld id="{58E4E0DD-39F5-4A4D-9C9F-857E04625B4D}" type="slidenum">
              <a:rPr lang="en-US" sz="1400" b="0" strike="noStrike" spc="-1">
                <a:solidFill>
                  <a:srgbClr val="8B8B8B"/>
                </a:solidFill>
                <a:latin typeface="Tahoma"/>
                <a:ea typeface="MS PGothic"/>
              </a:rPr>
              <a:t>16</a:t>
            </a:fld>
            <a:endParaRPr lang="en-US" sz="1400" b="0" strike="noStrike" spc="-1">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Generics Clarify Your Code</a:t>
            </a:r>
            <a:endParaRPr lang="en-US" sz="3300" b="0" strike="noStrike" spc="-1">
              <a:solidFill>
                <a:srgbClr val="000000"/>
              </a:solidFill>
              <a:latin typeface="Tahoma"/>
            </a:endParaRPr>
          </a:p>
        </p:txBody>
      </p:sp>
      <p:sp>
        <p:nvSpPr>
          <p:cNvPr id="143" name="TextShape 2"/>
          <p:cNvSpPr txBox="1"/>
          <p:nvPr/>
        </p:nvSpPr>
        <p:spPr>
          <a:xfrm>
            <a:off x="347879" y="1357740"/>
            <a:ext cx="8726040" cy="4532040"/>
          </a:xfrm>
          <a:prstGeom prst="rect">
            <a:avLst/>
          </a:prstGeom>
          <a:noFill/>
          <a:ln>
            <a:noFill/>
          </a:ln>
        </p:spPr>
        <p:txBody>
          <a:bodyPr>
            <a:normAutofit/>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Without generics </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This is known as “pseudo-generic containers”</a:t>
            </a:r>
          </a:p>
          <a:p>
            <a:pPr marL="171360" indent="-171000">
              <a:lnSpc>
                <a:spcPct val="100000"/>
              </a:lnSpc>
              <a:spcBef>
                <a:spcPts val="751"/>
              </a:spcBef>
            </a:pPr>
            <a:r>
              <a:rPr lang="en-US" sz="1600" b="1" strike="noStrike" spc="-1" dirty="0">
                <a:solidFill>
                  <a:srgbClr val="000000"/>
                </a:solidFill>
                <a:latin typeface="Courier New"/>
              </a:rPr>
              <a:t>interface Map {</a:t>
            </a:r>
            <a:endParaRPr lang="en-US" sz="1600" b="0" strike="noStrike" spc="-1" dirty="0">
              <a:solidFill>
                <a:srgbClr val="000000"/>
              </a:solidFill>
              <a:latin typeface="Calibri"/>
            </a:endParaRPr>
          </a:p>
          <a:p>
            <a:pPr marL="171360" indent="-171000">
              <a:lnSpc>
                <a:spcPct val="100000"/>
              </a:lnSpc>
              <a:spcBef>
                <a:spcPts val="751"/>
              </a:spcBef>
            </a:pPr>
            <a:r>
              <a:rPr lang="en-US" sz="1600" b="1" strike="noStrike" spc="-1" dirty="0">
                <a:solidFill>
                  <a:srgbClr val="000000"/>
                </a:solidFill>
                <a:latin typeface="Courier New"/>
              </a:rPr>
              <a:t>   Object put(Object key, Object value);</a:t>
            </a:r>
            <a:endParaRPr lang="en-US" sz="1600" b="0" strike="noStrike" spc="-1" dirty="0">
              <a:solidFill>
                <a:srgbClr val="000000"/>
              </a:solidFill>
              <a:latin typeface="Calibri"/>
            </a:endParaRPr>
          </a:p>
          <a:p>
            <a:pPr marL="171360" indent="-171000">
              <a:lnSpc>
                <a:spcPct val="100000"/>
              </a:lnSpc>
              <a:spcBef>
                <a:spcPts val="751"/>
              </a:spcBef>
            </a:pPr>
            <a:r>
              <a:rPr lang="en-US" sz="1600" b="1" strike="noStrike" spc="-1" dirty="0">
                <a:solidFill>
                  <a:srgbClr val="000000"/>
                </a:solidFill>
                <a:latin typeface="Courier New"/>
              </a:rPr>
              <a:t>   Object get(Object key);</a:t>
            </a:r>
            <a:endParaRPr lang="en-US" sz="1600" b="0" strike="noStrike" spc="-1" dirty="0">
              <a:solidFill>
                <a:srgbClr val="000000"/>
              </a:solidFill>
              <a:latin typeface="Calibri"/>
            </a:endParaRPr>
          </a:p>
          <a:p>
            <a:pPr marL="171360" indent="-171000">
              <a:lnSpc>
                <a:spcPct val="100000"/>
              </a:lnSpc>
              <a:spcBef>
                <a:spcPts val="751"/>
              </a:spcBef>
            </a:pPr>
            <a:r>
              <a:rPr lang="en-US" sz="1600" b="1" strike="noStrike" spc="-1" dirty="0">
                <a:solidFill>
                  <a:srgbClr val="000000"/>
                </a:solidFill>
                <a:latin typeface="Courier New"/>
              </a:rPr>
              <a:t>}</a:t>
            </a:r>
            <a:endParaRPr lang="en-US" sz="1600" b="0" strike="noStrike" spc="-1" dirty="0">
              <a:solidFill>
                <a:srgbClr val="000000"/>
              </a:solidFill>
              <a:latin typeface="Calibri"/>
            </a:endParaRPr>
          </a:p>
          <a:p>
            <a:pPr marL="171360" indent="-171000">
              <a:lnSpc>
                <a:spcPct val="100000"/>
              </a:lnSpc>
              <a:spcBef>
                <a:spcPts val="751"/>
              </a:spcBef>
            </a:pPr>
            <a:r>
              <a:rPr lang="en-US" sz="1600" b="0" strike="noStrike" spc="-1" dirty="0">
                <a:solidFill>
                  <a:srgbClr val="000000"/>
                </a:solidFill>
                <a:latin typeface="Calibri"/>
              </a:rPr>
              <a:t>Client code:</a:t>
            </a:r>
          </a:p>
          <a:p>
            <a:pPr marL="171360" indent="-171000">
              <a:lnSpc>
                <a:spcPct val="100000"/>
              </a:lnSpc>
              <a:spcBef>
                <a:spcPts val="751"/>
              </a:spcBef>
            </a:pPr>
            <a:r>
              <a:rPr lang="en-US" sz="1600" b="1" strike="noStrike" spc="-1" dirty="0">
                <a:solidFill>
                  <a:srgbClr val="000000"/>
                </a:solidFill>
                <a:latin typeface="Courier New"/>
              </a:rPr>
              <a:t>Map nodes2neighbors = new HashMap();</a:t>
            </a:r>
            <a:endParaRPr lang="en-US" sz="1600" b="0" strike="noStrike" spc="-1" dirty="0">
              <a:solidFill>
                <a:srgbClr val="000000"/>
              </a:solidFill>
              <a:latin typeface="Calibri"/>
            </a:endParaRPr>
          </a:p>
          <a:p>
            <a:pPr marL="171360" indent="-171000">
              <a:lnSpc>
                <a:spcPct val="100000"/>
              </a:lnSpc>
              <a:spcBef>
                <a:spcPts val="751"/>
              </a:spcBef>
            </a:pPr>
            <a:r>
              <a:rPr lang="en-US" sz="1600" b="1" strike="noStrike" spc="-1" dirty="0">
                <a:solidFill>
                  <a:srgbClr val="000000"/>
                </a:solidFill>
                <a:latin typeface="Courier New"/>
              </a:rPr>
              <a:t>String key = …</a:t>
            </a:r>
            <a:endParaRPr lang="en-US" sz="1600" b="0" strike="noStrike" spc="-1" dirty="0">
              <a:solidFill>
                <a:srgbClr val="000000"/>
              </a:solidFill>
              <a:latin typeface="Calibri"/>
            </a:endParaRPr>
          </a:p>
          <a:p>
            <a:pPr marL="171360" indent="-171000">
              <a:lnSpc>
                <a:spcPct val="100000"/>
              </a:lnSpc>
              <a:spcBef>
                <a:spcPts val="751"/>
              </a:spcBef>
            </a:pPr>
            <a:r>
              <a:rPr lang="en-US" sz="1600" b="1" strike="noStrike" spc="-1" dirty="0">
                <a:solidFill>
                  <a:srgbClr val="000000"/>
                </a:solidFill>
                <a:latin typeface="Courier New"/>
              </a:rPr>
              <a:t>HashSet value = …</a:t>
            </a:r>
            <a:endParaRPr lang="en-US" sz="1600" b="0" strike="noStrike" spc="-1" dirty="0">
              <a:solidFill>
                <a:srgbClr val="000000"/>
              </a:solidFill>
              <a:latin typeface="Calibri"/>
            </a:endParaRPr>
          </a:p>
          <a:p>
            <a:pPr marL="171360" indent="-171000">
              <a:lnSpc>
                <a:spcPct val="100000"/>
              </a:lnSpc>
              <a:spcBef>
                <a:spcPts val="751"/>
              </a:spcBef>
            </a:pPr>
            <a:r>
              <a:rPr lang="en-US" sz="1600" b="1" strike="noStrike" spc="-1" dirty="0">
                <a:solidFill>
                  <a:srgbClr val="000000"/>
                </a:solidFill>
                <a:latin typeface="Courier New"/>
              </a:rPr>
              <a:t>nodes2neighbors.put(key</a:t>
            </a:r>
            <a:r>
              <a:rPr lang="en-US" sz="1600" b="1" spc="-1" dirty="0">
                <a:solidFill>
                  <a:srgbClr val="000000"/>
                </a:solidFill>
                <a:latin typeface="Courier New"/>
              </a:rPr>
              <a:t>,</a:t>
            </a:r>
            <a:r>
              <a:rPr lang="en-US" sz="1600" b="1" strike="noStrike" spc="-1" dirty="0">
                <a:solidFill>
                  <a:srgbClr val="000000"/>
                </a:solidFill>
                <a:latin typeface="Courier New"/>
              </a:rPr>
              <a:t> value);</a:t>
            </a:r>
            <a:endParaRPr lang="en-US" sz="1600" b="0" strike="noStrike" spc="-1" dirty="0">
              <a:solidFill>
                <a:srgbClr val="000000"/>
              </a:solidFill>
              <a:latin typeface="Calibri"/>
            </a:endParaRPr>
          </a:p>
          <a:p>
            <a:pPr marL="171360" indent="-171000">
              <a:lnSpc>
                <a:spcPct val="100000"/>
              </a:lnSpc>
              <a:spcBef>
                <a:spcPts val="751"/>
              </a:spcBef>
            </a:pPr>
            <a:r>
              <a:rPr lang="en-US" sz="1600" b="1" strike="noStrike" spc="-1" dirty="0">
                <a:solidFill>
                  <a:srgbClr val="000000"/>
                </a:solidFill>
                <a:latin typeface="Courier New"/>
              </a:rPr>
              <a:t>HashSet neighbors = </a:t>
            </a:r>
            <a:r>
              <a:rPr lang="en-US" sz="1600" b="1" strike="noStrike" spc="-1" dirty="0">
                <a:solidFill>
                  <a:srgbClr val="FF0000"/>
                </a:solidFill>
                <a:latin typeface="Courier New"/>
              </a:rPr>
              <a:t>(HashSet)</a:t>
            </a:r>
            <a:r>
              <a:rPr lang="en-US" sz="1600" b="1" spc="-1" dirty="0">
                <a:solidFill>
                  <a:srgbClr val="000000"/>
                </a:solidFill>
                <a:latin typeface="Courier New"/>
              </a:rPr>
              <a:t> </a:t>
            </a:r>
            <a:r>
              <a:rPr lang="en-US" sz="1600" b="1" strike="noStrike" spc="-1" dirty="0">
                <a:solidFill>
                  <a:srgbClr val="000000"/>
                </a:solidFill>
                <a:latin typeface="Courier New"/>
              </a:rPr>
              <a:t>nodes2neighbors.get(key);</a:t>
            </a:r>
            <a:endParaRPr lang="en-US" sz="1600" b="0" strike="noStrike" spc="-1" dirty="0">
              <a:solidFill>
                <a:srgbClr val="000000"/>
              </a:solidFill>
              <a:latin typeface="Calibri"/>
            </a:endParaRPr>
          </a:p>
        </p:txBody>
      </p:sp>
      <p:sp>
        <p:nvSpPr>
          <p:cNvPr id="144" name="TextShape 3"/>
          <p:cNvSpPr txBox="1"/>
          <p:nvPr/>
        </p:nvSpPr>
        <p:spPr>
          <a:xfrm>
            <a:off x="6458040" y="6356520"/>
            <a:ext cx="2057040" cy="364680"/>
          </a:xfrm>
          <a:prstGeom prst="rect">
            <a:avLst/>
          </a:prstGeom>
          <a:noFill/>
          <a:ln>
            <a:noFill/>
          </a:ln>
        </p:spPr>
        <p:txBody>
          <a:bodyPr anchor="ctr"/>
          <a:lstStyle/>
          <a:p>
            <a:pPr algn="r">
              <a:lnSpc>
                <a:spcPct val="100000"/>
              </a:lnSpc>
            </a:pPr>
            <a:fld id="{481DAF69-99D1-41D6-9A07-87FEFB3712AC}" type="slidenum">
              <a:rPr lang="en-US" sz="1400" b="0" strike="noStrike" spc="-1">
                <a:solidFill>
                  <a:srgbClr val="8B8B8B"/>
                </a:solidFill>
                <a:latin typeface="Tahoma"/>
                <a:ea typeface="MS PGothic"/>
              </a:rPr>
              <a:t>17</a:t>
            </a:fld>
            <a:endParaRPr lang="en-US" sz="1400" b="0" strike="noStrike" spc="-1">
              <a:latin typeface="Times New Roman"/>
            </a:endParaRPr>
          </a:p>
        </p:txBody>
      </p:sp>
      <p:sp>
        <p:nvSpPr>
          <p:cNvPr id="145"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46" name="CustomShape 5"/>
          <p:cNvSpPr/>
          <p:nvPr/>
        </p:nvSpPr>
        <p:spPr>
          <a:xfrm>
            <a:off x="70081" y="5828040"/>
            <a:ext cx="3428640" cy="664920"/>
          </a:xfrm>
          <a:prstGeom prst="wedgeRectCallout">
            <a:avLst>
              <a:gd name="adj1" fmla="val 36746"/>
              <a:gd name="adj2" fmla="val -97474"/>
            </a:avLst>
          </a:prstGeom>
          <a:solidFill>
            <a:srgbClr val="FFFFFF"/>
          </a:solidFill>
          <a:ln w="12600">
            <a:solidFill>
              <a:srgbClr val="70AD47"/>
            </a:solidFill>
            <a:miter/>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dirty="0">
                <a:solidFill>
                  <a:srgbClr val="000000"/>
                </a:solidFill>
                <a:latin typeface="Arial"/>
                <a:ea typeface="MS PGothic"/>
              </a:rPr>
              <a:t>Casts in client code. Clumsy. If client mistakenly puts non-HashSet value in map,</a:t>
            </a:r>
            <a:endParaRPr lang="en-US" sz="1200" b="0" strike="noStrike" spc="-1" dirty="0">
              <a:latin typeface="Arial"/>
            </a:endParaRPr>
          </a:p>
          <a:p>
            <a:pPr>
              <a:lnSpc>
                <a:spcPct val="100000"/>
              </a:lnSpc>
            </a:pPr>
            <a:r>
              <a:rPr lang="en-US" sz="1200" b="0" strike="noStrike" spc="-1" dirty="0" err="1">
                <a:solidFill>
                  <a:srgbClr val="000000"/>
                </a:solidFill>
                <a:latin typeface="Arial"/>
                <a:ea typeface="MS PGothic"/>
              </a:rPr>
              <a:t>ClassCastException</a:t>
            </a:r>
            <a:r>
              <a:rPr lang="en-US" sz="1200" b="0" strike="noStrike" spc="-1" dirty="0">
                <a:solidFill>
                  <a:srgbClr val="000000"/>
                </a:solidFill>
                <a:latin typeface="Arial"/>
                <a:ea typeface="MS PGothic"/>
              </a:rPr>
              <a:t> at this point.</a:t>
            </a:r>
            <a:r>
              <a:rPr lang="en-US" sz="1600" b="0" strike="noStrike" spc="-1" dirty="0">
                <a:solidFill>
                  <a:srgbClr val="FF0000"/>
                </a:solidFill>
                <a:latin typeface="Arial"/>
                <a:ea typeface="MS PGothic"/>
              </a:rPr>
              <a:t> </a:t>
            </a:r>
            <a:endParaRPr lang="en-US" sz="16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Generics Clarify Your Code</a:t>
            </a:r>
            <a:endParaRPr lang="en-US" sz="3300" b="0" strike="noStrike" spc="-1">
              <a:solidFill>
                <a:srgbClr val="000000"/>
              </a:solidFill>
              <a:latin typeface="Tahoma"/>
            </a:endParaRPr>
          </a:p>
        </p:txBody>
      </p:sp>
      <p:sp>
        <p:nvSpPr>
          <p:cNvPr id="148" name="TextShape 2"/>
          <p:cNvSpPr txBox="1"/>
          <p:nvPr/>
        </p:nvSpPr>
        <p:spPr>
          <a:xfrm>
            <a:off x="228600" y="1523880"/>
            <a:ext cx="8726040" cy="4532040"/>
          </a:xfrm>
          <a:prstGeom prst="rect">
            <a:avLst/>
          </a:prstGeom>
          <a:noFill/>
          <a:ln>
            <a:noFill/>
          </a:ln>
        </p:spPr>
        <p:txBody>
          <a:bodyPr>
            <a:normAutofit lnSpcReduction="10000"/>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With generics</a:t>
            </a:r>
          </a:p>
          <a:p>
            <a:pPr marL="171360" indent="-171000">
              <a:lnSpc>
                <a:spcPct val="100000"/>
              </a:lnSpc>
              <a:spcBef>
                <a:spcPts val="751"/>
              </a:spcBef>
            </a:pPr>
            <a:r>
              <a:rPr lang="en-US" sz="2000" b="1" strike="noStrike" spc="-1" dirty="0">
                <a:solidFill>
                  <a:srgbClr val="000000"/>
                </a:solidFill>
                <a:latin typeface="Courier New"/>
              </a:rPr>
              <a:t>interface Map&lt;K,V&gt; {</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   V put(K key, V value);</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   V get(K key);</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a:t>
            </a:r>
            <a:endParaRPr lang="en-US" sz="2000" b="0" strike="noStrike" spc="-1" dirty="0">
              <a:solidFill>
                <a:srgbClr val="000000"/>
              </a:solidFill>
              <a:latin typeface="Calibri"/>
            </a:endParaRPr>
          </a:p>
          <a:p>
            <a:pPr marL="171360" indent="-171000">
              <a:lnSpc>
                <a:spcPct val="100000"/>
              </a:lnSpc>
              <a:spcBef>
                <a:spcPts val="751"/>
              </a:spcBef>
            </a:pPr>
            <a:r>
              <a:rPr lang="en-US" sz="2000" b="0" strike="noStrike" spc="-1" dirty="0">
                <a:solidFill>
                  <a:srgbClr val="000000"/>
                </a:solidFill>
                <a:latin typeface="Calibri"/>
              </a:rPr>
              <a:t>Client code:</a:t>
            </a:r>
          </a:p>
          <a:p>
            <a:pPr marL="171360" indent="-171000">
              <a:lnSpc>
                <a:spcPct val="100000"/>
              </a:lnSpc>
              <a:spcBef>
                <a:spcPts val="751"/>
              </a:spcBef>
            </a:pPr>
            <a:r>
              <a:rPr lang="en-US" sz="2000" b="1" strike="noStrike" spc="-1" dirty="0">
                <a:solidFill>
                  <a:srgbClr val="000000"/>
                </a:solidFill>
                <a:latin typeface="Courier New"/>
              </a:rPr>
              <a:t>Map&lt;</a:t>
            </a:r>
            <a:r>
              <a:rPr lang="en-US" sz="2000" b="1" strike="noStrike" spc="-1" dirty="0" err="1">
                <a:solidFill>
                  <a:srgbClr val="FF0000"/>
                </a:solidFill>
                <a:latin typeface="Courier New"/>
              </a:rPr>
              <a:t>String,HashSet</a:t>
            </a:r>
            <a:r>
              <a:rPr lang="en-US" sz="2000" b="1" strike="noStrike" spc="-1" dirty="0">
                <a:solidFill>
                  <a:srgbClr val="FF0000"/>
                </a:solidFill>
                <a:latin typeface="Courier New"/>
              </a:rPr>
              <a:t>&lt;String&gt;</a:t>
            </a:r>
            <a:r>
              <a:rPr lang="en-US" sz="2000" b="1" strike="noStrike" spc="-1" dirty="0">
                <a:solidFill>
                  <a:srgbClr val="000000"/>
                </a:solidFill>
                <a:latin typeface="Courier New"/>
              </a:rPr>
              <a:t>&gt; nodes2neighbors =</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    new HashMap&lt;</a:t>
            </a:r>
            <a:r>
              <a:rPr lang="en-US" sz="2000" b="1" strike="noStrike" spc="-1" dirty="0" err="1">
                <a:solidFill>
                  <a:srgbClr val="FF0000"/>
                </a:solidFill>
                <a:latin typeface="Courier New"/>
              </a:rPr>
              <a:t>String,HashSet</a:t>
            </a:r>
            <a:r>
              <a:rPr lang="en-US" sz="2000" b="1" strike="noStrike" spc="-1" dirty="0">
                <a:solidFill>
                  <a:srgbClr val="FF0000"/>
                </a:solidFill>
                <a:latin typeface="Courier New"/>
              </a:rPr>
              <a:t>&lt;String&gt;</a:t>
            </a:r>
            <a:r>
              <a:rPr lang="en-US" sz="2000" b="1" strike="noStrike" spc="-1" dirty="0">
                <a:solidFill>
                  <a:srgbClr val="000000"/>
                </a:solidFill>
                <a:latin typeface="Courier New"/>
              </a:rPr>
              <a:t>&gt;();</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String key = …</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nodes2neighbors.put(</a:t>
            </a:r>
            <a:r>
              <a:rPr lang="en-US" sz="2000" b="1" strike="noStrike" spc="-1" dirty="0" err="1">
                <a:solidFill>
                  <a:srgbClr val="000000"/>
                </a:solidFill>
                <a:latin typeface="Courier New"/>
              </a:rPr>
              <a:t>key,value</a:t>
            </a:r>
            <a:r>
              <a:rPr lang="en-US" sz="2000" b="1" strike="noStrike" spc="-1" dirty="0">
                <a:solidFill>
                  <a:srgbClr val="000000"/>
                </a:solidFill>
                <a:latin typeface="Courier New"/>
              </a:rPr>
              <a:t>);</a:t>
            </a:r>
            <a:endParaRPr lang="en-US" sz="20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HashSet&lt;String&gt; neighbors = </a:t>
            </a:r>
            <a:br>
              <a:rPr sz="2000" dirty="0"/>
            </a:br>
            <a:r>
              <a:rPr lang="en-US" sz="2000" b="1" strike="noStrike" spc="-1" dirty="0">
                <a:solidFill>
                  <a:srgbClr val="000000"/>
                </a:solidFill>
                <a:latin typeface="Courier New"/>
              </a:rPr>
              <a:t>                   nodes2neighbors.get(key);</a:t>
            </a:r>
            <a:endParaRPr lang="en-US" sz="2000" b="0" strike="noStrike" spc="-1" dirty="0">
              <a:solidFill>
                <a:srgbClr val="000000"/>
              </a:solidFill>
              <a:latin typeface="Calibri"/>
            </a:endParaRPr>
          </a:p>
        </p:txBody>
      </p:sp>
      <p:sp>
        <p:nvSpPr>
          <p:cNvPr id="149" name="TextShape 3"/>
          <p:cNvSpPr txBox="1"/>
          <p:nvPr/>
        </p:nvSpPr>
        <p:spPr>
          <a:xfrm>
            <a:off x="6458040" y="6356520"/>
            <a:ext cx="2057040" cy="364680"/>
          </a:xfrm>
          <a:prstGeom prst="rect">
            <a:avLst/>
          </a:prstGeom>
          <a:noFill/>
          <a:ln>
            <a:noFill/>
          </a:ln>
        </p:spPr>
        <p:txBody>
          <a:bodyPr anchor="ctr"/>
          <a:lstStyle/>
          <a:p>
            <a:pPr algn="r">
              <a:lnSpc>
                <a:spcPct val="100000"/>
              </a:lnSpc>
            </a:pPr>
            <a:fld id="{B276EA1E-3A8E-429C-AD9E-C8BA2CF76CD8}" type="slidenum">
              <a:rPr lang="en-US" sz="1400" b="0" strike="noStrike" spc="-1">
                <a:solidFill>
                  <a:srgbClr val="8B8B8B"/>
                </a:solidFill>
                <a:latin typeface="Tahoma"/>
                <a:ea typeface="MS PGothic"/>
              </a:rPr>
              <a:t>18</a:t>
            </a:fld>
            <a:endParaRPr lang="en-US" sz="1400" b="0" strike="noStrike" spc="-1">
              <a:latin typeface="Times New Roman"/>
            </a:endParaRPr>
          </a:p>
        </p:txBody>
      </p:sp>
      <p:sp>
        <p:nvSpPr>
          <p:cNvPr id="150" name="CustomShape 4"/>
          <p:cNvSpPr/>
          <p:nvPr/>
        </p:nvSpPr>
        <p:spPr>
          <a:xfrm>
            <a:off x="4496040" y="2835720"/>
            <a:ext cx="46479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MS PGothic"/>
              </a:rPr>
              <a:t>No casts. Compile-time checks prevent client from using non-HashSet value.</a:t>
            </a:r>
            <a:endParaRPr lang="en-US" sz="1800" b="0" strike="noStrike" spc="-1" dirty="0">
              <a:latin typeface="Arial"/>
            </a:endParaRPr>
          </a:p>
          <a:p>
            <a:pPr>
              <a:lnSpc>
                <a:spcPct val="100000"/>
              </a:lnSpc>
            </a:pPr>
            <a:r>
              <a:rPr lang="en-US" sz="1800" b="0" strike="noStrike" spc="-1" dirty="0">
                <a:solidFill>
                  <a:srgbClr val="FF0000"/>
                </a:solidFill>
                <a:latin typeface="Arial"/>
                <a:ea typeface="MS PGothic"/>
              </a:rPr>
              <a:t> </a:t>
            </a:r>
            <a:endParaRPr lang="en-US" sz="1800" b="0" strike="noStrike" spc="-1" dirty="0">
              <a:latin typeface="Arial"/>
            </a:endParaRPr>
          </a:p>
        </p:txBody>
      </p:sp>
      <p:sp>
        <p:nvSpPr>
          <p:cNvPr id="151" name="CustomShape 5"/>
          <p:cNvSpPr/>
          <p:nvPr/>
        </p:nvSpPr>
        <p:spPr>
          <a:xfrm>
            <a:off x="4435200" y="2835720"/>
            <a:ext cx="4708800" cy="913320"/>
          </a:xfrm>
          <a:prstGeom prst="wedgeRoundRectCallout">
            <a:avLst>
              <a:gd name="adj1" fmla="val -48995"/>
              <a:gd name="adj2" fmla="val 256454"/>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152" name="TextShape 6"/>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0337-AA41-4168-9747-29D672CEE82B}"/>
              </a:ext>
            </a:extLst>
          </p:cNvPr>
          <p:cNvSpPr>
            <a:spLocks noGrp="1"/>
          </p:cNvSpPr>
          <p:nvPr>
            <p:ph type="title"/>
          </p:nvPr>
        </p:nvSpPr>
        <p:spPr/>
        <p:txBody>
          <a:bodyPr/>
          <a:lstStyle/>
          <a:p>
            <a:r>
              <a:rPr lang="en-US" dirty="0"/>
              <a:t>Aside: Why not &lt;int&gt;?</a:t>
            </a:r>
          </a:p>
        </p:txBody>
      </p:sp>
      <p:sp>
        <p:nvSpPr>
          <p:cNvPr id="3" name="Content Placeholder 2">
            <a:extLst>
              <a:ext uri="{FF2B5EF4-FFF2-40B4-BE49-F238E27FC236}">
                <a16:creationId xmlns:a16="http://schemas.microsoft.com/office/drawing/2014/main" id="{66C6173D-C4A7-4020-96B3-97435C245B62}"/>
              </a:ext>
            </a:extLst>
          </p:cNvPr>
          <p:cNvSpPr>
            <a:spLocks noGrp="1"/>
          </p:cNvSpPr>
          <p:nvPr>
            <p:ph idx="1"/>
          </p:nvPr>
        </p:nvSpPr>
        <p:spPr>
          <a:xfrm>
            <a:off x="628650" y="1336544"/>
            <a:ext cx="7886700" cy="3263504"/>
          </a:xfrm>
        </p:spPr>
        <p:txBody>
          <a:bodyPr/>
          <a:lstStyle/>
          <a:p>
            <a:r>
              <a:rPr lang="en-US" dirty="0"/>
              <a:t>Java generics are implemented by using </a:t>
            </a:r>
            <a:r>
              <a:rPr lang="en-US" dirty="0">
                <a:solidFill>
                  <a:srgbClr val="FF0000"/>
                </a:solidFill>
              </a:rPr>
              <a:t>type erasure </a:t>
            </a:r>
            <a:r>
              <a:rPr lang="en-US" dirty="0"/>
              <a:t>for backward compatibility</a:t>
            </a:r>
          </a:p>
          <a:p>
            <a:r>
              <a:rPr lang="en-US" dirty="0"/>
              <a:t>Anything used as a generic must be convertible to Object</a:t>
            </a:r>
          </a:p>
          <a:p>
            <a:endParaRPr lang="en-US" dirty="0"/>
          </a:p>
        </p:txBody>
      </p:sp>
      <p:sp>
        <p:nvSpPr>
          <p:cNvPr id="4" name="Footer Placeholder 3">
            <a:extLst>
              <a:ext uri="{FF2B5EF4-FFF2-40B4-BE49-F238E27FC236}">
                <a16:creationId xmlns:a16="http://schemas.microsoft.com/office/drawing/2014/main" id="{F3555168-6157-49F3-8CE3-A490C7A80853}"/>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
        <p:nvSpPr>
          <p:cNvPr id="5" name="TextBox 4">
            <a:extLst>
              <a:ext uri="{FF2B5EF4-FFF2-40B4-BE49-F238E27FC236}">
                <a16:creationId xmlns:a16="http://schemas.microsoft.com/office/drawing/2014/main" id="{FC4306FE-523F-40ED-9F3A-0CFC58B55A37}"/>
              </a:ext>
            </a:extLst>
          </p:cNvPr>
          <p:cNvSpPr txBox="1"/>
          <p:nvPr/>
        </p:nvSpPr>
        <p:spPr>
          <a:xfrm>
            <a:off x="2354937" y="2483163"/>
            <a:ext cx="3269973" cy="3785652"/>
          </a:xfrm>
          <a:prstGeom prst="rect">
            <a:avLst/>
          </a:prstGeom>
          <a:noFill/>
        </p:spPr>
        <p:txBody>
          <a:bodyPr wrap="square" rtlCol="0">
            <a:spAutoFit/>
          </a:bodyPr>
          <a:lstStyle/>
          <a:p>
            <a:pPr defTabSz="685800"/>
            <a:r>
              <a:rPr lang="en-US" sz="1600" dirty="0">
                <a:solidFill>
                  <a:prstClr val="black"/>
                </a:solidFill>
                <a:latin typeface="Calibri" panose="020F0502020204030204"/>
              </a:rPr>
              <a:t>public class Container&lt;T&gt; {</a:t>
            </a:r>
          </a:p>
          <a:p>
            <a:pPr defTabSz="685800"/>
            <a:r>
              <a:rPr lang="en-US" sz="1600" dirty="0">
                <a:solidFill>
                  <a:prstClr val="black"/>
                </a:solidFill>
                <a:latin typeface="Calibri" panose="020F0502020204030204"/>
              </a:rPr>
              <a:t>    private T data;</a:t>
            </a:r>
          </a:p>
          <a:p>
            <a:pPr defTabSz="685800"/>
            <a:r>
              <a:rPr lang="en-US" sz="1600" dirty="0">
                <a:solidFill>
                  <a:prstClr val="black"/>
                </a:solidFill>
                <a:latin typeface="Calibri" panose="020F0502020204030204"/>
              </a:rPr>
              <a:t>    public T </a:t>
            </a:r>
            <a:r>
              <a:rPr lang="en-US" sz="1600" dirty="0" err="1">
                <a:solidFill>
                  <a:prstClr val="black"/>
                </a:solidFill>
                <a:latin typeface="Calibri" panose="020F0502020204030204"/>
              </a:rPr>
              <a:t>getData</a:t>
            </a:r>
            <a:r>
              <a:rPr lang="en-US" sz="1600" dirty="0">
                <a:solidFill>
                  <a:prstClr val="black"/>
                </a:solidFill>
                <a:latin typeface="Calibri" panose="020F0502020204030204"/>
              </a:rPr>
              <a:t>() {</a:t>
            </a:r>
          </a:p>
          <a:p>
            <a:pPr defTabSz="685800"/>
            <a:r>
              <a:rPr lang="en-US" sz="1600" dirty="0">
                <a:solidFill>
                  <a:prstClr val="black"/>
                </a:solidFill>
                <a:latin typeface="Calibri" panose="020F0502020204030204"/>
              </a:rPr>
              <a:t>        return data;</a:t>
            </a:r>
          </a:p>
          <a:p>
            <a:pPr defTabSz="685800"/>
            <a:r>
              <a:rPr lang="en-US" sz="1600" dirty="0">
                <a:solidFill>
                  <a:prstClr val="black"/>
                </a:solidFill>
                <a:latin typeface="Calibri" panose="020F0502020204030204"/>
              </a:rPr>
              <a:t>    }</a:t>
            </a:r>
          </a:p>
          <a:p>
            <a:pPr defTabSz="685800"/>
            <a:r>
              <a:rPr lang="en-US" sz="1600" dirty="0">
                <a:solidFill>
                  <a:prstClr val="black"/>
                </a:solidFill>
                <a:latin typeface="Calibri" panose="020F0502020204030204"/>
              </a:rPr>
              <a:t>}</a:t>
            </a:r>
          </a:p>
          <a:p>
            <a:pPr defTabSz="685800"/>
            <a:endParaRPr lang="en-US" sz="1600" dirty="0">
              <a:solidFill>
                <a:prstClr val="black"/>
              </a:solidFill>
              <a:latin typeface="Calibri" panose="020F0502020204030204"/>
            </a:endParaRPr>
          </a:p>
          <a:p>
            <a:pPr defTabSz="685800"/>
            <a:r>
              <a:rPr lang="en-US" sz="1600" dirty="0">
                <a:solidFill>
                  <a:prstClr val="black"/>
                </a:solidFill>
                <a:latin typeface="Calibri" panose="020F0502020204030204"/>
              </a:rPr>
              <a:t>will be seen at runtime as,</a:t>
            </a:r>
          </a:p>
          <a:p>
            <a:pPr defTabSz="685800"/>
            <a:endParaRPr lang="en-US" sz="1600" dirty="0">
              <a:solidFill>
                <a:prstClr val="black"/>
              </a:solidFill>
              <a:latin typeface="Calibri" panose="020F0502020204030204"/>
            </a:endParaRPr>
          </a:p>
          <a:p>
            <a:pPr defTabSz="685800"/>
            <a:r>
              <a:rPr lang="en-US" sz="1600" dirty="0">
                <a:solidFill>
                  <a:prstClr val="black"/>
                </a:solidFill>
                <a:latin typeface="Calibri" panose="020F0502020204030204"/>
              </a:rPr>
              <a:t>public class Container {</a:t>
            </a:r>
          </a:p>
          <a:p>
            <a:pPr defTabSz="685800"/>
            <a:r>
              <a:rPr lang="en-US" sz="1600" dirty="0">
                <a:solidFill>
                  <a:prstClr val="black"/>
                </a:solidFill>
                <a:latin typeface="Calibri" panose="020F0502020204030204"/>
              </a:rPr>
              <a:t>    private Object data;</a:t>
            </a:r>
          </a:p>
          <a:p>
            <a:pPr defTabSz="685800"/>
            <a:r>
              <a:rPr lang="en-US" sz="1600" dirty="0">
                <a:solidFill>
                  <a:prstClr val="black"/>
                </a:solidFill>
                <a:latin typeface="Calibri" panose="020F0502020204030204"/>
              </a:rPr>
              <a:t>    public Object </a:t>
            </a:r>
            <a:r>
              <a:rPr lang="en-US" sz="1600" dirty="0" err="1">
                <a:solidFill>
                  <a:prstClr val="black"/>
                </a:solidFill>
                <a:latin typeface="Calibri" panose="020F0502020204030204"/>
              </a:rPr>
              <a:t>getData</a:t>
            </a:r>
            <a:r>
              <a:rPr lang="en-US" sz="1600" dirty="0">
                <a:solidFill>
                  <a:prstClr val="black"/>
                </a:solidFill>
                <a:latin typeface="Calibri" panose="020F0502020204030204"/>
              </a:rPr>
              <a:t>() {</a:t>
            </a:r>
          </a:p>
          <a:p>
            <a:pPr defTabSz="685800"/>
            <a:r>
              <a:rPr lang="en-US" sz="1600" dirty="0">
                <a:solidFill>
                  <a:prstClr val="black"/>
                </a:solidFill>
                <a:latin typeface="Calibri" panose="020F0502020204030204"/>
              </a:rPr>
              <a:t>        return data;</a:t>
            </a:r>
          </a:p>
          <a:p>
            <a:pPr defTabSz="685800"/>
            <a:r>
              <a:rPr lang="en-US" sz="1600" dirty="0">
                <a:solidFill>
                  <a:prstClr val="black"/>
                </a:solidFill>
                <a:latin typeface="Calibri" panose="020F0502020204030204"/>
              </a:rPr>
              <a:t>    }</a:t>
            </a:r>
          </a:p>
          <a:p>
            <a:pPr defTabSz="685800"/>
            <a:r>
              <a:rPr lang="en-US" sz="1600" dirty="0">
                <a:solidFill>
                  <a:prstClr val="black"/>
                </a:solidFill>
                <a:latin typeface="Calibri" panose="020F0502020204030204"/>
              </a:rPr>
              <a:t>}</a:t>
            </a:r>
          </a:p>
        </p:txBody>
      </p:sp>
    </p:spTree>
    <p:extLst>
      <p:ext uri="{BB962C8B-B14F-4D97-AF65-F5344CB8AC3E}">
        <p14:creationId xmlns:p14="http://schemas.microsoft.com/office/powerpoint/2010/main" val="220024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Polymorphism</a:t>
            </a:r>
            <a:endParaRPr lang="en-US" sz="3300" b="0" strike="noStrike" spc="-1">
              <a:solidFill>
                <a:srgbClr val="000000"/>
              </a:solidFill>
              <a:latin typeface="Tahoma"/>
            </a:endParaRPr>
          </a:p>
        </p:txBody>
      </p:sp>
      <p:sp>
        <p:nvSpPr>
          <p:cNvPr id="93" name="TextShape 2"/>
          <p:cNvSpPr txBox="1"/>
          <p:nvPr/>
        </p:nvSpPr>
        <p:spPr>
          <a:xfrm>
            <a:off x="628560" y="1825560"/>
            <a:ext cx="7886520" cy="4350960"/>
          </a:xfrm>
          <a:prstGeom prst="rect">
            <a:avLst/>
          </a:prstGeom>
          <a:noFill/>
          <a:ln>
            <a:noFill/>
          </a:ln>
        </p:spPr>
        <p:txBody>
          <a:bodyPr>
            <a:normAutofit/>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Subtype polymorphism</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What we discussed… Code can use a </a:t>
            </a:r>
            <a:r>
              <a:rPr lang="en-US" sz="2400" b="0" strike="noStrike" spc="-1" dirty="0">
                <a:solidFill>
                  <a:srgbClr val="0000FF"/>
                </a:solidFill>
                <a:latin typeface="Calibri"/>
              </a:rPr>
              <a:t>subclass</a:t>
            </a:r>
            <a:r>
              <a:rPr lang="en-US" sz="2400" b="0" strike="noStrike" spc="-1" dirty="0">
                <a:solidFill>
                  <a:srgbClr val="000000"/>
                </a:solidFill>
                <a:latin typeface="Calibri"/>
              </a:rPr>
              <a:t> </a:t>
            </a:r>
            <a:r>
              <a:rPr lang="en-US" sz="2400" b="1" strike="noStrike" spc="-1" dirty="0">
                <a:solidFill>
                  <a:srgbClr val="000000"/>
                </a:solidFill>
                <a:latin typeface="Courier New"/>
              </a:rPr>
              <a:t>B</a:t>
            </a:r>
            <a:r>
              <a:rPr lang="en-US" sz="2400" b="0" strike="noStrike" spc="-1" dirty="0">
                <a:solidFill>
                  <a:srgbClr val="000000"/>
                </a:solidFill>
                <a:latin typeface="Calibri"/>
              </a:rPr>
              <a:t> where a </a:t>
            </a:r>
            <a:r>
              <a:rPr lang="en-US" sz="2400" b="0" strike="noStrike" spc="-1" dirty="0">
                <a:solidFill>
                  <a:srgbClr val="0000FF"/>
                </a:solidFill>
                <a:latin typeface="Calibri"/>
              </a:rPr>
              <a:t>superclass</a:t>
            </a:r>
            <a:r>
              <a:rPr lang="en-US" sz="2400" b="0" strike="noStrike" spc="-1" dirty="0">
                <a:solidFill>
                  <a:srgbClr val="000000"/>
                </a:solidFill>
                <a:latin typeface="Calibri"/>
              </a:rPr>
              <a:t> </a:t>
            </a:r>
            <a:r>
              <a:rPr lang="en-US" sz="2400" b="1" strike="noStrike" spc="-1" dirty="0">
                <a:solidFill>
                  <a:srgbClr val="000000"/>
                </a:solidFill>
                <a:latin typeface="Courier New"/>
              </a:rPr>
              <a:t>A</a:t>
            </a:r>
            <a:r>
              <a:rPr lang="en-US" sz="2400" b="0" strike="noStrike" spc="-1" dirty="0">
                <a:solidFill>
                  <a:srgbClr val="000000"/>
                </a:solidFill>
                <a:latin typeface="Calibri"/>
              </a:rPr>
              <a:t> is expected </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E.g., code </a:t>
            </a:r>
            <a:r>
              <a:rPr lang="en-US" sz="2400" b="1" strike="noStrike" spc="-1" dirty="0">
                <a:solidFill>
                  <a:srgbClr val="FF0000"/>
                </a:solidFill>
                <a:latin typeface="Courier New"/>
              </a:rPr>
              <a:t>A a; … </a:t>
            </a:r>
            <a:r>
              <a:rPr lang="en-US" sz="2400" b="1" strike="noStrike" spc="-1" dirty="0" err="1">
                <a:solidFill>
                  <a:srgbClr val="FF0000"/>
                </a:solidFill>
                <a:latin typeface="Courier New"/>
              </a:rPr>
              <a:t>a.m</a:t>
            </a:r>
            <a:r>
              <a:rPr lang="en-US" sz="2400" b="1" strike="noStrike" spc="-1" dirty="0">
                <a:solidFill>
                  <a:srgbClr val="FF0000"/>
                </a:solidFill>
                <a:latin typeface="Courier New"/>
              </a:rPr>
              <a:t>()</a:t>
            </a:r>
            <a:r>
              <a:rPr lang="en-US" sz="2400" b="1" strike="noStrike" spc="-1" dirty="0">
                <a:solidFill>
                  <a:srgbClr val="000000"/>
                </a:solidFill>
                <a:latin typeface="Courier New"/>
              </a:rPr>
              <a:t> </a:t>
            </a:r>
            <a:r>
              <a:rPr lang="en-US" sz="2400" b="0" strike="noStrike" spc="-1" dirty="0">
                <a:solidFill>
                  <a:srgbClr val="000000"/>
                </a:solidFill>
                <a:latin typeface="Calibri"/>
              </a:rPr>
              <a:t>is “polymorphic”, because </a:t>
            </a:r>
            <a:r>
              <a:rPr lang="en-US" sz="2400" b="1" strike="noStrike" spc="-1" dirty="0">
                <a:solidFill>
                  <a:srgbClr val="000000"/>
                </a:solidFill>
                <a:latin typeface="Courier New"/>
              </a:rPr>
              <a:t>a</a:t>
            </a:r>
            <a:r>
              <a:rPr lang="en-US" sz="2400" b="0" strike="noStrike" spc="-1" dirty="0">
                <a:solidFill>
                  <a:srgbClr val="000000"/>
                </a:solidFill>
                <a:latin typeface="Calibri"/>
              </a:rPr>
              <a:t> can be of many different types at runtime: it can be an </a:t>
            </a:r>
            <a:r>
              <a:rPr lang="en-US" sz="2400" b="1" strike="noStrike" spc="-1" dirty="0">
                <a:solidFill>
                  <a:srgbClr val="000000"/>
                </a:solidFill>
                <a:latin typeface="Courier New"/>
              </a:rPr>
              <a:t>A</a:t>
            </a:r>
            <a:r>
              <a:rPr lang="en-US" sz="2400" b="0" strike="noStrike" spc="-1" dirty="0">
                <a:solidFill>
                  <a:srgbClr val="000000"/>
                </a:solidFill>
                <a:latin typeface="Calibri"/>
              </a:rPr>
              <a:t> object or a </a:t>
            </a:r>
            <a:r>
              <a:rPr lang="en-US" sz="2400" b="1" strike="noStrike" spc="-1" dirty="0">
                <a:solidFill>
                  <a:srgbClr val="000000"/>
                </a:solidFill>
                <a:latin typeface="Courier New"/>
              </a:rPr>
              <a:t>B</a:t>
            </a:r>
            <a:r>
              <a:rPr lang="en-US" sz="2400" b="0" strike="noStrike" spc="-1" dirty="0">
                <a:solidFill>
                  <a:srgbClr val="000000"/>
                </a:solidFill>
                <a:latin typeface="Calibri"/>
              </a:rPr>
              <a:t> object. Code works with </a:t>
            </a:r>
            <a:r>
              <a:rPr lang="en-US" sz="2400" b="1" strike="noStrike" spc="-1" dirty="0">
                <a:solidFill>
                  <a:srgbClr val="000000"/>
                </a:solidFill>
                <a:latin typeface="Courier New"/>
              </a:rPr>
              <a:t>A</a:t>
            </a:r>
            <a:r>
              <a:rPr lang="en-US" sz="2400" b="0" strike="noStrike" spc="-1" dirty="0">
                <a:solidFill>
                  <a:srgbClr val="000000"/>
                </a:solidFill>
                <a:latin typeface="Calibri"/>
              </a:rPr>
              <a:t> and with </a:t>
            </a:r>
            <a:r>
              <a:rPr lang="en-US" sz="2400" b="1" strike="noStrike" spc="-1" dirty="0">
                <a:solidFill>
                  <a:srgbClr val="000000"/>
                </a:solidFill>
                <a:latin typeface="Courier New"/>
              </a:rPr>
              <a:t>B </a:t>
            </a:r>
            <a:r>
              <a:rPr lang="en-US" sz="2400" b="0" strike="noStrike" spc="-1" dirty="0">
                <a:solidFill>
                  <a:srgbClr val="000000"/>
                </a:solidFill>
                <a:latin typeface="Calibri"/>
              </a:rPr>
              <a:t>(with some caveats!)</a:t>
            </a:r>
          </a:p>
          <a:p>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Standard in object-oriented languages</a:t>
            </a:r>
          </a:p>
        </p:txBody>
      </p:sp>
      <p:sp>
        <p:nvSpPr>
          <p:cNvPr id="9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95" name="TextShape 4"/>
          <p:cNvSpPr txBox="1"/>
          <p:nvPr/>
        </p:nvSpPr>
        <p:spPr>
          <a:xfrm>
            <a:off x="6458040" y="6356520"/>
            <a:ext cx="2057040" cy="364680"/>
          </a:xfrm>
          <a:prstGeom prst="rect">
            <a:avLst/>
          </a:prstGeom>
          <a:noFill/>
          <a:ln>
            <a:noFill/>
          </a:ln>
        </p:spPr>
        <p:txBody>
          <a:bodyPr anchor="ctr"/>
          <a:lstStyle/>
          <a:p>
            <a:pPr algn="r">
              <a:lnSpc>
                <a:spcPct val="100000"/>
              </a:lnSpc>
            </a:pPr>
            <a:fld id="{6F8506A7-0957-40CD-84CC-B2F5A4CBA535}" type="slidenum">
              <a:rPr lang="en-US" sz="1400" b="0" strike="noStrike" spc="-1">
                <a:solidFill>
                  <a:srgbClr val="8B8B8B"/>
                </a:solidFill>
                <a:latin typeface="Tahoma"/>
                <a:ea typeface="MS PGothic"/>
              </a:rPr>
              <a:t>2</a:t>
            </a:fld>
            <a:endParaRPr lang="en-US" sz="14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0337-AA41-4168-9747-29D672CEE82B}"/>
              </a:ext>
            </a:extLst>
          </p:cNvPr>
          <p:cNvSpPr>
            <a:spLocks noGrp="1"/>
          </p:cNvSpPr>
          <p:nvPr>
            <p:ph type="title"/>
          </p:nvPr>
        </p:nvSpPr>
        <p:spPr/>
        <p:txBody>
          <a:bodyPr/>
          <a:lstStyle/>
          <a:p>
            <a:r>
              <a:rPr lang="en-US" dirty="0"/>
              <a:t>Aside: Why not &lt;int&gt;?</a:t>
            </a:r>
          </a:p>
        </p:txBody>
      </p:sp>
      <p:sp>
        <p:nvSpPr>
          <p:cNvPr id="3" name="Content Placeholder 2">
            <a:extLst>
              <a:ext uri="{FF2B5EF4-FFF2-40B4-BE49-F238E27FC236}">
                <a16:creationId xmlns:a16="http://schemas.microsoft.com/office/drawing/2014/main" id="{66C6173D-C4A7-4020-96B3-97435C245B62}"/>
              </a:ext>
            </a:extLst>
          </p:cNvPr>
          <p:cNvSpPr>
            <a:spLocks noGrp="1"/>
          </p:cNvSpPr>
          <p:nvPr>
            <p:ph idx="1"/>
          </p:nvPr>
        </p:nvSpPr>
        <p:spPr>
          <a:xfrm>
            <a:off x="584563" y="1922757"/>
            <a:ext cx="7886700" cy="3263504"/>
          </a:xfrm>
        </p:spPr>
        <p:txBody>
          <a:bodyPr/>
          <a:lstStyle/>
          <a:p>
            <a:r>
              <a:rPr lang="en-US" dirty="0"/>
              <a:t>Compiler provides proper casts to ensure type safety.</a:t>
            </a:r>
          </a:p>
        </p:txBody>
      </p:sp>
      <p:sp>
        <p:nvSpPr>
          <p:cNvPr id="4" name="Footer Placeholder 3">
            <a:extLst>
              <a:ext uri="{FF2B5EF4-FFF2-40B4-BE49-F238E27FC236}">
                <a16:creationId xmlns:a16="http://schemas.microsoft.com/office/drawing/2014/main" id="{F3555168-6157-49F3-8CE3-A490C7A80853}"/>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
        <p:nvSpPr>
          <p:cNvPr id="5" name="TextBox 4">
            <a:extLst>
              <a:ext uri="{FF2B5EF4-FFF2-40B4-BE49-F238E27FC236}">
                <a16:creationId xmlns:a16="http://schemas.microsoft.com/office/drawing/2014/main" id="{FC4306FE-523F-40ED-9F3A-0CFC58B55A37}"/>
              </a:ext>
            </a:extLst>
          </p:cNvPr>
          <p:cNvSpPr txBox="1"/>
          <p:nvPr/>
        </p:nvSpPr>
        <p:spPr>
          <a:xfrm>
            <a:off x="1316771" y="2631716"/>
            <a:ext cx="6989029" cy="2246769"/>
          </a:xfrm>
          <a:prstGeom prst="rect">
            <a:avLst/>
          </a:prstGeom>
          <a:noFill/>
        </p:spPr>
        <p:txBody>
          <a:bodyPr wrap="square" rtlCol="0">
            <a:spAutoFit/>
          </a:bodyPr>
          <a:lstStyle/>
          <a:p>
            <a:pPr defTabSz="685800"/>
            <a:r>
              <a:rPr lang="en-US" sz="2000" dirty="0">
                <a:solidFill>
                  <a:prstClr val="black"/>
                </a:solidFill>
                <a:latin typeface="Calibri" panose="020F0502020204030204"/>
              </a:rPr>
              <a:t>Container&lt;Integer&gt; </a:t>
            </a:r>
            <a:r>
              <a:rPr lang="en-US" sz="2000" dirty="0" err="1">
                <a:solidFill>
                  <a:prstClr val="black"/>
                </a:solidFill>
                <a:latin typeface="Calibri" panose="020F0502020204030204"/>
              </a:rPr>
              <a:t>val</a:t>
            </a:r>
            <a:r>
              <a:rPr lang="en-US" sz="2000" dirty="0">
                <a:solidFill>
                  <a:prstClr val="black"/>
                </a:solidFill>
                <a:latin typeface="Calibri" panose="020F0502020204030204"/>
              </a:rPr>
              <a:t> = new Container&lt;Integer&gt;();</a:t>
            </a:r>
          </a:p>
          <a:p>
            <a:pPr defTabSz="685800"/>
            <a:r>
              <a:rPr lang="en-US" sz="2000" dirty="0">
                <a:solidFill>
                  <a:prstClr val="black"/>
                </a:solidFill>
                <a:latin typeface="Calibri" panose="020F0502020204030204"/>
              </a:rPr>
              <a:t>Integer data = </a:t>
            </a:r>
            <a:r>
              <a:rPr lang="en-US" sz="2000" dirty="0" err="1">
                <a:solidFill>
                  <a:prstClr val="black"/>
                </a:solidFill>
                <a:latin typeface="Calibri" panose="020F0502020204030204"/>
              </a:rPr>
              <a:t>val.getData</a:t>
            </a:r>
            <a:r>
              <a:rPr lang="en-US" sz="2000" dirty="0">
                <a:solidFill>
                  <a:prstClr val="black"/>
                </a:solidFill>
                <a:latin typeface="Calibri" panose="020F0502020204030204"/>
              </a:rPr>
              <a:t>()</a:t>
            </a:r>
          </a:p>
          <a:p>
            <a:pPr defTabSz="685800"/>
            <a:endParaRPr lang="en-US" sz="2000" dirty="0">
              <a:solidFill>
                <a:prstClr val="black"/>
              </a:solidFill>
              <a:latin typeface="Calibri" panose="020F0502020204030204"/>
            </a:endParaRPr>
          </a:p>
          <a:p>
            <a:pPr defTabSz="685800"/>
            <a:r>
              <a:rPr lang="en-US" sz="2000" dirty="0">
                <a:solidFill>
                  <a:prstClr val="black"/>
                </a:solidFill>
                <a:latin typeface="Calibri" panose="020F0502020204030204"/>
              </a:rPr>
              <a:t>will become</a:t>
            </a:r>
          </a:p>
          <a:p>
            <a:pPr defTabSz="685800"/>
            <a:endParaRPr lang="en-US" sz="2000" dirty="0">
              <a:solidFill>
                <a:prstClr val="black"/>
              </a:solidFill>
              <a:latin typeface="Calibri" panose="020F0502020204030204"/>
            </a:endParaRPr>
          </a:p>
          <a:p>
            <a:pPr defTabSz="685800"/>
            <a:r>
              <a:rPr lang="en-US" sz="2000" dirty="0">
                <a:solidFill>
                  <a:prstClr val="black"/>
                </a:solidFill>
                <a:latin typeface="Calibri" panose="020F0502020204030204"/>
              </a:rPr>
              <a:t>Container </a:t>
            </a:r>
            <a:r>
              <a:rPr lang="en-US" sz="2000" dirty="0" err="1">
                <a:solidFill>
                  <a:prstClr val="black"/>
                </a:solidFill>
                <a:latin typeface="Calibri" panose="020F0502020204030204"/>
              </a:rPr>
              <a:t>val</a:t>
            </a:r>
            <a:r>
              <a:rPr lang="en-US" sz="2000" dirty="0">
                <a:solidFill>
                  <a:prstClr val="black"/>
                </a:solidFill>
                <a:latin typeface="Calibri" panose="020F0502020204030204"/>
              </a:rPr>
              <a:t> = new Container();</a:t>
            </a:r>
          </a:p>
          <a:p>
            <a:pPr defTabSz="685800"/>
            <a:r>
              <a:rPr lang="en-US" sz="2000" dirty="0">
                <a:solidFill>
                  <a:prstClr val="black"/>
                </a:solidFill>
                <a:latin typeface="Calibri" panose="020F0502020204030204"/>
              </a:rPr>
              <a:t>Integer data = (Integer) </a:t>
            </a:r>
            <a:r>
              <a:rPr lang="en-US" sz="2000" dirty="0" err="1">
                <a:solidFill>
                  <a:prstClr val="black"/>
                </a:solidFill>
                <a:latin typeface="Calibri" panose="020F0502020204030204"/>
              </a:rPr>
              <a:t>val.getData</a:t>
            </a:r>
            <a:r>
              <a:rPr lang="en-US" sz="2000" dirty="0">
                <a:solidFill>
                  <a:prstClr val="black"/>
                </a:solidFill>
                <a:latin typeface="Calibri" panose="020F0502020204030204"/>
              </a:rPr>
              <a:t>()</a:t>
            </a:r>
          </a:p>
        </p:txBody>
      </p:sp>
    </p:spTree>
    <p:extLst>
      <p:ext uri="{BB962C8B-B14F-4D97-AF65-F5344CB8AC3E}">
        <p14:creationId xmlns:p14="http://schemas.microsoft.com/office/powerpoint/2010/main" val="237881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EF9D-5532-4ED9-A0C8-7E97EEB66CA9}"/>
              </a:ext>
            </a:extLst>
          </p:cNvPr>
          <p:cNvSpPr>
            <a:spLocks noGrp="1"/>
          </p:cNvSpPr>
          <p:nvPr>
            <p:ph type="title"/>
          </p:nvPr>
        </p:nvSpPr>
        <p:spPr/>
        <p:txBody>
          <a:bodyPr/>
          <a:lstStyle/>
          <a:p>
            <a:r>
              <a:rPr lang="en-US" dirty="0"/>
              <a:t>Type Erasure</a:t>
            </a:r>
          </a:p>
        </p:txBody>
      </p:sp>
      <p:sp>
        <p:nvSpPr>
          <p:cNvPr id="3" name="Content Placeholder 2">
            <a:extLst>
              <a:ext uri="{FF2B5EF4-FFF2-40B4-BE49-F238E27FC236}">
                <a16:creationId xmlns:a16="http://schemas.microsoft.com/office/drawing/2014/main" id="{9463E1D8-9CC4-439E-8EF3-CEF372F85E3F}"/>
              </a:ext>
            </a:extLst>
          </p:cNvPr>
          <p:cNvSpPr>
            <a:spLocks noGrp="1"/>
          </p:cNvSpPr>
          <p:nvPr>
            <p:ph idx="1"/>
          </p:nvPr>
        </p:nvSpPr>
        <p:spPr>
          <a:xfrm>
            <a:off x="628650" y="1253331"/>
            <a:ext cx="7886700" cy="4351338"/>
          </a:xfrm>
        </p:spPr>
        <p:txBody>
          <a:bodyPr>
            <a:normAutofit/>
          </a:bodyPr>
          <a:lstStyle/>
          <a:p>
            <a:pPr marL="0" indent="0">
              <a:buNone/>
            </a:pPr>
            <a:endParaRPr lang="en-US" dirty="0"/>
          </a:p>
          <a:p>
            <a:r>
              <a:rPr lang="en-US" dirty="0"/>
              <a:t>Replace all type parameters in generic types with their bounds (extends or super) or Object if the type parameters are unbounded.</a:t>
            </a:r>
          </a:p>
          <a:p>
            <a:pPr lvl="1"/>
            <a:r>
              <a:rPr lang="en-US" dirty="0"/>
              <a:t>The produced bytecode, therefore, contains only ordinary classes, interfaces, and methods.</a:t>
            </a:r>
          </a:p>
          <a:p>
            <a:r>
              <a:rPr lang="en-US" dirty="0"/>
              <a:t>Insert type casts if necessary, to preserve type safety.</a:t>
            </a:r>
          </a:p>
          <a:p>
            <a:r>
              <a:rPr lang="en-US" dirty="0"/>
              <a:t>Type erasure ensures that no new classes are created for parameterized types; consequently, generics incur no runtime overhead.</a:t>
            </a:r>
          </a:p>
          <a:p>
            <a:pPr lvl="1"/>
            <a:r>
              <a:rPr lang="en-US" dirty="0"/>
              <a:t>Contrast with C++ where a new type is created for each instantiation of generic type</a:t>
            </a:r>
          </a:p>
        </p:txBody>
      </p:sp>
      <p:sp>
        <p:nvSpPr>
          <p:cNvPr id="4" name="Footer Placeholder 3">
            <a:extLst>
              <a:ext uri="{FF2B5EF4-FFF2-40B4-BE49-F238E27FC236}">
                <a16:creationId xmlns:a16="http://schemas.microsoft.com/office/drawing/2014/main" id="{8AE8AD6B-939A-430A-B899-DA0A3622DFF4}"/>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3385240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628560" y="12582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Bounded Types Restrict Instantiation by Client</a:t>
            </a:r>
            <a:endParaRPr lang="en-US" sz="3300" b="0" strike="noStrike" spc="-1" dirty="0">
              <a:solidFill>
                <a:srgbClr val="000000"/>
              </a:solidFill>
              <a:latin typeface="Tahoma"/>
            </a:endParaRPr>
          </a:p>
        </p:txBody>
      </p:sp>
      <p:sp>
        <p:nvSpPr>
          <p:cNvPr id="158" name="TextShape 2"/>
          <p:cNvSpPr txBox="1"/>
          <p:nvPr/>
        </p:nvSpPr>
        <p:spPr>
          <a:xfrm>
            <a:off x="228960" y="1565955"/>
            <a:ext cx="8915040" cy="4532040"/>
          </a:xfrm>
          <a:prstGeom prst="rect">
            <a:avLst/>
          </a:prstGeom>
          <a:noFill/>
          <a:ln>
            <a:noFill/>
          </a:ln>
        </p:spPr>
        <p:txBody>
          <a:bodyPr>
            <a:normAutofit/>
          </a:bodyPr>
          <a:lstStyle/>
          <a:p>
            <a:pPr>
              <a:lnSpc>
                <a:spcPct val="70000"/>
              </a:lnSpc>
              <a:spcBef>
                <a:spcPts val="751"/>
              </a:spcBef>
            </a:pPr>
            <a:endParaRPr lang="en-US" sz="2400" b="0" strike="noStrike" spc="-1" dirty="0">
              <a:solidFill>
                <a:srgbClr val="000000"/>
              </a:solidFill>
              <a:latin typeface="Calibri"/>
            </a:endParaRPr>
          </a:p>
          <a:p>
            <a:pPr>
              <a:lnSpc>
                <a:spcPct val="70000"/>
              </a:lnSpc>
              <a:spcBef>
                <a:spcPts val="751"/>
              </a:spcBef>
            </a:pPr>
            <a:endParaRPr lang="en-US" sz="2400" b="1" spc="-1" dirty="0">
              <a:solidFill>
                <a:srgbClr val="000000"/>
              </a:solidFill>
              <a:latin typeface="Courier New"/>
            </a:endParaRPr>
          </a:p>
          <a:p>
            <a:pPr>
              <a:lnSpc>
                <a:spcPct val="70000"/>
              </a:lnSpc>
              <a:spcBef>
                <a:spcPts val="751"/>
              </a:spcBef>
            </a:pPr>
            <a:r>
              <a:rPr lang="en-US" sz="2400" b="1" strike="noStrike" spc="-1" dirty="0">
                <a:solidFill>
                  <a:srgbClr val="000000"/>
                </a:solidFill>
                <a:latin typeface="Courier New"/>
              </a:rPr>
              <a:t>interface MyList2&lt;</a:t>
            </a:r>
            <a:r>
              <a:rPr lang="en-US" sz="2400" b="1" strike="noStrike" spc="-1" dirty="0">
                <a:solidFill>
                  <a:srgbClr val="0000FF"/>
                </a:solidFill>
                <a:latin typeface="Courier New"/>
              </a:rPr>
              <a:t>E extends Number</a:t>
            </a:r>
            <a:r>
              <a:rPr lang="en-US" sz="2400" b="1" strike="noStrike" spc="-1" dirty="0">
                <a:solidFill>
                  <a:srgbClr val="000000"/>
                </a:solidFill>
                <a:latin typeface="Courier New"/>
              </a:rPr>
              <a:t>&gt; { … }</a:t>
            </a:r>
            <a:endParaRPr lang="en-US" sz="2400" b="0" strike="noStrike" spc="-1" dirty="0">
              <a:solidFill>
                <a:srgbClr val="000000"/>
              </a:solidFill>
              <a:latin typeface="Calibri"/>
            </a:endParaRPr>
          </a:p>
          <a:p>
            <a:pPr>
              <a:lnSpc>
                <a:spcPct val="70000"/>
              </a:lnSpc>
              <a:spcBef>
                <a:spcPts val="751"/>
              </a:spcBef>
            </a:pPr>
            <a:endParaRPr lang="en-US" sz="2400" b="0" strike="noStrike" spc="-1" dirty="0">
              <a:solidFill>
                <a:srgbClr val="000000"/>
              </a:solidFill>
              <a:latin typeface="Calibri"/>
            </a:endParaRPr>
          </a:p>
          <a:p>
            <a:pPr>
              <a:lnSpc>
                <a:spcPct val="70000"/>
              </a:lnSpc>
              <a:spcBef>
                <a:spcPts val="751"/>
              </a:spcBef>
            </a:pPr>
            <a:r>
              <a:rPr lang="en-US" sz="2400" b="1" strike="noStrike" spc="-1" dirty="0">
                <a:solidFill>
                  <a:srgbClr val="000000"/>
                </a:solidFill>
                <a:latin typeface="Courier New"/>
              </a:rPr>
              <a:t>MyList2 </a:t>
            </a:r>
            <a:r>
              <a:rPr lang="en-US" sz="2400" b="0" strike="noStrike" spc="-1" dirty="0">
                <a:solidFill>
                  <a:srgbClr val="000000"/>
                </a:solidFill>
                <a:latin typeface="Calibri"/>
              </a:rPr>
              <a:t>can be instantiated only with type arguments that </a:t>
            </a:r>
          </a:p>
          <a:p>
            <a:pPr>
              <a:lnSpc>
                <a:spcPct val="70000"/>
              </a:lnSpc>
              <a:spcBef>
                <a:spcPts val="751"/>
              </a:spcBef>
            </a:pPr>
            <a:r>
              <a:rPr lang="en-US" sz="2400" b="0" strike="noStrike" spc="-1" dirty="0">
                <a:solidFill>
                  <a:srgbClr val="000000"/>
                </a:solidFill>
                <a:latin typeface="Calibri"/>
              </a:rPr>
              <a:t>are</a:t>
            </a:r>
            <a:r>
              <a:rPr lang="en-US" sz="2400" b="1" strike="noStrike" spc="-1" dirty="0">
                <a:solidFill>
                  <a:srgbClr val="000000"/>
                </a:solidFill>
                <a:latin typeface="Courier New"/>
              </a:rPr>
              <a:t> Number </a:t>
            </a:r>
            <a:r>
              <a:rPr lang="en-US" sz="2400" b="0" strike="noStrike" spc="-1" dirty="0">
                <a:solidFill>
                  <a:srgbClr val="000000"/>
                </a:solidFill>
                <a:latin typeface="Calibri"/>
              </a:rPr>
              <a:t>or subtype of</a:t>
            </a:r>
            <a:r>
              <a:rPr lang="en-US" sz="2400" b="1" strike="noStrike" spc="-1" dirty="0">
                <a:solidFill>
                  <a:srgbClr val="000000"/>
                </a:solidFill>
                <a:latin typeface="Courier New"/>
              </a:rPr>
              <a:t> Number </a:t>
            </a:r>
            <a:endParaRPr lang="en-US" sz="2400" b="0" strike="noStrike" spc="-1" dirty="0">
              <a:solidFill>
                <a:srgbClr val="000000"/>
              </a:solidFill>
              <a:latin typeface="Calibri"/>
            </a:endParaRPr>
          </a:p>
          <a:p>
            <a:pPr>
              <a:lnSpc>
                <a:spcPct val="70000"/>
              </a:lnSpc>
              <a:spcBef>
                <a:spcPts val="751"/>
              </a:spcBef>
            </a:pPr>
            <a:endParaRPr lang="en-US" sz="2400" b="0" strike="noStrike" spc="-1" dirty="0">
              <a:solidFill>
                <a:srgbClr val="000000"/>
              </a:solidFill>
              <a:latin typeface="Calibri"/>
            </a:endParaRPr>
          </a:p>
          <a:p>
            <a:pPr>
              <a:lnSpc>
                <a:spcPct val="70000"/>
              </a:lnSpc>
              <a:spcBef>
                <a:spcPts val="751"/>
              </a:spcBef>
            </a:pPr>
            <a:r>
              <a:rPr lang="en-US" sz="2400" b="1" spc="-1" dirty="0">
                <a:solidFill>
                  <a:srgbClr val="000000"/>
                </a:solidFill>
                <a:latin typeface="Courier New" panose="02070309020205020404" pitchFamily="49" charset="0"/>
                <a:cs typeface="Courier New" panose="02070309020205020404" pitchFamily="49" charset="0"/>
              </a:rPr>
              <a:t>MyList2&lt;Number&gt; // OK</a:t>
            </a:r>
            <a:endParaRPr lang="en-US" sz="2400" b="1"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MyList2&lt;Integer&gt; // OK</a:t>
            </a:r>
          </a:p>
          <a:p>
            <a:pPr>
              <a:lnSpc>
                <a:spcPct val="70000"/>
              </a:lnSpc>
              <a:spcBef>
                <a:spcPts val="751"/>
              </a:spcBef>
            </a:pPr>
            <a:r>
              <a:rPr lang="en-US" sz="2400" b="1" strike="noStrike" spc="-1" dirty="0">
                <a:solidFill>
                  <a:srgbClr val="000000"/>
                </a:solidFill>
                <a:latin typeface="Courier New"/>
              </a:rPr>
              <a:t>MyList2&lt;Date&gt;    // what happens here?</a:t>
            </a:r>
            <a:endParaRPr lang="en-US" sz="2400" b="0" strike="noStrike" spc="-1" dirty="0">
              <a:solidFill>
                <a:srgbClr val="000000"/>
              </a:solidFill>
              <a:latin typeface="Calibri"/>
            </a:endParaRPr>
          </a:p>
        </p:txBody>
      </p:sp>
      <p:sp>
        <p:nvSpPr>
          <p:cNvPr id="159" name="TextShape 3"/>
          <p:cNvSpPr txBox="1"/>
          <p:nvPr/>
        </p:nvSpPr>
        <p:spPr>
          <a:xfrm>
            <a:off x="228600" y="6248520"/>
            <a:ext cx="51811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60" name="TextShape 4"/>
          <p:cNvSpPr txBox="1"/>
          <p:nvPr/>
        </p:nvSpPr>
        <p:spPr>
          <a:xfrm>
            <a:off x="6458040" y="6356520"/>
            <a:ext cx="2057040" cy="364680"/>
          </a:xfrm>
          <a:prstGeom prst="rect">
            <a:avLst/>
          </a:prstGeom>
          <a:noFill/>
          <a:ln>
            <a:noFill/>
          </a:ln>
        </p:spPr>
        <p:txBody>
          <a:bodyPr anchor="ctr"/>
          <a:lstStyle/>
          <a:p>
            <a:pPr algn="r">
              <a:lnSpc>
                <a:spcPct val="100000"/>
              </a:lnSpc>
            </a:pPr>
            <a:fld id="{6775964C-271E-449E-B551-CA00E441DC8E}" type="slidenum">
              <a:rPr lang="en-US" sz="1400" b="0" strike="noStrike" spc="-1">
                <a:solidFill>
                  <a:srgbClr val="8B8B8B"/>
                </a:solidFill>
                <a:latin typeface="Tahoma"/>
                <a:ea typeface="MS PGothic"/>
              </a:rPr>
              <a:t>22</a:t>
            </a:fld>
            <a:endParaRPr lang="en-US" sz="1400" b="0" strike="noStrike" spc="-1">
              <a:latin typeface="Times New Roman"/>
            </a:endParaRPr>
          </a:p>
        </p:txBody>
      </p:sp>
      <p:sp>
        <p:nvSpPr>
          <p:cNvPr id="161" name="CustomShape 5"/>
          <p:cNvSpPr/>
          <p:nvPr/>
        </p:nvSpPr>
        <p:spPr>
          <a:xfrm>
            <a:off x="4981680" y="1137690"/>
            <a:ext cx="3428640" cy="456840"/>
          </a:xfrm>
          <a:prstGeom prst="wedgeRoundRectCallout">
            <a:avLst>
              <a:gd name="adj1" fmla="val -20468"/>
              <a:gd name="adj2" fmla="val 145838"/>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162" name="CustomShape 6"/>
          <p:cNvSpPr/>
          <p:nvPr/>
        </p:nvSpPr>
        <p:spPr>
          <a:xfrm>
            <a:off x="5115240" y="1229850"/>
            <a:ext cx="33998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FF0000"/>
                </a:solidFill>
                <a:latin typeface="Arial"/>
                <a:ea typeface="MS PGothic"/>
              </a:rPr>
              <a:t>Upper bound</a:t>
            </a:r>
            <a:r>
              <a:rPr lang="en-US" sz="1800" b="0" strike="noStrike" spc="-1" dirty="0">
                <a:solidFill>
                  <a:srgbClr val="000000"/>
                </a:solidFill>
                <a:latin typeface="Arial"/>
                <a:ea typeface="MS PGothic"/>
              </a:rPr>
              <a:t> on type argument </a:t>
            </a:r>
            <a:endParaRPr lang="en-US" sz="180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Why Bounded Types?</a:t>
            </a:r>
            <a:endParaRPr lang="en-US" sz="3300" b="0" strike="noStrike" spc="-1">
              <a:solidFill>
                <a:srgbClr val="000000"/>
              </a:solidFill>
              <a:latin typeface="Tahoma"/>
            </a:endParaRPr>
          </a:p>
        </p:txBody>
      </p:sp>
      <p:sp>
        <p:nvSpPr>
          <p:cNvPr id="164" name="TextShape 2"/>
          <p:cNvSpPr txBox="1"/>
          <p:nvPr/>
        </p:nvSpPr>
        <p:spPr>
          <a:xfrm>
            <a:off x="228600" y="1600200"/>
            <a:ext cx="8915040" cy="4532040"/>
          </a:xfrm>
          <a:prstGeom prst="rect">
            <a:avLst/>
          </a:prstGeom>
          <a:noFill/>
          <a:ln>
            <a:noFill/>
          </a:ln>
        </p:spPr>
        <p:txBody>
          <a:bodyPr>
            <a:normAutofit lnSpcReduction="10000"/>
          </a:bodyPr>
          <a:lstStyle/>
          <a:p>
            <a:pPr marL="171360" indent="-171000">
              <a:lnSpc>
                <a:spcPct val="70000"/>
              </a:lnSpc>
              <a:spcBef>
                <a:spcPts val="751"/>
              </a:spcBef>
              <a:buClr>
                <a:srgbClr val="000000"/>
              </a:buClr>
              <a:buFont typeface="Arial"/>
              <a:buChar char="•"/>
            </a:pPr>
            <a:r>
              <a:rPr lang="en-US" sz="2100" b="0" strike="noStrike" spc="-1">
                <a:solidFill>
                  <a:srgbClr val="000000"/>
                </a:solidFill>
                <a:latin typeface="Calibri"/>
                <a:ea typeface="ＭＳ Ｐゴシック"/>
              </a:rPr>
              <a:t>Generic code can perform operations permitted by the bound</a:t>
            </a:r>
            <a:endParaRPr lang="en-US" sz="2100" b="0" strike="noStrike" spc="-1">
              <a:solidFill>
                <a:srgbClr val="000000"/>
              </a:solidFill>
              <a:latin typeface="Calibri"/>
            </a:endParaRPr>
          </a:p>
          <a:p>
            <a:pPr>
              <a:lnSpc>
                <a:spcPct val="70000"/>
              </a:lnSpc>
              <a:spcBef>
                <a:spcPts val="751"/>
              </a:spcBef>
            </a:pPr>
            <a:endParaRPr lang="en-US" sz="21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class MyList1&lt;</a:t>
            </a:r>
            <a:r>
              <a:rPr lang="en-US" sz="2400" b="1" strike="noStrike" spc="-1">
                <a:solidFill>
                  <a:srgbClr val="0000FF"/>
                </a:solidFill>
                <a:latin typeface="Courier New"/>
                <a:ea typeface="ＭＳ Ｐゴシック"/>
              </a:rPr>
              <a:t>E extends Object</a:t>
            </a:r>
            <a:r>
              <a:rPr lang="en-US" sz="2400" b="1" strike="noStrike" spc="-1">
                <a:solidFill>
                  <a:srgbClr val="000000"/>
                </a:solidFill>
                <a:latin typeface="Courier New"/>
                <a:ea typeface="ＭＳ Ｐゴシック"/>
              </a:rPr>
              <a:t>&gt;</a:t>
            </a: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  void m(</a:t>
            </a:r>
            <a:r>
              <a:rPr lang="en-US" sz="2400" b="1" strike="noStrike" spc="-1">
                <a:solidFill>
                  <a:srgbClr val="0000FF"/>
                </a:solidFill>
                <a:latin typeface="Courier New"/>
                <a:ea typeface="ＭＳ Ｐゴシック"/>
              </a:rPr>
              <a:t>E</a:t>
            </a:r>
            <a:r>
              <a:rPr lang="en-US" sz="2400" b="1" strike="noStrike" spc="-1">
                <a:solidFill>
                  <a:srgbClr val="000000"/>
                </a:solidFill>
                <a:latin typeface="Courier New"/>
                <a:ea typeface="ＭＳ Ｐゴシック"/>
              </a:rPr>
              <a:t> arg) { </a:t>
            </a: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    arg.intValue();//compile-time error; Object</a:t>
            </a: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                   //does not have intValue()</a:t>
            </a: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  }</a:t>
            </a: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a:t>
            </a:r>
            <a:endParaRPr lang="en-US" sz="2400" b="0" strike="noStrike" spc="-1">
              <a:solidFill>
                <a:srgbClr val="000000"/>
              </a:solidFill>
              <a:latin typeface="Calibri"/>
            </a:endParaRPr>
          </a:p>
          <a:p>
            <a:pPr>
              <a:lnSpc>
                <a:spcPct val="70000"/>
              </a:lnSpc>
              <a:spcBef>
                <a:spcPts val="751"/>
              </a:spcBef>
            </a:pP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class MyList2&lt;</a:t>
            </a:r>
            <a:r>
              <a:rPr lang="en-US" sz="2400" b="1" strike="noStrike" spc="-1">
                <a:solidFill>
                  <a:srgbClr val="0000FF"/>
                </a:solidFill>
                <a:latin typeface="Courier New"/>
                <a:ea typeface="ＭＳ Ｐゴシック"/>
              </a:rPr>
              <a:t>E extends Number</a:t>
            </a:r>
            <a:r>
              <a:rPr lang="en-US" sz="2400" b="1" strike="noStrike" spc="-1">
                <a:solidFill>
                  <a:srgbClr val="000000"/>
                </a:solidFill>
                <a:latin typeface="Courier New"/>
                <a:ea typeface="ＭＳ Ｐゴシック"/>
              </a:rPr>
              <a:t>&gt;</a:t>
            </a: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  void m(</a:t>
            </a:r>
            <a:r>
              <a:rPr lang="en-US" sz="2400" b="1" strike="noStrike" spc="-1">
                <a:solidFill>
                  <a:srgbClr val="0000FF"/>
                </a:solidFill>
                <a:latin typeface="Courier New"/>
                <a:ea typeface="ＭＳ Ｐゴシック"/>
              </a:rPr>
              <a:t>E</a:t>
            </a:r>
            <a:r>
              <a:rPr lang="en-US" sz="2400" b="1" strike="noStrike" spc="-1">
                <a:solidFill>
                  <a:srgbClr val="000000"/>
                </a:solidFill>
                <a:latin typeface="Courier New"/>
                <a:ea typeface="ＭＳ Ｐゴシック"/>
              </a:rPr>
              <a:t> arg) { </a:t>
            </a: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    arg.intValue();//OK. Number has intValue()</a:t>
            </a: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  }</a:t>
            </a:r>
            <a:endParaRPr lang="en-US" sz="2400" b="0" strike="noStrike" spc="-1">
              <a:solidFill>
                <a:srgbClr val="000000"/>
              </a:solidFill>
              <a:latin typeface="Calibri"/>
            </a:endParaRPr>
          </a:p>
          <a:p>
            <a:pPr>
              <a:lnSpc>
                <a:spcPct val="70000"/>
              </a:lnSpc>
              <a:spcBef>
                <a:spcPts val="751"/>
              </a:spcBef>
            </a:pPr>
            <a:r>
              <a:rPr lang="en-US" sz="2400" b="1" strike="noStrike" spc="-1">
                <a:solidFill>
                  <a:srgbClr val="000000"/>
                </a:solidFill>
                <a:latin typeface="Courier New"/>
                <a:ea typeface="ＭＳ Ｐゴシック"/>
              </a:rPr>
              <a:t>}</a:t>
            </a:r>
            <a:endParaRPr lang="en-US" sz="2400" b="0" strike="noStrike" spc="-1">
              <a:solidFill>
                <a:srgbClr val="000000"/>
              </a:solidFill>
              <a:latin typeface="Calibri"/>
            </a:endParaRPr>
          </a:p>
          <a:p>
            <a:pPr>
              <a:lnSpc>
                <a:spcPct val="70000"/>
              </a:lnSpc>
              <a:spcBef>
                <a:spcPts val="751"/>
              </a:spcBef>
            </a:pPr>
            <a:endParaRPr lang="en-US" sz="2400" b="0" strike="noStrike" spc="-1">
              <a:solidFill>
                <a:srgbClr val="000000"/>
              </a:solidFill>
              <a:latin typeface="Calibri"/>
            </a:endParaRPr>
          </a:p>
        </p:txBody>
      </p:sp>
      <p:sp>
        <p:nvSpPr>
          <p:cNvPr id="165" name="TextShape 3"/>
          <p:cNvSpPr txBox="1"/>
          <p:nvPr/>
        </p:nvSpPr>
        <p:spPr>
          <a:xfrm>
            <a:off x="228600" y="6172200"/>
            <a:ext cx="6552720" cy="6091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66" name="TextShape 4"/>
          <p:cNvSpPr txBox="1"/>
          <p:nvPr/>
        </p:nvSpPr>
        <p:spPr>
          <a:xfrm>
            <a:off x="6458040" y="6356520"/>
            <a:ext cx="2057040" cy="364680"/>
          </a:xfrm>
          <a:prstGeom prst="rect">
            <a:avLst/>
          </a:prstGeom>
          <a:noFill/>
          <a:ln>
            <a:noFill/>
          </a:ln>
        </p:spPr>
        <p:txBody>
          <a:bodyPr anchor="ctr"/>
          <a:lstStyle/>
          <a:p>
            <a:pPr algn="r">
              <a:lnSpc>
                <a:spcPct val="100000"/>
              </a:lnSpc>
            </a:pPr>
            <a:fld id="{40E26253-BD69-469E-9DA8-7C571F631C72}" type="slidenum">
              <a:rPr lang="en-US" sz="1400" b="0" strike="noStrike" spc="-1">
                <a:solidFill>
                  <a:srgbClr val="8B8B8B"/>
                </a:solidFill>
                <a:latin typeface="Tahoma"/>
                <a:ea typeface="MS PGothic"/>
              </a:rPr>
              <a:t>23</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164">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64">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64">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64">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64">
                                            <p:txEl>
                                              <p:pRg st="6" end="6"/>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64">
                                            <p:txEl>
                                              <p:pRg st="7" end="7"/>
                                            </p:txEl>
                                          </p:spTgt>
                                        </p:tgtEl>
                                        <p:attrNameLst>
                                          <p:attrName>style.visibility</p:attrName>
                                        </p:attrNameLst>
                                      </p:cBhvr>
                                      <p:to>
                                        <p:strVal val="visible"/>
                                      </p:to>
                                    </p:se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1" presetClass="entr" fill="hold" nodeType="clickEffect">
                                  <p:stCondLst>
                                    <p:cond delay="0"/>
                                  </p:stCondLst>
                                  <p:childTnLst>
                                    <p:set>
                                      <p:cBhvr>
                                        <p:cTn id="24" dur="1" fill="hold">
                                          <p:stCondLst>
                                            <p:cond delay="0"/>
                                          </p:stCondLst>
                                        </p:cTn>
                                        <p:tgtEl>
                                          <p:spTgt spid="164">
                                            <p:txEl>
                                              <p:pRg st="9" end="9"/>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64">
                                            <p:txEl>
                                              <p:pRg st="10" end="10"/>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64">
                                            <p:txEl>
                                              <p:pRg st="11" end="11"/>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64">
                                            <p:txEl>
                                              <p:pRg st="12" end="12"/>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6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1314450" y="128343"/>
            <a:ext cx="5914890" cy="993870"/>
          </a:xfrm>
          <a:prstGeom prst="rect">
            <a:avLst/>
          </a:prstGeom>
          <a:noFill/>
          <a:ln>
            <a:noFill/>
          </a:ln>
        </p:spPr>
        <p:txBody>
          <a:bodyPr anchor="ctr"/>
          <a:lstStyle/>
          <a:p>
            <a:pPr defTabSz="685800">
              <a:lnSpc>
                <a:spcPct val="90000"/>
              </a:lnSpc>
            </a:pPr>
            <a:r>
              <a:rPr lang="en-US" sz="2700" spc="-1" dirty="0">
                <a:solidFill>
                  <a:srgbClr val="000000"/>
                </a:solidFill>
                <a:latin typeface="Calibri Light"/>
                <a:ea typeface="DejaVu Sans"/>
                <a:cs typeface="DejaVu Sans"/>
              </a:rPr>
              <a:t>Upper Bounded Type Parameters</a:t>
            </a:r>
            <a:endParaRPr lang="en-US" sz="2700" spc="-1" dirty="0">
              <a:solidFill>
                <a:srgbClr val="000000"/>
              </a:solidFill>
              <a:latin typeface="Tahoma"/>
              <a:ea typeface="DejaVu Sans"/>
              <a:cs typeface="DejaVu Sans"/>
            </a:endParaRPr>
          </a:p>
        </p:txBody>
      </p:sp>
      <p:sp>
        <p:nvSpPr>
          <p:cNvPr id="172" name="TextShape 2"/>
          <p:cNvSpPr txBox="1"/>
          <p:nvPr/>
        </p:nvSpPr>
        <p:spPr>
          <a:xfrm>
            <a:off x="490307" y="913122"/>
            <a:ext cx="8163385" cy="1437364"/>
          </a:xfrm>
          <a:prstGeom prst="rect">
            <a:avLst/>
          </a:prstGeom>
          <a:noFill/>
          <a:ln>
            <a:noFill/>
          </a:ln>
        </p:spPr>
        <p:txBody>
          <a:bodyPr/>
          <a:lstStyle/>
          <a:p>
            <a:pPr defTabSz="685800">
              <a:spcBef>
                <a:spcPts val="563"/>
              </a:spcBef>
            </a:pPr>
            <a:r>
              <a:rPr lang="en-US" sz="2000" b="1" spc="-1" dirty="0">
                <a:solidFill>
                  <a:srgbClr val="000000"/>
                </a:solidFill>
                <a:latin typeface="Calibri" panose="020F0502020204030204" pitchFamily="34" charset="0"/>
                <a:ea typeface="DejaVu Sans"/>
                <a:cs typeface="Calibri" panose="020F0502020204030204" pitchFamily="34" charset="0"/>
              </a:rPr>
              <a:t>&lt;Type extends </a:t>
            </a:r>
            <a:r>
              <a:rPr lang="en-US" sz="2000" b="1" spc="-1" dirty="0" err="1">
                <a:solidFill>
                  <a:srgbClr val="000000"/>
                </a:solidFill>
                <a:latin typeface="Calibri" panose="020F0502020204030204" pitchFamily="34" charset="0"/>
                <a:ea typeface="DejaVu Sans"/>
                <a:cs typeface="Calibri" panose="020F0502020204030204" pitchFamily="34" charset="0"/>
              </a:rPr>
              <a:t>SomeType</a:t>
            </a:r>
            <a:r>
              <a:rPr lang="en-US" sz="2000" b="1" spc="-1" dirty="0">
                <a:solidFill>
                  <a:srgbClr val="000000"/>
                </a:solidFill>
                <a:latin typeface="Calibri" panose="020F0502020204030204" pitchFamily="34" charset="0"/>
                <a:ea typeface="DejaVu Sans"/>
                <a:cs typeface="Calibri" panose="020F0502020204030204" pitchFamily="34" charset="0"/>
              </a:rPr>
              <a:t>&gt;</a:t>
            </a:r>
            <a:endParaRPr lang="en-US" sz="2000" spc="-1" dirty="0">
              <a:solidFill>
                <a:srgbClr val="000000"/>
              </a:solidFill>
              <a:latin typeface="Calibri" panose="020F0502020204030204" pitchFamily="34" charset="0"/>
              <a:ea typeface="DejaVu Sans"/>
              <a:cs typeface="Calibri" panose="020F0502020204030204" pitchFamily="34" charset="0"/>
            </a:endParaRPr>
          </a:p>
          <a:p>
            <a:pPr marL="128520" indent="-128250" defTabSz="685800">
              <a:lnSpc>
                <a:spcPct val="90000"/>
              </a:lnSpc>
              <a:spcBef>
                <a:spcPts val="563"/>
              </a:spcBef>
              <a:buClr>
                <a:srgbClr val="000000"/>
              </a:buClr>
              <a:buFont typeface="Arial"/>
              <a:buChar char="•"/>
            </a:pPr>
            <a:r>
              <a:rPr lang="en-US" sz="2000" spc="-1" dirty="0">
                <a:solidFill>
                  <a:srgbClr val="000000"/>
                </a:solidFill>
                <a:latin typeface="Calibri" panose="020F0502020204030204" pitchFamily="34" charset="0"/>
                <a:ea typeface="DejaVu Sans"/>
                <a:cs typeface="Calibri" panose="020F0502020204030204" pitchFamily="34" charset="0"/>
              </a:rPr>
              <a:t>An </a:t>
            </a:r>
            <a:r>
              <a:rPr lang="en-US" sz="2000" spc="-1" dirty="0">
                <a:solidFill>
                  <a:srgbClr val="FF0000"/>
                </a:solidFill>
                <a:latin typeface="Calibri" panose="020F0502020204030204" pitchFamily="34" charset="0"/>
                <a:ea typeface="DejaVu Sans"/>
                <a:cs typeface="Calibri" panose="020F0502020204030204" pitchFamily="34" charset="0"/>
              </a:rPr>
              <a:t>upper bound</a:t>
            </a:r>
            <a:r>
              <a:rPr lang="en-US" sz="2000" spc="-1" dirty="0">
                <a:solidFill>
                  <a:srgbClr val="000000"/>
                </a:solidFill>
                <a:latin typeface="Calibri" panose="020F0502020204030204" pitchFamily="34" charset="0"/>
                <a:ea typeface="DejaVu Sans"/>
                <a:cs typeface="Calibri" panose="020F0502020204030204" pitchFamily="34" charset="0"/>
              </a:rPr>
              <a:t>, type argument can be  </a:t>
            </a:r>
            <a:r>
              <a:rPr lang="en-US" sz="2000" b="1" spc="-1" dirty="0" err="1">
                <a:solidFill>
                  <a:srgbClr val="000000"/>
                </a:solidFill>
                <a:latin typeface="Calibri" panose="020F0502020204030204" pitchFamily="34" charset="0"/>
                <a:ea typeface="DejaVu Sans"/>
                <a:cs typeface="Calibri" panose="020F0502020204030204" pitchFamily="34" charset="0"/>
              </a:rPr>
              <a:t>SomeType</a:t>
            </a:r>
            <a:r>
              <a:rPr lang="en-US" sz="2000" spc="-1" dirty="0">
                <a:solidFill>
                  <a:srgbClr val="000000"/>
                </a:solidFill>
                <a:latin typeface="Calibri" panose="020F0502020204030204" pitchFamily="34" charset="0"/>
                <a:ea typeface="DejaVu Sans"/>
                <a:cs typeface="Calibri" panose="020F0502020204030204" pitchFamily="34" charset="0"/>
              </a:rPr>
              <a:t> or any of its </a:t>
            </a:r>
            <a:r>
              <a:rPr lang="en-US" sz="2000" u="sng" spc="-1" dirty="0">
                <a:solidFill>
                  <a:srgbClr val="0070C0"/>
                </a:solidFill>
                <a:latin typeface="Calibri" panose="020F0502020204030204" pitchFamily="34" charset="0"/>
                <a:ea typeface="DejaVu Sans"/>
                <a:cs typeface="Calibri" panose="020F0502020204030204" pitchFamily="34" charset="0"/>
              </a:rPr>
              <a:t>subtypes</a:t>
            </a:r>
          </a:p>
          <a:p>
            <a:pPr marL="270" defTabSz="685800">
              <a:lnSpc>
                <a:spcPct val="90000"/>
              </a:lnSpc>
              <a:spcBef>
                <a:spcPts val="563"/>
              </a:spcBef>
              <a:buClr>
                <a:srgbClr val="000000"/>
              </a:buClr>
            </a:pPr>
            <a:endParaRPr lang="en-US" sz="2000" u="sng" spc="-1" dirty="0">
              <a:solidFill>
                <a:srgbClr val="0070C0"/>
              </a:solidFill>
              <a:latin typeface="Calibri" panose="020F0502020204030204" pitchFamily="34" charset="0"/>
              <a:ea typeface="DejaVu Sans"/>
              <a:cs typeface="Calibri" panose="020F0502020204030204" pitchFamily="34" charset="0"/>
            </a:endParaRPr>
          </a:p>
          <a:p>
            <a:pPr marL="128520" indent="-128250" defTabSz="685800">
              <a:lnSpc>
                <a:spcPct val="90000"/>
              </a:lnSpc>
              <a:spcBef>
                <a:spcPts val="563"/>
              </a:spcBef>
              <a:buClr>
                <a:srgbClr val="000000"/>
              </a:buClr>
              <a:buFont typeface="Arial"/>
              <a:buChar char="•"/>
            </a:pPr>
            <a:r>
              <a:rPr lang="en-US" sz="2000" dirty="0">
                <a:solidFill>
                  <a:prstClr val="black"/>
                </a:solidFill>
                <a:latin typeface="Calibri" panose="020F0502020204030204" pitchFamily="34" charset="0"/>
                <a:ea typeface="DejaVu Sans"/>
                <a:cs typeface="Calibri" panose="020F0502020204030204" pitchFamily="34" charset="0"/>
              </a:rPr>
              <a:t>The upper bound on a type parameter has three effects:  </a:t>
            </a:r>
          </a:p>
          <a:p>
            <a:pPr marL="471420" lvl="1" indent="-128250" defTabSz="685800">
              <a:lnSpc>
                <a:spcPct val="90000"/>
              </a:lnSpc>
              <a:spcBef>
                <a:spcPts val="563"/>
              </a:spcBef>
              <a:buClr>
                <a:srgbClr val="000000"/>
              </a:buClr>
              <a:buFont typeface="Arial"/>
              <a:buChar char="•"/>
            </a:pPr>
            <a:r>
              <a:rPr lang="en-US" sz="2000" b="1" i="1" dirty="0">
                <a:solidFill>
                  <a:prstClr val="black"/>
                </a:solidFill>
                <a:latin typeface="Calibri" panose="020F0502020204030204" pitchFamily="34" charset="0"/>
                <a:ea typeface="DejaVu Sans"/>
                <a:cs typeface="Calibri" panose="020F0502020204030204" pitchFamily="34" charset="0"/>
              </a:rPr>
              <a:t>Restricted Instantiation.</a:t>
            </a:r>
            <a:r>
              <a:rPr lang="en-US" sz="2000" b="1" dirty="0">
                <a:solidFill>
                  <a:prstClr val="black"/>
                </a:solidFill>
                <a:latin typeface="Calibri" panose="020F0502020204030204" pitchFamily="34" charset="0"/>
                <a:ea typeface="DejaVu Sans"/>
                <a:cs typeface="Calibri" panose="020F0502020204030204" pitchFamily="34" charset="0"/>
              </a:rPr>
              <a:t> </a:t>
            </a:r>
            <a:r>
              <a:rPr lang="en-US" sz="2000" dirty="0">
                <a:solidFill>
                  <a:prstClr val="black"/>
                </a:solidFill>
                <a:latin typeface="Calibri" panose="020F0502020204030204" pitchFamily="34" charset="0"/>
                <a:ea typeface="DejaVu Sans"/>
                <a:cs typeface="Calibri" panose="020F0502020204030204" pitchFamily="34" charset="0"/>
              </a:rPr>
              <a:t>The upper bound restricts the set of types that can be used for instantiation of the generic type.</a:t>
            </a:r>
          </a:p>
          <a:p>
            <a:pPr marL="814320" lvl="2" indent="-128250" defTabSz="685800">
              <a:lnSpc>
                <a:spcPct val="90000"/>
              </a:lnSpc>
              <a:spcBef>
                <a:spcPts val="563"/>
              </a:spcBef>
              <a:buClr>
                <a:srgbClr val="000000"/>
              </a:buClr>
              <a:buFont typeface="Arial"/>
              <a:buChar char="•"/>
            </a:pPr>
            <a:r>
              <a:rPr lang="en-US" sz="2000" dirty="0">
                <a:solidFill>
                  <a:prstClr val="black"/>
                </a:solidFill>
                <a:latin typeface="Calibri" panose="020F0502020204030204" pitchFamily="34" charset="0"/>
                <a:ea typeface="DejaVu Sans"/>
                <a:cs typeface="Calibri" panose="020F0502020204030204" pitchFamily="34" charset="0"/>
              </a:rPr>
              <a:t>&lt;T extends Number&gt; means T can be instantiated as a Number or an Integer</a:t>
            </a:r>
          </a:p>
          <a:p>
            <a:pPr marL="471420" lvl="1" indent="-128250" defTabSz="685800">
              <a:lnSpc>
                <a:spcPct val="90000"/>
              </a:lnSpc>
              <a:spcBef>
                <a:spcPts val="563"/>
              </a:spcBef>
              <a:buClr>
                <a:srgbClr val="000000"/>
              </a:buClr>
              <a:buFont typeface="Arial"/>
              <a:buChar char="•"/>
            </a:pPr>
            <a:r>
              <a:rPr lang="en-US" sz="2000" b="1" i="1" dirty="0">
                <a:solidFill>
                  <a:prstClr val="black"/>
                </a:solidFill>
                <a:latin typeface="Calibri" panose="020F0502020204030204" pitchFamily="34" charset="0"/>
                <a:ea typeface="DejaVu Sans"/>
                <a:cs typeface="Calibri" panose="020F0502020204030204" pitchFamily="34" charset="0"/>
              </a:rPr>
              <a:t>Access To Non-Static Members. </a:t>
            </a:r>
            <a:r>
              <a:rPr lang="en-US" sz="2000" dirty="0">
                <a:solidFill>
                  <a:prstClr val="black"/>
                </a:solidFill>
                <a:latin typeface="Calibri" panose="020F0502020204030204" pitchFamily="34" charset="0"/>
                <a:ea typeface="DejaVu Sans"/>
                <a:cs typeface="Calibri" panose="020F0502020204030204" pitchFamily="34" charset="0"/>
              </a:rPr>
              <a:t>The upper bound gives access to all public non-static methods and fields of the upper bound. </a:t>
            </a:r>
          </a:p>
          <a:p>
            <a:pPr marL="814320" lvl="2" indent="-128250" defTabSz="685800">
              <a:lnSpc>
                <a:spcPct val="90000"/>
              </a:lnSpc>
              <a:spcBef>
                <a:spcPts val="563"/>
              </a:spcBef>
              <a:buClr>
                <a:srgbClr val="000000"/>
              </a:buClr>
              <a:buFont typeface="Arial"/>
              <a:buChar char="•"/>
            </a:pPr>
            <a:r>
              <a:rPr lang="en-US" sz="2000" dirty="0">
                <a:solidFill>
                  <a:prstClr val="black"/>
                </a:solidFill>
                <a:latin typeface="Calibri" panose="020F0502020204030204" pitchFamily="34" charset="0"/>
                <a:ea typeface="DejaVu Sans"/>
                <a:cs typeface="Calibri" panose="020F0502020204030204" pitchFamily="34" charset="0"/>
              </a:rPr>
              <a:t> class Box&lt;T extends Number&gt; {...} we can invoke all public non-static methods defined in class Number , such as </a:t>
            </a:r>
            <a:r>
              <a:rPr lang="en-US" sz="2000" dirty="0" err="1">
                <a:solidFill>
                  <a:prstClr val="black"/>
                </a:solidFill>
                <a:latin typeface="Calibri" panose="020F0502020204030204" pitchFamily="34" charset="0"/>
                <a:ea typeface="DejaVu Sans"/>
                <a:cs typeface="Calibri" panose="020F0502020204030204" pitchFamily="34" charset="0"/>
              </a:rPr>
              <a:t>intValue</a:t>
            </a:r>
            <a:r>
              <a:rPr lang="en-US" sz="2000" dirty="0">
                <a:solidFill>
                  <a:prstClr val="black"/>
                </a:solidFill>
                <a:latin typeface="Calibri" panose="020F0502020204030204" pitchFamily="34" charset="0"/>
                <a:ea typeface="DejaVu Sans"/>
                <a:cs typeface="Calibri" panose="020F0502020204030204" pitchFamily="34" charset="0"/>
              </a:rPr>
              <a:t>()</a:t>
            </a:r>
          </a:p>
          <a:p>
            <a:pPr marL="471420" lvl="1" indent="-128250" defTabSz="685800">
              <a:lnSpc>
                <a:spcPct val="90000"/>
              </a:lnSpc>
              <a:spcBef>
                <a:spcPts val="563"/>
              </a:spcBef>
              <a:buClr>
                <a:srgbClr val="000000"/>
              </a:buClr>
              <a:buFont typeface="Arial"/>
              <a:buChar char="•"/>
            </a:pPr>
            <a:r>
              <a:rPr lang="en-US" sz="2000" b="1" i="1" dirty="0">
                <a:solidFill>
                  <a:prstClr val="black"/>
                </a:solidFill>
                <a:latin typeface="Calibri" panose="020F0502020204030204" pitchFamily="34" charset="0"/>
                <a:ea typeface="DejaVu Sans"/>
                <a:cs typeface="Calibri" panose="020F0502020204030204" pitchFamily="34" charset="0"/>
              </a:rPr>
              <a:t>Type Erasure. </a:t>
            </a:r>
            <a:r>
              <a:rPr lang="en-US" sz="2000" dirty="0">
                <a:solidFill>
                  <a:prstClr val="black"/>
                </a:solidFill>
                <a:latin typeface="Calibri" panose="020F0502020204030204" pitchFamily="34" charset="0"/>
                <a:ea typeface="DejaVu Sans"/>
                <a:cs typeface="Calibri" panose="020F0502020204030204" pitchFamily="34" charset="0"/>
              </a:rPr>
              <a:t>The leftmost upper bound is used for type erasure and replaces the type parameter in the byte code.</a:t>
            </a:r>
          </a:p>
          <a:p>
            <a:pPr marL="814320" lvl="2" indent="-128250" defTabSz="685800">
              <a:lnSpc>
                <a:spcPct val="90000"/>
              </a:lnSpc>
              <a:spcBef>
                <a:spcPts val="563"/>
              </a:spcBef>
              <a:buClr>
                <a:srgbClr val="000000"/>
              </a:buClr>
              <a:buFont typeface="Arial"/>
              <a:buChar char="•"/>
            </a:pPr>
            <a:r>
              <a:rPr lang="en-US" sz="2000" dirty="0">
                <a:solidFill>
                  <a:prstClr val="black"/>
                </a:solidFill>
                <a:latin typeface="Calibri" panose="020F0502020204030204" pitchFamily="34" charset="0"/>
                <a:ea typeface="DejaVu Sans"/>
                <a:cs typeface="Calibri" panose="020F0502020204030204" pitchFamily="34" charset="0"/>
              </a:rPr>
              <a:t> class Box&lt;T extends Number&gt; {...} all occurrences of T would be replaced by the upper bound Number</a:t>
            </a:r>
            <a:br>
              <a:rPr lang="en-US" sz="2000" dirty="0">
                <a:solidFill>
                  <a:prstClr val="black"/>
                </a:solidFill>
                <a:latin typeface="Calibri" panose="020F0502020204030204" pitchFamily="34" charset="0"/>
                <a:ea typeface="DejaVu Sans"/>
                <a:cs typeface="Calibri" panose="020F0502020204030204" pitchFamily="34" charset="0"/>
              </a:rPr>
            </a:br>
            <a:r>
              <a:rPr lang="en-US" sz="2000" spc="-1" dirty="0">
                <a:solidFill>
                  <a:srgbClr val="000000"/>
                </a:solidFill>
                <a:latin typeface="Calibri" panose="020F0502020204030204" pitchFamily="34" charset="0"/>
                <a:ea typeface="DejaVu Sans"/>
                <a:cs typeface="Calibri" panose="020F0502020204030204" pitchFamily="34" charset="0"/>
              </a:rPr>
              <a:t> </a:t>
            </a:r>
          </a:p>
          <a:p>
            <a:pPr marL="270" defTabSz="685800">
              <a:lnSpc>
                <a:spcPct val="90000"/>
              </a:lnSpc>
              <a:spcBef>
                <a:spcPts val="563"/>
              </a:spcBef>
              <a:buClr>
                <a:srgbClr val="000000"/>
              </a:buClr>
            </a:pPr>
            <a:endParaRPr lang="en-US" sz="1500" u="sng" spc="-1" dirty="0">
              <a:solidFill>
                <a:srgbClr val="0070C0"/>
              </a:solidFill>
              <a:latin typeface="Calibri"/>
              <a:ea typeface="DejaVu Sans"/>
              <a:cs typeface="DejaVu Sans"/>
            </a:endParaRPr>
          </a:p>
          <a:p>
            <a:pPr marL="128520" indent="-128250" defTabSz="685800">
              <a:lnSpc>
                <a:spcPct val="90000"/>
              </a:lnSpc>
              <a:spcBef>
                <a:spcPts val="563"/>
              </a:spcBef>
              <a:buClr>
                <a:srgbClr val="000000"/>
              </a:buClr>
              <a:buFont typeface="Arial"/>
              <a:buChar char="•"/>
            </a:pPr>
            <a:endParaRPr lang="en-US" sz="1500" spc="-1" dirty="0">
              <a:solidFill>
                <a:srgbClr val="000000"/>
              </a:solidFill>
              <a:latin typeface="Calibri"/>
              <a:ea typeface="DejaVu Sans"/>
              <a:cs typeface="DejaVu Sans"/>
            </a:endParaRPr>
          </a:p>
          <a:p>
            <a:pPr defTabSz="685800">
              <a:spcBef>
                <a:spcPts val="563"/>
              </a:spcBef>
            </a:pPr>
            <a:r>
              <a:rPr lang="en-US" sz="1575" spc="-1" dirty="0">
                <a:solidFill>
                  <a:srgbClr val="000000"/>
                </a:solidFill>
                <a:latin typeface="Calibri"/>
                <a:ea typeface="DejaVu Sans"/>
                <a:cs typeface="DejaVu Sans"/>
              </a:rPr>
              <a:t>        </a:t>
            </a:r>
          </a:p>
        </p:txBody>
      </p:sp>
      <p:sp>
        <p:nvSpPr>
          <p:cNvPr id="173" name="TextShape 3"/>
          <p:cNvSpPr txBox="1"/>
          <p:nvPr/>
        </p:nvSpPr>
        <p:spPr>
          <a:xfrm>
            <a:off x="1400367" y="6243248"/>
            <a:ext cx="4457430" cy="285390"/>
          </a:xfrm>
          <a:prstGeom prst="rect">
            <a:avLst/>
          </a:prstGeom>
          <a:noFill/>
          <a:ln>
            <a:noFill/>
          </a:ln>
        </p:spPr>
        <p:txBody>
          <a:bodyPr anchor="ctr"/>
          <a:lstStyle/>
          <a:p>
            <a:pPr algn="ctr" defTabSz="685800"/>
            <a:r>
              <a:rPr lang="en-US" sz="1050" spc="-1" dirty="0">
                <a:solidFill>
                  <a:srgbClr val="8B8B8B"/>
                </a:solidFill>
                <a:latin typeface="Arial"/>
                <a:ea typeface="MS PGothic"/>
                <a:cs typeface="DejaVu Sans"/>
              </a:rPr>
              <a:t>CSCI 2600 Spring 2021</a:t>
            </a:r>
            <a:endParaRPr lang="en-US" sz="1050" spc="-1" dirty="0">
              <a:solidFill>
                <a:prstClr val="black"/>
              </a:solidFill>
              <a:latin typeface="Times New Roman"/>
              <a:ea typeface="DejaVu Sans"/>
              <a:cs typeface="DejaVu Sans"/>
            </a:endParaRPr>
          </a:p>
        </p:txBody>
      </p:sp>
      <p:sp>
        <p:nvSpPr>
          <p:cNvPr id="174" name="TextShape 4"/>
          <p:cNvSpPr txBox="1"/>
          <p:nvPr/>
        </p:nvSpPr>
        <p:spPr>
          <a:xfrm>
            <a:off x="5986530" y="5624640"/>
            <a:ext cx="1542780" cy="273510"/>
          </a:xfrm>
          <a:prstGeom prst="rect">
            <a:avLst/>
          </a:prstGeom>
          <a:noFill/>
          <a:ln>
            <a:noFill/>
          </a:ln>
        </p:spPr>
        <p:txBody>
          <a:bodyPr anchor="ctr"/>
          <a:lstStyle/>
          <a:p>
            <a:pPr algn="r" defTabSz="685800"/>
            <a:fld id="{E84E35F6-DD47-4743-AF3D-DA61E9D2EDC6}" type="slidenum">
              <a:rPr lang="en-US" sz="1050" spc="-1">
                <a:solidFill>
                  <a:srgbClr val="8B8B8B"/>
                </a:solidFill>
                <a:latin typeface="Tahoma"/>
                <a:ea typeface="MS PGothic"/>
                <a:cs typeface="DejaVu Sans"/>
              </a:rPr>
              <a:pPr algn="r" defTabSz="685800"/>
              <a:t>24</a:t>
            </a:fld>
            <a:endParaRPr lang="en-US" sz="1050" spc="-1">
              <a:solidFill>
                <a:prstClr val="black"/>
              </a:solidFill>
              <a:latin typeface="Times New Roman"/>
              <a:ea typeface="DejaVu Sans"/>
              <a:cs typeface="DejaVu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81F70-3586-46CD-BB5C-3D4366FDACBC}"/>
              </a:ext>
            </a:extLst>
          </p:cNvPr>
          <p:cNvSpPr>
            <a:spLocks noGrp="1"/>
          </p:cNvSpPr>
          <p:nvPr>
            <p:ph type="title"/>
          </p:nvPr>
        </p:nvSpPr>
        <p:spPr/>
        <p:txBody>
          <a:bodyPr>
            <a:normAutofit/>
          </a:bodyPr>
          <a:lstStyle/>
          <a:p>
            <a:r>
              <a:rPr lang="en-US" sz="2700" spc="-1" dirty="0">
                <a:solidFill>
                  <a:srgbClr val="000000"/>
                </a:solidFill>
                <a:ea typeface="DejaVu Sans"/>
                <a:cs typeface="DejaVu Sans"/>
              </a:rPr>
              <a:t>Lower Bounded Type Parameters?</a:t>
            </a:r>
            <a:endParaRPr lang="en-US" sz="2700" dirty="0"/>
          </a:p>
        </p:txBody>
      </p:sp>
      <p:sp>
        <p:nvSpPr>
          <p:cNvPr id="5" name="Content Placeholder 4">
            <a:extLst>
              <a:ext uri="{FF2B5EF4-FFF2-40B4-BE49-F238E27FC236}">
                <a16:creationId xmlns:a16="http://schemas.microsoft.com/office/drawing/2014/main" id="{69225CFC-C7EE-4B8D-9C57-4ECE6DA1723E}"/>
              </a:ext>
            </a:extLst>
          </p:cNvPr>
          <p:cNvSpPr>
            <a:spLocks noGrp="1"/>
          </p:cNvSpPr>
          <p:nvPr>
            <p:ph idx="1"/>
          </p:nvPr>
        </p:nvSpPr>
        <p:spPr>
          <a:xfrm>
            <a:off x="628650" y="1471061"/>
            <a:ext cx="7886700" cy="4351338"/>
          </a:xfrm>
        </p:spPr>
        <p:txBody>
          <a:bodyPr>
            <a:normAutofit/>
          </a:bodyPr>
          <a:lstStyle/>
          <a:p>
            <a:r>
              <a:rPr lang="en-US" sz="2000" dirty="0"/>
              <a:t>Why doesn't Java allow</a:t>
            </a:r>
          </a:p>
          <a:p>
            <a:pPr lvl="1"/>
            <a:r>
              <a:rPr lang="en-US" sz="2000" dirty="0"/>
              <a:t> class Box&lt;T </a:t>
            </a:r>
            <a:r>
              <a:rPr lang="en-US" sz="2000" b="1" dirty="0"/>
              <a:t>super</a:t>
            </a:r>
            <a:r>
              <a:rPr lang="en-US" sz="2000" dirty="0"/>
              <a:t> Number&gt; {...} ?</a:t>
            </a:r>
          </a:p>
          <a:p>
            <a:r>
              <a:rPr lang="en-US" sz="2000" b="1" i="1" dirty="0"/>
              <a:t>Access To Non-Static Members</a:t>
            </a:r>
            <a:r>
              <a:rPr lang="en-US" sz="2000" dirty="0"/>
              <a:t>. A lower type parameter bound does not give access to any particular methods beyond those inherited from class Object .</a:t>
            </a:r>
          </a:p>
          <a:p>
            <a:pPr lvl="1"/>
            <a:r>
              <a:rPr lang="en-US" sz="2000" dirty="0">
                <a:latin typeface="Courier New" panose="02070309020205020404" pitchFamily="49" charset="0"/>
                <a:cs typeface="Courier New" panose="02070309020205020404" pitchFamily="49" charset="0"/>
              </a:rPr>
              <a:t>Box&lt;T super Number&gt; </a:t>
            </a:r>
            <a:r>
              <a:rPr lang="en-US" sz="2000" dirty="0"/>
              <a:t>the supertypes of Number have nothing in common, except that they are reference types and therefore subtypes of Object.</a:t>
            </a:r>
          </a:p>
          <a:p>
            <a:r>
              <a:rPr lang="en-US" sz="2000" b="1" i="1" dirty="0"/>
              <a:t>Type Erasure </a:t>
            </a:r>
            <a:r>
              <a:rPr lang="en-US" sz="2000" dirty="0"/>
              <a:t>would replace all occurrences of the type variable T by type Object , and not by its lower bound.  </a:t>
            </a:r>
          </a:p>
          <a:p>
            <a:pPr lvl="1"/>
            <a:r>
              <a:rPr lang="en-US" sz="2000" dirty="0"/>
              <a:t>The lower bound would have the same effect as "no bound".  </a:t>
            </a:r>
          </a:p>
          <a:p>
            <a:r>
              <a:rPr lang="en-US" sz="2000" dirty="0"/>
              <a:t>Bottom line: &lt;T super </a:t>
            </a:r>
            <a:r>
              <a:rPr lang="en-US" sz="2000" dirty="0" err="1"/>
              <a:t>SomeType</a:t>
            </a:r>
            <a:r>
              <a:rPr lang="en-US" sz="2000" dirty="0"/>
              <a:t>&gt; doesn't buy much and leads to confusion</a:t>
            </a:r>
          </a:p>
        </p:txBody>
      </p:sp>
    </p:spTree>
    <p:extLst>
      <p:ext uri="{BB962C8B-B14F-4D97-AF65-F5344CB8AC3E}">
        <p14:creationId xmlns:p14="http://schemas.microsoft.com/office/powerpoint/2010/main" val="858827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Exercise</a:t>
            </a:r>
            <a:endParaRPr lang="en-US" sz="3300" b="0" strike="noStrike" spc="-1">
              <a:solidFill>
                <a:srgbClr val="000000"/>
              </a:solidFill>
              <a:latin typeface="Tahoma"/>
            </a:endParaRPr>
          </a:p>
        </p:txBody>
      </p:sp>
      <p:sp>
        <p:nvSpPr>
          <p:cNvPr id="176" name="TextShape 2"/>
          <p:cNvSpPr txBox="1"/>
          <p:nvPr/>
        </p:nvSpPr>
        <p:spPr>
          <a:xfrm>
            <a:off x="583422" y="1982142"/>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Given this hierarchy with X, Y and Z:</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What are valid instantiations of generics</a:t>
            </a:r>
          </a:p>
          <a:p>
            <a:pPr marL="171360" indent="-171000">
              <a:lnSpc>
                <a:spcPct val="100000"/>
              </a:lnSpc>
              <a:spcBef>
                <a:spcPts val="751"/>
              </a:spcBef>
            </a:pPr>
            <a:r>
              <a:rPr lang="en-US" sz="2100" b="1" strike="noStrike" spc="-1" dirty="0">
                <a:solidFill>
                  <a:srgbClr val="000000"/>
                </a:solidFill>
                <a:latin typeface="Courier New"/>
              </a:rPr>
              <a:t>class A&lt;T extends X&gt; { … } ?</a:t>
            </a:r>
          </a:p>
          <a:p>
            <a:pPr marL="171360" indent="-171000">
              <a:lnSpc>
                <a:spcPct val="100000"/>
              </a:lnSpc>
              <a:spcBef>
                <a:spcPts val="751"/>
              </a:spcBef>
            </a:pPr>
            <a:r>
              <a:rPr lang="en-US" sz="2100" b="1" strike="noStrike" spc="-1" dirty="0">
                <a:solidFill>
                  <a:srgbClr val="000000"/>
                </a:solidFill>
                <a:latin typeface="Courier New"/>
              </a:rPr>
              <a:t>	</a:t>
            </a:r>
            <a:r>
              <a:rPr lang="es-ES" sz="2100" b="1" spc="-1" dirty="0">
                <a:solidFill>
                  <a:srgbClr val="000000"/>
                </a:solidFill>
                <a:latin typeface="Courier New"/>
              </a:rPr>
              <a:t>A&lt;Y&gt;, A&lt;X&gt;, A&lt;Z&gt;</a:t>
            </a:r>
            <a:endParaRPr lang="en-US" sz="2100" b="0" strike="noStrike" spc="-1" dirty="0">
              <a:solidFill>
                <a:srgbClr val="000000"/>
              </a:solidFill>
              <a:latin typeface="Calibri"/>
            </a:endParaRPr>
          </a:p>
          <a:p>
            <a:pPr marL="171360" indent="-171000">
              <a:lnSpc>
                <a:spcPct val="100000"/>
              </a:lnSpc>
              <a:spcBef>
                <a:spcPts val="751"/>
              </a:spcBef>
            </a:pPr>
            <a:r>
              <a:rPr lang="en-US" sz="2100" b="1" strike="noStrike" spc="-1" dirty="0">
                <a:solidFill>
                  <a:srgbClr val="000000"/>
                </a:solidFill>
                <a:latin typeface="Courier New"/>
              </a:rPr>
              <a:t>class A&lt;T extends Z&gt; { … } ?</a:t>
            </a:r>
            <a:endParaRPr lang="en-US" sz="2100" b="0" strike="noStrike" spc="-1" dirty="0">
              <a:solidFill>
                <a:srgbClr val="000000"/>
              </a:solidFill>
              <a:latin typeface="Calibri"/>
            </a:endParaRPr>
          </a:p>
          <a:p>
            <a:pPr marL="171360" indent="-171000">
              <a:lnSpc>
                <a:spcPct val="100000"/>
              </a:lnSpc>
              <a:spcBef>
                <a:spcPts val="751"/>
              </a:spcBef>
            </a:pPr>
            <a:r>
              <a:rPr lang="en-US" sz="2100" spc="-1" dirty="0">
                <a:solidFill>
                  <a:srgbClr val="000000"/>
                </a:solidFill>
                <a:latin typeface="Calibri"/>
              </a:rPr>
              <a:t>	</a:t>
            </a:r>
            <a:r>
              <a:rPr lang="en-US" sz="2100" b="1" spc="-1" dirty="0">
                <a:solidFill>
                  <a:srgbClr val="000000"/>
                </a:solidFill>
                <a:latin typeface="Calibri"/>
              </a:rPr>
              <a:t>A&lt;Z&gt;</a:t>
            </a:r>
            <a:endParaRPr lang="en-US" sz="2100" b="1" strike="noStrike" spc="-1" dirty="0">
              <a:solidFill>
                <a:srgbClr val="000000"/>
              </a:solidFill>
              <a:latin typeface="Calibri"/>
            </a:endParaRPr>
          </a:p>
          <a:p>
            <a:pPr marL="171360" indent="-171000">
              <a:lnSpc>
                <a:spcPct val="100000"/>
              </a:lnSpc>
              <a:spcBef>
                <a:spcPts val="751"/>
              </a:spcBef>
            </a:pPr>
            <a:endParaRPr lang="en-US" sz="2100" b="0" strike="noStrike" spc="-1" dirty="0">
              <a:solidFill>
                <a:srgbClr val="000000"/>
              </a:solidFill>
              <a:latin typeface="Calibri"/>
            </a:endParaRPr>
          </a:p>
        </p:txBody>
      </p:sp>
      <p:sp>
        <p:nvSpPr>
          <p:cNvPr id="177"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78" name="TextShape 4"/>
          <p:cNvSpPr txBox="1"/>
          <p:nvPr/>
        </p:nvSpPr>
        <p:spPr>
          <a:xfrm>
            <a:off x="6458040" y="6356520"/>
            <a:ext cx="2057040" cy="364680"/>
          </a:xfrm>
          <a:prstGeom prst="rect">
            <a:avLst/>
          </a:prstGeom>
          <a:noFill/>
          <a:ln>
            <a:noFill/>
          </a:ln>
        </p:spPr>
        <p:txBody>
          <a:bodyPr anchor="ctr"/>
          <a:lstStyle/>
          <a:p>
            <a:pPr algn="r">
              <a:lnSpc>
                <a:spcPct val="100000"/>
              </a:lnSpc>
            </a:pPr>
            <a:fld id="{24E9760B-B531-4A62-BB71-1584DFD62954}" type="slidenum">
              <a:rPr lang="en-US" sz="1400" b="0" strike="noStrike" spc="-1">
                <a:solidFill>
                  <a:srgbClr val="8B8B8B"/>
                </a:solidFill>
                <a:latin typeface="Tahoma"/>
                <a:ea typeface="MS PGothic"/>
              </a:rPr>
              <a:t>26</a:t>
            </a:fld>
            <a:endParaRPr lang="en-US" sz="1400" b="0" strike="noStrike" spc="-1">
              <a:latin typeface="Times New Roman"/>
            </a:endParaRPr>
          </a:p>
        </p:txBody>
      </p:sp>
      <p:sp>
        <p:nvSpPr>
          <p:cNvPr id="179" name="CustomShape 5"/>
          <p:cNvSpPr/>
          <p:nvPr/>
        </p:nvSpPr>
        <p:spPr>
          <a:xfrm>
            <a:off x="7851240" y="1523880"/>
            <a:ext cx="318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Courier New"/>
                <a:ea typeface="MS PGothic"/>
              </a:rPr>
              <a:t>X</a:t>
            </a:r>
            <a:endParaRPr lang="en-US" sz="1800" b="0" strike="noStrike" spc="-1">
              <a:latin typeface="Arial"/>
            </a:endParaRPr>
          </a:p>
        </p:txBody>
      </p:sp>
      <p:sp>
        <p:nvSpPr>
          <p:cNvPr id="180" name="CustomShape 6"/>
          <p:cNvSpPr/>
          <p:nvPr/>
        </p:nvSpPr>
        <p:spPr>
          <a:xfrm>
            <a:off x="7394040" y="2220840"/>
            <a:ext cx="318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Courier New"/>
                <a:ea typeface="MS PGothic"/>
              </a:rPr>
              <a:t>Y</a:t>
            </a:r>
            <a:endParaRPr lang="en-US" sz="1800" b="0" strike="noStrike" spc="-1">
              <a:latin typeface="Arial"/>
            </a:endParaRPr>
          </a:p>
        </p:txBody>
      </p:sp>
      <p:sp>
        <p:nvSpPr>
          <p:cNvPr id="181" name="CustomShape 7"/>
          <p:cNvSpPr/>
          <p:nvPr/>
        </p:nvSpPr>
        <p:spPr>
          <a:xfrm>
            <a:off x="8199360" y="2209680"/>
            <a:ext cx="31824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Courier New"/>
                <a:ea typeface="MS PGothic"/>
              </a:rPr>
              <a:t>Z</a:t>
            </a:r>
            <a:endParaRPr lang="en-US" sz="1800" b="0" strike="noStrike" spc="-1">
              <a:latin typeface="Arial"/>
            </a:endParaRPr>
          </a:p>
        </p:txBody>
      </p:sp>
      <p:sp>
        <p:nvSpPr>
          <p:cNvPr id="182" name="CustomShape 8"/>
          <p:cNvSpPr/>
          <p:nvPr/>
        </p:nvSpPr>
        <p:spPr>
          <a:xfrm flipV="1">
            <a:off x="7486560" y="1870542"/>
            <a:ext cx="447480" cy="3157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83" name="CustomShape 9"/>
          <p:cNvSpPr/>
          <p:nvPr/>
        </p:nvSpPr>
        <p:spPr>
          <a:xfrm flipH="1" flipV="1">
            <a:off x="7997400" y="1905120"/>
            <a:ext cx="356760" cy="30456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Declaring a Generic Method</a:t>
            </a:r>
            <a:endParaRPr lang="en-US" sz="3300" b="0" strike="noStrike" spc="-1">
              <a:solidFill>
                <a:srgbClr val="000000"/>
              </a:solidFill>
              <a:latin typeface="Tahoma"/>
            </a:endParaRPr>
          </a:p>
        </p:txBody>
      </p:sp>
      <p:sp>
        <p:nvSpPr>
          <p:cNvPr id="185" name="TextShape 2"/>
          <p:cNvSpPr txBox="1"/>
          <p:nvPr/>
        </p:nvSpPr>
        <p:spPr>
          <a:xfrm>
            <a:off x="217943" y="1612080"/>
            <a:ext cx="8915040" cy="4532040"/>
          </a:xfrm>
          <a:prstGeom prst="rect">
            <a:avLst/>
          </a:prstGeom>
          <a:noFill/>
          <a:ln>
            <a:noFill/>
          </a:ln>
        </p:spPr>
        <p:txBody>
          <a:bodyPr/>
          <a:lstStyle/>
          <a:p>
            <a:pPr>
              <a:lnSpc>
                <a:spcPct val="100000"/>
              </a:lnSpc>
              <a:spcBef>
                <a:spcPts val="751"/>
              </a:spcBef>
            </a:pPr>
            <a:r>
              <a:rPr lang="en-US" sz="2100" b="1" strike="noStrike" spc="-1" dirty="0">
                <a:solidFill>
                  <a:srgbClr val="000000"/>
                </a:solidFill>
                <a:latin typeface="Courier New"/>
              </a:rPr>
              <a:t>class </a:t>
            </a:r>
            <a:r>
              <a:rPr lang="en-US" sz="2100" b="1" strike="noStrike" spc="-1" dirty="0" err="1">
                <a:solidFill>
                  <a:srgbClr val="000000"/>
                </a:solidFill>
                <a:latin typeface="Courier New"/>
              </a:rPr>
              <a:t>MyUtils</a:t>
            </a:r>
            <a:r>
              <a:rPr lang="en-US" sz="2100" b="1" strike="noStrike" spc="-1" dirty="0">
                <a:solidFill>
                  <a:srgbClr val="000000"/>
                </a:solidFill>
                <a:latin typeface="Courier New"/>
              </a:rPr>
              <a:t> {</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 &lt;</a:t>
            </a:r>
            <a:r>
              <a:rPr lang="en-US" sz="2100" b="1" strike="noStrike" spc="-1" dirty="0">
                <a:solidFill>
                  <a:srgbClr val="0000FF"/>
                </a:solidFill>
                <a:latin typeface="Courier New"/>
              </a:rPr>
              <a:t>T extends Number</a:t>
            </a:r>
            <a:r>
              <a:rPr lang="en-US" sz="2100" b="1" strike="noStrike" spc="-1" dirty="0">
                <a:solidFill>
                  <a:srgbClr val="000000"/>
                </a:solidFill>
                <a:latin typeface="Courier New"/>
              </a:rPr>
              <a:t>&gt; </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    </a:t>
            </a:r>
            <a:r>
              <a:rPr lang="en-US" sz="2100" b="1" strike="noStrike" spc="-1" dirty="0">
                <a:solidFill>
                  <a:srgbClr val="0000FF"/>
                </a:solidFill>
                <a:latin typeface="Courier New"/>
              </a:rPr>
              <a:t>T</a:t>
            </a:r>
            <a:r>
              <a:rPr lang="en-US" sz="2100" b="1" strike="noStrike" spc="-1" dirty="0">
                <a:solidFill>
                  <a:srgbClr val="000000"/>
                </a:solidFill>
                <a:latin typeface="Courier New"/>
              </a:rPr>
              <a:t> </a:t>
            </a:r>
            <a:r>
              <a:rPr lang="en-US" sz="2100" b="1" strike="noStrike" spc="-1" dirty="0" err="1">
                <a:solidFill>
                  <a:srgbClr val="000000"/>
                </a:solidFill>
                <a:latin typeface="Courier New"/>
              </a:rPr>
              <a:t>sumList</a:t>
            </a:r>
            <a:r>
              <a:rPr lang="en-US" sz="2100" b="1" strike="noStrike" spc="-1" dirty="0">
                <a:solidFill>
                  <a:srgbClr val="000000"/>
                </a:solidFill>
                <a:latin typeface="Courier New"/>
              </a:rPr>
              <a:t>(Collection&lt;</a:t>
            </a:r>
            <a:r>
              <a:rPr lang="en-US" sz="2100" b="1" strike="noStrike" spc="-1" dirty="0">
                <a:solidFill>
                  <a:srgbClr val="0000FF"/>
                </a:solidFill>
                <a:latin typeface="Courier New"/>
              </a:rPr>
              <a:t>T</a:t>
            </a:r>
            <a:r>
              <a:rPr lang="en-US" sz="2100" b="1" strike="noStrike" spc="-1" dirty="0">
                <a:solidFill>
                  <a:srgbClr val="000000"/>
                </a:solidFill>
                <a:latin typeface="Courier New"/>
              </a:rPr>
              <a:t>&gt; l) {</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    …</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  }</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ourier New"/>
              </a:rPr>
              <a:t>}</a:t>
            </a:r>
            <a:endParaRPr lang="en-US" sz="2100" b="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rPr>
              <a:t>	</a:t>
            </a:r>
          </a:p>
        </p:txBody>
      </p:sp>
      <p:sp>
        <p:nvSpPr>
          <p:cNvPr id="186" name="TextShape 3"/>
          <p:cNvSpPr txBox="1"/>
          <p:nvPr/>
        </p:nvSpPr>
        <p:spPr>
          <a:xfrm>
            <a:off x="228600" y="6248520"/>
            <a:ext cx="64767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87" name="TextShape 4"/>
          <p:cNvSpPr txBox="1"/>
          <p:nvPr/>
        </p:nvSpPr>
        <p:spPr>
          <a:xfrm>
            <a:off x="6458040" y="6356520"/>
            <a:ext cx="2057040" cy="364680"/>
          </a:xfrm>
          <a:prstGeom prst="rect">
            <a:avLst/>
          </a:prstGeom>
          <a:noFill/>
          <a:ln>
            <a:noFill/>
          </a:ln>
        </p:spPr>
        <p:txBody>
          <a:bodyPr anchor="ctr"/>
          <a:lstStyle/>
          <a:p>
            <a:pPr algn="r">
              <a:lnSpc>
                <a:spcPct val="100000"/>
              </a:lnSpc>
            </a:pPr>
            <a:fld id="{4B800FD6-5294-4D47-A400-FEF1A18F027C}" type="slidenum">
              <a:rPr lang="en-US" sz="1400" b="0" strike="noStrike" spc="-1">
                <a:solidFill>
                  <a:srgbClr val="8B8B8B"/>
                </a:solidFill>
                <a:latin typeface="Tahoma"/>
                <a:ea typeface="MS PGothic"/>
              </a:rPr>
              <a:t>27</a:t>
            </a:fld>
            <a:endParaRPr lang="en-US" sz="1400" b="0" strike="noStrike" spc="-1">
              <a:latin typeface="Times New Roman"/>
            </a:endParaRPr>
          </a:p>
        </p:txBody>
      </p:sp>
      <p:sp>
        <p:nvSpPr>
          <p:cNvPr id="188" name="CustomShape 5"/>
          <p:cNvSpPr/>
          <p:nvPr/>
        </p:nvSpPr>
        <p:spPr>
          <a:xfrm>
            <a:off x="4724280" y="1523880"/>
            <a:ext cx="3428640" cy="456840"/>
          </a:xfrm>
          <a:prstGeom prst="wedgeRoundRectCallout">
            <a:avLst>
              <a:gd name="adj1" fmla="val -89343"/>
              <a:gd name="adj2" fmla="val 115454"/>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189" name="CustomShape 6"/>
          <p:cNvSpPr/>
          <p:nvPr/>
        </p:nvSpPr>
        <p:spPr>
          <a:xfrm>
            <a:off x="4813560" y="1535040"/>
            <a:ext cx="3250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FF0000"/>
                </a:solidFill>
                <a:latin typeface="Arial"/>
                <a:ea typeface="MS PGothic"/>
              </a:rPr>
              <a:t>Declaration</a:t>
            </a:r>
            <a:r>
              <a:rPr lang="en-US" sz="1800" b="0" strike="noStrike" spc="-1">
                <a:solidFill>
                  <a:srgbClr val="000000"/>
                </a:solidFill>
                <a:latin typeface="Arial"/>
                <a:ea typeface="MS PGothic"/>
              </a:rPr>
              <a:t> of type parameter </a:t>
            </a:r>
            <a:endParaRPr lang="en-US" sz="1800" b="0" strike="noStrike" spc="-1">
              <a:latin typeface="Arial"/>
            </a:endParaRPr>
          </a:p>
        </p:txBody>
      </p:sp>
      <p:sp>
        <p:nvSpPr>
          <p:cNvPr id="190" name="CustomShape 7"/>
          <p:cNvSpPr/>
          <p:nvPr/>
        </p:nvSpPr>
        <p:spPr>
          <a:xfrm>
            <a:off x="3158280" y="4351320"/>
            <a:ext cx="2590560" cy="456840"/>
          </a:xfrm>
          <a:prstGeom prst="wedgeRoundRectCallout">
            <a:avLst>
              <a:gd name="adj1" fmla="val -114213"/>
              <a:gd name="adj2" fmla="val -292500"/>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191" name="CustomShape 8"/>
          <p:cNvSpPr/>
          <p:nvPr/>
        </p:nvSpPr>
        <p:spPr>
          <a:xfrm>
            <a:off x="3183480" y="4430880"/>
            <a:ext cx="26168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FF0000"/>
                </a:solidFill>
                <a:latin typeface="Arial"/>
                <a:ea typeface="MS PGothic"/>
              </a:rPr>
              <a:t>Uses</a:t>
            </a:r>
            <a:r>
              <a:rPr lang="en-US" sz="1800" b="0" strike="noStrike" spc="-1">
                <a:solidFill>
                  <a:srgbClr val="000000"/>
                </a:solidFill>
                <a:latin typeface="Arial"/>
                <a:ea typeface="MS PGothic"/>
              </a:rPr>
              <a:t> of type parameter </a:t>
            </a:r>
            <a:endParaRPr lang="en-US" sz="1800" b="0" strike="noStrike" spc="-1">
              <a:latin typeface="Arial"/>
            </a:endParaRPr>
          </a:p>
        </p:txBody>
      </p:sp>
      <p:sp>
        <p:nvSpPr>
          <p:cNvPr id="192" name="CustomShape 9"/>
          <p:cNvSpPr/>
          <p:nvPr/>
        </p:nvSpPr>
        <p:spPr>
          <a:xfrm>
            <a:off x="3158280" y="4359240"/>
            <a:ext cx="2590560" cy="456840"/>
          </a:xfrm>
          <a:prstGeom prst="wedgeRoundRectCallout">
            <a:avLst>
              <a:gd name="adj1" fmla="val 3166"/>
              <a:gd name="adj2" fmla="val -424922"/>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3D63-29A5-437F-8FF2-FF456229AC6C}"/>
              </a:ext>
            </a:extLst>
          </p:cNvPr>
          <p:cNvSpPr>
            <a:spLocks noGrp="1"/>
          </p:cNvSpPr>
          <p:nvPr>
            <p:ph type="title"/>
          </p:nvPr>
        </p:nvSpPr>
        <p:spPr/>
        <p:txBody>
          <a:bodyPr/>
          <a:lstStyle/>
          <a:p>
            <a:r>
              <a:rPr lang="en-US" dirty="0"/>
              <a:t>Generic Methods</a:t>
            </a:r>
          </a:p>
        </p:txBody>
      </p:sp>
      <p:sp>
        <p:nvSpPr>
          <p:cNvPr id="3" name="Content Placeholder 2">
            <a:extLst>
              <a:ext uri="{FF2B5EF4-FFF2-40B4-BE49-F238E27FC236}">
                <a16:creationId xmlns:a16="http://schemas.microsoft.com/office/drawing/2014/main" id="{658D60CE-282A-4EE6-998A-0EC8C265B0EA}"/>
              </a:ext>
            </a:extLst>
          </p:cNvPr>
          <p:cNvSpPr>
            <a:spLocks noGrp="1"/>
          </p:cNvSpPr>
          <p:nvPr>
            <p:ph idx="1"/>
          </p:nvPr>
        </p:nvSpPr>
        <p:spPr/>
        <p:txBody>
          <a:bodyPr>
            <a:normAutofit fontScale="92500" lnSpcReduction="20000"/>
          </a:bodyPr>
          <a:lstStyle/>
          <a:p>
            <a:r>
              <a:rPr lang="en-US" dirty="0"/>
              <a:t>Generic methods can be called with arguments of different types</a:t>
            </a:r>
          </a:p>
          <a:p>
            <a:r>
              <a:rPr lang="en-US" dirty="0"/>
              <a:t>Based on the types of the arguments passed to the generic method, the compiler handles each method call appropriately</a:t>
            </a:r>
          </a:p>
          <a:p>
            <a:pPr marL="0" indent="0">
              <a:buNone/>
            </a:pPr>
            <a:endParaRPr lang="en-US" dirty="0"/>
          </a:p>
          <a:p>
            <a:pPr lvl="1"/>
            <a:r>
              <a:rPr lang="en-US" dirty="0"/>
              <a:t>All generic method declarations have a type parameter section delimited by angle brackets (&lt; and &gt;) that precedes the method's return type ( &lt; E &gt; in the next example).</a:t>
            </a:r>
          </a:p>
          <a:p>
            <a:pPr lvl="1"/>
            <a:endParaRPr lang="en-US" dirty="0"/>
          </a:p>
          <a:p>
            <a:pPr lvl="1"/>
            <a:r>
              <a:rPr lang="en-US" dirty="0"/>
              <a:t>Each type parameter section contains one or more type parameters separated by commas. A type parameter, also known as a type variable, is an identifier that specifies a generic type name.</a:t>
            </a:r>
          </a:p>
          <a:p>
            <a:pPr lvl="1"/>
            <a:endParaRPr lang="en-US" dirty="0"/>
          </a:p>
          <a:p>
            <a:pPr lvl="1"/>
            <a:r>
              <a:rPr lang="en-US" dirty="0"/>
              <a:t>The type parameters can be used to declare the return type and act as placeholders for the types of the arguments passed to the generic method, which are known as actual type arguments.</a:t>
            </a:r>
          </a:p>
          <a:p>
            <a:pPr lvl="1"/>
            <a:endParaRPr lang="en-US" dirty="0"/>
          </a:p>
          <a:p>
            <a:pPr lvl="1"/>
            <a:r>
              <a:rPr lang="en-US" dirty="0"/>
              <a:t>A generic method's body is declared like that of any other method. Note that type parameters can represent only reference types, not primitive types (like int, double and char).</a:t>
            </a:r>
          </a:p>
        </p:txBody>
      </p:sp>
      <p:sp>
        <p:nvSpPr>
          <p:cNvPr id="4" name="Footer Placeholder 3">
            <a:extLst>
              <a:ext uri="{FF2B5EF4-FFF2-40B4-BE49-F238E27FC236}">
                <a16:creationId xmlns:a16="http://schemas.microsoft.com/office/drawing/2014/main" id="{E1A98052-8BB9-470E-A00E-B2CF9DC811EF}"/>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2954763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4235E5-77BD-4B8F-9BFB-B1D3D0B1A69B}"/>
              </a:ext>
            </a:extLst>
          </p:cNvPr>
          <p:cNvSpPr txBox="1"/>
          <p:nvPr/>
        </p:nvSpPr>
        <p:spPr>
          <a:xfrm>
            <a:off x="0" y="0"/>
            <a:ext cx="9144000" cy="6494085"/>
          </a:xfrm>
          <a:prstGeom prst="rect">
            <a:avLst/>
          </a:prstGeom>
          <a:noFill/>
        </p:spPr>
        <p:txBody>
          <a:bodyPr wrap="square" rtlCol="0">
            <a:spAutoFit/>
          </a:bodyPr>
          <a:lstStyle/>
          <a:p>
            <a:r>
              <a:rPr lang="en-US" sz="1600" b="1" dirty="0">
                <a:solidFill>
                  <a:srgbClr val="7F0055"/>
                </a:solidFill>
                <a:latin typeface="Courier New" panose="02070309020205020404" pitchFamily="49" charset="0"/>
              </a:rPr>
              <a:t>public</a:t>
            </a:r>
            <a:r>
              <a:rPr lang="en-US" sz="1600" b="1" dirty="0">
                <a:solidFill>
                  <a:srgbClr val="000000"/>
                </a:solidFill>
                <a:latin typeface="Courier New" panose="02070309020205020404" pitchFamily="49" charset="0"/>
              </a:rPr>
              <a:t> </a:t>
            </a:r>
            <a:r>
              <a:rPr lang="en-US" sz="1600" b="1" dirty="0">
                <a:solidFill>
                  <a:srgbClr val="7F0055"/>
                </a:solidFill>
                <a:latin typeface="Courier New" panose="02070309020205020404" pitchFamily="49" charset="0"/>
              </a:rPr>
              <a:t>class</a:t>
            </a:r>
            <a:r>
              <a:rPr lang="en-US" sz="1600" b="1" dirty="0">
                <a:solidFill>
                  <a:srgbClr val="000000"/>
                </a:solidFill>
                <a:latin typeface="Courier New" panose="02070309020205020404" pitchFamily="49" charset="0"/>
              </a:rPr>
              <a:t> </a:t>
            </a:r>
            <a:r>
              <a:rPr lang="en-US" sz="1600" b="1" dirty="0" err="1">
                <a:solidFill>
                  <a:srgbClr val="000000"/>
                </a:solidFill>
                <a:latin typeface="Courier New" panose="02070309020205020404" pitchFamily="49" charset="0"/>
              </a:rPr>
              <a:t>GenericMethodDemo</a:t>
            </a:r>
            <a:r>
              <a:rPr lang="en-US" sz="1600" b="1" dirty="0">
                <a:solidFill>
                  <a:srgbClr val="000000"/>
                </a:solidFill>
                <a:latin typeface="Courier New" panose="02070309020205020404" pitchFamily="49" charset="0"/>
              </a:rPr>
              <a:t> {</a:t>
            </a:r>
          </a:p>
          <a:p>
            <a:r>
              <a:rPr lang="en-US" sz="1600" dirty="0">
                <a:solidFill>
                  <a:srgbClr val="3F7F5F"/>
                </a:solidFill>
                <a:latin typeface="Courier New" panose="02070309020205020404" pitchFamily="49" charset="0"/>
              </a:rPr>
              <a:t>	// generic method </a:t>
            </a:r>
            <a:r>
              <a:rPr lang="en-US" sz="1600" dirty="0" err="1">
                <a:solidFill>
                  <a:srgbClr val="3F7F5F"/>
                </a:solidFill>
                <a:latin typeface="Courier New" panose="02070309020205020404" pitchFamily="49" charset="0"/>
              </a:rPr>
              <a:t>printArray</a:t>
            </a:r>
            <a:endParaRPr lang="en-US" sz="1600" dirty="0">
              <a:solidFill>
                <a:srgbClr val="3F7F5F"/>
              </a:solidFill>
              <a:latin typeface="Courier New" panose="02070309020205020404" pitchFamily="49" charset="0"/>
            </a:endParaRPr>
          </a:p>
          <a:p>
            <a:r>
              <a:rPr lang="en-US" sz="1600" b="1" dirty="0">
                <a:solidFill>
                  <a:srgbClr val="7F0055"/>
                </a:solidFill>
                <a:latin typeface="Courier New" panose="02070309020205020404" pitchFamily="49" charset="0"/>
              </a:rPr>
              <a:t>	public</a:t>
            </a:r>
            <a:r>
              <a:rPr lang="en-US" sz="1600" b="1" dirty="0">
                <a:solidFill>
                  <a:srgbClr val="000000"/>
                </a:solidFill>
                <a:latin typeface="Courier New" panose="02070309020205020404" pitchFamily="49" charset="0"/>
              </a:rPr>
              <a:t> </a:t>
            </a:r>
            <a:r>
              <a:rPr lang="en-US" sz="1600" b="1" dirty="0">
                <a:solidFill>
                  <a:srgbClr val="7F0055"/>
                </a:solidFill>
                <a:latin typeface="Courier New" panose="02070309020205020404" pitchFamily="49" charset="0"/>
              </a:rPr>
              <a:t>static</a:t>
            </a:r>
            <a:r>
              <a:rPr lang="en-US" sz="1600" b="1" dirty="0">
                <a:solidFill>
                  <a:srgbClr val="000000"/>
                </a:solidFill>
                <a:latin typeface="Courier New" panose="02070309020205020404" pitchFamily="49" charset="0"/>
              </a:rPr>
              <a:t> &lt; E &gt; </a:t>
            </a:r>
            <a:r>
              <a:rPr lang="en-US" sz="1600" b="1" dirty="0">
                <a:solidFill>
                  <a:srgbClr val="7F0055"/>
                </a:solidFill>
                <a:latin typeface="Courier New" panose="02070309020205020404" pitchFamily="49" charset="0"/>
              </a:rPr>
              <a:t>void</a:t>
            </a:r>
            <a:r>
              <a:rPr lang="en-US" sz="1600" b="1" dirty="0">
                <a:solidFill>
                  <a:srgbClr val="000000"/>
                </a:solidFill>
                <a:latin typeface="Courier New" panose="02070309020205020404" pitchFamily="49" charset="0"/>
              </a:rPr>
              <a:t> </a:t>
            </a:r>
            <a:r>
              <a:rPr lang="en-US" sz="1600" b="1" dirty="0" err="1">
                <a:solidFill>
                  <a:srgbClr val="000000"/>
                </a:solidFill>
                <a:latin typeface="Courier New" panose="02070309020205020404" pitchFamily="49" charset="0"/>
              </a:rPr>
              <a:t>printArray</a:t>
            </a:r>
            <a:r>
              <a:rPr lang="en-US" sz="1600" b="1" dirty="0">
                <a:solidFill>
                  <a:srgbClr val="000000"/>
                </a:solidFill>
                <a:latin typeface="Courier New" panose="02070309020205020404" pitchFamily="49" charset="0"/>
              </a:rPr>
              <a:t>( E[] </a:t>
            </a:r>
            <a:r>
              <a:rPr lang="en-US" sz="1600" b="1" dirty="0" err="1">
                <a:solidFill>
                  <a:srgbClr val="6A3E3E"/>
                </a:solidFill>
                <a:latin typeface="Courier New" panose="02070309020205020404" pitchFamily="49" charset="0"/>
              </a:rPr>
              <a:t>inputArray</a:t>
            </a:r>
            <a:r>
              <a:rPr lang="en-US" sz="1600" b="1" dirty="0">
                <a:solidFill>
                  <a:srgbClr val="000000"/>
                </a:solidFill>
                <a:latin typeface="Courier New" panose="02070309020205020404" pitchFamily="49" charset="0"/>
              </a:rPr>
              <a:t> ) {</a:t>
            </a:r>
          </a:p>
          <a:p>
            <a:r>
              <a:rPr lang="en-US" sz="1600" dirty="0">
                <a:solidFill>
                  <a:srgbClr val="3F7F5F"/>
                </a:solidFill>
                <a:latin typeface="Courier New" panose="02070309020205020404" pitchFamily="49" charset="0"/>
              </a:rPr>
              <a:t>		// Display array elements</a:t>
            </a:r>
          </a:p>
          <a:p>
            <a:r>
              <a:rPr lang="en-US" sz="1600" b="1" dirty="0">
                <a:solidFill>
                  <a:srgbClr val="7F0055"/>
                </a:solidFill>
                <a:latin typeface="Courier New" panose="02070309020205020404" pitchFamily="49" charset="0"/>
              </a:rPr>
              <a:t>		for</a:t>
            </a:r>
            <a:r>
              <a:rPr lang="en-US" sz="1600" b="1" dirty="0">
                <a:solidFill>
                  <a:srgbClr val="000000"/>
                </a:solidFill>
                <a:latin typeface="Courier New" panose="02070309020205020404" pitchFamily="49" charset="0"/>
              </a:rPr>
              <a:t>(E </a:t>
            </a:r>
            <a:r>
              <a:rPr lang="en-US" sz="1600" b="1" dirty="0">
                <a:solidFill>
                  <a:srgbClr val="6A3E3E"/>
                </a:solidFill>
                <a:latin typeface="Courier New" panose="02070309020205020404" pitchFamily="49" charset="0"/>
              </a:rPr>
              <a:t>element</a:t>
            </a:r>
            <a:r>
              <a:rPr lang="en-US" sz="1600" b="1" dirty="0">
                <a:solidFill>
                  <a:srgbClr val="000000"/>
                </a:solidFill>
                <a:latin typeface="Courier New" panose="02070309020205020404" pitchFamily="49" charset="0"/>
              </a:rPr>
              <a:t> : </a:t>
            </a:r>
            <a:r>
              <a:rPr lang="en-US" sz="1600" b="1" dirty="0" err="1">
                <a:solidFill>
                  <a:srgbClr val="6A3E3E"/>
                </a:solidFill>
                <a:latin typeface="Courier New" panose="02070309020205020404" pitchFamily="49" charset="0"/>
              </a:rPr>
              <a:t>inputArray</a:t>
            </a:r>
            <a:r>
              <a:rPr lang="en-US" sz="1600" b="1"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			</a:t>
            </a:r>
            <a:r>
              <a:rPr lang="en-US" sz="1600" dirty="0" err="1">
                <a:solidFill>
                  <a:srgbClr val="000000"/>
                </a:solidFill>
                <a:latin typeface="Courier New" panose="02070309020205020404" pitchFamily="49" charset="0"/>
              </a:rPr>
              <a:t>System.</a:t>
            </a:r>
            <a:r>
              <a:rPr lang="en-US" sz="1600" b="1" i="1" dirty="0" err="1">
                <a:solidFill>
                  <a:srgbClr val="0000C0"/>
                </a:solidFill>
                <a:latin typeface="Courier New" panose="02070309020205020404" pitchFamily="49" charset="0"/>
              </a:rPr>
              <a:t>out</a:t>
            </a:r>
            <a:r>
              <a:rPr lang="en-US" sz="1600" b="1" i="1" dirty="0" err="1">
                <a:solidFill>
                  <a:srgbClr val="000000"/>
                </a:solidFill>
                <a:latin typeface="Courier New" panose="02070309020205020404" pitchFamily="49" charset="0"/>
              </a:rPr>
              <a:t>.print</a:t>
            </a:r>
            <a:r>
              <a:rPr lang="en-US" sz="1600" b="1" i="1" dirty="0">
                <a:solidFill>
                  <a:srgbClr val="000000"/>
                </a:solidFill>
                <a:latin typeface="Courier New" panose="02070309020205020404" pitchFamily="49" charset="0"/>
              </a:rPr>
              <a:t>(</a:t>
            </a:r>
            <a:r>
              <a:rPr lang="en-US" sz="1600" b="1" i="1" dirty="0">
                <a:solidFill>
                  <a:srgbClr val="6A3E3E"/>
                </a:solidFill>
                <a:latin typeface="Courier New" panose="02070309020205020404" pitchFamily="49" charset="0"/>
              </a:rPr>
              <a:t>element + " "</a:t>
            </a:r>
            <a:r>
              <a:rPr lang="en-US" sz="1600" b="1" i="1" dirty="0">
                <a:solidFill>
                  <a:srgbClr val="000000"/>
                </a:solidFill>
                <a:latin typeface="Courier New" panose="02070309020205020404" pitchFamily="49" charset="0"/>
              </a:rPr>
              <a:t>);</a:t>
            </a:r>
          </a:p>
          <a:p>
            <a:r>
              <a:rPr lang="en-US" sz="1600"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		</a:t>
            </a:r>
            <a:r>
              <a:rPr lang="en-US" sz="1600" dirty="0" err="1">
                <a:solidFill>
                  <a:srgbClr val="000000"/>
                </a:solidFill>
                <a:latin typeface="Courier New" panose="02070309020205020404" pitchFamily="49" charset="0"/>
              </a:rPr>
              <a:t>System.</a:t>
            </a:r>
            <a:r>
              <a:rPr lang="en-US" sz="1600" b="1" i="1" dirty="0" err="1">
                <a:solidFill>
                  <a:srgbClr val="0000C0"/>
                </a:solidFill>
                <a:latin typeface="Courier New" panose="02070309020205020404" pitchFamily="49" charset="0"/>
              </a:rPr>
              <a:t>out</a:t>
            </a:r>
            <a:r>
              <a:rPr lang="en-US" sz="1600" b="1" i="1" dirty="0" err="1">
                <a:solidFill>
                  <a:srgbClr val="000000"/>
                </a:solidFill>
                <a:latin typeface="Courier New" panose="02070309020205020404" pitchFamily="49" charset="0"/>
              </a:rPr>
              <a:t>.println</a:t>
            </a:r>
            <a:r>
              <a:rPr lang="en-US" sz="1600" b="1" i="1" dirty="0">
                <a:solidFill>
                  <a:srgbClr val="000000"/>
                </a:solidFill>
                <a:latin typeface="Courier New" panose="02070309020205020404" pitchFamily="49" charset="0"/>
              </a:rPr>
              <a:t>();</a:t>
            </a:r>
          </a:p>
          <a:p>
            <a:r>
              <a:rPr lang="en-US" sz="1600" dirty="0">
                <a:solidFill>
                  <a:srgbClr val="000000"/>
                </a:solidFill>
                <a:latin typeface="Courier New" panose="02070309020205020404" pitchFamily="49" charset="0"/>
              </a:rPr>
              <a:t>	}</a:t>
            </a:r>
          </a:p>
          <a:p>
            <a:endParaRPr lang="en-US" sz="1600" dirty="0">
              <a:latin typeface="Courier New" panose="02070309020205020404" pitchFamily="49" charset="0"/>
            </a:endParaRPr>
          </a:p>
          <a:p>
            <a:r>
              <a:rPr lang="en-US" sz="1600" b="1" dirty="0">
                <a:solidFill>
                  <a:srgbClr val="7F0055"/>
                </a:solidFill>
                <a:latin typeface="Courier New" panose="02070309020205020404" pitchFamily="49" charset="0"/>
              </a:rPr>
              <a:t>	public</a:t>
            </a:r>
            <a:r>
              <a:rPr lang="en-US" sz="1600" b="1" dirty="0">
                <a:solidFill>
                  <a:srgbClr val="000000"/>
                </a:solidFill>
                <a:latin typeface="Courier New" panose="02070309020205020404" pitchFamily="49" charset="0"/>
              </a:rPr>
              <a:t> </a:t>
            </a:r>
            <a:r>
              <a:rPr lang="en-US" sz="1600" b="1" dirty="0">
                <a:solidFill>
                  <a:srgbClr val="7F0055"/>
                </a:solidFill>
                <a:latin typeface="Courier New" panose="02070309020205020404" pitchFamily="49" charset="0"/>
              </a:rPr>
              <a:t>static</a:t>
            </a:r>
            <a:r>
              <a:rPr lang="en-US" sz="1600" b="1" dirty="0">
                <a:solidFill>
                  <a:srgbClr val="000000"/>
                </a:solidFill>
                <a:latin typeface="Courier New" panose="02070309020205020404" pitchFamily="49" charset="0"/>
              </a:rPr>
              <a:t> </a:t>
            </a:r>
            <a:r>
              <a:rPr lang="en-US" sz="1600" b="1" dirty="0">
                <a:solidFill>
                  <a:srgbClr val="7F0055"/>
                </a:solidFill>
                <a:latin typeface="Courier New" panose="02070309020205020404" pitchFamily="49" charset="0"/>
              </a:rPr>
              <a:t>void</a:t>
            </a:r>
            <a:r>
              <a:rPr lang="en-US" sz="1600" b="1" dirty="0">
                <a:solidFill>
                  <a:srgbClr val="000000"/>
                </a:solidFill>
                <a:latin typeface="Courier New" panose="02070309020205020404" pitchFamily="49" charset="0"/>
              </a:rPr>
              <a:t> main(String </a:t>
            </a:r>
            <a:r>
              <a:rPr lang="en-US" sz="1600" b="1" dirty="0" err="1">
                <a:solidFill>
                  <a:srgbClr val="6A3E3E"/>
                </a:solidFill>
                <a:latin typeface="Courier New" panose="02070309020205020404" pitchFamily="49" charset="0"/>
              </a:rPr>
              <a:t>args</a:t>
            </a:r>
            <a:r>
              <a:rPr lang="en-US" sz="1600" b="1" dirty="0">
                <a:solidFill>
                  <a:srgbClr val="000000"/>
                </a:solidFill>
                <a:latin typeface="Courier New" panose="02070309020205020404" pitchFamily="49" charset="0"/>
              </a:rPr>
              <a:t>[]) {</a:t>
            </a:r>
          </a:p>
          <a:p>
            <a:r>
              <a:rPr lang="en-US" sz="1600" dirty="0">
                <a:solidFill>
                  <a:srgbClr val="3F7F5F"/>
                </a:solidFill>
                <a:latin typeface="Courier New" panose="02070309020205020404" pitchFamily="49" charset="0"/>
              </a:rPr>
              <a:t>	// Create arrays of Integer, Double and Character</a:t>
            </a:r>
          </a:p>
          <a:p>
            <a:r>
              <a:rPr lang="sv-SE" sz="1600" dirty="0">
                <a:solidFill>
                  <a:srgbClr val="000000"/>
                </a:solidFill>
                <a:latin typeface="Courier New" panose="02070309020205020404" pitchFamily="49" charset="0"/>
              </a:rPr>
              <a:t>		Integer[] </a:t>
            </a:r>
            <a:r>
              <a:rPr lang="sv-SE" sz="1600" dirty="0">
                <a:solidFill>
                  <a:srgbClr val="6A3E3E"/>
                </a:solidFill>
                <a:latin typeface="Courier New" panose="02070309020205020404" pitchFamily="49" charset="0"/>
              </a:rPr>
              <a:t>intArray</a:t>
            </a:r>
            <a:r>
              <a:rPr lang="sv-SE" sz="1600" dirty="0">
                <a:solidFill>
                  <a:srgbClr val="000000"/>
                </a:solidFill>
                <a:latin typeface="Courier New" panose="02070309020205020404" pitchFamily="49" charset="0"/>
              </a:rPr>
              <a:t> = { 1, 2, 3, 4, 5 };</a:t>
            </a:r>
          </a:p>
          <a:p>
            <a:r>
              <a:rPr lang="en-US" sz="1600" dirty="0">
                <a:solidFill>
                  <a:srgbClr val="000000"/>
                </a:solidFill>
                <a:latin typeface="Courier New" panose="02070309020205020404" pitchFamily="49" charset="0"/>
              </a:rPr>
              <a:t>		Double[] </a:t>
            </a:r>
            <a:r>
              <a:rPr lang="en-US" sz="1600" dirty="0" err="1">
                <a:solidFill>
                  <a:srgbClr val="6A3E3E"/>
                </a:solidFill>
                <a:latin typeface="Courier New" panose="02070309020205020404" pitchFamily="49" charset="0"/>
              </a:rPr>
              <a:t>doubleArray</a:t>
            </a:r>
            <a:r>
              <a:rPr lang="en-US" sz="1600" dirty="0">
                <a:solidFill>
                  <a:srgbClr val="000000"/>
                </a:solidFill>
                <a:latin typeface="Courier New" panose="02070309020205020404" pitchFamily="49" charset="0"/>
              </a:rPr>
              <a:t> = { 1.1, 2.2, 3.3, 4.4 };</a:t>
            </a:r>
          </a:p>
          <a:p>
            <a:r>
              <a:rPr lang="pt-BR" sz="1600" dirty="0">
                <a:solidFill>
                  <a:srgbClr val="000000"/>
                </a:solidFill>
                <a:latin typeface="Courier New" panose="02070309020205020404" pitchFamily="49" charset="0"/>
              </a:rPr>
              <a:t>		Character[] </a:t>
            </a:r>
            <a:r>
              <a:rPr lang="pt-BR" sz="1600" dirty="0">
                <a:solidFill>
                  <a:srgbClr val="6A3E3E"/>
                </a:solidFill>
                <a:latin typeface="Courier New" panose="02070309020205020404" pitchFamily="49" charset="0"/>
              </a:rPr>
              <a:t>charArray</a:t>
            </a:r>
            <a:r>
              <a:rPr lang="pt-BR" sz="1600" dirty="0">
                <a:solidFill>
                  <a:srgbClr val="000000"/>
                </a:solidFill>
                <a:latin typeface="Courier New" panose="02070309020205020404" pitchFamily="49" charset="0"/>
              </a:rPr>
              <a:t> = { </a:t>
            </a:r>
            <a:r>
              <a:rPr lang="pt-BR" sz="1600" dirty="0">
                <a:solidFill>
                  <a:srgbClr val="2A00FF"/>
                </a:solidFill>
                <a:latin typeface="Courier New" panose="02070309020205020404" pitchFamily="49" charset="0"/>
              </a:rPr>
              <a:t>'H'</a:t>
            </a:r>
            <a:r>
              <a:rPr lang="pt-BR" sz="1600" dirty="0">
                <a:solidFill>
                  <a:srgbClr val="000000"/>
                </a:solidFill>
                <a:latin typeface="Courier New" panose="02070309020205020404" pitchFamily="49" charset="0"/>
              </a:rPr>
              <a:t>, </a:t>
            </a:r>
            <a:r>
              <a:rPr lang="pt-BR" sz="1600" dirty="0">
                <a:solidFill>
                  <a:srgbClr val="2A00FF"/>
                </a:solidFill>
                <a:latin typeface="Courier New" panose="02070309020205020404" pitchFamily="49" charset="0"/>
              </a:rPr>
              <a:t>'E'</a:t>
            </a:r>
            <a:r>
              <a:rPr lang="pt-BR" sz="1600" dirty="0">
                <a:solidFill>
                  <a:srgbClr val="000000"/>
                </a:solidFill>
                <a:latin typeface="Courier New" panose="02070309020205020404" pitchFamily="49" charset="0"/>
              </a:rPr>
              <a:t>, </a:t>
            </a:r>
            <a:r>
              <a:rPr lang="pt-BR" sz="1600" dirty="0">
                <a:solidFill>
                  <a:srgbClr val="2A00FF"/>
                </a:solidFill>
                <a:latin typeface="Courier New" panose="02070309020205020404" pitchFamily="49" charset="0"/>
              </a:rPr>
              <a:t>'L'</a:t>
            </a:r>
            <a:r>
              <a:rPr lang="pt-BR" sz="1600" dirty="0">
                <a:solidFill>
                  <a:srgbClr val="000000"/>
                </a:solidFill>
                <a:latin typeface="Courier New" panose="02070309020205020404" pitchFamily="49" charset="0"/>
              </a:rPr>
              <a:t>, </a:t>
            </a:r>
            <a:r>
              <a:rPr lang="pt-BR" sz="1600" dirty="0">
                <a:solidFill>
                  <a:srgbClr val="2A00FF"/>
                </a:solidFill>
                <a:latin typeface="Courier New" panose="02070309020205020404" pitchFamily="49" charset="0"/>
              </a:rPr>
              <a:t>'L'</a:t>
            </a:r>
            <a:r>
              <a:rPr lang="pt-BR" sz="1600" dirty="0">
                <a:solidFill>
                  <a:srgbClr val="000000"/>
                </a:solidFill>
                <a:latin typeface="Courier New" panose="02070309020205020404" pitchFamily="49" charset="0"/>
              </a:rPr>
              <a:t>, </a:t>
            </a:r>
            <a:r>
              <a:rPr lang="pt-BR" sz="1600" dirty="0">
                <a:solidFill>
                  <a:srgbClr val="2A00FF"/>
                </a:solidFill>
                <a:latin typeface="Courier New" panose="02070309020205020404" pitchFamily="49" charset="0"/>
              </a:rPr>
              <a:t>'O'</a:t>
            </a:r>
            <a:r>
              <a:rPr lang="pt-BR" sz="1600" dirty="0">
                <a:solidFill>
                  <a:srgbClr val="000000"/>
                </a:solidFill>
                <a:latin typeface="Courier New" panose="02070309020205020404" pitchFamily="49" charset="0"/>
              </a:rPr>
              <a:t> };</a:t>
            </a:r>
          </a:p>
          <a:p>
            <a:endParaRPr lang="en-US" sz="1600" dirty="0">
              <a:latin typeface="Courier New" panose="02070309020205020404" pitchFamily="49" charset="0"/>
            </a:endParaRPr>
          </a:p>
          <a:p>
            <a:r>
              <a:rPr lang="en-US" sz="1600" dirty="0">
                <a:solidFill>
                  <a:srgbClr val="000000"/>
                </a:solidFill>
                <a:latin typeface="Courier New" panose="02070309020205020404" pitchFamily="49" charset="0"/>
              </a:rPr>
              <a:t>		</a:t>
            </a:r>
            <a:r>
              <a:rPr lang="en-US" sz="1600" dirty="0" err="1">
                <a:solidFill>
                  <a:srgbClr val="000000"/>
                </a:solidFill>
                <a:latin typeface="Courier New" panose="02070309020205020404" pitchFamily="49" charset="0"/>
              </a:rPr>
              <a:t>System.</a:t>
            </a:r>
            <a:r>
              <a:rPr lang="en-US" sz="1600" b="1" i="1" dirty="0" err="1">
                <a:solidFill>
                  <a:srgbClr val="0000C0"/>
                </a:solidFill>
                <a:latin typeface="Courier New" panose="02070309020205020404" pitchFamily="49" charset="0"/>
              </a:rPr>
              <a:t>out</a:t>
            </a:r>
            <a:r>
              <a:rPr lang="en-US" sz="1600" b="1" i="1" dirty="0" err="1">
                <a:solidFill>
                  <a:srgbClr val="000000"/>
                </a:solidFill>
                <a:latin typeface="Courier New" panose="02070309020205020404" pitchFamily="49" charset="0"/>
              </a:rPr>
              <a:t>.println</a:t>
            </a:r>
            <a:r>
              <a:rPr lang="en-US" sz="1600" b="1" i="1" dirty="0">
                <a:solidFill>
                  <a:srgbClr val="000000"/>
                </a:solidFill>
                <a:latin typeface="Courier New" panose="02070309020205020404" pitchFamily="49" charset="0"/>
              </a:rPr>
              <a:t>(</a:t>
            </a:r>
            <a:r>
              <a:rPr lang="en-US" sz="1600" b="1" i="1" dirty="0">
                <a:solidFill>
                  <a:srgbClr val="2A00FF"/>
                </a:solidFill>
                <a:latin typeface="Courier New" panose="02070309020205020404" pitchFamily="49" charset="0"/>
              </a:rPr>
              <a:t>"Array </a:t>
            </a:r>
            <a:r>
              <a:rPr lang="en-US" sz="1600" b="1" i="1" dirty="0" err="1">
                <a:solidFill>
                  <a:srgbClr val="2A00FF"/>
                </a:solidFill>
                <a:latin typeface="Courier New" panose="02070309020205020404" pitchFamily="49" charset="0"/>
              </a:rPr>
              <a:t>integerArray</a:t>
            </a:r>
            <a:r>
              <a:rPr lang="en-US" sz="1600" b="1" i="1" dirty="0">
                <a:solidFill>
                  <a:srgbClr val="2A00FF"/>
                </a:solidFill>
                <a:latin typeface="Courier New" panose="02070309020205020404" pitchFamily="49" charset="0"/>
              </a:rPr>
              <a:t> contains:"</a:t>
            </a:r>
            <a:r>
              <a:rPr lang="en-US" sz="1600" b="1" i="1" dirty="0">
                <a:solidFill>
                  <a:srgbClr val="000000"/>
                </a:solidFill>
                <a:latin typeface="Courier New" panose="02070309020205020404" pitchFamily="49" charset="0"/>
              </a:rPr>
              <a:t>);</a:t>
            </a:r>
          </a:p>
          <a:p>
            <a:r>
              <a:rPr lang="en-US" sz="1600" i="1" dirty="0">
                <a:solidFill>
                  <a:srgbClr val="000000"/>
                </a:solidFill>
                <a:latin typeface="Courier New" panose="02070309020205020404" pitchFamily="49" charset="0"/>
              </a:rPr>
              <a:t>		</a:t>
            </a:r>
            <a:r>
              <a:rPr lang="en-US" sz="1600" i="1" dirty="0" err="1">
                <a:solidFill>
                  <a:srgbClr val="000000"/>
                </a:solidFill>
                <a:latin typeface="Courier New" panose="02070309020205020404" pitchFamily="49" charset="0"/>
              </a:rPr>
              <a:t>printArray</a:t>
            </a:r>
            <a:r>
              <a:rPr lang="en-US" sz="1600" i="1" dirty="0">
                <a:solidFill>
                  <a:srgbClr val="000000"/>
                </a:solidFill>
                <a:latin typeface="Courier New" panose="02070309020205020404" pitchFamily="49" charset="0"/>
              </a:rPr>
              <a:t>(</a:t>
            </a:r>
            <a:r>
              <a:rPr lang="en-US" sz="1600" i="1" dirty="0" err="1">
                <a:solidFill>
                  <a:srgbClr val="6A3E3E"/>
                </a:solidFill>
                <a:latin typeface="Courier New" panose="02070309020205020404" pitchFamily="49" charset="0"/>
              </a:rPr>
              <a:t>intArray</a:t>
            </a:r>
            <a:r>
              <a:rPr lang="en-US" sz="1600" i="1" dirty="0">
                <a:solidFill>
                  <a:srgbClr val="000000"/>
                </a:solidFill>
                <a:latin typeface="Courier New" panose="02070309020205020404" pitchFamily="49" charset="0"/>
              </a:rPr>
              <a:t>);   </a:t>
            </a:r>
            <a:r>
              <a:rPr lang="en-US" sz="1600" i="1" dirty="0">
                <a:solidFill>
                  <a:srgbClr val="3F7F5F"/>
                </a:solidFill>
                <a:latin typeface="Courier New" panose="02070309020205020404" pitchFamily="49" charset="0"/>
              </a:rPr>
              <a:t>// pass an Integer array</a:t>
            </a:r>
          </a:p>
          <a:p>
            <a:endParaRPr lang="en-US" sz="1600" dirty="0">
              <a:latin typeface="Courier New" panose="02070309020205020404" pitchFamily="49" charset="0"/>
            </a:endParaRPr>
          </a:p>
          <a:p>
            <a:r>
              <a:rPr lang="en-US" sz="1600" dirty="0">
                <a:solidFill>
                  <a:srgbClr val="000000"/>
                </a:solidFill>
                <a:latin typeface="Courier New" panose="02070309020205020404" pitchFamily="49" charset="0"/>
              </a:rPr>
              <a:t>		</a:t>
            </a:r>
            <a:r>
              <a:rPr lang="en-US" sz="1600" dirty="0" err="1">
                <a:solidFill>
                  <a:srgbClr val="000000"/>
                </a:solidFill>
                <a:latin typeface="Courier New" panose="02070309020205020404" pitchFamily="49" charset="0"/>
              </a:rPr>
              <a:t>System.</a:t>
            </a:r>
            <a:r>
              <a:rPr lang="en-US" sz="1600" b="1" i="1" dirty="0" err="1">
                <a:solidFill>
                  <a:srgbClr val="0000C0"/>
                </a:solidFill>
                <a:latin typeface="Courier New" panose="02070309020205020404" pitchFamily="49" charset="0"/>
              </a:rPr>
              <a:t>out</a:t>
            </a:r>
            <a:r>
              <a:rPr lang="en-US" sz="1600" b="1" i="1" dirty="0" err="1">
                <a:solidFill>
                  <a:srgbClr val="000000"/>
                </a:solidFill>
                <a:latin typeface="Courier New" panose="02070309020205020404" pitchFamily="49" charset="0"/>
              </a:rPr>
              <a:t>.println</a:t>
            </a:r>
            <a:r>
              <a:rPr lang="en-US" sz="1600" b="1" i="1" dirty="0">
                <a:solidFill>
                  <a:srgbClr val="000000"/>
                </a:solidFill>
                <a:latin typeface="Courier New" panose="02070309020205020404" pitchFamily="49" charset="0"/>
              </a:rPr>
              <a:t>(</a:t>
            </a:r>
            <a:r>
              <a:rPr lang="en-US" sz="1600" b="1" i="1" dirty="0">
                <a:solidFill>
                  <a:srgbClr val="2A00FF"/>
                </a:solidFill>
                <a:latin typeface="Courier New" panose="02070309020205020404" pitchFamily="49" charset="0"/>
              </a:rPr>
              <a:t>"Array </a:t>
            </a:r>
            <a:r>
              <a:rPr lang="en-US" sz="1600" b="1" i="1" dirty="0" err="1">
                <a:solidFill>
                  <a:srgbClr val="2A00FF"/>
                </a:solidFill>
                <a:latin typeface="Courier New" panose="02070309020205020404" pitchFamily="49" charset="0"/>
              </a:rPr>
              <a:t>doubleArray</a:t>
            </a:r>
            <a:r>
              <a:rPr lang="en-US" sz="1600" b="1" i="1" dirty="0">
                <a:solidFill>
                  <a:srgbClr val="2A00FF"/>
                </a:solidFill>
                <a:latin typeface="Courier New" panose="02070309020205020404" pitchFamily="49" charset="0"/>
              </a:rPr>
              <a:t> contains:"</a:t>
            </a:r>
            <a:r>
              <a:rPr lang="en-US" sz="1600" b="1" i="1" dirty="0">
                <a:solidFill>
                  <a:srgbClr val="000000"/>
                </a:solidFill>
                <a:latin typeface="Courier New" panose="02070309020205020404" pitchFamily="49" charset="0"/>
              </a:rPr>
              <a:t>);</a:t>
            </a:r>
          </a:p>
          <a:p>
            <a:r>
              <a:rPr lang="en-US" sz="1600" i="1" dirty="0">
                <a:solidFill>
                  <a:srgbClr val="000000"/>
                </a:solidFill>
                <a:latin typeface="Courier New" panose="02070309020205020404" pitchFamily="49" charset="0"/>
              </a:rPr>
              <a:t>		</a:t>
            </a:r>
            <a:r>
              <a:rPr lang="en-US" sz="1600" i="1" dirty="0" err="1">
                <a:solidFill>
                  <a:srgbClr val="000000"/>
                </a:solidFill>
                <a:latin typeface="Courier New" panose="02070309020205020404" pitchFamily="49" charset="0"/>
              </a:rPr>
              <a:t>printArray</a:t>
            </a:r>
            <a:r>
              <a:rPr lang="en-US" sz="1600" i="1" dirty="0">
                <a:solidFill>
                  <a:srgbClr val="000000"/>
                </a:solidFill>
                <a:latin typeface="Courier New" panose="02070309020205020404" pitchFamily="49" charset="0"/>
              </a:rPr>
              <a:t>(</a:t>
            </a:r>
            <a:r>
              <a:rPr lang="en-US" sz="1600" i="1" dirty="0" err="1">
                <a:solidFill>
                  <a:srgbClr val="6A3E3E"/>
                </a:solidFill>
                <a:latin typeface="Courier New" panose="02070309020205020404" pitchFamily="49" charset="0"/>
              </a:rPr>
              <a:t>doubleArray</a:t>
            </a:r>
            <a:r>
              <a:rPr lang="en-US" sz="1600" i="1" dirty="0">
                <a:solidFill>
                  <a:srgbClr val="000000"/>
                </a:solidFill>
                <a:latin typeface="Courier New" panose="02070309020205020404" pitchFamily="49" charset="0"/>
              </a:rPr>
              <a:t>);   </a:t>
            </a:r>
            <a:r>
              <a:rPr lang="en-US" sz="1600" i="1" dirty="0">
                <a:solidFill>
                  <a:srgbClr val="3F7F5F"/>
                </a:solidFill>
                <a:latin typeface="Courier New" panose="02070309020205020404" pitchFamily="49" charset="0"/>
              </a:rPr>
              <a:t>// pass a Double array</a:t>
            </a:r>
          </a:p>
          <a:p>
            <a:endParaRPr lang="en-US" sz="1600" dirty="0">
              <a:latin typeface="Courier New" panose="02070309020205020404" pitchFamily="49" charset="0"/>
            </a:endParaRPr>
          </a:p>
          <a:p>
            <a:r>
              <a:rPr lang="en-US" sz="1600" dirty="0">
                <a:solidFill>
                  <a:srgbClr val="000000"/>
                </a:solidFill>
                <a:latin typeface="Courier New" panose="02070309020205020404" pitchFamily="49" charset="0"/>
              </a:rPr>
              <a:t>		</a:t>
            </a:r>
            <a:r>
              <a:rPr lang="en-US" sz="1600" dirty="0" err="1">
                <a:solidFill>
                  <a:srgbClr val="000000"/>
                </a:solidFill>
                <a:latin typeface="Courier New" panose="02070309020205020404" pitchFamily="49" charset="0"/>
              </a:rPr>
              <a:t>System.</a:t>
            </a:r>
            <a:r>
              <a:rPr lang="en-US" sz="1600" b="1" i="1" dirty="0" err="1">
                <a:solidFill>
                  <a:srgbClr val="0000C0"/>
                </a:solidFill>
                <a:latin typeface="Courier New" panose="02070309020205020404" pitchFamily="49" charset="0"/>
              </a:rPr>
              <a:t>out</a:t>
            </a:r>
            <a:r>
              <a:rPr lang="en-US" sz="1600" b="1" i="1" dirty="0" err="1">
                <a:solidFill>
                  <a:srgbClr val="000000"/>
                </a:solidFill>
                <a:latin typeface="Courier New" panose="02070309020205020404" pitchFamily="49" charset="0"/>
              </a:rPr>
              <a:t>.println</a:t>
            </a:r>
            <a:r>
              <a:rPr lang="en-US" sz="1600" b="1" i="1" dirty="0">
                <a:solidFill>
                  <a:srgbClr val="000000"/>
                </a:solidFill>
                <a:latin typeface="Courier New" panose="02070309020205020404" pitchFamily="49" charset="0"/>
              </a:rPr>
              <a:t>(</a:t>
            </a:r>
            <a:r>
              <a:rPr lang="en-US" sz="1600" b="1" i="1" dirty="0">
                <a:solidFill>
                  <a:srgbClr val="2A00FF"/>
                </a:solidFill>
                <a:latin typeface="Courier New" panose="02070309020205020404" pitchFamily="49" charset="0"/>
              </a:rPr>
              <a:t>"Array </a:t>
            </a:r>
            <a:r>
              <a:rPr lang="en-US" sz="1600" b="1" i="1" dirty="0" err="1">
                <a:solidFill>
                  <a:srgbClr val="2A00FF"/>
                </a:solidFill>
                <a:latin typeface="Courier New" panose="02070309020205020404" pitchFamily="49" charset="0"/>
              </a:rPr>
              <a:t>characterArray</a:t>
            </a:r>
            <a:r>
              <a:rPr lang="en-US" sz="1600" b="1" i="1" dirty="0">
                <a:solidFill>
                  <a:srgbClr val="2A00FF"/>
                </a:solidFill>
                <a:latin typeface="Courier New" panose="02070309020205020404" pitchFamily="49" charset="0"/>
              </a:rPr>
              <a:t> contains:"</a:t>
            </a:r>
            <a:r>
              <a:rPr lang="en-US" sz="1600" b="1" i="1" dirty="0">
                <a:solidFill>
                  <a:srgbClr val="000000"/>
                </a:solidFill>
                <a:latin typeface="Courier New" panose="02070309020205020404" pitchFamily="49" charset="0"/>
              </a:rPr>
              <a:t>);</a:t>
            </a:r>
          </a:p>
          <a:p>
            <a:r>
              <a:rPr lang="en-US" sz="1600" i="1" dirty="0">
                <a:solidFill>
                  <a:srgbClr val="000000"/>
                </a:solidFill>
                <a:latin typeface="Courier New" panose="02070309020205020404" pitchFamily="49" charset="0"/>
              </a:rPr>
              <a:t>		</a:t>
            </a:r>
            <a:r>
              <a:rPr lang="en-US" sz="1600" i="1" dirty="0" err="1">
                <a:solidFill>
                  <a:srgbClr val="000000"/>
                </a:solidFill>
                <a:latin typeface="Courier New" panose="02070309020205020404" pitchFamily="49" charset="0"/>
              </a:rPr>
              <a:t>printArray</a:t>
            </a:r>
            <a:r>
              <a:rPr lang="en-US" sz="1600" i="1" dirty="0">
                <a:solidFill>
                  <a:srgbClr val="000000"/>
                </a:solidFill>
                <a:latin typeface="Courier New" panose="02070309020205020404" pitchFamily="49" charset="0"/>
              </a:rPr>
              <a:t>(</a:t>
            </a:r>
            <a:r>
              <a:rPr lang="en-US" sz="1600" i="1" dirty="0" err="1">
                <a:solidFill>
                  <a:srgbClr val="6A3E3E"/>
                </a:solidFill>
                <a:latin typeface="Courier New" panose="02070309020205020404" pitchFamily="49" charset="0"/>
              </a:rPr>
              <a:t>charArray</a:t>
            </a:r>
            <a:r>
              <a:rPr lang="en-US" sz="1600" i="1" dirty="0">
                <a:solidFill>
                  <a:srgbClr val="000000"/>
                </a:solidFill>
                <a:latin typeface="Courier New" panose="02070309020205020404" pitchFamily="49" charset="0"/>
              </a:rPr>
              <a:t>);   </a:t>
            </a:r>
            <a:r>
              <a:rPr lang="en-US" sz="1600" i="1" dirty="0">
                <a:solidFill>
                  <a:srgbClr val="3F7F5F"/>
                </a:solidFill>
                <a:latin typeface="Courier New" panose="02070309020205020404" pitchFamily="49" charset="0"/>
              </a:rPr>
              <a:t>// pass a Character array</a:t>
            </a:r>
          </a:p>
          <a:p>
            <a:r>
              <a:rPr lang="en-US" sz="1600"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a:t>
            </a:r>
            <a:endParaRPr lang="en-US" sz="1600" dirty="0"/>
          </a:p>
        </p:txBody>
      </p:sp>
    </p:spTree>
    <p:extLst>
      <p:ext uri="{BB962C8B-B14F-4D97-AF65-F5344CB8AC3E}">
        <p14:creationId xmlns:p14="http://schemas.microsoft.com/office/powerpoint/2010/main" val="284343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Liskov Substitution Principle Rules</a:t>
            </a:r>
            <a:endParaRPr lang="en-US" sz="3300" b="0" strike="noStrike" spc="-1">
              <a:solidFill>
                <a:srgbClr val="000000"/>
              </a:solidFill>
              <a:latin typeface="Tahoma"/>
            </a:endParaRPr>
          </a:p>
        </p:txBody>
      </p:sp>
      <p:sp>
        <p:nvSpPr>
          <p:cNvPr id="308" name="TextShape 2"/>
          <p:cNvSpPr txBox="1"/>
          <p:nvPr/>
        </p:nvSpPr>
        <p:spPr>
          <a:xfrm>
            <a:off x="628560" y="1845155"/>
            <a:ext cx="7886520" cy="4350960"/>
          </a:xfrm>
          <a:prstGeom prst="rect">
            <a:avLst/>
          </a:prstGeom>
          <a:noFill/>
          <a:ln>
            <a:noFill/>
          </a:ln>
        </p:spPr>
        <p:txBody>
          <a:bodyPr>
            <a:normAutofit fontScale="70000" lnSpcReduction="20000"/>
          </a:bodyPr>
          <a:lstStyle/>
          <a:p>
            <a:pPr>
              <a:lnSpc>
                <a:spcPct val="90000"/>
              </a:lnSpc>
              <a:spcBef>
                <a:spcPts val="751"/>
              </a:spcBef>
            </a:pPr>
            <a:r>
              <a:rPr lang="en-US" sz="2400" spc="-1" dirty="0">
                <a:hlinkClick r:id="rId3"/>
              </a:rPr>
              <a:t>http://www.ckode.dk/programming/solid-principles-part-3-liskovs-substitution-principle/</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    </a:t>
            </a:r>
            <a:r>
              <a:rPr lang="en-US" sz="2100" b="0" strike="noStrike" spc="-1" dirty="0">
                <a:solidFill>
                  <a:srgbClr val="FF0000"/>
                </a:solidFill>
                <a:latin typeface="Calibri"/>
              </a:rPr>
              <a:t>Contravariance</a:t>
            </a:r>
            <a:r>
              <a:rPr lang="en-US" sz="2100" b="0" strike="noStrike" spc="-1" dirty="0">
                <a:solidFill>
                  <a:srgbClr val="000000"/>
                </a:solidFill>
                <a:latin typeface="Calibri"/>
              </a:rPr>
              <a:t> of method arguments in the subtype. </a:t>
            </a:r>
            <a:r>
              <a:rPr lang="en-US" sz="2100" spc="-1" dirty="0">
                <a:solidFill>
                  <a:srgbClr val="000000"/>
                </a:solidFill>
                <a:latin typeface="Calibri"/>
              </a:rPr>
              <a:t>(Parameter types of </a:t>
            </a:r>
            <a:r>
              <a:rPr lang="en-US" sz="2100" spc="-1" dirty="0" err="1">
                <a:solidFill>
                  <a:srgbClr val="000000"/>
                </a:solidFill>
                <a:latin typeface="Calibri"/>
              </a:rPr>
              <a:t>A.m</a:t>
            </a:r>
            <a:r>
              <a:rPr lang="en-US" sz="2100" spc="-1" dirty="0">
                <a:solidFill>
                  <a:srgbClr val="000000"/>
                </a:solidFill>
                <a:latin typeface="Calibri"/>
              </a:rPr>
              <a:t> may be replaced by supertypes in subclass </a:t>
            </a:r>
            <a:r>
              <a:rPr lang="en-US" sz="2100" spc="-1" dirty="0" err="1">
                <a:solidFill>
                  <a:srgbClr val="000000"/>
                </a:solidFill>
                <a:latin typeface="Calibri"/>
              </a:rPr>
              <a:t>B.m.</a:t>
            </a:r>
            <a:r>
              <a:rPr lang="en-US" sz="2100" b="0" strike="noStrike" spc="-1" dirty="0">
                <a:solidFill>
                  <a:srgbClr val="000000"/>
                </a:solidFill>
                <a:latin typeface="Calibri"/>
              </a:rPr>
              <a:t>)</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Java doesn</a:t>
            </a:r>
            <a:r>
              <a:rPr lang="en-US" sz="2100" spc="-1" dirty="0">
                <a:solidFill>
                  <a:srgbClr val="000000"/>
                </a:solidFill>
                <a:latin typeface="Calibri"/>
              </a:rPr>
              <a:t>'t allow this in overrides</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Java override method arguments must be </a:t>
            </a:r>
            <a:r>
              <a:rPr lang="en-US" sz="2100" b="0" strike="noStrike" spc="-1" dirty="0">
                <a:solidFill>
                  <a:srgbClr val="FF0000"/>
                </a:solidFill>
                <a:latin typeface="Calibri"/>
              </a:rPr>
              <a:t>invariant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    </a:t>
            </a:r>
            <a:r>
              <a:rPr lang="en-US" sz="2100" b="0" strike="noStrike" spc="-1" dirty="0">
                <a:solidFill>
                  <a:srgbClr val="FF0000"/>
                </a:solidFill>
                <a:latin typeface="Calibri"/>
              </a:rPr>
              <a:t>Covariance</a:t>
            </a:r>
            <a:r>
              <a:rPr lang="en-US" sz="2100" b="0" strike="noStrike" spc="-1" dirty="0">
                <a:solidFill>
                  <a:srgbClr val="000000"/>
                </a:solidFill>
                <a:latin typeface="Calibri"/>
              </a:rPr>
              <a:t> of return types in the subtype. </a:t>
            </a:r>
            <a:r>
              <a:rPr lang="en-US" sz="2100" spc="-1" dirty="0">
                <a:solidFill>
                  <a:srgbClr val="000000"/>
                </a:solidFill>
                <a:latin typeface="Calibri"/>
              </a:rPr>
              <a:t>(Return type of </a:t>
            </a:r>
            <a:r>
              <a:rPr lang="en-US" sz="2100" spc="-1" dirty="0" err="1">
                <a:solidFill>
                  <a:srgbClr val="000000"/>
                </a:solidFill>
                <a:latin typeface="Calibri"/>
              </a:rPr>
              <a:t>A.m</a:t>
            </a:r>
            <a:r>
              <a:rPr lang="en-US" sz="2100" spc="-1" dirty="0">
                <a:solidFill>
                  <a:srgbClr val="000000"/>
                </a:solidFill>
                <a:latin typeface="Calibri"/>
              </a:rPr>
              <a:t> may be replaced by subtype in subclass </a:t>
            </a:r>
            <a:r>
              <a:rPr lang="en-US" sz="2100" spc="-1" dirty="0" err="1">
                <a:solidFill>
                  <a:srgbClr val="000000"/>
                </a:solidFill>
                <a:latin typeface="Calibri"/>
              </a:rPr>
              <a:t>B.m</a:t>
            </a:r>
            <a:r>
              <a:rPr lang="en-US" sz="2100" spc="-1" dirty="0">
                <a:solidFill>
                  <a:srgbClr val="000000"/>
                </a:solidFill>
                <a:latin typeface="Calibri"/>
              </a:rPr>
              <a:t>)</a:t>
            </a:r>
          </a:p>
          <a:p>
            <a:pPr marL="628560" lvl="1" indent="-171000">
              <a:lnSpc>
                <a:spcPct val="90000"/>
              </a:lnSpc>
              <a:spcBef>
                <a:spcPts val="751"/>
              </a:spcBef>
              <a:buClr>
                <a:srgbClr val="000000"/>
              </a:buClr>
              <a:buFont typeface="Arial"/>
              <a:buChar char="•"/>
            </a:pPr>
            <a:r>
              <a:rPr lang="en-US" sz="2100" b="0" strike="noStrike" spc="-1" dirty="0">
                <a:solidFill>
                  <a:srgbClr val="000000"/>
                </a:solidFill>
                <a:latin typeface="Calibri"/>
              </a:rPr>
              <a:t>Java override return types </a:t>
            </a:r>
            <a:r>
              <a:rPr lang="en-US" sz="2100" spc="-1" dirty="0">
                <a:solidFill>
                  <a:srgbClr val="000000"/>
                </a:solidFill>
                <a:latin typeface="Calibri"/>
              </a:rPr>
              <a:t>are </a:t>
            </a:r>
            <a:r>
              <a:rPr lang="en-US" sz="2100" b="0" strike="noStrike" spc="-1" dirty="0">
                <a:solidFill>
                  <a:srgbClr val="000000"/>
                </a:solidFill>
                <a:latin typeface="Calibri"/>
              </a:rPr>
              <a:t>covariant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    No new exceptions should be thrown, unless the exceptions are subtypes of exceptions thrown by the parent.  If </a:t>
            </a:r>
            <a:r>
              <a:rPr lang="en-US" sz="2100" b="0" strike="noStrike" spc="-1" dirty="0" err="1">
                <a:solidFill>
                  <a:srgbClr val="000000"/>
                </a:solidFill>
                <a:latin typeface="Calibri"/>
              </a:rPr>
              <a:t>B.m</a:t>
            </a:r>
            <a:r>
              <a:rPr lang="en-US" sz="2100" b="0" strike="noStrike" spc="-1" dirty="0">
                <a:solidFill>
                  <a:srgbClr val="000000"/>
                </a:solidFill>
                <a:latin typeface="Calibri"/>
              </a:rPr>
              <a:t> </a:t>
            </a:r>
            <a:r>
              <a:rPr lang="en-US" sz="2100" spc="-1" dirty="0">
                <a:solidFill>
                  <a:srgbClr val="000000"/>
                </a:solidFill>
                <a:latin typeface="Calibri"/>
              </a:rPr>
              <a:t>has </a:t>
            </a:r>
            <a:r>
              <a:rPr lang="en-US" sz="2100" b="0" strike="noStrike" spc="-1" dirty="0">
                <a:solidFill>
                  <a:srgbClr val="000000"/>
                </a:solidFill>
                <a:latin typeface="Calibri"/>
              </a:rPr>
              <a:t>weaker preconditions, new unchecked exceptions can be thrown outside </a:t>
            </a:r>
            <a:r>
              <a:rPr lang="en-US" sz="2100" b="0" strike="noStrike" spc="-1" dirty="0" err="1">
                <a:solidFill>
                  <a:srgbClr val="000000"/>
                </a:solidFill>
                <a:latin typeface="Calibri"/>
              </a:rPr>
              <a:t>A.m’s</a:t>
            </a:r>
            <a:r>
              <a:rPr lang="en-US" sz="2100" b="0" strike="noStrike" spc="-1" dirty="0">
                <a:solidFill>
                  <a:srgbClr val="000000"/>
                </a:solidFill>
                <a:latin typeface="Calibri"/>
              </a:rPr>
              <a:t> preconditions (See Specifications2.pdf)</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    Preconditions cannot be strengthened in the subtype. (You cannot require more than the parent)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    Postconditions cannot be weakened in the subtype. (You cannot guarantee less than the parent)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    Invariants must be preserved in the subtype.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    History Constraint – the subtype must not be mutable in a way the supertype wasn’t. For instance </a:t>
            </a:r>
            <a:r>
              <a:rPr lang="en-US" sz="2100" b="0" strike="noStrike" spc="-1" dirty="0" err="1">
                <a:solidFill>
                  <a:srgbClr val="000000"/>
                </a:solidFill>
                <a:latin typeface="Calibri"/>
              </a:rPr>
              <a:t>MutablePoint</a:t>
            </a:r>
            <a:r>
              <a:rPr lang="en-US" sz="2100" b="0" strike="noStrike" spc="-1" dirty="0">
                <a:solidFill>
                  <a:srgbClr val="000000"/>
                </a:solidFill>
                <a:latin typeface="Calibri"/>
              </a:rPr>
              <a:t> cannot be a subtype of  </a:t>
            </a:r>
            <a:r>
              <a:rPr lang="en-US" sz="2100" b="0" strike="noStrike" spc="-1" dirty="0" err="1">
                <a:solidFill>
                  <a:srgbClr val="000000"/>
                </a:solidFill>
                <a:latin typeface="Calibri"/>
              </a:rPr>
              <a:t>ImmutablePoint</a:t>
            </a:r>
            <a:r>
              <a:rPr lang="en-US" sz="2100" b="0" strike="noStrike" spc="-1" dirty="0">
                <a:solidFill>
                  <a:srgbClr val="000000"/>
                </a:solidFill>
                <a:latin typeface="Calibri"/>
              </a:rPr>
              <a:t> without violating the History Constraint (as it allows mutations which its supertype didn’t)</a:t>
            </a:r>
          </a:p>
          <a:p>
            <a:pPr>
              <a:lnSpc>
                <a:spcPct val="90000"/>
              </a:lnSpc>
              <a:spcBef>
                <a:spcPts val="751"/>
              </a:spcBef>
            </a:pPr>
            <a:endParaRPr lang="en-US" sz="2100" b="0" strike="noStrike" spc="-1" dirty="0">
              <a:solidFill>
                <a:srgbClr val="000000"/>
              </a:solidFill>
              <a:latin typeface="Calibri"/>
            </a:endParaRPr>
          </a:p>
        </p:txBody>
      </p:sp>
      <p:sp>
        <p:nvSpPr>
          <p:cNvPr id="30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10" name="TextShape 4"/>
          <p:cNvSpPr txBox="1"/>
          <p:nvPr/>
        </p:nvSpPr>
        <p:spPr>
          <a:xfrm>
            <a:off x="6458040" y="6356520"/>
            <a:ext cx="2057040" cy="364680"/>
          </a:xfrm>
          <a:prstGeom prst="rect">
            <a:avLst/>
          </a:prstGeom>
          <a:noFill/>
          <a:ln>
            <a:noFill/>
          </a:ln>
        </p:spPr>
        <p:txBody>
          <a:bodyPr anchor="ctr"/>
          <a:lstStyle/>
          <a:p>
            <a:pPr algn="r">
              <a:lnSpc>
                <a:spcPct val="100000"/>
              </a:lnSpc>
            </a:pPr>
            <a:fld id="{01449B5A-56AC-4C42-9ED0-A553FE17E79D}" type="slidenum">
              <a:rPr lang="en-US" sz="900" b="0" strike="noStrike" spc="-1">
                <a:solidFill>
                  <a:srgbClr val="8B8B8B"/>
                </a:solidFill>
                <a:latin typeface="Tahoma"/>
                <a:ea typeface="MS PGothic"/>
              </a:rPr>
              <a:t>3</a:t>
            </a:fld>
            <a:endParaRPr lang="en-US" sz="900" b="0" strike="noStrike" spc="-1">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Generic Method Example: Sorting</a:t>
            </a:r>
            <a:endParaRPr lang="en-US" sz="3300" b="0" strike="noStrike" spc="-1">
              <a:solidFill>
                <a:srgbClr val="000000"/>
              </a:solidFill>
              <a:latin typeface="Tahoma"/>
            </a:endParaRPr>
          </a:p>
        </p:txBody>
      </p:sp>
      <p:sp>
        <p:nvSpPr>
          <p:cNvPr id="194" name="TextShape 2"/>
          <p:cNvSpPr txBox="1"/>
          <p:nvPr/>
        </p:nvSpPr>
        <p:spPr>
          <a:xfrm>
            <a:off x="387928" y="1286885"/>
            <a:ext cx="8915040" cy="4532040"/>
          </a:xfrm>
          <a:prstGeom prst="rect">
            <a:avLst/>
          </a:prstGeom>
          <a:noFill/>
          <a:ln>
            <a:noFill/>
          </a:ln>
        </p:spPr>
        <p:txBody>
          <a:bodyPr/>
          <a:lstStyle/>
          <a:p>
            <a:pPr>
              <a:lnSpc>
                <a:spcPct val="80000"/>
              </a:lnSpc>
              <a:spcBef>
                <a:spcPts val="751"/>
              </a:spcBef>
            </a:pPr>
            <a:r>
              <a:rPr lang="en-US" sz="2100" b="1" strike="noStrike" spc="-1" dirty="0">
                <a:solidFill>
                  <a:srgbClr val="000000"/>
                </a:solidFill>
                <a:latin typeface="Courier New"/>
              </a:rPr>
              <a:t>public static </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 &lt;</a:t>
            </a:r>
            <a:r>
              <a:rPr lang="en-US" sz="2100" b="1" strike="noStrike" spc="-1" dirty="0">
                <a:solidFill>
                  <a:srgbClr val="000090"/>
                </a:solidFill>
                <a:latin typeface="Courier New"/>
              </a:rPr>
              <a:t>T</a:t>
            </a:r>
            <a:r>
              <a:rPr lang="en-US" sz="2100" b="1" strike="noStrike" spc="-1" dirty="0">
                <a:solidFill>
                  <a:srgbClr val="0000FF"/>
                </a:solidFill>
                <a:latin typeface="Courier New"/>
              </a:rPr>
              <a:t> extends Comparable&lt;T&gt;</a:t>
            </a:r>
            <a:r>
              <a:rPr lang="en-US" sz="2100" b="1" strike="noStrike" spc="-1" dirty="0">
                <a:solidFill>
                  <a:srgbClr val="000000"/>
                </a:solidFill>
                <a:latin typeface="Courier New"/>
              </a:rPr>
              <a:t>&gt; </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    void sort(List&lt;</a:t>
            </a:r>
            <a:r>
              <a:rPr lang="en-US" sz="2100" b="1" strike="noStrike" spc="-1" dirty="0">
                <a:solidFill>
                  <a:srgbClr val="0000FF"/>
                </a:solidFill>
                <a:latin typeface="Courier New"/>
              </a:rPr>
              <a:t>T</a:t>
            </a:r>
            <a:r>
              <a:rPr lang="en-US" sz="2100" b="1" strike="noStrike" spc="-1" dirty="0">
                <a:solidFill>
                  <a:srgbClr val="000000"/>
                </a:solidFill>
                <a:latin typeface="Courier New"/>
              </a:rPr>
              <a:t>&gt; list) {</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     // use of get &amp; </a:t>
            </a:r>
            <a:r>
              <a:rPr lang="en-US" sz="2100" b="1" strike="noStrike" spc="-1" dirty="0" err="1">
                <a:solidFill>
                  <a:srgbClr val="000000"/>
                </a:solidFill>
                <a:latin typeface="Courier New"/>
              </a:rPr>
              <a:t>T.compareTo</a:t>
            </a:r>
            <a:r>
              <a:rPr lang="en-US" sz="2100" b="1" strike="noStrike" spc="-1" dirty="0">
                <a:solidFill>
                  <a:srgbClr val="000000"/>
                </a:solidFill>
                <a:latin typeface="Courier New"/>
              </a:rPr>
              <a:t>&lt;T&gt;</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     // </a:t>
            </a:r>
            <a:r>
              <a:rPr lang="en-US" sz="2100" b="1" strike="noStrike" spc="-1" dirty="0">
                <a:solidFill>
                  <a:srgbClr val="0000FF"/>
                </a:solidFill>
                <a:latin typeface="Courier New"/>
              </a:rPr>
              <a:t>T</a:t>
            </a:r>
            <a:r>
              <a:rPr lang="en-US" sz="2100" b="1" strike="noStrike" spc="-1" dirty="0">
                <a:solidFill>
                  <a:srgbClr val="000000"/>
                </a:solidFill>
                <a:latin typeface="Courier New"/>
              </a:rPr>
              <a:t> e1 = </a:t>
            </a:r>
            <a:r>
              <a:rPr lang="en-US" sz="2100" b="1" strike="noStrike" spc="-1" dirty="0" err="1">
                <a:solidFill>
                  <a:srgbClr val="000000"/>
                </a:solidFill>
                <a:latin typeface="Courier New"/>
              </a:rPr>
              <a:t>list.get</a:t>
            </a:r>
            <a:r>
              <a:rPr lang="en-US" sz="2100" b="1" strike="noStrike" spc="-1" dirty="0">
                <a:solidFill>
                  <a:srgbClr val="000000"/>
                </a:solidFill>
                <a:latin typeface="Courier New"/>
              </a:rPr>
              <a:t>(…);</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     // </a:t>
            </a:r>
            <a:r>
              <a:rPr lang="en-US" sz="2100" b="1" strike="noStrike" spc="-1" dirty="0">
                <a:solidFill>
                  <a:srgbClr val="0000FF"/>
                </a:solidFill>
                <a:latin typeface="Courier New"/>
              </a:rPr>
              <a:t>T</a:t>
            </a:r>
            <a:r>
              <a:rPr lang="en-US" sz="2100" b="1" strike="noStrike" spc="-1" dirty="0">
                <a:solidFill>
                  <a:srgbClr val="000000"/>
                </a:solidFill>
                <a:latin typeface="Courier New"/>
              </a:rPr>
              <a:t> e2 = </a:t>
            </a:r>
            <a:r>
              <a:rPr lang="en-US" sz="2100" b="1" strike="noStrike" spc="-1" dirty="0" err="1">
                <a:solidFill>
                  <a:srgbClr val="000000"/>
                </a:solidFill>
                <a:latin typeface="Courier New"/>
              </a:rPr>
              <a:t>list.get</a:t>
            </a:r>
            <a:r>
              <a:rPr lang="en-US" sz="2100" b="1" strike="noStrike" spc="-1" dirty="0">
                <a:solidFill>
                  <a:srgbClr val="000000"/>
                </a:solidFill>
                <a:latin typeface="Courier New"/>
              </a:rPr>
              <a:t>(…); </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     // </a:t>
            </a:r>
            <a:r>
              <a:rPr lang="en-US" sz="2100" b="1" strike="noStrike" spc="-1" dirty="0">
                <a:solidFill>
                  <a:srgbClr val="FF0000"/>
                </a:solidFill>
                <a:latin typeface="Courier New"/>
              </a:rPr>
              <a:t>e1.compareTo(e2)</a:t>
            </a:r>
            <a:r>
              <a:rPr lang="en-US" sz="2100" b="1" strike="noStrike" spc="-1" dirty="0">
                <a:solidFill>
                  <a:srgbClr val="000000"/>
                </a:solidFill>
                <a:latin typeface="Courier New"/>
              </a:rPr>
              <a:t>; </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     …</a:t>
            </a:r>
            <a:endParaRPr lang="en-US" sz="2100" b="0" strike="noStrike" spc="-1" dirty="0">
              <a:solidFill>
                <a:srgbClr val="000000"/>
              </a:solidFill>
              <a:latin typeface="Calibri"/>
            </a:endParaRPr>
          </a:p>
          <a:p>
            <a:pPr>
              <a:lnSpc>
                <a:spcPct val="80000"/>
              </a:lnSpc>
              <a:spcBef>
                <a:spcPts val="751"/>
              </a:spcBef>
            </a:pPr>
            <a:r>
              <a:rPr lang="en-US" sz="2100" b="1" strike="noStrike" spc="-1" dirty="0">
                <a:solidFill>
                  <a:srgbClr val="000000"/>
                </a:solidFill>
                <a:latin typeface="Courier New"/>
              </a:rPr>
              <a:t>    }</a:t>
            </a:r>
            <a:endParaRPr lang="en-US" sz="2100" b="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rPr>
              <a:t>	</a:t>
            </a:r>
          </a:p>
        </p:txBody>
      </p:sp>
      <p:sp>
        <p:nvSpPr>
          <p:cNvPr id="195" name="TextShape 3"/>
          <p:cNvSpPr txBox="1"/>
          <p:nvPr/>
        </p:nvSpPr>
        <p:spPr>
          <a:xfrm>
            <a:off x="228600" y="6248520"/>
            <a:ext cx="64767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6" name="TextShape 4"/>
          <p:cNvSpPr txBox="1"/>
          <p:nvPr/>
        </p:nvSpPr>
        <p:spPr>
          <a:xfrm>
            <a:off x="6458040" y="6356520"/>
            <a:ext cx="2057040" cy="364680"/>
          </a:xfrm>
          <a:prstGeom prst="rect">
            <a:avLst/>
          </a:prstGeom>
          <a:noFill/>
          <a:ln>
            <a:noFill/>
          </a:ln>
        </p:spPr>
        <p:txBody>
          <a:bodyPr anchor="ctr"/>
          <a:lstStyle/>
          <a:p>
            <a:pPr algn="r">
              <a:lnSpc>
                <a:spcPct val="100000"/>
              </a:lnSpc>
            </a:pPr>
            <a:fld id="{7A480C51-835D-47E4-9711-E5CEF84EBE6E}" type="slidenum">
              <a:rPr lang="en-US" sz="1400" b="0" strike="noStrike" spc="-1">
                <a:solidFill>
                  <a:srgbClr val="8B8B8B"/>
                </a:solidFill>
                <a:latin typeface="Tahoma"/>
                <a:ea typeface="MS PGothic"/>
              </a:rPr>
              <a:t>30</a:t>
            </a:fld>
            <a:endParaRPr lang="en-US" sz="1400" b="0" strike="noStrike" spc="-1">
              <a:latin typeface="Times New Roman"/>
            </a:endParaRPr>
          </a:p>
        </p:txBody>
      </p:sp>
      <p:sp>
        <p:nvSpPr>
          <p:cNvPr id="197" name="CustomShape 5"/>
          <p:cNvSpPr/>
          <p:nvPr/>
        </p:nvSpPr>
        <p:spPr>
          <a:xfrm>
            <a:off x="5086440" y="3879545"/>
            <a:ext cx="3428640" cy="837720"/>
          </a:xfrm>
          <a:prstGeom prst="wedgeRoundRectCallout">
            <a:avLst>
              <a:gd name="adj1" fmla="val -87836"/>
              <a:gd name="adj2" fmla="val -69455"/>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198" name="CustomShape 6"/>
          <p:cNvSpPr/>
          <p:nvPr/>
        </p:nvSpPr>
        <p:spPr>
          <a:xfrm>
            <a:off x="5201280" y="3796025"/>
            <a:ext cx="321840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Arial"/>
                <a:ea typeface="MS PGothic"/>
              </a:rPr>
              <a:t>We can use </a:t>
            </a:r>
            <a:r>
              <a:rPr lang="en-US" sz="1800" b="0" strike="noStrike" spc="-1" dirty="0" err="1">
                <a:solidFill>
                  <a:srgbClr val="000000"/>
                </a:solidFill>
                <a:latin typeface="Arial"/>
                <a:ea typeface="MS PGothic"/>
              </a:rPr>
              <a:t>T.compareTo</a:t>
            </a:r>
            <a:r>
              <a:rPr lang="en-US" sz="1800" b="0" strike="noStrike" spc="-1" dirty="0">
                <a:solidFill>
                  <a:srgbClr val="000000"/>
                </a:solidFill>
                <a:latin typeface="Arial"/>
                <a:ea typeface="MS PGothic"/>
              </a:rPr>
              <a:t>&lt;T&gt; </a:t>
            </a:r>
            <a:endParaRPr lang="en-US" sz="1800" b="0" strike="noStrike" spc="-1" dirty="0">
              <a:latin typeface="Arial"/>
            </a:endParaRPr>
          </a:p>
          <a:p>
            <a:pPr>
              <a:lnSpc>
                <a:spcPct val="100000"/>
              </a:lnSpc>
            </a:pPr>
            <a:r>
              <a:rPr lang="en-US" sz="1800" b="0" strike="noStrike" spc="-1" dirty="0">
                <a:solidFill>
                  <a:srgbClr val="000000"/>
                </a:solidFill>
                <a:latin typeface="Arial"/>
                <a:ea typeface="MS PGothic"/>
              </a:rPr>
              <a:t>because T is bounded by </a:t>
            </a:r>
            <a:br>
              <a:rPr dirty="0"/>
            </a:br>
            <a:r>
              <a:rPr lang="en-US" sz="1800" b="0" strike="noStrike" spc="-1" dirty="0">
                <a:solidFill>
                  <a:srgbClr val="000000"/>
                </a:solidFill>
                <a:latin typeface="Arial"/>
                <a:ea typeface="MS PGothic"/>
              </a:rPr>
              <a:t>Comparable&lt;T&gt;!</a:t>
            </a:r>
            <a:endParaRPr lang="en-US" sz="1800" b="0" strike="noStrike" spc="-1" dirty="0">
              <a:latin typeface="Arial"/>
            </a:endParaRPr>
          </a:p>
        </p:txBody>
      </p:sp>
      <p:sp>
        <p:nvSpPr>
          <p:cNvPr id="2" name="TextBox 1">
            <a:extLst>
              <a:ext uri="{FF2B5EF4-FFF2-40B4-BE49-F238E27FC236}">
                <a16:creationId xmlns:a16="http://schemas.microsoft.com/office/drawing/2014/main" id="{61D012C0-1884-4D22-87B5-D61C147F242A}"/>
              </a:ext>
            </a:extLst>
          </p:cNvPr>
          <p:cNvSpPr txBox="1"/>
          <p:nvPr/>
        </p:nvSpPr>
        <p:spPr>
          <a:xfrm>
            <a:off x="226202" y="4863942"/>
            <a:ext cx="8849538" cy="1754326"/>
          </a:xfrm>
          <a:prstGeom prst="rect">
            <a:avLst/>
          </a:prstGeom>
          <a:noFill/>
        </p:spPr>
        <p:txBody>
          <a:bodyPr wrap="none" rtlCol="0">
            <a:spAutoFit/>
          </a:bodyPr>
          <a:lstStyle/>
          <a:p>
            <a:r>
              <a:rPr lang="en-US" dirty="0"/>
              <a:t>T extends Comparable&lt;T&gt; means that the type parameter must support comparison </a:t>
            </a:r>
          </a:p>
          <a:p>
            <a:r>
              <a:rPr lang="en-US" dirty="0"/>
              <a:t>with other instances of its own type, via the Comparable interface</a:t>
            </a:r>
          </a:p>
          <a:p>
            <a:endParaRPr lang="en-US" dirty="0"/>
          </a:p>
          <a:p>
            <a:r>
              <a:rPr lang="en-US" dirty="0"/>
              <a:t>Comparable is an interface. Many classes implement it. </a:t>
            </a:r>
          </a:p>
          <a:p>
            <a:r>
              <a:rPr lang="en-US" dirty="0"/>
              <a:t>It has one method, </a:t>
            </a:r>
            <a:r>
              <a:rPr lang="en-US" dirty="0" err="1"/>
              <a:t>compareTo</a:t>
            </a:r>
            <a:r>
              <a:rPr lang="en-US" dirty="0"/>
              <a:t>().</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7B7060-E0CE-49DF-AFAC-E1818C1A20B5}"/>
              </a:ext>
            </a:extLst>
          </p:cNvPr>
          <p:cNvSpPr txBox="1"/>
          <p:nvPr/>
        </p:nvSpPr>
        <p:spPr>
          <a:xfrm>
            <a:off x="25052" y="0"/>
            <a:ext cx="9190336" cy="6740307"/>
          </a:xfrm>
          <a:prstGeom prst="rect">
            <a:avLst/>
          </a:prstGeom>
          <a:noFill/>
        </p:spPr>
        <p:txBody>
          <a:bodyPr wrap="none" rtlCol="0">
            <a:spAutoFit/>
          </a:bodyPr>
          <a:lstStyle/>
          <a:p>
            <a:r>
              <a:rPr lang="en-US" sz="1600" b="1" dirty="0">
                <a:solidFill>
                  <a:srgbClr val="7F0055"/>
                </a:solidFill>
                <a:latin typeface="Courier New" panose="02070309020205020404" pitchFamily="49" charset="0"/>
              </a:rPr>
              <a:t>public</a:t>
            </a:r>
            <a:r>
              <a:rPr lang="en-US" sz="1600" b="1" dirty="0">
                <a:solidFill>
                  <a:srgbClr val="000000"/>
                </a:solidFill>
                <a:latin typeface="Courier New" panose="02070309020205020404" pitchFamily="49" charset="0"/>
              </a:rPr>
              <a:t> </a:t>
            </a:r>
            <a:r>
              <a:rPr lang="en-US" sz="1600" b="1" dirty="0">
                <a:solidFill>
                  <a:srgbClr val="7F0055"/>
                </a:solidFill>
                <a:latin typeface="Courier New" panose="02070309020205020404" pitchFamily="49" charset="0"/>
              </a:rPr>
              <a:t>class</a:t>
            </a:r>
            <a:r>
              <a:rPr lang="en-US" sz="1600" b="1" dirty="0">
                <a:solidFill>
                  <a:srgbClr val="000000"/>
                </a:solidFill>
                <a:latin typeface="Courier New" panose="02070309020205020404" pitchFamily="49" charset="0"/>
              </a:rPr>
              <a:t> </a:t>
            </a:r>
            <a:r>
              <a:rPr lang="en-US" sz="1600" b="1" dirty="0" err="1">
                <a:solidFill>
                  <a:srgbClr val="000000"/>
                </a:solidFill>
                <a:latin typeface="Courier New" panose="02070309020205020404" pitchFamily="49" charset="0"/>
              </a:rPr>
              <a:t>GenericMax</a:t>
            </a:r>
            <a:r>
              <a:rPr lang="en-US" sz="1600" b="1" dirty="0">
                <a:solidFill>
                  <a:srgbClr val="000000"/>
                </a:solidFill>
                <a:latin typeface="Courier New" panose="02070309020205020404" pitchFamily="49" charset="0"/>
              </a:rPr>
              <a:t> {</a:t>
            </a:r>
          </a:p>
          <a:p>
            <a:r>
              <a:rPr lang="en-US" sz="1600" dirty="0">
                <a:solidFill>
                  <a:srgbClr val="3F7F5F"/>
                </a:solidFill>
                <a:latin typeface="Courier New" panose="02070309020205020404" pitchFamily="49" charset="0"/>
              </a:rPr>
              <a:t>	// determines the largest of three Comparable objects</a:t>
            </a:r>
          </a:p>
          <a:p>
            <a:r>
              <a:rPr lang="en-US" sz="1600" b="1" dirty="0">
                <a:solidFill>
                  <a:srgbClr val="3F7F5F"/>
                </a:solidFill>
                <a:latin typeface="Courier New" panose="02070309020205020404" pitchFamily="49" charset="0"/>
              </a:rPr>
              <a:t>	</a:t>
            </a:r>
            <a:r>
              <a:rPr lang="fr-FR" sz="1600" b="1" dirty="0">
                <a:solidFill>
                  <a:srgbClr val="7F0055"/>
                </a:solidFill>
                <a:latin typeface="Courier New" panose="02070309020205020404" pitchFamily="49" charset="0"/>
              </a:rPr>
              <a:t>public</a:t>
            </a:r>
            <a:r>
              <a:rPr lang="fr-FR" sz="1600" b="1" dirty="0">
                <a:solidFill>
                  <a:srgbClr val="000000"/>
                </a:solidFill>
                <a:latin typeface="Courier New" panose="02070309020205020404" pitchFamily="49" charset="0"/>
              </a:rPr>
              <a:t> </a:t>
            </a:r>
            <a:r>
              <a:rPr lang="fr-FR" sz="1600" b="1" dirty="0" err="1">
                <a:solidFill>
                  <a:srgbClr val="7F0055"/>
                </a:solidFill>
                <a:latin typeface="Courier New" panose="02070309020205020404" pitchFamily="49" charset="0"/>
              </a:rPr>
              <a:t>static</a:t>
            </a:r>
            <a:r>
              <a:rPr lang="fr-FR" sz="1600" b="1" dirty="0">
                <a:solidFill>
                  <a:srgbClr val="000000"/>
                </a:solidFill>
                <a:latin typeface="Courier New" panose="02070309020205020404" pitchFamily="49" charset="0"/>
              </a:rPr>
              <a:t> &lt;T </a:t>
            </a:r>
            <a:r>
              <a:rPr lang="fr-FR" sz="1600" b="1" dirty="0" err="1">
                <a:solidFill>
                  <a:srgbClr val="7F0055"/>
                </a:solidFill>
                <a:latin typeface="Courier New" panose="02070309020205020404" pitchFamily="49" charset="0"/>
              </a:rPr>
              <a:t>extends</a:t>
            </a:r>
            <a:r>
              <a:rPr lang="fr-FR" sz="1600" b="1" dirty="0">
                <a:solidFill>
                  <a:srgbClr val="000000"/>
                </a:solidFill>
                <a:latin typeface="Courier New" panose="02070309020205020404" pitchFamily="49" charset="0"/>
              </a:rPr>
              <a:t> Comparable&lt;T&gt;&gt; T maximum(T </a:t>
            </a:r>
            <a:r>
              <a:rPr lang="fr-FR" sz="1600" b="1" dirty="0">
                <a:solidFill>
                  <a:srgbClr val="6A3E3E"/>
                </a:solidFill>
                <a:latin typeface="Courier New" panose="02070309020205020404" pitchFamily="49" charset="0"/>
              </a:rPr>
              <a:t>x</a:t>
            </a:r>
            <a:r>
              <a:rPr lang="fr-FR" sz="1600" b="1" dirty="0">
                <a:solidFill>
                  <a:srgbClr val="000000"/>
                </a:solidFill>
                <a:latin typeface="Courier New" panose="02070309020205020404" pitchFamily="49" charset="0"/>
              </a:rPr>
              <a:t>, T </a:t>
            </a:r>
            <a:r>
              <a:rPr lang="fr-FR" sz="1600" b="1" dirty="0">
                <a:solidFill>
                  <a:srgbClr val="6A3E3E"/>
                </a:solidFill>
                <a:latin typeface="Courier New" panose="02070309020205020404" pitchFamily="49" charset="0"/>
              </a:rPr>
              <a:t>y</a:t>
            </a:r>
            <a:r>
              <a:rPr lang="fr-FR" sz="1600" b="1" dirty="0">
                <a:solidFill>
                  <a:srgbClr val="000000"/>
                </a:solidFill>
                <a:latin typeface="Courier New" panose="02070309020205020404" pitchFamily="49" charset="0"/>
              </a:rPr>
              <a:t>, T </a:t>
            </a:r>
            <a:r>
              <a:rPr lang="fr-FR" sz="1600" b="1" dirty="0">
                <a:solidFill>
                  <a:srgbClr val="6A3E3E"/>
                </a:solidFill>
                <a:latin typeface="Courier New" panose="02070309020205020404" pitchFamily="49" charset="0"/>
              </a:rPr>
              <a:t>z</a:t>
            </a:r>
            <a:r>
              <a:rPr lang="fr-FR" sz="1600" b="1"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		T </a:t>
            </a:r>
            <a:r>
              <a:rPr lang="en-US" sz="1600" dirty="0">
                <a:solidFill>
                  <a:srgbClr val="6A3E3E"/>
                </a:solidFill>
                <a:latin typeface="Courier New" panose="02070309020205020404" pitchFamily="49" charset="0"/>
              </a:rPr>
              <a:t>max</a:t>
            </a:r>
            <a:r>
              <a:rPr lang="en-US" sz="1600" dirty="0">
                <a:solidFill>
                  <a:srgbClr val="000000"/>
                </a:solidFill>
                <a:latin typeface="Courier New" panose="02070309020205020404" pitchFamily="49" charset="0"/>
              </a:rPr>
              <a:t> = </a:t>
            </a:r>
            <a:r>
              <a:rPr lang="en-US" sz="1600" dirty="0">
                <a:solidFill>
                  <a:srgbClr val="6A3E3E"/>
                </a:solidFill>
                <a:latin typeface="Courier New" panose="02070309020205020404" pitchFamily="49" charset="0"/>
              </a:rPr>
              <a:t>x</a:t>
            </a:r>
            <a:r>
              <a:rPr lang="en-US" sz="1600" dirty="0">
                <a:solidFill>
                  <a:srgbClr val="000000"/>
                </a:solidFill>
                <a:latin typeface="Courier New" panose="02070309020205020404" pitchFamily="49" charset="0"/>
              </a:rPr>
              <a:t>;   </a:t>
            </a:r>
            <a:r>
              <a:rPr lang="en-US" sz="1600" dirty="0">
                <a:solidFill>
                  <a:srgbClr val="3F7F5F"/>
                </a:solidFill>
                <a:latin typeface="Courier New" panose="02070309020205020404" pitchFamily="49" charset="0"/>
              </a:rPr>
              <a:t>// assume x is initially the largest</a:t>
            </a:r>
          </a:p>
          <a:p>
            <a:endParaRPr lang="en-US" sz="1600" dirty="0">
              <a:latin typeface="Courier New" panose="02070309020205020404" pitchFamily="49" charset="0"/>
            </a:endParaRPr>
          </a:p>
          <a:p>
            <a:r>
              <a:rPr lang="en-US" sz="1600" b="1" dirty="0">
                <a:solidFill>
                  <a:srgbClr val="7F0055"/>
                </a:solidFill>
                <a:latin typeface="Courier New" panose="02070309020205020404" pitchFamily="49" charset="0"/>
              </a:rPr>
              <a:t>		if</a:t>
            </a:r>
            <a:r>
              <a:rPr lang="en-US" sz="1600" b="1" dirty="0">
                <a:solidFill>
                  <a:srgbClr val="000000"/>
                </a:solidFill>
                <a:latin typeface="Courier New" panose="02070309020205020404" pitchFamily="49" charset="0"/>
              </a:rPr>
              <a:t>(</a:t>
            </a:r>
            <a:r>
              <a:rPr lang="en-US" sz="1600" b="1" dirty="0" err="1">
                <a:solidFill>
                  <a:srgbClr val="6A3E3E"/>
                </a:solidFill>
                <a:latin typeface="Courier New" panose="02070309020205020404" pitchFamily="49" charset="0"/>
              </a:rPr>
              <a:t>y</a:t>
            </a:r>
            <a:r>
              <a:rPr lang="en-US" sz="1600" b="1" dirty="0" err="1">
                <a:solidFill>
                  <a:srgbClr val="000000"/>
                </a:solidFill>
                <a:latin typeface="Courier New" panose="02070309020205020404" pitchFamily="49" charset="0"/>
              </a:rPr>
              <a:t>.compareTo</a:t>
            </a:r>
            <a:r>
              <a:rPr lang="en-US" sz="1600" b="1" dirty="0">
                <a:solidFill>
                  <a:srgbClr val="000000"/>
                </a:solidFill>
                <a:latin typeface="Courier New" panose="02070309020205020404" pitchFamily="49" charset="0"/>
              </a:rPr>
              <a:t>(</a:t>
            </a:r>
            <a:r>
              <a:rPr lang="en-US" sz="1600" b="1" dirty="0">
                <a:solidFill>
                  <a:srgbClr val="6A3E3E"/>
                </a:solidFill>
                <a:latin typeface="Courier New" panose="02070309020205020404" pitchFamily="49" charset="0"/>
              </a:rPr>
              <a:t>max</a:t>
            </a:r>
            <a:r>
              <a:rPr lang="en-US" sz="1600" b="1" dirty="0">
                <a:solidFill>
                  <a:srgbClr val="000000"/>
                </a:solidFill>
                <a:latin typeface="Courier New" panose="02070309020205020404" pitchFamily="49" charset="0"/>
              </a:rPr>
              <a:t>) &gt; 0) {</a:t>
            </a:r>
          </a:p>
          <a:p>
            <a:r>
              <a:rPr lang="en-US" sz="1600" dirty="0">
                <a:solidFill>
                  <a:srgbClr val="6A3E3E"/>
                </a:solidFill>
                <a:latin typeface="Courier New" panose="02070309020205020404" pitchFamily="49" charset="0"/>
              </a:rPr>
              <a:t>			max</a:t>
            </a:r>
            <a:r>
              <a:rPr lang="en-US" sz="1600" dirty="0">
                <a:solidFill>
                  <a:srgbClr val="000000"/>
                </a:solidFill>
                <a:latin typeface="Courier New" panose="02070309020205020404" pitchFamily="49" charset="0"/>
              </a:rPr>
              <a:t> = </a:t>
            </a:r>
            <a:r>
              <a:rPr lang="en-US" sz="1600" dirty="0">
                <a:solidFill>
                  <a:srgbClr val="6A3E3E"/>
                </a:solidFill>
                <a:latin typeface="Courier New" panose="02070309020205020404" pitchFamily="49" charset="0"/>
              </a:rPr>
              <a:t>y</a:t>
            </a:r>
            <a:r>
              <a:rPr lang="en-US" sz="1600" dirty="0">
                <a:solidFill>
                  <a:srgbClr val="000000"/>
                </a:solidFill>
                <a:latin typeface="Courier New" panose="02070309020205020404" pitchFamily="49" charset="0"/>
              </a:rPr>
              <a:t>;   </a:t>
            </a:r>
            <a:r>
              <a:rPr lang="en-US" sz="1600" dirty="0">
                <a:solidFill>
                  <a:srgbClr val="3F7F5F"/>
                </a:solidFill>
                <a:latin typeface="Courier New" panose="02070309020205020404" pitchFamily="49" charset="0"/>
              </a:rPr>
              <a:t>// y is the largest so far</a:t>
            </a:r>
          </a:p>
          <a:p>
            <a:r>
              <a:rPr lang="en-US" sz="1600" dirty="0">
                <a:solidFill>
                  <a:srgbClr val="000000"/>
                </a:solidFill>
                <a:latin typeface="Courier New" panose="02070309020205020404" pitchFamily="49" charset="0"/>
              </a:rPr>
              <a:t>		}</a:t>
            </a:r>
          </a:p>
          <a:p>
            <a:endParaRPr lang="en-US" sz="1600" dirty="0">
              <a:latin typeface="Courier New" panose="02070309020205020404" pitchFamily="49" charset="0"/>
            </a:endParaRPr>
          </a:p>
          <a:p>
            <a:r>
              <a:rPr lang="en-US" sz="1600" b="1" dirty="0">
                <a:solidFill>
                  <a:srgbClr val="7F0055"/>
                </a:solidFill>
                <a:latin typeface="Courier New" panose="02070309020205020404" pitchFamily="49" charset="0"/>
              </a:rPr>
              <a:t>		if</a:t>
            </a:r>
            <a:r>
              <a:rPr lang="en-US" sz="1600" b="1" dirty="0">
                <a:solidFill>
                  <a:srgbClr val="000000"/>
                </a:solidFill>
                <a:latin typeface="Courier New" panose="02070309020205020404" pitchFamily="49" charset="0"/>
              </a:rPr>
              <a:t>(</a:t>
            </a:r>
            <a:r>
              <a:rPr lang="en-US" sz="1600" b="1" dirty="0" err="1">
                <a:solidFill>
                  <a:srgbClr val="6A3E3E"/>
                </a:solidFill>
                <a:latin typeface="Courier New" panose="02070309020205020404" pitchFamily="49" charset="0"/>
              </a:rPr>
              <a:t>z</a:t>
            </a:r>
            <a:r>
              <a:rPr lang="en-US" sz="1600" b="1" dirty="0" err="1">
                <a:solidFill>
                  <a:srgbClr val="000000"/>
                </a:solidFill>
                <a:latin typeface="Courier New" panose="02070309020205020404" pitchFamily="49" charset="0"/>
              </a:rPr>
              <a:t>.compareTo</a:t>
            </a:r>
            <a:r>
              <a:rPr lang="en-US" sz="1600" b="1" dirty="0">
                <a:solidFill>
                  <a:srgbClr val="000000"/>
                </a:solidFill>
                <a:latin typeface="Courier New" panose="02070309020205020404" pitchFamily="49" charset="0"/>
              </a:rPr>
              <a:t>(</a:t>
            </a:r>
            <a:r>
              <a:rPr lang="en-US" sz="1600" b="1" dirty="0">
                <a:solidFill>
                  <a:srgbClr val="6A3E3E"/>
                </a:solidFill>
                <a:latin typeface="Courier New" panose="02070309020205020404" pitchFamily="49" charset="0"/>
              </a:rPr>
              <a:t>max</a:t>
            </a:r>
            <a:r>
              <a:rPr lang="en-US" sz="1600" b="1" dirty="0">
                <a:solidFill>
                  <a:srgbClr val="000000"/>
                </a:solidFill>
                <a:latin typeface="Courier New" panose="02070309020205020404" pitchFamily="49" charset="0"/>
              </a:rPr>
              <a:t>) &gt; 0) {</a:t>
            </a:r>
          </a:p>
          <a:p>
            <a:r>
              <a:rPr lang="en-US" sz="1600" dirty="0">
                <a:solidFill>
                  <a:srgbClr val="6A3E3E"/>
                </a:solidFill>
                <a:latin typeface="Courier New" panose="02070309020205020404" pitchFamily="49" charset="0"/>
              </a:rPr>
              <a:t>			max</a:t>
            </a:r>
            <a:r>
              <a:rPr lang="en-US" sz="1600" dirty="0">
                <a:solidFill>
                  <a:srgbClr val="000000"/>
                </a:solidFill>
                <a:latin typeface="Courier New" panose="02070309020205020404" pitchFamily="49" charset="0"/>
              </a:rPr>
              <a:t> = </a:t>
            </a:r>
            <a:r>
              <a:rPr lang="en-US" sz="1600" dirty="0">
                <a:solidFill>
                  <a:srgbClr val="6A3E3E"/>
                </a:solidFill>
                <a:latin typeface="Courier New" panose="02070309020205020404" pitchFamily="49" charset="0"/>
              </a:rPr>
              <a:t>z</a:t>
            </a:r>
            <a:r>
              <a:rPr lang="en-US" sz="1600" dirty="0">
                <a:solidFill>
                  <a:srgbClr val="000000"/>
                </a:solidFill>
                <a:latin typeface="Courier New" panose="02070309020205020404" pitchFamily="49" charset="0"/>
              </a:rPr>
              <a:t>;   </a:t>
            </a:r>
            <a:r>
              <a:rPr lang="en-US" sz="1600" dirty="0">
                <a:solidFill>
                  <a:srgbClr val="3F7F5F"/>
                </a:solidFill>
                <a:latin typeface="Courier New" panose="02070309020205020404" pitchFamily="49" charset="0"/>
              </a:rPr>
              <a:t>// z is the largest now                 </a:t>
            </a:r>
          </a:p>
          <a:p>
            <a:r>
              <a:rPr lang="en-US" sz="1600" dirty="0">
                <a:solidFill>
                  <a:srgbClr val="000000"/>
                </a:solidFill>
                <a:latin typeface="Courier New" panose="02070309020205020404" pitchFamily="49" charset="0"/>
              </a:rPr>
              <a:t>		}</a:t>
            </a:r>
          </a:p>
          <a:p>
            <a:r>
              <a:rPr lang="en-US" sz="1600" b="1" dirty="0">
                <a:solidFill>
                  <a:srgbClr val="7F0055"/>
                </a:solidFill>
                <a:latin typeface="Courier New" panose="02070309020205020404" pitchFamily="49" charset="0"/>
              </a:rPr>
              <a:t>		return</a:t>
            </a:r>
            <a:r>
              <a:rPr lang="en-US" sz="1600" b="1" dirty="0">
                <a:solidFill>
                  <a:srgbClr val="000000"/>
                </a:solidFill>
                <a:latin typeface="Courier New" panose="02070309020205020404" pitchFamily="49" charset="0"/>
              </a:rPr>
              <a:t> </a:t>
            </a:r>
            <a:r>
              <a:rPr lang="en-US" sz="1600" b="1" dirty="0">
                <a:solidFill>
                  <a:srgbClr val="6A3E3E"/>
                </a:solidFill>
                <a:latin typeface="Courier New" panose="02070309020205020404" pitchFamily="49" charset="0"/>
              </a:rPr>
              <a:t>max</a:t>
            </a:r>
            <a:r>
              <a:rPr lang="en-US" sz="1600" b="1" dirty="0">
                <a:solidFill>
                  <a:srgbClr val="000000"/>
                </a:solidFill>
                <a:latin typeface="Courier New" panose="02070309020205020404" pitchFamily="49" charset="0"/>
              </a:rPr>
              <a:t>;   </a:t>
            </a:r>
            <a:r>
              <a:rPr lang="en-US" sz="1600" b="1" dirty="0">
                <a:solidFill>
                  <a:srgbClr val="3F7F5F"/>
                </a:solidFill>
                <a:latin typeface="Courier New" panose="02070309020205020404" pitchFamily="49" charset="0"/>
              </a:rPr>
              <a:t>// returns the largest object   </a:t>
            </a:r>
          </a:p>
          <a:p>
            <a:r>
              <a:rPr lang="en-US" sz="1600" dirty="0">
                <a:solidFill>
                  <a:srgbClr val="000000"/>
                </a:solidFill>
                <a:latin typeface="Courier New" panose="02070309020205020404" pitchFamily="49" charset="0"/>
              </a:rPr>
              <a:t>	}</a:t>
            </a:r>
          </a:p>
          <a:p>
            <a:endParaRPr lang="en-US" sz="1600" dirty="0">
              <a:latin typeface="Courier New" panose="02070309020205020404" pitchFamily="49" charset="0"/>
            </a:endParaRPr>
          </a:p>
          <a:p>
            <a:r>
              <a:rPr lang="en-US" sz="1600" b="1" dirty="0">
                <a:solidFill>
                  <a:srgbClr val="7F0055"/>
                </a:solidFill>
                <a:latin typeface="Courier New" panose="02070309020205020404" pitchFamily="49" charset="0"/>
              </a:rPr>
              <a:t>	public</a:t>
            </a:r>
            <a:r>
              <a:rPr lang="en-US" sz="1600" b="1" dirty="0">
                <a:solidFill>
                  <a:srgbClr val="000000"/>
                </a:solidFill>
                <a:latin typeface="Courier New" panose="02070309020205020404" pitchFamily="49" charset="0"/>
              </a:rPr>
              <a:t> </a:t>
            </a:r>
            <a:r>
              <a:rPr lang="en-US" sz="1600" b="1" dirty="0">
                <a:solidFill>
                  <a:srgbClr val="7F0055"/>
                </a:solidFill>
                <a:latin typeface="Courier New" panose="02070309020205020404" pitchFamily="49" charset="0"/>
              </a:rPr>
              <a:t>static</a:t>
            </a:r>
            <a:r>
              <a:rPr lang="en-US" sz="1600" b="1" dirty="0">
                <a:solidFill>
                  <a:srgbClr val="000000"/>
                </a:solidFill>
                <a:latin typeface="Courier New" panose="02070309020205020404" pitchFamily="49" charset="0"/>
              </a:rPr>
              <a:t> </a:t>
            </a:r>
            <a:r>
              <a:rPr lang="en-US" sz="1600" b="1" dirty="0">
                <a:solidFill>
                  <a:srgbClr val="7F0055"/>
                </a:solidFill>
                <a:latin typeface="Courier New" panose="02070309020205020404" pitchFamily="49" charset="0"/>
              </a:rPr>
              <a:t>void</a:t>
            </a:r>
            <a:r>
              <a:rPr lang="en-US" sz="1600" b="1" dirty="0">
                <a:solidFill>
                  <a:srgbClr val="000000"/>
                </a:solidFill>
                <a:latin typeface="Courier New" panose="02070309020205020404" pitchFamily="49" charset="0"/>
              </a:rPr>
              <a:t> main(String </a:t>
            </a:r>
            <a:r>
              <a:rPr lang="en-US" sz="1600" b="1" dirty="0" err="1">
                <a:solidFill>
                  <a:srgbClr val="6A3E3E"/>
                </a:solidFill>
                <a:latin typeface="Courier New" panose="02070309020205020404" pitchFamily="49" charset="0"/>
              </a:rPr>
              <a:t>args</a:t>
            </a:r>
            <a:r>
              <a:rPr lang="en-US" sz="1600" b="1"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		</a:t>
            </a:r>
            <a:r>
              <a:rPr lang="en-US" sz="1600" dirty="0" err="1">
                <a:solidFill>
                  <a:srgbClr val="000000"/>
                </a:solidFill>
                <a:latin typeface="Courier New" panose="02070309020205020404" pitchFamily="49" charset="0"/>
              </a:rPr>
              <a:t>System.</a:t>
            </a:r>
            <a:r>
              <a:rPr lang="en-US" sz="1600" b="1" i="1" dirty="0" err="1">
                <a:solidFill>
                  <a:srgbClr val="0000C0"/>
                </a:solidFill>
                <a:latin typeface="Courier New" panose="02070309020205020404" pitchFamily="49" charset="0"/>
              </a:rPr>
              <a:t>out</a:t>
            </a:r>
            <a:r>
              <a:rPr lang="en-US" sz="1600" b="1" i="1" dirty="0" err="1">
                <a:solidFill>
                  <a:srgbClr val="000000"/>
                </a:solidFill>
                <a:latin typeface="Courier New" panose="02070309020205020404" pitchFamily="49" charset="0"/>
              </a:rPr>
              <a:t>.printf</a:t>
            </a:r>
            <a:r>
              <a:rPr lang="en-US" sz="1600" b="1" i="1" dirty="0">
                <a:solidFill>
                  <a:srgbClr val="000000"/>
                </a:solidFill>
                <a:latin typeface="Courier New" panose="02070309020205020404" pitchFamily="49" charset="0"/>
              </a:rPr>
              <a:t>(</a:t>
            </a:r>
            <a:r>
              <a:rPr lang="en-US" sz="1600" b="1" i="1" dirty="0">
                <a:solidFill>
                  <a:srgbClr val="2A00FF"/>
                </a:solidFill>
                <a:latin typeface="Courier New" panose="02070309020205020404" pitchFamily="49" charset="0"/>
              </a:rPr>
              <a:t>"Max of %d, %d and %d is %d\n\n"</a:t>
            </a:r>
            <a:r>
              <a:rPr lang="en-US" sz="1600" b="1" i="1"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			3, 4, 5, </a:t>
            </a:r>
            <a:r>
              <a:rPr lang="en-US" sz="1600" i="1" dirty="0">
                <a:solidFill>
                  <a:srgbClr val="000000"/>
                </a:solidFill>
                <a:latin typeface="Courier New" panose="02070309020205020404" pitchFamily="49" charset="0"/>
              </a:rPr>
              <a:t>maximum( 3, 4, 5 ));</a:t>
            </a:r>
          </a:p>
          <a:p>
            <a:endParaRPr lang="en-US" sz="1600" dirty="0">
              <a:latin typeface="Courier New" panose="02070309020205020404" pitchFamily="49" charset="0"/>
            </a:endParaRPr>
          </a:p>
          <a:p>
            <a:r>
              <a:rPr lang="en-US" sz="1600" dirty="0">
                <a:solidFill>
                  <a:srgbClr val="000000"/>
                </a:solidFill>
                <a:latin typeface="Courier New" panose="02070309020205020404" pitchFamily="49" charset="0"/>
              </a:rPr>
              <a:t>		</a:t>
            </a:r>
            <a:r>
              <a:rPr lang="en-US" sz="1600" dirty="0" err="1">
                <a:solidFill>
                  <a:srgbClr val="000000"/>
                </a:solidFill>
                <a:latin typeface="Courier New" panose="02070309020205020404" pitchFamily="49" charset="0"/>
              </a:rPr>
              <a:t>System.</a:t>
            </a:r>
            <a:r>
              <a:rPr lang="en-US" sz="1600" b="1" i="1" dirty="0" err="1">
                <a:solidFill>
                  <a:srgbClr val="0000C0"/>
                </a:solidFill>
                <a:latin typeface="Courier New" panose="02070309020205020404" pitchFamily="49" charset="0"/>
              </a:rPr>
              <a:t>out</a:t>
            </a:r>
            <a:r>
              <a:rPr lang="en-US" sz="1600" b="1" i="1" dirty="0" err="1">
                <a:solidFill>
                  <a:srgbClr val="000000"/>
                </a:solidFill>
                <a:latin typeface="Courier New" panose="02070309020205020404" pitchFamily="49" charset="0"/>
              </a:rPr>
              <a:t>.printf</a:t>
            </a:r>
            <a:r>
              <a:rPr lang="en-US" sz="1600" b="1" i="1" dirty="0">
                <a:solidFill>
                  <a:srgbClr val="000000"/>
                </a:solidFill>
                <a:latin typeface="Courier New" panose="02070309020205020404" pitchFamily="49" charset="0"/>
              </a:rPr>
              <a:t>(</a:t>
            </a:r>
            <a:r>
              <a:rPr lang="en-US" sz="1600" b="1" i="1" dirty="0">
                <a:solidFill>
                  <a:srgbClr val="2A00FF"/>
                </a:solidFill>
                <a:latin typeface="Courier New" panose="02070309020205020404" pitchFamily="49" charset="0"/>
              </a:rPr>
              <a:t>"Max of %.1f,%.1f and %.1f is %.1f\n\n"</a:t>
            </a:r>
            <a:r>
              <a:rPr lang="en-US" sz="1600" b="1" i="1" dirty="0">
                <a:solidFill>
                  <a:srgbClr val="000000"/>
                </a:solidFill>
                <a:latin typeface="Courier New" panose="02070309020205020404" pitchFamily="49" charset="0"/>
              </a:rPr>
              <a:t>,</a:t>
            </a:r>
          </a:p>
          <a:p>
            <a:r>
              <a:rPr lang="en-US" sz="1600" dirty="0">
                <a:solidFill>
                  <a:srgbClr val="000000"/>
                </a:solidFill>
                <a:latin typeface="Courier New" panose="02070309020205020404" pitchFamily="49" charset="0"/>
              </a:rPr>
              <a:t>			6.6, 8.8, 7.7, </a:t>
            </a:r>
            <a:r>
              <a:rPr lang="en-US" sz="1600" i="1" dirty="0">
                <a:solidFill>
                  <a:srgbClr val="000000"/>
                </a:solidFill>
                <a:latin typeface="Courier New" panose="02070309020205020404" pitchFamily="49" charset="0"/>
              </a:rPr>
              <a:t>maximum( 6.6, 8.8, 7.7 ));</a:t>
            </a:r>
          </a:p>
          <a:p>
            <a:endParaRPr lang="en-US" sz="1600" dirty="0">
              <a:latin typeface="Courier New" panose="02070309020205020404" pitchFamily="49" charset="0"/>
            </a:endParaRPr>
          </a:p>
          <a:p>
            <a:r>
              <a:rPr lang="en-US" sz="1600" dirty="0">
                <a:solidFill>
                  <a:srgbClr val="000000"/>
                </a:solidFill>
                <a:latin typeface="Courier New" panose="02070309020205020404" pitchFamily="49" charset="0"/>
              </a:rPr>
              <a:t>		</a:t>
            </a:r>
            <a:r>
              <a:rPr lang="en-US" sz="1600" dirty="0" err="1">
                <a:solidFill>
                  <a:srgbClr val="000000"/>
                </a:solidFill>
                <a:latin typeface="Courier New" panose="02070309020205020404" pitchFamily="49" charset="0"/>
              </a:rPr>
              <a:t>System.</a:t>
            </a:r>
            <a:r>
              <a:rPr lang="en-US" sz="1600" b="1" i="1" dirty="0" err="1">
                <a:solidFill>
                  <a:srgbClr val="0000C0"/>
                </a:solidFill>
                <a:latin typeface="Courier New" panose="02070309020205020404" pitchFamily="49" charset="0"/>
              </a:rPr>
              <a:t>out</a:t>
            </a:r>
            <a:r>
              <a:rPr lang="en-US" sz="1600" b="1" i="1" dirty="0" err="1">
                <a:solidFill>
                  <a:srgbClr val="000000"/>
                </a:solidFill>
                <a:latin typeface="Courier New" panose="02070309020205020404" pitchFamily="49" charset="0"/>
              </a:rPr>
              <a:t>.printf</a:t>
            </a:r>
            <a:r>
              <a:rPr lang="en-US" sz="1600" b="1" i="1" dirty="0">
                <a:solidFill>
                  <a:srgbClr val="000000"/>
                </a:solidFill>
                <a:latin typeface="Courier New" panose="02070309020205020404" pitchFamily="49" charset="0"/>
              </a:rPr>
              <a:t>(</a:t>
            </a:r>
            <a:r>
              <a:rPr lang="en-US" sz="1600" b="1" i="1" dirty="0">
                <a:solidFill>
                  <a:srgbClr val="2A00FF"/>
                </a:solidFill>
                <a:latin typeface="Courier New" panose="02070309020205020404" pitchFamily="49" charset="0"/>
              </a:rPr>
              <a:t>"Max of %s, %s and %s is %s\</a:t>
            </a:r>
            <a:r>
              <a:rPr lang="en-US" sz="1600" b="1" i="1" dirty="0" err="1">
                <a:solidFill>
                  <a:srgbClr val="2A00FF"/>
                </a:solidFill>
                <a:latin typeface="Courier New" panose="02070309020205020404" pitchFamily="49" charset="0"/>
              </a:rPr>
              <a:t>n"</a:t>
            </a:r>
            <a:r>
              <a:rPr lang="en-US" sz="1600" b="1" i="1" dirty="0" err="1">
                <a:solidFill>
                  <a:srgbClr val="000000"/>
                </a:solidFill>
                <a:latin typeface="Courier New" panose="02070309020205020404" pitchFamily="49" charset="0"/>
              </a:rPr>
              <a:t>,</a:t>
            </a:r>
            <a:r>
              <a:rPr lang="en-US" sz="1600" b="1" i="1" dirty="0" err="1">
                <a:solidFill>
                  <a:srgbClr val="2A00FF"/>
                </a:solidFill>
                <a:latin typeface="Courier New" panose="02070309020205020404" pitchFamily="49" charset="0"/>
              </a:rPr>
              <a:t>"pear</a:t>
            </a:r>
            <a:r>
              <a:rPr lang="en-US" sz="1600" b="1" i="1" dirty="0">
                <a:solidFill>
                  <a:srgbClr val="2A00FF"/>
                </a:solidFill>
                <a:latin typeface="Courier New" panose="02070309020205020404" pitchFamily="49" charset="0"/>
              </a:rPr>
              <a:t>"</a:t>
            </a:r>
            <a:r>
              <a:rPr lang="en-US" sz="1600" b="1" i="1" dirty="0">
                <a:solidFill>
                  <a:srgbClr val="000000"/>
                </a:solidFill>
                <a:latin typeface="Courier New" panose="02070309020205020404" pitchFamily="49" charset="0"/>
              </a:rPr>
              <a:t>,</a:t>
            </a:r>
          </a:p>
          <a:p>
            <a:r>
              <a:rPr lang="en-US" sz="1600" dirty="0">
                <a:solidFill>
                  <a:srgbClr val="2A00FF"/>
                </a:solidFill>
                <a:latin typeface="Courier New" panose="02070309020205020404" pitchFamily="49" charset="0"/>
              </a:rPr>
              <a:t>			"apple"</a:t>
            </a:r>
            <a:r>
              <a:rPr lang="en-US" sz="1600" dirty="0">
                <a:solidFill>
                  <a:srgbClr val="000000"/>
                </a:solidFill>
                <a:latin typeface="Courier New" panose="02070309020205020404" pitchFamily="49" charset="0"/>
              </a:rPr>
              <a:t>, </a:t>
            </a:r>
            <a:r>
              <a:rPr lang="en-US" sz="1600" dirty="0">
                <a:solidFill>
                  <a:srgbClr val="2A00FF"/>
                </a:solidFill>
                <a:latin typeface="Courier New" panose="02070309020205020404" pitchFamily="49" charset="0"/>
              </a:rPr>
              <a:t>"orange"</a:t>
            </a:r>
            <a:r>
              <a:rPr lang="en-US" sz="1600" dirty="0">
                <a:solidFill>
                  <a:srgbClr val="000000"/>
                </a:solidFill>
                <a:latin typeface="Courier New" panose="02070309020205020404" pitchFamily="49" charset="0"/>
              </a:rPr>
              <a:t>, </a:t>
            </a:r>
          </a:p>
          <a:p>
            <a:r>
              <a:rPr lang="en-US" sz="1600" i="1" dirty="0">
                <a:solidFill>
                  <a:srgbClr val="000000"/>
                </a:solidFill>
                <a:latin typeface="Courier New" panose="02070309020205020404" pitchFamily="49" charset="0"/>
              </a:rPr>
              <a:t>			maximum(</a:t>
            </a:r>
            <a:r>
              <a:rPr lang="en-US" sz="1600" i="1" dirty="0">
                <a:solidFill>
                  <a:srgbClr val="2A00FF"/>
                </a:solidFill>
                <a:latin typeface="Courier New" panose="02070309020205020404" pitchFamily="49" charset="0"/>
              </a:rPr>
              <a:t>"pear"</a:t>
            </a:r>
            <a:r>
              <a:rPr lang="en-US" sz="1600" i="1" dirty="0">
                <a:solidFill>
                  <a:srgbClr val="000000"/>
                </a:solidFill>
                <a:latin typeface="Courier New" panose="02070309020205020404" pitchFamily="49" charset="0"/>
              </a:rPr>
              <a:t>, </a:t>
            </a:r>
            <a:r>
              <a:rPr lang="en-US" sz="1600" i="1" dirty="0">
                <a:solidFill>
                  <a:srgbClr val="2A00FF"/>
                </a:solidFill>
                <a:latin typeface="Courier New" panose="02070309020205020404" pitchFamily="49" charset="0"/>
              </a:rPr>
              <a:t>"apple"</a:t>
            </a:r>
            <a:r>
              <a:rPr lang="en-US" sz="1600" i="1" dirty="0">
                <a:solidFill>
                  <a:srgbClr val="000000"/>
                </a:solidFill>
                <a:latin typeface="Courier New" panose="02070309020205020404" pitchFamily="49" charset="0"/>
              </a:rPr>
              <a:t>, </a:t>
            </a:r>
            <a:r>
              <a:rPr lang="en-US" sz="1600" i="1" dirty="0">
                <a:solidFill>
                  <a:srgbClr val="2A00FF"/>
                </a:solidFill>
                <a:latin typeface="Courier New" panose="02070309020205020404" pitchFamily="49" charset="0"/>
              </a:rPr>
              <a:t>"orange"</a:t>
            </a:r>
            <a:r>
              <a:rPr lang="en-US" sz="1600" i="1" dirty="0">
                <a:solidFill>
                  <a:srgbClr val="000000"/>
                </a:solidFill>
                <a:latin typeface="Courier New" panose="02070309020205020404" pitchFamily="49" charset="0"/>
              </a:rPr>
              <a:t>));</a:t>
            </a:r>
          </a:p>
          <a:p>
            <a:r>
              <a:rPr lang="en-US" sz="1600"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a:t>
            </a:r>
            <a:endParaRPr lang="en-US" sz="1600" dirty="0"/>
          </a:p>
        </p:txBody>
      </p:sp>
    </p:spTree>
    <p:extLst>
      <p:ext uri="{BB962C8B-B14F-4D97-AF65-F5344CB8AC3E}">
        <p14:creationId xmlns:p14="http://schemas.microsoft.com/office/powerpoint/2010/main" val="379823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Another Generic Method Example</a:t>
            </a:r>
            <a:endParaRPr lang="en-US" sz="3300" b="0" strike="noStrike" spc="-1">
              <a:solidFill>
                <a:srgbClr val="000000"/>
              </a:solidFill>
              <a:latin typeface="Tahoma"/>
            </a:endParaRPr>
          </a:p>
        </p:txBody>
      </p:sp>
      <p:sp>
        <p:nvSpPr>
          <p:cNvPr id="200" name="TextShape 2"/>
          <p:cNvSpPr txBox="1"/>
          <p:nvPr/>
        </p:nvSpPr>
        <p:spPr>
          <a:xfrm>
            <a:off x="228600" y="1523880"/>
            <a:ext cx="8915040" cy="4532040"/>
          </a:xfrm>
          <a:prstGeom prst="rect">
            <a:avLst/>
          </a:prstGeom>
          <a:noFill/>
          <a:ln>
            <a:noFill/>
          </a:ln>
        </p:spPr>
        <p:txBody>
          <a:bodyPr>
            <a:normAutofit fontScale="92500" lnSpcReduction="20000"/>
          </a:bodyPr>
          <a:lstStyle/>
          <a:p>
            <a:pPr>
              <a:lnSpc>
                <a:spcPct val="80000"/>
              </a:lnSpc>
              <a:spcBef>
                <a:spcPts val="751"/>
              </a:spcBef>
            </a:pPr>
            <a:r>
              <a:rPr lang="en-US" sz="2800" b="1" strike="noStrike" spc="-1" dirty="0">
                <a:solidFill>
                  <a:srgbClr val="000000"/>
                </a:solidFill>
                <a:latin typeface="Courier New"/>
              </a:rPr>
              <a:t>public class Collections {</a:t>
            </a:r>
            <a:endParaRPr lang="en-US" sz="2800" b="0" strike="noStrike" spc="-1" dirty="0">
              <a:solidFill>
                <a:srgbClr val="000000"/>
              </a:solidFill>
              <a:latin typeface="Calibri"/>
            </a:endParaRPr>
          </a:p>
          <a:p>
            <a:pPr>
              <a:lnSpc>
                <a:spcPct val="80000"/>
              </a:lnSpc>
              <a:spcBef>
                <a:spcPts val="751"/>
              </a:spcBef>
            </a:pPr>
            <a:r>
              <a:rPr lang="en-US" sz="2800" b="1" strike="noStrike" spc="-1" dirty="0">
                <a:solidFill>
                  <a:srgbClr val="000000"/>
                </a:solidFill>
                <a:latin typeface="Courier New"/>
              </a:rPr>
              <a:t> …</a:t>
            </a:r>
            <a:endParaRPr lang="en-US" sz="2800" b="0" strike="noStrike" spc="-1" dirty="0">
              <a:solidFill>
                <a:srgbClr val="000000"/>
              </a:solidFill>
              <a:latin typeface="Calibri"/>
            </a:endParaRPr>
          </a:p>
          <a:p>
            <a:pPr>
              <a:lnSpc>
                <a:spcPct val="80000"/>
              </a:lnSpc>
              <a:spcBef>
                <a:spcPts val="751"/>
              </a:spcBef>
            </a:pPr>
            <a:r>
              <a:rPr lang="en-US" sz="2800" b="1" strike="noStrike" spc="-1" dirty="0">
                <a:solidFill>
                  <a:srgbClr val="000000"/>
                </a:solidFill>
                <a:latin typeface="Courier New"/>
              </a:rPr>
              <a:t> public static </a:t>
            </a:r>
            <a:endParaRPr lang="en-US" sz="2800" b="0" strike="noStrike" spc="-1" dirty="0">
              <a:solidFill>
                <a:srgbClr val="000000"/>
              </a:solidFill>
              <a:latin typeface="Calibri"/>
            </a:endParaRPr>
          </a:p>
          <a:p>
            <a:pPr>
              <a:lnSpc>
                <a:spcPct val="80000"/>
              </a:lnSpc>
              <a:spcBef>
                <a:spcPts val="751"/>
              </a:spcBef>
            </a:pPr>
            <a:r>
              <a:rPr lang="en-US" sz="2800" b="1" strike="noStrike" spc="-1" dirty="0">
                <a:solidFill>
                  <a:srgbClr val="000000"/>
                </a:solidFill>
                <a:latin typeface="Courier New"/>
              </a:rPr>
              <a:t> &lt;</a:t>
            </a:r>
            <a:r>
              <a:rPr lang="en-US" sz="2800" b="1" strike="noStrike" spc="-1" dirty="0">
                <a:solidFill>
                  <a:srgbClr val="000090"/>
                </a:solidFill>
                <a:latin typeface="Courier New"/>
              </a:rPr>
              <a:t>T</a:t>
            </a:r>
            <a:r>
              <a:rPr lang="en-US" sz="2800" b="1" strike="noStrike" spc="-1" dirty="0">
                <a:solidFill>
                  <a:srgbClr val="000000"/>
                </a:solidFill>
                <a:latin typeface="Courier New"/>
              </a:rPr>
              <a:t>&gt;</a:t>
            </a:r>
            <a:r>
              <a:rPr lang="en-US" sz="2800" b="1" strike="noStrike" spc="-1" dirty="0">
                <a:solidFill>
                  <a:srgbClr val="0000FF"/>
                </a:solidFill>
                <a:latin typeface="Courier New"/>
              </a:rPr>
              <a:t> </a:t>
            </a:r>
            <a:r>
              <a:rPr lang="en-US" sz="2800" b="1" strike="noStrike" spc="-1" dirty="0">
                <a:solidFill>
                  <a:srgbClr val="000000"/>
                </a:solidFill>
                <a:latin typeface="Courier New"/>
              </a:rPr>
              <a:t>void copy(List&lt;</a:t>
            </a:r>
            <a:r>
              <a:rPr lang="en-US" sz="2800" b="1" strike="noStrike" spc="-1" dirty="0">
                <a:solidFill>
                  <a:srgbClr val="0000FF"/>
                </a:solidFill>
                <a:latin typeface="Courier New"/>
              </a:rPr>
              <a:t>T</a:t>
            </a:r>
            <a:r>
              <a:rPr lang="en-US" sz="2800" b="1" strike="noStrike" spc="-1" dirty="0">
                <a:solidFill>
                  <a:srgbClr val="000000"/>
                </a:solidFill>
                <a:latin typeface="Courier New"/>
              </a:rPr>
              <a:t>&gt; </a:t>
            </a:r>
            <a:r>
              <a:rPr lang="en-US" sz="2800" b="1" strike="noStrike" spc="-1" dirty="0" err="1">
                <a:solidFill>
                  <a:srgbClr val="000000"/>
                </a:solidFill>
                <a:latin typeface="Courier New"/>
              </a:rPr>
              <a:t>dst</a:t>
            </a:r>
            <a:r>
              <a:rPr lang="en-US" sz="2800" b="1" strike="noStrike" spc="-1" dirty="0">
                <a:solidFill>
                  <a:srgbClr val="000000"/>
                </a:solidFill>
                <a:latin typeface="Courier New"/>
              </a:rPr>
              <a:t>, List&lt;</a:t>
            </a:r>
            <a:r>
              <a:rPr lang="en-US" sz="2800" b="1" strike="noStrike" spc="-1" dirty="0">
                <a:solidFill>
                  <a:srgbClr val="0000FF"/>
                </a:solidFill>
                <a:latin typeface="Courier New"/>
              </a:rPr>
              <a:t>T</a:t>
            </a:r>
            <a:r>
              <a:rPr lang="en-US" sz="2800" b="1" strike="noStrike" spc="-1" dirty="0">
                <a:solidFill>
                  <a:srgbClr val="000000"/>
                </a:solidFill>
                <a:latin typeface="Courier New"/>
              </a:rPr>
              <a:t>&gt; </a:t>
            </a:r>
            <a:r>
              <a:rPr lang="en-US" sz="2800" b="1" strike="noStrike" spc="-1" dirty="0" err="1">
                <a:solidFill>
                  <a:srgbClr val="000000"/>
                </a:solidFill>
                <a:latin typeface="Courier New"/>
              </a:rPr>
              <a:t>src</a:t>
            </a:r>
            <a:r>
              <a:rPr lang="en-US" sz="2800" b="1" strike="noStrike" spc="-1" dirty="0">
                <a:solidFill>
                  <a:srgbClr val="000000"/>
                </a:solidFill>
                <a:latin typeface="Courier New"/>
              </a:rPr>
              <a:t>)</a:t>
            </a:r>
            <a:endParaRPr lang="en-US" sz="2800" b="0" strike="noStrike" spc="-1" dirty="0">
              <a:solidFill>
                <a:srgbClr val="000000"/>
              </a:solidFill>
              <a:latin typeface="Calibri"/>
            </a:endParaRPr>
          </a:p>
          <a:p>
            <a:pPr>
              <a:lnSpc>
                <a:spcPct val="80000"/>
              </a:lnSpc>
              <a:spcBef>
                <a:spcPts val="751"/>
              </a:spcBef>
            </a:pPr>
            <a:r>
              <a:rPr lang="en-US" sz="2800" b="1" strike="noStrike" spc="-1" dirty="0">
                <a:solidFill>
                  <a:srgbClr val="000000"/>
                </a:solidFill>
                <a:latin typeface="Courier New"/>
              </a:rPr>
              <a:t> {</a:t>
            </a:r>
            <a:endParaRPr lang="en-US" sz="2800" b="0" strike="noStrike" spc="-1" dirty="0">
              <a:solidFill>
                <a:srgbClr val="000000"/>
              </a:solidFill>
              <a:latin typeface="Calibri"/>
            </a:endParaRPr>
          </a:p>
          <a:p>
            <a:pPr>
              <a:lnSpc>
                <a:spcPct val="80000"/>
              </a:lnSpc>
              <a:spcBef>
                <a:spcPts val="751"/>
              </a:spcBef>
            </a:pPr>
            <a:r>
              <a:rPr lang="en-US" sz="2800" b="1" strike="noStrike" spc="-1" dirty="0">
                <a:solidFill>
                  <a:srgbClr val="000000"/>
                </a:solidFill>
                <a:latin typeface="Courier New"/>
              </a:rPr>
              <a:t>   for (</a:t>
            </a:r>
            <a:r>
              <a:rPr lang="en-US" sz="2800" b="1" strike="noStrike" spc="-1" dirty="0">
                <a:solidFill>
                  <a:srgbClr val="0000FF"/>
                </a:solidFill>
                <a:latin typeface="Courier New"/>
              </a:rPr>
              <a:t>T</a:t>
            </a:r>
            <a:r>
              <a:rPr lang="en-US" sz="2800" b="1" strike="noStrike" spc="-1" dirty="0">
                <a:solidFill>
                  <a:srgbClr val="000000"/>
                </a:solidFill>
                <a:latin typeface="Courier New"/>
              </a:rPr>
              <a:t> </a:t>
            </a:r>
            <a:r>
              <a:rPr lang="en-US" sz="2800" b="1" strike="noStrike" spc="-1" dirty="0" err="1">
                <a:solidFill>
                  <a:srgbClr val="000000"/>
                </a:solidFill>
                <a:latin typeface="Courier New"/>
              </a:rPr>
              <a:t>t</a:t>
            </a:r>
            <a:r>
              <a:rPr lang="en-US" sz="2800" b="1" strike="noStrike" spc="-1" dirty="0">
                <a:solidFill>
                  <a:srgbClr val="000000"/>
                </a:solidFill>
                <a:latin typeface="Courier New"/>
              </a:rPr>
              <a:t> : </a:t>
            </a:r>
            <a:r>
              <a:rPr lang="en-US" sz="2800" b="1" strike="noStrike" spc="-1" dirty="0" err="1">
                <a:solidFill>
                  <a:srgbClr val="000000"/>
                </a:solidFill>
                <a:latin typeface="Courier New"/>
              </a:rPr>
              <a:t>src</a:t>
            </a:r>
            <a:r>
              <a:rPr lang="en-US" sz="2800" b="1" strike="noStrike" spc="-1" dirty="0">
                <a:solidFill>
                  <a:srgbClr val="000000"/>
                </a:solidFill>
                <a:latin typeface="Courier New"/>
              </a:rPr>
              <a:t>) {</a:t>
            </a:r>
            <a:endParaRPr lang="en-US" sz="2800" b="0" strike="noStrike" spc="-1" dirty="0">
              <a:solidFill>
                <a:srgbClr val="000000"/>
              </a:solidFill>
              <a:latin typeface="Calibri"/>
            </a:endParaRPr>
          </a:p>
          <a:p>
            <a:pPr>
              <a:lnSpc>
                <a:spcPct val="80000"/>
              </a:lnSpc>
              <a:spcBef>
                <a:spcPts val="751"/>
              </a:spcBef>
            </a:pPr>
            <a:r>
              <a:rPr lang="en-US" sz="2800" b="1" strike="noStrike" spc="-1" dirty="0">
                <a:solidFill>
                  <a:srgbClr val="000000"/>
                </a:solidFill>
                <a:latin typeface="Courier New"/>
              </a:rPr>
              <a:t>	    </a:t>
            </a:r>
            <a:r>
              <a:rPr lang="en-US" sz="2800" b="1" strike="noStrike" spc="-1" dirty="0" err="1">
                <a:solidFill>
                  <a:srgbClr val="000000"/>
                </a:solidFill>
                <a:latin typeface="Courier New"/>
              </a:rPr>
              <a:t>dst.add</a:t>
            </a:r>
            <a:r>
              <a:rPr lang="en-US" sz="2800" b="1" strike="noStrike" spc="-1" dirty="0">
                <a:solidFill>
                  <a:srgbClr val="000000"/>
                </a:solidFill>
                <a:latin typeface="Courier New"/>
              </a:rPr>
              <a:t>(t);</a:t>
            </a:r>
            <a:endParaRPr lang="en-US" sz="2800" b="0" strike="noStrike" spc="-1" dirty="0">
              <a:solidFill>
                <a:srgbClr val="000000"/>
              </a:solidFill>
              <a:latin typeface="Calibri"/>
            </a:endParaRPr>
          </a:p>
          <a:p>
            <a:pPr>
              <a:lnSpc>
                <a:spcPct val="80000"/>
              </a:lnSpc>
              <a:spcBef>
                <a:spcPts val="751"/>
              </a:spcBef>
            </a:pPr>
            <a:r>
              <a:rPr lang="en-US" sz="2800" b="1" strike="noStrike" spc="-1" dirty="0">
                <a:solidFill>
                  <a:srgbClr val="000000"/>
                </a:solidFill>
                <a:latin typeface="Courier New"/>
              </a:rPr>
              <a:t>   }</a:t>
            </a:r>
            <a:endParaRPr lang="en-US" sz="2800" b="0" strike="noStrike" spc="-1" dirty="0">
              <a:solidFill>
                <a:srgbClr val="000000"/>
              </a:solidFill>
              <a:latin typeface="Calibri"/>
            </a:endParaRPr>
          </a:p>
          <a:p>
            <a:pPr>
              <a:lnSpc>
                <a:spcPct val="80000"/>
              </a:lnSpc>
              <a:spcBef>
                <a:spcPts val="751"/>
              </a:spcBef>
            </a:pPr>
            <a:r>
              <a:rPr lang="en-US" sz="2800" b="1" strike="noStrike" spc="-1" dirty="0">
                <a:solidFill>
                  <a:srgbClr val="000000"/>
                </a:solidFill>
                <a:latin typeface="Courier New"/>
              </a:rPr>
              <a:t> }</a:t>
            </a:r>
            <a:endParaRPr lang="en-US" sz="2800" b="0" strike="noStrike" spc="-1" dirty="0">
              <a:solidFill>
                <a:srgbClr val="000000"/>
              </a:solidFill>
              <a:latin typeface="Calibri"/>
            </a:endParaRPr>
          </a:p>
          <a:p>
            <a:pPr>
              <a:lnSpc>
                <a:spcPct val="80000"/>
              </a:lnSpc>
              <a:spcBef>
                <a:spcPts val="751"/>
              </a:spcBef>
            </a:pPr>
            <a:r>
              <a:rPr lang="en-US" sz="2800" b="1" strike="noStrike" spc="-1" dirty="0">
                <a:solidFill>
                  <a:srgbClr val="000000"/>
                </a:solidFill>
                <a:latin typeface="Courier New"/>
              </a:rPr>
              <a:t>}</a:t>
            </a:r>
            <a:endParaRPr lang="en-US" sz="2800" b="0" strike="noStrike" spc="-1" dirty="0">
              <a:solidFill>
                <a:srgbClr val="000000"/>
              </a:solidFill>
              <a:latin typeface="Calibri"/>
            </a:endParaRPr>
          </a:p>
          <a:p>
            <a:pPr>
              <a:lnSpc>
                <a:spcPct val="100000"/>
              </a:lnSpc>
              <a:spcBef>
                <a:spcPts val="751"/>
              </a:spcBef>
            </a:pPr>
            <a:endParaRPr lang="en-US" sz="2800" b="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rPr>
              <a:t>	</a:t>
            </a:r>
          </a:p>
        </p:txBody>
      </p:sp>
      <p:sp>
        <p:nvSpPr>
          <p:cNvPr id="201" name="TextShape 3"/>
          <p:cNvSpPr txBox="1"/>
          <p:nvPr/>
        </p:nvSpPr>
        <p:spPr>
          <a:xfrm>
            <a:off x="228600" y="6248520"/>
            <a:ext cx="67053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2" name="TextShape 4"/>
          <p:cNvSpPr txBox="1"/>
          <p:nvPr/>
        </p:nvSpPr>
        <p:spPr>
          <a:xfrm>
            <a:off x="6458040" y="6356520"/>
            <a:ext cx="2057040" cy="364680"/>
          </a:xfrm>
          <a:prstGeom prst="rect">
            <a:avLst/>
          </a:prstGeom>
          <a:noFill/>
          <a:ln>
            <a:noFill/>
          </a:ln>
        </p:spPr>
        <p:txBody>
          <a:bodyPr anchor="ctr"/>
          <a:lstStyle/>
          <a:p>
            <a:pPr algn="r">
              <a:lnSpc>
                <a:spcPct val="100000"/>
              </a:lnSpc>
            </a:pPr>
            <a:fld id="{266B5332-480A-437D-B5CE-02BA42FA3026}" type="slidenum">
              <a:rPr lang="en-US" sz="1400" b="0" strike="noStrike" spc="-1">
                <a:solidFill>
                  <a:srgbClr val="8B8B8B"/>
                </a:solidFill>
                <a:latin typeface="Tahoma"/>
                <a:ea typeface="MS PGothic"/>
              </a:rPr>
              <a:t>32</a:t>
            </a:fld>
            <a:endParaRPr lang="en-US" sz="1400" b="0" strike="noStrike" spc="-1">
              <a:latin typeface="Times New Roman"/>
            </a:endParaRPr>
          </a:p>
        </p:txBody>
      </p:sp>
      <p:sp>
        <p:nvSpPr>
          <p:cNvPr id="203" name="CustomShape 5"/>
          <p:cNvSpPr/>
          <p:nvPr/>
        </p:nvSpPr>
        <p:spPr>
          <a:xfrm>
            <a:off x="228600" y="5226862"/>
            <a:ext cx="8619480" cy="8218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When you want to make a single (often static) method generic </a:t>
            </a:r>
            <a:endParaRPr lang="en-US" sz="2400" b="0" strike="noStrike" spc="-1">
              <a:latin typeface="Arial"/>
            </a:endParaRPr>
          </a:p>
          <a:p>
            <a:pPr>
              <a:lnSpc>
                <a:spcPct val="100000"/>
              </a:lnSpc>
            </a:pPr>
            <a:r>
              <a:rPr lang="en-US" sz="2400" b="0" strike="noStrike" spc="-1">
                <a:solidFill>
                  <a:srgbClr val="000000"/>
                </a:solidFill>
                <a:latin typeface="Arial"/>
                <a:ea typeface="MS PGothic"/>
              </a:rPr>
              <a:t>in a class, precede its return type by type parameter(s).</a:t>
            </a:r>
            <a:endParaRPr lang="en-US" sz="24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7955-53C2-445D-B204-782ABB9E96DF}"/>
              </a:ext>
            </a:extLst>
          </p:cNvPr>
          <p:cNvSpPr>
            <a:spLocks noGrp="1"/>
          </p:cNvSpPr>
          <p:nvPr>
            <p:ph type="title"/>
          </p:nvPr>
        </p:nvSpPr>
        <p:spPr/>
        <p:txBody>
          <a:bodyPr/>
          <a:lstStyle/>
          <a:p>
            <a:r>
              <a:rPr lang="en-US" spc="-1" dirty="0">
                <a:solidFill>
                  <a:srgbClr val="000000"/>
                </a:solidFill>
              </a:rPr>
              <a:t>Compiler Ensures Type Compatibility</a:t>
            </a:r>
            <a:endParaRPr lang="en-US" dirty="0"/>
          </a:p>
        </p:txBody>
      </p:sp>
      <p:sp>
        <p:nvSpPr>
          <p:cNvPr id="4" name="Footer Placeholder 3">
            <a:extLst>
              <a:ext uri="{FF2B5EF4-FFF2-40B4-BE49-F238E27FC236}">
                <a16:creationId xmlns:a16="http://schemas.microsoft.com/office/drawing/2014/main" id="{96D3F5A7-4705-4B57-A644-5842C8557DB5}"/>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
        <p:nvSpPr>
          <p:cNvPr id="5" name="TextBox 4">
            <a:extLst>
              <a:ext uri="{FF2B5EF4-FFF2-40B4-BE49-F238E27FC236}">
                <a16:creationId xmlns:a16="http://schemas.microsoft.com/office/drawing/2014/main" id="{8FF94925-121F-4A7E-AE1C-EF57E5A5E956}"/>
              </a:ext>
            </a:extLst>
          </p:cNvPr>
          <p:cNvSpPr txBox="1"/>
          <p:nvPr/>
        </p:nvSpPr>
        <p:spPr>
          <a:xfrm>
            <a:off x="628650" y="1604254"/>
            <a:ext cx="7450494" cy="4872103"/>
          </a:xfrm>
          <a:prstGeom prst="rect">
            <a:avLst/>
          </a:prstGeom>
          <a:noFill/>
        </p:spPr>
        <p:txBody>
          <a:bodyPr wrap="square" rtlCol="0">
            <a:spAutoFit/>
          </a:bodyPr>
          <a:lstStyle/>
          <a:p>
            <a:pPr defTabSz="685800">
              <a:lnSpc>
                <a:spcPct val="80000"/>
              </a:lnSpc>
              <a:spcBef>
                <a:spcPts val="563"/>
              </a:spcBef>
            </a:pPr>
            <a:r>
              <a:rPr lang="fr-FR" b="1" dirty="0"/>
              <a:t>public </a:t>
            </a:r>
            <a:r>
              <a:rPr lang="fr-FR" b="1" dirty="0" err="1"/>
              <a:t>static</a:t>
            </a:r>
            <a:r>
              <a:rPr lang="fr-FR" b="1" dirty="0"/>
              <a:t> &lt;T&gt; </a:t>
            </a:r>
            <a:r>
              <a:rPr lang="fr-FR" b="1" dirty="0" err="1"/>
              <a:t>void</a:t>
            </a:r>
            <a:r>
              <a:rPr lang="fr-FR" b="1" dirty="0"/>
              <a:t> copy(List&lt;T&gt; dst, List&lt;T&gt; src) {…}</a:t>
            </a:r>
          </a:p>
          <a:p>
            <a:pPr defTabSz="685800">
              <a:lnSpc>
                <a:spcPct val="80000"/>
              </a:lnSpc>
              <a:spcBef>
                <a:spcPts val="563"/>
              </a:spcBef>
            </a:pPr>
            <a:endParaRPr lang="en-US" sz="1400" dirty="0">
              <a:solidFill>
                <a:prstClr val="black"/>
              </a:solidFill>
              <a:latin typeface="Calibri" panose="020F0502020204030204"/>
            </a:endParaRPr>
          </a:p>
          <a:p>
            <a:pPr defTabSz="685800"/>
            <a:r>
              <a:rPr lang="en-US" sz="1400" spc="-1" dirty="0">
                <a:solidFill>
                  <a:prstClr val="black"/>
                </a:solidFill>
                <a:latin typeface="Courier New" panose="02070309020205020404" pitchFamily="49" charset="0"/>
                <a:cs typeface="Courier New" panose="02070309020205020404" pitchFamily="49" charset="0"/>
              </a:rPr>
              <a:t>List&lt;Number&gt; l1;</a:t>
            </a:r>
          </a:p>
          <a:p>
            <a:pPr defTabSz="685800"/>
            <a:r>
              <a:rPr lang="en-US" sz="1400" spc="-1" dirty="0">
                <a:solidFill>
                  <a:prstClr val="black"/>
                </a:solidFill>
                <a:latin typeface="Courier New" panose="02070309020205020404" pitchFamily="49" charset="0"/>
                <a:cs typeface="Courier New" panose="02070309020205020404" pitchFamily="49" charset="0"/>
              </a:rPr>
              <a:t>List&lt;String&gt; l2; </a:t>
            </a:r>
          </a:p>
          <a:p>
            <a:pPr defTabSz="685800"/>
            <a:r>
              <a:rPr lang="en-US" sz="1400" spc="-1" dirty="0">
                <a:solidFill>
                  <a:prstClr val="black"/>
                </a:solidFill>
                <a:latin typeface="Courier New" panose="02070309020205020404" pitchFamily="49" charset="0"/>
                <a:cs typeface="Courier New" panose="02070309020205020404" pitchFamily="49" charset="0"/>
              </a:rPr>
              <a:t>copy(l1,l2); // compile-time error. </a:t>
            </a:r>
          </a:p>
          <a:p>
            <a:pPr defTabSz="685800"/>
            <a:r>
              <a:rPr lang="en-US" sz="1400" spc="-1" dirty="0">
                <a:solidFill>
                  <a:prstClr val="black"/>
                </a:solidFill>
                <a:latin typeface="Calibri" panose="020F0502020204030204"/>
                <a:cs typeface="Courier New" panose="02070309020205020404" pitchFamily="49" charset="0"/>
              </a:rPr>
              <a:t>Informally, we cannot store Strings into a list of Numbers!. </a:t>
            </a:r>
          </a:p>
          <a:p>
            <a:pPr defTabSz="685800"/>
            <a:endParaRPr lang="en-US" sz="1400" spc="-1" dirty="0">
              <a:solidFill>
                <a:prstClr val="black"/>
              </a:solidFill>
              <a:latin typeface="Calibri" panose="020F0502020204030204"/>
              <a:cs typeface="Courier New" panose="02070309020205020404" pitchFamily="49" charset="0"/>
            </a:endParaRPr>
          </a:p>
          <a:p>
            <a:pPr defTabSz="685800"/>
            <a:r>
              <a:rPr lang="en-US" sz="1400" spc="-1" dirty="0">
                <a:solidFill>
                  <a:prstClr val="black"/>
                </a:solidFill>
                <a:latin typeface="Courier New" panose="02070309020205020404" pitchFamily="49" charset="0"/>
                <a:cs typeface="Courier New" panose="02070309020205020404" pitchFamily="49" charset="0"/>
              </a:rPr>
              <a:t>Another example:</a:t>
            </a:r>
          </a:p>
          <a:p>
            <a:pPr defTabSz="685800"/>
            <a:r>
              <a:rPr lang="en-US" sz="1400" spc="-1" dirty="0">
                <a:solidFill>
                  <a:prstClr val="black"/>
                </a:solidFill>
                <a:latin typeface="Courier New" panose="02070309020205020404" pitchFamily="49" charset="0"/>
                <a:cs typeface="Courier New" panose="02070309020205020404" pitchFamily="49" charset="0"/>
              </a:rPr>
              <a:t>List&lt;String&gt; l1;</a:t>
            </a:r>
          </a:p>
          <a:p>
            <a:pPr defTabSz="685800"/>
            <a:r>
              <a:rPr lang="en-US" sz="1400" spc="-1" dirty="0">
                <a:solidFill>
                  <a:prstClr val="black"/>
                </a:solidFill>
                <a:latin typeface="Courier New" panose="02070309020205020404" pitchFamily="49" charset="0"/>
                <a:cs typeface="Courier New" panose="02070309020205020404" pitchFamily="49" charset="0"/>
              </a:rPr>
              <a:t>List&lt;Object&gt; l2;</a:t>
            </a:r>
          </a:p>
          <a:p>
            <a:pPr defTabSz="685800"/>
            <a:r>
              <a:rPr lang="en-US" sz="1400" spc="-1" dirty="0">
                <a:solidFill>
                  <a:prstClr val="black"/>
                </a:solidFill>
                <a:latin typeface="Courier New" panose="02070309020205020404" pitchFamily="49" charset="0"/>
                <a:cs typeface="Courier New" panose="02070309020205020404" pitchFamily="49" charset="0"/>
              </a:rPr>
              <a:t>copy(l1,l2); // compile-time error. </a:t>
            </a:r>
          </a:p>
          <a:p>
            <a:pPr defTabSz="685800"/>
            <a:r>
              <a:rPr lang="en-US" sz="1400" spc="-1" dirty="0">
                <a:solidFill>
                  <a:prstClr val="black"/>
                </a:solidFill>
                <a:latin typeface="Calibri" panose="020F0502020204030204"/>
                <a:cs typeface="Courier New" panose="02070309020205020404" pitchFamily="49" charset="0"/>
              </a:rPr>
              <a:t>We cannot store Objects into a list of Strings. </a:t>
            </a:r>
          </a:p>
          <a:p>
            <a:pPr defTabSz="685800"/>
            <a:endParaRPr lang="en-US" sz="1400" spc="-1" dirty="0">
              <a:solidFill>
                <a:prstClr val="black"/>
              </a:solidFill>
              <a:latin typeface="Courier New" panose="02070309020205020404" pitchFamily="49" charset="0"/>
              <a:cs typeface="Courier New" panose="02070309020205020404" pitchFamily="49" charset="0"/>
            </a:endParaRPr>
          </a:p>
          <a:p>
            <a:pPr defTabSz="685800"/>
            <a:r>
              <a:rPr lang="en-US" sz="1400" spc="-1" dirty="0">
                <a:solidFill>
                  <a:prstClr val="black"/>
                </a:solidFill>
                <a:latin typeface="Courier New" panose="02070309020205020404" pitchFamily="49" charset="0"/>
                <a:cs typeface="Courier New" panose="02070309020205020404" pitchFamily="49" charset="0"/>
              </a:rPr>
              <a:t>Another example.</a:t>
            </a:r>
          </a:p>
          <a:p>
            <a:pPr defTabSz="685800"/>
            <a:r>
              <a:rPr lang="en-US" sz="1400" spc="-1" dirty="0">
                <a:solidFill>
                  <a:prstClr val="black"/>
                </a:solidFill>
                <a:latin typeface="Courier New" panose="02070309020205020404" pitchFamily="49" charset="0"/>
                <a:cs typeface="Courier New" panose="02070309020205020404" pitchFamily="49" charset="0"/>
              </a:rPr>
              <a:t>List&lt;Object&gt; l1;</a:t>
            </a:r>
          </a:p>
          <a:p>
            <a:pPr defTabSz="685800"/>
            <a:r>
              <a:rPr lang="en-US" sz="1400" spc="-1" dirty="0">
                <a:solidFill>
                  <a:prstClr val="black"/>
                </a:solidFill>
                <a:latin typeface="Courier New" panose="02070309020205020404" pitchFamily="49" charset="0"/>
                <a:cs typeface="Courier New" panose="02070309020205020404" pitchFamily="49" charset="0"/>
              </a:rPr>
              <a:t>List&lt;String&gt; l2;</a:t>
            </a:r>
          </a:p>
          <a:p>
            <a:pPr defTabSz="685800"/>
            <a:r>
              <a:rPr lang="en-US" sz="1400" spc="-1" dirty="0">
                <a:solidFill>
                  <a:prstClr val="black"/>
                </a:solidFill>
                <a:latin typeface="Courier New" panose="02070309020205020404" pitchFamily="49" charset="0"/>
                <a:cs typeface="Courier New" panose="02070309020205020404" pitchFamily="49" charset="0"/>
              </a:rPr>
              <a:t>copy(l1,l2); // Can't do this either.</a:t>
            </a:r>
          </a:p>
          <a:p>
            <a:pPr defTabSz="685800"/>
            <a:endParaRPr lang="en-US" sz="1400" spc="-1" dirty="0">
              <a:solidFill>
                <a:prstClr val="black"/>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List&lt;String&gt; l7; </a:t>
            </a:r>
          </a:p>
          <a:p>
            <a:r>
              <a:rPr lang="en-US" sz="1400" dirty="0">
                <a:latin typeface="Courier New" panose="02070309020205020404" pitchFamily="49" charset="0"/>
                <a:cs typeface="Courier New" panose="02070309020205020404" pitchFamily="49" charset="0"/>
              </a:rPr>
              <a:t>List&lt;String&gt; l8;</a:t>
            </a:r>
          </a:p>
          <a:p>
            <a:r>
              <a:rPr lang="en-US" sz="1400" dirty="0">
                <a:latin typeface="Courier New" panose="02070309020205020404" pitchFamily="49" charset="0"/>
                <a:cs typeface="Courier New" panose="02070309020205020404" pitchFamily="49" charset="0"/>
              </a:rPr>
              <a:t>copy(l7, l8); // this one will work</a:t>
            </a:r>
            <a:endParaRPr lang="en-US" sz="1400" spc="-1" dirty="0">
              <a:solidFill>
                <a:prstClr val="black"/>
              </a:solidFill>
              <a:latin typeface="Courier New" panose="02070309020205020404" pitchFamily="49" charset="0"/>
              <a:cs typeface="Courier New" panose="02070309020205020404" pitchFamily="49" charset="0"/>
            </a:endParaRPr>
          </a:p>
          <a:p>
            <a:pPr defTabSz="685800"/>
            <a:endParaRPr lang="en-US" sz="1400" dirty="0">
              <a:solidFill>
                <a:prstClr val="black"/>
              </a:solidFill>
              <a:latin typeface="Calibri" panose="020F0502020204030204"/>
            </a:endParaRPr>
          </a:p>
        </p:txBody>
      </p:sp>
    </p:spTree>
    <p:extLst>
      <p:ext uri="{BB962C8B-B14F-4D97-AF65-F5344CB8AC3E}">
        <p14:creationId xmlns:p14="http://schemas.microsoft.com/office/powerpoint/2010/main" val="2705771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Bounded Types?</a:t>
            </a:r>
            <a:endParaRPr lang="en-US" sz="3300" b="0" strike="noStrike" spc="-1" dirty="0">
              <a:solidFill>
                <a:srgbClr val="000000"/>
              </a:solidFill>
              <a:latin typeface="Tahoma"/>
            </a:endParaRPr>
          </a:p>
        </p:txBody>
      </p:sp>
      <p:sp>
        <p:nvSpPr>
          <p:cNvPr id="205" name="TextShape 2"/>
          <p:cNvSpPr txBox="1"/>
          <p:nvPr/>
        </p:nvSpPr>
        <p:spPr>
          <a:xfrm>
            <a:off x="228600" y="1447920"/>
            <a:ext cx="8878680" cy="4532040"/>
          </a:xfrm>
          <a:prstGeom prst="rect">
            <a:avLst/>
          </a:prstGeom>
          <a:noFill/>
          <a:ln>
            <a:noFill/>
          </a:ln>
        </p:spPr>
        <p:txBody>
          <a:bodyPr>
            <a:normAutofit/>
          </a:bodyPr>
          <a:lstStyle/>
          <a:p>
            <a:pPr>
              <a:lnSpc>
                <a:spcPct val="80000"/>
              </a:lnSpc>
              <a:spcBef>
                <a:spcPts val="751"/>
              </a:spcBef>
            </a:pPr>
            <a:endParaRPr lang="en-US" sz="2000" b="0" strike="noStrike" spc="-1" dirty="0">
              <a:solidFill>
                <a:srgbClr val="000000"/>
              </a:solidFill>
              <a:latin typeface="Calibri"/>
            </a:endParaRPr>
          </a:p>
          <a:p>
            <a:pPr>
              <a:lnSpc>
                <a:spcPct val="80000"/>
              </a:lnSpc>
              <a:spcBef>
                <a:spcPts val="751"/>
              </a:spcBef>
            </a:pPr>
            <a:r>
              <a:rPr lang="en-US" sz="2000" spc="-1" dirty="0">
                <a:solidFill>
                  <a:srgbClr val="000000"/>
                </a:solidFill>
                <a:latin typeface="Calibri"/>
              </a:rPr>
              <a:t>We would like to do this, but it won't compile</a:t>
            </a:r>
            <a:r>
              <a:rPr lang="en-US" sz="2000" b="0" strike="noStrike" spc="-1" dirty="0">
                <a:solidFill>
                  <a:srgbClr val="000000"/>
                </a:solidFill>
                <a:latin typeface="Calibri"/>
              </a:rPr>
              <a:t>	</a:t>
            </a:r>
          </a:p>
          <a:p>
            <a:pPr>
              <a:lnSpc>
                <a:spcPct val="80000"/>
              </a:lnSpc>
              <a:spcBef>
                <a:spcPts val="751"/>
              </a:spcBef>
            </a:pPr>
            <a:r>
              <a:rPr lang="en-US" sz="2000" b="1" strike="noStrike" spc="-1" dirty="0">
                <a:solidFill>
                  <a:srgbClr val="000000"/>
                </a:solidFill>
                <a:latin typeface="Courier New"/>
              </a:rPr>
              <a:t>&lt;</a:t>
            </a:r>
            <a:r>
              <a:rPr lang="en-US" sz="2000" b="1" strike="noStrike" spc="-1" dirty="0">
                <a:solidFill>
                  <a:srgbClr val="000090"/>
                </a:solidFill>
                <a:latin typeface="Courier New"/>
              </a:rPr>
              <a:t>T</a:t>
            </a:r>
            <a:r>
              <a:rPr lang="en-US" sz="2000" b="1" strike="noStrike" spc="-1" dirty="0">
                <a:solidFill>
                  <a:srgbClr val="000000"/>
                </a:solidFill>
                <a:latin typeface="Courier New"/>
              </a:rPr>
              <a:t>&gt; void copy(List&lt;T2 super </a:t>
            </a:r>
            <a:r>
              <a:rPr lang="en-US" sz="2000" b="1" strike="noStrike" spc="-1" dirty="0">
                <a:solidFill>
                  <a:srgbClr val="0000FF"/>
                </a:solidFill>
                <a:latin typeface="Courier New"/>
              </a:rPr>
              <a:t>T</a:t>
            </a:r>
            <a:r>
              <a:rPr lang="en-US" sz="2000" b="1" strike="noStrike" spc="-1" dirty="0">
                <a:solidFill>
                  <a:srgbClr val="000000"/>
                </a:solidFill>
                <a:latin typeface="Courier New"/>
              </a:rPr>
              <a:t>&gt; </a:t>
            </a:r>
            <a:r>
              <a:rPr lang="en-US" sz="2000" b="1" strike="noStrike" spc="-1" dirty="0" err="1">
                <a:solidFill>
                  <a:srgbClr val="000000"/>
                </a:solidFill>
                <a:latin typeface="Courier New"/>
              </a:rPr>
              <a:t>dst</a:t>
            </a: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80000"/>
              </a:lnSpc>
              <a:spcBef>
                <a:spcPts val="751"/>
              </a:spcBef>
            </a:pPr>
            <a:r>
              <a:rPr lang="en-US" sz="2000" b="1" strike="noStrike" spc="-1" dirty="0">
                <a:solidFill>
                  <a:srgbClr val="000000"/>
                </a:solidFill>
                <a:latin typeface="Courier New"/>
              </a:rPr>
              <a:t>              List&lt;T3 extends </a:t>
            </a:r>
            <a:r>
              <a:rPr lang="en-US" sz="2000" b="1" strike="noStrike" spc="-1" dirty="0">
                <a:solidFill>
                  <a:srgbClr val="0000FF"/>
                </a:solidFill>
                <a:latin typeface="Courier New"/>
              </a:rPr>
              <a:t>T</a:t>
            </a:r>
            <a:r>
              <a:rPr lang="en-US" sz="2000" b="1" strike="noStrike" spc="-1" dirty="0">
                <a:solidFill>
                  <a:srgbClr val="000000"/>
                </a:solidFill>
                <a:latin typeface="Courier New"/>
              </a:rPr>
              <a:t>&gt; </a:t>
            </a:r>
            <a:r>
              <a:rPr lang="en-US" sz="2000" b="1" strike="noStrike" spc="-1" dirty="0" err="1">
                <a:solidFill>
                  <a:srgbClr val="000000"/>
                </a:solidFill>
                <a:latin typeface="Courier New"/>
              </a:rPr>
              <a:t>src</a:t>
            </a:r>
            <a:r>
              <a:rPr lang="en-US" sz="2000" b="1" strike="noStrike" spc="-1" dirty="0">
                <a:solidFill>
                  <a:srgbClr val="000000"/>
                </a:solidFill>
                <a:latin typeface="Courier New"/>
              </a:rPr>
              <a:t>);</a:t>
            </a:r>
          </a:p>
          <a:p>
            <a:pPr>
              <a:lnSpc>
                <a:spcPct val="80000"/>
              </a:lnSpc>
              <a:spcBef>
                <a:spcPts val="751"/>
              </a:spcBef>
            </a:pPr>
            <a:r>
              <a:rPr lang="en-US" sz="2000" b="1" spc="-1" dirty="0">
                <a:solidFill>
                  <a:srgbClr val="000000"/>
                </a:solidFill>
                <a:latin typeface="Courier New"/>
              </a:rPr>
              <a:t>Why? We would like:</a:t>
            </a:r>
          </a:p>
          <a:p>
            <a:pPr>
              <a:lnSpc>
                <a:spcPct val="80000"/>
              </a:lnSpc>
              <a:spcBef>
                <a:spcPts val="751"/>
              </a:spcBef>
            </a:pPr>
            <a:r>
              <a:rPr lang="en-US" sz="2000" spc="-1" dirty="0"/>
              <a:t>T2 super T means T2 is a supertype of T. T3 extends T means that T3 is a subtype of T. Thus, T3 is a subtype of T2! This makes sense: the destination list should be able to store all elements stored in the source list.</a:t>
            </a:r>
          </a:p>
          <a:p>
            <a:pPr>
              <a:lnSpc>
                <a:spcPct val="80000"/>
              </a:lnSpc>
              <a:spcBef>
                <a:spcPts val="751"/>
              </a:spcBef>
            </a:pPr>
            <a:endParaRPr lang="en-US" sz="2000" b="0" strike="noStrike" spc="-1" dirty="0">
              <a:solidFill>
                <a:srgbClr val="000000"/>
              </a:solidFill>
              <a:latin typeface="Calibri"/>
            </a:endParaRPr>
          </a:p>
          <a:p>
            <a:pPr>
              <a:lnSpc>
                <a:spcPct val="80000"/>
              </a:lnSpc>
              <a:spcBef>
                <a:spcPts val="751"/>
              </a:spcBef>
            </a:pPr>
            <a:r>
              <a:rPr lang="en-US" sz="2000" b="1" strike="noStrike" spc="-1" dirty="0">
                <a:solidFill>
                  <a:srgbClr val="000000"/>
                </a:solidFill>
                <a:latin typeface="Courier New"/>
              </a:rPr>
              <a:t>(</a:t>
            </a:r>
            <a:r>
              <a:rPr lang="en-US" sz="2000" b="0" strike="noStrike" spc="-1" dirty="0">
                <a:solidFill>
                  <a:srgbClr val="000000"/>
                </a:solidFill>
                <a:latin typeface="Calibri"/>
              </a:rPr>
              <a:t>actually, we can use wildcards ? --- more on this later:</a:t>
            </a:r>
          </a:p>
          <a:p>
            <a:pPr>
              <a:lnSpc>
                <a:spcPct val="80000"/>
              </a:lnSpc>
              <a:spcBef>
                <a:spcPts val="751"/>
              </a:spcBef>
            </a:pPr>
            <a:r>
              <a:rPr lang="en-US" sz="2000" b="1" strike="noStrike" spc="-1" dirty="0">
                <a:solidFill>
                  <a:srgbClr val="000000"/>
                </a:solidFill>
                <a:latin typeface="Courier New"/>
              </a:rPr>
              <a:t> &lt;</a:t>
            </a:r>
            <a:r>
              <a:rPr lang="en-US" sz="2000" b="1" strike="noStrike" spc="-1" dirty="0">
                <a:solidFill>
                  <a:srgbClr val="000090"/>
                </a:solidFill>
                <a:latin typeface="Courier New"/>
              </a:rPr>
              <a:t>T</a:t>
            </a:r>
            <a:r>
              <a:rPr lang="en-US" sz="2000" b="1" strike="noStrike" spc="-1" dirty="0">
                <a:solidFill>
                  <a:srgbClr val="000000"/>
                </a:solidFill>
                <a:latin typeface="Courier New"/>
              </a:rPr>
              <a:t>&gt; void copy(List&lt;? super T&gt; </a:t>
            </a:r>
            <a:r>
              <a:rPr lang="en-US" sz="2000" b="1" strike="noStrike" spc="-1" dirty="0" err="1">
                <a:solidFill>
                  <a:srgbClr val="000000"/>
                </a:solidFill>
                <a:latin typeface="Courier New"/>
              </a:rPr>
              <a:t>dst</a:t>
            </a: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80000"/>
              </a:lnSpc>
              <a:spcBef>
                <a:spcPts val="751"/>
              </a:spcBef>
            </a:pPr>
            <a:r>
              <a:rPr lang="en-US" sz="2000" b="1" strike="noStrike" spc="-1" dirty="0">
                <a:solidFill>
                  <a:srgbClr val="000000"/>
                </a:solidFill>
                <a:latin typeface="Courier New"/>
              </a:rPr>
              <a:t>               List&lt;? extends T&gt; </a:t>
            </a:r>
            <a:r>
              <a:rPr lang="en-US" sz="2000" b="1" strike="noStrike" spc="-1" dirty="0" err="1">
                <a:solidFill>
                  <a:srgbClr val="000000"/>
                </a:solidFill>
                <a:latin typeface="Courier New"/>
              </a:rPr>
              <a:t>src</a:t>
            </a:r>
            <a:r>
              <a:rPr lang="en-US" sz="2000" b="1" strike="noStrike" spc="-1" dirty="0">
                <a:solidFill>
                  <a:srgbClr val="000000"/>
                </a:solidFill>
                <a:latin typeface="Courier New"/>
              </a:rPr>
              <a:t>); )</a:t>
            </a:r>
          </a:p>
          <a:p>
            <a:pPr>
              <a:lnSpc>
                <a:spcPct val="80000"/>
              </a:lnSpc>
              <a:spcBef>
                <a:spcPts val="751"/>
              </a:spcBef>
            </a:pPr>
            <a:endParaRPr lang="en-US" sz="2000" b="0" strike="noStrike" spc="-1" dirty="0">
              <a:solidFill>
                <a:srgbClr val="000000"/>
              </a:solidFill>
              <a:latin typeface="Calibri"/>
            </a:endParaRPr>
          </a:p>
          <a:p>
            <a:pPr>
              <a:lnSpc>
                <a:spcPct val="80000"/>
              </a:lnSpc>
              <a:spcBef>
                <a:spcPts val="751"/>
              </a:spcBef>
            </a:pPr>
            <a:endParaRPr lang="en-US" sz="2000" b="0" strike="noStrike" spc="-1" dirty="0">
              <a:solidFill>
                <a:srgbClr val="000000"/>
              </a:solidFill>
              <a:latin typeface="Calibri"/>
            </a:endParaRPr>
          </a:p>
        </p:txBody>
      </p:sp>
      <p:sp>
        <p:nvSpPr>
          <p:cNvPr id="206" name="TextShape 3"/>
          <p:cNvSpPr txBox="1"/>
          <p:nvPr/>
        </p:nvSpPr>
        <p:spPr>
          <a:xfrm>
            <a:off x="228600" y="6172200"/>
            <a:ext cx="7009920" cy="6091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7" name="TextShape 4"/>
          <p:cNvSpPr txBox="1"/>
          <p:nvPr/>
        </p:nvSpPr>
        <p:spPr>
          <a:xfrm>
            <a:off x="6458040" y="6356520"/>
            <a:ext cx="2057040" cy="364680"/>
          </a:xfrm>
          <a:prstGeom prst="rect">
            <a:avLst/>
          </a:prstGeom>
          <a:noFill/>
          <a:ln>
            <a:noFill/>
          </a:ln>
        </p:spPr>
        <p:txBody>
          <a:bodyPr anchor="ctr"/>
          <a:lstStyle/>
          <a:p>
            <a:pPr algn="r">
              <a:lnSpc>
                <a:spcPct val="100000"/>
              </a:lnSpc>
            </a:pPr>
            <a:fld id="{4A0A17A6-1E73-477A-8D9D-A9B6F9DE38C8}" type="slidenum">
              <a:rPr lang="en-US" sz="1400" b="0" strike="noStrike" spc="-1">
                <a:solidFill>
                  <a:srgbClr val="8B8B8B"/>
                </a:solidFill>
                <a:latin typeface="Tahoma"/>
                <a:ea typeface="MS PGothic"/>
              </a:rPr>
              <a:t>34</a:t>
            </a:fld>
            <a:endParaRPr lang="en-US" sz="1400" b="0" strike="noStrike" spc="-1">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Generics and Subtyping</a:t>
            </a:r>
            <a:endParaRPr lang="en-US" sz="3300" b="0" strike="noStrike" spc="-1">
              <a:solidFill>
                <a:srgbClr val="000000"/>
              </a:solidFill>
              <a:latin typeface="Tahoma"/>
            </a:endParaRPr>
          </a:p>
        </p:txBody>
      </p:sp>
      <p:sp>
        <p:nvSpPr>
          <p:cNvPr id="213" name="TextShape 2"/>
          <p:cNvSpPr txBox="1"/>
          <p:nvPr/>
        </p:nvSpPr>
        <p:spPr>
          <a:xfrm>
            <a:off x="628560" y="1964931"/>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1" strike="noStrike" spc="-1" dirty="0">
                <a:solidFill>
                  <a:srgbClr val="000000"/>
                </a:solidFill>
                <a:latin typeface="Courier New"/>
              </a:rPr>
              <a:t>Integer</a:t>
            </a:r>
            <a:r>
              <a:rPr lang="en-US" sz="2100" b="0" strike="noStrike" spc="-1" dirty="0">
                <a:solidFill>
                  <a:srgbClr val="000000"/>
                </a:solidFill>
                <a:latin typeface="Calibri"/>
              </a:rPr>
              <a:t> is a subtype of </a:t>
            </a:r>
            <a:r>
              <a:rPr lang="en-US" sz="2100" b="1" strike="noStrike" spc="-1" dirty="0">
                <a:solidFill>
                  <a:srgbClr val="000000"/>
                </a:solidFill>
                <a:latin typeface="Courier New"/>
              </a:rPr>
              <a:t>Number</a:t>
            </a: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Is </a:t>
            </a:r>
            <a:r>
              <a:rPr lang="en-US" sz="2100" b="1" strike="noStrike" spc="-1" dirty="0">
                <a:solidFill>
                  <a:srgbClr val="000000"/>
                </a:solidFill>
                <a:latin typeface="Courier New"/>
              </a:rPr>
              <a:t>List&lt;Integer&gt;</a:t>
            </a:r>
            <a:r>
              <a:rPr lang="en-US" sz="2100" b="0" strike="noStrike" spc="-1" dirty="0">
                <a:solidFill>
                  <a:srgbClr val="000000"/>
                </a:solidFill>
                <a:latin typeface="Calibri"/>
              </a:rPr>
              <a:t> a subtype of </a:t>
            </a:r>
            <a:r>
              <a:rPr lang="en-US" sz="2100" b="1" strike="noStrike" spc="-1" dirty="0">
                <a:solidFill>
                  <a:srgbClr val="000000"/>
                </a:solidFill>
                <a:latin typeface="Courier New"/>
              </a:rPr>
              <a:t>List&lt;Number&gt;</a:t>
            </a:r>
            <a:r>
              <a:rPr lang="en-US" sz="2100" b="0" strike="noStrike" spc="-1" dirty="0">
                <a:solidFill>
                  <a:srgbClr val="000000"/>
                </a:solidFill>
                <a:latin typeface="Calibri"/>
              </a:rPr>
              <a:t>?</a:t>
            </a:r>
          </a:p>
        </p:txBody>
      </p:sp>
      <p:sp>
        <p:nvSpPr>
          <p:cNvPr id="21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5" name="TextShape 4"/>
          <p:cNvSpPr txBox="1"/>
          <p:nvPr/>
        </p:nvSpPr>
        <p:spPr>
          <a:xfrm>
            <a:off x="6458040" y="6356520"/>
            <a:ext cx="2057040" cy="364680"/>
          </a:xfrm>
          <a:prstGeom prst="rect">
            <a:avLst/>
          </a:prstGeom>
          <a:noFill/>
          <a:ln>
            <a:noFill/>
          </a:ln>
        </p:spPr>
        <p:txBody>
          <a:bodyPr anchor="ctr"/>
          <a:lstStyle/>
          <a:p>
            <a:pPr algn="r">
              <a:lnSpc>
                <a:spcPct val="100000"/>
              </a:lnSpc>
            </a:pPr>
            <a:fld id="{94BF70C0-37DC-46A9-AE3F-2523E00B85A5}" type="slidenum">
              <a:rPr lang="en-US" sz="1400" b="0" strike="noStrike" spc="-1">
                <a:solidFill>
                  <a:srgbClr val="8B8B8B"/>
                </a:solidFill>
                <a:latin typeface="Tahoma"/>
                <a:ea typeface="MS PGothic"/>
              </a:rPr>
              <a:t>35</a:t>
            </a:fld>
            <a:endParaRPr lang="en-US" sz="1400" b="0" strike="noStrike" spc="-1">
              <a:latin typeface="Times New Roman"/>
            </a:endParaRPr>
          </a:p>
        </p:txBody>
      </p:sp>
      <p:sp>
        <p:nvSpPr>
          <p:cNvPr id="216" name="CustomShape 5"/>
          <p:cNvSpPr/>
          <p:nvPr/>
        </p:nvSpPr>
        <p:spPr>
          <a:xfrm>
            <a:off x="5475600" y="1921680"/>
            <a:ext cx="12783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dirty="0">
                <a:solidFill>
                  <a:srgbClr val="000000"/>
                </a:solidFill>
                <a:latin typeface="Courier New"/>
                <a:ea typeface="MS PGothic"/>
              </a:rPr>
              <a:t>Number</a:t>
            </a:r>
            <a:endParaRPr lang="en-US" sz="2400" b="0" strike="noStrike" spc="-1" dirty="0">
              <a:latin typeface="Arial"/>
            </a:endParaRPr>
          </a:p>
        </p:txBody>
      </p:sp>
      <p:sp>
        <p:nvSpPr>
          <p:cNvPr id="217" name="CustomShape 6"/>
          <p:cNvSpPr/>
          <p:nvPr/>
        </p:nvSpPr>
        <p:spPr>
          <a:xfrm>
            <a:off x="5400720" y="2923560"/>
            <a:ext cx="146124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Integer</a:t>
            </a:r>
            <a:endParaRPr lang="en-US" sz="2400" b="0" strike="noStrike" spc="-1">
              <a:latin typeface="Arial"/>
            </a:endParaRPr>
          </a:p>
        </p:txBody>
      </p:sp>
      <p:sp>
        <p:nvSpPr>
          <p:cNvPr id="218" name="CustomShape 7"/>
          <p:cNvSpPr/>
          <p:nvPr/>
        </p:nvSpPr>
        <p:spPr>
          <a:xfrm flipH="1" flipV="1">
            <a:off x="6111360" y="2383560"/>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19" name="CustomShape 8"/>
          <p:cNvSpPr/>
          <p:nvPr/>
        </p:nvSpPr>
        <p:spPr>
          <a:xfrm>
            <a:off x="2221920" y="4044240"/>
            <a:ext cx="237564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List&lt;Number&gt;</a:t>
            </a:r>
            <a:endParaRPr lang="en-US" sz="2400" b="0" strike="noStrike" spc="-1">
              <a:latin typeface="Arial"/>
            </a:endParaRPr>
          </a:p>
        </p:txBody>
      </p:sp>
      <p:sp>
        <p:nvSpPr>
          <p:cNvPr id="220" name="CustomShape 9"/>
          <p:cNvSpPr/>
          <p:nvPr/>
        </p:nvSpPr>
        <p:spPr>
          <a:xfrm>
            <a:off x="2147040" y="5046120"/>
            <a:ext cx="25585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List&lt;Integer&gt;</a:t>
            </a:r>
            <a:endParaRPr lang="en-US" sz="2400" b="0" strike="noStrike" spc="-1">
              <a:latin typeface="Arial"/>
            </a:endParaRPr>
          </a:p>
        </p:txBody>
      </p:sp>
      <p:sp>
        <p:nvSpPr>
          <p:cNvPr id="221" name="CustomShape 10"/>
          <p:cNvSpPr/>
          <p:nvPr/>
        </p:nvSpPr>
        <p:spPr>
          <a:xfrm flipH="1" flipV="1">
            <a:off x="3406320" y="4506120"/>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22" name="CustomShape 11"/>
          <p:cNvSpPr/>
          <p:nvPr/>
        </p:nvSpPr>
        <p:spPr>
          <a:xfrm>
            <a:off x="3719520" y="460980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a:t>
            </a:r>
            <a:endParaRPr lang="en-US" sz="2400" b="0" strike="noStrike" spc="-1">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Use Function Subtyping Rules to Find Out!</a:t>
            </a:r>
            <a:endParaRPr lang="en-US" sz="3300" b="0" strike="noStrike" spc="-1">
              <a:solidFill>
                <a:srgbClr val="000000"/>
              </a:solidFill>
              <a:latin typeface="Tahoma"/>
            </a:endParaRPr>
          </a:p>
        </p:txBody>
      </p:sp>
      <p:sp>
        <p:nvSpPr>
          <p:cNvPr id="224" name="TextShape 2"/>
          <p:cNvSpPr txBox="1"/>
          <p:nvPr/>
        </p:nvSpPr>
        <p:spPr>
          <a:xfrm>
            <a:off x="628560" y="1825560"/>
            <a:ext cx="7886520" cy="4350960"/>
          </a:xfrm>
          <a:prstGeom prst="rect">
            <a:avLst/>
          </a:prstGeom>
          <a:noFill/>
          <a:ln>
            <a:noFill/>
          </a:ln>
        </p:spPr>
        <p:txBody>
          <a:bodyPr>
            <a:normAutofit fontScale="92500" lnSpcReduction="10000"/>
          </a:bodyPr>
          <a:lstStyle/>
          <a:p>
            <a:pPr>
              <a:lnSpc>
                <a:spcPct val="100000"/>
              </a:lnSpc>
              <a:spcBef>
                <a:spcPts val="751"/>
              </a:spcBef>
            </a:pPr>
            <a:r>
              <a:rPr lang="en-US" sz="2800" b="1" strike="noStrike" spc="-1" dirty="0">
                <a:solidFill>
                  <a:srgbClr val="000000"/>
                </a:solidFill>
                <a:latin typeface="Courier New"/>
                <a:ea typeface="ＭＳ Ｐゴシック"/>
              </a:rPr>
              <a:t>interface List&lt;Number&gt; {</a:t>
            </a:r>
            <a:endParaRPr lang="en-US" sz="2800" b="0" strike="noStrike" spc="-1" dirty="0">
              <a:solidFill>
                <a:srgbClr val="000000"/>
              </a:solidFill>
              <a:latin typeface="Calibri"/>
            </a:endParaRPr>
          </a:p>
          <a:p>
            <a:pPr>
              <a:lnSpc>
                <a:spcPct val="100000"/>
              </a:lnSpc>
              <a:spcBef>
                <a:spcPts val="751"/>
              </a:spcBef>
            </a:pPr>
            <a:r>
              <a:rPr lang="en-US" sz="2800" b="1" strike="noStrike" spc="-1" dirty="0">
                <a:solidFill>
                  <a:srgbClr val="000000"/>
                </a:solidFill>
                <a:latin typeface="Courier New"/>
                <a:ea typeface="ＭＳ Ｐゴシック"/>
              </a:rPr>
              <a:t>   </a:t>
            </a:r>
            <a:r>
              <a:rPr lang="en-US" sz="2800" b="1" strike="noStrike" spc="-1" dirty="0" err="1">
                <a:solidFill>
                  <a:srgbClr val="000000"/>
                </a:solidFill>
                <a:latin typeface="Courier New"/>
                <a:ea typeface="ＭＳ Ｐゴシック"/>
              </a:rPr>
              <a:t>boolean</a:t>
            </a:r>
            <a:r>
              <a:rPr lang="en-US" sz="2800" b="1" strike="noStrike" spc="-1" dirty="0">
                <a:solidFill>
                  <a:srgbClr val="000000"/>
                </a:solidFill>
                <a:latin typeface="Courier New"/>
                <a:ea typeface="ＭＳ Ｐゴシック"/>
              </a:rPr>
              <a:t> add(</a:t>
            </a:r>
            <a:r>
              <a:rPr lang="en-US" sz="2800" b="1" strike="noStrike" spc="-1" dirty="0">
                <a:solidFill>
                  <a:srgbClr val="FF0000"/>
                </a:solidFill>
                <a:latin typeface="Courier New"/>
                <a:ea typeface="ＭＳ Ｐゴシック"/>
              </a:rPr>
              <a:t>Number</a:t>
            </a:r>
            <a:r>
              <a:rPr lang="en-US" sz="2800" b="1" strike="noStrike" spc="-1" dirty="0">
                <a:solidFill>
                  <a:srgbClr val="000000"/>
                </a:solidFill>
                <a:latin typeface="Courier New"/>
                <a:ea typeface="ＭＳ Ｐゴシック"/>
              </a:rPr>
              <a:t> </a:t>
            </a:r>
            <a:r>
              <a:rPr lang="en-US" sz="2800" b="1" strike="noStrike" spc="-1" dirty="0" err="1">
                <a:solidFill>
                  <a:srgbClr val="000000"/>
                </a:solidFill>
                <a:latin typeface="Courier New"/>
                <a:ea typeface="ＭＳ Ｐゴシック"/>
              </a:rPr>
              <a:t>elt</a:t>
            </a:r>
            <a:r>
              <a:rPr lang="en-US" sz="2800" b="1" strike="noStrike" spc="-1" dirty="0">
                <a:solidFill>
                  <a:srgbClr val="000000"/>
                </a:solidFill>
                <a:latin typeface="Courier New"/>
                <a:ea typeface="ＭＳ Ｐゴシック"/>
              </a:rPr>
              <a:t>);</a:t>
            </a:r>
            <a:endParaRPr lang="en-US" sz="2800" b="0" strike="noStrike" spc="-1" dirty="0">
              <a:solidFill>
                <a:srgbClr val="000000"/>
              </a:solidFill>
              <a:latin typeface="Calibri"/>
            </a:endParaRPr>
          </a:p>
          <a:p>
            <a:pPr>
              <a:lnSpc>
                <a:spcPct val="100000"/>
              </a:lnSpc>
              <a:spcBef>
                <a:spcPts val="751"/>
              </a:spcBef>
            </a:pPr>
            <a:r>
              <a:rPr lang="en-US" sz="2800" b="1" strike="noStrike" spc="-1" dirty="0">
                <a:solidFill>
                  <a:srgbClr val="000000"/>
                </a:solidFill>
                <a:latin typeface="Courier New"/>
                <a:ea typeface="ＭＳ Ｐゴシック"/>
              </a:rPr>
              <a:t>   </a:t>
            </a:r>
            <a:r>
              <a:rPr lang="en-US" sz="2800" b="1" strike="noStrike" spc="-1" dirty="0">
                <a:solidFill>
                  <a:srgbClr val="0000FF"/>
                </a:solidFill>
                <a:latin typeface="Courier New"/>
                <a:ea typeface="ＭＳ Ｐゴシック"/>
              </a:rPr>
              <a:t>Number</a:t>
            </a:r>
            <a:r>
              <a:rPr lang="en-US" sz="2800" b="1" strike="noStrike" spc="-1" dirty="0">
                <a:solidFill>
                  <a:srgbClr val="000000"/>
                </a:solidFill>
                <a:latin typeface="Courier New"/>
                <a:ea typeface="ＭＳ Ｐゴシック"/>
              </a:rPr>
              <a:t> get(int index);</a:t>
            </a:r>
            <a:endParaRPr lang="en-US" sz="2800" b="0" strike="noStrike" spc="-1" dirty="0">
              <a:solidFill>
                <a:srgbClr val="000000"/>
              </a:solidFill>
              <a:latin typeface="Calibri"/>
            </a:endParaRPr>
          </a:p>
          <a:p>
            <a:pPr>
              <a:lnSpc>
                <a:spcPct val="100000"/>
              </a:lnSpc>
              <a:spcBef>
                <a:spcPts val="751"/>
              </a:spcBef>
            </a:pPr>
            <a:r>
              <a:rPr lang="en-US" sz="2800" b="1" strike="noStrike" spc="-1" dirty="0">
                <a:solidFill>
                  <a:srgbClr val="000000"/>
                </a:solidFill>
                <a:latin typeface="Courier New"/>
                <a:ea typeface="ＭＳ Ｐゴシック"/>
              </a:rPr>
              <a:t>}</a:t>
            </a:r>
            <a:endParaRPr lang="en-US" sz="2800" b="0" strike="noStrike" spc="-1" dirty="0">
              <a:solidFill>
                <a:srgbClr val="000000"/>
              </a:solidFill>
              <a:latin typeface="Calibri"/>
            </a:endParaRPr>
          </a:p>
          <a:p>
            <a:pPr>
              <a:lnSpc>
                <a:spcPct val="100000"/>
              </a:lnSpc>
              <a:spcBef>
                <a:spcPts val="751"/>
              </a:spcBef>
            </a:pPr>
            <a:r>
              <a:rPr lang="en-US" sz="2800" b="1" strike="noStrike" spc="-1" dirty="0">
                <a:solidFill>
                  <a:srgbClr val="000000"/>
                </a:solidFill>
                <a:latin typeface="Courier New"/>
                <a:ea typeface="ＭＳ Ｐゴシック"/>
              </a:rPr>
              <a:t>interface List&lt;Integer&gt; {</a:t>
            </a:r>
            <a:endParaRPr lang="en-US" sz="2800" b="0" strike="noStrike" spc="-1" dirty="0">
              <a:solidFill>
                <a:srgbClr val="000000"/>
              </a:solidFill>
              <a:latin typeface="Calibri"/>
            </a:endParaRPr>
          </a:p>
          <a:p>
            <a:pPr>
              <a:lnSpc>
                <a:spcPct val="100000"/>
              </a:lnSpc>
              <a:spcBef>
                <a:spcPts val="751"/>
              </a:spcBef>
            </a:pPr>
            <a:r>
              <a:rPr lang="en-US" sz="2800" b="1" strike="noStrike" spc="-1" dirty="0">
                <a:solidFill>
                  <a:srgbClr val="000000"/>
                </a:solidFill>
                <a:latin typeface="Courier New"/>
                <a:ea typeface="ＭＳ Ｐゴシック"/>
              </a:rPr>
              <a:t>   </a:t>
            </a:r>
            <a:r>
              <a:rPr lang="en-US" sz="2800" b="1" strike="noStrike" spc="-1" dirty="0" err="1">
                <a:solidFill>
                  <a:srgbClr val="000000"/>
                </a:solidFill>
                <a:latin typeface="Courier New"/>
                <a:ea typeface="ＭＳ Ｐゴシック"/>
              </a:rPr>
              <a:t>boolean</a:t>
            </a:r>
            <a:r>
              <a:rPr lang="en-US" sz="2800" b="1" strike="noStrike" spc="-1" dirty="0">
                <a:solidFill>
                  <a:srgbClr val="000000"/>
                </a:solidFill>
                <a:latin typeface="Courier New"/>
                <a:ea typeface="ＭＳ Ｐゴシック"/>
              </a:rPr>
              <a:t> add(</a:t>
            </a:r>
            <a:r>
              <a:rPr lang="en-US" sz="2800" b="1" strike="noStrike" spc="-1" dirty="0">
                <a:solidFill>
                  <a:srgbClr val="FF0000"/>
                </a:solidFill>
                <a:latin typeface="Courier New"/>
                <a:ea typeface="ＭＳ Ｐゴシック"/>
              </a:rPr>
              <a:t>Integer</a:t>
            </a:r>
            <a:r>
              <a:rPr lang="en-US" sz="2800" b="1" strike="noStrike" spc="-1" dirty="0">
                <a:solidFill>
                  <a:srgbClr val="000000"/>
                </a:solidFill>
                <a:latin typeface="Courier New"/>
                <a:ea typeface="ＭＳ Ｐゴシック"/>
              </a:rPr>
              <a:t> </a:t>
            </a:r>
            <a:r>
              <a:rPr lang="en-US" sz="2800" b="1" strike="noStrike" spc="-1" dirty="0" err="1">
                <a:solidFill>
                  <a:srgbClr val="000000"/>
                </a:solidFill>
                <a:latin typeface="Courier New"/>
                <a:ea typeface="ＭＳ Ｐゴシック"/>
              </a:rPr>
              <a:t>elt</a:t>
            </a:r>
            <a:r>
              <a:rPr lang="en-US" sz="2800" b="1" strike="noStrike" spc="-1" dirty="0">
                <a:solidFill>
                  <a:srgbClr val="000000"/>
                </a:solidFill>
                <a:latin typeface="Courier New"/>
                <a:ea typeface="ＭＳ Ｐゴシック"/>
              </a:rPr>
              <a:t>);</a:t>
            </a:r>
            <a:endParaRPr lang="en-US" sz="2800" b="0" strike="noStrike" spc="-1" dirty="0">
              <a:solidFill>
                <a:srgbClr val="000000"/>
              </a:solidFill>
              <a:latin typeface="Calibri"/>
            </a:endParaRPr>
          </a:p>
          <a:p>
            <a:pPr>
              <a:lnSpc>
                <a:spcPct val="100000"/>
              </a:lnSpc>
              <a:spcBef>
                <a:spcPts val="751"/>
              </a:spcBef>
            </a:pPr>
            <a:r>
              <a:rPr lang="en-US" sz="2800" b="1" strike="noStrike" spc="-1" dirty="0">
                <a:solidFill>
                  <a:srgbClr val="000000"/>
                </a:solidFill>
                <a:latin typeface="Courier New"/>
                <a:ea typeface="ＭＳ Ｐゴシック"/>
              </a:rPr>
              <a:t>   </a:t>
            </a:r>
            <a:r>
              <a:rPr lang="en-US" sz="2800" b="1" strike="noStrike" spc="-1" dirty="0">
                <a:solidFill>
                  <a:srgbClr val="0000FF"/>
                </a:solidFill>
                <a:latin typeface="Courier New"/>
                <a:ea typeface="ＭＳ Ｐゴシック"/>
              </a:rPr>
              <a:t>Integer</a:t>
            </a:r>
            <a:r>
              <a:rPr lang="en-US" sz="2800" b="1" strike="noStrike" spc="-1" dirty="0">
                <a:solidFill>
                  <a:srgbClr val="000000"/>
                </a:solidFill>
                <a:latin typeface="Courier New"/>
                <a:ea typeface="ＭＳ Ｐゴシック"/>
              </a:rPr>
              <a:t> get(int index);</a:t>
            </a:r>
            <a:endParaRPr lang="en-US" sz="2800" b="0" strike="noStrike" spc="-1" dirty="0">
              <a:solidFill>
                <a:srgbClr val="000000"/>
              </a:solidFill>
              <a:latin typeface="Calibri"/>
            </a:endParaRPr>
          </a:p>
          <a:p>
            <a:pPr>
              <a:lnSpc>
                <a:spcPct val="100000"/>
              </a:lnSpc>
              <a:spcBef>
                <a:spcPts val="751"/>
              </a:spcBef>
            </a:pPr>
            <a:r>
              <a:rPr lang="en-US" sz="2800" b="1" strike="noStrike" spc="-1" dirty="0">
                <a:solidFill>
                  <a:srgbClr val="000000"/>
                </a:solidFill>
                <a:latin typeface="Courier New"/>
                <a:ea typeface="ＭＳ Ｐゴシック"/>
              </a:rPr>
              <a:t>}</a:t>
            </a: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Function subtyping: true subtype must have </a:t>
            </a:r>
            <a:r>
              <a:rPr lang="en-US" sz="2100" b="0" strike="noStrike" spc="-1" dirty="0">
                <a:solidFill>
                  <a:srgbClr val="FF0000"/>
                </a:solidFill>
                <a:latin typeface="Calibri"/>
                <a:ea typeface="ＭＳ Ｐゴシック"/>
              </a:rPr>
              <a:t>supertype parameters</a:t>
            </a:r>
            <a:r>
              <a:rPr lang="en-US" sz="2100" b="0" strike="noStrike" spc="-1" dirty="0">
                <a:solidFill>
                  <a:srgbClr val="000000"/>
                </a:solidFill>
                <a:latin typeface="Calibri"/>
                <a:ea typeface="ＭＳ Ｐゴシック"/>
              </a:rPr>
              <a:t> and </a:t>
            </a:r>
            <a:r>
              <a:rPr lang="en-US" sz="2100" b="0" strike="noStrike" spc="-1" dirty="0">
                <a:solidFill>
                  <a:srgbClr val="0000FF"/>
                </a:solidFill>
                <a:latin typeface="Calibri"/>
                <a:ea typeface="ＭＳ Ｐゴシック"/>
              </a:rPr>
              <a:t>subtype return</a:t>
            </a:r>
            <a:r>
              <a:rPr lang="en-US" sz="2100" b="0" strike="noStrike" spc="-1" dirty="0">
                <a:solidFill>
                  <a:srgbClr val="000000"/>
                </a:solidFill>
                <a:latin typeface="Calibri"/>
                <a:ea typeface="ＭＳ Ｐゴシック"/>
              </a:rPr>
              <a:t>!</a:t>
            </a:r>
            <a:endParaRPr lang="en-US" sz="2100" b="0" strike="noStrike" spc="-1" dirty="0">
              <a:solidFill>
                <a:srgbClr val="000000"/>
              </a:solidFill>
              <a:latin typeface="Calibri"/>
            </a:endParaRPr>
          </a:p>
        </p:txBody>
      </p:sp>
      <p:sp>
        <p:nvSpPr>
          <p:cNvPr id="225" name="TextShape 3"/>
          <p:cNvSpPr txBox="1"/>
          <p:nvPr/>
        </p:nvSpPr>
        <p:spPr>
          <a:xfrm>
            <a:off x="6458040" y="6356520"/>
            <a:ext cx="2057040" cy="364680"/>
          </a:xfrm>
          <a:prstGeom prst="rect">
            <a:avLst/>
          </a:prstGeom>
          <a:noFill/>
          <a:ln>
            <a:noFill/>
          </a:ln>
        </p:spPr>
        <p:txBody>
          <a:bodyPr anchor="ctr"/>
          <a:lstStyle/>
          <a:p>
            <a:pPr algn="r">
              <a:lnSpc>
                <a:spcPct val="100000"/>
              </a:lnSpc>
            </a:pPr>
            <a:fld id="{632FD36E-759B-49FB-B12F-3105B14F7030}" type="slidenum">
              <a:rPr lang="en-US" sz="1400" b="0" strike="noStrike" spc="-1">
                <a:solidFill>
                  <a:srgbClr val="8B8B8B"/>
                </a:solidFill>
                <a:latin typeface="Tahoma"/>
                <a:ea typeface="MS PGothic"/>
              </a:rPr>
              <a:t>36</a:t>
            </a:fld>
            <a:endParaRPr lang="en-US" sz="1400" b="0" strike="noStrike" spc="-1">
              <a:latin typeface="Times New Roman"/>
            </a:endParaRPr>
          </a:p>
        </p:txBody>
      </p:sp>
      <p:sp>
        <p:nvSpPr>
          <p:cNvPr id="226" name="CustomShape 4"/>
          <p:cNvSpPr/>
          <p:nvPr/>
        </p:nvSpPr>
        <p:spPr>
          <a:xfrm>
            <a:off x="6651720" y="1646280"/>
            <a:ext cx="237564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List&lt;Number&gt;</a:t>
            </a:r>
            <a:endParaRPr lang="en-US" sz="2400" b="0" strike="noStrike" spc="-1">
              <a:latin typeface="Arial"/>
            </a:endParaRPr>
          </a:p>
        </p:txBody>
      </p:sp>
      <p:sp>
        <p:nvSpPr>
          <p:cNvPr id="227" name="CustomShape 5"/>
          <p:cNvSpPr/>
          <p:nvPr/>
        </p:nvSpPr>
        <p:spPr>
          <a:xfrm>
            <a:off x="6575760" y="2647800"/>
            <a:ext cx="25585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List&lt;Integer&gt;</a:t>
            </a:r>
            <a:endParaRPr lang="en-US" sz="2400" b="0" strike="noStrike" spc="-1">
              <a:latin typeface="Arial"/>
            </a:endParaRPr>
          </a:p>
        </p:txBody>
      </p:sp>
      <p:sp>
        <p:nvSpPr>
          <p:cNvPr id="228" name="CustomShape 6"/>
          <p:cNvSpPr/>
          <p:nvPr/>
        </p:nvSpPr>
        <p:spPr>
          <a:xfrm flipH="1" flipV="1">
            <a:off x="7838640" y="2108160"/>
            <a:ext cx="172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29" name="CustomShape 7"/>
          <p:cNvSpPr/>
          <p:nvPr/>
        </p:nvSpPr>
        <p:spPr>
          <a:xfrm>
            <a:off x="7889400" y="223776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a:t>
            </a:r>
            <a:endParaRPr lang="en-US" sz="2400" b="0" strike="noStrike" spc="-1">
              <a:latin typeface="Arial"/>
            </a:endParaRPr>
          </a:p>
        </p:txBody>
      </p:sp>
      <p:sp>
        <p:nvSpPr>
          <p:cNvPr id="230" name="TextShape 8"/>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628560" y="365040"/>
            <a:ext cx="7886520" cy="1325160"/>
          </a:xfrm>
          <a:prstGeom prst="rect">
            <a:avLst/>
          </a:prstGeom>
          <a:noFill/>
          <a:ln>
            <a:noFill/>
          </a:ln>
        </p:spPr>
        <p:txBody>
          <a:bodyPr anchor="ctr"/>
          <a:lstStyle/>
          <a:p>
            <a:pPr>
              <a:lnSpc>
                <a:spcPct val="90000"/>
              </a:lnSpc>
            </a:pPr>
            <a:r>
              <a:rPr lang="en-US" sz="3200" b="0" strike="noStrike" spc="-1">
                <a:solidFill>
                  <a:srgbClr val="000000"/>
                </a:solidFill>
                <a:latin typeface="Calibri Light"/>
              </a:rPr>
              <a:t>What is the Subtyping Relationship Between List&lt;Number&gt; and List&lt;Integer&gt;</a:t>
            </a:r>
            <a:endParaRPr lang="en-US" sz="3200" b="0" strike="noStrike" spc="-1">
              <a:solidFill>
                <a:srgbClr val="000000"/>
              </a:solidFill>
              <a:latin typeface="Tahoma"/>
            </a:endParaRPr>
          </a:p>
        </p:txBody>
      </p:sp>
      <p:sp>
        <p:nvSpPr>
          <p:cNvPr id="232"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Thus, </a:t>
            </a:r>
            <a:r>
              <a:rPr lang="en-US" sz="2100" b="1" strike="noStrike" spc="-1">
                <a:solidFill>
                  <a:srgbClr val="000000"/>
                </a:solidFill>
                <a:latin typeface="Courier New"/>
              </a:rPr>
              <a:t>List&lt;Number&gt;</a:t>
            </a:r>
            <a:r>
              <a:rPr lang="en-US" sz="2100" b="0" strike="noStrike" spc="-1">
                <a:solidFill>
                  <a:srgbClr val="000000"/>
                </a:solidFill>
                <a:latin typeface="Calibri"/>
              </a:rPr>
              <a:t> and </a:t>
            </a:r>
            <a:r>
              <a:rPr lang="en-US" sz="2100" b="1" strike="noStrike" spc="-1">
                <a:solidFill>
                  <a:srgbClr val="000000"/>
                </a:solidFill>
                <a:latin typeface="Courier New"/>
              </a:rPr>
              <a:t>List&lt;Integer&gt;</a:t>
            </a:r>
            <a:r>
              <a:rPr lang="en-US" sz="2100" b="0" strike="noStrike" spc="-1">
                <a:solidFill>
                  <a:srgbClr val="000000"/>
                </a:solidFill>
                <a:latin typeface="Calibri"/>
              </a:rPr>
              <a:t> are unrelated through subtyping!</a:t>
            </a:r>
          </a:p>
        </p:txBody>
      </p:sp>
      <p:sp>
        <p:nvSpPr>
          <p:cNvPr id="233" name="TextShape 3"/>
          <p:cNvSpPr txBox="1"/>
          <p:nvPr/>
        </p:nvSpPr>
        <p:spPr>
          <a:xfrm>
            <a:off x="6458040" y="6356520"/>
            <a:ext cx="2057040" cy="364680"/>
          </a:xfrm>
          <a:prstGeom prst="rect">
            <a:avLst/>
          </a:prstGeom>
          <a:noFill/>
          <a:ln>
            <a:noFill/>
          </a:ln>
        </p:spPr>
        <p:txBody>
          <a:bodyPr anchor="ctr"/>
          <a:lstStyle/>
          <a:p>
            <a:pPr algn="r">
              <a:lnSpc>
                <a:spcPct val="100000"/>
              </a:lnSpc>
            </a:pPr>
            <a:fld id="{6AC381CD-3428-4233-BB29-CAC8821F07C9}" type="slidenum">
              <a:rPr lang="en-US" sz="1400" b="0" strike="noStrike" spc="-1">
                <a:solidFill>
                  <a:srgbClr val="8B8B8B"/>
                </a:solidFill>
                <a:latin typeface="Tahoma"/>
                <a:ea typeface="MS PGothic"/>
              </a:rPr>
              <a:t>37</a:t>
            </a:fld>
            <a:endParaRPr lang="en-US" sz="1400" b="0" strike="noStrike" spc="-1">
              <a:latin typeface="Times New Roman"/>
            </a:endParaRPr>
          </a:p>
        </p:txBody>
      </p:sp>
      <p:sp>
        <p:nvSpPr>
          <p:cNvPr id="234" name="CustomShape 4"/>
          <p:cNvSpPr/>
          <p:nvPr/>
        </p:nvSpPr>
        <p:spPr>
          <a:xfrm>
            <a:off x="2450520" y="4048560"/>
            <a:ext cx="237564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List&lt;Number&gt;</a:t>
            </a:r>
            <a:endParaRPr lang="en-US" sz="2400" b="0" strike="noStrike" spc="-1">
              <a:latin typeface="Arial"/>
            </a:endParaRPr>
          </a:p>
        </p:txBody>
      </p:sp>
      <p:sp>
        <p:nvSpPr>
          <p:cNvPr id="235" name="CustomShape 5"/>
          <p:cNvSpPr/>
          <p:nvPr/>
        </p:nvSpPr>
        <p:spPr>
          <a:xfrm>
            <a:off x="2375640" y="5050440"/>
            <a:ext cx="25585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List&lt;Integer&gt;</a:t>
            </a:r>
            <a:endParaRPr lang="en-US" sz="2400" b="0" strike="noStrike" spc="-1">
              <a:latin typeface="Arial"/>
            </a:endParaRPr>
          </a:p>
        </p:txBody>
      </p:sp>
      <p:sp>
        <p:nvSpPr>
          <p:cNvPr id="236" name="TextShape 6"/>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37E0-5C4F-4283-91A7-6F5868741EF6}"/>
              </a:ext>
            </a:extLst>
          </p:cNvPr>
          <p:cNvSpPr>
            <a:spLocks noGrp="1"/>
          </p:cNvSpPr>
          <p:nvPr>
            <p:ph type="title"/>
          </p:nvPr>
        </p:nvSpPr>
        <p:spPr/>
        <p:txBody>
          <a:bodyPr/>
          <a:lstStyle/>
          <a:p>
            <a:r>
              <a:rPr lang="en-US" dirty="0"/>
              <a:t>Why not?</a:t>
            </a:r>
          </a:p>
        </p:txBody>
      </p:sp>
      <p:sp>
        <p:nvSpPr>
          <p:cNvPr id="3" name="Content Placeholder 2">
            <a:extLst>
              <a:ext uri="{FF2B5EF4-FFF2-40B4-BE49-F238E27FC236}">
                <a16:creationId xmlns:a16="http://schemas.microsoft.com/office/drawing/2014/main" id="{1976BA5F-5F9B-4866-AB08-877E69D0B0AC}"/>
              </a:ext>
            </a:extLst>
          </p:cNvPr>
          <p:cNvSpPr>
            <a:spLocks noGrp="1"/>
          </p:cNvSpPr>
          <p:nvPr>
            <p:ph idx="1"/>
          </p:nvPr>
        </p:nvSpPr>
        <p:spPr/>
        <p:txBody>
          <a:bodyPr/>
          <a:lstStyle/>
          <a:p>
            <a:r>
              <a:rPr lang="en-US" dirty="0"/>
              <a:t>Because if Java generics were implicitly polymorphic, you could do this</a:t>
            </a:r>
          </a:p>
          <a:p>
            <a:endParaRPr lang="en-US" dirty="0"/>
          </a:p>
          <a:p>
            <a:endParaRPr lang="en-US" dirty="0"/>
          </a:p>
          <a:p>
            <a:endParaRPr lang="en-US" dirty="0"/>
          </a:p>
          <a:p>
            <a:endParaRPr lang="en-US" dirty="0"/>
          </a:p>
          <a:p>
            <a:r>
              <a:rPr lang="en-US" dirty="0"/>
              <a:t>We end up trying to assign a Cat to a Dog</a:t>
            </a:r>
          </a:p>
          <a:p>
            <a:r>
              <a:rPr lang="en-US" dirty="0"/>
              <a:t>Wildcards restrict access in a  type-safe manner</a:t>
            </a:r>
          </a:p>
          <a:p>
            <a:endParaRPr lang="en-US" dirty="0"/>
          </a:p>
        </p:txBody>
      </p:sp>
      <p:sp>
        <p:nvSpPr>
          <p:cNvPr id="4" name="TextBox 3">
            <a:extLst>
              <a:ext uri="{FF2B5EF4-FFF2-40B4-BE49-F238E27FC236}">
                <a16:creationId xmlns:a16="http://schemas.microsoft.com/office/drawing/2014/main" id="{F9223AA7-7C25-4940-9255-CD34192B2E74}"/>
              </a:ext>
            </a:extLst>
          </p:cNvPr>
          <p:cNvSpPr txBox="1"/>
          <p:nvPr/>
        </p:nvSpPr>
        <p:spPr>
          <a:xfrm>
            <a:off x="1173938" y="2528786"/>
            <a:ext cx="6301076" cy="1338828"/>
          </a:xfrm>
          <a:prstGeom prst="rect">
            <a:avLst/>
          </a:prstGeom>
          <a:noFill/>
        </p:spPr>
        <p:txBody>
          <a:bodyPr wrap="square" rtlCol="0">
            <a:spAutoFit/>
          </a:bodyPr>
          <a:lstStyle/>
          <a:p>
            <a:pPr defTabSz="685800"/>
            <a:r>
              <a:rPr lang="en-US" sz="1350" dirty="0">
                <a:solidFill>
                  <a:prstClr val="black"/>
                </a:solidFill>
                <a:latin typeface="Calibri" panose="020F0502020204030204"/>
              </a:rPr>
              <a:t>// Cat and Dog are subtypes of Animal</a:t>
            </a:r>
          </a:p>
          <a:p>
            <a:pPr defTabSz="685800"/>
            <a:endParaRPr lang="en-US" sz="1350" dirty="0">
              <a:solidFill>
                <a:prstClr val="black"/>
              </a:solidFill>
              <a:latin typeface="Calibri" panose="020F0502020204030204"/>
            </a:endParaRPr>
          </a:p>
          <a:p>
            <a:pPr defTabSz="685800"/>
            <a:r>
              <a:rPr lang="en-US" sz="1350" dirty="0">
                <a:solidFill>
                  <a:prstClr val="black"/>
                </a:solidFill>
                <a:latin typeface="Calibri" panose="020F0502020204030204"/>
              </a:rPr>
              <a:t>List&lt;Dog&gt; dogs = new </a:t>
            </a:r>
            <a:r>
              <a:rPr lang="en-US" sz="1350" dirty="0" err="1">
                <a:solidFill>
                  <a:prstClr val="black"/>
                </a:solidFill>
                <a:latin typeface="Calibri" panose="020F0502020204030204"/>
              </a:rPr>
              <a:t>ArrayList</a:t>
            </a:r>
            <a:r>
              <a:rPr lang="en-US" sz="1350" dirty="0">
                <a:solidFill>
                  <a:prstClr val="black"/>
                </a:solidFill>
                <a:latin typeface="Calibri" panose="020F0502020204030204"/>
              </a:rPr>
              <a:t>&lt;Dog&gt;(); // </a:t>
            </a:r>
            <a:r>
              <a:rPr lang="en-US" sz="1350" dirty="0" err="1">
                <a:solidFill>
                  <a:prstClr val="black"/>
                </a:solidFill>
                <a:latin typeface="Calibri" panose="020F0502020204030204"/>
              </a:rPr>
              <a:t>ArrayList</a:t>
            </a:r>
            <a:r>
              <a:rPr lang="en-US" sz="1350" dirty="0">
                <a:solidFill>
                  <a:prstClr val="black"/>
                </a:solidFill>
                <a:latin typeface="Calibri" panose="020F0502020204030204"/>
              </a:rPr>
              <a:t> implements List</a:t>
            </a:r>
          </a:p>
          <a:p>
            <a:pPr defTabSz="685800"/>
            <a:r>
              <a:rPr lang="en-US" sz="1350" dirty="0">
                <a:solidFill>
                  <a:prstClr val="black"/>
                </a:solidFill>
                <a:latin typeface="Calibri" panose="020F0502020204030204"/>
              </a:rPr>
              <a:t>List&lt;Animal&gt; animals = dogs; </a:t>
            </a:r>
          </a:p>
          <a:p>
            <a:pPr defTabSz="685800"/>
            <a:r>
              <a:rPr lang="en-US" sz="1350" dirty="0" err="1">
                <a:solidFill>
                  <a:prstClr val="black"/>
                </a:solidFill>
                <a:latin typeface="Calibri" panose="020F0502020204030204"/>
              </a:rPr>
              <a:t>animals.add</a:t>
            </a:r>
            <a:r>
              <a:rPr lang="en-US" sz="1350" dirty="0">
                <a:solidFill>
                  <a:prstClr val="black"/>
                </a:solidFill>
                <a:latin typeface="Calibri" panose="020F0502020204030204"/>
              </a:rPr>
              <a:t>(new Cat());</a:t>
            </a:r>
          </a:p>
          <a:p>
            <a:pPr defTabSz="685800"/>
            <a:r>
              <a:rPr lang="en-US" sz="1350" dirty="0">
                <a:solidFill>
                  <a:prstClr val="black"/>
                </a:solidFill>
                <a:latin typeface="Calibri" panose="020F0502020204030204"/>
              </a:rPr>
              <a:t>Dog </a:t>
            </a:r>
            <a:r>
              <a:rPr lang="en-US" sz="1350" dirty="0" err="1">
                <a:solidFill>
                  <a:prstClr val="black"/>
                </a:solidFill>
                <a:latin typeface="Calibri" panose="020F0502020204030204"/>
              </a:rPr>
              <a:t>dog</a:t>
            </a:r>
            <a:r>
              <a:rPr lang="en-US" sz="1350" dirty="0">
                <a:solidFill>
                  <a:prstClr val="black"/>
                </a:solidFill>
                <a:latin typeface="Calibri" panose="020F0502020204030204"/>
              </a:rPr>
              <a:t> = </a:t>
            </a:r>
            <a:r>
              <a:rPr lang="en-US" sz="1350" dirty="0" err="1">
                <a:solidFill>
                  <a:prstClr val="black"/>
                </a:solidFill>
                <a:latin typeface="Calibri" panose="020F0502020204030204"/>
              </a:rPr>
              <a:t>dogs.get</a:t>
            </a:r>
            <a:r>
              <a:rPr lang="en-US" sz="1350" dirty="0">
                <a:solidFill>
                  <a:prstClr val="black"/>
                </a:solidFill>
                <a:latin typeface="Calibri" panose="020F0502020204030204"/>
              </a:rPr>
              <a:t>(0); // We just assigned a Cat to a Dog. No one is happy.</a:t>
            </a:r>
          </a:p>
        </p:txBody>
      </p:sp>
    </p:spTree>
    <p:extLst>
      <p:ext uri="{BB962C8B-B14F-4D97-AF65-F5344CB8AC3E}">
        <p14:creationId xmlns:p14="http://schemas.microsoft.com/office/powerpoint/2010/main" val="1701856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Java Wildcards</a:t>
            </a:r>
            <a:endParaRPr lang="en-US" sz="3300" b="0" strike="noStrike" spc="-1">
              <a:solidFill>
                <a:srgbClr val="000000"/>
              </a:solidFill>
              <a:latin typeface="Tahoma"/>
            </a:endParaRPr>
          </a:p>
        </p:txBody>
      </p:sp>
      <p:sp>
        <p:nvSpPr>
          <p:cNvPr id="266" name="TextShape 2"/>
          <p:cNvSpPr txBox="1"/>
          <p:nvPr/>
        </p:nvSpPr>
        <p:spPr>
          <a:xfrm>
            <a:off x="228600" y="148752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wildcard is essentially an anonymous type variable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Use ? if you’d use a type variable exactly once</a:t>
            </a:r>
          </a:p>
          <a:p>
            <a:pPr marL="171360" indent="-171000">
              <a:lnSpc>
                <a:spcPct val="90000"/>
              </a:lnSpc>
              <a:spcBef>
                <a:spcPts val="751"/>
              </a:spcBef>
              <a:buClr>
                <a:srgbClr val="0000FF"/>
              </a:buClr>
              <a:buFont typeface="Arial"/>
              <a:buChar char="•"/>
            </a:pPr>
            <a:r>
              <a:rPr lang="en-US" sz="2100" b="0" strike="noStrike" spc="-1" dirty="0">
                <a:solidFill>
                  <a:srgbClr val="0000FF"/>
                </a:solidFill>
                <a:latin typeface="Calibri"/>
              </a:rPr>
              <a:t>?</a:t>
            </a:r>
            <a:r>
              <a:rPr lang="en-US" sz="2100" b="0" strike="noStrike" spc="-1" dirty="0">
                <a:solidFill>
                  <a:srgbClr val="000000"/>
                </a:solidFill>
                <a:latin typeface="Calibri"/>
              </a:rPr>
              <a:t> appears at the </a:t>
            </a:r>
            <a:r>
              <a:rPr lang="en-US" sz="2100" b="0" strike="noStrike" spc="-1" dirty="0">
                <a:solidFill>
                  <a:srgbClr val="FF0000"/>
                </a:solidFill>
                <a:latin typeface="Calibri"/>
              </a:rPr>
              <a:t>instantiation</a:t>
            </a:r>
            <a:r>
              <a:rPr lang="en-US" sz="2100" b="0" strike="noStrike" spc="-1" dirty="0">
                <a:solidFill>
                  <a:srgbClr val="000000"/>
                </a:solidFill>
                <a:latin typeface="Calibri"/>
              </a:rPr>
              <a:t> site of the generic (also called </a:t>
            </a:r>
            <a:r>
              <a:rPr lang="en-US" sz="2100" b="0" strike="noStrike" spc="-1" dirty="0">
                <a:solidFill>
                  <a:srgbClr val="0000FF"/>
                </a:solidFill>
                <a:latin typeface="Calibri"/>
              </a:rPr>
              <a:t>use</a:t>
            </a:r>
            <a:r>
              <a:rPr lang="en-US" sz="2100" b="0" strike="noStrike" spc="-1" dirty="0">
                <a:solidFill>
                  <a:srgbClr val="000000"/>
                </a:solidFill>
                <a:latin typeface="Calibri"/>
              </a:rPr>
              <a:t> site)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As opposed to </a:t>
            </a:r>
            <a:r>
              <a:rPr lang="en-US" sz="1800" b="0" strike="noStrike" spc="-1" dirty="0">
                <a:solidFill>
                  <a:srgbClr val="FF0000"/>
                </a:solidFill>
                <a:latin typeface="Calibri"/>
              </a:rPr>
              <a:t>declaration</a:t>
            </a:r>
            <a:r>
              <a:rPr lang="en-US" sz="1800" b="0" strike="noStrike" spc="-1" dirty="0">
                <a:solidFill>
                  <a:srgbClr val="000000"/>
                </a:solidFill>
                <a:latin typeface="Calibri"/>
              </a:rPr>
              <a:t> site (also called </a:t>
            </a:r>
            <a:r>
              <a:rPr lang="en-US" sz="1800" b="0" strike="noStrike" spc="-1" dirty="0">
                <a:solidFill>
                  <a:srgbClr val="0000FF"/>
                </a:solidFill>
                <a:latin typeface="Calibri"/>
              </a:rPr>
              <a:t>definition</a:t>
            </a:r>
            <a:r>
              <a:rPr lang="en-US" sz="1800" b="0" strike="noStrike" spc="-1" dirty="0">
                <a:solidFill>
                  <a:srgbClr val="000000"/>
                </a:solidFill>
                <a:latin typeface="Calibri"/>
              </a:rPr>
              <a:t> site: where type parameter is declared)</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You can say &lt;? extends E&gt; but not &lt;E extends ?&gt;</a:t>
            </a: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Purpose of the wildcard is to make a library more flexible and easier to use by allowing limited subtyping </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Wildcards limit the kind of operations that instances of a class can perform</a:t>
            </a:r>
            <a:endParaRPr lang="en-US" sz="2100" b="0" strike="noStrike" spc="-1" dirty="0">
              <a:solidFill>
                <a:srgbClr val="000000"/>
              </a:solidFill>
              <a:latin typeface="Calibri"/>
            </a:endParaRPr>
          </a:p>
        </p:txBody>
      </p:sp>
      <p:sp>
        <p:nvSpPr>
          <p:cNvPr id="267" name="TextShape 3"/>
          <p:cNvSpPr txBox="1"/>
          <p:nvPr/>
        </p:nvSpPr>
        <p:spPr>
          <a:xfrm>
            <a:off x="6458040" y="6356520"/>
            <a:ext cx="2057040" cy="364680"/>
          </a:xfrm>
          <a:prstGeom prst="rect">
            <a:avLst/>
          </a:prstGeom>
          <a:noFill/>
          <a:ln>
            <a:noFill/>
          </a:ln>
        </p:spPr>
        <p:txBody>
          <a:bodyPr anchor="ctr"/>
          <a:lstStyle/>
          <a:p>
            <a:pPr algn="r">
              <a:lnSpc>
                <a:spcPct val="100000"/>
              </a:lnSpc>
            </a:pPr>
            <a:fld id="{8B718794-A4A9-40E2-8EB8-1F1EB7EF9150}" type="slidenum">
              <a:rPr lang="en-US" sz="1400" b="0" strike="noStrike" spc="-1">
                <a:solidFill>
                  <a:srgbClr val="8B8B8B"/>
                </a:solidFill>
                <a:latin typeface="Tahoma"/>
                <a:ea typeface="MS PGothic"/>
              </a:rPr>
              <a:t>39</a:t>
            </a:fld>
            <a:endParaRPr lang="en-US" sz="1400" b="0" strike="noStrike" spc="-1">
              <a:latin typeface="Times New Roman"/>
            </a:endParaRPr>
          </a:p>
        </p:txBody>
      </p:sp>
      <p:sp>
        <p:nvSpPr>
          <p:cNvPr id="268"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How does a Method Call Execute?</a:t>
            </a:r>
            <a:endParaRPr lang="en-US" sz="3300" b="0" strike="noStrike" spc="-1" dirty="0">
              <a:solidFill>
                <a:srgbClr val="000000"/>
              </a:solidFill>
              <a:latin typeface="Tahoma"/>
            </a:endParaRPr>
          </a:p>
        </p:txBody>
      </p:sp>
      <p:sp>
        <p:nvSpPr>
          <p:cNvPr id="404" name="TextShape 2"/>
          <p:cNvSpPr txBox="1"/>
          <p:nvPr/>
        </p:nvSpPr>
        <p:spPr>
          <a:xfrm>
            <a:off x="680076" y="1368360"/>
            <a:ext cx="7886520" cy="4350960"/>
          </a:xfrm>
          <a:prstGeom prst="rect">
            <a:avLst/>
          </a:prstGeom>
          <a:noFill/>
          <a:ln>
            <a:noFill/>
          </a:ln>
        </p:spPr>
        <p:txBody>
          <a:bodyPr>
            <a:normAutofit fontScale="92500" lnSpcReduction="20000"/>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For example, </a:t>
            </a:r>
            <a:r>
              <a:rPr lang="en-US" sz="2100" b="0" strike="noStrike" spc="-1" dirty="0" err="1">
                <a:solidFill>
                  <a:srgbClr val="000000"/>
                </a:solidFill>
                <a:latin typeface="Courier" pitchFamily="2" charset="0"/>
              </a:rPr>
              <a:t>x.foo</a:t>
            </a:r>
            <a:r>
              <a:rPr lang="en-US" sz="2100" b="0" strike="noStrike" spc="-1" dirty="0">
                <a:solidFill>
                  <a:srgbClr val="000000"/>
                </a:solidFill>
                <a:latin typeface="Courier" pitchFamily="2" charset="0"/>
              </a:rPr>
              <a:t>(5);</a:t>
            </a:r>
          </a:p>
          <a:p>
            <a:pPr marL="171360" indent="-171000">
              <a:lnSpc>
                <a:spcPct val="90000"/>
              </a:lnSpc>
              <a:spcBef>
                <a:spcPts val="751"/>
              </a:spcBef>
              <a:buClr>
                <a:srgbClr val="000000"/>
              </a:buClr>
              <a:buFont typeface="Arial"/>
              <a:buChar char="•"/>
            </a:pPr>
            <a:r>
              <a:rPr lang="en-US" sz="1800" b="0" strike="noStrike" spc="-1" dirty="0">
                <a:solidFill>
                  <a:srgbClr val="000000"/>
                </a:solidFill>
                <a:latin typeface="Calibri"/>
              </a:rPr>
              <a:t>Compile time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Determine what class to look in – compile time class</a:t>
            </a:r>
          </a:p>
          <a:p>
            <a:pPr marL="971640" lvl="2" indent="-171000">
              <a:spcBef>
                <a:spcPts val="374"/>
              </a:spcBef>
              <a:buClr>
                <a:srgbClr val="000000"/>
              </a:buClr>
              <a:buFont typeface="Arial"/>
              <a:buChar char="•"/>
            </a:pPr>
            <a:r>
              <a:rPr lang="en-US" spc="-1" dirty="0">
                <a:solidFill>
                  <a:srgbClr val="000000"/>
                </a:solidFill>
                <a:latin typeface="Calibri"/>
              </a:rPr>
              <a:t>Look at static type of receiver (</a:t>
            </a:r>
            <a:r>
              <a:rPr lang="en-US" spc="-1" dirty="0">
                <a:solidFill>
                  <a:srgbClr val="000000"/>
                </a:solidFill>
                <a:latin typeface="Courier" pitchFamily="2" charset="0"/>
              </a:rPr>
              <a:t>x</a:t>
            </a:r>
            <a:r>
              <a:rPr lang="en-US" spc="-1" dirty="0">
                <a:solidFill>
                  <a:srgbClr val="000000"/>
                </a:solidFill>
                <a:latin typeface="Calibri"/>
              </a:rPr>
              <a:t> above)</a:t>
            </a:r>
            <a:endParaRPr lang="en-US"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Determine the method signature (family)</a:t>
            </a:r>
          </a:p>
          <a:p>
            <a:pPr marL="971640" lvl="2" indent="-171000">
              <a:spcBef>
                <a:spcPts val="374"/>
              </a:spcBef>
              <a:buClr>
                <a:srgbClr val="000000"/>
              </a:buClr>
              <a:buFont typeface="Arial"/>
              <a:buChar char="•"/>
            </a:pPr>
            <a:r>
              <a:rPr lang="en-US" b="0" strike="noStrike" spc="-1" dirty="0">
                <a:solidFill>
                  <a:srgbClr val="000000"/>
                </a:solidFill>
                <a:latin typeface="Calibri"/>
              </a:rPr>
              <a:t>Find all methods in the class with the right name</a:t>
            </a:r>
          </a:p>
          <a:p>
            <a:pPr marL="971640" lvl="2" indent="-171000">
              <a:spcBef>
                <a:spcPts val="374"/>
              </a:spcBef>
              <a:buClr>
                <a:srgbClr val="000000"/>
              </a:buClr>
              <a:buFont typeface="Arial"/>
              <a:buChar char="•"/>
            </a:pPr>
            <a:r>
              <a:rPr lang="en-US" b="0" strike="noStrike" spc="-1" dirty="0">
                <a:solidFill>
                  <a:srgbClr val="000000"/>
                </a:solidFill>
                <a:latin typeface="Calibri"/>
              </a:rPr>
              <a:t>Includes </a:t>
            </a:r>
            <a:r>
              <a:rPr lang="en-US" b="0" i="1" strike="noStrike" spc="-1" dirty="0">
                <a:solidFill>
                  <a:srgbClr val="000000"/>
                </a:solidFill>
                <a:latin typeface="Calibri"/>
              </a:rPr>
              <a:t>inherited</a:t>
            </a:r>
            <a:r>
              <a:rPr lang="en-US" b="0" strike="noStrike" spc="-1" dirty="0">
                <a:solidFill>
                  <a:srgbClr val="000000"/>
                </a:solidFill>
                <a:latin typeface="Calibri"/>
              </a:rPr>
              <a:t> methods</a:t>
            </a:r>
          </a:p>
          <a:p>
            <a:pPr marL="1314360" lvl="3" indent="-171000">
              <a:spcBef>
                <a:spcPts val="374"/>
              </a:spcBef>
              <a:buClr>
                <a:srgbClr val="000000"/>
              </a:buClr>
              <a:buFont typeface="Arial"/>
              <a:buChar char="•"/>
            </a:pPr>
            <a:r>
              <a:rPr lang="en-US" b="0" strike="noStrike" spc="-1" dirty="0">
                <a:solidFill>
                  <a:srgbClr val="000000"/>
                </a:solidFill>
                <a:latin typeface="Calibri"/>
              </a:rPr>
              <a:t>Look for overrides,</a:t>
            </a:r>
            <a:r>
              <a:rPr lang="en-US" spc="-1" dirty="0">
                <a:solidFill>
                  <a:srgbClr val="000000"/>
                </a:solidFill>
                <a:latin typeface="Calibri"/>
              </a:rPr>
              <a:t> r</a:t>
            </a:r>
            <a:r>
              <a:rPr lang="en-US" b="0" strike="noStrike" spc="-1" dirty="0">
                <a:solidFill>
                  <a:srgbClr val="000000"/>
                </a:solidFill>
                <a:latin typeface="Calibri"/>
              </a:rPr>
              <a:t>eturn type may </a:t>
            </a:r>
            <a:r>
              <a:rPr lang="en-US" spc="-1" dirty="0">
                <a:solidFill>
                  <a:srgbClr val="000000"/>
                </a:solidFill>
                <a:latin typeface="Calibri"/>
              </a:rPr>
              <a:t>be a subtype</a:t>
            </a:r>
          </a:p>
          <a:p>
            <a:pPr lvl="2" indent="-228240">
              <a:spcBef>
                <a:spcPts val="374"/>
              </a:spcBef>
              <a:buClr>
                <a:srgbClr val="000000"/>
              </a:buClr>
              <a:buFont typeface="Arial"/>
              <a:buChar char="•"/>
            </a:pPr>
            <a:r>
              <a:rPr lang="en-US" b="0" strike="noStrike" spc="-1" dirty="0">
                <a:solidFill>
                  <a:srgbClr val="000000"/>
                </a:solidFill>
                <a:latin typeface="Calibri"/>
              </a:rPr>
              <a:t>Keep only methods that are </a:t>
            </a:r>
            <a:r>
              <a:rPr lang="en-US" b="0" i="1" strike="noStrike" spc="-1" dirty="0">
                <a:solidFill>
                  <a:srgbClr val="000000"/>
                </a:solidFill>
                <a:latin typeface="Calibri"/>
              </a:rPr>
              <a:t>accessible</a:t>
            </a:r>
            <a:r>
              <a:rPr lang="en-US" b="0" strike="noStrike" spc="-1" dirty="0">
                <a:solidFill>
                  <a:srgbClr val="000000"/>
                </a:solidFill>
                <a:latin typeface="Calibri"/>
              </a:rPr>
              <a:t> and </a:t>
            </a:r>
            <a:r>
              <a:rPr lang="en-US" b="0" i="1" strike="noStrike" spc="-1" dirty="0">
                <a:solidFill>
                  <a:srgbClr val="000000"/>
                </a:solidFill>
                <a:latin typeface="Calibri"/>
              </a:rPr>
              <a:t>applicable</a:t>
            </a:r>
          </a:p>
          <a:p>
            <a:pPr marL="1200240" lvl="3" indent="-171000">
              <a:lnSpc>
                <a:spcPct val="100000"/>
              </a:lnSpc>
              <a:spcBef>
                <a:spcPts val="374"/>
              </a:spcBef>
              <a:buClr>
                <a:srgbClr val="000000"/>
              </a:buClr>
              <a:buFont typeface="Arial"/>
              <a:buChar char="•"/>
            </a:pPr>
            <a:r>
              <a:rPr lang="en-US" spc="-1" dirty="0">
                <a:solidFill>
                  <a:srgbClr val="000000"/>
                </a:solidFill>
                <a:latin typeface="Calibri"/>
              </a:rPr>
              <a:t>e</a:t>
            </a:r>
            <a:r>
              <a:rPr lang="en-US" sz="1800" b="0" strike="noStrike" spc="-1" dirty="0">
                <a:solidFill>
                  <a:srgbClr val="000000"/>
                </a:solidFill>
                <a:latin typeface="Calibri"/>
              </a:rPr>
              <a:t>.g. a private method is not accessible to calls from outside the class</a:t>
            </a:r>
          </a:p>
          <a:p>
            <a:pPr marL="1200240" lvl="3" indent="-171000">
              <a:spcBef>
                <a:spcPts val="374"/>
              </a:spcBef>
              <a:buClr>
                <a:srgbClr val="000000"/>
              </a:buClr>
              <a:buFont typeface="Arial"/>
              <a:buChar char="•"/>
            </a:pPr>
            <a:r>
              <a:rPr lang="en-US" spc="-1" dirty="0">
                <a:solidFill>
                  <a:srgbClr val="000000"/>
                </a:solidFill>
                <a:latin typeface="Calibri"/>
              </a:rPr>
              <a:t>The types of the actual arguments (e.g. 5 has type int above) must be subtypes of the corresponding formal parameter type</a:t>
            </a:r>
            <a:endParaRPr lang="en-US" sz="1800" b="0" strike="noStrike" spc="-1" dirty="0">
              <a:solidFill>
                <a:srgbClr val="000000"/>
              </a:solidFill>
              <a:latin typeface="Calibri"/>
            </a:endParaRPr>
          </a:p>
          <a:p>
            <a:pPr marL="743040" lvl="2" indent="-171000">
              <a:spcBef>
                <a:spcPts val="374"/>
              </a:spcBef>
              <a:buClr>
                <a:srgbClr val="000000"/>
              </a:buClr>
              <a:buFont typeface="Arial"/>
              <a:buChar char="•"/>
            </a:pPr>
            <a:r>
              <a:rPr lang="en-US" b="0" strike="noStrike" spc="-1" dirty="0">
                <a:solidFill>
                  <a:srgbClr val="000000"/>
                </a:solidFill>
                <a:latin typeface="Calibri"/>
              </a:rPr>
              <a:t>Select the most specific method</a:t>
            </a:r>
          </a:p>
          <a:p>
            <a:pPr marL="1200240" lvl="3" indent="-171000">
              <a:spcBef>
                <a:spcPts val="374"/>
              </a:spcBef>
              <a:buClr>
                <a:srgbClr val="000000"/>
              </a:buClr>
              <a:buFont typeface="Arial"/>
              <a:buChar char="•"/>
            </a:pPr>
            <a:r>
              <a:rPr lang="en-US" spc="-1" dirty="0">
                <a:solidFill>
                  <a:srgbClr val="000000"/>
                </a:solidFill>
                <a:latin typeface="Calibri"/>
              </a:rPr>
              <a:t>m1 is more specific than m2, if each argument of m1 is a subtype of the corresponding argument of m2</a:t>
            </a:r>
            <a:endParaRPr lang="en-US"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1800" b="0" strike="noStrike" spc="-1" dirty="0">
                <a:solidFill>
                  <a:srgbClr val="000000"/>
                </a:solidFill>
                <a:latin typeface="Calibri"/>
              </a:rPr>
              <a:t>Keep track of the method’s signature (argument types) for run-time</a:t>
            </a: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a:p>
            <a:endParaRPr lang="en-US" sz="1800" b="0" strike="noStrike" spc="-1" dirty="0">
              <a:solidFill>
                <a:srgbClr val="000000"/>
              </a:solidFill>
              <a:latin typeface="Calibri"/>
            </a:endParaRPr>
          </a:p>
        </p:txBody>
      </p:sp>
      <p:sp>
        <p:nvSpPr>
          <p:cNvPr id="405"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06" name="TextShape 4"/>
          <p:cNvSpPr txBox="1"/>
          <p:nvPr/>
        </p:nvSpPr>
        <p:spPr>
          <a:xfrm>
            <a:off x="6458040" y="6356520"/>
            <a:ext cx="2057040" cy="364680"/>
          </a:xfrm>
          <a:prstGeom prst="rect">
            <a:avLst/>
          </a:prstGeom>
          <a:noFill/>
          <a:ln>
            <a:noFill/>
          </a:ln>
        </p:spPr>
        <p:txBody>
          <a:bodyPr anchor="ctr"/>
          <a:lstStyle/>
          <a:p>
            <a:pPr algn="r">
              <a:lnSpc>
                <a:spcPct val="100000"/>
              </a:lnSpc>
            </a:pPr>
            <a:fld id="{2B53FFF4-F2F7-43AE-BDC2-7E0E7D69CED5}" type="slidenum">
              <a:rPr lang="en-US" sz="900" b="0" strike="noStrike" spc="-1">
                <a:solidFill>
                  <a:srgbClr val="8B8B8B"/>
                </a:solidFill>
                <a:latin typeface="Tahoma"/>
                <a:ea typeface="MS PGothic"/>
              </a:rPr>
              <a:t>4</a:t>
            </a:fld>
            <a:endParaRPr lang="en-US" sz="900" b="0" strike="noStrike" spc="-1">
              <a:latin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628560" y="150596"/>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Using Wildcards</a:t>
            </a:r>
            <a:endParaRPr lang="en-US" sz="3300" b="0" strike="noStrike" spc="-1">
              <a:solidFill>
                <a:srgbClr val="000000"/>
              </a:solidFill>
              <a:latin typeface="Tahoma"/>
            </a:endParaRPr>
          </a:p>
        </p:txBody>
      </p:sp>
      <p:sp>
        <p:nvSpPr>
          <p:cNvPr id="270" name="TextShape 2"/>
          <p:cNvSpPr txBox="1"/>
          <p:nvPr/>
        </p:nvSpPr>
        <p:spPr>
          <a:xfrm>
            <a:off x="628560" y="1740658"/>
            <a:ext cx="7886520" cy="4350960"/>
          </a:xfrm>
          <a:prstGeom prst="rect">
            <a:avLst/>
          </a:prstGeom>
          <a:noFill/>
          <a:ln>
            <a:noFill/>
          </a:ln>
        </p:spPr>
        <p:txBody>
          <a:bodyPr>
            <a:normAutofit fontScale="92500" lnSpcReduction="20000"/>
          </a:bodyPr>
          <a:lstStyle/>
          <a:p>
            <a:pPr>
              <a:lnSpc>
                <a:spcPct val="100000"/>
              </a:lnSpc>
              <a:spcBef>
                <a:spcPts val="751"/>
              </a:spcBef>
            </a:pPr>
            <a:r>
              <a:rPr lang="en-US" sz="2400" b="1" strike="noStrike" spc="-1" dirty="0">
                <a:solidFill>
                  <a:srgbClr val="000000"/>
                </a:solidFill>
                <a:latin typeface="Courier New"/>
                <a:ea typeface="ＭＳ Ｐゴシック"/>
              </a:rPr>
              <a:t>class HashSet&lt;</a:t>
            </a:r>
            <a:r>
              <a:rPr lang="en-US" sz="2400" b="1" strike="noStrike" spc="-1" dirty="0">
                <a:solidFill>
                  <a:srgbClr val="0000FF"/>
                </a:solidFill>
                <a:latin typeface="Courier New"/>
                <a:ea typeface="ＭＳ Ｐゴシック"/>
              </a:rPr>
              <a:t>E</a:t>
            </a:r>
            <a:r>
              <a:rPr lang="en-US" sz="2400" b="1" strike="noStrike" spc="-1" dirty="0">
                <a:solidFill>
                  <a:srgbClr val="000000"/>
                </a:solidFill>
                <a:latin typeface="Courier New"/>
                <a:ea typeface="ＭＳ Ｐゴシック"/>
              </a:rPr>
              <a:t>&gt; implements Set&lt;</a:t>
            </a:r>
            <a:r>
              <a:rPr lang="en-US" sz="2400" b="1" strike="noStrike" spc="-1" dirty="0">
                <a:solidFill>
                  <a:srgbClr val="0000FF"/>
                </a:solidFill>
                <a:latin typeface="Courier New"/>
                <a:ea typeface="ＭＳ Ｐゴシック"/>
              </a:rPr>
              <a:t>E</a:t>
            </a:r>
            <a:r>
              <a:rPr lang="en-US" sz="2400" b="1" strike="noStrike" spc="-1" dirty="0">
                <a:solidFill>
                  <a:srgbClr val="000000"/>
                </a:solidFill>
                <a:latin typeface="Courier New"/>
                <a:ea typeface="ＭＳ Ｐゴシック"/>
              </a:rPr>
              <a:t>&gt;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   void </a:t>
            </a:r>
            <a:r>
              <a:rPr lang="en-US" sz="2400" b="1" strike="noStrike" spc="-1" dirty="0" err="1">
                <a:solidFill>
                  <a:srgbClr val="000000"/>
                </a:solidFill>
                <a:latin typeface="Courier New"/>
                <a:ea typeface="ＭＳ Ｐゴシック"/>
              </a:rPr>
              <a:t>addAll</a:t>
            </a:r>
            <a:r>
              <a:rPr lang="en-US" sz="2400" b="1" strike="noStrike" spc="-1" dirty="0">
                <a:solidFill>
                  <a:srgbClr val="000000"/>
                </a:solidFill>
                <a:latin typeface="Courier New"/>
                <a:ea typeface="ＭＳ Ｐゴシック"/>
              </a:rPr>
              <a:t>(Collection&lt;</a:t>
            </a:r>
            <a:r>
              <a:rPr lang="en-US" sz="2400" b="1" strike="noStrike" spc="-1" dirty="0">
                <a:solidFill>
                  <a:srgbClr val="0000FF"/>
                </a:solidFill>
                <a:latin typeface="Courier New"/>
                <a:ea typeface="ＭＳ Ｐゴシック"/>
              </a:rPr>
              <a:t>?</a:t>
            </a:r>
            <a:r>
              <a:rPr lang="en-US" sz="2400" b="1" strike="noStrike" spc="-1" dirty="0">
                <a:solidFill>
                  <a:srgbClr val="000000"/>
                </a:solidFill>
                <a:latin typeface="Courier New"/>
                <a:ea typeface="ＭＳ Ｐゴシック"/>
              </a:rPr>
              <a:t> </a:t>
            </a:r>
            <a:r>
              <a:rPr lang="en-US" sz="2400" b="1" strike="noStrike" spc="-1" dirty="0">
                <a:solidFill>
                  <a:srgbClr val="0000FF"/>
                </a:solidFill>
                <a:latin typeface="Courier New"/>
                <a:ea typeface="ＭＳ Ｐゴシック"/>
              </a:rPr>
              <a:t>extends E</a:t>
            </a:r>
            <a:r>
              <a:rPr lang="en-US" sz="2400" b="1" strike="noStrike" spc="-1" dirty="0">
                <a:solidFill>
                  <a:srgbClr val="000000"/>
                </a:solidFill>
                <a:latin typeface="Courier New"/>
                <a:ea typeface="ＭＳ Ｐゴシック"/>
              </a:rPr>
              <a:t>&gt; c)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     // What does this give us about c?</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     // i.e., what can code assume about c?</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     // What operations can code invoke on c?</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   }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a:t>
            </a:r>
            <a:endParaRPr lang="en-US" sz="24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ea typeface="ＭＳ Ｐゴシック"/>
              </a:rPr>
              <a:t>Wildcard appears at instantiations (</a:t>
            </a:r>
            <a:r>
              <a:rPr lang="en-US" sz="2400" b="0" strike="noStrike" spc="-1" dirty="0">
                <a:solidFill>
                  <a:srgbClr val="0000FF"/>
                </a:solidFill>
                <a:latin typeface="Calibri"/>
                <a:ea typeface="ＭＳ Ｐゴシック"/>
              </a:rPr>
              <a:t>uses</a:t>
            </a:r>
            <a:r>
              <a:rPr lang="en-US" sz="2400" b="0" strike="noStrike" spc="-1" dirty="0">
                <a:solidFill>
                  <a:srgbClr val="000000"/>
                </a:solidFill>
                <a:latin typeface="Calibri"/>
                <a:ea typeface="ＭＳ Ｐゴシック"/>
              </a:rPr>
              <a:t>) of generics</a:t>
            </a:r>
            <a:endParaRPr lang="en-US" sz="24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ea typeface="ＭＳ Ｐゴシック"/>
              </a:rPr>
              <a:t>There is also </a:t>
            </a:r>
            <a:r>
              <a:rPr lang="en-US" sz="2400" b="1" strike="noStrike" spc="-1" dirty="0">
                <a:solidFill>
                  <a:srgbClr val="000000"/>
                </a:solidFill>
                <a:latin typeface="Courier New"/>
                <a:ea typeface="ＭＳ Ｐゴシック"/>
              </a:rPr>
              <a:t>&lt;? super E&gt;</a:t>
            </a:r>
            <a:endParaRPr lang="en-US" sz="24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400" b="0" strike="noStrike" spc="-1" dirty="0">
                <a:solidFill>
                  <a:srgbClr val="000000"/>
                </a:solidFill>
                <a:latin typeface="Calibri"/>
                <a:ea typeface="ＭＳ Ｐゴシック"/>
              </a:rPr>
              <a:t>Intuitively, why </a:t>
            </a:r>
            <a:r>
              <a:rPr lang="en-US" sz="2400" b="1" strike="noStrike" spc="-1" dirty="0">
                <a:solidFill>
                  <a:srgbClr val="000000"/>
                </a:solidFill>
                <a:latin typeface="Courier New"/>
                <a:ea typeface="ＭＳ Ｐゴシック"/>
              </a:rPr>
              <a:t>&lt;? extends E&gt;</a:t>
            </a:r>
            <a:r>
              <a:rPr lang="en-US" sz="2400" b="0" strike="noStrike" spc="-1" dirty="0">
                <a:solidFill>
                  <a:srgbClr val="000000"/>
                </a:solidFill>
                <a:latin typeface="Calibri"/>
                <a:ea typeface="ＭＳ Ｐゴシック"/>
              </a:rPr>
              <a:t> makes </a:t>
            </a:r>
            <a:r>
              <a:rPr lang="en-US" sz="2400" b="0" strike="noStrike" spc="-1">
                <a:solidFill>
                  <a:srgbClr val="000000"/>
                </a:solidFill>
                <a:latin typeface="Calibri"/>
                <a:ea typeface="ＭＳ Ｐゴシック"/>
              </a:rPr>
              <a:t>sense here</a:t>
            </a:r>
            <a:endParaRPr lang="en-US" sz="2400" b="0" strike="noStrike" spc="-1" dirty="0">
              <a:solidFill>
                <a:srgbClr val="000000"/>
              </a:solidFill>
              <a:latin typeface="Calibri"/>
              <a:ea typeface="ＭＳ Ｐゴシック"/>
            </a:endParaRPr>
          </a:p>
          <a:p>
            <a:pPr marL="628560" lvl="1" indent="-171000">
              <a:spcBef>
                <a:spcPts val="751"/>
              </a:spcBef>
              <a:buClr>
                <a:srgbClr val="000000"/>
              </a:buClr>
              <a:buFont typeface="Arial"/>
              <a:buChar char="•"/>
            </a:pPr>
            <a:r>
              <a:rPr lang="en-US" sz="2400" spc="-1" dirty="0">
                <a:solidFill>
                  <a:srgbClr val="000000"/>
                </a:solidFill>
                <a:latin typeface="Calibri"/>
              </a:rPr>
              <a:t>The syntax "? extends E" means "some type that either is E or a subtype of E"</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271" name="TextShape 3"/>
          <p:cNvSpPr txBox="1"/>
          <p:nvPr/>
        </p:nvSpPr>
        <p:spPr>
          <a:xfrm>
            <a:off x="228600" y="6248520"/>
            <a:ext cx="62481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72" name="TextShape 4"/>
          <p:cNvSpPr txBox="1"/>
          <p:nvPr/>
        </p:nvSpPr>
        <p:spPr>
          <a:xfrm>
            <a:off x="6458040" y="6356520"/>
            <a:ext cx="2057040" cy="364680"/>
          </a:xfrm>
          <a:prstGeom prst="rect">
            <a:avLst/>
          </a:prstGeom>
          <a:noFill/>
          <a:ln>
            <a:noFill/>
          </a:ln>
        </p:spPr>
        <p:txBody>
          <a:bodyPr anchor="ctr"/>
          <a:lstStyle/>
          <a:p>
            <a:pPr algn="r">
              <a:lnSpc>
                <a:spcPct val="100000"/>
              </a:lnSpc>
            </a:pPr>
            <a:fld id="{F8B25C8A-81E2-4F9A-9CCF-9675F159C007}" type="slidenum">
              <a:rPr lang="en-US" sz="1400" b="0" strike="noStrike" spc="-1">
                <a:solidFill>
                  <a:srgbClr val="8B8B8B"/>
                </a:solidFill>
                <a:latin typeface="Tahoma"/>
                <a:ea typeface="MS PGothic"/>
              </a:rPr>
              <a:t>40</a:t>
            </a:fld>
            <a:endParaRPr lang="en-US" sz="1400" b="0" strike="noStrike" spc="-1">
              <a:latin typeface="Times New Roman"/>
            </a:endParaRPr>
          </a:p>
        </p:txBody>
      </p:sp>
      <p:sp>
        <p:nvSpPr>
          <p:cNvPr id="273" name="CustomShape 5"/>
          <p:cNvSpPr/>
          <p:nvPr/>
        </p:nvSpPr>
        <p:spPr>
          <a:xfrm>
            <a:off x="5400720" y="304920"/>
            <a:ext cx="243504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This is </a:t>
            </a:r>
            <a:r>
              <a:rPr lang="en-US" sz="1800" b="0" strike="noStrike" spc="-1">
                <a:solidFill>
                  <a:srgbClr val="FF0000"/>
                </a:solidFill>
                <a:latin typeface="Arial"/>
                <a:ea typeface="MS PGothic"/>
              </a:rPr>
              <a:t>instantiation</a:t>
            </a:r>
            <a:r>
              <a:rPr lang="en-US" sz="1800" b="0" strike="noStrike" spc="-1">
                <a:solidFill>
                  <a:srgbClr val="000000"/>
                </a:solidFill>
                <a:latin typeface="Arial"/>
                <a:ea typeface="MS PGothic"/>
              </a:rPr>
              <a:t> of</a:t>
            </a:r>
            <a:endParaRPr lang="en-US" sz="1800" b="0" strike="noStrike" spc="-1">
              <a:latin typeface="Arial"/>
            </a:endParaRPr>
          </a:p>
          <a:p>
            <a:pPr>
              <a:lnSpc>
                <a:spcPct val="100000"/>
              </a:lnSpc>
            </a:pPr>
            <a:r>
              <a:rPr lang="en-US" sz="1800" b="0" strike="noStrike" spc="-1">
                <a:solidFill>
                  <a:srgbClr val="000000"/>
                </a:solidFill>
                <a:latin typeface="Arial"/>
                <a:ea typeface="MS PGothic"/>
              </a:rPr>
              <a:t>the generic Collection </a:t>
            </a:r>
            <a:endParaRPr lang="en-US" sz="1800" b="0" strike="noStrike" spc="-1">
              <a:latin typeface="Arial"/>
            </a:endParaRPr>
          </a:p>
        </p:txBody>
      </p:sp>
      <p:sp>
        <p:nvSpPr>
          <p:cNvPr id="274" name="CustomShape 6"/>
          <p:cNvSpPr/>
          <p:nvPr/>
        </p:nvSpPr>
        <p:spPr>
          <a:xfrm>
            <a:off x="5334120" y="228600"/>
            <a:ext cx="2590560" cy="761760"/>
          </a:xfrm>
          <a:prstGeom prst="wedgeRoundRectCallout">
            <a:avLst>
              <a:gd name="adj1" fmla="val -73755"/>
              <a:gd name="adj2" fmla="val 208426"/>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Covariance and Wildcards</a:t>
            </a:r>
            <a:endParaRPr lang="en-US" sz="3300" b="0" strike="noStrike" spc="-1" dirty="0">
              <a:solidFill>
                <a:srgbClr val="000000"/>
              </a:solidFill>
              <a:latin typeface="Tahoma"/>
            </a:endParaRPr>
          </a:p>
        </p:txBody>
      </p:sp>
      <p:sp>
        <p:nvSpPr>
          <p:cNvPr id="276" name="TextShape 2"/>
          <p:cNvSpPr txBox="1"/>
          <p:nvPr/>
        </p:nvSpPr>
        <p:spPr>
          <a:xfrm>
            <a:off x="762120" y="1447920"/>
            <a:ext cx="7886520" cy="4350960"/>
          </a:xfrm>
          <a:prstGeom prst="rect">
            <a:avLst/>
          </a:prstGeom>
          <a:noFill/>
          <a:ln>
            <a:noFill/>
          </a:ln>
        </p:spPr>
        <p:txBody>
          <a:bodyPr/>
          <a:lstStyle/>
          <a:p>
            <a:pPr>
              <a:lnSpc>
                <a:spcPct val="90000"/>
              </a:lnSpc>
              <a:spcBef>
                <a:spcPts val="751"/>
              </a:spcBef>
            </a:pP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 </a:t>
            </a:r>
            <a:r>
              <a:rPr lang="en-US" sz="2100" spc="-1" dirty="0">
                <a:solidFill>
                  <a:srgbClr val="000000"/>
                </a:solidFill>
                <a:latin typeface="Calibri"/>
              </a:rPr>
              <a:t>e</a:t>
            </a:r>
            <a:r>
              <a:rPr lang="en-US" sz="2100" b="0" strike="noStrike" spc="-1" dirty="0">
                <a:solidFill>
                  <a:srgbClr val="000000"/>
                </a:solidFill>
                <a:latin typeface="Calibri"/>
              </a:rPr>
              <a:t>xtends" Introduces </a:t>
            </a:r>
            <a:r>
              <a:rPr lang="en-US" sz="2100" b="0" strike="noStrike" spc="-1" dirty="0">
                <a:solidFill>
                  <a:srgbClr val="FF0000"/>
                </a:solidFill>
                <a:latin typeface="Calibri"/>
              </a:rPr>
              <a:t>covariant</a:t>
            </a:r>
            <a:r>
              <a:rPr lang="en-US" sz="2100" b="0" strike="noStrike" spc="-1" dirty="0">
                <a:solidFill>
                  <a:srgbClr val="000000"/>
                </a:solidFill>
                <a:latin typeface="Calibri"/>
              </a:rPr>
              <a:t> subtyping</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Apple is a subtype of Fruit</a:t>
            </a:r>
          </a:p>
          <a:p>
            <a:pPr marL="171360" indent="-171000">
              <a:lnSpc>
                <a:spcPct val="90000"/>
              </a:lnSpc>
              <a:spcBef>
                <a:spcPts val="751"/>
              </a:spcBef>
              <a:buClr>
                <a:srgbClr val="000000"/>
              </a:buClr>
              <a:buFont typeface="Arial"/>
              <a:buChar char="•"/>
            </a:pPr>
            <a:r>
              <a:rPr lang="en-US" sz="2100" spc="-1" dirty="0">
                <a:solidFill>
                  <a:srgbClr val="000000"/>
                </a:solidFill>
                <a:latin typeface="Calibri"/>
              </a:rPr>
              <a:t>Strawberry is a subtype of Fruit</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List&lt;Apple&gt; is  a subtype of List&lt;? extends Fruit&gt;</a:t>
            </a:r>
          </a:p>
          <a:p>
            <a:pPr>
              <a:lnSpc>
                <a:spcPct val="90000"/>
              </a:lnSpc>
              <a:spcBef>
                <a:spcPts val="751"/>
              </a:spcBef>
            </a:pP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Won’t compile</a:t>
            </a:r>
          </a:p>
          <a:p>
            <a:pPr marL="171360" indent="-171000">
              <a:lnSpc>
                <a:spcPct val="90000"/>
              </a:lnSpc>
              <a:spcBef>
                <a:spcPts val="751"/>
              </a:spcBef>
              <a:buClr>
                <a:srgbClr val="000000"/>
              </a:buClr>
              <a:buFont typeface="Arial"/>
              <a:buChar char="•"/>
            </a:pPr>
            <a:r>
              <a:rPr lang="en-US" sz="2100" b="0" strike="noStrike" spc="-1" dirty="0" err="1">
                <a:solidFill>
                  <a:srgbClr val="000000"/>
                </a:solidFill>
                <a:latin typeface="Calibri"/>
              </a:rPr>
              <a:t>fruits.add</a:t>
            </a:r>
            <a:r>
              <a:rPr lang="en-US" sz="2100" b="0" strike="noStrike" spc="-1" dirty="0">
                <a:solidFill>
                  <a:srgbClr val="000000"/>
                </a:solidFill>
                <a:latin typeface="Calibri"/>
              </a:rPr>
              <a:t>(new Fruit()); won’t compile either </a:t>
            </a:r>
          </a:p>
        </p:txBody>
      </p:sp>
      <p:sp>
        <p:nvSpPr>
          <p:cNvPr id="277"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78" name="TextShape 4"/>
          <p:cNvSpPr txBox="1"/>
          <p:nvPr/>
        </p:nvSpPr>
        <p:spPr>
          <a:xfrm>
            <a:off x="6458040" y="6356520"/>
            <a:ext cx="2057040" cy="364680"/>
          </a:xfrm>
          <a:prstGeom prst="rect">
            <a:avLst/>
          </a:prstGeom>
          <a:noFill/>
          <a:ln>
            <a:noFill/>
          </a:ln>
        </p:spPr>
        <p:txBody>
          <a:bodyPr anchor="ctr"/>
          <a:lstStyle/>
          <a:p>
            <a:pPr algn="r">
              <a:lnSpc>
                <a:spcPct val="100000"/>
              </a:lnSpc>
            </a:pPr>
            <a:fld id="{ED357736-9D75-434A-A993-F32571875C1E}" type="slidenum">
              <a:rPr lang="en-US" sz="900" b="0" strike="noStrike" spc="-1">
                <a:solidFill>
                  <a:srgbClr val="8B8B8B"/>
                </a:solidFill>
                <a:latin typeface="Tahoma"/>
                <a:ea typeface="MS PGothic"/>
              </a:rPr>
              <a:t>41</a:t>
            </a:fld>
            <a:endParaRPr lang="en-US" sz="900" b="0" strike="noStrike" spc="-1">
              <a:latin typeface="Times New Roman"/>
            </a:endParaRPr>
          </a:p>
        </p:txBody>
      </p:sp>
      <p:pic>
        <p:nvPicPr>
          <p:cNvPr id="279" name="Picture 5"/>
          <p:cNvPicPr/>
          <p:nvPr/>
        </p:nvPicPr>
        <p:blipFill>
          <a:blip r:embed="rId3"/>
          <a:stretch/>
        </p:blipFill>
        <p:spPr>
          <a:xfrm>
            <a:off x="762120" y="1661760"/>
            <a:ext cx="5090400" cy="767880"/>
          </a:xfrm>
          <a:prstGeom prst="rect">
            <a:avLst/>
          </a:prstGeom>
          <a:ln>
            <a:noFill/>
          </a:ln>
        </p:spPr>
      </p:pic>
      <p:sp>
        <p:nvSpPr>
          <p:cNvPr id="280" name="CustomShape 5"/>
          <p:cNvSpPr/>
          <p:nvPr/>
        </p:nvSpPr>
        <p:spPr>
          <a:xfrm>
            <a:off x="884520" y="4140200"/>
            <a:ext cx="496800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Tahoma"/>
                <a:ea typeface="MS PGothic"/>
              </a:rPr>
              <a:t>List&lt;Apple&gt; apples = new </a:t>
            </a:r>
            <a:r>
              <a:rPr lang="en-US" sz="1800" b="0" strike="noStrike" spc="-1" dirty="0" err="1">
                <a:solidFill>
                  <a:srgbClr val="000000"/>
                </a:solidFill>
                <a:latin typeface="Tahoma"/>
                <a:ea typeface="MS PGothic"/>
              </a:rPr>
              <a:t>ArrayList</a:t>
            </a:r>
            <a:r>
              <a:rPr lang="en-US" sz="1800" b="0" strike="noStrike" spc="-1" dirty="0">
                <a:solidFill>
                  <a:srgbClr val="000000"/>
                </a:solidFill>
                <a:latin typeface="Tahoma"/>
                <a:ea typeface="MS PGothic"/>
              </a:rPr>
              <a:t>&lt;Apple&gt;();</a:t>
            </a:r>
            <a:endParaRPr lang="en-US" sz="1800" b="0" strike="noStrike" spc="-1" dirty="0">
              <a:latin typeface="Arial"/>
            </a:endParaRPr>
          </a:p>
          <a:p>
            <a:pPr>
              <a:lnSpc>
                <a:spcPct val="100000"/>
              </a:lnSpc>
            </a:pPr>
            <a:r>
              <a:rPr lang="en-US" sz="1800" b="0" strike="noStrike" spc="-1" dirty="0">
                <a:solidFill>
                  <a:srgbClr val="000000"/>
                </a:solidFill>
                <a:latin typeface="Tahoma"/>
                <a:ea typeface="MS PGothic"/>
              </a:rPr>
              <a:t>List&lt;? Extends Fruit&gt; fruits = apples;</a:t>
            </a:r>
            <a:endParaRPr lang="en-US" sz="1800" b="0" strike="noStrike" spc="-1" dirty="0">
              <a:latin typeface="Arial"/>
            </a:endParaRPr>
          </a:p>
          <a:p>
            <a:pPr>
              <a:lnSpc>
                <a:spcPct val="100000"/>
              </a:lnSpc>
            </a:pPr>
            <a:r>
              <a:rPr lang="en-US" spc="-1" dirty="0" err="1">
                <a:solidFill>
                  <a:srgbClr val="000000"/>
                </a:solidFill>
                <a:latin typeface="Tahoma"/>
                <a:ea typeface="MS PGothic"/>
              </a:rPr>
              <a:t>fruits</a:t>
            </a:r>
            <a:r>
              <a:rPr lang="en-US" sz="1800" b="0" strike="noStrike" spc="-1" dirty="0" err="1">
                <a:solidFill>
                  <a:srgbClr val="000000"/>
                </a:solidFill>
                <a:latin typeface="Tahoma"/>
                <a:ea typeface="MS PGothic"/>
              </a:rPr>
              <a:t>.add</a:t>
            </a:r>
            <a:r>
              <a:rPr lang="en-US" sz="1800" b="0" strike="noStrike" spc="-1" dirty="0">
                <a:solidFill>
                  <a:srgbClr val="000000"/>
                </a:solidFill>
                <a:latin typeface="Tahoma"/>
                <a:ea typeface="MS PGothic"/>
              </a:rPr>
              <a:t>(new Strawberry());</a:t>
            </a:r>
            <a:endParaRPr lang="en-US" sz="1800" b="0" strike="noStrike" spc="-1" dirty="0">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Covariance</a:t>
            </a:r>
            <a:endParaRPr lang="en-US" sz="3300" b="0" strike="noStrike" spc="-1">
              <a:solidFill>
                <a:srgbClr val="000000"/>
              </a:solidFill>
              <a:latin typeface="Tahoma"/>
            </a:endParaRPr>
          </a:p>
        </p:txBody>
      </p:sp>
      <p:sp>
        <p:nvSpPr>
          <p:cNvPr id="282" name="TextShape 2"/>
          <p:cNvSpPr txBox="1"/>
          <p:nvPr/>
        </p:nvSpPr>
        <p:spPr>
          <a:xfrm>
            <a:off x="628560" y="1474333"/>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the </a:t>
            </a:r>
            <a:r>
              <a:rPr lang="en-US" sz="2100" b="0" i="1" strike="noStrike" spc="-1" dirty="0">
                <a:solidFill>
                  <a:srgbClr val="000000"/>
                </a:solidFill>
                <a:latin typeface="Calibri"/>
              </a:rPr>
              <a:t>? extends T </a:t>
            </a:r>
            <a:r>
              <a:rPr lang="en-US" sz="2100" b="0" strike="noStrike" spc="-1" dirty="0">
                <a:solidFill>
                  <a:srgbClr val="000000"/>
                </a:solidFill>
                <a:latin typeface="Calibri"/>
              </a:rPr>
              <a:t>wildcard tells the compiler that we're dealing with a T or a subtype of the type 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but </a:t>
            </a:r>
            <a:r>
              <a:rPr lang="en-US" sz="1800" b="0" i="1" strike="noStrike" spc="-1" dirty="0">
                <a:solidFill>
                  <a:srgbClr val="000000"/>
                </a:solidFill>
                <a:latin typeface="Calibri"/>
              </a:rPr>
              <a:t>the compiler cannot know which one</a:t>
            </a:r>
            <a:r>
              <a:rPr lang="en-US" sz="1800" b="0" strike="noStrike" spc="-1" dirty="0">
                <a:solidFill>
                  <a:srgbClr val="000000"/>
                </a:solidFill>
                <a:latin typeface="Calibri"/>
              </a:rPr>
              <a:t>. </a:t>
            </a:r>
          </a:p>
          <a:p>
            <a:pPr marL="971640" lvl="2" indent="-171000">
              <a:spcBef>
                <a:spcPts val="374"/>
              </a:spcBef>
              <a:buClr>
                <a:srgbClr val="000000"/>
              </a:buClr>
              <a:buFont typeface="Arial"/>
              <a:buChar char="•"/>
            </a:pPr>
            <a:r>
              <a:rPr lang="en-US" b="0" strike="noStrike" spc="-1" dirty="0">
                <a:solidFill>
                  <a:srgbClr val="000000"/>
                </a:solidFill>
                <a:latin typeface="Calibri"/>
              </a:rPr>
              <a:t>Can lead to </a:t>
            </a:r>
            <a:r>
              <a:rPr lang="en-US" spc="-1" dirty="0">
                <a:solidFill>
                  <a:srgbClr val="000000"/>
                </a:solidFill>
                <a:latin typeface="Calibri"/>
              </a:rPr>
              <a:t>problems, if this were allowed</a:t>
            </a:r>
          </a:p>
          <a:p>
            <a:pPr marL="1428840" lvl="3" indent="-171000">
              <a:spcBef>
                <a:spcPts val="374"/>
              </a:spcBef>
              <a:buClr>
                <a:srgbClr val="000000"/>
              </a:buClr>
              <a:buFont typeface="Arial"/>
              <a:buChar char="•"/>
            </a:pPr>
            <a:r>
              <a:rPr lang="en-US" spc="-1" dirty="0" err="1">
                <a:solidFill>
                  <a:srgbClr val="000000"/>
                </a:solidFill>
                <a:latin typeface="Calibri" panose="020F0502020204030204" pitchFamily="34" charset="0"/>
                <a:ea typeface="MS PGothic"/>
                <a:cs typeface="Calibri" panose="020F0502020204030204" pitchFamily="34" charset="0"/>
              </a:rPr>
              <a:t>fruits.add</a:t>
            </a:r>
            <a:r>
              <a:rPr lang="en-US" spc="-1" dirty="0">
                <a:solidFill>
                  <a:srgbClr val="000000"/>
                </a:solidFill>
                <a:latin typeface="Calibri" panose="020F0502020204030204" pitchFamily="34" charset="0"/>
                <a:ea typeface="MS PGothic"/>
                <a:cs typeface="Calibri" panose="020F0502020204030204" pitchFamily="34" charset="0"/>
              </a:rPr>
              <a:t>(new Strawberry()); Apple a = </a:t>
            </a:r>
            <a:r>
              <a:rPr lang="en-US" spc="-1" dirty="0" err="1">
                <a:solidFill>
                  <a:srgbClr val="000000"/>
                </a:solidFill>
                <a:latin typeface="Calibri" panose="020F0502020204030204" pitchFamily="34" charset="0"/>
                <a:ea typeface="MS PGothic"/>
                <a:cs typeface="Calibri" panose="020F0502020204030204" pitchFamily="34" charset="0"/>
              </a:rPr>
              <a:t>fruits.get</a:t>
            </a:r>
            <a:r>
              <a:rPr lang="en-US" spc="-1" dirty="0">
                <a:solidFill>
                  <a:srgbClr val="000000"/>
                </a:solidFill>
                <a:latin typeface="Calibri" panose="020F0502020204030204" pitchFamily="34" charset="0"/>
                <a:ea typeface="MS PGothic"/>
                <a:cs typeface="Calibri" panose="020F0502020204030204" pitchFamily="34" charset="0"/>
              </a:rPr>
              <a:t>(0);</a:t>
            </a:r>
          </a:p>
          <a:p>
            <a:pPr marL="1428840" lvl="3" indent="-171000">
              <a:spcBef>
                <a:spcPts val="374"/>
              </a:spcBef>
              <a:buClr>
                <a:srgbClr val="000000"/>
              </a:buClr>
              <a:buFont typeface="Arial"/>
              <a:buChar char="•"/>
            </a:pPr>
            <a:r>
              <a:rPr lang="en-US" spc="-1" dirty="0">
                <a:solidFill>
                  <a:srgbClr val="000000"/>
                </a:solidFill>
                <a:latin typeface="Calibri" panose="020F0502020204030204" pitchFamily="34" charset="0"/>
                <a:ea typeface="MS PGothic"/>
                <a:cs typeface="Calibri" panose="020F0502020204030204" pitchFamily="34" charset="0"/>
              </a:rPr>
              <a:t>This is like the Cat and Dog example</a:t>
            </a:r>
          </a:p>
          <a:p>
            <a:pPr marL="1428840" lvl="3" indent="-171000">
              <a:spcBef>
                <a:spcPts val="374"/>
              </a:spcBef>
              <a:buClr>
                <a:srgbClr val="000000"/>
              </a:buClr>
              <a:buFont typeface="Arial"/>
              <a:buChar char="•"/>
            </a:pPr>
            <a:r>
              <a:rPr lang="en-US" spc="-1" dirty="0">
                <a:solidFill>
                  <a:srgbClr val="000000"/>
                </a:solidFill>
                <a:latin typeface="Calibri" panose="020F0502020204030204" pitchFamily="34" charset="0"/>
                <a:ea typeface="MS PGothic"/>
                <a:cs typeface="Calibri" panose="020F0502020204030204" pitchFamily="34" charset="0"/>
              </a:rPr>
              <a:t>We could turn a Strawberry into an Apple</a:t>
            </a:r>
            <a:endParaRPr lang="en-US"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Since there's no way to tell, and it needs to guarantee type safety </a:t>
            </a:r>
            <a:r>
              <a:rPr lang="en-US" sz="1800" b="0" i="1" strike="noStrike" spc="-1" dirty="0">
                <a:solidFill>
                  <a:srgbClr val="000000"/>
                </a:solidFill>
                <a:latin typeface="Calibri"/>
              </a:rPr>
              <a:t>you won't be allowed to put a new element or change an existing element inside such a structure</a:t>
            </a:r>
            <a:r>
              <a:rPr lang="en-US" sz="1800" b="0" strike="noStrike" spc="-1" dirty="0">
                <a:solidFill>
                  <a:srgbClr val="000000"/>
                </a:solidFill>
                <a:latin typeface="Calibri"/>
              </a:rPr>
              <a:t>. </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S</a:t>
            </a:r>
            <a:r>
              <a:rPr lang="en-US" sz="1800" b="0" strike="noStrike" spc="-1" dirty="0">
                <a:solidFill>
                  <a:srgbClr val="000000"/>
                </a:solidFill>
                <a:latin typeface="Calibri"/>
              </a:rPr>
              <a:t>ince we know that whichever type it might be, it will be a subtype of T, we can get data out of the structure with the </a:t>
            </a:r>
            <a:r>
              <a:rPr lang="en-US" sz="1800" b="0" i="1" strike="noStrike" spc="-1" dirty="0">
                <a:solidFill>
                  <a:srgbClr val="000000"/>
                </a:solidFill>
                <a:latin typeface="Calibri"/>
              </a:rPr>
              <a:t>guarantee</a:t>
            </a:r>
            <a:r>
              <a:rPr lang="en-US" sz="1800" b="0" strike="noStrike" spc="-1" dirty="0">
                <a:solidFill>
                  <a:srgbClr val="000000"/>
                </a:solidFill>
                <a:latin typeface="Calibri"/>
              </a:rPr>
              <a:t> that it will be a T instance</a:t>
            </a:r>
          </a:p>
          <a:p>
            <a:pPr marL="971640" lvl="2" indent="-171000">
              <a:spcBef>
                <a:spcPts val="374"/>
              </a:spcBef>
              <a:buClr>
                <a:srgbClr val="000000"/>
              </a:buClr>
              <a:buFont typeface="Arial"/>
              <a:buChar char="•"/>
            </a:pPr>
            <a:r>
              <a:rPr lang="en-US" b="0" strike="noStrike" spc="-1" dirty="0">
                <a:solidFill>
                  <a:srgbClr val="000000"/>
                </a:solidFill>
                <a:latin typeface="Calibri"/>
              </a:rPr>
              <a:t>Fruit f = </a:t>
            </a:r>
            <a:r>
              <a:rPr lang="en-US" b="0" strike="noStrike" spc="-1" dirty="0" err="1">
                <a:solidFill>
                  <a:srgbClr val="000000"/>
                </a:solidFill>
                <a:latin typeface="Calibri"/>
              </a:rPr>
              <a:t>fruits.get</a:t>
            </a:r>
            <a:r>
              <a:rPr lang="en-US" b="0" strike="noStrike" spc="-1" dirty="0">
                <a:solidFill>
                  <a:srgbClr val="000000"/>
                </a:solidFill>
                <a:latin typeface="Calibri"/>
              </a:rPr>
              <a:t>(0);</a:t>
            </a:r>
          </a:p>
        </p:txBody>
      </p:sp>
      <p:sp>
        <p:nvSpPr>
          <p:cNvPr id="28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84" name="TextShape 4"/>
          <p:cNvSpPr txBox="1"/>
          <p:nvPr/>
        </p:nvSpPr>
        <p:spPr>
          <a:xfrm>
            <a:off x="6458040" y="6356520"/>
            <a:ext cx="2057040" cy="364680"/>
          </a:xfrm>
          <a:prstGeom prst="rect">
            <a:avLst/>
          </a:prstGeom>
          <a:noFill/>
          <a:ln>
            <a:noFill/>
          </a:ln>
        </p:spPr>
        <p:txBody>
          <a:bodyPr anchor="ctr"/>
          <a:lstStyle/>
          <a:p>
            <a:pPr algn="r">
              <a:lnSpc>
                <a:spcPct val="100000"/>
              </a:lnSpc>
            </a:pPr>
            <a:fld id="{E9A439D4-D97A-4FFD-B191-A2F4ECE144FF}" type="slidenum">
              <a:rPr lang="en-US" sz="900" b="0" strike="noStrike" spc="-1">
                <a:solidFill>
                  <a:srgbClr val="8B8B8B"/>
                </a:solidFill>
                <a:latin typeface="Tahoma"/>
                <a:ea typeface="MS PGothic"/>
              </a:rPr>
              <a:t>42</a:t>
            </a:fld>
            <a:endParaRPr lang="en-US" sz="900" b="0" strike="noStrike" spc="-1">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1087852" y="3217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Legal Operations on Wildcards</a:t>
            </a:r>
            <a:endParaRPr lang="en-US" sz="3300" b="0" strike="noStrike" spc="-1" dirty="0">
              <a:solidFill>
                <a:srgbClr val="000000"/>
              </a:solidFill>
              <a:latin typeface="Tahoma"/>
            </a:endParaRPr>
          </a:p>
        </p:txBody>
      </p:sp>
      <p:sp>
        <p:nvSpPr>
          <p:cNvPr id="286" name="TextShape 2"/>
          <p:cNvSpPr txBox="1"/>
          <p:nvPr/>
        </p:nvSpPr>
        <p:spPr>
          <a:xfrm>
            <a:off x="152280" y="1407306"/>
            <a:ext cx="8726040" cy="4532040"/>
          </a:xfrm>
          <a:prstGeom prst="rect">
            <a:avLst/>
          </a:prstGeom>
          <a:noFill/>
          <a:ln>
            <a:noFill/>
          </a:ln>
        </p:spPr>
        <p:txBody>
          <a:bodyPr>
            <a:normAutofit lnSpcReduction="10000"/>
          </a:bodyPr>
          <a:lstStyle/>
          <a:p>
            <a:pPr>
              <a:lnSpc>
                <a:spcPct val="100000"/>
              </a:lnSpc>
              <a:spcBef>
                <a:spcPts val="751"/>
              </a:spcBef>
            </a:pPr>
            <a:r>
              <a:rPr lang="en-US" b="1" strike="noStrike" spc="-1" dirty="0">
                <a:solidFill>
                  <a:srgbClr val="000000"/>
                </a:solidFill>
                <a:latin typeface="Courier New"/>
                <a:ea typeface="ＭＳ Ｐゴシック"/>
              </a:rPr>
              <a:t>Object o;</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Number n;</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Integer </a:t>
            </a:r>
            <a:r>
              <a:rPr lang="en-US" b="1" strike="noStrike" spc="-1" dirty="0" err="1">
                <a:solidFill>
                  <a:srgbClr val="000000"/>
                </a:solidFill>
                <a:latin typeface="Courier New"/>
                <a:ea typeface="ＭＳ Ｐゴシック"/>
              </a:rPr>
              <a:t>i</a:t>
            </a:r>
            <a:r>
              <a:rPr lang="en-US" b="1" strike="noStrike" spc="-1" dirty="0">
                <a:solidFill>
                  <a:srgbClr val="000000"/>
                </a:solidFill>
                <a:latin typeface="Courier New"/>
                <a:ea typeface="ＭＳ Ｐゴシック"/>
              </a:rPr>
              <a:t>;</a:t>
            </a:r>
            <a:endParaRPr lang="en-US" b="0" strike="noStrike" spc="-1" dirty="0">
              <a:solidFill>
                <a:srgbClr val="000000"/>
              </a:solidFill>
              <a:latin typeface="Calibri"/>
            </a:endParaRPr>
          </a:p>
          <a:p>
            <a:pPr>
              <a:lnSpc>
                <a:spcPct val="100000"/>
              </a:lnSpc>
              <a:spcBef>
                <a:spcPts val="751"/>
              </a:spcBef>
            </a:pPr>
            <a:r>
              <a:rPr lang="en-US" b="1" strike="noStrike" spc="-1" dirty="0" err="1">
                <a:solidFill>
                  <a:srgbClr val="000000"/>
                </a:solidFill>
                <a:latin typeface="Courier New"/>
                <a:ea typeface="ＭＳ Ｐゴシック"/>
              </a:rPr>
              <a:t>PositiveInteger</a:t>
            </a:r>
            <a:r>
              <a:rPr lang="en-US" b="1" strike="noStrike" spc="-1" dirty="0">
                <a:solidFill>
                  <a:srgbClr val="000000"/>
                </a:solidFill>
                <a:latin typeface="Courier New"/>
                <a:ea typeface="ＭＳ Ｐゴシック"/>
              </a:rPr>
              <a:t> p; // extends Integer</a:t>
            </a:r>
          </a:p>
          <a:p>
            <a:pPr>
              <a:lnSpc>
                <a:spcPct val="100000"/>
              </a:lnSpc>
              <a:spcBef>
                <a:spcPts val="751"/>
              </a:spcBef>
            </a:pPr>
            <a:endParaRPr lang="en-US" b="0" strike="noStrike" spc="-1" dirty="0">
              <a:solidFill>
                <a:srgbClr val="000000"/>
              </a:solidFill>
              <a:latin typeface="Calibri"/>
            </a:endParaRPr>
          </a:p>
          <a:p>
            <a:pPr>
              <a:lnSpc>
                <a:spcPct val="100000"/>
              </a:lnSpc>
              <a:spcBef>
                <a:spcPts val="751"/>
              </a:spcBef>
            </a:pP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List&lt;? extends Integer&gt; lei;</a:t>
            </a:r>
            <a:endParaRPr lang="en-US" b="0" strike="noStrike" spc="-1" dirty="0">
              <a:solidFill>
                <a:srgbClr val="000000"/>
              </a:solidFill>
              <a:latin typeface="Calibri"/>
            </a:endParaRPr>
          </a:p>
          <a:p>
            <a:pPr>
              <a:lnSpc>
                <a:spcPct val="100000"/>
              </a:lnSpc>
              <a:spcBef>
                <a:spcPts val="751"/>
              </a:spcBef>
            </a:pPr>
            <a:r>
              <a:rPr lang="en-US" b="0" strike="noStrike" spc="-1" dirty="0">
                <a:solidFill>
                  <a:srgbClr val="000000"/>
                </a:solidFill>
                <a:latin typeface="Calibri"/>
                <a:ea typeface="ＭＳ Ｐゴシック"/>
              </a:rPr>
              <a:t>First, which of these is legal?</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lei = new </a:t>
            </a:r>
            <a:r>
              <a:rPr lang="en-US" b="1" strike="noStrike" spc="-1" dirty="0" err="1">
                <a:solidFill>
                  <a:srgbClr val="000000"/>
                </a:solidFill>
                <a:latin typeface="Courier New"/>
                <a:ea typeface="ＭＳ Ｐゴシック"/>
              </a:rPr>
              <a:t>ArrayList</a:t>
            </a:r>
            <a:r>
              <a:rPr lang="en-US" b="1" strike="noStrike" spc="-1" dirty="0">
                <a:solidFill>
                  <a:srgbClr val="000000"/>
                </a:solidFill>
                <a:latin typeface="Courier New"/>
                <a:ea typeface="ＭＳ Ｐゴシック"/>
              </a:rPr>
              <a:t>&lt;Object&gt;();</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lei = new </a:t>
            </a:r>
            <a:r>
              <a:rPr lang="en-US" b="1" strike="noStrike" spc="-1" dirty="0" err="1">
                <a:solidFill>
                  <a:srgbClr val="000000"/>
                </a:solidFill>
                <a:latin typeface="Courier New"/>
                <a:ea typeface="ＭＳ Ｐゴシック"/>
              </a:rPr>
              <a:t>ArrayList</a:t>
            </a:r>
            <a:r>
              <a:rPr lang="en-US" b="1" strike="noStrike" spc="-1" dirty="0">
                <a:solidFill>
                  <a:srgbClr val="000000"/>
                </a:solidFill>
                <a:latin typeface="Courier New"/>
                <a:ea typeface="ＭＳ Ｐゴシック"/>
              </a:rPr>
              <a:t>&lt;Number&gt;();</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lei = new </a:t>
            </a:r>
            <a:r>
              <a:rPr lang="en-US" b="1" strike="noStrike" spc="-1" dirty="0" err="1">
                <a:solidFill>
                  <a:srgbClr val="000000"/>
                </a:solidFill>
                <a:latin typeface="Courier New"/>
                <a:ea typeface="ＭＳ Ｐゴシック"/>
              </a:rPr>
              <a:t>ArrayList</a:t>
            </a:r>
            <a:r>
              <a:rPr lang="en-US" b="1" strike="noStrike" spc="-1" dirty="0">
                <a:solidFill>
                  <a:srgbClr val="000000"/>
                </a:solidFill>
                <a:latin typeface="Courier New"/>
                <a:ea typeface="ＭＳ Ｐゴシック"/>
              </a:rPr>
              <a:t>&lt;Integer&gt;();</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lei = new </a:t>
            </a:r>
            <a:r>
              <a:rPr lang="en-US" b="1" strike="noStrike" spc="-1" dirty="0" err="1">
                <a:solidFill>
                  <a:srgbClr val="000000"/>
                </a:solidFill>
                <a:latin typeface="Courier New"/>
                <a:ea typeface="ＭＳ Ｐゴシック"/>
              </a:rPr>
              <a:t>ArrayList</a:t>
            </a:r>
            <a:r>
              <a:rPr lang="en-US" b="1" strike="noStrike" spc="-1" dirty="0">
                <a:solidFill>
                  <a:srgbClr val="000000"/>
                </a:solidFill>
                <a:latin typeface="Courier New"/>
                <a:ea typeface="ＭＳ Ｐゴシック"/>
              </a:rPr>
              <a:t>&lt;</a:t>
            </a:r>
            <a:r>
              <a:rPr lang="en-US" b="1" strike="noStrike" spc="-1" dirty="0" err="1">
                <a:solidFill>
                  <a:srgbClr val="000000"/>
                </a:solidFill>
                <a:latin typeface="Courier New"/>
                <a:ea typeface="ＭＳ Ｐゴシック"/>
              </a:rPr>
              <a:t>PositiveInteger</a:t>
            </a:r>
            <a:r>
              <a:rPr lang="en-US" b="1" strike="noStrike" spc="-1" dirty="0">
                <a:solidFill>
                  <a:srgbClr val="000000"/>
                </a:solidFill>
                <a:latin typeface="Courier New"/>
                <a:ea typeface="ＭＳ Ｐゴシック"/>
              </a:rPr>
              <a:t>&gt;();</a:t>
            </a:r>
            <a:br>
              <a:rPr dirty="0"/>
            </a:br>
            <a:r>
              <a:rPr lang="en-US" b="1" strike="noStrike" spc="-1" dirty="0">
                <a:solidFill>
                  <a:srgbClr val="000000"/>
                </a:solidFill>
                <a:latin typeface="Courier New"/>
                <a:ea typeface="ＭＳ Ｐゴシック"/>
              </a:rPr>
              <a:t>lei = new </a:t>
            </a:r>
            <a:r>
              <a:rPr lang="en-US" b="1" strike="noStrike" spc="-1" dirty="0" err="1">
                <a:solidFill>
                  <a:srgbClr val="000000"/>
                </a:solidFill>
                <a:latin typeface="Courier New"/>
                <a:ea typeface="ＭＳ Ｐゴシック"/>
              </a:rPr>
              <a:t>ArrayList</a:t>
            </a:r>
            <a:r>
              <a:rPr lang="en-US" b="1" strike="noStrike" spc="-1" dirty="0">
                <a:solidFill>
                  <a:srgbClr val="000000"/>
                </a:solidFill>
                <a:latin typeface="Courier New"/>
                <a:ea typeface="ＭＳ Ｐゴシック"/>
              </a:rPr>
              <a:t>&lt;</a:t>
            </a:r>
            <a:r>
              <a:rPr lang="en-US" b="1" strike="noStrike" spc="-1" dirty="0" err="1">
                <a:solidFill>
                  <a:srgbClr val="000000"/>
                </a:solidFill>
                <a:latin typeface="Courier New"/>
                <a:ea typeface="ＭＳ Ｐゴシック"/>
              </a:rPr>
              <a:t>NegativeInteger</a:t>
            </a:r>
            <a:r>
              <a:rPr lang="en-US" b="1" strike="noStrike" spc="-1" dirty="0">
                <a:solidFill>
                  <a:srgbClr val="000000"/>
                </a:solidFill>
                <a:latin typeface="Courier New"/>
                <a:ea typeface="ＭＳ Ｐゴシック"/>
              </a:rPr>
              <a:t>&gt;();</a:t>
            </a:r>
            <a:endParaRPr lang="en-US" b="0" strike="noStrike" spc="-1" dirty="0">
              <a:solidFill>
                <a:srgbClr val="000000"/>
              </a:solidFill>
              <a:latin typeface="Calibri"/>
            </a:endParaRPr>
          </a:p>
          <a:p>
            <a:pPr>
              <a:lnSpc>
                <a:spcPct val="100000"/>
              </a:lnSpc>
              <a:spcBef>
                <a:spcPts val="751"/>
              </a:spcBef>
            </a:pPr>
            <a:endParaRPr lang="en-US" sz="1900" b="0" strike="noStrike" spc="-1" dirty="0">
              <a:solidFill>
                <a:srgbClr val="000000"/>
              </a:solidFill>
              <a:latin typeface="Calibri"/>
            </a:endParaRPr>
          </a:p>
          <a:p>
            <a:pPr>
              <a:lnSpc>
                <a:spcPct val="100000"/>
              </a:lnSpc>
              <a:spcBef>
                <a:spcPts val="751"/>
              </a:spcBef>
            </a:pPr>
            <a:endParaRPr lang="en-US" sz="2300" b="0" strike="noStrike" spc="-1" dirty="0">
              <a:solidFill>
                <a:srgbClr val="000000"/>
              </a:solidFill>
              <a:latin typeface="Calibri"/>
            </a:endParaRPr>
          </a:p>
          <a:p>
            <a:pPr>
              <a:lnSpc>
                <a:spcPct val="100000"/>
              </a:lnSpc>
              <a:spcBef>
                <a:spcPts val="751"/>
              </a:spcBef>
            </a:pPr>
            <a:endParaRPr lang="en-US" sz="2300" b="0" strike="noStrike" spc="-1" dirty="0">
              <a:solidFill>
                <a:srgbClr val="000000"/>
              </a:solidFill>
              <a:latin typeface="Calibri"/>
            </a:endParaRPr>
          </a:p>
        </p:txBody>
      </p:sp>
      <p:sp>
        <p:nvSpPr>
          <p:cNvPr id="287" name="TextShape 3"/>
          <p:cNvSpPr txBox="1"/>
          <p:nvPr/>
        </p:nvSpPr>
        <p:spPr>
          <a:xfrm>
            <a:off x="152280" y="6324480"/>
            <a:ext cx="57146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88" name="TextShape 4"/>
          <p:cNvSpPr txBox="1"/>
          <p:nvPr/>
        </p:nvSpPr>
        <p:spPr>
          <a:xfrm>
            <a:off x="6458040" y="6356520"/>
            <a:ext cx="2057040" cy="364680"/>
          </a:xfrm>
          <a:prstGeom prst="rect">
            <a:avLst/>
          </a:prstGeom>
          <a:noFill/>
          <a:ln>
            <a:noFill/>
          </a:ln>
        </p:spPr>
        <p:txBody>
          <a:bodyPr anchor="ctr"/>
          <a:lstStyle/>
          <a:p>
            <a:pPr algn="r">
              <a:lnSpc>
                <a:spcPct val="100000"/>
              </a:lnSpc>
            </a:pPr>
            <a:fld id="{26181B4F-BDB0-463B-832B-9818F947A6DA}" type="slidenum">
              <a:rPr lang="en-US" sz="1400" b="0" strike="noStrike" spc="-1">
                <a:solidFill>
                  <a:srgbClr val="8B8B8B"/>
                </a:solidFill>
                <a:latin typeface="Tahoma"/>
                <a:ea typeface="MS PGothic"/>
              </a:rPr>
              <a:t>43</a:t>
            </a:fld>
            <a:endParaRPr lang="en-US" sz="1400" b="0" strike="noStrike" spc="-1">
              <a:latin typeface="Times New Roman"/>
            </a:endParaRPr>
          </a:p>
        </p:txBody>
      </p:sp>
      <p:sp>
        <p:nvSpPr>
          <p:cNvPr id="289" name="CustomShape 5"/>
          <p:cNvSpPr/>
          <p:nvPr/>
        </p:nvSpPr>
        <p:spPr>
          <a:xfrm>
            <a:off x="6265190" y="1497851"/>
            <a:ext cx="3504960" cy="453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r>
              <a:rPr lang="en-US" sz="2000" b="0" strike="noStrike" spc="-1" dirty="0">
                <a:solidFill>
                  <a:srgbClr val="000000"/>
                </a:solidFill>
                <a:latin typeface="Calibri"/>
                <a:ea typeface="ＭＳ Ｐゴシック"/>
              </a:rPr>
              <a:t>Which of these is legal?</a:t>
            </a:r>
            <a:endParaRPr lang="en-US" sz="2000" b="0" strike="noStrike" spc="-1" dirty="0">
              <a:latin typeface="Arial"/>
            </a:endParaRPr>
          </a:p>
          <a:p>
            <a:pPr>
              <a:lnSpc>
                <a:spcPct val="100000"/>
              </a:lnSpc>
              <a:spcBef>
                <a:spcPts val="479"/>
              </a:spcBef>
            </a:pPr>
            <a:r>
              <a:rPr lang="en-US" sz="2000" b="1" strike="noStrike" spc="-1" dirty="0" err="1">
                <a:solidFill>
                  <a:srgbClr val="000000"/>
                </a:solidFill>
                <a:latin typeface="Courier New"/>
                <a:ea typeface="ＭＳ Ｐゴシック"/>
              </a:rPr>
              <a:t>lei.add</a:t>
            </a:r>
            <a:r>
              <a:rPr lang="en-US" sz="2000" b="1" strike="noStrike" spc="-1" dirty="0">
                <a:solidFill>
                  <a:srgbClr val="000000"/>
                </a:solidFill>
                <a:latin typeface="Courier New"/>
                <a:ea typeface="ＭＳ Ｐゴシック"/>
              </a:rPr>
              <a:t>(o);</a:t>
            </a:r>
            <a:endParaRPr lang="en-US" sz="2000" b="0" strike="noStrike" spc="-1" dirty="0">
              <a:latin typeface="Arial"/>
            </a:endParaRPr>
          </a:p>
          <a:p>
            <a:pPr>
              <a:lnSpc>
                <a:spcPct val="100000"/>
              </a:lnSpc>
              <a:spcBef>
                <a:spcPts val="479"/>
              </a:spcBef>
            </a:pPr>
            <a:r>
              <a:rPr lang="en-US" sz="2000" b="1" strike="noStrike" spc="-1" dirty="0" err="1">
                <a:solidFill>
                  <a:srgbClr val="000000"/>
                </a:solidFill>
                <a:latin typeface="Courier New"/>
                <a:ea typeface="ＭＳ Ｐゴシック"/>
              </a:rPr>
              <a:t>lei.add</a:t>
            </a:r>
            <a:r>
              <a:rPr lang="en-US" sz="2000" b="1" strike="noStrike" spc="-1" dirty="0">
                <a:solidFill>
                  <a:srgbClr val="000000"/>
                </a:solidFill>
                <a:latin typeface="Courier New"/>
                <a:ea typeface="ＭＳ Ｐゴシック"/>
              </a:rPr>
              <a:t>(n);</a:t>
            </a:r>
            <a:endParaRPr lang="en-US" sz="2000" b="0" strike="noStrike" spc="-1" dirty="0">
              <a:latin typeface="Arial"/>
            </a:endParaRPr>
          </a:p>
          <a:p>
            <a:pPr>
              <a:lnSpc>
                <a:spcPct val="100000"/>
              </a:lnSpc>
              <a:spcBef>
                <a:spcPts val="479"/>
              </a:spcBef>
            </a:pPr>
            <a:r>
              <a:rPr lang="en-US" sz="2000" b="1" strike="noStrike" spc="-1" dirty="0" err="1">
                <a:solidFill>
                  <a:srgbClr val="000000"/>
                </a:solidFill>
                <a:latin typeface="Courier New"/>
                <a:ea typeface="ＭＳ Ｐゴシック"/>
              </a:rPr>
              <a:t>lei.add</a:t>
            </a:r>
            <a:r>
              <a:rPr lang="en-US" sz="2000" b="1" strike="noStrike" spc="-1" dirty="0">
                <a:solidFill>
                  <a:srgbClr val="000000"/>
                </a:solidFill>
                <a:latin typeface="Courier New"/>
                <a:ea typeface="ＭＳ Ｐゴシック"/>
              </a:rPr>
              <a:t>(</a:t>
            </a:r>
            <a:r>
              <a:rPr lang="en-US" sz="2000" b="1" strike="noStrike" spc="-1" dirty="0" err="1">
                <a:solidFill>
                  <a:srgbClr val="000000"/>
                </a:solidFill>
                <a:latin typeface="Courier New"/>
                <a:ea typeface="ＭＳ Ｐゴシック"/>
              </a:rPr>
              <a:t>i</a:t>
            </a:r>
            <a:r>
              <a:rPr lang="en-US" sz="2000" b="1" strike="noStrike" spc="-1" dirty="0">
                <a:solidFill>
                  <a:srgbClr val="000000"/>
                </a:solidFill>
                <a:latin typeface="Courier New"/>
                <a:ea typeface="ＭＳ Ｐゴシック"/>
              </a:rPr>
              <a:t>);</a:t>
            </a:r>
            <a:endParaRPr lang="en-US" sz="2000" b="0" strike="noStrike" spc="-1" dirty="0">
              <a:latin typeface="Arial"/>
            </a:endParaRPr>
          </a:p>
          <a:p>
            <a:pPr>
              <a:lnSpc>
                <a:spcPct val="100000"/>
              </a:lnSpc>
              <a:spcBef>
                <a:spcPts val="479"/>
              </a:spcBef>
            </a:pPr>
            <a:r>
              <a:rPr lang="en-US" sz="2000" b="1" strike="noStrike" spc="-1" dirty="0" err="1">
                <a:solidFill>
                  <a:srgbClr val="000000"/>
                </a:solidFill>
                <a:latin typeface="Courier New"/>
                <a:ea typeface="ＭＳ Ｐゴシック"/>
              </a:rPr>
              <a:t>lei.add</a:t>
            </a:r>
            <a:r>
              <a:rPr lang="en-US" sz="2000" b="1" strike="noStrike" spc="-1" dirty="0">
                <a:solidFill>
                  <a:srgbClr val="000000"/>
                </a:solidFill>
                <a:latin typeface="Courier New"/>
                <a:ea typeface="ＭＳ Ｐゴシック"/>
              </a:rPr>
              <a:t>(p); </a:t>
            </a:r>
            <a:endParaRPr lang="en-US" sz="2000" b="0" strike="noStrike" spc="-1" dirty="0">
              <a:latin typeface="Arial"/>
            </a:endParaRPr>
          </a:p>
          <a:p>
            <a:pPr>
              <a:lnSpc>
                <a:spcPct val="100000"/>
              </a:lnSpc>
              <a:spcBef>
                <a:spcPts val="479"/>
              </a:spcBef>
            </a:pPr>
            <a:r>
              <a:rPr lang="en-US" sz="2000" b="1" strike="noStrike" spc="-1" dirty="0" err="1">
                <a:solidFill>
                  <a:srgbClr val="000000"/>
                </a:solidFill>
                <a:latin typeface="Courier New"/>
                <a:ea typeface="ＭＳ Ｐゴシック"/>
              </a:rPr>
              <a:t>lei.add</a:t>
            </a:r>
            <a:r>
              <a:rPr lang="en-US" sz="2000" b="1" strike="noStrike" spc="-1" dirty="0">
                <a:solidFill>
                  <a:srgbClr val="000000"/>
                </a:solidFill>
                <a:latin typeface="Courier New"/>
                <a:ea typeface="ＭＳ Ｐゴシック"/>
              </a:rPr>
              <a:t>(null);</a:t>
            </a:r>
            <a:endParaRPr lang="en-US" sz="2000" b="0" strike="noStrike" spc="-1" dirty="0">
              <a:latin typeface="Arial"/>
            </a:endParaRPr>
          </a:p>
          <a:p>
            <a:pPr>
              <a:lnSpc>
                <a:spcPct val="100000"/>
              </a:lnSpc>
              <a:spcBef>
                <a:spcPts val="479"/>
              </a:spcBef>
            </a:pPr>
            <a:r>
              <a:rPr lang="en-US" sz="2000" b="1" strike="noStrike" spc="-1" dirty="0">
                <a:solidFill>
                  <a:srgbClr val="000000"/>
                </a:solidFill>
                <a:latin typeface="Courier New"/>
                <a:ea typeface="ＭＳ Ｐゴシック"/>
              </a:rPr>
              <a:t>o = </a:t>
            </a:r>
            <a:r>
              <a:rPr lang="en-US" sz="2000" b="1" strike="noStrike" spc="-1" dirty="0" err="1">
                <a:solidFill>
                  <a:srgbClr val="000000"/>
                </a:solidFill>
                <a:latin typeface="Courier New"/>
                <a:ea typeface="ＭＳ Ｐゴシック"/>
              </a:rPr>
              <a:t>lei.get</a:t>
            </a:r>
            <a:r>
              <a:rPr lang="en-US" sz="2000" b="1" strike="noStrike" spc="-1" dirty="0">
                <a:solidFill>
                  <a:srgbClr val="000000"/>
                </a:solidFill>
                <a:latin typeface="Courier New"/>
                <a:ea typeface="ＭＳ Ｐゴシック"/>
              </a:rPr>
              <a:t>(0);</a:t>
            </a:r>
            <a:endParaRPr lang="en-US" sz="2000" b="0" strike="noStrike" spc="-1" dirty="0">
              <a:latin typeface="Arial"/>
            </a:endParaRPr>
          </a:p>
          <a:p>
            <a:pPr>
              <a:lnSpc>
                <a:spcPct val="100000"/>
              </a:lnSpc>
              <a:spcBef>
                <a:spcPts val="479"/>
              </a:spcBef>
            </a:pPr>
            <a:r>
              <a:rPr lang="en-US" sz="2000" b="1" strike="noStrike" spc="-1" dirty="0">
                <a:solidFill>
                  <a:srgbClr val="000000"/>
                </a:solidFill>
                <a:latin typeface="Courier New"/>
                <a:ea typeface="ＭＳ Ｐゴシック"/>
              </a:rPr>
              <a:t>n = </a:t>
            </a:r>
            <a:r>
              <a:rPr lang="en-US" sz="2000" b="1" strike="noStrike" spc="-1" dirty="0" err="1">
                <a:solidFill>
                  <a:srgbClr val="000000"/>
                </a:solidFill>
                <a:latin typeface="Courier New"/>
                <a:ea typeface="ＭＳ Ｐゴシック"/>
              </a:rPr>
              <a:t>lei.get</a:t>
            </a:r>
            <a:r>
              <a:rPr lang="en-US" sz="2000" b="1" strike="noStrike" spc="-1" dirty="0">
                <a:solidFill>
                  <a:srgbClr val="000000"/>
                </a:solidFill>
                <a:latin typeface="Courier New"/>
                <a:ea typeface="ＭＳ Ｐゴシック"/>
              </a:rPr>
              <a:t>(0);</a:t>
            </a:r>
            <a:endParaRPr lang="en-US" sz="2000" b="0" strike="noStrike" spc="-1" dirty="0">
              <a:latin typeface="Arial"/>
            </a:endParaRPr>
          </a:p>
          <a:p>
            <a:pPr>
              <a:lnSpc>
                <a:spcPct val="100000"/>
              </a:lnSpc>
              <a:spcBef>
                <a:spcPts val="479"/>
              </a:spcBef>
            </a:pPr>
            <a:r>
              <a:rPr lang="en-US" sz="2000" b="1" strike="noStrike" spc="-1" dirty="0" err="1">
                <a:solidFill>
                  <a:srgbClr val="000000"/>
                </a:solidFill>
                <a:latin typeface="Courier New"/>
                <a:ea typeface="ＭＳ Ｐゴシック"/>
              </a:rPr>
              <a:t>i</a:t>
            </a:r>
            <a:r>
              <a:rPr lang="en-US" sz="2000" b="1" strike="noStrike" spc="-1" dirty="0">
                <a:solidFill>
                  <a:srgbClr val="000000"/>
                </a:solidFill>
                <a:latin typeface="Courier New"/>
                <a:ea typeface="ＭＳ Ｐゴシック"/>
              </a:rPr>
              <a:t> = </a:t>
            </a:r>
            <a:r>
              <a:rPr lang="en-US" sz="2000" b="1" strike="noStrike" spc="-1" dirty="0" err="1">
                <a:solidFill>
                  <a:srgbClr val="000000"/>
                </a:solidFill>
                <a:latin typeface="Courier New"/>
                <a:ea typeface="ＭＳ Ｐゴシック"/>
              </a:rPr>
              <a:t>lei.get</a:t>
            </a:r>
            <a:r>
              <a:rPr lang="en-US" sz="2000" b="1" strike="noStrike" spc="-1" dirty="0">
                <a:solidFill>
                  <a:srgbClr val="000000"/>
                </a:solidFill>
                <a:latin typeface="Courier New"/>
                <a:ea typeface="ＭＳ Ｐゴシック"/>
              </a:rPr>
              <a:t>(0);</a:t>
            </a:r>
            <a:endParaRPr lang="en-US" sz="2000" b="0" strike="noStrike" spc="-1" dirty="0">
              <a:latin typeface="Arial"/>
            </a:endParaRPr>
          </a:p>
          <a:p>
            <a:pPr>
              <a:lnSpc>
                <a:spcPct val="100000"/>
              </a:lnSpc>
              <a:spcBef>
                <a:spcPts val="479"/>
              </a:spcBef>
            </a:pPr>
            <a:r>
              <a:rPr lang="en-US" sz="2000" b="1" strike="noStrike" spc="-1" dirty="0">
                <a:solidFill>
                  <a:srgbClr val="000000"/>
                </a:solidFill>
                <a:latin typeface="Courier New"/>
                <a:ea typeface="ＭＳ Ｐゴシック"/>
              </a:rPr>
              <a:t>p = </a:t>
            </a:r>
            <a:r>
              <a:rPr lang="en-US" sz="2000" b="1" strike="noStrike" spc="-1" dirty="0" err="1">
                <a:solidFill>
                  <a:srgbClr val="000000"/>
                </a:solidFill>
                <a:latin typeface="Courier New"/>
                <a:ea typeface="ＭＳ Ｐゴシック"/>
              </a:rPr>
              <a:t>lei.get</a:t>
            </a:r>
            <a:r>
              <a:rPr lang="en-US" sz="2000" b="1" strike="noStrike" spc="-1" dirty="0">
                <a:solidFill>
                  <a:srgbClr val="000000"/>
                </a:solidFill>
                <a:latin typeface="Courier New"/>
                <a:ea typeface="ＭＳ Ｐゴシック"/>
              </a:rPr>
              <a:t>(0);</a:t>
            </a:r>
            <a:endParaRPr lang="en-US" sz="2000" b="0" strike="noStrike" spc="-1" dirty="0">
              <a:latin typeface="Arial"/>
            </a:endParaRPr>
          </a:p>
          <a:p>
            <a:pPr>
              <a:lnSpc>
                <a:spcPct val="100000"/>
              </a:lnSpc>
              <a:spcBef>
                <a:spcPts val="479"/>
              </a:spcBef>
            </a:pPr>
            <a:endParaRPr lang="en-US" sz="2000" b="0" strike="noStrike" spc="-1" dirty="0">
              <a:latin typeface="Arial"/>
            </a:endParaRPr>
          </a:p>
          <a:p>
            <a:pPr>
              <a:lnSpc>
                <a:spcPct val="100000"/>
              </a:lnSpc>
              <a:spcBef>
                <a:spcPts val="479"/>
              </a:spcBef>
            </a:pPr>
            <a:endParaRPr lang="en-US" sz="2000" b="0" strike="noStrike" spc="-1" dirty="0">
              <a:latin typeface="Arial"/>
            </a:endParaRPr>
          </a:p>
        </p:txBody>
      </p:sp>
      <p:sp>
        <p:nvSpPr>
          <p:cNvPr id="290" name="Freeform 6"/>
          <p:cNvSpPr/>
          <p:nvPr/>
        </p:nvSpPr>
        <p:spPr>
          <a:xfrm>
            <a:off x="201930" y="4728291"/>
            <a:ext cx="5105880" cy="720"/>
          </a:xfrm>
          <a:custGeom>
            <a:avLst/>
            <a:gdLst/>
            <a:ahLst/>
            <a:cxnLst/>
            <a:rect l="0" t="0" r="r" b="b"/>
            <a:pathLst>
              <a:path w="14183" h="2">
                <a:moveTo>
                  <a:pt x="0" y="0"/>
                </a:moveTo>
                <a:lnTo>
                  <a:pt x="14182" y="1"/>
                </a:lnTo>
              </a:path>
            </a:pathLst>
          </a:custGeom>
          <a:noFill/>
          <a:ln w="25560">
            <a:solidFill>
              <a:srgbClr val="5B9BD5"/>
            </a:solidFill>
            <a:round/>
          </a:ln>
        </p:spPr>
      </p:sp>
      <p:sp>
        <p:nvSpPr>
          <p:cNvPr id="291" name="Freeform 7"/>
          <p:cNvSpPr/>
          <p:nvPr/>
        </p:nvSpPr>
        <p:spPr>
          <a:xfrm>
            <a:off x="6052577" y="2074041"/>
            <a:ext cx="1829160" cy="720"/>
          </a:xfrm>
          <a:custGeom>
            <a:avLst/>
            <a:gdLst/>
            <a:ahLst/>
            <a:cxnLst/>
            <a:rect l="0" t="0" r="r" b="b"/>
            <a:pathLst>
              <a:path w="5081" h="2">
                <a:moveTo>
                  <a:pt x="0" y="0"/>
                </a:moveTo>
                <a:lnTo>
                  <a:pt x="5080" y="1"/>
                </a:lnTo>
              </a:path>
            </a:pathLst>
          </a:custGeom>
          <a:noFill/>
          <a:ln w="25560">
            <a:solidFill>
              <a:srgbClr val="5B9BD5"/>
            </a:solidFill>
            <a:round/>
          </a:ln>
        </p:spPr>
      </p:sp>
      <p:sp>
        <p:nvSpPr>
          <p:cNvPr id="292" name="Freeform 8"/>
          <p:cNvSpPr/>
          <p:nvPr/>
        </p:nvSpPr>
        <p:spPr>
          <a:xfrm>
            <a:off x="5973750" y="2460424"/>
            <a:ext cx="1829160" cy="720"/>
          </a:xfrm>
          <a:custGeom>
            <a:avLst/>
            <a:gdLst/>
            <a:ahLst/>
            <a:cxnLst/>
            <a:rect l="0" t="0" r="r" b="b"/>
            <a:pathLst>
              <a:path w="5081" h="2">
                <a:moveTo>
                  <a:pt x="0" y="0"/>
                </a:moveTo>
                <a:lnTo>
                  <a:pt x="5080" y="1"/>
                </a:lnTo>
              </a:path>
            </a:pathLst>
          </a:custGeom>
          <a:noFill/>
          <a:ln w="25560">
            <a:solidFill>
              <a:srgbClr val="5B9BD5"/>
            </a:solidFill>
            <a:round/>
          </a:ln>
        </p:spPr>
      </p:sp>
      <p:sp>
        <p:nvSpPr>
          <p:cNvPr id="293" name="Freeform 9"/>
          <p:cNvSpPr/>
          <p:nvPr/>
        </p:nvSpPr>
        <p:spPr>
          <a:xfrm>
            <a:off x="6164640" y="2833024"/>
            <a:ext cx="1829160" cy="720"/>
          </a:xfrm>
          <a:custGeom>
            <a:avLst/>
            <a:gdLst/>
            <a:ahLst/>
            <a:cxnLst/>
            <a:rect l="0" t="0" r="r" b="b"/>
            <a:pathLst>
              <a:path w="5081" h="2">
                <a:moveTo>
                  <a:pt x="0" y="0"/>
                </a:moveTo>
                <a:lnTo>
                  <a:pt x="5080" y="1"/>
                </a:lnTo>
              </a:path>
            </a:pathLst>
          </a:custGeom>
          <a:noFill/>
          <a:ln w="25560">
            <a:solidFill>
              <a:srgbClr val="5B9BD5"/>
            </a:solidFill>
            <a:round/>
          </a:ln>
        </p:spPr>
      </p:sp>
      <p:sp>
        <p:nvSpPr>
          <p:cNvPr id="294" name="Freeform 10"/>
          <p:cNvSpPr/>
          <p:nvPr/>
        </p:nvSpPr>
        <p:spPr>
          <a:xfrm>
            <a:off x="6188510" y="3218687"/>
            <a:ext cx="1829160" cy="720"/>
          </a:xfrm>
          <a:custGeom>
            <a:avLst/>
            <a:gdLst/>
            <a:ahLst/>
            <a:cxnLst/>
            <a:rect l="0" t="0" r="r" b="b"/>
            <a:pathLst>
              <a:path w="5081" h="2">
                <a:moveTo>
                  <a:pt x="0" y="0"/>
                </a:moveTo>
                <a:lnTo>
                  <a:pt x="5080" y="1"/>
                </a:lnTo>
              </a:path>
            </a:pathLst>
          </a:custGeom>
          <a:noFill/>
          <a:ln w="25560">
            <a:solidFill>
              <a:srgbClr val="5B9BD5"/>
            </a:solidFill>
            <a:round/>
          </a:ln>
        </p:spPr>
      </p:sp>
      <p:sp>
        <p:nvSpPr>
          <p:cNvPr id="295" name="Freeform 11"/>
          <p:cNvSpPr/>
          <p:nvPr/>
        </p:nvSpPr>
        <p:spPr>
          <a:xfrm>
            <a:off x="6152940" y="5029200"/>
            <a:ext cx="2667240" cy="720"/>
          </a:xfrm>
          <a:custGeom>
            <a:avLst/>
            <a:gdLst/>
            <a:ahLst/>
            <a:cxnLst/>
            <a:rect l="0" t="0" r="r" b="b"/>
            <a:pathLst>
              <a:path w="7409" h="2">
                <a:moveTo>
                  <a:pt x="0" y="0"/>
                </a:moveTo>
                <a:lnTo>
                  <a:pt x="7408" y="1"/>
                </a:lnTo>
              </a:path>
            </a:pathLst>
          </a:custGeom>
          <a:noFill/>
          <a:ln w="25560">
            <a:solidFill>
              <a:srgbClr val="5B9BD5"/>
            </a:solidFill>
            <a:round/>
          </a:ln>
        </p:spPr>
      </p:sp>
      <p:sp>
        <p:nvSpPr>
          <p:cNvPr id="296" name="Freeform 12"/>
          <p:cNvSpPr/>
          <p:nvPr/>
        </p:nvSpPr>
        <p:spPr>
          <a:xfrm>
            <a:off x="267480" y="4344431"/>
            <a:ext cx="5105880" cy="720"/>
          </a:xfrm>
          <a:custGeom>
            <a:avLst/>
            <a:gdLst/>
            <a:ahLst/>
            <a:cxnLst/>
            <a:rect l="0" t="0" r="r" b="b"/>
            <a:pathLst>
              <a:path w="14183" h="2">
                <a:moveTo>
                  <a:pt x="0" y="0"/>
                </a:moveTo>
                <a:lnTo>
                  <a:pt x="14182" y="1"/>
                </a:lnTo>
              </a:path>
            </a:pathLst>
          </a:custGeom>
          <a:noFill/>
          <a:ln w="25560">
            <a:solidFill>
              <a:srgbClr val="5B9BD5"/>
            </a:solidFill>
            <a:roun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A580-87EB-4C40-B724-B14DC928CDFD}"/>
              </a:ext>
            </a:extLst>
          </p:cNvPr>
          <p:cNvSpPr>
            <a:spLocks noGrp="1"/>
          </p:cNvSpPr>
          <p:nvPr>
            <p:ph type="title"/>
          </p:nvPr>
        </p:nvSpPr>
        <p:spPr/>
        <p:txBody>
          <a:bodyPr/>
          <a:lstStyle/>
          <a:p>
            <a:pPr>
              <a:spcBef>
                <a:spcPts val="0"/>
              </a:spcBef>
            </a:pPr>
            <a:r>
              <a:rPr lang="en-US" sz="2475" spc="-1" dirty="0">
                <a:solidFill>
                  <a:srgbClr val="000000"/>
                </a:solidFill>
                <a:ea typeface="DejaVu Sans"/>
                <a:cs typeface="DejaVu Sans"/>
              </a:rPr>
              <a:t>Legal Operations on Wildcards</a:t>
            </a:r>
            <a:br>
              <a:rPr lang="en-US" sz="2475" spc="-1" dirty="0">
                <a:solidFill>
                  <a:srgbClr val="000000"/>
                </a:solidFill>
                <a:latin typeface="Tahoma"/>
                <a:ea typeface="DejaVu Sans"/>
                <a:cs typeface="DejaVu Sans"/>
              </a:rPr>
            </a:br>
            <a:endParaRPr lang="en-US" dirty="0"/>
          </a:p>
        </p:txBody>
      </p:sp>
      <p:sp>
        <p:nvSpPr>
          <p:cNvPr id="3" name="Content Placeholder 2">
            <a:extLst>
              <a:ext uri="{FF2B5EF4-FFF2-40B4-BE49-F238E27FC236}">
                <a16:creationId xmlns:a16="http://schemas.microsoft.com/office/drawing/2014/main" id="{6B0C2C5B-3249-4122-8261-D1F0E1BFEC0D}"/>
              </a:ext>
            </a:extLst>
          </p:cNvPr>
          <p:cNvSpPr>
            <a:spLocks noGrp="1"/>
          </p:cNvSpPr>
          <p:nvPr>
            <p:ph idx="1"/>
          </p:nvPr>
        </p:nvSpPr>
        <p:spPr>
          <a:xfrm>
            <a:off x="628650" y="1377508"/>
            <a:ext cx="7886700" cy="4351338"/>
          </a:xfrm>
        </p:spPr>
        <p:txBody>
          <a:bodyPr>
            <a:normAutofit lnSpcReduction="10000"/>
          </a:bodyPr>
          <a:lstStyle/>
          <a:p>
            <a:r>
              <a:rPr lang="en-US" dirty="0"/>
              <a:t>The purpose of the wildcard is to allow for subtyping!</a:t>
            </a:r>
          </a:p>
          <a:p>
            <a:r>
              <a:rPr lang="en-US" dirty="0"/>
              <a:t>The type declaration List&lt;? extends Integer&gt; means that every List&lt;Type&gt; such that Type extends Integer, is a subtype of List&lt;? extends Integer&gt; (and thus can be used where List&lt;? extends Integer&gt; is expected)</a:t>
            </a:r>
          </a:p>
          <a:p>
            <a:r>
              <a:rPr lang="en-US" dirty="0"/>
              <a:t>Covariant subtyping must be restricted to immutable lists. lei can be read but can’t be written into (because writing is not safe).</a:t>
            </a:r>
          </a:p>
          <a:p>
            <a:r>
              <a:rPr lang="en-US" dirty="0"/>
              <a:t>p = </a:t>
            </a:r>
            <a:r>
              <a:rPr lang="en-US" dirty="0" err="1"/>
              <a:t>lei.get</a:t>
            </a:r>
            <a:r>
              <a:rPr lang="en-US" dirty="0"/>
              <a:t>(0) fails because </a:t>
            </a:r>
            <a:r>
              <a:rPr lang="en-US" dirty="0" err="1"/>
              <a:t>lei.get</a:t>
            </a:r>
            <a:r>
              <a:rPr lang="en-US" dirty="0"/>
              <a:t>(0) can return an Integer. We need a supertype on the left of the ‘=‘.</a:t>
            </a:r>
          </a:p>
          <a:p>
            <a:pPr lvl="1"/>
            <a:r>
              <a:rPr lang="en-US" dirty="0"/>
              <a:t>Note that </a:t>
            </a:r>
            <a:r>
              <a:rPr lang="en-US" dirty="0" err="1"/>
              <a:t>PositiveInteger</a:t>
            </a:r>
            <a:r>
              <a:rPr lang="en-US" dirty="0"/>
              <a:t> is not a standard Java library class.</a:t>
            </a:r>
          </a:p>
          <a:p>
            <a:r>
              <a:rPr lang="en-US" dirty="0"/>
              <a:t>The problem with </a:t>
            </a:r>
            <a:r>
              <a:rPr lang="en-US" dirty="0" err="1"/>
              <a:t>lei.add</a:t>
            </a:r>
            <a:r>
              <a:rPr lang="en-US" dirty="0"/>
              <a:t>() is that the compiler doesn't know what type of list lei is at runtime</a:t>
            </a:r>
          </a:p>
          <a:p>
            <a:pPr lvl="1"/>
            <a:r>
              <a:rPr lang="en-US" dirty="0"/>
              <a:t>The compiler doesn’t know what you will pass at runtime, so it disallows these adds().</a:t>
            </a:r>
          </a:p>
          <a:p>
            <a:endParaRPr lang="en-US" dirty="0"/>
          </a:p>
        </p:txBody>
      </p:sp>
      <p:sp>
        <p:nvSpPr>
          <p:cNvPr id="4" name="Footer Placeholder 3">
            <a:extLst>
              <a:ext uri="{FF2B5EF4-FFF2-40B4-BE49-F238E27FC236}">
                <a16:creationId xmlns:a16="http://schemas.microsoft.com/office/drawing/2014/main" id="{04F3D18C-56F5-43B3-ACEB-9444C0DD4939}"/>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205821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Contravariance and Wildcards</a:t>
            </a:r>
            <a:endParaRPr lang="en-US" sz="3300" b="0" strike="noStrike" spc="-1" dirty="0">
              <a:solidFill>
                <a:srgbClr val="000000"/>
              </a:solidFill>
              <a:latin typeface="Tahoma"/>
            </a:endParaRPr>
          </a:p>
        </p:txBody>
      </p:sp>
      <p:sp>
        <p:nvSpPr>
          <p:cNvPr id="298" name="TextShape 2"/>
          <p:cNvSpPr txBox="1"/>
          <p:nvPr/>
        </p:nvSpPr>
        <p:spPr>
          <a:xfrm>
            <a:off x="561948" y="1438000"/>
            <a:ext cx="7886520" cy="4350960"/>
          </a:xfrm>
          <a:prstGeom prst="rect">
            <a:avLst/>
          </a:prstGeom>
          <a:noFill/>
          <a:ln>
            <a:noFill/>
          </a:ln>
        </p:spPr>
        <p:txBody>
          <a:bodyPr>
            <a:normAutofit lnSpcReduction="10000"/>
          </a:bodyPr>
          <a:lstStyle/>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ourier" pitchFamily="2" charset="0"/>
              </a:rPr>
              <a:t>List&lt;? super Apple&gt; fruits;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ourier" pitchFamily="2" charset="0"/>
              </a:rPr>
              <a:t>fruits</a:t>
            </a:r>
            <a:r>
              <a:rPr lang="en-US" sz="2100" b="0" strike="noStrike" spc="-1" dirty="0">
                <a:solidFill>
                  <a:srgbClr val="000000"/>
                </a:solidFill>
                <a:latin typeface="Calibri"/>
              </a:rPr>
              <a:t> is a reference to a List of </a:t>
            </a:r>
            <a:r>
              <a:rPr lang="en-US" sz="2100" b="0" i="1" strike="noStrike" spc="-1" dirty="0">
                <a:solidFill>
                  <a:srgbClr val="000000"/>
                </a:solidFill>
                <a:latin typeface="Calibri"/>
              </a:rPr>
              <a:t>something</a:t>
            </a:r>
            <a:r>
              <a:rPr lang="en-US" sz="2100" b="0" strike="noStrike" spc="-1" dirty="0">
                <a:solidFill>
                  <a:srgbClr val="000000"/>
                </a:solidFill>
                <a:latin typeface="Calibri"/>
              </a:rPr>
              <a:t> that is a </a:t>
            </a:r>
            <a:r>
              <a:rPr lang="en-US" sz="2100" b="0" i="1" strike="noStrike" spc="-1" dirty="0">
                <a:solidFill>
                  <a:srgbClr val="000000"/>
                </a:solidFill>
                <a:latin typeface="Calibri"/>
              </a:rPr>
              <a:t>supertype</a:t>
            </a:r>
            <a:r>
              <a:rPr lang="en-US" sz="2100" b="0" strike="noStrike" spc="-1" dirty="0">
                <a:solidFill>
                  <a:srgbClr val="000000"/>
                </a:solidFill>
                <a:latin typeface="Calibri"/>
              </a:rPr>
              <a:t> of </a:t>
            </a:r>
            <a:r>
              <a:rPr lang="en-US" sz="2100" b="0" strike="noStrike" spc="-1" dirty="0">
                <a:solidFill>
                  <a:srgbClr val="000000"/>
                </a:solidFill>
                <a:latin typeface="Courier" pitchFamily="2" charset="0"/>
              </a:rPr>
              <a:t>Apple</a:t>
            </a:r>
            <a:r>
              <a:rPr lang="en-US" sz="2100" b="0" strike="noStrike" spc="-1" dirty="0">
                <a:solidFill>
                  <a:srgbClr val="000000"/>
                </a:solidFill>
                <a:latin typeface="Calibri"/>
              </a:rPr>
              <a:t>.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ourier" pitchFamily="2" charset="0"/>
              </a:rPr>
              <a:t>Apple</a:t>
            </a:r>
            <a:r>
              <a:rPr lang="en-US" sz="2100" b="0" strike="noStrike" spc="-1" dirty="0">
                <a:solidFill>
                  <a:srgbClr val="000000"/>
                </a:solidFill>
                <a:latin typeface="Calibri"/>
              </a:rPr>
              <a:t> and any of its subtypes will be assignment compatible with </a:t>
            </a:r>
            <a:r>
              <a:rPr lang="en-US" sz="2100" b="0" strike="noStrike" spc="-1" dirty="0">
                <a:solidFill>
                  <a:srgbClr val="000000"/>
                </a:solidFill>
                <a:latin typeface="Courier" pitchFamily="2" charset="0"/>
              </a:rPr>
              <a:t>fruits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These will compile</a:t>
            </a:r>
          </a:p>
          <a:p>
            <a:pPr marL="514440" lvl="1" indent="-171000">
              <a:lnSpc>
                <a:spcPct val="100000"/>
              </a:lnSpc>
              <a:spcBef>
                <a:spcPts val="374"/>
              </a:spcBef>
              <a:buClr>
                <a:srgbClr val="000000"/>
              </a:buClr>
              <a:buFont typeface="Arial"/>
              <a:buChar char="•"/>
            </a:pPr>
            <a:r>
              <a:rPr lang="en-US" sz="1800" b="0" strike="noStrike" spc="-1" dirty="0" err="1">
                <a:solidFill>
                  <a:srgbClr val="000000"/>
                </a:solidFill>
                <a:latin typeface="Courier" pitchFamily="2" charset="0"/>
              </a:rPr>
              <a:t>fruits.add</a:t>
            </a:r>
            <a:r>
              <a:rPr lang="en-US" sz="1800" b="0" strike="noStrike" spc="-1" dirty="0">
                <a:solidFill>
                  <a:srgbClr val="000000"/>
                </a:solidFill>
                <a:latin typeface="Courier" pitchFamily="2" charset="0"/>
              </a:rPr>
              <a:t>(new Apple());</a:t>
            </a:r>
          </a:p>
          <a:p>
            <a:pPr marL="514440" lvl="1" indent="-171000">
              <a:lnSpc>
                <a:spcPct val="100000"/>
              </a:lnSpc>
              <a:spcBef>
                <a:spcPts val="374"/>
              </a:spcBef>
              <a:buClr>
                <a:srgbClr val="000000"/>
              </a:buClr>
              <a:buFont typeface="Arial"/>
              <a:buChar char="•"/>
            </a:pPr>
            <a:r>
              <a:rPr lang="en-US" sz="1800" b="0" strike="noStrike" spc="-1" dirty="0" err="1">
                <a:solidFill>
                  <a:srgbClr val="000000"/>
                </a:solidFill>
                <a:latin typeface="Courier" pitchFamily="2" charset="0"/>
              </a:rPr>
              <a:t>fruits.add</a:t>
            </a:r>
            <a:r>
              <a:rPr lang="en-US" sz="1800" b="0" strike="noStrike" spc="-1" dirty="0">
                <a:solidFill>
                  <a:srgbClr val="000000"/>
                </a:solidFill>
                <a:latin typeface="Courier" pitchFamily="2" charset="0"/>
              </a:rPr>
              <a:t>(new </a:t>
            </a:r>
            <a:r>
              <a:rPr lang="en-US" sz="1800" b="0" strike="noStrike" spc="-1" dirty="0" err="1">
                <a:solidFill>
                  <a:srgbClr val="000000"/>
                </a:solidFill>
                <a:latin typeface="Courier" pitchFamily="2" charset="0"/>
              </a:rPr>
              <a:t>GreenApple</a:t>
            </a:r>
            <a:r>
              <a:rPr lang="en-US" sz="1800" b="0" strike="noStrike" spc="-1" dirty="0">
                <a:solidFill>
                  <a:srgbClr val="000000"/>
                </a:solidFill>
                <a:latin typeface="Courier" pitchFamily="2" charset="0"/>
              </a:rPr>
              <a: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This will not</a:t>
            </a:r>
          </a:p>
          <a:p>
            <a:pPr marL="514440" lvl="1" indent="-171000">
              <a:lnSpc>
                <a:spcPct val="100000"/>
              </a:lnSpc>
              <a:spcBef>
                <a:spcPts val="374"/>
              </a:spcBef>
              <a:buClr>
                <a:srgbClr val="000000"/>
              </a:buClr>
              <a:buFont typeface="Arial"/>
              <a:buChar char="•"/>
            </a:pPr>
            <a:r>
              <a:rPr lang="en-US" sz="1800" b="0" strike="noStrike" spc="-1" dirty="0" err="1">
                <a:solidFill>
                  <a:srgbClr val="000000"/>
                </a:solidFill>
                <a:latin typeface="Courier" pitchFamily="2" charset="0"/>
              </a:rPr>
              <a:t>fruits.add</a:t>
            </a:r>
            <a:r>
              <a:rPr lang="en-US" sz="1800" b="0" strike="noStrike" spc="-1" dirty="0">
                <a:solidFill>
                  <a:srgbClr val="000000"/>
                </a:solidFill>
                <a:latin typeface="Courier" pitchFamily="2" charset="0"/>
              </a:rPr>
              <a:t>(new Object());</a:t>
            </a:r>
          </a:p>
          <a:p>
            <a:br>
              <a:rPr dirty="0"/>
            </a:br>
            <a:endParaRPr lang="en-US" sz="1800" b="0" strike="noStrike" spc="-1" dirty="0">
              <a:solidFill>
                <a:srgbClr val="000000"/>
              </a:solidFill>
              <a:latin typeface="Calibri"/>
            </a:endParaRPr>
          </a:p>
          <a:p>
            <a:pPr>
              <a:lnSpc>
                <a:spcPct val="90000"/>
              </a:lnSpc>
              <a:spcBef>
                <a:spcPts val="751"/>
              </a:spcBef>
            </a:pPr>
            <a:endParaRPr lang="en-US" sz="1800" b="0" strike="noStrike" spc="-1" dirty="0">
              <a:solidFill>
                <a:srgbClr val="000000"/>
              </a:solidFill>
              <a:latin typeface="Calibri"/>
            </a:endParaRPr>
          </a:p>
        </p:txBody>
      </p:sp>
      <p:sp>
        <p:nvSpPr>
          <p:cNvPr id="29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00" name="TextShape 4"/>
          <p:cNvSpPr txBox="1"/>
          <p:nvPr/>
        </p:nvSpPr>
        <p:spPr>
          <a:xfrm>
            <a:off x="6458040" y="6356520"/>
            <a:ext cx="2057040" cy="364680"/>
          </a:xfrm>
          <a:prstGeom prst="rect">
            <a:avLst/>
          </a:prstGeom>
          <a:noFill/>
          <a:ln>
            <a:noFill/>
          </a:ln>
        </p:spPr>
        <p:txBody>
          <a:bodyPr anchor="ctr"/>
          <a:lstStyle/>
          <a:p>
            <a:pPr algn="r">
              <a:lnSpc>
                <a:spcPct val="100000"/>
              </a:lnSpc>
            </a:pPr>
            <a:fld id="{421F801B-5230-4DFC-88C3-68BF3A00B074}" type="slidenum">
              <a:rPr lang="en-US" sz="900" b="0" strike="noStrike" spc="-1">
                <a:solidFill>
                  <a:srgbClr val="8B8B8B"/>
                </a:solidFill>
                <a:latin typeface="Tahoma"/>
                <a:ea typeface="MS PGothic"/>
              </a:rPr>
              <a:t>45</a:t>
            </a:fld>
            <a:endParaRPr lang="en-US" sz="900" b="0" strike="noStrike" spc="-1">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Contravariance</a:t>
            </a:r>
            <a:endParaRPr lang="en-US" sz="3300" b="0" strike="noStrike" spc="-1">
              <a:solidFill>
                <a:srgbClr val="000000"/>
              </a:solidFill>
              <a:latin typeface="Tahoma"/>
            </a:endParaRPr>
          </a:p>
        </p:txBody>
      </p:sp>
      <p:sp>
        <p:nvSpPr>
          <p:cNvPr id="302"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Since we cannot know which supertype it is, we aren't allowed to add instances of any supertype.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What about </a:t>
            </a:r>
            <a:r>
              <a:rPr lang="en-US" sz="2100" b="0" i="1" strike="noStrike" spc="-1" dirty="0">
                <a:solidFill>
                  <a:srgbClr val="000000"/>
                </a:solidFill>
                <a:latin typeface="Calibri"/>
              </a:rPr>
              <a:t>getting</a:t>
            </a:r>
            <a:r>
              <a:rPr lang="en-US" sz="2100" b="0" strike="noStrike" spc="-1" dirty="0">
                <a:solidFill>
                  <a:srgbClr val="000000"/>
                </a:solidFill>
                <a:latin typeface="Calibri"/>
              </a:rPr>
              <a:t> data out of such a type?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 only thing you can get out of it will be Object instances since we cannot know which supertype it is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 compiler can only guarantee that it will be a reference to an Object</a:t>
            </a:r>
          </a:p>
          <a:p>
            <a:pPr marL="857160" lvl="2" indent="-171000">
              <a:lnSpc>
                <a:spcPct val="100000"/>
              </a:lnSpc>
              <a:spcBef>
                <a:spcPts val="374"/>
              </a:spcBef>
              <a:buClr>
                <a:srgbClr val="000000"/>
              </a:buClr>
              <a:buFont typeface="Arial"/>
              <a:buChar char="•"/>
            </a:pPr>
            <a:r>
              <a:rPr lang="en-US" b="0" strike="noStrike" spc="-1" dirty="0">
                <a:solidFill>
                  <a:srgbClr val="000000"/>
                </a:solidFill>
                <a:latin typeface="Calibri"/>
              </a:rPr>
              <a:t>since Object is the supertype of any Java type.</a:t>
            </a:r>
          </a:p>
        </p:txBody>
      </p:sp>
      <p:sp>
        <p:nvSpPr>
          <p:cNvPr id="30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04" name="TextShape 4"/>
          <p:cNvSpPr txBox="1"/>
          <p:nvPr/>
        </p:nvSpPr>
        <p:spPr>
          <a:xfrm>
            <a:off x="6458040" y="6356520"/>
            <a:ext cx="2057040" cy="364680"/>
          </a:xfrm>
          <a:prstGeom prst="rect">
            <a:avLst/>
          </a:prstGeom>
          <a:noFill/>
          <a:ln>
            <a:noFill/>
          </a:ln>
        </p:spPr>
        <p:txBody>
          <a:bodyPr anchor="ctr"/>
          <a:lstStyle/>
          <a:p>
            <a:pPr algn="r">
              <a:lnSpc>
                <a:spcPct val="100000"/>
              </a:lnSpc>
            </a:pPr>
            <a:fld id="{E33AD896-273A-41C0-9B07-D2818BBC5025}" type="slidenum">
              <a:rPr lang="en-US" sz="900" b="0" strike="noStrike" spc="-1">
                <a:solidFill>
                  <a:srgbClr val="8B8B8B"/>
                </a:solidFill>
                <a:latin typeface="Tahoma"/>
                <a:ea typeface="MS PGothic"/>
              </a:rPr>
              <a:t>46</a:t>
            </a:fld>
            <a:endParaRPr lang="en-US" sz="900" b="0" strike="noStrike" spc="-1">
              <a:latin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Legal Operations on Wildcards</a:t>
            </a:r>
            <a:endParaRPr lang="en-US" sz="3300" b="0" strike="noStrike" spc="-1">
              <a:solidFill>
                <a:srgbClr val="000000"/>
              </a:solidFill>
              <a:latin typeface="Tahoma"/>
            </a:endParaRPr>
          </a:p>
        </p:txBody>
      </p:sp>
      <p:sp>
        <p:nvSpPr>
          <p:cNvPr id="306" name="TextShape 2"/>
          <p:cNvSpPr txBox="1"/>
          <p:nvPr/>
        </p:nvSpPr>
        <p:spPr>
          <a:xfrm>
            <a:off x="100407" y="1751760"/>
            <a:ext cx="8726040" cy="4532040"/>
          </a:xfrm>
          <a:prstGeom prst="rect">
            <a:avLst/>
          </a:prstGeom>
          <a:noFill/>
          <a:ln>
            <a:noFill/>
          </a:ln>
        </p:spPr>
        <p:txBody>
          <a:bodyPr>
            <a:normAutofit fontScale="92500" lnSpcReduction="10000"/>
          </a:bodyPr>
          <a:lstStyle/>
          <a:p>
            <a:pPr>
              <a:lnSpc>
                <a:spcPct val="100000"/>
              </a:lnSpc>
              <a:spcBef>
                <a:spcPts val="751"/>
              </a:spcBef>
            </a:pPr>
            <a:r>
              <a:rPr lang="en-US" sz="2400" b="1" strike="noStrike" spc="-1" dirty="0">
                <a:solidFill>
                  <a:srgbClr val="000000"/>
                </a:solidFill>
                <a:latin typeface="Courier New"/>
                <a:ea typeface="ＭＳ Ｐゴシック"/>
              </a:rPr>
              <a:t>Object o;</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Number n;</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Integer </a:t>
            </a:r>
            <a:r>
              <a:rPr lang="en-US" sz="2400" b="1" strike="noStrike" spc="-1" dirty="0" err="1">
                <a:solidFill>
                  <a:srgbClr val="000000"/>
                </a:solidFill>
                <a:latin typeface="Courier New"/>
                <a:ea typeface="ＭＳ Ｐゴシック"/>
              </a:rPr>
              <a:t>i</a:t>
            </a:r>
            <a:r>
              <a:rPr lang="en-US" sz="2400" b="1" strike="noStrike" spc="-1" dirty="0">
                <a:solidFill>
                  <a:srgbClr val="000000"/>
                </a:solidFill>
                <a:latin typeface="Courier New"/>
                <a:ea typeface="ＭＳ Ｐゴシック"/>
              </a:rPr>
              <a:t>;</a:t>
            </a:r>
            <a:endParaRPr lang="en-US" sz="2400" b="0" strike="noStrike" spc="-1" dirty="0">
              <a:solidFill>
                <a:srgbClr val="000000"/>
              </a:solidFill>
              <a:latin typeface="Calibri"/>
            </a:endParaRPr>
          </a:p>
          <a:p>
            <a:pPr>
              <a:lnSpc>
                <a:spcPct val="100000"/>
              </a:lnSpc>
              <a:spcBef>
                <a:spcPts val="751"/>
              </a:spcBef>
            </a:pPr>
            <a:r>
              <a:rPr lang="en-US" sz="2400" b="1" strike="noStrike" spc="-1" dirty="0" err="1">
                <a:solidFill>
                  <a:srgbClr val="000000"/>
                </a:solidFill>
                <a:latin typeface="Courier New"/>
                <a:ea typeface="ＭＳ Ｐゴシック"/>
              </a:rPr>
              <a:t>PositiveInteger</a:t>
            </a:r>
            <a:r>
              <a:rPr lang="en-US" sz="2400" b="1" strike="noStrike" spc="-1" dirty="0">
                <a:solidFill>
                  <a:srgbClr val="000000"/>
                </a:solidFill>
                <a:latin typeface="Courier New"/>
                <a:ea typeface="ＭＳ Ｐゴシック"/>
              </a:rPr>
              <a:t> p;</a:t>
            </a: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ea typeface="ＭＳ Ｐゴシック"/>
              </a:rPr>
              <a:t>List&lt;? super Integer&gt; </a:t>
            </a:r>
            <a:r>
              <a:rPr lang="en-US" sz="2400" b="1" strike="noStrike" spc="-1" dirty="0" err="1">
                <a:solidFill>
                  <a:srgbClr val="000000"/>
                </a:solidFill>
                <a:latin typeface="Courier New"/>
                <a:ea typeface="ＭＳ Ｐゴシック"/>
              </a:rPr>
              <a:t>lsi</a:t>
            </a:r>
            <a:r>
              <a:rPr lang="en-US" sz="2400" b="1" strike="noStrike" spc="-1" dirty="0">
                <a:solidFill>
                  <a:srgbClr val="000000"/>
                </a:solidFill>
                <a:latin typeface="Courier New"/>
                <a:ea typeface="ＭＳ Ｐゴシック"/>
              </a:rPr>
              <a:t>;</a:t>
            </a:r>
            <a:endParaRPr lang="en-US" sz="2400" b="0" strike="noStrike" spc="-1" dirty="0">
              <a:solidFill>
                <a:srgbClr val="000000"/>
              </a:solidFill>
              <a:latin typeface="Calibri"/>
            </a:endParaRPr>
          </a:p>
          <a:p>
            <a:pPr>
              <a:lnSpc>
                <a:spcPct val="100000"/>
              </a:lnSpc>
              <a:spcBef>
                <a:spcPts val="751"/>
              </a:spcBef>
            </a:pPr>
            <a:r>
              <a:rPr lang="en-US" sz="2400" b="0" strike="noStrike" spc="-1" dirty="0">
                <a:solidFill>
                  <a:srgbClr val="000000"/>
                </a:solidFill>
                <a:latin typeface="Calibri"/>
                <a:ea typeface="ＭＳ Ｐゴシック"/>
              </a:rPr>
              <a:t>First, which of these is legal?</a:t>
            </a:r>
            <a:endParaRPr lang="en-US" sz="2400" b="0" strike="noStrike" spc="-1" dirty="0">
              <a:solidFill>
                <a:srgbClr val="000000"/>
              </a:solidFill>
              <a:latin typeface="Calibri"/>
            </a:endParaRPr>
          </a:p>
          <a:p>
            <a:pPr>
              <a:lnSpc>
                <a:spcPct val="100000"/>
              </a:lnSpc>
              <a:spcBef>
                <a:spcPts val="751"/>
              </a:spcBef>
            </a:pPr>
            <a:r>
              <a:rPr lang="en-US" sz="2300" b="1" strike="noStrike" spc="-1" dirty="0" err="1">
                <a:solidFill>
                  <a:srgbClr val="000000"/>
                </a:solidFill>
                <a:latin typeface="Courier New"/>
                <a:ea typeface="ＭＳ Ｐゴシック"/>
              </a:rPr>
              <a:t>lsi</a:t>
            </a:r>
            <a:r>
              <a:rPr lang="en-US" sz="2300" b="1" strike="noStrike" spc="-1" dirty="0">
                <a:solidFill>
                  <a:srgbClr val="000000"/>
                </a:solidFill>
                <a:latin typeface="Courier New"/>
                <a:ea typeface="ＭＳ Ｐゴシック"/>
              </a:rPr>
              <a:t> = new </a:t>
            </a:r>
            <a:r>
              <a:rPr lang="en-US" sz="2300" b="1" strike="noStrike" spc="-1" dirty="0" err="1">
                <a:solidFill>
                  <a:srgbClr val="000000"/>
                </a:solidFill>
                <a:latin typeface="Courier New"/>
                <a:ea typeface="ＭＳ Ｐゴシック"/>
              </a:rPr>
              <a:t>ArrayList</a:t>
            </a:r>
            <a:r>
              <a:rPr lang="en-US" sz="2300" b="1" strike="noStrike" spc="-1" dirty="0">
                <a:solidFill>
                  <a:srgbClr val="000000"/>
                </a:solidFill>
                <a:latin typeface="Courier New"/>
                <a:ea typeface="ＭＳ Ｐゴシック"/>
              </a:rPr>
              <a:t>&lt;Object&gt;();</a:t>
            </a:r>
            <a:endParaRPr lang="en-US" sz="2300" b="0" strike="noStrike" spc="-1" dirty="0">
              <a:solidFill>
                <a:srgbClr val="000000"/>
              </a:solidFill>
              <a:latin typeface="Calibri"/>
            </a:endParaRPr>
          </a:p>
          <a:p>
            <a:pPr>
              <a:lnSpc>
                <a:spcPct val="100000"/>
              </a:lnSpc>
              <a:spcBef>
                <a:spcPts val="751"/>
              </a:spcBef>
            </a:pPr>
            <a:r>
              <a:rPr lang="en-US" sz="2300" b="1" strike="noStrike" spc="-1" dirty="0" err="1">
                <a:solidFill>
                  <a:srgbClr val="000000"/>
                </a:solidFill>
                <a:latin typeface="Courier New"/>
                <a:ea typeface="ＭＳ Ｐゴシック"/>
              </a:rPr>
              <a:t>lsi</a:t>
            </a:r>
            <a:r>
              <a:rPr lang="en-US" sz="2300" b="1" strike="noStrike" spc="-1" dirty="0">
                <a:solidFill>
                  <a:srgbClr val="000000"/>
                </a:solidFill>
                <a:latin typeface="Courier New"/>
                <a:ea typeface="ＭＳ Ｐゴシック"/>
              </a:rPr>
              <a:t> = new </a:t>
            </a:r>
            <a:r>
              <a:rPr lang="en-US" sz="2300" b="1" strike="noStrike" spc="-1" dirty="0" err="1">
                <a:solidFill>
                  <a:srgbClr val="000000"/>
                </a:solidFill>
                <a:latin typeface="Courier New"/>
                <a:ea typeface="ＭＳ Ｐゴシック"/>
              </a:rPr>
              <a:t>ArrayList</a:t>
            </a:r>
            <a:r>
              <a:rPr lang="en-US" sz="2300" b="1" strike="noStrike" spc="-1" dirty="0">
                <a:solidFill>
                  <a:srgbClr val="000000"/>
                </a:solidFill>
                <a:latin typeface="Courier New"/>
                <a:ea typeface="ＭＳ Ｐゴシック"/>
              </a:rPr>
              <a:t>&lt;Number&gt;();</a:t>
            </a:r>
            <a:endParaRPr lang="en-US" sz="2300" b="0" strike="noStrike" spc="-1" dirty="0">
              <a:solidFill>
                <a:srgbClr val="000000"/>
              </a:solidFill>
              <a:latin typeface="Calibri"/>
            </a:endParaRPr>
          </a:p>
          <a:p>
            <a:pPr>
              <a:lnSpc>
                <a:spcPct val="100000"/>
              </a:lnSpc>
              <a:spcBef>
                <a:spcPts val="751"/>
              </a:spcBef>
            </a:pPr>
            <a:r>
              <a:rPr lang="en-US" sz="2300" b="1" strike="noStrike" spc="-1" dirty="0" err="1">
                <a:solidFill>
                  <a:srgbClr val="000000"/>
                </a:solidFill>
                <a:latin typeface="Courier New"/>
                <a:ea typeface="ＭＳ Ｐゴシック"/>
              </a:rPr>
              <a:t>lsi</a:t>
            </a:r>
            <a:r>
              <a:rPr lang="en-US" sz="2300" b="1" strike="noStrike" spc="-1" dirty="0">
                <a:solidFill>
                  <a:srgbClr val="000000"/>
                </a:solidFill>
                <a:latin typeface="Courier New"/>
                <a:ea typeface="ＭＳ Ｐゴシック"/>
              </a:rPr>
              <a:t> = new </a:t>
            </a:r>
            <a:r>
              <a:rPr lang="en-US" sz="2300" b="1" strike="noStrike" spc="-1" dirty="0" err="1">
                <a:solidFill>
                  <a:srgbClr val="000000"/>
                </a:solidFill>
                <a:latin typeface="Courier New"/>
                <a:ea typeface="ＭＳ Ｐゴシック"/>
              </a:rPr>
              <a:t>ArrayList</a:t>
            </a:r>
            <a:r>
              <a:rPr lang="en-US" sz="2300" b="1" strike="noStrike" spc="-1" dirty="0">
                <a:solidFill>
                  <a:srgbClr val="000000"/>
                </a:solidFill>
                <a:latin typeface="Courier New"/>
                <a:ea typeface="ＭＳ Ｐゴシック"/>
              </a:rPr>
              <a:t>&lt;Integer&gt;();</a:t>
            </a:r>
            <a:endParaRPr lang="en-US" sz="2300" b="0" strike="noStrike" spc="-1" dirty="0">
              <a:solidFill>
                <a:srgbClr val="000000"/>
              </a:solidFill>
              <a:latin typeface="Calibri"/>
            </a:endParaRPr>
          </a:p>
          <a:p>
            <a:pPr>
              <a:lnSpc>
                <a:spcPct val="100000"/>
              </a:lnSpc>
              <a:spcBef>
                <a:spcPts val="751"/>
              </a:spcBef>
            </a:pPr>
            <a:r>
              <a:rPr lang="en-US" sz="2300" b="1" strike="noStrike" spc="-1" dirty="0" err="1">
                <a:solidFill>
                  <a:srgbClr val="000000"/>
                </a:solidFill>
                <a:latin typeface="Courier New"/>
                <a:ea typeface="ＭＳ Ｐゴシック"/>
              </a:rPr>
              <a:t>lsi</a:t>
            </a:r>
            <a:r>
              <a:rPr lang="en-US" sz="2300" b="1" strike="noStrike" spc="-1" dirty="0">
                <a:solidFill>
                  <a:srgbClr val="000000"/>
                </a:solidFill>
                <a:latin typeface="Courier New"/>
                <a:ea typeface="ＭＳ Ｐゴシック"/>
              </a:rPr>
              <a:t> = new </a:t>
            </a:r>
            <a:r>
              <a:rPr lang="en-US" sz="2300" b="1" strike="noStrike" spc="-1" dirty="0" err="1">
                <a:solidFill>
                  <a:srgbClr val="000000"/>
                </a:solidFill>
                <a:latin typeface="Courier New"/>
                <a:ea typeface="ＭＳ Ｐゴシック"/>
              </a:rPr>
              <a:t>ArrayList</a:t>
            </a:r>
            <a:r>
              <a:rPr lang="en-US" sz="2300" b="1" strike="noStrike" spc="-1" dirty="0">
                <a:solidFill>
                  <a:srgbClr val="000000"/>
                </a:solidFill>
                <a:latin typeface="Courier New"/>
                <a:ea typeface="ＭＳ Ｐゴシック"/>
              </a:rPr>
              <a:t>&lt;</a:t>
            </a:r>
            <a:r>
              <a:rPr lang="en-US" sz="2300" b="1" strike="noStrike" spc="-1" dirty="0" err="1">
                <a:solidFill>
                  <a:srgbClr val="000000"/>
                </a:solidFill>
                <a:latin typeface="Courier New"/>
                <a:ea typeface="ＭＳ Ｐゴシック"/>
              </a:rPr>
              <a:t>PositiveInteger</a:t>
            </a:r>
            <a:r>
              <a:rPr lang="en-US" sz="2300" b="1" strike="noStrike" spc="-1" dirty="0">
                <a:solidFill>
                  <a:srgbClr val="000000"/>
                </a:solidFill>
                <a:latin typeface="Courier New"/>
                <a:ea typeface="ＭＳ Ｐゴシック"/>
              </a:rPr>
              <a:t>&gt;();</a:t>
            </a:r>
            <a:endParaRPr lang="en-US" sz="2300" b="0" strike="noStrike" spc="-1" dirty="0">
              <a:solidFill>
                <a:srgbClr val="000000"/>
              </a:solidFill>
              <a:latin typeface="Calibri"/>
            </a:endParaRPr>
          </a:p>
          <a:p>
            <a:pPr>
              <a:lnSpc>
                <a:spcPct val="100000"/>
              </a:lnSpc>
              <a:spcBef>
                <a:spcPts val="751"/>
              </a:spcBef>
            </a:pPr>
            <a:endParaRPr lang="en-US" sz="2300" b="0" strike="noStrike" spc="-1" dirty="0">
              <a:solidFill>
                <a:srgbClr val="000000"/>
              </a:solidFill>
              <a:latin typeface="Calibri"/>
            </a:endParaRPr>
          </a:p>
        </p:txBody>
      </p:sp>
      <p:sp>
        <p:nvSpPr>
          <p:cNvPr id="307" name="TextShape 3"/>
          <p:cNvSpPr txBox="1"/>
          <p:nvPr/>
        </p:nvSpPr>
        <p:spPr>
          <a:xfrm>
            <a:off x="152280" y="6324480"/>
            <a:ext cx="57146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08" name="TextShape 4"/>
          <p:cNvSpPr txBox="1"/>
          <p:nvPr/>
        </p:nvSpPr>
        <p:spPr>
          <a:xfrm>
            <a:off x="6458040" y="6356520"/>
            <a:ext cx="2057040" cy="364680"/>
          </a:xfrm>
          <a:prstGeom prst="rect">
            <a:avLst/>
          </a:prstGeom>
          <a:noFill/>
          <a:ln>
            <a:noFill/>
          </a:ln>
        </p:spPr>
        <p:txBody>
          <a:bodyPr anchor="ctr"/>
          <a:lstStyle/>
          <a:p>
            <a:pPr algn="r">
              <a:lnSpc>
                <a:spcPct val="100000"/>
              </a:lnSpc>
            </a:pPr>
            <a:fld id="{AE610D58-CF1D-4974-BC4D-0B882A962CC7}" type="slidenum">
              <a:rPr lang="en-US" sz="1400" b="0" strike="noStrike" spc="-1">
                <a:solidFill>
                  <a:srgbClr val="8B8B8B"/>
                </a:solidFill>
                <a:latin typeface="Tahoma"/>
                <a:ea typeface="MS PGothic"/>
              </a:rPr>
              <a:t>47</a:t>
            </a:fld>
            <a:endParaRPr lang="en-US" sz="1400" b="0" strike="noStrike" spc="-1">
              <a:latin typeface="Times New Roman"/>
            </a:endParaRPr>
          </a:p>
        </p:txBody>
      </p:sp>
      <p:sp>
        <p:nvSpPr>
          <p:cNvPr id="309" name="CustomShape 5"/>
          <p:cNvSpPr/>
          <p:nvPr/>
        </p:nvSpPr>
        <p:spPr>
          <a:xfrm>
            <a:off x="5638680" y="1371600"/>
            <a:ext cx="3504960" cy="453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79"/>
              </a:spcBef>
            </a:pPr>
            <a:r>
              <a:rPr lang="en-US" sz="2400" b="0" strike="noStrike" spc="-1">
                <a:solidFill>
                  <a:srgbClr val="000000"/>
                </a:solidFill>
                <a:latin typeface="Calibri"/>
                <a:ea typeface="ＭＳ Ｐゴシック"/>
              </a:rPr>
              <a:t>Which of these is legal?</a:t>
            </a:r>
            <a:endParaRPr lang="en-US" sz="2400" b="0" strike="noStrike" spc="-1">
              <a:latin typeface="Arial"/>
            </a:endParaRPr>
          </a:p>
          <a:p>
            <a:pPr>
              <a:lnSpc>
                <a:spcPct val="100000"/>
              </a:lnSpc>
              <a:spcBef>
                <a:spcPts val="479"/>
              </a:spcBef>
            </a:pPr>
            <a:r>
              <a:rPr lang="en-US" sz="2400" b="1" strike="noStrike" spc="-1">
                <a:solidFill>
                  <a:srgbClr val="000000"/>
                </a:solidFill>
                <a:latin typeface="Courier New"/>
                <a:ea typeface="ＭＳ Ｐゴシック"/>
              </a:rPr>
              <a:t>lsi.add(o);</a:t>
            </a:r>
            <a:endParaRPr lang="en-US" sz="2400" b="0" strike="noStrike" spc="-1">
              <a:latin typeface="Arial"/>
            </a:endParaRPr>
          </a:p>
          <a:p>
            <a:pPr>
              <a:lnSpc>
                <a:spcPct val="100000"/>
              </a:lnSpc>
              <a:spcBef>
                <a:spcPts val="479"/>
              </a:spcBef>
            </a:pPr>
            <a:r>
              <a:rPr lang="en-US" sz="2400" b="1" strike="noStrike" spc="-1">
                <a:solidFill>
                  <a:srgbClr val="000000"/>
                </a:solidFill>
                <a:latin typeface="Courier New"/>
                <a:ea typeface="ＭＳ Ｐゴシック"/>
              </a:rPr>
              <a:t>lsi.add(n);</a:t>
            </a:r>
            <a:endParaRPr lang="en-US" sz="2400" b="0" strike="noStrike" spc="-1">
              <a:latin typeface="Arial"/>
            </a:endParaRPr>
          </a:p>
          <a:p>
            <a:pPr>
              <a:lnSpc>
                <a:spcPct val="100000"/>
              </a:lnSpc>
              <a:spcBef>
                <a:spcPts val="479"/>
              </a:spcBef>
            </a:pPr>
            <a:r>
              <a:rPr lang="en-US" sz="2400" b="1" strike="noStrike" spc="-1">
                <a:solidFill>
                  <a:srgbClr val="000000"/>
                </a:solidFill>
                <a:latin typeface="Courier New"/>
                <a:ea typeface="ＭＳ Ｐゴシック"/>
              </a:rPr>
              <a:t>lsi.add(i);</a:t>
            </a:r>
            <a:endParaRPr lang="en-US" sz="2400" b="0" strike="noStrike" spc="-1">
              <a:latin typeface="Arial"/>
            </a:endParaRPr>
          </a:p>
          <a:p>
            <a:pPr>
              <a:lnSpc>
                <a:spcPct val="100000"/>
              </a:lnSpc>
              <a:spcBef>
                <a:spcPts val="479"/>
              </a:spcBef>
            </a:pPr>
            <a:r>
              <a:rPr lang="en-US" sz="2400" b="1" strike="noStrike" spc="-1">
                <a:solidFill>
                  <a:srgbClr val="000000"/>
                </a:solidFill>
                <a:latin typeface="Courier New"/>
                <a:ea typeface="ＭＳ Ｐゴシック"/>
              </a:rPr>
              <a:t>lsi.add(p); </a:t>
            </a:r>
            <a:endParaRPr lang="en-US" sz="2400" b="0" strike="noStrike" spc="-1">
              <a:latin typeface="Arial"/>
            </a:endParaRPr>
          </a:p>
          <a:p>
            <a:pPr>
              <a:lnSpc>
                <a:spcPct val="100000"/>
              </a:lnSpc>
              <a:spcBef>
                <a:spcPts val="479"/>
              </a:spcBef>
            </a:pPr>
            <a:r>
              <a:rPr lang="en-US" sz="2400" b="1" strike="noStrike" spc="-1">
                <a:solidFill>
                  <a:srgbClr val="000000"/>
                </a:solidFill>
                <a:latin typeface="Courier New"/>
                <a:ea typeface="ＭＳ Ｐゴシック"/>
              </a:rPr>
              <a:t>lsi.add(null);</a:t>
            </a:r>
            <a:endParaRPr lang="en-US" sz="2400" b="0" strike="noStrike" spc="-1">
              <a:latin typeface="Arial"/>
            </a:endParaRPr>
          </a:p>
          <a:p>
            <a:pPr>
              <a:lnSpc>
                <a:spcPct val="100000"/>
              </a:lnSpc>
              <a:spcBef>
                <a:spcPts val="479"/>
              </a:spcBef>
            </a:pPr>
            <a:r>
              <a:rPr lang="en-US" sz="2400" b="1" strike="noStrike" spc="-1">
                <a:solidFill>
                  <a:srgbClr val="000000"/>
                </a:solidFill>
                <a:latin typeface="Courier New"/>
                <a:ea typeface="ＭＳ Ｐゴシック"/>
              </a:rPr>
              <a:t>o = lsi.get(0);</a:t>
            </a:r>
            <a:endParaRPr lang="en-US" sz="2400" b="0" strike="noStrike" spc="-1">
              <a:latin typeface="Arial"/>
            </a:endParaRPr>
          </a:p>
          <a:p>
            <a:pPr>
              <a:lnSpc>
                <a:spcPct val="100000"/>
              </a:lnSpc>
              <a:spcBef>
                <a:spcPts val="479"/>
              </a:spcBef>
            </a:pPr>
            <a:r>
              <a:rPr lang="en-US" sz="2400" b="1" strike="noStrike" spc="-1">
                <a:solidFill>
                  <a:srgbClr val="000000"/>
                </a:solidFill>
                <a:latin typeface="Courier New"/>
                <a:ea typeface="ＭＳ Ｐゴシック"/>
              </a:rPr>
              <a:t>n = lsi.get(0);</a:t>
            </a:r>
            <a:endParaRPr lang="en-US" sz="2400" b="0" strike="noStrike" spc="-1">
              <a:latin typeface="Arial"/>
            </a:endParaRPr>
          </a:p>
          <a:p>
            <a:pPr>
              <a:lnSpc>
                <a:spcPct val="100000"/>
              </a:lnSpc>
              <a:spcBef>
                <a:spcPts val="479"/>
              </a:spcBef>
            </a:pPr>
            <a:r>
              <a:rPr lang="en-US" sz="2400" b="1" strike="noStrike" spc="-1">
                <a:solidFill>
                  <a:srgbClr val="000000"/>
                </a:solidFill>
                <a:latin typeface="Courier New"/>
                <a:ea typeface="ＭＳ Ｐゴシック"/>
              </a:rPr>
              <a:t>i = lsi.get(0);</a:t>
            </a:r>
            <a:endParaRPr lang="en-US" sz="2400" b="0" strike="noStrike" spc="-1">
              <a:latin typeface="Arial"/>
            </a:endParaRPr>
          </a:p>
          <a:p>
            <a:pPr>
              <a:lnSpc>
                <a:spcPct val="100000"/>
              </a:lnSpc>
              <a:spcBef>
                <a:spcPts val="479"/>
              </a:spcBef>
            </a:pPr>
            <a:r>
              <a:rPr lang="en-US" sz="2400" b="1" strike="noStrike" spc="-1">
                <a:solidFill>
                  <a:srgbClr val="000000"/>
                </a:solidFill>
                <a:latin typeface="Courier New"/>
                <a:ea typeface="ＭＳ Ｐゴシック"/>
              </a:rPr>
              <a:t>p = lsi.get(0);</a:t>
            </a:r>
            <a:endParaRPr lang="en-US" sz="2400" b="0" strike="noStrike" spc="-1">
              <a:latin typeface="Arial"/>
            </a:endParaRPr>
          </a:p>
          <a:p>
            <a:pPr>
              <a:lnSpc>
                <a:spcPct val="100000"/>
              </a:lnSpc>
              <a:spcBef>
                <a:spcPts val="479"/>
              </a:spcBef>
            </a:pPr>
            <a:endParaRPr lang="en-US" sz="2400" b="0" strike="noStrike" spc="-1">
              <a:latin typeface="Arial"/>
            </a:endParaRPr>
          </a:p>
          <a:p>
            <a:pPr>
              <a:lnSpc>
                <a:spcPct val="100000"/>
              </a:lnSpc>
              <a:spcBef>
                <a:spcPts val="479"/>
              </a:spcBef>
            </a:pPr>
            <a:endParaRPr lang="en-US" sz="2400" b="0" strike="noStrike" spc="-1">
              <a:latin typeface="Arial"/>
            </a:endParaRPr>
          </a:p>
        </p:txBody>
      </p:sp>
      <p:sp>
        <p:nvSpPr>
          <p:cNvPr id="310" name="Freeform 6"/>
          <p:cNvSpPr/>
          <p:nvPr/>
        </p:nvSpPr>
        <p:spPr>
          <a:xfrm>
            <a:off x="182880" y="5943600"/>
            <a:ext cx="6782040" cy="720"/>
          </a:xfrm>
          <a:custGeom>
            <a:avLst/>
            <a:gdLst/>
            <a:ahLst/>
            <a:cxnLst/>
            <a:rect l="0" t="0" r="r" b="b"/>
            <a:pathLst>
              <a:path w="18839" h="2">
                <a:moveTo>
                  <a:pt x="0" y="0"/>
                </a:moveTo>
                <a:lnTo>
                  <a:pt x="18838" y="1"/>
                </a:lnTo>
              </a:path>
            </a:pathLst>
          </a:custGeom>
          <a:noFill/>
          <a:ln w="25560">
            <a:solidFill>
              <a:srgbClr val="5B9BD5"/>
            </a:solidFill>
            <a:round/>
          </a:ln>
        </p:spPr>
      </p:sp>
      <p:sp>
        <p:nvSpPr>
          <p:cNvPr id="311" name="Freeform 7"/>
          <p:cNvSpPr/>
          <p:nvPr/>
        </p:nvSpPr>
        <p:spPr>
          <a:xfrm>
            <a:off x="5715000" y="2057400"/>
            <a:ext cx="1829160" cy="720"/>
          </a:xfrm>
          <a:custGeom>
            <a:avLst/>
            <a:gdLst/>
            <a:ahLst/>
            <a:cxnLst/>
            <a:rect l="0" t="0" r="r" b="b"/>
            <a:pathLst>
              <a:path w="5081" h="2">
                <a:moveTo>
                  <a:pt x="0" y="0"/>
                </a:moveTo>
                <a:lnTo>
                  <a:pt x="5080" y="1"/>
                </a:lnTo>
              </a:path>
            </a:pathLst>
          </a:custGeom>
          <a:noFill/>
          <a:ln w="25560">
            <a:solidFill>
              <a:srgbClr val="5B9BD5"/>
            </a:solidFill>
            <a:round/>
          </a:ln>
        </p:spPr>
      </p:sp>
      <p:sp>
        <p:nvSpPr>
          <p:cNvPr id="312" name="Freeform 8"/>
          <p:cNvSpPr/>
          <p:nvPr/>
        </p:nvSpPr>
        <p:spPr>
          <a:xfrm>
            <a:off x="5638680" y="4663440"/>
            <a:ext cx="2667240" cy="720"/>
          </a:xfrm>
          <a:custGeom>
            <a:avLst/>
            <a:gdLst/>
            <a:ahLst/>
            <a:cxnLst/>
            <a:rect l="0" t="0" r="r" b="b"/>
            <a:pathLst>
              <a:path w="7409" h="2">
                <a:moveTo>
                  <a:pt x="0" y="0"/>
                </a:moveTo>
                <a:lnTo>
                  <a:pt x="7408" y="1"/>
                </a:lnTo>
              </a:path>
            </a:pathLst>
          </a:custGeom>
          <a:noFill/>
          <a:ln w="25560">
            <a:solidFill>
              <a:srgbClr val="5B9BD5"/>
            </a:solidFill>
            <a:round/>
          </a:ln>
        </p:spPr>
      </p:sp>
      <p:sp>
        <p:nvSpPr>
          <p:cNvPr id="313" name="Freeform 9"/>
          <p:cNvSpPr/>
          <p:nvPr/>
        </p:nvSpPr>
        <p:spPr>
          <a:xfrm>
            <a:off x="5715000" y="2514600"/>
            <a:ext cx="1829160" cy="720"/>
          </a:xfrm>
          <a:custGeom>
            <a:avLst/>
            <a:gdLst/>
            <a:ahLst/>
            <a:cxnLst/>
            <a:rect l="0" t="0" r="r" b="b"/>
            <a:pathLst>
              <a:path w="5081" h="2">
                <a:moveTo>
                  <a:pt x="0" y="0"/>
                </a:moveTo>
                <a:lnTo>
                  <a:pt x="5080" y="1"/>
                </a:lnTo>
              </a:path>
            </a:pathLst>
          </a:custGeom>
          <a:noFill/>
          <a:ln w="25560">
            <a:solidFill>
              <a:srgbClr val="5B9BD5"/>
            </a:solidFill>
            <a:round/>
          </a:ln>
        </p:spPr>
      </p:sp>
      <p:sp>
        <p:nvSpPr>
          <p:cNvPr id="314" name="Freeform 10"/>
          <p:cNvSpPr/>
          <p:nvPr/>
        </p:nvSpPr>
        <p:spPr>
          <a:xfrm>
            <a:off x="5638680" y="5029200"/>
            <a:ext cx="2667240" cy="720"/>
          </a:xfrm>
          <a:custGeom>
            <a:avLst/>
            <a:gdLst/>
            <a:ahLst/>
            <a:cxnLst/>
            <a:rect l="0" t="0" r="r" b="b"/>
            <a:pathLst>
              <a:path w="7409" h="2">
                <a:moveTo>
                  <a:pt x="0" y="0"/>
                </a:moveTo>
                <a:lnTo>
                  <a:pt x="7408" y="1"/>
                </a:lnTo>
              </a:path>
            </a:pathLst>
          </a:custGeom>
          <a:noFill/>
          <a:ln w="25560">
            <a:solidFill>
              <a:srgbClr val="5B9BD5"/>
            </a:solidFill>
            <a:round/>
          </a:ln>
        </p:spPr>
      </p:sp>
      <p:sp>
        <p:nvSpPr>
          <p:cNvPr id="315" name="Freeform 11"/>
          <p:cNvSpPr/>
          <p:nvPr/>
        </p:nvSpPr>
        <p:spPr>
          <a:xfrm>
            <a:off x="5638680" y="5486400"/>
            <a:ext cx="2667240" cy="720"/>
          </a:xfrm>
          <a:custGeom>
            <a:avLst/>
            <a:gdLst/>
            <a:ahLst/>
            <a:cxnLst/>
            <a:rect l="0" t="0" r="r" b="b"/>
            <a:pathLst>
              <a:path w="7409" h="2">
                <a:moveTo>
                  <a:pt x="0" y="0"/>
                </a:moveTo>
                <a:lnTo>
                  <a:pt x="7408" y="1"/>
                </a:lnTo>
              </a:path>
            </a:pathLst>
          </a:custGeom>
          <a:noFill/>
          <a:ln w="25560">
            <a:solidFill>
              <a:srgbClr val="5B9BD5"/>
            </a:solidFill>
            <a:round/>
          </a:ln>
        </p:spPr>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311"/>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313"/>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312"/>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314"/>
                                        </p:tgtEl>
                                        <p:attrNameLst>
                                          <p:attrName>style.visibility</p:attrName>
                                        </p:attrNameLst>
                                      </p:cBhvr>
                                      <p:to>
                                        <p:strVal val="visible"/>
                                      </p:to>
                                    </p:se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 presetClass="entr" fill="hold" nodeType="click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Wildcards and Subtyping</a:t>
            </a:r>
            <a:endParaRPr lang="en-US" sz="3300" b="0" strike="noStrike" spc="-1" dirty="0">
              <a:solidFill>
                <a:srgbClr val="000000"/>
              </a:solidFill>
              <a:latin typeface="Tahoma"/>
            </a:endParaRPr>
          </a:p>
        </p:txBody>
      </p:sp>
      <p:sp>
        <p:nvSpPr>
          <p:cNvPr id="21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5" name="TextShape 4"/>
          <p:cNvSpPr txBox="1"/>
          <p:nvPr/>
        </p:nvSpPr>
        <p:spPr>
          <a:xfrm>
            <a:off x="6458040" y="6356520"/>
            <a:ext cx="2057040" cy="364680"/>
          </a:xfrm>
          <a:prstGeom prst="rect">
            <a:avLst/>
          </a:prstGeom>
          <a:noFill/>
          <a:ln>
            <a:noFill/>
          </a:ln>
        </p:spPr>
        <p:txBody>
          <a:bodyPr anchor="ctr"/>
          <a:lstStyle/>
          <a:p>
            <a:pPr algn="r">
              <a:lnSpc>
                <a:spcPct val="100000"/>
              </a:lnSpc>
            </a:pPr>
            <a:fld id="{94BF70C0-37DC-46A9-AE3F-2523E00B85A5}" type="slidenum">
              <a:rPr lang="en-US" sz="1400" b="0" strike="noStrike" spc="-1">
                <a:solidFill>
                  <a:srgbClr val="8B8B8B"/>
                </a:solidFill>
                <a:latin typeface="Tahoma"/>
                <a:ea typeface="MS PGothic"/>
              </a:rPr>
              <a:t>48</a:t>
            </a:fld>
            <a:endParaRPr lang="en-US" sz="1400" b="0" strike="noStrike" spc="-1">
              <a:latin typeface="Times New Roman"/>
            </a:endParaRPr>
          </a:p>
        </p:txBody>
      </p:sp>
      <p:sp>
        <p:nvSpPr>
          <p:cNvPr id="219" name="CustomShape 8"/>
          <p:cNvSpPr/>
          <p:nvPr/>
        </p:nvSpPr>
        <p:spPr>
          <a:xfrm>
            <a:off x="4275900" y="4787540"/>
            <a:ext cx="198864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dirty="0">
                <a:solidFill>
                  <a:srgbClr val="000000"/>
                </a:solidFill>
                <a:latin typeface="Courier New"/>
                <a:ea typeface="MS PGothic"/>
              </a:rPr>
              <a:t>List&lt;Number&gt;</a:t>
            </a:r>
            <a:endParaRPr lang="en-US" sz="2000" b="0" strike="noStrike" spc="-1" dirty="0">
              <a:latin typeface="Arial"/>
            </a:endParaRPr>
          </a:p>
        </p:txBody>
      </p:sp>
      <p:sp>
        <p:nvSpPr>
          <p:cNvPr id="220" name="CustomShape 9"/>
          <p:cNvSpPr/>
          <p:nvPr/>
        </p:nvSpPr>
        <p:spPr>
          <a:xfrm>
            <a:off x="1583281" y="4803277"/>
            <a:ext cx="22053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a:solidFill>
                  <a:srgbClr val="000000"/>
                </a:solidFill>
                <a:latin typeface="Courier New"/>
                <a:ea typeface="MS PGothic"/>
              </a:rPr>
              <a:t>List&lt;Integer&gt;</a:t>
            </a:r>
            <a:endParaRPr lang="en-US" sz="2000" b="0" strike="noStrike" spc="-1">
              <a:latin typeface="Arial"/>
            </a:endParaRPr>
          </a:p>
        </p:txBody>
      </p:sp>
      <p:sp>
        <p:nvSpPr>
          <p:cNvPr id="221" name="CustomShape 10"/>
          <p:cNvSpPr/>
          <p:nvPr/>
        </p:nvSpPr>
        <p:spPr>
          <a:xfrm flipH="1" flipV="1">
            <a:off x="5451758" y="4248260"/>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3" name="CustomShape 8">
            <a:extLst>
              <a:ext uri="{FF2B5EF4-FFF2-40B4-BE49-F238E27FC236}">
                <a16:creationId xmlns:a16="http://schemas.microsoft.com/office/drawing/2014/main" id="{EE0AD9CD-4067-564C-A6DE-21323AD8C5E5}"/>
              </a:ext>
            </a:extLst>
          </p:cNvPr>
          <p:cNvSpPr/>
          <p:nvPr/>
        </p:nvSpPr>
        <p:spPr>
          <a:xfrm>
            <a:off x="1821970" y="1696167"/>
            <a:ext cx="1421721"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dirty="0">
                <a:solidFill>
                  <a:srgbClr val="000000"/>
                </a:solidFill>
                <a:latin typeface="Courier New"/>
                <a:ea typeface="MS PGothic"/>
              </a:rPr>
              <a:t>List&lt;?&gt;</a:t>
            </a:r>
            <a:endParaRPr lang="en-US" sz="2000" b="0" strike="noStrike" spc="-1" dirty="0">
              <a:latin typeface="Arial"/>
            </a:endParaRPr>
          </a:p>
        </p:txBody>
      </p:sp>
      <p:sp>
        <p:nvSpPr>
          <p:cNvPr id="15" name="CustomShape 8">
            <a:extLst>
              <a:ext uri="{FF2B5EF4-FFF2-40B4-BE49-F238E27FC236}">
                <a16:creationId xmlns:a16="http://schemas.microsoft.com/office/drawing/2014/main" id="{457B7CEA-83E3-4C43-A3EE-EE558420DC9C}"/>
              </a:ext>
            </a:extLst>
          </p:cNvPr>
          <p:cNvSpPr/>
          <p:nvPr/>
        </p:nvSpPr>
        <p:spPr>
          <a:xfrm>
            <a:off x="628560" y="2808978"/>
            <a:ext cx="3528371"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dirty="0">
                <a:solidFill>
                  <a:srgbClr val="000000"/>
                </a:solidFill>
                <a:latin typeface="Courier New"/>
                <a:ea typeface="MS PGothic"/>
              </a:rPr>
              <a:t>List&lt;? </a:t>
            </a:r>
            <a:r>
              <a:rPr lang="en-US" sz="2000" b="1" spc="-1" dirty="0">
                <a:solidFill>
                  <a:srgbClr val="000000"/>
                </a:solidFill>
                <a:latin typeface="Courier New"/>
                <a:ea typeface="MS PGothic"/>
              </a:rPr>
              <a:t>e</a:t>
            </a:r>
            <a:r>
              <a:rPr lang="en-US" sz="2000" b="1" strike="noStrike" spc="-1" dirty="0">
                <a:solidFill>
                  <a:srgbClr val="000000"/>
                </a:solidFill>
                <a:latin typeface="Courier New"/>
                <a:ea typeface="MS PGothic"/>
              </a:rPr>
              <a:t>xtends Number&gt;</a:t>
            </a:r>
            <a:endParaRPr lang="en-US" sz="2000" b="0" strike="noStrike" spc="-1" dirty="0">
              <a:latin typeface="Arial"/>
            </a:endParaRPr>
          </a:p>
        </p:txBody>
      </p:sp>
      <p:sp>
        <p:nvSpPr>
          <p:cNvPr id="17" name="CustomShape 8">
            <a:extLst>
              <a:ext uri="{FF2B5EF4-FFF2-40B4-BE49-F238E27FC236}">
                <a16:creationId xmlns:a16="http://schemas.microsoft.com/office/drawing/2014/main" id="{EE4BD05B-21BF-D143-B72D-CC80B0E21C7A}"/>
              </a:ext>
            </a:extLst>
          </p:cNvPr>
          <p:cNvSpPr/>
          <p:nvPr/>
        </p:nvSpPr>
        <p:spPr>
          <a:xfrm>
            <a:off x="616893" y="3783645"/>
            <a:ext cx="3636731"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dirty="0">
                <a:solidFill>
                  <a:srgbClr val="000000"/>
                </a:solidFill>
                <a:latin typeface="Courier New"/>
                <a:ea typeface="MS PGothic"/>
              </a:rPr>
              <a:t>List&lt;? </a:t>
            </a:r>
            <a:r>
              <a:rPr lang="en-US" sz="2000" b="1" spc="-1" dirty="0">
                <a:solidFill>
                  <a:srgbClr val="000000"/>
                </a:solidFill>
                <a:latin typeface="Courier New"/>
                <a:ea typeface="MS PGothic"/>
              </a:rPr>
              <a:t>e</a:t>
            </a:r>
            <a:r>
              <a:rPr lang="en-US" sz="2000" b="1" strike="noStrike" spc="-1" dirty="0">
                <a:solidFill>
                  <a:srgbClr val="000000"/>
                </a:solidFill>
                <a:latin typeface="Courier New"/>
                <a:ea typeface="MS PGothic"/>
              </a:rPr>
              <a:t>xtends Integer&gt;</a:t>
            </a:r>
            <a:endParaRPr lang="en-US" sz="2000" b="0" strike="noStrike" spc="-1" dirty="0">
              <a:latin typeface="Arial"/>
            </a:endParaRPr>
          </a:p>
        </p:txBody>
      </p:sp>
      <p:sp>
        <p:nvSpPr>
          <p:cNvPr id="19" name="CustomShape 8">
            <a:extLst>
              <a:ext uri="{FF2B5EF4-FFF2-40B4-BE49-F238E27FC236}">
                <a16:creationId xmlns:a16="http://schemas.microsoft.com/office/drawing/2014/main" id="{5EA7AC5F-1DA1-B943-AE66-B94E0B181419}"/>
              </a:ext>
            </a:extLst>
          </p:cNvPr>
          <p:cNvSpPr/>
          <p:nvPr/>
        </p:nvSpPr>
        <p:spPr>
          <a:xfrm>
            <a:off x="6458040" y="4797014"/>
            <a:ext cx="20325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dirty="0">
                <a:solidFill>
                  <a:srgbClr val="000000"/>
                </a:solidFill>
                <a:latin typeface="Courier New"/>
                <a:ea typeface="MS PGothic"/>
              </a:rPr>
              <a:t>List&lt;Object&gt;</a:t>
            </a:r>
            <a:endParaRPr lang="en-US" sz="2000" b="0" strike="noStrike" spc="-1" dirty="0">
              <a:latin typeface="Arial"/>
            </a:endParaRPr>
          </a:p>
        </p:txBody>
      </p:sp>
      <p:sp>
        <p:nvSpPr>
          <p:cNvPr id="20" name="CustomShape 10">
            <a:extLst>
              <a:ext uri="{FF2B5EF4-FFF2-40B4-BE49-F238E27FC236}">
                <a16:creationId xmlns:a16="http://schemas.microsoft.com/office/drawing/2014/main" id="{B0FB54ED-3C0C-E441-BE8F-C10888AC9BA7}"/>
              </a:ext>
            </a:extLst>
          </p:cNvPr>
          <p:cNvSpPr/>
          <p:nvPr/>
        </p:nvSpPr>
        <p:spPr>
          <a:xfrm flipH="1" flipV="1">
            <a:off x="7287300" y="4257734"/>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3" name="CustomShape 8">
            <a:extLst>
              <a:ext uri="{FF2B5EF4-FFF2-40B4-BE49-F238E27FC236}">
                <a16:creationId xmlns:a16="http://schemas.microsoft.com/office/drawing/2014/main" id="{E9F2FDAD-511F-4D46-BCCE-8F852CAD1885}"/>
              </a:ext>
            </a:extLst>
          </p:cNvPr>
          <p:cNvSpPr/>
          <p:nvPr/>
        </p:nvSpPr>
        <p:spPr>
          <a:xfrm>
            <a:off x="5071686" y="3782667"/>
            <a:ext cx="3254451"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dirty="0">
                <a:solidFill>
                  <a:srgbClr val="000000"/>
                </a:solidFill>
                <a:latin typeface="Courier New"/>
                <a:ea typeface="MS PGothic"/>
              </a:rPr>
              <a:t>List&lt;? </a:t>
            </a:r>
            <a:r>
              <a:rPr lang="en-US" sz="2000" b="1" spc="-1" dirty="0">
                <a:solidFill>
                  <a:srgbClr val="000000"/>
                </a:solidFill>
                <a:latin typeface="Courier New"/>
                <a:ea typeface="MS PGothic"/>
              </a:rPr>
              <a:t>s</a:t>
            </a:r>
            <a:r>
              <a:rPr lang="en-US" sz="2000" b="1" strike="noStrike" spc="-1" dirty="0">
                <a:solidFill>
                  <a:srgbClr val="000000"/>
                </a:solidFill>
                <a:latin typeface="Courier New"/>
                <a:ea typeface="MS PGothic"/>
              </a:rPr>
              <a:t>uper Number&gt;</a:t>
            </a:r>
            <a:endParaRPr lang="en-US" sz="2000" b="0" strike="noStrike" spc="-1" dirty="0">
              <a:latin typeface="Arial"/>
            </a:endParaRPr>
          </a:p>
        </p:txBody>
      </p:sp>
      <p:sp>
        <p:nvSpPr>
          <p:cNvPr id="24" name="CustomShape 10">
            <a:extLst>
              <a:ext uri="{FF2B5EF4-FFF2-40B4-BE49-F238E27FC236}">
                <a16:creationId xmlns:a16="http://schemas.microsoft.com/office/drawing/2014/main" id="{D2F92094-E67C-1E4C-B312-2863D055092B}"/>
              </a:ext>
            </a:extLst>
          </p:cNvPr>
          <p:cNvSpPr/>
          <p:nvPr/>
        </p:nvSpPr>
        <p:spPr>
          <a:xfrm flipH="1" flipV="1">
            <a:off x="6627704" y="3265098"/>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25" name="CustomShape 8">
            <a:extLst>
              <a:ext uri="{FF2B5EF4-FFF2-40B4-BE49-F238E27FC236}">
                <a16:creationId xmlns:a16="http://schemas.microsoft.com/office/drawing/2014/main" id="{4700E719-3EB2-D447-A002-D165C2DF8F6E}"/>
              </a:ext>
            </a:extLst>
          </p:cNvPr>
          <p:cNvSpPr/>
          <p:nvPr/>
        </p:nvSpPr>
        <p:spPr>
          <a:xfrm>
            <a:off x="4987071" y="2784410"/>
            <a:ext cx="3370025"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dirty="0">
                <a:solidFill>
                  <a:srgbClr val="000000"/>
                </a:solidFill>
                <a:latin typeface="Courier New"/>
                <a:ea typeface="MS PGothic"/>
              </a:rPr>
              <a:t>List&lt;? </a:t>
            </a:r>
            <a:r>
              <a:rPr lang="en-US" sz="2000" b="1" spc="-1" dirty="0">
                <a:solidFill>
                  <a:srgbClr val="000000"/>
                </a:solidFill>
                <a:latin typeface="Courier New"/>
                <a:ea typeface="MS PGothic"/>
              </a:rPr>
              <a:t>s</a:t>
            </a:r>
            <a:r>
              <a:rPr lang="en-US" sz="2000" b="1" strike="noStrike" spc="-1" dirty="0">
                <a:solidFill>
                  <a:srgbClr val="000000"/>
                </a:solidFill>
                <a:latin typeface="Courier New"/>
                <a:ea typeface="MS PGothic"/>
              </a:rPr>
              <a:t>uper Integer&gt;</a:t>
            </a:r>
            <a:endParaRPr lang="en-US" sz="2000" b="0" strike="noStrike" spc="-1" dirty="0">
              <a:latin typeface="Arial"/>
            </a:endParaRPr>
          </a:p>
        </p:txBody>
      </p:sp>
      <p:cxnSp>
        <p:nvCxnSpPr>
          <p:cNvPr id="3" name="Straight Connector 2">
            <a:extLst>
              <a:ext uri="{FF2B5EF4-FFF2-40B4-BE49-F238E27FC236}">
                <a16:creationId xmlns:a16="http://schemas.microsoft.com/office/drawing/2014/main" id="{7400CE1A-967A-FD4C-AF51-6EAE2A9626A1}"/>
              </a:ext>
            </a:extLst>
          </p:cNvPr>
          <p:cNvCxnSpPr/>
          <p:nvPr/>
        </p:nvCxnSpPr>
        <p:spPr>
          <a:xfrm flipV="1">
            <a:off x="6893169" y="1927274"/>
            <a:ext cx="0" cy="8476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D81825C-15C5-A646-AE3F-E943402C4A39}"/>
              </a:ext>
            </a:extLst>
          </p:cNvPr>
          <p:cNvCxnSpPr>
            <a:cxnSpLocks/>
            <a:endCxn id="13" idx="3"/>
          </p:cNvCxnSpPr>
          <p:nvPr/>
        </p:nvCxnSpPr>
        <p:spPr>
          <a:xfrm flipH="1">
            <a:off x="3243691" y="1913206"/>
            <a:ext cx="3649478" cy="11021"/>
          </a:xfrm>
          <a:prstGeom prst="line">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13CCE26-B0DE-8D44-A1E3-0DC28BA4BB10}"/>
              </a:ext>
            </a:extLst>
          </p:cNvPr>
          <p:cNvCxnSpPr>
            <a:cxnSpLocks/>
          </p:cNvCxnSpPr>
          <p:nvPr/>
        </p:nvCxnSpPr>
        <p:spPr>
          <a:xfrm flipV="1">
            <a:off x="3739051" y="4454882"/>
            <a:ext cx="0" cy="3421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893AF90-C6B5-AB4A-BAF0-D1F14AB2CCAC}"/>
              </a:ext>
            </a:extLst>
          </p:cNvPr>
          <p:cNvCxnSpPr>
            <a:cxnSpLocks/>
          </p:cNvCxnSpPr>
          <p:nvPr/>
        </p:nvCxnSpPr>
        <p:spPr>
          <a:xfrm flipV="1">
            <a:off x="4572001" y="3026466"/>
            <a:ext cx="0" cy="17683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E571EAF-E74B-A94F-9C8B-6344A481E50A}"/>
              </a:ext>
            </a:extLst>
          </p:cNvPr>
          <p:cNvCxnSpPr>
            <a:cxnSpLocks/>
          </p:cNvCxnSpPr>
          <p:nvPr/>
        </p:nvCxnSpPr>
        <p:spPr>
          <a:xfrm flipH="1">
            <a:off x="4156931" y="3026466"/>
            <a:ext cx="415070" cy="0"/>
          </a:xfrm>
          <a:prstGeom prst="line">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E36447D-3CF8-1440-9B61-85B6D22D5042}"/>
              </a:ext>
            </a:extLst>
          </p:cNvPr>
          <p:cNvCxnSpPr>
            <a:cxnSpLocks/>
          </p:cNvCxnSpPr>
          <p:nvPr/>
        </p:nvCxnSpPr>
        <p:spPr>
          <a:xfrm flipV="1">
            <a:off x="4724401" y="3019156"/>
            <a:ext cx="0" cy="14357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354F633-C4EA-004B-931A-F49BAE1087B1}"/>
              </a:ext>
            </a:extLst>
          </p:cNvPr>
          <p:cNvCxnSpPr>
            <a:cxnSpLocks/>
          </p:cNvCxnSpPr>
          <p:nvPr/>
        </p:nvCxnSpPr>
        <p:spPr>
          <a:xfrm>
            <a:off x="4724401" y="3026466"/>
            <a:ext cx="262670" cy="0"/>
          </a:xfrm>
          <a:prstGeom prst="line">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ED40F1-88C5-D342-83E3-BD720DC3EC29}"/>
              </a:ext>
            </a:extLst>
          </p:cNvPr>
          <p:cNvCxnSpPr>
            <a:cxnSpLocks/>
          </p:cNvCxnSpPr>
          <p:nvPr/>
        </p:nvCxnSpPr>
        <p:spPr>
          <a:xfrm flipH="1">
            <a:off x="3739051" y="4454882"/>
            <a:ext cx="9853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CustomShape 10">
            <a:extLst>
              <a:ext uri="{FF2B5EF4-FFF2-40B4-BE49-F238E27FC236}">
                <a16:creationId xmlns:a16="http://schemas.microsoft.com/office/drawing/2014/main" id="{FCB601F2-7DAB-814F-ADFE-97D5392FA207}"/>
              </a:ext>
            </a:extLst>
          </p:cNvPr>
          <p:cNvSpPr/>
          <p:nvPr/>
        </p:nvSpPr>
        <p:spPr>
          <a:xfrm flipH="1" flipV="1">
            <a:off x="2377265" y="2191257"/>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65" name="CustomShape 10">
            <a:extLst>
              <a:ext uri="{FF2B5EF4-FFF2-40B4-BE49-F238E27FC236}">
                <a16:creationId xmlns:a16="http://schemas.microsoft.com/office/drawing/2014/main" id="{4C368CF3-0F1A-FE43-9DA1-29F3C81837CB}"/>
              </a:ext>
            </a:extLst>
          </p:cNvPr>
          <p:cNvSpPr/>
          <p:nvPr/>
        </p:nvSpPr>
        <p:spPr>
          <a:xfrm flipH="1" flipV="1">
            <a:off x="2361785" y="3243387"/>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66" name="CustomShape 10">
            <a:extLst>
              <a:ext uri="{FF2B5EF4-FFF2-40B4-BE49-F238E27FC236}">
                <a16:creationId xmlns:a16="http://schemas.microsoft.com/office/drawing/2014/main" id="{5639F033-1115-5549-AB25-4400A7F8B009}"/>
              </a:ext>
            </a:extLst>
          </p:cNvPr>
          <p:cNvSpPr/>
          <p:nvPr/>
        </p:nvSpPr>
        <p:spPr>
          <a:xfrm flipH="1" flipV="1">
            <a:off x="2346305" y="4241096"/>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67" name="CustomShape 9">
            <a:extLst>
              <a:ext uri="{FF2B5EF4-FFF2-40B4-BE49-F238E27FC236}">
                <a16:creationId xmlns:a16="http://schemas.microsoft.com/office/drawing/2014/main" id="{60EA1D58-2EA8-2A44-AFEC-6A74B132E6C5}"/>
              </a:ext>
            </a:extLst>
          </p:cNvPr>
          <p:cNvSpPr/>
          <p:nvPr/>
        </p:nvSpPr>
        <p:spPr>
          <a:xfrm>
            <a:off x="628559" y="5419992"/>
            <a:ext cx="3352597"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1" strike="noStrike" spc="-1" dirty="0">
                <a:solidFill>
                  <a:srgbClr val="000000"/>
                </a:solidFill>
                <a:latin typeface="Courier New"/>
                <a:ea typeface="MS PGothic"/>
              </a:rPr>
              <a:t>List&lt;</a:t>
            </a:r>
            <a:r>
              <a:rPr lang="en-US" sz="2000" b="1" strike="noStrike" spc="-1" dirty="0" err="1">
                <a:solidFill>
                  <a:srgbClr val="000000"/>
                </a:solidFill>
                <a:latin typeface="Courier New"/>
                <a:ea typeface="MS PGothic"/>
              </a:rPr>
              <a:t>PositiveInteger</a:t>
            </a:r>
            <a:r>
              <a:rPr lang="en-US" sz="2000" b="1" strike="noStrike" spc="-1" dirty="0">
                <a:solidFill>
                  <a:srgbClr val="000000"/>
                </a:solidFill>
                <a:latin typeface="Courier New"/>
                <a:ea typeface="MS PGothic"/>
              </a:rPr>
              <a:t>&gt;</a:t>
            </a:r>
            <a:endParaRPr lang="en-US" sz="2000" b="0" strike="noStrike" spc="-1" dirty="0">
              <a:latin typeface="Arial"/>
            </a:endParaRPr>
          </a:p>
        </p:txBody>
      </p:sp>
      <p:cxnSp>
        <p:nvCxnSpPr>
          <p:cNvPr id="69" name="Straight Connector 68">
            <a:extLst>
              <a:ext uri="{FF2B5EF4-FFF2-40B4-BE49-F238E27FC236}">
                <a16:creationId xmlns:a16="http://schemas.microsoft.com/office/drawing/2014/main" id="{39734110-6080-9649-BA88-8ED70632F782}"/>
              </a:ext>
            </a:extLst>
          </p:cNvPr>
          <p:cNvCxnSpPr>
            <a:cxnSpLocks/>
          </p:cNvCxnSpPr>
          <p:nvPr/>
        </p:nvCxnSpPr>
        <p:spPr>
          <a:xfrm flipV="1">
            <a:off x="1221545" y="4257734"/>
            <a:ext cx="0" cy="1162258"/>
          </a:xfrm>
          <a:prstGeom prst="line">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951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5C32-4BC8-4310-A06E-30F82A8BC179}"/>
              </a:ext>
            </a:extLst>
          </p:cNvPr>
          <p:cNvSpPr>
            <a:spLocks noGrp="1"/>
          </p:cNvSpPr>
          <p:nvPr>
            <p:ph type="title"/>
          </p:nvPr>
        </p:nvSpPr>
        <p:spPr/>
        <p:txBody>
          <a:bodyPr/>
          <a:lstStyle/>
          <a:p>
            <a:r>
              <a:rPr lang="sv-SE" sz="2800" dirty="0"/>
              <a:t>Aside: Covariant vs Contravariant vs Bivariant vs Invariant</a:t>
            </a:r>
            <a:endParaRPr lang="en-US" sz="2800" dirty="0"/>
          </a:p>
        </p:txBody>
      </p:sp>
      <p:sp>
        <p:nvSpPr>
          <p:cNvPr id="4" name="TextBox 3">
            <a:extLst>
              <a:ext uri="{FF2B5EF4-FFF2-40B4-BE49-F238E27FC236}">
                <a16:creationId xmlns:a16="http://schemas.microsoft.com/office/drawing/2014/main" id="{3CAEEE3E-DBB0-4A17-B1E2-7953E041C1F1}"/>
              </a:ext>
            </a:extLst>
          </p:cNvPr>
          <p:cNvSpPr txBox="1"/>
          <p:nvPr/>
        </p:nvSpPr>
        <p:spPr>
          <a:xfrm>
            <a:off x="198304" y="1690200"/>
            <a:ext cx="7404656" cy="3970318"/>
          </a:xfrm>
          <a:prstGeom prst="rect">
            <a:avLst/>
          </a:prstGeom>
          <a:noFill/>
        </p:spPr>
        <p:txBody>
          <a:bodyPr wrap="none" rtlCol="0">
            <a:spAutoFit/>
          </a:bodyPr>
          <a:lstStyle/>
          <a:p>
            <a:r>
              <a:rPr lang="en-US" dirty="0"/>
              <a:t>A programming language can have features which may support </a:t>
            </a:r>
          </a:p>
          <a:p>
            <a:r>
              <a:rPr lang="en-US" dirty="0"/>
              <a:t>the following subtyping rules:</a:t>
            </a:r>
          </a:p>
          <a:p>
            <a:endParaRPr lang="en-US" dirty="0"/>
          </a:p>
          <a:p>
            <a:r>
              <a:rPr lang="en-US" b="1" dirty="0"/>
              <a:t>Covariant</a:t>
            </a:r>
          </a:p>
          <a:p>
            <a:r>
              <a:rPr lang="en-US" dirty="0"/>
              <a:t>	A feature which allows a subtype to replace a supertype</a:t>
            </a:r>
          </a:p>
          <a:p>
            <a:r>
              <a:rPr lang="en-US" dirty="0"/>
              <a:t>		E.g., Java covariant return type</a:t>
            </a:r>
          </a:p>
          <a:p>
            <a:r>
              <a:rPr lang="en-US" b="1" dirty="0"/>
              <a:t>Contravariant</a:t>
            </a:r>
          </a:p>
          <a:p>
            <a:r>
              <a:rPr lang="en-US" dirty="0"/>
              <a:t>	A feature which allows a supertype to replace a subtype</a:t>
            </a:r>
          </a:p>
          <a:p>
            <a:r>
              <a:rPr lang="en-US" dirty="0"/>
              <a:t>		E.g., contravariant argument types</a:t>
            </a:r>
          </a:p>
          <a:p>
            <a:r>
              <a:rPr lang="en-US" dirty="0"/>
              <a:t>		Overloads in Java not overrides</a:t>
            </a:r>
          </a:p>
          <a:p>
            <a:r>
              <a:rPr lang="en-US" b="1" dirty="0"/>
              <a:t>Bivariant</a:t>
            </a:r>
          </a:p>
          <a:p>
            <a:r>
              <a:rPr lang="en-US" dirty="0"/>
              <a:t>	A feature which is both covariant and contravariant.</a:t>
            </a:r>
          </a:p>
          <a:p>
            <a:r>
              <a:rPr lang="en-US" b="1" dirty="0"/>
              <a:t>Invariant</a:t>
            </a:r>
          </a:p>
          <a:p>
            <a:r>
              <a:rPr lang="en-US" dirty="0"/>
              <a:t>	A feature which does not allow any of the above substitutions.</a:t>
            </a:r>
          </a:p>
        </p:txBody>
      </p:sp>
    </p:spTree>
    <p:extLst>
      <p:ext uri="{BB962C8B-B14F-4D97-AF65-F5344CB8AC3E}">
        <p14:creationId xmlns:p14="http://schemas.microsoft.com/office/powerpoint/2010/main" val="699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Shape 1"/>
          <p:cNvSpPr txBox="1"/>
          <p:nvPr/>
        </p:nvSpPr>
        <p:spPr>
          <a:xfrm>
            <a:off x="628560" y="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How does a Method Call Execute?</a:t>
            </a:r>
            <a:endParaRPr lang="en-US" sz="3300" b="0" strike="noStrike" spc="-1">
              <a:solidFill>
                <a:srgbClr val="000000"/>
              </a:solidFill>
              <a:latin typeface="Tahoma"/>
            </a:endParaRPr>
          </a:p>
        </p:txBody>
      </p:sp>
      <p:sp>
        <p:nvSpPr>
          <p:cNvPr id="408" name="TextShape 2"/>
          <p:cNvSpPr txBox="1"/>
          <p:nvPr/>
        </p:nvSpPr>
        <p:spPr>
          <a:xfrm>
            <a:off x="673636" y="1027071"/>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a:rPr>
              <a:t>Run time</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Determine the run-time type of the </a:t>
            </a:r>
            <a:r>
              <a:rPr lang="en-US" sz="2000" b="0" i="1" strike="noStrike" spc="-1" dirty="0">
                <a:solidFill>
                  <a:srgbClr val="000000"/>
                </a:solidFill>
                <a:latin typeface="Calibri"/>
              </a:rPr>
              <a:t>receiver</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ourier" pitchFamily="2" charset="0"/>
              </a:rPr>
              <a:t>x</a:t>
            </a:r>
            <a:r>
              <a:rPr lang="en-US" sz="2000" b="0" strike="noStrike" spc="-1" dirty="0">
                <a:solidFill>
                  <a:srgbClr val="000000"/>
                </a:solidFill>
                <a:latin typeface="Calibri"/>
              </a:rPr>
              <a:t> in this case</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Look at the object in the heap to find out what its run-time type is</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Locate the method to invoke</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Starting at the run-time type, look for a method with the right name and argument types found statically, i.e. method family</a:t>
            </a:r>
          </a:p>
          <a:p>
            <a:pPr marL="1314360" lvl="3" indent="-171000">
              <a:spcBef>
                <a:spcPts val="374"/>
              </a:spcBef>
              <a:buClr>
                <a:srgbClr val="000000"/>
              </a:buClr>
              <a:buFont typeface="Arial"/>
              <a:buChar char="•"/>
            </a:pPr>
            <a:r>
              <a:rPr lang="en-US" sz="2000" spc="-1" dirty="0">
                <a:solidFill>
                  <a:srgbClr val="000000"/>
                </a:solidFill>
                <a:latin typeface="Calibri"/>
              </a:rPr>
              <a:t>The types of the </a:t>
            </a:r>
            <a:r>
              <a:rPr lang="en-US" sz="2000" spc="-1" dirty="0">
                <a:solidFill>
                  <a:srgbClr val="FF0000"/>
                </a:solidFill>
                <a:latin typeface="Calibri"/>
              </a:rPr>
              <a:t>actual</a:t>
            </a:r>
            <a:r>
              <a:rPr lang="en-US" sz="2000" spc="-1" dirty="0">
                <a:solidFill>
                  <a:srgbClr val="000000"/>
                </a:solidFill>
                <a:latin typeface="Calibri"/>
              </a:rPr>
              <a:t> arguments may be subtypes of the corresponding formal parameter type</a:t>
            </a:r>
            <a:endParaRPr lang="en-US" sz="20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If it is found in the run-time type, invoke it.</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Otherwise, continue the search in the superclass of the run-time type</a:t>
            </a:r>
          </a:p>
          <a:p>
            <a:pPr marL="857160" lvl="2" indent="-171000">
              <a:lnSpc>
                <a:spcPct val="100000"/>
              </a:lnSpc>
              <a:spcBef>
                <a:spcPts val="374"/>
              </a:spcBef>
              <a:buClr>
                <a:srgbClr val="000000"/>
              </a:buClr>
              <a:buFont typeface="Arial"/>
              <a:buChar char="•"/>
            </a:pPr>
            <a:r>
              <a:rPr lang="en-US" sz="2000" spc="-1" dirty="0">
                <a:solidFill>
                  <a:srgbClr val="000000"/>
                </a:solidFill>
                <a:latin typeface="Calibri"/>
              </a:rPr>
              <a:t>Look only at family members</a:t>
            </a:r>
            <a:endParaRPr lang="en-US" sz="20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This procedure will always find a method to invoke, due to the checks done during static type checking</a:t>
            </a:r>
          </a:p>
          <a:p>
            <a:endParaRPr lang="en-US" sz="2000" b="0" strike="noStrike" spc="-1" dirty="0">
              <a:solidFill>
                <a:srgbClr val="000000"/>
              </a:solidFill>
              <a:latin typeface="Calibri"/>
            </a:endParaRPr>
          </a:p>
          <a:p>
            <a:endParaRPr lang="en-US" sz="2000" b="0" strike="noStrike" spc="-1" dirty="0">
              <a:solidFill>
                <a:srgbClr val="000000"/>
              </a:solidFill>
              <a:latin typeface="Calibri"/>
            </a:endParaRPr>
          </a:p>
          <a:p>
            <a:pPr>
              <a:lnSpc>
                <a:spcPct val="100000"/>
              </a:lnSpc>
              <a:spcBef>
                <a:spcPts val="751"/>
              </a:spcBef>
            </a:pPr>
            <a:endParaRPr lang="en-US" sz="2000" b="0" strike="noStrike" spc="-1" dirty="0">
              <a:solidFill>
                <a:srgbClr val="000000"/>
              </a:solidFill>
              <a:latin typeface="Calibri"/>
            </a:endParaRPr>
          </a:p>
          <a:p>
            <a:endParaRPr lang="en-US" sz="2000" b="0" strike="noStrike" spc="-1" dirty="0">
              <a:solidFill>
                <a:srgbClr val="000000"/>
              </a:solidFill>
              <a:latin typeface="Calibri"/>
            </a:endParaRPr>
          </a:p>
          <a:p>
            <a:endParaRPr lang="en-US" sz="2000" b="0" strike="noStrike" spc="-1" dirty="0">
              <a:solidFill>
                <a:srgbClr val="000000"/>
              </a:solidFill>
              <a:latin typeface="Calibri"/>
            </a:endParaRPr>
          </a:p>
          <a:p>
            <a:endParaRPr lang="en-US" sz="2000" b="0" strike="noStrike" spc="-1" dirty="0">
              <a:solidFill>
                <a:srgbClr val="000000"/>
              </a:solidFill>
              <a:latin typeface="Calibri"/>
            </a:endParaRPr>
          </a:p>
          <a:p>
            <a:pPr>
              <a:lnSpc>
                <a:spcPct val="90000"/>
              </a:lnSpc>
              <a:spcBef>
                <a:spcPts val="751"/>
              </a:spcBef>
            </a:pPr>
            <a:endParaRPr lang="en-US" sz="2000" b="0" strike="noStrike" spc="-1" dirty="0">
              <a:solidFill>
                <a:srgbClr val="000000"/>
              </a:solidFill>
              <a:latin typeface="Calibri"/>
            </a:endParaRPr>
          </a:p>
        </p:txBody>
      </p:sp>
      <p:sp>
        <p:nvSpPr>
          <p:cNvPr id="40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10" name="TextShape 4"/>
          <p:cNvSpPr txBox="1"/>
          <p:nvPr/>
        </p:nvSpPr>
        <p:spPr>
          <a:xfrm>
            <a:off x="6458040" y="6356520"/>
            <a:ext cx="2057040" cy="364680"/>
          </a:xfrm>
          <a:prstGeom prst="rect">
            <a:avLst/>
          </a:prstGeom>
          <a:noFill/>
          <a:ln>
            <a:noFill/>
          </a:ln>
        </p:spPr>
        <p:txBody>
          <a:bodyPr anchor="ctr"/>
          <a:lstStyle/>
          <a:p>
            <a:pPr algn="r">
              <a:lnSpc>
                <a:spcPct val="100000"/>
              </a:lnSpc>
            </a:pPr>
            <a:fld id="{3AB18DC6-DADA-4E3C-973B-62844565E5A4}" type="slidenum">
              <a:rPr lang="en-US" sz="900" b="0" strike="noStrike" spc="-1">
                <a:solidFill>
                  <a:srgbClr val="8B8B8B"/>
                </a:solidFill>
                <a:latin typeface="Tahoma"/>
                <a:ea typeface="MS PGothic"/>
              </a:rPr>
              <a:t>5</a:t>
            </a:fld>
            <a:endParaRPr lang="en-US" sz="900" b="0" strike="noStrike" spc="-1">
              <a:latin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How to Use Wildcards </a:t>
            </a:r>
            <a:endParaRPr lang="en-US" sz="3300" b="0" strike="noStrike" spc="-1">
              <a:solidFill>
                <a:srgbClr val="000000"/>
              </a:solidFill>
              <a:latin typeface="Tahoma"/>
            </a:endParaRPr>
          </a:p>
        </p:txBody>
      </p:sp>
      <p:sp>
        <p:nvSpPr>
          <p:cNvPr id="317" name="TextShape 2"/>
          <p:cNvSpPr txBox="1"/>
          <p:nvPr/>
        </p:nvSpPr>
        <p:spPr>
          <a:xfrm>
            <a:off x="228600" y="1523880"/>
            <a:ext cx="8726040" cy="4532040"/>
          </a:xfrm>
          <a:prstGeom prst="rect">
            <a:avLst/>
          </a:prstGeom>
          <a:noFill/>
          <a:ln>
            <a:noFill/>
          </a:ln>
        </p:spPr>
        <p:txBody>
          <a:bodyPr/>
          <a:lstStyle/>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Use </a:t>
            </a:r>
            <a:r>
              <a:rPr lang="en-US" sz="2100" b="1" strike="noStrike" spc="-1">
                <a:solidFill>
                  <a:srgbClr val="000000"/>
                </a:solidFill>
                <a:latin typeface="Courier New"/>
                <a:ea typeface="ＭＳ Ｐゴシック"/>
              </a:rPr>
              <a:t>&lt;? extends T&gt;</a:t>
            </a:r>
            <a:r>
              <a:rPr lang="en-US" sz="2100" b="0" strike="noStrike" spc="-1">
                <a:solidFill>
                  <a:srgbClr val="000000"/>
                </a:solidFill>
                <a:latin typeface="Calibri"/>
                <a:ea typeface="ＭＳ Ｐゴシック"/>
              </a:rPr>
              <a:t> when you </a:t>
            </a:r>
            <a:r>
              <a:rPr lang="en-US" sz="2100" b="0" i="1" strike="noStrike" spc="-1">
                <a:solidFill>
                  <a:srgbClr val="0000FF"/>
                </a:solidFill>
                <a:latin typeface="Calibri"/>
                <a:ea typeface="ＭＳ Ｐゴシック"/>
              </a:rPr>
              <a:t>get</a:t>
            </a:r>
            <a:r>
              <a:rPr lang="en-US" sz="2100" b="0" strike="noStrike" spc="-1">
                <a:solidFill>
                  <a:srgbClr val="000000"/>
                </a:solidFill>
                <a:latin typeface="Calibri"/>
                <a:ea typeface="ＭＳ Ｐゴシック"/>
              </a:rPr>
              <a:t> (read) values from a </a:t>
            </a:r>
            <a:r>
              <a:rPr lang="en-US" sz="2100" b="0" i="1" strike="noStrike" spc="-1">
                <a:solidFill>
                  <a:srgbClr val="0000FF"/>
                </a:solidFill>
                <a:latin typeface="Calibri"/>
                <a:ea typeface="ＭＳ Ｐゴシック"/>
              </a:rPr>
              <a:t>producer</a:t>
            </a: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Use </a:t>
            </a:r>
            <a:r>
              <a:rPr lang="en-US" sz="2100" b="1" strike="noStrike" spc="-1">
                <a:solidFill>
                  <a:srgbClr val="000000"/>
                </a:solidFill>
                <a:latin typeface="Courier New"/>
                <a:ea typeface="ＭＳ Ｐゴシック"/>
              </a:rPr>
              <a:t>&lt;? super T&gt;</a:t>
            </a:r>
            <a:r>
              <a:rPr lang="en-US" sz="2100" b="0" strike="noStrike" spc="-1">
                <a:solidFill>
                  <a:srgbClr val="000000"/>
                </a:solidFill>
                <a:latin typeface="Calibri"/>
                <a:ea typeface="ＭＳ Ｐゴシック"/>
              </a:rPr>
              <a:t> when you </a:t>
            </a:r>
            <a:r>
              <a:rPr lang="en-US" sz="2100" b="0" i="1" strike="noStrike" spc="-1">
                <a:solidFill>
                  <a:srgbClr val="0000FF"/>
                </a:solidFill>
                <a:latin typeface="Calibri"/>
                <a:ea typeface="ＭＳ Ｐゴシック"/>
              </a:rPr>
              <a:t>add</a:t>
            </a:r>
            <a:r>
              <a:rPr lang="en-US" sz="2100" b="0" strike="noStrike" spc="-1">
                <a:solidFill>
                  <a:srgbClr val="000000"/>
                </a:solidFill>
                <a:latin typeface="Calibri"/>
                <a:ea typeface="ＭＳ Ｐゴシック"/>
              </a:rPr>
              <a:t> (write) values into a </a:t>
            </a:r>
            <a:r>
              <a:rPr lang="en-US" sz="2100" b="0" i="1" strike="noStrike" spc="-1">
                <a:solidFill>
                  <a:srgbClr val="0000FF"/>
                </a:solidFill>
                <a:latin typeface="Calibri"/>
                <a:ea typeface="ＭＳ Ｐゴシック"/>
              </a:rPr>
              <a:t>consumer</a:t>
            </a: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E.g.:</a:t>
            </a:r>
            <a:endParaRPr lang="en-US" sz="2100" b="0" strike="noStrike" spc="-1">
              <a:solidFill>
                <a:srgbClr val="000000"/>
              </a:solidFill>
              <a:latin typeface="Calibri"/>
            </a:endParaRPr>
          </a:p>
          <a:p>
            <a:pPr>
              <a:lnSpc>
                <a:spcPct val="80000"/>
              </a:lnSpc>
              <a:spcBef>
                <a:spcPts val="751"/>
              </a:spcBef>
            </a:pPr>
            <a:r>
              <a:rPr lang="en-US" sz="2100" b="1" strike="noStrike" spc="-1">
                <a:solidFill>
                  <a:srgbClr val="000000"/>
                </a:solidFill>
                <a:latin typeface="Courier New"/>
                <a:ea typeface="ＭＳ Ｐゴシック"/>
              </a:rPr>
              <a:t>&lt;T&gt; void copy(List&lt;? super T&gt; dst,   </a:t>
            </a:r>
            <a:endParaRPr lang="en-US" sz="2100" b="0" strike="noStrike" spc="-1">
              <a:solidFill>
                <a:srgbClr val="000000"/>
              </a:solidFill>
              <a:latin typeface="Calibri"/>
            </a:endParaRPr>
          </a:p>
          <a:p>
            <a:pPr>
              <a:lnSpc>
                <a:spcPct val="80000"/>
              </a:lnSpc>
              <a:spcBef>
                <a:spcPts val="751"/>
              </a:spcBef>
            </a:pPr>
            <a:r>
              <a:rPr lang="en-US" sz="2100" b="1" strike="noStrike" spc="-1">
                <a:solidFill>
                  <a:srgbClr val="000000"/>
                </a:solidFill>
                <a:latin typeface="Courier New"/>
                <a:ea typeface="ＭＳ Ｐゴシック"/>
              </a:rPr>
              <a:t>              List&lt;? extends T&gt; src)</a:t>
            </a:r>
            <a:endParaRPr lang="en-US" sz="2100" b="0" strike="noStrike" spc="-1">
              <a:solidFill>
                <a:srgbClr val="000000"/>
              </a:solidFill>
              <a:latin typeface="Calibri"/>
            </a:endParaRPr>
          </a:p>
          <a:p>
            <a:pPr marL="171360" indent="-171000">
              <a:lnSpc>
                <a:spcPct val="100000"/>
              </a:lnSpc>
              <a:spcBef>
                <a:spcPts val="751"/>
              </a:spcBef>
              <a:buClr>
                <a:srgbClr val="FF0000"/>
              </a:buClr>
              <a:buFont typeface="Arial"/>
              <a:buChar char="•"/>
            </a:pPr>
            <a:r>
              <a:rPr lang="en-US" sz="2100" b="1" strike="noStrike" spc="-1">
                <a:solidFill>
                  <a:srgbClr val="FF0000"/>
                </a:solidFill>
                <a:latin typeface="Calibri"/>
                <a:ea typeface="ＭＳ Ｐゴシック"/>
              </a:rPr>
              <a:t>PECS</a:t>
            </a:r>
            <a:r>
              <a:rPr lang="en-US" sz="2100" b="0" strike="noStrike" spc="-1">
                <a:solidFill>
                  <a:srgbClr val="000000"/>
                </a:solidFill>
                <a:latin typeface="Calibri"/>
                <a:ea typeface="ＭＳ Ｐゴシック"/>
              </a:rPr>
              <a:t>: </a:t>
            </a:r>
            <a:r>
              <a:rPr lang="en-US" sz="2100" b="1" u="sng" strike="noStrike" spc="-1">
                <a:solidFill>
                  <a:srgbClr val="000000"/>
                </a:solidFill>
                <a:uFillTx/>
                <a:latin typeface="Calibri"/>
                <a:ea typeface="ＭＳ Ｐゴシック"/>
              </a:rPr>
              <a:t>P</a:t>
            </a:r>
            <a:r>
              <a:rPr lang="en-US" sz="2100" b="0" strike="noStrike" spc="-1">
                <a:solidFill>
                  <a:srgbClr val="000000"/>
                </a:solidFill>
                <a:latin typeface="Calibri"/>
                <a:ea typeface="ＭＳ Ｐゴシック"/>
              </a:rPr>
              <a:t>roducer </a:t>
            </a:r>
            <a:r>
              <a:rPr lang="en-US" sz="2100" b="1" u="sng" strike="noStrike" spc="-1">
                <a:solidFill>
                  <a:srgbClr val="000000"/>
                </a:solidFill>
                <a:uFillTx/>
                <a:latin typeface="Calibri"/>
                <a:ea typeface="ＭＳ Ｐゴシック"/>
              </a:rPr>
              <a:t>E</a:t>
            </a:r>
            <a:r>
              <a:rPr lang="en-US" sz="2100" b="0" strike="noStrike" spc="-1">
                <a:solidFill>
                  <a:srgbClr val="000000"/>
                </a:solidFill>
                <a:latin typeface="Calibri"/>
                <a:ea typeface="ＭＳ Ｐゴシック"/>
              </a:rPr>
              <a:t>xtends, </a:t>
            </a:r>
            <a:r>
              <a:rPr lang="en-US" sz="2100" b="1" u="sng" strike="noStrike" spc="-1">
                <a:solidFill>
                  <a:srgbClr val="000000"/>
                </a:solidFill>
                <a:uFillTx/>
                <a:latin typeface="Calibri"/>
                <a:ea typeface="ＭＳ Ｐゴシック"/>
              </a:rPr>
              <a:t>C</a:t>
            </a:r>
            <a:r>
              <a:rPr lang="en-US" sz="2100" b="0" strike="noStrike" spc="-1">
                <a:solidFill>
                  <a:srgbClr val="000000"/>
                </a:solidFill>
                <a:latin typeface="Calibri"/>
                <a:ea typeface="ＭＳ Ｐゴシック"/>
              </a:rPr>
              <a:t>onsumer </a:t>
            </a:r>
            <a:r>
              <a:rPr lang="en-US" sz="2100" b="1" u="sng" strike="noStrike" spc="-1">
                <a:solidFill>
                  <a:srgbClr val="000000"/>
                </a:solidFill>
                <a:uFillTx/>
                <a:latin typeface="Calibri"/>
                <a:ea typeface="ＭＳ Ｐゴシック"/>
              </a:rPr>
              <a:t>S</a:t>
            </a:r>
            <a:r>
              <a:rPr lang="en-US" sz="2100" b="0" strike="noStrike" spc="-1">
                <a:solidFill>
                  <a:srgbClr val="000000"/>
                </a:solidFill>
                <a:latin typeface="Calibri"/>
                <a:ea typeface="ＭＳ Ｐゴシック"/>
              </a:rPr>
              <a:t>uper</a:t>
            </a:r>
            <a:endParaRPr lang="en-US" sz="2100" b="0" strike="noStrike" spc="-1">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a:solidFill>
                  <a:srgbClr val="000000"/>
                </a:solidFill>
                <a:latin typeface="Calibri"/>
                <a:ea typeface="ＭＳ Ｐゴシック"/>
              </a:rPr>
              <a:t>Use neither, just </a:t>
            </a:r>
            <a:r>
              <a:rPr lang="en-US" sz="2100" b="1" strike="noStrike" spc="-1">
                <a:solidFill>
                  <a:srgbClr val="000000"/>
                </a:solidFill>
                <a:latin typeface="Courier New"/>
                <a:ea typeface="ＭＳ Ｐゴシック"/>
              </a:rPr>
              <a:t>&lt;T&gt;</a:t>
            </a:r>
            <a:r>
              <a:rPr lang="en-US" sz="2100" b="0" strike="noStrike" spc="-1">
                <a:solidFill>
                  <a:srgbClr val="000000"/>
                </a:solidFill>
                <a:latin typeface="Calibri"/>
                <a:ea typeface="ＭＳ Ｐゴシック"/>
              </a:rPr>
              <a:t>, if both</a:t>
            </a:r>
            <a:r>
              <a:rPr lang="en-US" sz="2100" b="0" strike="noStrike" spc="-1">
                <a:solidFill>
                  <a:srgbClr val="0000FF"/>
                </a:solidFill>
                <a:latin typeface="Calibri"/>
                <a:ea typeface="ＭＳ Ｐゴシック"/>
              </a:rPr>
              <a:t> </a:t>
            </a:r>
            <a:r>
              <a:rPr lang="en-US" sz="2100" b="0" i="1" strike="noStrike" spc="-1">
                <a:solidFill>
                  <a:srgbClr val="0000FF"/>
                </a:solidFill>
                <a:latin typeface="Calibri"/>
                <a:ea typeface="ＭＳ Ｐゴシック"/>
              </a:rPr>
              <a:t>add</a:t>
            </a:r>
            <a:r>
              <a:rPr lang="en-US" sz="2100" b="0" strike="noStrike" spc="-1">
                <a:solidFill>
                  <a:srgbClr val="0000FF"/>
                </a:solidFill>
                <a:latin typeface="Calibri"/>
                <a:ea typeface="ＭＳ Ｐゴシック"/>
              </a:rPr>
              <a:t> </a:t>
            </a:r>
            <a:r>
              <a:rPr lang="en-US" sz="2100" b="0" strike="noStrike" spc="-1">
                <a:solidFill>
                  <a:srgbClr val="000000"/>
                </a:solidFill>
                <a:latin typeface="Calibri"/>
                <a:ea typeface="ＭＳ Ｐゴシック"/>
              </a:rPr>
              <a:t>and</a:t>
            </a:r>
            <a:r>
              <a:rPr lang="en-US" sz="2100" b="0" strike="noStrike" spc="-1">
                <a:solidFill>
                  <a:srgbClr val="0000FF"/>
                </a:solidFill>
                <a:latin typeface="Calibri"/>
                <a:ea typeface="ＭＳ Ｐゴシック"/>
              </a:rPr>
              <a:t> </a:t>
            </a:r>
            <a:r>
              <a:rPr lang="en-US" sz="2100" b="0" i="1" strike="noStrike" spc="-1">
                <a:solidFill>
                  <a:srgbClr val="0000FF"/>
                </a:solidFill>
                <a:latin typeface="Calibri"/>
                <a:ea typeface="ＭＳ Ｐゴシック"/>
              </a:rPr>
              <a:t>get</a:t>
            </a:r>
            <a:endParaRPr lang="en-US" sz="2100" b="0" strike="noStrike" spc="-1">
              <a:solidFill>
                <a:srgbClr val="000000"/>
              </a:solidFill>
              <a:latin typeface="Calibri"/>
            </a:endParaRPr>
          </a:p>
        </p:txBody>
      </p:sp>
      <p:sp>
        <p:nvSpPr>
          <p:cNvPr id="318" name="TextShape 3"/>
          <p:cNvSpPr txBox="1"/>
          <p:nvPr/>
        </p:nvSpPr>
        <p:spPr>
          <a:xfrm>
            <a:off x="228600" y="6248520"/>
            <a:ext cx="61718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19" name="TextShape 4"/>
          <p:cNvSpPr txBox="1"/>
          <p:nvPr/>
        </p:nvSpPr>
        <p:spPr>
          <a:xfrm>
            <a:off x="6458040" y="6356520"/>
            <a:ext cx="2057040" cy="364680"/>
          </a:xfrm>
          <a:prstGeom prst="rect">
            <a:avLst/>
          </a:prstGeom>
          <a:noFill/>
          <a:ln>
            <a:noFill/>
          </a:ln>
        </p:spPr>
        <p:txBody>
          <a:bodyPr anchor="ctr"/>
          <a:lstStyle/>
          <a:p>
            <a:pPr algn="r">
              <a:lnSpc>
                <a:spcPct val="100000"/>
              </a:lnSpc>
            </a:pPr>
            <a:fld id="{8FF16EDF-F92D-4ECB-BB8F-ED3332F1EEDF}" type="slidenum">
              <a:rPr lang="en-US" sz="1400" b="0" strike="noStrike" spc="-1">
                <a:solidFill>
                  <a:srgbClr val="8B8B8B"/>
                </a:solidFill>
                <a:latin typeface="Tahoma"/>
                <a:ea typeface="MS PGothic"/>
              </a:rPr>
              <a:t>50</a:t>
            </a:fld>
            <a:endParaRPr lang="en-US" sz="1400" b="0" strike="noStrike" spc="-1">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PECS</a:t>
            </a:r>
            <a:endParaRPr lang="en-US" sz="3300" b="0" strike="noStrike" spc="-1">
              <a:solidFill>
                <a:srgbClr val="000000"/>
              </a:solidFill>
              <a:latin typeface="Tahoma"/>
            </a:endParaRPr>
          </a:p>
        </p:txBody>
      </p:sp>
      <p:sp>
        <p:nvSpPr>
          <p:cNvPr id="32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Use the ? extends wildcard if you need to retrieve object from a data structure.</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Use the ? super wildcard if you need to put objects in a data structure.</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If you need to do both things, don't use any wildcard.</a:t>
            </a:r>
          </a:p>
        </p:txBody>
      </p:sp>
      <p:sp>
        <p:nvSpPr>
          <p:cNvPr id="32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Tahoma"/>
                <a:ea typeface="MS PGothic"/>
              </a:rPr>
              <a:t>CSCI 2600 Spring 2021</a:t>
            </a:r>
            <a:endParaRPr lang="en-US" sz="1400" b="0" strike="noStrike" spc="-1" dirty="0">
              <a:latin typeface="Times New Roman"/>
            </a:endParaRPr>
          </a:p>
        </p:txBody>
      </p:sp>
      <p:sp>
        <p:nvSpPr>
          <p:cNvPr id="323" name="TextShape 4"/>
          <p:cNvSpPr txBox="1"/>
          <p:nvPr/>
        </p:nvSpPr>
        <p:spPr>
          <a:xfrm>
            <a:off x="6458040" y="6356520"/>
            <a:ext cx="2057040" cy="364680"/>
          </a:xfrm>
          <a:prstGeom prst="rect">
            <a:avLst/>
          </a:prstGeom>
          <a:noFill/>
          <a:ln>
            <a:noFill/>
          </a:ln>
        </p:spPr>
        <p:txBody>
          <a:bodyPr anchor="ctr"/>
          <a:lstStyle/>
          <a:p>
            <a:pPr algn="r">
              <a:lnSpc>
                <a:spcPct val="100000"/>
              </a:lnSpc>
            </a:pPr>
            <a:fld id="{7B22F11F-6755-4DE8-9732-1B3C70B735F1}" type="slidenum">
              <a:rPr lang="en-US" sz="1400" b="0" strike="noStrike" spc="-1">
                <a:solidFill>
                  <a:srgbClr val="8B8B8B"/>
                </a:solidFill>
                <a:latin typeface="Tahoma"/>
                <a:ea typeface="MS PGothic"/>
              </a:rPr>
              <a:t>51</a:t>
            </a:fld>
            <a:endParaRPr lang="en-US" sz="1400" b="0" strike="noStrike" spc="-1">
              <a:latin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Type Erasure</a:t>
            </a:r>
            <a:endParaRPr lang="en-US" sz="3300" b="0" strike="noStrike" spc="-1" dirty="0">
              <a:solidFill>
                <a:srgbClr val="000000"/>
              </a:solidFill>
              <a:latin typeface="Tahoma"/>
            </a:endParaRPr>
          </a:p>
        </p:txBody>
      </p:sp>
      <p:sp>
        <p:nvSpPr>
          <p:cNvPr id="356" name="TextShape 2"/>
          <p:cNvSpPr txBox="1"/>
          <p:nvPr/>
        </p:nvSpPr>
        <p:spPr>
          <a:xfrm>
            <a:off x="228600" y="1523880"/>
            <a:ext cx="8726040" cy="4532040"/>
          </a:xfrm>
          <a:prstGeom prst="rect">
            <a:avLst/>
          </a:prstGeom>
          <a:noFill/>
          <a:ln>
            <a:noFill/>
          </a:ln>
        </p:spPr>
        <p:txBody>
          <a:bodyPr>
            <a:normAutofit fontScale="92500" lnSpcReduction="10000"/>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All </a:t>
            </a:r>
            <a:r>
              <a:rPr lang="en-US" sz="2800" b="0" strike="noStrike" spc="-1" dirty="0">
                <a:solidFill>
                  <a:srgbClr val="FF0000"/>
                </a:solidFill>
                <a:latin typeface="Calibri"/>
                <a:ea typeface="ＭＳ Ｐゴシック"/>
              </a:rPr>
              <a:t>type arguments</a:t>
            </a:r>
            <a:r>
              <a:rPr lang="en-US" sz="2800" b="0" strike="noStrike" spc="-1" dirty="0">
                <a:solidFill>
                  <a:srgbClr val="000000"/>
                </a:solidFill>
                <a:latin typeface="Calibri"/>
                <a:ea typeface="ＭＳ Ｐゴシック"/>
              </a:rPr>
              <a:t> become Object or type </a:t>
            </a:r>
            <a:r>
              <a:rPr lang="en-US" sz="2800" spc="-1" dirty="0">
                <a:solidFill>
                  <a:srgbClr val="000000"/>
                </a:solidFill>
                <a:latin typeface="Calibri"/>
                <a:ea typeface="ＭＳ Ｐゴシック"/>
              </a:rPr>
              <a:t>bounds </a:t>
            </a:r>
            <a:r>
              <a:rPr lang="en-US" sz="2800" b="0" strike="noStrike" spc="-1" dirty="0">
                <a:solidFill>
                  <a:srgbClr val="000000"/>
                </a:solidFill>
                <a:latin typeface="Calibri"/>
                <a:ea typeface="ＭＳ Ｐゴシック"/>
              </a:rPr>
              <a:t>when compiled </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Reason: backward compatibility with old bytecode</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At runtime all generic instantiations have same type</a:t>
            </a:r>
            <a:endParaRPr lang="en-US" sz="2400"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		List&lt;String&gt; lst1 = new </a:t>
            </a:r>
            <a:r>
              <a:rPr lang="en-US" b="1" strike="noStrike" spc="-1" dirty="0" err="1">
                <a:solidFill>
                  <a:srgbClr val="000000"/>
                </a:solidFill>
                <a:latin typeface="Courier New"/>
                <a:ea typeface="ＭＳ Ｐゴシック"/>
              </a:rPr>
              <a:t>ArrayList</a:t>
            </a:r>
            <a:r>
              <a:rPr lang="en-US" b="1" strike="noStrike" spc="-1" dirty="0">
                <a:solidFill>
                  <a:srgbClr val="000000"/>
                </a:solidFill>
                <a:latin typeface="Courier New"/>
                <a:ea typeface="ＭＳ Ｐゴシック"/>
              </a:rPr>
              <a:t>&lt;String&gt;();</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		List&lt;Integer&gt; lst2 = new </a:t>
            </a:r>
            <a:r>
              <a:rPr lang="en-US" b="1" strike="noStrike" spc="-1" dirty="0" err="1">
                <a:solidFill>
                  <a:srgbClr val="000000"/>
                </a:solidFill>
                <a:latin typeface="Courier New"/>
                <a:ea typeface="ＭＳ Ｐゴシック"/>
              </a:rPr>
              <a:t>ArrayList</a:t>
            </a:r>
            <a:r>
              <a:rPr lang="en-US" b="1" strike="noStrike" spc="-1" dirty="0">
                <a:solidFill>
                  <a:srgbClr val="000000"/>
                </a:solidFill>
                <a:latin typeface="Courier New"/>
                <a:ea typeface="ＭＳ Ｐゴシック"/>
              </a:rPr>
              <a:t>&lt;Integer&gt;();</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		lst1.getClass() == lst2.getClass() // works</a:t>
            </a:r>
            <a:endParaRPr lang="en-US"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Cannot use </a:t>
            </a:r>
            <a:r>
              <a:rPr lang="en-US" sz="2800" b="1" strike="noStrike" spc="-1" dirty="0" err="1">
                <a:solidFill>
                  <a:srgbClr val="000000"/>
                </a:solidFill>
                <a:latin typeface="Courier New"/>
                <a:ea typeface="ＭＳ Ｐゴシック"/>
              </a:rPr>
              <a:t>instanceof</a:t>
            </a:r>
            <a:r>
              <a:rPr lang="en-US" sz="2800" b="0" strike="noStrike" spc="-1" dirty="0">
                <a:solidFill>
                  <a:srgbClr val="000000"/>
                </a:solidFill>
                <a:latin typeface="Calibri"/>
                <a:ea typeface="ＭＳ Ｐゴシック"/>
              </a:rPr>
              <a:t> to find type argument</a:t>
            </a:r>
            <a:endParaRPr lang="en-US" sz="2800"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		Collection&lt;?&gt; cs = new </a:t>
            </a:r>
            <a:r>
              <a:rPr lang="en-US" b="1" strike="noStrike" spc="-1" dirty="0" err="1">
                <a:solidFill>
                  <a:srgbClr val="000000"/>
                </a:solidFill>
                <a:latin typeface="Courier New"/>
                <a:ea typeface="ＭＳ Ｐゴシック"/>
              </a:rPr>
              <a:t>ArrayList</a:t>
            </a:r>
            <a:r>
              <a:rPr lang="en-US" b="1" strike="noStrike" spc="-1" dirty="0">
                <a:solidFill>
                  <a:srgbClr val="000000"/>
                </a:solidFill>
                <a:latin typeface="Courier New"/>
                <a:ea typeface="ＭＳ Ｐゴシック"/>
              </a:rPr>
              <a:t>&lt;String&gt;();</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		if (cs </a:t>
            </a:r>
            <a:r>
              <a:rPr lang="en-US" b="1" strike="noStrike" spc="-1" dirty="0" err="1">
                <a:solidFill>
                  <a:srgbClr val="000000"/>
                </a:solidFill>
                <a:latin typeface="Courier New"/>
                <a:ea typeface="ＭＳ Ｐゴシック"/>
              </a:rPr>
              <a:t>instanceof</a:t>
            </a:r>
            <a:r>
              <a:rPr lang="en-US" b="1" strike="noStrike" spc="-1" dirty="0">
                <a:solidFill>
                  <a:srgbClr val="000000"/>
                </a:solidFill>
                <a:latin typeface="Courier New"/>
                <a:ea typeface="ＭＳ Ｐゴシック"/>
              </a:rPr>
              <a:t> Collection&lt;String&gt;) {</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ea typeface="ＭＳ Ｐゴシック"/>
              </a:rPr>
              <a:t>		  // compile-time error</a:t>
            </a:r>
            <a:endParaRPr lang="en-US"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What happens to </a:t>
            </a:r>
            <a:r>
              <a:rPr lang="en-US" sz="2800" b="1" strike="noStrike" spc="-1" dirty="0">
                <a:solidFill>
                  <a:srgbClr val="000000"/>
                </a:solidFill>
                <a:latin typeface="Courier New"/>
                <a:ea typeface="ＭＳ Ｐゴシック"/>
              </a:rPr>
              <a:t>equals() </a:t>
            </a:r>
            <a:r>
              <a:rPr lang="en-US" sz="2800" b="0" strike="noStrike" spc="-1" dirty="0">
                <a:solidFill>
                  <a:srgbClr val="000000"/>
                </a:solidFill>
                <a:latin typeface="Calibri"/>
                <a:ea typeface="ＭＳ Ｐゴシック"/>
              </a:rPr>
              <a:t>on elements of generic type</a:t>
            </a:r>
            <a:endParaRPr lang="en-US" sz="2800" b="0" strike="noStrike" spc="-1" dirty="0">
              <a:solidFill>
                <a:srgbClr val="000000"/>
              </a:solidFill>
              <a:latin typeface="Calibri"/>
            </a:endParaRPr>
          </a:p>
          <a:p>
            <a:pPr>
              <a:lnSpc>
                <a:spcPct val="100000"/>
              </a:lnSpc>
              <a:spcBef>
                <a:spcPts val="751"/>
              </a:spcBef>
            </a:pPr>
            <a:endParaRPr lang="en-US" sz="2800" b="0" strike="noStrike" spc="-1" dirty="0">
              <a:solidFill>
                <a:srgbClr val="000000"/>
              </a:solidFill>
              <a:latin typeface="Calibri"/>
            </a:endParaRPr>
          </a:p>
        </p:txBody>
      </p:sp>
      <p:sp>
        <p:nvSpPr>
          <p:cNvPr id="357" name="TextShape 3"/>
          <p:cNvSpPr txBox="1"/>
          <p:nvPr/>
        </p:nvSpPr>
        <p:spPr>
          <a:xfrm>
            <a:off x="6458040" y="6356520"/>
            <a:ext cx="2057040" cy="364680"/>
          </a:xfrm>
          <a:prstGeom prst="rect">
            <a:avLst/>
          </a:prstGeom>
          <a:noFill/>
          <a:ln>
            <a:noFill/>
          </a:ln>
        </p:spPr>
        <p:txBody>
          <a:bodyPr anchor="ctr"/>
          <a:lstStyle/>
          <a:p>
            <a:pPr algn="r">
              <a:lnSpc>
                <a:spcPct val="100000"/>
              </a:lnSpc>
            </a:pPr>
            <a:fld id="{8C5B49A8-C84F-4AB6-A8EB-F22A40AE81CA}" type="slidenum">
              <a:rPr lang="en-US" sz="1400" b="0" strike="noStrike" spc="-1">
                <a:solidFill>
                  <a:srgbClr val="8B8B8B"/>
                </a:solidFill>
                <a:latin typeface="Tahoma"/>
                <a:ea typeface="MS PGothic"/>
              </a:rPr>
              <a:t>52</a:t>
            </a:fld>
            <a:endParaRPr lang="en-US" sz="1400" b="0" strike="noStrike" spc="-1">
              <a:latin typeface="Times New Roman"/>
            </a:endParaRPr>
          </a:p>
        </p:txBody>
      </p:sp>
      <p:sp>
        <p:nvSpPr>
          <p:cNvPr id="358"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571320" y="47268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Equals for a Generic Class</a:t>
            </a:r>
            <a:endParaRPr lang="en-US" sz="3300" b="0" strike="noStrike" spc="-1">
              <a:solidFill>
                <a:srgbClr val="000000"/>
              </a:solidFill>
              <a:latin typeface="Tahoma"/>
            </a:endParaRPr>
          </a:p>
        </p:txBody>
      </p:sp>
      <p:sp>
        <p:nvSpPr>
          <p:cNvPr id="360" name="TextShape 2"/>
          <p:cNvSpPr txBox="1"/>
          <p:nvPr/>
        </p:nvSpPr>
        <p:spPr>
          <a:xfrm>
            <a:off x="628560" y="1825560"/>
            <a:ext cx="7886520" cy="4350960"/>
          </a:xfrm>
          <a:prstGeom prst="rect">
            <a:avLst/>
          </a:prstGeom>
          <a:noFill/>
          <a:ln>
            <a:noFill/>
          </a:ln>
        </p:spPr>
        <p:txBody>
          <a:bodyPr/>
          <a:lstStyle/>
          <a:p>
            <a:pPr>
              <a:spcBef>
                <a:spcPts val="751"/>
              </a:spcBef>
            </a:pPr>
            <a:r>
              <a:rPr lang="en-US" sz="2400" spc="-1" dirty="0">
                <a:solidFill>
                  <a:srgbClr val="000000"/>
                </a:solidFill>
                <a:latin typeface="Calibri"/>
                <a:ea typeface="ＭＳ Ｐゴシック"/>
              </a:rPr>
              <a:t>What happens to </a:t>
            </a:r>
            <a:r>
              <a:rPr lang="en-US" sz="2400" b="1" spc="-1" dirty="0">
                <a:solidFill>
                  <a:srgbClr val="000000"/>
                </a:solidFill>
                <a:latin typeface="Courier New"/>
                <a:ea typeface="ＭＳ Ｐゴシック"/>
              </a:rPr>
              <a:t>equals() </a:t>
            </a:r>
            <a:r>
              <a:rPr lang="en-US" sz="2400" spc="-1" dirty="0">
                <a:solidFill>
                  <a:srgbClr val="000000"/>
                </a:solidFill>
                <a:latin typeface="Calibri"/>
                <a:ea typeface="ＭＳ Ｐゴシック"/>
              </a:rPr>
              <a:t>on elements of generic type</a:t>
            </a:r>
            <a:endParaRPr lang="en-US" sz="2400" spc="-1" dirty="0">
              <a:solidFill>
                <a:srgbClr val="000000"/>
              </a:solidFill>
              <a:latin typeface="Calibri"/>
            </a:endParaRPr>
          </a:p>
          <a:p>
            <a:pPr>
              <a:lnSpc>
                <a:spcPct val="100000"/>
              </a:lnSpc>
              <a:spcBef>
                <a:spcPts val="751"/>
              </a:spcBef>
            </a:pPr>
            <a:endParaRPr lang="en-US" sz="2400" b="1" strike="noStrike" spc="-1" dirty="0">
              <a:solidFill>
                <a:srgbClr val="000000"/>
              </a:solidFill>
              <a:latin typeface="Courier New"/>
            </a:endParaRPr>
          </a:p>
          <a:p>
            <a:pPr>
              <a:lnSpc>
                <a:spcPct val="100000"/>
              </a:lnSpc>
              <a:spcBef>
                <a:spcPts val="751"/>
              </a:spcBef>
            </a:pPr>
            <a:r>
              <a:rPr lang="en-US" b="1" strike="noStrike" spc="-1" dirty="0">
                <a:solidFill>
                  <a:srgbClr val="000000"/>
                </a:solidFill>
                <a:latin typeface="Courier New"/>
              </a:rPr>
              <a:t>class Node&lt;</a:t>
            </a:r>
            <a:r>
              <a:rPr lang="en-US" b="1" strike="noStrike" spc="-1" dirty="0">
                <a:solidFill>
                  <a:srgbClr val="0000FF"/>
                </a:solidFill>
                <a:latin typeface="Courier New"/>
              </a:rPr>
              <a:t>E</a:t>
            </a:r>
            <a:r>
              <a:rPr lang="en-US" b="1" strike="noStrike" spc="-1" dirty="0">
                <a:solidFill>
                  <a:srgbClr val="000000"/>
                </a:solidFill>
                <a:latin typeface="Courier New"/>
              </a:rPr>
              <a:t>&gt; {</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rPr>
              <a:t>  …</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rPr>
              <a:t>  @Override</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rPr>
              <a:t>  public </a:t>
            </a:r>
            <a:r>
              <a:rPr lang="en-US" b="1" strike="noStrike" spc="-1" dirty="0" err="1">
                <a:solidFill>
                  <a:srgbClr val="000000"/>
                </a:solidFill>
                <a:latin typeface="Courier New"/>
              </a:rPr>
              <a:t>boolean</a:t>
            </a:r>
            <a:r>
              <a:rPr lang="en-US" b="1" strike="noStrike" spc="-1" dirty="0">
                <a:solidFill>
                  <a:srgbClr val="000000"/>
                </a:solidFill>
                <a:latin typeface="Courier New"/>
              </a:rPr>
              <a:t> equals(Object obj) {</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rPr>
              <a:t>      if (!(obj </a:t>
            </a:r>
            <a:r>
              <a:rPr lang="en-US" b="1" strike="noStrike" spc="-1" dirty="0" err="1">
                <a:solidFill>
                  <a:srgbClr val="000000"/>
                </a:solidFill>
                <a:latin typeface="Courier New"/>
              </a:rPr>
              <a:t>instanceof</a:t>
            </a:r>
            <a:r>
              <a:rPr lang="en-US" b="1" strike="noStrike" spc="-1" dirty="0">
                <a:solidFill>
                  <a:srgbClr val="000000"/>
                </a:solidFill>
                <a:latin typeface="Courier New"/>
              </a:rPr>
              <a:t> Node&lt;</a:t>
            </a:r>
            <a:r>
              <a:rPr lang="en-US" b="1" strike="noStrike" spc="-1" dirty="0">
                <a:solidFill>
                  <a:srgbClr val="0000FF"/>
                </a:solidFill>
                <a:latin typeface="Courier New"/>
              </a:rPr>
              <a:t>E</a:t>
            </a:r>
            <a:r>
              <a:rPr lang="en-US" b="1" strike="noStrike" spc="-1" dirty="0">
                <a:solidFill>
                  <a:srgbClr val="000000"/>
                </a:solidFill>
                <a:latin typeface="Courier New"/>
              </a:rPr>
              <a:t>&gt;)) </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rPr>
              <a:t>        return false;</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rPr>
              <a:t>      Node&lt;</a:t>
            </a:r>
            <a:r>
              <a:rPr lang="en-US" b="1" strike="noStrike" spc="-1" dirty="0">
                <a:solidFill>
                  <a:srgbClr val="0000FF"/>
                </a:solidFill>
                <a:latin typeface="Courier New"/>
              </a:rPr>
              <a:t>E</a:t>
            </a:r>
            <a:r>
              <a:rPr lang="en-US" b="1" strike="noStrike" spc="-1" dirty="0">
                <a:solidFill>
                  <a:srgbClr val="000000"/>
                </a:solidFill>
                <a:latin typeface="Courier New"/>
              </a:rPr>
              <a:t>&gt; n = (Node&lt;</a:t>
            </a:r>
            <a:r>
              <a:rPr lang="en-US" b="1" strike="noStrike" spc="-1" dirty="0">
                <a:solidFill>
                  <a:srgbClr val="0000FF"/>
                </a:solidFill>
                <a:latin typeface="Courier New"/>
              </a:rPr>
              <a:t>E</a:t>
            </a:r>
            <a:r>
              <a:rPr lang="en-US" b="1" strike="noStrike" spc="-1" dirty="0">
                <a:solidFill>
                  <a:srgbClr val="000000"/>
                </a:solidFill>
                <a:latin typeface="Courier New"/>
              </a:rPr>
              <a:t>&gt;) obj;</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rPr>
              <a:t>      return </a:t>
            </a:r>
            <a:r>
              <a:rPr lang="en-US" b="1" strike="noStrike" spc="-1" dirty="0" err="1">
                <a:solidFill>
                  <a:srgbClr val="000000"/>
                </a:solidFill>
                <a:latin typeface="Courier New"/>
              </a:rPr>
              <a:t>this.data</a:t>
            </a:r>
            <a:r>
              <a:rPr lang="en-US" b="1" strike="noStrike" spc="-1" dirty="0">
                <a:solidFill>
                  <a:srgbClr val="000000"/>
                </a:solidFill>
                <a:latin typeface="Courier New"/>
              </a:rPr>
              <a:t>().equals(</a:t>
            </a:r>
            <a:r>
              <a:rPr lang="en-US" b="1" strike="noStrike" spc="-1" dirty="0" err="1">
                <a:solidFill>
                  <a:srgbClr val="000000"/>
                </a:solidFill>
                <a:latin typeface="Courier New"/>
              </a:rPr>
              <a:t>n.data</a:t>
            </a:r>
            <a:r>
              <a:rPr lang="en-US" b="1" strike="noStrike" spc="-1" dirty="0">
                <a:solidFill>
                  <a:srgbClr val="000000"/>
                </a:solidFill>
                <a:latin typeface="Courier New"/>
              </a:rPr>
              <a:t>());</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rPr>
              <a:t>  }</a:t>
            </a:r>
            <a:endParaRPr lang="en-US" b="0" strike="noStrike" spc="-1" dirty="0">
              <a:solidFill>
                <a:srgbClr val="000000"/>
              </a:solidFill>
              <a:latin typeface="Calibri"/>
            </a:endParaRPr>
          </a:p>
          <a:p>
            <a:pPr>
              <a:lnSpc>
                <a:spcPct val="100000"/>
              </a:lnSpc>
              <a:spcBef>
                <a:spcPts val="751"/>
              </a:spcBef>
            </a:pPr>
            <a:r>
              <a:rPr lang="en-US" b="1" strike="noStrike" spc="-1" dirty="0">
                <a:solidFill>
                  <a:srgbClr val="000000"/>
                </a:solidFill>
                <a:latin typeface="Courier New"/>
              </a:rPr>
              <a:t>}</a:t>
            </a:r>
            <a:endParaRPr lang="en-US" b="0" strike="noStrike" spc="-1" dirty="0">
              <a:solidFill>
                <a:srgbClr val="000000"/>
              </a:solidFill>
              <a:latin typeface="Calibri"/>
            </a:endParaRPr>
          </a:p>
        </p:txBody>
      </p:sp>
      <p:sp>
        <p:nvSpPr>
          <p:cNvPr id="361" name="TextShape 3"/>
          <p:cNvSpPr txBox="1"/>
          <p:nvPr/>
        </p:nvSpPr>
        <p:spPr>
          <a:xfrm>
            <a:off x="152280" y="6248520"/>
            <a:ext cx="6324120" cy="53316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62" name="TextShape 4"/>
          <p:cNvSpPr txBox="1"/>
          <p:nvPr/>
        </p:nvSpPr>
        <p:spPr>
          <a:xfrm>
            <a:off x="6458040" y="6356520"/>
            <a:ext cx="2057040" cy="364680"/>
          </a:xfrm>
          <a:prstGeom prst="rect">
            <a:avLst/>
          </a:prstGeom>
          <a:noFill/>
          <a:ln>
            <a:noFill/>
          </a:ln>
        </p:spPr>
        <p:txBody>
          <a:bodyPr anchor="ctr"/>
          <a:lstStyle/>
          <a:p>
            <a:pPr algn="r">
              <a:lnSpc>
                <a:spcPct val="100000"/>
              </a:lnSpc>
            </a:pPr>
            <a:fld id="{7D73B55A-7542-4AA8-9025-A298D6061138}" type="slidenum">
              <a:rPr lang="en-US" sz="1400" b="0" strike="noStrike" spc="-1">
                <a:solidFill>
                  <a:srgbClr val="8B8B8B"/>
                </a:solidFill>
                <a:latin typeface="Tahoma"/>
                <a:ea typeface="MS PGothic"/>
              </a:rPr>
              <a:t>53</a:t>
            </a:fld>
            <a:endParaRPr lang="en-US" sz="1400" b="0" strike="noStrike" spc="-1">
              <a:latin typeface="Times New Roman"/>
            </a:endParaRPr>
          </a:p>
        </p:txBody>
      </p:sp>
      <p:sp>
        <p:nvSpPr>
          <p:cNvPr id="363" name="CustomShape 5"/>
          <p:cNvSpPr/>
          <p:nvPr/>
        </p:nvSpPr>
        <p:spPr>
          <a:xfrm>
            <a:off x="3733920" y="2261681"/>
            <a:ext cx="4647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Arial"/>
                <a:ea typeface="MS PGothic"/>
              </a:rPr>
              <a:t>At runtime, JVM has no knowledge of type argument. Node&lt;String&gt; is same as </a:t>
            </a:r>
            <a:br>
              <a:rPr dirty="0"/>
            </a:br>
            <a:r>
              <a:rPr lang="en-US" sz="1800" b="0" strike="noStrike" spc="-1" dirty="0">
                <a:solidFill>
                  <a:srgbClr val="000000"/>
                </a:solidFill>
                <a:latin typeface="Arial"/>
                <a:ea typeface="MS PGothic"/>
              </a:rPr>
              <a:t>Node&lt;Elephant&gt;. </a:t>
            </a:r>
            <a:r>
              <a:rPr lang="en-US" spc="-1" dirty="0" err="1">
                <a:solidFill>
                  <a:srgbClr val="000000"/>
                </a:solidFill>
                <a:latin typeface="Courier" pitchFamily="2" charset="0"/>
                <a:ea typeface="MS PGothic"/>
              </a:rPr>
              <a:t>i</a:t>
            </a:r>
            <a:r>
              <a:rPr lang="en-US" sz="1800" b="0" strike="noStrike" spc="-1" dirty="0" err="1">
                <a:solidFill>
                  <a:srgbClr val="000000"/>
                </a:solidFill>
                <a:latin typeface="Courier" pitchFamily="2" charset="0"/>
                <a:ea typeface="MS PGothic"/>
              </a:rPr>
              <a:t>nstanceof</a:t>
            </a:r>
            <a:r>
              <a:rPr lang="en-US" sz="1800" b="0" strike="noStrike" spc="-1" dirty="0">
                <a:solidFill>
                  <a:srgbClr val="000000"/>
                </a:solidFill>
                <a:latin typeface="Arial"/>
                <a:ea typeface="MS PGothic"/>
              </a:rPr>
              <a:t> produces a compile-time error.</a:t>
            </a:r>
            <a:endParaRPr lang="en-US" sz="1800" b="0" strike="noStrike" spc="-1" dirty="0">
              <a:latin typeface="Arial"/>
            </a:endParaRPr>
          </a:p>
        </p:txBody>
      </p:sp>
      <p:sp>
        <p:nvSpPr>
          <p:cNvPr id="364" name="CustomShape 6"/>
          <p:cNvSpPr/>
          <p:nvPr/>
        </p:nvSpPr>
        <p:spPr>
          <a:xfrm>
            <a:off x="3714840" y="2233961"/>
            <a:ext cx="4800240" cy="1142640"/>
          </a:xfrm>
          <a:prstGeom prst="wedgeRoundRectCallout">
            <a:avLst>
              <a:gd name="adj1" fmla="val -20375"/>
              <a:gd name="adj2" fmla="val 136350"/>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Equals for a Generic Class</a:t>
            </a:r>
            <a:endParaRPr lang="en-US" sz="3300" b="0" strike="noStrike" spc="-1">
              <a:solidFill>
                <a:srgbClr val="000000"/>
              </a:solidFill>
              <a:latin typeface="Tahoma"/>
            </a:endParaRPr>
          </a:p>
        </p:txBody>
      </p:sp>
      <p:sp>
        <p:nvSpPr>
          <p:cNvPr id="366"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400" b="1" strike="noStrike" spc="-1" dirty="0">
                <a:solidFill>
                  <a:srgbClr val="000000"/>
                </a:solidFill>
                <a:latin typeface="Courier New"/>
              </a:rPr>
              <a:t>class Node&lt;</a:t>
            </a:r>
            <a:r>
              <a:rPr lang="en-US" sz="2400" b="1" strike="noStrike" spc="-1" dirty="0">
                <a:solidFill>
                  <a:srgbClr val="0000FF"/>
                </a:solidFill>
                <a:latin typeface="Courier New"/>
              </a:rPr>
              <a:t>E</a:t>
            </a:r>
            <a:r>
              <a:rPr lang="en-US" sz="2400" b="1" strike="noStrike" spc="-1" dirty="0">
                <a:solidFill>
                  <a:srgbClr val="000000"/>
                </a:solidFill>
                <a:latin typeface="Courier New"/>
              </a:rPr>
              <a:t>&gt;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@Override</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public </a:t>
            </a:r>
            <a:r>
              <a:rPr lang="en-US" sz="2400" b="1" strike="noStrike" spc="-1" dirty="0" err="1">
                <a:solidFill>
                  <a:srgbClr val="000000"/>
                </a:solidFill>
                <a:latin typeface="Courier New"/>
              </a:rPr>
              <a:t>boolean</a:t>
            </a:r>
            <a:r>
              <a:rPr lang="en-US" sz="2400" b="1" strike="noStrike" spc="-1" dirty="0">
                <a:solidFill>
                  <a:srgbClr val="000000"/>
                </a:solidFill>
                <a:latin typeface="Courier New"/>
              </a:rPr>
              <a:t> equals(Object obj)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if (!(obj </a:t>
            </a:r>
            <a:r>
              <a:rPr lang="en-US" sz="2400" b="1" strike="noStrike" spc="-1" dirty="0" err="1">
                <a:solidFill>
                  <a:srgbClr val="000000"/>
                </a:solidFill>
                <a:latin typeface="Courier New"/>
              </a:rPr>
              <a:t>instanceof</a:t>
            </a:r>
            <a:r>
              <a:rPr lang="en-US" sz="2400" b="1" strike="noStrike" spc="-1" dirty="0">
                <a:solidFill>
                  <a:srgbClr val="000000"/>
                </a:solidFill>
                <a:latin typeface="Courier New"/>
              </a:rPr>
              <a:t> Node&lt;</a:t>
            </a:r>
            <a:r>
              <a:rPr lang="en-US" sz="2400" b="1" strike="noStrike" spc="-1" dirty="0">
                <a:solidFill>
                  <a:srgbClr val="0000FF"/>
                </a:solidFill>
                <a:latin typeface="Courier New"/>
              </a:rPr>
              <a:t>E</a:t>
            </a:r>
            <a:r>
              <a:rPr lang="en-US" sz="2400" b="1" strike="noStrike" spc="-1" dirty="0">
                <a:solidFill>
                  <a:srgbClr val="000000"/>
                </a:solidFill>
                <a:latin typeface="Courier New"/>
              </a:rPr>
              <a:t>&gt;))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return false;</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Node&lt;</a:t>
            </a:r>
            <a:r>
              <a:rPr lang="en-US" sz="2400" b="1" strike="noStrike" spc="-1" dirty="0">
                <a:solidFill>
                  <a:srgbClr val="0000FF"/>
                </a:solidFill>
                <a:latin typeface="Courier New"/>
              </a:rPr>
              <a:t>E</a:t>
            </a:r>
            <a:r>
              <a:rPr lang="en-US" sz="2400" b="1" strike="noStrike" spc="-1" dirty="0">
                <a:solidFill>
                  <a:srgbClr val="000000"/>
                </a:solidFill>
                <a:latin typeface="Courier New"/>
              </a:rPr>
              <a:t>&gt; n = (Node&lt;</a:t>
            </a:r>
            <a:r>
              <a:rPr lang="en-US" sz="2400" b="1" strike="noStrike" spc="-1" dirty="0">
                <a:solidFill>
                  <a:srgbClr val="0000FF"/>
                </a:solidFill>
                <a:latin typeface="Courier New"/>
              </a:rPr>
              <a:t>E</a:t>
            </a:r>
            <a:r>
              <a:rPr lang="en-US" sz="2400" b="1" strike="noStrike" spc="-1" dirty="0">
                <a:solidFill>
                  <a:srgbClr val="000000"/>
                </a:solidFill>
                <a:latin typeface="Courier New"/>
              </a:rPr>
              <a:t>&gt;) obj;</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return </a:t>
            </a:r>
            <a:r>
              <a:rPr lang="en-US" sz="2400" b="1" strike="noStrike" spc="-1" dirty="0" err="1">
                <a:solidFill>
                  <a:srgbClr val="000000"/>
                </a:solidFill>
                <a:latin typeface="Courier New"/>
              </a:rPr>
              <a:t>this.data</a:t>
            </a:r>
            <a:r>
              <a:rPr lang="en-US" sz="2400" b="1" strike="noStrike" spc="-1" dirty="0">
                <a:solidFill>
                  <a:srgbClr val="000000"/>
                </a:solidFill>
                <a:latin typeface="Courier New"/>
              </a:rPr>
              <a:t>().equals(</a:t>
            </a:r>
            <a:r>
              <a:rPr lang="en-US" sz="2400" b="1" strike="noStrike" spc="-1" dirty="0" err="1">
                <a:solidFill>
                  <a:srgbClr val="000000"/>
                </a:solidFill>
                <a:latin typeface="Courier New"/>
              </a:rPr>
              <a:t>n.data</a:t>
            </a:r>
            <a:r>
              <a:rPr lang="en-US" sz="2400" b="1" strike="noStrike" spc="-1" dirty="0">
                <a:solidFill>
                  <a:srgbClr val="000000"/>
                </a:solidFill>
                <a:latin typeface="Courier New"/>
              </a:rPr>
              <a:t>());</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a:t>
            </a:r>
            <a:endParaRPr lang="en-US" sz="2400" b="0" strike="noStrike" spc="-1" dirty="0">
              <a:solidFill>
                <a:srgbClr val="000000"/>
              </a:solidFill>
              <a:latin typeface="Calibri"/>
            </a:endParaRPr>
          </a:p>
        </p:txBody>
      </p:sp>
      <p:sp>
        <p:nvSpPr>
          <p:cNvPr id="367" name="TextShape 3"/>
          <p:cNvSpPr txBox="1"/>
          <p:nvPr/>
        </p:nvSpPr>
        <p:spPr>
          <a:xfrm>
            <a:off x="152280" y="6248520"/>
            <a:ext cx="6629040" cy="53316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68" name="TextShape 4"/>
          <p:cNvSpPr txBox="1"/>
          <p:nvPr/>
        </p:nvSpPr>
        <p:spPr>
          <a:xfrm>
            <a:off x="6458040" y="6356520"/>
            <a:ext cx="2057040" cy="364680"/>
          </a:xfrm>
          <a:prstGeom prst="rect">
            <a:avLst/>
          </a:prstGeom>
          <a:noFill/>
          <a:ln>
            <a:noFill/>
          </a:ln>
        </p:spPr>
        <p:txBody>
          <a:bodyPr anchor="ctr"/>
          <a:lstStyle/>
          <a:p>
            <a:pPr algn="r">
              <a:lnSpc>
                <a:spcPct val="100000"/>
              </a:lnSpc>
            </a:pPr>
            <a:fld id="{1689ADDB-ED7C-4186-9176-6915453D31E9}" type="slidenum">
              <a:rPr lang="en-US" sz="1400" b="0" strike="noStrike" spc="-1">
                <a:solidFill>
                  <a:srgbClr val="8B8B8B"/>
                </a:solidFill>
                <a:latin typeface="Tahoma"/>
                <a:ea typeface="MS PGothic"/>
              </a:rPr>
              <a:t>54</a:t>
            </a:fld>
            <a:endParaRPr lang="en-US" sz="1400" b="0" strike="noStrike" spc="-1">
              <a:latin typeface="Times New Roman"/>
            </a:endParaRPr>
          </a:p>
        </p:txBody>
      </p:sp>
      <p:sp>
        <p:nvSpPr>
          <p:cNvPr id="369" name="CustomShape 5"/>
          <p:cNvSpPr/>
          <p:nvPr/>
        </p:nvSpPr>
        <p:spPr>
          <a:xfrm>
            <a:off x="5394960" y="2194560"/>
            <a:ext cx="3474720" cy="822960"/>
          </a:xfrm>
          <a:prstGeom prst="wedgeRoundRectCallout">
            <a:avLst>
              <a:gd name="adj1" fmla="val -53013"/>
              <a:gd name="adj2" fmla="val 251092"/>
              <a:gd name="adj3" fmla="val 16667"/>
            </a:avLst>
          </a:prstGeom>
          <a:solidFill>
            <a:srgbClr val="FFFFF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000" b="0" strike="noStrike" spc="-1">
                <a:solidFill>
                  <a:srgbClr val="000000"/>
                </a:solidFill>
                <a:latin typeface="Arial"/>
                <a:ea typeface="MS PGothic"/>
              </a:rPr>
              <a:t>Same here. JVM has no knowledge of type argument. </a:t>
            </a:r>
            <a:endParaRPr lang="en-US" sz="1000" b="0" strike="noStrike" spc="-1">
              <a:latin typeface="Arial"/>
            </a:endParaRPr>
          </a:p>
          <a:p>
            <a:r>
              <a:rPr lang="en-US" sz="1000" b="0" strike="noStrike" spc="-1">
                <a:solidFill>
                  <a:srgbClr val="000000"/>
                </a:solidFill>
                <a:latin typeface="Arial"/>
                <a:ea typeface="MS PGothic"/>
              </a:rPr>
              <a:t>Node&lt;String&gt; will cast to Node&lt;Elephant&gt;. </a:t>
            </a:r>
            <a:endParaRPr lang="en-US" sz="1000" b="0" strike="noStrike" spc="-1">
              <a:latin typeface="Arial"/>
            </a:endParaRPr>
          </a:p>
          <a:p>
            <a:pPr algn="ctr"/>
            <a:r>
              <a:rPr lang="en-US" sz="1000" b="0" strike="noStrike" spc="-1">
                <a:solidFill>
                  <a:srgbClr val="000000"/>
                </a:solidFill>
                <a:latin typeface="Arial"/>
                <a:ea typeface="MS PGothic"/>
              </a:rPr>
              <a:t>Casting results in a compile-time warning, but not error.</a:t>
            </a:r>
            <a:endParaRPr lang="en-US" sz="1000" b="0" strike="noStrike" spc="-1">
              <a:latin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Equals for a Generic Class</a:t>
            </a:r>
            <a:endParaRPr lang="en-US" sz="3300" b="0" strike="noStrike" spc="-1">
              <a:solidFill>
                <a:srgbClr val="000000"/>
              </a:solidFill>
              <a:latin typeface="Tahoma"/>
            </a:endParaRPr>
          </a:p>
        </p:txBody>
      </p:sp>
      <p:sp>
        <p:nvSpPr>
          <p:cNvPr id="366" name="TextShape 2"/>
          <p:cNvSpPr txBox="1"/>
          <p:nvPr/>
        </p:nvSpPr>
        <p:spPr>
          <a:xfrm>
            <a:off x="628560" y="1825560"/>
            <a:ext cx="7886520" cy="4350960"/>
          </a:xfrm>
          <a:prstGeom prst="rect">
            <a:avLst/>
          </a:prstGeom>
          <a:noFill/>
          <a:ln>
            <a:noFill/>
          </a:ln>
        </p:spPr>
        <p:txBody>
          <a:bodyPr/>
          <a:lstStyle/>
          <a:p>
            <a:pPr>
              <a:lnSpc>
                <a:spcPct val="100000"/>
              </a:lnSpc>
              <a:spcBef>
                <a:spcPts val="751"/>
              </a:spcBef>
            </a:pPr>
            <a:r>
              <a:rPr lang="en-US" sz="2400" strike="noStrike" spc="-1" dirty="0">
                <a:solidFill>
                  <a:srgbClr val="000000"/>
                </a:solidFill>
                <a:latin typeface="Calibri" panose="020F0502020204030204" pitchFamily="34" charset="0"/>
                <a:cs typeface="Calibri" panose="020F0502020204030204" pitchFamily="34" charset="0"/>
              </a:rPr>
              <a:t>Generics for the fix</a:t>
            </a:r>
          </a:p>
          <a:p>
            <a:pPr>
              <a:lnSpc>
                <a:spcPct val="100000"/>
              </a:lnSpc>
              <a:spcBef>
                <a:spcPts val="751"/>
              </a:spcBef>
            </a:pPr>
            <a:r>
              <a:rPr lang="en-US" sz="2400" b="1" strike="noStrike" spc="-1" dirty="0">
                <a:solidFill>
                  <a:srgbClr val="000000"/>
                </a:solidFill>
                <a:latin typeface="Courier New"/>
              </a:rPr>
              <a:t>class Node&lt;</a:t>
            </a:r>
            <a:r>
              <a:rPr lang="en-US" sz="2400" b="1" strike="noStrike" spc="-1" dirty="0">
                <a:solidFill>
                  <a:srgbClr val="0000FF"/>
                </a:solidFill>
                <a:latin typeface="Courier New"/>
              </a:rPr>
              <a:t>E</a:t>
            </a:r>
            <a:r>
              <a:rPr lang="en-US" sz="2400" b="1" strike="noStrike" spc="-1" dirty="0">
                <a:solidFill>
                  <a:srgbClr val="000000"/>
                </a:solidFill>
                <a:latin typeface="Courier New"/>
              </a:rPr>
              <a:t>&gt; {</a:t>
            </a:r>
            <a:endParaRPr lang="en-US" sz="2400" b="0" strike="noStrike" spc="-1" dirty="0">
              <a:solidFill>
                <a:srgbClr val="000000"/>
              </a:solidFill>
              <a:latin typeface="Calibri"/>
            </a:endParaRPr>
          </a:p>
          <a:p>
            <a:pPr>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r>
              <a:rPr lang="en-US" dirty="0"/>
              <a:t>	@Override</a:t>
            </a:r>
          </a:p>
          <a:p>
            <a:r>
              <a:rPr lang="en-US" b="1" dirty="0"/>
              <a:t>	public </a:t>
            </a:r>
            <a:r>
              <a:rPr lang="en-US" b="1" dirty="0" err="1"/>
              <a:t>boolean</a:t>
            </a:r>
            <a:r>
              <a:rPr lang="en-US" b="1" dirty="0"/>
              <a:t> equals(Object obj) {</a:t>
            </a:r>
          </a:p>
          <a:p>
            <a:r>
              <a:rPr lang="en-US" b="1" dirty="0"/>
              <a:t>		If (!(obj </a:t>
            </a:r>
            <a:r>
              <a:rPr lang="en-US" b="1" dirty="0" err="1"/>
              <a:t>instanceof</a:t>
            </a:r>
            <a:r>
              <a:rPr lang="en-US" b="1" dirty="0"/>
              <a:t> Node&lt;?&gt;)) </a:t>
            </a:r>
          </a:p>
          <a:p>
            <a:r>
              <a:rPr lang="en-US" b="1" dirty="0"/>
              <a:t>			return false;</a:t>
            </a:r>
          </a:p>
          <a:p>
            <a:r>
              <a:rPr lang="en-US" dirty="0"/>
              <a:t>		Node&lt;E&gt; n = (Node&lt;E&gt;) obj;  // gets a warning</a:t>
            </a:r>
          </a:p>
          <a:p>
            <a:r>
              <a:rPr lang="en-US" dirty="0"/>
              <a:t>		// Node&lt;?&gt; n = (Node&lt;?&gt;) obj; // compiles</a:t>
            </a:r>
          </a:p>
          <a:p>
            <a:r>
              <a:rPr lang="en-US" b="1" dirty="0"/>
              <a:t>		return </a:t>
            </a:r>
            <a:r>
              <a:rPr lang="en-US" b="1" dirty="0" err="1"/>
              <a:t>this.label.equals</a:t>
            </a:r>
            <a:r>
              <a:rPr lang="en-US" b="1" dirty="0"/>
              <a:t>(</a:t>
            </a:r>
            <a:r>
              <a:rPr lang="en-US" b="1" dirty="0" err="1"/>
              <a:t>n.label</a:t>
            </a:r>
            <a:r>
              <a:rPr lang="en-US" b="1" dirty="0"/>
              <a:t>);</a:t>
            </a:r>
          </a:p>
          <a:p>
            <a:r>
              <a:rPr lang="en-US" dirty="0"/>
              <a:t>	}</a:t>
            </a:r>
            <a:endParaRPr lang="en-US" sz="2400" b="1" strike="noStrike" spc="-1" dirty="0">
              <a:solidFill>
                <a:srgbClr val="000000"/>
              </a:solidFill>
              <a:latin typeface="Courier New"/>
            </a:endParaRPr>
          </a:p>
          <a:p>
            <a:pPr>
              <a:lnSpc>
                <a:spcPct val="100000"/>
              </a:lnSpc>
              <a:spcBef>
                <a:spcPts val="751"/>
              </a:spcBef>
            </a:pPr>
            <a:r>
              <a:rPr lang="en-US" sz="2400" b="1" strike="noStrike" spc="-1" dirty="0">
                <a:solidFill>
                  <a:srgbClr val="000000"/>
                </a:solidFill>
                <a:latin typeface="Courier New"/>
              </a:rPr>
              <a:t>}</a:t>
            </a:r>
            <a:endParaRPr lang="en-US" sz="2400" b="0" strike="noStrike" spc="-1" dirty="0">
              <a:solidFill>
                <a:srgbClr val="000000"/>
              </a:solidFill>
              <a:latin typeface="Calibri"/>
            </a:endParaRPr>
          </a:p>
        </p:txBody>
      </p:sp>
      <p:sp>
        <p:nvSpPr>
          <p:cNvPr id="367" name="TextShape 3"/>
          <p:cNvSpPr txBox="1"/>
          <p:nvPr/>
        </p:nvSpPr>
        <p:spPr>
          <a:xfrm>
            <a:off x="152280" y="6248520"/>
            <a:ext cx="6629040" cy="53316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68" name="TextShape 4"/>
          <p:cNvSpPr txBox="1"/>
          <p:nvPr/>
        </p:nvSpPr>
        <p:spPr>
          <a:xfrm>
            <a:off x="6458040" y="6356520"/>
            <a:ext cx="2057040" cy="364680"/>
          </a:xfrm>
          <a:prstGeom prst="rect">
            <a:avLst/>
          </a:prstGeom>
          <a:noFill/>
          <a:ln>
            <a:noFill/>
          </a:ln>
        </p:spPr>
        <p:txBody>
          <a:bodyPr anchor="ctr"/>
          <a:lstStyle/>
          <a:p>
            <a:pPr algn="r">
              <a:lnSpc>
                <a:spcPct val="100000"/>
              </a:lnSpc>
            </a:pPr>
            <a:fld id="{1689ADDB-ED7C-4186-9176-6915453D31E9}" type="slidenum">
              <a:rPr lang="en-US" sz="1400" b="0" strike="noStrike" spc="-1">
                <a:solidFill>
                  <a:srgbClr val="8B8B8B"/>
                </a:solidFill>
                <a:latin typeface="Tahoma"/>
                <a:ea typeface="MS PGothic"/>
              </a:rPr>
              <a:t>55</a:t>
            </a:fld>
            <a:endParaRPr lang="en-US" sz="1400" b="0" strike="noStrike" spc="-1">
              <a:latin typeface="Times New Roman"/>
            </a:endParaRPr>
          </a:p>
        </p:txBody>
      </p:sp>
    </p:spTree>
    <p:extLst>
      <p:ext uri="{BB962C8B-B14F-4D97-AF65-F5344CB8AC3E}">
        <p14:creationId xmlns:p14="http://schemas.microsoft.com/office/powerpoint/2010/main" val="194097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Arrays and Subtyping</a:t>
            </a:r>
            <a:endParaRPr lang="en-US" sz="3300" b="0" strike="noStrike" spc="-1" dirty="0">
              <a:solidFill>
                <a:srgbClr val="000000"/>
              </a:solidFill>
              <a:latin typeface="Tahoma"/>
            </a:endParaRPr>
          </a:p>
        </p:txBody>
      </p:sp>
      <p:sp>
        <p:nvSpPr>
          <p:cNvPr id="37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1" strike="noStrike" spc="-1" dirty="0">
                <a:solidFill>
                  <a:srgbClr val="000000"/>
                </a:solidFill>
                <a:latin typeface="Courier New"/>
              </a:rPr>
              <a:t>Integer</a:t>
            </a:r>
            <a:r>
              <a:rPr lang="en-US" sz="2100" b="0" strike="noStrike" spc="-1" dirty="0">
                <a:solidFill>
                  <a:srgbClr val="000000"/>
                </a:solidFill>
                <a:latin typeface="Calibri"/>
              </a:rPr>
              <a:t> is subtype of </a:t>
            </a:r>
            <a:r>
              <a:rPr lang="en-US" sz="2100" b="1" strike="noStrike" spc="-1" dirty="0">
                <a:solidFill>
                  <a:srgbClr val="000000"/>
                </a:solidFill>
                <a:latin typeface="Courier New"/>
              </a:rPr>
              <a:t>Number</a:t>
            </a:r>
            <a:r>
              <a:rPr lang="en-US" sz="2100" b="0" strike="noStrike" spc="-1" dirty="0">
                <a:solidFill>
                  <a:srgbClr val="000000"/>
                </a:solidFill>
                <a:latin typeface="Calibri"/>
              </a:rPr>
              <a:t> </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Is </a:t>
            </a:r>
            <a:r>
              <a:rPr lang="en-US" sz="2100" b="1" strike="noStrike" spc="-1" dirty="0">
                <a:solidFill>
                  <a:srgbClr val="000000"/>
                </a:solidFill>
                <a:latin typeface="Courier New"/>
              </a:rPr>
              <a:t>Integer[]</a:t>
            </a:r>
            <a:r>
              <a:rPr lang="en-US" sz="2100" b="0" strike="noStrike" spc="-1" dirty="0">
                <a:solidFill>
                  <a:srgbClr val="000000"/>
                </a:solidFill>
                <a:latin typeface="Calibri"/>
              </a:rPr>
              <a:t> a subtype of </a:t>
            </a:r>
            <a:r>
              <a:rPr lang="en-US" sz="2100" b="1" strike="noStrike" spc="-1" dirty="0">
                <a:solidFill>
                  <a:srgbClr val="000000"/>
                </a:solidFill>
                <a:latin typeface="Courier New"/>
              </a:rPr>
              <a:t>Number[]</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Use our subtyping rules to find out</a:t>
            </a:r>
          </a:p>
          <a:p>
            <a:pPr marL="171360" indent="-171000">
              <a:lnSpc>
                <a:spcPct val="100000"/>
              </a:lnSpc>
              <a:spcBef>
                <a:spcPts val="751"/>
              </a:spcBef>
            </a:pPr>
            <a:r>
              <a:rPr lang="en-US" sz="2100" b="0" strike="noStrike" spc="-1" dirty="0">
                <a:solidFill>
                  <a:srgbClr val="000000"/>
                </a:solidFill>
                <a:latin typeface="Calibri"/>
              </a:rPr>
              <a:t>(Just like with List&lt;Integer&gt; and List&lt;Number&gt;)</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Again, the answer is NO!</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Different answer in Java: in Java </a:t>
            </a:r>
            <a:r>
              <a:rPr lang="en-US" sz="2100" b="1" strike="noStrike" spc="-1" dirty="0">
                <a:solidFill>
                  <a:srgbClr val="000000"/>
                </a:solidFill>
                <a:latin typeface="Courier New"/>
              </a:rPr>
              <a:t>Integer[]</a:t>
            </a:r>
            <a:r>
              <a:rPr lang="en-US" sz="2100" b="0" strike="noStrike" spc="-1" dirty="0">
                <a:solidFill>
                  <a:srgbClr val="000000"/>
                </a:solidFill>
                <a:latin typeface="Calibri"/>
              </a:rPr>
              <a:t> is a Java subtype of </a:t>
            </a:r>
            <a:r>
              <a:rPr lang="en-US" sz="2100" b="1" strike="noStrike" spc="-1" dirty="0">
                <a:solidFill>
                  <a:srgbClr val="000000"/>
                </a:solidFill>
                <a:latin typeface="Courier New"/>
              </a:rPr>
              <a:t>Number[]</a:t>
            </a:r>
            <a:r>
              <a:rPr lang="en-US" sz="2100" b="0" strike="noStrike" spc="-1" dirty="0">
                <a:solidFill>
                  <a:srgbClr val="000000"/>
                </a:solidFill>
                <a:latin typeface="Calibri"/>
              </a:rPr>
              <a: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 Java subtype is not a true subtype!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Known as “problem with </a:t>
            </a:r>
            <a:r>
              <a:rPr lang="en-US" sz="1800" b="0" strike="noStrike" spc="-1" dirty="0">
                <a:solidFill>
                  <a:srgbClr val="FF0000"/>
                </a:solidFill>
                <a:latin typeface="Calibri"/>
              </a:rPr>
              <a:t>Java’s covariant arrays”</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Here, covariant simply means if X is subtype of Y then X[] will also be sub type of Y[]. Arrays are covariant </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String is subtype of Object So String[] is subtype of Object[]</a:t>
            </a:r>
            <a:endParaRPr lang="en-US" sz="1800" b="0" strike="noStrike" spc="-1" dirty="0">
              <a:solidFill>
                <a:srgbClr val="000000"/>
              </a:solidFill>
              <a:latin typeface="Calibri"/>
            </a:endParaRPr>
          </a:p>
          <a:p>
            <a:pPr>
              <a:lnSpc>
                <a:spcPct val="90000"/>
              </a:lnSpc>
              <a:spcBef>
                <a:spcPts val="751"/>
              </a:spcBef>
            </a:pPr>
            <a:endParaRPr lang="en-US" sz="1800" b="0" strike="noStrike" spc="-1" dirty="0">
              <a:solidFill>
                <a:srgbClr val="000000"/>
              </a:solidFill>
              <a:latin typeface="Calibri"/>
            </a:endParaRPr>
          </a:p>
        </p:txBody>
      </p:sp>
      <p:sp>
        <p:nvSpPr>
          <p:cNvPr id="376" name="TextShape 3"/>
          <p:cNvSpPr txBox="1"/>
          <p:nvPr/>
        </p:nvSpPr>
        <p:spPr>
          <a:xfrm>
            <a:off x="6458040" y="6356520"/>
            <a:ext cx="2057040" cy="364680"/>
          </a:xfrm>
          <a:prstGeom prst="rect">
            <a:avLst/>
          </a:prstGeom>
          <a:noFill/>
          <a:ln>
            <a:noFill/>
          </a:ln>
        </p:spPr>
        <p:txBody>
          <a:bodyPr anchor="ctr"/>
          <a:lstStyle/>
          <a:p>
            <a:pPr algn="r">
              <a:lnSpc>
                <a:spcPct val="100000"/>
              </a:lnSpc>
            </a:pPr>
            <a:fld id="{D63E8E17-C714-4FD7-84E1-88A009649557}" type="slidenum">
              <a:rPr lang="en-US" sz="1400" b="0" strike="noStrike" spc="-1">
                <a:solidFill>
                  <a:srgbClr val="8B8B8B"/>
                </a:solidFill>
                <a:latin typeface="Tahoma"/>
                <a:ea typeface="MS PGothic"/>
              </a:rPr>
              <a:t>56</a:t>
            </a:fld>
            <a:endParaRPr lang="en-US" sz="1400" b="0" strike="noStrike" spc="-1">
              <a:latin typeface="Times New Roman"/>
            </a:endParaRPr>
          </a:p>
        </p:txBody>
      </p:sp>
      <p:sp>
        <p:nvSpPr>
          <p:cNvPr id="377" name="CustomShape 4"/>
          <p:cNvSpPr/>
          <p:nvPr/>
        </p:nvSpPr>
        <p:spPr>
          <a:xfrm>
            <a:off x="6331320" y="152280"/>
            <a:ext cx="127836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Number</a:t>
            </a:r>
            <a:endParaRPr lang="en-US" sz="2400" b="0" strike="noStrike" spc="-1">
              <a:latin typeface="Arial"/>
            </a:endParaRPr>
          </a:p>
        </p:txBody>
      </p:sp>
      <p:sp>
        <p:nvSpPr>
          <p:cNvPr id="378" name="CustomShape 5"/>
          <p:cNvSpPr/>
          <p:nvPr/>
        </p:nvSpPr>
        <p:spPr>
          <a:xfrm>
            <a:off x="6256440" y="1154160"/>
            <a:ext cx="146124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Integer</a:t>
            </a:r>
            <a:endParaRPr lang="en-US" sz="2400" b="0" strike="noStrike" spc="-1">
              <a:latin typeface="Arial"/>
            </a:endParaRPr>
          </a:p>
        </p:txBody>
      </p:sp>
      <p:sp>
        <p:nvSpPr>
          <p:cNvPr id="379" name="CustomShape 6"/>
          <p:cNvSpPr/>
          <p:nvPr/>
        </p:nvSpPr>
        <p:spPr>
          <a:xfrm flipH="1" flipV="1">
            <a:off x="6967080" y="614520"/>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380" name="CustomShape 7"/>
          <p:cNvSpPr/>
          <p:nvPr/>
        </p:nvSpPr>
        <p:spPr>
          <a:xfrm>
            <a:off x="7153920" y="1812960"/>
            <a:ext cx="164412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Number[]</a:t>
            </a:r>
            <a:endParaRPr lang="en-US" sz="2400" b="0" strike="noStrike" spc="-1">
              <a:latin typeface="Arial"/>
            </a:endParaRPr>
          </a:p>
        </p:txBody>
      </p:sp>
      <p:sp>
        <p:nvSpPr>
          <p:cNvPr id="381" name="CustomShape 8"/>
          <p:cNvSpPr/>
          <p:nvPr/>
        </p:nvSpPr>
        <p:spPr>
          <a:xfrm>
            <a:off x="7078320" y="2814480"/>
            <a:ext cx="1827000" cy="4561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1" strike="noStrike" spc="-1">
                <a:solidFill>
                  <a:srgbClr val="000000"/>
                </a:solidFill>
                <a:latin typeface="Courier New"/>
                <a:ea typeface="MS PGothic"/>
              </a:rPr>
              <a:t>Integer[]</a:t>
            </a:r>
            <a:endParaRPr lang="en-US" sz="2400" b="0" strike="noStrike" spc="-1">
              <a:latin typeface="Arial"/>
            </a:endParaRPr>
          </a:p>
        </p:txBody>
      </p:sp>
      <p:sp>
        <p:nvSpPr>
          <p:cNvPr id="382" name="CustomShape 9"/>
          <p:cNvSpPr/>
          <p:nvPr/>
        </p:nvSpPr>
        <p:spPr>
          <a:xfrm flipH="1" flipV="1">
            <a:off x="7971840" y="2274840"/>
            <a:ext cx="15480" cy="5392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383" name="CustomShape 10"/>
          <p:cNvSpPr/>
          <p:nvPr/>
        </p:nvSpPr>
        <p:spPr>
          <a:xfrm>
            <a:off x="7990920" y="2301840"/>
            <a:ext cx="350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a:solidFill>
                  <a:srgbClr val="000000"/>
                </a:solidFill>
                <a:latin typeface="Arial"/>
                <a:ea typeface="MS PGothic"/>
              </a:rPr>
              <a:t>?</a:t>
            </a:r>
            <a:endParaRPr lang="en-US" sz="2400" b="0" strike="noStrike" spc="-1">
              <a:latin typeface="Arial"/>
            </a:endParaRPr>
          </a:p>
        </p:txBody>
      </p:sp>
      <p:sp>
        <p:nvSpPr>
          <p:cNvPr id="384" name="TextShape 11"/>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4479-9027-4C28-B1B6-28BB070691AC}"/>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C8096504-DD9A-4BA0-9270-09CFB38020A7}"/>
              </a:ext>
            </a:extLst>
          </p:cNvPr>
          <p:cNvSpPr>
            <a:spLocks noGrp="1"/>
          </p:cNvSpPr>
          <p:nvPr>
            <p:ph idx="1"/>
          </p:nvPr>
        </p:nvSpPr>
        <p:spPr/>
        <p:txBody>
          <a:bodyPr/>
          <a:lstStyle/>
          <a:p>
            <a:r>
              <a:rPr lang="en-US" dirty="0"/>
              <a:t>Early versions of Java did not include generics (a.k.a. parametric polymorphism).</a:t>
            </a:r>
          </a:p>
          <a:p>
            <a:pPr lvl="1"/>
            <a:r>
              <a:rPr lang="en-US" dirty="0"/>
              <a:t>C# also</a:t>
            </a:r>
          </a:p>
          <a:p>
            <a:r>
              <a:rPr lang="en-US" dirty="0"/>
              <a:t>If arrays were not covariant something like</a:t>
            </a:r>
          </a:p>
          <a:p>
            <a:pPr lvl="1"/>
            <a:r>
              <a:rPr lang="en-US" dirty="0" err="1"/>
              <a:t>boolean</a:t>
            </a:r>
            <a:r>
              <a:rPr lang="en-US" dirty="0"/>
              <a:t> </a:t>
            </a:r>
            <a:r>
              <a:rPr lang="en-US" dirty="0" err="1"/>
              <a:t>equalArrays</a:t>
            </a:r>
            <a:r>
              <a:rPr lang="en-US" dirty="0"/>
              <a:t> (Object[] a1, Object[] a2);</a:t>
            </a:r>
          </a:p>
          <a:p>
            <a:pPr lvl="1"/>
            <a:r>
              <a:rPr lang="en-US" dirty="0"/>
              <a:t>Would only work with Objects</a:t>
            </a:r>
          </a:p>
          <a:p>
            <a:r>
              <a:rPr lang="en-US" dirty="0"/>
              <a:t>You would have to write a separate method for every type combination</a:t>
            </a:r>
          </a:p>
        </p:txBody>
      </p:sp>
      <p:sp>
        <p:nvSpPr>
          <p:cNvPr id="4" name="Footer Placeholder 3">
            <a:extLst>
              <a:ext uri="{FF2B5EF4-FFF2-40B4-BE49-F238E27FC236}">
                <a16:creationId xmlns:a16="http://schemas.microsoft.com/office/drawing/2014/main" id="{87DCB51A-C2C0-4848-AD15-D12D6F40A5D3}"/>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pic>
        <p:nvPicPr>
          <p:cNvPr id="5" name="Picture 4">
            <a:extLst>
              <a:ext uri="{FF2B5EF4-FFF2-40B4-BE49-F238E27FC236}">
                <a16:creationId xmlns:a16="http://schemas.microsoft.com/office/drawing/2014/main" id="{C0CA57A8-F338-4E3E-80E2-1157ADBA6CC3}"/>
              </a:ext>
            </a:extLst>
          </p:cNvPr>
          <p:cNvPicPr>
            <a:picLocks noChangeAspect="1"/>
          </p:cNvPicPr>
          <p:nvPr/>
        </p:nvPicPr>
        <p:blipFill>
          <a:blip r:embed="rId2"/>
          <a:stretch>
            <a:fillRect/>
          </a:stretch>
        </p:blipFill>
        <p:spPr>
          <a:xfrm>
            <a:off x="6551112" y="773"/>
            <a:ext cx="2467627" cy="1650708"/>
          </a:xfrm>
          <a:prstGeom prst="rect">
            <a:avLst/>
          </a:prstGeom>
        </p:spPr>
      </p:pic>
    </p:spTree>
    <p:extLst>
      <p:ext uri="{BB962C8B-B14F-4D97-AF65-F5344CB8AC3E}">
        <p14:creationId xmlns:p14="http://schemas.microsoft.com/office/powerpoint/2010/main" val="33092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EBF5-FDBA-429E-B227-C93709DE77A5}"/>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C330E135-037B-48F0-8D29-2233129DF079}"/>
              </a:ext>
            </a:extLst>
          </p:cNvPr>
          <p:cNvSpPr>
            <a:spLocks noGrp="1"/>
          </p:cNvSpPr>
          <p:nvPr>
            <p:ph idx="1"/>
          </p:nvPr>
        </p:nvSpPr>
        <p:spPr/>
        <p:txBody>
          <a:bodyPr>
            <a:normAutofit/>
          </a:bodyPr>
          <a:lstStyle/>
          <a:p>
            <a:r>
              <a:rPr lang="en-US" dirty="0"/>
              <a:t>When generics were introduced, they were purposefully not made covariant to prevent this sort of thing:</a:t>
            </a:r>
          </a:p>
          <a:p>
            <a:pPr lvl="1"/>
            <a:r>
              <a:rPr lang="en-US" dirty="0"/>
              <a:t>Cat and Dog are subtypes of animal</a:t>
            </a:r>
          </a:p>
          <a:p>
            <a:endParaRPr lang="en-US" dirty="0"/>
          </a:p>
          <a:p>
            <a:endParaRPr lang="en-US" dirty="0"/>
          </a:p>
          <a:p>
            <a:endParaRPr lang="en-US" dirty="0"/>
          </a:p>
          <a:p>
            <a:endParaRPr lang="en-US" dirty="0"/>
          </a:p>
          <a:p>
            <a:r>
              <a:rPr lang="en-US" dirty="0"/>
              <a:t>We just assigned a cat to a dog.</a:t>
            </a:r>
          </a:p>
          <a:p>
            <a:r>
              <a:rPr lang="en-US" dirty="0">
                <a:hlinkClick r:id="rId3"/>
              </a:rPr>
              <a:t>https://stackoverflow.com/questions/18666710/why-are-arrays-covariant-but-generics-are-invariant</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0B86A24-D104-426F-826A-C90805DE6244}"/>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
        <p:nvSpPr>
          <p:cNvPr id="5" name="TextBox 4">
            <a:extLst>
              <a:ext uri="{FF2B5EF4-FFF2-40B4-BE49-F238E27FC236}">
                <a16:creationId xmlns:a16="http://schemas.microsoft.com/office/drawing/2014/main" id="{7D0340BB-0BC2-47D2-B0B7-4AC2A5A22A84}"/>
              </a:ext>
            </a:extLst>
          </p:cNvPr>
          <p:cNvSpPr txBox="1"/>
          <p:nvPr/>
        </p:nvSpPr>
        <p:spPr>
          <a:xfrm>
            <a:off x="875805" y="2946182"/>
            <a:ext cx="7000505" cy="1131079"/>
          </a:xfrm>
          <a:prstGeom prst="rect">
            <a:avLst/>
          </a:prstGeom>
          <a:noFill/>
        </p:spPr>
        <p:txBody>
          <a:bodyPr wrap="square" rtlCol="0">
            <a:spAutoFit/>
          </a:bodyPr>
          <a:lstStyle/>
          <a:p>
            <a:pPr defTabSz="685800"/>
            <a:r>
              <a:rPr lang="en-US" sz="1350" dirty="0">
                <a:solidFill>
                  <a:prstClr val="black"/>
                </a:solidFill>
                <a:latin typeface="Calibri" panose="020F0502020204030204"/>
              </a:rPr>
              <a:t>// Illegal code - because otherwise life would be Bad</a:t>
            </a:r>
          </a:p>
          <a:p>
            <a:pPr defTabSz="685800"/>
            <a:r>
              <a:rPr lang="en-US" sz="1350" dirty="0">
                <a:solidFill>
                  <a:prstClr val="black"/>
                </a:solidFill>
                <a:latin typeface="Calibri" panose="020F0502020204030204"/>
              </a:rPr>
              <a:t>List&lt;Dog&gt; dogs = new List&lt;Dog&gt;();</a:t>
            </a:r>
          </a:p>
          <a:p>
            <a:pPr defTabSz="685800"/>
            <a:r>
              <a:rPr lang="en-US" sz="1350" dirty="0">
                <a:solidFill>
                  <a:prstClr val="black"/>
                </a:solidFill>
                <a:latin typeface="Calibri" panose="020F0502020204030204"/>
              </a:rPr>
              <a:t>List&lt;Animal&gt; animals = dogs; // Trouble ahead, List&lt;Dog&gt; is not really a subtype of List&lt;Animal&gt;</a:t>
            </a:r>
          </a:p>
          <a:p>
            <a:pPr defTabSz="685800"/>
            <a:r>
              <a:rPr lang="en-US" sz="1350" dirty="0" err="1">
                <a:solidFill>
                  <a:prstClr val="black"/>
                </a:solidFill>
                <a:latin typeface="Calibri" panose="020F0502020204030204"/>
              </a:rPr>
              <a:t>animals.add</a:t>
            </a:r>
            <a:r>
              <a:rPr lang="en-US" sz="1350" dirty="0">
                <a:solidFill>
                  <a:prstClr val="black"/>
                </a:solidFill>
                <a:latin typeface="Calibri" panose="020F0502020204030204"/>
              </a:rPr>
              <a:t>(new Cat());</a:t>
            </a:r>
          </a:p>
          <a:p>
            <a:pPr defTabSz="685800"/>
            <a:r>
              <a:rPr lang="en-US" sz="1350" dirty="0">
                <a:solidFill>
                  <a:prstClr val="black"/>
                </a:solidFill>
                <a:latin typeface="Calibri" panose="020F0502020204030204"/>
              </a:rPr>
              <a:t>Dog </a:t>
            </a:r>
            <a:r>
              <a:rPr lang="en-US" sz="1350" dirty="0" err="1">
                <a:solidFill>
                  <a:prstClr val="black"/>
                </a:solidFill>
                <a:latin typeface="Calibri" panose="020F0502020204030204"/>
              </a:rPr>
              <a:t>dog</a:t>
            </a:r>
            <a:r>
              <a:rPr lang="en-US" sz="1350" dirty="0">
                <a:solidFill>
                  <a:prstClr val="black"/>
                </a:solidFill>
                <a:latin typeface="Calibri" panose="020F0502020204030204"/>
              </a:rPr>
              <a:t> = </a:t>
            </a:r>
            <a:r>
              <a:rPr lang="en-US" sz="1350" dirty="0" err="1">
                <a:solidFill>
                  <a:prstClr val="black"/>
                </a:solidFill>
                <a:latin typeface="Calibri" panose="020F0502020204030204"/>
              </a:rPr>
              <a:t>dogs.get</a:t>
            </a:r>
            <a:r>
              <a:rPr lang="en-US" sz="1350" dirty="0">
                <a:solidFill>
                  <a:prstClr val="black"/>
                </a:solidFill>
                <a:latin typeface="Calibri" panose="020F0502020204030204"/>
              </a:rPr>
              <a:t>(0); // This should be safe, right?</a:t>
            </a:r>
          </a:p>
        </p:txBody>
      </p:sp>
    </p:spTree>
    <p:extLst>
      <p:ext uri="{BB962C8B-B14F-4D97-AF65-F5344CB8AC3E}">
        <p14:creationId xmlns:p14="http://schemas.microsoft.com/office/powerpoint/2010/main" val="21143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Integer[] is a Java subtype of Number[]</a:t>
            </a:r>
            <a:endParaRPr lang="en-US" sz="3300" b="0" strike="noStrike" spc="-1">
              <a:solidFill>
                <a:srgbClr val="000000"/>
              </a:solidFill>
              <a:latin typeface="Tahoma"/>
            </a:endParaRPr>
          </a:p>
        </p:txBody>
      </p:sp>
      <p:sp>
        <p:nvSpPr>
          <p:cNvPr id="386" name="TextShape 2"/>
          <p:cNvSpPr txBox="1"/>
          <p:nvPr/>
        </p:nvSpPr>
        <p:spPr>
          <a:xfrm>
            <a:off x="228600" y="1487520"/>
            <a:ext cx="8915040" cy="4532040"/>
          </a:xfrm>
          <a:prstGeom prst="rect">
            <a:avLst/>
          </a:prstGeom>
          <a:noFill/>
          <a:ln>
            <a:noFill/>
          </a:ln>
        </p:spPr>
        <p:txBody>
          <a:bodyPr>
            <a:normAutofit fontScale="92500" lnSpcReduction="10000"/>
          </a:bodyPr>
          <a:lstStyle/>
          <a:p>
            <a:pPr>
              <a:lnSpc>
                <a:spcPct val="100000"/>
              </a:lnSpc>
              <a:spcBef>
                <a:spcPts val="751"/>
              </a:spcBef>
            </a:pPr>
            <a:r>
              <a:rPr lang="en-US" sz="2200" b="1" strike="noStrike" spc="-1" dirty="0">
                <a:solidFill>
                  <a:srgbClr val="000000"/>
                </a:solidFill>
                <a:latin typeface="Courier New"/>
              </a:rPr>
              <a:t>Number n;					</a:t>
            </a:r>
            <a:r>
              <a:rPr lang="en-US" sz="2200" b="1" strike="noStrike" spc="-1" dirty="0" err="1">
                <a:solidFill>
                  <a:srgbClr val="000000"/>
                </a:solidFill>
                <a:latin typeface="Courier New"/>
              </a:rPr>
              <a:t>ia</a:t>
            </a:r>
            <a:r>
              <a:rPr lang="en-US" sz="2200" b="1" strike="noStrike" spc="-1" dirty="0">
                <a:solidFill>
                  <a:srgbClr val="000000"/>
                </a:solidFill>
                <a:latin typeface="Courier New"/>
              </a:rPr>
              <a:t> = </a:t>
            </a:r>
            <a:r>
              <a:rPr lang="en-US" sz="2200" b="1" strike="noStrike" spc="-1" dirty="0" err="1">
                <a:solidFill>
                  <a:srgbClr val="000000"/>
                </a:solidFill>
                <a:latin typeface="Courier New"/>
              </a:rPr>
              <a:t>na</a:t>
            </a:r>
            <a:r>
              <a:rPr lang="en-US" sz="2200" b="1" strike="noStrike" spc="-1" dirty="0">
                <a:solidFill>
                  <a:srgbClr val="000000"/>
                </a:solidFill>
                <a:latin typeface="Courier New"/>
              </a:rPr>
              <a:t>; //what</a:t>
            </a:r>
            <a:endParaRPr lang="en-US" sz="2200" b="0" strike="noStrike" spc="-1" dirty="0">
              <a:solidFill>
                <a:srgbClr val="000000"/>
              </a:solidFill>
              <a:latin typeface="Calibri"/>
            </a:endParaRPr>
          </a:p>
          <a:p>
            <a:pPr>
              <a:lnSpc>
                <a:spcPct val="100000"/>
              </a:lnSpc>
              <a:spcBef>
                <a:spcPts val="751"/>
              </a:spcBef>
            </a:pPr>
            <a:r>
              <a:rPr lang="en-US" sz="2200" b="1" strike="noStrike" spc="-1" dirty="0">
                <a:solidFill>
                  <a:srgbClr val="000000"/>
                </a:solidFill>
                <a:latin typeface="Courier New"/>
              </a:rPr>
              <a:t>Number[] </a:t>
            </a:r>
            <a:r>
              <a:rPr lang="en-US" sz="2200" b="1" strike="noStrike" spc="-1" dirty="0" err="1">
                <a:solidFill>
                  <a:srgbClr val="000000"/>
                </a:solidFill>
                <a:latin typeface="Courier New"/>
              </a:rPr>
              <a:t>na</a:t>
            </a:r>
            <a:r>
              <a:rPr lang="en-US" sz="2200" b="1" strike="noStrike" spc="-1" dirty="0">
                <a:solidFill>
                  <a:srgbClr val="000000"/>
                </a:solidFill>
                <a:latin typeface="Courier New"/>
              </a:rPr>
              <a:t>;					// happens here?</a:t>
            </a:r>
            <a:endParaRPr lang="en-US" sz="2200" b="0" strike="noStrike" spc="-1" dirty="0">
              <a:solidFill>
                <a:srgbClr val="000000"/>
              </a:solidFill>
              <a:latin typeface="Calibri"/>
            </a:endParaRPr>
          </a:p>
          <a:p>
            <a:pPr>
              <a:lnSpc>
                <a:spcPct val="100000"/>
              </a:lnSpc>
              <a:spcBef>
                <a:spcPts val="751"/>
              </a:spcBef>
            </a:pPr>
            <a:r>
              <a:rPr lang="en-US" sz="2200" b="1" strike="noStrike" spc="-1" dirty="0">
                <a:solidFill>
                  <a:srgbClr val="000000"/>
                </a:solidFill>
                <a:latin typeface="Courier New"/>
              </a:rPr>
              <a:t>Integer </a:t>
            </a:r>
            <a:r>
              <a:rPr lang="en-US" sz="2200" b="1" strike="noStrike" spc="-1" dirty="0" err="1">
                <a:solidFill>
                  <a:srgbClr val="000000"/>
                </a:solidFill>
                <a:latin typeface="Courier New"/>
              </a:rPr>
              <a:t>i</a:t>
            </a:r>
            <a:r>
              <a:rPr lang="en-US" sz="2200" b="1" strike="noStrike" spc="-1" dirty="0">
                <a:solidFill>
                  <a:srgbClr val="000000"/>
                </a:solidFill>
                <a:latin typeface="Courier New"/>
              </a:rPr>
              <a:t>;					Double d = 3.14;</a:t>
            </a:r>
            <a:endParaRPr lang="en-US" sz="2200" b="0" strike="noStrike" spc="-1" dirty="0">
              <a:solidFill>
                <a:srgbClr val="000000"/>
              </a:solidFill>
              <a:latin typeface="Calibri"/>
            </a:endParaRPr>
          </a:p>
          <a:p>
            <a:pPr>
              <a:lnSpc>
                <a:spcPct val="100000"/>
              </a:lnSpc>
              <a:spcBef>
                <a:spcPts val="751"/>
              </a:spcBef>
            </a:pPr>
            <a:r>
              <a:rPr lang="en-US" sz="2200" b="1" strike="noStrike" spc="-1" dirty="0">
                <a:solidFill>
                  <a:srgbClr val="000000"/>
                </a:solidFill>
                <a:latin typeface="Courier New"/>
              </a:rPr>
              <a:t>Integer[] </a:t>
            </a:r>
            <a:r>
              <a:rPr lang="en-US" sz="2200" b="1" strike="noStrike" spc="-1" dirty="0" err="1">
                <a:solidFill>
                  <a:srgbClr val="000000"/>
                </a:solidFill>
                <a:latin typeface="Courier New"/>
              </a:rPr>
              <a:t>ia</a:t>
            </a:r>
            <a:r>
              <a:rPr lang="en-US" sz="2200" b="1" strike="noStrike" spc="-1" dirty="0">
                <a:solidFill>
                  <a:srgbClr val="000000"/>
                </a:solidFill>
                <a:latin typeface="Courier New"/>
              </a:rPr>
              <a:t>;				</a:t>
            </a:r>
            <a:r>
              <a:rPr lang="en-US" sz="2200" b="1" strike="noStrike" spc="-1" dirty="0" err="1">
                <a:solidFill>
                  <a:srgbClr val="FF0000"/>
                </a:solidFill>
                <a:latin typeface="Courier New"/>
              </a:rPr>
              <a:t>na</a:t>
            </a:r>
            <a:r>
              <a:rPr lang="en-US" sz="2200" b="1" strike="noStrike" spc="-1" dirty="0">
                <a:solidFill>
                  <a:srgbClr val="FF0000"/>
                </a:solidFill>
                <a:latin typeface="Courier New"/>
              </a:rPr>
              <a:t> = </a:t>
            </a:r>
            <a:r>
              <a:rPr lang="en-US" sz="2200" b="1" strike="noStrike" spc="-1" dirty="0" err="1">
                <a:solidFill>
                  <a:srgbClr val="FF0000"/>
                </a:solidFill>
                <a:latin typeface="Courier New"/>
              </a:rPr>
              <a:t>ia</a:t>
            </a:r>
            <a:r>
              <a:rPr lang="en-US" sz="2200" b="1" strike="noStrike" spc="-1" dirty="0">
                <a:solidFill>
                  <a:srgbClr val="FF0000"/>
                </a:solidFill>
                <a:latin typeface="Courier New"/>
              </a:rPr>
              <a:t>; //OK!</a:t>
            </a:r>
            <a:endParaRPr lang="en-US" sz="2200" b="0" strike="noStrike" spc="-1" dirty="0">
              <a:solidFill>
                <a:srgbClr val="FF0000"/>
              </a:solidFill>
              <a:latin typeface="Calibri"/>
            </a:endParaRPr>
          </a:p>
          <a:p>
            <a:pPr>
              <a:lnSpc>
                <a:spcPct val="100000"/>
              </a:lnSpc>
              <a:spcBef>
                <a:spcPts val="751"/>
              </a:spcBef>
            </a:pPr>
            <a:r>
              <a:rPr lang="en-US" sz="2200" b="1" strike="noStrike" spc="-1" dirty="0" err="1">
                <a:solidFill>
                  <a:srgbClr val="000000"/>
                </a:solidFill>
                <a:latin typeface="Courier New"/>
              </a:rPr>
              <a:t>na</a:t>
            </a:r>
            <a:r>
              <a:rPr lang="en-US" sz="2200" b="1" strike="noStrike" spc="-1" dirty="0">
                <a:solidFill>
                  <a:srgbClr val="000000"/>
                </a:solidFill>
                <a:latin typeface="Courier New"/>
              </a:rPr>
              <a:t>[0] = n;					</a:t>
            </a:r>
            <a:r>
              <a:rPr lang="en-US" sz="2200" b="1" strike="noStrike" spc="-1" dirty="0" err="1">
                <a:solidFill>
                  <a:srgbClr val="000000"/>
                </a:solidFill>
                <a:latin typeface="Courier New"/>
              </a:rPr>
              <a:t>na</a:t>
            </a:r>
            <a:r>
              <a:rPr lang="en-US" sz="2200" b="1" strike="noStrike" spc="-1" dirty="0">
                <a:solidFill>
                  <a:srgbClr val="000000"/>
                </a:solidFill>
                <a:latin typeface="Courier New"/>
              </a:rPr>
              <a:t>[2] = d; </a:t>
            </a:r>
            <a:endParaRPr lang="en-US" sz="2200" b="0" strike="noStrike" spc="-1" dirty="0">
              <a:solidFill>
                <a:srgbClr val="000000"/>
              </a:solidFill>
              <a:latin typeface="Calibri"/>
            </a:endParaRPr>
          </a:p>
          <a:p>
            <a:pPr>
              <a:lnSpc>
                <a:spcPct val="100000"/>
              </a:lnSpc>
              <a:spcBef>
                <a:spcPts val="751"/>
              </a:spcBef>
            </a:pPr>
            <a:r>
              <a:rPr lang="en-US" sz="2200" b="1" strike="noStrike" spc="-1" dirty="0" err="1">
                <a:solidFill>
                  <a:srgbClr val="000000"/>
                </a:solidFill>
                <a:latin typeface="Courier New"/>
              </a:rPr>
              <a:t>na</a:t>
            </a:r>
            <a:r>
              <a:rPr lang="en-US" sz="2200" b="1" strike="noStrike" spc="-1" dirty="0">
                <a:solidFill>
                  <a:srgbClr val="000000"/>
                </a:solidFill>
                <a:latin typeface="Courier New"/>
              </a:rPr>
              <a:t>[1] = </a:t>
            </a:r>
            <a:r>
              <a:rPr lang="en-US" sz="2200" b="1" strike="noStrike" spc="-1" dirty="0" err="1">
                <a:solidFill>
                  <a:srgbClr val="000000"/>
                </a:solidFill>
                <a:latin typeface="Courier New"/>
              </a:rPr>
              <a:t>i</a:t>
            </a:r>
            <a:r>
              <a:rPr lang="en-US" sz="2200" b="1" strike="noStrike" spc="-1" dirty="0">
                <a:solidFill>
                  <a:srgbClr val="000000"/>
                </a:solidFill>
                <a:latin typeface="Courier New"/>
              </a:rPr>
              <a:t>;					</a:t>
            </a:r>
            <a:r>
              <a:rPr lang="en-US" sz="2200" b="1" strike="noStrike" spc="-1" dirty="0" err="1">
                <a:solidFill>
                  <a:srgbClr val="000000"/>
                </a:solidFill>
                <a:latin typeface="Courier New"/>
              </a:rPr>
              <a:t>i</a:t>
            </a:r>
            <a:r>
              <a:rPr lang="en-US" sz="2200" b="1" strike="noStrike" spc="-1" dirty="0">
                <a:solidFill>
                  <a:srgbClr val="000000"/>
                </a:solidFill>
                <a:latin typeface="Courier New"/>
              </a:rPr>
              <a:t> = </a:t>
            </a:r>
            <a:r>
              <a:rPr lang="en-US" sz="2200" b="1" strike="noStrike" spc="-1" dirty="0" err="1">
                <a:solidFill>
                  <a:srgbClr val="000000"/>
                </a:solidFill>
                <a:latin typeface="Courier New"/>
              </a:rPr>
              <a:t>ia</a:t>
            </a:r>
            <a:r>
              <a:rPr lang="en-US" sz="2200" b="1" strike="noStrike" spc="-1" dirty="0">
                <a:solidFill>
                  <a:srgbClr val="000000"/>
                </a:solidFill>
                <a:latin typeface="Courier New"/>
              </a:rPr>
              <a:t>[2]; //what </a:t>
            </a:r>
            <a:endParaRPr lang="en-US" sz="2200" b="0" strike="noStrike" spc="-1" dirty="0">
              <a:solidFill>
                <a:srgbClr val="000000"/>
              </a:solidFill>
              <a:latin typeface="Calibri"/>
            </a:endParaRPr>
          </a:p>
          <a:p>
            <a:pPr>
              <a:lnSpc>
                <a:spcPct val="100000"/>
              </a:lnSpc>
              <a:spcBef>
                <a:spcPts val="751"/>
              </a:spcBef>
            </a:pPr>
            <a:r>
              <a:rPr lang="en-US" sz="2200" b="1" strike="noStrike" spc="-1" dirty="0">
                <a:solidFill>
                  <a:srgbClr val="000000"/>
                </a:solidFill>
                <a:latin typeface="Courier New"/>
              </a:rPr>
              <a:t>n = </a:t>
            </a:r>
            <a:r>
              <a:rPr lang="en-US" sz="2200" b="1" strike="noStrike" spc="-1" dirty="0" err="1">
                <a:solidFill>
                  <a:srgbClr val="000000"/>
                </a:solidFill>
                <a:latin typeface="Courier New"/>
              </a:rPr>
              <a:t>na</a:t>
            </a:r>
            <a:r>
              <a:rPr lang="en-US" sz="2200" b="1" strike="noStrike" spc="-1" dirty="0">
                <a:solidFill>
                  <a:srgbClr val="000000"/>
                </a:solidFill>
                <a:latin typeface="Courier New"/>
              </a:rPr>
              <a:t>[0];					// happens here?</a:t>
            </a:r>
            <a:endParaRPr lang="en-US" sz="2200" b="0" strike="noStrike" spc="-1" dirty="0">
              <a:solidFill>
                <a:srgbClr val="000000"/>
              </a:solidFill>
              <a:latin typeface="Calibri"/>
            </a:endParaRPr>
          </a:p>
          <a:p>
            <a:pPr>
              <a:lnSpc>
                <a:spcPct val="100000"/>
              </a:lnSpc>
              <a:spcBef>
                <a:spcPts val="751"/>
              </a:spcBef>
            </a:pPr>
            <a:r>
              <a:rPr lang="en-US" sz="2200" b="1" strike="noStrike" spc="-1" dirty="0" err="1">
                <a:solidFill>
                  <a:srgbClr val="000000"/>
                </a:solidFill>
                <a:latin typeface="Courier New"/>
              </a:rPr>
              <a:t>i</a:t>
            </a:r>
            <a:r>
              <a:rPr lang="en-US" sz="2200" b="1" strike="noStrike" spc="-1" dirty="0">
                <a:solidFill>
                  <a:srgbClr val="000000"/>
                </a:solidFill>
                <a:latin typeface="Courier New"/>
              </a:rPr>
              <a:t> = </a:t>
            </a:r>
            <a:r>
              <a:rPr lang="en-US" sz="2200" b="1" strike="noStrike" spc="-1" dirty="0" err="1">
                <a:solidFill>
                  <a:srgbClr val="000000"/>
                </a:solidFill>
                <a:latin typeface="Courier New"/>
              </a:rPr>
              <a:t>na</a:t>
            </a:r>
            <a:r>
              <a:rPr lang="en-US" sz="2200" b="1" strike="noStrike" spc="-1" dirty="0">
                <a:solidFill>
                  <a:srgbClr val="000000"/>
                </a:solidFill>
                <a:latin typeface="Courier New"/>
              </a:rPr>
              <a:t>[1]; //what happens?</a:t>
            </a:r>
            <a:endParaRPr lang="en-US" sz="2200" b="0" strike="noStrike" spc="-1" dirty="0">
              <a:solidFill>
                <a:srgbClr val="000000"/>
              </a:solidFill>
              <a:latin typeface="Calibri"/>
            </a:endParaRPr>
          </a:p>
          <a:p>
            <a:pPr>
              <a:lnSpc>
                <a:spcPct val="100000"/>
              </a:lnSpc>
              <a:spcBef>
                <a:spcPts val="751"/>
              </a:spcBef>
            </a:pPr>
            <a:r>
              <a:rPr lang="en-US" sz="2200" b="1" strike="noStrike" spc="-1" dirty="0" err="1">
                <a:solidFill>
                  <a:srgbClr val="000000"/>
                </a:solidFill>
                <a:latin typeface="Courier New"/>
              </a:rPr>
              <a:t>ia</a:t>
            </a:r>
            <a:r>
              <a:rPr lang="en-US" sz="2200" b="1" strike="noStrike" spc="-1" dirty="0">
                <a:solidFill>
                  <a:srgbClr val="000000"/>
                </a:solidFill>
                <a:latin typeface="Courier New"/>
              </a:rPr>
              <a:t>[0] = n; //what happens?</a:t>
            </a:r>
            <a:endParaRPr lang="en-US" sz="2200" b="0" strike="noStrike" spc="-1" dirty="0">
              <a:solidFill>
                <a:srgbClr val="000000"/>
              </a:solidFill>
              <a:latin typeface="Calibri"/>
            </a:endParaRPr>
          </a:p>
          <a:p>
            <a:pPr>
              <a:lnSpc>
                <a:spcPct val="100000"/>
              </a:lnSpc>
              <a:spcBef>
                <a:spcPts val="751"/>
              </a:spcBef>
            </a:pPr>
            <a:r>
              <a:rPr lang="en-US" sz="2200" b="1" strike="noStrike" spc="-1" dirty="0" err="1">
                <a:solidFill>
                  <a:srgbClr val="000000"/>
                </a:solidFill>
                <a:latin typeface="Courier New"/>
              </a:rPr>
              <a:t>ia</a:t>
            </a:r>
            <a:r>
              <a:rPr lang="en-US" sz="2200" b="1" strike="noStrike" spc="-1" dirty="0">
                <a:solidFill>
                  <a:srgbClr val="000000"/>
                </a:solidFill>
                <a:latin typeface="Courier New"/>
              </a:rPr>
              <a:t>[1] = </a:t>
            </a:r>
            <a:r>
              <a:rPr lang="en-US" sz="2200" b="1" strike="noStrike" spc="-1" dirty="0" err="1">
                <a:solidFill>
                  <a:srgbClr val="000000"/>
                </a:solidFill>
                <a:latin typeface="Courier New"/>
              </a:rPr>
              <a:t>i</a:t>
            </a:r>
            <a:r>
              <a:rPr lang="en-US" sz="2200" b="1" strike="noStrike" spc="-1" dirty="0">
                <a:solidFill>
                  <a:srgbClr val="000000"/>
                </a:solidFill>
                <a:latin typeface="Courier New"/>
              </a:rPr>
              <a:t>;</a:t>
            </a:r>
            <a:endParaRPr lang="en-US" sz="2200" b="0" strike="noStrike" spc="-1" dirty="0">
              <a:solidFill>
                <a:srgbClr val="000000"/>
              </a:solidFill>
              <a:latin typeface="Calibri"/>
            </a:endParaRPr>
          </a:p>
          <a:p>
            <a:pPr>
              <a:lnSpc>
                <a:spcPct val="100000"/>
              </a:lnSpc>
              <a:spcBef>
                <a:spcPts val="751"/>
              </a:spcBef>
            </a:pPr>
            <a:r>
              <a:rPr lang="en-US" sz="2200" b="1" strike="noStrike" spc="-1" dirty="0">
                <a:solidFill>
                  <a:srgbClr val="000000"/>
                </a:solidFill>
                <a:latin typeface="Courier New"/>
              </a:rPr>
              <a:t>n = </a:t>
            </a:r>
            <a:r>
              <a:rPr lang="en-US" sz="2200" b="1" strike="noStrike" spc="-1" dirty="0" err="1">
                <a:solidFill>
                  <a:srgbClr val="000000"/>
                </a:solidFill>
                <a:latin typeface="Courier New"/>
              </a:rPr>
              <a:t>ia</a:t>
            </a:r>
            <a:r>
              <a:rPr lang="en-US" sz="2200" b="1" strike="noStrike" spc="-1" dirty="0">
                <a:solidFill>
                  <a:srgbClr val="000000"/>
                </a:solidFill>
                <a:latin typeface="Courier New"/>
              </a:rPr>
              <a:t>[0];</a:t>
            </a:r>
            <a:endParaRPr lang="en-US" sz="2200" b="0" strike="noStrike" spc="-1" dirty="0">
              <a:solidFill>
                <a:srgbClr val="000000"/>
              </a:solidFill>
              <a:latin typeface="Calibri"/>
            </a:endParaRPr>
          </a:p>
          <a:p>
            <a:pPr>
              <a:lnSpc>
                <a:spcPct val="100000"/>
              </a:lnSpc>
              <a:spcBef>
                <a:spcPts val="751"/>
              </a:spcBef>
            </a:pPr>
            <a:r>
              <a:rPr lang="en-US" sz="2200" b="1" strike="noStrike" spc="-1" dirty="0" err="1">
                <a:solidFill>
                  <a:srgbClr val="000000"/>
                </a:solidFill>
                <a:latin typeface="Courier New"/>
              </a:rPr>
              <a:t>i</a:t>
            </a:r>
            <a:r>
              <a:rPr lang="en-US" sz="2200" b="1" strike="noStrike" spc="-1" dirty="0">
                <a:solidFill>
                  <a:srgbClr val="000000"/>
                </a:solidFill>
                <a:latin typeface="Courier New"/>
              </a:rPr>
              <a:t> = </a:t>
            </a:r>
            <a:r>
              <a:rPr lang="en-US" sz="2200" b="1" strike="noStrike" spc="-1" dirty="0" err="1">
                <a:solidFill>
                  <a:srgbClr val="000000"/>
                </a:solidFill>
                <a:latin typeface="Courier New"/>
              </a:rPr>
              <a:t>ia</a:t>
            </a:r>
            <a:r>
              <a:rPr lang="en-US" sz="2200" b="1" strike="noStrike" spc="-1" dirty="0">
                <a:solidFill>
                  <a:srgbClr val="000000"/>
                </a:solidFill>
                <a:latin typeface="Courier New"/>
              </a:rPr>
              <a:t>[1];</a:t>
            </a:r>
            <a:endParaRPr lang="en-US" sz="2200" b="0" strike="noStrike" spc="-1" dirty="0">
              <a:solidFill>
                <a:srgbClr val="000000"/>
              </a:solidFill>
              <a:latin typeface="Calibri"/>
            </a:endParaRPr>
          </a:p>
          <a:p>
            <a:pPr>
              <a:lnSpc>
                <a:spcPct val="100000"/>
              </a:lnSpc>
              <a:spcBef>
                <a:spcPts val="751"/>
              </a:spcBef>
            </a:pPr>
            <a:endParaRPr lang="en-US" sz="2200" b="0" strike="noStrike" spc="-1" dirty="0">
              <a:solidFill>
                <a:srgbClr val="000000"/>
              </a:solidFill>
              <a:latin typeface="Calibri"/>
            </a:endParaRPr>
          </a:p>
          <a:p>
            <a:pPr>
              <a:lnSpc>
                <a:spcPct val="100000"/>
              </a:lnSpc>
              <a:spcBef>
                <a:spcPts val="751"/>
              </a:spcBef>
            </a:pPr>
            <a:endParaRPr lang="en-US" sz="2200" b="0" strike="noStrike" spc="-1" dirty="0">
              <a:solidFill>
                <a:srgbClr val="000000"/>
              </a:solidFill>
              <a:latin typeface="Calibri"/>
            </a:endParaRPr>
          </a:p>
          <a:p>
            <a:pPr>
              <a:lnSpc>
                <a:spcPct val="100000"/>
              </a:lnSpc>
              <a:spcBef>
                <a:spcPts val="751"/>
              </a:spcBef>
            </a:pPr>
            <a:endParaRPr lang="en-US" sz="2200" b="0" strike="noStrike" spc="-1" dirty="0">
              <a:solidFill>
                <a:srgbClr val="000000"/>
              </a:solidFill>
              <a:latin typeface="Calibri"/>
            </a:endParaRPr>
          </a:p>
          <a:p>
            <a:pPr>
              <a:lnSpc>
                <a:spcPct val="100000"/>
              </a:lnSpc>
              <a:spcBef>
                <a:spcPts val="751"/>
              </a:spcBef>
            </a:pPr>
            <a:endParaRPr lang="en-US" sz="2200" b="0" strike="noStrike" spc="-1" dirty="0">
              <a:solidFill>
                <a:srgbClr val="000000"/>
              </a:solidFill>
              <a:latin typeface="Calibri"/>
            </a:endParaRPr>
          </a:p>
        </p:txBody>
      </p:sp>
      <p:sp>
        <p:nvSpPr>
          <p:cNvPr id="387" name="TextShape 3"/>
          <p:cNvSpPr txBox="1"/>
          <p:nvPr/>
        </p:nvSpPr>
        <p:spPr>
          <a:xfrm>
            <a:off x="6458040" y="6356520"/>
            <a:ext cx="2057040" cy="364680"/>
          </a:xfrm>
          <a:prstGeom prst="rect">
            <a:avLst/>
          </a:prstGeom>
          <a:noFill/>
          <a:ln>
            <a:noFill/>
          </a:ln>
        </p:spPr>
        <p:txBody>
          <a:bodyPr anchor="ctr"/>
          <a:lstStyle/>
          <a:p>
            <a:pPr algn="r">
              <a:lnSpc>
                <a:spcPct val="100000"/>
              </a:lnSpc>
            </a:pPr>
            <a:fld id="{C4595FBE-55B9-4530-81D7-1E29E2D18C80}" type="slidenum">
              <a:rPr lang="en-US" sz="1400" b="0" strike="noStrike" spc="-1">
                <a:solidFill>
                  <a:srgbClr val="8B8B8B"/>
                </a:solidFill>
                <a:latin typeface="Tahoma"/>
                <a:ea typeface="MS PGothic"/>
              </a:rPr>
              <a:t>59</a:t>
            </a:fld>
            <a:endParaRPr lang="en-US" sz="1400" b="0" strike="noStrike" spc="-1">
              <a:latin typeface="Times New Roman"/>
            </a:endParaRPr>
          </a:p>
        </p:txBody>
      </p:sp>
      <p:sp>
        <p:nvSpPr>
          <p:cNvPr id="388" name="TextShape 4"/>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Parametric Polymorphism</a:t>
            </a:r>
            <a:endParaRPr lang="en-US" sz="3300" b="0" strike="noStrike" spc="-1" dirty="0">
              <a:solidFill>
                <a:srgbClr val="000000"/>
              </a:solidFill>
              <a:latin typeface="Tahoma"/>
            </a:endParaRPr>
          </a:p>
        </p:txBody>
      </p:sp>
      <p:sp>
        <p:nvSpPr>
          <p:cNvPr id="9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spc="-1" dirty="0">
                <a:solidFill>
                  <a:srgbClr val="000000"/>
                </a:solidFill>
                <a:latin typeface="Calibri"/>
              </a:rPr>
              <a:t>Overloading is typically referred to as “ad-hoc” polymorphism</a:t>
            </a:r>
          </a:p>
          <a:p>
            <a:pPr marL="171360" indent="-171000">
              <a:lnSpc>
                <a:spcPct val="90000"/>
              </a:lnSpc>
              <a:spcBef>
                <a:spcPts val="751"/>
              </a:spcBef>
              <a:buClr>
                <a:srgbClr val="000000"/>
              </a:buClr>
              <a:buFont typeface="Arial"/>
              <a:buChar char="•"/>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Parametric polymorphism</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Code takes a </a:t>
            </a:r>
            <a:r>
              <a:rPr lang="en-US" sz="1800" b="0" strike="noStrike" spc="-1" dirty="0">
                <a:solidFill>
                  <a:srgbClr val="FF0000"/>
                </a:solidFill>
                <a:latin typeface="Calibri"/>
              </a:rPr>
              <a:t>type</a:t>
            </a:r>
            <a:r>
              <a:rPr lang="en-US" sz="1800" b="0" strike="noStrike" spc="-1" dirty="0">
                <a:solidFill>
                  <a:srgbClr val="000000"/>
                </a:solidFill>
                <a:latin typeface="Calibri"/>
              </a:rPr>
              <a:t> as a parameter</a:t>
            </a: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Implicit</a:t>
            </a:r>
            <a:r>
              <a:rPr lang="en-US" sz="1800" b="0" strike="noStrike" spc="-1" dirty="0">
                <a:solidFill>
                  <a:srgbClr val="000000"/>
                </a:solidFill>
                <a:latin typeface="Calibri"/>
              </a:rPr>
              <a:t> parametric polymorphism</a:t>
            </a: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Explicit</a:t>
            </a:r>
            <a:r>
              <a:rPr lang="en-US" sz="1800" b="0" strike="noStrike" spc="-1" dirty="0">
                <a:solidFill>
                  <a:srgbClr val="000000"/>
                </a:solidFill>
                <a:latin typeface="Calibri"/>
              </a:rPr>
              <a:t> parametric polymorphism</a:t>
            </a:r>
          </a:p>
          <a:p>
            <a:endParaRPr lang="en-US" sz="18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p:txBody>
      </p:sp>
      <p:sp>
        <p:nvSpPr>
          <p:cNvPr id="9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99" name="TextShape 4"/>
          <p:cNvSpPr txBox="1"/>
          <p:nvPr/>
        </p:nvSpPr>
        <p:spPr>
          <a:xfrm>
            <a:off x="6458040" y="6356520"/>
            <a:ext cx="2057040" cy="364680"/>
          </a:xfrm>
          <a:prstGeom prst="rect">
            <a:avLst/>
          </a:prstGeom>
          <a:noFill/>
          <a:ln>
            <a:noFill/>
          </a:ln>
        </p:spPr>
        <p:txBody>
          <a:bodyPr anchor="ctr"/>
          <a:lstStyle/>
          <a:p>
            <a:pPr algn="r">
              <a:lnSpc>
                <a:spcPct val="100000"/>
              </a:lnSpc>
            </a:pPr>
            <a:fld id="{BF3E848A-B4CD-4913-B77E-E8FC76C5F90E}" type="slidenum">
              <a:rPr lang="en-US" sz="1400" b="0" strike="noStrike" spc="-1">
                <a:solidFill>
                  <a:srgbClr val="8B8B8B"/>
                </a:solidFill>
                <a:latin typeface="Tahoma"/>
                <a:ea typeface="MS PGothic"/>
              </a:rPr>
              <a:t>6</a:t>
            </a:fld>
            <a:endParaRPr lang="en-US" sz="1400" b="0" strike="noStrike" spc="-1">
              <a:latin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Writing a Generic Class</a:t>
            </a:r>
            <a:endParaRPr lang="en-US" sz="3300" b="0" strike="noStrike" spc="-1">
              <a:solidFill>
                <a:srgbClr val="000000"/>
              </a:solidFill>
              <a:latin typeface="Tahoma"/>
            </a:endParaRPr>
          </a:p>
        </p:txBody>
      </p:sp>
      <p:sp>
        <p:nvSpPr>
          <p:cNvPr id="390"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Start by writing a concrete class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Make sure it is correct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Reasoning</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Testing</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Think about writing a second concrete class with different types</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How would you have to change original class</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Generalize by adding type parameters (generics)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Which are the same, which differ</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Compiler will find errors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With practice, it gets easier to start with generics</a:t>
            </a:r>
          </a:p>
        </p:txBody>
      </p:sp>
      <p:sp>
        <p:nvSpPr>
          <p:cNvPr id="39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92" name="TextShape 4"/>
          <p:cNvSpPr txBox="1"/>
          <p:nvPr/>
        </p:nvSpPr>
        <p:spPr>
          <a:xfrm>
            <a:off x="6458040" y="6356520"/>
            <a:ext cx="2057040" cy="364680"/>
          </a:xfrm>
          <a:prstGeom prst="rect">
            <a:avLst/>
          </a:prstGeom>
          <a:noFill/>
          <a:ln>
            <a:noFill/>
          </a:ln>
        </p:spPr>
        <p:txBody>
          <a:bodyPr anchor="ctr"/>
          <a:lstStyle/>
          <a:p>
            <a:pPr algn="r">
              <a:lnSpc>
                <a:spcPct val="100000"/>
              </a:lnSpc>
            </a:pPr>
            <a:fld id="{74AAD094-5FDD-4008-AD90-09BBCE27646B}" type="slidenum">
              <a:rPr lang="en-US" sz="900" b="0" strike="noStrike" spc="-1">
                <a:solidFill>
                  <a:srgbClr val="8B8B8B"/>
                </a:solidFill>
                <a:latin typeface="Tahoma"/>
                <a:ea typeface="MS PGothic"/>
              </a:rPr>
              <a:t>60</a:t>
            </a:fld>
            <a:endParaRPr lang="en-US" sz="900" b="0" strike="noStrike" spc="-1">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TextShape 1"/>
          <p:cNvSpPr txBox="1"/>
          <p:nvPr/>
        </p:nvSpPr>
        <p:spPr>
          <a:xfrm>
            <a:off x="628740" y="35730"/>
            <a:ext cx="7886520" cy="1325160"/>
          </a:xfrm>
          <a:prstGeom prst="rect">
            <a:avLst/>
          </a:prstGeom>
          <a:noFill/>
          <a:ln>
            <a:noFill/>
          </a:ln>
        </p:spPr>
        <p:txBody>
          <a:bodyPr lIns="0" tIns="0" rIns="0" bIns="0" anchor="ctr"/>
          <a:lstStyle/>
          <a:p>
            <a:r>
              <a:rPr lang="en-US" sz="3300" b="0" strike="noStrike" spc="-1" dirty="0">
                <a:solidFill>
                  <a:srgbClr val="000000"/>
                </a:solidFill>
                <a:latin typeface="Tahoma"/>
              </a:rPr>
              <a:t>Advice for Generics</a:t>
            </a:r>
          </a:p>
        </p:txBody>
      </p:sp>
      <p:sp>
        <p:nvSpPr>
          <p:cNvPr id="394" name="TextShape 2"/>
          <p:cNvSpPr txBox="1"/>
          <p:nvPr/>
        </p:nvSpPr>
        <p:spPr>
          <a:xfrm>
            <a:off x="434596" y="1109831"/>
            <a:ext cx="7886520" cy="4350960"/>
          </a:xfrm>
          <a:prstGeom prst="rect">
            <a:avLst/>
          </a:prstGeom>
          <a:noFill/>
          <a:ln>
            <a:noFill/>
          </a:ln>
        </p:spPr>
        <p:txBody>
          <a:bodyPr lIns="0" tIns="0" rIns="0" bIns="0">
            <a:noAutofit/>
          </a:bodyPr>
          <a:lstStyle/>
          <a:p>
            <a:pPr marL="432000" indent="-324000">
              <a:spcBef>
                <a:spcPts val="1417"/>
              </a:spcBef>
              <a:buClr>
                <a:srgbClr val="000000"/>
              </a:buClr>
              <a:buSzPct val="45000"/>
              <a:buFont typeface="Wingdings" charset="2"/>
              <a:buChar char=""/>
            </a:pPr>
            <a:r>
              <a:rPr lang="en-US" b="0" strike="noStrike" spc="-1" dirty="0">
                <a:solidFill>
                  <a:srgbClr val="000000"/>
                </a:solidFill>
                <a:latin typeface="Calibri"/>
              </a:rPr>
              <a:t>Don’t use raw types</a:t>
            </a:r>
          </a:p>
          <a:p>
            <a:pPr marL="864000" lvl="1" indent="-324000">
              <a:spcBef>
                <a:spcPts val="1134"/>
              </a:spcBef>
              <a:buClr>
                <a:srgbClr val="000000"/>
              </a:buClr>
              <a:buSzPct val="75000"/>
              <a:buFont typeface="Symbol" charset="2"/>
              <a:buChar char=""/>
            </a:pPr>
            <a:r>
              <a:rPr lang="en-US" b="0" strike="noStrike" spc="-1" dirty="0">
                <a:solidFill>
                  <a:srgbClr val="000000"/>
                </a:solidFill>
                <a:latin typeface="Calibri"/>
              </a:rPr>
              <a:t>Eclipse complains</a:t>
            </a:r>
          </a:p>
          <a:p>
            <a:pPr marL="864000" lvl="1" indent="-324000">
              <a:spcBef>
                <a:spcPts val="1134"/>
              </a:spcBef>
              <a:buClr>
                <a:srgbClr val="000000"/>
              </a:buClr>
              <a:buSzPct val="75000"/>
              <a:buFont typeface="Symbol" charset="2"/>
              <a:buChar char=""/>
            </a:pPr>
            <a:r>
              <a:rPr lang="en-US" b="0" strike="noStrike" spc="-1" dirty="0">
                <a:solidFill>
                  <a:srgbClr val="000000"/>
                </a:solidFill>
                <a:latin typeface="Calibri"/>
              </a:rPr>
              <a:t>Don’t do this: </a:t>
            </a:r>
          </a:p>
          <a:p>
            <a:pPr marL="1296000" lvl="2" indent="-288000">
              <a:spcBef>
                <a:spcPts val="850"/>
              </a:spcBef>
              <a:buClr>
                <a:srgbClr val="000000"/>
              </a:buClr>
              <a:buSzPct val="45000"/>
              <a:buFont typeface="Wingdings" charset="2"/>
              <a:buChar char=""/>
            </a:pPr>
            <a:r>
              <a:rPr lang="en-US" b="0" strike="noStrike" spc="-1" dirty="0">
                <a:solidFill>
                  <a:srgbClr val="000000"/>
                </a:solidFill>
                <a:latin typeface="Calibri"/>
              </a:rPr>
              <a:t>private final Collection stamps = ... ;</a:t>
            </a:r>
          </a:p>
          <a:p>
            <a:pPr marL="864000" lvl="1" indent="-324000">
              <a:spcBef>
                <a:spcPts val="1134"/>
              </a:spcBef>
              <a:buClr>
                <a:srgbClr val="000000"/>
              </a:buClr>
              <a:buSzPct val="75000"/>
              <a:buFont typeface="Symbol" charset="2"/>
              <a:buChar char=""/>
            </a:pPr>
            <a:r>
              <a:rPr lang="en-US" b="0" strike="noStrike" spc="-1" dirty="0">
                <a:solidFill>
                  <a:srgbClr val="000000"/>
                </a:solidFill>
                <a:latin typeface="Calibri"/>
              </a:rPr>
              <a:t>don’t use raw iterators</a:t>
            </a:r>
          </a:p>
          <a:p>
            <a:pPr marL="1296000" lvl="2" indent="-288000">
              <a:spcBef>
                <a:spcPts val="850"/>
              </a:spcBef>
              <a:buClr>
                <a:srgbClr val="000000"/>
              </a:buClr>
              <a:buSzPct val="45000"/>
              <a:buFont typeface="Wingdings" charset="2"/>
              <a:buChar char=""/>
            </a:pPr>
            <a:r>
              <a:rPr lang="en-US" b="0" strike="noStrike" spc="-1" dirty="0">
                <a:solidFill>
                  <a:srgbClr val="000000"/>
                </a:solidFill>
                <a:latin typeface="Calibri"/>
              </a:rPr>
              <a:t>for (Iterator </a:t>
            </a:r>
            <a:r>
              <a:rPr lang="en-US" b="0" strike="noStrike" spc="-1" dirty="0" err="1">
                <a:solidFill>
                  <a:srgbClr val="000000"/>
                </a:solidFill>
                <a:latin typeface="Calibri"/>
              </a:rPr>
              <a:t>i</a:t>
            </a:r>
            <a:r>
              <a:rPr lang="en-US" b="0" strike="noStrike" spc="-1" dirty="0">
                <a:solidFill>
                  <a:srgbClr val="000000"/>
                </a:solidFill>
                <a:latin typeface="Calibri"/>
              </a:rPr>
              <a:t> = </a:t>
            </a:r>
            <a:r>
              <a:rPr lang="en-US" b="0" strike="noStrike" spc="-1" dirty="0" err="1">
                <a:solidFill>
                  <a:srgbClr val="000000"/>
                </a:solidFill>
                <a:latin typeface="Calibri"/>
              </a:rPr>
              <a:t>stamps.iterator</a:t>
            </a:r>
            <a:r>
              <a:rPr lang="en-US" b="0" strike="noStrike" spc="-1" dirty="0">
                <a:solidFill>
                  <a:srgbClr val="000000"/>
                </a:solidFill>
                <a:latin typeface="Calibri"/>
              </a:rPr>
              <a:t>(); </a:t>
            </a:r>
            <a:r>
              <a:rPr lang="en-US" b="0" strike="noStrike" spc="-1" dirty="0" err="1">
                <a:solidFill>
                  <a:srgbClr val="000000"/>
                </a:solidFill>
                <a:latin typeface="Calibri"/>
              </a:rPr>
              <a:t>i.hasNext</a:t>
            </a:r>
            <a:r>
              <a:rPr lang="en-US" b="0" strike="noStrike" spc="-1" dirty="0">
                <a:solidFill>
                  <a:srgbClr val="000000"/>
                </a:solidFill>
                <a:latin typeface="Calibri"/>
              </a:rPr>
              <a:t>(); )</a:t>
            </a:r>
          </a:p>
          <a:p>
            <a:pPr marL="864000" lvl="1" indent="-324000">
              <a:spcBef>
                <a:spcPts val="1134"/>
              </a:spcBef>
              <a:buClr>
                <a:srgbClr val="000000"/>
              </a:buClr>
              <a:buSzPct val="75000"/>
              <a:buFont typeface="Symbol" charset="2"/>
              <a:buChar char=""/>
            </a:pPr>
            <a:r>
              <a:rPr lang="en-US" b="0" strike="noStrike" spc="-1" dirty="0">
                <a:solidFill>
                  <a:srgbClr val="000000"/>
                </a:solidFill>
                <a:latin typeface="Calibri"/>
              </a:rPr>
              <a:t>You lose type safety with raw types</a:t>
            </a:r>
          </a:p>
          <a:p>
            <a:pPr marL="432000" indent="-324000">
              <a:spcBef>
                <a:spcPts val="1417"/>
              </a:spcBef>
              <a:buClr>
                <a:srgbClr val="000000"/>
              </a:buClr>
              <a:buSzPct val="45000"/>
              <a:buFont typeface="Wingdings" charset="2"/>
              <a:buChar char=""/>
            </a:pPr>
            <a:r>
              <a:rPr lang="en-US" b="0" strike="noStrike" spc="-1" dirty="0">
                <a:solidFill>
                  <a:srgbClr val="000000"/>
                </a:solidFill>
                <a:latin typeface="Calibri"/>
              </a:rPr>
              <a:t>Eliminate Warnings</a:t>
            </a:r>
          </a:p>
          <a:p>
            <a:pPr marL="864000" lvl="1" indent="-324000">
              <a:spcBef>
                <a:spcPts val="1134"/>
              </a:spcBef>
              <a:buClr>
                <a:srgbClr val="000000"/>
              </a:buClr>
              <a:buSzPct val="75000"/>
              <a:buFont typeface="Symbol" charset="2"/>
              <a:buChar char=""/>
            </a:pPr>
            <a:r>
              <a:rPr lang="en-US" b="0" strike="noStrike" spc="-1" dirty="0">
                <a:solidFill>
                  <a:srgbClr val="000000"/>
                </a:solidFill>
                <a:latin typeface="Calibri"/>
              </a:rPr>
              <a:t>Java compiler is quite good at checking types</a:t>
            </a:r>
          </a:p>
          <a:p>
            <a:pPr marL="864000" lvl="1" indent="-324000">
              <a:spcBef>
                <a:spcPts val="1134"/>
              </a:spcBef>
              <a:buClr>
                <a:srgbClr val="000000"/>
              </a:buClr>
              <a:buSzPct val="75000"/>
              <a:buFont typeface="Symbol" charset="2"/>
              <a:buChar char=""/>
            </a:pPr>
            <a:r>
              <a:rPr lang="en-US" b="0" strike="noStrike" spc="-1" dirty="0">
                <a:solidFill>
                  <a:srgbClr val="000000"/>
                </a:solidFill>
                <a:latin typeface="Calibri"/>
              </a:rPr>
              <a:t>Always try to eliminate warnings</a:t>
            </a:r>
          </a:p>
          <a:p>
            <a:pPr marL="864000" lvl="1" indent="-324000">
              <a:spcBef>
                <a:spcPts val="1134"/>
              </a:spcBef>
              <a:buClr>
                <a:srgbClr val="000000"/>
              </a:buClr>
              <a:buSzPct val="75000"/>
              <a:buFont typeface="Symbol" charset="2"/>
              <a:buChar char=""/>
            </a:pPr>
            <a:r>
              <a:rPr lang="en-US" b="0" strike="noStrike" spc="-1" dirty="0">
                <a:solidFill>
                  <a:srgbClr val="000000"/>
                </a:solidFill>
                <a:latin typeface="Calibri"/>
              </a:rPr>
              <a:t>If you can’t, use </a:t>
            </a:r>
            <a:r>
              <a:rPr lang="en-US" b="0" strike="noStrike" spc="-1" dirty="0" err="1">
                <a:solidFill>
                  <a:srgbClr val="000000"/>
                </a:solidFill>
                <a:latin typeface="Calibri"/>
              </a:rPr>
              <a:t>SupressWarnings</a:t>
            </a:r>
            <a:r>
              <a:rPr lang="en-US" b="0" strike="noStrike" spc="-1" dirty="0">
                <a:solidFill>
                  <a:srgbClr val="000000"/>
                </a:solidFill>
                <a:latin typeface="Calibri"/>
              </a:rPr>
              <a:t> on the smallest block possible</a:t>
            </a:r>
          </a:p>
          <a:p>
            <a:pPr marL="864000" lvl="1" indent="-324000">
              <a:spcBef>
                <a:spcPts val="1134"/>
              </a:spcBef>
              <a:buClr>
                <a:srgbClr val="000000"/>
              </a:buClr>
              <a:buSzPct val="75000"/>
              <a:buFont typeface="Symbol" charset="2"/>
              <a:buChar char=""/>
            </a:pPr>
            <a:r>
              <a:rPr lang="en-US" b="0" strike="noStrike" spc="-1" dirty="0">
                <a:solidFill>
                  <a:srgbClr val="000000"/>
                </a:solidFill>
                <a:latin typeface="Calibri"/>
              </a:rPr>
              <a:t>Add comments</a:t>
            </a:r>
          </a:p>
          <a:p>
            <a:pPr marL="432000" indent="-324000">
              <a:spcBef>
                <a:spcPts val="1417"/>
              </a:spcBef>
              <a:buClr>
                <a:srgbClr val="000000"/>
              </a:buClr>
              <a:buSzPct val="45000"/>
              <a:buFont typeface="Wingdings" charset="2"/>
              <a:buChar char=""/>
            </a:pPr>
            <a:r>
              <a:rPr lang="en-US" b="0" strike="noStrike" spc="-1" dirty="0">
                <a:solidFill>
                  <a:srgbClr val="000000"/>
                </a:solidFill>
                <a:latin typeface="Calibri"/>
              </a:rPr>
              <a:t>Prefer Lists to Arrays when possible</a:t>
            </a:r>
          </a:p>
          <a:p>
            <a:pPr marL="864000" lvl="1" indent="-324000">
              <a:spcBef>
                <a:spcPts val="1134"/>
              </a:spcBef>
              <a:buClr>
                <a:srgbClr val="000000"/>
              </a:buClr>
              <a:buSzPct val="75000"/>
              <a:buFont typeface="Symbol" charset="2"/>
              <a:buChar char=""/>
            </a:pPr>
            <a:r>
              <a:rPr lang="en-US" spc="-1" dirty="0">
                <a:solidFill>
                  <a:srgbClr val="000000"/>
                </a:solidFill>
                <a:latin typeface="Calibri"/>
              </a:rPr>
              <a:t>More type safety</a:t>
            </a:r>
            <a:endParaRPr lang="en-US" b="0" strike="noStrike" spc="-1" dirty="0">
              <a:solidFill>
                <a:srgbClr val="000000"/>
              </a:solidFill>
              <a:latin typeface="Calibri"/>
            </a:endParaRPr>
          </a:p>
        </p:txBody>
      </p:sp>
      <p:pic>
        <p:nvPicPr>
          <p:cNvPr id="395" name="Picture 394"/>
          <p:cNvPicPr/>
          <p:nvPr/>
        </p:nvPicPr>
        <p:blipFill>
          <a:blip r:embed="rId2"/>
          <a:stretch/>
        </p:blipFill>
        <p:spPr>
          <a:xfrm>
            <a:off x="5394960" y="182880"/>
            <a:ext cx="3666600" cy="2061720"/>
          </a:xfrm>
          <a:prstGeom prst="rect">
            <a:avLst/>
          </a:prstGeom>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extShape 1"/>
          <p:cNvSpPr txBox="1"/>
          <p:nvPr/>
        </p:nvSpPr>
        <p:spPr>
          <a:xfrm>
            <a:off x="628560" y="365040"/>
            <a:ext cx="7886520" cy="1325160"/>
          </a:xfrm>
          <a:prstGeom prst="rect">
            <a:avLst/>
          </a:prstGeom>
          <a:noFill/>
          <a:ln>
            <a:noFill/>
          </a:ln>
        </p:spPr>
        <p:txBody>
          <a:bodyPr lIns="0" tIns="0" rIns="0" bIns="0" anchor="ctr"/>
          <a:lstStyle/>
          <a:p>
            <a:r>
              <a:rPr lang="en-US" sz="3300" b="0" strike="noStrike" spc="-1">
                <a:solidFill>
                  <a:srgbClr val="000000"/>
                </a:solidFill>
                <a:latin typeface="Tahoma"/>
              </a:rPr>
              <a:t>Advice for Generics</a:t>
            </a:r>
          </a:p>
        </p:txBody>
      </p:sp>
      <p:sp>
        <p:nvSpPr>
          <p:cNvPr id="397" name="TextShape 2"/>
          <p:cNvSpPr txBox="1"/>
          <p:nvPr/>
        </p:nvSpPr>
        <p:spPr>
          <a:xfrm>
            <a:off x="628560" y="1825560"/>
            <a:ext cx="7886520" cy="4350960"/>
          </a:xfrm>
          <a:prstGeom prst="rect">
            <a:avLst/>
          </a:prstGeom>
          <a:noFill/>
          <a:ln>
            <a:noFill/>
          </a:ln>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Use generic types rather than fixed types</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Calibri"/>
              </a:rPr>
              <a:t>Makes code more flexible</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Calibri"/>
              </a:rPr>
              <a:t>Usually easy to make classes generic without affecting client code</a:t>
            </a:r>
          </a:p>
          <a:p>
            <a:pPr marL="864000" lvl="1" indent="-324000">
              <a:spcBef>
                <a:spcPts val="1134"/>
              </a:spcBef>
              <a:buClr>
                <a:srgbClr val="000000"/>
              </a:buClr>
              <a:buSzPct val="75000"/>
              <a:buFont typeface="Symbol" charset="2"/>
              <a:buChar char=""/>
            </a:pPr>
            <a:r>
              <a:rPr lang="en-US" sz="2000" b="0" strike="noStrike" spc="-1" dirty="0">
                <a:solidFill>
                  <a:srgbClr val="000000"/>
                </a:solidFill>
                <a:latin typeface="Calibri"/>
              </a:rPr>
              <a:t>Use generic methods</a:t>
            </a:r>
          </a:p>
          <a:p>
            <a:pPr marL="432000" indent="-324000">
              <a:spcBef>
                <a:spcPts val="1417"/>
              </a:spcBef>
              <a:buClr>
                <a:srgbClr val="000000"/>
              </a:buClr>
              <a:buSzPct val="45000"/>
              <a:buFont typeface="Wingdings" charset="2"/>
              <a:buChar char=""/>
            </a:pPr>
            <a:r>
              <a:rPr lang="en-US" sz="2100" b="0" strike="noStrike" spc="-1" dirty="0">
                <a:solidFill>
                  <a:srgbClr val="000000"/>
                </a:solidFill>
                <a:latin typeface="Calibri"/>
              </a:rPr>
              <a:t>Use bounded wildcards to enhance flexibility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Implicit Parametric Polymorphism</a:t>
            </a:r>
            <a:endParaRPr lang="en-US" sz="3300" b="0" strike="noStrike" spc="-1" dirty="0">
              <a:solidFill>
                <a:srgbClr val="000000"/>
              </a:solidFill>
              <a:latin typeface="Tahoma"/>
            </a:endParaRPr>
          </a:p>
        </p:txBody>
      </p:sp>
      <p:sp>
        <p:nvSpPr>
          <p:cNvPr id="101" name="TextShape 2"/>
          <p:cNvSpPr txBox="1"/>
          <p:nvPr/>
        </p:nvSpPr>
        <p:spPr>
          <a:xfrm>
            <a:off x="228600" y="1600200"/>
            <a:ext cx="8915040" cy="4532040"/>
          </a:xfrm>
          <a:prstGeom prst="rect">
            <a:avLst/>
          </a:prstGeom>
          <a:noFill/>
          <a:ln>
            <a:noFill/>
          </a:ln>
        </p:spPr>
        <p:txBody>
          <a:bodyPr/>
          <a:lstStyle/>
          <a:p>
            <a:pPr marL="171360" indent="-171000">
              <a:lnSpc>
                <a:spcPct val="70000"/>
              </a:lnSpc>
              <a:spcBef>
                <a:spcPts val="751"/>
              </a:spcBef>
              <a:buClr>
                <a:srgbClr val="000000"/>
              </a:buClr>
              <a:buFont typeface="Arial"/>
              <a:buChar char="•"/>
            </a:pPr>
            <a:r>
              <a:rPr lang="en-US" sz="2100" b="0" strike="noStrike" spc="-1" dirty="0">
                <a:solidFill>
                  <a:srgbClr val="000000"/>
                </a:solidFill>
                <a:latin typeface="Calibri"/>
              </a:rPr>
              <a:t>Python - There is no </a:t>
            </a:r>
            <a:r>
              <a:rPr lang="en-US" sz="2100" b="0" strike="noStrike" spc="-1" dirty="0">
                <a:solidFill>
                  <a:srgbClr val="FF0000"/>
                </a:solidFill>
                <a:latin typeface="Calibri"/>
              </a:rPr>
              <a:t>explicit type parameter(s)</a:t>
            </a:r>
            <a:r>
              <a:rPr lang="en-US" sz="2100" b="0" strike="noStrike" spc="-1" dirty="0">
                <a:solidFill>
                  <a:srgbClr val="000000"/>
                </a:solidFill>
                <a:latin typeface="Calibri"/>
              </a:rPr>
              <a:t>. </a:t>
            </a:r>
          </a:p>
          <a:p>
            <a:pPr marL="171360" indent="-171000">
              <a:lnSpc>
                <a:spcPct val="70000"/>
              </a:lnSpc>
              <a:spcBef>
                <a:spcPts val="751"/>
              </a:spcBef>
            </a:pPr>
            <a:endParaRPr lang="en-US" sz="2100" b="0" strike="noStrike" spc="-1" dirty="0">
              <a:solidFill>
                <a:srgbClr val="000000"/>
              </a:solidFill>
              <a:latin typeface="Calibri"/>
            </a:endParaRPr>
          </a:p>
          <a:p>
            <a:pPr marL="171360" indent="-171000">
              <a:lnSpc>
                <a:spcPct val="70000"/>
              </a:lnSpc>
              <a:spcBef>
                <a:spcPts val="751"/>
              </a:spcBef>
            </a:pPr>
            <a:r>
              <a:rPr lang="en-US" sz="2100" b="0" strike="noStrike" spc="-1" dirty="0">
                <a:solidFill>
                  <a:srgbClr val="000000"/>
                </a:solidFill>
                <a:latin typeface="Calibri"/>
              </a:rPr>
              <a:t>Code is “polymorphic” because it works with</a:t>
            </a:r>
          </a:p>
          <a:p>
            <a:pPr marL="171360" indent="-171000">
              <a:lnSpc>
                <a:spcPct val="70000"/>
              </a:lnSpc>
              <a:spcBef>
                <a:spcPts val="751"/>
              </a:spcBef>
            </a:pPr>
            <a:r>
              <a:rPr lang="en-US" sz="2100" b="0" strike="noStrike" spc="-1" dirty="0">
                <a:solidFill>
                  <a:srgbClr val="000000"/>
                </a:solidFill>
                <a:latin typeface="Calibri"/>
              </a:rPr>
              <a:t>many different types. E.g.:</a:t>
            </a:r>
          </a:p>
          <a:p>
            <a:pPr marL="171360" indent="-171000">
              <a:lnSpc>
                <a:spcPct val="70000"/>
              </a:lnSpc>
              <a:spcBef>
                <a:spcPts val="751"/>
              </a:spcBef>
            </a:pPr>
            <a:endParaRPr lang="en-US" sz="2100" b="0" strike="noStrike" spc="-1" dirty="0">
              <a:solidFill>
                <a:srgbClr val="000000"/>
              </a:solidFill>
              <a:latin typeface="Calibri"/>
            </a:endParaRPr>
          </a:p>
          <a:p>
            <a:pPr marL="171360" indent="-171000">
              <a:lnSpc>
                <a:spcPct val="70000"/>
              </a:lnSpc>
              <a:spcBef>
                <a:spcPts val="751"/>
              </a:spcBef>
            </a:pPr>
            <a:r>
              <a:rPr lang="en-US" sz="2000" b="1" strike="noStrike" spc="-1" dirty="0">
                <a:solidFill>
                  <a:srgbClr val="000000"/>
                </a:solidFill>
                <a:latin typeface="Courier New"/>
              </a:rPr>
              <a:t>def intersect(sequence1, sequence2):</a:t>
            </a:r>
            <a:endParaRPr lang="en-US" sz="2000" b="0" strike="noStrike" spc="-1" dirty="0">
              <a:solidFill>
                <a:srgbClr val="000000"/>
              </a:solidFill>
              <a:latin typeface="Calibri"/>
            </a:endParaRPr>
          </a:p>
          <a:p>
            <a:pPr marL="171360" indent="-171000">
              <a:lnSpc>
                <a:spcPct val="70000"/>
              </a:lnSpc>
              <a:spcBef>
                <a:spcPts val="751"/>
              </a:spcBef>
            </a:pPr>
            <a:r>
              <a:rPr lang="en-US" sz="2000" b="1" strike="noStrike" spc="-1" dirty="0">
                <a:solidFill>
                  <a:srgbClr val="000000"/>
                </a:solidFill>
                <a:latin typeface="Courier New"/>
              </a:rPr>
              <a:t>  result = [ ]</a:t>
            </a:r>
            <a:endParaRPr lang="en-US" sz="2000" b="0" strike="noStrike" spc="-1" dirty="0">
              <a:solidFill>
                <a:srgbClr val="000000"/>
              </a:solidFill>
              <a:latin typeface="Calibri"/>
            </a:endParaRPr>
          </a:p>
          <a:p>
            <a:pPr marL="171360" indent="-171000">
              <a:lnSpc>
                <a:spcPct val="70000"/>
              </a:lnSpc>
              <a:spcBef>
                <a:spcPts val="751"/>
              </a:spcBef>
            </a:pPr>
            <a:r>
              <a:rPr lang="en-US" sz="2000" b="1" strike="noStrike" spc="-1" dirty="0">
                <a:solidFill>
                  <a:srgbClr val="000000"/>
                </a:solidFill>
                <a:latin typeface="Courier New"/>
              </a:rPr>
              <a:t>  for x </a:t>
            </a:r>
            <a:r>
              <a:rPr lang="en-US" sz="2000" b="1" strike="noStrike" spc="-1" dirty="0">
                <a:solidFill>
                  <a:srgbClr val="0000FF"/>
                </a:solidFill>
                <a:latin typeface="Courier New"/>
              </a:rPr>
              <a:t>in</a:t>
            </a:r>
            <a:r>
              <a:rPr lang="en-US" sz="2000" b="1" strike="noStrike" spc="-1" dirty="0">
                <a:solidFill>
                  <a:srgbClr val="000000"/>
                </a:solidFill>
                <a:latin typeface="Courier New"/>
              </a:rPr>
              <a:t> sequence1:</a:t>
            </a:r>
            <a:endParaRPr lang="en-US" sz="2000" b="0" strike="noStrike" spc="-1" dirty="0">
              <a:solidFill>
                <a:srgbClr val="000000"/>
              </a:solidFill>
              <a:latin typeface="Calibri"/>
            </a:endParaRPr>
          </a:p>
          <a:p>
            <a:pPr marL="171360" indent="-171000">
              <a:lnSpc>
                <a:spcPct val="70000"/>
              </a:lnSpc>
              <a:spcBef>
                <a:spcPts val="751"/>
              </a:spcBef>
            </a:pPr>
            <a:r>
              <a:rPr lang="en-US" sz="2000" b="1" strike="noStrike" spc="-1" dirty="0">
                <a:solidFill>
                  <a:srgbClr val="000000"/>
                </a:solidFill>
                <a:latin typeface="Courier New"/>
              </a:rPr>
              <a:t>    if x </a:t>
            </a:r>
            <a:r>
              <a:rPr lang="en-US" sz="2000" b="1" strike="noStrike" spc="-1" dirty="0">
                <a:solidFill>
                  <a:srgbClr val="0000FF"/>
                </a:solidFill>
                <a:latin typeface="Courier New"/>
              </a:rPr>
              <a:t>in</a:t>
            </a:r>
            <a:r>
              <a:rPr lang="en-US" sz="2000" b="1" strike="noStrike" spc="-1" dirty="0">
                <a:solidFill>
                  <a:srgbClr val="000000"/>
                </a:solidFill>
                <a:latin typeface="Courier New"/>
              </a:rPr>
              <a:t> sequence2:</a:t>
            </a:r>
            <a:endParaRPr lang="en-US" sz="2000" b="0" strike="noStrike" spc="-1" dirty="0">
              <a:solidFill>
                <a:srgbClr val="000000"/>
              </a:solidFill>
              <a:latin typeface="Calibri"/>
            </a:endParaRPr>
          </a:p>
          <a:p>
            <a:pPr marL="171360" indent="-171000">
              <a:lnSpc>
                <a:spcPct val="70000"/>
              </a:lnSpc>
              <a:spcBef>
                <a:spcPts val="751"/>
              </a:spcBef>
            </a:pPr>
            <a:r>
              <a:rPr lang="en-US" sz="2000" b="1" strike="noStrike" spc="-1" dirty="0">
                <a:solidFill>
                  <a:srgbClr val="000000"/>
                </a:solidFill>
                <a:latin typeface="Courier New"/>
              </a:rPr>
              <a:t>      </a:t>
            </a:r>
            <a:r>
              <a:rPr lang="en-US" sz="2000" b="1" strike="noStrike" spc="-1" dirty="0" err="1">
                <a:solidFill>
                  <a:srgbClr val="000000"/>
                </a:solidFill>
                <a:latin typeface="Courier New"/>
              </a:rPr>
              <a:t>result.append</a:t>
            </a:r>
            <a:r>
              <a:rPr lang="en-US" sz="2000" b="1" strike="noStrike" spc="-1" dirty="0">
                <a:solidFill>
                  <a:srgbClr val="000000"/>
                </a:solidFill>
                <a:latin typeface="Courier New"/>
              </a:rPr>
              <a:t>(x)</a:t>
            </a:r>
            <a:endParaRPr lang="en-US" sz="2000" b="0" strike="noStrike" spc="-1" dirty="0">
              <a:solidFill>
                <a:srgbClr val="000000"/>
              </a:solidFill>
              <a:latin typeface="Calibri"/>
            </a:endParaRPr>
          </a:p>
          <a:p>
            <a:pPr marL="171360" indent="-171000">
              <a:lnSpc>
                <a:spcPct val="70000"/>
              </a:lnSpc>
              <a:spcBef>
                <a:spcPts val="751"/>
              </a:spcBef>
            </a:pPr>
            <a:r>
              <a:rPr lang="en-US" sz="2000" b="1" strike="noStrike" spc="-1" dirty="0">
                <a:solidFill>
                  <a:srgbClr val="000000"/>
                </a:solidFill>
                <a:latin typeface="Courier New"/>
              </a:rPr>
              <a:t>  return result</a:t>
            </a:r>
          </a:p>
          <a:p>
            <a:pPr marL="171360" indent="-171000">
              <a:lnSpc>
                <a:spcPct val="70000"/>
              </a:lnSpc>
              <a:spcBef>
                <a:spcPts val="751"/>
              </a:spcBef>
            </a:pPr>
            <a:endParaRPr lang="en-US" sz="20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As long as sequence1 and sequence2 are of some </a:t>
            </a:r>
            <a:r>
              <a:rPr lang="en-US" sz="2100" b="0" u="sng" strike="noStrike" spc="-1" dirty="0" err="1">
                <a:solidFill>
                  <a:srgbClr val="000000"/>
                </a:solidFill>
                <a:uFillTx/>
                <a:latin typeface="Calibri"/>
              </a:rPr>
              <a:t>iterable</a:t>
            </a:r>
            <a:r>
              <a:rPr lang="en-US" sz="2100" b="0" strike="noStrike" spc="-1" dirty="0">
                <a:solidFill>
                  <a:srgbClr val="000000"/>
                </a:solidFill>
                <a:latin typeface="Calibri"/>
              </a:rPr>
              <a:t> type, </a:t>
            </a:r>
            <a:r>
              <a:rPr lang="en-US" sz="2100" b="1" strike="noStrike" spc="-1" dirty="0">
                <a:solidFill>
                  <a:srgbClr val="000000"/>
                </a:solidFill>
                <a:latin typeface="Courier New"/>
              </a:rPr>
              <a:t>intersect</a:t>
            </a:r>
            <a:r>
              <a:rPr lang="en-US" sz="2100" b="0" strike="noStrike" spc="-1" dirty="0">
                <a:solidFill>
                  <a:srgbClr val="000000"/>
                </a:solidFill>
                <a:latin typeface="Calibri"/>
              </a:rPr>
              <a:t> works!</a:t>
            </a:r>
          </a:p>
        </p:txBody>
      </p:sp>
      <p:sp>
        <p:nvSpPr>
          <p:cNvPr id="10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03" name="TextShape 4"/>
          <p:cNvSpPr txBox="1"/>
          <p:nvPr/>
        </p:nvSpPr>
        <p:spPr>
          <a:xfrm>
            <a:off x="6458040" y="6356520"/>
            <a:ext cx="2057040" cy="364680"/>
          </a:xfrm>
          <a:prstGeom prst="rect">
            <a:avLst/>
          </a:prstGeom>
          <a:noFill/>
          <a:ln>
            <a:noFill/>
          </a:ln>
        </p:spPr>
        <p:txBody>
          <a:bodyPr anchor="ctr"/>
          <a:lstStyle/>
          <a:p>
            <a:pPr algn="r">
              <a:lnSpc>
                <a:spcPct val="100000"/>
              </a:lnSpc>
            </a:pPr>
            <a:fld id="{C4FB73C0-0035-41A4-A925-198A567C2EC5}" type="slidenum">
              <a:rPr lang="en-US" sz="1400" b="0" strike="noStrike" spc="-1">
                <a:solidFill>
                  <a:srgbClr val="8B8B8B"/>
                </a:solidFill>
                <a:latin typeface="Tahoma"/>
                <a:ea typeface="MS PGothic"/>
              </a:rPr>
              <a:t>7</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7679-A4E4-43C3-B0C6-598782501534}"/>
              </a:ext>
            </a:extLst>
          </p:cNvPr>
          <p:cNvSpPr>
            <a:spLocks noGrp="1"/>
          </p:cNvSpPr>
          <p:nvPr>
            <p:ph type="title"/>
          </p:nvPr>
        </p:nvSpPr>
        <p:spPr>
          <a:xfrm>
            <a:off x="537210" y="320674"/>
            <a:ext cx="7886700" cy="1325563"/>
          </a:xfrm>
        </p:spPr>
        <p:txBody>
          <a:bodyPr/>
          <a:lstStyle/>
          <a:p>
            <a:r>
              <a:rPr lang="en-US" spc="-1" dirty="0">
                <a:solidFill>
                  <a:srgbClr val="000000"/>
                </a:solidFill>
              </a:rPr>
              <a:t>Implicit Parametric Polymorphism</a:t>
            </a:r>
            <a:endParaRPr lang="en-US" dirty="0"/>
          </a:p>
        </p:txBody>
      </p:sp>
      <p:sp>
        <p:nvSpPr>
          <p:cNvPr id="3" name="Content Placeholder 2">
            <a:extLst>
              <a:ext uri="{FF2B5EF4-FFF2-40B4-BE49-F238E27FC236}">
                <a16:creationId xmlns:a16="http://schemas.microsoft.com/office/drawing/2014/main" id="{9CB203C0-2F28-4E43-A9D7-B56402690674}"/>
              </a:ext>
            </a:extLst>
          </p:cNvPr>
          <p:cNvSpPr>
            <a:spLocks noGrp="1"/>
          </p:cNvSpPr>
          <p:nvPr>
            <p:ph idx="1"/>
          </p:nvPr>
        </p:nvSpPr>
        <p:spPr>
          <a:xfrm>
            <a:off x="470263" y="1463040"/>
            <a:ext cx="8045087" cy="4713923"/>
          </a:xfrm>
        </p:spPr>
        <p:txBody>
          <a:bodyPr>
            <a:normAutofit lnSpcReduction="10000"/>
          </a:bodyPr>
          <a:lstStyle/>
          <a:p>
            <a:r>
              <a:rPr lang="en-US" spc="-1" dirty="0"/>
              <a:t>How does this differ from subtype polymorphism? </a:t>
            </a:r>
          </a:p>
          <a:p>
            <a:pPr lvl="1"/>
            <a:r>
              <a:rPr lang="en-US" spc="-1" dirty="0"/>
              <a:t>Subtype polymorphism is static, this is dynamic. </a:t>
            </a:r>
          </a:p>
          <a:p>
            <a:pPr lvl="1"/>
            <a:r>
              <a:rPr lang="en-US" spc="-1" dirty="0"/>
              <a:t>Subtype polymorphism requires declared types for seq1 and seq2, which are </a:t>
            </a:r>
            <a:r>
              <a:rPr lang="en-US" spc="-1" dirty="0" err="1"/>
              <a:t>iterable</a:t>
            </a:r>
            <a:r>
              <a:rPr lang="en-US" spc="-1" dirty="0"/>
              <a:t> types. </a:t>
            </a:r>
          </a:p>
          <a:p>
            <a:pPr lvl="1"/>
            <a:r>
              <a:rPr lang="en-US" spc="-1" dirty="0"/>
              <a:t>Subtype polymorphism guarantees that every subclass of the declared type will be </a:t>
            </a:r>
            <a:r>
              <a:rPr lang="en-US" spc="-1" dirty="0" err="1"/>
              <a:t>iterable</a:t>
            </a:r>
            <a:r>
              <a:rPr lang="en-US" spc="-1" dirty="0"/>
              <a:t>! </a:t>
            </a:r>
          </a:p>
          <a:p>
            <a:pPr lvl="1"/>
            <a:r>
              <a:rPr lang="en-US" spc="-1" dirty="0"/>
              <a:t>Java subtyping guarantees that when intersect is called, the runtime seq1 and seq2 will implement iteration! </a:t>
            </a:r>
          </a:p>
          <a:p>
            <a:pPr lvl="1"/>
            <a:r>
              <a:rPr lang="en-US" spc="-1" dirty="0"/>
              <a:t>With subtype polymorphism the compiler prevents calling intersect(2,2) for example. </a:t>
            </a:r>
          </a:p>
          <a:p>
            <a:r>
              <a:rPr lang="en-US" spc="-1" dirty="0"/>
              <a:t>In contrast, Python is dynamic.</a:t>
            </a:r>
          </a:p>
          <a:p>
            <a:pPr lvl="1"/>
            <a:r>
              <a:rPr lang="en-US" spc="-1" dirty="0"/>
              <a:t>There is no “common </a:t>
            </a:r>
            <a:r>
              <a:rPr lang="en-US" spc="-1" dirty="0" err="1"/>
              <a:t>iterable</a:t>
            </a:r>
            <a:r>
              <a:rPr lang="en-US" spc="-1" dirty="0"/>
              <a:t> supertype” for the types that seq1 and seq2 may take at runtime. seq1 and seq2 can be anything. </a:t>
            </a:r>
          </a:p>
          <a:p>
            <a:pPr lvl="1"/>
            <a:r>
              <a:rPr lang="en-US" spc="-1" dirty="0"/>
              <a:t>They can be completely unrelated types. </a:t>
            </a:r>
          </a:p>
          <a:p>
            <a:pPr lvl="1"/>
            <a:r>
              <a:rPr lang="en-US" spc="-1" dirty="0"/>
              <a:t>Errors are dynamic. </a:t>
            </a:r>
          </a:p>
          <a:p>
            <a:pPr lvl="1"/>
            <a:r>
              <a:rPr lang="en-US" spc="-1" dirty="0"/>
              <a:t>If someone calls intersect(2,2), intersect will start to execute, and bomb at “for x in sequence1” with a  runtime error. </a:t>
            </a:r>
          </a:p>
          <a:p>
            <a:endParaRPr lang="en-US" dirty="0"/>
          </a:p>
        </p:txBody>
      </p:sp>
      <p:sp>
        <p:nvSpPr>
          <p:cNvPr id="4" name="Footer Placeholder 3">
            <a:extLst>
              <a:ext uri="{FF2B5EF4-FFF2-40B4-BE49-F238E27FC236}">
                <a16:creationId xmlns:a16="http://schemas.microsoft.com/office/drawing/2014/main" id="{870F7199-2D54-4F84-B99D-589D30C9E408}"/>
              </a:ext>
            </a:extLst>
          </p:cNvPr>
          <p:cNvSpPr>
            <a:spLocks noGrp="1"/>
          </p:cNvSpPr>
          <p:nvPr>
            <p:ph type="ftr" sz="quarter" idx="11"/>
          </p:nvPr>
        </p:nvSpPr>
        <p:spPr/>
        <p:txBody>
          <a:bodyPr/>
          <a:lstStyle/>
          <a:p>
            <a:pPr defTabSz="685800"/>
            <a:r>
              <a:rPr lang="en-US" dirty="0">
                <a:solidFill>
                  <a:prstClr val="black">
                    <a:tint val="75000"/>
                  </a:prstClr>
                </a:solidFill>
                <a:latin typeface="Calibri" panose="020F0502020204030204"/>
              </a:rPr>
              <a:t>CSCI 2600 Spring 2021</a:t>
            </a:r>
          </a:p>
        </p:txBody>
      </p:sp>
    </p:spTree>
    <p:extLst>
      <p:ext uri="{BB962C8B-B14F-4D97-AF65-F5344CB8AC3E}">
        <p14:creationId xmlns:p14="http://schemas.microsoft.com/office/powerpoint/2010/main" val="353840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Implicit Parametric Polymorphism</a:t>
            </a:r>
            <a:endParaRPr lang="en-US" sz="3300" b="0" strike="noStrike" spc="-1">
              <a:solidFill>
                <a:srgbClr val="000000"/>
              </a:solidFill>
              <a:latin typeface="Tahoma"/>
            </a:endParaRPr>
          </a:p>
        </p:txBody>
      </p:sp>
      <p:sp>
        <p:nvSpPr>
          <p:cNvPr id="105"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 Python, Perl, Scheme, other dynamic languages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There is </a:t>
            </a:r>
            <a:r>
              <a:rPr lang="en-US" sz="2100" b="0" strike="noStrike" spc="-1" dirty="0">
                <a:solidFill>
                  <a:srgbClr val="FF0000"/>
                </a:solidFill>
                <a:latin typeface="Calibri"/>
              </a:rPr>
              <a:t>no explicit type parameter(s)</a:t>
            </a:r>
            <a:r>
              <a:rPr lang="en-US" sz="2100" b="0" strike="noStrike" spc="-1" dirty="0">
                <a:solidFill>
                  <a:srgbClr val="000000"/>
                </a:solidFill>
                <a:latin typeface="Calibri"/>
              </a:rPr>
              <a:t>; the code works with many different types</a:t>
            </a:r>
          </a:p>
          <a:p>
            <a:pPr>
              <a:lnSpc>
                <a:spcPct val="90000"/>
              </a:lnSpc>
              <a:spcBef>
                <a:spcPts val="751"/>
              </a:spcBef>
            </a:pP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Usually, there is a single copy of the code, and </a:t>
            </a:r>
            <a:r>
              <a:rPr lang="en-US" sz="2100" b="0" u="sng" strike="noStrike" spc="-1" dirty="0">
                <a:solidFill>
                  <a:srgbClr val="000000"/>
                </a:solidFill>
                <a:uFillTx/>
                <a:latin typeface="Calibri"/>
              </a:rPr>
              <a:t>all type checking</a:t>
            </a:r>
            <a:r>
              <a:rPr lang="en-US" sz="2100" b="0" strike="noStrike" spc="-1" dirty="0">
                <a:solidFill>
                  <a:srgbClr val="000000"/>
                </a:solidFill>
                <a:latin typeface="Calibri"/>
              </a:rPr>
              <a:t> is delayed until runtime</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If the arguments are of type as expected by the code, code works</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If not, code issues a type error at runtime </a:t>
            </a:r>
          </a:p>
        </p:txBody>
      </p:sp>
      <p:sp>
        <p:nvSpPr>
          <p:cNvPr id="10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07" name="TextShape 4"/>
          <p:cNvSpPr txBox="1"/>
          <p:nvPr/>
        </p:nvSpPr>
        <p:spPr>
          <a:xfrm>
            <a:off x="6458040" y="6356520"/>
            <a:ext cx="2057040" cy="364680"/>
          </a:xfrm>
          <a:prstGeom prst="rect">
            <a:avLst/>
          </a:prstGeom>
          <a:noFill/>
          <a:ln>
            <a:noFill/>
          </a:ln>
        </p:spPr>
        <p:txBody>
          <a:bodyPr anchor="ctr"/>
          <a:lstStyle/>
          <a:p>
            <a:pPr algn="r">
              <a:lnSpc>
                <a:spcPct val="100000"/>
              </a:lnSpc>
            </a:pPr>
            <a:fld id="{FF9E9842-6C7C-4547-85C5-CD0F29307121}" type="slidenum">
              <a:rPr lang="en-US" sz="1400" b="0" strike="noStrike" spc="-1">
                <a:solidFill>
                  <a:srgbClr val="8B8B8B"/>
                </a:solidFill>
                <a:latin typeface="Tahoma"/>
                <a:ea typeface="MS PGothic"/>
              </a:rPr>
              <a:t>9</a:t>
            </a:fld>
            <a:endParaRPr lang="en-US" sz="1400" b="0" strike="noStrike" spc="-1">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87266</TotalTime>
  <Words>8097</Words>
  <Application>Microsoft Macintosh PowerPoint</Application>
  <PresentationFormat>On-screen Show (4:3)</PresentationFormat>
  <Paragraphs>1052</Paragraphs>
  <Slides>62</Slides>
  <Notes>52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62</vt:i4>
      </vt:variant>
    </vt:vector>
  </HeadingPairs>
  <TitlesOfParts>
    <vt:vector size="76" baseType="lpstr">
      <vt:lpstr>Arial</vt:lpstr>
      <vt:lpstr>Calibri</vt:lpstr>
      <vt:lpstr>Calibri Light</vt:lpstr>
      <vt:lpstr>Courier</vt:lpstr>
      <vt:lpstr>Courier New</vt:lpstr>
      <vt:lpstr>Symbol</vt:lpstr>
      <vt:lpstr>Tahoma</vt:lpstr>
      <vt:lpstr>Times New Roman</vt:lpstr>
      <vt:lpstr>Wingdings</vt:lpstr>
      <vt:lpstr>Office Theme</vt:lpstr>
      <vt:lpstr>Office Theme</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Implicit Parametric Polymorphism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Aside: Why not &lt;int&gt;?</vt:lpstr>
      <vt:lpstr>Aside: Why not &lt;int&gt;?</vt:lpstr>
      <vt:lpstr>Type Erasure</vt:lpstr>
      <vt:lpstr>PowerPoint Presentation</vt:lpstr>
      <vt:lpstr>PowerPoint Presentation</vt:lpstr>
      <vt:lpstr>PowerPoint Presentation</vt:lpstr>
      <vt:lpstr>Lower Bounded Type Parameters?</vt:lpstr>
      <vt:lpstr>PowerPoint Presentation</vt:lpstr>
      <vt:lpstr>PowerPoint Presentation</vt:lpstr>
      <vt:lpstr>Generic Methods</vt:lpstr>
      <vt:lpstr>PowerPoint Presentation</vt:lpstr>
      <vt:lpstr>PowerPoint Presentation</vt:lpstr>
      <vt:lpstr>PowerPoint Presentation</vt:lpstr>
      <vt:lpstr>PowerPoint Presentation</vt:lpstr>
      <vt:lpstr>Compiler Ensures Type Compatibility</vt:lpstr>
      <vt:lpstr>PowerPoint Presentation</vt:lpstr>
      <vt:lpstr>PowerPoint Presentation</vt:lpstr>
      <vt:lpstr>PowerPoint Presentation</vt:lpstr>
      <vt:lpstr>PowerPoint Presentation</vt:lpstr>
      <vt:lpstr>Why not?</vt:lpstr>
      <vt:lpstr>PowerPoint Presentation</vt:lpstr>
      <vt:lpstr>PowerPoint Presentation</vt:lpstr>
      <vt:lpstr>PowerPoint Presentation</vt:lpstr>
      <vt:lpstr>PowerPoint Presentation</vt:lpstr>
      <vt:lpstr>PowerPoint Presentation</vt:lpstr>
      <vt:lpstr>Legal Operations on Wildcards </vt:lpstr>
      <vt:lpstr>PowerPoint Presentation</vt:lpstr>
      <vt:lpstr>PowerPoint Presentation</vt:lpstr>
      <vt:lpstr>PowerPoint Presentation</vt:lpstr>
      <vt:lpstr>PowerPoint Presentation</vt:lpstr>
      <vt:lpstr>Aside: Covariant vs Contravariant vs Bivariant vs Invariant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vt:lpstr>
      <vt:lpstr>Why?</vt:lpstr>
      <vt:lpstr>PowerPoint Presentation</vt:lpstr>
      <vt:lpstr>PowerPoint Presentation</vt:lpstr>
      <vt:lpstr>PowerPoint Presentation</vt:lpstr>
      <vt:lpstr>PowerPoint Presentation</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CSCI 4430 &amp; CSCI 6969</dc:title>
  <dc:subject/>
  <dc:creator>student</dc:creator>
  <dc:description/>
  <cp:lastModifiedBy>Varela, Carlos A</cp:lastModifiedBy>
  <cp:revision>11765</cp:revision>
  <dcterms:created xsi:type="dcterms:W3CDTF">2010-08-29T20:20:29Z</dcterms:created>
  <dcterms:modified xsi:type="dcterms:W3CDTF">2021-04-12T00:00:56Z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Rensselaer</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53</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53</vt:i4>
  </property>
</Properties>
</file>