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Lst>
  <p:notesMasterIdLst>
    <p:notesMasterId r:id="rId58"/>
  </p:notesMasterIdLst>
  <p:sldIdLst>
    <p:sldId id="256" r:id="rId4"/>
    <p:sldId id="263" r:id="rId5"/>
    <p:sldId id="264" r:id="rId6"/>
    <p:sldId id="265" r:id="rId7"/>
    <p:sldId id="266" r:id="rId8"/>
    <p:sldId id="268" r:id="rId9"/>
    <p:sldId id="267" r:id="rId10"/>
    <p:sldId id="269" r:id="rId11"/>
    <p:sldId id="270" r:id="rId12"/>
    <p:sldId id="271" r:id="rId13"/>
    <p:sldId id="272" r:id="rId14"/>
    <p:sldId id="273" r:id="rId15"/>
    <p:sldId id="274" r:id="rId16"/>
    <p:sldId id="275" r:id="rId17"/>
    <p:sldId id="276" r:id="rId18"/>
    <p:sldId id="277" r:id="rId19"/>
    <p:sldId id="317" r:id="rId20"/>
    <p:sldId id="278" r:id="rId21"/>
    <p:sldId id="279" r:id="rId22"/>
    <p:sldId id="309" r:id="rId23"/>
    <p:sldId id="310" r:id="rId24"/>
    <p:sldId id="280" r:id="rId25"/>
    <p:sldId id="308" r:id="rId26"/>
    <p:sldId id="281" r:id="rId27"/>
    <p:sldId id="282" r:id="rId28"/>
    <p:sldId id="283" r:id="rId29"/>
    <p:sldId id="284" r:id="rId30"/>
    <p:sldId id="285" r:id="rId31"/>
    <p:sldId id="307" r:id="rId32"/>
    <p:sldId id="287" r:id="rId33"/>
    <p:sldId id="288" r:id="rId34"/>
    <p:sldId id="289" r:id="rId35"/>
    <p:sldId id="290" r:id="rId36"/>
    <p:sldId id="291" r:id="rId37"/>
    <p:sldId id="292" r:id="rId38"/>
    <p:sldId id="316" r:id="rId39"/>
    <p:sldId id="294" r:id="rId40"/>
    <p:sldId id="295" r:id="rId41"/>
    <p:sldId id="296" r:id="rId42"/>
    <p:sldId id="297" r:id="rId43"/>
    <p:sldId id="298" r:id="rId44"/>
    <p:sldId id="319" r:id="rId45"/>
    <p:sldId id="320" r:id="rId46"/>
    <p:sldId id="299" r:id="rId47"/>
    <p:sldId id="300" r:id="rId48"/>
    <p:sldId id="311" r:id="rId49"/>
    <p:sldId id="312" r:id="rId50"/>
    <p:sldId id="313" r:id="rId51"/>
    <p:sldId id="301" r:id="rId52"/>
    <p:sldId id="315" r:id="rId53"/>
    <p:sldId id="303" r:id="rId54"/>
    <p:sldId id="304" r:id="rId55"/>
    <p:sldId id="305" r:id="rId56"/>
    <p:sldId id="306" r:id="rId57"/>
  </p:sldIdLst>
  <p:sldSz cx="9144000" cy="6858000" type="screen4x3"/>
  <p:notesSz cx="7034213"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4"/>
    <p:restoredTop sz="76229" autoAdjust="0"/>
  </p:normalViewPr>
  <p:slideViewPr>
    <p:cSldViewPr snapToGrid="0">
      <p:cViewPr varScale="1">
        <p:scale>
          <a:sx n="133" d="100"/>
          <a:sy n="133" d="100"/>
        </p:scale>
        <p:origin x="2176"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notesMaster" Target="notesMasters/notesMaster1.xml"/><Relationship Id="rId5" Type="http://schemas.openxmlformats.org/officeDocument/2006/relationships/slide" Target="slides/slide2.xml"/><Relationship Id="rId61" Type="http://schemas.openxmlformats.org/officeDocument/2006/relationships/theme" Target="theme/theme1.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PlaceHolder 1"/>
          <p:cNvSpPr>
            <a:spLocks noGrp="1" noRot="1" noChangeAspect="1"/>
          </p:cNvSpPr>
          <p:nvPr>
            <p:ph type="sldImg"/>
          </p:nvPr>
        </p:nvSpPr>
        <p:spPr>
          <a:xfrm>
            <a:off x="533520" y="764280"/>
            <a:ext cx="6704640" cy="3771360"/>
          </a:xfrm>
          <a:prstGeom prst="rect">
            <a:avLst/>
          </a:prstGeom>
        </p:spPr>
        <p:txBody>
          <a:bodyPr lIns="0" tIns="0" rIns="0" bIns="0" anchor="ctr"/>
          <a:lstStyle/>
          <a:p>
            <a:r>
              <a:rPr lang="en-US" sz="3300" b="0" strike="noStrike" spc="-1">
                <a:solidFill>
                  <a:srgbClr val="000000"/>
                </a:solidFill>
                <a:latin typeface="Tahoma"/>
              </a:rPr>
              <a:t>Click to move the slide</a:t>
            </a:r>
          </a:p>
        </p:txBody>
      </p:sp>
      <p:sp>
        <p:nvSpPr>
          <p:cNvPr id="85" name="PlaceHolder 2"/>
          <p:cNvSpPr>
            <a:spLocks noGrp="1"/>
          </p:cNvSpPr>
          <p:nvPr>
            <p:ph type="body"/>
          </p:nvPr>
        </p:nvSpPr>
        <p:spPr>
          <a:xfrm>
            <a:off x="777240" y="4777560"/>
            <a:ext cx="6217560" cy="4525920"/>
          </a:xfrm>
          <a:prstGeom prst="rect">
            <a:avLst/>
          </a:prstGeom>
        </p:spPr>
        <p:txBody>
          <a:bodyPr lIns="0" tIns="0" rIns="0" bIns="0"/>
          <a:lstStyle/>
          <a:p>
            <a:r>
              <a:rPr lang="en-US" sz="2000" b="0" strike="noStrike" spc="-1">
                <a:latin typeface="Arial"/>
              </a:rPr>
              <a:t>Click to edit the notes format</a:t>
            </a:r>
          </a:p>
        </p:txBody>
      </p:sp>
      <p:sp>
        <p:nvSpPr>
          <p:cNvPr id="86" name="PlaceHolder 3"/>
          <p:cNvSpPr>
            <a:spLocks noGrp="1"/>
          </p:cNvSpPr>
          <p:nvPr>
            <p:ph type="hdr"/>
          </p:nvPr>
        </p:nvSpPr>
        <p:spPr>
          <a:xfrm>
            <a:off x="0" y="0"/>
            <a:ext cx="3372840" cy="502560"/>
          </a:xfrm>
          <a:prstGeom prst="rect">
            <a:avLst/>
          </a:prstGeom>
        </p:spPr>
        <p:txBody>
          <a:bodyPr lIns="0" tIns="0" rIns="0" bIns="0"/>
          <a:lstStyle/>
          <a:p>
            <a:r>
              <a:rPr lang="en-US" sz="1400" b="0" strike="noStrike" spc="-1">
                <a:latin typeface="Times New Roman"/>
              </a:rPr>
              <a:t>&lt;header&gt;</a:t>
            </a:r>
          </a:p>
        </p:txBody>
      </p:sp>
      <p:sp>
        <p:nvSpPr>
          <p:cNvPr id="87" name="PlaceHolder 4"/>
          <p:cNvSpPr>
            <a:spLocks noGrp="1"/>
          </p:cNvSpPr>
          <p:nvPr>
            <p:ph type="dt"/>
          </p:nvPr>
        </p:nvSpPr>
        <p:spPr>
          <a:xfrm>
            <a:off x="4399200" y="0"/>
            <a:ext cx="3372840" cy="502560"/>
          </a:xfrm>
          <a:prstGeom prst="rect">
            <a:avLst/>
          </a:prstGeom>
        </p:spPr>
        <p:txBody>
          <a:bodyPr lIns="0" tIns="0" rIns="0" bIns="0"/>
          <a:lstStyle/>
          <a:p>
            <a:pPr algn="r"/>
            <a:r>
              <a:rPr lang="en-US" sz="1400" b="0" strike="noStrike" spc="-1">
                <a:latin typeface="Times New Roman"/>
              </a:rPr>
              <a:t>&lt;date/time&gt;</a:t>
            </a:r>
          </a:p>
        </p:txBody>
      </p:sp>
      <p:sp>
        <p:nvSpPr>
          <p:cNvPr id="88" name="PlaceHolder 5"/>
          <p:cNvSpPr>
            <a:spLocks noGrp="1"/>
          </p:cNvSpPr>
          <p:nvPr>
            <p:ph type="ftr"/>
          </p:nvPr>
        </p:nvSpPr>
        <p:spPr>
          <a:xfrm>
            <a:off x="0" y="9555480"/>
            <a:ext cx="3372840" cy="502560"/>
          </a:xfrm>
          <a:prstGeom prst="rect">
            <a:avLst/>
          </a:prstGeom>
        </p:spPr>
        <p:txBody>
          <a:bodyPr lIns="0" tIns="0" rIns="0" bIns="0" anchor="b"/>
          <a:lstStyle/>
          <a:p>
            <a:r>
              <a:rPr lang="en-US" sz="1400" b="0" strike="noStrike" spc="-1">
                <a:latin typeface="Times New Roman"/>
              </a:rPr>
              <a:t>&lt;footer&gt;</a:t>
            </a:r>
          </a:p>
        </p:txBody>
      </p:sp>
      <p:sp>
        <p:nvSpPr>
          <p:cNvPr id="89" name="PlaceHolder 6"/>
          <p:cNvSpPr>
            <a:spLocks noGrp="1"/>
          </p:cNvSpPr>
          <p:nvPr>
            <p:ph type="sldNum"/>
          </p:nvPr>
        </p:nvSpPr>
        <p:spPr>
          <a:xfrm>
            <a:off x="4399200" y="9555480"/>
            <a:ext cx="3372840" cy="502560"/>
          </a:xfrm>
          <a:prstGeom prst="rect">
            <a:avLst/>
          </a:prstGeom>
        </p:spPr>
        <p:txBody>
          <a:bodyPr lIns="0" tIns="0" rIns="0" bIns="0" anchor="b"/>
          <a:lstStyle/>
          <a:p>
            <a:pPr algn="r"/>
            <a:fld id="{3264D997-3559-4937-ADB3-24373032C096}" type="slidenum">
              <a:rPr lang="en-US" sz="1400" b="0" strike="noStrike" spc="-1">
                <a:latin typeface="Times New Roman"/>
              </a:rPr>
              <a:t>‹#›</a:t>
            </a:fld>
            <a:endParaRPr lang="en-US"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 name="TextShape 1"/>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8DB398A-F248-4823-ADEF-1AC3B3ABBB33}" type="slidenum">
              <a:rPr lang="en-US" sz="1200" b="0" strike="noStrike" spc="-1">
                <a:solidFill>
                  <a:srgbClr val="000000"/>
                </a:solidFill>
                <a:latin typeface="Arial"/>
                <a:ea typeface="MS PGothic"/>
              </a:rPr>
              <a:t>1</a:t>
            </a:fld>
            <a:endParaRPr lang="en-US" sz="1200" b="0" strike="noStrike" spc="-1">
              <a:latin typeface="Times New Roman"/>
            </a:endParaRPr>
          </a:p>
        </p:txBody>
      </p:sp>
      <p:sp>
        <p:nvSpPr>
          <p:cNvPr id="359" name="PlaceHolder 2"/>
          <p:cNvSpPr>
            <a:spLocks noGrp="1" noRot="1" noChangeAspect="1"/>
          </p:cNvSpPr>
          <p:nvPr>
            <p:ph type="sldImg"/>
          </p:nvPr>
        </p:nvSpPr>
        <p:spPr>
          <a:xfrm>
            <a:off x="1196975" y="696913"/>
            <a:ext cx="4641850" cy="3481387"/>
          </a:xfrm>
          <a:prstGeom prst="rect">
            <a:avLst/>
          </a:prstGeom>
        </p:spPr>
      </p:sp>
      <p:sp>
        <p:nvSpPr>
          <p:cNvPr id="360" name="PlaceHolder 3"/>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PlaceHolder 1"/>
          <p:cNvSpPr>
            <a:spLocks noGrp="1" noRot="1" noChangeAspect="1"/>
          </p:cNvSpPr>
          <p:nvPr>
            <p:ph type="sldImg"/>
          </p:nvPr>
        </p:nvSpPr>
        <p:spPr>
          <a:xfrm>
            <a:off x="1196975" y="696913"/>
            <a:ext cx="4641850" cy="3481387"/>
          </a:xfrm>
          <a:prstGeom prst="rect">
            <a:avLst/>
          </a:prstGeom>
        </p:spPr>
      </p:sp>
      <p:sp>
        <p:nvSpPr>
          <p:cNvPr id="40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Abstract definition</a:t>
            </a:r>
          </a:p>
        </p:txBody>
      </p:sp>
      <p:sp>
        <p:nvSpPr>
          <p:cNvPr id="40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0C3CA5E1-0A16-429F-8096-3F7D0D5E4E1F}" type="slidenum">
              <a:rPr lang="en-US" sz="1200" b="0" strike="noStrike" spc="-1">
                <a:solidFill>
                  <a:srgbClr val="000000"/>
                </a:solidFill>
                <a:latin typeface="Arial"/>
                <a:ea typeface="MS PGothic"/>
              </a:rPr>
              <a:t>10</a:t>
            </a:fld>
            <a:endParaRPr lang="en-US" sz="1200" b="0" strike="noStrike" spc="-1">
              <a:latin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PlaceHolder 1"/>
          <p:cNvSpPr>
            <a:spLocks noGrp="1" noRot="1" noChangeAspect="1"/>
          </p:cNvSpPr>
          <p:nvPr>
            <p:ph type="sldImg"/>
          </p:nvPr>
        </p:nvSpPr>
        <p:spPr>
          <a:xfrm>
            <a:off x="1196975" y="696913"/>
            <a:ext cx="4641850" cy="3481387"/>
          </a:xfrm>
          <a:prstGeom prst="rect">
            <a:avLst/>
          </a:prstGeom>
        </p:spPr>
      </p:sp>
      <p:sp>
        <p:nvSpPr>
          <p:cNvPr id="407"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0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B4BB727-067B-4FBC-B343-1763EABDC2FE}" type="slidenum">
              <a:rPr lang="en-US" sz="1200" b="0" strike="noStrike" spc="-1">
                <a:solidFill>
                  <a:srgbClr val="000000"/>
                </a:solidFill>
                <a:latin typeface="Arial"/>
                <a:ea typeface="MS PGothic"/>
              </a:rPr>
              <a:t>11</a:t>
            </a:fld>
            <a:endParaRPr lang="en-US" sz="1200" b="0" strike="noStrike" spc="-1">
              <a:latin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PlaceHolder 1"/>
          <p:cNvSpPr>
            <a:spLocks noGrp="1" noRot="1" noChangeAspect="1"/>
          </p:cNvSpPr>
          <p:nvPr>
            <p:ph type="sldImg"/>
          </p:nvPr>
        </p:nvSpPr>
        <p:spPr>
          <a:xfrm>
            <a:off x="1196975" y="696913"/>
            <a:ext cx="4641850" cy="3481387"/>
          </a:xfrm>
          <a:prstGeom prst="rect">
            <a:avLst/>
          </a:prstGeom>
        </p:spPr>
      </p:sp>
      <p:sp>
        <p:nvSpPr>
          <p:cNvPr id="41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1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7225937-2246-4130-A351-9545D0A0A474}" type="slidenum">
              <a:rPr lang="en-US" sz="1200" b="0" strike="noStrike" spc="-1">
                <a:solidFill>
                  <a:srgbClr val="000000"/>
                </a:solidFill>
                <a:latin typeface="Arial"/>
                <a:ea typeface="MS PGothic"/>
              </a:rPr>
              <a:t>12</a:t>
            </a:fld>
            <a:endParaRPr lang="en-US" sz="1200" b="0" strike="noStrike" spc="-1">
              <a:latin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 name="PlaceHolder 1"/>
          <p:cNvSpPr>
            <a:spLocks noGrp="1" noRot="1" noChangeAspect="1"/>
          </p:cNvSpPr>
          <p:nvPr>
            <p:ph type="sldImg"/>
          </p:nvPr>
        </p:nvSpPr>
        <p:spPr>
          <a:xfrm>
            <a:off x="1196975" y="696913"/>
            <a:ext cx="4641850" cy="3481387"/>
          </a:xfrm>
          <a:prstGeom prst="rect">
            <a:avLst/>
          </a:prstGeom>
        </p:spPr>
      </p:sp>
      <p:sp>
        <p:nvSpPr>
          <p:cNvPr id="41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We might need to check if contains does some optimization.</a:t>
            </a:r>
          </a:p>
        </p:txBody>
      </p:sp>
      <p:sp>
        <p:nvSpPr>
          <p:cNvPr id="41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70900B4-FC65-4EDD-854F-C6CDAA162291}" type="slidenum">
              <a:rPr lang="en-US" sz="1200" b="0" strike="noStrike" spc="-1">
                <a:solidFill>
                  <a:srgbClr val="000000"/>
                </a:solidFill>
                <a:latin typeface="Arial"/>
                <a:ea typeface="MS PGothic"/>
              </a:rPr>
              <a:t>13</a:t>
            </a:fld>
            <a:endParaRPr lang="en-US" sz="1200" b="0" strike="noStrike" spc="-1">
              <a:latin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 name="PlaceHolder 1"/>
          <p:cNvSpPr>
            <a:spLocks noGrp="1" noRot="1" noChangeAspect="1"/>
          </p:cNvSpPr>
          <p:nvPr>
            <p:ph type="sldImg"/>
          </p:nvPr>
        </p:nvSpPr>
        <p:spPr>
          <a:xfrm>
            <a:off x="1196975" y="696913"/>
            <a:ext cx="4641850" cy="3481387"/>
          </a:xfrm>
          <a:prstGeom prst="rect">
            <a:avLst/>
          </a:prstGeom>
        </p:spPr>
      </p:sp>
      <p:sp>
        <p:nvSpPr>
          <p:cNvPr id="41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Need to be sure this code doesn’t violate rep invariant</a:t>
            </a:r>
          </a:p>
        </p:txBody>
      </p:sp>
      <p:sp>
        <p:nvSpPr>
          <p:cNvPr id="41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CB125BB-4958-4E79-B8DB-8FAE53ECE0D7}" type="slidenum">
              <a:rPr lang="en-US" sz="1200" b="0" strike="noStrike" spc="-1">
                <a:solidFill>
                  <a:srgbClr val="000000"/>
                </a:solidFill>
                <a:latin typeface="Arial"/>
                <a:ea typeface="MS PGothic"/>
              </a:rPr>
              <a:t>14</a:t>
            </a:fld>
            <a:endParaRPr lang="en-US" sz="1200" b="0" strike="noStrike" spc="-1">
              <a:latin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 name="PlaceHolder 1"/>
          <p:cNvSpPr>
            <a:spLocks noGrp="1" noRot="1" noChangeAspect="1"/>
          </p:cNvSpPr>
          <p:nvPr>
            <p:ph type="sldImg"/>
          </p:nvPr>
        </p:nvSpPr>
        <p:spPr>
          <a:xfrm>
            <a:off x="1196975" y="696913"/>
            <a:ext cx="4641850" cy="3481387"/>
          </a:xfrm>
          <a:prstGeom prst="rect">
            <a:avLst/>
          </a:prstGeom>
        </p:spPr>
      </p:sp>
      <p:sp>
        <p:nvSpPr>
          <p:cNvPr id="41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2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DDCBFE0-85BC-4D25-A3CE-835A1F4A9108}" type="slidenum">
              <a:rPr lang="en-US" sz="1200" b="0" strike="noStrike" spc="-1">
                <a:solidFill>
                  <a:srgbClr val="000000"/>
                </a:solidFill>
                <a:latin typeface="Arial"/>
                <a:ea typeface="MS PGothic"/>
              </a:rPr>
              <a:t>15</a:t>
            </a:fld>
            <a:endParaRPr lang="en-US" sz="1200" b="0" strike="noStrike" spc="-1">
              <a:latin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 name="PlaceHolder 1"/>
          <p:cNvSpPr>
            <a:spLocks noGrp="1" noRot="1" noChangeAspect="1"/>
          </p:cNvSpPr>
          <p:nvPr>
            <p:ph type="sldImg"/>
          </p:nvPr>
        </p:nvSpPr>
        <p:spPr>
          <a:xfrm>
            <a:off x="1196975" y="696913"/>
            <a:ext cx="4641850" cy="3481387"/>
          </a:xfrm>
          <a:prstGeom prst="rect">
            <a:avLst/>
          </a:prstGeom>
        </p:spPr>
      </p:sp>
      <p:sp>
        <p:nvSpPr>
          <p:cNvPr id="42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How does contains determine that an object is already in array?</a:t>
            </a:r>
          </a:p>
          <a:p>
            <a:endParaRPr lang="en-US" sz="2000" b="0" strike="noStrike" spc="-1" dirty="0">
              <a:latin typeface="Arial"/>
            </a:endParaRPr>
          </a:p>
          <a:p>
            <a:r>
              <a:rPr lang="en-US" sz="2000" dirty="0"/>
              <a:t>Returns true if this list contains the specified element. More formally, returns true if and only if this list contains at least one element e such that (o==null ? e==null : </a:t>
            </a:r>
            <a:r>
              <a:rPr lang="en-US" sz="2000" dirty="0" err="1"/>
              <a:t>o.equals</a:t>
            </a:r>
            <a:r>
              <a:rPr lang="en-US" sz="2000" dirty="0"/>
              <a:t>(e)).</a:t>
            </a:r>
          </a:p>
          <a:p>
            <a:endParaRPr lang="en-US" sz="2000" b="0" strike="noStrike" spc="-1" dirty="0">
              <a:latin typeface="Arial"/>
            </a:endParaRPr>
          </a:p>
          <a:p>
            <a:r>
              <a:rPr lang="en-US" sz="2000" b="0" strike="noStrike" spc="-1" dirty="0">
                <a:latin typeface="Arial"/>
              </a:rPr>
              <a:t>Relies on </a:t>
            </a:r>
            <a:r>
              <a:rPr lang="en-US" sz="2000" b="0" strike="noStrike" spc="-1" dirty="0" err="1">
                <a:latin typeface="Arial"/>
              </a:rPr>
              <a:t>Integer.equals</a:t>
            </a:r>
            <a:r>
              <a:rPr lang="en-US" sz="2000" b="0" strike="noStrike" spc="-1" dirty="0">
                <a:latin typeface="Arial"/>
              </a:rPr>
              <a:t> doing value equality.</a:t>
            </a:r>
          </a:p>
        </p:txBody>
      </p:sp>
      <p:sp>
        <p:nvSpPr>
          <p:cNvPr id="42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38B2E257-F6BC-41A4-9B75-A06034886E59}" type="slidenum">
              <a:rPr lang="en-US" sz="1200" b="0" strike="noStrike" spc="-1">
                <a:solidFill>
                  <a:srgbClr val="000000"/>
                </a:solidFill>
                <a:latin typeface="Arial"/>
                <a:ea typeface="MS PGothic"/>
              </a:rPr>
              <a:t>16</a:t>
            </a:fld>
            <a:endParaRPr lang="en-US" sz="1200" b="0" strike="noStrike" spc="-1">
              <a:latin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PlaceHolder 1"/>
          <p:cNvSpPr>
            <a:spLocks noGrp="1" noRot="1" noChangeAspect="1"/>
          </p:cNvSpPr>
          <p:nvPr>
            <p:ph type="sldImg"/>
          </p:nvPr>
        </p:nvSpPr>
        <p:spPr>
          <a:xfrm>
            <a:off x="1196975" y="696913"/>
            <a:ext cx="4641850" cy="3481387"/>
          </a:xfrm>
          <a:prstGeom prst="rect">
            <a:avLst/>
          </a:prstGeom>
        </p:spPr>
      </p:sp>
      <p:sp>
        <p:nvSpPr>
          <p:cNvPr id="42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1800" b="0" strike="noStrike" spc="-1">
                <a:latin typeface="Arial"/>
              </a:rPr>
              <a:t>Rep exposure is just what it sounds like; the details of the representation are available to calling code.</a:t>
            </a:r>
          </a:p>
        </p:txBody>
      </p:sp>
      <p:sp>
        <p:nvSpPr>
          <p:cNvPr id="42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001E17-3453-4D5B-BAA1-1FC3C9DDE267}" type="slidenum">
              <a:rPr lang="en-US" sz="1200" b="0" strike="noStrike" spc="-1">
                <a:solidFill>
                  <a:srgbClr val="000000"/>
                </a:solidFill>
                <a:latin typeface="Arial"/>
                <a:ea typeface="MS PGothic"/>
              </a:rPr>
              <a:t>18</a:t>
            </a:fld>
            <a:endParaRPr lang="en-US" sz="1200" b="0" strike="noStrike" spc="-1">
              <a:latin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 name="PlaceHolder 1"/>
          <p:cNvSpPr>
            <a:spLocks noGrp="1" noRot="1" noChangeAspect="1"/>
          </p:cNvSpPr>
          <p:nvPr>
            <p:ph type="sldImg"/>
          </p:nvPr>
        </p:nvSpPr>
        <p:spPr>
          <a:xfrm>
            <a:off x="1196975" y="696913"/>
            <a:ext cx="4641850" cy="3481387"/>
          </a:xfrm>
          <a:prstGeom prst="rect">
            <a:avLst/>
          </a:prstGeom>
        </p:spPr>
      </p:sp>
      <p:sp>
        <p:nvSpPr>
          <p:cNvPr id="42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Willy’s </a:t>
            </a:r>
            <a:r>
              <a:rPr lang="en-US" sz="2000" b="0" strike="noStrike" spc="-1" dirty="0" err="1">
                <a:latin typeface="Arial"/>
              </a:rPr>
              <a:t>IntMap</a:t>
            </a:r>
            <a:r>
              <a:rPr lang="en-US" sz="2000" b="0" strike="noStrike" spc="-1" dirty="0">
                <a:latin typeface="Arial"/>
              </a:rPr>
              <a:t> is probably derived from HashMap or something similar. HashMap doesn’t allow primitives as keys, but </a:t>
            </a:r>
            <a:r>
              <a:rPr lang="en-US" sz="2000" b="0" strike="noStrike" spc="-1" dirty="0" err="1">
                <a:latin typeface="Arial"/>
              </a:rPr>
              <a:t>autoBoxing</a:t>
            </a:r>
            <a:r>
              <a:rPr lang="en-US" sz="2000" b="0" strike="noStrike" spc="-1" dirty="0">
                <a:latin typeface="Arial"/>
              </a:rPr>
              <a:t> will probably let Willy get away with using </a:t>
            </a:r>
            <a:r>
              <a:rPr lang="en-US" sz="2000" b="0" strike="noStrike" spc="-1" dirty="0" err="1">
                <a:latin typeface="Arial"/>
              </a:rPr>
              <a:t>ints</a:t>
            </a:r>
            <a:r>
              <a:rPr lang="en-US" sz="2000" b="0" strike="noStrike" spc="-1" dirty="0">
                <a:latin typeface="Arial"/>
              </a:rPr>
              <a:t> in his </a:t>
            </a:r>
            <a:r>
              <a:rPr lang="en-US" sz="2000" b="0" strike="noStrike" spc="-1" dirty="0" err="1">
                <a:latin typeface="Arial"/>
              </a:rPr>
              <a:t>IntStack</a:t>
            </a:r>
            <a:endParaRPr lang="en-US" sz="2000" b="0" strike="noStrike" spc="-1" dirty="0">
              <a:latin typeface="Arial"/>
            </a:endParaRPr>
          </a:p>
          <a:p>
            <a:endParaRPr lang="en-US" sz="2000" b="0" strike="noStrike" spc="-1" dirty="0">
              <a:latin typeface="Arial"/>
            </a:endParaRPr>
          </a:p>
          <a:p>
            <a:r>
              <a:rPr lang="en-US" sz="2000" b="0" strike="noStrike" spc="-1" dirty="0" err="1">
                <a:latin typeface="Arial"/>
              </a:rPr>
              <a:t>IntMap</a:t>
            </a:r>
            <a:r>
              <a:rPr lang="en-US" sz="2000" b="0" strike="noStrike" spc="-1" dirty="0">
                <a:latin typeface="Arial"/>
              </a:rPr>
              <a:t> see slide 4</a:t>
            </a:r>
          </a:p>
        </p:txBody>
      </p:sp>
      <p:sp>
        <p:nvSpPr>
          <p:cNvPr id="42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AFDE765-9C82-47A7-ABDD-3EFBE38FC5EC}" type="slidenum">
              <a:rPr lang="en-US" sz="1200" b="0" strike="noStrike" spc="-1">
                <a:solidFill>
                  <a:srgbClr val="000000"/>
                </a:solidFill>
                <a:latin typeface="Arial"/>
                <a:ea typeface="MS PGothic"/>
              </a:rPr>
              <a:t>19</a:t>
            </a:fld>
            <a:endParaRPr lang="en-US" sz="1200" b="0" strike="noStrike" spc="-1">
              <a:latin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PlaceHolder 1"/>
          <p:cNvSpPr>
            <a:spLocks noGrp="1" noRot="1" noChangeAspect="1"/>
          </p:cNvSpPr>
          <p:nvPr>
            <p:ph type="sldImg"/>
          </p:nvPr>
        </p:nvSpPr>
        <p:spPr>
          <a:xfrm>
            <a:off x="1196975" y="696913"/>
            <a:ext cx="4641850" cy="3481387"/>
          </a:xfrm>
          <a:prstGeom prst="rect">
            <a:avLst/>
          </a:prstGeom>
        </p:spPr>
      </p:sp>
      <p:sp>
        <p:nvSpPr>
          <p:cNvPr id="36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Overview is essentially our abstraction function</a:t>
            </a:r>
          </a:p>
        </p:txBody>
      </p:sp>
      <p:sp>
        <p:nvSpPr>
          <p:cNvPr id="36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DAA5F4C-0E1A-477E-A373-14D6C1D60C27}" type="slidenum">
              <a:rPr lang="en-US" sz="1200" b="0" strike="noStrike" spc="-1">
                <a:solidFill>
                  <a:srgbClr val="000000"/>
                </a:solidFill>
                <a:latin typeface="Arial"/>
                <a:ea typeface="MS PGothic"/>
              </a:rPr>
              <a:t>20</a:t>
            </a:fld>
            <a:endParaRPr lang="en-US" sz="1200" b="0" strike="noStrike" spc="-1">
              <a:latin typeface="Times New Roman"/>
            </a:endParaRPr>
          </a:p>
        </p:txBody>
      </p:sp>
    </p:spTree>
    <p:extLst>
      <p:ext uri="{BB962C8B-B14F-4D97-AF65-F5344CB8AC3E}">
        <p14:creationId xmlns:p14="http://schemas.microsoft.com/office/powerpoint/2010/main" val="42252076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PlaceHolder 1"/>
          <p:cNvSpPr>
            <a:spLocks noGrp="1" noRot="1" noChangeAspect="1"/>
          </p:cNvSpPr>
          <p:nvPr>
            <p:ph type="sldImg"/>
          </p:nvPr>
        </p:nvSpPr>
        <p:spPr>
          <a:xfrm>
            <a:off x="1196975" y="696913"/>
            <a:ext cx="4641850" cy="3481387"/>
          </a:xfrm>
          <a:prstGeom prst="rect">
            <a:avLst/>
          </a:prstGeom>
        </p:spPr>
      </p:sp>
      <p:sp>
        <p:nvSpPr>
          <p:cNvPr id="38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8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FA211F3-C942-4EEF-85DA-655A4BAD0F2C}" type="slidenum">
              <a:rPr lang="en-US" sz="1200" b="0" strike="noStrike" spc="-1">
                <a:solidFill>
                  <a:srgbClr val="000000"/>
                </a:solidFill>
                <a:latin typeface="Arial"/>
                <a:ea typeface="MS PGothic"/>
              </a:rPr>
              <a:t>2</a:t>
            </a:fld>
            <a:endParaRPr lang="en-US" sz="1200" b="0" strike="noStrike" spc="-1">
              <a:latin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 name="PlaceHolder 1"/>
          <p:cNvSpPr>
            <a:spLocks noGrp="1" noRot="1" noChangeAspect="1"/>
          </p:cNvSpPr>
          <p:nvPr>
            <p:ph type="sldImg"/>
          </p:nvPr>
        </p:nvSpPr>
        <p:spPr>
          <a:xfrm>
            <a:off x="1196975" y="696913"/>
            <a:ext cx="4641850" cy="3481387"/>
          </a:xfrm>
          <a:prstGeom prst="rect">
            <a:avLst/>
          </a:prstGeom>
        </p:spPr>
      </p:sp>
      <p:sp>
        <p:nvSpPr>
          <p:cNvPr id="36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6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5519149-9FED-4129-80C3-D666DD522991}" type="slidenum">
              <a:rPr lang="en-US" sz="1200" b="0" strike="noStrike" spc="-1">
                <a:solidFill>
                  <a:srgbClr val="000000"/>
                </a:solidFill>
                <a:latin typeface="Arial"/>
                <a:ea typeface="MS PGothic"/>
              </a:rPr>
              <a:t>21</a:t>
            </a:fld>
            <a:endParaRPr lang="en-US" sz="1200" b="0" strike="noStrike" spc="-1">
              <a:latin typeface="Times New Roman"/>
            </a:endParaRPr>
          </a:p>
        </p:txBody>
      </p:sp>
    </p:spTree>
    <p:extLst>
      <p:ext uri="{BB962C8B-B14F-4D97-AF65-F5344CB8AC3E}">
        <p14:creationId xmlns:p14="http://schemas.microsoft.com/office/powerpoint/2010/main" val="4196983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 name="PlaceHolder 1"/>
          <p:cNvSpPr>
            <a:spLocks noGrp="1" noRot="1" noChangeAspect="1"/>
          </p:cNvSpPr>
          <p:nvPr>
            <p:ph type="sldImg"/>
          </p:nvPr>
        </p:nvSpPr>
        <p:spPr>
          <a:xfrm>
            <a:off x="1196975" y="696913"/>
            <a:ext cx="4641850" cy="3481387"/>
          </a:xfrm>
          <a:prstGeom prst="rect">
            <a:avLst/>
          </a:prstGeom>
        </p:spPr>
      </p:sp>
      <p:sp>
        <p:nvSpPr>
          <p:cNvPr id="43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AF: Willy’s </a:t>
            </a:r>
            <a:r>
              <a:rPr lang="en-US" sz="2000" b="0" strike="noStrike" spc="-1" dirty="0" err="1">
                <a:latin typeface="Arial"/>
              </a:rPr>
              <a:t>IntStack</a:t>
            </a:r>
            <a:r>
              <a:rPr lang="en-US" sz="2000" b="0" strike="noStrike" spc="-1" dirty="0">
                <a:latin typeface="Arial"/>
              </a:rPr>
              <a:t> is a LIFO collection consisting of a map between positions and data: Map &lt;1, data1&gt;, &lt;2, Data2&gt; … &lt;size, </a:t>
            </a:r>
            <a:r>
              <a:rPr lang="en-US" sz="2000" b="0" strike="noStrike" spc="-1" dirty="0" err="1">
                <a:latin typeface="Arial"/>
              </a:rPr>
              <a:t>data_size</a:t>
            </a:r>
            <a:r>
              <a:rPr lang="en-US" sz="2000" b="0" strike="noStrike" spc="-1" dirty="0">
                <a:latin typeface="Arial"/>
              </a:rPr>
              <a:t>&gt; -&gt; stack data1, data2…</a:t>
            </a:r>
            <a:r>
              <a:rPr lang="en-US" sz="2000" b="0" strike="noStrike" spc="-1" dirty="0" err="1">
                <a:latin typeface="Arial"/>
              </a:rPr>
              <a:t>data_size</a:t>
            </a:r>
            <a:endParaRPr lang="en-US" sz="2000" b="0" strike="noStrike" spc="-1" dirty="0">
              <a:latin typeface="Arial"/>
            </a:endParaRPr>
          </a:p>
          <a:p>
            <a:r>
              <a:rPr lang="en-US" sz="2000" b="0" strike="noStrike" spc="-1" dirty="0">
                <a:latin typeface="Arial"/>
              </a:rPr>
              <a:t>Data is only accessed at size position.</a:t>
            </a:r>
          </a:p>
          <a:p>
            <a:endParaRPr lang="en-US" sz="2000" b="0" strike="noStrike" spc="-1" dirty="0">
              <a:latin typeface="Arial"/>
            </a:endParaRPr>
          </a:p>
          <a:p>
            <a:r>
              <a:rPr lang="en-US" sz="2000" b="0" strike="noStrike" spc="-1" dirty="0">
                <a:latin typeface="Arial"/>
              </a:rPr>
              <a:t>Possible problem: doesn’t check for empty stack on pop.</a:t>
            </a:r>
          </a:p>
        </p:txBody>
      </p:sp>
      <p:sp>
        <p:nvSpPr>
          <p:cNvPr id="43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768A366-FFA8-49E3-B869-4A0657585788}" type="slidenum">
              <a:rPr lang="en-US" sz="1200" b="0" strike="noStrike" spc="-1">
                <a:solidFill>
                  <a:srgbClr val="000000"/>
                </a:solidFill>
                <a:latin typeface="Arial"/>
                <a:ea typeface="MS PGothic"/>
              </a:rPr>
              <a:t>22</a:t>
            </a:fld>
            <a:endParaRPr lang="en-US" sz="1200" b="0" strike="noStrike" spc="-1">
              <a:latin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 name="PlaceHolder 1"/>
          <p:cNvSpPr>
            <a:spLocks noGrp="1" noRot="1" noChangeAspect="1"/>
          </p:cNvSpPr>
          <p:nvPr>
            <p:ph type="sldImg"/>
          </p:nvPr>
        </p:nvSpPr>
        <p:spPr>
          <a:xfrm>
            <a:off x="1196975" y="696913"/>
            <a:ext cx="4641850" cy="3481387"/>
          </a:xfrm>
          <a:prstGeom prst="rect">
            <a:avLst/>
          </a:prstGeom>
        </p:spPr>
      </p:sp>
      <p:sp>
        <p:nvSpPr>
          <p:cNvPr id="43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Base case: map is empty, size == 0. Willy doesn't check for empty stack, but rep invariant holds.</a:t>
            </a:r>
          </a:p>
          <a:p>
            <a:endParaRPr lang="en-US" sz="2000" b="0" strike="noStrike" spc="-1" dirty="0">
              <a:latin typeface="Arial"/>
            </a:endParaRPr>
          </a:p>
          <a:p>
            <a:r>
              <a:rPr lang="en-US" sz="2000" b="0" strike="noStrike" spc="-1" dirty="0">
                <a:latin typeface="Arial"/>
              </a:rPr>
              <a:t>Push:</a:t>
            </a:r>
          </a:p>
          <a:p>
            <a:r>
              <a:rPr lang="en-US" sz="2000" b="0" strike="noStrike" spc="-1" dirty="0">
                <a:latin typeface="Arial"/>
              </a:rPr>
              <a:t>Does the rep invariant hold after a push?</a:t>
            </a:r>
          </a:p>
        </p:txBody>
      </p:sp>
      <p:sp>
        <p:nvSpPr>
          <p:cNvPr id="43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B0E7DE1-6FB3-4253-93C2-8E11EDC4CF5F}" type="slidenum">
              <a:rPr lang="en-US" sz="1200" b="0" strike="noStrike" spc="-1">
                <a:solidFill>
                  <a:srgbClr val="000000"/>
                </a:solidFill>
                <a:latin typeface="Arial"/>
                <a:ea typeface="MS PGothic"/>
              </a:rPr>
              <a:t>24</a:t>
            </a:fld>
            <a:endParaRPr lang="en-US" sz="1200" b="0" strike="noStrike" spc="-1">
              <a:latin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 name="PlaceHolder 1"/>
          <p:cNvSpPr>
            <a:spLocks noGrp="1" noRot="1" noChangeAspect="1"/>
          </p:cNvSpPr>
          <p:nvPr>
            <p:ph type="sldImg"/>
          </p:nvPr>
        </p:nvSpPr>
        <p:spPr>
          <a:xfrm>
            <a:off x="1196975" y="696913"/>
            <a:ext cx="4641850" cy="3481387"/>
          </a:xfrm>
          <a:prstGeom prst="rect">
            <a:avLst/>
          </a:prstGeom>
        </p:spPr>
      </p:sp>
      <p:sp>
        <p:nvSpPr>
          <p:cNvPr id="43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Do the checks in development/debugging; in production code if not too expensive.</a:t>
            </a:r>
          </a:p>
        </p:txBody>
      </p:sp>
      <p:sp>
        <p:nvSpPr>
          <p:cNvPr id="43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1FFB42A-DCD9-4BCF-B968-98BA7F13DA6E}" type="slidenum">
              <a:rPr lang="en-US" sz="1200" b="0" strike="noStrike" spc="-1">
                <a:solidFill>
                  <a:srgbClr val="000000"/>
                </a:solidFill>
                <a:latin typeface="Arial"/>
                <a:ea typeface="MS PGothic"/>
              </a:rPr>
              <a:t>25</a:t>
            </a:fld>
            <a:endParaRPr lang="en-US" sz="1200" b="0" strike="noStrike" spc="-1">
              <a:latin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laceHolder 1"/>
          <p:cNvSpPr>
            <a:spLocks noGrp="1" noRot="1" noChangeAspect="1"/>
          </p:cNvSpPr>
          <p:nvPr>
            <p:ph type="sldImg"/>
          </p:nvPr>
        </p:nvSpPr>
        <p:spPr>
          <a:xfrm>
            <a:off x="1196975" y="696913"/>
            <a:ext cx="4641850" cy="3481387"/>
          </a:xfrm>
          <a:prstGeom prst="rect">
            <a:avLst/>
          </a:prstGeom>
        </p:spPr>
      </p:sp>
      <p:sp>
        <p:nvSpPr>
          <p:cNvPr id="44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4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87DF0731-A601-4F22-8E2D-A333C5C47516}" type="slidenum">
              <a:rPr lang="en-US" sz="1200" b="0" strike="noStrike" spc="-1">
                <a:solidFill>
                  <a:srgbClr val="000000"/>
                </a:solidFill>
                <a:latin typeface="Arial"/>
                <a:ea typeface="MS PGothic"/>
              </a:rPr>
              <a:t>26</a:t>
            </a:fld>
            <a:endParaRPr lang="en-US" sz="1200" b="0" strike="noStrike" spc="-1">
              <a:latin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 name="PlaceHolder 1"/>
          <p:cNvSpPr>
            <a:spLocks noGrp="1" noRot="1" noChangeAspect="1"/>
          </p:cNvSpPr>
          <p:nvPr>
            <p:ph type="sldImg"/>
          </p:nvPr>
        </p:nvSpPr>
        <p:spPr>
          <a:xfrm>
            <a:off x="1196975" y="696913"/>
            <a:ext cx="4641850" cy="3481387"/>
          </a:xfrm>
          <a:prstGeom prst="rect">
            <a:avLst/>
          </a:prstGeom>
        </p:spPr>
      </p:sp>
      <p:sp>
        <p:nvSpPr>
          <p:cNvPr id="443"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Check to see if assertions are enabled</a:t>
            </a:r>
          </a:p>
          <a:p>
            <a:endParaRPr lang="en-US" sz="2000" b="0" strike="noStrike" spc="-1" dirty="0">
              <a:latin typeface="Arial"/>
            </a:endParaRPr>
          </a:p>
          <a:p>
            <a:r>
              <a:rPr lang="en-US" sz="2000" b="0" strike="noStrike" spc="-1" dirty="0">
                <a:latin typeface="Arial"/>
              </a:rPr>
              <a:t>int flag = 0;</a:t>
            </a:r>
          </a:p>
          <a:p>
            <a:r>
              <a:rPr lang="en-US" sz="2000" b="0" strike="noStrike" spc="-1" dirty="0">
                <a:latin typeface="Arial"/>
              </a:rPr>
              <a:t>assert ( (flag=1) == 1 );</a:t>
            </a:r>
          </a:p>
          <a:p>
            <a:r>
              <a:rPr lang="en-US" sz="2000" b="0" strike="noStrike" spc="-1" dirty="0">
                <a:latin typeface="Arial"/>
              </a:rPr>
              <a:t>If (flag) enabled;</a:t>
            </a:r>
          </a:p>
          <a:p>
            <a:r>
              <a:rPr lang="en-US" sz="2000" b="0" strike="noStrike" spc="-1" dirty="0">
                <a:latin typeface="Arial"/>
              </a:rPr>
              <a:t>else disabled;</a:t>
            </a:r>
          </a:p>
          <a:p>
            <a:endParaRPr lang="en-US" sz="2000" b="0" strike="noStrike" spc="-1" dirty="0">
              <a:latin typeface="Arial"/>
            </a:endParaRPr>
          </a:p>
          <a:p>
            <a:r>
              <a:rPr lang="en-US" sz="2000" b="0" strike="noStrike" spc="-1" dirty="0">
                <a:latin typeface="Arial"/>
              </a:rPr>
              <a:t>Cleaner method</a:t>
            </a:r>
          </a:p>
          <a:p>
            <a:r>
              <a:rPr lang="en-US" sz="2000" b="0" strike="noStrike" spc="-1" dirty="0" err="1">
                <a:latin typeface="Arial"/>
              </a:rPr>
              <a:t>boolean</a:t>
            </a:r>
            <a:r>
              <a:rPr lang="en-US" sz="2000" b="0" strike="noStrike" spc="-1" dirty="0">
                <a:latin typeface="Arial"/>
              </a:rPr>
              <a:t> </a:t>
            </a:r>
            <a:r>
              <a:rPr lang="en-US" sz="2000" b="0" strike="noStrike" spc="-1" dirty="0" err="1">
                <a:latin typeface="Arial"/>
              </a:rPr>
              <a:t>assertsEnabled</a:t>
            </a:r>
            <a:r>
              <a:rPr lang="en-US" sz="2000" b="0" strike="noStrike" spc="-1" dirty="0">
                <a:latin typeface="Arial"/>
              </a:rPr>
              <a:t> = false; </a:t>
            </a:r>
          </a:p>
          <a:p>
            <a:r>
              <a:rPr lang="en-US" sz="2000" b="0" strike="noStrike" spc="-1" dirty="0">
                <a:latin typeface="Arial"/>
              </a:rPr>
              <a:t>assert </a:t>
            </a:r>
            <a:r>
              <a:rPr lang="en-US" sz="2000" b="0" strike="noStrike" spc="-1" dirty="0" err="1">
                <a:latin typeface="Arial"/>
              </a:rPr>
              <a:t>assertsEnabled</a:t>
            </a:r>
            <a:r>
              <a:rPr lang="en-US" sz="2000" b="0" strike="noStrike" spc="-1" dirty="0">
                <a:latin typeface="Arial"/>
              </a:rPr>
              <a:t> = true; // Intentional side-effect!!! If assertions not enabled, nothing happens</a:t>
            </a:r>
          </a:p>
          <a:p>
            <a:r>
              <a:rPr lang="en-US" sz="2000" b="0" strike="noStrike" spc="-1" dirty="0">
                <a:latin typeface="Arial"/>
              </a:rPr>
              <a:t>// Now </a:t>
            </a:r>
            <a:r>
              <a:rPr lang="en-US" sz="2000" b="0" strike="noStrike" spc="-1" dirty="0" err="1">
                <a:latin typeface="Arial"/>
              </a:rPr>
              <a:t>assertsEnabled</a:t>
            </a:r>
            <a:r>
              <a:rPr lang="en-US" sz="2000" b="0" strike="noStrike" spc="-1" dirty="0">
                <a:latin typeface="Arial"/>
              </a:rPr>
              <a:t> is set to the correct value</a:t>
            </a:r>
          </a:p>
        </p:txBody>
      </p:sp>
      <p:sp>
        <p:nvSpPr>
          <p:cNvPr id="44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F9B65AC-FB38-4CCF-9061-F4C1263A86DB}" type="slidenum">
              <a:rPr lang="en-US" sz="1200" b="0" strike="noStrike" spc="-1">
                <a:solidFill>
                  <a:srgbClr val="000000"/>
                </a:solidFill>
                <a:latin typeface="Arial"/>
                <a:ea typeface="MS PGothic"/>
              </a:rPr>
              <a:t>27</a:t>
            </a:fld>
            <a:endParaRPr lang="en-US" sz="1200" b="0" strike="noStrike" spc="-1">
              <a:latin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 name="PlaceHolder 1"/>
          <p:cNvSpPr>
            <a:spLocks noGrp="1" noRot="1" noChangeAspect="1"/>
          </p:cNvSpPr>
          <p:nvPr>
            <p:ph type="sldImg"/>
          </p:nvPr>
        </p:nvSpPr>
        <p:spPr>
          <a:xfrm>
            <a:off x="1196975" y="696913"/>
            <a:ext cx="4641850" cy="3481387"/>
          </a:xfrm>
          <a:prstGeom prst="rect">
            <a:avLst/>
          </a:prstGeom>
        </p:spPr>
      </p:sp>
      <p:sp>
        <p:nvSpPr>
          <p:cNvPr id="44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int flag = 0;</a:t>
            </a:r>
          </a:p>
          <a:p>
            <a:r>
              <a:rPr lang="en-US" sz="2000" b="0" strike="noStrike" spc="-1" dirty="0">
                <a:latin typeface="Arial"/>
              </a:rPr>
              <a:t>assert ( (flag=1) == 1 );</a:t>
            </a:r>
          </a:p>
          <a:p>
            <a:r>
              <a:rPr lang="en-US" sz="2000" b="0" strike="noStrike" spc="-1" dirty="0">
                <a:latin typeface="Arial"/>
              </a:rPr>
              <a:t>If (flag) enabled;</a:t>
            </a:r>
          </a:p>
          <a:p>
            <a:r>
              <a:rPr lang="en-US" sz="2000" b="0" strike="noStrike" spc="-1" dirty="0">
                <a:latin typeface="Arial"/>
              </a:rPr>
              <a:t>else disabled;</a:t>
            </a:r>
          </a:p>
          <a:p>
            <a:endParaRPr lang="en-US" sz="2000" b="0" strike="noStrike" spc="-1" dirty="0">
              <a:latin typeface="Arial"/>
            </a:endParaRPr>
          </a:p>
          <a:p>
            <a:r>
              <a:rPr lang="en-US" sz="2000" b="0" strike="noStrike" spc="-1" dirty="0">
                <a:latin typeface="Arial"/>
              </a:rPr>
              <a:t>Cleaner method</a:t>
            </a:r>
          </a:p>
          <a:p>
            <a:r>
              <a:rPr lang="en-US" sz="2000" b="0" strike="noStrike" spc="-1" dirty="0" err="1">
                <a:latin typeface="Arial"/>
              </a:rPr>
              <a:t>boolean</a:t>
            </a:r>
            <a:r>
              <a:rPr lang="en-US" sz="2000" b="0" strike="noStrike" spc="-1" dirty="0">
                <a:latin typeface="Arial"/>
              </a:rPr>
              <a:t> </a:t>
            </a:r>
            <a:r>
              <a:rPr lang="en-US" sz="2000" b="0" strike="noStrike" spc="-1" dirty="0" err="1">
                <a:latin typeface="Arial"/>
              </a:rPr>
              <a:t>assertsEnabled</a:t>
            </a:r>
            <a:r>
              <a:rPr lang="en-US" sz="2000" b="0" strike="noStrike" spc="-1" dirty="0">
                <a:latin typeface="Arial"/>
              </a:rPr>
              <a:t> = false; </a:t>
            </a:r>
          </a:p>
          <a:p>
            <a:r>
              <a:rPr lang="en-US" sz="2000" b="0" strike="noStrike" spc="-1" dirty="0">
                <a:latin typeface="Arial"/>
              </a:rPr>
              <a:t>assert </a:t>
            </a:r>
            <a:r>
              <a:rPr lang="en-US" sz="2000" b="0" strike="noStrike" spc="-1" dirty="0" err="1">
                <a:latin typeface="Arial"/>
              </a:rPr>
              <a:t>assertsEnabled</a:t>
            </a:r>
            <a:r>
              <a:rPr lang="en-US" sz="2000" b="0" strike="noStrike" spc="-1" dirty="0">
                <a:latin typeface="Arial"/>
              </a:rPr>
              <a:t> = true; // Intentional side-      effect!!! </a:t>
            </a:r>
          </a:p>
          <a:p>
            <a:r>
              <a:rPr lang="en-US" sz="2000" b="0" strike="noStrike" spc="-1" dirty="0">
                <a:latin typeface="Arial"/>
              </a:rPr>
              <a:t>// Now </a:t>
            </a:r>
            <a:r>
              <a:rPr lang="en-US" sz="2000" b="0" strike="noStrike" spc="-1" dirty="0" err="1">
                <a:latin typeface="Arial"/>
              </a:rPr>
              <a:t>assertsEnabled</a:t>
            </a:r>
            <a:r>
              <a:rPr lang="en-US" sz="2000" b="0" strike="noStrike" spc="-1" dirty="0">
                <a:latin typeface="Arial"/>
              </a:rPr>
              <a:t> is set to the correct value</a:t>
            </a:r>
          </a:p>
          <a:p>
            <a:endParaRPr lang="en-US" sz="2000" b="0" strike="noStrike" spc="-1" dirty="0">
              <a:latin typeface="Arial"/>
            </a:endParaRPr>
          </a:p>
        </p:txBody>
      </p:sp>
      <p:sp>
        <p:nvSpPr>
          <p:cNvPr id="44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2083397F-9355-4858-9E8B-DE16DCFBB9E2}" type="slidenum">
              <a:rPr lang="en-US" sz="1200" b="0" strike="noStrike" spc="-1">
                <a:solidFill>
                  <a:srgbClr val="000000"/>
                </a:solidFill>
                <a:latin typeface="Arial"/>
                <a:ea typeface="MS PGothic"/>
              </a:rPr>
              <a:t>28</a:t>
            </a:fld>
            <a:endParaRPr lang="en-US" sz="1200" b="0" strike="noStrike" spc="-1">
              <a:latin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 name="PlaceHolder 1"/>
          <p:cNvSpPr>
            <a:spLocks noGrp="1" noRot="1" noChangeAspect="1"/>
          </p:cNvSpPr>
          <p:nvPr>
            <p:ph type="sldImg"/>
          </p:nvPr>
        </p:nvSpPr>
        <p:spPr>
          <a:xfrm>
            <a:off x="1196975" y="696913"/>
            <a:ext cx="4641850" cy="3481387"/>
          </a:xfrm>
          <a:prstGeom prst="rect">
            <a:avLst/>
          </a:prstGeom>
        </p:spPr>
      </p:sp>
      <p:sp>
        <p:nvSpPr>
          <p:cNvPr id="45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Java’s exception handling deals with failure.</a:t>
            </a:r>
          </a:p>
        </p:txBody>
      </p:sp>
      <p:sp>
        <p:nvSpPr>
          <p:cNvPr id="45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CCE33FB9-D7F0-42A8-97E9-F4AC66C34DD5}" type="slidenum">
              <a:rPr lang="en-US" sz="1200" b="0" strike="noStrike" spc="-1">
                <a:solidFill>
                  <a:srgbClr val="000000"/>
                </a:solidFill>
                <a:latin typeface="Arial"/>
                <a:ea typeface="MS PGothic"/>
              </a:rPr>
              <a:t>30</a:t>
            </a:fld>
            <a:endParaRPr lang="en-US" sz="1200" b="0" strike="noStrike" spc="-1">
              <a:latin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 name="PlaceHolder 1"/>
          <p:cNvSpPr>
            <a:spLocks noGrp="1" noRot="1" noChangeAspect="1"/>
          </p:cNvSpPr>
          <p:nvPr>
            <p:ph type="sldImg"/>
          </p:nvPr>
        </p:nvSpPr>
        <p:spPr>
          <a:xfrm>
            <a:off x="1196975" y="696913"/>
            <a:ext cx="4641850" cy="3481387"/>
          </a:xfrm>
          <a:prstGeom prst="rect">
            <a:avLst/>
          </a:prstGeom>
        </p:spPr>
      </p:sp>
      <p:sp>
        <p:nvSpPr>
          <p:cNvPr id="45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5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8B4992E-C3F5-405D-AA13-13924A679C9A}" type="slidenum">
              <a:rPr lang="en-US" sz="1200" b="0" strike="noStrike" spc="-1">
                <a:solidFill>
                  <a:srgbClr val="000000"/>
                </a:solidFill>
                <a:latin typeface="Arial"/>
                <a:ea typeface="MS PGothic"/>
              </a:rPr>
              <a:t>31</a:t>
            </a:fld>
            <a:endParaRPr lang="en-US" sz="1200" b="0" strike="noStrike" spc="-1">
              <a:latin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7" name="PlaceHolder 1"/>
          <p:cNvSpPr>
            <a:spLocks noGrp="1" noRot="1" noChangeAspect="1"/>
          </p:cNvSpPr>
          <p:nvPr>
            <p:ph type="sldImg"/>
          </p:nvPr>
        </p:nvSpPr>
        <p:spPr>
          <a:xfrm>
            <a:off x="1196975" y="696913"/>
            <a:ext cx="4641850" cy="3481387"/>
          </a:xfrm>
          <a:prstGeom prst="rect">
            <a:avLst/>
          </a:prstGeom>
        </p:spPr>
      </p:sp>
      <p:sp>
        <p:nvSpPr>
          <p:cNvPr id="45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5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D528C2D-9DBB-4957-A85E-1928180EEC5C}" type="slidenum">
              <a:rPr lang="en-US" sz="1200" b="0" strike="noStrike" spc="-1">
                <a:solidFill>
                  <a:srgbClr val="000000"/>
                </a:solidFill>
                <a:latin typeface="Arial"/>
                <a:ea typeface="MS PGothic"/>
              </a:rPr>
              <a:t>32</a:t>
            </a:fld>
            <a:endParaRPr lang="en-US" sz="12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PlaceHolder 1"/>
          <p:cNvSpPr>
            <a:spLocks noGrp="1" noRot="1" noChangeAspect="1"/>
          </p:cNvSpPr>
          <p:nvPr>
            <p:ph type="sldImg"/>
          </p:nvPr>
        </p:nvSpPr>
        <p:spPr>
          <a:xfrm>
            <a:off x="1196975" y="696913"/>
            <a:ext cx="4641850" cy="3481387"/>
          </a:xfrm>
          <a:prstGeom prst="rect">
            <a:avLst/>
          </a:prstGeom>
        </p:spPr>
      </p:sp>
      <p:sp>
        <p:nvSpPr>
          <p:cNvPr id="38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8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D19BC73-0253-4B0F-93EC-28A38862D92C}" type="slidenum">
              <a:rPr lang="en-US" sz="1200" b="0" strike="noStrike" spc="-1">
                <a:solidFill>
                  <a:srgbClr val="000000"/>
                </a:solidFill>
                <a:latin typeface="Arial"/>
                <a:ea typeface="MS PGothic"/>
              </a:rPr>
              <a:t>3</a:t>
            </a:fld>
            <a:endParaRPr lang="en-US" sz="1200" b="0" strike="noStrike" spc="-1">
              <a:latin typeface="Times New Roman"/>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PlaceHolder 1"/>
          <p:cNvSpPr>
            <a:spLocks noGrp="1" noRot="1" noChangeAspect="1"/>
          </p:cNvSpPr>
          <p:nvPr>
            <p:ph type="sldImg"/>
          </p:nvPr>
        </p:nvSpPr>
        <p:spPr>
          <a:xfrm>
            <a:off x="1196975" y="696913"/>
            <a:ext cx="4641850" cy="3481387"/>
          </a:xfrm>
          <a:prstGeom prst="rect">
            <a:avLst/>
          </a:prstGeom>
        </p:spPr>
      </p:sp>
      <p:sp>
        <p:nvSpPr>
          <p:cNvPr id="461"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#1 requires less of client, throws exception when index is out of bounds.</a:t>
            </a:r>
          </a:p>
          <a:p>
            <a:endParaRPr lang="en-US" sz="2000" b="0" strike="noStrike" spc="-1" dirty="0">
              <a:latin typeface="Arial"/>
            </a:endParaRPr>
          </a:p>
          <a:p>
            <a:r>
              <a:rPr lang="en-US" sz="2000" b="0" strike="noStrike" spc="-1" dirty="0">
                <a:latin typeface="Arial"/>
              </a:rPr>
              <a:t>The second will probably  throw an </a:t>
            </a:r>
            <a:r>
              <a:rPr lang="en-US" sz="2000" b="0" strike="noStrike" spc="-1" dirty="0" err="1">
                <a:solidFill>
                  <a:srgbClr val="3366FF"/>
                </a:solidFill>
                <a:latin typeface="Courier New"/>
              </a:rPr>
              <a:t>IndexOutOfBoundsException</a:t>
            </a:r>
            <a:r>
              <a:rPr lang="en-US" sz="2000" b="0" strike="noStrike" spc="-1" dirty="0">
                <a:solidFill>
                  <a:srgbClr val="3366FF"/>
                </a:solidFill>
                <a:latin typeface="Courier New"/>
              </a:rPr>
              <a:t> if the precondition is violated, but in Choice 1 the client is prepared for it.</a:t>
            </a:r>
          </a:p>
          <a:p>
            <a:endParaRPr lang="en-US" sz="2000" b="0" strike="noStrike" spc="-1" dirty="0">
              <a:solidFill>
                <a:srgbClr val="3366FF"/>
              </a:solidFill>
              <a:latin typeface="Courier New"/>
            </a:endParaRPr>
          </a:p>
          <a:p>
            <a:r>
              <a:rPr lang="en-US" sz="2000" b="0" strike="noStrike" spc="-1" dirty="0">
                <a:solidFill>
                  <a:srgbClr val="3366FF"/>
                </a:solidFill>
                <a:latin typeface="Courier New"/>
              </a:rPr>
              <a:t>The second specification also allows for an implementation that ignores the “remove” client request silently when index is out of bounds.</a:t>
            </a:r>
          </a:p>
          <a:p>
            <a:endParaRPr lang="en-US" sz="2000" b="0" strike="noStrike" spc="-1" dirty="0">
              <a:latin typeface="Arial"/>
            </a:endParaRPr>
          </a:p>
        </p:txBody>
      </p:sp>
      <p:sp>
        <p:nvSpPr>
          <p:cNvPr id="46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7DB453F-84D6-4C79-91C2-584442463EDA}" type="slidenum">
              <a:rPr lang="en-US" sz="1200" b="0" strike="noStrike" spc="-1">
                <a:solidFill>
                  <a:srgbClr val="000000"/>
                </a:solidFill>
                <a:latin typeface="Arial"/>
                <a:ea typeface="MS PGothic"/>
              </a:rPr>
              <a:t>33</a:t>
            </a:fld>
            <a:endParaRPr lang="en-US" sz="1200" b="0" strike="noStrike" spc="-1">
              <a:latin typeface="Times New Roman"/>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 name="PlaceHolder 1"/>
          <p:cNvSpPr>
            <a:spLocks noGrp="1" noRot="1" noChangeAspect="1"/>
          </p:cNvSpPr>
          <p:nvPr>
            <p:ph type="sldImg"/>
          </p:nvPr>
        </p:nvSpPr>
        <p:spPr>
          <a:xfrm>
            <a:off x="1196975" y="696913"/>
            <a:ext cx="4641850" cy="3481387"/>
          </a:xfrm>
          <a:prstGeom prst="rect">
            <a:avLst/>
          </a:prstGeom>
        </p:spPr>
      </p:sp>
      <p:sp>
        <p:nvSpPr>
          <p:cNvPr id="464"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6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2622193-628A-4CC7-940C-88131DB7507A}" type="slidenum">
              <a:rPr lang="en-US" sz="1200" b="0" strike="noStrike" spc="-1">
                <a:solidFill>
                  <a:srgbClr val="000000"/>
                </a:solidFill>
                <a:latin typeface="Arial"/>
                <a:ea typeface="MS PGothic"/>
              </a:rPr>
              <a:t>34</a:t>
            </a:fld>
            <a:endParaRPr lang="en-US" sz="1200" b="0" strike="noStrike" spc="-1">
              <a:latin typeface="Times New Roman"/>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 name="PlaceHolder 1"/>
          <p:cNvSpPr>
            <a:spLocks noGrp="1" noRot="1" noChangeAspect="1"/>
          </p:cNvSpPr>
          <p:nvPr>
            <p:ph type="sldImg"/>
          </p:nvPr>
        </p:nvSpPr>
        <p:spPr>
          <a:xfrm>
            <a:off x="1196975" y="696913"/>
            <a:ext cx="4641850" cy="3481387"/>
          </a:xfrm>
          <a:prstGeom prst="rect">
            <a:avLst/>
          </a:prstGeom>
        </p:spPr>
      </p:sp>
      <p:sp>
        <p:nvSpPr>
          <p:cNvPr id="467"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But what if assertions are disabled?</a:t>
            </a:r>
          </a:p>
          <a:p>
            <a:r>
              <a:rPr lang="en-US" sz="2000" b="0" strike="noStrike" spc="-1">
                <a:latin typeface="Arial"/>
              </a:rPr>
              <a:t>This is still uninformative to the client, as behavior under misuse is unspecified! There are situations when the client would like to use sqrt with negative inputs and react appropriately to the outcome. But if the behavior under negative inputs is not specified, the client will not be able to use it with negative inputs!</a:t>
            </a:r>
          </a:p>
        </p:txBody>
      </p:sp>
      <p:sp>
        <p:nvSpPr>
          <p:cNvPr id="468"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E64A5D7F-440E-4F13-BF6F-A4471129A107}" type="slidenum">
              <a:rPr lang="en-US" sz="1200" b="0" strike="noStrike" spc="-1">
                <a:solidFill>
                  <a:srgbClr val="000000"/>
                </a:solidFill>
                <a:latin typeface="Arial"/>
                <a:ea typeface="MS PGothic"/>
              </a:rPr>
              <a:t>35</a:t>
            </a:fld>
            <a:endParaRPr lang="en-US" sz="1200" b="0" strike="noStrike" spc="-1">
              <a:latin typeface="Times New Roman"/>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9" name="PlaceHolder 1"/>
          <p:cNvSpPr>
            <a:spLocks noGrp="1" noRot="1" noChangeAspect="1"/>
          </p:cNvSpPr>
          <p:nvPr>
            <p:ph type="sldImg"/>
          </p:nvPr>
        </p:nvSpPr>
        <p:spPr>
          <a:xfrm>
            <a:off x="1196975" y="696913"/>
            <a:ext cx="4641850" cy="3481387"/>
          </a:xfrm>
          <a:prstGeom prst="rect">
            <a:avLst/>
          </a:prstGeom>
        </p:spPr>
      </p:sp>
      <p:sp>
        <p:nvSpPr>
          <p:cNvPr id="470"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Doesn’t check result. That becomes client responsibility</a:t>
            </a:r>
          </a:p>
        </p:txBody>
      </p:sp>
      <p:sp>
        <p:nvSpPr>
          <p:cNvPr id="47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526A1AE0-72C1-4027-BCD3-7FE81DC25673}" type="slidenum">
              <a:rPr lang="en-US" sz="1200" b="0" strike="noStrike" spc="-1">
                <a:solidFill>
                  <a:srgbClr val="000000"/>
                </a:solidFill>
                <a:latin typeface="Arial"/>
                <a:ea typeface="MS PGothic"/>
              </a:rPr>
              <a:t>36</a:t>
            </a:fld>
            <a:endParaRPr lang="en-US" sz="1200" b="0" strike="noStrike" spc="-1">
              <a:latin typeface="Times New Roman"/>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PlaceHolder 1"/>
          <p:cNvSpPr>
            <a:spLocks noGrp="1" noRot="1" noChangeAspect="1"/>
          </p:cNvSpPr>
          <p:nvPr>
            <p:ph type="sldImg"/>
          </p:nvPr>
        </p:nvSpPr>
        <p:spPr>
          <a:xfrm>
            <a:off x="1196975" y="696913"/>
            <a:ext cx="4641850" cy="3481387"/>
          </a:xfrm>
          <a:prstGeom prst="rect">
            <a:avLst/>
          </a:prstGeom>
        </p:spPr>
      </p:sp>
      <p:sp>
        <p:nvSpPr>
          <p:cNvPr id="47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7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8AA6883-B5FF-400B-8F82-D219AFBFEB84}" type="slidenum">
              <a:rPr lang="en-US" sz="1200" b="0" strike="noStrike" spc="-1">
                <a:solidFill>
                  <a:srgbClr val="000000"/>
                </a:solidFill>
                <a:latin typeface="Arial"/>
                <a:ea typeface="MS PGothic"/>
              </a:rPr>
              <a:t>37</a:t>
            </a:fld>
            <a:endParaRPr lang="en-US" sz="1200" b="0" strike="noStrike" spc="-1">
              <a:latin typeface="Times New Roman"/>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 name="PlaceHolder 1"/>
          <p:cNvSpPr>
            <a:spLocks noGrp="1" noRot="1" noChangeAspect="1"/>
          </p:cNvSpPr>
          <p:nvPr>
            <p:ph type="sldImg"/>
          </p:nvPr>
        </p:nvSpPr>
        <p:spPr>
          <a:xfrm>
            <a:off x="1196975" y="696913"/>
            <a:ext cx="4641850" cy="3481387"/>
          </a:xfrm>
          <a:prstGeom prst="rect">
            <a:avLst/>
          </a:prstGeom>
        </p:spPr>
      </p:sp>
      <p:sp>
        <p:nvSpPr>
          <p:cNvPr id="476"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Is non-local handling good or bad?  It may be hard to find where the error occurred, on the other hand, it makes non-error code clearer to read/write.</a:t>
            </a:r>
          </a:p>
        </p:txBody>
      </p:sp>
      <p:sp>
        <p:nvSpPr>
          <p:cNvPr id="47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A6D1797-2212-4B11-B2C1-525B0C9D87E0}" type="slidenum">
              <a:rPr lang="en-US" sz="1200" b="0" strike="noStrike" spc="-1">
                <a:solidFill>
                  <a:srgbClr val="000000"/>
                </a:solidFill>
                <a:latin typeface="Arial"/>
                <a:ea typeface="MS PGothic"/>
              </a:rPr>
              <a:t>38</a:t>
            </a:fld>
            <a:endParaRPr lang="en-US" sz="1200" b="0" strike="noStrike" spc="-1">
              <a:latin typeface="Times New Roman"/>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 name="PlaceHolder 1"/>
          <p:cNvSpPr>
            <a:spLocks noGrp="1" noRot="1" noChangeAspect="1"/>
          </p:cNvSpPr>
          <p:nvPr>
            <p:ph type="sldImg"/>
          </p:nvPr>
        </p:nvSpPr>
        <p:spPr>
          <a:xfrm>
            <a:off x="1196975" y="696913"/>
            <a:ext cx="4641850" cy="3481387"/>
          </a:xfrm>
          <a:prstGeom prst="rect">
            <a:avLst/>
          </a:prstGeom>
        </p:spPr>
      </p:sp>
      <p:sp>
        <p:nvSpPr>
          <p:cNvPr id="47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8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220100B-EAEC-4E31-87CA-58C52B3E9CD9}" type="slidenum">
              <a:rPr lang="en-US" sz="1200" b="0" strike="noStrike" spc="-1">
                <a:solidFill>
                  <a:srgbClr val="000000"/>
                </a:solidFill>
                <a:latin typeface="Arial"/>
                <a:ea typeface="MS PGothic"/>
              </a:rPr>
              <a:t>39</a:t>
            </a:fld>
            <a:endParaRPr lang="en-US" sz="1200" b="0" strike="noStrike" spc="-1">
              <a:latin typeface="Times New Roman"/>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 name="PlaceHolder 1"/>
          <p:cNvSpPr>
            <a:spLocks noGrp="1" noRot="1" noChangeAspect="1"/>
          </p:cNvSpPr>
          <p:nvPr>
            <p:ph type="sldImg"/>
          </p:nvPr>
        </p:nvSpPr>
        <p:spPr>
          <a:xfrm>
            <a:off x="1196975" y="696913"/>
            <a:ext cx="4641850" cy="3481387"/>
          </a:xfrm>
          <a:prstGeom prst="rect">
            <a:avLst/>
          </a:prstGeom>
        </p:spPr>
      </p:sp>
      <p:sp>
        <p:nvSpPr>
          <p:cNvPr id="48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We can catch an exception or we can propagate an exception up the call chain. </a:t>
            </a:r>
          </a:p>
          <a:p>
            <a:endParaRPr lang="en-US" sz="2000" b="0" strike="noStrike" spc="-1" dirty="0">
              <a:latin typeface="Arial"/>
            </a:endParaRPr>
          </a:p>
          <a:p>
            <a:r>
              <a:rPr lang="en-US" sz="2000" b="0" strike="noStrike" spc="-1" dirty="0">
                <a:latin typeface="Arial"/>
              </a:rPr>
              <a:t>Better to catch it and throw a more appropriate one, such as </a:t>
            </a:r>
            <a:r>
              <a:rPr lang="en-US" sz="2000" b="0" strike="noStrike" spc="-1" dirty="0" err="1">
                <a:latin typeface="Arial"/>
              </a:rPr>
              <a:t>NoRealSolutionException</a:t>
            </a:r>
            <a:r>
              <a:rPr lang="en-US" sz="2000" b="0" strike="noStrike" spc="-1" dirty="0">
                <a:latin typeface="Arial"/>
              </a:rPr>
              <a:t>.</a:t>
            </a:r>
          </a:p>
          <a:p>
            <a:endParaRPr lang="en-US" sz="2000" b="0" strike="noStrike" spc="-1" dirty="0">
              <a:latin typeface="Arial"/>
            </a:endParaRPr>
          </a:p>
        </p:txBody>
      </p:sp>
      <p:sp>
        <p:nvSpPr>
          <p:cNvPr id="48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8B918FC-31A2-4684-ABA4-C0743819A11F}" type="slidenum">
              <a:rPr lang="en-US" sz="1200" b="0" strike="noStrike" spc="-1">
                <a:solidFill>
                  <a:srgbClr val="000000"/>
                </a:solidFill>
                <a:latin typeface="Arial"/>
                <a:ea typeface="MS PGothic"/>
              </a:rPr>
              <a:t>40</a:t>
            </a:fld>
            <a:endParaRPr lang="en-US" sz="1200" b="0" strike="noStrike" spc="-1">
              <a:latin typeface="Times New Roman"/>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 name="PlaceHolder 1"/>
          <p:cNvSpPr>
            <a:spLocks noGrp="1" noRot="1" noChangeAspect="1"/>
          </p:cNvSpPr>
          <p:nvPr>
            <p:ph type="sldImg"/>
          </p:nvPr>
        </p:nvSpPr>
        <p:spPr>
          <a:xfrm>
            <a:off x="1196975" y="696913"/>
            <a:ext cx="4641850" cy="3481387"/>
          </a:xfrm>
          <a:prstGeom prst="rect">
            <a:avLst/>
          </a:prstGeom>
        </p:spPr>
      </p:sp>
      <p:sp>
        <p:nvSpPr>
          <p:cNvPr id="485"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dirty="0">
                <a:latin typeface="Arial"/>
              </a:rPr>
              <a:t>In C++, you may have handled this by returning a bool and passing result back by reference.</a:t>
            </a:r>
          </a:p>
          <a:p>
            <a:endParaRPr lang="en-US" sz="2000" b="0" strike="noStrike" spc="-1" dirty="0">
              <a:latin typeface="Arial"/>
            </a:endParaRPr>
          </a:p>
          <a:p>
            <a:r>
              <a:rPr lang="en-US" sz="2000" b="0" strike="noStrike" spc="-1" dirty="0">
                <a:latin typeface="Arial"/>
              </a:rPr>
              <a:t>Another idea (particularly used in functional programming languages) is to return a pair, e.g.:</a:t>
            </a:r>
          </a:p>
          <a:p>
            <a:endParaRPr lang="en-US" sz="2000" b="0" strike="noStrike" spc="-1" dirty="0">
              <a:latin typeface="Arial"/>
            </a:endParaRPr>
          </a:p>
          <a:p>
            <a:r>
              <a:rPr lang="en-US" sz="2000" b="0" strike="noStrike" spc="-1" dirty="0">
                <a:latin typeface="Arial"/>
              </a:rPr>
              <a:t>pair(bool, int) find(</a:t>
            </a:r>
            <a:r>
              <a:rPr lang="en-US" sz="2000" b="0" strike="noStrike" spc="-1" dirty="0" err="1">
                <a:latin typeface="Arial"/>
              </a:rPr>
              <a:t>array,element</a:t>
            </a:r>
            <a:r>
              <a:rPr lang="en-US" sz="2000" b="0" strike="noStrike" spc="-1" dirty="0">
                <a:latin typeface="Arial"/>
              </a:rPr>
              <a:t>)</a:t>
            </a:r>
          </a:p>
          <a:p>
            <a:endParaRPr lang="en-US" sz="2000" b="0" strike="noStrike" spc="-1" dirty="0">
              <a:latin typeface="Arial"/>
            </a:endParaRPr>
          </a:p>
          <a:p>
            <a:r>
              <a:rPr lang="en-US" sz="2000" b="0" strike="noStrike" spc="-1" dirty="0">
                <a:latin typeface="Arial"/>
              </a:rPr>
              <a:t>returns (true, </a:t>
            </a:r>
            <a:r>
              <a:rPr lang="en-US" sz="2000" b="0" strike="noStrike" spc="-1" dirty="0" err="1">
                <a:latin typeface="Arial"/>
              </a:rPr>
              <a:t>i</a:t>
            </a:r>
            <a:r>
              <a:rPr lang="en-US" sz="2000" b="0" strike="noStrike" spc="-1" dirty="0">
                <a:latin typeface="Arial"/>
              </a:rPr>
              <a:t>)   if array[</a:t>
            </a:r>
            <a:r>
              <a:rPr lang="en-US" sz="2000" b="0" strike="noStrike" spc="-1" dirty="0" err="1">
                <a:latin typeface="Arial"/>
              </a:rPr>
              <a:t>i</a:t>
            </a:r>
            <a:r>
              <a:rPr lang="en-US" sz="2000" b="0" strike="noStrike" spc="-1" dirty="0">
                <a:latin typeface="Arial"/>
              </a:rPr>
              <a:t>] == element</a:t>
            </a:r>
          </a:p>
          <a:p>
            <a:r>
              <a:rPr lang="en-US" sz="2000" b="0" strike="noStrike" spc="-1" dirty="0">
                <a:latin typeface="Arial"/>
              </a:rPr>
              <a:t>returns (false, </a:t>
            </a:r>
            <a:r>
              <a:rPr lang="en-US" sz="2000" b="0" strike="noStrike" spc="-1" dirty="0" err="1">
                <a:latin typeface="Arial"/>
              </a:rPr>
              <a:t>i</a:t>
            </a:r>
            <a:r>
              <a:rPr lang="en-US" sz="2000" b="0" strike="noStrike" spc="-1" dirty="0">
                <a:latin typeface="Arial"/>
              </a:rPr>
              <a:t>)  if not found, and inserting element at index </a:t>
            </a:r>
            <a:r>
              <a:rPr lang="en-US" sz="2000" b="0" strike="noStrike" spc="-1" dirty="0" err="1">
                <a:latin typeface="Arial"/>
              </a:rPr>
              <a:t>i</a:t>
            </a:r>
            <a:r>
              <a:rPr lang="en-US" sz="2000" b="0" strike="noStrike" spc="-1" dirty="0">
                <a:latin typeface="Arial"/>
              </a:rPr>
              <a:t> would keep array sorted.</a:t>
            </a:r>
          </a:p>
          <a:p>
            <a:endParaRPr lang="en-US" sz="2000" b="0" strike="noStrike" spc="-1" dirty="0">
              <a:latin typeface="Arial"/>
            </a:endParaRPr>
          </a:p>
          <a:p>
            <a:r>
              <a:rPr lang="en-US" sz="2000" b="0" strike="noStrike" spc="-1" dirty="0">
                <a:latin typeface="Arial"/>
              </a:rPr>
              <a:t>Functional languages have record types that make creating arbitrary “pairs” and pattern matching against them really easy.</a:t>
            </a:r>
          </a:p>
          <a:p>
            <a:endParaRPr lang="en-US" sz="2000" b="0" strike="noStrike" spc="-1" dirty="0">
              <a:latin typeface="Arial"/>
            </a:endParaRPr>
          </a:p>
        </p:txBody>
      </p:sp>
      <p:sp>
        <p:nvSpPr>
          <p:cNvPr id="48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6500B425-B8FD-4EC5-936A-407B9FAD8986}" type="slidenum">
              <a:rPr lang="en-US" sz="1200" b="0" strike="noStrike" spc="-1">
                <a:solidFill>
                  <a:srgbClr val="000000"/>
                </a:solidFill>
                <a:latin typeface="Arial"/>
                <a:ea typeface="MS PGothic"/>
              </a:rPr>
              <a:t>41</a:t>
            </a:fld>
            <a:endParaRPr lang="en-US" sz="1200" b="0" strike="noStrike" spc="-1">
              <a:latin typeface="Times New Roman"/>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PlaceHolder 1"/>
          <p:cNvSpPr>
            <a:spLocks noGrp="1" noRot="1" noChangeAspect="1"/>
          </p:cNvSpPr>
          <p:nvPr>
            <p:ph type="sldImg"/>
          </p:nvPr>
        </p:nvSpPr>
        <p:spPr>
          <a:xfrm>
            <a:off x="1196975" y="696913"/>
            <a:ext cx="4641850" cy="3481387"/>
          </a:xfrm>
          <a:prstGeom prst="rect">
            <a:avLst/>
          </a:prstGeom>
        </p:spPr>
      </p:sp>
      <p:sp>
        <p:nvSpPr>
          <p:cNvPr id="488"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48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57C9AD1-DA2F-41CA-9497-5FCF3BE9E89C}" type="slidenum">
              <a:rPr lang="en-US" sz="1200" b="0" strike="noStrike" spc="-1">
                <a:solidFill>
                  <a:srgbClr val="000000"/>
                </a:solidFill>
                <a:latin typeface="Arial"/>
                <a:ea typeface="MS PGothic"/>
              </a:rPr>
              <a:t>44</a:t>
            </a:fld>
            <a:endParaRPr lang="en-US" sz="1200" b="0" strike="noStrike" spc="-1">
              <a:latin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 name="PlaceHolder 1"/>
          <p:cNvSpPr>
            <a:spLocks noGrp="1" noRot="1" noChangeAspect="1"/>
          </p:cNvSpPr>
          <p:nvPr>
            <p:ph type="sldImg"/>
          </p:nvPr>
        </p:nvSpPr>
        <p:spPr>
          <a:xfrm>
            <a:off x="1196975" y="696913"/>
            <a:ext cx="4641850" cy="3481387"/>
          </a:xfrm>
          <a:prstGeom prst="rect">
            <a:avLst/>
          </a:prstGeom>
        </p:spPr>
      </p:sp>
      <p:sp>
        <p:nvSpPr>
          <p:cNvPr id="38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8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76BE65BE-CD5E-45AA-AD83-F2359C8DABD5}" type="slidenum">
              <a:rPr lang="en-US" sz="1200" b="0" strike="noStrike" spc="-1">
                <a:solidFill>
                  <a:srgbClr val="000000"/>
                </a:solidFill>
                <a:latin typeface="Arial"/>
                <a:ea typeface="MS PGothic"/>
              </a:rPr>
              <a:t>4</a:t>
            </a:fld>
            <a:endParaRPr lang="en-US" sz="1200" b="0" strike="noStrike" spc="-1">
              <a:latin typeface="Times New Roman"/>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 name="PlaceHolder 1"/>
          <p:cNvSpPr>
            <a:spLocks noGrp="1" noRot="1" noChangeAspect="1"/>
          </p:cNvSpPr>
          <p:nvPr>
            <p:ph type="sldImg"/>
          </p:nvPr>
        </p:nvSpPr>
        <p:spPr>
          <a:xfrm>
            <a:off x="1196975" y="696913"/>
            <a:ext cx="4641850" cy="3481387"/>
          </a:xfrm>
          <a:prstGeom prst="rect">
            <a:avLst/>
          </a:prstGeom>
        </p:spPr>
      </p:sp>
      <p:sp>
        <p:nvSpPr>
          <p:cNvPr id="49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dirty="0">
              <a:latin typeface="Arial"/>
            </a:endParaRPr>
          </a:p>
        </p:txBody>
      </p:sp>
      <p:sp>
        <p:nvSpPr>
          <p:cNvPr id="49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E4B9416-99AB-46E9-9057-CA8C79F95254}" type="slidenum">
              <a:rPr lang="en-US" sz="1200" b="0" strike="noStrike" spc="-1">
                <a:solidFill>
                  <a:srgbClr val="000000"/>
                </a:solidFill>
                <a:latin typeface="Arial"/>
                <a:ea typeface="MS PGothic"/>
              </a:rPr>
              <a:t>45</a:t>
            </a:fld>
            <a:endParaRPr lang="en-US" sz="1200" b="0" strike="noStrike" spc="-1">
              <a:latin typeface="Times New Roman"/>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30787" cy="3771900"/>
          </a:xfrm>
        </p:spPr>
      </p:sp>
      <p:sp>
        <p:nvSpPr>
          <p:cNvPr id="3" name="Notes Placeholder 2"/>
          <p:cNvSpPr>
            <a:spLocks noGrp="1"/>
          </p:cNvSpPr>
          <p:nvPr>
            <p:ph type="body" idx="1"/>
          </p:nvPr>
        </p:nvSpPr>
        <p:spPr/>
        <p:txBody>
          <a:bodyPr/>
          <a:lstStyle/>
          <a:p>
            <a:r>
              <a:rPr lang="en-US" dirty="0"/>
              <a:t>See </a:t>
            </a:r>
            <a:r>
              <a:rPr lang="en-US" sz="1200" kern="1200" dirty="0">
                <a:solidFill>
                  <a:schemeClr val="tx1"/>
                </a:solidFill>
                <a:latin typeface="+mn-lt"/>
                <a:ea typeface="+mn-ea"/>
                <a:cs typeface="+mn-cs"/>
              </a:rPr>
              <a:t>IOExcDemo.java</a:t>
            </a:r>
            <a:endParaRPr lang="en-US" dirty="0"/>
          </a:p>
        </p:txBody>
      </p:sp>
      <p:sp>
        <p:nvSpPr>
          <p:cNvPr id="4" name="Slide Number Placeholder 3"/>
          <p:cNvSpPr>
            <a:spLocks noGrp="1"/>
          </p:cNvSpPr>
          <p:nvPr>
            <p:ph type="sldNum"/>
          </p:nvPr>
        </p:nvSpPr>
        <p:spPr/>
        <p:txBody>
          <a:bodyPr/>
          <a:lstStyle/>
          <a:p>
            <a:pPr algn="r"/>
            <a:fld id="{3264D997-3559-4937-ADB3-24373032C096}" type="slidenum">
              <a:rPr lang="en-US" sz="1400" b="0" strike="noStrike" spc="-1" smtClean="0">
                <a:latin typeface="Times New Roman"/>
              </a:rPr>
              <a:t>46</a:t>
            </a:fld>
            <a:endParaRPr lang="en-US" sz="1400" b="0" strike="noStrike" spc="-1">
              <a:latin typeface="Times New Roman"/>
            </a:endParaRPr>
          </a:p>
        </p:txBody>
      </p:sp>
    </p:spTree>
    <p:extLst>
      <p:ext uri="{BB962C8B-B14F-4D97-AF65-F5344CB8AC3E}">
        <p14:creationId xmlns:p14="http://schemas.microsoft.com/office/powerpoint/2010/main" val="15780489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noRot="1" noChangeAspect="1"/>
          </p:cNvSpPr>
          <p:nvPr>
            <p:ph type="sldImg"/>
          </p:nvPr>
        </p:nvSpPr>
        <p:spPr>
          <a:xfrm>
            <a:off x="1196975" y="696913"/>
            <a:ext cx="4641850" cy="3481387"/>
          </a:xfrm>
          <a:prstGeom prst="rect">
            <a:avLst/>
          </a:prstGeom>
        </p:spPr>
      </p:sp>
      <p:sp>
        <p:nvSpPr>
          <p:cNvPr id="494"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FileNotFound</a:t>
            </a:r>
          </a:p>
        </p:txBody>
      </p:sp>
      <p:sp>
        <p:nvSpPr>
          <p:cNvPr id="495"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E9B069B-6C24-4A42-AE1B-023576BB9478}" type="slidenum">
              <a:rPr lang="en-US" sz="1200" b="0" strike="noStrike" spc="-1">
                <a:solidFill>
                  <a:srgbClr val="000000"/>
                </a:solidFill>
                <a:latin typeface="Arial"/>
                <a:ea typeface="MS PGothic"/>
              </a:rPr>
              <a:t>49</a:t>
            </a:fld>
            <a:endParaRPr lang="en-US" sz="1200" b="0" strike="noStrike" spc="-1">
              <a:latin typeface="Times New Roman"/>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196975" y="696913"/>
            <a:ext cx="4641850" cy="3481387"/>
          </a:xfrm>
          <a:prstGeom prst="rect">
            <a:avLst/>
          </a:prstGeom>
        </p:spPr>
      </p:sp>
      <p:sp>
        <p:nvSpPr>
          <p:cNvPr id="500"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01"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DC083F80-CD43-439F-A09A-53C20ACC7B45}" type="slidenum">
              <a:rPr lang="en-US" sz="1200" b="0" strike="noStrike" spc="-1">
                <a:solidFill>
                  <a:srgbClr val="000000"/>
                </a:solidFill>
                <a:latin typeface="Arial"/>
                <a:ea typeface="MS PGothic"/>
              </a:rPr>
              <a:t>51</a:t>
            </a:fld>
            <a:endParaRPr lang="en-US" sz="1200" b="0" strike="noStrike" spc="-1">
              <a:latin typeface="Times New Roman"/>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1196975" y="696913"/>
            <a:ext cx="4641850" cy="3481387"/>
          </a:xfrm>
          <a:prstGeom prst="rect">
            <a:avLst/>
          </a:prstGeom>
        </p:spPr>
      </p:sp>
      <p:sp>
        <p:nvSpPr>
          <p:cNvPr id="503"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04"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C09CFC4-E713-4645-8E42-3FF5521592FB}" type="slidenum">
              <a:rPr lang="en-US" sz="1200" b="0" strike="noStrike" spc="-1">
                <a:solidFill>
                  <a:srgbClr val="000000"/>
                </a:solidFill>
                <a:latin typeface="Arial"/>
                <a:ea typeface="MS PGothic"/>
              </a:rPr>
              <a:t>52</a:t>
            </a:fld>
            <a:endParaRPr lang="en-US" sz="1200" b="0" strike="noStrike" spc="-1">
              <a:latin typeface="Times New Roman"/>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5" name="PlaceHolder 1"/>
          <p:cNvSpPr>
            <a:spLocks noGrp="1" noRot="1" noChangeAspect="1"/>
          </p:cNvSpPr>
          <p:nvPr>
            <p:ph type="sldImg"/>
          </p:nvPr>
        </p:nvSpPr>
        <p:spPr>
          <a:xfrm>
            <a:off x="1196975" y="696913"/>
            <a:ext cx="4641850" cy="3481387"/>
          </a:xfrm>
          <a:prstGeom prst="rect">
            <a:avLst/>
          </a:prstGeom>
        </p:spPr>
      </p:sp>
      <p:sp>
        <p:nvSpPr>
          <p:cNvPr id="506"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07"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950638BD-F497-449C-A0AB-B68B85A84723}" type="slidenum">
              <a:rPr lang="en-US" sz="1200" b="0" strike="noStrike" spc="-1">
                <a:solidFill>
                  <a:srgbClr val="000000"/>
                </a:solidFill>
                <a:latin typeface="Arial"/>
                <a:ea typeface="MS PGothic"/>
              </a:rPr>
              <a:t>53</a:t>
            </a:fld>
            <a:endParaRPr lang="en-US" sz="1200" b="0" strike="noStrike" spc="-1">
              <a:latin typeface="Times New Roman"/>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 name="PlaceHolder 1"/>
          <p:cNvSpPr>
            <a:spLocks noGrp="1" noRot="1" noChangeAspect="1"/>
          </p:cNvSpPr>
          <p:nvPr>
            <p:ph type="sldImg"/>
          </p:nvPr>
        </p:nvSpPr>
        <p:spPr>
          <a:xfrm>
            <a:off x="1196975" y="696913"/>
            <a:ext cx="4641850" cy="3481387"/>
          </a:xfrm>
          <a:prstGeom prst="rect">
            <a:avLst/>
          </a:prstGeom>
        </p:spPr>
      </p:sp>
      <p:sp>
        <p:nvSpPr>
          <p:cNvPr id="509"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51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A36F91CF-7B31-48BE-80F1-30EC327BF7FF}" type="slidenum">
              <a:rPr lang="en-US" sz="1200" b="0" strike="noStrike" spc="-1">
                <a:solidFill>
                  <a:srgbClr val="000000"/>
                </a:solidFill>
                <a:latin typeface="Arial"/>
                <a:ea typeface="MS PGothic"/>
              </a:rPr>
              <a:t>54</a:t>
            </a:fld>
            <a:endParaRPr lang="en-US" sz="1200" b="0" strike="noStrike" spc="-1">
              <a:latin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8" name="PlaceHolder 1"/>
          <p:cNvSpPr>
            <a:spLocks noGrp="1" noRot="1" noChangeAspect="1"/>
          </p:cNvSpPr>
          <p:nvPr>
            <p:ph type="sldImg"/>
          </p:nvPr>
        </p:nvSpPr>
        <p:spPr>
          <a:xfrm>
            <a:off x="1196975" y="696913"/>
            <a:ext cx="4641850" cy="3481387"/>
          </a:xfrm>
          <a:prstGeom prst="rect">
            <a:avLst/>
          </a:prstGeom>
        </p:spPr>
      </p:sp>
      <p:sp>
        <p:nvSpPr>
          <p:cNvPr id="389"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Why not? Maybe checkRep() is expensive.</a:t>
            </a:r>
          </a:p>
        </p:txBody>
      </p:sp>
      <p:sp>
        <p:nvSpPr>
          <p:cNvPr id="390"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45031725-A48E-499D-AC28-46182EA95CB4}" type="slidenum">
              <a:rPr lang="en-US" sz="1200" b="0" strike="noStrike" spc="-1">
                <a:solidFill>
                  <a:srgbClr val="000000"/>
                </a:solidFill>
                <a:latin typeface="Arial"/>
                <a:ea typeface="MS PGothic"/>
              </a:rPr>
              <a:t>5</a:t>
            </a:fld>
            <a:endParaRPr lang="en-US" sz="1200" b="0" strike="noStrike" spc="-1">
              <a:latin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PlaceHolder 1"/>
          <p:cNvSpPr>
            <a:spLocks noGrp="1" noRot="1" noChangeAspect="1"/>
          </p:cNvSpPr>
          <p:nvPr>
            <p:ph type="sldImg"/>
          </p:nvPr>
        </p:nvSpPr>
        <p:spPr>
          <a:xfrm>
            <a:off x="1196975" y="696913"/>
            <a:ext cx="4641850" cy="3481387"/>
          </a:xfrm>
          <a:prstGeom prst="rect">
            <a:avLst/>
          </a:prstGeom>
        </p:spPr>
      </p:sp>
      <p:sp>
        <p:nvSpPr>
          <p:cNvPr id="395"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396"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6AEAAC6-65AB-45B7-A4CD-6C3F14342EBA}" type="slidenum">
              <a:rPr lang="en-US" sz="1200" b="0" strike="noStrike" spc="-1">
                <a:solidFill>
                  <a:srgbClr val="000000"/>
                </a:solidFill>
                <a:latin typeface="Arial"/>
                <a:ea typeface="MS PGothic"/>
              </a:rPr>
              <a:t>6</a:t>
            </a:fld>
            <a:endParaRPr lang="en-US" sz="1200" b="0" strike="noStrike" spc="-1">
              <a:latin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PlaceHolder 1"/>
          <p:cNvSpPr>
            <a:spLocks noGrp="1" noRot="1" noChangeAspect="1"/>
          </p:cNvSpPr>
          <p:nvPr>
            <p:ph type="sldImg"/>
          </p:nvPr>
        </p:nvSpPr>
        <p:spPr>
          <a:xfrm>
            <a:off x="1196975" y="696913"/>
            <a:ext cx="4641850" cy="3481387"/>
          </a:xfrm>
          <a:prstGeom prst="rect">
            <a:avLst/>
          </a:prstGeom>
        </p:spPr>
      </p:sp>
      <p:sp>
        <p:nvSpPr>
          <p:cNvPr id="392"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What is the difference between constructors and producers?</a:t>
            </a:r>
          </a:p>
          <a:p>
            <a:r>
              <a:rPr lang="en-US" sz="2000" b="0" strike="noStrike" spc="-1">
                <a:latin typeface="Arial"/>
              </a:rPr>
              <a:t>Make sure observers and producers don’t modify object.</a:t>
            </a:r>
          </a:p>
          <a:p>
            <a:r>
              <a:rPr lang="en-US" sz="2000" b="0" strike="noStrike" spc="-1">
                <a:latin typeface="Arial"/>
              </a:rPr>
              <a:t>Do observers and producers return the right thing?</a:t>
            </a:r>
          </a:p>
          <a:p>
            <a:r>
              <a:rPr lang="en-US" sz="2000" b="0" strike="noStrike" spc="-1">
                <a:latin typeface="Arial"/>
              </a:rPr>
              <a:t>Benevolent side-effects? Are they really benevolent?</a:t>
            </a:r>
          </a:p>
        </p:txBody>
      </p:sp>
      <p:sp>
        <p:nvSpPr>
          <p:cNvPr id="393"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10A210E1-EF62-4A4B-A81D-BEC7DD85245E}" type="slidenum">
              <a:rPr lang="en-US" sz="1200" b="0" strike="noStrike" spc="-1">
                <a:solidFill>
                  <a:srgbClr val="000000"/>
                </a:solidFill>
                <a:latin typeface="Arial"/>
                <a:ea typeface="MS PGothic"/>
              </a:rPr>
              <a:t>7</a:t>
            </a:fld>
            <a:endParaRPr lang="en-US" sz="1200" b="0" strike="noStrike" spc="-1">
              <a:latin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 name="PlaceHolder 1"/>
          <p:cNvSpPr>
            <a:spLocks noGrp="1" noRot="1" noChangeAspect="1"/>
          </p:cNvSpPr>
          <p:nvPr>
            <p:ph type="sldImg"/>
          </p:nvPr>
        </p:nvSpPr>
        <p:spPr>
          <a:xfrm>
            <a:off x="1196975" y="696913"/>
            <a:ext cx="4641850" cy="3481387"/>
          </a:xfrm>
          <a:prstGeom prst="rect">
            <a:avLst/>
          </a:prstGeom>
        </p:spPr>
      </p:sp>
      <p:sp>
        <p:nvSpPr>
          <p:cNvPr id="398" name="PlaceHolder 2"/>
          <p:cNvSpPr>
            <a:spLocks noGrp="1"/>
          </p:cNvSpPr>
          <p:nvPr>
            <p:ph type="body"/>
          </p:nvPr>
        </p:nvSpPr>
        <p:spPr>
          <a:xfrm>
            <a:off x="703440" y="4410000"/>
            <a:ext cx="5627160" cy="4176360"/>
          </a:xfrm>
          <a:prstGeom prst="rect">
            <a:avLst/>
          </a:prstGeom>
        </p:spPr>
        <p:txBody>
          <a:bodyPr lIns="93240" tIns="46800" rIns="93240" bIns="46800"/>
          <a:lstStyle/>
          <a:p>
            <a:r>
              <a:rPr lang="en-US" sz="2000" b="0" strike="noStrike" spc="-1">
                <a:latin typeface="Arial"/>
              </a:rPr>
              <a:t>Other reasons too! If there is an accidental mutation, we’ll catch it when trying to prove that the rep invariant holds!</a:t>
            </a:r>
          </a:p>
        </p:txBody>
      </p:sp>
      <p:sp>
        <p:nvSpPr>
          <p:cNvPr id="399"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F4267C94-3B3A-49AA-9B6B-F2C6CCC63F7E}" type="slidenum">
              <a:rPr lang="en-US" sz="1200" b="0" strike="noStrike" spc="-1">
                <a:solidFill>
                  <a:srgbClr val="000000"/>
                </a:solidFill>
                <a:latin typeface="Arial"/>
                <a:ea typeface="MS PGothic"/>
              </a:rPr>
              <a:t>8</a:t>
            </a:fld>
            <a:endParaRPr lang="en-US" sz="1200" b="0" strike="noStrike" spc="-1">
              <a:latin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PlaceHolder 1"/>
          <p:cNvSpPr>
            <a:spLocks noGrp="1" noRot="1" noChangeAspect="1"/>
          </p:cNvSpPr>
          <p:nvPr>
            <p:ph type="sldImg"/>
          </p:nvPr>
        </p:nvSpPr>
        <p:spPr>
          <a:xfrm>
            <a:off x="1196975" y="696913"/>
            <a:ext cx="4641850" cy="3481387"/>
          </a:xfrm>
          <a:prstGeom prst="rect">
            <a:avLst/>
          </a:prstGeom>
        </p:spPr>
      </p:sp>
      <p:sp>
        <p:nvSpPr>
          <p:cNvPr id="401" name="PlaceHolder 2"/>
          <p:cNvSpPr>
            <a:spLocks noGrp="1"/>
          </p:cNvSpPr>
          <p:nvPr>
            <p:ph type="body"/>
          </p:nvPr>
        </p:nvSpPr>
        <p:spPr>
          <a:xfrm>
            <a:off x="703440" y="4410000"/>
            <a:ext cx="5627160" cy="4176360"/>
          </a:xfrm>
          <a:prstGeom prst="rect">
            <a:avLst/>
          </a:prstGeom>
        </p:spPr>
        <p:txBody>
          <a:bodyPr lIns="93240" tIns="46800" rIns="93240" bIns="46800"/>
          <a:lstStyle/>
          <a:p>
            <a:endParaRPr lang="en-US" sz="2000" b="0" strike="noStrike" spc="-1">
              <a:latin typeface="Arial"/>
            </a:endParaRPr>
          </a:p>
        </p:txBody>
      </p:sp>
      <p:sp>
        <p:nvSpPr>
          <p:cNvPr id="402" name="TextShape 3"/>
          <p:cNvSpPr txBox="1"/>
          <p:nvPr/>
        </p:nvSpPr>
        <p:spPr>
          <a:xfrm>
            <a:off x="3984480" y="8818560"/>
            <a:ext cx="3047760" cy="463320"/>
          </a:xfrm>
          <a:prstGeom prst="rect">
            <a:avLst/>
          </a:prstGeom>
          <a:noFill/>
          <a:ln w="9360">
            <a:noFill/>
          </a:ln>
        </p:spPr>
        <p:txBody>
          <a:bodyPr lIns="93240" tIns="46800" rIns="93240" bIns="46800" anchor="b"/>
          <a:lstStyle/>
          <a:p>
            <a:pPr algn="r">
              <a:lnSpc>
                <a:spcPct val="100000"/>
              </a:lnSpc>
            </a:pPr>
            <a:fld id="{B3D93799-3596-4EF6-B014-699A138440E5}" type="slidenum">
              <a:rPr lang="en-US" sz="1200" b="0" strike="noStrike" spc="-1">
                <a:solidFill>
                  <a:srgbClr val="000000"/>
                </a:solidFill>
                <a:latin typeface="Arial"/>
                <a:ea typeface="MS PGothic"/>
              </a:rPr>
              <a:t>9</a:t>
            </a:fld>
            <a:endParaRPr lang="en-US"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8"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9"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1"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2"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3"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4"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36"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7"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8"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39"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0"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41"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49"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1"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3"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4"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6"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58"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59"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0"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 name="PlaceHolder 2"/>
          <p:cNvSpPr>
            <a:spLocks noGrp="1"/>
          </p:cNvSpPr>
          <p:nvPr>
            <p:ph type="subTitle"/>
          </p:nvPr>
        </p:nvSpPr>
        <p:spPr>
          <a:xfrm>
            <a:off x="628560" y="1825560"/>
            <a:ext cx="7886520" cy="435096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2"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3"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4"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6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7"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68"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0" name="PlaceHolder 2"/>
          <p:cNvSpPr>
            <a:spLocks noGrp="1"/>
          </p:cNvSpPr>
          <p:nvPr>
            <p:ph type="body"/>
          </p:nvPr>
        </p:nvSpPr>
        <p:spPr>
          <a:xfrm>
            <a:off x="628560" y="182556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1" name="PlaceHolder 3"/>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3"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4"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5"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6" name="PlaceHolder 5"/>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78" name="PlaceHolder 2"/>
          <p:cNvSpPr>
            <a:spLocks noGrp="1"/>
          </p:cNvSpPr>
          <p:nvPr>
            <p:ph type="body"/>
          </p:nvPr>
        </p:nvSpPr>
        <p:spPr>
          <a:xfrm>
            <a:off x="62856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79" name="PlaceHolder 3"/>
          <p:cNvSpPr>
            <a:spLocks noGrp="1"/>
          </p:cNvSpPr>
          <p:nvPr>
            <p:ph type="body"/>
          </p:nvPr>
        </p:nvSpPr>
        <p:spPr>
          <a:xfrm>
            <a:off x="329508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0" name="PlaceHolder 4"/>
          <p:cNvSpPr>
            <a:spLocks noGrp="1"/>
          </p:cNvSpPr>
          <p:nvPr>
            <p:ph type="body"/>
          </p:nvPr>
        </p:nvSpPr>
        <p:spPr>
          <a:xfrm>
            <a:off x="5961240" y="182556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1" name="PlaceHolder 5"/>
          <p:cNvSpPr>
            <a:spLocks noGrp="1"/>
          </p:cNvSpPr>
          <p:nvPr>
            <p:ph type="body"/>
          </p:nvPr>
        </p:nvSpPr>
        <p:spPr>
          <a:xfrm>
            <a:off x="62856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2" name="PlaceHolder 6"/>
          <p:cNvSpPr>
            <a:spLocks noGrp="1"/>
          </p:cNvSpPr>
          <p:nvPr>
            <p:ph type="body"/>
          </p:nvPr>
        </p:nvSpPr>
        <p:spPr>
          <a:xfrm>
            <a:off x="329508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83" name="PlaceHolder 7"/>
          <p:cNvSpPr>
            <a:spLocks noGrp="1"/>
          </p:cNvSpPr>
          <p:nvPr>
            <p:ph type="body"/>
          </p:nvPr>
        </p:nvSpPr>
        <p:spPr>
          <a:xfrm>
            <a:off x="5961240" y="4098240"/>
            <a:ext cx="253908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A9263-A8F5-404A-A97D-1C604FB7CA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4173A7-DC46-4887-9157-9AE5575124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4A98D1-8D52-4A2A-8A0C-CF7835B67958}"/>
              </a:ext>
            </a:extLst>
          </p:cNvPr>
          <p:cNvSpPr>
            <a:spLocks noGrp="1"/>
          </p:cNvSpPr>
          <p:nvPr>
            <p:ph type="dt" sz="half" idx="10"/>
          </p:nvPr>
        </p:nvSpPr>
        <p:spPr/>
        <p:txBody>
          <a:bodyPr/>
          <a:lstStyle/>
          <a:p>
            <a:fld id="{8E02EEE2-BBEB-417C-A3F8-56D01B92C4D5}" type="datetimeFigureOut">
              <a:rPr lang="en-US" smtClean="0"/>
              <a:t>3/14/21</a:t>
            </a:fld>
            <a:endParaRPr lang="en-US"/>
          </a:p>
        </p:txBody>
      </p:sp>
      <p:sp>
        <p:nvSpPr>
          <p:cNvPr id="5" name="Footer Placeholder 4">
            <a:extLst>
              <a:ext uri="{FF2B5EF4-FFF2-40B4-BE49-F238E27FC236}">
                <a16:creationId xmlns:a16="http://schemas.microsoft.com/office/drawing/2014/main" id="{80471271-CB10-4B96-AC73-C4989D888B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F2C8B0-D321-44F6-AF3C-E74780903A9C}"/>
              </a:ext>
            </a:extLst>
          </p:cNvPr>
          <p:cNvSpPr>
            <a:spLocks noGrp="1"/>
          </p:cNvSpPr>
          <p:nvPr>
            <p:ph type="sldNum" sz="quarter" idx="12"/>
          </p:nvPr>
        </p:nvSpPr>
        <p:spPr/>
        <p:txBody>
          <a:bodyPr/>
          <a:lstStyle/>
          <a:p>
            <a:fld id="{230DED9D-E5DB-4638-A792-469B4054E4E6}" type="slidenum">
              <a:rPr lang="en-US" smtClean="0"/>
              <a:t>‹#›</a:t>
            </a:fld>
            <a:endParaRPr lang="en-US"/>
          </a:p>
        </p:txBody>
      </p:sp>
    </p:spTree>
    <p:extLst>
      <p:ext uri="{BB962C8B-B14F-4D97-AF65-F5344CB8AC3E}">
        <p14:creationId xmlns:p14="http://schemas.microsoft.com/office/powerpoint/2010/main" val="20197567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8FEEA-468D-4A7E-A585-54BAAA64846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6CB5BBB-08F6-4DFD-86A7-63C58F3B4F7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0610E72-D2BA-4290-96F7-40F661BDD116}"/>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5" name="Footer Placeholder 4">
            <a:extLst>
              <a:ext uri="{FF2B5EF4-FFF2-40B4-BE49-F238E27FC236}">
                <a16:creationId xmlns:a16="http://schemas.microsoft.com/office/drawing/2014/main" id="{08771BE5-13D9-4FFD-8252-C35AC8FA9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55959F-FE12-4B6F-AF3D-99E3A0D984F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460582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6578A-15F1-4F59-A7C1-BEA3844286C1}"/>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1C0B69D-2240-4391-8911-936AF912358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DCE42E-7B76-419F-9B9D-BF1134AB0B2E}"/>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5" name="Footer Placeholder 4">
            <a:extLst>
              <a:ext uri="{FF2B5EF4-FFF2-40B4-BE49-F238E27FC236}">
                <a16:creationId xmlns:a16="http://schemas.microsoft.com/office/drawing/2014/main" id="{1F312BBF-53C6-4ACF-925E-FB8B911404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255EB-3D80-460F-BC46-EFA96C765148}"/>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31583515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8D3C9-BB44-4CD9-8007-67239219709B}"/>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C7AA0FE0-5628-4E0F-A9EA-2A452B2BCC4A}"/>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14F4C04-4C9B-41F8-98B4-8827EB070699}"/>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5" name="Footer Placeholder 4">
            <a:extLst>
              <a:ext uri="{FF2B5EF4-FFF2-40B4-BE49-F238E27FC236}">
                <a16:creationId xmlns:a16="http://schemas.microsoft.com/office/drawing/2014/main" id="{4E257B72-9B35-4BBF-832F-1EB5207F37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CAF40-245A-4DB2-8D6A-405A257953E9}"/>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37829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2B12E-1E66-486F-8BAF-83C220E8A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645DA9-3CE2-4530-BEC7-7C3FF493B4CB}"/>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363EF0-2FF8-4176-ABE9-492D2A6ABCBA}"/>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543D264-1647-4A31-AC36-00B50402F896}"/>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6" name="Footer Placeholder 5">
            <a:extLst>
              <a:ext uri="{FF2B5EF4-FFF2-40B4-BE49-F238E27FC236}">
                <a16:creationId xmlns:a16="http://schemas.microsoft.com/office/drawing/2014/main" id="{36CF2CB2-E78F-48D5-B328-8D89E39871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A25232-48DA-4AB6-B8C3-D568C4E37AF5}"/>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041061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9" name="PlaceHolder 2"/>
          <p:cNvSpPr>
            <a:spLocks noGrp="1"/>
          </p:cNvSpPr>
          <p:nvPr>
            <p:ph type="body"/>
          </p:nvPr>
        </p:nvSpPr>
        <p:spPr>
          <a:xfrm>
            <a:off x="628560" y="1825560"/>
            <a:ext cx="788652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EF6303-0634-48D8-9873-F68F32A02E2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908AB5-A851-4556-80CE-3922B2EF342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3EC8B1AA-3848-4B99-AB44-C2018A07617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476B95-9DCE-4E99-940A-E87B360D761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634399-9325-4EDD-AC15-B12738AF2854}"/>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772D77-34DB-4937-96B3-ECBF78BE79C6}"/>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8" name="Footer Placeholder 7">
            <a:extLst>
              <a:ext uri="{FF2B5EF4-FFF2-40B4-BE49-F238E27FC236}">
                <a16:creationId xmlns:a16="http://schemas.microsoft.com/office/drawing/2014/main" id="{B511E9E9-9A6F-4627-AE35-BAB2FDA8A2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E3BEBF4-8583-4EED-B355-31348BFB55FF}"/>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6805842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C4B50-4FAE-4867-8B67-E6FBE38371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0BBF0B-0706-4EC8-99DA-515B63C2DCBA}"/>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4" name="Footer Placeholder 3">
            <a:extLst>
              <a:ext uri="{FF2B5EF4-FFF2-40B4-BE49-F238E27FC236}">
                <a16:creationId xmlns:a16="http://schemas.microsoft.com/office/drawing/2014/main" id="{7189BFE6-2FBE-49BC-981B-ECBA709C3F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AA49EF7-E86C-4A1E-AFC2-D4517C54930E}"/>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613447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CB07834-1D7F-48E0-A5E4-80F681EBF44C}"/>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3" name="Footer Placeholder 2">
            <a:extLst>
              <a:ext uri="{FF2B5EF4-FFF2-40B4-BE49-F238E27FC236}">
                <a16:creationId xmlns:a16="http://schemas.microsoft.com/office/drawing/2014/main" id="{5B2F0030-F095-4226-8AFB-D7D006EF6D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E4D4B52-6C69-4418-8247-095765611A1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480182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6D269-8A57-4514-994B-2B640DBF220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065B794-ADD5-4380-9EE0-D36EEBAC4C8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320D64B-D238-42F7-BD22-E4E584FE48F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DA15317-1298-4A7D-8650-F80BBDF2E0CD}"/>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6" name="Footer Placeholder 5">
            <a:extLst>
              <a:ext uri="{FF2B5EF4-FFF2-40B4-BE49-F238E27FC236}">
                <a16:creationId xmlns:a16="http://schemas.microsoft.com/office/drawing/2014/main" id="{BD2F2CCE-5212-4925-A86B-4B1CCB372B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E6FB78-85AE-4FB7-AEA5-A91C7F149856}"/>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22141996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76F7-D29D-497D-A717-3CC5D28972C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CE55CC13-5A40-4461-8F48-9B381D28C3C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97EA0E60-64FA-4A6C-98E0-35F314A6206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9C19B17E-7ECE-4A5A-AAF4-92D7F6D9FA4B}"/>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6" name="Footer Placeholder 5">
            <a:extLst>
              <a:ext uri="{FF2B5EF4-FFF2-40B4-BE49-F238E27FC236}">
                <a16:creationId xmlns:a16="http://schemas.microsoft.com/office/drawing/2014/main" id="{0F9EAE2E-16AD-46AF-9BA6-7F50ECC781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913667-D7EE-4587-97C0-AAD50C0DF827}"/>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2823167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101DD-28BC-4D7F-B41C-CD2EE644C7C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20AF47F-6A17-45F2-9727-8591F278034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2220AB-3A0C-4D41-866B-794A5CB9B5F3}"/>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5" name="Footer Placeholder 4">
            <a:extLst>
              <a:ext uri="{FF2B5EF4-FFF2-40B4-BE49-F238E27FC236}">
                <a16:creationId xmlns:a16="http://schemas.microsoft.com/office/drawing/2014/main" id="{04B586AF-C67F-415C-8B5A-20BB2013C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2BB416-144E-40D1-A199-3DC9AAD512CA}"/>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4769436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8B4A4B-E3FC-4790-A309-D14A4B9D78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D83F347-459D-441D-A276-452FFC130678}"/>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5BFA0C-EE89-47E3-81FD-0F601DF6BABF}"/>
              </a:ext>
            </a:extLst>
          </p:cNvPr>
          <p:cNvSpPr>
            <a:spLocks noGrp="1"/>
          </p:cNvSpPr>
          <p:nvPr>
            <p:ph type="dt" sz="half" idx="10"/>
          </p:nvPr>
        </p:nvSpPr>
        <p:spPr/>
        <p:txBody>
          <a:bodyPr/>
          <a:lstStyle/>
          <a:p>
            <a:fld id="{D96EAD79-2B79-4D54-B880-39C89E37B30E}" type="datetimeFigureOut">
              <a:rPr lang="en-US" smtClean="0"/>
              <a:t>3/14/21</a:t>
            </a:fld>
            <a:endParaRPr lang="en-US"/>
          </a:p>
        </p:txBody>
      </p:sp>
      <p:sp>
        <p:nvSpPr>
          <p:cNvPr id="5" name="Footer Placeholder 4">
            <a:extLst>
              <a:ext uri="{FF2B5EF4-FFF2-40B4-BE49-F238E27FC236}">
                <a16:creationId xmlns:a16="http://schemas.microsoft.com/office/drawing/2014/main" id="{9595CCC0-1E21-4243-9DD5-B3327CCD2D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C4FBDB-91F2-4349-8F62-D070B1A270B4}"/>
              </a:ext>
            </a:extLst>
          </p:cNvPr>
          <p:cNvSpPr>
            <a:spLocks noGrp="1"/>
          </p:cNvSpPr>
          <p:nvPr>
            <p:ph type="sldNum" sz="quarter" idx="12"/>
          </p:nvPr>
        </p:nvSpPr>
        <p:spPr/>
        <p:txBody>
          <a:bodyPr/>
          <a:lstStyle/>
          <a:p>
            <a:fld id="{45CFA328-39A7-4B1B-85DB-0F646D82F7BA}" type="slidenum">
              <a:rPr lang="en-US" smtClean="0"/>
              <a:t>‹#›</a:t>
            </a:fld>
            <a:endParaRPr lang="en-US"/>
          </a:p>
        </p:txBody>
      </p:sp>
    </p:spTree>
    <p:extLst>
      <p:ext uri="{BB962C8B-B14F-4D97-AF65-F5344CB8AC3E}">
        <p14:creationId xmlns:p14="http://schemas.microsoft.com/office/powerpoint/2010/main" val="1814059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1"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2"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28560" y="365040"/>
            <a:ext cx="7886520" cy="6144120"/>
          </a:xfrm>
          <a:prstGeom prst="rect">
            <a:avLst/>
          </a:prstGeom>
        </p:spPr>
        <p:txBody>
          <a:bodyPr lIns="0" tIns="0" rIns="0" bIns="0" anchor="ctr"/>
          <a:lstStyle/>
          <a:p>
            <a:pPr algn="ctr"/>
            <a:endParaRPr lang="en-US"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16"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7" name="PlaceHolder 3"/>
          <p:cNvSpPr>
            <a:spLocks noGrp="1"/>
          </p:cNvSpPr>
          <p:nvPr>
            <p:ph type="body"/>
          </p:nvPr>
        </p:nvSpPr>
        <p:spPr>
          <a:xfrm>
            <a:off x="466992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18" name="PlaceHolder 4"/>
          <p:cNvSpPr>
            <a:spLocks noGrp="1"/>
          </p:cNvSpPr>
          <p:nvPr>
            <p:ph type="body"/>
          </p:nvPr>
        </p:nvSpPr>
        <p:spPr>
          <a:xfrm>
            <a:off x="62856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0" name="PlaceHolder 2"/>
          <p:cNvSpPr>
            <a:spLocks noGrp="1"/>
          </p:cNvSpPr>
          <p:nvPr>
            <p:ph type="body"/>
          </p:nvPr>
        </p:nvSpPr>
        <p:spPr>
          <a:xfrm>
            <a:off x="628560" y="1825560"/>
            <a:ext cx="3848400" cy="435096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1"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2" name="PlaceHolder 4"/>
          <p:cNvSpPr>
            <a:spLocks noGrp="1"/>
          </p:cNvSpPr>
          <p:nvPr>
            <p:ph type="body"/>
          </p:nvPr>
        </p:nvSpPr>
        <p:spPr>
          <a:xfrm>
            <a:off x="4669920" y="409824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28560" y="365040"/>
            <a:ext cx="7886520" cy="1325160"/>
          </a:xfrm>
          <a:prstGeom prst="rect">
            <a:avLst/>
          </a:prstGeom>
        </p:spPr>
        <p:txBody>
          <a:bodyPr lIns="0" tIns="0" rIns="0" bIns="0" anchor="ctr"/>
          <a:lstStyle/>
          <a:p>
            <a:endParaRPr lang="en-US" sz="3300" b="0" strike="noStrike" spc="-1">
              <a:solidFill>
                <a:srgbClr val="000000"/>
              </a:solidFill>
              <a:latin typeface="Tahoma"/>
            </a:endParaRPr>
          </a:p>
        </p:txBody>
      </p:sp>
      <p:sp>
        <p:nvSpPr>
          <p:cNvPr id="24" name="PlaceHolder 2"/>
          <p:cNvSpPr>
            <a:spLocks noGrp="1"/>
          </p:cNvSpPr>
          <p:nvPr>
            <p:ph type="body"/>
          </p:nvPr>
        </p:nvSpPr>
        <p:spPr>
          <a:xfrm>
            <a:off x="62856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5" name="PlaceHolder 3"/>
          <p:cNvSpPr>
            <a:spLocks noGrp="1"/>
          </p:cNvSpPr>
          <p:nvPr>
            <p:ph type="body"/>
          </p:nvPr>
        </p:nvSpPr>
        <p:spPr>
          <a:xfrm>
            <a:off x="4669920" y="1825560"/>
            <a:ext cx="3848400" cy="2075040"/>
          </a:xfrm>
          <a:prstGeom prst="rect">
            <a:avLst/>
          </a:prstGeom>
        </p:spPr>
        <p:txBody>
          <a:bodyPr lIns="0" tIns="0" rIns="0" bIns="0">
            <a:normAutofit/>
          </a:bodyPr>
          <a:lstStyle/>
          <a:p>
            <a:endParaRPr lang="en-US" sz="2100" b="0" strike="noStrike" spc="-1">
              <a:solidFill>
                <a:srgbClr val="000000"/>
              </a:solidFill>
              <a:latin typeface="Calibri"/>
            </a:endParaRPr>
          </a:p>
        </p:txBody>
      </p:sp>
      <p:sp>
        <p:nvSpPr>
          <p:cNvPr id="26" name="PlaceHolder 4"/>
          <p:cNvSpPr>
            <a:spLocks noGrp="1"/>
          </p:cNvSpPr>
          <p:nvPr>
            <p:ph type="body"/>
          </p:nvPr>
        </p:nvSpPr>
        <p:spPr>
          <a:xfrm>
            <a:off x="628560" y="4098240"/>
            <a:ext cx="7886520" cy="2075040"/>
          </a:xfrm>
          <a:prstGeom prst="rect">
            <a:avLst/>
          </a:prstGeom>
        </p:spPr>
        <p:txBody>
          <a:bodyPr lIns="0" tIns="0" rIns="0" bIns="0">
            <a:normAutofit/>
          </a:bodyPr>
          <a:lstStyle/>
          <a:p>
            <a:endParaRPr lang="en-US" sz="21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CustomShape 1" hidden="1"/>
          <p:cNvSpPr/>
          <p:nvPr/>
        </p:nvSpPr>
        <p:spPr>
          <a:xfrm>
            <a:off x="0" y="1038240"/>
            <a:ext cx="560160" cy="421920"/>
          </a:xfrm>
          <a:prstGeom prst="rect">
            <a:avLst/>
          </a:prstGeom>
          <a:gradFill rotWithShape="0">
            <a:gsLst>
              <a:gs pos="0">
                <a:srgbClr val="FFFFFF"/>
              </a:gs>
              <a:gs pos="100000">
                <a:srgbClr val="0563C1"/>
              </a:gs>
            </a:gsLst>
            <a:lin ang="18900000"/>
          </a:gradFill>
          <a:ln>
            <a:noFill/>
          </a:ln>
        </p:spPr>
        <p:style>
          <a:lnRef idx="0">
            <a:scrgbClr r="0" g="0" b="0"/>
          </a:lnRef>
          <a:fillRef idx="0">
            <a:scrgbClr r="0" g="0" b="0"/>
          </a:fillRef>
          <a:effectRef idx="0">
            <a:scrgbClr r="0" g="0" b="0"/>
          </a:effectRef>
          <a:fontRef idx="minor"/>
        </p:style>
      </p:sp>
      <p:sp>
        <p:nvSpPr>
          <p:cNvPr id="7" name="PlaceHolder 2"/>
          <p:cNvSpPr>
            <a:spLocks noGrp="1"/>
          </p:cNvSpPr>
          <p:nvPr>
            <p:ph type="title"/>
          </p:nvPr>
        </p:nvSpPr>
        <p:spPr>
          <a:xfrm>
            <a:off x="1143000" y="1122480"/>
            <a:ext cx="6857640" cy="2387160"/>
          </a:xfrm>
          <a:prstGeom prst="rect">
            <a:avLst/>
          </a:prstGeom>
        </p:spPr>
        <p:txBody>
          <a:bodyPr anchor="b"/>
          <a:lstStyle/>
          <a:p>
            <a:pPr algn="ctr">
              <a:lnSpc>
                <a:spcPct val="100000"/>
              </a:lnSpc>
            </a:pPr>
            <a:r>
              <a:rPr lang="en-US" sz="4500" b="0" strike="noStrike" spc="-1">
                <a:solidFill>
                  <a:srgbClr val="000000"/>
                </a:solidFill>
                <a:latin typeface="Calibri Light"/>
              </a:rPr>
              <a:t>Click to edit Master title style</a:t>
            </a:r>
            <a:endParaRPr lang="en-US" sz="4500" b="0" strike="noStrike" spc="-1">
              <a:solidFill>
                <a:srgbClr val="000000"/>
              </a:solidFill>
              <a:latin typeface="Tahoma"/>
            </a:endParaRPr>
          </a:p>
        </p:txBody>
      </p:sp>
      <p:sp>
        <p:nvSpPr>
          <p:cNvPr id="2" name="PlaceHolder 3"/>
          <p:cNvSpPr>
            <a:spLocks noGrp="1"/>
          </p:cNvSpPr>
          <p:nvPr>
            <p:ph type="dt"/>
          </p:nvPr>
        </p:nvSpPr>
        <p:spPr>
          <a:xfrm>
            <a:off x="628560" y="6356520"/>
            <a:ext cx="2057040" cy="364680"/>
          </a:xfrm>
          <a:prstGeom prst="rect">
            <a:avLst/>
          </a:prstGeom>
        </p:spPr>
        <p:txBody>
          <a:bodyPr anchor="ctr"/>
          <a:lstStyle/>
          <a:p>
            <a:endParaRPr lang="en-US" sz="2400" b="0" strike="noStrike" spc="-1">
              <a:latin typeface="Times New Roman"/>
            </a:endParaRPr>
          </a:p>
        </p:txBody>
      </p:sp>
      <p:sp>
        <p:nvSpPr>
          <p:cNvPr id="3" name="PlaceHolder 4"/>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 name="PlaceHolder 5"/>
          <p:cNvSpPr>
            <a:spLocks noGrp="1"/>
          </p:cNvSpPr>
          <p:nvPr>
            <p:ph type="sldNum"/>
          </p:nvPr>
        </p:nvSpPr>
        <p:spPr>
          <a:xfrm>
            <a:off x="6458040" y="6356520"/>
            <a:ext cx="2057040" cy="364680"/>
          </a:xfrm>
          <a:prstGeom prst="rect">
            <a:avLst/>
          </a:prstGeom>
        </p:spPr>
        <p:txBody>
          <a:bodyPr anchor="ctr"/>
          <a:lstStyle/>
          <a:p>
            <a:pPr algn="r">
              <a:lnSpc>
                <a:spcPct val="100000"/>
              </a:lnSpc>
            </a:pPr>
            <a:fld id="{19913872-5457-4E4B-A2FE-2CB3D49F7568}" type="slidenum">
              <a:rPr lang="en-US" sz="900" b="0" strike="noStrike" spc="-1">
                <a:solidFill>
                  <a:srgbClr val="8B8B8B"/>
                </a:solidFill>
                <a:latin typeface="Tahoma"/>
                <a:ea typeface="MS PGothic"/>
              </a:rPr>
              <a:t>‹#›</a:t>
            </a:fld>
            <a:endParaRPr lang="en-US" sz="900" b="0" strike="noStrike" spc="-1">
              <a:latin typeface="Times New Roman"/>
            </a:endParaRPr>
          </a:p>
        </p:txBody>
      </p:sp>
      <p:sp>
        <p:nvSpPr>
          <p:cNvPr id="5" name="PlaceHolder 6"/>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en-US" sz="2100" b="0" strike="noStrike" spc="-1">
                <a:solidFill>
                  <a:srgbClr val="000000"/>
                </a:solidFill>
                <a:latin typeface="Calibri"/>
              </a:rPr>
              <a:t>Click to edit the outline text format</a:t>
            </a:r>
          </a:p>
          <a:p>
            <a:pPr marL="864000" lvl="1" indent="-324000">
              <a:spcBef>
                <a:spcPts val="1134"/>
              </a:spcBef>
              <a:buClr>
                <a:srgbClr val="000000"/>
              </a:buClr>
              <a:buSzPct val="75000"/>
              <a:buFont typeface="Symbol" charset="2"/>
              <a:buChar char=""/>
            </a:pPr>
            <a:r>
              <a:rPr lang="en-US" sz="1500" b="0" strike="noStrike" spc="-1">
                <a:solidFill>
                  <a:srgbClr val="000000"/>
                </a:solidFill>
                <a:latin typeface="Calibri"/>
              </a:rPr>
              <a:t>Second Outline Level</a:t>
            </a:r>
          </a:p>
          <a:p>
            <a:pPr marL="1296000" lvl="2" indent="-288000">
              <a:spcBef>
                <a:spcPts val="850"/>
              </a:spcBef>
              <a:buClr>
                <a:srgbClr val="000000"/>
              </a:buClr>
              <a:buSzPct val="45000"/>
              <a:buFont typeface="Wingdings" charset="2"/>
              <a:buChar char=""/>
            </a:pPr>
            <a:r>
              <a:rPr lang="en-US" sz="1350" b="0" strike="noStrike" spc="-1">
                <a:solidFill>
                  <a:srgbClr val="000000"/>
                </a:solidFill>
                <a:latin typeface="Calibri"/>
              </a:rPr>
              <a:t>Third Outline Level</a:t>
            </a:r>
          </a:p>
          <a:p>
            <a:pPr marL="1728000" lvl="3" indent="-216000">
              <a:spcBef>
                <a:spcPts val="567"/>
              </a:spcBef>
              <a:buClr>
                <a:srgbClr val="000000"/>
              </a:buClr>
              <a:buSzPct val="75000"/>
              <a:buFont typeface="Symbol" charset="2"/>
              <a:buChar char=""/>
            </a:pPr>
            <a:r>
              <a:rPr lang="en-US" sz="1350" b="0" strike="noStrike" spc="-1">
                <a:solidFill>
                  <a:srgbClr val="000000"/>
                </a:solidFill>
                <a:latin typeface="Calibri"/>
              </a:rPr>
              <a:t>Fourth Outline Level</a:t>
            </a:r>
          </a:p>
          <a:p>
            <a:pPr marL="2160000" lvl="4" indent="-216000">
              <a:spcBef>
                <a:spcPts val="283"/>
              </a:spcBef>
              <a:buClr>
                <a:srgbClr val="000000"/>
              </a:buClr>
              <a:buSzPct val="45000"/>
              <a:buFont typeface="Wingdings" charset="2"/>
              <a:buChar char=""/>
            </a:pPr>
            <a:r>
              <a:rPr lang="en-US" sz="2000" b="0" strike="noStrike" spc="-1">
                <a:solidFill>
                  <a:srgbClr val="000000"/>
                </a:solidFill>
                <a:latin typeface="Calibri"/>
              </a:rPr>
              <a:t>Fifth Outline Level</a:t>
            </a:r>
          </a:p>
          <a:p>
            <a:pPr marL="2592000" lvl="5" indent="-216000">
              <a:spcBef>
                <a:spcPts val="283"/>
              </a:spcBef>
              <a:buClr>
                <a:srgbClr val="000000"/>
              </a:buClr>
              <a:buSzPct val="45000"/>
              <a:buFont typeface="Wingdings" charset="2"/>
              <a:buChar char=""/>
            </a:pPr>
            <a:r>
              <a:rPr lang="en-US" sz="2000" b="0" strike="noStrike" spc="-1">
                <a:solidFill>
                  <a:srgbClr val="000000"/>
                </a:solidFill>
                <a:latin typeface="Calibri"/>
              </a:rPr>
              <a:t>Sixth Outline Level</a:t>
            </a:r>
          </a:p>
          <a:p>
            <a:pPr marL="3024000" lvl="6" indent="-216000">
              <a:spcBef>
                <a:spcPts val="283"/>
              </a:spcBef>
              <a:buClr>
                <a:srgbClr val="000000"/>
              </a:buClr>
              <a:buSzPct val="45000"/>
              <a:buFont typeface="Wingdings" charset="2"/>
              <a:buChar char=""/>
            </a:pPr>
            <a:r>
              <a:rPr lang="en-US" sz="2000" b="0" strike="noStrike" spc="-1">
                <a:solidFill>
                  <a:srgbClr val="000000"/>
                </a:solidFill>
                <a:latin typeface="Calibri"/>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2" name="CustomShape 1" hidden="1"/>
          <p:cNvSpPr/>
          <p:nvPr/>
        </p:nvSpPr>
        <p:spPr>
          <a:xfrm>
            <a:off x="0" y="1038240"/>
            <a:ext cx="560160" cy="421920"/>
          </a:xfrm>
          <a:prstGeom prst="rect">
            <a:avLst/>
          </a:prstGeom>
          <a:gradFill rotWithShape="0">
            <a:gsLst>
              <a:gs pos="0">
                <a:srgbClr val="FFFFFF"/>
              </a:gs>
              <a:gs pos="100000">
                <a:srgbClr val="0563C1"/>
              </a:gs>
            </a:gsLst>
            <a:lin ang="18900000"/>
          </a:gradFill>
          <a:ln>
            <a:noFill/>
          </a:ln>
        </p:spPr>
        <p:style>
          <a:lnRef idx="0">
            <a:scrgbClr r="0" g="0" b="0"/>
          </a:lnRef>
          <a:fillRef idx="0">
            <a:scrgbClr r="0" g="0" b="0"/>
          </a:fillRef>
          <a:effectRef idx="0">
            <a:scrgbClr r="0" g="0" b="0"/>
          </a:effectRef>
          <a:fontRef idx="minor"/>
        </p:style>
      </p:sp>
      <p:sp>
        <p:nvSpPr>
          <p:cNvPr id="43" name="PlaceHolder 2"/>
          <p:cNvSpPr>
            <a:spLocks noGrp="1"/>
          </p:cNvSpPr>
          <p:nvPr>
            <p:ph type="title"/>
          </p:nvPr>
        </p:nvSpPr>
        <p:spPr>
          <a:xfrm>
            <a:off x="628560" y="365040"/>
            <a:ext cx="7886520" cy="1325160"/>
          </a:xfrm>
          <a:prstGeom prst="rect">
            <a:avLst/>
          </a:prstGeom>
        </p:spPr>
        <p:txBody>
          <a:bodyPr anchor="ctr"/>
          <a:lstStyle/>
          <a:p>
            <a:pPr>
              <a:lnSpc>
                <a:spcPct val="90000"/>
              </a:lnSpc>
            </a:pPr>
            <a:r>
              <a:rPr lang="en-US" sz="3300" b="0" strike="noStrike" spc="-1">
                <a:solidFill>
                  <a:srgbClr val="000000"/>
                </a:solidFill>
                <a:latin typeface="Calibri Light"/>
              </a:rPr>
              <a:t>Click to edit Master title style</a:t>
            </a:r>
            <a:endParaRPr lang="en-US" sz="3300" b="0" strike="noStrike" spc="-1">
              <a:solidFill>
                <a:srgbClr val="000000"/>
              </a:solidFill>
              <a:latin typeface="Tahoma"/>
            </a:endParaRPr>
          </a:p>
        </p:txBody>
      </p:sp>
      <p:sp>
        <p:nvSpPr>
          <p:cNvPr id="44" name="PlaceHolder 3"/>
          <p:cNvSpPr>
            <a:spLocks noGrp="1"/>
          </p:cNvSpPr>
          <p:nvPr>
            <p:ph type="body"/>
          </p:nvPr>
        </p:nvSpPr>
        <p:spPr>
          <a:xfrm>
            <a:off x="628560" y="1825560"/>
            <a:ext cx="7886520" cy="4350960"/>
          </a:xfrm>
          <a:prstGeom prst="rect">
            <a:avLst/>
          </a:prstGeom>
        </p:spPr>
        <p:txBody>
          <a:bodyPr/>
          <a:lstStyle/>
          <a:p>
            <a:pPr marL="432000" indent="-324000">
              <a:lnSpc>
                <a:spcPct val="100000"/>
              </a:lnSpc>
              <a:spcBef>
                <a:spcPts val="751"/>
              </a:spcBef>
              <a:buClr>
                <a:srgbClr val="000000"/>
              </a:buClr>
              <a:buSzPct val="45000"/>
              <a:buFont typeface="Wingdings" charset="2"/>
              <a:buChar char=""/>
            </a:pPr>
            <a:r>
              <a:rPr lang="en-US" sz="2100" b="0" strike="noStrike" spc="-1">
                <a:solidFill>
                  <a:srgbClr val="000000"/>
                </a:solidFill>
                <a:latin typeface="Calibri"/>
              </a:rPr>
              <a:t>Click to edit Master text styles</a:t>
            </a:r>
          </a:p>
          <a:p>
            <a:pPr marL="864000" lvl="1" indent="-324000">
              <a:lnSpc>
                <a:spcPct val="100000"/>
              </a:lnSpc>
              <a:spcBef>
                <a:spcPts val="374"/>
              </a:spcBef>
              <a:buClr>
                <a:srgbClr val="000000"/>
              </a:buClr>
              <a:buSzPct val="75000"/>
              <a:buFont typeface="Symbol" charset="2"/>
              <a:buChar char=""/>
            </a:pPr>
            <a:r>
              <a:rPr lang="en-US" sz="1800" b="0" strike="noStrike" spc="-1">
                <a:solidFill>
                  <a:srgbClr val="000000"/>
                </a:solidFill>
                <a:latin typeface="Calibri"/>
              </a:rPr>
              <a:t>Second level</a:t>
            </a:r>
          </a:p>
          <a:p>
            <a:pPr marL="1296000" lvl="2" indent="-288000">
              <a:lnSpc>
                <a:spcPct val="100000"/>
              </a:lnSpc>
              <a:spcBef>
                <a:spcPts val="374"/>
              </a:spcBef>
              <a:buClr>
                <a:srgbClr val="000000"/>
              </a:buClr>
              <a:buSzPct val="45000"/>
              <a:buFont typeface="Wingdings" charset="2"/>
              <a:buChar char=""/>
            </a:pPr>
            <a:r>
              <a:rPr lang="en-US" sz="1500" b="0" strike="noStrike" spc="-1">
                <a:solidFill>
                  <a:srgbClr val="000000"/>
                </a:solidFill>
                <a:latin typeface="Calibri"/>
              </a:rPr>
              <a:t>Third level</a:t>
            </a:r>
          </a:p>
          <a:p>
            <a:pPr marL="1728000" lvl="3" indent="-216000">
              <a:lnSpc>
                <a:spcPct val="100000"/>
              </a:lnSpc>
              <a:spcBef>
                <a:spcPts val="374"/>
              </a:spcBef>
              <a:buClr>
                <a:srgbClr val="000000"/>
              </a:buClr>
              <a:buSzPct val="75000"/>
              <a:buFont typeface="Symbol" charset="2"/>
              <a:buChar char=""/>
            </a:pPr>
            <a:r>
              <a:rPr lang="en-US" sz="1350" b="0" strike="noStrike" spc="-1">
                <a:solidFill>
                  <a:srgbClr val="000000"/>
                </a:solidFill>
                <a:latin typeface="Calibri"/>
              </a:rPr>
              <a:t>Fourth level</a:t>
            </a:r>
          </a:p>
          <a:p>
            <a:pPr marL="2160000" lvl="4" indent="-216000">
              <a:lnSpc>
                <a:spcPct val="100000"/>
              </a:lnSpc>
              <a:spcBef>
                <a:spcPts val="374"/>
              </a:spcBef>
              <a:buClr>
                <a:srgbClr val="000000"/>
              </a:buClr>
              <a:buSzPct val="45000"/>
              <a:buFont typeface="Wingdings" charset="2"/>
              <a:buChar char=""/>
            </a:pPr>
            <a:r>
              <a:rPr lang="en-US" sz="1350" b="0" strike="noStrike" spc="-1">
                <a:solidFill>
                  <a:srgbClr val="000000"/>
                </a:solidFill>
                <a:latin typeface="Calibri"/>
              </a:rPr>
              <a:t>Fifth level</a:t>
            </a:r>
          </a:p>
        </p:txBody>
      </p:sp>
      <p:sp>
        <p:nvSpPr>
          <p:cNvPr id="45" name="PlaceHolder 4"/>
          <p:cNvSpPr>
            <a:spLocks noGrp="1"/>
          </p:cNvSpPr>
          <p:nvPr>
            <p:ph type="dt"/>
          </p:nvPr>
        </p:nvSpPr>
        <p:spPr>
          <a:xfrm>
            <a:off x="628560" y="6356520"/>
            <a:ext cx="2057040" cy="364680"/>
          </a:xfrm>
          <a:prstGeom prst="rect">
            <a:avLst/>
          </a:prstGeom>
        </p:spPr>
        <p:txBody>
          <a:bodyPr anchor="ctr"/>
          <a:lstStyle/>
          <a:p>
            <a:endParaRPr lang="en-US" sz="2400" b="0" strike="noStrike" spc="-1">
              <a:latin typeface="Times New Roman"/>
            </a:endParaRPr>
          </a:p>
        </p:txBody>
      </p:sp>
      <p:sp>
        <p:nvSpPr>
          <p:cNvPr id="46" name="PlaceHolder 5"/>
          <p:cNvSpPr>
            <a:spLocks noGrp="1"/>
          </p:cNvSpPr>
          <p:nvPr>
            <p:ph type="ftr"/>
          </p:nvPr>
        </p:nvSpPr>
        <p:spPr>
          <a:xfrm>
            <a:off x="3029040" y="6356520"/>
            <a:ext cx="3085920" cy="364680"/>
          </a:xfrm>
          <a:prstGeom prst="rect">
            <a:avLst/>
          </a:prstGeom>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47" name="PlaceHolder 6"/>
          <p:cNvSpPr>
            <a:spLocks noGrp="1"/>
          </p:cNvSpPr>
          <p:nvPr>
            <p:ph type="sldNum"/>
          </p:nvPr>
        </p:nvSpPr>
        <p:spPr>
          <a:xfrm>
            <a:off x="6458040" y="6356520"/>
            <a:ext cx="2057040" cy="364680"/>
          </a:xfrm>
          <a:prstGeom prst="rect">
            <a:avLst/>
          </a:prstGeom>
        </p:spPr>
        <p:txBody>
          <a:bodyPr anchor="ctr"/>
          <a:lstStyle/>
          <a:p>
            <a:pPr algn="r">
              <a:lnSpc>
                <a:spcPct val="100000"/>
              </a:lnSpc>
            </a:pPr>
            <a:fld id="{4201037E-011D-463F-8DF4-C4705E0807FF}" type="slidenum">
              <a:rPr lang="en-US" sz="900" b="0" strike="noStrike" spc="-1">
                <a:solidFill>
                  <a:srgbClr val="8B8B8B"/>
                </a:solidFill>
                <a:latin typeface="Tahoma"/>
                <a:ea typeface="MS PGothic"/>
              </a:rPr>
              <a:t>‹#›</a:t>
            </a:fld>
            <a:endParaRPr lang="en-US" sz="9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CD2449-10A8-440B-86FF-FD6DD150EAF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59E269-8CA1-40FA-A170-2C500BAE3F1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0D49C-83E6-4300-B3C6-3D049212C9D3}"/>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96EAD79-2B79-4D54-B880-39C89E37B30E}" type="datetimeFigureOut">
              <a:rPr lang="en-US" smtClean="0"/>
              <a:t>3/14/21</a:t>
            </a:fld>
            <a:endParaRPr lang="en-US"/>
          </a:p>
        </p:txBody>
      </p:sp>
      <p:sp>
        <p:nvSpPr>
          <p:cNvPr id="5" name="Footer Placeholder 4">
            <a:extLst>
              <a:ext uri="{FF2B5EF4-FFF2-40B4-BE49-F238E27FC236}">
                <a16:creationId xmlns:a16="http://schemas.microsoft.com/office/drawing/2014/main" id="{607E3927-A9A2-4572-BE37-02562104A91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E76541-45F0-4C09-855A-42377B527CC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5CFA328-39A7-4B1B-85DB-0F646D82F7BA}" type="slidenum">
              <a:rPr lang="en-US" smtClean="0"/>
              <a:t>‹#›</a:t>
            </a:fld>
            <a:endParaRPr lang="en-US"/>
          </a:p>
        </p:txBody>
      </p:sp>
    </p:spTree>
    <p:extLst>
      <p:ext uri="{BB962C8B-B14F-4D97-AF65-F5344CB8AC3E}">
        <p14:creationId xmlns:p14="http://schemas.microsoft.com/office/powerpoint/2010/main" val="82844829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tackoverflow.com/questions/5509082/eclipse-enable-assertions" TargetMode="External"/><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TextShape 1"/>
          <p:cNvSpPr txBox="1"/>
          <p:nvPr/>
        </p:nvSpPr>
        <p:spPr>
          <a:xfrm>
            <a:off x="1669577" y="0"/>
            <a:ext cx="6042438" cy="1570008"/>
          </a:xfrm>
          <a:prstGeom prst="rect">
            <a:avLst/>
          </a:prstGeom>
          <a:noFill/>
          <a:ln>
            <a:noFill/>
          </a:ln>
        </p:spPr>
        <p:txBody>
          <a:bodyPr anchor="b">
            <a:normAutofit fontScale="92500"/>
          </a:bodyPr>
          <a:lstStyle/>
          <a:p>
            <a:pPr algn="ctr">
              <a:lnSpc>
                <a:spcPct val="100000"/>
              </a:lnSpc>
            </a:pPr>
            <a:r>
              <a:rPr lang="en-US" sz="4500" b="0" strike="noStrike" spc="-1" dirty="0">
                <a:solidFill>
                  <a:srgbClr val="0563C1"/>
                </a:solidFill>
                <a:latin typeface="Calibri Light"/>
              </a:rPr>
              <a:t>Reasoning About ADTs, Assertions and Exceptions</a:t>
            </a:r>
            <a:endParaRPr lang="en-US" sz="4500" b="0" strike="noStrike" spc="-1" dirty="0">
              <a:solidFill>
                <a:srgbClr val="000000"/>
              </a:solidFill>
              <a:latin typeface="Tahoma"/>
            </a:endParaRPr>
          </a:p>
        </p:txBody>
      </p:sp>
      <p:pic>
        <p:nvPicPr>
          <p:cNvPr id="3" name="Picture 2">
            <a:extLst>
              <a:ext uri="{FF2B5EF4-FFF2-40B4-BE49-F238E27FC236}">
                <a16:creationId xmlns:a16="http://schemas.microsoft.com/office/drawing/2014/main" id="{C24B932C-B335-4A4A-BBBA-95873CC79D97}"/>
              </a:ext>
            </a:extLst>
          </p:cNvPr>
          <p:cNvPicPr>
            <a:picLocks noChangeAspect="1"/>
          </p:cNvPicPr>
          <p:nvPr/>
        </p:nvPicPr>
        <p:blipFill>
          <a:blip r:embed="rId3"/>
          <a:stretch>
            <a:fillRect/>
          </a:stretch>
        </p:blipFill>
        <p:spPr>
          <a:xfrm>
            <a:off x="3007603" y="2272228"/>
            <a:ext cx="3488675" cy="34886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IntSet ADT</a:t>
            </a:r>
            <a:endParaRPr lang="en-US" sz="3300" b="0" strike="noStrike" spc="-1">
              <a:solidFill>
                <a:srgbClr val="000000"/>
              </a:solidFill>
              <a:latin typeface="Tahoma"/>
            </a:endParaRPr>
          </a:p>
        </p:txBody>
      </p:sp>
      <p:sp>
        <p:nvSpPr>
          <p:cNvPr id="169" name="TextShape 2"/>
          <p:cNvSpPr txBox="1"/>
          <p:nvPr/>
        </p:nvSpPr>
        <p:spPr>
          <a:xfrm>
            <a:off x="228600" y="1523880"/>
            <a:ext cx="8726040" cy="4532040"/>
          </a:xfrm>
          <a:prstGeom prst="rect">
            <a:avLst/>
          </a:prstGeom>
          <a:noFill/>
          <a:ln>
            <a:noFill/>
          </a:ln>
        </p:spPr>
        <p:txBody>
          <a:bodyPr>
            <a:normAutofit fontScale="55000" lnSpcReduction="20000"/>
          </a:bodyPr>
          <a:lstStyle/>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Overview: An </a:t>
            </a:r>
            <a:r>
              <a:rPr lang="en-US" sz="2400" b="1" strike="noStrike" spc="-1" dirty="0" err="1">
                <a:solidFill>
                  <a:srgbClr val="000000"/>
                </a:solidFill>
                <a:latin typeface="Courier New" panose="02070309020205020404" pitchFamily="49" charset="0"/>
                <a:cs typeface="Courier New" panose="02070309020205020404" pitchFamily="49" charset="0"/>
              </a:rPr>
              <a:t>IntSet</a:t>
            </a:r>
            <a:r>
              <a:rPr lang="en-US" sz="2400" b="1" strike="noStrike" spc="-1" dirty="0">
                <a:solidFill>
                  <a:srgbClr val="000000"/>
                </a:solidFill>
                <a:latin typeface="Courier New" panose="02070309020205020404" pitchFamily="49" charset="0"/>
                <a:cs typeface="Courier New" panose="02070309020205020404" pitchFamily="49" charset="0"/>
              </a:rPr>
              <a:t> is a </a:t>
            </a:r>
            <a:r>
              <a:rPr lang="en-US" sz="2400" b="1" strike="noStrike" spc="-1" dirty="0">
                <a:solidFill>
                  <a:srgbClr val="FF0000"/>
                </a:solidFill>
                <a:latin typeface="Courier New" panose="02070309020205020404" pitchFamily="49" charset="0"/>
                <a:cs typeface="Courier New" panose="02070309020205020404" pitchFamily="49" charset="0"/>
              </a:rPr>
              <a:t>mutable</a:t>
            </a:r>
            <a:r>
              <a:rPr lang="en-US" sz="2400" b="1" strike="noStrike" spc="-1" dirty="0">
                <a:solidFill>
                  <a:srgbClr val="000000"/>
                </a:solidFill>
                <a:latin typeface="Courier New" panose="02070309020205020404" pitchFamily="49" charset="0"/>
                <a:cs typeface="Courier New" panose="02070309020205020404" pitchFamily="49" charset="0"/>
              </a:rPr>
              <a:t> set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 of integers. E.g., { x</a:t>
            </a:r>
            <a:r>
              <a:rPr lang="en-US" sz="2400" b="1" strike="noStrike" spc="-1" baseline="-25000" dirty="0">
                <a:solidFill>
                  <a:srgbClr val="000000"/>
                </a:solidFill>
                <a:latin typeface="Courier New" panose="02070309020205020404" pitchFamily="49" charset="0"/>
                <a:cs typeface="Courier New" panose="02070309020205020404" pitchFamily="49" charset="0"/>
              </a:rPr>
              <a:t>1</a:t>
            </a:r>
            <a:r>
              <a:rPr lang="en-US" sz="2400" b="1" strike="noStrike" spc="-1" dirty="0">
                <a:solidFill>
                  <a:srgbClr val="000000"/>
                </a:solidFill>
                <a:latin typeface="Courier New" panose="02070309020205020404" pitchFamily="49" charset="0"/>
                <a:cs typeface="Courier New" panose="02070309020205020404" pitchFamily="49" charset="0"/>
              </a:rPr>
              <a:t>, x</a:t>
            </a:r>
            <a:r>
              <a:rPr lang="en-US" sz="2400" b="1" strike="noStrike" spc="-1" baseline="-25000" dirty="0">
                <a:solidFill>
                  <a:srgbClr val="000000"/>
                </a:solidFill>
                <a:latin typeface="Courier New" panose="02070309020205020404" pitchFamily="49" charset="0"/>
                <a:cs typeface="Courier New" panose="02070309020205020404" pitchFamily="49" charset="0"/>
              </a:rPr>
              <a:t>2</a:t>
            </a:r>
            <a:r>
              <a:rPr lang="en-US" sz="2400" b="1" strike="noStrike" spc="-1" baseline="30000" dirty="0">
                <a:solidFill>
                  <a:srgbClr val="000000"/>
                </a:solidFill>
                <a:latin typeface="Courier New" panose="02070309020205020404" pitchFamily="49" charset="0"/>
                <a:cs typeface="Courier New" panose="02070309020205020404" pitchFamily="49" charset="0"/>
              </a:rPr>
              <a:t> </a:t>
            </a:r>
            <a:r>
              <a:rPr lang="en-US" sz="2400" b="1" strike="noStrike" spc="-1" dirty="0">
                <a:solidFill>
                  <a:srgbClr val="000000"/>
                </a:solidFill>
                <a:latin typeface="Courier New" panose="02070309020205020404" pitchFamily="49" charset="0"/>
                <a:cs typeface="Courier New" panose="02070309020205020404" pitchFamily="49" charset="0"/>
              </a:rPr>
              <a:t>, … </a:t>
            </a:r>
            <a:r>
              <a:rPr lang="en-US" sz="2400" b="1" strike="noStrike" spc="-1" dirty="0" err="1">
                <a:solidFill>
                  <a:srgbClr val="000000"/>
                </a:solidFill>
                <a:latin typeface="Courier New" panose="02070309020205020404" pitchFamily="49" charset="0"/>
                <a:cs typeface="Courier New" panose="02070309020205020404" pitchFamily="49" charset="0"/>
              </a:rPr>
              <a:t>x</a:t>
            </a:r>
            <a:r>
              <a:rPr lang="en-US" sz="2400" b="1" strike="noStrike" spc="-1" baseline="-25000" dirty="0" err="1">
                <a:solidFill>
                  <a:srgbClr val="000000"/>
                </a:solidFill>
                <a:latin typeface="Courier New" panose="02070309020205020404" pitchFamily="49" charset="0"/>
                <a:cs typeface="Courier New" panose="02070309020205020404" pitchFamily="49" charset="0"/>
              </a:rPr>
              <a:t>n</a:t>
            </a:r>
            <a:r>
              <a:rPr lang="en-US" sz="2400" b="1" strike="noStrike" spc="-1" baseline="-25000" dirty="0">
                <a:solidFill>
                  <a:srgbClr val="000000"/>
                </a:solidFill>
                <a:latin typeface="Courier New" panose="02070309020205020404" pitchFamily="49" charset="0"/>
                <a:cs typeface="Courier New" panose="02070309020205020404" pitchFamily="49" charset="0"/>
              </a:rPr>
              <a:t> </a:t>
            </a:r>
            <a:r>
              <a:rPr lang="en-US" sz="2400" b="1" strike="noStrike" spc="-1" dirty="0">
                <a:solidFill>
                  <a:srgbClr val="000000"/>
                </a:solidFill>
                <a:latin typeface="Courier New" panose="02070309020205020404" pitchFamily="49" charset="0"/>
                <a:cs typeface="Courier New" panose="02070309020205020404" pitchFamily="49" charset="0"/>
              </a:rPr>
              <a:t>},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baseline="-25000" dirty="0">
                <a:solidFill>
                  <a:srgbClr val="000000"/>
                </a:solidFill>
                <a:latin typeface="Courier New" panose="02070309020205020404" pitchFamily="49" charset="0"/>
                <a:cs typeface="Courier New" panose="02070309020205020404" pitchFamily="49" charset="0"/>
              </a:rPr>
              <a:t>   </a:t>
            </a:r>
            <a:r>
              <a:rPr lang="en-US" sz="2400" b="1" strike="noStrike" spc="-1" dirty="0">
                <a:solidFill>
                  <a:srgbClr val="000000"/>
                </a:solidFill>
                <a:latin typeface="Courier New" panose="02070309020205020404" pitchFamily="49" charset="0"/>
                <a:cs typeface="Courier New" panose="02070309020205020404" pitchFamily="49" charset="0"/>
              </a:rPr>
              <a:t>* There are no nulls and no duplicates in the set.</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 effects: makes a new empty </a:t>
            </a:r>
            <a:r>
              <a:rPr lang="en-US" sz="2400" b="0" strike="noStrike" spc="-1" dirty="0" err="1">
                <a:solidFill>
                  <a:srgbClr val="000000"/>
                </a:solidFill>
                <a:latin typeface="Courier New" panose="02070309020205020404" pitchFamily="49" charset="0"/>
                <a:cs typeface="Courier New" panose="02070309020205020404" pitchFamily="49" charset="0"/>
              </a:rPr>
              <a:t>IntSet</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public </a:t>
            </a:r>
            <a:r>
              <a:rPr lang="en-US" sz="2400" b="1" strike="noStrike" spc="-1" dirty="0" err="1">
                <a:solidFill>
                  <a:srgbClr val="0000FF"/>
                </a:solidFill>
                <a:latin typeface="Courier New" panose="02070309020205020404" pitchFamily="49" charset="0"/>
                <a:cs typeface="Courier New" panose="02070309020205020404" pitchFamily="49" charset="0"/>
              </a:rPr>
              <a:t>IntSet</a:t>
            </a:r>
            <a:r>
              <a:rPr lang="en-US" sz="2400" b="1" strike="noStrike" spc="-1" dirty="0">
                <a:solidFill>
                  <a:srgbClr val="000000"/>
                </a:solidFill>
                <a:latin typeface="Courier New" panose="02070309020205020404" pitchFamily="49" charset="0"/>
                <a:cs typeface="Courier New" panose="02070309020205020404" pitchFamily="49" charset="0"/>
              </a:rPr>
              <a:t>()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modifies: this</a:t>
            </a:r>
          </a:p>
          <a:p>
            <a:pPr>
              <a:lnSpc>
                <a:spcPct val="7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 effects: </a:t>
            </a:r>
            <a:r>
              <a:rPr lang="en-US" sz="2400" b="0" strike="noStrike" spc="-1" dirty="0" err="1">
                <a:solidFill>
                  <a:srgbClr val="000000"/>
                </a:solidFill>
                <a:latin typeface="Courier New" panose="02070309020205020404" pitchFamily="49" charset="0"/>
                <a:cs typeface="Courier New" panose="02070309020205020404" pitchFamily="49" charset="0"/>
              </a:rPr>
              <a:t>this</a:t>
            </a:r>
            <a:r>
              <a:rPr lang="en-US" sz="2400" b="0" strike="noStrike" spc="-1" baseline="-25000" dirty="0" err="1">
                <a:solidFill>
                  <a:srgbClr val="000000"/>
                </a:solidFill>
                <a:latin typeface="Courier New" panose="02070309020205020404" pitchFamily="49" charset="0"/>
                <a:cs typeface="Courier New" panose="02070309020205020404" pitchFamily="49" charset="0"/>
              </a:rPr>
              <a:t>post</a:t>
            </a:r>
            <a:r>
              <a:rPr lang="en-US" sz="2400" b="0" strike="noStrike" spc="-1" baseline="-25000"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err="1">
                <a:solidFill>
                  <a:srgbClr val="000000"/>
                </a:solidFill>
                <a:latin typeface="Courier New" panose="02070309020205020404" pitchFamily="49" charset="0"/>
                <a:cs typeface="Courier New" panose="02070309020205020404" pitchFamily="49" charset="0"/>
              </a:rPr>
              <a:t>this</a:t>
            </a:r>
            <a:r>
              <a:rPr lang="en-US" sz="2400" b="0" strike="noStrike" spc="-1" baseline="-25000" dirty="0" err="1">
                <a:solidFill>
                  <a:srgbClr val="000000"/>
                </a:solidFill>
                <a:latin typeface="Courier New" panose="02070309020205020404" pitchFamily="49" charset="0"/>
                <a:cs typeface="Courier New" panose="02070309020205020404" pitchFamily="49" charset="0"/>
              </a:rPr>
              <a:t>pre</a:t>
            </a:r>
            <a:r>
              <a:rPr lang="en-US" sz="2400" b="0" strike="noStrike" spc="-1" dirty="0">
                <a:solidFill>
                  <a:srgbClr val="000000"/>
                </a:solidFill>
                <a:latin typeface="Courier New" panose="02070309020205020404" pitchFamily="49" charset="0"/>
                <a:cs typeface="Courier New" panose="02070309020205020404" pitchFamily="49" charset="0"/>
              </a:rPr>
              <a:t> U { x }</a:t>
            </a: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public void </a:t>
            </a:r>
            <a:r>
              <a:rPr lang="en-US" sz="2400" b="1" strike="noStrike" spc="-1" dirty="0">
                <a:solidFill>
                  <a:srgbClr val="0000FF"/>
                </a:solidFill>
                <a:latin typeface="Courier New" panose="02070309020205020404" pitchFamily="49" charset="0"/>
                <a:cs typeface="Courier New" panose="02070309020205020404" pitchFamily="49" charset="0"/>
              </a:rPr>
              <a:t>add</a:t>
            </a:r>
            <a:r>
              <a:rPr lang="en-US" sz="2400" b="1" strike="noStrike" spc="-1" dirty="0">
                <a:solidFill>
                  <a:srgbClr val="000000"/>
                </a:solidFill>
                <a:latin typeface="Courier New" panose="02070309020205020404" pitchFamily="49" charset="0"/>
                <a:cs typeface="Courier New" panose="02070309020205020404" pitchFamily="49" charset="0"/>
              </a:rPr>
              <a:t>(int x)</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modifies: this</a:t>
            </a:r>
          </a:p>
          <a:p>
            <a:pPr>
              <a:lnSpc>
                <a:spcPct val="70000"/>
              </a:lnSpc>
              <a:spcBef>
                <a:spcPts val="751"/>
              </a:spcBef>
            </a:pPr>
            <a:r>
              <a:rPr lang="en-US" sz="2400" b="0" strike="noStrike" spc="-1" dirty="0">
                <a:solidFill>
                  <a:srgbClr val="000000"/>
                </a:solidFill>
                <a:latin typeface="Courier New" panose="02070309020205020404" pitchFamily="49" charset="0"/>
                <a:cs typeface="Courier New" panose="02070309020205020404" pitchFamily="49" charset="0"/>
              </a:rPr>
              <a:t>    // effects: </a:t>
            </a:r>
            <a:r>
              <a:rPr lang="en-US" sz="2400" b="0" strike="noStrike" spc="-1" dirty="0" err="1">
                <a:solidFill>
                  <a:srgbClr val="000000"/>
                </a:solidFill>
                <a:latin typeface="Courier New" panose="02070309020205020404" pitchFamily="49" charset="0"/>
                <a:cs typeface="Courier New" panose="02070309020205020404" pitchFamily="49" charset="0"/>
              </a:rPr>
              <a:t>this</a:t>
            </a:r>
            <a:r>
              <a:rPr lang="en-US" sz="2400" b="0" strike="noStrike" spc="-1" baseline="-25000" dirty="0" err="1">
                <a:solidFill>
                  <a:srgbClr val="000000"/>
                </a:solidFill>
                <a:latin typeface="Courier New" panose="02070309020205020404" pitchFamily="49" charset="0"/>
                <a:cs typeface="Courier New" panose="02070309020205020404" pitchFamily="49" charset="0"/>
              </a:rPr>
              <a:t>post</a:t>
            </a:r>
            <a:r>
              <a:rPr lang="en-US" sz="2400" b="0" strike="noStrike" spc="-1" baseline="-25000"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err="1">
                <a:solidFill>
                  <a:srgbClr val="000000"/>
                </a:solidFill>
                <a:latin typeface="Courier New" panose="02070309020205020404" pitchFamily="49" charset="0"/>
                <a:cs typeface="Courier New" panose="02070309020205020404" pitchFamily="49" charset="0"/>
              </a:rPr>
              <a:t>this</a:t>
            </a:r>
            <a:r>
              <a:rPr lang="en-US" sz="2400" b="0" strike="noStrike" spc="-1" baseline="-25000" dirty="0" err="1">
                <a:solidFill>
                  <a:srgbClr val="000000"/>
                </a:solidFill>
                <a:latin typeface="Courier New" panose="02070309020205020404" pitchFamily="49" charset="0"/>
                <a:cs typeface="Courier New" panose="02070309020205020404" pitchFamily="49" charset="0"/>
              </a:rPr>
              <a:t>pre</a:t>
            </a:r>
            <a:r>
              <a:rPr lang="en-US" sz="2400" b="0" strike="noStrike" spc="-1" dirty="0">
                <a:solidFill>
                  <a:srgbClr val="000000"/>
                </a:solidFill>
                <a:latin typeface="Courier New" panose="02070309020205020404" pitchFamily="49" charset="0"/>
                <a:cs typeface="Courier New" panose="02070309020205020404" pitchFamily="49" charset="0"/>
              </a:rPr>
              <a:t> - { x }</a:t>
            </a: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public void </a:t>
            </a:r>
            <a:r>
              <a:rPr lang="en-US" sz="2400" b="1" strike="noStrike" spc="-1" dirty="0">
                <a:solidFill>
                  <a:srgbClr val="0000FF"/>
                </a:solidFill>
                <a:latin typeface="Courier New" panose="02070309020205020404" pitchFamily="49" charset="0"/>
                <a:cs typeface="Courier New" panose="02070309020205020404" pitchFamily="49" charset="0"/>
              </a:rPr>
              <a:t>remove</a:t>
            </a:r>
            <a:r>
              <a:rPr lang="en-US" sz="2400" b="1" strike="noStrike" spc="-1" dirty="0">
                <a:solidFill>
                  <a:srgbClr val="000000"/>
                </a:solidFill>
                <a:latin typeface="Courier New" panose="02070309020205020404" pitchFamily="49" charset="0"/>
                <a:cs typeface="Courier New" panose="02070309020205020404" pitchFamily="49" charset="0"/>
              </a:rPr>
              <a:t>(int x)	</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returns: (x in this)</a:t>
            </a: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public </a:t>
            </a:r>
            <a:r>
              <a:rPr lang="en-US" sz="2400" b="1" strike="noStrike" spc="-1" dirty="0" err="1">
                <a:solidFill>
                  <a:srgbClr val="000000"/>
                </a:solidFill>
                <a:latin typeface="Courier New" panose="02070309020205020404" pitchFamily="49" charset="0"/>
                <a:cs typeface="Courier New" panose="02070309020205020404" pitchFamily="49" charset="0"/>
              </a:rPr>
              <a:t>boolean</a:t>
            </a:r>
            <a:r>
              <a:rPr lang="en-US" sz="2400" b="1" strike="noStrike" spc="-1" dirty="0">
                <a:solidFill>
                  <a:srgbClr val="000000"/>
                </a:solidFill>
                <a:latin typeface="Courier New" panose="02070309020205020404" pitchFamily="49" charset="0"/>
                <a:cs typeface="Courier New" panose="02070309020205020404" pitchFamily="49" charset="0"/>
              </a:rPr>
              <a:t> </a:t>
            </a:r>
            <a:r>
              <a:rPr lang="en-US" sz="2400" b="1" strike="noStrike" spc="-1" dirty="0">
                <a:solidFill>
                  <a:srgbClr val="0000FF"/>
                </a:solidFill>
                <a:latin typeface="Courier New" panose="02070309020205020404" pitchFamily="49" charset="0"/>
                <a:cs typeface="Courier New" panose="02070309020205020404" pitchFamily="49" charset="0"/>
              </a:rPr>
              <a:t>contains</a:t>
            </a:r>
            <a:r>
              <a:rPr lang="en-US" sz="2400" b="1" strike="noStrike" spc="-1" dirty="0">
                <a:solidFill>
                  <a:srgbClr val="000000"/>
                </a:solidFill>
                <a:latin typeface="Courier New" panose="02070309020205020404" pitchFamily="49" charset="0"/>
                <a:cs typeface="Courier New" panose="02070309020205020404" pitchFamily="49" charset="0"/>
              </a:rPr>
              <a:t>(int x)</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a:t>
            </a:r>
            <a:r>
              <a:rPr lang="en-US" sz="2400" b="0" strike="noStrike" spc="-1" dirty="0">
                <a:solidFill>
                  <a:srgbClr val="000000"/>
                </a:solidFill>
                <a:latin typeface="Courier New" panose="02070309020205020404" pitchFamily="49" charset="0"/>
                <a:cs typeface="Courier New" panose="02070309020205020404" pitchFamily="49" charset="0"/>
              </a:rPr>
              <a:t>// reruns: cardinality of this</a:t>
            </a:r>
          </a:p>
          <a:p>
            <a:pPr>
              <a:lnSpc>
                <a:spcPct val="70000"/>
              </a:lnSpc>
              <a:spcBef>
                <a:spcPts val="751"/>
              </a:spcBef>
            </a:pPr>
            <a:r>
              <a:rPr lang="en-US" sz="2400" b="1" strike="noStrike" spc="-1" dirty="0">
                <a:solidFill>
                  <a:srgbClr val="000000"/>
                </a:solidFill>
                <a:latin typeface="Courier New" panose="02070309020205020404" pitchFamily="49" charset="0"/>
                <a:cs typeface="Courier New" panose="02070309020205020404" pitchFamily="49" charset="0"/>
              </a:rPr>
              <a:t>  public int </a:t>
            </a:r>
            <a:r>
              <a:rPr lang="en-US" sz="2400" b="1" strike="noStrike" spc="-1" dirty="0">
                <a:solidFill>
                  <a:srgbClr val="0000FF"/>
                </a:solidFill>
                <a:latin typeface="Courier New" panose="02070309020205020404" pitchFamily="49" charset="0"/>
                <a:cs typeface="Courier New" panose="02070309020205020404" pitchFamily="49" charset="0"/>
              </a:rPr>
              <a:t>size</a:t>
            </a:r>
            <a:r>
              <a:rPr lang="en-US" sz="2400" b="1" strike="noStrike" spc="-1" dirty="0">
                <a:solidFill>
                  <a:srgbClr val="000000"/>
                </a:solidFill>
                <a:latin typeface="Courier New" panose="02070309020205020404" pitchFamily="49" charset="0"/>
                <a:cs typeface="Courier New" panose="02070309020205020404" pitchFamily="49" charset="0"/>
              </a:rPr>
              <a:t>()</a:t>
            </a:r>
            <a:endParaRPr lang="en-US" sz="2400" b="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endParaRPr lang="en-US" sz="2400" b="0" strike="noStrike" spc="-1" dirty="0">
              <a:solidFill>
                <a:srgbClr val="000000"/>
              </a:solidFill>
              <a:latin typeface="Calibri"/>
            </a:endParaRPr>
          </a:p>
          <a:p>
            <a:pPr>
              <a:lnSpc>
                <a:spcPct val="80000"/>
              </a:lnSpc>
              <a:spcBef>
                <a:spcPts val="751"/>
              </a:spcBef>
            </a:pPr>
            <a:r>
              <a:rPr lang="en-US" sz="2600" b="0" strike="noStrike" spc="-1" dirty="0">
                <a:solidFill>
                  <a:srgbClr val="000000"/>
                </a:solidFill>
                <a:latin typeface="Calibri"/>
              </a:rPr>
              <a:t>   </a:t>
            </a:r>
          </a:p>
        </p:txBody>
      </p:sp>
      <p:sp>
        <p:nvSpPr>
          <p:cNvPr id="17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71" name="TextShape 4"/>
          <p:cNvSpPr txBox="1"/>
          <p:nvPr/>
        </p:nvSpPr>
        <p:spPr>
          <a:xfrm>
            <a:off x="6458040" y="6356520"/>
            <a:ext cx="2057040" cy="364680"/>
          </a:xfrm>
          <a:prstGeom prst="rect">
            <a:avLst/>
          </a:prstGeom>
          <a:noFill/>
          <a:ln>
            <a:noFill/>
          </a:ln>
        </p:spPr>
        <p:txBody>
          <a:bodyPr anchor="ctr"/>
          <a:lstStyle/>
          <a:p>
            <a:pPr algn="r">
              <a:lnSpc>
                <a:spcPct val="100000"/>
              </a:lnSpc>
            </a:pPr>
            <a:fld id="{CDDA24D5-7D9E-4AD8-A735-F666A3F20481}" type="slidenum">
              <a:rPr lang="en-US" sz="1400" b="0" strike="noStrike" spc="-1">
                <a:solidFill>
                  <a:srgbClr val="8B8B8B"/>
                </a:solidFill>
                <a:latin typeface="Tahoma"/>
                <a:ea typeface="MS PGothic"/>
              </a:rPr>
              <a:t>10</a:t>
            </a:fld>
            <a:endParaRPr lang="en-US" sz="1400" b="0" strike="noStrike" spc="-1">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Implementation of IntSet</a:t>
            </a:r>
            <a:endParaRPr lang="en-US" sz="3300" b="0" strike="noStrike" spc="-1">
              <a:solidFill>
                <a:srgbClr val="000000"/>
              </a:solidFill>
              <a:latin typeface="Tahoma"/>
            </a:endParaRPr>
          </a:p>
        </p:txBody>
      </p:sp>
      <p:sp>
        <p:nvSpPr>
          <p:cNvPr id="173" name="TextShape 2"/>
          <p:cNvSpPr txBox="1"/>
          <p:nvPr/>
        </p:nvSpPr>
        <p:spPr>
          <a:xfrm>
            <a:off x="228600" y="1523880"/>
            <a:ext cx="8726040" cy="4532040"/>
          </a:xfrm>
          <a:prstGeom prst="rect">
            <a:avLst/>
          </a:prstGeom>
          <a:noFill/>
          <a:ln>
            <a:noFill/>
          </a:ln>
        </p:spPr>
        <p:txBody>
          <a:bodyPr>
            <a:normAutofit fontScale="92500" lnSpcReduction="20000"/>
          </a:bodyPr>
          <a:lstStyle/>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class </a:t>
            </a:r>
            <a:r>
              <a:rPr lang="en-US" sz="2200" strike="noStrike" spc="-1" dirty="0" err="1">
                <a:solidFill>
                  <a:srgbClr val="0000FF"/>
                </a:solidFill>
                <a:latin typeface="Courier New" panose="02070309020205020404" pitchFamily="49" charset="0"/>
                <a:cs typeface="Courier New" panose="02070309020205020404" pitchFamily="49" charset="0"/>
              </a:rPr>
              <a:t>IntSet</a:t>
            </a:r>
            <a:r>
              <a:rPr lang="en-US" sz="2200" strike="noStrike" spc="-1" dirty="0">
                <a:solidFill>
                  <a:srgbClr val="000000"/>
                </a:solidFill>
                <a:latin typeface="Courier New" panose="02070309020205020404" pitchFamily="49" charset="0"/>
                <a:cs typeface="Courier New" panose="02070309020205020404" pitchFamily="49" charset="0"/>
              </a:rPr>
              <a:t>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a:t>
            </a:r>
            <a:r>
              <a:rPr lang="en-US" sz="2200" strike="noStrike" spc="-1" dirty="0">
                <a:solidFill>
                  <a:srgbClr val="FF0000"/>
                </a:solidFill>
                <a:latin typeface="Courier New" panose="02070309020205020404" pitchFamily="49" charset="0"/>
                <a:cs typeface="Courier New" panose="02070309020205020404" pitchFamily="49" charset="0"/>
              </a:rPr>
              <a:t>// Rep invariant: </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70000"/>
              </a:lnSpc>
              <a:spcBef>
                <a:spcPts val="751"/>
              </a:spcBef>
            </a:pPr>
            <a:r>
              <a:rPr lang="en-US" sz="2200" strike="noStrike" spc="-1" dirty="0">
                <a:solidFill>
                  <a:srgbClr val="FF0000"/>
                </a:solidFill>
                <a:latin typeface="Courier New" panose="02070309020205020404" pitchFamily="49" charset="0"/>
                <a:cs typeface="Courier New" panose="02070309020205020404" pitchFamily="49" charset="0"/>
              </a:rPr>
              <a:t>   // data has no nulls and no duplicates</a:t>
            </a:r>
            <a:r>
              <a:rPr lang="en-US" sz="2200" strike="noStrike" spc="-1" dirty="0">
                <a:solidFill>
                  <a:srgbClr val="000000"/>
                </a:solidFill>
                <a:latin typeface="Courier New" panose="02070309020205020404" pitchFamily="49" charset="0"/>
                <a:cs typeface="Courier New" panose="02070309020205020404" pitchFamily="49" charset="0"/>
              </a:rPr>
              <a:t>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private List&lt;Integer&gt; data;</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public </a:t>
            </a:r>
            <a:r>
              <a:rPr lang="en-US" sz="2200" strike="noStrike" spc="-1" dirty="0" err="1">
                <a:solidFill>
                  <a:srgbClr val="0000FF"/>
                </a:solidFill>
                <a:latin typeface="Courier New" panose="02070309020205020404" pitchFamily="49" charset="0"/>
                <a:cs typeface="Courier New" panose="02070309020205020404" pitchFamily="49" charset="0"/>
              </a:rPr>
              <a:t>IntSet</a:t>
            </a:r>
            <a:r>
              <a:rPr lang="en-US" sz="2200" strike="noStrike" spc="-1" dirty="0">
                <a:solidFill>
                  <a:srgbClr val="000000"/>
                </a:solidFill>
                <a:latin typeface="Courier New" panose="02070309020205020404" pitchFamily="49" charset="0"/>
                <a:cs typeface="Courier New" panose="02070309020205020404" pitchFamily="49" charset="0"/>
              </a:rPr>
              <a:t>() {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data = new </a:t>
            </a:r>
            <a:r>
              <a:rPr lang="en-US" sz="2200" strike="noStrike" spc="-1" dirty="0" err="1">
                <a:solidFill>
                  <a:srgbClr val="000000"/>
                </a:solidFill>
                <a:latin typeface="Courier New" panose="02070309020205020404" pitchFamily="49" charset="0"/>
                <a:cs typeface="Courier New" panose="02070309020205020404" pitchFamily="49" charset="0"/>
              </a:rPr>
              <a:t>ArrayList</a:t>
            </a:r>
            <a:r>
              <a:rPr lang="en-US" sz="2200" strike="noStrike" spc="-1" dirty="0">
                <a:solidFill>
                  <a:srgbClr val="000000"/>
                </a:solidFill>
                <a:latin typeface="Courier New" panose="02070309020205020404" pitchFamily="49" charset="0"/>
                <a:cs typeface="Courier New" panose="02070309020205020404" pitchFamily="49" charset="0"/>
              </a:rPr>
              <a:t>&lt;Integer&gt;();</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public void </a:t>
            </a:r>
            <a:r>
              <a:rPr lang="en-US" sz="2200" strike="noStrike" spc="-1" dirty="0">
                <a:solidFill>
                  <a:srgbClr val="0000FF"/>
                </a:solidFill>
                <a:latin typeface="Courier New" panose="02070309020205020404" pitchFamily="49" charset="0"/>
                <a:cs typeface="Courier New" panose="02070309020205020404" pitchFamily="49" charset="0"/>
              </a:rPr>
              <a:t>add</a:t>
            </a:r>
            <a:r>
              <a:rPr lang="en-US" sz="2200" strike="noStrike" spc="-1" dirty="0">
                <a:solidFill>
                  <a:srgbClr val="000000"/>
                </a:solidFill>
                <a:latin typeface="Courier New" panose="02070309020205020404" pitchFamily="49" charset="0"/>
                <a:cs typeface="Courier New" panose="02070309020205020404" pitchFamily="49" charset="0"/>
              </a:rPr>
              <a:t>(int x) {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if (!contains(x)) </a:t>
            </a:r>
            <a:r>
              <a:rPr lang="en-US" sz="2200" strike="noStrike" spc="-1" dirty="0" err="1">
                <a:solidFill>
                  <a:srgbClr val="000000"/>
                </a:solidFill>
                <a:latin typeface="Courier New" panose="02070309020205020404" pitchFamily="49" charset="0"/>
                <a:cs typeface="Courier New" panose="02070309020205020404" pitchFamily="49" charset="0"/>
              </a:rPr>
              <a:t>data.add</a:t>
            </a:r>
            <a:r>
              <a:rPr lang="en-US" sz="2200" strike="noStrike" spc="-1" dirty="0">
                <a:solidFill>
                  <a:srgbClr val="000000"/>
                </a:solidFill>
                <a:latin typeface="Courier New" panose="02070309020205020404" pitchFamily="49" charset="0"/>
                <a:cs typeface="Courier New" panose="02070309020205020404" pitchFamily="49" charset="0"/>
              </a:rPr>
              <a:t>(x);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public void </a:t>
            </a:r>
            <a:r>
              <a:rPr lang="en-US" sz="2200" strike="noStrike" spc="-1" dirty="0">
                <a:solidFill>
                  <a:srgbClr val="0000FF"/>
                </a:solidFill>
                <a:latin typeface="Courier New" panose="02070309020205020404" pitchFamily="49" charset="0"/>
                <a:cs typeface="Courier New" panose="02070309020205020404" pitchFamily="49" charset="0"/>
              </a:rPr>
              <a:t>remove</a:t>
            </a:r>
            <a:r>
              <a:rPr lang="en-US" sz="2200" strike="noStrike" spc="-1" dirty="0">
                <a:solidFill>
                  <a:srgbClr val="000000"/>
                </a:solidFill>
                <a:latin typeface="Courier New" panose="02070309020205020404" pitchFamily="49" charset="0"/>
                <a:cs typeface="Courier New" panose="02070309020205020404" pitchFamily="49" charset="0"/>
              </a:rPr>
              <a:t>(int x)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a:t>
            </a:r>
            <a:r>
              <a:rPr lang="en-US" sz="2200" strike="noStrike" spc="-1" dirty="0" err="1">
                <a:solidFill>
                  <a:srgbClr val="000000"/>
                </a:solidFill>
                <a:latin typeface="Courier New" panose="02070309020205020404" pitchFamily="49" charset="0"/>
                <a:cs typeface="Courier New" panose="02070309020205020404" pitchFamily="49" charset="0"/>
              </a:rPr>
              <a:t>data.remove</a:t>
            </a:r>
            <a:r>
              <a:rPr lang="en-US" sz="2200" strike="noStrike" spc="-1" dirty="0">
                <a:solidFill>
                  <a:srgbClr val="000000"/>
                </a:solidFill>
                <a:latin typeface="Courier New" panose="02070309020205020404" pitchFamily="49" charset="0"/>
                <a:cs typeface="Courier New" panose="02070309020205020404" pitchFamily="49" charset="0"/>
              </a:rPr>
              <a:t>(new Integer(x));</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public </a:t>
            </a:r>
            <a:r>
              <a:rPr lang="en-US" sz="2200" strike="noStrike" spc="-1" dirty="0" err="1">
                <a:solidFill>
                  <a:srgbClr val="000000"/>
                </a:solidFill>
                <a:latin typeface="Courier New" panose="02070309020205020404" pitchFamily="49" charset="0"/>
                <a:cs typeface="Courier New" panose="02070309020205020404" pitchFamily="49" charset="0"/>
              </a:rPr>
              <a:t>boolean</a:t>
            </a:r>
            <a:r>
              <a:rPr lang="en-US" sz="2200" strike="noStrike" spc="-1" dirty="0">
                <a:solidFill>
                  <a:srgbClr val="000000"/>
                </a:solidFill>
                <a:latin typeface="Courier New" panose="02070309020205020404" pitchFamily="49" charset="0"/>
                <a:cs typeface="Courier New" panose="02070309020205020404" pitchFamily="49" charset="0"/>
              </a:rPr>
              <a:t> </a:t>
            </a:r>
            <a:r>
              <a:rPr lang="en-US" sz="2200" strike="noStrike" spc="-1" dirty="0">
                <a:solidFill>
                  <a:srgbClr val="0000FF"/>
                </a:solidFill>
                <a:latin typeface="Courier New" panose="02070309020205020404" pitchFamily="49" charset="0"/>
                <a:cs typeface="Courier New" panose="02070309020205020404" pitchFamily="49" charset="0"/>
              </a:rPr>
              <a:t>contains</a:t>
            </a:r>
            <a:r>
              <a:rPr lang="en-US" sz="2200" strike="noStrike" spc="-1" dirty="0">
                <a:solidFill>
                  <a:srgbClr val="000000"/>
                </a:solidFill>
                <a:latin typeface="Courier New" panose="02070309020205020404" pitchFamily="49" charset="0"/>
                <a:cs typeface="Courier New" panose="02070309020205020404" pitchFamily="49" charset="0"/>
              </a:rPr>
              <a:t>(int x)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return </a:t>
            </a:r>
            <a:r>
              <a:rPr lang="en-US" sz="2200" strike="noStrike" spc="-1" dirty="0" err="1">
                <a:solidFill>
                  <a:srgbClr val="000000"/>
                </a:solidFill>
                <a:latin typeface="Courier New" panose="02070309020205020404" pitchFamily="49" charset="0"/>
                <a:cs typeface="Courier New" panose="02070309020205020404" pitchFamily="49" charset="0"/>
              </a:rPr>
              <a:t>data.contains</a:t>
            </a:r>
            <a:r>
              <a:rPr lang="en-US" sz="2200" strike="noStrike" spc="-1" dirty="0">
                <a:solidFill>
                  <a:srgbClr val="000000"/>
                </a:solidFill>
                <a:latin typeface="Courier New" panose="02070309020205020404" pitchFamily="49" charset="0"/>
                <a:cs typeface="Courier New" panose="02070309020205020404" pitchFamily="49" charset="0"/>
              </a:rPr>
              <a:t>(x);</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 } </a:t>
            </a:r>
          </a:p>
          <a:p>
            <a:pPr>
              <a:lnSpc>
                <a:spcPct val="70000"/>
              </a:lnSpc>
              <a:spcBef>
                <a:spcPts val="751"/>
              </a:spcBef>
            </a:pPr>
            <a:r>
              <a:rPr lang="en-US" sz="2200" strike="noStrike" spc="-1" dirty="0">
                <a:solidFill>
                  <a:srgbClr val="000000"/>
                </a:solidFill>
                <a:latin typeface="Courier New" panose="02070309020205020404" pitchFamily="49" charset="0"/>
                <a:cs typeface="Courier New" panose="02070309020205020404" pitchFamily="49" charset="0"/>
              </a:rPr>
              <a:t>}</a:t>
            </a:r>
          </a:p>
          <a:p>
            <a:pPr>
              <a:lnSpc>
                <a:spcPct val="100000"/>
              </a:lnSpc>
              <a:spcBef>
                <a:spcPts val="751"/>
              </a:spcBef>
            </a:pPr>
            <a:endParaRPr lang="en-US" sz="2200" b="0" strike="noStrike" spc="-1" dirty="0">
              <a:solidFill>
                <a:srgbClr val="000000"/>
              </a:solidFill>
              <a:latin typeface="Calibri"/>
            </a:endParaRPr>
          </a:p>
        </p:txBody>
      </p:sp>
      <p:sp>
        <p:nvSpPr>
          <p:cNvPr id="17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5" name="TextShape 4"/>
          <p:cNvSpPr txBox="1"/>
          <p:nvPr/>
        </p:nvSpPr>
        <p:spPr>
          <a:xfrm>
            <a:off x="6458040" y="6356520"/>
            <a:ext cx="2057040" cy="364680"/>
          </a:xfrm>
          <a:prstGeom prst="rect">
            <a:avLst/>
          </a:prstGeom>
          <a:noFill/>
          <a:ln>
            <a:noFill/>
          </a:ln>
        </p:spPr>
        <p:txBody>
          <a:bodyPr anchor="ctr"/>
          <a:lstStyle/>
          <a:p>
            <a:pPr algn="r">
              <a:lnSpc>
                <a:spcPct val="100000"/>
              </a:lnSpc>
            </a:pPr>
            <a:fld id="{0694AB3C-6A76-44AE-AEAF-0341B1644598}" type="slidenum">
              <a:rPr lang="en-US" sz="1400" b="0" strike="noStrike" spc="-1">
                <a:solidFill>
                  <a:srgbClr val="8B8B8B"/>
                </a:solidFill>
                <a:latin typeface="Tahoma"/>
                <a:ea typeface="MS PGothic"/>
              </a:rPr>
              <a:t>11</a:t>
            </a:fld>
            <a:endParaRPr lang="en-US" sz="14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Proof. IntSet Satisfies Rep Invariant</a:t>
            </a:r>
            <a:endParaRPr lang="en-US" sz="3300" b="0" strike="noStrike" spc="-1">
              <a:solidFill>
                <a:srgbClr val="000000"/>
              </a:solidFill>
              <a:latin typeface="Tahoma"/>
            </a:endParaRPr>
          </a:p>
        </p:txBody>
      </p:sp>
      <p:sp>
        <p:nvSpPr>
          <p:cNvPr id="177" name="TextShape 2"/>
          <p:cNvSpPr txBox="1"/>
          <p:nvPr/>
        </p:nvSpPr>
        <p:spPr>
          <a:xfrm>
            <a:off x="628560" y="1825560"/>
            <a:ext cx="7886520" cy="4350960"/>
          </a:xfrm>
          <a:prstGeom prst="rect">
            <a:avLst/>
          </a:prstGeom>
          <a:noFill/>
          <a:ln>
            <a:noFill/>
          </a:ln>
        </p:spPr>
        <p:txBody>
          <a:bodyPr>
            <a:normAutofit/>
          </a:bodyPr>
          <a:lstStyle/>
          <a:p>
            <a:pPr>
              <a:lnSpc>
                <a:spcPct val="70000"/>
              </a:lnSpc>
              <a:spcBef>
                <a:spcPts val="751"/>
              </a:spcBef>
            </a:pPr>
            <a:r>
              <a:rPr lang="en-US" sz="2200" b="1" strike="noStrike" spc="-1" dirty="0">
                <a:solidFill>
                  <a:srgbClr val="FF0000"/>
                </a:solidFill>
                <a:latin typeface="Courier New"/>
                <a:ea typeface="ＭＳ Ｐゴシック"/>
              </a:rPr>
              <a:t>Rep invariant: data has no nulls and no duplicates</a:t>
            </a:r>
            <a:r>
              <a:rPr lang="en-US" sz="2200" b="1" strike="noStrike" spc="-1" dirty="0">
                <a:solidFill>
                  <a:srgbClr val="000000"/>
                </a:solidFill>
                <a:latin typeface="Courier New"/>
                <a:ea typeface="ＭＳ Ｐゴシック"/>
              </a:rPr>
              <a:t> </a:t>
            </a:r>
            <a:endParaRPr lang="en-US" sz="22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Base case: constructor</a:t>
            </a:r>
            <a:endParaRPr lang="en-US" sz="21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ea typeface="ＭＳ Ｐゴシック"/>
              </a:rPr>
              <a:t>	</a:t>
            </a:r>
            <a:r>
              <a:rPr lang="en-US" sz="2400" strike="noStrike" spc="-1" dirty="0">
                <a:solidFill>
                  <a:srgbClr val="000000"/>
                </a:solidFill>
                <a:latin typeface="Courier New"/>
                <a:ea typeface="ＭＳ Ｐゴシック"/>
              </a:rPr>
              <a:t>public </a:t>
            </a:r>
            <a:r>
              <a:rPr lang="en-US" sz="2400" strike="noStrike" spc="-1" dirty="0" err="1">
                <a:solidFill>
                  <a:srgbClr val="0000FF"/>
                </a:solidFill>
                <a:latin typeface="Courier New"/>
                <a:ea typeface="ＭＳ Ｐゴシック"/>
              </a:rPr>
              <a:t>IntSet</a:t>
            </a:r>
            <a:r>
              <a:rPr lang="en-US" sz="2400" strike="noStrike" spc="-1" dirty="0">
                <a:solidFill>
                  <a:srgbClr val="000000"/>
                </a:solidFill>
                <a:latin typeface="Courier New"/>
                <a:ea typeface="ＭＳ Ｐゴシック"/>
              </a:rPr>
              <a:t>() {</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data = new </a:t>
            </a:r>
            <a:r>
              <a:rPr lang="en-US" sz="2400" strike="noStrike" spc="-1" dirty="0" err="1">
                <a:solidFill>
                  <a:srgbClr val="000000"/>
                </a:solidFill>
                <a:latin typeface="Courier New"/>
                <a:ea typeface="ＭＳ Ｐゴシック"/>
              </a:rPr>
              <a:t>ArrayList</a:t>
            </a:r>
            <a:r>
              <a:rPr lang="en-US" sz="2400" strike="noStrike" spc="-1" dirty="0">
                <a:solidFill>
                  <a:srgbClr val="000000"/>
                </a:solidFill>
                <a:latin typeface="Courier New"/>
                <a:ea typeface="ＭＳ Ｐゴシック"/>
              </a:rPr>
              <a:t>&lt;Integer&gt;();</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a:t>
            </a:r>
            <a:endParaRPr lang="en-US" sz="240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ea typeface="ＭＳ Ｐゴシック"/>
              </a:rPr>
              <a:t>	Rep invariant trivially holds</a:t>
            </a:r>
            <a:endParaRPr lang="en-US" sz="21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Inductive step: for each method</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Assume rep invariant holds on entry</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Prove rep invariant holds on exit</a:t>
            </a:r>
            <a:endParaRPr lang="en-US" sz="1800" b="0" strike="noStrike" spc="-1" dirty="0">
              <a:solidFill>
                <a:srgbClr val="000000"/>
              </a:solidFill>
              <a:latin typeface="Calibri"/>
            </a:endParaRPr>
          </a:p>
        </p:txBody>
      </p:sp>
      <p:sp>
        <p:nvSpPr>
          <p:cNvPr id="17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79" name="TextShape 4"/>
          <p:cNvSpPr txBox="1"/>
          <p:nvPr/>
        </p:nvSpPr>
        <p:spPr>
          <a:xfrm>
            <a:off x="6458040" y="6356520"/>
            <a:ext cx="2057040" cy="364680"/>
          </a:xfrm>
          <a:prstGeom prst="rect">
            <a:avLst/>
          </a:prstGeom>
          <a:noFill/>
          <a:ln>
            <a:noFill/>
          </a:ln>
        </p:spPr>
        <p:txBody>
          <a:bodyPr anchor="ctr"/>
          <a:lstStyle/>
          <a:p>
            <a:pPr algn="r">
              <a:lnSpc>
                <a:spcPct val="100000"/>
              </a:lnSpc>
            </a:pPr>
            <a:fld id="{5AA059C9-493A-40C8-9295-3482A82672D1}" type="slidenum">
              <a:rPr lang="en-US" sz="1400" b="0" strike="noStrike" spc="-1">
                <a:solidFill>
                  <a:srgbClr val="8B8B8B"/>
                </a:solidFill>
                <a:latin typeface="Tahoma"/>
                <a:ea typeface="MS PGothic"/>
              </a:rPr>
              <a:t>12</a:t>
            </a:fld>
            <a:endParaRPr lang="en-US" sz="14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Inductive Step, </a:t>
            </a:r>
            <a:r>
              <a:rPr lang="en-US" sz="3300" b="1" strike="noStrike" spc="-1">
                <a:solidFill>
                  <a:srgbClr val="000000"/>
                </a:solidFill>
                <a:latin typeface="Courier New"/>
              </a:rPr>
              <a:t>contains</a:t>
            </a:r>
            <a:endParaRPr lang="en-US" sz="3300" b="0" strike="noStrike" spc="-1">
              <a:solidFill>
                <a:srgbClr val="000000"/>
              </a:solidFill>
              <a:latin typeface="Tahoma"/>
            </a:endParaRPr>
          </a:p>
        </p:txBody>
      </p:sp>
      <p:sp>
        <p:nvSpPr>
          <p:cNvPr id="181" name="TextShape 2"/>
          <p:cNvSpPr txBox="1"/>
          <p:nvPr/>
        </p:nvSpPr>
        <p:spPr>
          <a:xfrm>
            <a:off x="628560" y="1825560"/>
            <a:ext cx="7886520" cy="4350960"/>
          </a:xfrm>
          <a:prstGeom prst="rect">
            <a:avLst/>
          </a:prstGeom>
          <a:noFill/>
          <a:ln>
            <a:noFill/>
          </a:ln>
        </p:spPr>
        <p:txBody>
          <a:bodyPr>
            <a:normAutofit fontScale="92500" lnSpcReduction="10000"/>
          </a:bodyPr>
          <a:lstStyle/>
          <a:p>
            <a:pPr>
              <a:lnSpc>
                <a:spcPct val="100000"/>
              </a:lnSpc>
              <a:spcBef>
                <a:spcPts val="751"/>
              </a:spcBef>
            </a:pPr>
            <a:r>
              <a:rPr lang="en-US" sz="2200" b="1" strike="noStrike" spc="-1" dirty="0">
                <a:solidFill>
                  <a:srgbClr val="FF0000"/>
                </a:solidFill>
                <a:latin typeface="Courier New"/>
                <a:ea typeface="ＭＳ Ｐゴシック"/>
              </a:rPr>
              <a:t>Rep invariant: data has no nulls and no duplicates</a:t>
            </a:r>
            <a:endParaRPr lang="en-US" sz="2200" b="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public </a:t>
            </a:r>
            <a:r>
              <a:rPr lang="en-US" sz="2400" strike="noStrike" spc="-1" dirty="0" err="1">
                <a:solidFill>
                  <a:srgbClr val="000000"/>
                </a:solidFill>
                <a:latin typeface="Courier New"/>
                <a:ea typeface="ＭＳ Ｐゴシック"/>
              </a:rPr>
              <a:t>boolean</a:t>
            </a:r>
            <a:r>
              <a:rPr lang="en-US" sz="2400" strike="noStrike" spc="-1" dirty="0">
                <a:solidFill>
                  <a:srgbClr val="000000"/>
                </a:solidFill>
                <a:latin typeface="Courier New"/>
                <a:ea typeface="ＭＳ Ｐゴシック"/>
              </a:rPr>
              <a:t> </a:t>
            </a:r>
            <a:r>
              <a:rPr lang="en-US" sz="2400" strike="noStrike" spc="-1" dirty="0">
                <a:solidFill>
                  <a:srgbClr val="0000FF"/>
                </a:solidFill>
                <a:latin typeface="Courier New"/>
                <a:ea typeface="ＭＳ Ｐゴシック"/>
              </a:rPr>
              <a:t>contains</a:t>
            </a:r>
            <a:r>
              <a:rPr lang="en-US" sz="2400" strike="noStrike" spc="-1" dirty="0">
                <a:solidFill>
                  <a:srgbClr val="000000"/>
                </a:solidFill>
                <a:latin typeface="Courier New"/>
                <a:ea typeface="ＭＳ Ｐゴシック"/>
              </a:rPr>
              <a:t>(int x) {</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return </a:t>
            </a:r>
            <a:r>
              <a:rPr lang="en-US" sz="2400" strike="noStrike" spc="-1" dirty="0" err="1">
                <a:solidFill>
                  <a:srgbClr val="000000"/>
                </a:solidFill>
                <a:latin typeface="Courier New"/>
                <a:ea typeface="ＭＳ Ｐゴシック"/>
              </a:rPr>
              <a:t>data.contains</a:t>
            </a:r>
            <a:r>
              <a:rPr lang="en-US" sz="2400" strike="noStrike" spc="-1" dirty="0">
                <a:solidFill>
                  <a:srgbClr val="000000"/>
                </a:solidFill>
                <a:latin typeface="Courier New"/>
                <a:ea typeface="ＭＳ Ｐゴシック"/>
              </a:rPr>
              <a:t>(x);</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a:t>
            </a:r>
            <a:endParaRPr lang="en-US" sz="240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strike="noStrike" spc="-1" dirty="0" err="1">
                <a:solidFill>
                  <a:srgbClr val="000000"/>
                </a:solidFill>
                <a:latin typeface="Courier New"/>
                <a:ea typeface="ＭＳ Ｐゴシック"/>
              </a:rPr>
              <a:t>List.contains</a:t>
            </a:r>
            <a:r>
              <a:rPr lang="en-US" sz="2800" strike="noStrike" spc="-1" dirty="0">
                <a:solidFill>
                  <a:srgbClr val="000000"/>
                </a:solidFill>
                <a:latin typeface="Courier New"/>
                <a:ea typeface="ＭＳ Ｐゴシック"/>
              </a:rPr>
              <a:t> </a:t>
            </a:r>
            <a:r>
              <a:rPr lang="en-US" sz="2800" b="0" strike="noStrike" spc="-1" dirty="0">
                <a:solidFill>
                  <a:srgbClr val="000000"/>
                </a:solidFill>
                <a:latin typeface="Calibri"/>
                <a:ea typeface="ＭＳ Ｐゴシック"/>
              </a:rPr>
              <a:t>does not change</a:t>
            </a:r>
            <a:r>
              <a:rPr lang="en-US" sz="2800" b="1" strike="noStrike" spc="-1" dirty="0">
                <a:solidFill>
                  <a:srgbClr val="000000"/>
                </a:solidFill>
                <a:latin typeface="Courier New"/>
                <a:ea typeface="ＭＳ Ｐゴシック"/>
              </a:rPr>
              <a:t> data, </a:t>
            </a:r>
            <a:r>
              <a:rPr lang="en-US" sz="2800" b="0" strike="noStrike" spc="-1" dirty="0">
                <a:solidFill>
                  <a:srgbClr val="000000"/>
                </a:solidFill>
                <a:latin typeface="Calibri"/>
                <a:ea typeface="ＭＳ Ｐゴシック"/>
              </a:rPr>
              <a:t>so neither does</a:t>
            </a:r>
            <a:r>
              <a:rPr lang="en-US" sz="2800" b="1" strike="noStrike" spc="-1" dirty="0">
                <a:solidFill>
                  <a:srgbClr val="000000"/>
                </a:solidFill>
                <a:latin typeface="Courier New"/>
                <a:ea typeface="ＭＳ Ｐゴシック"/>
              </a:rPr>
              <a:t> </a:t>
            </a:r>
            <a:r>
              <a:rPr lang="en-US" sz="2800" strike="noStrike" spc="-1" dirty="0" err="1">
                <a:solidFill>
                  <a:srgbClr val="000000"/>
                </a:solidFill>
                <a:latin typeface="Courier New"/>
                <a:ea typeface="ＭＳ Ｐゴシック"/>
              </a:rPr>
              <a:t>IntSet.</a:t>
            </a:r>
            <a:r>
              <a:rPr lang="en-US" sz="2800" strike="noStrike" spc="-1" dirty="0" err="1">
                <a:solidFill>
                  <a:srgbClr val="0000FF"/>
                </a:solidFill>
                <a:latin typeface="Courier New"/>
                <a:ea typeface="ＭＳ Ｐゴシック"/>
              </a:rPr>
              <a:t>contains</a:t>
            </a:r>
            <a:endParaRPr lang="en-US" sz="280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   Therefore, rep invariant is preserved.</a:t>
            </a: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Why do we even need to check </a:t>
            </a:r>
            <a:r>
              <a:rPr lang="en-US" sz="2800" strike="noStrike" spc="-1" dirty="0">
                <a:solidFill>
                  <a:srgbClr val="000000"/>
                </a:solidFill>
                <a:latin typeface="Courier New"/>
                <a:ea typeface="ＭＳ Ｐゴシック"/>
              </a:rPr>
              <a:t>contains</a:t>
            </a:r>
            <a:r>
              <a:rPr lang="en-US" sz="2800" b="0" strike="noStrike" spc="-1" dirty="0">
                <a:solidFill>
                  <a:srgbClr val="000000"/>
                </a:solidFill>
                <a:latin typeface="Calibri"/>
                <a:ea typeface="ＭＳ Ｐゴシック"/>
              </a:rPr>
              <a:t>?</a:t>
            </a: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p:txBody>
      </p:sp>
      <p:sp>
        <p:nvSpPr>
          <p:cNvPr id="18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83" name="TextShape 4"/>
          <p:cNvSpPr txBox="1"/>
          <p:nvPr/>
        </p:nvSpPr>
        <p:spPr>
          <a:xfrm>
            <a:off x="6458040" y="6356520"/>
            <a:ext cx="2057040" cy="364680"/>
          </a:xfrm>
          <a:prstGeom prst="rect">
            <a:avLst/>
          </a:prstGeom>
          <a:noFill/>
          <a:ln>
            <a:noFill/>
          </a:ln>
        </p:spPr>
        <p:txBody>
          <a:bodyPr anchor="ctr"/>
          <a:lstStyle/>
          <a:p>
            <a:pPr algn="r">
              <a:lnSpc>
                <a:spcPct val="100000"/>
              </a:lnSpc>
            </a:pPr>
            <a:fld id="{AABBEF73-2798-4397-8A13-78795E90539E}" type="slidenum">
              <a:rPr lang="en-US" sz="1400" b="0" strike="noStrike" spc="-1">
                <a:solidFill>
                  <a:srgbClr val="8B8B8B"/>
                </a:solidFill>
                <a:latin typeface="Tahoma"/>
                <a:ea typeface="MS PGothic"/>
              </a:rPr>
              <a:t>13</a:t>
            </a:fld>
            <a:endParaRPr lang="en-US" sz="1400" b="0" strike="noStrike" spc="-1">
              <a:latin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1" strike="noStrike" spc="-1">
                <a:solidFill>
                  <a:srgbClr val="000000"/>
                </a:solidFill>
                <a:latin typeface="Courier New"/>
              </a:rPr>
              <a:t>contains </a:t>
            </a:r>
            <a:r>
              <a:rPr lang="en-US" sz="3300" b="0" strike="noStrike" spc="-1">
                <a:solidFill>
                  <a:srgbClr val="000000"/>
                </a:solidFill>
                <a:latin typeface="Calibri Light"/>
              </a:rPr>
              <a:t>with Benevolent Side Effects</a:t>
            </a:r>
            <a:endParaRPr lang="en-US" sz="3300" b="0" strike="noStrike" spc="-1">
              <a:solidFill>
                <a:srgbClr val="000000"/>
              </a:solidFill>
              <a:latin typeface="Tahoma"/>
            </a:endParaRPr>
          </a:p>
        </p:txBody>
      </p:sp>
      <p:sp>
        <p:nvSpPr>
          <p:cNvPr id="185" name="TextShape 2"/>
          <p:cNvSpPr txBox="1"/>
          <p:nvPr/>
        </p:nvSpPr>
        <p:spPr>
          <a:xfrm>
            <a:off x="228600" y="1371600"/>
            <a:ext cx="8726040" cy="4532040"/>
          </a:xfrm>
          <a:prstGeom prst="rect">
            <a:avLst/>
          </a:prstGeom>
          <a:noFill/>
          <a:ln>
            <a:noFill/>
          </a:ln>
        </p:spPr>
        <p:txBody>
          <a:bodyPr>
            <a:normAutofit fontScale="85000" lnSpcReduction="20000"/>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An implementation of observer </a:t>
            </a:r>
            <a:r>
              <a:rPr lang="en-US" sz="2400" b="1" strike="noStrike" spc="-1" dirty="0" err="1">
                <a:solidFill>
                  <a:srgbClr val="0000FF"/>
                </a:solidFill>
                <a:latin typeface="Courier New"/>
                <a:ea typeface="ＭＳ Ｐゴシック"/>
              </a:rPr>
              <a:t>IntSet.contains</a:t>
            </a:r>
            <a:r>
              <a:rPr lang="en-US" sz="2800" b="0" strike="noStrike" spc="-1" dirty="0">
                <a:solidFill>
                  <a:srgbClr val="000000"/>
                </a:solidFill>
                <a:latin typeface="Calibri"/>
                <a:ea typeface="ＭＳ Ｐゴシック"/>
              </a:rPr>
              <a:t>:</a:t>
            </a:r>
            <a:endParaRPr lang="en-US" sz="2800" b="0" strike="noStrike" spc="-1" dirty="0">
              <a:solidFill>
                <a:srgbClr val="000000"/>
              </a:solidFill>
              <a:latin typeface="Calibri"/>
            </a:endParaRPr>
          </a:p>
          <a:p>
            <a:pPr>
              <a:lnSpc>
                <a:spcPct val="100000"/>
              </a:lnSpc>
              <a:spcBef>
                <a:spcPts val="751"/>
              </a:spcBef>
            </a:pPr>
            <a:endParaRPr lang="en-US" sz="2800" b="0" strike="noStrike" spc="-1" dirty="0">
              <a:solidFill>
                <a:srgbClr val="000000"/>
              </a:solidFill>
              <a:latin typeface="Calibri"/>
            </a:endParaRPr>
          </a:p>
          <a:p>
            <a:pPr>
              <a:lnSpc>
                <a:spcPct val="80000"/>
              </a:lnSpc>
              <a:spcBef>
                <a:spcPts val="751"/>
              </a:spcBef>
            </a:pP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boolean</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contains(int x) {</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int </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i</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data.indexOf</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(x);</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i</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 -1) </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return false;</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 move-to front optimization</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 speeds up repeated membership tests</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Integer y = </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data.elementAt</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(0);</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data.set</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(0,x); </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data.set</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2200" strike="noStrike" spc="-1" dirty="0" err="1">
                <a:solidFill>
                  <a:srgbClr val="000000"/>
                </a:solidFill>
                <a:latin typeface="Courier New" panose="02070309020205020404" pitchFamily="49" charset="0"/>
                <a:ea typeface="ＭＳ Ｐゴシック"/>
                <a:cs typeface="Courier New" panose="02070309020205020404" pitchFamily="49" charset="0"/>
              </a:rPr>
              <a:t>i,y</a:t>
            </a: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   return true;</a:t>
            </a:r>
            <a:endParaRPr lang="en-US" sz="22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20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20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buClr>
                <a:srgbClr val="000000"/>
              </a:buClr>
              <a:buFont typeface="Arial"/>
              <a:buChar char="•"/>
            </a:pPr>
            <a:r>
              <a:rPr lang="en-US" sz="2400" b="0" strike="noStrike" spc="-1" dirty="0">
                <a:solidFill>
                  <a:srgbClr val="000000"/>
                </a:solidFill>
                <a:latin typeface="Calibri"/>
                <a:ea typeface="ＭＳ Ｐゴシック"/>
              </a:rPr>
              <a:t>We swapped elements of </a:t>
            </a:r>
            <a:r>
              <a:rPr lang="en-US" sz="2400" b="1" strike="noStrike" spc="-1" dirty="0">
                <a:solidFill>
                  <a:srgbClr val="000000"/>
                </a:solidFill>
                <a:latin typeface="Courier New"/>
                <a:ea typeface="ＭＳ Ｐゴシック"/>
              </a:rPr>
              <a:t>data</a:t>
            </a:r>
            <a:r>
              <a:rPr lang="en-US" sz="2400" b="0" strike="noStrike" spc="-1" dirty="0">
                <a:solidFill>
                  <a:srgbClr val="000000"/>
                </a:solidFill>
                <a:latin typeface="Calibri"/>
                <a:ea typeface="ＭＳ Ｐゴシック"/>
              </a:rPr>
              <a:t> at positions </a:t>
            </a:r>
            <a:r>
              <a:rPr lang="en-US" sz="2400" b="1" strike="noStrike" spc="-1" dirty="0" err="1">
                <a:solidFill>
                  <a:srgbClr val="000000"/>
                </a:solidFill>
                <a:latin typeface="Courier New"/>
                <a:ea typeface="ＭＳ Ｐゴシック"/>
              </a:rPr>
              <a:t>i</a:t>
            </a:r>
            <a:r>
              <a:rPr lang="en-US" sz="2400" b="0" strike="noStrike" spc="-1" dirty="0">
                <a:solidFill>
                  <a:srgbClr val="000000"/>
                </a:solidFill>
                <a:latin typeface="Calibri"/>
                <a:ea typeface="ＭＳ Ｐゴシック"/>
              </a:rPr>
              <a:t> and </a:t>
            </a:r>
            <a:r>
              <a:rPr lang="en-US" sz="2400" b="1" strike="noStrike" spc="-1" dirty="0">
                <a:solidFill>
                  <a:srgbClr val="000000"/>
                </a:solidFill>
                <a:latin typeface="Courier New"/>
                <a:ea typeface="ＭＳ Ｐゴシック"/>
              </a:rPr>
              <a:t>0</a:t>
            </a:r>
            <a:r>
              <a:rPr lang="en-US" sz="2400" b="0" strike="noStrike" spc="-1" dirty="0">
                <a:solidFill>
                  <a:srgbClr val="000000"/>
                </a:solidFill>
                <a:latin typeface="Calibri"/>
                <a:ea typeface="ＭＳ Ｐゴシック"/>
              </a:rPr>
              <a:t>. If there were no duplicates and no nulls on entry, there are no duplicates and no nulls on exit</a:t>
            </a:r>
            <a:endParaRPr lang="en-US" sz="2400" b="0" strike="noStrike" spc="-1" dirty="0">
              <a:solidFill>
                <a:srgbClr val="000000"/>
              </a:solidFill>
              <a:latin typeface="Calibri"/>
            </a:endParaRPr>
          </a:p>
        </p:txBody>
      </p:sp>
      <p:sp>
        <p:nvSpPr>
          <p:cNvPr id="186"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87" name="TextShape 4"/>
          <p:cNvSpPr txBox="1"/>
          <p:nvPr/>
        </p:nvSpPr>
        <p:spPr>
          <a:xfrm>
            <a:off x="6458040" y="6356520"/>
            <a:ext cx="2057040" cy="364680"/>
          </a:xfrm>
          <a:prstGeom prst="rect">
            <a:avLst/>
          </a:prstGeom>
          <a:noFill/>
          <a:ln>
            <a:noFill/>
          </a:ln>
        </p:spPr>
        <p:txBody>
          <a:bodyPr anchor="ctr"/>
          <a:lstStyle/>
          <a:p>
            <a:pPr algn="r">
              <a:lnSpc>
                <a:spcPct val="100000"/>
              </a:lnSpc>
            </a:pPr>
            <a:fld id="{9F36038F-C9AD-4170-B0B6-CA64D8943DDF}" type="slidenum">
              <a:rPr lang="en-US" sz="1400" b="0" strike="noStrike" spc="-1">
                <a:solidFill>
                  <a:srgbClr val="8B8B8B"/>
                </a:solidFill>
                <a:latin typeface="Tahoma"/>
                <a:ea typeface="MS PGothic"/>
              </a:rPr>
              <a:t>14</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85">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Inductive Step, </a:t>
            </a:r>
            <a:r>
              <a:rPr lang="en-US" sz="3300" b="1" strike="noStrike" spc="-1">
                <a:solidFill>
                  <a:srgbClr val="000000"/>
                </a:solidFill>
                <a:latin typeface="Courier New"/>
              </a:rPr>
              <a:t>remove</a:t>
            </a:r>
            <a:endParaRPr lang="en-US" sz="3300" b="0" strike="noStrike" spc="-1">
              <a:solidFill>
                <a:srgbClr val="000000"/>
              </a:solidFill>
              <a:latin typeface="Tahoma"/>
            </a:endParaRPr>
          </a:p>
        </p:txBody>
      </p:sp>
      <p:sp>
        <p:nvSpPr>
          <p:cNvPr id="189" name="TextShape 2"/>
          <p:cNvSpPr txBox="1"/>
          <p:nvPr/>
        </p:nvSpPr>
        <p:spPr>
          <a:xfrm>
            <a:off x="628560" y="1825560"/>
            <a:ext cx="7886520" cy="4350960"/>
          </a:xfrm>
          <a:prstGeom prst="rect">
            <a:avLst/>
          </a:prstGeom>
          <a:noFill/>
          <a:ln>
            <a:noFill/>
          </a:ln>
        </p:spPr>
        <p:txBody>
          <a:bodyPr>
            <a:normAutofit fontScale="92500"/>
          </a:bodyPr>
          <a:lstStyle/>
          <a:p>
            <a:pPr>
              <a:lnSpc>
                <a:spcPct val="100000"/>
              </a:lnSpc>
              <a:spcBef>
                <a:spcPts val="751"/>
              </a:spcBef>
            </a:pPr>
            <a:r>
              <a:rPr lang="en-US" sz="2200" b="1" strike="noStrike" spc="-1" dirty="0">
                <a:solidFill>
                  <a:srgbClr val="FF0000"/>
                </a:solidFill>
                <a:latin typeface="Courier New"/>
                <a:ea typeface="ＭＳ Ｐゴシック"/>
              </a:rPr>
              <a:t>Rep invariant: data has no nulls and no duplicates</a:t>
            </a:r>
            <a:endParaRPr lang="en-US" sz="2200" b="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public void remove(int x) {</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a:t>
            </a:r>
            <a:r>
              <a:rPr lang="en-US" sz="2400" strike="noStrike" spc="-1" dirty="0" err="1">
                <a:solidFill>
                  <a:srgbClr val="000000"/>
                </a:solidFill>
                <a:latin typeface="Courier New"/>
                <a:ea typeface="ＭＳ Ｐゴシック"/>
              </a:rPr>
              <a:t>data.remove</a:t>
            </a:r>
            <a:r>
              <a:rPr lang="en-US" sz="2400" strike="noStrike" spc="-1" dirty="0">
                <a:solidFill>
                  <a:srgbClr val="000000"/>
                </a:solidFill>
                <a:latin typeface="Courier New"/>
                <a:ea typeface="ＭＳ Ｐゴシック"/>
              </a:rPr>
              <a:t>(new Integer(x));</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a:t>
            </a:r>
            <a:endParaRPr lang="en-US" sz="240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1" strike="noStrike" spc="-1" dirty="0" err="1">
                <a:solidFill>
                  <a:srgbClr val="000000"/>
                </a:solidFill>
                <a:latin typeface="Courier New"/>
                <a:ea typeface="ＭＳ Ｐゴシック"/>
              </a:rPr>
              <a:t>ArrayList.remove</a:t>
            </a:r>
            <a:r>
              <a:rPr lang="en-US" sz="2800" b="1" strike="noStrike" spc="-1" dirty="0">
                <a:solidFill>
                  <a:srgbClr val="000000"/>
                </a:solidFill>
                <a:latin typeface="Courier New"/>
                <a:ea typeface="ＭＳ Ｐゴシック"/>
              </a:rPr>
              <a:t> </a:t>
            </a:r>
            <a:r>
              <a:rPr lang="en-US" sz="2800" b="0" strike="noStrike" spc="-1" dirty="0">
                <a:solidFill>
                  <a:srgbClr val="000000"/>
                </a:solidFill>
                <a:latin typeface="Calibri"/>
                <a:ea typeface="ＭＳ Ｐゴシック"/>
              </a:rPr>
              <a:t>has two behaviors</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Removes an element</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If there were no duplicates on entry, remove can’t change that.</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Only addition can violate rep invariant</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Therefore, rep invariant is preserved</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19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1" name="TextShape 4"/>
          <p:cNvSpPr txBox="1"/>
          <p:nvPr/>
        </p:nvSpPr>
        <p:spPr>
          <a:xfrm>
            <a:off x="6458040" y="6356520"/>
            <a:ext cx="2057040" cy="364680"/>
          </a:xfrm>
          <a:prstGeom prst="rect">
            <a:avLst/>
          </a:prstGeom>
          <a:noFill/>
          <a:ln>
            <a:noFill/>
          </a:ln>
        </p:spPr>
        <p:txBody>
          <a:bodyPr anchor="ctr"/>
          <a:lstStyle/>
          <a:p>
            <a:pPr algn="r">
              <a:lnSpc>
                <a:spcPct val="100000"/>
              </a:lnSpc>
            </a:pPr>
            <a:fld id="{03289F41-0149-4D4C-A282-D738FC4709C9}" type="slidenum">
              <a:rPr lang="en-US" sz="1400" b="0" strike="noStrike" spc="-1">
                <a:solidFill>
                  <a:srgbClr val="8B8B8B"/>
                </a:solidFill>
                <a:latin typeface="Tahoma"/>
                <a:ea typeface="MS PGothic"/>
              </a:rPr>
              <a:t>15</a:t>
            </a:fld>
            <a:endParaRPr lang="en-US" sz="14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Inductive Step, </a:t>
            </a:r>
            <a:r>
              <a:rPr lang="en-US" sz="3300" b="1" strike="noStrike" spc="-1" dirty="0">
                <a:solidFill>
                  <a:srgbClr val="000000"/>
                </a:solidFill>
                <a:latin typeface="Courier New"/>
              </a:rPr>
              <a:t>add</a:t>
            </a:r>
            <a:endParaRPr lang="en-US" sz="3300" b="0" strike="noStrike" spc="-1" dirty="0">
              <a:solidFill>
                <a:srgbClr val="000000"/>
              </a:solidFill>
              <a:latin typeface="Tahoma"/>
            </a:endParaRPr>
          </a:p>
        </p:txBody>
      </p:sp>
      <p:sp>
        <p:nvSpPr>
          <p:cNvPr id="193" name="TextShape 2"/>
          <p:cNvSpPr txBox="1"/>
          <p:nvPr/>
        </p:nvSpPr>
        <p:spPr>
          <a:xfrm>
            <a:off x="628560" y="1825560"/>
            <a:ext cx="7886520" cy="4350960"/>
          </a:xfrm>
          <a:prstGeom prst="rect">
            <a:avLst/>
          </a:prstGeom>
          <a:noFill/>
          <a:ln>
            <a:noFill/>
          </a:ln>
        </p:spPr>
        <p:txBody>
          <a:bodyPr>
            <a:normAutofit fontScale="92500" lnSpcReduction="10000"/>
          </a:bodyPr>
          <a:lstStyle/>
          <a:p>
            <a:pPr>
              <a:lnSpc>
                <a:spcPct val="100000"/>
              </a:lnSpc>
              <a:spcBef>
                <a:spcPts val="751"/>
              </a:spcBef>
            </a:pPr>
            <a:r>
              <a:rPr lang="en-US" sz="2200" b="1" strike="noStrike" spc="-1" dirty="0">
                <a:solidFill>
                  <a:srgbClr val="FF0000"/>
                </a:solidFill>
                <a:latin typeface="Courier New"/>
                <a:ea typeface="ＭＳ Ｐゴシック"/>
              </a:rPr>
              <a:t>Rep invariant: data has no nulls and no duplicates</a:t>
            </a:r>
            <a:endParaRPr lang="en-US" sz="2200" b="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public void add(int x) {</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if (!contains(x))</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a:t>
            </a:r>
            <a:r>
              <a:rPr lang="en-US" sz="2400" strike="noStrike" spc="-1" dirty="0" err="1">
                <a:solidFill>
                  <a:srgbClr val="000000"/>
                </a:solidFill>
                <a:latin typeface="Courier New"/>
                <a:ea typeface="ＭＳ Ｐゴシック"/>
              </a:rPr>
              <a:t>data.add</a:t>
            </a:r>
            <a:r>
              <a:rPr lang="en-US" sz="2400" strike="noStrike" spc="-1" dirty="0">
                <a:solidFill>
                  <a:srgbClr val="000000"/>
                </a:solidFill>
                <a:latin typeface="Courier New"/>
                <a:ea typeface="ＭＳ Ｐゴシック"/>
              </a:rPr>
              <a:t>(x);</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a:t>
            </a:r>
            <a:endParaRPr lang="en-US" sz="240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Case 1:</a:t>
            </a:r>
            <a:r>
              <a:rPr lang="en-US" sz="2800" b="1" strike="noStrike" spc="-1" dirty="0">
                <a:solidFill>
                  <a:srgbClr val="000000"/>
                </a:solidFill>
                <a:latin typeface="Courier New"/>
                <a:ea typeface="ＭＳ Ｐゴシック"/>
              </a:rPr>
              <a:t> x </a:t>
            </a:r>
            <a:r>
              <a:rPr lang="en-US" sz="2800" b="0" strike="noStrike" spc="-1" dirty="0">
                <a:solidFill>
                  <a:srgbClr val="000000"/>
                </a:solidFill>
                <a:latin typeface="Calibri"/>
                <a:ea typeface="ＭＳ Ｐゴシック"/>
              </a:rPr>
              <a:t>in</a:t>
            </a:r>
            <a:r>
              <a:rPr lang="en-US" sz="2800" b="1" strike="noStrike" spc="-1" dirty="0">
                <a:solidFill>
                  <a:srgbClr val="000000"/>
                </a:solidFill>
                <a:latin typeface="Courier New"/>
                <a:ea typeface="ＭＳ Ｐゴシック"/>
              </a:rPr>
              <a:t> </a:t>
            </a:r>
            <a:r>
              <a:rPr lang="en-US" sz="2800" b="1" strike="noStrike" spc="-1" dirty="0" err="1">
                <a:solidFill>
                  <a:srgbClr val="000000"/>
                </a:solidFill>
                <a:latin typeface="Courier New"/>
                <a:ea typeface="ＭＳ Ｐゴシック"/>
              </a:rPr>
              <a:t>data</a:t>
            </a:r>
            <a:r>
              <a:rPr lang="en-US" sz="2800" b="0" strike="noStrike" spc="-1" baseline="-25000" dirty="0" err="1">
                <a:solidFill>
                  <a:srgbClr val="000000"/>
                </a:solidFill>
                <a:latin typeface="Calibri"/>
                <a:ea typeface="ＭＳ Ｐゴシック"/>
              </a:rPr>
              <a:t>pre</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1" strike="noStrike" spc="-1" dirty="0">
                <a:solidFill>
                  <a:srgbClr val="000000"/>
                </a:solidFill>
                <a:latin typeface="Courier New"/>
                <a:ea typeface="ＭＳ Ｐゴシック"/>
              </a:rPr>
              <a:t>data </a:t>
            </a:r>
            <a:r>
              <a:rPr lang="en-US" sz="2400" b="0" strike="noStrike" spc="-1" dirty="0">
                <a:solidFill>
                  <a:srgbClr val="000000"/>
                </a:solidFill>
                <a:latin typeface="Calibri"/>
                <a:ea typeface="ＭＳ Ｐゴシック"/>
              </a:rPr>
              <a:t>is unchanged, thus rep invariant is preserved </a:t>
            </a:r>
            <a:endParaRPr lang="en-US" sz="2400" b="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Case 2: </a:t>
            </a:r>
            <a:r>
              <a:rPr lang="en-US" sz="2800" b="1" strike="noStrike" spc="-1" dirty="0">
                <a:solidFill>
                  <a:srgbClr val="000000"/>
                </a:solidFill>
                <a:latin typeface="Courier New"/>
                <a:ea typeface="ＭＳ Ｐゴシック"/>
              </a:rPr>
              <a:t>x</a:t>
            </a:r>
            <a:r>
              <a:rPr lang="en-US" sz="2800" b="0" strike="noStrike" spc="-1" dirty="0">
                <a:solidFill>
                  <a:srgbClr val="000000"/>
                </a:solidFill>
                <a:latin typeface="Calibri"/>
                <a:ea typeface="ＭＳ Ｐゴシック"/>
              </a:rPr>
              <a:t> is not in </a:t>
            </a:r>
            <a:r>
              <a:rPr lang="en-US" sz="2800" b="1" strike="noStrike" spc="-1" dirty="0" err="1">
                <a:solidFill>
                  <a:srgbClr val="000000"/>
                </a:solidFill>
                <a:latin typeface="Courier New"/>
                <a:ea typeface="ＭＳ Ｐゴシック"/>
              </a:rPr>
              <a:t>data</a:t>
            </a:r>
            <a:r>
              <a:rPr lang="en-US" sz="2800" b="0" strike="noStrike" spc="-1" baseline="-25000" dirty="0" err="1">
                <a:solidFill>
                  <a:srgbClr val="000000"/>
                </a:solidFill>
                <a:latin typeface="Calibri"/>
                <a:ea typeface="ＭＳ Ｐゴシック"/>
              </a:rPr>
              <a:t>pre</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ea typeface="ＭＳ Ｐゴシック"/>
              </a:rPr>
              <a:t>New element is not null (</a:t>
            </a:r>
            <a:r>
              <a:rPr lang="en-US" sz="2400" b="0" strike="noStrike" spc="-1" dirty="0" err="1">
                <a:solidFill>
                  <a:srgbClr val="000000"/>
                </a:solidFill>
                <a:latin typeface="Calibri"/>
                <a:ea typeface="ＭＳ Ｐゴシック"/>
              </a:rPr>
              <a:t>ints</a:t>
            </a:r>
            <a:r>
              <a:rPr lang="en-US" sz="2400" b="0" strike="noStrike" spc="-1" dirty="0">
                <a:solidFill>
                  <a:srgbClr val="000000"/>
                </a:solidFill>
                <a:latin typeface="Calibri"/>
                <a:ea typeface="ＭＳ Ｐゴシック"/>
              </a:rPr>
              <a:t> can’t be null) or a duplicate, thus rep invariant holds at exit</a:t>
            </a:r>
          </a:p>
          <a:p>
            <a:pPr marL="514440" lvl="1" indent="-171000">
              <a:lnSpc>
                <a:spcPct val="100000"/>
              </a:lnSpc>
              <a:spcBef>
                <a:spcPts val="374"/>
              </a:spcBef>
              <a:buClr>
                <a:srgbClr val="000000"/>
              </a:buClr>
              <a:buFont typeface="Arial"/>
              <a:buChar char="•"/>
            </a:pPr>
            <a:r>
              <a:rPr lang="en-US" sz="2400" spc="-1" dirty="0">
                <a:solidFill>
                  <a:srgbClr val="000000"/>
                </a:solidFill>
                <a:latin typeface="Calibri"/>
                <a:ea typeface="ＭＳ Ｐゴシック"/>
              </a:rPr>
              <a:t>Uses autoboxing</a:t>
            </a: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endParaRPr lang="en-US" sz="2400" b="0" strike="noStrike" spc="-1" dirty="0">
              <a:solidFill>
                <a:srgbClr val="000000"/>
              </a:solidFill>
              <a:latin typeface="Calibri"/>
            </a:endParaRPr>
          </a:p>
        </p:txBody>
      </p:sp>
      <p:sp>
        <p:nvSpPr>
          <p:cNvPr id="19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5" name="TextShape 4"/>
          <p:cNvSpPr txBox="1"/>
          <p:nvPr/>
        </p:nvSpPr>
        <p:spPr>
          <a:xfrm>
            <a:off x="6458040" y="6356520"/>
            <a:ext cx="2057040" cy="364680"/>
          </a:xfrm>
          <a:prstGeom prst="rect">
            <a:avLst/>
          </a:prstGeom>
          <a:noFill/>
          <a:ln>
            <a:noFill/>
          </a:ln>
        </p:spPr>
        <p:txBody>
          <a:bodyPr anchor="ctr"/>
          <a:lstStyle/>
          <a:p>
            <a:pPr algn="r">
              <a:lnSpc>
                <a:spcPct val="100000"/>
              </a:lnSpc>
            </a:pPr>
            <a:fld id="{3D290FBE-90E7-4B94-8E49-41B0895FE756}" type="slidenum">
              <a:rPr lang="en-US" sz="1400" b="0" strike="noStrike" spc="-1">
                <a:solidFill>
                  <a:srgbClr val="8B8B8B"/>
                </a:solidFill>
                <a:latin typeface="Tahoma"/>
                <a:ea typeface="MS PGothic"/>
              </a:rPr>
              <a:t>16</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93">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193">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193">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193">
                                            <p:txEl>
                                              <p:pRg st="8" end="8"/>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19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170AD-6B21-4FE6-9481-8EAB1FCC3C7C}"/>
              </a:ext>
            </a:extLst>
          </p:cNvPr>
          <p:cNvSpPr>
            <a:spLocks noGrp="1"/>
          </p:cNvSpPr>
          <p:nvPr>
            <p:ph type="title"/>
          </p:nvPr>
        </p:nvSpPr>
        <p:spPr/>
        <p:txBody>
          <a:bodyPr/>
          <a:lstStyle/>
          <a:p>
            <a:r>
              <a:rPr lang="en-US" spc="-1" dirty="0">
                <a:solidFill>
                  <a:srgbClr val="000000"/>
                </a:solidFill>
                <a:latin typeface="Calibri Light" panose="020F0302020204030204" pitchFamily="34" charset="0"/>
                <a:cs typeface="Calibri Light" panose="020F0302020204030204" pitchFamily="34" charset="0"/>
              </a:rPr>
              <a:t>Inductive Step, </a:t>
            </a:r>
            <a:r>
              <a:rPr lang="en-US" b="1" spc="-1" dirty="0">
                <a:solidFill>
                  <a:srgbClr val="000000"/>
                </a:solidFill>
                <a:latin typeface="Calibri Light" panose="020F0302020204030204" pitchFamily="34" charset="0"/>
                <a:cs typeface="Calibri Light" panose="020F0302020204030204" pitchFamily="34" charset="0"/>
              </a:rPr>
              <a:t>add</a:t>
            </a:r>
            <a:endParaRPr lang="en-US" dirty="0">
              <a:latin typeface="Calibri Light" panose="020F0302020204030204" pitchFamily="34" charset="0"/>
              <a:cs typeface="Calibri Light" panose="020F0302020204030204" pitchFamily="34" charset="0"/>
            </a:endParaRPr>
          </a:p>
        </p:txBody>
      </p:sp>
      <p:sp>
        <p:nvSpPr>
          <p:cNvPr id="3" name="Content Placeholder 2">
            <a:extLst>
              <a:ext uri="{FF2B5EF4-FFF2-40B4-BE49-F238E27FC236}">
                <a16:creationId xmlns:a16="http://schemas.microsoft.com/office/drawing/2014/main" id="{2C99CE19-DF96-47B2-BDF6-925966943A80}"/>
              </a:ext>
            </a:extLst>
          </p:cNvPr>
          <p:cNvSpPr>
            <a:spLocks noGrp="1"/>
          </p:cNvSpPr>
          <p:nvPr>
            <p:ph idx="1"/>
          </p:nvPr>
        </p:nvSpPr>
        <p:spPr/>
        <p:txBody>
          <a:bodyPr/>
          <a:lstStyle/>
          <a:p>
            <a:r>
              <a:rPr lang="en-US" spc="-1" dirty="0">
                <a:latin typeface="Calibri" panose="020F0502020204030204" pitchFamily="34" charset="0"/>
                <a:cs typeface="Calibri" panose="020F0502020204030204" pitchFamily="34" charset="0"/>
              </a:rPr>
              <a:t>How does </a:t>
            </a:r>
            <a:r>
              <a:rPr lang="en-US" spc="-1" dirty="0">
                <a:latin typeface="Courier" pitchFamily="2" charset="0"/>
                <a:cs typeface="Calibri" panose="020F0502020204030204" pitchFamily="34" charset="0"/>
              </a:rPr>
              <a:t>contains</a:t>
            </a:r>
            <a:r>
              <a:rPr lang="en-US" spc="-1" dirty="0">
                <a:latin typeface="Calibri" panose="020F0502020204030204" pitchFamily="34" charset="0"/>
                <a:cs typeface="Calibri" panose="020F0502020204030204" pitchFamily="34" charset="0"/>
              </a:rPr>
              <a:t> determine that an object is already in array?</a:t>
            </a:r>
          </a:p>
          <a:p>
            <a:pPr lvl="1"/>
            <a:r>
              <a:rPr lang="en-US" dirty="0" err="1">
                <a:latin typeface="Calibri" panose="020F0502020204030204" pitchFamily="34" charset="0"/>
                <a:cs typeface="Calibri" panose="020F0502020204030204" pitchFamily="34" charset="0"/>
              </a:rPr>
              <a:t>JavaDocs</a:t>
            </a:r>
            <a:r>
              <a:rPr lang="en-US" dirty="0">
                <a:latin typeface="Calibri" panose="020F0502020204030204" pitchFamily="34" charset="0"/>
                <a:cs typeface="Calibri" panose="020F0502020204030204" pitchFamily="34" charset="0"/>
              </a:rPr>
              <a:t> says:</a:t>
            </a:r>
          </a:p>
          <a:p>
            <a:pPr lvl="2"/>
            <a:r>
              <a:rPr lang="en-US" dirty="0">
                <a:latin typeface="Calibri" panose="020F0502020204030204" pitchFamily="34" charset="0"/>
                <a:cs typeface="Calibri" panose="020F0502020204030204" pitchFamily="34" charset="0"/>
              </a:rPr>
              <a:t>Returns true if this list contains the specified element. More formally, returns true if and only if this list contains at least one element e such that (o==null ? e==null : </a:t>
            </a:r>
            <a:r>
              <a:rPr lang="en-US" dirty="0" err="1">
                <a:latin typeface="Calibri" panose="020F0502020204030204" pitchFamily="34" charset="0"/>
                <a:cs typeface="Calibri" panose="020F0502020204030204" pitchFamily="34" charset="0"/>
              </a:rPr>
              <a:t>o.equals</a:t>
            </a:r>
            <a:r>
              <a:rPr lang="en-US" dirty="0">
                <a:latin typeface="Calibri" panose="020F0502020204030204" pitchFamily="34" charset="0"/>
                <a:cs typeface="Calibri" panose="020F0502020204030204" pitchFamily="34" charset="0"/>
              </a:rPr>
              <a:t>(e)).</a:t>
            </a:r>
          </a:p>
          <a:p>
            <a:pPr lvl="1"/>
            <a:r>
              <a:rPr lang="en-US" spc="-1" dirty="0">
                <a:latin typeface="Calibri" panose="020F0502020204030204" pitchFamily="34" charset="0"/>
                <a:cs typeface="Calibri" panose="020F0502020204030204" pitchFamily="34" charset="0"/>
              </a:rPr>
              <a:t>Notice that it uses equals() for contained type</a:t>
            </a:r>
          </a:p>
          <a:p>
            <a:pPr lvl="1"/>
            <a:r>
              <a:rPr lang="en-US" spc="-1" dirty="0">
                <a:latin typeface="Calibri" panose="020F0502020204030204" pitchFamily="34" charset="0"/>
                <a:cs typeface="Calibri" panose="020F0502020204030204" pitchFamily="34" charset="0"/>
              </a:rPr>
              <a:t>Integer overrides equals()</a:t>
            </a:r>
          </a:p>
          <a:p>
            <a:endParaRPr lang="en-US" dirty="0"/>
          </a:p>
        </p:txBody>
      </p:sp>
    </p:spTree>
    <p:extLst>
      <p:ext uri="{BB962C8B-B14F-4D97-AF65-F5344CB8AC3E}">
        <p14:creationId xmlns:p14="http://schemas.microsoft.com/office/powerpoint/2010/main" val="3694167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Reasoning About Rep Invariant</a:t>
            </a:r>
            <a:endParaRPr lang="en-US" sz="3300" b="0" strike="noStrike" spc="-1">
              <a:solidFill>
                <a:srgbClr val="000000"/>
              </a:solidFill>
              <a:latin typeface="Tahoma"/>
            </a:endParaRPr>
          </a:p>
        </p:txBody>
      </p:sp>
      <p:sp>
        <p:nvSpPr>
          <p:cNvPr id="19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Inductive step must consider </a:t>
            </a:r>
            <a:r>
              <a:rPr lang="en-US" sz="2400" b="0" strike="noStrike" spc="-1" dirty="0">
                <a:solidFill>
                  <a:srgbClr val="0000FF"/>
                </a:solidFill>
                <a:latin typeface="Calibri"/>
              </a:rPr>
              <a:t>all possible changes</a:t>
            </a:r>
            <a:r>
              <a:rPr lang="en-US" sz="2400" b="0" strike="noStrike" spc="-1" dirty="0">
                <a:solidFill>
                  <a:srgbClr val="000000"/>
                </a:solidFill>
                <a:latin typeface="Calibri"/>
              </a:rPr>
              <a:t> to the rep</a:t>
            </a:r>
          </a:p>
          <a:p>
            <a:pPr marL="514440" lvl="1" indent="-171000">
              <a:lnSpc>
                <a:spcPct val="100000"/>
              </a:lnSpc>
              <a:spcBef>
                <a:spcPts val="374"/>
              </a:spcBef>
              <a:buClr>
                <a:srgbClr val="FF0000"/>
              </a:buClr>
              <a:buFont typeface="Arial"/>
              <a:buChar char="•"/>
            </a:pPr>
            <a:r>
              <a:rPr lang="en-US" sz="2400" b="0" strike="noStrike" spc="-1" dirty="0">
                <a:solidFill>
                  <a:srgbClr val="FF0000"/>
                </a:solidFill>
                <a:latin typeface="Calibri"/>
              </a:rPr>
              <a:t>Including representation exposure!</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If the proof does not account for representation exposure, then it is invalid!</a:t>
            </a:r>
          </a:p>
          <a:p>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Exposure of immutable rep is OK.</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Exposure of mutable rep is not!</a:t>
            </a:r>
          </a:p>
        </p:txBody>
      </p:sp>
      <p:sp>
        <p:nvSpPr>
          <p:cNvPr id="19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99" name="TextShape 4"/>
          <p:cNvSpPr txBox="1"/>
          <p:nvPr/>
        </p:nvSpPr>
        <p:spPr>
          <a:xfrm>
            <a:off x="6458040" y="6356520"/>
            <a:ext cx="2057040" cy="364680"/>
          </a:xfrm>
          <a:prstGeom prst="rect">
            <a:avLst/>
          </a:prstGeom>
          <a:noFill/>
          <a:ln>
            <a:noFill/>
          </a:ln>
        </p:spPr>
        <p:txBody>
          <a:bodyPr anchor="ctr"/>
          <a:lstStyle/>
          <a:p>
            <a:pPr algn="r">
              <a:lnSpc>
                <a:spcPct val="100000"/>
              </a:lnSpc>
            </a:pPr>
            <a:fld id="{F4EAD354-4D9E-49FF-8E11-737C4EADA0A3}" type="slidenum">
              <a:rPr lang="en-US" sz="1400" b="0" strike="noStrike" spc="-1">
                <a:solidFill>
                  <a:srgbClr val="8B8B8B"/>
                </a:solidFill>
                <a:latin typeface="Tahoma"/>
                <a:ea typeface="MS PGothic"/>
              </a:rPr>
              <a:t>18</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97">
                                            <p:txEl>
                                              <p:pRg st="1" end="1"/>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97">
                                            <p:txEl>
                                              <p:pRg st="2" end="2"/>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9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fill="hold" nodeType="clickEffect">
                                  <p:stCondLst>
                                    <p:cond delay="0"/>
                                  </p:stCondLst>
                                  <p:childTnLst>
                                    <p:set>
                                      <p:cBhvr>
                                        <p:cTn id="18" dur="1" fill="hold">
                                          <p:stCondLst>
                                            <p:cond delay="0"/>
                                          </p:stCondLst>
                                        </p:cTn>
                                        <p:tgtEl>
                                          <p:spTgt spid="19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Problem: Willy Wazoo’s IntStack</a:t>
            </a:r>
            <a:endParaRPr lang="en-US" sz="3300" b="0" strike="noStrike" spc="-1">
              <a:solidFill>
                <a:srgbClr val="000000"/>
              </a:solidFill>
              <a:latin typeface="Tahoma"/>
            </a:endParaRPr>
          </a:p>
        </p:txBody>
      </p:sp>
      <p:sp>
        <p:nvSpPr>
          <p:cNvPr id="20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Help Willy implement an </a:t>
            </a:r>
            <a:r>
              <a:rPr lang="en-US" sz="2100" b="1" strike="noStrike" spc="-1" dirty="0" err="1">
                <a:solidFill>
                  <a:srgbClr val="000000"/>
                </a:solidFill>
                <a:latin typeface="Courier New"/>
              </a:rPr>
              <a:t>IntStack</a:t>
            </a:r>
            <a:r>
              <a:rPr lang="en-US" sz="2100" b="0" strike="noStrike" spc="-1" dirty="0">
                <a:solidFill>
                  <a:srgbClr val="000000"/>
                </a:solidFill>
                <a:latin typeface="Calibri"/>
              </a:rPr>
              <a:t> with an </a:t>
            </a:r>
            <a:r>
              <a:rPr lang="en-US" sz="2100" b="1" strike="noStrike" spc="-1" dirty="0" err="1">
                <a:solidFill>
                  <a:srgbClr val="000000"/>
                </a:solidFill>
                <a:latin typeface="Courier New"/>
              </a:rPr>
              <a:t>IntMap</a:t>
            </a:r>
            <a:endParaRPr lang="en-US" sz="2100" b="0" strike="noStrike" spc="-1" dirty="0">
              <a:solidFill>
                <a:srgbClr val="000000"/>
              </a:solidFill>
              <a:latin typeface="Calibri"/>
            </a:endParaRPr>
          </a:p>
          <a:p>
            <a:pPr marL="171360" indent="-171000">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pPr>
            <a:r>
              <a:rPr lang="en-US" sz="2400" strike="noStrike" spc="-1" dirty="0">
                <a:solidFill>
                  <a:srgbClr val="000000"/>
                </a:solidFill>
                <a:latin typeface="Courier New"/>
              </a:rPr>
              <a:t>class </a:t>
            </a:r>
            <a:r>
              <a:rPr lang="en-US" sz="2400" strike="noStrike" spc="-1" dirty="0" err="1">
                <a:solidFill>
                  <a:srgbClr val="000000"/>
                </a:solidFill>
                <a:latin typeface="Courier New"/>
              </a:rPr>
              <a:t>WillysIntStack</a:t>
            </a:r>
            <a:r>
              <a:rPr lang="en-US" sz="2400" strike="noStrike" spc="-1" dirty="0">
                <a:solidFill>
                  <a:srgbClr val="000000"/>
                </a:solidFill>
                <a:latin typeface="Courier New"/>
              </a:rPr>
              <a:t> implements </a:t>
            </a:r>
            <a:r>
              <a:rPr lang="en-US" sz="2400" strike="noStrike" spc="-1" dirty="0" err="1">
                <a:solidFill>
                  <a:srgbClr val="000000"/>
                </a:solidFill>
                <a:latin typeface="Courier New"/>
              </a:rPr>
              <a:t>IntStack</a:t>
            </a:r>
            <a:r>
              <a:rPr lang="en-US" sz="2400" strike="noStrike" spc="-1" dirty="0">
                <a:solidFill>
                  <a:srgbClr val="000000"/>
                </a:solidFill>
                <a:latin typeface="Courier New"/>
              </a:rPr>
              <a:t> {</a:t>
            </a:r>
            <a:endParaRPr lang="en-US" sz="2400" strike="noStrike" spc="-1" dirty="0">
              <a:solidFill>
                <a:srgbClr val="000000"/>
              </a:solidFill>
              <a:latin typeface="Calibri"/>
            </a:endParaRPr>
          </a:p>
          <a:p>
            <a:pPr marL="171360" indent="-171000">
              <a:lnSpc>
                <a:spcPct val="100000"/>
              </a:lnSpc>
              <a:spcBef>
                <a:spcPts val="751"/>
              </a:spcBef>
            </a:pPr>
            <a:r>
              <a:rPr lang="en-US" sz="2400" strike="noStrike" spc="-1" dirty="0">
                <a:solidFill>
                  <a:srgbClr val="000000"/>
                </a:solidFill>
                <a:latin typeface="Courier New"/>
              </a:rPr>
              <a:t>	private </a:t>
            </a:r>
            <a:r>
              <a:rPr lang="en-US" sz="2400" strike="noStrike" spc="-1" dirty="0" err="1">
                <a:solidFill>
                  <a:srgbClr val="000000"/>
                </a:solidFill>
                <a:latin typeface="Courier New"/>
              </a:rPr>
              <a:t>IntMap</a:t>
            </a:r>
            <a:r>
              <a:rPr lang="en-US" sz="2400" strike="noStrike" spc="-1" dirty="0">
                <a:solidFill>
                  <a:srgbClr val="000000"/>
                </a:solidFill>
                <a:latin typeface="Courier New"/>
              </a:rPr>
              <a:t> </a:t>
            </a:r>
            <a:r>
              <a:rPr lang="en-US" sz="2400" strike="noStrike" spc="-1" dirty="0" err="1">
                <a:solidFill>
                  <a:srgbClr val="000000"/>
                </a:solidFill>
                <a:latin typeface="Courier New"/>
              </a:rPr>
              <a:t>theRep</a:t>
            </a:r>
            <a:r>
              <a:rPr lang="en-US" sz="2400" strike="noStrike" spc="-1" dirty="0">
                <a:solidFill>
                  <a:srgbClr val="000000"/>
                </a:solidFill>
                <a:latin typeface="Courier New"/>
              </a:rPr>
              <a:t>;</a:t>
            </a:r>
            <a:endParaRPr lang="en-US" sz="2400" strike="noStrike" spc="-1" dirty="0">
              <a:solidFill>
                <a:srgbClr val="000000"/>
              </a:solidFill>
              <a:latin typeface="Calibri"/>
            </a:endParaRPr>
          </a:p>
          <a:p>
            <a:pPr marL="171360" indent="-171000">
              <a:lnSpc>
                <a:spcPct val="100000"/>
              </a:lnSpc>
              <a:spcBef>
                <a:spcPts val="751"/>
              </a:spcBef>
            </a:pPr>
            <a:r>
              <a:rPr lang="en-US" sz="2400" strike="noStrike" spc="-1" dirty="0">
                <a:solidFill>
                  <a:srgbClr val="000000"/>
                </a:solidFill>
                <a:latin typeface="Courier New"/>
              </a:rPr>
              <a:t>	int size;</a:t>
            </a:r>
            <a:endParaRPr lang="en-US" sz="2400" strike="noStrike" spc="-1" dirty="0">
              <a:solidFill>
                <a:srgbClr val="000000"/>
              </a:solidFill>
              <a:latin typeface="Calibri"/>
            </a:endParaRPr>
          </a:p>
          <a:p>
            <a:pPr marL="171360" indent="-171000">
              <a:lnSpc>
                <a:spcPct val="100000"/>
              </a:lnSpc>
              <a:spcBef>
                <a:spcPts val="751"/>
              </a:spcBef>
            </a:pPr>
            <a:r>
              <a:rPr lang="en-US" sz="2400" b="1" strike="noStrike" spc="-1" dirty="0">
                <a:solidFill>
                  <a:srgbClr val="000000"/>
                </a:solidFill>
                <a:latin typeface="Courier New"/>
              </a:rPr>
              <a:t>	…</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Write a rep invariant and abstraction function </a:t>
            </a:r>
          </a:p>
        </p:txBody>
      </p:sp>
      <p:sp>
        <p:nvSpPr>
          <p:cNvPr id="20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03" name="TextShape 4"/>
          <p:cNvSpPr txBox="1"/>
          <p:nvPr/>
        </p:nvSpPr>
        <p:spPr>
          <a:xfrm>
            <a:off x="6458040" y="6356520"/>
            <a:ext cx="2057040" cy="364680"/>
          </a:xfrm>
          <a:prstGeom prst="rect">
            <a:avLst/>
          </a:prstGeom>
          <a:noFill/>
          <a:ln>
            <a:noFill/>
          </a:ln>
        </p:spPr>
        <p:txBody>
          <a:bodyPr anchor="ctr"/>
          <a:lstStyle/>
          <a:p>
            <a:pPr algn="r">
              <a:lnSpc>
                <a:spcPct val="100000"/>
              </a:lnSpc>
            </a:pPr>
            <a:fld id="{FBA823C0-FF64-4C0B-A62E-39C17892307D}" type="slidenum">
              <a:rPr lang="en-US" sz="1400" b="0" strike="noStrike" spc="-1">
                <a:solidFill>
                  <a:srgbClr val="8B8B8B"/>
                </a:solidFill>
                <a:latin typeface="Tahoma"/>
                <a:ea typeface="MS PGothic"/>
              </a:rPr>
              <a:t>19</a:t>
            </a:fld>
            <a:endParaRPr lang="en-US" sz="1400" b="0" strike="noStrike" spc="-1">
              <a:latin typeface="Times New Roman"/>
            </a:endParaRPr>
          </a:p>
        </p:txBody>
      </p:sp>
      <p:pic>
        <p:nvPicPr>
          <p:cNvPr id="3" name="Picture 2">
            <a:extLst>
              <a:ext uri="{FF2B5EF4-FFF2-40B4-BE49-F238E27FC236}">
                <a16:creationId xmlns:a16="http://schemas.microsoft.com/office/drawing/2014/main" id="{E712F97C-491A-4AB1-B0DF-6A5ABBDD011A}"/>
              </a:ext>
            </a:extLst>
          </p:cNvPr>
          <p:cNvPicPr>
            <a:picLocks noChangeAspect="1"/>
          </p:cNvPicPr>
          <p:nvPr/>
        </p:nvPicPr>
        <p:blipFill>
          <a:blip r:embed="rId3"/>
          <a:stretch>
            <a:fillRect/>
          </a:stretch>
        </p:blipFill>
        <p:spPr>
          <a:xfrm>
            <a:off x="6676222" y="-26564"/>
            <a:ext cx="2291475" cy="136309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How to Design Your Code</a:t>
            </a:r>
            <a:endParaRPr lang="en-US" sz="3300" b="0" strike="noStrike" spc="-1">
              <a:solidFill>
                <a:srgbClr val="000000"/>
              </a:solidFill>
              <a:latin typeface="Tahoma"/>
            </a:endParaRPr>
          </a:p>
        </p:txBody>
      </p:sp>
      <p:sp>
        <p:nvSpPr>
          <p:cNvPr id="118"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The hard way: Start hacking. When something doesn’t work, hack some more</a:t>
            </a:r>
          </a:p>
          <a:p>
            <a:pPr>
              <a:lnSpc>
                <a:spcPct val="90000"/>
              </a:lnSpc>
              <a:spcBef>
                <a:spcPts val="751"/>
              </a:spcBef>
            </a:pP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The </a:t>
            </a:r>
            <a:r>
              <a:rPr lang="en-US" sz="2400" b="0" strike="noStrike" spc="-1" dirty="0">
                <a:solidFill>
                  <a:srgbClr val="FF0000"/>
                </a:solidFill>
                <a:latin typeface="Calibri"/>
              </a:rPr>
              <a:t>easier</a:t>
            </a:r>
            <a:r>
              <a:rPr lang="en-US" sz="2400" b="0" strike="noStrike" spc="-1" dirty="0">
                <a:solidFill>
                  <a:srgbClr val="000000"/>
                </a:solidFill>
                <a:latin typeface="Calibri"/>
              </a:rPr>
              <a:t> (and professional) way: Plan carefully</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Write specs, rep invariants, abstraction functions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Write tests (first!), reason about code, refactor</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Less apparent progress at first, but </a:t>
            </a:r>
            <a:r>
              <a:rPr lang="en-US" sz="2400" b="0" u="sng" strike="noStrike" spc="-1" dirty="0">
                <a:solidFill>
                  <a:srgbClr val="000000"/>
                </a:solidFill>
                <a:uFillTx/>
                <a:latin typeface="Calibri"/>
              </a:rPr>
              <a:t>faster</a:t>
            </a:r>
            <a:r>
              <a:rPr lang="en-US" sz="2400" b="0" strike="noStrike" spc="-1" dirty="0">
                <a:solidFill>
                  <a:srgbClr val="000000"/>
                </a:solidFill>
                <a:latin typeface="Calibri"/>
              </a:rPr>
              <a:t> completion times, better product, less frustration, less debugging</a:t>
            </a:r>
          </a:p>
        </p:txBody>
      </p:sp>
      <p:sp>
        <p:nvSpPr>
          <p:cNvPr id="119" name="TextShape 3"/>
          <p:cNvSpPr txBox="1"/>
          <p:nvPr/>
        </p:nvSpPr>
        <p:spPr>
          <a:xfrm>
            <a:off x="228600" y="6248520"/>
            <a:ext cx="62481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20" name="TextShape 4"/>
          <p:cNvSpPr txBox="1"/>
          <p:nvPr/>
        </p:nvSpPr>
        <p:spPr>
          <a:xfrm>
            <a:off x="6458040" y="6356520"/>
            <a:ext cx="2057040" cy="364680"/>
          </a:xfrm>
          <a:prstGeom prst="rect">
            <a:avLst/>
          </a:prstGeom>
          <a:noFill/>
          <a:ln>
            <a:noFill/>
          </a:ln>
        </p:spPr>
        <p:txBody>
          <a:bodyPr anchor="ctr"/>
          <a:lstStyle/>
          <a:p>
            <a:pPr algn="r">
              <a:lnSpc>
                <a:spcPct val="100000"/>
              </a:lnSpc>
            </a:pPr>
            <a:fld id="{A2CC1477-5950-481F-8E44-252C8520B8CF}" type="slidenum">
              <a:rPr lang="en-US" sz="1400" b="0" strike="noStrike" spc="-1">
                <a:solidFill>
                  <a:srgbClr val="8B8B8B"/>
                </a:solidFill>
                <a:latin typeface="Tahoma"/>
                <a:ea typeface="MS PGothic"/>
              </a:rPr>
              <a:t>2</a:t>
            </a:fld>
            <a:endParaRPr lang="en-US" sz="1400" b="0" strike="noStrike" spc="-1">
              <a:latin typeface="Times New Roman"/>
            </a:endParaRPr>
          </a:p>
        </p:txBody>
      </p:sp>
      <p:pic>
        <p:nvPicPr>
          <p:cNvPr id="121" name="Picture 120"/>
          <p:cNvPicPr/>
          <p:nvPr/>
        </p:nvPicPr>
        <p:blipFill>
          <a:blip r:embed="rId3"/>
          <a:stretch/>
        </p:blipFill>
        <p:spPr>
          <a:xfrm>
            <a:off x="7772400" y="91440"/>
            <a:ext cx="1328400" cy="85680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extShape 1"/>
          <p:cNvSpPr txBox="1"/>
          <p:nvPr/>
        </p:nvSpPr>
        <p:spPr>
          <a:xfrm>
            <a:off x="628740" y="58347"/>
            <a:ext cx="7886520" cy="1325160"/>
          </a:xfrm>
          <a:prstGeom prst="rect">
            <a:avLst/>
          </a:prstGeom>
          <a:noFill/>
          <a:ln>
            <a:noFill/>
          </a:ln>
        </p:spPr>
        <p:txBody>
          <a:bodyPr anchor="ctr"/>
          <a:lstStyle/>
          <a:p>
            <a:pPr>
              <a:lnSpc>
                <a:spcPct val="90000"/>
              </a:lnSpc>
            </a:pPr>
            <a:r>
              <a:rPr lang="en-US" sz="3300" b="0" strike="noStrike" spc="-1" dirty="0" err="1">
                <a:solidFill>
                  <a:srgbClr val="000000"/>
                </a:solidFill>
                <a:latin typeface="Calibri Light"/>
              </a:rPr>
              <a:t>IntMap</a:t>
            </a:r>
            <a:r>
              <a:rPr lang="en-US" sz="3300" b="0" strike="noStrike" spc="-1" dirty="0">
                <a:solidFill>
                  <a:srgbClr val="000000"/>
                </a:solidFill>
                <a:latin typeface="Calibri Light"/>
              </a:rPr>
              <a:t> Overview</a:t>
            </a:r>
            <a:endParaRPr lang="en-US" sz="3300" b="0" strike="noStrike" spc="-1" dirty="0">
              <a:solidFill>
                <a:srgbClr val="000000"/>
              </a:solidFill>
              <a:latin typeface="Tahoma"/>
            </a:endParaRPr>
          </a:p>
        </p:txBody>
      </p:sp>
      <p:sp>
        <p:nvSpPr>
          <p:cNvPr id="98" name="TextShape 2"/>
          <p:cNvSpPr txBox="1"/>
          <p:nvPr/>
        </p:nvSpPr>
        <p:spPr>
          <a:xfrm>
            <a:off x="344384" y="1308725"/>
            <a:ext cx="8238850" cy="4350960"/>
          </a:xfrm>
          <a:prstGeom prst="rect">
            <a:avLst/>
          </a:prstGeom>
          <a:noFill/>
          <a:ln>
            <a:noFill/>
          </a:ln>
        </p:spPr>
        <p:txBody>
          <a:bodyPr>
            <a:normAutofit fontScale="77500" lnSpcReduction="20000"/>
          </a:bodyPr>
          <a:lstStyle/>
          <a:p>
            <a:pPr>
              <a:lnSpc>
                <a:spcPct val="100000"/>
              </a:lnSpc>
              <a:spcBef>
                <a:spcPts val="751"/>
              </a:spcBef>
            </a:pPr>
            <a:r>
              <a:rPr lang="en-US" sz="2400" b="0" strike="noStrike" spc="-1" dirty="0">
                <a:solidFill>
                  <a:srgbClr val="000000"/>
                </a:solidFill>
                <a:latin typeface="Calibri"/>
              </a:rPr>
              <a:t>The Overview:</a:t>
            </a:r>
          </a:p>
          <a:p>
            <a:pPr>
              <a:lnSpc>
                <a:spcPct val="100000"/>
              </a:lnSpc>
              <a:spcBef>
                <a:spcPts val="751"/>
              </a:spcBef>
            </a:pPr>
            <a:endParaRPr lang="en-US" sz="2400" b="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 An </a:t>
            </a:r>
            <a:r>
              <a:rPr lang="en-US" sz="2400" strike="noStrike" spc="-1" dirty="0" err="1">
                <a:solidFill>
                  <a:srgbClr val="000000"/>
                </a:solidFill>
                <a:latin typeface="Courier New" panose="02070309020205020404" pitchFamily="49" charset="0"/>
                <a:cs typeface="Courier New" panose="02070309020205020404" pitchFamily="49" charset="0"/>
              </a:rPr>
              <a:t>IntMap</a:t>
            </a:r>
            <a:r>
              <a:rPr lang="en-US" sz="2400" strike="noStrike" spc="-1" dirty="0">
                <a:solidFill>
                  <a:srgbClr val="000000"/>
                </a:solidFill>
                <a:latin typeface="Courier New" panose="02070309020205020404" pitchFamily="49" charset="0"/>
                <a:cs typeface="Courier New" panose="02070309020205020404" pitchFamily="49" charset="0"/>
              </a:rPr>
              <a:t> is a mapping from integers to integers.</a:t>
            </a: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 It implements a subset of the functionality of Map&lt;</a:t>
            </a:r>
            <a:r>
              <a:rPr lang="en-US" sz="2400" strike="noStrike" spc="-1" dirty="0" err="1">
                <a:solidFill>
                  <a:srgbClr val="000000"/>
                </a:solidFill>
                <a:latin typeface="Courier New" panose="02070309020205020404" pitchFamily="49" charset="0"/>
                <a:cs typeface="Courier New" panose="02070309020205020404" pitchFamily="49" charset="0"/>
              </a:rPr>
              <a:t>int,int</a:t>
            </a:r>
            <a:r>
              <a:rPr lang="en-US" sz="2400" strike="noStrike" spc="-1" dirty="0">
                <a:solidFill>
                  <a:srgbClr val="000000"/>
                </a:solidFill>
                <a:latin typeface="Courier New" panose="02070309020205020404" pitchFamily="49" charset="0"/>
                <a:cs typeface="Courier New" panose="02070309020205020404" pitchFamily="49" charset="0"/>
              </a:rPr>
              <a:t>&gt;.</a:t>
            </a: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 All operations are exactly as specified in the documentation for Map.</a:t>
            </a: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a:t>
            </a: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 </a:t>
            </a:r>
            <a:r>
              <a:rPr lang="en-US" sz="2400" strike="noStrike" spc="-1" dirty="0" err="1">
                <a:solidFill>
                  <a:srgbClr val="000000"/>
                </a:solidFill>
                <a:latin typeface="Courier New" panose="02070309020205020404" pitchFamily="49" charset="0"/>
                <a:cs typeface="Courier New" panose="02070309020205020404" pitchFamily="49" charset="0"/>
              </a:rPr>
              <a:t>IntMap</a:t>
            </a:r>
            <a:r>
              <a:rPr lang="en-US" sz="2400" strike="noStrike" spc="-1" dirty="0">
                <a:solidFill>
                  <a:srgbClr val="000000"/>
                </a:solidFill>
                <a:latin typeface="Courier New" panose="02070309020205020404" pitchFamily="49" charset="0"/>
                <a:cs typeface="Courier New" panose="02070309020205020404" pitchFamily="49" charset="0"/>
              </a:rPr>
              <a:t> can be thought of as a set of key-value pairs:</a:t>
            </a: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a:t>
            </a: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 @</a:t>
            </a:r>
            <a:r>
              <a:rPr lang="en-US" sz="2400" strike="noStrike" spc="-1" dirty="0" err="1">
                <a:solidFill>
                  <a:srgbClr val="000000"/>
                </a:solidFill>
                <a:latin typeface="Courier New" panose="02070309020205020404" pitchFamily="49" charset="0"/>
                <a:cs typeface="Courier New" panose="02070309020205020404" pitchFamily="49" charset="0"/>
              </a:rPr>
              <a:t>specfield</a:t>
            </a:r>
            <a:r>
              <a:rPr lang="en-US" sz="2400" strike="noStrike" spc="-1" dirty="0">
                <a:solidFill>
                  <a:srgbClr val="000000"/>
                </a:solidFill>
                <a:latin typeface="Courier New" panose="02070309020205020404" pitchFamily="49" charset="0"/>
                <a:cs typeface="Courier New" panose="02070309020205020404" pitchFamily="49" charset="0"/>
              </a:rPr>
              <a:t> pairs = </a:t>
            </a:r>
            <a:r>
              <a:rPr lang="en-US" sz="2400" strike="noStrike" spc="-1" dirty="0">
                <a:solidFill>
                  <a:srgbClr val="0000FF"/>
                </a:solidFill>
                <a:latin typeface="Courier New" panose="02070309020205020404" pitchFamily="49" charset="0"/>
                <a:cs typeface="Courier New" panose="02070309020205020404" pitchFamily="49" charset="0"/>
              </a:rPr>
              <a:t>{ &lt;k1, v1&gt;, &lt;k2, v2&gt;, &lt;k3, v3&gt;, ... }</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2400" strike="noStrike" spc="-1" dirty="0">
                <a:solidFill>
                  <a:srgbClr val="000000"/>
                </a:solidFill>
                <a:latin typeface="Courier New" panose="02070309020205020404" pitchFamily="49" charset="0"/>
                <a:cs typeface="Courier New" panose="02070309020205020404" pitchFamily="49" charset="0"/>
              </a:rPr>
              <a:t>*/</a:t>
            </a:r>
          </a:p>
        </p:txBody>
      </p:sp>
      <p:sp>
        <p:nvSpPr>
          <p:cNvPr id="9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00" name="TextShape 4"/>
          <p:cNvSpPr txBox="1"/>
          <p:nvPr/>
        </p:nvSpPr>
        <p:spPr>
          <a:xfrm>
            <a:off x="6458040" y="6356520"/>
            <a:ext cx="2057040" cy="364680"/>
          </a:xfrm>
          <a:prstGeom prst="rect">
            <a:avLst/>
          </a:prstGeom>
          <a:noFill/>
          <a:ln>
            <a:noFill/>
          </a:ln>
        </p:spPr>
        <p:txBody>
          <a:bodyPr anchor="ctr"/>
          <a:lstStyle/>
          <a:p>
            <a:pPr algn="r">
              <a:lnSpc>
                <a:spcPct val="100000"/>
              </a:lnSpc>
            </a:pPr>
            <a:fld id="{E05B4420-AEBD-45BA-B507-52A018DCEB99}" type="slidenum">
              <a:rPr lang="en-US" sz="1400" b="0" strike="noStrike" spc="-1">
                <a:solidFill>
                  <a:srgbClr val="8B8B8B"/>
                </a:solidFill>
                <a:latin typeface="Tahoma"/>
                <a:ea typeface="MS PGothic"/>
              </a:rPr>
              <a:t>20</a:t>
            </a:fld>
            <a:endParaRPr lang="en-US" sz="1400" b="0" strike="noStrike" spc="-1">
              <a:latin typeface="Times New Roman"/>
            </a:endParaRPr>
          </a:p>
        </p:txBody>
      </p:sp>
    </p:spTree>
    <p:extLst>
      <p:ext uri="{BB962C8B-B14F-4D97-AF65-F5344CB8AC3E}">
        <p14:creationId xmlns:p14="http://schemas.microsoft.com/office/powerpoint/2010/main" val="2448566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1122480" y="214200"/>
            <a:ext cx="7792560" cy="1004400"/>
          </a:xfrm>
          <a:prstGeom prst="rect">
            <a:avLst/>
          </a:prstGeom>
          <a:noFill/>
          <a:ln>
            <a:noFill/>
          </a:ln>
        </p:spPr>
        <p:txBody>
          <a:bodyPr anchor="ctr">
            <a:normAutofit/>
          </a:bodyPr>
          <a:lstStyle/>
          <a:p>
            <a:pPr>
              <a:lnSpc>
                <a:spcPct val="90000"/>
              </a:lnSpc>
            </a:pPr>
            <a:r>
              <a:rPr lang="en-US" sz="3300" b="0" strike="noStrike" spc="-1" dirty="0" err="1">
                <a:solidFill>
                  <a:srgbClr val="000000"/>
                </a:solidFill>
                <a:latin typeface="Calibri Light"/>
              </a:rPr>
              <a:t>IntMap</a:t>
            </a:r>
            <a:r>
              <a:rPr lang="en-US" sz="3300" b="0" strike="noStrike" spc="-1" dirty="0">
                <a:solidFill>
                  <a:srgbClr val="000000"/>
                </a:solidFill>
                <a:latin typeface="Calibri Light"/>
              </a:rPr>
              <a:t> Description</a:t>
            </a:r>
            <a:endParaRPr lang="en-US" sz="3300" b="0" strike="noStrike" spc="-1" dirty="0">
              <a:solidFill>
                <a:srgbClr val="000000"/>
              </a:solidFill>
              <a:latin typeface="Tahoma"/>
            </a:endParaRPr>
          </a:p>
        </p:txBody>
      </p:sp>
      <p:sp>
        <p:nvSpPr>
          <p:cNvPr id="102" name="TextShape 2"/>
          <p:cNvSpPr txBox="1"/>
          <p:nvPr/>
        </p:nvSpPr>
        <p:spPr>
          <a:xfrm>
            <a:off x="417960" y="1521540"/>
            <a:ext cx="8726040" cy="4532040"/>
          </a:xfrm>
          <a:prstGeom prst="rect">
            <a:avLst/>
          </a:prstGeom>
          <a:noFill/>
          <a:ln>
            <a:noFill/>
          </a:ln>
        </p:spPr>
        <p:txBody>
          <a:bodyPr>
            <a:normAutofit lnSpcReduction="10000"/>
          </a:bodyPr>
          <a:lstStyle/>
          <a:p>
            <a:pPr>
              <a:lnSpc>
                <a:spcPct val="100000"/>
              </a:lnSpc>
              <a:spcBef>
                <a:spcPts val="751"/>
              </a:spcBef>
            </a:pPr>
            <a:r>
              <a:rPr lang="en-US" sz="2000" strike="noStrike" spc="-1" dirty="0">
                <a:solidFill>
                  <a:srgbClr val="000000"/>
                </a:solidFill>
                <a:latin typeface="Courier New"/>
              </a:rPr>
              <a:t>class </a:t>
            </a:r>
            <a:r>
              <a:rPr lang="en-US" sz="2000" strike="noStrike" spc="-1" dirty="0" err="1">
                <a:solidFill>
                  <a:srgbClr val="000000"/>
                </a:solidFill>
                <a:latin typeface="Courier New"/>
              </a:rPr>
              <a:t>IntMap</a:t>
            </a:r>
            <a:r>
              <a:rPr lang="en-US" sz="2000" strike="noStrike" spc="-1" dirty="0">
                <a:solidFill>
                  <a:srgbClr val="000000"/>
                </a:solidFill>
                <a:latin typeface="Courier New"/>
              </a:rPr>
              <a:t> {</a:t>
            </a:r>
          </a:p>
          <a:p>
            <a:pPr>
              <a:lnSpc>
                <a:spcPct val="100000"/>
              </a:lnSpc>
              <a:spcBef>
                <a:spcPts val="751"/>
              </a:spcBef>
            </a:pPr>
            <a:r>
              <a:rPr lang="en-US" sz="2000" spc="-1" dirty="0">
                <a:solidFill>
                  <a:srgbClr val="000000"/>
                </a:solidFill>
                <a:latin typeface="Courier New" panose="02070309020205020404" pitchFamily="49" charset="0"/>
                <a:cs typeface="Courier New" panose="02070309020205020404" pitchFamily="49" charset="0"/>
              </a:rPr>
              <a:t>      </a:t>
            </a:r>
            <a:r>
              <a:rPr lang="en-US" sz="2000" spc="-1" dirty="0" err="1">
                <a:solidFill>
                  <a:srgbClr val="000000"/>
                </a:solidFill>
                <a:latin typeface="Courier New" panose="02070309020205020404" pitchFamily="49" charset="0"/>
                <a:cs typeface="Courier New" panose="02070309020205020404" pitchFamily="49" charset="0"/>
              </a:rPr>
              <a:t>IntMap</a:t>
            </a:r>
            <a:r>
              <a:rPr lang="en-US" sz="2000" spc="-1" dirty="0">
                <a:solidFill>
                  <a:srgbClr val="000000"/>
                </a:solidFill>
                <a:latin typeface="Courier New" panose="02070309020205020404" pitchFamily="49" charset="0"/>
                <a:cs typeface="Courier New" panose="02070309020205020404" pitchFamily="49" charset="0"/>
              </a:rPr>
              <a:t>() {…}</a:t>
            </a:r>
            <a:endParaRPr lang="en-US" sz="2000" strike="noStrike" spc="-1" dirty="0">
              <a:solidFill>
                <a:srgbClr val="000000"/>
              </a:solidFill>
              <a:latin typeface="Courier New" panose="02070309020205020404" pitchFamily="49" charset="0"/>
              <a:cs typeface="Courier New" panose="02070309020205020404" pitchFamily="49" charset="0"/>
            </a:endParaRPr>
          </a:p>
          <a:p>
            <a:pPr>
              <a:lnSpc>
                <a:spcPct val="100000"/>
              </a:lnSpc>
              <a:spcBef>
                <a:spcPts val="751"/>
              </a:spcBef>
            </a:pPr>
            <a:r>
              <a:rPr lang="en-US" sz="2000" strike="noStrike" spc="-1" dirty="0">
                <a:solidFill>
                  <a:srgbClr val="000000"/>
                </a:solidFill>
                <a:latin typeface="Calibri"/>
              </a:rPr>
              <a:t>/** Associates specified </a:t>
            </a:r>
            <a:r>
              <a:rPr lang="en-US" sz="2000" strike="noStrike" spc="-1" dirty="0">
                <a:solidFill>
                  <a:srgbClr val="000000"/>
                </a:solidFill>
                <a:latin typeface="Courier New"/>
              </a:rPr>
              <a:t>value</a:t>
            </a:r>
            <a:r>
              <a:rPr lang="en-US" sz="2000" strike="noStrike" spc="-1" dirty="0">
                <a:solidFill>
                  <a:srgbClr val="000000"/>
                </a:solidFill>
                <a:latin typeface="Calibri"/>
              </a:rPr>
              <a:t> with specified </a:t>
            </a:r>
            <a:r>
              <a:rPr lang="en-US" sz="2000" strike="noStrike" spc="-1" dirty="0">
                <a:solidFill>
                  <a:srgbClr val="000000"/>
                </a:solidFill>
                <a:latin typeface="Courier New"/>
              </a:rPr>
              <a:t>key</a:t>
            </a:r>
            <a:r>
              <a:rPr lang="en-US" sz="2000" strike="noStrike" spc="-1" dirty="0">
                <a:solidFill>
                  <a:srgbClr val="000000"/>
                </a:solidFill>
                <a:latin typeface="Calibri"/>
              </a:rPr>
              <a:t> in pairs. */</a:t>
            </a:r>
          </a:p>
          <a:p>
            <a:pPr>
              <a:lnSpc>
                <a:spcPct val="100000"/>
              </a:lnSpc>
              <a:spcBef>
                <a:spcPts val="751"/>
              </a:spcBef>
            </a:pPr>
            <a:r>
              <a:rPr lang="en-US" sz="2000" strike="noStrike" spc="-1" dirty="0">
                <a:solidFill>
                  <a:srgbClr val="000000"/>
                </a:solidFill>
                <a:latin typeface="Courier New"/>
              </a:rPr>
              <a:t>  bool put(int key, int value) {…}</a:t>
            </a:r>
            <a:endParaRPr lang="en-US" sz="2000" strike="noStrike" spc="-1" dirty="0">
              <a:solidFill>
                <a:srgbClr val="000000"/>
              </a:solidFill>
              <a:latin typeface="Calibri"/>
            </a:endParaRPr>
          </a:p>
          <a:p>
            <a:pPr>
              <a:lnSpc>
                <a:spcPct val="100000"/>
              </a:lnSpc>
              <a:spcBef>
                <a:spcPts val="751"/>
              </a:spcBef>
            </a:pPr>
            <a:r>
              <a:rPr lang="en-US" sz="2000" strike="noStrike" spc="-1" dirty="0">
                <a:solidFill>
                  <a:srgbClr val="000000"/>
                </a:solidFill>
                <a:latin typeface="Calibri"/>
              </a:rPr>
              <a:t>/** Removes the mapping for </a:t>
            </a:r>
            <a:r>
              <a:rPr lang="en-US" sz="2000" strike="noStrike" spc="-1" dirty="0">
                <a:solidFill>
                  <a:srgbClr val="000000"/>
                </a:solidFill>
                <a:latin typeface="Courier New"/>
              </a:rPr>
              <a:t>key</a:t>
            </a:r>
            <a:r>
              <a:rPr lang="en-US" sz="2000" strike="noStrike" spc="-1" dirty="0">
                <a:solidFill>
                  <a:srgbClr val="000000"/>
                </a:solidFill>
                <a:latin typeface="Calibri"/>
              </a:rPr>
              <a:t> from pairs if it is present. */</a:t>
            </a:r>
          </a:p>
          <a:p>
            <a:pPr>
              <a:lnSpc>
                <a:spcPct val="100000"/>
              </a:lnSpc>
              <a:spcBef>
                <a:spcPts val="751"/>
              </a:spcBef>
            </a:pPr>
            <a:r>
              <a:rPr lang="en-US" sz="2000" strike="noStrike" spc="-1" dirty="0">
                <a:solidFill>
                  <a:srgbClr val="000000"/>
                </a:solidFill>
                <a:latin typeface="Courier New"/>
              </a:rPr>
              <a:t>  void remove(int key) {…}</a:t>
            </a:r>
            <a:endParaRPr lang="en-US" sz="2000" strike="noStrike" spc="-1" dirty="0">
              <a:solidFill>
                <a:srgbClr val="000000"/>
              </a:solidFill>
              <a:latin typeface="Calibri"/>
            </a:endParaRPr>
          </a:p>
          <a:p>
            <a:pPr>
              <a:lnSpc>
                <a:spcPct val="100000"/>
              </a:lnSpc>
              <a:spcBef>
                <a:spcPts val="751"/>
              </a:spcBef>
            </a:pPr>
            <a:r>
              <a:rPr lang="en-US" sz="2000" strike="noStrike" spc="-1" dirty="0">
                <a:solidFill>
                  <a:srgbClr val="000000"/>
                </a:solidFill>
                <a:latin typeface="Calibri"/>
              </a:rPr>
              <a:t>/** Returns true if pairs contains a mapping for the specified </a:t>
            </a:r>
            <a:r>
              <a:rPr lang="en-US" sz="2000" strike="noStrike" spc="-1" dirty="0">
                <a:solidFill>
                  <a:srgbClr val="000000"/>
                </a:solidFill>
                <a:latin typeface="Courier New"/>
              </a:rPr>
              <a:t>key</a:t>
            </a:r>
            <a:r>
              <a:rPr lang="en-US" sz="2000" strike="noStrike" spc="-1" dirty="0">
                <a:solidFill>
                  <a:srgbClr val="000000"/>
                </a:solidFill>
                <a:latin typeface="Calibri"/>
              </a:rPr>
              <a:t>. */</a:t>
            </a:r>
          </a:p>
          <a:p>
            <a:pPr>
              <a:lnSpc>
                <a:spcPct val="100000"/>
              </a:lnSpc>
              <a:spcBef>
                <a:spcPts val="751"/>
              </a:spcBef>
            </a:pPr>
            <a:r>
              <a:rPr lang="en-US" sz="2000" strike="noStrike" spc="-1" dirty="0">
                <a:solidFill>
                  <a:srgbClr val="000000"/>
                </a:solidFill>
                <a:latin typeface="Calibri"/>
              </a:rPr>
              <a:t>    </a:t>
            </a:r>
            <a:r>
              <a:rPr lang="en-US" sz="2000" strike="noStrike" spc="-1" dirty="0">
                <a:solidFill>
                  <a:srgbClr val="000000"/>
                </a:solidFill>
                <a:latin typeface="Courier New"/>
              </a:rPr>
              <a:t>bool </a:t>
            </a:r>
            <a:r>
              <a:rPr lang="en-US" sz="2000" strike="noStrike" spc="-1" dirty="0" err="1">
                <a:solidFill>
                  <a:srgbClr val="000000"/>
                </a:solidFill>
                <a:latin typeface="Courier New"/>
              </a:rPr>
              <a:t>containsKey</a:t>
            </a:r>
            <a:r>
              <a:rPr lang="en-US" sz="2000" strike="noStrike" spc="-1" dirty="0">
                <a:solidFill>
                  <a:srgbClr val="000000"/>
                </a:solidFill>
                <a:latin typeface="Courier New"/>
              </a:rPr>
              <a:t>(int key) {…}</a:t>
            </a:r>
            <a:endParaRPr lang="en-US" sz="2000" strike="noStrike" spc="-1" dirty="0">
              <a:solidFill>
                <a:srgbClr val="000000"/>
              </a:solidFill>
              <a:latin typeface="Calibri"/>
            </a:endParaRPr>
          </a:p>
          <a:p>
            <a:pPr>
              <a:lnSpc>
                <a:spcPct val="100000"/>
              </a:lnSpc>
              <a:spcBef>
                <a:spcPts val="751"/>
              </a:spcBef>
            </a:pPr>
            <a:r>
              <a:rPr lang="en-US" sz="2000" strike="noStrike" spc="-1" dirty="0">
                <a:solidFill>
                  <a:srgbClr val="000000"/>
                </a:solidFill>
                <a:latin typeface="Calibri"/>
              </a:rPr>
              <a:t>/** Returns the value to which specified key is mapped, or 0 if this map contains no mapping for the key. */</a:t>
            </a:r>
          </a:p>
          <a:p>
            <a:pPr>
              <a:lnSpc>
                <a:spcPct val="100000"/>
              </a:lnSpc>
              <a:spcBef>
                <a:spcPts val="751"/>
              </a:spcBef>
            </a:pPr>
            <a:r>
              <a:rPr lang="en-US" sz="2000" strike="noStrike" spc="-1" dirty="0">
                <a:solidFill>
                  <a:srgbClr val="000000"/>
                </a:solidFill>
                <a:latin typeface="Courier New"/>
              </a:rPr>
              <a:t>  int get(int key) {…}</a:t>
            </a:r>
            <a:endParaRPr lang="en-US" sz="2000" strike="noStrike" spc="-1" dirty="0">
              <a:solidFill>
                <a:srgbClr val="000000"/>
              </a:solidFill>
              <a:latin typeface="Calibri"/>
            </a:endParaRPr>
          </a:p>
          <a:p>
            <a:pPr>
              <a:lnSpc>
                <a:spcPct val="100000"/>
              </a:lnSpc>
              <a:spcBef>
                <a:spcPts val="751"/>
              </a:spcBef>
            </a:pPr>
            <a:r>
              <a:rPr lang="en-US" sz="2000" strike="noStrike" spc="-1" dirty="0">
                <a:solidFill>
                  <a:srgbClr val="000000"/>
                </a:solidFill>
                <a:latin typeface="Courier New"/>
              </a:rPr>
              <a:t>}</a:t>
            </a:r>
            <a:endParaRPr lang="en-US" sz="200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p:txBody>
      </p:sp>
      <p:sp>
        <p:nvSpPr>
          <p:cNvPr id="10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04" name="TextShape 4"/>
          <p:cNvSpPr txBox="1"/>
          <p:nvPr/>
        </p:nvSpPr>
        <p:spPr>
          <a:xfrm>
            <a:off x="6458040" y="6356520"/>
            <a:ext cx="2057040" cy="364680"/>
          </a:xfrm>
          <a:prstGeom prst="rect">
            <a:avLst/>
          </a:prstGeom>
          <a:noFill/>
          <a:ln>
            <a:noFill/>
          </a:ln>
        </p:spPr>
        <p:txBody>
          <a:bodyPr anchor="ctr"/>
          <a:lstStyle/>
          <a:p>
            <a:pPr algn="r">
              <a:lnSpc>
                <a:spcPct val="100000"/>
              </a:lnSpc>
            </a:pPr>
            <a:fld id="{5AAAC1A8-02DC-4AF1-B3D5-6B8C4767474B}" type="slidenum">
              <a:rPr lang="en-US" sz="1400" b="0" strike="noStrike" spc="-1">
                <a:solidFill>
                  <a:srgbClr val="8B8B8B"/>
                </a:solidFill>
                <a:latin typeface="Tahoma"/>
                <a:ea typeface="MS PGothic"/>
              </a:rPr>
              <a:t>21</a:t>
            </a:fld>
            <a:endParaRPr lang="en-US" sz="1400" b="0" strike="noStrike" spc="-1">
              <a:latin typeface="Times New Roman"/>
            </a:endParaRPr>
          </a:p>
        </p:txBody>
      </p:sp>
    </p:spTree>
    <p:extLst>
      <p:ext uri="{BB962C8B-B14F-4D97-AF65-F5344CB8AC3E}">
        <p14:creationId xmlns:p14="http://schemas.microsoft.com/office/powerpoint/2010/main" val="3210573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Review Problem: Willy’s </a:t>
            </a:r>
            <a:r>
              <a:rPr lang="en-US" sz="3300" b="1" strike="noStrike" spc="-1">
                <a:solidFill>
                  <a:srgbClr val="000000"/>
                </a:solidFill>
                <a:latin typeface="Courier New"/>
              </a:rPr>
              <a:t>IntStack</a:t>
            </a:r>
            <a:endParaRPr lang="en-US" sz="3300" b="0" strike="noStrike" spc="-1">
              <a:solidFill>
                <a:srgbClr val="000000"/>
              </a:solidFill>
              <a:latin typeface="Tahoma"/>
            </a:endParaRPr>
          </a:p>
        </p:txBody>
      </p:sp>
      <p:sp>
        <p:nvSpPr>
          <p:cNvPr id="205" name="TextShape 2"/>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06" name="TextShape 3"/>
          <p:cNvSpPr txBox="1"/>
          <p:nvPr/>
        </p:nvSpPr>
        <p:spPr>
          <a:xfrm>
            <a:off x="6458040" y="6356520"/>
            <a:ext cx="2057040" cy="364680"/>
          </a:xfrm>
          <a:prstGeom prst="rect">
            <a:avLst/>
          </a:prstGeom>
          <a:noFill/>
          <a:ln>
            <a:noFill/>
          </a:ln>
        </p:spPr>
        <p:txBody>
          <a:bodyPr anchor="ctr"/>
          <a:lstStyle/>
          <a:p>
            <a:pPr algn="r">
              <a:lnSpc>
                <a:spcPct val="100000"/>
              </a:lnSpc>
            </a:pPr>
            <a:fld id="{034DBA1E-713E-4D7D-8AE7-E129E787B578}" type="slidenum">
              <a:rPr lang="en-US" sz="1400" b="0" strike="noStrike" spc="-1">
                <a:solidFill>
                  <a:srgbClr val="8B8B8B"/>
                </a:solidFill>
                <a:latin typeface="Tahoma"/>
                <a:ea typeface="MS PGothic"/>
              </a:rPr>
              <a:t>22</a:t>
            </a:fld>
            <a:endParaRPr lang="en-US" sz="1400" b="0" strike="noStrike" spc="-1">
              <a:latin typeface="Times New Roman"/>
            </a:endParaRPr>
          </a:p>
        </p:txBody>
      </p:sp>
      <p:sp>
        <p:nvSpPr>
          <p:cNvPr id="207" name="CustomShape 4"/>
          <p:cNvSpPr/>
          <p:nvPr/>
        </p:nvSpPr>
        <p:spPr>
          <a:xfrm>
            <a:off x="457920" y="1787760"/>
            <a:ext cx="8227800" cy="48067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70000"/>
              </a:lnSpc>
            </a:pPr>
            <a:r>
              <a:rPr lang="en-US" sz="2400" strike="noStrike" spc="-1" dirty="0">
                <a:solidFill>
                  <a:srgbClr val="000000"/>
                </a:solidFill>
                <a:latin typeface="Courier New"/>
                <a:ea typeface="MS PGothic"/>
              </a:rPr>
              <a:t>class </a:t>
            </a:r>
            <a:r>
              <a:rPr lang="en-US" sz="2400" strike="noStrike" spc="-1" dirty="0" err="1">
                <a:solidFill>
                  <a:srgbClr val="000000"/>
                </a:solidFill>
                <a:latin typeface="Courier New"/>
                <a:ea typeface="MS PGothic"/>
              </a:rPr>
              <a:t>IntStack</a:t>
            </a:r>
            <a:r>
              <a:rPr lang="en-US" sz="2400" strike="noStrike" spc="-1" dirty="0">
                <a:solidFill>
                  <a:srgbClr val="000000"/>
                </a:solidFill>
                <a:latin typeface="Courier New"/>
                <a:ea typeface="MS PGothic"/>
              </a:rPr>
              <a:t> {</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a:t>
            </a:r>
            <a:r>
              <a:rPr lang="en-US" sz="2400" strike="noStrike" spc="-1" dirty="0">
                <a:solidFill>
                  <a:srgbClr val="FF0000"/>
                </a:solidFill>
                <a:latin typeface="Courier New"/>
                <a:ea typeface="MS PGothic"/>
              </a:rPr>
              <a:t>// Rep invariant: |</a:t>
            </a:r>
            <a:r>
              <a:rPr lang="en-US" sz="2400" strike="noStrike" spc="-1" dirty="0" err="1">
                <a:solidFill>
                  <a:srgbClr val="FF0000"/>
                </a:solidFill>
                <a:latin typeface="Courier New"/>
                <a:ea typeface="MS PGothic"/>
              </a:rPr>
              <a:t>theRep</a:t>
            </a:r>
            <a:r>
              <a:rPr lang="en-US" sz="2400" strike="noStrike" spc="-1" dirty="0">
                <a:solidFill>
                  <a:srgbClr val="FF0000"/>
                </a:solidFill>
                <a:latin typeface="Courier New"/>
                <a:ea typeface="MS PGothic"/>
              </a:rPr>
              <a:t>| = size</a:t>
            </a:r>
            <a:endParaRPr lang="en-US" sz="2400" strike="noStrike" spc="-1" dirty="0">
              <a:latin typeface="Arial"/>
            </a:endParaRPr>
          </a:p>
          <a:p>
            <a:pPr>
              <a:lnSpc>
                <a:spcPct val="70000"/>
              </a:lnSpc>
            </a:pPr>
            <a:r>
              <a:rPr lang="en-US" sz="2400" strike="noStrike" spc="-1" dirty="0">
                <a:solidFill>
                  <a:srgbClr val="FF0000"/>
                </a:solidFill>
                <a:latin typeface="Courier New"/>
                <a:ea typeface="MS PGothic"/>
              </a:rPr>
              <a:t>   // and </a:t>
            </a:r>
            <a:r>
              <a:rPr lang="en-US" sz="2400" strike="noStrike" spc="-1" dirty="0" err="1">
                <a:solidFill>
                  <a:srgbClr val="FF0000"/>
                </a:solidFill>
                <a:latin typeface="Courier New"/>
                <a:ea typeface="MS PGothic"/>
              </a:rPr>
              <a:t>theRep.keySet</a:t>
            </a:r>
            <a:r>
              <a:rPr lang="en-US" sz="2400" strike="noStrike" spc="-1" dirty="0">
                <a:solidFill>
                  <a:srgbClr val="FF0000"/>
                </a:solidFill>
                <a:latin typeface="Courier New"/>
                <a:ea typeface="MS PGothic"/>
              </a:rPr>
              <a:t> = {</a:t>
            </a:r>
            <a:r>
              <a:rPr lang="en-US" sz="2400" strike="noStrike" spc="-1" dirty="0" err="1">
                <a:solidFill>
                  <a:srgbClr val="FF0000"/>
                </a:solidFill>
                <a:latin typeface="Courier New"/>
                <a:ea typeface="MS PGothic"/>
              </a:rPr>
              <a:t>i</a:t>
            </a:r>
            <a:r>
              <a:rPr lang="en-US" sz="2400" strike="noStrike" spc="-1" dirty="0">
                <a:solidFill>
                  <a:srgbClr val="FF0000"/>
                </a:solidFill>
                <a:latin typeface="Courier New"/>
                <a:ea typeface="MS PGothic"/>
              </a:rPr>
              <a:t> | 1 ≤ </a:t>
            </a:r>
            <a:r>
              <a:rPr lang="en-US" sz="2400" strike="noStrike" spc="-1" dirty="0" err="1">
                <a:solidFill>
                  <a:srgbClr val="FF0000"/>
                </a:solidFill>
                <a:latin typeface="Courier New"/>
                <a:ea typeface="MS PGothic"/>
              </a:rPr>
              <a:t>i</a:t>
            </a:r>
            <a:r>
              <a:rPr lang="en-US" sz="2400" strike="noStrike" spc="-1" dirty="0">
                <a:solidFill>
                  <a:srgbClr val="FF0000"/>
                </a:solidFill>
                <a:latin typeface="Courier New"/>
                <a:ea typeface="MS PGothic"/>
              </a:rPr>
              <a:t> ≤ size}</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private </a:t>
            </a:r>
            <a:r>
              <a:rPr lang="en-US" sz="2400" strike="noStrike" spc="-1" dirty="0" err="1">
                <a:solidFill>
                  <a:srgbClr val="000000"/>
                </a:solidFill>
                <a:latin typeface="Courier New"/>
                <a:ea typeface="MS PGothic"/>
              </a:rPr>
              <a:t>IntMap</a:t>
            </a:r>
            <a:r>
              <a:rPr lang="en-US" sz="2400" strike="noStrike" spc="-1" dirty="0">
                <a:solidFill>
                  <a:srgbClr val="000000"/>
                </a:solidFill>
                <a:latin typeface="Courier New"/>
                <a:ea typeface="MS PGothic"/>
              </a:rPr>
              <a:t> </a:t>
            </a:r>
            <a:r>
              <a:rPr lang="en-US" sz="2400" strike="noStrike" spc="-1" dirty="0" err="1">
                <a:solidFill>
                  <a:srgbClr val="000000"/>
                </a:solidFill>
                <a:latin typeface="Courier New"/>
                <a:ea typeface="MS PGothic"/>
              </a:rPr>
              <a:t>theRep</a:t>
            </a:r>
            <a:r>
              <a:rPr lang="en-US" sz="2400" strike="noStrike" spc="-1" dirty="0">
                <a:solidFill>
                  <a:srgbClr val="000000"/>
                </a:solidFill>
                <a:latin typeface="Courier New"/>
                <a:ea typeface="MS PGothic"/>
              </a:rPr>
              <a:t> = new </a:t>
            </a:r>
            <a:r>
              <a:rPr lang="en-US" sz="2400" strike="noStrike" spc="-1" dirty="0" err="1">
                <a:solidFill>
                  <a:srgbClr val="000000"/>
                </a:solidFill>
                <a:latin typeface="Courier New"/>
                <a:ea typeface="MS PGothic"/>
              </a:rPr>
              <a:t>IntMap</a:t>
            </a:r>
            <a:r>
              <a:rPr lang="en-US" sz="2400" strike="noStrike" spc="-1" dirty="0">
                <a:solidFill>
                  <a:srgbClr val="000000"/>
                </a:solidFill>
                <a:latin typeface="Courier New"/>
                <a:ea typeface="MS PGothic"/>
              </a:rPr>
              <a:t>();</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private int size = 0;</a:t>
            </a:r>
            <a:endParaRPr lang="en-US" sz="2400" strike="noStrike" spc="-1" dirty="0">
              <a:latin typeface="Arial"/>
            </a:endParaRPr>
          </a:p>
          <a:p>
            <a:pPr>
              <a:lnSpc>
                <a:spcPct val="70000"/>
              </a:lnSpc>
            </a:pP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public void </a:t>
            </a:r>
            <a:r>
              <a:rPr lang="en-US" sz="2400" strike="noStrike" spc="-1" dirty="0">
                <a:solidFill>
                  <a:srgbClr val="0000FF"/>
                </a:solidFill>
                <a:latin typeface="Courier New"/>
                <a:ea typeface="MS PGothic"/>
              </a:rPr>
              <a:t>push</a:t>
            </a:r>
            <a:r>
              <a:rPr lang="en-US" sz="2400" strike="noStrike" spc="-1" dirty="0">
                <a:solidFill>
                  <a:srgbClr val="000000"/>
                </a:solidFill>
                <a:latin typeface="Courier New"/>
                <a:ea typeface="MS PGothic"/>
              </a:rPr>
              <a:t>(int </a:t>
            </a:r>
            <a:r>
              <a:rPr lang="en-US" sz="2400" strike="noStrike" spc="-1" dirty="0" err="1">
                <a:solidFill>
                  <a:srgbClr val="000000"/>
                </a:solidFill>
                <a:latin typeface="Courier New"/>
                <a:ea typeface="MS PGothic"/>
              </a:rPr>
              <a:t>val</a:t>
            </a:r>
            <a:r>
              <a:rPr lang="en-US" sz="2400" strike="noStrike" spc="-1" dirty="0">
                <a:solidFill>
                  <a:srgbClr val="000000"/>
                </a:solidFill>
                <a:latin typeface="Courier New"/>
                <a:ea typeface="MS PGothic"/>
              </a:rPr>
              <a:t>) {</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size = size+1;</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a:t>
            </a:r>
            <a:r>
              <a:rPr lang="en-US" sz="2400" strike="noStrike" spc="-1" dirty="0" err="1">
                <a:solidFill>
                  <a:srgbClr val="000000"/>
                </a:solidFill>
                <a:latin typeface="Courier New"/>
                <a:ea typeface="MS PGothic"/>
              </a:rPr>
              <a:t>theRep.put</a:t>
            </a:r>
            <a:r>
              <a:rPr lang="en-US" sz="2400" strike="noStrike" spc="-1" dirty="0">
                <a:solidFill>
                  <a:srgbClr val="000000"/>
                </a:solidFill>
                <a:latin typeface="Courier New"/>
                <a:ea typeface="MS PGothic"/>
              </a:rPr>
              <a:t>(</a:t>
            </a:r>
            <a:r>
              <a:rPr lang="en-US" sz="2400" strike="noStrike" spc="-1" dirty="0" err="1">
                <a:solidFill>
                  <a:srgbClr val="000000"/>
                </a:solidFill>
                <a:latin typeface="Courier New"/>
                <a:ea typeface="MS PGothic"/>
              </a:rPr>
              <a:t>size,val</a:t>
            </a:r>
            <a:r>
              <a:rPr lang="en-US" sz="2400" strike="noStrike" spc="-1" dirty="0">
                <a:solidFill>
                  <a:srgbClr val="000000"/>
                </a:solidFill>
                <a:latin typeface="Courier New"/>
                <a:ea typeface="MS PGothic"/>
              </a:rPr>
              <a:t>);</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a:t>
            </a:r>
            <a:endParaRPr lang="en-US" sz="2400" strike="noStrike" spc="-1" dirty="0">
              <a:latin typeface="Arial"/>
            </a:endParaRPr>
          </a:p>
          <a:p>
            <a:pPr>
              <a:lnSpc>
                <a:spcPct val="70000"/>
              </a:lnSpc>
            </a:pP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public int </a:t>
            </a:r>
            <a:r>
              <a:rPr lang="en-US" sz="2400" strike="noStrike" spc="-1" dirty="0">
                <a:solidFill>
                  <a:srgbClr val="0000FF"/>
                </a:solidFill>
                <a:latin typeface="Courier New"/>
                <a:ea typeface="MS PGothic"/>
              </a:rPr>
              <a:t>pop</a:t>
            </a:r>
            <a:r>
              <a:rPr lang="en-US" sz="2400" strike="noStrike" spc="-1" dirty="0">
                <a:solidFill>
                  <a:srgbClr val="000000"/>
                </a:solidFill>
                <a:latin typeface="Courier New"/>
                <a:ea typeface="MS PGothic"/>
              </a:rPr>
              <a:t>() {</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int </a:t>
            </a:r>
            <a:r>
              <a:rPr lang="en-US" sz="2400" strike="noStrike" spc="-1" dirty="0" err="1">
                <a:solidFill>
                  <a:srgbClr val="000000"/>
                </a:solidFill>
                <a:latin typeface="Courier New"/>
                <a:ea typeface="MS PGothic"/>
              </a:rPr>
              <a:t>val</a:t>
            </a:r>
            <a:r>
              <a:rPr lang="en-US" sz="2400" strike="noStrike" spc="-1" dirty="0">
                <a:solidFill>
                  <a:srgbClr val="000000"/>
                </a:solidFill>
                <a:latin typeface="Courier New"/>
                <a:ea typeface="MS PGothic"/>
              </a:rPr>
              <a:t> = </a:t>
            </a:r>
            <a:r>
              <a:rPr lang="en-US" sz="2400" strike="noStrike" spc="-1" dirty="0" err="1">
                <a:solidFill>
                  <a:srgbClr val="000000"/>
                </a:solidFill>
                <a:latin typeface="Courier New"/>
                <a:ea typeface="MS PGothic"/>
              </a:rPr>
              <a:t>theRep.get</a:t>
            </a:r>
            <a:r>
              <a:rPr lang="en-US" sz="2400" strike="noStrike" spc="-1" dirty="0">
                <a:solidFill>
                  <a:srgbClr val="000000"/>
                </a:solidFill>
                <a:latin typeface="Courier New"/>
                <a:ea typeface="MS PGothic"/>
              </a:rPr>
              <a:t>(size);</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a:t>
            </a:r>
            <a:r>
              <a:rPr lang="en-US" sz="2400" strike="noStrike" spc="-1" dirty="0" err="1">
                <a:solidFill>
                  <a:srgbClr val="000000"/>
                </a:solidFill>
                <a:latin typeface="Courier New"/>
                <a:ea typeface="MS PGothic"/>
              </a:rPr>
              <a:t>theRep.remove</a:t>
            </a:r>
            <a:r>
              <a:rPr lang="en-US" sz="2400" strike="noStrike" spc="-1" dirty="0">
                <a:solidFill>
                  <a:srgbClr val="000000"/>
                </a:solidFill>
                <a:latin typeface="Courier New"/>
                <a:ea typeface="MS PGothic"/>
              </a:rPr>
              <a:t>(size);</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size = size–1;</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return </a:t>
            </a:r>
            <a:r>
              <a:rPr lang="en-US" sz="2400" strike="noStrike" spc="-1" dirty="0" err="1">
                <a:solidFill>
                  <a:srgbClr val="000000"/>
                </a:solidFill>
                <a:latin typeface="Courier New"/>
                <a:ea typeface="MS PGothic"/>
              </a:rPr>
              <a:t>val</a:t>
            </a:r>
            <a:r>
              <a:rPr lang="en-US" sz="2400" strike="noStrike" spc="-1" dirty="0">
                <a:solidFill>
                  <a:srgbClr val="000000"/>
                </a:solidFill>
                <a:latin typeface="Courier New"/>
                <a:ea typeface="MS PGothic"/>
              </a:rPr>
              <a:t>;</a:t>
            </a:r>
            <a:endParaRPr lang="en-US" sz="2400" strike="noStrike" spc="-1" dirty="0">
              <a:latin typeface="Arial"/>
            </a:endParaRPr>
          </a:p>
          <a:p>
            <a:pPr>
              <a:lnSpc>
                <a:spcPct val="70000"/>
              </a:lnSpc>
            </a:pPr>
            <a:r>
              <a:rPr lang="en-US" sz="2400" strike="noStrike" spc="-1" dirty="0">
                <a:solidFill>
                  <a:srgbClr val="000000"/>
                </a:solidFill>
                <a:latin typeface="Courier New"/>
                <a:ea typeface="MS PGothic"/>
              </a:rPr>
              <a:t>   } </a:t>
            </a:r>
            <a:endParaRPr lang="en-US" sz="2400" strike="noStrike" spc="-1" dirty="0">
              <a:latin typeface="Arial"/>
            </a:endParaRPr>
          </a:p>
          <a:p>
            <a:pPr>
              <a:lnSpc>
                <a:spcPct val="100000"/>
              </a:lnSpc>
            </a:pPr>
            <a:endParaRPr lang="en-US" sz="2400" b="0" strike="noStrike" spc="-1" dirty="0">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7DBD144-2B6F-49B8-8EA1-9A28AB4984BB}"/>
              </a:ext>
            </a:extLst>
          </p:cNvPr>
          <p:cNvSpPr>
            <a:spLocks noGrp="1"/>
          </p:cNvSpPr>
          <p:nvPr>
            <p:ph type="title"/>
          </p:nvPr>
        </p:nvSpPr>
        <p:spPr/>
        <p:txBody>
          <a:bodyPr/>
          <a:lstStyle/>
          <a:p>
            <a:r>
              <a:rPr lang="en-US" sz="4000" dirty="0">
                <a:latin typeface="Calibri Light" panose="020F0302020204030204" pitchFamily="34" charset="0"/>
                <a:cs typeface="Calibri Light" panose="020F0302020204030204" pitchFamily="34" charset="0"/>
              </a:rPr>
              <a:t>Willy’s </a:t>
            </a:r>
            <a:r>
              <a:rPr lang="en-US" sz="4000" dirty="0" err="1">
                <a:latin typeface="Calibri Light" panose="020F0302020204030204" pitchFamily="34" charset="0"/>
                <a:cs typeface="Calibri Light" panose="020F0302020204030204" pitchFamily="34" charset="0"/>
              </a:rPr>
              <a:t>IntStack</a:t>
            </a:r>
            <a:endParaRPr lang="en-US" sz="4000" dirty="0">
              <a:latin typeface="Calibri Light" panose="020F0302020204030204" pitchFamily="34" charset="0"/>
              <a:cs typeface="Calibri Light" panose="020F0302020204030204" pitchFamily="34" charset="0"/>
            </a:endParaRPr>
          </a:p>
        </p:txBody>
      </p:sp>
      <p:sp>
        <p:nvSpPr>
          <p:cNvPr id="5" name="TextBox 4">
            <a:extLst>
              <a:ext uri="{FF2B5EF4-FFF2-40B4-BE49-F238E27FC236}">
                <a16:creationId xmlns:a16="http://schemas.microsoft.com/office/drawing/2014/main" id="{48F5E15D-DCA5-41F4-82EF-78049BC4CAB2}"/>
              </a:ext>
            </a:extLst>
          </p:cNvPr>
          <p:cNvSpPr txBox="1"/>
          <p:nvPr/>
        </p:nvSpPr>
        <p:spPr>
          <a:xfrm>
            <a:off x="345695" y="1919332"/>
            <a:ext cx="8452250" cy="2831544"/>
          </a:xfrm>
          <a:prstGeom prst="rect">
            <a:avLst/>
          </a:prstGeom>
          <a:noFill/>
        </p:spPr>
        <p:txBody>
          <a:bodyPr wrap="none" rtlCol="0">
            <a:spAutoFit/>
          </a:bodyPr>
          <a:lstStyle/>
          <a:p>
            <a:r>
              <a:rPr lang="en-US" sz="2000" spc="-1" dirty="0">
                <a:latin typeface="Calibri" panose="020F0502020204030204" pitchFamily="34" charset="0"/>
                <a:cs typeface="Calibri" panose="020F0502020204030204" pitchFamily="34" charset="0"/>
              </a:rPr>
              <a:t>AF: Willy’s </a:t>
            </a:r>
            <a:r>
              <a:rPr lang="en-US" sz="2000" spc="-1" dirty="0" err="1">
                <a:latin typeface="Calibri" panose="020F0502020204030204" pitchFamily="34" charset="0"/>
                <a:cs typeface="Calibri" panose="020F0502020204030204" pitchFamily="34" charset="0"/>
              </a:rPr>
              <a:t>IntStack</a:t>
            </a:r>
            <a:r>
              <a:rPr lang="en-US" sz="2000" spc="-1" dirty="0">
                <a:latin typeface="Calibri" panose="020F0502020204030204" pitchFamily="34" charset="0"/>
                <a:cs typeface="Calibri" panose="020F0502020204030204" pitchFamily="34" charset="0"/>
              </a:rPr>
              <a:t> is a LIFO collection consisting of a map</a:t>
            </a:r>
          </a:p>
          <a:p>
            <a:r>
              <a:rPr lang="en-US" sz="2000" spc="-1" dirty="0">
                <a:latin typeface="Calibri" panose="020F0502020204030204" pitchFamily="34" charset="0"/>
                <a:cs typeface="Calibri" panose="020F0502020204030204" pitchFamily="34" charset="0"/>
              </a:rPr>
              <a:t>       between positions and data: </a:t>
            </a:r>
          </a:p>
          <a:p>
            <a:r>
              <a:rPr lang="en-US" sz="2000" spc="-1" dirty="0">
                <a:latin typeface="Calibri" panose="020F0502020204030204" pitchFamily="34" charset="0"/>
                <a:cs typeface="Calibri" panose="020F0502020204030204" pitchFamily="34" charset="0"/>
              </a:rPr>
              <a:t>Map &lt;1, data1&gt;, &lt;2, Data2&gt; … &lt;size, </a:t>
            </a:r>
            <a:r>
              <a:rPr lang="en-US" sz="2000" spc="-1" dirty="0" err="1">
                <a:latin typeface="Calibri" panose="020F0502020204030204" pitchFamily="34" charset="0"/>
                <a:cs typeface="Calibri" panose="020F0502020204030204" pitchFamily="34" charset="0"/>
              </a:rPr>
              <a:t>data_size</a:t>
            </a:r>
            <a:r>
              <a:rPr lang="en-US" sz="2000" spc="-1" dirty="0">
                <a:latin typeface="Calibri" panose="020F0502020204030204" pitchFamily="34" charset="0"/>
                <a:cs typeface="Calibri" panose="020F0502020204030204" pitchFamily="34" charset="0"/>
              </a:rPr>
              <a:t>&gt; -&gt; stack data1, data2…</a:t>
            </a:r>
            <a:r>
              <a:rPr lang="en-US" sz="2000" spc="-1" dirty="0" err="1">
                <a:latin typeface="Calibri" panose="020F0502020204030204" pitchFamily="34" charset="0"/>
                <a:cs typeface="Calibri" panose="020F0502020204030204" pitchFamily="34" charset="0"/>
              </a:rPr>
              <a:t>data_size</a:t>
            </a:r>
            <a:endParaRPr lang="en-US" sz="2000" spc="-1" dirty="0">
              <a:latin typeface="Calibri" panose="020F0502020204030204" pitchFamily="34" charset="0"/>
              <a:cs typeface="Calibri" panose="020F0502020204030204" pitchFamily="34" charset="0"/>
            </a:endParaRPr>
          </a:p>
          <a:p>
            <a:endParaRPr lang="en-US" sz="2000" spc="-1" dirty="0">
              <a:latin typeface="Calibri" panose="020F0502020204030204" pitchFamily="34" charset="0"/>
              <a:cs typeface="Calibri" panose="020F0502020204030204" pitchFamily="34" charset="0"/>
            </a:endParaRPr>
          </a:p>
          <a:p>
            <a:r>
              <a:rPr lang="en-US" sz="2000" spc="-1" dirty="0">
                <a:latin typeface="Calibri" panose="020F0502020204030204" pitchFamily="34" charset="0"/>
                <a:cs typeface="Calibri" panose="020F0502020204030204" pitchFamily="34" charset="0"/>
              </a:rPr>
              <a:t>Rep invariant: size of </a:t>
            </a:r>
            <a:r>
              <a:rPr lang="en-US" sz="2000" spc="-1" dirty="0" err="1">
                <a:latin typeface="Calibri" panose="020F0502020204030204" pitchFamily="34" charset="0"/>
                <a:cs typeface="Calibri" panose="020F0502020204030204" pitchFamily="34" charset="0"/>
              </a:rPr>
              <a:t>theRep</a:t>
            </a:r>
            <a:r>
              <a:rPr lang="en-US" sz="2000" spc="-1" dirty="0">
                <a:latin typeface="Calibri" panose="020F0502020204030204" pitchFamily="34" charset="0"/>
                <a:cs typeface="Calibri" panose="020F0502020204030204" pitchFamily="34" charset="0"/>
              </a:rPr>
              <a:t> == size</a:t>
            </a:r>
          </a:p>
          <a:p>
            <a:r>
              <a:rPr lang="en-US" sz="2000" spc="-1" dirty="0">
                <a:latin typeface="Calibri" panose="020F0502020204030204" pitchFamily="34" charset="0"/>
                <a:cs typeface="Calibri" panose="020F0502020204030204" pitchFamily="34" charset="0"/>
              </a:rPr>
              <a:t>Data is only accessed at size position.</a:t>
            </a:r>
          </a:p>
          <a:p>
            <a:endParaRPr lang="en-US" sz="2000" spc="-1" dirty="0">
              <a:latin typeface="Calibri" panose="020F0502020204030204" pitchFamily="34" charset="0"/>
              <a:cs typeface="Calibri" panose="020F0502020204030204" pitchFamily="34" charset="0"/>
            </a:endParaRPr>
          </a:p>
          <a:p>
            <a:r>
              <a:rPr lang="en-US" sz="2000" spc="-1" dirty="0">
                <a:latin typeface="Calibri" panose="020F0502020204030204" pitchFamily="34" charset="0"/>
                <a:cs typeface="Calibri" panose="020F0502020204030204" pitchFamily="34" charset="0"/>
              </a:rPr>
              <a:t>Possible problem: doesn’t check for empty stack on pop.</a:t>
            </a:r>
          </a:p>
          <a:p>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5997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Review Problem: Willy’s </a:t>
            </a:r>
            <a:r>
              <a:rPr lang="en-US" sz="3300" b="1" strike="noStrike" spc="-1">
                <a:solidFill>
                  <a:srgbClr val="000000"/>
                </a:solidFill>
                <a:latin typeface="Courier New"/>
              </a:rPr>
              <a:t>IntStack</a:t>
            </a:r>
            <a:endParaRPr lang="en-US" sz="3300" b="0" strike="noStrike" spc="-1">
              <a:solidFill>
                <a:srgbClr val="000000"/>
              </a:solidFill>
              <a:latin typeface="Tahoma"/>
            </a:endParaRPr>
          </a:p>
        </p:txBody>
      </p:sp>
      <p:sp>
        <p:nvSpPr>
          <p:cNvPr id="209"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Base case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Prove rep invariant holds on exit of constructor</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Inductive step</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Prove that if rep invariant holds on entry of method, it holds on exit of method</a:t>
            </a:r>
          </a:p>
          <a:p>
            <a:pPr marL="514440" lvl="1" indent="-171000">
              <a:lnSpc>
                <a:spcPct val="100000"/>
              </a:lnSpc>
              <a:spcBef>
                <a:spcPts val="374"/>
              </a:spcBef>
              <a:buClr>
                <a:srgbClr val="000000"/>
              </a:buClr>
              <a:buFont typeface="Arial"/>
              <a:buChar char="•"/>
            </a:pPr>
            <a:r>
              <a:rPr lang="en-US" sz="1800" b="1" strike="noStrike" spc="-1">
                <a:solidFill>
                  <a:srgbClr val="000000"/>
                </a:solidFill>
                <a:latin typeface="Courier New"/>
              </a:rPr>
              <a:t>push</a:t>
            </a:r>
            <a:endParaRPr lang="en-US" sz="1800" b="0" strike="noStrike" spc="-1">
              <a:solidFill>
                <a:srgbClr val="000000"/>
              </a:solidFill>
              <a:latin typeface="Calibri"/>
            </a:endParaRPr>
          </a:p>
          <a:p>
            <a:pPr marL="514440" lvl="1" indent="-171000">
              <a:lnSpc>
                <a:spcPct val="100000"/>
              </a:lnSpc>
              <a:spcBef>
                <a:spcPts val="374"/>
              </a:spcBef>
              <a:buClr>
                <a:srgbClr val="000000"/>
              </a:buClr>
              <a:buFont typeface="Arial"/>
              <a:buChar char="•"/>
            </a:pPr>
            <a:r>
              <a:rPr lang="en-US" sz="1800" b="1" strike="noStrike" spc="-1">
                <a:solidFill>
                  <a:srgbClr val="000000"/>
                </a:solidFill>
                <a:latin typeface="Courier New"/>
              </a:rPr>
              <a:t>pop</a:t>
            </a:r>
            <a:endParaRPr lang="en-US" sz="1800" b="0" strike="noStrike" spc="-1">
              <a:solidFill>
                <a:srgbClr val="000000"/>
              </a:solidFill>
              <a:latin typeface="Calibri"/>
            </a:endParaRPr>
          </a:p>
          <a:p>
            <a:pPr>
              <a:lnSpc>
                <a:spcPct val="90000"/>
              </a:lnSpc>
              <a:spcBef>
                <a:spcPts val="751"/>
              </a:spcBef>
            </a:pPr>
            <a:endParaRPr lang="en-US" sz="18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For brevity, ignore popping an empty stack </a:t>
            </a:r>
          </a:p>
        </p:txBody>
      </p:sp>
      <p:sp>
        <p:nvSpPr>
          <p:cNvPr id="21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11" name="TextShape 4"/>
          <p:cNvSpPr txBox="1"/>
          <p:nvPr/>
        </p:nvSpPr>
        <p:spPr>
          <a:xfrm>
            <a:off x="6458040" y="6356520"/>
            <a:ext cx="2057040" cy="364680"/>
          </a:xfrm>
          <a:prstGeom prst="rect">
            <a:avLst/>
          </a:prstGeom>
          <a:noFill/>
          <a:ln>
            <a:noFill/>
          </a:ln>
        </p:spPr>
        <p:txBody>
          <a:bodyPr anchor="ctr"/>
          <a:lstStyle/>
          <a:p>
            <a:pPr algn="r">
              <a:lnSpc>
                <a:spcPct val="100000"/>
              </a:lnSpc>
            </a:pPr>
            <a:fld id="{1641EF47-B07E-4514-8167-F6FE10531EE3}" type="slidenum">
              <a:rPr lang="en-US" sz="1400" b="0" strike="noStrike" spc="-1">
                <a:solidFill>
                  <a:srgbClr val="8B8B8B"/>
                </a:solidFill>
                <a:latin typeface="Tahoma"/>
                <a:ea typeface="MS PGothic"/>
              </a:rPr>
              <a:t>24</a:t>
            </a:fld>
            <a:endParaRPr lang="en-US" sz="140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Practice Defensive Programming</a:t>
            </a:r>
            <a:endParaRPr lang="en-US" sz="3300" b="0" strike="noStrike" spc="-1">
              <a:solidFill>
                <a:srgbClr val="000000"/>
              </a:solidFill>
              <a:latin typeface="Tahoma"/>
            </a:endParaRPr>
          </a:p>
        </p:txBody>
      </p:sp>
      <p:sp>
        <p:nvSpPr>
          <p:cNvPr id="213" name="TextShape 2"/>
          <p:cNvSpPr txBox="1"/>
          <p:nvPr/>
        </p:nvSpPr>
        <p:spPr>
          <a:xfrm>
            <a:off x="228600" y="148752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Check</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Precondition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Postcondition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Rep invariant</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Other properties we know must hold</a:t>
            </a:r>
          </a:p>
          <a:p>
            <a:pPr marL="971640" lvl="2" indent="-171000">
              <a:spcBef>
                <a:spcPts val="374"/>
              </a:spcBef>
              <a:buClr>
                <a:srgbClr val="000000"/>
              </a:buClr>
              <a:buFont typeface="Arial"/>
              <a:buChar char="•"/>
            </a:pPr>
            <a:r>
              <a:rPr lang="en-US" sz="2400" spc="-1" dirty="0">
                <a:solidFill>
                  <a:srgbClr val="000000"/>
                </a:solidFill>
                <a:latin typeface="Calibri"/>
              </a:rPr>
              <a:t>Loop invariants</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Check </a:t>
            </a:r>
            <a:r>
              <a:rPr lang="en-US" sz="2400" b="0" strike="noStrike" spc="-1" dirty="0">
                <a:solidFill>
                  <a:srgbClr val="FF0000"/>
                </a:solidFill>
                <a:latin typeface="Calibri"/>
              </a:rPr>
              <a:t>statically</a:t>
            </a:r>
            <a:r>
              <a:rPr lang="en-US" sz="2400" b="0" strike="noStrike" spc="-1" dirty="0">
                <a:solidFill>
                  <a:srgbClr val="000000"/>
                </a:solidFill>
                <a:latin typeface="Calibri"/>
              </a:rPr>
              <a:t> via reasoning</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“Statically” means before execution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Works in simpler cases can be difficult in general</a:t>
            </a: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Motivates us to simplify and/or decompose our code! </a:t>
            </a:r>
          </a:p>
        </p:txBody>
      </p:sp>
      <p:sp>
        <p:nvSpPr>
          <p:cNvPr id="21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15" name="TextShape 4"/>
          <p:cNvSpPr txBox="1"/>
          <p:nvPr/>
        </p:nvSpPr>
        <p:spPr>
          <a:xfrm>
            <a:off x="6458040" y="6356520"/>
            <a:ext cx="2057040" cy="364680"/>
          </a:xfrm>
          <a:prstGeom prst="rect">
            <a:avLst/>
          </a:prstGeom>
          <a:noFill/>
          <a:ln>
            <a:noFill/>
          </a:ln>
        </p:spPr>
        <p:txBody>
          <a:bodyPr anchor="ctr"/>
          <a:lstStyle/>
          <a:p>
            <a:pPr algn="r">
              <a:lnSpc>
                <a:spcPct val="100000"/>
              </a:lnSpc>
            </a:pPr>
            <a:fld id="{FB3A8008-29FF-4C7D-8A8B-A169B2794B06}" type="slidenum">
              <a:rPr lang="en-US" sz="1400" b="0" strike="noStrike" spc="-1">
                <a:solidFill>
                  <a:srgbClr val="8B8B8B"/>
                </a:solidFill>
                <a:latin typeface="Tahoma"/>
                <a:ea typeface="MS PGothic"/>
              </a:rPr>
              <a:t>25</a:t>
            </a:fld>
            <a:endParaRPr lang="en-US" sz="1400" b="0" strike="noStrike" spc="-1">
              <a:latin typeface="Times New Roman"/>
            </a:endParaRPr>
          </a:p>
        </p:txBody>
      </p:sp>
      <p:pic>
        <p:nvPicPr>
          <p:cNvPr id="216" name="Picture 215"/>
          <p:cNvPicPr/>
          <p:nvPr/>
        </p:nvPicPr>
        <p:blipFill>
          <a:blip r:embed="rId3"/>
          <a:stretch/>
        </p:blipFill>
        <p:spPr>
          <a:xfrm>
            <a:off x="6724080" y="70920"/>
            <a:ext cx="2328480" cy="1666440"/>
          </a:xfrm>
          <a:prstGeom prst="rect">
            <a:avLst/>
          </a:prstGeom>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Practice Defensive Programming</a:t>
            </a:r>
            <a:endParaRPr lang="en-US" sz="3300" b="0" strike="noStrike" spc="-1">
              <a:solidFill>
                <a:srgbClr val="000000"/>
              </a:solidFill>
              <a:latin typeface="Tahoma"/>
            </a:endParaRPr>
          </a:p>
        </p:txBody>
      </p:sp>
      <p:sp>
        <p:nvSpPr>
          <p:cNvPr id="218" name="TextShape 2"/>
          <p:cNvSpPr txBox="1"/>
          <p:nvPr/>
        </p:nvSpPr>
        <p:spPr>
          <a:xfrm>
            <a:off x="628560" y="1825560"/>
            <a:ext cx="7886520" cy="435096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400" b="0" strike="noStrike" spc="-1" dirty="0">
                <a:solidFill>
                  <a:srgbClr val="000000"/>
                </a:solidFill>
                <a:latin typeface="Calibri"/>
              </a:rPr>
              <a:t>Check </a:t>
            </a:r>
            <a:r>
              <a:rPr lang="en-US" sz="2400" b="0" strike="noStrike" spc="-1" dirty="0">
                <a:solidFill>
                  <a:srgbClr val="FF0000"/>
                </a:solidFill>
                <a:latin typeface="Calibri"/>
              </a:rPr>
              <a:t>dynamically </a:t>
            </a:r>
            <a:r>
              <a:rPr lang="en-US" sz="2400" b="0" strike="noStrike" spc="-1" dirty="0">
                <a:solidFill>
                  <a:srgbClr val="000000"/>
                </a:solidFill>
                <a:latin typeface="Calibri"/>
              </a:rPr>
              <a:t>via</a:t>
            </a:r>
            <a:r>
              <a:rPr lang="en-US" sz="2400" b="0" strike="noStrike" spc="-1" dirty="0">
                <a:solidFill>
                  <a:srgbClr val="FF0000"/>
                </a:solidFill>
                <a:latin typeface="Calibri"/>
              </a:rPr>
              <a:t> assertions</a:t>
            </a:r>
            <a:endParaRPr lang="en-US" sz="2400" b="0" strike="noStrike" spc="-1" dirty="0">
              <a:solidFill>
                <a:srgbClr val="000000"/>
              </a:solidFill>
              <a:latin typeface="Calibri"/>
            </a:endParaRPr>
          </a:p>
          <a:p>
            <a:pPr marL="857160" lvl="2" indent="-171000">
              <a:lnSpc>
                <a:spcPct val="100000"/>
              </a:lnSpc>
              <a:spcBef>
                <a:spcPts val="374"/>
              </a:spcBef>
              <a:buClr>
                <a:srgbClr val="000000"/>
              </a:buClr>
              <a:buFont typeface="Arial"/>
              <a:buChar char="•"/>
            </a:pPr>
            <a:r>
              <a:rPr lang="en-US" sz="2400" b="0" strike="noStrike" spc="-1" dirty="0">
                <a:solidFill>
                  <a:srgbClr val="000000"/>
                </a:solidFill>
                <a:latin typeface="Calibri"/>
              </a:rPr>
              <a:t>At run time</a:t>
            </a:r>
          </a:p>
          <a:p>
            <a:r>
              <a:rPr lang="en-US" sz="2400" strike="noStrike" spc="-1" dirty="0">
                <a:solidFill>
                  <a:srgbClr val="000000"/>
                </a:solidFill>
                <a:latin typeface="Courier New"/>
              </a:rPr>
              <a:t>assert index &gt;= 0;</a:t>
            </a:r>
            <a:endParaRPr lang="en-US" sz="2400" strike="noStrike" spc="-1" dirty="0">
              <a:solidFill>
                <a:srgbClr val="000000"/>
              </a:solidFill>
              <a:latin typeface="Calibri"/>
            </a:endParaRPr>
          </a:p>
          <a:p>
            <a:r>
              <a:rPr lang="en-US" sz="2400" strike="noStrike" spc="-1" dirty="0">
                <a:solidFill>
                  <a:srgbClr val="000000"/>
                </a:solidFill>
                <a:latin typeface="Courier New"/>
              </a:rPr>
              <a:t>assert coeffs.length-1 == degree : “Bad rep”</a:t>
            </a:r>
            <a:endParaRPr lang="en-US" sz="2400" strike="noStrike" spc="-1" dirty="0">
              <a:solidFill>
                <a:srgbClr val="000000"/>
              </a:solidFill>
              <a:latin typeface="Calibri"/>
            </a:endParaRPr>
          </a:p>
          <a:p>
            <a:r>
              <a:rPr lang="en-US" sz="2400" strike="noStrike" spc="-1" dirty="0">
                <a:solidFill>
                  <a:srgbClr val="000000"/>
                </a:solidFill>
                <a:latin typeface="Courier New"/>
              </a:rPr>
              <a:t>assert </a:t>
            </a:r>
            <a:r>
              <a:rPr lang="en-US" sz="2400" strike="noStrike" spc="-1" dirty="0" err="1">
                <a:solidFill>
                  <a:srgbClr val="000000"/>
                </a:solidFill>
                <a:latin typeface="Courier New"/>
              </a:rPr>
              <a:t>coeffs</a:t>
            </a:r>
            <a:r>
              <a:rPr lang="en-US" sz="2400" strike="noStrike" spc="-1" dirty="0">
                <a:solidFill>
                  <a:srgbClr val="000000"/>
                </a:solidFill>
                <a:latin typeface="Courier New"/>
              </a:rPr>
              <a:t>[degree] != 0 : “Bad rep”</a:t>
            </a:r>
            <a:endParaRPr lang="en-US" sz="240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Write assertions, as you write code</a:t>
            </a:r>
          </a:p>
          <a:p>
            <a:pPr marL="514440" lvl="1" indent="-171000">
              <a:lnSpc>
                <a:spcPct val="100000"/>
              </a:lnSpc>
              <a:spcBef>
                <a:spcPts val="374"/>
              </a:spcBef>
              <a:buClr>
                <a:srgbClr val="000000"/>
              </a:buClr>
              <a:buFont typeface="Arial"/>
              <a:buChar char="•"/>
            </a:pPr>
            <a:r>
              <a:rPr lang="en-US" sz="2400" spc="-1" dirty="0">
                <a:solidFill>
                  <a:srgbClr val="000000"/>
                </a:solidFill>
                <a:latin typeface="Calibri"/>
              </a:rPr>
              <a:t>N</a:t>
            </a:r>
            <a:r>
              <a:rPr lang="en-US" sz="2400" b="0" strike="noStrike" spc="-1" dirty="0">
                <a:solidFill>
                  <a:srgbClr val="000000"/>
                </a:solidFill>
                <a:latin typeface="Calibri"/>
              </a:rPr>
              <a:t>ot to be confused with JUnit method such as </a:t>
            </a:r>
            <a:r>
              <a:rPr lang="en-US" sz="2400" b="0" strike="noStrike" spc="-1" dirty="0" err="1">
                <a:solidFill>
                  <a:srgbClr val="000000"/>
                </a:solidFill>
                <a:latin typeface="Calibri"/>
              </a:rPr>
              <a:t>assertEquals</a:t>
            </a:r>
            <a:r>
              <a:rPr lang="en-US" sz="2400" b="0" strike="noStrike" spc="-1" dirty="0">
                <a:solidFill>
                  <a:srgbClr val="000000"/>
                </a:solidFill>
                <a:latin typeface="Calibri"/>
              </a:rPr>
              <a:t>!</a:t>
            </a:r>
          </a:p>
          <a:p>
            <a:endParaRPr lang="en-US" sz="1800" b="0" strike="noStrike" spc="-1" dirty="0">
              <a:solidFill>
                <a:srgbClr val="000000"/>
              </a:solidFill>
              <a:latin typeface="Calibri"/>
            </a:endParaRPr>
          </a:p>
        </p:txBody>
      </p:sp>
      <p:sp>
        <p:nvSpPr>
          <p:cNvPr id="21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0" name="TextShape 4"/>
          <p:cNvSpPr txBox="1"/>
          <p:nvPr/>
        </p:nvSpPr>
        <p:spPr>
          <a:xfrm>
            <a:off x="6458040" y="6356520"/>
            <a:ext cx="2057040" cy="364680"/>
          </a:xfrm>
          <a:prstGeom prst="rect">
            <a:avLst/>
          </a:prstGeom>
          <a:noFill/>
          <a:ln>
            <a:noFill/>
          </a:ln>
        </p:spPr>
        <p:txBody>
          <a:bodyPr anchor="ctr"/>
          <a:lstStyle/>
          <a:p>
            <a:pPr algn="r">
              <a:lnSpc>
                <a:spcPct val="100000"/>
              </a:lnSpc>
            </a:pPr>
            <a:fld id="{0B560041-610C-4151-8B6A-73CC2A04E447}" type="slidenum">
              <a:rPr lang="en-US" sz="1400" b="0" strike="noStrike" spc="-1">
                <a:solidFill>
                  <a:srgbClr val="8B8B8B"/>
                </a:solidFill>
                <a:latin typeface="Tahoma"/>
                <a:ea typeface="MS PGothic"/>
              </a:rPr>
              <a:t>26</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Assertions</a:t>
            </a:r>
            <a:endParaRPr lang="en-US" sz="3300" b="0" strike="noStrike" spc="-1">
              <a:solidFill>
                <a:srgbClr val="000000"/>
              </a:solidFill>
              <a:latin typeface="Tahoma"/>
            </a:endParaRPr>
          </a:p>
        </p:txBody>
      </p:sp>
      <p:sp>
        <p:nvSpPr>
          <p:cNvPr id="222" name="TextShape 2"/>
          <p:cNvSpPr txBox="1"/>
          <p:nvPr/>
        </p:nvSpPr>
        <p:spPr>
          <a:xfrm>
            <a:off x="628560" y="1690200"/>
            <a:ext cx="7886520" cy="4350960"/>
          </a:xfrm>
          <a:prstGeom prst="rect">
            <a:avLst/>
          </a:prstGeom>
          <a:noFill/>
          <a:ln>
            <a:noFill/>
          </a:ln>
        </p:spPr>
        <p:txBody>
          <a:bodyPr>
            <a:normAutofit lnSpcReduction="10000"/>
          </a:bodyPr>
          <a:lstStyle/>
          <a:p>
            <a:pPr marL="171360" indent="-171000">
              <a:lnSpc>
                <a:spcPct val="90000"/>
              </a:lnSpc>
              <a:spcBef>
                <a:spcPts val="751"/>
              </a:spcBef>
              <a:buClr>
                <a:srgbClr val="000000"/>
              </a:buClr>
              <a:buFont typeface="Arial"/>
              <a:buChar char="•"/>
            </a:pPr>
            <a:r>
              <a:rPr lang="en-US" sz="2100" b="1" strike="noStrike" spc="-1" dirty="0">
                <a:solidFill>
                  <a:srgbClr val="000000"/>
                </a:solidFill>
                <a:latin typeface="Calibri"/>
              </a:rPr>
              <a:t>java</a:t>
            </a:r>
            <a:r>
              <a:rPr lang="en-US" sz="2100" b="0" strike="noStrike" spc="-1" dirty="0">
                <a:solidFill>
                  <a:srgbClr val="000000"/>
                </a:solidFill>
                <a:latin typeface="Calibri"/>
              </a:rPr>
              <a:t> runs with assertions disabled (default)</a:t>
            </a:r>
          </a:p>
          <a:p>
            <a:pPr marL="628560" lvl="1" indent="-171000">
              <a:lnSpc>
                <a:spcPct val="90000"/>
              </a:lnSpc>
              <a:spcBef>
                <a:spcPts val="751"/>
              </a:spcBef>
              <a:buClr>
                <a:srgbClr val="000000"/>
              </a:buClr>
              <a:buFont typeface="Arial"/>
              <a:buChar char="•"/>
            </a:pPr>
            <a:r>
              <a:rPr lang="en-US" sz="2100" b="0" strike="noStrike" spc="-1" dirty="0" err="1">
                <a:solidFill>
                  <a:srgbClr val="000000"/>
                </a:solidFill>
                <a:latin typeface="Calibri"/>
              </a:rPr>
              <a:t>Submitty</a:t>
            </a:r>
            <a:r>
              <a:rPr lang="en-US" sz="2100" b="0" strike="noStrike" spc="-1" dirty="0">
                <a:solidFill>
                  <a:srgbClr val="000000"/>
                </a:solidFill>
                <a:latin typeface="Calibri"/>
              </a:rPr>
              <a:t> run Java with assertions disabled</a:t>
            </a:r>
          </a:p>
          <a:p>
            <a:pPr marL="171360" indent="-171000">
              <a:lnSpc>
                <a:spcPct val="90000"/>
              </a:lnSpc>
              <a:spcBef>
                <a:spcPts val="751"/>
              </a:spcBef>
              <a:buClr>
                <a:srgbClr val="000000"/>
              </a:buClr>
              <a:buFont typeface="Arial"/>
              <a:buChar char="•"/>
            </a:pPr>
            <a:r>
              <a:rPr lang="en-US" sz="2100" b="1" strike="noStrike" spc="-1" dirty="0">
                <a:solidFill>
                  <a:srgbClr val="000000"/>
                </a:solidFill>
                <a:latin typeface="Calibri"/>
              </a:rPr>
              <a:t>java –</a:t>
            </a:r>
            <a:r>
              <a:rPr lang="en-US" sz="2100" b="1" strike="noStrike" spc="-1" dirty="0" err="1">
                <a:solidFill>
                  <a:srgbClr val="000000"/>
                </a:solidFill>
                <a:latin typeface="Calibri"/>
              </a:rPr>
              <a:t>ea</a:t>
            </a:r>
            <a:r>
              <a:rPr lang="en-US" sz="2100" b="0" strike="noStrike" spc="-1" dirty="0">
                <a:solidFill>
                  <a:srgbClr val="000000"/>
                </a:solidFill>
                <a:latin typeface="Calibri"/>
              </a:rPr>
              <a:t> runs Java with assertions enabled</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For Eclipse, see </a:t>
            </a:r>
            <a:r>
              <a:rPr lang="en-US" sz="2100" b="0" u="sng" strike="noStrike" spc="-1" dirty="0">
                <a:solidFill>
                  <a:srgbClr val="0563C1"/>
                </a:solidFill>
                <a:uFillTx/>
                <a:latin typeface="Calibri"/>
                <a:hlinkClick r:id="rId3"/>
              </a:rPr>
              <a:t>http://stackoverflow.com/questions/5509082/eclipse-enable-assertions</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Always enable assertions during development. Turn off in rare circumstances</a:t>
            </a:r>
          </a:p>
          <a:p>
            <a:pPr>
              <a:lnSpc>
                <a:spcPct val="90000"/>
              </a:lnSpc>
              <a:spcBef>
                <a:spcPts val="751"/>
              </a:spcBef>
            </a:pPr>
            <a:endParaRPr lang="en-US" sz="2100" b="0" strike="noStrike" spc="-1" dirty="0">
              <a:solidFill>
                <a:srgbClr val="000000"/>
              </a:solidFill>
              <a:latin typeface="Calibri"/>
            </a:endParaRPr>
          </a:p>
          <a:p>
            <a:pPr>
              <a:lnSpc>
                <a:spcPct val="9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pPr>
            <a:endParaRPr lang="en-US" sz="2100" b="0" strike="noStrike" spc="-1" dirty="0">
              <a:solidFill>
                <a:srgbClr val="000000"/>
              </a:solidFill>
              <a:latin typeface="Calibri"/>
            </a:endParaRPr>
          </a:p>
          <a:p>
            <a:pPr marL="171360" indent="-171000">
              <a:lnSpc>
                <a:spcPct val="100000"/>
              </a:lnSpc>
              <a:spcBef>
                <a:spcPts val="751"/>
              </a:spcBef>
            </a:pPr>
            <a:r>
              <a:rPr lang="en-US" sz="2000" b="1" strike="noStrike" spc="-1" dirty="0">
                <a:solidFill>
                  <a:srgbClr val="000000"/>
                </a:solidFill>
                <a:latin typeface="Courier New"/>
              </a:rPr>
              <a:t>assert (index &gt;= 0) &amp;&amp; (index &lt; </a:t>
            </a:r>
            <a:r>
              <a:rPr lang="en-US" sz="2000" b="1" strike="noStrike" spc="-1" dirty="0" err="1">
                <a:solidFill>
                  <a:srgbClr val="000000"/>
                </a:solidFill>
                <a:latin typeface="Courier New"/>
              </a:rPr>
              <a:t>names.length</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marL="171360" indent="-171000">
              <a:lnSpc>
                <a:spcPct val="100000"/>
              </a:lnSpc>
              <a:spcBef>
                <a:spcPts val="751"/>
              </a:spcBef>
            </a:pPr>
            <a:endParaRPr lang="en-US" sz="2400" b="0" strike="noStrike" spc="-1" dirty="0">
              <a:solidFill>
                <a:srgbClr val="000000"/>
              </a:solidFill>
              <a:latin typeface="Calibri"/>
            </a:endParaRPr>
          </a:p>
        </p:txBody>
      </p:sp>
      <p:sp>
        <p:nvSpPr>
          <p:cNvPr id="22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24" name="TextShape 4"/>
          <p:cNvSpPr txBox="1"/>
          <p:nvPr/>
        </p:nvSpPr>
        <p:spPr>
          <a:xfrm>
            <a:off x="6458040" y="6356520"/>
            <a:ext cx="2057040" cy="364680"/>
          </a:xfrm>
          <a:prstGeom prst="rect">
            <a:avLst/>
          </a:prstGeom>
          <a:noFill/>
          <a:ln>
            <a:noFill/>
          </a:ln>
        </p:spPr>
        <p:txBody>
          <a:bodyPr anchor="ctr"/>
          <a:lstStyle/>
          <a:p>
            <a:pPr algn="r">
              <a:lnSpc>
                <a:spcPct val="100000"/>
              </a:lnSpc>
            </a:pPr>
            <a:fld id="{5B6B98FB-9B6F-4573-A9AB-9AD41EBC5B78}" type="slidenum">
              <a:rPr lang="en-US" sz="1400" b="0" strike="noStrike" spc="-1">
                <a:solidFill>
                  <a:srgbClr val="8B8B8B"/>
                </a:solidFill>
                <a:latin typeface="Tahoma"/>
                <a:ea typeface="MS PGothic"/>
              </a:rPr>
              <a:t>27</a:t>
            </a:fld>
            <a:endParaRPr lang="en-US" sz="1400" b="0" strike="noStrike" spc="-1">
              <a:latin typeface="Times New Roman"/>
            </a:endParaRPr>
          </a:p>
        </p:txBody>
      </p:sp>
      <p:sp>
        <p:nvSpPr>
          <p:cNvPr id="225" name="CustomShape 5"/>
          <p:cNvSpPr/>
          <p:nvPr/>
        </p:nvSpPr>
        <p:spPr>
          <a:xfrm>
            <a:off x="2005200" y="4231320"/>
            <a:ext cx="5790960" cy="914040"/>
          </a:xfrm>
          <a:prstGeom prst="wedgeRoundRectCallout">
            <a:avLst>
              <a:gd name="adj1" fmla="val -2347"/>
              <a:gd name="adj2" fmla="val 72685"/>
              <a:gd name="adj3" fmla="val 16667"/>
            </a:avLst>
          </a:prstGeom>
          <a:noFill/>
          <a:ln w="9360">
            <a:solidFill>
              <a:srgbClr val="000000"/>
            </a:solidFill>
            <a:miter/>
          </a:ln>
          <a:effectLst>
            <a:outerShdw dist="23040" dir="5400000">
              <a:srgbClr val="808080">
                <a:alpha val="35000"/>
              </a:srgbClr>
            </a:outerShdw>
          </a:effectLst>
        </p:spPr>
        <p:style>
          <a:lnRef idx="0">
            <a:scrgbClr r="0" g="0" b="0"/>
          </a:lnRef>
          <a:fillRef idx="0">
            <a:scrgbClr r="0" g="0" b="0"/>
          </a:fillRef>
          <a:effectRef idx="0">
            <a:scrgbClr r="0" g="0" b="0"/>
          </a:effectRef>
          <a:fontRef idx="minor"/>
        </p:style>
      </p:sp>
      <p:sp>
        <p:nvSpPr>
          <p:cNvPr id="226" name="CustomShape 6"/>
          <p:cNvSpPr/>
          <p:nvPr/>
        </p:nvSpPr>
        <p:spPr>
          <a:xfrm>
            <a:off x="2005200" y="4191120"/>
            <a:ext cx="5350320" cy="118764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dirty="0">
                <a:solidFill>
                  <a:srgbClr val="000000"/>
                </a:solidFill>
                <a:latin typeface="Arial"/>
                <a:ea typeface="MS PGothic"/>
              </a:rPr>
              <a:t>If assertion fails, program exits:</a:t>
            </a:r>
            <a:endParaRPr lang="en-US" sz="1800" b="0" strike="noStrike" spc="-1" dirty="0">
              <a:latin typeface="Arial"/>
            </a:endParaRPr>
          </a:p>
          <a:p>
            <a:pPr>
              <a:lnSpc>
                <a:spcPct val="100000"/>
              </a:lnSpc>
            </a:pPr>
            <a:r>
              <a:rPr lang="en-US" sz="1800" b="0" strike="noStrike" spc="-1" dirty="0">
                <a:solidFill>
                  <a:srgbClr val="000000"/>
                </a:solidFill>
                <a:latin typeface="Arial"/>
                <a:ea typeface="MS PGothic"/>
              </a:rPr>
              <a:t>Exception in thread "main" </a:t>
            </a:r>
            <a:r>
              <a:rPr lang="en-US" sz="1800" b="0" strike="noStrike" spc="-1" dirty="0" err="1">
                <a:solidFill>
                  <a:srgbClr val="000000"/>
                </a:solidFill>
                <a:latin typeface="Arial"/>
                <a:ea typeface="MS PGothic"/>
              </a:rPr>
              <a:t>java.lang.AssertionError</a:t>
            </a:r>
            <a:endParaRPr lang="en-US" sz="1800" b="0" strike="noStrike" spc="-1" dirty="0">
              <a:latin typeface="Arial"/>
            </a:endParaRPr>
          </a:p>
          <a:p>
            <a:pPr>
              <a:lnSpc>
                <a:spcPct val="100000"/>
              </a:lnSpc>
            </a:pPr>
            <a:r>
              <a:rPr lang="en-US" sz="1800" b="0" strike="noStrike" spc="-1" dirty="0">
                <a:solidFill>
                  <a:srgbClr val="000000"/>
                </a:solidFill>
                <a:latin typeface="Arial"/>
                <a:ea typeface="MS PGothic"/>
              </a:rPr>
              <a:t>	at </a:t>
            </a:r>
            <a:r>
              <a:rPr lang="en-US" sz="1800" b="0" strike="noStrike" spc="-1" dirty="0" err="1">
                <a:solidFill>
                  <a:srgbClr val="000000"/>
                </a:solidFill>
                <a:latin typeface="Arial"/>
                <a:ea typeface="MS PGothic"/>
              </a:rPr>
              <a:t>Main.main</a:t>
            </a:r>
            <a:r>
              <a:rPr lang="en-US" sz="1800" b="0" strike="noStrike" spc="-1" dirty="0">
                <a:solidFill>
                  <a:srgbClr val="000000"/>
                </a:solidFill>
                <a:latin typeface="Arial"/>
                <a:ea typeface="MS PGothic"/>
              </a:rPr>
              <a:t>(Main.java:34)</a:t>
            </a:r>
            <a:br>
              <a:rPr dirty="0"/>
            </a:br>
            <a:endParaRPr lang="en-US" sz="1800" b="0" strike="noStrike" spc="-1" dirty="0">
              <a:latin typeface="Arial"/>
            </a:endParaRPr>
          </a:p>
        </p:txBody>
      </p:sp>
      <p:pic>
        <p:nvPicPr>
          <p:cNvPr id="227" name="Picture 226"/>
          <p:cNvPicPr/>
          <p:nvPr/>
        </p:nvPicPr>
        <p:blipFill>
          <a:blip r:embed="rId4"/>
          <a:stretch/>
        </p:blipFill>
        <p:spPr>
          <a:xfrm>
            <a:off x="6164640" y="91440"/>
            <a:ext cx="2887920" cy="1624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26"/>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When NOT to Use Assertions</a:t>
            </a:r>
            <a:endParaRPr lang="en-US" sz="3300" b="0" strike="noStrike" spc="-1">
              <a:solidFill>
                <a:srgbClr val="000000"/>
              </a:solidFill>
              <a:latin typeface="Tahoma"/>
            </a:endParaRPr>
          </a:p>
        </p:txBody>
      </p:sp>
      <p:sp>
        <p:nvSpPr>
          <p:cNvPr id="229" name="TextShape 2"/>
          <p:cNvSpPr txBox="1"/>
          <p:nvPr/>
        </p:nvSpPr>
        <p:spPr>
          <a:xfrm>
            <a:off x="228600" y="1487520"/>
            <a:ext cx="8726040" cy="4532040"/>
          </a:xfrm>
          <a:prstGeom prst="rect">
            <a:avLst/>
          </a:prstGeom>
          <a:noFill/>
          <a:ln>
            <a:noFill/>
          </a:ln>
        </p:spPr>
        <p:txBody>
          <a:bodyPr>
            <a:normAutofit/>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Useless:</a:t>
            </a:r>
            <a:endParaRPr lang="en-US" sz="2100" b="0" strike="noStrike" spc="-1" dirty="0">
              <a:solidFill>
                <a:srgbClr val="000000"/>
              </a:solidFill>
              <a:latin typeface="Calibri"/>
            </a:endParaRPr>
          </a:p>
          <a:p>
            <a:pPr>
              <a:lnSpc>
                <a:spcPct val="100000"/>
              </a:lnSpc>
              <a:spcBef>
                <a:spcPts val="751"/>
              </a:spcBef>
            </a:pPr>
            <a:r>
              <a:rPr lang="en-US" sz="2100" b="0" strike="noStrike" spc="-1" dirty="0">
                <a:solidFill>
                  <a:srgbClr val="000000"/>
                </a:solidFill>
                <a:latin typeface="Calibri"/>
                <a:ea typeface="ＭＳ Ｐゴシック"/>
              </a:rPr>
              <a:t>	</a:t>
            </a:r>
            <a:r>
              <a:rPr lang="en-US" sz="2400" strike="noStrike" spc="-1" dirty="0">
                <a:solidFill>
                  <a:srgbClr val="000000"/>
                </a:solidFill>
                <a:latin typeface="Courier New"/>
                <a:ea typeface="ＭＳ Ｐゴシック"/>
              </a:rPr>
              <a:t>x = y+1;</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assert x == y+1;</a:t>
            </a:r>
            <a:endParaRPr lang="en-US" sz="240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When there are side effects</a:t>
            </a:r>
            <a:endParaRPr lang="en-US" sz="2100" b="0" strike="noStrike" spc="-1" dirty="0">
              <a:solidFill>
                <a:srgbClr val="000000"/>
              </a:solidFill>
              <a:latin typeface="Calibri"/>
            </a:endParaRPr>
          </a:p>
          <a:p>
            <a:pPr>
              <a:lnSpc>
                <a:spcPct val="100000"/>
              </a:lnSpc>
              <a:spcBef>
                <a:spcPts val="751"/>
              </a:spcBef>
            </a:pPr>
            <a:r>
              <a:rPr lang="en-US" sz="2100" b="1" strike="noStrike" spc="-1" dirty="0">
                <a:solidFill>
                  <a:srgbClr val="000000"/>
                </a:solidFill>
                <a:latin typeface="Calibri"/>
                <a:ea typeface="ＭＳ Ｐゴシック"/>
              </a:rPr>
              <a:t>        </a:t>
            </a:r>
            <a:r>
              <a:rPr lang="en-US" sz="2400" strike="noStrike" spc="-1" dirty="0">
                <a:solidFill>
                  <a:srgbClr val="000000"/>
                </a:solidFill>
                <a:latin typeface="Courier New"/>
                <a:ea typeface="ＭＳ Ｐゴシック"/>
              </a:rPr>
              <a:t>assert </a:t>
            </a:r>
            <a:r>
              <a:rPr lang="en-US" sz="2400" strike="noStrike" spc="-1" dirty="0" err="1">
                <a:solidFill>
                  <a:srgbClr val="000000"/>
                </a:solidFill>
                <a:latin typeface="Courier New"/>
                <a:ea typeface="ＭＳ Ｐゴシック"/>
              </a:rPr>
              <a:t>list.remove</a:t>
            </a:r>
            <a:r>
              <a:rPr lang="en-US" sz="2400" strike="noStrike" spc="-1" dirty="0">
                <a:solidFill>
                  <a:srgbClr val="000000"/>
                </a:solidFill>
                <a:latin typeface="Courier New"/>
                <a:ea typeface="ＭＳ Ｐゴシック"/>
              </a:rPr>
              <a:t>(x);</a:t>
            </a:r>
            <a:r>
              <a:rPr lang="en-US" sz="2400" strike="noStrike" spc="-1" dirty="0">
                <a:solidFill>
                  <a:srgbClr val="000000"/>
                </a:solidFill>
                <a:latin typeface="Calibri"/>
                <a:ea typeface="ＭＳ Ｐゴシック"/>
              </a:rPr>
              <a:t> </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alibri"/>
                <a:ea typeface="ＭＳ Ｐゴシック"/>
              </a:rPr>
              <a:t>	// Better:</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alibri"/>
                <a:ea typeface="ＭＳ Ｐゴシック"/>
              </a:rPr>
              <a:t>	</a:t>
            </a:r>
            <a:r>
              <a:rPr lang="en-US" sz="2400" strike="noStrike" spc="-1" dirty="0" err="1">
                <a:solidFill>
                  <a:srgbClr val="000000"/>
                </a:solidFill>
                <a:latin typeface="Courier New"/>
                <a:ea typeface="ＭＳ Ｐゴシック"/>
              </a:rPr>
              <a:t>boolean</a:t>
            </a:r>
            <a:r>
              <a:rPr lang="en-US" sz="2400" strike="noStrike" spc="-1" dirty="0">
                <a:solidFill>
                  <a:srgbClr val="000000"/>
                </a:solidFill>
                <a:latin typeface="Courier New"/>
                <a:ea typeface="ＭＳ Ｐゴシック"/>
              </a:rPr>
              <a:t> found = </a:t>
            </a:r>
            <a:r>
              <a:rPr lang="en-US" sz="2400" strike="noStrike" spc="-1" dirty="0" err="1">
                <a:solidFill>
                  <a:srgbClr val="000000"/>
                </a:solidFill>
                <a:latin typeface="Courier New"/>
                <a:ea typeface="ＭＳ Ｐゴシック"/>
              </a:rPr>
              <a:t>list.remove</a:t>
            </a:r>
            <a:r>
              <a:rPr lang="en-US" sz="2400" strike="noStrike" spc="-1" dirty="0">
                <a:solidFill>
                  <a:srgbClr val="000000"/>
                </a:solidFill>
                <a:latin typeface="Courier New"/>
                <a:ea typeface="ＭＳ Ｐゴシック"/>
              </a:rPr>
              <a:t>(x);</a:t>
            </a:r>
            <a:endParaRPr lang="en-US" sz="2400" strike="noStrike" spc="-1" dirty="0">
              <a:solidFill>
                <a:srgbClr val="000000"/>
              </a:solidFill>
              <a:latin typeface="Calibri"/>
            </a:endParaRPr>
          </a:p>
          <a:p>
            <a:pPr>
              <a:lnSpc>
                <a:spcPct val="100000"/>
              </a:lnSpc>
              <a:spcBef>
                <a:spcPts val="751"/>
              </a:spcBef>
            </a:pPr>
            <a:r>
              <a:rPr lang="en-US" sz="2400" strike="noStrike" spc="-1" dirty="0">
                <a:solidFill>
                  <a:srgbClr val="000000"/>
                </a:solidFill>
                <a:latin typeface="Courier New"/>
                <a:ea typeface="ＭＳ Ｐゴシック"/>
              </a:rPr>
              <a:t>	assert found;</a:t>
            </a:r>
            <a:endParaRPr lang="en-US" sz="2400" strike="noStrike" spc="-1" dirty="0">
              <a:solidFill>
                <a:srgbClr val="000000"/>
              </a:solidFill>
              <a:latin typeface="Calibri"/>
            </a:endParaRPr>
          </a:p>
          <a:p>
            <a:pPr>
              <a:lnSpc>
                <a:spcPct val="100000"/>
              </a:lnSpc>
              <a:spcBef>
                <a:spcPts val="751"/>
              </a:spcBef>
            </a:pPr>
            <a:endParaRPr lang="en-US" sz="2100" b="0" strike="noStrike" spc="-1" dirty="0">
              <a:solidFill>
                <a:srgbClr val="000000"/>
              </a:solidFill>
              <a:latin typeface="Calibri"/>
            </a:endParaRPr>
          </a:p>
        </p:txBody>
      </p:sp>
      <p:sp>
        <p:nvSpPr>
          <p:cNvPr id="230"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31" name="TextShape 4"/>
          <p:cNvSpPr txBox="1"/>
          <p:nvPr/>
        </p:nvSpPr>
        <p:spPr>
          <a:xfrm>
            <a:off x="6458040" y="6356520"/>
            <a:ext cx="2057040" cy="364680"/>
          </a:xfrm>
          <a:prstGeom prst="rect">
            <a:avLst/>
          </a:prstGeom>
          <a:noFill/>
          <a:ln>
            <a:noFill/>
          </a:ln>
        </p:spPr>
        <p:txBody>
          <a:bodyPr anchor="ctr"/>
          <a:lstStyle/>
          <a:p>
            <a:pPr algn="r">
              <a:lnSpc>
                <a:spcPct val="100000"/>
              </a:lnSpc>
            </a:pPr>
            <a:fld id="{44A10188-8731-4060-A981-083F2EA20274}" type="slidenum">
              <a:rPr lang="en-US" sz="1400" b="0" strike="noStrike" spc="-1">
                <a:solidFill>
                  <a:srgbClr val="8B8B8B"/>
                </a:solidFill>
                <a:latin typeface="Tahoma"/>
                <a:ea typeface="MS PGothic"/>
              </a:rPr>
              <a:t>28</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29">
                                            <p:txEl>
                                              <p:pRg st="3" end="3"/>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29">
                                            <p:txEl>
                                              <p:pRg st="4" end="4"/>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229">
                                            <p:txEl>
                                              <p:pRg st="5" end="5"/>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229">
                                            <p:txEl>
                                              <p:pRg st="6" end="6"/>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2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D5FBB-4DF0-4FDC-B916-4AE0E349025E}"/>
              </a:ext>
            </a:extLst>
          </p:cNvPr>
          <p:cNvSpPr>
            <a:spLocks noGrp="1"/>
          </p:cNvSpPr>
          <p:nvPr>
            <p:ph type="title"/>
          </p:nvPr>
        </p:nvSpPr>
        <p:spPr/>
        <p:txBody>
          <a:bodyPr/>
          <a:lstStyle/>
          <a:p>
            <a:r>
              <a:rPr lang="en-US" sz="4000" dirty="0">
                <a:latin typeface="Calibri Light" panose="020F0302020204030204" pitchFamily="34" charset="0"/>
                <a:cs typeface="Calibri Light" panose="020F0302020204030204" pitchFamily="34" charset="0"/>
              </a:rPr>
              <a:t>Check Assertions</a:t>
            </a:r>
          </a:p>
        </p:txBody>
      </p:sp>
      <p:sp>
        <p:nvSpPr>
          <p:cNvPr id="5" name="TextBox 4">
            <a:extLst>
              <a:ext uri="{FF2B5EF4-FFF2-40B4-BE49-F238E27FC236}">
                <a16:creationId xmlns:a16="http://schemas.microsoft.com/office/drawing/2014/main" id="{D19FBF51-4893-4E12-B36A-D9FF2E9C5F22}"/>
              </a:ext>
            </a:extLst>
          </p:cNvPr>
          <p:cNvSpPr txBox="1"/>
          <p:nvPr/>
        </p:nvSpPr>
        <p:spPr>
          <a:xfrm>
            <a:off x="229152" y="1773583"/>
            <a:ext cx="6226513" cy="4462760"/>
          </a:xfrm>
          <a:prstGeom prst="rect">
            <a:avLst/>
          </a:prstGeom>
          <a:noFill/>
        </p:spPr>
        <p:txBody>
          <a:bodyPr wrap="none" rtlCol="0">
            <a:spAutoFit/>
          </a:bodyPr>
          <a:lstStyle/>
          <a:p>
            <a:r>
              <a:rPr lang="en-US" sz="2400" spc="-1" dirty="0">
                <a:latin typeface="Calibri" panose="020F0502020204030204" pitchFamily="34" charset="0"/>
                <a:cs typeface="Calibri" panose="020F0502020204030204" pitchFamily="34" charset="0"/>
              </a:rPr>
              <a:t>Check to see if assertions are enabled</a:t>
            </a:r>
          </a:p>
          <a:p>
            <a:endParaRPr lang="en-US" spc="-1" dirty="0"/>
          </a:p>
          <a:p>
            <a:r>
              <a:rPr lang="en-US" spc="-1" dirty="0" err="1">
                <a:latin typeface="Courier New" panose="02070309020205020404" pitchFamily="49" charset="0"/>
                <a:cs typeface="Courier New" panose="02070309020205020404" pitchFamily="49" charset="0"/>
              </a:rPr>
              <a:t>boolean</a:t>
            </a:r>
            <a:r>
              <a:rPr lang="en-US" spc="-1" dirty="0">
                <a:latin typeface="Courier New" panose="02070309020205020404" pitchFamily="49" charset="0"/>
                <a:cs typeface="Courier New" panose="02070309020205020404" pitchFamily="49" charset="0"/>
              </a:rPr>
              <a:t> </a:t>
            </a:r>
            <a:r>
              <a:rPr lang="en-US" spc="-1" dirty="0" err="1">
                <a:latin typeface="Courier New" panose="02070309020205020404" pitchFamily="49" charset="0"/>
                <a:cs typeface="Courier New" panose="02070309020205020404" pitchFamily="49" charset="0"/>
              </a:rPr>
              <a:t>assertEnabled</a:t>
            </a:r>
            <a:r>
              <a:rPr lang="en-US" spc="-1" dirty="0">
                <a:latin typeface="Courier New" panose="02070309020205020404" pitchFamily="49" charset="0"/>
                <a:cs typeface="Courier New" panose="02070309020205020404" pitchFamily="49" charset="0"/>
              </a:rPr>
              <a:t>;</a:t>
            </a:r>
          </a:p>
          <a:p>
            <a:r>
              <a:rPr lang="en-US" spc="-1" dirty="0">
                <a:latin typeface="Courier New" panose="02070309020205020404" pitchFamily="49" charset="0"/>
                <a:cs typeface="Courier New" panose="02070309020205020404" pitchFamily="49" charset="0"/>
              </a:rPr>
              <a:t>int flag = 0;</a:t>
            </a:r>
          </a:p>
          <a:p>
            <a:r>
              <a:rPr lang="en-US" spc="-1" dirty="0">
                <a:latin typeface="Courier New" panose="02070309020205020404" pitchFamily="49" charset="0"/>
                <a:cs typeface="Courier New" panose="02070309020205020404" pitchFamily="49" charset="0"/>
              </a:rPr>
              <a:t>assert ( (flag=1) == 1 );</a:t>
            </a:r>
          </a:p>
          <a:p>
            <a:r>
              <a:rPr lang="en-US" spc="-1" dirty="0">
                <a:latin typeface="Courier New" panose="02070309020205020404" pitchFamily="49" charset="0"/>
                <a:cs typeface="Courier New" panose="02070309020205020404" pitchFamily="49" charset="0"/>
              </a:rPr>
              <a:t>if (flag == 1) </a:t>
            </a:r>
            <a:r>
              <a:rPr lang="en-US" spc="-1" dirty="0" err="1">
                <a:latin typeface="Courier New" panose="02070309020205020404" pitchFamily="49" charset="0"/>
                <a:cs typeface="Courier New" panose="02070309020205020404" pitchFamily="49" charset="0"/>
              </a:rPr>
              <a:t>assertEnabled</a:t>
            </a:r>
            <a:r>
              <a:rPr lang="en-US" spc="-1" dirty="0">
                <a:latin typeface="Courier New" panose="02070309020205020404" pitchFamily="49" charset="0"/>
                <a:cs typeface="Courier New" panose="02070309020205020404" pitchFamily="49" charset="0"/>
              </a:rPr>
              <a:t> = true;</a:t>
            </a:r>
          </a:p>
          <a:p>
            <a:r>
              <a:rPr lang="en-US" spc="-1" dirty="0">
                <a:latin typeface="Courier New" panose="02070309020205020404" pitchFamily="49" charset="0"/>
                <a:cs typeface="Courier New" panose="02070309020205020404" pitchFamily="49" charset="0"/>
              </a:rPr>
              <a:t>else </a:t>
            </a:r>
            <a:r>
              <a:rPr lang="en-US" spc="-1" dirty="0" err="1">
                <a:latin typeface="Courier New" panose="02070309020205020404" pitchFamily="49" charset="0"/>
                <a:cs typeface="Courier New" panose="02070309020205020404" pitchFamily="49" charset="0"/>
              </a:rPr>
              <a:t>assertEnabled</a:t>
            </a:r>
            <a:r>
              <a:rPr lang="en-US" spc="-1" dirty="0">
                <a:latin typeface="Courier New" panose="02070309020205020404" pitchFamily="49" charset="0"/>
                <a:cs typeface="Courier New" panose="02070309020205020404" pitchFamily="49" charset="0"/>
              </a:rPr>
              <a:t> = false;</a:t>
            </a:r>
          </a:p>
          <a:p>
            <a:endParaRPr lang="en-US" spc="-1" dirty="0"/>
          </a:p>
          <a:p>
            <a:r>
              <a:rPr lang="en-US" spc="-1" dirty="0">
                <a:latin typeface="Calibri" panose="020F0502020204030204" pitchFamily="34" charset="0"/>
                <a:cs typeface="Calibri" panose="020F0502020204030204" pitchFamily="34" charset="0"/>
              </a:rPr>
              <a:t>Cleaner method</a:t>
            </a:r>
          </a:p>
          <a:p>
            <a:endParaRPr lang="en-US" spc="-1" dirty="0"/>
          </a:p>
          <a:p>
            <a:r>
              <a:rPr lang="en-US" sz="1600" spc="-1" dirty="0" err="1">
                <a:latin typeface="Courier New" panose="02070309020205020404" pitchFamily="49" charset="0"/>
                <a:cs typeface="Courier New" panose="02070309020205020404" pitchFamily="49" charset="0"/>
              </a:rPr>
              <a:t>boolean</a:t>
            </a:r>
            <a:r>
              <a:rPr lang="en-US" sz="1600" spc="-1" dirty="0">
                <a:latin typeface="Courier New" panose="02070309020205020404" pitchFamily="49" charset="0"/>
                <a:cs typeface="Courier New" panose="02070309020205020404" pitchFamily="49" charset="0"/>
              </a:rPr>
              <a:t> </a:t>
            </a:r>
            <a:r>
              <a:rPr lang="en-US" sz="1600" spc="-1" dirty="0" err="1">
                <a:latin typeface="Courier New" panose="02070309020205020404" pitchFamily="49" charset="0"/>
                <a:cs typeface="Courier New" panose="02070309020205020404" pitchFamily="49" charset="0"/>
              </a:rPr>
              <a:t>assertsEnabled</a:t>
            </a:r>
            <a:r>
              <a:rPr lang="en-US" sz="1600" spc="-1" dirty="0">
                <a:latin typeface="Courier New" panose="02070309020205020404" pitchFamily="49" charset="0"/>
                <a:cs typeface="Courier New" panose="02070309020205020404" pitchFamily="49" charset="0"/>
              </a:rPr>
              <a:t> = false; </a:t>
            </a:r>
          </a:p>
          <a:p>
            <a:r>
              <a:rPr lang="en-US" sz="1600" spc="-1" dirty="0">
                <a:latin typeface="Courier New" panose="02070309020205020404" pitchFamily="49" charset="0"/>
                <a:cs typeface="Courier New" panose="02070309020205020404" pitchFamily="49" charset="0"/>
              </a:rPr>
              <a:t>// Intentional side-effect!!! </a:t>
            </a:r>
          </a:p>
          <a:p>
            <a:r>
              <a:rPr lang="en-US" sz="1600" spc="-1" dirty="0">
                <a:latin typeface="Courier New" panose="02070309020205020404" pitchFamily="49" charset="0"/>
                <a:cs typeface="Courier New" panose="02070309020205020404" pitchFamily="49" charset="0"/>
              </a:rPr>
              <a:t>// If assertions not enabled, nothing happens</a:t>
            </a:r>
          </a:p>
          <a:p>
            <a:r>
              <a:rPr lang="en-US" sz="1600" spc="-1" dirty="0">
                <a:latin typeface="Courier New" panose="02070309020205020404" pitchFamily="49" charset="0"/>
                <a:cs typeface="Courier New" panose="02070309020205020404" pitchFamily="49" charset="0"/>
              </a:rPr>
              <a:t>assert </a:t>
            </a:r>
            <a:r>
              <a:rPr lang="en-US" sz="1600" spc="-1" dirty="0" err="1">
                <a:latin typeface="Courier New" panose="02070309020205020404" pitchFamily="49" charset="0"/>
                <a:cs typeface="Courier New" panose="02070309020205020404" pitchFamily="49" charset="0"/>
              </a:rPr>
              <a:t>assertsEnabled</a:t>
            </a:r>
            <a:r>
              <a:rPr lang="en-US" sz="1600" spc="-1" dirty="0">
                <a:latin typeface="Courier New" panose="02070309020205020404" pitchFamily="49" charset="0"/>
                <a:cs typeface="Courier New" panose="02070309020205020404" pitchFamily="49" charset="0"/>
              </a:rPr>
              <a:t> = true; </a:t>
            </a:r>
          </a:p>
          <a:p>
            <a:r>
              <a:rPr lang="en-US" sz="1600" spc="-1" dirty="0">
                <a:latin typeface="Courier New" panose="02070309020205020404" pitchFamily="49" charset="0"/>
                <a:cs typeface="Courier New" panose="02070309020205020404" pitchFamily="49" charset="0"/>
              </a:rPr>
              <a:t>// Now </a:t>
            </a:r>
            <a:r>
              <a:rPr lang="en-US" sz="1600" spc="-1" dirty="0" err="1">
                <a:latin typeface="Courier New" panose="02070309020205020404" pitchFamily="49" charset="0"/>
                <a:cs typeface="Courier New" panose="02070309020205020404" pitchFamily="49" charset="0"/>
              </a:rPr>
              <a:t>assertsEnabled</a:t>
            </a:r>
            <a:r>
              <a:rPr lang="en-US" sz="1600" spc="-1" dirty="0">
                <a:latin typeface="Courier New" panose="02070309020205020404" pitchFamily="49" charset="0"/>
                <a:cs typeface="Courier New" panose="02070309020205020404" pitchFamily="49" charset="0"/>
              </a:rPr>
              <a:t> is set to the correct value</a:t>
            </a:r>
          </a:p>
          <a:p>
            <a:endParaRPr lang="en-US" dirty="0"/>
          </a:p>
        </p:txBody>
      </p:sp>
    </p:spTree>
    <p:extLst>
      <p:ext uri="{BB962C8B-B14F-4D97-AF65-F5344CB8AC3E}">
        <p14:creationId xmlns:p14="http://schemas.microsoft.com/office/powerpoint/2010/main" val="20422198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How to Verify Your Code</a:t>
            </a:r>
            <a:endParaRPr lang="en-US" sz="3300" b="0" strike="noStrike" spc="-1">
              <a:solidFill>
                <a:srgbClr val="000000"/>
              </a:solidFill>
              <a:latin typeface="Tahoma"/>
            </a:endParaRPr>
          </a:p>
        </p:txBody>
      </p:sp>
      <p:sp>
        <p:nvSpPr>
          <p:cNvPr id="123"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The hard way: hacking, make up some inputs</a:t>
            </a: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An easier way: systematic testing</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Black-box testing techniques (more later)</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High white-box coverage (more later)</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Both use JUnit framework</a:t>
            </a: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Also: </a:t>
            </a:r>
            <a:r>
              <a:rPr lang="en-US" sz="2000" b="0" strike="noStrike" spc="-1" dirty="0">
                <a:solidFill>
                  <a:srgbClr val="FF0000"/>
                </a:solidFill>
                <a:latin typeface="Calibri"/>
              </a:rPr>
              <a:t>reasoning</a:t>
            </a:r>
            <a:r>
              <a:rPr lang="en-US" sz="2000" b="0" strike="noStrike" spc="-1" dirty="0">
                <a:solidFill>
                  <a:srgbClr val="000000"/>
                </a:solidFill>
                <a:latin typeface="Calibri"/>
              </a:rPr>
              <a:t>, complementary to testing</a:t>
            </a:r>
          </a:p>
          <a:p>
            <a:pPr marL="514440" lvl="1" indent="-171000">
              <a:lnSpc>
                <a:spcPct val="100000"/>
              </a:lnSpc>
              <a:spcBef>
                <a:spcPts val="374"/>
              </a:spcBef>
              <a:buClr>
                <a:srgbClr val="FF0000"/>
              </a:buClr>
              <a:buFont typeface="Arial"/>
              <a:buChar char="•"/>
            </a:pPr>
            <a:r>
              <a:rPr lang="en-US" sz="2000" b="0" strike="noStrike" spc="-1" dirty="0">
                <a:solidFill>
                  <a:srgbClr val="FF0000"/>
                </a:solidFill>
                <a:latin typeface="Calibri"/>
              </a:rPr>
              <a:t>Prove</a:t>
            </a:r>
            <a:r>
              <a:rPr lang="en-US" sz="2000" b="0" strike="noStrike" spc="-1" dirty="0">
                <a:solidFill>
                  <a:srgbClr val="000000"/>
                </a:solidFill>
                <a:latin typeface="Calibri"/>
              </a:rPr>
              <a:t> that code is correct</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Implementation satisfies specification</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Rep invariant is preserved</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We will write </a:t>
            </a:r>
            <a:r>
              <a:rPr lang="en-US" sz="2000" b="0" strike="noStrike" spc="-1" dirty="0">
                <a:solidFill>
                  <a:srgbClr val="FF0000"/>
                </a:solidFill>
                <a:latin typeface="Calibri"/>
              </a:rPr>
              <a:t>informal proofs</a:t>
            </a:r>
            <a:endParaRPr lang="en-US" sz="2000" b="0" strike="noStrike" spc="-1" dirty="0">
              <a:solidFill>
                <a:srgbClr val="000000"/>
              </a:solidFill>
              <a:latin typeface="Calibri"/>
            </a:endParaRPr>
          </a:p>
        </p:txBody>
      </p:sp>
      <p:sp>
        <p:nvSpPr>
          <p:cNvPr id="12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25" name="TextShape 4"/>
          <p:cNvSpPr txBox="1"/>
          <p:nvPr/>
        </p:nvSpPr>
        <p:spPr>
          <a:xfrm>
            <a:off x="6458040" y="6356520"/>
            <a:ext cx="2057040" cy="364680"/>
          </a:xfrm>
          <a:prstGeom prst="rect">
            <a:avLst/>
          </a:prstGeom>
          <a:noFill/>
          <a:ln>
            <a:noFill/>
          </a:ln>
        </p:spPr>
        <p:txBody>
          <a:bodyPr anchor="ctr"/>
          <a:lstStyle/>
          <a:p>
            <a:pPr algn="r">
              <a:lnSpc>
                <a:spcPct val="100000"/>
              </a:lnSpc>
            </a:pPr>
            <a:fld id="{07722C01-3383-4045-B780-A9C0D8485852}" type="slidenum">
              <a:rPr lang="en-US" sz="1400" b="0" strike="noStrike" spc="-1">
                <a:solidFill>
                  <a:srgbClr val="8B8B8B"/>
                </a:solidFill>
                <a:latin typeface="Tahoma"/>
                <a:ea typeface="MS PGothic"/>
              </a:rPr>
              <a:t>3</a:t>
            </a:fld>
            <a:endParaRPr lang="en-US" sz="1400" b="0" strike="noStrike" spc="-1">
              <a:latin typeface="Times New Roman"/>
            </a:endParaRPr>
          </a:p>
        </p:txBody>
      </p:sp>
      <p:pic>
        <p:nvPicPr>
          <p:cNvPr id="126" name="Picture 125"/>
          <p:cNvPicPr/>
          <p:nvPr/>
        </p:nvPicPr>
        <p:blipFill>
          <a:blip r:embed="rId3"/>
          <a:stretch/>
        </p:blipFill>
        <p:spPr>
          <a:xfrm>
            <a:off x="7315200" y="91440"/>
            <a:ext cx="1638000" cy="166176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Failure</a:t>
            </a:r>
            <a:endParaRPr lang="en-US" sz="3300" b="0" strike="noStrike" spc="-1">
              <a:solidFill>
                <a:srgbClr val="000000"/>
              </a:solidFill>
              <a:latin typeface="Tahoma"/>
            </a:endParaRPr>
          </a:p>
        </p:txBody>
      </p:sp>
      <p:sp>
        <p:nvSpPr>
          <p:cNvPr id="237" name="TextShape 2"/>
          <p:cNvSpPr txBox="1"/>
          <p:nvPr/>
        </p:nvSpPr>
        <p:spPr>
          <a:xfrm>
            <a:off x="228600" y="1523880"/>
            <a:ext cx="8726040" cy="4532040"/>
          </a:xfrm>
          <a:prstGeom prst="rect">
            <a:avLst/>
          </a:prstGeom>
          <a:noFill/>
          <a:ln>
            <a:noFill/>
          </a:ln>
        </p:spPr>
        <p:txBody>
          <a:bodyPr/>
          <a:lstStyle/>
          <a:p>
            <a:pPr>
              <a:lnSpc>
                <a:spcPct val="100000"/>
              </a:lnSpc>
              <a:spcBef>
                <a:spcPts val="751"/>
              </a:spcBef>
            </a:pPr>
            <a:r>
              <a:rPr lang="en-US" sz="2100" b="0" strike="noStrike" spc="-1" dirty="0">
                <a:solidFill>
                  <a:srgbClr val="000000"/>
                </a:solidFill>
                <a:latin typeface="Calibri"/>
              </a:rPr>
              <a:t>Some causes of failure</a:t>
            </a:r>
          </a:p>
          <a:p>
            <a:pPr>
              <a:lnSpc>
                <a:spcPct val="100000"/>
              </a:lnSpc>
              <a:spcBef>
                <a:spcPts val="751"/>
              </a:spcBef>
            </a:pPr>
            <a:r>
              <a:rPr lang="en-US" sz="2100" b="0" strike="noStrike" spc="-1" dirty="0">
                <a:solidFill>
                  <a:srgbClr val="000000"/>
                </a:solidFill>
                <a:latin typeface="Calibri"/>
              </a:rPr>
              <a:t>1. Misuse of your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Precondition violation</a:t>
            </a:r>
          </a:p>
          <a:p>
            <a:pPr>
              <a:lnSpc>
                <a:spcPct val="100000"/>
              </a:lnSpc>
              <a:spcBef>
                <a:spcPts val="751"/>
              </a:spcBef>
            </a:pPr>
            <a:r>
              <a:rPr lang="en-US" sz="2100" b="0" strike="noStrike" spc="-1" dirty="0">
                <a:solidFill>
                  <a:srgbClr val="000000"/>
                </a:solidFill>
                <a:latin typeface="Calibri"/>
              </a:rPr>
              <a:t>2. Errors in your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Bugs, rep exposure, many more</a:t>
            </a:r>
          </a:p>
          <a:p>
            <a:pPr>
              <a:lnSpc>
                <a:spcPct val="100000"/>
              </a:lnSpc>
              <a:spcBef>
                <a:spcPts val="751"/>
              </a:spcBef>
            </a:pPr>
            <a:r>
              <a:rPr lang="en-US" sz="2100" b="0" strike="noStrike" spc="-1" dirty="0">
                <a:solidFill>
                  <a:srgbClr val="000000"/>
                </a:solidFill>
                <a:latin typeface="Calibri"/>
              </a:rPr>
              <a:t>3. Unpredictable external problems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Out of memory</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Missing file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Memory corruption</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Connection failure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Etc.</a:t>
            </a:r>
          </a:p>
        </p:txBody>
      </p:sp>
      <p:sp>
        <p:nvSpPr>
          <p:cNvPr id="238" name="TextShape 3"/>
          <p:cNvSpPr txBox="1"/>
          <p:nvPr/>
        </p:nvSpPr>
        <p:spPr>
          <a:xfrm>
            <a:off x="228600" y="6248520"/>
            <a:ext cx="55623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39" name="TextShape 4"/>
          <p:cNvSpPr txBox="1"/>
          <p:nvPr/>
        </p:nvSpPr>
        <p:spPr>
          <a:xfrm>
            <a:off x="6458040" y="6356520"/>
            <a:ext cx="2057040" cy="364680"/>
          </a:xfrm>
          <a:prstGeom prst="rect">
            <a:avLst/>
          </a:prstGeom>
          <a:noFill/>
          <a:ln>
            <a:noFill/>
          </a:ln>
        </p:spPr>
        <p:txBody>
          <a:bodyPr anchor="ctr"/>
          <a:lstStyle/>
          <a:p>
            <a:pPr algn="r">
              <a:lnSpc>
                <a:spcPct val="100000"/>
              </a:lnSpc>
            </a:pPr>
            <a:fld id="{65A65CC1-3FBC-4F11-B796-A21D69685E00}" type="slidenum">
              <a:rPr lang="en-US" sz="1400" b="0" strike="noStrike" spc="-1">
                <a:solidFill>
                  <a:srgbClr val="8B8B8B"/>
                </a:solidFill>
                <a:latin typeface="Tahoma"/>
                <a:ea typeface="MS PGothic"/>
              </a:rPr>
              <a:t>30</a:t>
            </a:fld>
            <a:endParaRPr lang="en-US" sz="1400" b="0" strike="noStrike" spc="-1">
              <a:latin typeface="Times New Roman"/>
            </a:endParaRPr>
          </a:p>
        </p:txBody>
      </p:sp>
      <p:pic>
        <p:nvPicPr>
          <p:cNvPr id="241" name="Picture 2"/>
          <p:cNvPicPr/>
          <p:nvPr/>
        </p:nvPicPr>
        <p:blipFill>
          <a:blip r:embed="rId3"/>
          <a:stretch/>
        </p:blipFill>
        <p:spPr>
          <a:xfrm>
            <a:off x="5887080" y="139680"/>
            <a:ext cx="2847600" cy="1609200"/>
          </a:xfrm>
          <a:prstGeom prst="rect">
            <a:avLst/>
          </a:prstGeom>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What to Do When Something Goes Wrong?</a:t>
            </a:r>
            <a:endParaRPr lang="en-US" sz="3300" b="0" strike="noStrike" spc="-1">
              <a:solidFill>
                <a:srgbClr val="000000"/>
              </a:solidFill>
              <a:latin typeface="Tahoma"/>
            </a:endParaRPr>
          </a:p>
        </p:txBody>
      </p:sp>
      <p:sp>
        <p:nvSpPr>
          <p:cNvPr id="243" name="TextShape 2"/>
          <p:cNvSpPr txBox="1"/>
          <p:nvPr/>
        </p:nvSpPr>
        <p:spPr>
          <a:xfrm>
            <a:off x="228600" y="1487520"/>
            <a:ext cx="8726040" cy="4532040"/>
          </a:xfrm>
          <a:prstGeom prst="rect">
            <a:avLst/>
          </a:prstGeom>
          <a:noFill/>
          <a:ln>
            <a:noFill/>
          </a:ln>
        </p:spPr>
        <p:txBody>
          <a:bodyPr>
            <a:normAutofit fontScale="85000" lnSpcReduction="20000"/>
          </a:bodyPr>
          <a:lstStyle/>
          <a:p>
            <a:pPr marL="171360" indent="-171000">
              <a:lnSpc>
                <a:spcPct val="90000"/>
              </a:lnSpc>
              <a:spcBef>
                <a:spcPts val="751"/>
              </a:spcBef>
              <a:buClr>
                <a:srgbClr val="FF0000"/>
              </a:buClr>
              <a:buFont typeface="Arial"/>
              <a:buChar char="•"/>
            </a:pPr>
            <a:r>
              <a:rPr lang="en-US" sz="2800" b="0" strike="noStrike" spc="-1" dirty="0">
                <a:solidFill>
                  <a:srgbClr val="FF0000"/>
                </a:solidFill>
                <a:latin typeface="Calibri"/>
              </a:rPr>
              <a:t>Fail friendly, fail early to prevent harm</a:t>
            </a:r>
            <a:endParaRPr lang="en-US" sz="2800" b="0" strike="noStrike" spc="-1" dirty="0">
              <a:solidFill>
                <a:srgbClr val="000000"/>
              </a:solidFill>
              <a:latin typeface="Calibri"/>
            </a:endParaRPr>
          </a:p>
          <a:p>
            <a:pPr>
              <a:lnSpc>
                <a:spcPct val="90000"/>
              </a:lnSpc>
              <a:spcBef>
                <a:spcPts val="751"/>
              </a:spcBef>
            </a:pPr>
            <a:endParaRPr lang="en-US" sz="2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Goal 1:</a:t>
            </a:r>
            <a:r>
              <a:rPr lang="en-US" sz="2800" b="0" strike="noStrike" spc="-1" dirty="0">
                <a:solidFill>
                  <a:srgbClr val="FF0000"/>
                </a:solidFill>
                <a:latin typeface="Calibri"/>
              </a:rPr>
              <a:t> Give information</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To the programmer, to the client code</a:t>
            </a:r>
          </a:p>
          <a:p>
            <a:pPr>
              <a:lnSpc>
                <a:spcPct val="90000"/>
              </a:lnSpc>
              <a:spcBef>
                <a:spcPts val="751"/>
              </a:spcBef>
            </a:pP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Goal 2:</a:t>
            </a:r>
            <a:r>
              <a:rPr lang="en-US" sz="2800" b="0" strike="noStrike" spc="-1" dirty="0">
                <a:solidFill>
                  <a:srgbClr val="FF0000"/>
                </a:solidFill>
                <a:latin typeface="Calibri"/>
              </a:rPr>
              <a:t> Prevent harm </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Abort: inform a human, cleanup, log error, etc.</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Retry: problem might be temporary</a:t>
            </a:r>
          </a:p>
          <a:p>
            <a:pPr marL="971640" lvl="2" indent="-171000">
              <a:spcBef>
                <a:spcPts val="374"/>
              </a:spcBef>
              <a:buClr>
                <a:srgbClr val="000000"/>
              </a:buClr>
              <a:buFont typeface="Arial"/>
              <a:buChar char="•"/>
            </a:pPr>
            <a:r>
              <a:rPr lang="en-US" sz="2400" b="0" strike="noStrike" spc="-1" dirty="0">
                <a:solidFill>
                  <a:srgbClr val="000000"/>
                </a:solidFill>
                <a:latin typeface="Calibri"/>
              </a:rPr>
              <a:t>E.g. file busy</a:t>
            </a:r>
          </a:p>
          <a:p>
            <a:pPr marL="971640" lvl="2" indent="-171000">
              <a:spcBef>
                <a:spcPts val="374"/>
              </a:spcBef>
              <a:buClr>
                <a:srgbClr val="000000"/>
              </a:buClr>
              <a:buFont typeface="Arial"/>
              <a:buChar char="•"/>
            </a:pPr>
            <a:r>
              <a:rPr lang="en-US" sz="2400" b="0" strike="noStrike" spc="-1" dirty="0">
                <a:solidFill>
                  <a:srgbClr val="000000"/>
                </a:solidFill>
                <a:latin typeface="Calibri"/>
              </a:rPr>
              <a:t>Not always possib</a:t>
            </a:r>
            <a:r>
              <a:rPr lang="en-US" sz="2400" spc="-1" dirty="0">
                <a:solidFill>
                  <a:srgbClr val="000000"/>
                </a:solidFill>
                <a:latin typeface="Calibri"/>
              </a:rPr>
              <a:t>le, be cautious</a:t>
            </a:r>
            <a:endParaRPr lang="en-US" sz="24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Skip </a:t>
            </a:r>
            <a:r>
              <a:rPr lang="en-US" sz="2400" b="0" strike="noStrike" spc="-1" dirty="0" err="1">
                <a:solidFill>
                  <a:srgbClr val="000000"/>
                </a:solidFill>
                <a:latin typeface="Calibri"/>
              </a:rPr>
              <a:t>subcomputation</a:t>
            </a:r>
            <a:r>
              <a:rPr lang="en-US" sz="2400" b="0" strike="noStrike" spc="-1" dirty="0">
                <a:solidFill>
                  <a:srgbClr val="000000"/>
                </a:solidFill>
                <a:latin typeface="Calibri"/>
              </a:rPr>
              <a:t>: permit rest of program to continue</a:t>
            </a:r>
          </a:p>
          <a:p>
            <a:pPr marL="971640" lvl="2" indent="-171000">
              <a:spcBef>
                <a:spcPts val="374"/>
              </a:spcBef>
              <a:buClr>
                <a:srgbClr val="000000"/>
              </a:buClr>
              <a:buFont typeface="Arial"/>
              <a:buChar char="•"/>
            </a:pPr>
            <a:r>
              <a:rPr lang="en-US" sz="2400" b="0" strike="noStrike" spc="-1" dirty="0">
                <a:solidFill>
                  <a:srgbClr val="000000"/>
                </a:solidFill>
                <a:latin typeface="Calibri"/>
              </a:rPr>
              <a:t>Warn user this is happening</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Fix the problem (usually infeasible)</a:t>
            </a:r>
          </a:p>
          <a:p>
            <a:pPr marL="857160" lvl="2" indent="-171000">
              <a:lnSpc>
                <a:spcPct val="100000"/>
              </a:lnSpc>
              <a:spcBef>
                <a:spcPts val="374"/>
              </a:spcBef>
              <a:buClr>
                <a:srgbClr val="000000"/>
              </a:buClr>
              <a:buFont typeface="Arial"/>
              <a:buChar char="•"/>
            </a:pPr>
            <a:r>
              <a:rPr lang="en-US" sz="2100" b="0" strike="noStrike" spc="-1" dirty="0">
                <a:solidFill>
                  <a:srgbClr val="000000"/>
                </a:solidFill>
                <a:latin typeface="Calibri"/>
              </a:rPr>
              <a:t>Can be dangerous</a:t>
            </a:r>
          </a:p>
        </p:txBody>
      </p:sp>
      <p:sp>
        <p:nvSpPr>
          <p:cNvPr id="244" name="TextShape 3"/>
          <p:cNvSpPr txBox="1"/>
          <p:nvPr/>
        </p:nvSpPr>
        <p:spPr>
          <a:xfrm>
            <a:off x="228600" y="6324480"/>
            <a:ext cx="61718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5" name="TextShape 4"/>
          <p:cNvSpPr txBox="1"/>
          <p:nvPr/>
        </p:nvSpPr>
        <p:spPr>
          <a:xfrm>
            <a:off x="6458040" y="6356520"/>
            <a:ext cx="2057040" cy="364680"/>
          </a:xfrm>
          <a:prstGeom prst="rect">
            <a:avLst/>
          </a:prstGeom>
          <a:noFill/>
          <a:ln>
            <a:noFill/>
          </a:ln>
        </p:spPr>
        <p:txBody>
          <a:bodyPr anchor="ctr"/>
          <a:lstStyle/>
          <a:p>
            <a:pPr algn="r">
              <a:lnSpc>
                <a:spcPct val="100000"/>
              </a:lnSpc>
            </a:pPr>
            <a:fld id="{7D54BF0A-CD6A-4298-B840-E456CC37FCA3}" type="slidenum">
              <a:rPr lang="en-US" sz="1400" b="0" strike="noStrike" spc="-1">
                <a:solidFill>
                  <a:srgbClr val="8B8B8B"/>
                </a:solidFill>
                <a:latin typeface="Tahoma"/>
                <a:ea typeface="MS PGothic"/>
              </a:rPr>
              <a:t>31</a:t>
            </a:fld>
            <a:endParaRPr lang="en-US" sz="1400" b="0" strike="noStrike" spc="-1">
              <a:latin typeface="Times New Roman"/>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Preconditions vs. Exceptions</a:t>
            </a:r>
            <a:endParaRPr lang="en-US" sz="3300" b="0" strike="noStrike" spc="-1">
              <a:solidFill>
                <a:srgbClr val="000000"/>
              </a:solidFill>
              <a:latin typeface="Tahoma"/>
            </a:endParaRPr>
          </a:p>
        </p:txBody>
      </p:sp>
      <p:sp>
        <p:nvSpPr>
          <p:cNvPr id="247" name="TextShape 2"/>
          <p:cNvSpPr txBox="1"/>
          <p:nvPr/>
        </p:nvSpPr>
        <p:spPr>
          <a:xfrm>
            <a:off x="228600" y="1411200"/>
            <a:ext cx="883872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precondition tells client not to misuse your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Adding preconditions </a:t>
            </a:r>
            <a:r>
              <a:rPr lang="en-US" sz="1800" b="0" strike="noStrike" spc="-1" dirty="0">
                <a:solidFill>
                  <a:srgbClr val="0000FF"/>
                </a:solidFill>
                <a:latin typeface="Calibri"/>
              </a:rPr>
              <a:t>weakens the spec</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 precondition ducks the problem</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Behavior of your code when precondition is violated is unspecified!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Does not help clients violating precondition of your code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Removing a precondition requires </a:t>
            </a:r>
            <a:r>
              <a:rPr lang="en-US" sz="2100" b="0" u="sng" strike="noStrike" spc="-1" dirty="0">
                <a:solidFill>
                  <a:srgbClr val="000000"/>
                </a:solidFill>
                <a:uFillTx/>
                <a:latin typeface="Calibri"/>
              </a:rPr>
              <a:t>specifying the new behavior</a:t>
            </a:r>
            <a:r>
              <a:rPr lang="en-US" sz="2100" b="0" strike="noStrike" spc="-1" dirty="0">
                <a:solidFill>
                  <a:srgbClr val="0000FF"/>
                </a:solidFill>
                <a:latin typeface="Calibri"/>
              </a:rPr>
              <a:t>. </a:t>
            </a:r>
          </a:p>
          <a:p>
            <a:pPr marL="628560" lvl="1" indent="-171000">
              <a:lnSpc>
                <a:spcPct val="90000"/>
              </a:lnSpc>
              <a:spcBef>
                <a:spcPts val="751"/>
              </a:spcBef>
              <a:buClr>
                <a:srgbClr val="000000"/>
              </a:buClr>
              <a:buFont typeface="Arial"/>
              <a:buChar char="•"/>
            </a:pPr>
            <a:r>
              <a:rPr lang="en-US" sz="2100" b="0" strike="noStrike" spc="-1" dirty="0">
                <a:solidFill>
                  <a:srgbClr val="0000FF"/>
                </a:solidFill>
                <a:latin typeface="Calibri"/>
              </a:rPr>
              <a:t>Strengthens the spec</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Example: specify that an </a:t>
            </a:r>
            <a:r>
              <a:rPr lang="en-US" sz="1800" b="0" strike="noStrike" spc="-1" dirty="0">
                <a:solidFill>
                  <a:srgbClr val="FF0000"/>
                </a:solidFill>
                <a:latin typeface="Calibri"/>
              </a:rPr>
              <a:t>exception</a:t>
            </a:r>
            <a:r>
              <a:rPr lang="en-US" sz="1800" b="0" strike="noStrike" spc="-1" dirty="0">
                <a:solidFill>
                  <a:srgbClr val="000000"/>
                </a:solidFill>
                <a:latin typeface="Calibri"/>
              </a:rPr>
              <a:t> is thrown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Exceptions specify behavior when some constraint is violated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It’s almost always better to specify behavior rather than leave it unspecified</a:t>
            </a:r>
          </a:p>
        </p:txBody>
      </p:sp>
      <p:sp>
        <p:nvSpPr>
          <p:cNvPr id="248" name="TextShape 3"/>
          <p:cNvSpPr txBox="1"/>
          <p:nvPr/>
        </p:nvSpPr>
        <p:spPr>
          <a:xfrm>
            <a:off x="228600" y="6400800"/>
            <a:ext cx="55623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49" name="TextShape 4"/>
          <p:cNvSpPr txBox="1"/>
          <p:nvPr/>
        </p:nvSpPr>
        <p:spPr>
          <a:xfrm>
            <a:off x="6458040" y="6356520"/>
            <a:ext cx="2057040" cy="364680"/>
          </a:xfrm>
          <a:prstGeom prst="rect">
            <a:avLst/>
          </a:prstGeom>
          <a:noFill/>
          <a:ln>
            <a:noFill/>
          </a:ln>
        </p:spPr>
        <p:txBody>
          <a:bodyPr anchor="ctr"/>
          <a:lstStyle/>
          <a:p>
            <a:pPr algn="r">
              <a:lnSpc>
                <a:spcPct val="100000"/>
              </a:lnSpc>
            </a:pPr>
            <a:fld id="{AE75EB7E-BBFF-4CCC-B62C-81D555D6D48E}" type="slidenum">
              <a:rPr lang="en-US" sz="1400" b="0" strike="noStrike" spc="-1">
                <a:solidFill>
                  <a:srgbClr val="8B8B8B"/>
                </a:solidFill>
                <a:latin typeface="Tahoma"/>
                <a:ea typeface="MS PGothic"/>
              </a:rPr>
              <a:t>32</a:t>
            </a:fld>
            <a:endParaRPr lang="en-US" sz="1400" b="0" strike="noStrike" spc="-1">
              <a:latin typeface="Times New Roman"/>
            </a:endParaRPr>
          </a:p>
        </p:txBody>
      </p:sp>
      <p:pic>
        <p:nvPicPr>
          <p:cNvPr id="250" name="Picture 249"/>
          <p:cNvPicPr/>
          <p:nvPr/>
        </p:nvPicPr>
        <p:blipFill>
          <a:blip r:embed="rId3"/>
          <a:stretch/>
        </p:blipFill>
        <p:spPr>
          <a:xfrm>
            <a:off x="7315200" y="298080"/>
            <a:ext cx="1779480" cy="2236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47">
                                            <p:txEl>
                                              <p:pRg st="0" end="0"/>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47">
                                            <p:txEl>
                                              <p:pRg st="1" end="1"/>
                                            </p:txEl>
                                          </p:spTgt>
                                        </p:tgtEl>
                                        <p:attrNameLst>
                                          <p:attrName>style.visibility</p:attrName>
                                        </p:attrNameLst>
                                      </p:cBhvr>
                                      <p:to>
                                        <p:strVal val="visible"/>
                                      </p:to>
                                    </p:set>
                                  </p:childTnLst>
                                </p:cTn>
                              </p:par>
                            </p:childTnLst>
                          </p:cTn>
                        </p:par>
                      </p:childTnLst>
                    </p:cTn>
                  </p:par>
                  <p:par>
                    <p:cTn id="9" fill="hold" nodeType="clickEffect">
                      <p:stCondLst>
                        <p:cond delay="indefinite"/>
                      </p:stCondLst>
                      <p:childTnLst>
                        <p:par>
                          <p:cTn id="10" fill="hold" nodeType="withEffect">
                            <p:stCondLst>
                              <p:cond delay="0"/>
                            </p:stCondLst>
                            <p:childTnLst>
                              <p:par>
                                <p:cTn id="11" presetID="1" presetClass="entr" fill="hold" nodeType="clickEffect">
                                  <p:stCondLst>
                                    <p:cond delay="0"/>
                                  </p:stCondLst>
                                  <p:childTnLst>
                                    <p:set>
                                      <p:cBhvr>
                                        <p:cTn id="12" dur="1" fill="hold">
                                          <p:stCondLst>
                                            <p:cond delay="0"/>
                                          </p:stCondLst>
                                        </p:cTn>
                                        <p:tgtEl>
                                          <p:spTgt spid="247">
                                            <p:txEl>
                                              <p:pRg st="2" end="2"/>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47">
                                            <p:txEl>
                                              <p:pRg st="3" end="3"/>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247">
                                            <p:txEl>
                                              <p:pRg st="4" end="4"/>
                                            </p:txEl>
                                          </p:spTgt>
                                        </p:tgtEl>
                                        <p:attrNameLst>
                                          <p:attrName>style.visibility</p:attrName>
                                        </p:attrNameLst>
                                      </p:cBhvr>
                                      <p:to>
                                        <p:strVal val="visible"/>
                                      </p:to>
                                    </p:se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1" presetClass="entr" fill="hold" nodeType="clickEffect">
                                  <p:stCondLst>
                                    <p:cond delay="0"/>
                                  </p:stCondLst>
                                  <p:childTnLst>
                                    <p:set>
                                      <p:cBhvr>
                                        <p:cTn id="20" dur="1" fill="hold">
                                          <p:stCondLst>
                                            <p:cond delay="0"/>
                                          </p:stCondLst>
                                        </p:cTn>
                                        <p:tgtEl>
                                          <p:spTgt spid="24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fill="hold" nodeType="clickEffect">
                                  <p:stCondLst>
                                    <p:cond delay="0"/>
                                  </p:stCondLst>
                                  <p:childTnLst>
                                    <p:set>
                                      <p:cBhvr>
                                        <p:cTn id="24" dur="1" fill="hold">
                                          <p:stCondLst>
                                            <p:cond delay="0"/>
                                          </p:stCondLst>
                                        </p:cTn>
                                        <p:tgtEl>
                                          <p:spTgt spid="247">
                                            <p:txEl>
                                              <p:pRg st="6" end="6"/>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247">
                                            <p:txEl>
                                              <p:pRg st="7" end="7"/>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247">
                                            <p:txEl>
                                              <p:pRg st="8" end="8"/>
                                            </p:txEl>
                                          </p:spTgt>
                                        </p:tgtEl>
                                        <p:attrNameLst>
                                          <p:attrName>style.visibility</p:attrName>
                                        </p:attrNameLst>
                                      </p:cBhvr>
                                      <p:to>
                                        <p:strVal val="visible"/>
                                      </p:to>
                                    </p:set>
                                  </p:childTnLst>
                                </p:cTn>
                              </p:par>
                              <p:par>
                                <p:cTn id="29" presetID="1" presetClass="entr" fill="hold" nodeType="withEffect">
                                  <p:stCondLst>
                                    <p:cond delay="0"/>
                                  </p:stCondLst>
                                  <p:childTnLst>
                                    <p:set>
                                      <p:cBhvr>
                                        <p:cTn id="30" dur="1" fill="hold">
                                          <p:stCondLst>
                                            <p:cond delay="0"/>
                                          </p:stCondLst>
                                        </p:cTn>
                                        <p:tgtEl>
                                          <p:spTgt spid="24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Which One Is Better?</a:t>
            </a:r>
            <a:endParaRPr lang="en-US" sz="3300" b="0" strike="noStrike" spc="-1">
              <a:solidFill>
                <a:srgbClr val="000000"/>
              </a:solidFill>
              <a:latin typeface="Tahoma"/>
            </a:endParaRPr>
          </a:p>
        </p:txBody>
      </p:sp>
      <p:sp>
        <p:nvSpPr>
          <p:cNvPr id="252" name="TextShape 2"/>
          <p:cNvSpPr txBox="1"/>
          <p:nvPr/>
        </p:nvSpPr>
        <p:spPr>
          <a:xfrm>
            <a:off x="152280" y="1487520"/>
            <a:ext cx="8915040" cy="4532040"/>
          </a:xfrm>
          <a:prstGeom prst="rect">
            <a:avLst/>
          </a:prstGeom>
          <a:noFill/>
          <a:ln>
            <a:noFill/>
          </a:ln>
        </p:spPr>
        <p:txBody>
          <a:bodyPr>
            <a:normAutofit fontScale="92500" lnSpcReduction="20000"/>
          </a:bodyPr>
          <a:lstStyle/>
          <a:p>
            <a:pPr>
              <a:lnSpc>
                <a:spcPct val="70000"/>
              </a:lnSpc>
              <a:spcBef>
                <a:spcPts val="751"/>
              </a:spcBef>
            </a:pPr>
            <a:r>
              <a:rPr lang="en-US" sz="2100" b="1" strike="noStrike" spc="-1" dirty="0">
                <a:solidFill>
                  <a:srgbClr val="0000FF"/>
                </a:solidFill>
                <a:latin typeface="Courier New"/>
              </a:rPr>
              <a:t>Choice 1: </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modifies: this</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effects: removes element at index from this</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throws: </a:t>
            </a:r>
            <a:r>
              <a:rPr lang="en-US" sz="2100" b="1" strike="noStrike" spc="-1" dirty="0" err="1">
                <a:solidFill>
                  <a:srgbClr val="0000FF"/>
                </a:solidFill>
                <a:latin typeface="Courier New"/>
              </a:rPr>
              <a:t>IndexOutOfBoundsException</a:t>
            </a:r>
            <a:r>
              <a:rPr lang="en-US" sz="2100" b="1" strike="noStrike" spc="-1" dirty="0">
                <a:solidFill>
                  <a:srgbClr val="0000FF"/>
                </a:solidFill>
                <a:latin typeface="Courier New"/>
              </a:rPr>
              <a:t> if index &lt; 0 ||</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index &gt;= </a:t>
            </a:r>
            <a:r>
              <a:rPr lang="en-US" sz="2100" b="1" strike="noStrike" spc="-1" dirty="0" err="1">
                <a:solidFill>
                  <a:srgbClr val="0000FF"/>
                </a:solidFill>
                <a:latin typeface="Courier New"/>
              </a:rPr>
              <a:t>this.size</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public void remove(int index) {</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if (index &gt;= size() || index &lt; 0)</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a:t>
            </a:r>
            <a:r>
              <a:rPr lang="en-US" sz="2100" b="1" strike="noStrike" spc="-1" dirty="0">
                <a:solidFill>
                  <a:srgbClr val="3366FF"/>
                </a:solidFill>
                <a:latin typeface="Courier New"/>
              </a:rPr>
              <a:t>throw new </a:t>
            </a:r>
            <a:r>
              <a:rPr lang="en-US" sz="2100" b="1" strike="noStrike" spc="-1" dirty="0" err="1">
                <a:solidFill>
                  <a:srgbClr val="3366FF"/>
                </a:solidFill>
                <a:latin typeface="Courier New"/>
              </a:rPr>
              <a:t>IndexOutOfBoundsException</a:t>
            </a:r>
            <a:r>
              <a:rPr lang="en-US" sz="2100" b="1" strike="noStrike" spc="-1" dirty="0">
                <a:solidFill>
                  <a:srgbClr val="3366FF"/>
                </a:solidFill>
                <a:latin typeface="Courier New"/>
              </a:rPr>
              <a:t>(“Info…”);</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else</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	// remove element at index from collection</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0000FF"/>
                </a:solidFill>
                <a:latin typeface="Courier New"/>
              </a:rPr>
              <a:t>}</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Choice 2:</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 requires: 0 &lt;= index &lt; </a:t>
            </a:r>
            <a:r>
              <a:rPr lang="en-US" sz="2100" b="1" strike="noStrike" spc="-1" dirty="0" err="1">
                <a:solidFill>
                  <a:srgbClr val="FF0000"/>
                </a:solidFill>
                <a:latin typeface="Courier New"/>
              </a:rPr>
              <a:t>this.size</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 modifies: this</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 effects: removes element at index from this </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public void remove(int index) {</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  // no check, remove element at index</a:t>
            </a:r>
            <a:endParaRPr lang="en-US" sz="2100" b="0" strike="noStrike" spc="-1" dirty="0">
              <a:solidFill>
                <a:srgbClr val="000000"/>
              </a:solidFill>
              <a:latin typeface="Calibri"/>
            </a:endParaRPr>
          </a:p>
          <a:p>
            <a:pPr>
              <a:lnSpc>
                <a:spcPct val="70000"/>
              </a:lnSpc>
              <a:spcBef>
                <a:spcPts val="751"/>
              </a:spcBef>
            </a:pPr>
            <a:r>
              <a:rPr lang="en-US" sz="2100" b="1" strike="noStrike" spc="-1" dirty="0">
                <a:solidFill>
                  <a:srgbClr val="FF0000"/>
                </a:solidFill>
                <a:latin typeface="Courier New"/>
              </a:rPr>
              <a:t>}</a:t>
            </a:r>
            <a:endParaRPr lang="en-US" sz="2100" b="0" strike="noStrike" spc="-1" dirty="0">
              <a:solidFill>
                <a:srgbClr val="000000"/>
              </a:solidFill>
              <a:latin typeface="Calibri"/>
            </a:endParaRPr>
          </a:p>
          <a:p>
            <a:pPr>
              <a:lnSpc>
                <a:spcPct val="70000"/>
              </a:lnSpc>
              <a:spcBef>
                <a:spcPts val="751"/>
              </a:spcBef>
            </a:pPr>
            <a:endParaRPr lang="en-US" sz="2100" b="0" strike="noStrike" spc="-1" dirty="0">
              <a:solidFill>
                <a:srgbClr val="000000"/>
              </a:solidFill>
              <a:latin typeface="Calibri"/>
            </a:endParaRPr>
          </a:p>
          <a:p>
            <a:pPr>
              <a:lnSpc>
                <a:spcPct val="70000"/>
              </a:lnSpc>
              <a:spcBef>
                <a:spcPts val="751"/>
              </a:spcBef>
            </a:pPr>
            <a:endParaRPr lang="en-US" sz="2100" b="0" strike="noStrike" spc="-1" dirty="0">
              <a:solidFill>
                <a:srgbClr val="000000"/>
              </a:solidFill>
              <a:latin typeface="Calibri"/>
            </a:endParaRPr>
          </a:p>
          <a:p>
            <a:pPr>
              <a:lnSpc>
                <a:spcPct val="70000"/>
              </a:lnSpc>
              <a:spcBef>
                <a:spcPts val="751"/>
              </a:spcBef>
            </a:pPr>
            <a:endParaRPr lang="en-US" sz="2100" b="0" strike="noStrike" spc="-1" dirty="0">
              <a:solidFill>
                <a:srgbClr val="000000"/>
              </a:solidFill>
              <a:latin typeface="Calibri"/>
            </a:endParaRPr>
          </a:p>
          <a:p>
            <a:pPr>
              <a:lnSpc>
                <a:spcPct val="70000"/>
              </a:lnSpc>
              <a:spcBef>
                <a:spcPts val="751"/>
              </a:spcBef>
            </a:pPr>
            <a:endParaRPr lang="en-US" sz="2100" b="0" strike="noStrike" spc="-1" dirty="0">
              <a:solidFill>
                <a:srgbClr val="000000"/>
              </a:solidFill>
              <a:latin typeface="Calibri"/>
            </a:endParaRPr>
          </a:p>
        </p:txBody>
      </p:sp>
      <p:sp>
        <p:nvSpPr>
          <p:cNvPr id="25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54" name="TextShape 4"/>
          <p:cNvSpPr txBox="1"/>
          <p:nvPr/>
        </p:nvSpPr>
        <p:spPr>
          <a:xfrm>
            <a:off x="6458040" y="6356520"/>
            <a:ext cx="2057040" cy="364680"/>
          </a:xfrm>
          <a:prstGeom prst="rect">
            <a:avLst/>
          </a:prstGeom>
          <a:noFill/>
          <a:ln>
            <a:noFill/>
          </a:ln>
        </p:spPr>
        <p:txBody>
          <a:bodyPr anchor="ctr"/>
          <a:lstStyle/>
          <a:p>
            <a:pPr algn="r">
              <a:lnSpc>
                <a:spcPct val="100000"/>
              </a:lnSpc>
            </a:pPr>
            <a:fld id="{A06E5944-7EAA-41B8-B296-79F979D84E1E}" type="slidenum">
              <a:rPr lang="en-US" sz="1400" b="0" strike="noStrike" spc="-1">
                <a:solidFill>
                  <a:srgbClr val="8B8B8B"/>
                </a:solidFill>
                <a:latin typeface="Tahoma"/>
                <a:ea typeface="MS PGothic"/>
              </a:rPr>
              <a:t>33</a:t>
            </a:fld>
            <a:endParaRPr lang="en-US" sz="1400" b="0" strike="noStrike" spc="-1">
              <a:latin typeface="Times New Roma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Preconditions vs. Exceptions</a:t>
            </a:r>
            <a:endParaRPr lang="en-US" sz="3300" b="0" strike="noStrike" spc="-1">
              <a:solidFill>
                <a:srgbClr val="000000"/>
              </a:solidFill>
              <a:latin typeface="Tahoma"/>
            </a:endParaRPr>
          </a:p>
        </p:txBody>
      </p:sp>
      <p:sp>
        <p:nvSpPr>
          <p:cNvPr id="25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 certain cases, a precondition is the right choice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When checking would be expensive. E.g., array is sorted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 private methods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Whenever possible, </a:t>
            </a:r>
            <a:r>
              <a:rPr lang="en-US" sz="2100" b="0" u="sng" strike="noStrike" spc="-1" dirty="0">
                <a:solidFill>
                  <a:srgbClr val="000000"/>
                </a:solidFill>
                <a:uFillTx/>
                <a:latin typeface="Calibri"/>
              </a:rPr>
              <a:t>remove preconditions</a:t>
            </a:r>
            <a:r>
              <a:rPr lang="en-US" sz="2100" b="0" strike="noStrike" spc="-1" dirty="0">
                <a:solidFill>
                  <a:srgbClr val="000000"/>
                </a:solidFill>
                <a:latin typeface="Calibri"/>
              </a:rPr>
              <a:t> from public methods and specify behavior</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Often, this entails throwing an Exception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Stronger spec, easier to use by client</a:t>
            </a:r>
          </a:p>
        </p:txBody>
      </p:sp>
      <p:sp>
        <p:nvSpPr>
          <p:cNvPr id="257"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58" name="TextShape 4"/>
          <p:cNvSpPr txBox="1"/>
          <p:nvPr/>
        </p:nvSpPr>
        <p:spPr>
          <a:xfrm>
            <a:off x="6458040" y="6356520"/>
            <a:ext cx="2057040" cy="364680"/>
          </a:xfrm>
          <a:prstGeom prst="rect">
            <a:avLst/>
          </a:prstGeom>
          <a:noFill/>
          <a:ln>
            <a:noFill/>
          </a:ln>
        </p:spPr>
        <p:txBody>
          <a:bodyPr anchor="ctr"/>
          <a:lstStyle/>
          <a:p>
            <a:pPr algn="r">
              <a:lnSpc>
                <a:spcPct val="100000"/>
              </a:lnSpc>
            </a:pPr>
            <a:fld id="{DAAA1878-E6CE-4390-B923-92437CEAADB1}" type="slidenum">
              <a:rPr lang="en-US" sz="1400" b="0" strike="noStrike" spc="-1">
                <a:solidFill>
                  <a:srgbClr val="8B8B8B"/>
                </a:solidFill>
                <a:latin typeface="Tahoma"/>
                <a:ea typeface="MS PGothic"/>
              </a:rPr>
              <a:t>34</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56">
                                            <p:txEl>
                                              <p:pRg st="1" end="1"/>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25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Square Root, With Precondition and Assertions</a:t>
            </a:r>
            <a:endParaRPr lang="en-US" sz="3300" b="0" strike="noStrike" spc="-1">
              <a:solidFill>
                <a:srgbClr val="000000"/>
              </a:solidFill>
              <a:latin typeface="Tahoma"/>
            </a:endParaRPr>
          </a:p>
        </p:txBody>
      </p:sp>
      <p:sp>
        <p:nvSpPr>
          <p:cNvPr id="260" name="TextShape 2"/>
          <p:cNvSpPr txBox="1"/>
          <p:nvPr/>
        </p:nvSpPr>
        <p:spPr>
          <a:xfrm>
            <a:off x="628560" y="1825560"/>
            <a:ext cx="7886520" cy="4350960"/>
          </a:xfrm>
          <a:prstGeom prst="rect">
            <a:avLst/>
          </a:prstGeom>
          <a:noFill/>
          <a:ln>
            <a:noFill/>
          </a:ln>
        </p:spPr>
        <p:txBody>
          <a:bodyPr>
            <a:normAutofit/>
          </a:bodyPr>
          <a:lstStyle/>
          <a:p>
            <a:pPr>
              <a:lnSpc>
                <a:spcPct val="100000"/>
              </a:lnSpc>
              <a:spcBef>
                <a:spcPts val="751"/>
              </a:spcBef>
            </a:pPr>
            <a:r>
              <a:rPr lang="en-US" sz="2000" b="1" strike="noStrike" spc="-1" dirty="0">
                <a:solidFill>
                  <a:srgbClr val="000000"/>
                </a:solidFill>
                <a:latin typeface="Courier New"/>
              </a:rPr>
              <a:t>// </a:t>
            </a:r>
            <a:r>
              <a:rPr lang="en-US" sz="2000" b="1" strike="noStrike" spc="-1" dirty="0">
                <a:solidFill>
                  <a:srgbClr val="FF0000"/>
                </a:solidFill>
                <a:latin typeface="Courier New"/>
              </a:rPr>
              <a:t>requires:</a:t>
            </a:r>
            <a:r>
              <a:rPr lang="en-US" sz="2000" b="1" strike="noStrike" spc="-1" dirty="0">
                <a:solidFill>
                  <a:srgbClr val="000000"/>
                </a:solidFill>
                <a:latin typeface="Courier New"/>
              </a:rPr>
              <a:t> x &gt;= 0</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a:t>
            </a:r>
            <a:r>
              <a:rPr lang="en-US" sz="2000" b="1" strike="noStrike" spc="-1" dirty="0">
                <a:solidFill>
                  <a:srgbClr val="FF0000"/>
                </a:solidFill>
                <a:latin typeface="Courier New"/>
              </a:rPr>
              <a:t>returns:</a:t>
            </a:r>
            <a:r>
              <a:rPr lang="en-US" sz="2000" b="1" strike="noStrike" spc="-1" dirty="0">
                <a:solidFill>
                  <a:srgbClr val="000000"/>
                </a:solidFill>
                <a:latin typeface="Courier New"/>
              </a:rPr>
              <a:t> approximation to square root of x</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public double sqrt(double x)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FF0000"/>
                </a:solidFill>
                <a:latin typeface="Courier New"/>
              </a:rPr>
              <a:t>  assert x &gt;= 0 : “Input must be &gt;=0”;</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double result;</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 // compute result</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return result;</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a:t>
            </a:r>
            <a:endParaRPr lang="en-US" sz="2000" b="0" strike="noStrike" spc="-1" dirty="0">
              <a:solidFill>
                <a:srgbClr val="000000"/>
              </a:solidFill>
              <a:latin typeface="Calibri"/>
            </a:endParaRPr>
          </a:p>
        </p:txBody>
      </p:sp>
      <p:sp>
        <p:nvSpPr>
          <p:cNvPr id="261" name="TextShape 3"/>
          <p:cNvSpPr txBox="1"/>
          <p:nvPr/>
        </p:nvSpPr>
        <p:spPr>
          <a:xfrm>
            <a:off x="228600" y="6324480"/>
            <a:ext cx="64767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62" name="TextShape 4"/>
          <p:cNvSpPr txBox="1"/>
          <p:nvPr/>
        </p:nvSpPr>
        <p:spPr>
          <a:xfrm>
            <a:off x="6458040" y="6356520"/>
            <a:ext cx="2057040" cy="364680"/>
          </a:xfrm>
          <a:prstGeom prst="rect">
            <a:avLst/>
          </a:prstGeom>
          <a:noFill/>
          <a:ln>
            <a:noFill/>
          </a:ln>
        </p:spPr>
        <p:txBody>
          <a:bodyPr anchor="ctr"/>
          <a:lstStyle/>
          <a:p>
            <a:pPr algn="r">
              <a:lnSpc>
                <a:spcPct val="100000"/>
              </a:lnSpc>
            </a:pPr>
            <a:fld id="{88C809B1-3C98-4AC9-899E-40ABD129B651}" type="slidenum">
              <a:rPr lang="en-US" sz="1400" b="0" strike="noStrike" spc="-1">
                <a:solidFill>
                  <a:srgbClr val="8B8B8B"/>
                </a:solidFill>
                <a:latin typeface="Tahoma"/>
                <a:ea typeface="MS PGothic"/>
              </a:rPr>
              <a:t>35</a:t>
            </a:fld>
            <a:endParaRPr lang="en-US" sz="1400" b="0" strike="noStrike" spc="-1">
              <a:latin typeface="Times New Roman"/>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Better: Square root, Specified for All Inputs</a:t>
            </a:r>
            <a:endParaRPr lang="en-US" sz="3300" b="0" strike="noStrike" spc="-1">
              <a:solidFill>
                <a:srgbClr val="000000"/>
              </a:solidFill>
              <a:latin typeface="Tahoma"/>
            </a:endParaRPr>
          </a:p>
        </p:txBody>
      </p:sp>
      <p:sp>
        <p:nvSpPr>
          <p:cNvPr id="264" name="TextShape 2"/>
          <p:cNvSpPr txBox="1"/>
          <p:nvPr/>
        </p:nvSpPr>
        <p:spPr>
          <a:xfrm>
            <a:off x="228600" y="1600200"/>
            <a:ext cx="8915040" cy="4532040"/>
          </a:xfrm>
          <a:prstGeom prst="rect">
            <a:avLst/>
          </a:prstGeom>
          <a:noFill/>
          <a:ln>
            <a:noFill/>
          </a:ln>
        </p:spPr>
        <p:txBody>
          <a:bodyPr>
            <a:normAutofit lnSpcReduction="10000"/>
          </a:bodyPr>
          <a:lstStyle/>
          <a:p>
            <a:pPr>
              <a:lnSpc>
                <a:spcPct val="100000"/>
              </a:lnSpc>
              <a:spcBef>
                <a:spcPts val="751"/>
              </a:spcBef>
            </a:pPr>
            <a:r>
              <a:rPr lang="en-US" sz="2400" b="1" strike="noStrike" spc="-1">
                <a:solidFill>
                  <a:srgbClr val="000000"/>
                </a:solidFill>
                <a:latin typeface="Courier New"/>
              </a:rPr>
              <a:t>// throws: IllegalArgumentException if x &lt; 0</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returns: approximation to square root of x</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public double sqrt(double x)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a:t>
            </a:r>
            <a:r>
              <a:rPr lang="en-US" sz="2400" b="1" strike="noStrike" spc="-1">
                <a:solidFill>
                  <a:srgbClr val="FF0000"/>
                </a:solidFill>
                <a:latin typeface="Courier New"/>
              </a:rPr>
              <a:t>throws IllegalArgumentException</a:t>
            </a:r>
            <a:r>
              <a:rPr lang="en-US" sz="2400" b="1" strike="noStrike" spc="-1">
                <a:solidFill>
                  <a:srgbClr val="000000"/>
                </a:solidFill>
                <a:latin typeface="Courier New"/>
              </a:rPr>
              <a:t> {</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double result;</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if (x &lt; 0)</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throw new IllegalArgumentException(“…”);</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 // compute result</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  return result;</a:t>
            </a:r>
            <a:endParaRPr lang="en-US" sz="2400" b="0" strike="noStrike" spc="-1">
              <a:solidFill>
                <a:srgbClr val="000000"/>
              </a:solidFill>
              <a:latin typeface="Calibri"/>
            </a:endParaRPr>
          </a:p>
          <a:p>
            <a:pPr>
              <a:lnSpc>
                <a:spcPct val="100000"/>
              </a:lnSpc>
              <a:spcBef>
                <a:spcPts val="751"/>
              </a:spcBef>
            </a:pPr>
            <a:r>
              <a:rPr lang="en-US" sz="2400" b="1" strike="noStrike" spc="-1">
                <a:solidFill>
                  <a:srgbClr val="000000"/>
                </a:solidFill>
                <a:latin typeface="Courier New"/>
              </a:rPr>
              <a:t>}</a:t>
            </a:r>
            <a:endParaRPr lang="en-US" sz="2400" b="0" strike="noStrike" spc="-1">
              <a:solidFill>
                <a:srgbClr val="000000"/>
              </a:solidFill>
              <a:latin typeface="Calibri"/>
            </a:endParaRPr>
          </a:p>
        </p:txBody>
      </p:sp>
      <p:sp>
        <p:nvSpPr>
          <p:cNvPr id="265" name="TextShape 3"/>
          <p:cNvSpPr txBox="1"/>
          <p:nvPr/>
        </p:nvSpPr>
        <p:spPr>
          <a:xfrm>
            <a:off x="228600" y="6324480"/>
            <a:ext cx="64767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66" name="TextShape 4"/>
          <p:cNvSpPr txBox="1"/>
          <p:nvPr/>
        </p:nvSpPr>
        <p:spPr>
          <a:xfrm>
            <a:off x="6458040" y="6356520"/>
            <a:ext cx="2057040" cy="364680"/>
          </a:xfrm>
          <a:prstGeom prst="rect">
            <a:avLst/>
          </a:prstGeom>
          <a:noFill/>
          <a:ln>
            <a:noFill/>
          </a:ln>
        </p:spPr>
        <p:txBody>
          <a:bodyPr anchor="ctr"/>
          <a:lstStyle/>
          <a:p>
            <a:pPr algn="r">
              <a:lnSpc>
                <a:spcPct val="100000"/>
              </a:lnSpc>
            </a:pPr>
            <a:fld id="{43AD6D74-8CCF-4211-B701-2FE149F03890}" type="slidenum">
              <a:rPr lang="en-US" sz="1400" b="0" strike="noStrike" spc="-1">
                <a:solidFill>
                  <a:srgbClr val="8B8B8B"/>
                </a:solidFill>
                <a:latin typeface="Tahoma"/>
                <a:ea typeface="MS PGothic"/>
              </a:rPr>
              <a:t>36</a:t>
            </a:fld>
            <a:endParaRPr lang="en-US" sz="1400" b="0" strike="noStrike" spc="-1">
              <a:latin typeface="Times New Roma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Better: Square root, Specified for All Inputs</a:t>
            </a:r>
            <a:endParaRPr lang="en-US" sz="3300" b="0" strike="noStrike" spc="-1">
              <a:solidFill>
                <a:srgbClr val="000000"/>
              </a:solidFill>
              <a:latin typeface="Tahoma"/>
            </a:endParaRPr>
          </a:p>
        </p:txBody>
      </p:sp>
      <p:sp>
        <p:nvSpPr>
          <p:cNvPr id="268" name="TextShape 2"/>
          <p:cNvSpPr txBox="1"/>
          <p:nvPr/>
        </p:nvSpPr>
        <p:spPr>
          <a:xfrm>
            <a:off x="628560" y="1825560"/>
            <a:ext cx="8312240" cy="4350960"/>
          </a:xfrm>
          <a:prstGeom prst="rect">
            <a:avLst/>
          </a:prstGeom>
          <a:noFill/>
          <a:ln>
            <a:noFill/>
          </a:ln>
        </p:spPr>
        <p:txBody>
          <a:bodyPr>
            <a:normAutofit/>
          </a:bodyPr>
          <a:lstStyle/>
          <a:p>
            <a:pPr>
              <a:lnSpc>
                <a:spcPct val="100000"/>
              </a:lnSpc>
              <a:spcBef>
                <a:spcPts val="751"/>
              </a:spcBef>
            </a:pPr>
            <a:r>
              <a:rPr lang="en-US" sz="2000" b="0" strike="noStrike" spc="-1" dirty="0">
                <a:solidFill>
                  <a:srgbClr val="000000"/>
                </a:solidFill>
                <a:latin typeface="Calibri"/>
              </a:rPr>
              <a:t>Client code:</a:t>
            </a:r>
          </a:p>
          <a:p>
            <a:pPr>
              <a:lnSpc>
                <a:spcPct val="100000"/>
              </a:lnSpc>
              <a:spcBef>
                <a:spcPts val="751"/>
              </a:spcBef>
            </a:pPr>
            <a:r>
              <a:rPr lang="en-US" sz="2000" b="1" strike="noStrike" spc="-1" dirty="0">
                <a:solidFill>
                  <a:srgbClr val="FF0000"/>
                </a:solidFill>
                <a:latin typeface="Courier New"/>
              </a:rPr>
              <a:t>try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y = sqrt(-1);</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FF0000"/>
                </a:solidFill>
                <a:latin typeface="Courier New"/>
              </a:rPr>
              <a:t>} catch (</a:t>
            </a:r>
            <a:r>
              <a:rPr lang="en-US" sz="2000" b="1" strike="noStrike" spc="-1" dirty="0" err="1">
                <a:solidFill>
                  <a:srgbClr val="FF0000"/>
                </a:solidFill>
                <a:latin typeface="Courier New"/>
              </a:rPr>
              <a:t>IllegalArgumentException</a:t>
            </a:r>
            <a:r>
              <a:rPr lang="en-US" sz="2000" b="1" strike="noStrike" spc="-1" dirty="0">
                <a:solidFill>
                  <a:srgbClr val="FF0000"/>
                </a:solidFill>
                <a:latin typeface="Courier New"/>
              </a:rPr>
              <a:t> e)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FF0000"/>
                </a:solidFill>
                <a:latin typeface="Courier New"/>
              </a:rPr>
              <a:t>  </a:t>
            </a:r>
            <a:r>
              <a:rPr lang="en-US" sz="2000" b="1" strike="noStrike" spc="-1" dirty="0" err="1">
                <a:solidFill>
                  <a:srgbClr val="FF0000"/>
                </a:solidFill>
                <a:latin typeface="Courier New"/>
              </a:rPr>
              <a:t>e.printStackTrace</a:t>
            </a:r>
            <a:r>
              <a:rPr lang="en-US" sz="2000" b="1" strike="noStrike" spc="-1" dirty="0">
                <a:solidFill>
                  <a:srgbClr val="FF0000"/>
                </a:solidFill>
                <a:latin typeface="Courier New"/>
              </a:rPr>
              <a:t>(); </a:t>
            </a:r>
            <a:r>
              <a:rPr lang="en-US" sz="2000" b="1" strike="noStrike" spc="-1" dirty="0">
                <a:solidFill>
                  <a:srgbClr val="000000"/>
                </a:solidFill>
                <a:latin typeface="Courier New"/>
              </a:rPr>
              <a:t>// or take same other action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FF0000"/>
                </a:solidFill>
                <a:latin typeface="Courier New"/>
              </a:rPr>
              <a:t>}</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rPr>
              <a:t>Exception is handled by </a:t>
            </a:r>
            <a:r>
              <a:rPr lang="en-US" sz="2000" b="1" strike="noStrike" spc="-1" dirty="0">
                <a:solidFill>
                  <a:srgbClr val="000000"/>
                </a:solidFill>
                <a:latin typeface="Courier New"/>
              </a:rPr>
              <a:t>catch</a:t>
            </a:r>
            <a:r>
              <a:rPr lang="en-US" sz="2000" b="0" strike="noStrike" spc="-1" dirty="0">
                <a:solidFill>
                  <a:srgbClr val="000000"/>
                </a:solidFill>
                <a:latin typeface="Calibri"/>
              </a:rPr>
              <a:t> block associated with nearest dynamically enclosing </a:t>
            </a:r>
            <a:r>
              <a:rPr lang="en-US" sz="2000" b="1" strike="noStrike" spc="-1" dirty="0">
                <a:solidFill>
                  <a:srgbClr val="000000"/>
                </a:solidFill>
                <a:latin typeface="Courier New"/>
              </a:rPr>
              <a:t>try</a:t>
            </a:r>
            <a:endParaRPr lang="en-US" sz="2000" b="0" strike="noStrike" spc="-1" dirty="0">
              <a:solidFill>
                <a:srgbClr val="000000"/>
              </a:solidFill>
              <a:latin typeface="Calibri"/>
            </a:endParaRPr>
          </a:p>
          <a:p>
            <a:pPr>
              <a:lnSpc>
                <a:spcPct val="100000"/>
              </a:lnSpc>
              <a:spcBef>
                <a:spcPts val="751"/>
              </a:spcBef>
            </a:pPr>
            <a:r>
              <a:rPr lang="en-US" sz="2000" b="0" strike="noStrike" spc="-1" dirty="0">
                <a:solidFill>
                  <a:srgbClr val="000000"/>
                </a:solidFill>
                <a:latin typeface="Calibri"/>
              </a:rPr>
              <a:t>Top-level handler: print stack trace, terminate program</a:t>
            </a:r>
          </a:p>
        </p:txBody>
      </p:sp>
      <p:sp>
        <p:nvSpPr>
          <p:cNvPr id="269" name="TextShape 3"/>
          <p:cNvSpPr txBox="1"/>
          <p:nvPr/>
        </p:nvSpPr>
        <p:spPr>
          <a:xfrm>
            <a:off x="228600" y="6324480"/>
            <a:ext cx="64767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0" name="TextShape 4"/>
          <p:cNvSpPr txBox="1"/>
          <p:nvPr/>
        </p:nvSpPr>
        <p:spPr>
          <a:xfrm>
            <a:off x="6458040" y="6356520"/>
            <a:ext cx="2057040" cy="364680"/>
          </a:xfrm>
          <a:prstGeom prst="rect">
            <a:avLst/>
          </a:prstGeom>
          <a:noFill/>
          <a:ln>
            <a:noFill/>
          </a:ln>
        </p:spPr>
        <p:txBody>
          <a:bodyPr anchor="ctr"/>
          <a:lstStyle/>
          <a:p>
            <a:pPr algn="r">
              <a:lnSpc>
                <a:spcPct val="100000"/>
              </a:lnSpc>
            </a:pPr>
            <a:fld id="{C0F44658-75F0-439C-A149-1C19FCABEE7B}" type="slidenum">
              <a:rPr lang="en-US" sz="1400" b="0" strike="noStrike" spc="-1">
                <a:solidFill>
                  <a:srgbClr val="8B8B8B"/>
                </a:solidFill>
                <a:latin typeface="Tahoma"/>
                <a:ea typeface="MS PGothic"/>
              </a:rPr>
              <a:t>37</a:t>
            </a:fld>
            <a:endParaRPr lang="en-US" sz="1400" b="0" strike="noStrike" spc="-1">
              <a:latin typeface="Times New Roman"/>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Throwing and Catching</a:t>
            </a:r>
            <a:endParaRPr lang="en-US" sz="3300" b="0" strike="noStrike" spc="-1">
              <a:solidFill>
                <a:srgbClr val="000000"/>
              </a:solidFill>
              <a:latin typeface="Tahoma"/>
            </a:endParaRPr>
          </a:p>
        </p:txBody>
      </p:sp>
      <p:sp>
        <p:nvSpPr>
          <p:cNvPr id="272" name="TextShape 2"/>
          <p:cNvSpPr txBox="1"/>
          <p:nvPr/>
        </p:nvSpPr>
        <p:spPr>
          <a:xfrm>
            <a:off x="228600" y="1447920"/>
            <a:ext cx="6324120" cy="453204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Java maintains a call stack of methods that are currently executing</a:t>
            </a:r>
          </a:p>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When an exception is thrown, control transfers to the nearest method with a matching </a:t>
            </a:r>
            <a:r>
              <a:rPr lang="en-US" sz="2800" b="1" strike="noStrike" spc="-1">
                <a:solidFill>
                  <a:srgbClr val="000000"/>
                </a:solidFill>
                <a:latin typeface="Courier New"/>
              </a:rPr>
              <a:t>catch</a:t>
            </a:r>
            <a:r>
              <a:rPr lang="en-US" sz="2800" b="0" strike="noStrike" spc="-1">
                <a:solidFill>
                  <a:srgbClr val="000000"/>
                </a:solidFill>
                <a:latin typeface="Calibri"/>
              </a:rPr>
              <a:t> block</a:t>
            </a: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If none found, top-level handler</a:t>
            </a:r>
          </a:p>
          <a:p>
            <a:pPr marL="171360" indent="-171000">
              <a:lnSpc>
                <a:spcPct val="90000"/>
              </a:lnSpc>
              <a:spcBef>
                <a:spcPts val="751"/>
              </a:spcBef>
              <a:buClr>
                <a:srgbClr val="000000"/>
              </a:buClr>
              <a:buFont typeface="Arial"/>
              <a:buChar char="•"/>
            </a:pPr>
            <a:r>
              <a:rPr lang="en-US" sz="2800" b="0" strike="noStrike" spc="-1">
                <a:solidFill>
                  <a:srgbClr val="000000"/>
                </a:solidFill>
                <a:latin typeface="Calibri"/>
              </a:rPr>
              <a:t>Exceptions allow non-local error handling</a:t>
            </a:r>
          </a:p>
          <a:p>
            <a:pPr marL="514440" lvl="1" indent="-171000">
              <a:lnSpc>
                <a:spcPct val="100000"/>
              </a:lnSpc>
              <a:spcBef>
                <a:spcPts val="374"/>
              </a:spcBef>
              <a:buClr>
                <a:srgbClr val="000000"/>
              </a:buClr>
              <a:buFont typeface="Arial"/>
              <a:buChar char="•"/>
            </a:pPr>
            <a:r>
              <a:rPr lang="en-US" sz="2400" b="0" strike="noStrike" spc="-1">
                <a:solidFill>
                  <a:srgbClr val="000000"/>
                </a:solidFill>
                <a:latin typeface="Calibri"/>
              </a:rPr>
              <a:t>A method far down the call stack can handle a deep error!</a:t>
            </a:r>
          </a:p>
        </p:txBody>
      </p:sp>
      <p:sp>
        <p:nvSpPr>
          <p:cNvPr id="273" name="TextShape 3"/>
          <p:cNvSpPr txBox="1"/>
          <p:nvPr/>
        </p:nvSpPr>
        <p:spPr>
          <a:xfrm>
            <a:off x="228600" y="6324480"/>
            <a:ext cx="64767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74" name="TextShape 4"/>
          <p:cNvSpPr txBox="1"/>
          <p:nvPr/>
        </p:nvSpPr>
        <p:spPr>
          <a:xfrm>
            <a:off x="6458040" y="6356520"/>
            <a:ext cx="2057040" cy="364680"/>
          </a:xfrm>
          <a:prstGeom prst="rect">
            <a:avLst/>
          </a:prstGeom>
          <a:noFill/>
          <a:ln>
            <a:noFill/>
          </a:ln>
        </p:spPr>
        <p:txBody>
          <a:bodyPr anchor="ctr"/>
          <a:lstStyle/>
          <a:p>
            <a:pPr algn="r">
              <a:lnSpc>
                <a:spcPct val="100000"/>
              </a:lnSpc>
            </a:pPr>
            <a:fld id="{B67E762F-5D53-4B47-8A9F-BFAD31FF75A2}" type="slidenum">
              <a:rPr lang="en-US" sz="1400" b="0" strike="noStrike" spc="-1">
                <a:solidFill>
                  <a:srgbClr val="8B8B8B"/>
                </a:solidFill>
                <a:latin typeface="Tahoma"/>
                <a:ea typeface="MS PGothic"/>
              </a:rPr>
              <a:t>38</a:t>
            </a:fld>
            <a:endParaRPr lang="en-US" sz="1400" b="0" strike="noStrike" spc="-1">
              <a:latin typeface="Times New Roman"/>
            </a:endParaRPr>
          </a:p>
        </p:txBody>
      </p:sp>
      <p:sp>
        <p:nvSpPr>
          <p:cNvPr id="275" name="CustomShape 5"/>
          <p:cNvSpPr/>
          <p:nvPr/>
        </p:nvSpPr>
        <p:spPr>
          <a:xfrm>
            <a:off x="6629400" y="5110200"/>
            <a:ext cx="1523520" cy="364680"/>
          </a:xfrm>
          <a:prstGeom prst="rect">
            <a:avLst/>
          </a:prstGeom>
          <a:noFill/>
          <a:ln w="9360">
            <a:solidFill>
              <a:srgbClr val="3366FF"/>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MS PGothic"/>
              </a:rPr>
              <a:t>main</a:t>
            </a:r>
            <a:endParaRPr lang="en-US" sz="1800" b="0" strike="noStrike" spc="-1">
              <a:latin typeface="Arial"/>
            </a:endParaRPr>
          </a:p>
        </p:txBody>
      </p:sp>
      <p:sp>
        <p:nvSpPr>
          <p:cNvPr id="276" name="CustomShape 6"/>
          <p:cNvSpPr/>
          <p:nvPr/>
        </p:nvSpPr>
        <p:spPr>
          <a:xfrm>
            <a:off x="6629400" y="4729320"/>
            <a:ext cx="1523520" cy="364680"/>
          </a:xfrm>
          <a:prstGeom prst="rect">
            <a:avLst/>
          </a:prstGeom>
          <a:noFill/>
          <a:ln w="9360">
            <a:solidFill>
              <a:srgbClr val="3366FF"/>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MS PGothic"/>
              </a:rPr>
              <a:t>readFile</a:t>
            </a:r>
            <a:endParaRPr lang="en-US" sz="1800" b="0" strike="noStrike" spc="-1">
              <a:latin typeface="Arial"/>
            </a:endParaRPr>
          </a:p>
        </p:txBody>
      </p:sp>
      <p:sp>
        <p:nvSpPr>
          <p:cNvPr id="277" name="CustomShape 7"/>
          <p:cNvSpPr/>
          <p:nvPr/>
        </p:nvSpPr>
        <p:spPr>
          <a:xfrm>
            <a:off x="6629400" y="4348080"/>
            <a:ext cx="1523520" cy="364680"/>
          </a:xfrm>
          <a:prstGeom prst="rect">
            <a:avLst/>
          </a:prstGeom>
          <a:noFill/>
          <a:ln w="9360">
            <a:solidFill>
              <a:srgbClr val="3366FF"/>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MS PGothic"/>
              </a:rPr>
              <a:t>readLine</a:t>
            </a:r>
            <a:endParaRPr lang="en-US" sz="1800" b="0" strike="noStrike" spc="-1">
              <a:latin typeface="Arial"/>
            </a:endParaRPr>
          </a:p>
        </p:txBody>
      </p:sp>
      <p:sp>
        <p:nvSpPr>
          <p:cNvPr id="278" name="CustomShape 8"/>
          <p:cNvSpPr/>
          <p:nvPr/>
        </p:nvSpPr>
        <p:spPr>
          <a:xfrm>
            <a:off x="6629400" y="3967200"/>
            <a:ext cx="1523520" cy="364680"/>
          </a:xfrm>
          <a:prstGeom prst="rect">
            <a:avLst/>
          </a:prstGeom>
          <a:noFill/>
          <a:ln w="9360">
            <a:solidFill>
              <a:srgbClr val="3366FF"/>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MS PGothic"/>
              </a:rPr>
              <a:t>readChar</a:t>
            </a:r>
            <a:endParaRPr lang="en-US" sz="1800" b="0" strike="noStrike" spc="-1">
              <a:latin typeface="Arial"/>
            </a:endParaRPr>
          </a:p>
        </p:txBody>
      </p:sp>
      <p:sp>
        <p:nvSpPr>
          <p:cNvPr id="279" name="CustomShape 9"/>
          <p:cNvSpPr/>
          <p:nvPr/>
        </p:nvSpPr>
        <p:spPr>
          <a:xfrm>
            <a:off x="6629400" y="3586320"/>
            <a:ext cx="1523520" cy="364680"/>
          </a:xfrm>
          <a:prstGeom prst="rect">
            <a:avLst/>
          </a:prstGeom>
          <a:noFill/>
          <a:ln w="9360">
            <a:solidFill>
              <a:srgbClr val="3366FF"/>
            </a:solidFill>
            <a:miter/>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800" b="0" strike="noStrike" spc="-1">
                <a:solidFill>
                  <a:srgbClr val="000000"/>
                </a:solidFill>
                <a:latin typeface="Arial"/>
                <a:ea typeface="MS PGothic"/>
              </a:rPr>
              <a:t>decodeChar</a:t>
            </a:r>
            <a:endParaRPr lang="en-US" sz="1800" b="0" strike="noStrike" spc="-1">
              <a:latin typeface="Arial"/>
            </a:endParaRPr>
          </a:p>
        </p:txBody>
      </p:sp>
      <p:sp>
        <p:nvSpPr>
          <p:cNvPr id="280" name="CustomShape 10"/>
          <p:cNvSpPr/>
          <p:nvPr/>
        </p:nvSpPr>
        <p:spPr>
          <a:xfrm>
            <a:off x="7240320" y="2666880"/>
            <a:ext cx="269640" cy="88956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70000"/>
              </a:lnSpc>
            </a:pPr>
            <a:r>
              <a:rPr lang="en-US" sz="2500" b="0" strike="noStrike" spc="-1">
                <a:solidFill>
                  <a:srgbClr val="000000"/>
                </a:solidFill>
                <a:latin typeface="Arial"/>
                <a:ea typeface="MS PGothic"/>
              </a:rPr>
              <a:t>.</a:t>
            </a:r>
            <a:endParaRPr lang="en-US" sz="2500" b="0" strike="noStrike" spc="-1">
              <a:latin typeface="Arial"/>
            </a:endParaRPr>
          </a:p>
          <a:p>
            <a:pPr>
              <a:lnSpc>
                <a:spcPct val="70000"/>
              </a:lnSpc>
            </a:pPr>
            <a:r>
              <a:rPr lang="en-US" sz="2500" b="0" strike="noStrike" spc="-1">
                <a:solidFill>
                  <a:srgbClr val="000000"/>
                </a:solidFill>
                <a:latin typeface="Arial"/>
                <a:ea typeface="MS PGothic"/>
              </a:rPr>
              <a:t>.</a:t>
            </a:r>
            <a:endParaRPr lang="en-US" sz="2500" b="0" strike="noStrike" spc="-1">
              <a:latin typeface="Arial"/>
            </a:endParaRPr>
          </a:p>
          <a:p>
            <a:pPr>
              <a:lnSpc>
                <a:spcPct val="70000"/>
              </a:lnSpc>
            </a:pPr>
            <a:r>
              <a:rPr lang="en-US" sz="2500" b="0" strike="noStrike" spc="-1">
                <a:solidFill>
                  <a:srgbClr val="000000"/>
                </a:solidFill>
                <a:latin typeface="Arial"/>
                <a:ea typeface="MS PGothic"/>
              </a:rPr>
              <a:t>.</a:t>
            </a:r>
            <a:endParaRPr lang="en-US" sz="2500" b="0" strike="noStrike" spc="-1">
              <a:latin typeface="Arial"/>
            </a:endParaRPr>
          </a:p>
        </p:txBody>
      </p:sp>
      <p:pic>
        <p:nvPicPr>
          <p:cNvPr id="281" name="Picture 280"/>
          <p:cNvPicPr/>
          <p:nvPr/>
        </p:nvPicPr>
        <p:blipFill>
          <a:blip r:embed="rId3"/>
          <a:stretch/>
        </p:blipFill>
        <p:spPr>
          <a:xfrm>
            <a:off x="6126480" y="114120"/>
            <a:ext cx="2857320" cy="1576080"/>
          </a:xfrm>
          <a:prstGeom prst="rect">
            <a:avLst/>
          </a:prstGeom>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The </a:t>
            </a:r>
            <a:r>
              <a:rPr lang="en-US" sz="3300" b="1" strike="noStrike" spc="-1">
                <a:solidFill>
                  <a:srgbClr val="000000"/>
                </a:solidFill>
                <a:latin typeface="Courier New"/>
              </a:rPr>
              <a:t>finally</a:t>
            </a:r>
            <a:r>
              <a:rPr lang="en-US" sz="3300" b="0" strike="noStrike" spc="-1">
                <a:solidFill>
                  <a:srgbClr val="000000"/>
                </a:solidFill>
                <a:latin typeface="Calibri Light"/>
              </a:rPr>
              <a:t> Block</a:t>
            </a:r>
            <a:endParaRPr lang="en-US" sz="3300" b="0" strike="noStrike" spc="-1">
              <a:solidFill>
                <a:srgbClr val="000000"/>
              </a:solidFill>
              <a:latin typeface="Tahoma"/>
            </a:endParaRPr>
          </a:p>
        </p:txBody>
      </p:sp>
      <p:sp>
        <p:nvSpPr>
          <p:cNvPr id="283" name="TextShape 2"/>
          <p:cNvSpPr txBox="1"/>
          <p:nvPr/>
        </p:nvSpPr>
        <p:spPr>
          <a:xfrm>
            <a:off x="628560" y="1825560"/>
            <a:ext cx="7886520" cy="4350960"/>
          </a:xfrm>
          <a:prstGeom prst="rect">
            <a:avLst/>
          </a:prstGeom>
          <a:noFill/>
          <a:ln>
            <a:noFill/>
          </a:ln>
        </p:spPr>
        <p:txBody>
          <a:bodyPr>
            <a:normAutofit lnSpcReduction="10000"/>
          </a:bodyPr>
          <a:lstStyle/>
          <a:p>
            <a:pPr marL="171360" indent="-171000">
              <a:lnSpc>
                <a:spcPct val="90000"/>
              </a:lnSpc>
              <a:spcBef>
                <a:spcPts val="751"/>
              </a:spcBef>
              <a:buClr>
                <a:srgbClr val="000000"/>
              </a:buClr>
              <a:buFont typeface="Arial"/>
              <a:buChar char="•"/>
            </a:pPr>
            <a:r>
              <a:rPr lang="en-US" sz="2100" b="1" strike="noStrike" spc="-1">
                <a:solidFill>
                  <a:srgbClr val="000000"/>
                </a:solidFill>
                <a:latin typeface="Courier New"/>
              </a:rPr>
              <a:t>finally</a:t>
            </a:r>
            <a:r>
              <a:rPr lang="en-US" sz="2100" b="0" strike="noStrike" spc="-1">
                <a:solidFill>
                  <a:srgbClr val="000000"/>
                </a:solidFill>
                <a:latin typeface="Calibri"/>
              </a:rPr>
              <a:t> is always executed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No matter whether exception is thrown or not</a:t>
            </a: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Useful for clean-up code</a:t>
            </a:r>
          </a:p>
          <a:p>
            <a:pPr marL="171360" indent="-171000">
              <a:lnSpc>
                <a:spcPct val="80000"/>
              </a:lnSpc>
              <a:spcBef>
                <a:spcPts val="751"/>
              </a:spcBef>
            </a:pPr>
            <a:r>
              <a:rPr lang="en-US" sz="2400" b="1" strike="noStrike" spc="-1">
                <a:solidFill>
                  <a:srgbClr val="000000"/>
                </a:solidFill>
                <a:latin typeface="Courier New"/>
              </a:rPr>
              <a:t>FileWriter out = null;</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000000"/>
                </a:solidFill>
                <a:latin typeface="Courier New"/>
              </a:rPr>
              <a:t>try {</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000000"/>
                </a:solidFill>
                <a:latin typeface="Courier New"/>
              </a:rPr>
              <a:t>  out = new FileWriter(…);</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000000"/>
                </a:solidFill>
                <a:latin typeface="Courier New"/>
              </a:rPr>
              <a:t>  … write to out; may throw IOException</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000000"/>
                </a:solidFill>
                <a:latin typeface="Courier New"/>
              </a:rPr>
              <a:t>} </a:t>
            </a:r>
            <a:r>
              <a:rPr lang="en-US" sz="2400" b="1" strike="noStrike" spc="-1">
                <a:solidFill>
                  <a:srgbClr val="FF0000"/>
                </a:solidFill>
                <a:latin typeface="Courier New"/>
              </a:rPr>
              <a:t>finally {</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FF0000"/>
                </a:solidFill>
                <a:latin typeface="Courier New"/>
              </a:rPr>
              <a:t>   if (out != null) {</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FF0000"/>
                </a:solidFill>
                <a:latin typeface="Courier New"/>
              </a:rPr>
              <a:t>    out.close();</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FF0000"/>
                </a:solidFill>
                <a:latin typeface="Courier New"/>
              </a:rPr>
              <a:t>  }</a:t>
            </a:r>
            <a:endParaRPr lang="en-US" sz="2400" b="0" strike="noStrike" spc="-1">
              <a:solidFill>
                <a:srgbClr val="000000"/>
              </a:solidFill>
              <a:latin typeface="Calibri"/>
            </a:endParaRPr>
          </a:p>
          <a:p>
            <a:pPr marL="171360" indent="-171000">
              <a:lnSpc>
                <a:spcPct val="80000"/>
              </a:lnSpc>
              <a:spcBef>
                <a:spcPts val="751"/>
              </a:spcBef>
            </a:pPr>
            <a:r>
              <a:rPr lang="en-US" sz="2400" b="1" strike="noStrike" spc="-1">
                <a:solidFill>
                  <a:srgbClr val="000000"/>
                </a:solidFill>
                <a:latin typeface="Courier New"/>
              </a:rPr>
              <a:t>}</a:t>
            </a:r>
            <a:endParaRPr lang="en-US" sz="2400" b="0" strike="noStrike" spc="-1">
              <a:solidFill>
                <a:srgbClr val="000000"/>
              </a:solidFill>
              <a:latin typeface="Calibri"/>
            </a:endParaRPr>
          </a:p>
        </p:txBody>
      </p:sp>
      <p:sp>
        <p:nvSpPr>
          <p:cNvPr id="284" name="TextShape 3"/>
          <p:cNvSpPr txBox="1"/>
          <p:nvPr/>
        </p:nvSpPr>
        <p:spPr>
          <a:xfrm>
            <a:off x="228600" y="6248520"/>
            <a:ext cx="5486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5" name="TextShape 4"/>
          <p:cNvSpPr txBox="1"/>
          <p:nvPr/>
        </p:nvSpPr>
        <p:spPr>
          <a:xfrm>
            <a:off x="6458040" y="6356520"/>
            <a:ext cx="2057040" cy="364680"/>
          </a:xfrm>
          <a:prstGeom prst="rect">
            <a:avLst/>
          </a:prstGeom>
          <a:noFill/>
          <a:ln>
            <a:noFill/>
          </a:ln>
        </p:spPr>
        <p:txBody>
          <a:bodyPr anchor="ctr"/>
          <a:lstStyle/>
          <a:p>
            <a:pPr algn="r">
              <a:lnSpc>
                <a:spcPct val="100000"/>
              </a:lnSpc>
            </a:pPr>
            <a:fld id="{63BD0D1D-6A5D-4443-A25B-1D75A115BE8C}" type="slidenum">
              <a:rPr lang="en-US" sz="1400" b="0" strike="noStrike" spc="-1">
                <a:solidFill>
                  <a:srgbClr val="8B8B8B"/>
                </a:solidFill>
                <a:latin typeface="Tahoma"/>
                <a:ea typeface="MS PGothic"/>
              </a:rPr>
              <a:t>39</a:t>
            </a:fld>
            <a:endParaRPr lang="en-US" sz="14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Uses of Reasoning</a:t>
            </a:r>
            <a:endParaRPr lang="en-US" sz="3300" b="0" strike="noStrike" spc="-1">
              <a:solidFill>
                <a:srgbClr val="000000"/>
              </a:solidFill>
              <a:latin typeface="Tahoma"/>
            </a:endParaRPr>
          </a:p>
        </p:txBody>
      </p:sp>
      <p:sp>
        <p:nvSpPr>
          <p:cNvPr id="128" name="TextShape 2"/>
          <p:cNvSpPr txBox="1"/>
          <p:nvPr/>
        </p:nvSpPr>
        <p:spPr>
          <a:xfrm>
            <a:off x="628560" y="1825560"/>
            <a:ext cx="7886520" cy="4350960"/>
          </a:xfrm>
          <a:prstGeom prst="rect">
            <a:avLst/>
          </a:prstGeom>
          <a:noFill/>
          <a:ln>
            <a:noFill/>
          </a:ln>
        </p:spPr>
        <p:txBody>
          <a:bodyPr>
            <a:normAutofit/>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Goal: show that code is </a:t>
            </a:r>
            <a:r>
              <a:rPr lang="en-US" sz="2800" b="0" strike="noStrike" spc="-1" dirty="0">
                <a:solidFill>
                  <a:srgbClr val="FF0000"/>
                </a:solidFill>
                <a:latin typeface="Calibri"/>
              </a:rPr>
              <a:t>correct</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Verify that the implementation satisfies its specification. Hard!</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Forward reasoning: show that if precondition holds, postcondition holds</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Backward reasoning: compute weakest precondition, then show stated precondition </a:t>
            </a:r>
            <a:r>
              <a:rPr lang="en-US" sz="2000" b="0" u="sng" strike="noStrike" spc="-1" dirty="0">
                <a:solidFill>
                  <a:srgbClr val="000000"/>
                </a:solidFill>
                <a:uFillTx/>
                <a:latin typeface="Calibri"/>
              </a:rPr>
              <a:t>implies</a:t>
            </a:r>
            <a:r>
              <a:rPr lang="en-US" sz="2000" b="0" strike="noStrike" spc="-1" dirty="0">
                <a:solidFill>
                  <a:srgbClr val="000000"/>
                </a:solidFill>
                <a:latin typeface="Calibri"/>
              </a:rPr>
              <a:t> the weakest precondition</a:t>
            </a:r>
          </a:p>
          <a:p>
            <a:pPr marL="857160" lvl="2" indent="-171000">
              <a:lnSpc>
                <a:spcPct val="100000"/>
              </a:lnSpc>
              <a:spcBef>
                <a:spcPts val="374"/>
              </a:spcBef>
              <a:buClr>
                <a:srgbClr val="000000"/>
              </a:buClr>
              <a:buFont typeface="Arial"/>
              <a:buChar char="•"/>
            </a:pPr>
            <a:r>
              <a:rPr lang="en-US" sz="2000" b="0" strike="noStrike" spc="-1" dirty="0">
                <a:solidFill>
                  <a:srgbClr val="000000"/>
                </a:solidFill>
                <a:latin typeface="Calibri"/>
              </a:rPr>
              <a:t>Reasoning is an important debugging tool</a:t>
            </a:r>
          </a:p>
          <a:p>
            <a:endParaRPr lang="en-US" sz="1500" b="0" strike="noStrike" spc="-1" dirty="0">
              <a:solidFill>
                <a:srgbClr val="000000"/>
              </a:solidFill>
              <a:latin typeface="Calibri"/>
            </a:endParaRPr>
          </a:p>
          <a:p>
            <a:pPr marL="514440" lvl="1" indent="-171000">
              <a:lnSpc>
                <a:spcPct val="100000"/>
              </a:lnSpc>
              <a:spcBef>
                <a:spcPts val="374"/>
              </a:spcBef>
              <a:buClr>
                <a:srgbClr val="FF0000"/>
              </a:buClr>
              <a:buFont typeface="Arial"/>
              <a:buChar char="•"/>
            </a:pPr>
            <a:r>
              <a:rPr lang="en-US" sz="2400" spc="-1" dirty="0">
                <a:solidFill>
                  <a:srgbClr val="FF0000"/>
                </a:solidFill>
                <a:latin typeface="Calibri"/>
              </a:rPr>
              <a:t>P</a:t>
            </a:r>
            <a:r>
              <a:rPr lang="en-US" sz="2400" b="0" strike="noStrike" spc="-1">
                <a:solidFill>
                  <a:srgbClr val="FF0000"/>
                </a:solidFill>
                <a:latin typeface="Calibri"/>
              </a:rPr>
              <a:t>rove </a:t>
            </a:r>
            <a:r>
              <a:rPr lang="en-US" sz="2400" b="0" strike="noStrike" spc="-1" dirty="0">
                <a:solidFill>
                  <a:srgbClr val="FF0000"/>
                </a:solidFill>
                <a:latin typeface="Calibri"/>
              </a:rPr>
              <a:t>(using informal manual proofs) that rep invariant holds. This is sometimes easy, sometimes hard…</a:t>
            </a:r>
            <a:endParaRPr lang="en-US" sz="2400" b="0" strike="noStrike" spc="-1" dirty="0">
              <a:solidFill>
                <a:srgbClr val="000000"/>
              </a:solidFill>
              <a:latin typeface="Calibri"/>
            </a:endParaRPr>
          </a:p>
          <a:p>
            <a:pPr>
              <a:lnSpc>
                <a:spcPct val="90000"/>
              </a:lnSpc>
              <a:spcBef>
                <a:spcPts val="751"/>
              </a:spcBef>
            </a:pPr>
            <a:endParaRPr lang="en-US" sz="2400" b="0" strike="noStrike" spc="-1" dirty="0">
              <a:solidFill>
                <a:srgbClr val="000000"/>
              </a:solidFill>
              <a:latin typeface="Calibri"/>
            </a:endParaRPr>
          </a:p>
        </p:txBody>
      </p:sp>
      <p:sp>
        <p:nvSpPr>
          <p:cNvPr id="129"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30" name="TextShape 4"/>
          <p:cNvSpPr txBox="1"/>
          <p:nvPr/>
        </p:nvSpPr>
        <p:spPr>
          <a:xfrm>
            <a:off x="6458040" y="6356520"/>
            <a:ext cx="2057040" cy="364680"/>
          </a:xfrm>
          <a:prstGeom prst="rect">
            <a:avLst/>
          </a:prstGeom>
          <a:noFill/>
          <a:ln>
            <a:noFill/>
          </a:ln>
        </p:spPr>
        <p:txBody>
          <a:bodyPr anchor="ctr"/>
          <a:lstStyle/>
          <a:p>
            <a:pPr algn="r">
              <a:lnSpc>
                <a:spcPct val="100000"/>
              </a:lnSpc>
            </a:pPr>
            <a:fld id="{B8096086-1D51-425F-954F-95BEA138D8B8}" type="slidenum">
              <a:rPr lang="en-US" sz="1400" b="0" strike="noStrike" spc="-1">
                <a:solidFill>
                  <a:srgbClr val="8B8B8B"/>
                </a:solidFill>
                <a:latin typeface="Tahoma"/>
                <a:ea typeface="MS PGothic"/>
              </a:rPr>
              <a:t>4</a:t>
            </a:fld>
            <a:endParaRPr lang="en-US" sz="1400" b="0" strike="noStrike" spc="-1">
              <a:latin typeface="Times New Roman"/>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Propagating an Exception up the Call Chain</a:t>
            </a:r>
            <a:endParaRPr lang="en-US" sz="3300" b="0" strike="noStrike" spc="-1">
              <a:solidFill>
                <a:srgbClr val="000000"/>
              </a:solidFill>
              <a:latin typeface="Tahoma"/>
            </a:endParaRPr>
          </a:p>
        </p:txBody>
      </p:sp>
      <p:sp>
        <p:nvSpPr>
          <p:cNvPr id="287" name="TextShape 2"/>
          <p:cNvSpPr txBox="1"/>
          <p:nvPr/>
        </p:nvSpPr>
        <p:spPr>
          <a:xfrm>
            <a:off x="628560" y="1825560"/>
            <a:ext cx="7886520" cy="4350960"/>
          </a:xfrm>
          <a:prstGeom prst="rect">
            <a:avLst/>
          </a:prstGeom>
          <a:noFill/>
          <a:ln>
            <a:noFill/>
          </a:ln>
        </p:spPr>
        <p:txBody>
          <a:bodyPr>
            <a:normAutofit/>
          </a:bodyPr>
          <a:lstStyle/>
          <a:p>
            <a:pPr>
              <a:lnSpc>
                <a:spcPct val="100000"/>
              </a:lnSpc>
              <a:spcBef>
                <a:spcPts val="751"/>
              </a:spcBef>
            </a:pPr>
            <a:r>
              <a:rPr lang="en-US" sz="2000" b="1" strike="noStrike" spc="-1" dirty="0">
                <a:solidFill>
                  <a:srgbClr val="000000"/>
                </a:solidFill>
                <a:latin typeface="Courier New"/>
              </a:rPr>
              <a:t>// throws: </a:t>
            </a:r>
            <a:r>
              <a:rPr lang="en-US" sz="2000" b="1" strike="noStrike" spc="-1" dirty="0" err="1">
                <a:solidFill>
                  <a:srgbClr val="000000"/>
                </a:solidFill>
                <a:latin typeface="Courier New"/>
              </a:rPr>
              <a:t>IllegalArgumentException</a:t>
            </a:r>
            <a:r>
              <a:rPr lang="en-US" sz="2000" b="1" strike="noStrike" spc="-1" dirty="0">
                <a:solidFill>
                  <a:srgbClr val="000000"/>
                </a:solidFill>
                <a:latin typeface="Courier New"/>
              </a:rPr>
              <a:t> if no real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solution exists</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returns: x such that ax^2 + bx + c = 0</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double </a:t>
            </a:r>
            <a:r>
              <a:rPr lang="en-US" sz="2000" b="1" strike="noStrike" spc="-1" dirty="0" err="1">
                <a:solidFill>
                  <a:srgbClr val="000000"/>
                </a:solidFill>
                <a:latin typeface="Courier New"/>
              </a:rPr>
              <a:t>solveQuad</a:t>
            </a:r>
            <a:r>
              <a:rPr lang="en-US" sz="2000" b="1" strike="noStrike" spc="-1" dirty="0">
                <a:solidFill>
                  <a:srgbClr val="000000"/>
                </a:solidFill>
                <a:latin typeface="Courier New"/>
              </a:rPr>
              <a:t>(double a, double b, double c)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a:t>
            </a:r>
            <a:r>
              <a:rPr lang="en-US" sz="2000" b="1" strike="noStrike" spc="-1" dirty="0">
                <a:solidFill>
                  <a:srgbClr val="FF0000"/>
                </a:solidFill>
                <a:latin typeface="Courier New"/>
              </a:rPr>
              <a:t>throws </a:t>
            </a:r>
            <a:r>
              <a:rPr lang="en-US" sz="2000" b="1" strike="noStrike" spc="-1" dirty="0" err="1">
                <a:solidFill>
                  <a:srgbClr val="FF0000"/>
                </a:solidFill>
                <a:latin typeface="Courier New"/>
              </a:rPr>
              <a:t>IllegalArgumentException</a:t>
            </a: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 exception thrown by sqrt is declared, </a:t>
            </a:r>
            <a:br>
              <a:rPr dirty="0"/>
            </a:br>
            <a:r>
              <a:rPr lang="en-US" sz="2000" b="1" strike="noStrike" spc="-1" dirty="0">
                <a:solidFill>
                  <a:srgbClr val="000000"/>
                </a:solidFill>
                <a:latin typeface="Courier New"/>
              </a:rPr>
              <a:t>  // no need to catch it here </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  return (-b + </a:t>
            </a:r>
            <a:r>
              <a:rPr lang="en-US" sz="2000" b="1" strike="noStrike" spc="-1" dirty="0">
                <a:solidFill>
                  <a:srgbClr val="0000FF"/>
                </a:solidFill>
                <a:latin typeface="Courier New"/>
              </a:rPr>
              <a:t>sqrt</a:t>
            </a:r>
            <a:r>
              <a:rPr lang="en-US" sz="2000" b="1" strike="noStrike" spc="-1" dirty="0">
                <a:solidFill>
                  <a:srgbClr val="000000"/>
                </a:solidFill>
                <a:latin typeface="Courier New"/>
              </a:rPr>
              <a:t>(b*b – 4*a*c))/(2*a);</a:t>
            </a:r>
            <a:endParaRPr lang="en-US" sz="2000" b="0" strike="noStrike" spc="-1" dirty="0">
              <a:solidFill>
                <a:srgbClr val="000000"/>
              </a:solidFill>
              <a:latin typeface="Calibri"/>
            </a:endParaRPr>
          </a:p>
          <a:p>
            <a:pPr>
              <a:lnSpc>
                <a:spcPct val="100000"/>
              </a:lnSpc>
              <a:spcBef>
                <a:spcPts val="751"/>
              </a:spcBef>
            </a:pPr>
            <a:r>
              <a:rPr lang="en-US" sz="2000" b="1" strike="noStrike" spc="-1" dirty="0">
                <a:solidFill>
                  <a:srgbClr val="000000"/>
                </a:solidFill>
                <a:latin typeface="Courier New"/>
              </a:rPr>
              <a:t>}</a:t>
            </a:r>
            <a:endParaRPr lang="en-US" sz="2000" b="0" strike="noStrike" spc="-1" dirty="0">
              <a:solidFill>
                <a:srgbClr val="000000"/>
              </a:solidFill>
              <a:latin typeface="Calibri"/>
            </a:endParaRPr>
          </a:p>
        </p:txBody>
      </p:sp>
      <p:sp>
        <p:nvSpPr>
          <p:cNvPr id="288" name="TextShape 3"/>
          <p:cNvSpPr txBox="1"/>
          <p:nvPr/>
        </p:nvSpPr>
        <p:spPr>
          <a:xfrm>
            <a:off x="228600" y="6324480"/>
            <a:ext cx="6476760" cy="38052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89" name="TextShape 4"/>
          <p:cNvSpPr txBox="1"/>
          <p:nvPr/>
        </p:nvSpPr>
        <p:spPr>
          <a:xfrm>
            <a:off x="6458040" y="6356520"/>
            <a:ext cx="2057040" cy="364680"/>
          </a:xfrm>
          <a:prstGeom prst="rect">
            <a:avLst/>
          </a:prstGeom>
          <a:noFill/>
          <a:ln>
            <a:noFill/>
          </a:ln>
        </p:spPr>
        <p:txBody>
          <a:bodyPr anchor="ctr"/>
          <a:lstStyle/>
          <a:p>
            <a:pPr algn="r">
              <a:lnSpc>
                <a:spcPct val="100000"/>
              </a:lnSpc>
            </a:pPr>
            <a:fld id="{BA52EEF0-FA7F-463D-BF48-2C3895B2F38E}" type="slidenum">
              <a:rPr lang="en-US" sz="1400" b="0" strike="noStrike" spc="-1">
                <a:solidFill>
                  <a:srgbClr val="8B8B8B"/>
                </a:solidFill>
                <a:latin typeface="Tahoma"/>
                <a:ea typeface="MS PGothic"/>
              </a:rPr>
              <a:t>40</a:t>
            </a:fld>
            <a:endParaRPr lang="en-US" sz="1400" b="0" strike="noStrike" spc="-1">
              <a:latin typeface="Times New Roman"/>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Informing the Client of a Problem</a:t>
            </a:r>
            <a:endParaRPr lang="en-US" sz="3300" b="0" strike="noStrike" spc="-1">
              <a:solidFill>
                <a:srgbClr val="000000"/>
              </a:solidFill>
              <a:latin typeface="Tahoma"/>
            </a:endParaRPr>
          </a:p>
        </p:txBody>
      </p:sp>
      <p:sp>
        <p:nvSpPr>
          <p:cNvPr id="291"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Special value</a:t>
            </a:r>
          </a:p>
          <a:p>
            <a:pPr marL="514440" lvl="1" indent="-171000">
              <a:lnSpc>
                <a:spcPct val="100000"/>
              </a:lnSpc>
              <a:spcBef>
                <a:spcPts val="374"/>
              </a:spcBef>
              <a:buClr>
                <a:srgbClr val="000000"/>
              </a:buClr>
              <a:buFont typeface="Arial"/>
              <a:buChar char="•"/>
            </a:pPr>
            <a:r>
              <a:rPr lang="en-US" sz="1800" b="1" strike="noStrike" spc="-1" dirty="0">
                <a:solidFill>
                  <a:srgbClr val="000000"/>
                </a:solidFill>
                <a:latin typeface="Courier New"/>
              </a:rPr>
              <a:t>null – </a:t>
            </a:r>
            <a:r>
              <a:rPr lang="en-US" sz="1800" b="1" strike="noStrike" spc="-1" dirty="0" err="1">
                <a:solidFill>
                  <a:srgbClr val="000000"/>
                </a:solidFill>
                <a:latin typeface="Courier New"/>
              </a:rPr>
              <a:t>Map.get</a:t>
            </a:r>
            <a:r>
              <a:rPr lang="en-US" sz="1800" b="1" strike="noStrike" spc="-1" dirty="0">
                <a:solidFill>
                  <a:srgbClr val="000000"/>
                </a:solidFill>
                <a:latin typeface="Courier New"/>
              </a:rPr>
              <a:t>(x) </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1" strike="noStrike" spc="-1" dirty="0">
                <a:solidFill>
                  <a:srgbClr val="000000"/>
                </a:solidFill>
                <a:latin typeface="Courier New"/>
              </a:rPr>
              <a:t>-1 – </a:t>
            </a:r>
            <a:r>
              <a:rPr lang="en-US" sz="1800" b="1" strike="noStrike" spc="-1" dirty="0" err="1">
                <a:solidFill>
                  <a:srgbClr val="000000"/>
                </a:solidFill>
                <a:latin typeface="Courier New"/>
              </a:rPr>
              <a:t>List.indexOf</a:t>
            </a:r>
            <a:r>
              <a:rPr lang="en-US" sz="1800" b="1" strike="noStrike" spc="-1" dirty="0">
                <a:solidFill>
                  <a:srgbClr val="000000"/>
                </a:solidFill>
                <a:latin typeface="Courier New"/>
              </a:rPr>
              <a:t>(x)</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1" strike="noStrike" spc="-1" dirty="0" err="1">
                <a:solidFill>
                  <a:srgbClr val="000000"/>
                </a:solidFill>
                <a:latin typeface="Courier New"/>
              </a:rPr>
              <a:t>NaN</a:t>
            </a:r>
            <a:r>
              <a:rPr lang="en-US" sz="1800" b="1" strike="noStrike" spc="-1" dirty="0">
                <a:solidFill>
                  <a:srgbClr val="000000"/>
                </a:solidFill>
                <a:latin typeface="Courier New"/>
              </a:rPr>
              <a:t> – sqrt</a:t>
            </a:r>
            <a:r>
              <a:rPr lang="en-US" sz="1800" b="0" strike="noStrike" spc="-1" dirty="0">
                <a:solidFill>
                  <a:srgbClr val="000000"/>
                </a:solidFill>
                <a:latin typeface="Calibri"/>
              </a:rPr>
              <a:t> of negative number</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Problems with using special value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Hard to distinguish from real values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Hard to propagate up call stack</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Error-prone: programmer forgets to check result? The value is illegal and will cause problems later</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Ugly</a:t>
            </a:r>
          </a:p>
          <a:p>
            <a:pPr marL="171360" indent="-171000">
              <a:lnSpc>
                <a:spcPct val="90000"/>
              </a:lnSpc>
              <a:spcBef>
                <a:spcPts val="751"/>
              </a:spcBef>
              <a:buClr>
                <a:srgbClr val="000000"/>
              </a:buClr>
              <a:buFont typeface="Arial"/>
              <a:buChar char="•"/>
            </a:pPr>
            <a:r>
              <a:rPr lang="en-US" sz="2100" spc="-1" dirty="0">
                <a:solidFill>
                  <a:srgbClr val="000000"/>
                </a:solidFill>
                <a:latin typeface="Calibri"/>
              </a:rPr>
              <a:t>E</a:t>
            </a:r>
            <a:r>
              <a:rPr lang="en-US" sz="2100" b="0" strike="noStrike" spc="-1" dirty="0">
                <a:solidFill>
                  <a:srgbClr val="000000"/>
                </a:solidFill>
                <a:latin typeface="Calibri"/>
              </a:rPr>
              <a:t>xceptions are often a </a:t>
            </a:r>
            <a:r>
              <a:rPr lang="en-US" sz="2100" b="0" strike="noStrike" spc="-1">
                <a:solidFill>
                  <a:srgbClr val="000000"/>
                </a:solidFill>
                <a:latin typeface="Calibri"/>
              </a:rPr>
              <a:t>better solution</a:t>
            </a:r>
            <a:endParaRPr lang="en-US" sz="2100" b="0" strike="noStrike" spc="-1" dirty="0">
              <a:solidFill>
                <a:srgbClr val="000000"/>
              </a:solidFill>
              <a:latin typeface="Calibri"/>
            </a:endParaRPr>
          </a:p>
        </p:txBody>
      </p:sp>
      <p:sp>
        <p:nvSpPr>
          <p:cNvPr id="29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293" name="TextShape 4"/>
          <p:cNvSpPr txBox="1"/>
          <p:nvPr/>
        </p:nvSpPr>
        <p:spPr>
          <a:xfrm>
            <a:off x="6458040" y="6356520"/>
            <a:ext cx="2057040" cy="364680"/>
          </a:xfrm>
          <a:prstGeom prst="rect">
            <a:avLst/>
          </a:prstGeom>
          <a:noFill/>
          <a:ln>
            <a:noFill/>
          </a:ln>
        </p:spPr>
        <p:txBody>
          <a:bodyPr anchor="ctr"/>
          <a:lstStyle/>
          <a:p>
            <a:pPr algn="r">
              <a:lnSpc>
                <a:spcPct val="100000"/>
              </a:lnSpc>
            </a:pPr>
            <a:fld id="{03602E96-DBCC-4007-8E14-9E2AEB4396CB}" type="slidenum">
              <a:rPr lang="en-US" sz="1400" b="0" strike="noStrike" spc="-1">
                <a:solidFill>
                  <a:srgbClr val="8B8B8B"/>
                </a:solidFill>
                <a:latin typeface="Tahoma"/>
                <a:ea typeface="MS PGothic"/>
              </a:rPr>
              <a:t>41</a:t>
            </a:fld>
            <a:endParaRPr lang="en-US" sz="1400" b="0" strike="noStrike" spc="-1">
              <a:latin typeface="Times New Roman"/>
            </a:endParaRPr>
          </a:p>
        </p:txBody>
      </p:sp>
      <p:pic>
        <p:nvPicPr>
          <p:cNvPr id="294" name="Picture 293"/>
          <p:cNvPicPr/>
          <p:nvPr/>
        </p:nvPicPr>
        <p:blipFill>
          <a:blip r:embed="rId3"/>
          <a:stretch/>
        </p:blipFill>
        <p:spPr>
          <a:xfrm>
            <a:off x="6400800" y="91800"/>
            <a:ext cx="2743200" cy="1714320"/>
          </a:xfrm>
          <a:prstGeom prst="rect">
            <a:avLst/>
          </a:prstGeom>
          <a:ln>
            <a:noFill/>
          </a:ln>
        </p:spPr>
      </p:pic>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29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91">
                                            <p:txEl>
                                              <p:pRg st="6" end="6"/>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291">
                                            <p:txEl>
                                              <p:pRg st="7" end="7"/>
                                            </p:txEl>
                                          </p:spTgt>
                                        </p:tgtEl>
                                        <p:attrNameLst>
                                          <p:attrName>style.visibility</p:attrName>
                                        </p:attrNameLst>
                                      </p:cBhvr>
                                      <p:to>
                                        <p:strVal val="visible"/>
                                      </p:to>
                                    </p:set>
                                  </p:childTnLst>
                                </p:cTn>
                              </p:par>
                              <p:par>
                                <p:cTn id="13" presetID="1" presetClass="entr" fill="hold" nodeType="withEffect">
                                  <p:stCondLst>
                                    <p:cond delay="0"/>
                                  </p:stCondLst>
                                  <p:childTnLst>
                                    <p:set>
                                      <p:cBhvr>
                                        <p:cTn id="14" dur="1" fill="hold">
                                          <p:stCondLst>
                                            <p:cond delay="0"/>
                                          </p:stCondLst>
                                        </p:cTn>
                                        <p:tgtEl>
                                          <p:spTgt spid="291">
                                            <p:txEl>
                                              <p:pRg st="8" end="8"/>
                                            </p:txEl>
                                          </p:spTgt>
                                        </p:tgtEl>
                                        <p:attrNameLst>
                                          <p:attrName>style.visibility</p:attrName>
                                        </p:attrNameLst>
                                      </p:cBhvr>
                                      <p:to>
                                        <p:strVal val="visible"/>
                                      </p:to>
                                    </p:set>
                                  </p:childTnLst>
                                </p:cTn>
                              </p:par>
                            </p:childTnLst>
                          </p:cTn>
                        </p:par>
                      </p:childTnLst>
                    </p:cTn>
                  </p:par>
                  <p:par>
                    <p:cTn id="15" fill="hold" nodeType="clickEffect">
                      <p:stCondLst>
                        <p:cond delay="indefinite"/>
                      </p:stCondLst>
                      <p:childTnLst>
                        <p:par>
                          <p:cTn id="16" fill="hold" nodeType="withEffect">
                            <p:stCondLst>
                              <p:cond delay="0"/>
                            </p:stCondLst>
                            <p:childTnLst>
                              <p:par>
                                <p:cTn id="17" presetID="1" presetClass="entr" fill="hold" nodeType="clickEffect">
                                  <p:stCondLst>
                                    <p:cond delay="0"/>
                                  </p:stCondLst>
                                  <p:childTnLst>
                                    <p:set>
                                      <p:cBhvr>
                                        <p:cTn id="18" dur="1" fill="hold">
                                          <p:stCondLst>
                                            <p:cond delay="0"/>
                                          </p:stCondLst>
                                        </p:cTn>
                                        <p:tgtEl>
                                          <p:spTgt spid="2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4A034-C42A-41A5-9B3A-11F57AC70E45}"/>
              </a:ext>
            </a:extLst>
          </p:cNvPr>
          <p:cNvSpPr>
            <a:spLocks noGrp="1"/>
          </p:cNvSpPr>
          <p:nvPr>
            <p:ph type="title"/>
          </p:nvPr>
        </p:nvSpPr>
        <p:spPr/>
        <p:txBody>
          <a:bodyPr/>
          <a:lstStyle/>
          <a:p>
            <a:r>
              <a:rPr lang="en-US" dirty="0"/>
              <a:t>Exceptions vs. Special Values</a:t>
            </a:r>
          </a:p>
        </p:txBody>
      </p:sp>
      <p:sp>
        <p:nvSpPr>
          <p:cNvPr id="3" name="Content Placeholder 2">
            <a:extLst>
              <a:ext uri="{FF2B5EF4-FFF2-40B4-BE49-F238E27FC236}">
                <a16:creationId xmlns:a16="http://schemas.microsoft.com/office/drawing/2014/main" id="{651DA977-3B82-4125-A036-F7EC7ED53296}"/>
              </a:ext>
            </a:extLst>
          </p:cNvPr>
          <p:cNvSpPr>
            <a:spLocks noGrp="1"/>
          </p:cNvSpPr>
          <p:nvPr>
            <p:ph idx="1"/>
          </p:nvPr>
        </p:nvSpPr>
        <p:spPr/>
        <p:txBody>
          <a:bodyPr/>
          <a:lstStyle/>
          <a:p>
            <a:r>
              <a:rPr lang="en-US" dirty="0"/>
              <a:t>Why exceptions?</a:t>
            </a:r>
          </a:p>
          <a:p>
            <a:pPr lvl="1"/>
            <a:r>
              <a:rPr lang="en-US" dirty="0"/>
              <a:t>Handling special values is verbose</a:t>
            </a:r>
          </a:p>
          <a:p>
            <a:pPr lvl="1"/>
            <a:endParaRPr lang="en-US" dirty="0"/>
          </a:p>
          <a:p>
            <a:pPr lvl="1"/>
            <a:endParaRPr lang="en-US" dirty="0"/>
          </a:p>
        </p:txBody>
      </p:sp>
      <p:sp>
        <p:nvSpPr>
          <p:cNvPr id="4" name="TextBox 3">
            <a:extLst>
              <a:ext uri="{FF2B5EF4-FFF2-40B4-BE49-F238E27FC236}">
                <a16:creationId xmlns:a16="http://schemas.microsoft.com/office/drawing/2014/main" id="{C26957A2-51B4-4675-A862-898AE01ABA60}"/>
              </a:ext>
            </a:extLst>
          </p:cNvPr>
          <p:cNvSpPr txBox="1"/>
          <p:nvPr/>
        </p:nvSpPr>
        <p:spPr>
          <a:xfrm>
            <a:off x="302433" y="2944467"/>
            <a:ext cx="4352474" cy="267765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if(</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val1)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val2)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if(</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doSomethingElseAgain</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val3)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etc.</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react to failure of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doSomethingElseAgain</a:t>
            </a:r>
            <a:endPar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else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react to failure of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t>
            </a:r>
            <a:endPar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else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react to failure of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a:t>
            </a:r>
            <a:endPar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6" name="TextBox 5">
            <a:extLst>
              <a:ext uri="{FF2B5EF4-FFF2-40B4-BE49-F238E27FC236}">
                <a16:creationId xmlns:a16="http://schemas.microsoft.com/office/drawing/2014/main" id="{A56C6882-EAAC-4226-866A-5F258FDD3AA0}"/>
              </a:ext>
            </a:extLst>
          </p:cNvPr>
          <p:cNvSpPr txBox="1"/>
          <p:nvPr/>
        </p:nvSpPr>
        <p:spPr>
          <a:xfrm>
            <a:off x="5272427" y="2944467"/>
            <a:ext cx="3871573" cy="2354491"/>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try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doSomethingElseAgain</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catch(</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SomethingException</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e1)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react to failure of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a:t>
            </a:r>
            <a:endPar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catch(</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SomethingElseException</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e2)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react to failure of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t>
            </a:r>
            <a:endPar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catch(</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SomethingElseAgainException</a:t>
            </a: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e3) {</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react to failure of </a:t>
            </a:r>
            <a:r>
              <a:rPr kumimoji="0" lang="en-US" sz="105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doSomethingElseAgain</a:t>
            </a:r>
            <a:endPar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p:txBody>
      </p:sp>
      <p:sp>
        <p:nvSpPr>
          <p:cNvPr id="8" name="TextBox 7">
            <a:extLst>
              <a:ext uri="{FF2B5EF4-FFF2-40B4-BE49-F238E27FC236}">
                <a16:creationId xmlns:a16="http://schemas.microsoft.com/office/drawing/2014/main" id="{F4B7DAE9-F8E4-48C5-AF54-5E8F1C16E0A7}"/>
              </a:ext>
            </a:extLst>
          </p:cNvPr>
          <p:cNvSpPr txBox="1"/>
          <p:nvPr/>
        </p:nvSpPr>
        <p:spPr>
          <a:xfrm>
            <a:off x="4671510" y="3647305"/>
            <a:ext cx="373051" cy="300082"/>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vs.</a:t>
            </a:r>
          </a:p>
        </p:txBody>
      </p:sp>
    </p:spTree>
    <p:extLst>
      <p:ext uri="{BB962C8B-B14F-4D97-AF65-F5344CB8AC3E}">
        <p14:creationId xmlns:p14="http://schemas.microsoft.com/office/powerpoint/2010/main" val="115591969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5822F-4AEF-4A2C-8A4C-0162A224B18D}"/>
              </a:ext>
            </a:extLst>
          </p:cNvPr>
          <p:cNvSpPr>
            <a:spLocks noGrp="1"/>
          </p:cNvSpPr>
          <p:nvPr>
            <p:ph type="title"/>
          </p:nvPr>
        </p:nvSpPr>
        <p:spPr/>
        <p:txBody>
          <a:bodyPr/>
          <a:lstStyle/>
          <a:p>
            <a:r>
              <a:rPr lang="en-US"/>
              <a:t>Exceptions </a:t>
            </a:r>
            <a:r>
              <a:rPr lang="en-US" dirty="0"/>
              <a:t>vs. Special Values</a:t>
            </a:r>
          </a:p>
        </p:txBody>
      </p:sp>
      <p:sp>
        <p:nvSpPr>
          <p:cNvPr id="3" name="Content Placeholder 2">
            <a:extLst>
              <a:ext uri="{FF2B5EF4-FFF2-40B4-BE49-F238E27FC236}">
                <a16:creationId xmlns:a16="http://schemas.microsoft.com/office/drawing/2014/main" id="{43C28B7E-4770-4A2F-A582-C5C4A8748F8C}"/>
              </a:ext>
            </a:extLst>
          </p:cNvPr>
          <p:cNvSpPr>
            <a:spLocks noGrp="1"/>
          </p:cNvSpPr>
          <p:nvPr>
            <p:ph idx="1"/>
          </p:nvPr>
        </p:nvSpPr>
        <p:spPr/>
        <p:txBody>
          <a:bodyPr>
            <a:normAutofit lnSpcReduction="10000"/>
          </a:bodyPr>
          <a:lstStyle/>
          <a:p>
            <a:r>
              <a:rPr lang="en-US" dirty="0"/>
              <a:t>Return codes can cause problems when ignored.</a:t>
            </a:r>
          </a:p>
          <a:p>
            <a:pPr lvl="1"/>
            <a:r>
              <a:rPr lang="en-US" dirty="0"/>
              <a:t>Method returns null reference; reference  is used later in program.</a:t>
            </a:r>
          </a:p>
          <a:p>
            <a:r>
              <a:rPr lang="en-US" dirty="0"/>
              <a:t>Exceptions are typed.</a:t>
            </a:r>
          </a:p>
          <a:p>
            <a:pPr lvl="1"/>
            <a:r>
              <a:rPr lang="en-US" dirty="0"/>
              <a:t>So are special values, but a method can throw multiple types of exception</a:t>
            </a:r>
          </a:p>
          <a:p>
            <a:pPr lvl="1"/>
            <a:r>
              <a:rPr lang="en-US" dirty="0"/>
              <a:t>Methods can only return one type</a:t>
            </a:r>
          </a:p>
          <a:p>
            <a:r>
              <a:rPr lang="en-US" dirty="0" err="1"/>
              <a:t>Java.lang.Math</a:t>
            </a:r>
            <a:r>
              <a:rPr lang="en-US" dirty="0"/>
              <a:t> returns </a:t>
            </a:r>
            <a:r>
              <a:rPr lang="en-US" dirty="0" err="1"/>
              <a:t>NaN</a:t>
            </a:r>
            <a:r>
              <a:rPr lang="en-US" dirty="0"/>
              <a:t> for many standard math functions</a:t>
            </a:r>
          </a:p>
          <a:p>
            <a:pPr lvl="1"/>
            <a:r>
              <a:rPr lang="en-US" dirty="0" err="1"/>
              <a:t>NaNs</a:t>
            </a:r>
            <a:r>
              <a:rPr lang="en-US" dirty="0"/>
              <a:t> are "sticky"</a:t>
            </a:r>
          </a:p>
          <a:p>
            <a:pPr lvl="1"/>
            <a:r>
              <a:rPr lang="en-US" dirty="0" err="1"/>
              <a:t>SomeType</a:t>
            </a:r>
            <a:r>
              <a:rPr lang="en-US" dirty="0"/>
              <a:t> o = add(a, div(b, c)) ;</a:t>
            </a:r>
          </a:p>
          <a:p>
            <a:pPr lvl="1"/>
            <a:r>
              <a:rPr lang="en-US" dirty="0"/>
              <a:t>May be difficult to know where </a:t>
            </a:r>
            <a:r>
              <a:rPr lang="en-US" dirty="0" err="1"/>
              <a:t>NaN</a:t>
            </a:r>
            <a:r>
              <a:rPr lang="en-US" dirty="0"/>
              <a:t> arose </a:t>
            </a:r>
          </a:p>
          <a:p>
            <a:r>
              <a:rPr lang="en-US" dirty="0"/>
              <a:t>General Rule of Thumb:</a:t>
            </a:r>
          </a:p>
          <a:p>
            <a:pPr lvl="1"/>
            <a:r>
              <a:rPr lang="en-US" dirty="0"/>
              <a:t>Throw when something should </a:t>
            </a:r>
            <a:r>
              <a:rPr lang="en-US" b="1" dirty="0"/>
              <a:t>not</a:t>
            </a:r>
            <a:r>
              <a:rPr lang="en-US" dirty="0"/>
              <a:t> happen</a:t>
            </a:r>
          </a:p>
          <a:p>
            <a:pPr lvl="1"/>
            <a:r>
              <a:rPr lang="en-US" dirty="0"/>
              <a:t>Return a special value when something unusual but generally expected can happen and client code can react to it.</a:t>
            </a:r>
          </a:p>
          <a:p>
            <a:pPr lvl="2"/>
            <a:r>
              <a:rPr lang="en-US" dirty="0"/>
              <a:t>Many (not all) </a:t>
            </a:r>
            <a:r>
              <a:rPr lang="en-US" dirty="0" err="1"/>
              <a:t>java.lang.Math</a:t>
            </a:r>
            <a:r>
              <a:rPr lang="en-US" dirty="0"/>
              <a:t> methods return </a:t>
            </a:r>
            <a:r>
              <a:rPr lang="en-US" dirty="0" err="1"/>
              <a:t>NaN</a:t>
            </a:r>
            <a:endParaRPr lang="en-US" dirty="0"/>
          </a:p>
          <a:p>
            <a:pPr lvl="2"/>
            <a:r>
              <a:rPr lang="en-US" dirty="0"/>
              <a:t>Some post Java 7 methods throw </a:t>
            </a:r>
            <a:r>
              <a:rPr lang="en-US" dirty="0" err="1"/>
              <a:t>ArithmeticException</a:t>
            </a:r>
            <a:endParaRPr lang="en-US" dirty="0"/>
          </a:p>
        </p:txBody>
      </p:sp>
    </p:spTree>
    <p:extLst>
      <p:ext uri="{BB962C8B-B14F-4D97-AF65-F5344CB8AC3E}">
        <p14:creationId xmlns:p14="http://schemas.microsoft.com/office/powerpoint/2010/main" val="40754762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Two Distinct Uses of Exceptions</a:t>
            </a:r>
            <a:endParaRPr lang="en-US" sz="3300" b="0" strike="noStrike" spc="-1">
              <a:solidFill>
                <a:srgbClr val="000000"/>
              </a:solidFill>
              <a:latin typeface="Tahoma"/>
            </a:endParaRPr>
          </a:p>
        </p:txBody>
      </p:sp>
      <p:sp>
        <p:nvSpPr>
          <p:cNvPr id="296"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(External) failures (e.g., </a:t>
            </a:r>
            <a:r>
              <a:rPr lang="en-US" sz="2100" spc="-1" dirty="0">
                <a:solidFill>
                  <a:srgbClr val="000000"/>
                </a:solidFill>
                <a:latin typeface="Calibri"/>
              </a:rPr>
              <a:t>device failure</a:t>
            </a:r>
            <a:r>
              <a:rPr lang="en-US" sz="2100" b="0" strike="noStrike" spc="-1" dirty="0">
                <a:solidFill>
                  <a:srgbClr val="000000"/>
                </a:solidFill>
                <a:latin typeface="Calibri"/>
              </a:rPr>
              <a:t>)</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Unexpected by your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Usually unrecoverable. If condition is left unchecked, exception propagates up the stack</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Special results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Expected by your code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Always check and </a:t>
            </a:r>
            <a:r>
              <a:rPr lang="en-US" sz="1800" b="0" strike="noStrike" spc="-1" dirty="0">
                <a:solidFill>
                  <a:srgbClr val="FF0000"/>
                </a:solidFill>
                <a:latin typeface="Calibri"/>
              </a:rPr>
              <a:t>handle locally</a:t>
            </a:r>
            <a:r>
              <a:rPr lang="en-US" sz="1800" b="0" strike="noStrike" spc="-1" dirty="0">
                <a:solidFill>
                  <a:srgbClr val="000000"/>
                </a:solidFill>
                <a:latin typeface="Calibri"/>
              </a:rPr>
              <a:t>. </a:t>
            </a:r>
          </a:p>
          <a:p>
            <a:pPr marL="971640" lvl="2" indent="-171000">
              <a:spcBef>
                <a:spcPts val="374"/>
              </a:spcBef>
              <a:buClr>
                <a:srgbClr val="000000"/>
              </a:buClr>
              <a:buFont typeface="Arial"/>
              <a:buChar char="•"/>
            </a:pPr>
            <a:r>
              <a:rPr lang="en-US" spc="-1" dirty="0">
                <a:solidFill>
                  <a:srgbClr val="000000"/>
                </a:solidFill>
                <a:latin typeface="Calibri"/>
              </a:rPr>
              <a:t>Maybe t</a:t>
            </a:r>
            <a:r>
              <a:rPr lang="en-US" b="0" strike="noStrike" spc="-1" dirty="0">
                <a:solidFill>
                  <a:srgbClr val="000000"/>
                </a:solidFill>
                <a:latin typeface="Calibri"/>
              </a:rPr>
              <a:t>ake special action and continue computing</a:t>
            </a:r>
          </a:p>
          <a:p>
            <a:pPr marL="971640" lvl="2" indent="-171000">
              <a:spcBef>
                <a:spcPts val="374"/>
              </a:spcBef>
              <a:buClr>
                <a:srgbClr val="000000"/>
              </a:buClr>
              <a:buFont typeface="Arial"/>
              <a:buChar char="•"/>
            </a:pPr>
            <a:r>
              <a:rPr lang="en-US" spc="-1" dirty="0">
                <a:solidFill>
                  <a:srgbClr val="000000"/>
                </a:solidFill>
                <a:latin typeface="Calibri"/>
              </a:rPr>
              <a:t>May throw a module-level exception, e.g.</a:t>
            </a:r>
          </a:p>
          <a:p>
            <a:pPr marL="1428840" lvl="3" indent="-171000">
              <a:spcBef>
                <a:spcPts val="374"/>
              </a:spcBef>
              <a:buClr>
                <a:srgbClr val="000000"/>
              </a:buClr>
              <a:buFont typeface="Arial"/>
              <a:buChar char="•"/>
            </a:pPr>
            <a:r>
              <a:rPr lang="en-US" spc="-1" dirty="0">
                <a:latin typeface="Calibri" panose="020F0502020204030204" pitchFamily="34" charset="0"/>
                <a:cs typeface="Calibri" panose="020F0502020204030204" pitchFamily="34" charset="0"/>
              </a:rPr>
              <a:t>In </a:t>
            </a:r>
            <a:r>
              <a:rPr lang="en-US" spc="-1" dirty="0" err="1">
                <a:latin typeface="Courier" pitchFamily="2" charset="0"/>
                <a:cs typeface="Calibri" panose="020F0502020204030204" pitchFamily="34" charset="0"/>
              </a:rPr>
              <a:t>solveQuad</a:t>
            </a:r>
            <a:r>
              <a:rPr lang="en-US" spc="-1" dirty="0">
                <a:latin typeface="Calibri" panose="020F0502020204030204" pitchFamily="34" charset="0"/>
                <a:cs typeface="Calibri" panose="020F0502020204030204" pitchFamily="34" charset="0"/>
              </a:rPr>
              <a:t>, catch an </a:t>
            </a:r>
            <a:r>
              <a:rPr lang="en-US" spc="-1" dirty="0" err="1">
                <a:latin typeface="Courier" pitchFamily="2" charset="0"/>
                <a:cs typeface="Calibri" panose="020F0502020204030204" pitchFamily="34" charset="0"/>
              </a:rPr>
              <a:t>ArithmeticException</a:t>
            </a:r>
            <a:r>
              <a:rPr lang="en-US" spc="-1" dirty="0">
                <a:latin typeface="Calibri" panose="020F0502020204030204" pitchFamily="34" charset="0"/>
                <a:cs typeface="Calibri" panose="020F0502020204030204" pitchFamily="34" charset="0"/>
              </a:rPr>
              <a:t> and throw a </a:t>
            </a:r>
            <a:r>
              <a:rPr lang="en-US" spc="-1" dirty="0" err="1">
                <a:latin typeface="Courier" pitchFamily="2" charset="0"/>
                <a:cs typeface="Courier New" panose="02070309020205020404" pitchFamily="49" charset="0"/>
              </a:rPr>
              <a:t>NoRealSolutionException</a:t>
            </a:r>
            <a:r>
              <a:rPr lang="en-US" spc="-1" dirty="0">
                <a:latin typeface="Calibri" panose="020F0502020204030204" pitchFamily="34" charset="0"/>
                <a:cs typeface="Calibri" panose="020F0502020204030204" pitchFamily="34" charset="0"/>
              </a:rPr>
              <a:t>.</a:t>
            </a:r>
          </a:p>
          <a:p>
            <a:pPr marL="1428840" lvl="3" indent="-171000">
              <a:spcBef>
                <a:spcPts val="374"/>
              </a:spcBef>
              <a:buClr>
                <a:srgbClr val="000000"/>
              </a:buClr>
              <a:buFont typeface="Arial"/>
              <a:buChar char="•"/>
            </a:pPr>
            <a:endParaRPr lang="en-US" b="0" strike="noStrike" spc="-1" dirty="0">
              <a:solidFill>
                <a:srgbClr val="000000"/>
              </a:solidFill>
              <a:latin typeface="Calibri"/>
            </a:endParaRPr>
          </a:p>
        </p:txBody>
      </p:sp>
      <p:sp>
        <p:nvSpPr>
          <p:cNvPr id="297" name="TextShape 3"/>
          <p:cNvSpPr txBox="1"/>
          <p:nvPr/>
        </p:nvSpPr>
        <p:spPr>
          <a:xfrm>
            <a:off x="228600" y="6248520"/>
            <a:ext cx="58669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298" name="TextShape 4"/>
          <p:cNvSpPr txBox="1"/>
          <p:nvPr/>
        </p:nvSpPr>
        <p:spPr>
          <a:xfrm>
            <a:off x="6458040" y="6356520"/>
            <a:ext cx="2057040" cy="364680"/>
          </a:xfrm>
          <a:prstGeom prst="rect">
            <a:avLst/>
          </a:prstGeom>
          <a:noFill/>
          <a:ln>
            <a:noFill/>
          </a:ln>
        </p:spPr>
        <p:txBody>
          <a:bodyPr anchor="ctr"/>
          <a:lstStyle/>
          <a:p>
            <a:pPr algn="r">
              <a:lnSpc>
                <a:spcPct val="100000"/>
              </a:lnSpc>
            </a:pPr>
            <a:fld id="{86A3E698-BA62-41EA-808A-7A47341CB8B0}" type="slidenum">
              <a:rPr lang="en-US" sz="1400" b="0" strike="noStrike" spc="-1">
                <a:solidFill>
                  <a:srgbClr val="8B8B8B"/>
                </a:solidFill>
                <a:latin typeface="Tahoma"/>
                <a:ea typeface="MS PGothic"/>
              </a:rPr>
              <a:t>44</a:t>
            </a:fld>
            <a:endParaRPr lang="en-US" sz="1400" b="0" strike="noStrike" spc="-1">
              <a:latin typeface="Times New Roman"/>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dirty="0">
                <a:solidFill>
                  <a:srgbClr val="000000"/>
                </a:solidFill>
                <a:latin typeface="Calibri Light"/>
              </a:rPr>
              <a:t>Java Exceptions: Checked vs. Unchecked Exceptions</a:t>
            </a:r>
            <a:endParaRPr lang="en-US" sz="3300" b="0" strike="noStrike" spc="-1" dirty="0">
              <a:solidFill>
                <a:srgbClr val="000000"/>
              </a:solidFill>
              <a:latin typeface="Tahoma"/>
            </a:endParaRPr>
          </a:p>
        </p:txBody>
      </p:sp>
      <p:sp>
        <p:nvSpPr>
          <p:cNvPr id="300"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Checked exceptions</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Anything that is a subclass of </a:t>
            </a:r>
            <a:r>
              <a:rPr lang="en-US" sz="1800" b="0" strike="noStrike" spc="-1" dirty="0" err="1">
                <a:solidFill>
                  <a:srgbClr val="000000"/>
                </a:solidFill>
                <a:latin typeface="Courier" pitchFamily="2" charset="0"/>
              </a:rPr>
              <a:t>java.lang.Exception</a:t>
            </a:r>
            <a:endParaRPr lang="en-US" sz="1800" b="0" strike="noStrike" spc="-1" dirty="0">
              <a:solidFill>
                <a:srgbClr val="000000"/>
              </a:solidFill>
              <a:latin typeface="Courier" pitchFamily="2" charset="0"/>
            </a:endParaRPr>
          </a:p>
          <a:p>
            <a:pPr marL="857160" lvl="2" indent="-171000">
              <a:lnSpc>
                <a:spcPct val="100000"/>
              </a:lnSpc>
              <a:spcBef>
                <a:spcPts val="374"/>
              </a:spcBef>
              <a:buClr>
                <a:srgbClr val="000000"/>
              </a:buClr>
              <a:buFont typeface="Arial"/>
              <a:buChar char="•"/>
            </a:pPr>
            <a:r>
              <a:rPr lang="en-US" sz="1500" b="0" strike="noStrike" spc="-1" dirty="0">
                <a:solidFill>
                  <a:srgbClr val="000000"/>
                </a:solidFill>
                <a:latin typeface="Calibri"/>
              </a:rPr>
              <a:t>Except for </a:t>
            </a:r>
            <a:r>
              <a:rPr lang="en-US" sz="1500" b="0" strike="noStrike" spc="-1" dirty="0" err="1">
                <a:solidFill>
                  <a:srgbClr val="000000"/>
                </a:solidFill>
                <a:latin typeface="Courier" pitchFamily="2" charset="0"/>
              </a:rPr>
              <a:t>RuntimeException</a:t>
            </a:r>
            <a:endParaRPr lang="en-US" sz="1500" b="0" strike="noStrike" spc="-1" dirty="0">
              <a:solidFill>
                <a:srgbClr val="000000"/>
              </a:solidFill>
              <a:latin typeface="Courier" pitchFamily="2" charset="0"/>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Unchecked Exceptions </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S</a:t>
            </a:r>
            <a:r>
              <a:rPr lang="en-US" sz="1800" b="0" strike="noStrike" spc="-1" dirty="0">
                <a:solidFill>
                  <a:srgbClr val="000000"/>
                </a:solidFill>
                <a:latin typeface="Calibri"/>
              </a:rPr>
              <a:t>ubclasses of </a:t>
            </a:r>
            <a:r>
              <a:rPr lang="en-US" sz="1800" b="0" strike="noStrike" spc="-1" dirty="0" err="1">
                <a:solidFill>
                  <a:srgbClr val="000000"/>
                </a:solidFill>
                <a:latin typeface="Courier" pitchFamily="2" charset="0"/>
              </a:rPr>
              <a:t>java.lang.RuntimeException</a:t>
            </a:r>
            <a:r>
              <a:rPr lang="en-US" sz="1800" b="0" strike="noStrike" spc="-1" dirty="0">
                <a:solidFill>
                  <a:srgbClr val="000000"/>
                </a:solidFill>
                <a:latin typeface="Courier" pitchFamily="2" charset="0"/>
              </a:rPr>
              <a:t> </a:t>
            </a:r>
            <a:r>
              <a:rPr lang="en-US" sz="1800" b="0" strike="noStrike" spc="-1" dirty="0">
                <a:solidFill>
                  <a:srgbClr val="000000"/>
                </a:solidFill>
                <a:latin typeface="Calibri"/>
              </a:rPr>
              <a:t>and </a:t>
            </a:r>
            <a:r>
              <a:rPr lang="en-US" sz="1800" b="0" strike="noStrike" spc="-1" dirty="0">
                <a:solidFill>
                  <a:srgbClr val="000000"/>
                </a:solidFill>
                <a:latin typeface="Courier" pitchFamily="2" charset="0"/>
              </a:rPr>
              <a:t>Error</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Calls throwing </a:t>
            </a:r>
            <a:r>
              <a:rPr lang="en-US" sz="2100" b="0" strike="noStrike" spc="-1" dirty="0">
                <a:solidFill>
                  <a:srgbClr val="FF0000"/>
                </a:solidFill>
                <a:latin typeface="Calibri"/>
              </a:rPr>
              <a:t>checked</a:t>
            </a:r>
            <a:r>
              <a:rPr lang="en-US" sz="2100" b="0" strike="noStrike" spc="-1" dirty="0">
                <a:solidFill>
                  <a:srgbClr val="000000"/>
                </a:solidFill>
                <a:latin typeface="Calibri"/>
              </a:rPr>
              <a:t> exceptions need to be enclosed in a </a:t>
            </a:r>
            <a:r>
              <a:rPr lang="en-US" sz="2100" b="0" strike="noStrike" spc="-1" dirty="0">
                <a:solidFill>
                  <a:srgbClr val="000000"/>
                </a:solidFill>
                <a:latin typeface="Courier" pitchFamily="2" charset="0"/>
              </a:rPr>
              <a:t>try{} </a:t>
            </a:r>
            <a:r>
              <a:rPr lang="en-US" sz="2100" b="0" strike="noStrike" spc="-1" dirty="0">
                <a:solidFill>
                  <a:srgbClr val="000000"/>
                </a:solidFill>
                <a:latin typeface="Calibri"/>
              </a:rPr>
              <a:t>block or handled in a level above in the caller of the method.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In that case the current method must declare that it throws the exceptions so that the callers can make appropriate arrangements to handle the exception.</a:t>
            </a:r>
          </a:p>
        </p:txBody>
      </p:sp>
      <p:sp>
        <p:nvSpPr>
          <p:cNvPr id="301"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302" name="TextShape 4"/>
          <p:cNvSpPr txBox="1"/>
          <p:nvPr/>
        </p:nvSpPr>
        <p:spPr>
          <a:xfrm>
            <a:off x="6458040" y="6356520"/>
            <a:ext cx="2057040" cy="364680"/>
          </a:xfrm>
          <a:prstGeom prst="rect">
            <a:avLst/>
          </a:prstGeom>
          <a:noFill/>
          <a:ln>
            <a:noFill/>
          </a:ln>
        </p:spPr>
        <p:txBody>
          <a:bodyPr anchor="ctr"/>
          <a:lstStyle/>
          <a:p>
            <a:pPr algn="r">
              <a:lnSpc>
                <a:spcPct val="100000"/>
              </a:lnSpc>
            </a:pPr>
            <a:fld id="{0430268D-1116-47CF-AC82-2BD5CDF09068}" type="slidenum">
              <a:rPr lang="en-US" sz="900" b="0" strike="noStrike" spc="-1">
                <a:solidFill>
                  <a:srgbClr val="8B8B8B"/>
                </a:solidFill>
                <a:latin typeface="Tahoma"/>
                <a:ea typeface="MS PGothic"/>
              </a:rPr>
              <a:t>45</a:t>
            </a:fld>
            <a:endParaRPr lang="en-US" sz="900" b="0" strike="noStrike" spc="-1">
              <a:latin typeface="Times New Roman"/>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A8C0-F9AC-463F-B362-A1FA07DB716C}"/>
              </a:ext>
            </a:extLst>
          </p:cNvPr>
          <p:cNvSpPr>
            <a:spLocks noGrp="1"/>
          </p:cNvSpPr>
          <p:nvPr>
            <p:ph type="title"/>
          </p:nvPr>
        </p:nvSpPr>
        <p:spPr/>
        <p:txBody>
          <a:bodyPr>
            <a:normAutofit/>
          </a:bodyPr>
          <a:lstStyle/>
          <a:p>
            <a:r>
              <a:rPr lang="en-US" spc="-1" dirty="0">
                <a:solidFill>
                  <a:srgbClr val="000000"/>
                </a:solidFill>
              </a:rPr>
              <a:t>Java Exceptions: Checked vs. Unchecked Exceptions</a:t>
            </a:r>
            <a:endParaRPr lang="en-US" dirty="0"/>
          </a:p>
        </p:txBody>
      </p:sp>
      <p:sp>
        <p:nvSpPr>
          <p:cNvPr id="3" name="Content Placeholder 2">
            <a:extLst>
              <a:ext uri="{FF2B5EF4-FFF2-40B4-BE49-F238E27FC236}">
                <a16:creationId xmlns:a16="http://schemas.microsoft.com/office/drawing/2014/main" id="{FC1A87C0-7316-4800-B147-7B01A1184AF5}"/>
              </a:ext>
            </a:extLst>
          </p:cNvPr>
          <p:cNvSpPr>
            <a:spLocks noGrp="1"/>
          </p:cNvSpPr>
          <p:nvPr>
            <p:ph idx="1"/>
          </p:nvPr>
        </p:nvSpPr>
        <p:spPr/>
        <p:txBody>
          <a:bodyPr/>
          <a:lstStyle/>
          <a:p>
            <a:r>
              <a:rPr lang="en-US" dirty="0"/>
              <a:t>Checked exceptions are checked at compile time.</a:t>
            </a:r>
          </a:p>
          <a:p>
            <a:pPr lvl="1"/>
            <a:r>
              <a:rPr lang="en-US" dirty="0"/>
              <a:t>The method must either handle the exception or it must specify the exception using throws keyword.</a:t>
            </a:r>
          </a:p>
        </p:txBody>
      </p:sp>
      <p:sp>
        <p:nvSpPr>
          <p:cNvPr id="4" name="TextBox 3">
            <a:extLst>
              <a:ext uri="{FF2B5EF4-FFF2-40B4-BE49-F238E27FC236}">
                <a16:creationId xmlns:a16="http://schemas.microsoft.com/office/drawing/2014/main" id="{2B9035CC-7E37-4F2F-B4F2-CC77EB7A5899}"/>
              </a:ext>
            </a:extLst>
          </p:cNvPr>
          <p:cNvSpPr txBox="1"/>
          <p:nvPr/>
        </p:nvSpPr>
        <p:spPr>
          <a:xfrm>
            <a:off x="1395523" y="3169832"/>
            <a:ext cx="6540573" cy="3208571"/>
          </a:xfrm>
          <a:prstGeom prst="rect">
            <a:avLst/>
          </a:prstGeom>
          <a:noFill/>
        </p:spPr>
        <p:txBody>
          <a:bodyPr wrap="none" rtlCol="0">
            <a:spAutoFit/>
          </a:bodyPr>
          <a:lstStyle/>
          <a:p>
            <a:pPr defTabSz="685800"/>
            <a:r>
              <a:rPr lang="en-US" sz="1350" dirty="0">
                <a:solidFill>
                  <a:prstClr val="black"/>
                </a:solidFill>
                <a:latin typeface="Courier" pitchFamily="2" charset="0"/>
              </a:rPr>
              <a:t>// compile error – </a:t>
            </a:r>
            <a:r>
              <a:rPr lang="en-US" sz="1350" dirty="0" err="1">
                <a:solidFill>
                  <a:prstClr val="black"/>
                </a:solidFill>
                <a:latin typeface="Courier" pitchFamily="2" charset="0"/>
              </a:rPr>
              <a:t>FileReader</a:t>
            </a:r>
            <a:r>
              <a:rPr lang="en-US" sz="1350" dirty="0">
                <a:solidFill>
                  <a:prstClr val="black"/>
                </a:solidFill>
                <a:latin typeface="Courier" pitchFamily="2" charset="0"/>
              </a:rPr>
              <a:t>, etc. throw </a:t>
            </a:r>
            <a:r>
              <a:rPr lang="en-US" sz="1350" dirty="0" err="1">
                <a:solidFill>
                  <a:prstClr val="black"/>
                </a:solidFill>
                <a:latin typeface="Courier" pitchFamily="2" charset="0"/>
              </a:rPr>
              <a:t>IOException</a:t>
            </a:r>
            <a:endParaRPr lang="en-US" sz="1350" dirty="0">
              <a:solidFill>
                <a:prstClr val="black"/>
              </a:solidFill>
              <a:latin typeface="Courier" pitchFamily="2" charset="0"/>
            </a:endParaRP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IOException</a:t>
            </a:r>
            <a:r>
              <a:rPr lang="en-US" sz="1350" dirty="0">
                <a:solidFill>
                  <a:prstClr val="black"/>
                </a:solidFill>
                <a:latin typeface="Courier" pitchFamily="2" charset="0"/>
              </a:rPr>
              <a:t> is a checked exception</a:t>
            </a:r>
          </a:p>
          <a:p>
            <a:pPr defTabSz="685800"/>
            <a:r>
              <a:rPr lang="en-US" sz="1350" dirty="0">
                <a:solidFill>
                  <a:prstClr val="black"/>
                </a:solidFill>
                <a:latin typeface="Courier" pitchFamily="2" charset="0"/>
              </a:rPr>
              <a:t>// compiler gives unhandled exception error</a:t>
            </a:r>
          </a:p>
          <a:p>
            <a:pPr defTabSz="685800"/>
            <a:r>
              <a:rPr lang="en-US" sz="1350" dirty="0">
                <a:solidFill>
                  <a:prstClr val="black"/>
                </a:solidFill>
                <a:latin typeface="Courier" pitchFamily="2" charset="0"/>
              </a:rPr>
              <a:t>class Main { </a:t>
            </a:r>
          </a:p>
          <a:p>
            <a:pPr defTabSz="685800"/>
            <a:r>
              <a:rPr lang="en-US" sz="1350" dirty="0">
                <a:solidFill>
                  <a:prstClr val="black"/>
                </a:solidFill>
                <a:latin typeface="Courier" pitchFamily="2" charset="0"/>
              </a:rPr>
              <a:t>    public static void main(String[] </a:t>
            </a:r>
            <a:r>
              <a:rPr lang="en-US" sz="1350" dirty="0" err="1">
                <a:solidFill>
                  <a:prstClr val="black"/>
                </a:solidFill>
                <a:latin typeface="Courier" pitchFamily="2" charset="0"/>
              </a:rPr>
              <a:t>args</a:t>
            </a:r>
            <a:r>
              <a:rPr lang="en-US" sz="1350" dirty="0">
                <a:solidFill>
                  <a:prstClr val="black"/>
                </a:solidFill>
                <a:latin typeface="Courier" pitchFamily="2" charset="0"/>
              </a:rPr>
              <a:t>) {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FileReader</a:t>
            </a:r>
            <a:r>
              <a:rPr lang="en-US" sz="1350" dirty="0">
                <a:solidFill>
                  <a:prstClr val="black"/>
                </a:solidFill>
                <a:latin typeface="Courier" pitchFamily="2" charset="0"/>
              </a:rPr>
              <a:t> file = new </a:t>
            </a:r>
            <a:r>
              <a:rPr lang="en-US" sz="1350" dirty="0" err="1">
                <a:solidFill>
                  <a:prstClr val="black"/>
                </a:solidFill>
                <a:latin typeface="Courier" pitchFamily="2" charset="0"/>
              </a:rPr>
              <a:t>FileReader</a:t>
            </a:r>
            <a:r>
              <a:rPr lang="en-US" sz="1350" dirty="0">
                <a:solidFill>
                  <a:prstClr val="black"/>
                </a:solidFill>
                <a:latin typeface="Courier" pitchFamily="2" charset="0"/>
              </a:rPr>
              <a:t>("C:\\test\\a.txt");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BufferedReader</a:t>
            </a:r>
            <a:r>
              <a:rPr lang="en-US" sz="1350" dirty="0">
                <a:solidFill>
                  <a:prstClr val="black"/>
                </a:solidFill>
                <a:latin typeface="Courier" pitchFamily="2" charset="0"/>
              </a:rPr>
              <a:t> </a:t>
            </a:r>
            <a:r>
              <a:rPr lang="en-US" sz="1350" dirty="0" err="1">
                <a:solidFill>
                  <a:prstClr val="black"/>
                </a:solidFill>
                <a:latin typeface="Courier" pitchFamily="2" charset="0"/>
              </a:rPr>
              <a:t>fileInput</a:t>
            </a:r>
            <a:r>
              <a:rPr lang="en-US" sz="1350" dirty="0">
                <a:solidFill>
                  <a:prstClr val="black"/>
                </a:solidFill>
                <a:latin typeface="Courier" pitchFamily="2" charset="0"/>
              </a:rPr>
              <a:t> = new </a:t>
            </a:r>
            <a:r>
              <a:rPr lang="en-US" sz="1350" dirty="0" err="1">
                <a:solidFill>
                  <a:prstClr val="black"/>
                </a:solidFill>
                <a:latin typeface="Courier" pitchFamily="2" charset="0"/>
              </a:rPr>
              <a:t>BufferedReader</a:t>
            </a:r>
            <a:r>
              <a:rPr lang="en-US" sz="1350" dirty="0">
                <a:solidFill>
                  <a:prstClr val="black"/>
                </a:solidFill>
                <a:latin typeface="Courier" pitchFamily="2" charset="0"/>
              </a:rPr>
              <a:t>(file); </a:t>
            </a:r>
          </a:p>
          <a:p>
            <a:pPr defTabSz="685800"/>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 Print first 3 lines of file "C:\test\a.txt" </a:t>
            </a:r>
          </a:p>
          <a:p>
            <a:pPr defTabSz="685800"/>
            <a:r>
              <a:rPr lang="en-US" sz="1350" dirty="0">
                <a:solidFill>
                  <a:prstClr val="black"/>
                </a:solidFill>
                <a:latin typeface="Courier" pitchFamily="2" charset="0"/>
              </a:rPr>
              <a:t>        for (int counter = 0; counter &lt; 3; counter++)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System.out.println</a:t>
            </a:r>
            <a:r>
              <a:rPr lang="en-US" sz="1350" dirty="0">
                <a:solidFill>
                  <a:prstClr val="black"/>
                </a:solidFill>
                <a:latin typeface="Courier" pitchFamily="2" charset="0"/>
              </a:rPr>
              <a:t>(</a:t>
            </a:r>
            <a:r>
              <a:rPr lang="en-US" sz="1350" dirty="0" err="1">
                <a:solidFill>
                  <a:prstClr val="black"/>
                </a:solidFill>
                <a:latin typeface="Courier" pitchFamily="2" charset="0"/>
              </a:rPr>
              <a:t>fileInput.readLine</a:t>
            </a:r>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fileInput.close</a:t>
            </a:r>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 </a:t>
            </a:r>
          </a:p>
          <a:p>
            <a:pPr defTabSz="685800"/>
            <a:r>
              <a:rPr lang="en-US" sz="1350" dirty="0">
                <a:solidFill>
                  <a:prstClr val="black"/>
                </a:solidFill>
                <a:latin typeface="Courier" pitchFamily="2" charset="0"/>
              </a:rPr>
              <a:t>} </a:t>
            </a:r>
          </a:p>
        </p:txBody>
      </p:sp>
    </p:spTree>
    <p:extLst>
      <p:ext uri="{BB962C8B-B14F-4D97-AF65-F5344CB8AC3E}">
        <p14:creationId xmlns:p14="http://schemas.microsoft.com/office/powerpoint/2010/main" val="688616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A8C0-F9AC-463F-B362-A1FA07DB716C}"/>
              </a:ext>
            </a:extLst>
          </p:cNvPr>
          <p:cNvSpPr>
            <a:spLocks noGrp="1"/>
          </p:cNvSpPr>
          <p:nvPr>
            <p:ph type="title"/>
          </p:nvPr>
        </p:nvSpPr>
        <p:spPr/>
        <p:txBody>
          <a:bodyPr>
            <a:normAutofit/>
          </a:bodyPr>
          <a:lstStyle/>
          <a:p>
            <a:r>
              <a:rPr lang="en-US" spc="-1" dirty="0">
                <a:solidFill>
                  <a:srgbClr val="000000"/>
                </a:solidFill>
              </a:rPr>
              <a:t>Java Exceptions: Checked vs. Unchecked Exceptions</a:t>
            </a:r>
            <a:endParaRPr lang="en-US" dirty="0"/>
          </a:p>
        </p:txBody>
      </p:sp>
      <p:sp>
        <p:nvSpPr>
          <p:cNvPr id="3" name="Content Placeholder 2">
            <a:extLst>
              <a:ext uri="{FF2B5EF4-FFF2-40B4-BE49-F238E27FC236}">
                <a16:creationId xmlns:a16="http://schemas.microsoft.com/office/drawing/2014/main" id="{FC1A87C0-7316-4800-B147-7B01A1184AF5}"/>
              </a:ext>
            </a:extLst>
          </p:cNvPr>
          <p:cNvSpPr>
            <a:spLocks noGrp="1"/>
          </p:cNvSpPr>
          <p:nvPr>
            <p:ph idx="1"/>
          </p:nvPr>
        </p:nvSpPr>
        <p:spPr/>
        <p:txBody>
          <a:bodyPr/>
          <a:lstStyle/>
          <a:p>
            <a:r>
              <a:rPr lang="en-US" dirty="0"/>
              <a:t>Checked are checked at compile time.</a:t>
            </a:r>
          </a:p>
          <a:p>
            <a:pPr lvl="1"/>
            <a:r>
              <a:rPr lang="en-US" dirty="0"/>
              <a:t>The method must either handle the exception or it must specify the exception using throws keyword.</a:t>
            </a:r>
          </a:p>
          <a:p>
            <a:pPr lvl="1"/>
            <a:r>
              <a:rPr lang="en-US" dirty="0"/>
              <a:t>Compiler checks that the exception is being handled</a:t>
            </a:r>
          </a:p>
        </p:txBody>
      </p:sp>
      <p:sp>
        <p:nvSpPr>
          <p:cNvPr id="4" name="TextBox 3">
            <a:extLst>
              <a:ext uri="{FF2B5EF4-FFF2-40B4-BE49-F238E27FC236}">
                <a16:creationId xmlns:a16="http://schemas.microsoft.com/office/drawing/2014/main" id="{2B9035CC-7E37-4F2F-B4F2-CC77EB7A5899}"/>
              </a:ext>
            </a:extLst>
          </p:cNvPr>
          <p:cNvSpPr txBox="1"/>
          <p:nvPr/>
        </p:nvSpPr>
        <p:spPr>
          <a:xfrm>
            <a:off x="1395522" y="3169832"/>
            <a:ext cx="6930331" cy="2585323"/>
          </a:xfrm>
          <a:prstGeom prst="rect">
            <a:avLst/>
          </a:prstGeom>
          <a:noFill/>
        </p:spPr>
        <p:txBody>
          <a:bodyPr wrap="square" rtlCol="0">
            <a:spAutoFit/>
          </a:bodyPr>
          <a:lstStyle/>
          <a:p>
            <a:pPr defTabSz="685800"/>
            <a:r>
              <a:rPr lang="en-US" sz="1350" dirty="0">
                <a:solidFill>
                  <a:prstClr val="black"/>
                </a:solidFill>
                <a:latin typeface="Courier" pitchFamily="2" charset="0"/>
              </a:rPr>
              <a:t>class Main { </a:t>
            </a:r>
          </a:p>
          <a:p>
            <a:pPr defTabSz="685800"/>
            <a:r>
              <a:rPr lang="en-US" sz="1350" dirty="0">
                <a:solidFill>
                  <a:prstClr val="black"/>
                </a:solidFill>
                <a:latin typeface="Courier" pitchFamily="2" charset="0"/>
              </a:rPr>
              <a:t>    public static void main(String[] </a:t>
            </a:r>
            <a:r>
              <a:rPr lang="en-US" sz="1350" dirty="0" err="1">
                <a:solidFill>
                  <a:prstClr val="black"/>
                </a:solidFill>
                <a:latin typeface="Courier" pitchFamily="2" charset="0"/>
              </a:rPr>
              <a:t>args</a:t>
            </a:r>
            <a:r>
              <a:rPr lang="en-US" sz="1350" dirty="0">
                <a:solidFill>
                  <a:prstClr val="black"/>
                </a:solidFill>
                <a:latin typeface="Courier" pitchFamily="2" charset="0"/>
              </a:rPr>
              <a:t>) </a:t>
            </a:r>
            <a:r>
              <a:rPr lang="en-US" sz="1350" dirty="0">
                <a:solidFill>
                  <a:srgbClr val="FF0000"/>
                </a:solidFill>
                <a:latin typeface="Courier" pitchFamily="2" charset="0"/>
              </a:rPr>
              <a:t>throws </a:t>
            </a:r>
            <a:r>
              <a:rPr lang="en-US" sz="1350" dirty="0" err="1">
                <a:solidFill>
                  <a:srgbClr val="FF0000"/>
                </a:solidFill>
                <a:latin typeface="Courier" pitchFamily="2" charset="0"/>
              </a:rPr>
              <a:t>IOException</a:t>
            </a:r>
            <a:r>
              <a:rPr lang="en-US" sz="1350" dirty="0">
                <a:solidFill>
                  <a:srgbClr val="FF0000"/>
                </a:solidFill>
                <a:latin typeface="Courier" pitchFamily="2" charset="0"/>
              </a:rPr>
              <a:t> </a:t>
            </a:r>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FileReader</a:t>
            </a:r>
            <a:r>
              <a:rPr lang="en-US" sz="1350" dirty="0">
                <a:solidFill>
                  <a:prstClr val="black"/>
                </a:solidFill>
                <a:latin typeface="Courier" pitchFamily="2" charset="0"/>
              </a:rPr>
              <a:t> file = new </a:t>
            </a:r>
            <a:r>
              <a:rPr lang="en-US" sz="1350" dirty="0" err="1">
                <a:solidFill>
                  <a:prstClr val="black"/>
                </a:solidFill>
                <a:latin typeface="Courier" pitchFamily="2" charset="0"/>
              </a:rPr>
              <a:t>FileReader</a:t>
            </a:r>
            <a:r>
              <a:rPr lang="en-US" sz="1350" dirty="0">
                <a:solidFill>
                  <a:prstClr val="black"/>
                </a:solidFill>
                <a:latin typeface="Courier" pitchFamily="2" charset="0"/>
              </a:rPr>
              <a:t>("C:\\test\\a.txt");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BufferedReader</a:t>
            </a:r>
            <a:r>
              <a:rPr lang="en-US" sz="1350" dirty="0">
                <a:solidFill>
                  <a:prstClr val="black"/>
                </a:solidFill>
                <a:latin typeface="Courier" pitchFamily="2" charset="0"/>
              </a:rPr>
              <a:t> </a:t>
            </a:r>
            <a:r>
              <a:rPr lang="en-US" sz="1350" dirty="0" err="1">
                <a:solidFill>
                  <a:prstClr val="black"/>
                </a:solidFill>
                <a:latin typeface="Courier" pitchFamily="2" charset="0"/>
              </a:rPr>
              <a:t>fileInput</a:t>
            </a:r>
            <a:r>
              <a:rPr lang="en-US" sz="1350" dirty="0">
                <a:solidFill>
                  <a:prstClr val="black"/>
                </a:solidFill>
                <a:latin typeface="Courier" pitchFamily="2" charset="0"/>
              </a:rPr>
              <a:t> = new </a:t>
            </a:r>
            <a:r>
              <a:rPr lang="en-US" sz="1350" dirty="0" err="1">
                <a:solidFill>
                  <a:prstClr val="black"/>
                </a:solidFill>
                <a:latin typeface="Courier" pitchFamily="2" charset="0"/>
              </a:rPr>
              <a:t>BufferedReader</a:t>
            </a:r>
            <a:r>
              <a:rPr lang="en-US" sz="1350" dirty="0">
                <a:solidFill>
                  <a:prstClr val="black"/>
                </a:solidFill>
                <a:latin typeface="Courier" pitchFamily="2" charset="0"/>
              </a:rPr>
              <a:t>(file); </a:t>
            </a:r>
          </a:p>
          <a:p>
            <a:pPr defTabSz="685800"/>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 Print first 3 lines of file "C:\test\a.txt" </a:t>
            </a:r>
          </a:p>
          <a:p>
            <a:pPr defTabSz="685800"/>
            <a:r>
              <a:rPr lang="en-US" sz="1350" dirty="0">
                <a:solidFill>
                  <a:prstClr val="black"/>
                </a:solidFill>
                <a:latin typeface="Courier" pitchFamily="2" charset="0"/>
              </a:rPr>
              <a:t>        for (int counter = 0; counter &lt; 3; counter++)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System.out.println</a:t>
            </a:r>
            <a:r>
              <a:rPr lang="en-US" sz="1350" dirty="0">
                <a:solidFill>
                  <a:prstClr val="black"/>
                </a:solidFill>
                <a:latin typeface="Courier" pitchFamily="2" charset="0"/>
              </a:rPr>
              <a:t>(</a:t>
            </a:r>
            <a:r>
              <a:rPr lang="en-US" sz="1350" dirty="0" err="1">
                <a:solidFill>
                  <a:prstClr val="black"/>
                </a:solidFill>
                <a:latin typeface="Courier" pitchFamily="2" charset="0"/>
              </a:rPr>
              <a:t>fileInput.readLine</a:t>
            </a:r>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a:t>
            </a:r>
            <a:r>
              <a:rPr lang="en-US" sz="1350" dirty="0" err="1">
                <a:solidFill>
                  <a:prstClr val="black"/>
                </a:solidFill>
                <a:latin typeface="Courier" pitchFamily="2" charset="0"/>
              </a:rPr>
              <a:t>fileInput.close</a:t>
            </a:r>
            <a:r>
              <a:rPr lang="en-US" sz="1350" dirty="0">
                <a:solidFill>
                  <a:prstClr val="black"/>
                </a:solidFill>
                <a:latin typeface="Courier" pitchFamily="2" charset="0"/>
              </a:rPr>
              <a:t>(); </a:t>
            </a:r>
          </a:p>
          <a:p>
            <a:pPr defTabSz="685800"/>
            <a:r>
              <a:rPr lang="en-US" sz="1350" dirty="0">
                <a:solidFill>
                  <a:prstClr val="black"/>
                </a:solidFill>
                <a:latin typeface="Courier" pitchFamily="2" charset="0"/>
              </a:rPr>
              <a:t>    } </a:t>
            </a:r>
          </a:p>
          <a:p>
            <a:pPr defTabSz="685800"/>
            <a:r>
              <a:rPr lang="en-US" sz="1350" dirty="0">
                <a:solidFill>
                  <a:prstClr val="black"/>
                </a:solidFill>
                <a:latin typeface="Courier" pitchFamily="2" charset="0"/>
              </a:rPr>
              <a:t>} </a:t>
            </a:r>
          </a:p>
        </p:txBody>
      </p:sp>
    </p:spTree>
    <p:extLst>
      <p:ext uri="{BB962C8B-B14F-4D97-AF65-F5344CB8AC3E}">
        <p14:creationId xmlns:p14="http://schemas.microsoft.com/office/powerpoint/2010/main" val="282728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4A8C0-F9AC-463F-B362-A1FA07DB716C}"/>
              </a:ext>
            </a:extLst>
          </p:cNvPr>
          <p:cNvSpPr>
            <a:spLocks noGrp="1"/>
          </p:cNvSpPr>
          <p:nvPr>
            <p:ph type="title"/>
          </p:nvPr>
        </p:nvSpPr>
        <p:spPr/>
        <p:txBody>
          <a:bodyPr>
            <a:normAutofit/>
          </a:bodyPr>
          <a:lstStyle/>
          <a:p>
            <a:r>
              <a:rPr lang="en-US" spc="-1" dirty="0">
                <a:solidFill>
                  <a:srgbClr val="000000"/>
                </a:solidFill>
              </a:rPr>
              <a:t>Java Exceptions: Checked vs. Unchecked Exceptions</a:t>
            </a:r>
            <a:endParaRPr lang="en-US" dirty="0"/>
          </a:p>
        </p:txBody>
      </p:sp>
      <p:sp>
        <p:nvSpPr>
          <p:cNvPr id="3" name="Content Placeholder 2">
            <a:extLst>
              <a:ext uri="{FF2B5EF4-FFF2-40B4-BE49-F238E27FC236}">
                <a16:creationId xmlns:a16="http://schemas.microsoft.com/office/drawing/2014/main" id="{FC1A87C0-7316-4800-B147-7B01A1184AF5}"/>
              </a:ext>
            </a:extLst>
          </p:cNvPr>
          <p:cNvSpPr>
            <a:spLocks noGrp="1"/>
          </p:cNvSpPr>
          <p:nvPr>
            <p:ph idx="1"/>
          </p:nvPr>
        </p:nvSpPr>
        <p:spPr/>
        <p:txBody>
          <a:bodyPr/>
          <a:lstStyle/>
          <a:p>
            <a:r>
              <a:rPr lang="en-US" dirty="0"/>
              <a:t>Unchecked exceptions are not checked at compile time.</a:t>
            </a:r>
          </a:p>
          <a:p>
            <a:pPr lvl="1"/>
            <a:r>
              <a:rPr lang="en-US" dirty="0"/>
              <a:t>Exceptions under </a:t>
            </a:r>
            <a:r>
              <a:rPr lang="en-US" dirty="0">
                <a:latin typeface="Courier" pitchFamily="2" charset="0"/>
              </a:rPr>
              <a:t>Error</a:t>
            </a:r>
            <a:r>
              <a:rPr lang="en-US" i="1" dirty="0"/>
              <a:t> </a:t>
            </a:r>
            <a:r>
              <a:rPr lang="en-US" dirty="0"/>
              <a:t>and </a:t>
            </a:r>
            <a:r>
              <a:rPr lang="en-US" dirty="0" err="1">
                <a:latin typeface="Courier" pitchFamily="2" charset="0"/>
              </a:rPr>
              <a:t>RuntimeException</a:t>
            </a:r>
            <a:r>
              <a:rPr lang="en-US" i="1" dirty="0"/>
              <a:t> </a:t>
            </a:r>
            <a:r>
              <a:rPr lang="en-US" dirty="0"/>
              <a:t>classes are unchecked exceptions, everything else under throwable is checked.</a:t>
            </a:r>
          </a:p>
          <a:p>
            <a:pPr lvl="1"/>
            <a:r>
              <a:rPr lang="en-US" dirty="0"/>
              <a:t>In C++, all exceptions are unchecked</a:t>
            </a:r>
          </a:p>
          <a:p>
            <a:pPr lvl="1"/>
            <a:r>
              <a:rPr lang="en-US" dirty="0"/>
              <a:t>Checked exceptions are preferred</a:t>
            </a:r>
          </a:p>
          <a:p>
            <a:pPr lvl="2"/>
            <a:r>
              <a:rPr lang="en-US" dirty="0"/>
              <a:t>Compiler checks that exception will be handled</a:t>
            </a:r>
          </a:p>
          <a:p>
            <a:pPr lvl="1"/>
            <a:r>
              <a:rPr lang="en-US" dirty="0">
                <a:latin typeface="Courier" pitchFamily="2" charset="0"/>
              </a:rPr>
              <a:t>Error</a:t>
            </a:r>
            <a:r>
              <a:rPr lang="en-US" dirty="0"/>
              <a:t> class exception should be used for serious problems.</a:t>
            </a:r>
          </a:p>
        </p:txBody>
      </p:sp>
    </p:spTree>
    <p:extLst>
      <p:ext uri="{BB962C8B-B14F-4D97-AF65-F5344CB8AC3E}">
        <p14:creationId xmlns:p14="http://schemas.microsoft.com/office/powerpoint/2010/main" val="140818995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Java Exceptions: Checked vs. Unchecked Exceptions</a:t>
            </a:r>
            <a:endParaRPr lang="en-US" sz="3300" b="0" strike="noStrike" spc="-1">
              <a:solidFill>
                <a:srgbClr val="000000"/>
              </a:solidFill>
              <a:latin typeface="Tahoma"/>
            </a:endParaRPr>
          </a:p>
        </p:txBody>
      </p:sp>
      <p:sp>
        <p:nvSpPr>
          <p:cNvPr id="304" name="TextShape 2"/>
          <p:cNvSpPr txBox="1"/>
          <p:nvPr/>
        </p:nvSpPr>
        <p:spPr>
          <a:xfrm>
            <a:off x="1079105" y="1611823"/>
            <a:ext cx="7886520" cy="4350960"/>
          </a:xfrm>
          <a:prstGeom prst="rect">
            <a:avLst/>
          </a:prstGeom>
          <a:noFill/>
          <a:ln>
            <a:noFill/>
          </a:ln>
        </p:spPr>
        <p:txBody>
          <a:bodyPr/>
          <a:lstStyle/>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Checked</a:t>
            </a:r>
            <a:r>
              <a:rPr lang="en-US" sz="2100" b="0" strike="noStrike" spc="-1" dirty="0">
                <a:solidFill>
                  <a:srgbClr val="000000"/>
                </a:solidFill>
                <a:latin typeface="Calibri"/>
              </a:rPr>
              <a:t> exceptions. For </a:t>
            </a:r>
            <a:r>
              <a:rPr lang="en-US" sz="2100" b="0" strike="noStrike" spc="-1" dirty="0">
                <a:solidFill>
                  <a:srgbClr val="FF0000"/>
                </a:solidFill>
                <a:latin typeface="Calibri"/>
              </a:rPr>
              <a:t>special results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Library: </a:t>
            </a:r>
            <a:r>
              <a:rPr lang="en-US" sz="1800" b="0" u="sng" strike="noStrike" spc="-1" dirty="0">
                <a:solidFill>
                  <a:srgbClr val="000000"/>
                </a:solidFill>
                <a:uFillTx/>
                <a:latin typeface="Calibri"/>
              </a:rPr>
              <a:t>must declare</a:t>
            </a:r>
            <a:r>
              <a:rPr lang="en-US" sz="1800" b="0" strike="noStrike" spc="-1" dirty="0">
                <a:solidFill>
                  <a:srgbClr val="000000"/>
                </a:solidFill>
                <a:latin typeface="Calibri"/>
              </a:rPr>
              <a:t> in signature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Client: </a:t>
            </a:r>
            <a:r>
              <a:rPr lang="en-US" sz="1800" b="0" u="sng" strike="noStrike" spc="-1" dirty="0">
                <a:solidFill>
                  <a:srgbClr val="000000"/>
                </a:solidFill>
                <a:uFillTx/>
                <a:latin typeface="Calibri"/>
              </a:rPr>
              <a:t>must either catch or declare in signature</a:t>
            </a:r>
            <a:endParaRPr lang="en-US" sz="1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It is guaranteed there is a dynamically enclosing catch</a:t>
            </a:r>
          </a:p>
          <a:p>
            <a:pPr marL="171360" indent="-171000">
              <a:lnSpc>
                <a:spcPct val="90000"/>
              </a:lnSpc>
              <a:spcBef>
                <a:spcPts val="751"/>
              </a:spcBef>
              <a:buClr>
                <a:srgbClr val="FF0000"/>
              </a:buClr>
              <a:buFont typeface="Arial"/>
              <a:buChar char="•"/>
            </a:pPr>
            <a:r>
              <a:rPr lang="en-US" sz="2100" b="0" strike="noStrike" spc="-1" dirty="0">
                <a:solidFill>
                  <a:srgbClr val="FF0000"/>
                </a:solidFill>
                <a:latin typeface="Calibri"/>
              </a:rPr>
              <a:t>Unchecked</a:t>
            </a:r>
            <a:r>
              <a:rPr lang="en-US" sz="2100" b="0" strike="noStrike" spc="-1" dirty="0">
                <a:solidFill>
                  <a:srgbClr val="000000"/>
                </a:solidFill>
                <a:latin typeface="Calibri"/>
              </a:rPr>
              <a:t> exceptions. For </a:t>
            </a:r>
            <a:r>
              <a:rPr lang="en-US" sz="2100" b="0" strike="noStrike" spc="-1" dirty="0">
                <a:solidFill>
                  <a:srgbClr val="FF0000"/>
                </a:solidFill>
                <a:latin typeface="Calibri"/>
              </a:rPr>
              <a:t>failures</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Library: no need to declare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Client: no need to catch</a:t>
            </a:r>
          </a:p>
          <a:p>
            <a:pPr marL="514440" lvl="1" indent="-171000">
              <a:lnSpc>
                <a:spcPct val="100000"/>
              </a:lnSpc>
              <a:spcBef>
                <a:spcPts val="374"/>
              </a:spcBef>
              <a:buClr>
                <a:srgbClr val="000000"/>
              </a:buClr>
              <a:buFont typeface="Arial"/>
              <a:buChar char="•"/>
            </a:pPr>
            <a:r>
              <a:rPr lang="en-US" sz="1800" b="0" strike="noStrike" spc="-1" dirty="0" err="1">
                <a:solidFill>
                  <a:srgbClr val="000000"/>
                </a:solidFill>
                <a:latin typeface="Courier" pitchFamily="2" charset="0"/>
              </a:rPr>
              <a:t>RuntimeException</a:t>
            </a:r>
            <a:r>
              <a:rPr lang="en-US" sz="1800" b="0" strike="noStrike" spc="-1" dirty="0">
                <a:solidFill>
                  <a:srgbClr val="000000"/>
                </a:solidFill>
                <a:latin typeface="Calibri"/>
              </a:rPr>
              <a:t> and </a:t>
            </a:r>
            <a:r>
              <a:rPr lang="en-US" sz="1800" b="0" strike="noStrike" spc="-1" dirty="0">
                <a:solidFill>
                  <a:srgbClr val="000000"/>
                </a:solidFill>
                <a:latin typeface="Courier" pitchFamily="2" charset="0"/>
              </a:rPr>
              <a:t>Error</a:t>
            </a:r>
          </a:p>
          <a:p>
            <a:pPr marL="514440" lvl="1" indent="-171000">
              <a:lnSpc>
                <a:spcPct val="100000"/>
              </a:lnSpc>
              <a:spcBef>
                <a:spcPts val="374"/>
              </a:spcBef>
              <a:buClr>
                <a:srgbClr val="000000"/>
              </a:buClr>
              <a:buFont typeface="Arial"/>
              <a:buChar char="•"/>
            </a:pPr>
            <a:r>
              <a:rPr lang="en-US" spc="-1" dirty="0">
                <a:solidFill>
                  <a:srgbClr val="000000"/>
                </a:solidFill>
                <a:latin typeface="Calibri"/>
              </a:rPr>
              <a:t>Often indicates a code problem, i.e. a bug</a:t>
            </a:r>
            <a:endParaRPr lang="en-US" sz="1800" b="0" strike="noStrike" spc="-1" dirty="0">
              <a:solidFill>
                <a:srgbClr val="000000"/>
              </a:solidFill>
              <a:latin typeface="Calibri"/>
            </a:endParaRPr>
          </a:p>
          <a:p>
            <a:pPr marL="57240" indent="-171000">
              <a:spcBef>
                <a:spcPts val="374"/>
              </a:spcBef>
              <a:buClr>
                <a:srgbClr val="000000"/>
              </a:buClr>
              <a:buFont typeface="Arial"/>
              <a:buChar char="•"/>
            </a:pPr>
            <a:r>
              <a:rPr lang="en-US" spc="-1" dirty="0">
                <a:solidFill>
                  <a:srgbClr val="000000"/>
                </a:solidFill>
                <a:latin typeface="Calibri"/>
              </a:rPr>
              <a:t>From the </a:t>
            </a:r>
            <a:r>
              <a:rPr lang="en-US" spc="-1" dirty="0" err="1">
                <a:solidFill>
                  <a:srgbClr val="000000"/>
                </a:solidFill>
                <a:latin typeface="Calibri"/>
              </a:rPr>
              <a:t>JavaDoc</a:t>
            </a:r>
            <a:r>
              <a:rPr lang="en-US" spc="-1" dirty="0">
                <a:solidFill>
                  <a:srgbClr val="000000"/>
                </a:solidFill>
                <a:latin typeface="Calibri"/>
              </a:rPr>
              <a:t> documentation:</a:t>
            </a:r>
          </a:p>
          <a:p>
            <a:pPr lvl="1">
              <a:spcBef>
                <a:spcPts val="374"/>
              </a:spcBef>
              <a:buClr>
                <a:srgbClr val="000000"/>
              </a:buClr>
            </a:pPr>
            <a:r>
              <a:rPr lang="en-US" i="1" dirty="0">
                <a:latin typeface="Calibri" panose="020F0502020204030204" pitchFamily="34" charset="0"/>
                <a:cs typeface="Calibri" panose="020F0502020204030204" pitchFamily="34" charset="0"/>
              </a:rPr>
              <a:t>If a client can reasonably be expected to recover from an exception, make it a </a:t>
            </a:r>
            <a:r>
              <a:rPr lang="en-US" b="1" i="1" dirty="0">
                <a:latin typeface="Calibri" panose="020F0502020204030204" pitchFamily="34" charset="0"/>
                <a:cs typeface="Calibri" panose="020F0502020204030204" pitchFamily="34" charset="0"/>
              </a:rPr>
              <a:t>checked</a:t>
            </a:r>
            <a:r>
              <a:rPr lang="en-US" i="1" dirty="0">
                <a:latin typeface="Calibri" panose="020F0502020204030204" pitchFamily="34" charset="0"/>
                <a:cs typeface="Calibri" panose="020F0502020204030204" pitchFamily="34" charset="0"/>
              </a:rPr>
              <a:t> exception. If a client cannot do anything to recover from the exception, make it an </a:t>
            </a:r>
            <a:r>
              <a:rPr lang="en-US" b="1" i="1" dirty="0">
                <a:latin typeface="Calibri" panose="020F0502020204030204" pitchFamily="34" charset="0"/>
                <a:cs typeface="Calibri" panose="020F0502020204030204" pitchFamily="34" charset="0"/>
              </a:rPr>
              <a:t>unchecked</a:t>
            </a:r>
            <a:r>
              <a:rPr lang="en-US" i="1" dirty="0">
                <a:latin typeface="Calibri" panose="020F0502020204030204" pitchFamily="34" charset="0"/>
                <a:cs typeface="Calibri" panose="020F0502020204030204" pitchFamily="34" charset="0"/>
              </a:rPr>
              <a:t> exception</a:t>
            </a:r>
            <a:endParaRPr lang="en-US" strike="noStrike" spc="-1" dirty="0">
              <a:solidFill>
                <a:srgbClr val="000000"/>
              </a:solidFill>
              <a:latin typeface="Calibri" panose="020F0502020204030204" pitchFamily="34" charset="0"/>
              <a:cs typeface="Calibri" panose="020F0502020204030204" pitchFamily="34" charset="0"/>
            </a:endParaRPr>
          </a:p>
        </p:txBody>
      </p:sp>
      <p:sp>
        <p:nvSpPr>
          <p:cNvPr id="305" name="TextShape 3"/>
          <p:cNvSpPr txBox="1"/>
          <p:nvPr/>
        </p:nvSpPr>
        <p:spPr>
          <a:xfrm>
            <a:off x="228600" y="6248520"/>
            <a:ext cx="60955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06" name="TextShape 4"/>
          <p:cNvSpPr txBox="1"/>
          <p:nvPr/>
        </p:nvSpPr>
        <p:spPr>
          <a:xfrm>
            <a:off x="6458040" y="6356520"/>
            <a:ext cx="2057040" cy="364680"/>
          </a:xfrm>
          <a:prstGeom prst="rect">
            <a:avLst/>
          </a:prstGeom>
          <a:noFill/>
          <a:ln>
            <a:noFill/>
          </a:ln>
        </p:spPr>
        <p:txBody>
          <a:bodyPr anchor="ctr"/>
          <a:lstStyle/>
          <a:p>
            <a:pPr algn="r">
              <a:lnSpc>
                <a:spcPct val="100000"/>
              </a:lnSpc>
            </a:pPr>
            <a:fld id="{9713ACDF-8031-4227-85CF-45AAB8C96BF0}" type="slidenum">
              <a:rPr lang="en-US" sz="1400" b="0" strike="noStrike" spc="-1">
                <a:solidFill>
                  <a:srgbClr val="8B8B8B"/>
                </a:solidFill>
                <a:latin typeface="Tahoma"/>
                <a:ea typeface="MS PGothic"/>
              </a:rPr>
              <a:t>49</a:t>
            </a:fld>
            <a:endParaRPr lang="en-US" sz="14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Goal: Show that Rep Invariant Is Satisfied</a:t>
            </a:r>
            <a:endParaRPr lang="en-US" sz="3300" b="0" strike="noStrike" spc="-1">
              <a:solidFill>
                <a:srgbClr val="000000"/>
              </a:solidFill>
              <a:latin typeface="Tahoma"/>
            </a:endParaRPr>
          </a:p>
        </p:txBody>
      </p:sp>
      <p:sp>
        <p:nvSpPr>
          <p:cNvPr id="132"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Testing</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Choose </a:t>
            </a:r>
            <a:r>
              <a:rPr lang="en-US" sz="2000" b="0" strike="noStrike" spc="-1" dirty="0">
                <a:solidFill>
                  <a:srgbClr val="FF0000"/>
                </a:solidFill>
                <a:latin typeface="Calibri"/>
              </a:rPr>
              <a:t>representative objects</a:t>
            </a:r>
            <a:r>
              <a:rPr lang="en-US" sz="2000" b="0" strike="noStrike" spc="-1" dirty="0">
                <a:solidFill>
                  <a:srgbClr val="000000"/>
                </a:solidFill>
                <a:latin typeface="Calibri"/>
              </a:rPr>
              <a:t> and check rep</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Add </a:t>
            </a:r>
            <a:r>
              <a:rPr lang="en-US" sz="2000" b="0" strike="noStrike" spc="-1" dirty="0" err="1">
                <a:solidFill>
                  <a:srgbClr val="000000"/>
                </a:solidFill>
                <a:latin typeface="Calibri"/>
              </a:rPr>
              <a:t>checkRep</a:t>
            </a:r>
            <a:r>
              <a:rPr lang="en-US" sz="2000" b="0" strike="noStrike" spc="-1" dirty="0">
                <a:solidFill>
                  <a:srgbClr val="000000"/>
                </a:solidFill>
                <a:latin typeface="Calibri"/>
              </a:rPr>
              <a:t>() method that verifies representation after each method use.</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Problem: it is often impossible to exhaustively test, therefore, we have to choose well</a:t>
            </a: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Reasoning</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Prove that </a:t>
            </a:r>
            <a:r>
              <a:rPr lang="en-US" sz="2000" b="0" strike="noStrike" spc="-1" dirty="0">
                <a:solidFill>
                  <a:srgbClr val="FF0000"/>
                </a:solidFill>
                <a:latin typeface="Calibri"/>
              </a:rPr>
              <a:t>all objects</a:t>
            </a:r>
            <a:r>
              <a:rPr lang="en-US" sz="2000" b="0" strike="noStrike" spc="-1" dirty="0">
                <a:solidFill>
                  <a:srgbClr val="000000"/>
                </a:solidFill>
                <a:latin typeface="Calibri"/>
              </a:rPr>
              <a:t> satisfy rep invariant</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Sometimes easier than testing, sometimes harder</a:t>
            </a:r>
          </a:p>
          <a:p>
            <a:pPr marL="514440" lvl="1" indent="-171000">
              <a:lnSpc>
                <a:spcPct val="100000"/>
              </a:lnSpc>
              <a:spcBef>
                <a:spcPts val="374"/>
              </a:spcBef>
              <a:buClr>
                <a:srgbClr val="000000"/>
              </a:buClr>
              <a:buFont typeface="Arial"/>
              <a:buChar char="•"/>
            </a:pPr>
            <a:r>
              <a:rPr lang="en-US" sz="2000" b="0" strike="noStrike" spc="-1" dirty="0">
                <a:solidFill>
                  <a:srgbClr val="000000"/>
                </a:solidFill>
                <a:latin typeface="Calibri"/>
              </a:rPr>
              <a:t>You should know how to use it appropriately</a:t>
            </a:r>
          </a:p>
          <a:p>
            <a:pPr marL="171360" indent="-171000">
              <a:lnSpc>
                <a:spcPct val="90000"/>
              </a:lnSpc>
              <a:spcBef>
                <a:spcPts val="751"/>
              </a:spcBef>
              <a:buClr>
                <a:srgbClr val="000000"/>
              </a:buClr>
              <a:buFont typeface="Arial"/>
              <a:buChar char="•"/>
            </a:pPr>
            <a:r>
              <a:rPr lang="en-US" sz="2000" b="0" strike="noStrike" spc="-1" dirty="0">
                <a:solidFill>
                  <a:srgbClr val="000000"/>
                </a:solidFill>
                <a:latin typeface="Calibri"/>
              </a:rPr>
              <a:t>Why not always leave </a:t>
            </a:r>
            <a:r>
              <a:rPr lang="en-US" sz="2000" b="0" strike="noStrike" spc="-1" dirty="0" err="1">
                <a:solidFill>
                  <a:srgbClr val="000000"/>
                </a:solidFill>
                <a:latin typeface="Calibri"/>
              </a:rPr>
              <a:t>checkRep</a:t>
            </a:r>
            <a:r>
              <a:rPr lang="en-US" sz="2000" b="0" strike="noStrike" spc="-1" dirty="0">
                <a:solidFill>
                  <a:srgbClr val="000000"/>
                </a:solidFill>
                <a:latin typeface="Calibri"/>
              </a:rPr>
              <a:t>() in code?</a:t>
            </a:r>
          </a:p>
          <a:p>
            <a:endParaRPr lang="en-US" sz="2100" b="0" strike="noStrike" spc="-1" dirty="0">
              <a:solidFill>
                <a:srgbClr val="000000"/>
              </a:solidFill>
              <a:latin typeface="Calibri"/>
            </a:endParaRPr>
          </a:p>
        </p:txBody>
      </p:sp>
      <p:sp>
        <p:nvSpPr>
          <p:cNvPr id="133"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34" name="TextShape 4"/>
          <p:cNvSpPr txBox="1"/>
          <p:nvPr/>
        </p:nvSpPr>
        <p:spPr>
          <a:xfrm>
            <a:off x="6458040" y="6356520"/>
            <a:ext cx="2057040" cy="364680"/>
          </a:xfrm>
          <a:prstGeom prst="rect">
            <a:avLst/>
          </a:prstGeom>
          <a:noFill/>
          <a:ln>
            <a:noFill/>
          </a:ln>
        </p:spPr>
        <p:txBody>
          <a:bodyPr anchor="ctr"/>
          <a:lstStyle/>
          <a:p>
            <a:pPr algn="r">
              <a:lnSpc>
                <a:spcPct val="100000"/>
              </a:lnSpc>
            </a:pPr>
            <a:r>
              <a:rPr lang="en-US" sz="1400" b="0" strike="noStrike" spc="-1">
                <a:solidFill>
                  <a:srgbClr val="8B8B8B"/>
                </a:solidFill>
                <a:latin typeface="Tahoma"/>
                <a:ea typeface="MS PGothic"/>
              </a:rPr>
              <a:t> </a:t>
            </a:r>
            <a:fld id="{B30AAD22-C3F8-4709-943C-41ACCF41AAA8}" type="slidenum">
              <a:rPr lang="en-US" sz="1400" b="0" strike="noStrike" spc="-1">
                <a:solidFill>
                  <a:srgbClr val="8B8B8B"/>
                </a:solidFill>
                <a:latin typeface="Tahoma"/>
                <a:ea typeface="MS PGothic"/>
              </a:rPr>
              <a:t>5</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13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13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576B4DE-CA88-4FB4-9B77-4DFE0EA950A6}"/>
              </a:ext>
            </a:extLst>
          </p:cNvPr>
          <p:cNvPicPr>
            <a:picLocks noChangeAspect="1"/>
          </p:cNvPicPr>
          <p:nvPr/>
        </p:nvPicPr>
        <p:blipFill>
          <a:blip r:embed="rId2"/>
          <a:stretch>
            <a:fillRect/>
          </a:stretch>
        </p:blipFill>
        <p:spPr>
          <a:xfrm>
            <a:off x="1323975" y="509587"/>
            <a:ext cx="6496050" cy="5838825"/>
          </a:xfrm>
          <a:prstGeom prst="rect">
            <a:avLst/>
          </a:prstGeom>
        </p:spPr>
      </p:pic>
      <p:sp>
        <p:nvSpPr>
          <p:cNvPr id="5" name="Speech Bubble: Rectangle 4">
            <a:extLst>
              <a:ext uri="{FF2B5EF4-FFF2-40B4-BE49-F238E27FC236}">
                <a16:creationId xmlns:a16="http://schemas.microsoft.com/office/drawing/2014/main" id="{1956F603-39DC-4BA1-AE7D-02F339F7F0DB}"/>
              </a:ext>
            </a:extLst>
          </p:cNvPr>
          <p:cNvSpPr/>
          <p:nvPr/>
        </p:nvSpPr>
        <p:spPr>
          <a:xfrm>
            <a:off x="6875813" y="1104405"/>
            <a:ext cx="1401288" cy="629392"/>
          </a:xfrm>
          <a:prstGeom prst="wedgeRectCallout">
            <a:avLst>
              <a:gd name="adj1" fmla="val -48799"/>
              <a:gd name="adj2" fmla="val 104009"/>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Should not be caught</a:t>
            </a:r>
          </a:p>
        </p:txBody>
      </p:sp>
      <p:sp>
        <p:nvSpPr>
          <p:cNvPr id="7" name="Speech Bubble: Rectangle 6">
            <a:extLst>
              <a:ext uri="{FF2B5EF4-FFF2-40B4-BE49-F238E27FC236}">
                <a16:creationId xmlns:a16="http://schemas.microsoft.com/office/drawing/2014/main" id="{F70BFBD5-E01E-4011-9C47-822137F029D5}"/>
              </a:ext>
            </a:extLst>
          </p:cNvPr>
          <p:cNvSpPr/>
          <p:nvPr/>
        </p:nvSpPr>
        <p:spPr>
          <a:xfrm>
            <a:off x="6210794" y="4393870"/>
            <a:ext cx="1698171" cy="730334"/>
          </a:xfrm>
          <a:prstGeom prst="wedgeRectCallout">
            <a:avLst>
              <a:gd name="adj1" fmla="val -163790"/>
              <a:gd name="adj2" fmla="val -43733"/>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In general, fix the problem</a:t>
            </a:r>
          </a:p>
        </p:txBody>
      </p:sp>
    </p:spTree>
    <p:extLst>
      <p:ext uri="{BB962C8B-B14F-4D97-AF65-F5344CB8AC3E}">
        <p14:creationId xmlns:p14="http://schemas.microsoft.com/office/powerpoint/2010/main" val="21823238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Don’t Ignore Exceptions</a:t>
            </a:r>
            <a:endParaRPr lang="en-US" sz="3300" b="0" strike="noStrike" spc="-1">
              <a:solidFill>
                <a:srgbClr val="000000"/>
              </a:solidFill>
              <a:latin typeface="Tahoma"/>
            </a:endParaRPr>
          </a:p>
        </p:txBody>
      </p:sp>
      <p:sp>
        <p:nvSpPr>
          <p:cNvPr id="343" name="TextShape 2"/>
          <p:cNvSpPr txBox="1"/>
          <p:nvPr/>
        </p:nvSpPr>
        <p:spPr>
          <a:xfrm>
            <a:off x="628560" y="1825560"/>
            <a:ext cx="7886520" cy="4350960"/>
          </a:xfrm>
          <a:prstGeom prst="rect">
            <a:avLst/>
          </a:prstGeom>
          <a:noFill/>
          <a:ln>
            <a:noFill/>
          </a:ln>
        </p:spPr>
        <p:txBody>
          <a:bodyPr>
            <a:normAutofit/>
          </a:bodyPr>
          <a:lstStyle/>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An empty catch block is poor style!</a:t>
            </a:r>
            <a:endParaRPr lang="en-US" sz="21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ea typeface="ＭＳ Ｐゴシック"/>
              </a:rPr>
              <a:t>Often done to hide an error or get program to compile</a:t>
            </a:r>
            <a:endParaRPr lang="en-US" sz="1800" b="0" strike="noStrike" spc="-1" dirty="0">
              <a:solidFill>
                <a:srgbClr val="000000"/>
              </a:solidFill>
              <a:latin typeface="Calibri"/>
            </a:endParaRPr>
          </a:p>
          <a:p>
            <a:r>
              <a:rPr lang="en-US" sz="2000" strike="noStrike" spc="-1" dirty="0">
                <a:solidFill>
                  <a:srgbClr val="000000"/>
                </a:solidFill>
                <a:latin typeface="Courier New"/>
                <a:ea typeface="ＭＳ Ｐゴシック"/>
              </a:rPr>
              <a:t>try {</a:t>
            </a:r>
            <a:endParaRPr lang="en-US" sz="2000" strike="noStrike" spc="-1" dirty="0">
              <a:solidFill>
                <a:srgbClr val="000000"/>
              </a:solidFill>
              <a:latin typeface="Calibri"/>
            </a:endParaRPr>
          </a:p>
          <a:p>
            <a:r>
              <a:rPr lang="en-US" sz="2000" strike="noStrike" spc="-1" dirty="0">
                <a:solidFill>
                  <a:srgbClr val="000000"/>
                </a:solidFill>
                <a:latin typeface="Courier New"/>
                <a:ea typeface="ＭＳ Ｐゴシック"/>
              </a:rPr>
              <a:t>   </a:t>
            </a:r>
            <a:r>
              <a:rPr lang="en-US" sz="2000" strike="noStrike" spc="-1" dirty="0" err="1">
                <a:solidFill>
                  <a:srgbClr val="000000"/>
                </a:solidFill>
                <a:latin typeface="Courier New"/>
                <a:ea typeface="ＭＳ Ｐゴシック"/>
              </a:rPr>
              <a:t>readFile</a:t>
            </a:r>
            <a:r>
              <a:rPr lang="en-US" sz="2000" strike="noStrike" spc="-1" dirty="0">
                <a:solidFill>
                  <a:srgbClr val="000000"/>
                </a:solidFill>
                <a:latin typeface="Courier New"/>
                <a:ea typeface="ＭＳ Ｐゴシック"/>
              </a:rPr>
              <a:t>(filename);</a:t>
            </a:r>
            <a:endParaRPr lang="en-US" sz="2000" strike="noStrike" spc="-1" dirty="0">
              <a:solidFill>
                <a:srgbClr val="000000"/>
              </a:solidFill>
              <a:latin typeface="Calibri"/>
            </a:endParaRPr>
          </a:p>
          <a:p>
            <a:r>
              <a:rPr lang="en-US" sz="2000" strike="noStrike" spc="-1" dirty="0">
                <a:solidFill>
                  <a:srgbClr val="000000"/>
                </a:solidFill>
                <a:latin typeface="Courier New"/>
                <a:ea typeface="ＭＳ Ｐゴシック"/>
              </a:rPr>
              <a:t>} catch (</a:t>
            </a:r>
            <a:r>
              <a:rPr lang="en-US" sz="2000" strike="noStrike" spc="-1" dirty="0" err="1">
                <a:solidFill>
                  <a:srgbClr val="FF0000"/>
                </a:solidFill>
                <a:latin typeface="Courier New"/>
                <a:ea typeface="ＭＳ Ｐゴシック"/>
              </a:rPr>
              <a:t>IOException</a:t>
            </a:r>
            <a:r>
              <a:rPr lang="en-US" sz="2000" strike="noStrike" spc="-1" dirty="0">
                <a:solidFill>
                  <a:srgbClr val="000000"/>
                </a:solidFill>
                <a:latin typeface="Courier New"/>
                <a:ea typeface="ＭＳ Ｐゴシック"/>
              </a:rPr>
              <a:t> e) {} // </a:t>
            </a:r>
            <a:r>
              <a:rPr lang="en-US" sz="2000" strike="noStrike" spc="-1" dirty="0">
                <a:solidFill>
                  <a:srgbClr val="000000"/>
                </a:solidFill>
                <a:latin typeface="Calibri"/>
                <a:ea typeface="ＭＳ Ｐゴシック"/>
              </a:rPr>
              <a:t>do nothing on error</a:t>
            </a:r>
            <a:endParaRPr lang="en-US" sz="2000" strike="noStrike" spc="-1" dirty="0">
              <a:solidFill>
                <a:srgbClr val="000000"/>
              </a:solidFill>
              <a:latin typeface="Calibri"/>
            </a:endParaRPr>
          </a:p>
          <a:p>
            <a:pPr marL="171360" indent="-171000">
              <a:lnSpc>
                <a:spcPct val="100000"/>
              </a:lnSpc>
              <a:spcBef>
                <a:spcPts val="751"/>
              </a:spcBef>
              <a:buClr>
                <a:srgbClr val="000000"/>
              </a:buClr>
              <a:buFont typeface="Arial"/>
              <a:buChar char="•"/>
            </a:pPr>
            <a:r>
              <a:rPr lang="en-US" sz="2100" b="0" strike="noStrike" spc="-1" dirty="0">
                <a:solidFill>
                  <a:srgbClr val="000000"/>
                </a:solidFill>
                <a:latin typeface="Calibri"/>
                <a:ea typeface="ＭＳ Ｐゴシック"/>
              </a:rPr>
              <a:t>At a minimum, print the exception </a:t>
            </a:r>
            <a:endParaRPr lang="en-US" sz="2100" b="0" strike="noStrike" spc="-1" dirty="0">
              <a:solidFill>
                <a:srgbClr val="000000"/>
              </a:solidFill>
              <a:latin typeface="Calibri"/>
            </a:endParaRPr>
          </a:p>
          <a:p>
            <a:pPr>
              <a:lnSpc>
                <a:spcPct val="100000"/>
              </a:lnSpc>
              <a:spcBef>
                <a:spcPts val="751"/>
              </a:spcBef>
            </a:pPr>
            <a:r>
              <a:rPr lang="en-US" strike="noStrike" spc="-1" dirty="0">
                <a:solidFill>
                  <a:srgbClr val="000000"/>
                </a:solidFill>
                <a:latin typeface="Calibri"/>
                <a:ea typeface="ＭＳ Ｐゴシック"/>
              </a:rPr>
              <a:t>    } </a:t>
            </a:r>
            <a:r>
              <a:rPr lang="en-US" strike="noStrike" spc="-1" dirty="0">
                <a:solidFill>
                  <a:srgbClr val="000000"/>
                </a:solidFill>
                <a:latin typeface="Courier New"/>
                <a:ea typeface="ＭＳ Ｐゴシック"/>
              </a:rPr>
              <a:t>catch (</a:t>
            </a:r>
            <a:r>
              <a:rPr lang="en-US" strike="noStrike" spc="-1" dirty="0" err="1">
                <a:solidFill>
                  <a:srgbClr val="000000"/>
                </a:solidFill>
                <a:latin typeface="Courier New"/>
                <a:ea typeface="ＭＳ Ｐゴシック"/>
              </a:rPr>
              <a:t>IOException</a:t>
            </a:r>
            <a:r>
              <a:rPr lang="en-US" strike="noStrike" spc="-1" dirty="0">
                <a:solidFill>
                  <a:srgbClr val="000000"/>
                </a:solidFill>
                <a:latin typeface="Courier New"/>
                <a:ea typeface="ＭＳ Ｐゴシック"/>
              </a:rPr>
              <a:t> e) {</a:t>
            </a:r>
            <a:endParaRPr lang="en-US" strike="noStrike" spc="-1" dirty="0">
              <a:solidFill>
                <a:srgbClr val="000000"/>
              </a:solidFill>
              <a:latin typeface="Calibri"/>
            </a:endParaRPr>
          </a:p>
          <a:p>
            <a:pPr>
              <a:lnSpc>
                <a:spcPct val="100000"/>
              </a:lnSpc>
              <a:spcBef>
                <a:spcPts val="751"/>
              </a:spcBef>
            </a:pPr>
            <a:r>
              <a:rPr lang="en-US" strike="noStrike" spc="-1" dirty="0">
                <a:solidFill>
                  <a:srgbClr val="000000"/>
                </a:solidFill>
                <a:latin typeface="Courier New"/>
                <a:ea typeface="ＭＳ Ｐゴシック"/>
              </a:rPr>
              <a:t>    </a:t>
            </a:r>
            <a:r>
              <a:rPr lang="en-US" strike="noStrike" spc="-1" dirty="0" err="1">
                <a:solidFill>
                  <a:srgbClr val="000000"/>
                </a:solidFill>
                <a:latin typeface="Courier New"/>
                <a:ea typeface="ＭＳ Ｐゴシック"/>
              </a:rPr>
              <a:t>e.printStackTrace</a:t>
            </a:r>
            <a:r>
              <a:rPr lang="en-US" strike="noStrike" spc="-1" dirty="0">
                <a:solidFill>
                  <a:srgbClr val="000000"/>
                </a:solidFill>
                <a:latin typeface="Courier New"/>
                <a:ea typeface="ＭＳ Ｐゴシック"/>
              </a:rPr>
              <a:t>();</a:t>
            </a:r>
            <a:endParaRPr lang="en-US" strike="noStrike" spc="-1" dirty="0">
              <a:solidFill>
                <a:srgbClr val="000000"/>
              </a:solidFill>
              <a:latin typeface="Calibri"/>
            </a:endParaRPr>
          </a:p>
          <a:p>
            <a:pPr>
              <a:lnSpc>
                <a:spcPct val="100000"/>
              </a:lnSpc>
              <a:spcBef>
                <a:spcPts val="751"/>
              </a:spcBef>
            </a:pPr>
            <a:r>
              <a:rPr lang="en-US" strike="noStrike" spc="-1" dirty="0">
                <a:solidFill>
                  <a:srgbClr val="000000"/>
                </a:solidFill>
                <a:latin typeface="Courier New"/>
                <a:ea typeface="ＭＳ Ｐゴシック"/>
              </a:rPr>
              <a:t>  }</a:t>
            </a:r>
            <a:endParaRPr lang="en-US" strike="noStrike" spc="-1" dirty="0">
              <a:solidFill>
                <a:srgbClr val="000000"/>
              </a:solidFill>
              <a:latin typeface="Calibri"/>
            </a:endParaRPr>
          </a:p>
        </p:txBody>
      </p:sp>
      <p:sp>
        <p:nvSpPr>
          <p:cNvPr id="344"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45" name="TextShape 4"/>
          <p:cNvSpPr txBox="1"/>
          <p:nvPr/>
        </p:nvSpPr>
        <p:spPr>
          <a:xfrm>
            <a:off x="6458040" y="6356520"/>
            <a:ext cx="2057040" cy="364680"/>
          </a:xfrm>
          <a:prstGeom prst="rect">
            <a:avLst/>
          </a:prstGeom>
          <a:noFill/>
          <a:ln>
            <a:noFill/>
          </a:ln>
        </p:spPr>
        <p:txBody>
          <a:bodyPr anchor="ctr"/>
          <a:lstStyle/>
          <a:p>
            <a:pPr algn="r">
              <a:lnSpc>
                <a:spcPct val="100000"/>
              </a:lnSpc>
            </a:pPr>
            <a:fld id="{A44FB2DE-8AE6-43F3-BBDA-76AD5F3B50F3}" type="slidenum">
              <a:rPr lang="en-US" sz="1400" b="0" strike="noStrike" spc="-1">
                <a:solidFill>
                  <a:srgbClr val="8B8B8B"/>
                </a:solidFill>
                <a:latin typeface="Tahoma"/>
                <a:ea typeface="MS PGothic"/>
              </a:rPr>
              <a:t>51</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343">
                                            <p:txEl>
                                              <p:pRg st="5" end="5"/>
                                            </p:txEl>
                                          </p:spTgt>
                                        </p:tgtEl>
                                        <p:attrNameLst>
                                          <p:attrName>style.visibility</p:attrName>
                                        </p:attrNameLst>
                                      </p:cBhvr>
                                      <p:to>
                                        <p:strVal val="visible"/>
                                      </p:to>
                                    </p:set>
                                  </p:childTnLst>
                                </p:cTn>
                              </p:par>
                              <p:par>
                                <p:cTn id="7" presetID="1" presetClass="entr" fill="hold" nodeType="withEffect">
                                  <p:stCondLst>
                                    <p:cond delay="0"/>
                                  </p:stCondLst>
                                  <p:childTnLst>
                                    <p:set>
                                      <p:cBhvr>
                                        <p:cTn id="8" dur="1" fill="hold">
                                          <p:stCondLst>
                                            <p:cond delay="0"/>
                                          </p:stCondLst>
                                        </p:cTn>
                                        <p:tgtEl>
                                          <p:spTgt spid="343">
                                            <p:txEl>
                                              <p:pRg st="6" end="6"/>
                                            </p:txEl>
                                          </p:spTgt>
                                        </p:tgtEl>
                                        <p:attrNameLst>
                                          <p:attrName>style.visibility</p:attrName>
                                        </p:attrNameLst>
                                      </p:cBhvr>
                                      <p:to>
                                        <p:strVal val="visible"/>
                                      </p:to>
                                    </p:set>
                                  </p:childTnLst>
                                </p:cTn>
                              </p:par>
                              <p:par>
                                <p:cTn id="9" presetID="1" presetClass="entr" fill="hold" nodeType="withEffect">
                                  <p:stCondLst>
                                    <p:cond delay="0"/>
                                  </p:stCondLst>
                                  <p:childTnLst>
                                    <p:set>
                                      <p:cBhvr>
                                        <p:cTn id="10" dur="1" fill="hold">
                                          <p:stCondLst>
                                            <p:cond delay="0"/>
                                          </p:stCondLst>
                                        </p:cTn>
                                        <p:tgtEl>
                                          <p:spTgt spid="343">
                                            <p:txEl>
                                              <p:pRg st="7" end="7"/>
                                            </p:txEl>
                                          </p:spTgt>
                                        </p:tgtEl>
                                        <p:attrNameLst>
                                          <p:attrName>style.visibility</p:attrName>
                                        </p:attrNameLst>
                                      </p:cBhvr>
                                      <p:to>
                                        <p:strVal val="visible"/>
                                      </p:to>
                                    </p:set>
                                  </p:childTnLst>
                                </p:cTn>
                              </p:par>
                              <p:par>
                                <p:cTn id="11" presetID="1" presetClass="entr" fill="hold" nodeType="withEffect">
                                  <p:stCondLst>
                                    <p:cond delay="0"/>
                                  </p:stCondLst>
                                  <p:childTnLst>
                                    <p:set>
                                      <p:cBhvr>
                                        <p:cTn id="12" dur="1" fill="hold">
                                          <p:stCondLst>
                                            <p:cond delay="0"/>
                                          </p:stCondLst>
                                        </p:cTn>
                                        <p:tgtEl>
                                          <p:spTgt spid="34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Exceptions, review</a:t>
            </a:r>
            <a:endParaRPr lang="en-US" sz="3300" b="0" strike="noStrike" spc="-1">
              <a:solidFill>
                <a:srgbClr val="000000"/>
              </a:solidFill>
              <a:latin typeface="Tahoma"/>
            </a:endParaRPr>
          </a:p>
        </p:txBody>
      </p:sp>
      <p:sp>
        <p:nvSpPr>
          <p:cNvPr id="347"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Use an exception when</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Checking the condition is feasible</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Used in a broad or unpredictable context</a:t>
            </a:r>
          </a:p>
          <a:p>
            <a:pPr>
              <a:lnSpc>
                <a:spcPct val="90000"/>
              </a:lnSpc>
              <a:spcBef>
                <a:spcPts val="751"/>
              </a:spcBef>
            </a:pPr>
            <a:endParaRPr lang="en-US" sz="1800" b="0" strike="noStrike" spc="-1">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a:solidFill>
                  <a:srgbClr val="000000"/>
                </a:solidFill>
                <a:latin typeface="Calibri"/>
              </a:rPr>
              <a:t>Use a precondition when</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Checking would be prohibitive</a:t>
            </a:r>
          </a:p>
          <a:p>
            <a:pPr marL="857160" lvl="2" indent="-171000">
              <a:lnSpc>
                <a:spcPct val="100000"/>
              </a:lnSpc>
              <a:spcBef>
                <a:spcPts val="374"/>
              </a:spcBef>
              <a:buClr>
                <a:srgbClr val="000000"/>
              </a:buClr>
              <a:buFont typeface="Arial"/>
              <a:buChar char="•"/>
            </a:pPr>
            <a:r>
              <a:rPr lang="en-US" sz="1500" b="0" strike="noStrike" spc="-1">
                <a:solidFill>
                  <a:srgbClr val="000000"/>
                </a:solidFill>
                <a:latin typeface="Calibri"/>
              </a:rPr>
              <a:t>E.g., requiring that a list is sorted</a:t>
            </a:r>
          </a:p>
          <a:p>
            <a:pPr marL="514440" lvl="1" indent="-171000">
              <a:lnSpc>
                <a:spcPct val="100000"/>
              </a:lnSpc>
              <a:spcBef>
                <a:spcPts val="374"/>
              </a:spcBef>
              <a:buClr>
                <a:srgbClr val="000000"/>
              </a:buClr>
              <a:buFont typeface="Arial"/>
              <a:buChar char="•"/>
            </a:pPr>
            <a:r>
              <a:rPr lang="en-US" sz="1800" b="0" strike="noStrike" spc="-1">
                <a:solidFill>
                  <a:srgbClr val="000000"/>
                </a:solidFill>
                <a:latin typeface="Calibri"/>
              </a:rPr>
              <a:t>Used in a narrow context in which calls can be checked</a:t>
            </a:r>
          </a:p>
        </p:txBody>
      </p:sp>
      <p:sp>
        <p:nvSpPr>
          <p:cNvPr id="348"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49" name="TextShape 4"/>
          <p:cNvSpPr txBox="1"/>
          <p:nvPr/>
        </p:nvSpPr>
        <p:spPr>
          <a:xfrm>
            <a:off x="6458040" y="6356520"/>
            <a:ext cx="2057040" cy="364680"/>
          </a:xfrm>
          <a:prstGeom prst="rect">
            <a:avLst/>
          </a:prstGeom>
          <a:noFill/>
          <a:ln>
            <a:noFill/>
          </a:ln>
        </p:spPr>
        <p:txBody>
          <a:bodyPr anchor="ctr"/>
          <a:lstStyle/>
          <a:p>
            <a:pPr algn="r">
              <a:lnSpc>
                <a:spcPct val="100000"/>
              </a:lnSpc>
            </a:pPr>
            <a:fld id="{6A2BEC24-7879-444E-B8BC-FB5EE083FD9B}" type="slidenum">
              <a:rPr lang="en-US" sz="1400" b="0" strike="noStrike" spc="-1">
                <a:solidFill>
                  <a:srgbClr val="8B8B8B"/>
                </a:solidFill>
                <a:latin typeface="Tahoma"/>
                <a:ea typeface="MS PGothic"/>
              </a:rPr>
              <a:t>52</a:t>
            </a:fld>
            <a:endParaRPr lang="en-US" sz="1400" b="0" strike="noStrike" spc="-1">
              <a:latin typeface="Times New Roman"/>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Exceptions, review</a:t>
            </a:r>
            <a:endParaRPr lang="en-US" sz="3300" b="0" strike="noStrike" spc="-1">
              <a:solidFill>
                <a:srgbClr val="000000"/>
              </a:solidFill>
              <a:latin typeface="Tahoma"/>
            </a:endParaRPr>
          </a:p>
        </p:txBody>
      </p:sp>
      <p:sp>
        <p:nvSpPr>
          <p:cNvPr id="351" name="TextShape 2"/>
          <p:cNvSpPr txBox="1"/>
          <p:nvPr/>
        </p:nvSpPr>
        <p:spPr>
          <a:xfrm>
            <a:off x="628560" y="1825560"/>
            <a:ext cx="7886520" cy="435096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Avoid preconditions because</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Caller may violate precondition</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Program can fail in an uninformative or dangerous way</a:t>
            </a:r>
          </a:p>
          <a:p>
            <a:pPr marL="971640" lvl="2" indent="-171000">
              <a:spcBef>
                <a:spcPts val="374"/>
              </a:spcBef>
              <a:buClr>
                <a:srgbClr val="000000"/>
              </a:buClr>
              <a:buFont typeface="Arial"/>
              <a:buChar char="•"/>
            </a:pPr>
            <a:r>
              <a:rPr lang="en-US" spc="-1" dirty="0">
                <a:solidFill>
                  <a:srgbClr val="000000"/>
                </a:solidFill>
                <a:latin typeface="Calibri"/>
              </a:rPr>
              <a:t>P</a:t>
            </a:r>
            <a:r>
              <a:rPr lang="en-US" b="0" strike="noStrike" spc="-1" dirty="0">
                <a:solidFill>
                  <a:srgbClr val="000000"/>
                </a:solidFill>
                <a:latin typeface="Calibri"/>
              </a:rPr>
              <a:t>rogram should fail as early as possible</a:t>
            </a:r>
          </a:p>
          <a:p>
            <a:pPr marL="514440" lvl="1" indent="-171000">
              <a:spcBef>
                <a:spcPts val="374"/>
              </a:spcBef>
              <a:buClr>
                <a:srgbClr val="000000"/>
              </a:buClr>
              <a:buFont typeface="Arial"/>
              <a:buChar char="•"/>
            </a:pPr>
            <a:r>
              <a:rPr lang="en-US" b="0" strike="noStrike" spc="-1" dirty="0">
                <a:solidFill>
                  <a:srgbClr val="000000"/>
                </a:solidFill>
                <a:latin typeface="Calibri"/>
              </a:rPr>
              <a:t>Stronger preconditions -&gt; Weaker specifications</a:t>
            </a:r>
          </a:p>
          <a:p>
            <a:pPr>
              <a:lnSpc>
                <a:spcPct val="90000"/>
              </a:lnSpc>
              <a:spcBef>
                <a:spcPts val="751"/>
              </a:spcBef>
            </a:pP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Use checked exceptions most of the time</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Handle exceptions </a:t>
            </a:r>
            <a:r>
              <a:rPr lang="en-US" sz="2100" b="0" u="sng" strike="noStrike" spc="-1" dirty="0">
                <a:solidFill>
                  <a:srgbClr val="000000"/>
                </a:solidFill>
                <a:uFillTx/>
                <a:latin typeface="Calibri"/>
              </a:rPr>
              <a:t>sooner rather than later</a:t>
            </a:r>
            <a:endParaRPr lang="en-US" sz="2100" b="0" strike="noStrike" spc="-1" dirty="0">
              <a:solidFill>
                <a:srgbClr val="000000"/>
              </a:solidFill>
              <a:latin typeface="Calibri"/>
            </a:endParaRPr>
          </a:p>
        </p:txBody>
      </p:sp>
      <p:sp>
        <p:nvSpPr>
          <p:cNvPr id="35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53" name="TextShape 4"/>
          <p:cNvSpPr txBox="1"/>
          <p:nvPr/>
        </p:nvSpPr>
        <p:spPr>
          <a:xfrm>
            <a:off x="6458040" y="6356520"/>
            <a:ext cx="2057040" cy="364680"/>
          </a:xfrm>
          <a:prstGeom prst="rect">
            <a:avLst/>
          </a:prstGeom>
          <a:noFill/>
          <a:ln>
            <a:noFill/>
          </a:ln>
        </p:spPr>
        <p:txBody>
          <a:bodyPr anchor="ctr"/>
          <a:lstStyle/>
          <a:p>
            <a:pPr algn="r">
              <a:lnSpc>
                <a:spcPct val="100000"/>
              </a:lnSpc>
            </a:pPr>
            <a:fld id="{BEE1F8B8-2EFF-4188-8CDF-6F1CC1D5A650}" type="slidenum">
              <a:rPr lang="en-US" sz="1400" b="0" strike="noStrike" spc="-1">
                <a:solidFill>
                  <a:srgbClr val="8B8B8B"/>
                </a:solidFill>
                <a:latin typeface="Tahoma"/>
                <a:ea typeface="MS PGothic"/>
              </a:rPr>
              <a:t>53</a:t>
            </a:fld>
            <a:endParaRPr lang="en-US" sz="1400" b="0" strike="noStrike" spc="-1">
              <a:latin typeface="Times New Roman"/>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spc="-1" dirty="0">
                <a:solidFill>
                  <a:srgbClr val="000000"/>
                </a:solidFill>
                <a:latin typeface="Calibri Light"/>
              </a:rPr>
              <a:t>C</a:t>
            </a:r>
            <a:r>
              <a:rPr lang="en-US" sz="3300" b="0" strike="noStrike" spc="-1" dirty="0">
                <a:solidFill>
                  <a:srgbClr val="000000"/>
                </a:solidFill>
                <a:latin typeface="Calibri Light"/>
              </a:rPr>
              <a:t>hecked </a:t>
            </a:r>
            <a:r>
              <a:rPr lang="en-US" sz="3300" spc="-1" dirty="0">
                <a:solidFill>
                  <a:srgbClr val="000000"/>
                </a:solidFill>
                <a:latin typeface="Calibri Light"/>
              </a:rPr>
              <a:t>vs. Unchecked </a:t>
            </a:r>
            <a:r>
              <a:rPr lang="en-US" sz="3300" b="0" strike="noStrike" spc="-1" dirty="0">
                <a:solidFill>
                  <a:srgbClr val="000000"/>
                </a:solidFill>
                <a:latin typeface="Calibri Light"/>
              </a:rPr>
              <a:t>exceptions</a:t>
            </a:r>
            <a:endParaRPr lang="en-US" sz="3300" b="0" strike="noStrike" spc="-1" dirty="0">
              <a:solidFill>
                <a:srgbClr val="000000"/>
              </a:solidFill>
              <a:latin typeface="Tahoma"/>
            </a:endParaRPr>
          </a:p>
        </p:txBody>
      </p:sp>
      <p:sp>
        <p:nvSpPr>
          <p:cNvPr id="355" name="TextShape 2"/>
          <p:cNvSpPr txBox="1"/>
          <p:nvPr/>
        </p:nvSpPr>
        <p:spPr>
          <a:xfrm>
            <a:off x="628560" y="1825560"/>
            <a:ext cx="7886520" cy="4350960"/>
          </a:xfrm>
          <a:prstGeom prst="rect">
            <a:avLst/>
          </a:prstGeom>
          <a:noFill/>
          <a:ln>
            <a:noFill/>
          </a:ln>
        </p:spPr>
        <p:txBody>
          <a:bodyPr>
            <a:normAutofit lnSpcReduction="10000"/>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Unchecked exceptions are better if clients will usually write code that ensures the exception will not happen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The exception reflects completely unanticipated failures</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Otherwise, use a checked exception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Must be caught and handled – prevents program defects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Checked exceptions should be locally caught and handled</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Checked exceptions that propagate long distance are bad design</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If not caught, generates a program termination</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Java sometimes uses null or </a:t>
            </a:r>
            <a:r>
              <a:rPr lang="en-US" sz="2800" b="0" strike="noStrike" spc="-1">
                <a:solidFill>
                  <a:srgbClr val="000000"/>
                </a:solidFill>
                <a:latin typeface="Calibri"/>
              </a:rPr>
              <a:t>NaN </a:t>
            </a:r>
            <a:r>
              <a:rPr lang="en-US" sz="2800" b="0" strike="noStrike" spc="-1" dirty="0">
                <a:solidFill>
                  <a:srgbClr val="000000"/>
                </a:solidFill>
                <a:latin typeface="Calibri"/>
              </a:rPr>
              <a:t>as special value</a:t>
            </a:r>
          </a:p>
        </p:txBody>
      </p:sp>
      <p:sp>
        <p:nvSpPr>
          <p:cNvPr id="356" name="TextShape 3"/>
          <p:cNvSpPr txBox="1"/>
          <p:nvPr/>
        </p:nvSpPr>
        <p:spPr>
          <a:xfrm>
            <a:off x="228600" y="6248520"/>
            <a:ext cx="586692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357" name="TextShape 4"/>
          <p:cNvSpPr txBox="1"/>
          <p:nvPr/>
        </p:nvSpPr>
        <p:spPr>
          <a:xfrm>
            <a:off x="6458040" y="6356520"/>
            <a:ext cx="2057040" cy="364680"/>
          </a:xfrm>
          <a:prstGeom prst="rect">
            <a:avLst/>
          </a:prstGeom>
          <a:noFill/>
          <a:ln>
            <a:noFill/>
          </a:ln>
        </p:spPr>
        <p:txBody>
          <a:bodyPr anchor="ctr"/>
          <a:lstStyle/>
          <a:p>
            <a:pPr algn="r">
              <a:lnSpc>
                <a:spcPct val="100000"/>
              </a:lnSpc>
            </a:pPr>
            <a:fld id="{FC8BEE0B-6641-4A27-B958-17717CD7166A}" type="slidenum">
              <a:rPr lang="en-US" sz="1400" b="0" strike="noStrike" spc="-1">
                <a:solidFill>
                  <a:srgbClr val="8B8B8B"/>
                </a:solidFill>
                <a:latin typeface="Tahoma"/>
                <a:ea typeface="MS PGothic"/>
              </a:rPr>
              <a:t>54</a:t>
            </a:fld>
            <a:endParaRPr lang="en-US" sz="14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Ways to Make New Objects</a:t>
            </a:r>
            <a:endParaRPr lang="en-US" sz="3300" b="0" strike="noStrike" spc="-1">
              <a:solidFill>
                <a:srgbClr val="000000"/>
              </a:solidFill>
              <a:latin typeface="Tahoma"/>
            </a:endParaRPr>
          </a:p>
        </p:txBody>
      </p:sp>
      <p:sp>
        <p:nvSpPr>
          <p:cNvPr id="140" name="TextShape 2"/>
          <p:cNvSpPr txBox="1"/>
          <p:nvPr/>
        </p:nvSpPr>
        <p:spPr>
          <a:xfrm>
            <a:off x="228600" y="6248520"/>
            <a:ext cx="57909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41" name="TextShape 3"/>
          <p:cNvSpPr txBox="1"/>
          <p:nvPr/>
        </p:nvSpPr>
        <p:spPr>
          <a:xfrm>
            <a:off x="6458040" y="6356520"/>
            <a:ext cx="2057040" cy="364680"/>
          </a:xfrm>
          <a:prstGeom prst="rect">
            <a:avLst/>
          </a:prstGeom>
          <a:noFill/>
          <a:ln>
            <a:noFill/>
          </a:ln>
        </p:spPr>
        <p:txBody>
          <a:bodyPr anchor="ctr"/>
          <a:lstStyle/>
          <a:p>
            <a:pPr algn="r">
              <a:lnSpc>
                <a:spcPct val="100000"/>
              </a:lnSpc>
            </a:pPr>
            <a:fld id="{F0195122-F45F-4CD1-879D-C54E52D19F29}" type="slidenum">
              <a:rPr lang="en-US" sz="1400" b="0" strike="noStrike" spc="-1">
                <a:solidFill>
                  <a:srgbClr val="8B8B8B"/>
                </a:solidFill>
                <a:latin typeface="Tahoma"/>
                <a:ea typeface="MS PGothic"/>
              </a:rPr>
              <a:t>6</a:t>
            </a:fld>
            <a:endParaRPr lang="en-US" sz="1400" b="0" strike="noStrike" spc="-1">
              <a:latin typeface="Times New Roman"/>
            </a:endParaRPr>
          </a:p>
        </p:txBody>
      </p:sp>
      <p:sp>
        <p:nvSpPr>
          <p:cNvPr id="142" name="CustomShape 4"/>
          <p:cNvSpPr/>
          <p:nvPr/>
        </p:nvSpPr>
        <p:spPr>
          <a:xfrm>
            <a:off x="2984400" y="1523880"/>
            <a:ext cx="18392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1" strike="noStrike" spc="-1">
                <a:solidFill>
                  <a:srgbClr val="000000"/>
                </a:solidFill>
                <a:latin typeface="Arial"/>
                <a:ea typeface="MS PGothic"/>
              </a:rPr>
              <a:t>a = constructor</a:t>
            </a:r>
            <a:endParaRPr lang="en-US" sz="1800" b="0" strike="noStrike" spc="-1">
              <a:latin typeface="Arial"/>
            </a:endParaRPr>
          </a:p>
        </p:txBody>
      </p:sp>
      <p:sp>
        <p:nvSpPr>
          <p:cNvPr id="143" name="CustomShape 5"/>
          <p:cNvSpPr/>
          <p:nvPr/>
        </p:nvSpPr>
        <p:spPr>
          <a:xfrm>
            <a:off x="943200" y="2590920"/>
            <a:ext cx="165960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b = a.</a:t>
            </a:r>
            <a:r>
              <a:rPr lang="en-US" sz="1800" b="0" strike="noStrike" spc="-1">
                <a:solidFill>
                  <a:srgbClr val="0000FF"/>
                </a:solidFill>
                <a:latin typeface="Arial"/>
                <a:ea typeface="MS PGothic"/>
              </a:rPr>
              <a:t>producer</a:t>
            </a:r>
            <a:endParaRPr lang="en-US" sz="1800" b="0" strike="noStrike" spc="-1">
              <a:latin typeface="Arial"/>
            </a:endParaRPr>
          </a:p>
        </p:txBody>
      </p:sp>
      <p:sp>
        <p:nvSpPr>
          <p:cNvPr id="144" name="CustomShape 6"/>
          <p:cNvSpPr/>
          <p:nvPr/>
        </p:nvSpPr>
        <p:spPr>
          <a:xfrm>
            <a:off x="3747600" y="2590920"/>
            <a:ext cx="1577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a’ = a.</a:t>
            </a:r>
            <a:r>
              <a:rPr lang="en-US" sz="1800" b="0" strike="noStrike" spc="-1">
                <a:solidFill>
                  <a:srgbClr val="FF0000"/>
                </a:solidFill>
                <a:latin typeface="Arial"/>
                <a:ea typeface="MS PGothic"/>
              </a:rPr>
              <a:t>mutator</a:t>
            </a:r>
            <a:endParaRPr lang="en-US" sz="1800" b="0" strike="noStrike" spc="-1">
              <a:latin typeface="Arial"/>
            </a:endParaRPr>
          </a:p>
        </p:txBody>
      </p:sp>
      <p:sp>
        <p:nvSpPr>
          <p:cNvPr id="145" name="CustomShape 7"/>
          <p:cNvSpPr/>
          <p:nvPr/>
        </p:nvSpPr>
        <p:spPr>
          <a:xfrm>
            <a:off x="6400440" y="2590920"/>
            <a:ext cx="1737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a’’ = a</a:t>
            </a:r>
            <a:r>
              <a:rPr lang="en-US" sz="1800" b="0" strike="noStrike" spc="-1">
                <a:solidFill>
                  <a:srgbClr val="C55A11"/>
                </a:solidFill>
                <a:latin typeface="Arial"/>
                <a:ea typeface="MS PGothic"/>
              </a:rPr>
              <a:t>.observer</a:t>
            </a:r>
            <a:endParaRPr lang="en-US" sz="1800" b="0" strike="noStrike" spc="-1">
              <a:latin typeface="Arial"/>
            </a:endParaRPr>
          </a:p>
        </p:txBody>
      </p:sp>
      <p:sp>
        <p:nvSpPr>
          <p:cNvPr id="146" name="CustomShape 8"/>
          <p:cNvSpPr/>
          <p:nvPr/>
        </p:nvSpPr>
        <p:spPr>
          <a:xfrm>
            <a:off x="316800" y="3962520"/>
            <a:ext cx="1647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c = b.</a:t>
            </a:r>
            <a:r>
              <a:rPr lang="en-US" sz="1800" b="0" strike="noStrike" spc="-1">
                <a:solidFill>
                  <a:srgbClr val="0000FF"/>
                </a:solidFill>
                <a:latin typeface="Arial"/>
                <a:ea typeface="MS PGothic"/>
              </a:rPr>
              <a:t>producer</a:t>
            </a:r>
            <a:endParaRPr lang="en-US" sz="1800" b="0" strike="noStrike" spc="-1">
              <a:latin typeface="Arial"/>
            </a:endParaRPr>
          </a:p>
        </p:txBody>
      </p:sp>
      <p:sp>
        <p:nvSpPr>
          <p:cNvPr id="147" name="CustomShape 9"/>
          <p:cNvSpPr/>
          <p:nvPr/>
        </p:nvSpPr>
        <p:spPr>
          <a:xfrm>
            <a:off x="2084040" y="3962520"/>
            <a:ext cx="15771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b’ = b.</a:t>
            </a:r>
            <a:r>
              <a:rPr lang="en-US" sz="1800" b="0" strike="noStrike" spc="-1">
                <a:solidFill>
                  <a:srgbClr val="FF0000"/>
                </a:solidFill>
                <a:latin typeface="Arial"/>
                <a:ea typeface="MS PGothic"/>
              </a:rPr>
              <a:t>mutator</a:t>
            </a:r>
            <a:endParaRPr lang="en-US" sz="1800" b="0" strike="noStrike" spc="-1">
              <a:latin typeface="Arial"/>
            </a:endParaRPr>
          </a:p>
        </p:txBody>
      </p:sp>
      <p:sp>
        <p:nvSpPr>
          <p:cNvPr id="148" name="CustomShape 10"/>
          <p:cNvSpPr/>
          <p:nvPr/>
        </p:nvSpPr>
        <p:spPr>
          <a:xfrm>
            <a:off x="3974760" y="3962520"/>
            <a:ext cx="173736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Arial"/>
                <a:ea typeface="MS PGothic"/>
              </a:rPr>
              <a:t>b’’ = b</a:t>
            </a:r>
            <a:r>
              <a:rPr lang="en-US" sz="1800" b="0" strike="noStrike" spc="-1">
                <a:solidFill>
                  <a:srgbClr val="C55A11"/>
                </a:solidFill>
                <a:latin typeface="Arial"/>
                <a:ea typeface="MS PGothic"/>
              </a:rPr>
              <a:t>.observer</a:t>
            </a:r>
            <a:endParaRPr lang="en-US" sz="1800" b="0" strike="noStrike" spc="-1">
              <a:latin typeface="Arial"/>
            </a:endParaRPr>
          </a:p>
        </p:txBody>
      </p:sp>
      <p:sp>
        <p:nvSpPr>
          <p:cNvPr id="149" name="CustomShape 11"/>
          <p:cNvSpPr/>
          <p:nvPr/>
        </p:nvSpPr>
        <p:spPr>
          <a:xfrm flipH="1">
            <a:off x="1771200" y="1893960"/>
            <a:ext cx="2130120" cy="6966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0" name="CustomShape 12"/>
          <p:cNvSpPr/>
          <p:nvPr/>
        </p:nvSpPr>
        <p:spPr>
          <a:xfrm>
            <a:off x="3903840" y="1893960"/>
            <a:ext cx="632880" cy="6966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1" name="CustomShape 13"/>
          <p:cNvSpPr/>
          <p:nvPr/>
        </p:nvSpPr>
        <p:spPr>
          <a:xfrm>
            <a:off x="3904560" y="1893960"/>
            <a:ext cx="3364200" cy="6966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2" name="CustomShape 14"/>
          <p:cNvSpPr/>
          <p:nvPr/>
        </p:nvSpPr>
        <p:spPr>
          <a:xfrm flipH="1">
            <a:off x="1141560" y="2960640"/>
            <a:ext cx="631440" cy="10015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3" name="CustomShape 15"/>
          <p:cNvSpPr/>
          <p:nvPr/>
        </p:nvSpPr>
        <p:spPr>
          <a:xfrm>
            <a:off x="1773360" y="2960640"/>
            <a:ext cx="1098360" cy="10015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4" name="CustomShape 16"/>
          <p:cNvSpPr/>
          <p:nvPr/>
        </p:nvSpPr>
        <p:spPr>
          <a:xfrm>
            <a:off x="1773360" y="2960640"/>
            <a:ext cx="3069720" cy="10015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5" name="CustomShape 17"/>
          <p:cNvSpPr/>
          <p:nvPr/>
        </p:nvSpPr>
        <p:spPr>
          <a:xfrm>
            <a:off x="4537080" y="2960640"/>
            <a:ext cx="2854080" cy="161100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6" name="CustomShape 18"/>
          <p:cNvSpPr/>
          <p:nvPr/>
        </p:nvSpPr>
        <p:spPr>
          <a:xfrm>
            <a:off x="4537080" y="2960640"/>
            <a:ext cx="2854080" cy="123012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7" name="CustomShape 19"/>
          <p:cNvSpPr/>
          <p:nvPr/>
        </p:nvSpPr>
        <p:spPr>
          <a:xfrm>
            <a:off x="4537080" y="2960640"/>
            <a:ext cx="2930040" cy="848880"/>
          </a:xfrm>
          <a:custGeom>
            <a:avLst/>
            <a:gdLst/>
            <a:ahLst/>
            <a:cxnLst/>
            <a:rect l="l" t="t" r="r" b="b"/>
            <a:pathLst>
              <a:path w="21600" h="21600">
                <a:moveTo>
                  <a:pt x="0" y="0"/>
                </a:moveTo>
                <a:lnTo>
                  <a:pt x="21600" y="21600"/>
                </a:lnTo>
              </a:path>
            </a:pathLst>
          </a:custGeom>
          <a:noFill/>
          <a:ln w="25560">
            <a:solidFill>
              <a:srgbClr val="5B9BD5"/>
            </a:solidFill>
            <a:round/>
            <a:tailEnd type="triangle" w="med" len="med"/>
          </a:ln>
          <a:effectLst>
            <a:outerShdw dist="20160" dir="5400000">
              <a:srgbClr val="808080">
                <a:alpha val="38000"/>
              </a:srgbClr>
            </a:outerShdw>
          </a:effectLst>
        </p:spPr>
        <p:style>
          <a:lnRef idx="0">
            <a:scrgbClr r="0" g="0" b="0"/>
          </a:lnRef>
          <a:fillRef idx="0">
            <a:scrgbClr r="0" g="0" b="0"/>
          </a:fillRef>
          <a:effectRef idx="0">
            <a:scrgbClr r="0" g="0" b="0"/>
          </a:effectRef>
          <a:fontRef idx="minor"/>
        </p:style>
      </p:sp>
      <p:sp>
        <p:nvSpPr>
          <p:cNvPr id="158" name="CustomShape 20"/>
          <p:cNvSpPr/>
          <p:nvPr/>
        </p:nvSpPr>
        <p:spPr>
          <a:xfrm>
            <a:off x="4192920" y="4952880"/>
            <a:ext cx="368640" cy="36468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800" b="0" strike="noStrike" spc="-1">
                <a:solidFill>
                  <a:srgbClr val="000000"/>
                </a:solidFill>
                <a:latin typeface="Tahoma"/>
                <a:ea typeface="MS PGothic"/>
              </a:rPr>
              <a:t>…</a:t>
            </a:r>
            <a:endParaRPr lang="en-US" sz="1800" b="0" strike="noStrike" spc="-1">
              <a:latin typeface="Arial"/>
            </a:endParaRPr>
          </a:p>
        </p:txBody>
      </p:sp>
      <p:sp>
        <p:nvSpPr>
          <p:cNvPr id="159" name="CustomShape 21"/>
          <p:cNvSpPr/>
          <p:nvPr/>
        </p:nvSpPr>
        <p:spPr>
          <a:xfrm>
            <a:off x="224640" y="5363640"/>
            <a:ext cx="8857080" cy="45612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2400" b="0" strike="noStrike" spc="-1" dirty="0">
                <a:solidFill>
                  <a:srgbClr val="000000"/>
                </a:solidFill>
                <a:latin typeface="Arial"/>
                <a:ea typeface="MS PGothic"/>
              </a:rPr>
              <a:t>Very many objects but limited number of types of operations!</a:t>
            </a:r>
            <a:endParaRPr lang="en-US" sz="2400" b="0" strike="noStrike" spc="-1" dirty="0">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Verify that Rep Invariant Is Satisfied</a:t>
            </a:r>
            <a:endParaRPr lang="en-US" sz="3300" b="0" strike="noStrike" spc="-1">
              <a:solidFill>
                <a:srgbClr val="000000"/>
              </a:solidFill>
              <a:latin typeface="Tahoma"/>
            </a:endParaRPr>
          </a:p>
        </p:txBody>
      </p:sp>
      <p:sp>
        <p:nvSpPr>
          <p:cNvPr id="136" name="TextShape 2"/>
          <p:cNvSpPr txBox="1"/>
          <p:nvPr/>
        </p:nvSpPr>
        <p:spPr>
          <a:xfrm>
            <a:off x="628560" y="1496149"/>
            <a:ext cx="7886520" cy="4350960"/>
          </a:xfrm>
          <a:prstGeom prst="rect">
            <a:avLst/>
          </a:prstGeom>
          <a:noFill/>
          <a:ln>
            <a:noFill/>
          </a:ln>
        </p:spPr>
        <p:txBody>
          <a:bodyPr>
            <a:normAutofit fontScale="92500" lnSpcReduction="10000"/>
          </a:bodyPr>
          <a:lstStyle/>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We can have very many objects, but </a:t>
            </a:r>
            <a:r>
              <a:rPr lang="en-US" sz="2800" b="0" u="sng" strike="noStrike" spc="-1" dirty="0">
                <a:solidFill>
                  <a:srgbClr val="000000"/>
                </a:solidFill>
                <a:uFillTx/>
                <a:latin typeface="Calibri"/>
              </a:rPr>
              <a:t>limited</a:t>
            </a:r>
            <a:r>
              <a:rPr lang="en-US" sz="2800" b="0" strike="noStrike" spc="-1" dirty="0">
                <a:solidFill>
                  <a:srgbClr val="000000"/>
                </a:solidFill>
                <a:latin typeface="Calibri"/>
              </a:rPr>
              <a:t> number of operations</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How do we prove </a:t>
            </a:r>
            <a:r>
              <a:rPr lang="en-US" sz="2800" b="0" strike="noStrike" spc="-1" dirty="0">
                <a:solidFill>
                  <a:srgbClr val="FF0000"/>
                </a:solidFill>
                <a:latin typeface="Calibri"/>
              </a:rPr>
              <a:t>all objects</a:t>
            </a:r>
            <a:r>
              <a:rPr lang="en-US" sz="2800" b="0" strike="noStrike" spc="-1" dirty="0">
                <a:solidFill>
                  <a:srgbClr val="000000"/>
                </a:solidFill>
                <a:latin typeface="Calibri"/>
              </a:rPr>
              <a:t> satisfy rep invariant?</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Induction!</a:t>
            </a: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Consider all ways to make a </a:t>
            </a:r>
            <a:r>
              <a:rPr lang="en-US" sz="2800" b="0" strike="noStrike" spc="-1" dirty="0">
                <a:solidFill>
                  <a:srgbClr val="0000FF"/>
                </a:solidFill>
                <a:latin typeface="Calibri"/>
              </a:rPr>
              <a:t>new object</a:t>
            </a:r>
            <a:endParaRPr lang="en-US" sz="2800" b="0" strike="noStrike" spc="-1" dirty="0">
              <a:solidFill>
                <a:srgbClr val="000000"/>
              </a:solidFill>
              <a:latin typeface="Calibri"/>
            </a:endParaRP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Constructors</a:t>
            </a:r>
          </a:p>
          <a:p>
            <a:pPr marL="514440" lvl="1" indent="-171000">
              <a:lnSpc>
                <a:spcPct val="100000"/>
              </a:lnSpc>
              <a:spcBef>
                <a:spcPts val="374"/>
              </a:spcBef>
              <a:buClr>
                <a:srgbClr val="000000"/>
              </a:buClr>
              <a:buFont typeface="Arial"/>
              <a:buChar char="•"/>
            </a:pPr>
            <a:r>
              <a:rPr lang="en-US" sz="2400" b="1" strike="noStrike" spc="-1" dirty="0">
                <a:solidFill>
                  <a:srgbClr val="000000"/>
                </a:solidFill>
                <a:latin typeface="Calibri"/>
              </a:rPr>
              <a:t>Producers</a:t>
            </a:r>
            <a:endParaRPr lang="en-US" sz="24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800" b="0" strike="noStrike" spc="-1" dirty="0">
                <a:solidFill>
                  <a:srgbClr val="000000"/>
                </a:solidFill>
                <a:latin typeface="Calibri"/>
              </a:rPr>
              <a:t>All ways to modify </a:t>
            </a:r>
            <a:r>
              <a:rPr lang="en-US" sz="2800" b="0" strike="noStrike" spc="-1" dirty="0">
                <a:solidFill>
                  <a:srgbClr val="0000FF"/>
                </a:solidFill>
                <a:latin typeface="Calibri"/>
              </a:rPr>
              <a:t>an existing object</a:t>
            </a:r>
            <a:r>
              <a:rPr lang="en-US" sz="2800" b="0" strike="noStrike" spc="-1" dirty="0">
                <a:solidFill>
                  <a:srgbClr val="000000"/>
                </a:solidFill>
                <a:latin typeface="Calibri"/>
              </a:rPr>
              <a:t> </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Mutators</a:t>
            </a:r>
          </a:p>
          <a:p>
            <a:pPr marL="514440" lvl="1" indent="-171000">
              <a:lnSpc>
                <a:spcPct val="100000"/>
              </a:lnSpc>
              <a:spcBef>
                <a:spcPts val="374"/>
              </a:spcBef>
              <a:buClr>
                <a:srgbClr val="000000"/>
              </a:buClr>
              <a:buFont typeface="Arial"/>
              <a:buChar char="•"/>
            </a:pPr>
            <a:r>
              <a:rPr lang="en-US" sz="2400" b="0" strike="noStrike" spc="-1" dirty="0">
                <a:solidFill>
                  <a:srgbClr val="000000"/>
                </a:solidFill>
                <a:latin typeface="Calibri"/>
              </a:rPr>
              <a:t>Observers, </a:t>
            </a:r>
            <a:r>
              <a:rPr lang="en-US" sz="2400" b="1" strike="noStrike" spc="-1" dirty="0">
                <a:solidFill>
                  <a:srgbClr val="000000"/>
                </a:solidFill>
                <a:latin typeface="Calibri"/>
              </a:rPr>
              <a:t>producers</a:t>
            </a:r>
            <a:r>
              <a:rPr lang="en-US" sz="2400" b="0" strike="noStrike" spc="-1" dirty="0">
                <a:solidFill>
                  <a:srgbClr val="000000"/>
                </a:solidFill>
                <a:latin typeface="Calibri"/>
              </a:rPr>
              <a:t>. </a:t>
            </a:r>
          </a:p>
          <a:p>
            <a:pPr marL="971640" lvl="2" indent="-171000">
              <a:spcBef>
                <a:spcPts val="374"/>
              </a:spcBef>
              <a:buClr>
                <a:srgbClr val="000000"/>
              </a:buClr>
              <a:buFont typeface="Arial"/>
              <a:buChar char="•"/>
            </a:pPr>
            <a:r>
              <a:rPr lang="en-US" sz="2400" spc="-1" dirty="0">
                <a:solidFill>
                  <a:srgbClr val="000000"/>
                </a:solidFill>
                <a:latin typeface="Calibri"/>
              </a:rPr>
              <a:t>Should producers, observers modify the existing object?</a:t>
            </a:r>
            <a:endParaRPr lang="en-US" sz="2400" b="0" strike="noStrike" spc="-1" dirty="0">
              <a:solidFill>
                <a:srgbClr val="000000"/>
              </a:solidFill>
              <a:latin typeface="Calibri"/>
            </a:endParaRPr>
          </a:p>
          <a:p>
            <a:pPr marL="686160" lvl="2">
              <a:lnSpc>
                <a:spcPct val="100000"/>
              </a:lnSpc>
              <a:spcBef>
                <a:spcPts val="374"/>
              </a:spcBef>
              <a:buClr>
                <a:srgbClr val="000000"/>
              </a:buClr>
            </a:pPr>
            <a:endParaRPr lang="en-US" sz="2100" b="0" strike="noStrike" spc="-1" dirty="0">
              <a:solidFill>
                <a:srgbClr val="000000"/>
              </a:solidFill>
              <a:latin typeface="Calibri"/>
            </a:endParaRPr>
          </a:p>
          <a:p>
            <a:endParaRPr lang="en-US" sz="2100" b="0" strike="noStrike" spc="-1" dirty="0">
              <a:solidFill>
                <a:srgbClr val="000000"/>
              </a:solidFill>
              <a:latin typeface="Calibri"/>
            </a:endParaRPr>
          </a:p>
        </p:txBody>
      </p:sp>
      <p:sp>
        <p:nvSpPr>
          <p:cNvPr id="137" name="TextShape 3"/>
          <p:cNvSpPr txBox="1"/>
          <p:nvPr/>
        </p:nvSpPr>
        <p:spPr>
          <a:xfrm>
            <a:off x="228600" y="6248520"/>
            <a:ext cx="548604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38" name="TextShape 4"/>
          <p:cNvSpPr txBox="1"/>
          <p:nvPr/>
        </p:nvSpPr>
        <p:spPr>
          <a:xfrm>
            <a:off x="6458040" y="6356520"/>
            <a:ext cx="2057040" cy="364680"/>
          </a:xfrm>
          <a:prstGeom prst="rect">
            <a:avLst/>
          </a:prstGeom>
          <a:noFill/>
          <a:ln>
            <a:noFill/>
          </a:ln>
        </p:spPr>
        <p:txBody>
          <a:bodyPr anchor="ctr"/>
          <a:lstStyle/>
          <a:p>
            <a:pPr algn="r">
              <a:lnSpc>
                <a:spcPct val="100000"/>
              </a:lnSpc>
            </a:pPr>
            <a:fld id="{028EF08E-EA7D-4999-AE78-0CCA281BA40B}" type="slidenum">
              <a:rPr lang="en-US" sz="1400" b="0" strike="noStrike" spc="-1">
                <a:solidFill>
                  <a:srgbClr val="8B8B8B"/>
                </a:solidFill>
                <a:latin typeface="Tahoma"/>
                <a:ea typeface="MS PGothic"/>
              </a:rPr>
              <a:t>7</a:t>
            </a:fld>
            <a:endParaRPr lang="en-US" sz="1400" b="0" strike="noStrike" spc="-1">
              <a:latin typeface="Times New Roman"/>
            </a:endParaRPr>
          </a:p>
        </p:txBody>
      </p:sp>
    </p:spTree>
  </p:cSld>
  <p:clrMapOvr>
    <a:masterClrMapping/>
  </p:clrMapOvr>
  <p:timing>
    <p:tnLst>
      <p:par>
        <p:cTn id="1" dur="indefinite" restart="never" nodeType="tmRoot">
          <p:childTnLst>
            <p:seq>
              <p:cTn id="2" dur="indefinite" nodeType="mainSeq">
                <p:childTnLst>
                  <p:par>
                    <p:cTn id="3" fill="hold" nodeType="clickEffect">
                      <p:stCondLst>
                        <p:cond delay="indefinite"/>
                      </p:stCondLst>
                      <p:childTnLst>
                        <p:par>
                          <p:cTn id="4" fill="hold" nodeType="withEffect">
                            <p:stCondLst>
                              <p:cond delay="0"/>
                            </p:stCondLst>
                            <p:childTnLst>
                              <p:par>
                                <p:cTn id="5" presetID="1" presetClass="entr" fill="hold" nodeType="clickEffect">
                                  <p:stCondLst>
                                    <p:cond delay="0"/>
                                  </p:stCondLst>
                                  <p:childTnLst>
                                    <p:set>
                                      <p:cBhvr>
                                        <p:cTn id="6" dur="1" fill="hold">
                                          <p:stCondLst>
                                            <p:cond delay="0"/>
                                          </p:stCondLst>
                                        </p:cTn>
                                        <p:tgtEl>
                                          <p:spTgt spid="136">
                                            <p:txEl>
                                              <p:pRg st="2" end="2"/>
                                            </p:txEl>
                                          </p:spTgt>
                                        </p:tgtEl>
                                        <p:attrNameLst>
                                          <p:attrName>style.visibility</p:attrName>
                                        </p:attrNameLst>
                                      </p:cBhvr>
                                      <p:to>
                                        <p:strVal val="visible"/>
                                      </p:to>
                                    </p:set>
                                  </p:childTnLst>
                                </p:cTn>
                              </p:par>
                            </p:childTnLst>
                          </p:cTn>
                        </p:par>
                      </p:childTnLst>
                    </p:cTn>
                  </p:par>
                  <p:par>
                    <p:cTn id="7" fill="hold" nodeType="clickEffect">
                      <p:stCondLst>
                        <p:cond delay="indefinite"/>
                      </p:stCondLst>
                      <p:childTnLst>
                        <p:par>
                          <p:cTn id="8" fill="hold" nodeType="withEffect">
                            <p:stCondLst>
                              <p:cond delay="0"/>
                            </p:stCondLst>
                            <p:childTnLst>
                              <p:par>
                                <p:cTn id="9" presetID="1" presetClass="entr" fill="hold" nodeType="clickEffect">
                                  <p:stCondLst>
                                    <p:cond delay="0"/>
                                  </p:stCondLst>
                                  <p:childTnLst>
                                    <p:set>
                                      <p:cBhvr>
                                        <p:cTn id="10" dur="1" fill="hold">
                                          <p:stCondLst>
                                            <p:cond delay="0"/>
                                          </p:stCondLst>
                                        </p:cTn>
                                        <p:tgtEl>
                                          <p:spTgt spid="136">
                                            <p:txEl>
                                              <p:pRg st="3" end="3"/>
                                            </p:txEl>
                                          </p:spTgt>
                                        </p:tgtEl>
                                        <p:attrNameLst>
                                          <p:attrName>style.visibility</p:attrName>
                                        </p:attrNameLst>
                                      </p:cBhvr>
                                      <p:to>
                                        <p:strVal val="visible"/>
                                      </p:to>
                                    </p:set>
                                  </p:childTnLst>
                                </p:cTn>
                              </p:par>
                            </p:childTnLst>
                          </p:cTn>
                        </p:par>
                      </p:childTnLst>
                    </p:cTn>
                  </p:par>
                  <p:par>
                    <p:cTn id="11" fill="hold" nodeType="clickEffect">
                      <p:stCondLst>
                        <p:cond delay="indefinite"/>
                      </p:stCondLst>
                      <p:childTnLst>
                        <p:par>
                          <p:cTn id="12" fill="hold" nodeType="withEffect">
                            <p:stCondLst>
                              <p:cond delay="0"/>
                            </p:stCondLst>
                            <p:childTnLst>
                              <p:par>
                                <p:cTn id="13" presetID="1" presetClass="entr" fill="hold" nodeType="clickEffect">
                                  <p:stCondLst>
                                    <p:cond delay="0"/>
                                  </p:stCondLst>
                                  <p:childTnLst>
                                    <p:set>
                                      <p:cBhvr>
                                        <p:cTn id="14" dur="1" fill="hold">
                                          <p:stCondLst>
                                            <p:cond delay="0"/>
                                          </p:stCondLst>
                                        </p:cTn>
                                        <p:tgtEl>
                                          <p:spTgt spid="136">
                                            <p:txEl>
                                              <p:pRg st="4" end="4"/>
                                            </p:txEl>
                                          </p:spTgt>
                                        </p:tgtEl>
                                        <p:attrNameLst>
                                          <p:attrName>style.visibility</p:attrName>
                                        </p:attrNameLst>
                                      </p:cBhvr>
                                      <p:to>
                                        <p:strVal val="visible"/>
                                      </p:to>
                                    </p:set>
                                  </p:childTnLst>
                                </p:cTn>
                              </p:par>
                              <p:par>
                                <p:cTn id="15" presetID="1" presetClass="entr" fill="hold" nodeType="withEffect">
                                  <p:stCondLst>
                                    <p:cond delay="0"/>
                                  </p:stCondLst>
                                  <p:childTnLst>
                                    <p:set>
                                      <p:cBhvr>
                                        <p:cTn id="16" dur="1" fill="hold">
                                          <p:stCondLst>
                                            <p:cond delay="0"/>
                                          </p:stCondLst>
                                        </p:cTn>
                                        <p:tgtEl>
                                          <p:spTgt spid="136">
                                            <p:txEl>
                                              <p:pRg st="5" end="5"/>
                                            </p:txEl>
                                          </p:spTgt>
                                        </p:tgtEl>
                                        <p:attrNameLst>
                                          <p:attrName>style.visibility</p:attrName>
                                        </p:attrNameLst>
                                      </p:cBhvr>
                                      <p:to>
                                        <p:strVal val="visible"/>
                                      </p:to>
                                    </p:set>
                                  </p:childTnLst>
                                </p:cTn>
                              </p:par>
                            </p:childTnLst>
                          </p:cTn>
                        </p:par>
                      </p:childTnLst>
                    </p:cTn>
                  </p:par>
                  <p:par>
                    <p:cTn id="17" fill="hold" nodeType="clickEffect">
                      <p:stCondLst>
                        <p:cond delay="indefinite"/>
                      </p:stCondLst>
                      <p:childTnLst>
                        <p:par>
                          <p:cTn id="18" fill="hold" nodeType="withEffect">
                            <p:stCondLst>
                              <p:cond delay="0"/>
                            </p:stCondLst>
                            <p:childTnLst>
                              <p:par>
                                <p:cTn id="19" presetID="1" presetClass="entr" fill="hold" nodeType="clickEffect">
                                  <p:stCondLst>
                                    <p:cond delay="0"/>
                                  </p:stCondLst>
                                  <p:childTnLst>
                                    <p:set>
                                      <p:cBhvr>
                                        <p:cTn id="20" dur="1" fill="hold">
                                          <p:stCondLst>
                                            <p:cond delay="0"/>
                                          </p:stCondLst>
                                        </p:cTn>
                                        <p:tgtEl>
                                          <p:spTgt spid="136">
                                            <p:txEl>
                                              <p:pRg st="6" end="6"/>
                                            </p:txEl>
                                          </p:spTgt>
                                        </p:tgtEl>
                                        <p:attrNameLst>
                                          <p:attrName>style.visibility</p:attrName>
                                        </p:attrNameLst>
                                      </p:cBhvr>
                                      <p:to>
                                        <p:strVal val="visible"/>
                                      </p:to>
                                    </p:set>
                                  </p:childTnLst>
                                </p:cTn>
                              </p:par>
                            </p:childTnLst>
                          </p:cTn>
                        </p:par>
                      </p:childTnLst>
                    </p:cTn>
                  </p:par>
                  <p:par>
                    <p:cTn id="21" fill="hold" nodeType="clickEffect">
                      <p:stCondLst>
                        <p:cond delay="indefinite"/>
                      </p:stCondLst>
                      <p:childTnLst>
                        <p:par>
                          <p:cTn id="22" fill="hold" nodeType="withEffect">
                            <p:stCondLst>
                              <p:cond delay="0"/>
                            </p:stCondLst>
                            <p:childTnLst>
                              <p:par>
                                <p:cTn id="23" presetID="1" presetClass="entr" fill="hold" nodeType="clickEffect">
                                  <p:stCondLst>
                                    <p:cond delay="0"/>
                                  </p:stCondLst>
                                  <p:childTnLst>
                                    <p:set>
                                      <p:cBhvr>
                                        <p:cTn id="24" dur="1" fill="hold">
                                          <p:stCondLst>
                                            <p:cond delay="0"/>
                                          </p:stCondLst>
                                        </p:cTn>
                                        <p:tgtEl>
                                          <p:spTgt spid="136">
                                            <p:txEl>
                                              <p:pRg st="7" end="7"/>
                                            </p:txEl>
                                          </p:spTgt>
                                        </p:tgtEl>
                                        <p:attrNameLst>
                                          <p:attrName>style.visibility</p:attrName>
                                        </p:attrNameLst>
                                      </p:cBhvr>
                                      <p:to>
                                        <p:strVal val="visible"/>
                                      </p:to>
                                    </p:set>
                                  </p:childTnLst>
                                </p:cTn>
                              </p:par>
                              <p:par>
                                <p:cTn id="25" presetID="1" presetClass="entr" fill="hold" nodeType="withEffect">
                                  <p:stCondLst>
                                    <p:cond delay="0"/>
                                  </p:stCondLst>
                                  <p:childTnLst>
                                    <p:set>
                                      <p:cBhvr>
                                        <p:cTn id="26" dur="1" fill="hold">
                                          <p:stCondLst>
                                            <p:cond delay="0"/>
                                          </p:stCondLst>
                                        </p:cTn>
                                        <p:tgtEl>
                                          <p:spTgt spid="136">
                                            <p:txEl>
                                              <p:pRg st="8" end="8"/>
                                            </p:txEl>
                                          </p:spTgt>
                                        </p:tgtEl>
                                        <p:attrNameLst>
                                          <p:attrName>style.visibility</p:attrName>
                                        </p:attrNameLst>
                                      </p:cBhvr>
                                      <p:to>
                                        <p:strVal val="visible"/>
                                      </p:to>
                                    </p:set>
                                  </p:childTnLst>
                                </p:cTn>
                              </p:par>
                              <p:par>
                                <p:cTn id="27" presetID="1" presetClass="entr" fill="hold" nodeType="withEffect">
                                  <p:stCondLst>
                                    <p:cond delay="0"/>
                                  </p:stCondLst>
                                  <p:childTnLst>
                                    <p:set>
                                      <p:cBhvr>
                                        <p:cTn id="28" dur="1" fill="hold">
                                          <p:stCondLst>
                                            <p:cond delay="0"/>
                                          </p:stCondLst>
                                        </p:cTn>
                                        <p:tgtEl>
                                          <p:spTgt spid="13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Benevolent Side Effects in Observers</a:t>
            </a:r>
            <a:endParaRPr lang="en-US" sz="3300" b="0" strike="noStrike" spc="-1">
              <a:solidFill>
                <a:srgbClr val="000000"/>
              </a:solidFill>
              <a:latin typeface="Tahoma"/>
            </a:endParaRPr>
          </a:p>
        </p:txBody>
      </p:sp>
      <p:sp>
        <p:nvSpPr>
          <p:cNvPr id="161" name="TextShape 2"/>
          <p:cNvSpPr txBox="1"/>
          <p:nvPr/>
        </p:nvSpPr>
        <p:spPr>
          <a:xfrm>
            <a:off x="228600" y="1487520"/>
            <a:ext cx="8726040" cy="4532040"/>
          </a:xfrm>
          <a:prstGeom prst="rect">
            <a:avLst/>
          </a:prstGeom>
          <a:noFill/>
          <a:ln>
            <a:noFill/>
          </a:ln>
        </p:spPr>
        <p:txBody>
          <a:bodyPr>
            <a:normAutofit fontScale="70000" lnSpcReduction="20000"/>
          </a:bodyPr>
          <a:lstStyle/>
          <a:p>
            <a:pPr marL="171360" indent="-171000">
              <a:lnSpc>
                <a:spcPct val="100000"/>
              </a:lnSpc>
              <a:spcBef>
                <a:spcPts val="751"/>
              </a:spcBef>
              <a:buClr>
                <a:srgbClr val="000000"/>
              </a:buClr>
              <a:buFont typeface="Arial"/>
              <a:buChar char="•"/>
            </a:pPr>
            <a:r>
              <a:rPr lang="en-US" sz="2800" b="0" strike="noStrike" spc="-1" dirty="0">
                <a:solidFill>
                  <a:srgbClr val="000000"/>
                </a:solidFill>
                <a:latin typeface="Calibri"/>
                <a:ea typeface="ＭＳ Ｐゴシック"/>
              </a:rPr>
              <a:t>An implementation of observer </a:t>
            </a:r>
            <a:r>
              <a:rPr lang="en-US" sz="2400" b="1" strike="noStrike" spc="-1" dirty="0" err="1">
                <a:solidFill>
                  <a:srgbClr val="0000FF"/>
                </a:solidFill>
                <a:latin typeface="Courier New"/>
                <a:ea typeface="ＭＳ Ｐゴシック"/>
              </a:rPr>
              <a:t>IntSet.contains</a:t>
            </a:r>
            <a:r>
              <a:rPr lang="en-US" sz="2800" b="0" strike="noStrike" spc="-1" dirty="0">
                <a:solidFill>
                  <a:srgbClr val="000000"/>
                </a:solidFill>
                <a:latin typeface="Calibri"/>
                <a:ea typeface="ＭＳ Ｐゴシック"/>
              </a:rPr>
              <a:t>:</a:t>
            </a:r>
          </a:p>
          <a:p>
            <a:pPr marL="171360" indent="-171000">
              <a:lnSpc>
                <a:spcPct val="100000"/>
              </a:lnSpc>
              <a:spcBef>
                <a:spcPts val="751"/>
              </a:spcBef>
              <a:buClr>
                <a:srgbClr val="000000"/>
              </a:buClr>
              <a:buFont typeface="Arial"/>
              <a:buChar char="•"/>
            </a:pPr>
            <a:endParaRPr lang="en-US" sz="2800" b="0" strike="noStrike" spc="-1" dirty="0">
              <a:solidFill>
                <a:srgbClr val="000000"/>
              </a:solidFill>
              <a:latin typeface="Calibri"/>
            </a:endParaRPr>
          </a:p>
          <a:p>
            <a:pPr>
              <a:lnSpc>
                <a:spcPct val="80000"/>
              </a:lnSpc>
              <a:spcBef>
                <a:spcPts val="751"/>
              </a:spcBef>
            </a:pP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boolean</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contains(int x) {</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int </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i</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 </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data.indexOf</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(x);</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if (</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i</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 -1) </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return false;</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 move-to front optimization</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 speeds up repeated membership tests</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Integer y = </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data.elementAt</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(0);</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data.set</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(0,x); </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data.set</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a:t>
            </a:r>
            <a:r>
              <a:rPr lang="en-US" sz="2400" strike="noStrike" spc="-1" dirty="0" err="1">
                <a:solidFill>
                  <a:srgbClr val="000000"/>
                </a:solidFill>
                <a:latin typeface="Courier New" panose="02070309020205020404" pitchFamily="49" charset="0"/>
                <a:ea typeface="ＭＳ Ｐゴシック"/>
                <a:cs typeface="Courier New" panose="02070309020205020404" pitchFamily="49" charset="0"/>
              </a:rPr>
              <a:t>i,y</a:t>
            </a: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   return true;</a:t>
            </a:r>
            <a:endParaRPr lang="en-US" sz="2400" strike="noStrike" spc="-1" dirty="0">
              <a:solidFill>
                <a:srgbClr val="000000"/>
              </a:solidFill>
              <a:latin typeface="Courier New" panose="02070309020205020404" pitchFamily="49" charset="0"/>
              <a:cs typeface="Courier New" panose="02070309020205020404" pitchFamily="49" charset="0"/>
            </a:endParaRPr>
          </a:p>
          <a:p>
            <a:pPr>
              <a:lnSpc>
                <a:spcPct val="80000"/>
              </a:lnSpc>
              <a:spcBef>
                <a:spcPts val="751"/>
              </a:spcBef>
            </a:pPr>
            <a:r>
              <a:rPr lang="en-US" sz="2400" strike="noStrike" spc="-1" dirty="0">
                <a:solidFill>
                  <a:srgbClr val="000000"/>
                </a:solidFill>
                <a:latin typeface="Courier New" panose="02070309020205020404" pitchFamily="49" charset="0"/>
                <a:ea typeface="ＭＳ Ｐゴシック"/>
                <a:cs typeface="Courier New" panose="02070309020205020404" pitchFamily="49" charset="0"/>
              </a:rPr>
              <a:t>}</a:t>
            </a:r>
          </a:p>
          <a:p>
            <a:pPr>
              <a:lnSpc>
                <a:spcPct val="80000"/>
              </a:lnSpc>
              <a:spcBef>
                <a:spcPts val="751"/>
              </a:spcBef>
            </a:pPr>
            <a:endParaRPr lang="en-US" sz="2400" strike="noStrike" spc="-1" dirty="0">
              <a:solidFill>
                <a:srgbClr val="000000"/>
              </a:solidFill>
              <a:latin typeface="Courier New" panose="02070309020205020404" pitchFamily="49" charset="0"/>
              <a:cs typeface="Courier New" panose="02070309020205020404" pitchFamily="49" charset="0"/>
            </a:endParaRPr>
          </a:p>
          <a:p>
            <a:pPr marL="171360" indent="-171000">
              <a:lnSpc>
                <a:spcPct val="80000"/>
              </a:lnSpc>
              <a:spcBef>
                <a:spcPts val="751"/>
              </a:spcBef>
              <a:buClr>
                <a:srgbClr val="000000"/>
              </a:buClr>
              <a:buFont typeface="Arial"/>
              <a:buChar char="•"/>
            </a:pPr>
            <a:r>
              <a:rPr lang="en-US" sz="2800" b="0" u="sng" strike="noStrike" spc="-1" dirty="0">
                <a:solidFill>
                  <a:srgbClr val="000000"/>
                </a:solidFill>
                <a:uFillTx/>
                <a:latin typeface="Calibri"/>
                <a:ea typeface="ＭＳ Ｐゴシック"/>
              </a:rPr>
              <a:t>Mutates rep (even though it does not change abstract value), must show </a:t>
            </a:r>
            <a:r>
              <a:rPr lang="en-US" sz="2800" b="0" u="sng" strike="noStrike" spc="-1" dirty="0">
                <a:solidFill>
                  <a:srgbClr val="FF0000"/>
                </a:solidFill>
                <a:uFillTx/>
                <a:latin typeface="Calibri"/>
                <a:ea typeface="ＭＳ Ｐゴシック"/>
              </a:rPr>
              <a:t>rep invariant still holds</a:t>
            </a:r>
            <a:r>
              <a:rPr lang="en-US" sz="2800" b="0" u="sng" strike="noStrike" spc="-1" dirty="0">
                <a:solidFill>
                  <a:srgbClr val="000000"/>
                </a:solidFill>
                <a:uFillTx/>
                <a:latin typeface="Calibri"/>
                <a:ea typeface="ＭＳ Ｐゴシック"/>
              </a:rPr>
              <a:t>!</a:t>
            </a:r>
            <a:endParaRPr lang="en-US" sz="2800" b="0" strike="noStrike" spc="-1" dirty="0">
              <a:solidFill>
                <a:srgbClr val="000000"/>
              </a:solidFill>
              <a:latin typeface="Calibri"/>
            </a:endParaRPr>
          </a:p>
        </p:txBody>
      </p:sp>
      <p:sp>
        <p:nvSpPr>
          <p:cNvPr id="162" name="TextShape 3"/>
          <p:cNvSpPr txBox="1"/>
          <p:nvPr/>
        </p:nvSpPr>
        <p:spPr>
          <a:xfrm>
            <a:off x="3029040" y="6356520"/>
            <a:ext cx="3085920" cy="364680"/>
          </a:xfrm>
          <a:prstGeom prst="rect">
            <a:avLst/>
          </a:prstGeom>
          <a:noFill/>
          <a:ln>
            <a:noFill/>
          </a:ln>
        </p:spPr>
        <p:txBody>
          <a:bodyPr anchor="ctr"/>
          <a:lstStyle/>
          <a:p>
            <a:pPr algn="ctr">
              <a:lnSpc>
                <a:spcPct val="100000"/>
              </a:lnSpc>
            </a:pPr>
            <a:r>
              <a:rPr lang="en-US" sz="900" b="0" strike="noStrike" spc="-1" dirty="0">
                <a:solidFill>
                  <a:srgbClr val="8B8B8B"/>
                </a:solidFill>
                <a:latin typeface="Tahoma"/>
                <a:ea typeface="MS PGothic"/>
              </a:rPr>
              <a:t>CSCI 2600 Spring 2021</a:t>
            </a:r>
            <a:endParaRPr lang="en-US" sz="900" b="0" strike="noStrike" spc="-1" dirty="0">
              <a:latin typeface="Times New Roman"/>
            </a:endParaRPr>
          </a:p>
        </p:txBody>
      </p:sp>
      <p:sp>
        <p:nvSpPr>
          <p:cNvPr id="163" name="TextShape 4"/>
          <p:cNvSpPr txBox="1"/>
          <p:nvPr/>
        </p:nvSpPr>
        <p:spPr>
          <a:xfrm>
            <a:off x="6458040" y="6356520"/>
            <a:ext cx="2057040" cy="364680"/>
          </a:xfrm>
          <a:prstGeom prst="rect">
            <a:avLst/>
          </a:prstGeom>
          <a:noFill/>
          <a:ln>
            <a:noFill/>
          </a:ln>
        </p:spPr>
        <p:txBody>
          <a:bodyPr anchor="ctr"/>
          <a:lstStyle/>
          <a:p>
            <a:pPr algn="r">
              <a:lnSpc>
                <a:spcPct val="100000"/>
              </a:lnSpc>
            </a:pPr>
            <a:fld id="{03391B88-A496-4D52-A9F7-B184659B4661}" type="slidenum">
              <a:rPr lang="en-US" sz="1400" b="0" strike="noStrike" spc="-1">
                <a:solidFill>
                  <a:srgbClr val="8B8B8B"/>
                </a:solidFill>
                <a:latin typeface="Tahoma"/>
                <a:ea typeface="MS PGothic"/>
              </a:rPr>
              <a:t>8</a:t>
            </a:fld>
            <a:endParaRPr lang="en-US" sz="14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TextShape 1"/>
          <p:cNvSpPr txBox="1"/>
          <p:nvPr/>
        </p:nvSpPr>
        <p:spPr>
          <a:xfrm>
            <a:off x="628560" y="365040"/>
            <a:ext cx="7886520" cy="1325160"/>
          </a:xfrm>
          <a:prstGeom prst="rect">
            <a:avLst/>
          </a:prstGeom>
          <a:noFill/>
          <a:ln>
            <a:noFill/>
          </a:ln>
        </p:spPr>
        <p:txBody>
          <a:bodyPr anchor="ctr"/>
          <a:lstStyle/>
          <a:p>
            <a:pPr>
              <a:lnSpc>
                <a:spcPct val="90000"/>
              </a:lnSpc>
            </a:pPr>
            <a:r>
              <a:rPr lang="en-US" sz="3300" b="0" strike="noStrike" spc="-1">
                <a:solidFill>
                  <a:srgbClr val="000000"/>
                </a:solidFill>
                <a:latin typeface="Calibri Light"/>
              </a:rPr>
              <a:t>Induction</a:t>
            </a:r>
            <a:endParaRPr lang="en-US" sz="3300" b="0" strike="noStrike" spc="-1">
              <a:solidFill>
                <a:srgbClr val="000000"/>
              </a:solidFill>
              <a:latin typeface="Tahoma"/>
            </a:endParaRPr>
          </a:p>
        </p:txBody>
      </p:sp>
      <p:sp>
        <p:nvSpPr>
          <p:cNvPr id="165" name="TextShape 2"/>
          <p:cNvSpPr txBox="1"/>
          <p:nvPr/>
        </p:nvSpPr>
        <p:spPr>
          <a:xfrm>
            <a:off x="228600" y="1523880"/>
            <a:ext cx="8726040" cy="4532040"/>
          </a:xfrm>
          <a:prstGeom prst="rect">
            <a:avLst/>
          </a:prstGeom>
          <a:noFill/>
          <a:ln>
            <a:noFill/>
          </a:ln>
        </p:spPr>
        <p:txBody>
          <a:bodyPr/>
          <a:lstStyle/>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Proving facts about many objects</a:t>
            </a: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Base step </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Prove rep invariant holds on </a:t>
            </a:r>
            <a:r>
              <a:rPr lang="en-US" sz="1800" b="0" u="sng" strike="noStrike" spc="-1" dirty="0">
                <a:solidFill>
                  <a:srgbClr val="000000"/>
                </a:solidFill>
                <a:uFillTx/>
                <a:latin typeface="Calibri"/>
              </a:rPr>
              <a:t>exit of constructor</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Inductive step</a:t>
            </a:r>
          </a:p>
          <a:p>
            <a:pPr marL="514440" lvl="1" indent="-171000">
              <a:lnSpc>
                <a:spcPct val="100000"/>
              </a:lnSpc>
              <a:spcBef>
                <a:spcPts val="374"/>
              </a:spcBef>
              <a:buClr>
                <a:srgbClr val="FF0000"/>
              </a:buClr>
              <a:buFont typeface="Arial"/>
              <a:buChar char="•"/>
            </a:pPr>
            <a:r>
              <a:rPr lang="en-US" sz="1800" b="0" strike="noStrike" spc="-1" dirty="0">
                <a:solidFill>
                  <a:srgbClr val="FF0000"/>
                </a:solidFill>
                <a:latin typeface="Calibri"/>
              </a:rPr>
              <a:t>Assume</a:t>
            </a:r>
            <a:r>
              <a:rPr lang="en-US" sz="1800" b="0" strike="noStrike" spc="-1" dirty="0">
                <a:solidFill>
                  <a:srgbClr val="000000"/>
                </a:solidFill>
                <a:latin typeface="Calibri"/>
              </a:rPr>
              <a:t> rep invariant holds </a:t>
            </a:r>
            <a:r>
              <a:rPr lang="en-US" sz="1800" b="0" strike="noStrike" spc="-1" dirty="0">
                <a:solidFill>
                  <a:srgbClr val="FF0000"/>
                </a:solidFill>
                <a:latin typeface="Calibri"/>
              </a:rPr>
              <a:t>on entry </a:t>
            </a:r>
            <a:r>
              <a:rPr lang="en-US" sz="1800" b="0" strike="noStrike" spc="-1" dirty="0">
                <a:solidFill>
                  <a:srgbClr val="000000"/>
                </a:solidFill>
                <a:latin typeface="Calibri"/>
              </a:rPr>
              <a:t>of method</a:t>
            </a:r>
          </a:p>
          <a:p>
            <a:pPr marL="514440" lvl="1" indent="-171000">
              <a:lnSpc>
                <a:spcPct val="100000"/>
              </a:lnSpc>
              <a:spcBef>
                <a:spcPts val="374"/>
              </a:spcBef>
              <a:buClr>
                <a:srgbClr val="000000"/>
              </a:buClr>
              <a:buFont typeface="Arial"/>
              <a:buChar char="•"/>
            </a:pPr>
            <a:r>
              <a:rPr lang="en-US" sz="1800" b="0" strike="noStrike" spc="-1" dirty="0">
                <a:solidFill>
                  <a:srgbClr val="000000"/>
                </a:solidFill>
                <a:latin typeface="Calibri"/>
              </a:rPr>
              <a:t>Then </a:t>
            </a:r>
            <a:r>
              <a:rPr lang="en-US" sz="1800" b="0" strike="noStrike" spc="-1" dirty="0">
                <a:solidFill>
                  <a:srgbClr val="FF0000"/>
                </a:solidFill>
                <a:latin typeface="Calibri"/>
              </a:rPr>
              <a:t>prove</a:t>
            </a:r>
            <a:r>
              <a:rPr lang="en-US" sz="1800" b="0" strike="noStrike" spc="-1" dirty="0">
                <a:solidFill>
                  <a:srgbClr val="000000"/>
                </a:solidFill>
                <a:latin typeface="Calibri"/>
              </a:rPr>
              <a:t> that rep invariant holds </a:t>
            </a:r>
            <a:r>
              <a:rPr lang="en-US" sz="1800" b="0" strike="noStrike" spc="-1" dirty="0">
                <a:solidFill>
                  <a:srgbClr val="FF0000"/>
                </a:solidFill>
                <a:latin typeface="Calibri"/>
              </a:rPr>
              <a:t>on exit</a:t>
            </a:r>
            <a:endParaRPr lang="en-US" sz="18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Intuitively: there is no way to make an object, for which the rep invariant does not hold</a:t>
            </a:r>
          </a:p>
          <a:p>
            <a:pPr marL="628560" lvl="1" indent="-171000">
              <a:lnSpc>
                <a:spcPct val="90000"/>
              </a:lnSpc>
              <a:spcBef>
                <a:spcPts val="751"/>
              </a:spcBef>
              <a:buClr>
                <a:srgbClr val="000000"/>
              </a:buClr>
              <a:buFont typeface="Arial"/>
              <a:buChar char="•"/>
            </a:pPr>
            <a:r>
              <a:rPr lang="en-US" sz="2100" spc="-1" dirty="0">
                <a:solidFill>
                  <a:srgbClr val="000000"/>
                </a:solidFill>
                <a:latin typeface="Calibri"/>
              </a:rPr>
              <a:t>Assumes no rep exposure</a:t>
            </a:r>
            <a:endParaRPr lang="en-US" sz="2100" b="0" strike="noStrike" spc="-1" dirty="0">
              <a:solidFill>
                <a:srgbClr val="000000"/>
              </a:solidFill>
              <a:latin typeface="Calibri"/>
            </a:endParaRPr>
          </a:p>
          <a:p>
            <a:pPr marL="171360" indent="-171000">
              <a:lnSpc>
                <a:spcPct val="90000"/>
              </a:lnSpc>
              <a:spcBef>
                <a:spcPts val="751"/>
              </a:spcBef>
              <a:buClr>
                <a:srgbClr val="000000"/>
              </a:buClr>
              <a:buFont typeface="Arial"/>
              <a:buChar char="•"/>
            </a:pPr>
            <a:r>
              <a:rPr lang="en-US" sz="2100" b="0" strike="noStrike" spc="-1" dirty="0">
                <a:solidFill>
                  <a:srgbClr val="000000"/>
                </a:solidFill>
                <a:latin typeface="Calibri"/>
              </a:rPr>
              <a:t>Remember, our proofs are informal</a:t>
            </a:r>
          </a:p>
        </p:txBody>
      </p:sp>
      <p:sp>
        <p:nvSpPr>
          <p:cNvPr id="166" name="TextShape 3"/>
          <p:cNvSpPr txBox="1"/>
          <p:nvPr/>
        </p:nvSpPr>
        <p:spPr>
          <a:xfrm>
            <a:off x="228600" y="6248520"/>
            <a:ext cx="5562360" cy="456840"/>
          </a:xfrm>
          <a:prstGeom prst="rect">
            <a:avLst/>
          </a:prstGeom>
          <a:noFill/>
          <a:ln>
            <a:noFill/>
          </a:ln>
        </p:spPr>
        <p:txBody>
          <a:bodyPr anchor="ctr"/>
          <a:lstStyle/>
          <a:p>
            <a:pPr algn="ctr">
              <a:lnSpc>
                <a:spcPct val="100000"/>
              </a:lnSpc>
            </a:pPr>
            <a:r>
              <a:rPr lang="en-US" sz="1400" b="0" strike="noStrike" spc="-1" dirty="0">
                <a:solidFill>
                  <a:srgbClr val="8B8B8B"/>
                </a:solidFill>
                <a:latin typeface="Arial"/>
                <a:ea typeface="MS PGothic"/>
              </a:rPr>
              <a:t>CSCI 2600 Spring 2021</a:t>
            </a:r>
            <a:endParaRPr lang="en-US" sz="1400" b="0" strike="noStrike" spc="-1" dirty="0">
              <a:latin typeface="Times New Roman"/>
            </a:endParaRPr>
          </a:p>
        </p:txBody>
      </p:sp>
      <p:sp>
        <p:nvSpPr>
          <p:cNvPr id="167" name="TextShape 4"/>
          <p:cNvSpPr txBox="1"/>
          <p:nvPr/>
        </p:nvSpPr>
        <p:spPr>
          <a:xfrm>
            <a:off x="6458040" y="6356520"/>
            <a:ext cx="2057040" cy="364680"/>
          </a:xfrm>
          <a:prstGeom prst="rect">
            <a:avLst/>
          </a:prstGeom>
          <a:noFill/>
          <a:ln>
            <a:noFill/>
          </a:ln>
        </p:spPr>
        <p:txBody>
          <a:bodyPr anchor="ctr"/>
          <a:lstStyle/>
          <a:p>
            <a:pPr algn="r">
              <a:lnSpc>
                <a:spcPct val="100000"/>
              </a:lnSpc>
            </a:pPr>
            <a:fld id="{941F06E0-34E0-4882-9A4E-ABA4682C7AA1}" type="slidenum">
              <a:rPr lang="en-US" sz="1400" b="0" strike="noStrike" spc="-1">
                <a:solidFill>
                  <a:srgbClr val="8B8B8B"/>
                </a:solidFill>
                <a:latin typeface="Tahoma"/>
                <a:ea typeface="MS PGothic"/>
              </a:rPr>
              <a:t>9</a:t>
            </a:fld>
            <a:endParaRPr lang="en-US" sz="14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102229</TotalTime>
  <Words>5131</Words>
  <Application>Microsoft Macintosh PowerPoint</Application>
  <PresentationFormat>On-screen Show (4:3)</PresentationFormat>
  <Paragraphs>838</Paragraphs>
  <Slides>54</Slides>
  <Notes>46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54</vt:i4>
      </vt:variant>
    </vt:vector>
  </HeadingPairs>
  <TitlesOfParts>
    <vt:vector size="66" baseType="lpstr">
      <vt:lpstr>Arial</vt:lpstr>
      <vt:lpstr>Calibri</vt:lpstr>
      <vt:lpstr>Calibri Light</vt:lpstr>
      <vt:lpstr>Courier</vt:lpstr>
      <vt:lpstr>Courier New</vt:lpstr>
      <vt:lpstr>Symbol</vt:lpstr>
      <vt:lpstr>Tahoma</vt:lpstr>
      <vt:lpstr>Times New Roman</vt:lpstr>
      <vt:lpstr>Wingdings</vt:lpstr>
      <vt:lpstr>Office Theme</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Inductive Step, add</vt:lpstr>
      <vt:lpstr>PowerPoint Presentation</vt:lpstr>
      <vt:lpstr>PowerPoint Presentation</vt:lpstr>
      <vt:lpstr>PowerPoint Presentation</vt:lpstr>
      <vt:lpstr>PowerPoint Presentation</vt:lpstr>
      <vt:lpstr>PowerPoint Presentation</vt:lpstr>
      <vt:lpstr>Willy’s IntStack</vt:lpstr>
      <vt:lpstr>PowerPoint Presentation</vt:lpstr>
      <vt:lpstr>PowerPoint Presentation</vt:lpstr>
      <vt:lpstr>PowerPoint Presentation</vt:lpstr>
      <vt:lpstr>PowerPoint Presentation</vt:lpstr>
      <vt:lpstr>PowerPoint Presentation</vt:lpstr>
      <vt:lpstr>Check Assertions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Exceptions vs. Special Values</vt:lpstr>
      <vt:lpstr>Exceptions vs. Special Values</vt:lpstr>
      <vt:lpstr>PowerPoint Presentation</vt:lpstr>
      <vt:lpstr>PowerPoint Presentation</vt:lpstr>
      <vt:lpstr>Java Exceptions: Checked vs. Unchecked Exceptions</vt:lpstr>
      <vt:lpstr>Java Exceptions: Checked vs. Unchecked Exceptions</vt:lpstr>
      <vt:lpstr>Java Exceptions: Checked vs. Unchecked Exceptions</vt:lpstr>
      <vt:lpstr>PowerPoint Presentation</vt:lpstr>
      <vt:lpstr>PowerPoint Presentation</vt:lpstr>
      <vt:lpstr>PowerPoint Presentation</vt:lpstr>
      <vt:lpstr>PowerPoint Presentation</vt:lpstr>
      <vt:lpstr>PowerPoint Presentation</vt:lpstr>
      <vt:lpstr>PowerPoint Presentation</vt:lpstr>
    </vt:vector>
  </TitlesOfParts>
  <Company>Rensselaer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Programming Languages  CSCI 4430 &amp; CSCI 6969</dc:title>
  <dc:subject/>
  <dc:creator>student</dc:creator>
  <dc:description/>
  <cp:lastModifiedBy>Varela, Carlos A</cp:lastModifiedBy>
  <cp:revision>17735</cp:revision>
  <dcterms:created xsi:type="dcterms:W3CDTF">2010-08-29T20:20:29Z</dcterms:created>
  <dcterms:modified xsi:type="dcterms:W3CDTF">2021-03-15T14:00:10Z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Rensselaer</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51</vt:i4>
  </property>
  <property fmtid="{D5CDD505-2E9C-101B-9397-08002B2CF9AE}" pid="9" name="PresentationFormat">
    <vt:lpwstr>On-screen Show (4:3)</vt:lpwstr>
  </property>
  <property fmtid="{D5CDD505-2E9C-101B-9397-08002B2CF9AE}" pid="10" name="ScaleCrop">
    <vt:bool>false</vt:bool>
  </property>
  <property fmtid="{D5CDD505-2E9C-101B-9397-08002B2CF9AE}" pid="11" name="ShareDoc">
    <vt:bool>false</vt:bool>
  </property>
  <property fmtid="{D5CDD505-2E9C-101B-9397-08002B2CF9AE}" pid="12" name="Slides">
    <vt:i4>51</vt:i4>
  </property>
</Properties>
</file>