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9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266" r:id="rId24"/>
    <p:sldId id="267" r:id="rId25"/>
    <p:sldId id="268" r:id="rId26"/>
    <p:sldId id="342" r:id="rId27"/>
    <p:sldId id="269" r:id="rId28"/>
    <p:sldId id="270" r:id="rId29"/>
    <p:sldId id="271" r:id="rId30"/>
    <p:sldId id="272" r:id="rId31"/>
    <p:sldId id="329" r:id="rId32"/>
    <p:sldId id="330" r:id="rId33"/>
    <p:sldId id="273" r:id="rId34"/>
    <p:sldId id="274" r:id="rId35"/>
    <p:sldId id="276" r:id="rId36"/>
    <p:sldId id="277" r:id="rId37"/>
    <p:sldId id="278" r:id="rId38"/>
    <p:sldId id="279" r:id="rId39"/>
    <p:sldId id="280" r:id="rId40"/>
    <p:sldId id="326" r:id="rId41"/>
    <p:sldId id="281" r:id="rId42"/>
    <p:sldId id="282" r:id="rId43"/>
    <p:sldId id="348" r:id="rId44"/>
    <p:sldId id="331" r:id="rId45"/>
    <p:sldId id="332" r:id="rId46"/>
    <p:sldId id="333" r:id="rId47"/>
    <p:sldId id="334" r:id="rId48"/>
    <p:sldId id="349" r:id="rId49"/>
    <p:sldId id="284" r:id="rId50"/>
    <p:sldId id="285" r:id="rId51"/>
    <p:sldId id="286" r:id="rId52"/>
    <p:sldId id="345" r:id="rId53"/>
    <p:sldId id="328" r:id="rId54"/>
    <p:sldId id="288" r:id="rId55"/>
    <p:sldId id="289" r:id="rId56"/>
    <p:sldId id="290" r:id="rId57"/>
    <p:sldId id="294" r:id="rId58"/>
    <p:sldId id="295" r:id="rId59"/>
    <p:sldId id="296" r:id="rId60"/>
    <p:sldId id="297" r:id="rId61"/>
    <p:sldId id="298" r:id="rId62"/>
    <p:sldId id="347" r:id="rId63"/>
    <p:sldId id="299" r:id="rId64"/>
    <p:sldId id="300" r:id="rId65"/>
    <p:sldId id="287" r:id="rId66"/>
    <p:sldId id="327" r:id="rId67"/>
    <p:sldId id="301" r:id="rId68"/>
    <p:sldId id="302" r:id="rId69"/>
    <p:sldId id="303" r:id="rId70"/>
    <p:sldId id="304" r:id="rId71"/>
    <p:sldId id="305" r:id="rId72"/>
    <p:sldId id="343" r:id="rId73"/>
    <p:sldId id="344" r:id="rId74"/>
    <p:sldId id="306" r:id="rId75"/>
    <p:sldId id="307" r:id="rId76"/>
    <p:sldId id="308" r:id="rId77"/>
    <p:sldId id="309" r:id="rId78"/>
    <p:sldId id="310" r:id="rId79"/>
    <p:sldId id="346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8" r:id="rId88"/>
    <p:sldId id="319" r:id="rId89"/>
    <p:sldId id="320" r:id="rId90"/>
    <p:sldId id="321" r:id="rId91"/>
    <p:sldId id="322" r:id="rId92"/>
    <p:sldId id="323" r:id="rId93"/>
    <p:sldId id="324" r:id="rId94"/>
    <p:sldId id="325" r:id="rId95"/>
  </p:sldIdLst>
  <p:sldSz cx="9144000" cy="6858000" type="screen4x3"/>
  <p:notesSz cx="7034213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72"/>
    <p:restoredTop sz="80046" autoAdjust="0"/>
  </p:normalViewPr>
  <p:slideViewPr>
    <p:cSldViewPr snapToGrid="0">
      <p:cViewPr varScale="1">
        <p:scale>
          <a:sx n="120" d="100"/>
          <a:sy n="120" d="100"/>
        </p:scale>
        <p:origin x="3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6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68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69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C699AC-8842-4CF1-B336-218FC293825A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Shape 1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6B804A33-50AB-49BA-A508-B9A622428620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63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61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62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D89FBB1C-1A4E-41F3-B1DA-F833C42F80B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https://courses.cs.washington.edu/courses/cse331/18au/lectures/lect10-design-patterns-1.pdf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C699AC-8842-4CF1-B336-218FC293825A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9441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64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65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7AECC5E6-CF8F-4C3C-9350-6D96BE88CF47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68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D58FFCAF-93F2-43B4-9DC8-D4592136DE9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70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71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3037DBD5-C0A9-4D28-AC34-32986D0EC854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20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73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74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CD9660AA-E11D-454E-AFB1-C8617724AAE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76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+mn-lt"/>
              </a:rPr>
              <a:t>https://airbrake.io/blog/design-patterns/software-design-patterns-guide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677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B90991D9-1C0F-4C70-B2B9-CF35793E750C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Singleton examples – a logger, a load balancer, drivers</a:t>
            </a:r>
          </a:p>
        </p:txBody>
      </p:sp>
      <p:sp>
        <p:nvSpPr>
          <p:cNvPr id="680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176032E-F59E-48BD-A489-B3913108CF25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82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83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3283B293-06E8-4100-A727-189621D65222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86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434B1CE7-67EF-4086-AAD9-29C1CC04627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38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B7E751B7-797C-4777-84B9-A9D417A39F5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Static method, user calls </a:t>
            </a:r>
          </a:p>
          <a:p>
            <a:r>
              <a:rPr lang="en-US" sz="2000" b="0" strike="noStrike" spc="-1">
                <a:latin typeface="Arial"/>
              </a:rPr>
              <a:t>Matrix </a:t>
            </a:r>
            <a:r>
              <a:rPr lang="en-US" sz="2000" b="0" strike="noStrike" spc="-1" dirty="0">
                <a:latin typeface="Arial"/>
              </a:rPr>
              <a:t>m</a:t>
            </a:r>
            <a:r>
              <a:rPr lang="en-US" sz="2000" b="0" strike="noStrike" spc="-1">
                <a:latin typeface="Arial"/>
              </a:rPr>
              <a:t> </a:t>
            </a:r>
            <a:r>
              <a:rPr lang="en-US" sz="2000" b="0" strike="noStrike" spc="-1" dirty="0">
                <a:latin typeface="Arial"/>
              </a:rPr>
              <a:t>= </a:t>
            </a:r>
            <a:r>
              <a:rPr lang="en-US" sz="2000" b="0" strike="noStrike" spc="-1" dirty="0" err="1">
                <a:latin typeface="Arial"/>
              </a:rPr>
              <a:t>MatrixFactory.createMatrix</a:t>
            </a:r>
            <a:r>
              <a:rPr lang="en-US" sz="2000" b="0" strike="noStrike" spc="-1" dirty="0">
                <a:latin typeface="Arial"/>
              </a:rPr>
              <a:t>();</a:t>
            </a:r>
          </a:p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689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4168DE43-8044-4A61-A10C-85DAFE956B94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29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FactoryPattern.java</a:t>
            </a:r>
          </a:p>
        </p:txBody>
      </p:sp>
      <p:sp>
        <p:nvSpPr>
          <p:cNvPr id="695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158E5AE2-DA00-4A48-B415-7268680F37D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30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See FactoryPatternDemo.java</a:t>
            </a:r>
          </a:p>
        </p:txBody>
      </p:sp>
      <p:sp>
        <p:nvSpPr>
          <p:cNvPr id="698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0CCB7B0A-3A7E-487D-9E1A-ECC1E4E431EE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31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00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01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46E2740-91E4-40E2-9470-128E2F5C9E31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32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Problem with this code:</a:t>
            </a:r>
          </a:p>
          <a:p>
            <a:r>
              <a:rPr lang="en-US" sz="2000" b="0" strike="noStrike" spc="-1">
                <a:latin typeface="Arial"/>
              </a:rPr>
              <a:t>Code duplication: createRace is very similar among the 3 classes, why not have a single createRace in Race?</a:t>
            </a:r>
          </a:p>
        </p:txBody>
      </p:sp>
      <p:sp>
        <p:nvSpPr>
          <p:cNvPr id="704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25A23EF8-3C63-4010-B54F-9BEF376E93A4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33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06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See Bicycle1Demo.java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Where is the Factory Method? </a:t>
            </a:r>
            <a:r>
              <a:rPr lang="en-US" sz="2000" b="0" strike="noStrike" spc="-1" dirty="0" err="1">
                <a:latin typeface="Arial"/>
              </a:rPr>
              <a:t>createBicycle</a:t>
            </a:r>
            <a:r>
              <a:rPr lang="en-US" sz="2000" b="0" strike="noStrike" spc="-1" dirty="0">
                <a:latin typeface="Arial"/>
              </a:rPr>
              <a:t>()</a:t>
            </a:r>
          </a:p>
          <a:p>
            <a:r>
              <a:rPr lang="en-US" sz="2000" b="0" strike="noStrike" spc="-1" dirty="0" err="1">
                <a:latin typeface="Arial"/>
              </a:rPr>
              <a:t>this.createBicycle</a:t>
            </a:r>
            <a:r>
              <a:rPr lang="en-US" sz="2000" b="0" strike="noStrike" spc="-1" dirty="0">
                <a:latin typeface="Arial"/>
              </a:rPr>
              <a:t> calls appropriate method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Race t = new </a:t>
            </a:r>
            <a:r>
              <a:rPr lang="en-US" sz="2000" b="0" strike="noStrike" spc="-1" dirty="0" err="1">
                <a:latin typeface="Arial"/>
              </a:rPr>
              <a:t>TourDeFrance</a:t>
            </a:r>
            <a:r>
              <a:rPr lang="en-US" sz="2000" b="0" strike="noStrike" spc="-1" dirty="0">
                <a:latin typeface="Arial"/>
              </a:rPr>
              <a:t>();</a:t>
            </a:r>
          </a:p>
          <a:p>
            <a:r>
              <a:rPr lang="en-US" sz="2000" b="0" strike="noStrike" spc="-1" dirty="0" err="1">
                <a:latin typeface="Arial"/>
              </a:rPr>
              <a:t>t.createRace</a:t>
            </a:r>
            <a:r>
              <a:rPr lang="en-US" sz="2000" b="0" strike="noStrike" spc="-1" dirty="0">
                <a:latin typeface="Arial"/>
              </a:rPr>
              <a:t>();  // calls </a:t>
            </a:r>
            <a:r>
              <a:rPr lang="en-US" sz="2000" b="0" strike="noStrike" spc="-1" dirty="0" err="1">
                <a:latin typeface="Arial"/>
              </a:rPr>
              <a:t>Race.createRace</a:t>
            </a:r>
            <a:r>
              <a:rPr lang="en-US" sz="2000" b="0" strike="noStrike" spc="-1" dirty="0">
                <a:latin typeface="Arial"/>
              </a:rPr>
              <a:t>()</a:t>
            </a:r>
          </a:p>
          <a:p>
            <a:r>
              <a:rPr lang="en-US" sz="2000" b="0" strike="noStrike" spc="-1" dirty="0" err="1">
                <a:latin typeface="Arial"/>
              </a:rPr>
              <a:t>Race,createRace</a:t>
            </a:r>
            <a:r>
              <a:rPr lang="en-US" sz="2000" b="0" strike="noStrike" spc="-1" dirty="0">
                <a:latin typeface="Arial"/>
              </a:rPr>
              <a:t>() calls </a:t>
            </a:r>
            <a:r>
              <a:rPr lang="en-US" sz="2000" b="0" strike="noStrike" spc="-1" dirty="0" err="1">
                <a:latin typeface="Arial"/>
              </a:rPr>
              <a:t>this,createBicycle</a:t>
            </a:r>
            <a:r>
              <a:rPr lang="en-US" sz="2000" b="0" strike="noStrike" spc="-1" dirty="0">
                <a:latin typeface="Arial"/>
              </a:rPr>
              <a:t>() – this is a </a:t>
            </a:r>
            <a:r>
              <a:rPr lang="en-US" sz="2000" b="0" strike="noStrike" spc="-1" dirty="0" err="1">
                <a:latin typeface="Arial"/>
              </a:rPr>
              <a:t>TourDeFance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707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63D578E3-9548-425F-9F16-9F88FDA8D6BA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34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In our case, Client doesn’t need access to the Bicycle interface. </a:t>
            </a:r>
          </a:p>
          <a:p>
            <a:r>
              <a:rPr lang="en-US" sz="2000" b="0" strike="noStrike" spc="-1" dirty="0">
                <a:latin typeface="Arial"/>
              </a:rPr>
              <a:t>We can create a new bicycle type and a new kind of race by </a:t>
            </a:r>
            <a:r>
              <a:rPr lang="en-US" sz="2000" b="0" strike="noStrike" spc="-1" dirty="0" err="1">
                <a:latin typeface="Arial"/>
              </a:rPr>
              <a:t>subclassing</a:t>
            </a:r>
            <a:r>
              <a:rPr lang="en-US" sz="2000" b="0" strike="noStrike" spc="-1" dirty="0">
                <a:latin typeface="Arial"/>
              </a:rPr>
              <a:t> bicycle and race.</a:t>
            </a:r>
          </a:p>
          <a:p>
            <a:r>
              <a:rPr lang="en-US" sz="2000" b="0" strike="noStrike" spc="-1" dirty="0">
                <a:latin typeface="Arial"/>
              </a:rPr>
              <a:t>For example, we could create a </a:t>
            </a:r>
            <a:r>
              <a:rPr lang="en-US" sz="2000" b="0" strike="noStrike" spc="-1" dirty="0" err="1">
                <a:latin typeface="Arial"/>
              </a:rPr>
              <a:t>TriCycle</a:t>
            </a:r>
            <a:r>
              <a:rPr lang="en-US" sz="2000" b="0" strike="noStrike" spc="-1" dirty="0">
                <a:latin typeface="Arial"/>
              </a:rPr>
              <a:t> bike and a </a:t>
            </a:r>
            <a:r>
              <a:rPr lang="en-US" sz="2000" b="0" strike="noStrike" spc="-1" dirty="0" err="1">
                <a:latin typeface="Arial"/>
              </a:rPr>
              <a:t>TriCycle</a:t>
            </a:r>
            <a:r>
              <a:rPr lang="en-US" sz="2000" b="0" strike="noStrike" spc="-1" dirty="0">
                <a:latin typeface="Arial"/>
              </a:rPr>
              <a:t> race without modifying the </a:t>
            </a:r>
            <a:r>
              <a:rPr lang="en-US" sz="2000" b="0" strike="noStrike" spc="-1" dirty="0" err="1">
                <a:latin typeface="Arial"/>
              </a:rPr>
              <a:t>superclasses</a:t>
            </a:r>
            <a:r>
              <a:rPr lang="en-US" sz="2000" b="0" strike="noStrike" spc="-1" dirty="0">
                <a:latin typeface="Arial"/>
              </a:rPr>
              <a:t>.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Subtype polymorphism --- subtyping in Races and subtyping in Bicycles. </a:t>
            </a:r>
          </a:p>
        </p:txBody>
      </p:sp>
      <p:sp>
        <p:nvSpPr>
          <p:cNvPr id="710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24810C9-D42D-4FE1-B4BC-409F6BE0DE5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36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Bicycle1Demo.java</a:t>
            </a:r>
          </a:p>
        </p:txBody>
      </p:sp>
      <p:sp>
        <p:nvSpPr>
          <p:cNvPr id="713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562FA786-044A-4394-BD89-49819900522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37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MazeGameDemo1.java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C699AC-8842-4CF1-B336-218FC293825A}" type="slidenum">
              <a:rPr lang="en-US" sz="1400" b="0" strike="noStrike" spc="-1" smtClean="0">
                <a:latin typeface="Times New Roman"/>
              </a:rPr>
              <a:t>39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8414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18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+mn-lt"/>
              </a:rPr>
              <a:t>See http://www.buyya.com/254/Patterns/Factory-2pp.pdf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Where are the Factory methods: </a:t>
            </a:r>
            <a:r>
              <a:rPr lang="en-US" sz="2000" b="0" strike="noStrike" spc="-1" dirty="0" err="1">
                <a:latin typeface="Arial"/>
              </a:rPr>
              <a:t>createRoom</a:t>
            </a:r>
            <a:r>
              <a:rPr lang="en-US" sz="2000" b="0" strike="noStrike" spc="-1" dirty="0">
                <a:latin typeface="Arial"/>
              </a:rPr>
              <a:t>, </a:t>
            </a:r>
            <a:r>
              <a:rPr lang="en-US" sz="2000" b="0" strike="noStrike" spc="-1" dirty="0" err="1">
                <a:latin typeface="Arial"/>
              </a:rPr>
              <a:t>createWall</a:t>
            </a:r>
            <a:r>
              <a:rPr lang="en-US" sz="2000" b="0" strike="noStrike" spc="-1" dirty="0">
                <a:latin typeface="Arial"/>
              </a:rPr>
              <a:t>, </a:t>
            </a:r>
            <a:r>
              <a:rPr lang="en-US" sz="2000" b="0" strike="noStrike" spc="-1" dirty="0" err="1">
                <a:latin typeface="Arial"/>
              </a:rPr>
              <a:t>createDoor</a:t>
            </a:r>
            <a:r>
              <a:rPr lang="en-US" sz="2000" b="0" strike="noStrike" spc="-1" dirty="0">
                <a:latin typeface="Arial"/>
              </a:rPr>
              <a:t>.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Abstract classes can be extended but not implemented. You can’t do new </a:t>
            </a:r>
            <a:r>
              <a:rPr lang="en-US" sz="2000" b="0" strike="noStrike" spc="-1" dirty="0" err="1">
                <a:latin typeface="Arial"/>
              </a:rPr>
              <a:t>MazeGame</a:t>
            </a:r>
            <a:r>
              <a:rPr lang="en-US" sz="2000" b="0" strike="noStrike" spc="-1" dirty="0">
                <a:latin typeface="Arial"/>
              </a:rPr>
              <a:t>()</a:t>
            </a:r>
          </a:p>
          <a:p>
            <a:r>
              <a:rPr lang="en-US" sz="2000" b="0" strike="noStrike" spc="-1" dirty="0">
                <a:latin typeface="Arial"/>
              </a:rPr>
              <a:t>You override the abstract methods. If you don’t then must declare the same abstract method.</a:t>
            </a:r>
          </a:p>
        </p:txBody>
      </p:sp>
      <p:sp>
        <p:nvSpPr>
          <p:cNvPr id="719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8C9B917F-372A-4403-9B5C-61F81804A712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44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40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UML has sequence diagrams as well, which are concerned with the dynamics of the system. </a:t>
            </a:r>
          </a:p>
          <a:p>
            <a:r>
              <a:rPr lang="en-US" sz="2000" b="0" strike="noStrike" spc="-1">
                <a:latin typeface="Arial"/>
              </a:rPr>
              <a:t>Sequence diagrams are less useful in general.</a:t>
            </a:r>
          </a:p>
        </p:txBody>
      </p:sp>
      <p:sp>
        <p:nvSpPr>
          <p:cNvPr id="641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1366DDEE-E9F3-4A98-8AF5-D5F5388275B0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An Enchanted Maze Game defines its own implementation for the products (Rooms, Walls, Doors).</a:t>
            </a:r>
          </a:p>
          <a:p>
            <a:r>
              <a:rPr lang="en-US" sz="2000" b="0" strike="noStrike" spc="-1">
                <a:latin typeface="Arial"/>
              </a:rPr>
              <a:t>There will also be a Wall interface and subtype EnchantedWall</a:t>
            </a:r>
          </a:p>
        </p:txBody>
      </p:sp>
      <p:sp>
        <p:nvSpPr>
          <p:cNvPr id="722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4933EEC-47C5-4166-92F9-0EA86E4183B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45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An Bombed Maze Game defines its own implementation for the products (Rooms, Walls, Doors).</a:t>
            </a:r>
          </a:p>
          <a:p>
            <a:endParaRPr lang="en-US" sz="2000" b="0" strike="noStrike" spc="-1">
              <a:latin typeface="Arial"/>
            </a:endParaRPr>
          </a:p>
        </p:txBody>
      </p:sp>
      <p:sp>
        <p:nvSpPr>
          <p:cNvPr id="725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5EEB6CC8-9B67-4747-9EAE-95CFCB41FE9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46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30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strike="noStrike" spc="-1" dirty="0">
                <a:latin typeface="+mn-lt"/>
              </a:rPr>
              <a:t>Bicycle2Demo.java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We can extend this idea and encapsulate the creation of bicycles.</a:t>
            </a:r>
          </a:p>
        </p:txBody>
      </p:sp>
      <p:sp>
        <p:nvSpPr>
          <p:cNvPr id="731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5BFDC567-B2AF-422E-BF2B-17C375636CC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49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33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strike="noStrike" spc="-1" dirty="0">
                <a:latin typeface="+mn-lt"/>
              </a:rPr>
              <a:t>Bicycle2Demo.java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Calls appropriate </a:t>
            </a:r>
            <a:r>
              <a:rPr lang="en-US" sz="2000" b="0" strike="noStrike" spc="-1" dirty="0" err="1">
                <a:latin typeface="Arial"/>
              </a:rPr>
              <a:t>bfactory</a:t>
            </a:r>
            <a:r>
              <a:rPr lang="en-US" sz="2000" b="0" strike="noStrike" spc="-1" dirty="0">
                <a:latin typeface="Arial"/>
              </a:rPr>
              <a:t> to create a bicycle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Race t = new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TourDeFrance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();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t.createRace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();</a:t>
            </a:r>
          </a:p>
          <a:p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Runtime t is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aTourDeFrance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TourDeFrance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constructor creates a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bfactory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RoadBicycleFactory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object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t.createRace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() calls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bfactory.createBicycle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()</a:t>
            </a:r>
          </a:p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734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C3E81410-52F0-443C-8EFE-FB9AB9104CD5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50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Bicycle2Demo.java</a:t>
            </a:r>
          </a:p>
        </p:txBody>
      </p:sp>
      <p:sp>
        <p:nvSpPr>
          <p:cNvPr id="737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01DB2DFA-4DF2-436E-873D-B81FF6129F96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48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49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4D9E551C-0669-402D-8F12-ED349B4C8D00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52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51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52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08883F36-9633-45F0-818B-068C1B51CEBC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53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strike="noStrike" spc="-1" dirty="0">
                <a:latin typeface="+mn-lt"/>
              </a:rPr>
              <a:t>See Bicycle3.Demo.java</a:t>
            </a:r>
          </a:p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755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A139750D-1EF7-424C-9A92-86ACDD4F0AF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54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What’s the advantages of this Factory Class design over Factory Method? </a:t>
            </a:r>
          </a:p>
          <a:p>
            <a:r>
              <a:rPr lang="en-US" sz="2000" b="0" strike="noStrike" spc="-1" dirty="0">
                <a:latin typeface="Arial"/>
              </a:rPr>
              <a:t>Answer: Now Races and Bikes can vary independently: We can crate a Cyclocross with </a:t>
            </a:r>
            <a:r>
              <a:rPr lang="en-US" sz="2000" b="0" strike="noStrike" spc="-1" dirty="0" err="1">
                <a:latin typeface="Arial"/>
              </a:rPr>
              <a:t>Trycicles</a:t>
            </a:r>
            <a:r>
              <a:rPr lang="en-US" sz="2000" b="0" strike="noStrike" spc="-1" dirty="0">
                <a:latin typeface="Arial"/>
              </a:rPr>
              <a:t> etc. With </a:t>
            </a:r>
            <a:r>
              <a:rPr lang="en-US" sz="2000" b="0" strike="noStrike" spc="-1" dirty="0" err="1">
                <a:latin typeface="Arial"/>
              </a:rPr>
              <a:t>FactoryMethod</a:t>
            </a:r>
            <a:r>
              <a:rPr lang="en-US" sz="2000" b="0" strike="noStrike" spc="-1" dirty="0">
                <a:latin typeface="Arial"/>
              </a:rPr>
              <a:t> each Product was tied to a particular Race. </a:t>
            </a:r>
            <a:r>
              <a:rPr lang="en-US" sz="2000" b="0" strike="noStrike" spc="-1" dirty="0" err="1">
                <a:latin typeface="Arial"/>
              </a:rPr>
              <a:t>TourDeFrance</a:t>
            </a:r>
            <a:r>
              <a:rPr lang="en-US" sz="2000" b="0" strike="noStrike" spc="-1" dirty="0">
                <a:latin typeface="Arial"/>
              </a:rPr>
              <a:t> -&gt; </a:t>
            </a:r>
            <a:r>
              <a:rPr lang="en-US" sz="2000" b="0" strike="noStrike" spc="-1" dirty="0" err="1">
                <a:latin typeface="Arial"/>
              </a:rPr>
              <a:t>RoadBikes</a:t>
            </a:r>
            <a:r>
              <a:rPr lang="en-US" sz="2000" b="0" strike="noStrike" spc="-1" dirty="0">
                <a:latin typeface="Arial"/>
              </a:rPr>
              <a:t>, Cyclocross -&gt; </a:t>
            </a:r>
            <a:r>
              <a:rPr lang="en-US" sz="2000" b="0" strike="noStrike" spc="-1" dirty="0" err="1">
                <a:latin typeface="Arial"/>
              </a:rPr>
              <a:t>MountainBikes</a:t>
            </a:r>
            <a:r>
              <a:rPr lang="en-US" sz="2000" b="0" strike="noStrike" spc="-1" dirty="0">
                <a:latin typeface="Arial"/>
              </a:rPr>
              <a:t>. 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Race t = new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TourDeFrance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(new </a:t>
            </a:r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MountainBicycleFactory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());</a:t>
            </a:r>
          </a:p>
          <a:p>
            <a:r>
              <a:rPr lang="en-US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t.createRace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();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 err="1">
                <a:latin typeface="Arial"/>
              </a:rPr>
              <a:t>TourDeFrance</a:t>
            </a:r>
            <a:r>
              <a:rPr lang="en-US" sz="2000" b="0" strike="noStrike" spc="-1" dirty="0">
                <a:latin typeface="Arial"/>
              </a:rPr>
              <a:t> passes </a:t>
            </a:r>
            <a:r>
              <a:rPr lang="en-US" sz="2000" b="0" strike="noStrike" spc="-1" dirty="0" err="1">
                <a:latin typeface="Arial"/>
              </a:rPr>
              <a:t>MountainBikeFactory</a:t>
            </a:r>
            <a:r>
              <a:rPr lang="en-US" sz="2000" b="0" strike="noStrike" spc="-1" dirty="0">
                <a:latin typeface="Arial"/>
              </a:rPr>
              <a:t> objects to constructor</a:t>
            </a:r>
          </a:p>
          <a:p>
            <a:r>
              <a:rPr lang="en-US" sz="2000" b="0" strike="noStrike" spc="-1" dirty="0">
                <a:latin typeface="Arial"/>
              </a:rPr>
              <a:t>Constructor pass object to Race constructor</a:t>
            </a:r>
          </a:p>
          <a:p>
            <a:r>
              <a:rPr lang="en-US" sz="2000" b="0" strike="noStrike" spc="-1" dirty="0">
                <a:latin typeface="Arial"/>
              </a:rPr>
              <a:t>Race constructor sets this (</a:t>
            </a:r>
            <a:r>
              <a:rPr lang="en-US" sz="2000" b="0" strike="noStrike" spc="-1" dirty="0" err="1">
                <a:latin typeface="Arial"/>
              </a:rPr>
              <a:t>TourDeFrance</a:t>
            </a:r>
            <a:r>
              <a:rPr lang="en-US" sz="2000" b="0" strike="noStrike" spc="-1" dirty="0">
                <a:latin typeface="Arial"/>
              </a:rPr>
              <a:t>) </a:t>
            </a:r>
            <a:r>
              <a:rPr lang="en-US" sz="2000" b="0" strike="noStrike" spc="-1" dirty="0" err="1">
                <a:latin typeface="Arial"/>
              </a:rPr>
              <a:t>bfactory</a:t>
            </a:r>
            <a:r>
              <a:rPr lang="en-US" sz="2000" b="0" strike="noStrike" spc="-1" dirty="0">
                <a:latin typeface="Arial"/>
              </a:rPr>
              <a:t> to </a:t>
            </a:r>
            <a:r>
              <a:rPr lang="en-US" sz="2000" b="0" strike="noStrike" spc="-1" dirty="0" err="1">
                <a:latin typeface="Arial"/>
              </a:rPr>
              <a:t>MountainBikeObject</a:t>
            </a:r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 err="1">
                <a:latin typeface="Arial"/>
              </a:rPr>
              <a:t>createRace</a:t>
            </a:r>
            <a:r>
              <a:rPr lang="en-US" sz="2000" b="0" strike="noStrike" spc="-1" dirty="0">
                <a:latin typeface="Arial"/>
              </a:rPr>
              <a:t> calls .</a:t>
            </a:r>
            <a:r>
              <a:rPr lang="en-US" sz="2000" b="0" strike="noStrike" spc="-1" dirty="0" err="1">
                <a:latin typeface="Arial"/>
              </a:rPr>
              <a:t>bfactory.createBicycle</a:t>
            </a:r>
            <a:r>
              <a:rPr lang="en-US" sz="2000" b="0" strike="noStrike" spc="-1" dirty="0">
                <a:latin typeface="Arial"/>
              </a:rPr>
              <a:t> which return a mountain bike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Easy to extend with new Races and New Bikes. Easy to make change in client code without affecting most of the existing code. </a:t>
            </a:r>
          </a:p>
          <a:p>
            <a:endParaRPr lang="en-US" sz="2000" b="0" strike="noStrike" spc="-1" dirty="0">
              <a:latin typeface="Arial"/>
            </a:endParaRPr>
          </a:p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758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FA376F9E-26A3-46A9-A421-A81FFDDD3D1F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55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See Bicycle3.Demo.java</a:t>
            </a:r>
          </a:p>
        </p:txBody>
      </p:sp>
      <p:sp>
        <p:nvSpPr>
          <p:cNvPr id="761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4C42A150-E0A7-49F7-BD01-05DF3FF901D8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7BD58856-AE75-4E5A-A716-6C84E309EF6C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64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44" name="PlaceHolder 3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There is space for the attributes and space for the operations. I only show the operations. 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64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8145D498-13DE-4C35-87A8-C40BB884C47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67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B4F02BF-4FAA-4CEC-AA35-A9E49FFE859C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27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Most </a:t>
            </a:r>
            <a:r>
              <a:rPr lang="en-US" sz="2000" b="0" strike="noStrike" spc="-1" dirty="0" err="1">
                <a:latin typeface="Arial"/>
              </a:rPr>
              <a:t>DateFormat</a:t>
            </a:r>
            <a:r>
              <a:rPr lang="en-US" sz="2000" b="0" strike="noStrike" spc="-1" dirty="0">
                <a:latin typeface="Arial"/>
              </a:rPr>
              <a:t> methods are all static, return a </a:t>
            </a:r>
            <a:r>
              <a:rPr lang="en-US" sz="2000" b="0" strike="noStrike" spc="-1" dirty="0" err="1">
                <a:latin typeface="Arial"/>
              </a:rPr>
              <a:t>DateFormatter</a:t>
            </a:r>
            <a:r>
              <a:rPr lang="en-US" sz="2000" b="0" strike="noStrike" spc="-1" dirty="0">
                <a:latin typeface="Arial"/>
              </a:rPr>
              <a:t> object.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The examples I used so far conform with the </a:t>
            </a:r>
            <a:r>
              <a:rPr lang="en-US" sz="2000" b="0" strike="noStrike" spc="-1" dirty="0" err="1">
                <a:latin typeface="Arial"/>
              </a:rPr>
              <a:t>GoF</a:t>
            </a:r>
            <a:r>
              <a:rPr lang="en-US" sz="2000" b="0" strike="noStrike" spc="-1" dirty="0">
                <a:latin typeface="Arial"/>
              </a:rPr>
              <a:t> definition of Factory method: we have the parallel hierarchy of Objects and their Products and each Object class creates its own product. 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The term “factory method” is used outside of this context. In general “Factory method” refers to any method that can return a Product (maybe a subtype), depending on the context.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 err="1">
                <a:latin typeface="Arial"/>
              </a:rPr>
              <a:t>DateFormat.getDateInstance</a:t>
            </a:r>
            <a:r>
              <a:rPr lang="en-US" sz="2000" b="0" strike="noStrike" spc="-1" dirty="0">
                <a:latin typeface="Arial"/>
              </a:rPr>
              <a:t>(); returns an object that can create the appropriate type of date, i.e. a factory.</a:t>
            </a:r>
          </a:p>
        </p:txBody>
      </p:sp>
      <p:sp>
        <p:nvSpPr>
          <p:cNvPr id="728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4207FD0F-573A-4792-8FFB-D6D194CEBFD5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60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16052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FunBicycleDemo.java</a:t>
            </a:r>
          </a:p>
          <a:p>
            <a:endParaRPr lang="en-US" dirty="0"/>
          </a:p>
          <a:p>
            <a:r>
              <a:rPr lang="en-US" dirty="0"/>
              <a:t>Java Supplier is a functional interface that represents a supplier of results. </a:t>
            </a:r>
          </a:p>
          <a:p>
            <a:r>
              <a:rPr lang="en-US" dirty="0"/>
              <a:t>It has a get method to return that result.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C699AC-8842-4CF1-B336-218FC293825A}" type="slidenum">
              <a:rPr lang="en-US" sz="1400" b="0" strike="noStrike" spc="-1" smtClean="0">
                <a:latin typeface="Times New Roman"/>
              </a:rPr>
              <a:t>61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68337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String factory = // String read from file</a:t>
            </a:r>
          </a:p>
          <a:p>
            <a:r>
              <a:rPr lang="en-US" sz="2000" b="0" strike="noStrike" spc="-1" dirty="0">
                <a:latin typeface="Arial"/>
              </a:rPr>
              <a:t>Class </a:t>
            </a:r>
            <a:r>
              <a:rPr lang="en-US" sz="2000" b="0" strike="noStrike" spc="-1" dirty="0" err="1">
                <a:latin typeface="Arial"/>
              </a:rPr>
              <a:t>factoryClazz</a:t>
            </a:r>
            <a:r>
              <a:rPr lang="en-US" sz="2000" b="0" strike="noStrike" spc="-1" dirty="0">
                <a:latin typeface="Arial"/>
              </a:rPr>
              <a:t> = </a:t>
            </a:r>
            <a:r>
              <a:rPr lang="en-US" sz="2000" b="0" strike="noStrike" spc="-1" dirty="0" err="1">
                <a:latin typeface="Arial"/>
              </a:rPr>
              <a:t>Class.forName</a:t>
            </a:r>
            <a:r>
              <a:rPr lang="en-US" sz="2000" b="0" strike="noStrike" spc="-1" dirty="0">
                <a:latin typeface="Arial"/>
              </a:rPr>
              <a:t>(factory);</a:t>
            </a:r>
          </a:p>
          <a:p>
            <a:r>
              <a:rPr lang="en-US" sz="2000" b="0" strike="noStrike" spc="-1" dirty="0" err="1">
                <a:latin typeface="Arial"/>
              </a:rPr>
              <a:t>BikeFactory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bfactory</a:t>
            </a:r>
            <a:r>
              <a:rPr lang="en-US" sz="2000" b="0" strike="noStrike" spc="-1" dirty="0">
                <a:latin typeface="Arial"/>
              </a:rPr>
              <a:t> = (</a:t>
            </a:r>
            <a:r>
              <a:rPr lang="en-US" sz="2000" b="0" strike="noStrike" spc="-1" dirty="0" err="1">
                <a:latin typeface="Arial"/>
              </a:rPr>
              <a:t>BikeFactory</a:t>
            </a:r>
            <a:r>
              <a:rPr lang="en-US" sz="2000" b="0" strike="noStrike" spc="-1" dirty="0">
                <a:latin typeface="Arial"/>
              </a:rPr>
              <a:t>) </a:t>
            </a:r>
            <a:r>
              <a:rPr lang="en-US" sz="2000" b="0" strike="noStrike" spc="-1" dirty="0" err="1">
                <a:latin typeface="Arial"/>
              </a:rPr>
              <a:t>factoryClazz.newInstance</a:t>
            </a:r>
            <a:r>
              <a:rPr lang="en-US" sz="2000" b="0" strike="noStrike" spc="-1" dirty="0">
                <a:latin typeface="Arial"/>
              </a:rPr>
              <a:t>();</a:t>
            </a:r>
          </a:p>
        </p:txBody>
      </p:sp>
      <p:sp>
        <p:nvSpPr>
          <p:cNvPr id="770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DE50802C-CABA-4AD9-92A8-DBA63F1F432C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62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72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See InjectionDemo.java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Read “</a:t>
            </a:r>
            <a:r>
              <a:rPr lang="en-US" sz="2000" b="0" strike="noStrike" spc="-1" dirty="0" err="1">
                <a:latin typeface="Arial"/>
              </a:rPr>
              <a:t>TricycleFactory</a:t>
            </a:r>
            <a:r>
              <a:rPr lang="en-US" sz="2000" b="0" strike="noStrike" spc="-1" dirty="0">
                <a:latin typeface="Arial"/>
              </a:rPr>
              <a:t>” from file</a:t>
            </a:r>
          </a:p>
        </p:txBody>
      </p:sp>
      <p:sp>
        <p:nvSpPr>
          <p:cNvPr id="773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361348D1-546B-45B1-94BF-0417DCEEC05A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63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76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E164E106-933F-45FD-BB6A-54A12D6318FC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64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78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779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FC448293-797C-4AD5-B48F-6FF494DCF3F8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65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81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82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3EA15B61-D3C1-45D8-AD41-37F5AA01405A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66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See PrototypeDemo2.java</a:t>
            </a:r>
          </a:p>
        </p:txBody>
      </p:sp>
      <p:sp>
        <p:nvSpPr>
          <p:cNvPr id="785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ED19F5B5-5847-4EA7-8CDA-0DF7F0872AFA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69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Shape 1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2502E75C-3508-44BE-8449-11B4BF63665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5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64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47" name="PlaceHolder 3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 err="1">
                <a:latin typeface="Arial"/>
              </a:rPr>
              <a:t>Is_a</a:t>
            </a:r>
            <a:r>
              <a:rPr lang="en-US" sz="2000" b="0" strike="noStrike" spc="-1" dirty="0">
                <a:latin typeface="Arial"/>
              </a:rPr>
              <a:t> relationship</a:t>
            </a:r>
          </a:p>
          <a:p>
            <a:r>
              <a:rPr lang="en-US" sz="2000" b="0" strike="noStrike" spc="-1" dirty="0" err="1">
                <a:latin typeface="Arial"/>
              </a:rPr>
              <a:t>Is_a</a:t>
            </a:r>
            <a:r>
              <a:rPr lang="en-US" sz="2000" b="0" strike="noStrike" spc="-1" dirty="0">
                <a:latin typeface="Arial"/>
              </a:rPr>
              <a:t>: class is a subclass of superclass.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87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Object.clone() returns a copy of the object.</a:t>
            </a:r>
          </a:p>
          <a:p>
            <a:r>
              <a:rPr lang="en-US" sz="2000" b="0" strike="noStrike" spc="-1">
                <a:latin typeface="Arial"/>
              </a:rPr>
              <a:t>Note that Shape implements the Cloneable interface.</a:t>
            </a:r>
          </a:p>
        </p:txBody>
      </p:sp>
      <p:sp>
        <p:nvSpPr>
          <p:cNvPr id="788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BF45D9C-CA16-4B8C-BB31-0D4F879F02AE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70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91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C0B62CEC-AB93-485D-A72A-9680746C2E75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93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94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22249D7-FC06-4723-AA1C-182606F6988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See Bicycle4Demo.java</a:t>
            </a:r>
          </a:p>
        </p:txBody>
      </p:sp>
      <p:sp>
        <p:nvSpPr>
          <p:cNvPr id="797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C1AF6644-F93A-45A8-98C0-85B9A7865039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00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817D2292-DE36-4644-B11E-06C4C922D281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The private constructor means that clients cannot directly create Bank objects.</a:t>
            </a:r>
          </a:p>
        </p:txBody>
      </p:sp>
      <p:sp>
        <p:nvSpPr>
          <p:cNvPr id="803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CE7EC81C-7E50-44DE-999E-36036187E7C2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76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strike="noStrike" spc="-1" dirty="0">
                <a:latin typeface="+mn-lt"/>
              </a:rPr>
              <a:t>See SingletonPatternDemo.java</a:t>
            </a:r>
          </a:p>
        </p:txBody>
      </p:sp>
      <p:sp>
        <p:nvSpPr>
          <p:cNvPr id="806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82FB6F49-97D1-441B-B71D-CC238DF8B63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77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08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09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E1A4CD3D-1146-4126-9A38-21C2D2C99E50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11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12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F498D3DB-FB16-4A3E-BDE8-618C415305E6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Shape 1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31715582-B63B-43FD-A47F-972C3F3C7694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80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1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15" name="PlaceHolder 3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49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Note: usually UML classes show both fields (attributes) and methods (operations). But you can skip one part if you want.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Has-a relationships. – item enclosed in class. Class </a:t>
            </a:r>
            <a:r>
              <a:rPr lang="en-US" sz="2000" b="0" strike="noStrike" spc="-1" dirty="0" err="1">
                <a:latin typeface="Arial"/>
              </a:rPr>
              <a:t>has_a</a:t>
            </a:r>
            <a:r>
              <a:rPr lang="en-US" sz="2000" b="0" strike="noStrike" spc="-1" dirty="0">
                <a:latin typeface="Arial"/>
              </a:rPr>
              <a:t> </a:t>
            </a:r>
            <a:r>
              <a:rPr lang="en-US" sz="2000" b="0" strike="noStrike" spc="-1" dirty="0" err="1">
                <a:latin typeface="Arial"/>
              </a:rPr>
              <a:t>some_other_class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650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73186313-87A7-45E2-BC3A-345DA637B1FD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17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18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1F827D19-4B69-4EE0-88C8-8B8A47D4FA42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81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20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The two string-segment objects reuse the String objects with same value.</a:t>
            </a:r>
          </a:p>
        </p:txBody>
      </p:sp>
      <p:sp>
        <p:nvSpPr>
          <p:cNvPr id="821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7FB302B-EA01-4243-881E-67521797E750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82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23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Why not a HashSet?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HashSet only supports “contains”, not “get”, so no way of accessing canonical object.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HashSet only stores names, we may want other info stored</a:t>
            </a:r>
          </a:p>
          <a:p>
            <a:r>
              <a:rPr lang="en-US" sz="2000" b="0" strike="noStrike" spc="-1" dirty="0">
                <a:latin typeface="Arial"/>
              </a:rPr>
              <a:t>Similar to </a:t>
            </a:r>
            <a:r>
              <a:rPr lang="en-US" sz="2000" b="0" strike="noStrike" spc="-1" dirty="0" err="1">
                <a:latin typeface="Arial"/>
              </a:rPr>
              <a:t>memoization</a:t>
            </a:r>
            <a:r>
              <a:rPr lang="en-US" sz="2000" b="0" strike="noStrike" spc="-1" dirty="0">
                <a:latin typeface="Arial"/>
              </a:rPr>
              <a:t>.</a:t>
            </a:r>
          </a:p>
        </p:txBody>
      </p:sp>
      <p:sp>
        <p:nvSpPr>
          <p:cNvPr id="824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C806B881-C6E2-45C0-AB01-AC19C7A1D6A2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83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26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27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0605F1B-7270-499D-8EAB-40C610F32FCF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84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29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30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DFC210B0-5709-4187-853A-6E1E3C03D1FC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85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32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Why not a HashSet?</a:t>
            </a:r>
          </a:p>
        </p:txBody>
      </p:sp>
      <p:sp>
        <p:nvSpPr>
          <p:cNvPr id="833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BE2FFA8E-A106-43B6-80AA-ED381B025D36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86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35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>
                <a:latin typeface="Arial"/>
              </a:rPr>
              <a:t>valueOf is just like canonicalName on the previous slide, it returns the canonical TRUE or FALSE, as requested. </a:t>
            </a:r>
          </a:p>
        </p:txBody>
      </p:sp>
      <p:sp>
        <p:nvSpPr>
          <p:cNvPr id="836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2059C276-9BDF-4927-8A0B-31D174705342}" type="slidenum">
              <a:rPr lang="en-US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87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38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39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568C492D-00A6-41C2-A08C-DF844F53AFC6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88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841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842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CABC2443-A608-42CE-9006-88C9C53DE43E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89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52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53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E87BB8ED-4099-4E2D-AE15-1D2027F360D8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55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r>
              <a:rPr lang="en-US" sz="2000" b="0" strike="noStrike" spc="-1" dirty="0">
                <a:latin typeface="Arial"/>
              </a:rPr>
              <a:t>Temp/</a:t>
            </a:r>
            <a:r>
              <a:rPr lang="en-US" sz="2000" b="0" strike="noStrike" spc="-1" dirty="0" err="1">
                <a:latin typeface="Arial"/>
              </a:rPr>
              <a:t>bworkspace_class</a:t>
            </a:r>
            <a:r>
              <a:rPr lang="en-US" sz="2000" b="0" strike="noStrike" spc="-1" dirty="0">
                <a:latin typeface="Arial"/>
              </a:rPr>
              <a:t>/csci2600/</a:t>
            </a:r>
            <a:r>
              <a:rPr lang="en-US" sz="2000" b="0" strike="noStrike" spc="-1" dirty="0" err="1">
                <a:latin typeface="Arial"/>
              </a:rPr>
              <a:t>src</a:t>
            </a:r>
            <a:r>
              <a:rPr lang="en-US" sz="2000" b="0" strike="noStrike" spc="-1" dirty="0">
                <a:latin typeface="Arial"/>
              </a:rPr>
              <a:t>/hw0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 err="1">
                <a:latin typeface="Arial"/>
              </a:rPr>
              <a:t>ObjectAid</a:t>
            </a:r>
            <a:r>
              <a:rPr lang="en-US" sz="2000" b="0" strike="noStrike" spc="-1" dirty="0">
                <a:latin typeface="Arial"/>
              </a:rPr>
              <a:t> from Eclipse marketplace was used to draw these.</a:t>
            </a:r>
          </a:p>
          <a:p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New/Other…/</a:t>
            </a:r>
            <a:r>
              <a:rPr lang="en-US" sz="2000" b="0" strike="noStrike" spc="-1" dirty="0" err="1">
                <a:latin typeface="Arial"/>
              </a:rPr>
              <a:t>ObjectAidClassDiagram</a:t>
            </a:r>
            <a:endParaRPr lang="en-US" sz="2000" b="0" strike="noStrike" spc="-1" dirty="0">
              <a:latin typeface="Arial"/>
            </a:endParaRPr>
          </a:p>
          <a:p>
            <a:r>
              <a:rPr lang="en-US" sz="2000" b="0" strike="noStrike" spc="-1" dirty="0">
                <a:latin typeface="Arial"/>
              </a:rPr>
              <a:t>Drag class files to windows</a:t>
            </a:r>
          </a:p>
        </p:txBody>
      </p:sp>
      <p:sp>
        <p:nvSpPr>
          <p:cNvPr id="656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66F48A81-8AFF-43D7-92AD-519212E054E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6913"/>
            <a:ext cx="4641850" cy="3481387"/>
          </a:xfrm>
          <a:prstGeom prst="rect">
            <a:avLst/>
          </a:prstGeom>
        </p:spPr>
      </p:sp>
      <p:sp>
        <p:nvSpPr>
          <p:cNvPr id="658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63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659" name="TextShape 3"/>
          <p:cNvSpPr txBox="1"/>
          <p:nvPr/>
        </p:nvSpPr>
        <p:spPr>
          <a:xfrm>
            <a:off x="3984480" y="8818560"/>
            <a:ext cx="3047760" cy="463320"/>
          </a:xfrm>
          <a:prstGeom prst="rect">
            <a:avLst/>
          </a:prstGeom>
          <a:noFill/>
          <a:ln w="9360">
            <a:noFill/>
          </a:ln>
        </p:spPr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47DD0C46-D7C5-4E03-8133-11D472ACA98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578A-15F1-4F59-A7C1-BEA38442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0B69D-2240-4391-8911-936AF9123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E42E-7B76-419F-9B9D-BF1134AB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77AB-C661-4E13-9998-58B95546DE82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2BBF-53C6-4ACF-925E-FB8B9114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255EB-3D80-460F-BC46-EFA96C76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4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9508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961240" y="182556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2856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9508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5961240" y="4098240"/>
            <a:ext cx="2539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FEEA-468D-4A7E-A585-54BAAA648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B5BBB-08F6-4DFD-86A7-63C58F3B4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10E72-D2BA-4290-96F7-40F661BD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D69C7-B81F-4A98-A74A-A7BB0FC94BC4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71BE5-13D9-4FFD-8252-C35AC8FA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5959F-FE12-4B6F-AF3D-99E3A0D9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84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6578A-15F1-4F59-A7C1-BEA38442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0B69D-2240-4391-8911-936AF9123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CE42E-7B76-419F-9B9D-BF1134AB0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77AB-C661-4E13-9998-58B95546DE82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2BBF-53C6-4ACF-925E-FB8B9114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255EB-3D80-460F-BC46-EFA96C76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230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8D3C9-BB44-4CD9-8007-672392197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A0FE0-5628-4E0F-A9EA-2A452B2BC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F4C04-4C9B-41F8-98B4-8827EB070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81F2-B0A6-4B39-9614-A7842AC5B532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57B72-9B35-4BBF-832F-1EB5207F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CAF40-245A-4DB2-8D6A-405A2579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40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2B12E-1E66-486F-8BAF-83C220E8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5DA9-3CE2-4530-BEC7-7C3FF493B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63EF0-2FF8-4176-ABE9-492D2A6AB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3D264-1647-4A31-AC36-00B50402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44EA4-82DD-42FC-AACA-BE884E86572A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F2CB2-E78F-48D5-B328-8D89E3987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25232-48DA-4AB6-B8C3-D568C4E3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2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F6303-0634-48D8-9873-F68F32A0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08AB5-A851-4556-80CE-3922B2EF3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8B1AA-3848-4B99-AB44-C2018A076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76B95-9DCE-4E99-940A-E87B360D7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634399-9325-4EDD-AC15-B12738AF2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772D77-34DB-4937-96B3-ECBF78BE7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B168-F63C-4C0B-AB6B-5AD61EBAA45B}" type="datetime1">
              <a:rPr lang="en-US" smtClean="0"/>
              <a:t>4/19/21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1E9E9-9A6F-4627-AE35-BAB2FDA8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3BEBF4-8583-4EED-B355-31348BFB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88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C4B50-4FAE-4867-8B67-E6FBE383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BBF0B-0706-4EC8-99DA-515B63C2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C384A-8EC4-4733-8899-3683124C0293}" type="datetime1">
              <a:rPr lang="en-US" smtClean="0"/>
              <a:t>4/19/21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9BFE6-2FBE-49BC-981B-ECBA709C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49EF7-E86C-4A1E-AFC2-D4517C54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05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07834-1D7F-48E0-A5E4-80F681EB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F114F-9388-420E-824D-1D7BD43D8C39}" type="datetime1">
              <a:rPr lang="en-US" smtClean="0"/>
              <a:t>4/19/21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F0030-F095-4226-8AFB-D7D006EF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D4B52-6C69-4418-8247-095765611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945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D269-8A57-4514-994B-2B640DBF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5B794-ADD5-4380-9EE0-D36EEBAC4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0D64B-D238-42F7-BD22-E4E584FE4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15317-1298-4A7D-8650-F80BBDF2E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2D18E-2799-48AE-B6CC-C3A96A59C2E7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F2CCE-5212-4925-A86B-4B1CCB37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6FB78-85AE-4FB7-AEA5-A91C7F14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65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76F7-D29D-497D-A717-3CC5D2897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55CC13-5A40-4461-8F48-9B381D28C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A0E60-64FA-4A6C-98E0-35F314A62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9B17E-7ECE-4A5A-AAF4-92D7F6D9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5DCA3-0E50-4595-B4C5-4282266DD428}" type="datetime1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EAE2E-16AD-46AF-9BA6-7F50ECC7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13667-D7EE-4587-97C0-AAD50C0D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708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101DD-28BC-4D7F-B41C-CD2EE644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AF47F-6A17-45F2-9727-8591F2780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220AB-3A0C-4D41-866B-794A5CB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0DEB9-7D4A-4F20-A890-912CD4422E9B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586AF-C67F-415C-8B5A-20BB2013C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BB416-144E-40D1-A199-3DC9AAD5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28560" y="365040"/>
            <a:ext cx="7886520" cy="6144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B4A4B-E3FC-4790-A309-D14A4B9D7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3F347-459D-441D-A276-452FFC130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BFA0C-EE89-47E3-81FD-0F601DF6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6999-53BA-4BFC-B5B3-400D7224522A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5CCC0-1E21-4243-9DD5-B3327CCD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4FBDB-91F2-4349-8F62-D070B1A27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870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7B43A-9D07-43E5-97DF-FE6EA2714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6F88E-7B81-4ACC-8946-4074AE2D8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F140-42F3-402A-B34E-06806F19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0C619-D1CE-4DD1-99F2-BABD699D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C575D-FA20-49DD-9DB9-8CD9FCF50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66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9263-A8F5-404A-A97D-1C604FB7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73A7-DC46-4887-9157-9AE557512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A98D1-8D52-4A2A-8A0C-CF7835B6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71271-CB10-4B96-AC73-C4989D88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C8B0-D321-44F6-AF3C-E7478090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785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0AA9F-779A-44FC-AEA8-BEAF8B481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F145B-FAB2-461B-BD69-771D96C63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F6192-DCD7-49A6-A4F1-79932C7E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8D962-CF51-4116-8D52-F3FDDAE9D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F7F68-421B-4169-871A-C7B6C5F9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530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EF2C4-2755-4552-84CD-B7DB0659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AF950-CB3A-446E-9E64-AE3CEBD42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AE81C-5C2B-40CC-9C84-16BB7D032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7BECB-08C4-4B97-8B46-11396D4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8F836-7DCC-463E-851D-F6AFD715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512DB-1B09-44F2-88A2-DFAFEAB3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3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1396-3776-4225-8ADA-5E885012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38102-F844-4744-889C-E31A85DE9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33A1A-1E1F-4D91-91C4-88E299DAE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5D2BE-0F70-4994-B567-1C6EDFE38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254365-7750-4305-9BC2-4734407C8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D101D0-186C-4854-8560-DC0137A86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E9C66-1BD0-4DB9-96DD-97E73E062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9C0B0D-A879-4338-AAEC-D46B7DCF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27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269F-50CC-41EB-9311-A51D70F3B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A64B9-A009-44D2-AA2F-FDABE854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3613B-5186-4C51-8C75-9D153671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5DFF9-4778-4695-AEAF-CEDABFFA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574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03F60B-F958-462B-98FA-B95C46DA7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01FA8B-2AD9-46BC-A45D-5C4CBCF4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F42B9-B411-4674-9E74-C45D51DC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10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F5D2-334D-4308-9FE5-5ED6795D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3CCB-5BEC-4937-89C4-F9B3DCCA5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7BE09-78BF-4209-A512-BC21C7D1C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5B2EA-7F3A-48C4-8812-C1EE7E13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C6B78-DFF6-4749-8F01-1ABEC555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DBF6A-C110-4386-95CD-596FC456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09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43EB8-FFC5-433E-880E-BDB45C39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672DA9-6AC7-410B-878F-1E457AE47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B5D69-C1B2-440F-B531-280B1E859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DDDD5-B819-4350-9E9F-04AD8B58C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CF8D0-0D04-4D47-A73E-94A90CB11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3740F-68AC-48B2-B7D5-8BC64747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72105-32F4-4961-9F13-39413119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FB512A-A883-4898-9F7D-A0952FEA6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A2AEF-2D38-4B63-8266-8AAC2DBBD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2D63B-A84C-4B9A-8105-F167AA133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CCAF3-AC3A-442C-AAF3-F8758085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168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528C1-7C7E-4B9F-8D78-57FCBFA8F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C3E06-F3A8-4B13-8271-738D7A52D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4ACEA-39B9-4295-9C90-C9DAAF137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F4461-F32F-49C2-9AAF-1A031651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EAFED-9BB5-4D75-8F46-8DFDA323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2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69920" y="409824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69920" y="1825560"/>
            <a:ext cx="38484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8560" y="4098240"/>
            <a:ext cx="78865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5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4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03D5A9C4-3B75-488C-B058-BB78EB9624C2}" type="datetime1">
              <a:rPr lang="en-US" sz="900" b="0" strike="noStrike" spc="-1">
                <a:solidFill>
                  <a:srgbClr val="8B8B8B"/>
                </a:solidFill>
                <a:latin typeface="Calibri"/>
              </a:rPr>
              <a:t>4/19/21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D8F30D1-DBE7-4A08-BCA3-6549F597AE8A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Edit Master text styles</a:t>
            </a:r>
          </a:p>
          <a:p>
            <a:pPr marL="864000" lvl="1" indent="-324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296000" lvl="2" indent="-288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5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728000" lvl="3" indent="-216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160000" lvl="4" indent="-216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4001E06C-C406-4A2A-BF76-BE1C4D611E53}" type="datetime1">
              <a:rPr lang="en-US" sz="900" b="0" strike="noStrike" spc="-1">
                <a:solidFill>
                  <a:srgbClr val="8B8B8B"/>
                </a:solidFill>
                <a:latin typeface="Calibri"/>
              </a:rPr>
              <a:t>4/19/21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CB3C51E-0600-4904-8D65-7B8DCFEEA41B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3B24C164-189F-4FCD-B336-8DEF80E9C0BF}" type="datetime1">
              <a:rPr lang="en-US" sz="900" b="0" strike="noStrike" spc="-1">
                <a:solidFill>
                  <a:srgbClr val="8B8B8B"/>
                </a:solidFill>
                <a:latin typeface="Calibri"/>
              </a:rPr>
              <a:t>4/19/21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B235353-B670-4138-8781-BC7A4A0C7ED2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0A97314F-C4D0-439A-B912-EA75A9F3D42D}" type="datetime1">
              <a:rPr lang="en-US" sz="900" b="0" strike="noStrike" spc="-1">
                <a:solidFill>
                  <a:srgbClr val="8B8B8B"/>
                </a:solidFill>
                <a:latin typeface="Calibri"/>
              </a:rPr>
              <a:t>4/19/21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2D83ABE-8C1A-4608-A04C-02B8032D8026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5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CD2449-10A8-440B-86FF-FD6DD150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9E269-8CA1-40FA-A170-2C500BAE3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0D49C-83E6-4300-B3C6-3D049212C9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3C8FC-7822-4919-8C1D-FC4B7C718FD1}" type="datetime1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E3927-A9A2-4572-BE37-02562104A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CSCI 2600, Spring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76541-45F0-4C09-855A-42377B527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FA328-39A7-4B1B-85DB-0F646D82F7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008E85-978E-4637-A081-70328000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FFB95-C73D-459A-AC87-88A06B10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B46D3-6966-4C10-8029-FFA126378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EEE2-BBEB-417C-A3F8-56D01B92C4D5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6C243-FF0C-497A-8CD9-BA132DE9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C9358-7E79-400D-9816-863F9698E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DED9D-E5DB-4638-A792-469B4054E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4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uffycat.com/Java-Design-Patterns/Factory-Method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bjectaid.com/hom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1143180" y="2360971"/>
            <a:ext cx="6857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500" b="0" strike="noStrike" spc="-1" dirty="0">
                <a:solidFill>
                  <a:srgbClr val="0563C1"/>
                </a:solidFill>
                <a:latin typeface="Calibri Light"/>
              </a:rPr>
              <a:t>Design Patterns</a:t>
            </a:r>
            <a:endParaRPr lang="en-US" sz="45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1" name="Picture 1"/>
          <p:cNvPicPr/>
          <p:nvPr/>
        </p:nvPicPr>
        <p:blipFill>
          <a:blip r:embed="rId3"/>
          <a:stretch/>
        </p:blipFill>
        <p:spPr>
          <a:xfrm>
            <a:off x="1943280" y="545820"/>
            <a:ext cx="5257440" cy="262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UML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Can use UML to model </a:t>
            </a:r>
            <a:r>
              <a:rPr lang="en-US" sz="2100" b="0" strike="noStrike" spc="-1">
                <a:solidFill>
                  <a:srgbClr val="FF0000"/>
                </a:solidFill>
                <a:latin typeface="Calibri"/>
              </a:rPr>
              <a:t>abstract concepts (e.g., Meeting) 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and their interrelationships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Attributes and associations correspond to </a:t>
            </a:r>
            <a:r>
              <a:rPr lang="en-US" sz="1800" b="0" u="sng" strike="noStrike" spc="-1">
                <a:solidFill>
                  <a:srgbClr val="000000"/>
                </a:solidFill>
                <a:uFillTx/>
                <a:latin typeface="Calibri"/>
              </a:rPr>
              <a:t>specification fields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Operations correspond to ADT operations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Can use UML to express designs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Close correspondence to implementation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Attributes and associations correspond to </a:t>
            </a:r>
            <a:r>
              <a:rPr lang="en-US" sz="1800" b="0" u="sng" strike="noStrike" spc="-1">
                <a:solidFill>
                  <a:srgbClr val="000000"/>
                </a:solidFill>
                <a:uFillTx/>
                <a:latin typeface="Calibri"/>
              </a:rPr>
              <a:t>representation fields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Operations correspond to </a:t>
            </a:r>
            <a:r>
              <a:rPr lang="en-US" sz="1800" b="0" u="sng" strike="noStrike" spc="-1">
                <a:solidFill>
                  <a:srgbClr val="000000"/>
                </a:solidFill>
                <a:uFillTx/>
                <a:latin typeface="Calibri"/>
              </a:rPr>
              <a:t>methods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C307D22-8E2E-4734-80DD-45C13C4F07FE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10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248" name="TextShape 4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01B0-4205-420A-ADF1-94D70D46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to common programming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C74F8-E300-4849-88AD-A5DBD4408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Programming solutions</a:t>
            </a:r>
          </a:p>
          <a:p>
            <a:pPr lvl="1"/>
            <a:r>
              <a:rPr lang="en-US" dirty="0"/>
              <a:t>Encapsulation</a:t>
            </a:r>
          </a:p>
          <a:p>
            <a:pPr lvl="1"/>
            <a:r>
              <a:rPr lang="en-US" dirty="0" err="1"/>
              <a:t>Subclassing</a:t>
            </a:r>
            <a:endParaRPr lang="en-US" dirty="0"/>
          </a:p>
          <a:p>
            <a:pPr lvl="1"/>
            <a:r>
              <a:rPr lang="en-US" dirty="0"/>
              <a:t>Iteration</a:t>
            </a:r>
          </a:p>
          <a:p>
            <a:pPr lvl="1"/>
            <a:r>
              <a:rPr lang="en-US" dirty="0"/>
              <a:t>Exceptions</a:t>
            </a:r>
          </a:p>
          <a:p>
            <a:pPr lvl="1"/>
            <a:r>
              <a:rPr lang="en-US" dirty="0"/>
              <a:t>Generics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6B1CE-1EDB-4131-8E35-9B6CFA6D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CSCI 2600, Spring 2021</a:t>
            </a:r>
          </a:p>
        </p:txBody>
      </p:sp>
    </p:spTree>
    <p:extLst>
      <p:ext uri="{BB962C8B-B14F-4D97-AF65-F5344CB8AC3E}">
        <p14:creationId xmlns:p14="http://schemas.microsoft.com/office/powerpoint/2010/main" val="50316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B65D-1D23-4B7B-A5E4-F5D45838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Encapsulation (information hiding)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856D8-6178-46A1-89D3-AC4861EA0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 Exposed fields can be directly manipulated</a:t>
            </a:r>
          </a:p>
          <a:p>
            <a:pPr lvl="1"/>
            <a:r>
              <a:rPr lang="en-US" dirty="0"/>
              <a:t>Violations of the representation invariant</a:t>
            </a:r>
          </a:p>
          <a:p>
            <a:pPr lvl="1"/>
            <a:r>
              <a:rPr lang="en-US" dirty="0"/>
              <a:t>Dependences prevent changing the implementation</a:t>
            </a:r>
          </a:p>
          <a:p>
            <a:r>
              <a:rPr lang="en-US" dirty="0"/>
              <a:t>Solution:  </a:t>
            </a:r>
          </a:p>
          <a:p>
            <a:pPr lvl="1"/>
            <a:r>
              <a:rPr lang="en-US" dirty="0"/>
              <a:t>Hide some components</a:t>
            </a:r>
          </a:p>
          <a:p>
            <a:pPr lvl="1"/>
            <a:r>
              <a:rPr lang="en-US" dirty="0"/>
              <a:t>Constrain ways to access the object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Interface may not (efficiently) provide all desired operations</a:t>
            </a:r>
          </a:p>
          <a:p>
            <a:pPr lvl="1"/>
            <a:r>
              <a:rPr lang="en-US" dirty="0"/>
              <a:t>Indirection may reduce performance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219CC-79C2-4336-810B-868585A0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CSCI 2600, Spring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117DE-0FB6-4DE5-8148-2FC1DC1EE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314" y="53367"/>
            <a:ext cx="227077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0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A3C2-9335-4256-8213-FE727A11D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Subclassing</a:t>
            </a:r>
            <a:r>
              <a:rPr lang="en-US" dirty="0"/>
              <a:t> (inheritance)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A7850-69D7-4FF9-B29B-7333F4F8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 Repetition in implementations</a:t>
            </a:r>
          </a:p>
          <a:p>
            <a:pPr lvl="1"/>
            <a:r>
              <a:rPr lang="en-US" dirty="0"/>
              <a:t>Similar abstractions have similar members (fields, methods)</a:t>
            </a:r>
          </a:p>
          <a:p>
            <a:r>
              <a:rPr lang="en-US" dirty="0"/>
              <a:t>Solution:  </a:t>
            </a:r>
          </a:p>
          <a:p>
            <a:pPr lvl="1"/>
            <a:r>
              <a:rPr lang="en-US" dirty="0"/>
              <a:t>Inherit default members from a superclass</a:t>
            </a:r>
          </a:p>
          <a:p>
            <a:pPr lvl="1"/>
            <a:r>
              <a:rPr lang="en-US" dirty="0"/>
              <a:t>Select an implementation via run-time dispatching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Code for a class is spread out, and thus less understandable</a:t>
            </a:r>
          </a:p>
          <a:p>
            <a:pPr lvl="1"/>
            <a:r>
              <a:rPr lang="en-US" dirty="0"/>
              <a:t>Run-time dispatching introduces slight overhead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25DC2-5894-4C0F-ACAD-3991CD10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CSCI 2600, Spring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6FA48-026D-41C5-B579-BC501DBE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322" y="0"/>
            <a:ext cx="1706336" cy="170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55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9FD7-9085-41F9-9491-780F83320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</a:t>
            </a:r>
            <a:r>
              <a:rPr lang="en-US"/>
              <a:t>/Recursion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BC339-3937-47A5-A7E0-2FD975CA0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To access all members of a collection, must perform a specialized traversal for each data structure </a:t>
            </a:r>
          </a:p>
          <a:p>
            <a:pPr lvl="1"/>
            <a:r>
              <a:rPr lang="en-US" dirty="0"/>
              <a:t>Introduces undesirable dependences</a:t>
            </a:r>
          </a:p>
          <a:p>
            <a:pPr lvl="1"/>
            <a:r>
              <a:rPr lang="en-US" dirty="0"/>
              <a:t>Does not generalize to other collections</a:t>
            </a:r>
          </a:p>
          <a:p>
            <a:r>
              <a:rPr lang="en-US" dirty="0"/>
              <a:t>Solution: </a:t>
            </a:r>
          </a:p>
          <a:p>
            <a:pPr lvl="1"/>
            <a:r>
              <a:rPr lang="en-US" dirty="0"/>
              <a:t>The implementation performs traversals, does bookkeeping</a:t>
            </a:r>
          </a:p>
          <a:p>
            <a:pPr lvl="1"/>
            <a:r>
              <a:rPr lang="en-US" dirty="0"/>
              <a:t>The implementation has knowledge about the representation</a:t>
            </a:r>
          </a:p>
          <a:p>
            <a:pPr lvl="1"/>
            <a:r>
              <a:rPr lang="en-US" dirty="0"/>
              <a:t>Results are communicated to clients via a standard interface (e.g., </a:t>
            </a:r>
            <a:r>
              <a:rPr lang="en-US" dirty="0" err="1"/>
              <a:t>hasNext</a:t>
            </a:r>
            <a:r>
              <a:rPr lang="en-US" dirty="0"/>
              <a:t>(), next())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Iteration order is fixed by the implementation and not under the control of the client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69D53-0D59-4844-9AAF-96F4ABDEB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CSCI 2600, Spring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F2190-3AE3-4708-BD94-90DD81E6C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1"/>
            <a:ext cx="1741714" cy="1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89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F2CFF-0916-4445-AE59-29DC91882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73D9-9FA7-4F68-9011-4825F6BDF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Errors in one part of the code should be handled elsewhere. </a:t>
            </a:r>
          </a:p>
          <a:p>
            <a:pPr lvl="1"/>
            <a:r>
              <a:rPr lang="en-US" dirty="0"/>
              <a:t>Code should not be cluttered with error-handling code.</a:t>
            </a:r>
          </a:p>
          <a:p>
            <a:pPr lvl="1"/>
            <a:r>
              <a:rPr lang="en-US" dirty="0"/>
              <a:t>Return values should not be preempted by error codes.</a:t>
            </a:r>
          </a:p>
          <a:p>
            <a:r>
              <a:rPr lang="en-US" dirty="0"/>
              <a:t>Solution: </a:t>
            </a:r>
          </a:p>
          <a:p>
            <a:pPr lvl="1"/>
            <a:r>
              <a:rPr lang="en-US" dirty="0"/>
              <a:t>Language structures for throwing and catching exceptions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Code may still be cluttered.</a:t>
            </a:r>
          </a:p>
          <a:p>
            <a:pPr lvl="1"/>
            <a:r>
              <a:rPr lang="en-US" dirty="0"/>
              <a:t>It may be hard to know where an exception will be handled.</a:t>
            </a:r>
          </a:p>
          <a:p>
            <a:pPr lvl="1"/>
            <a:r>
              <a:rPr lang="en-US" dirty="0"/>
              <a:t>Use of exceptions for normal control flow may be confusing and inefficient.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7C24D-836D-4769-871B-4FE4BA49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CSCI 2600, Spring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E0EC3-91F7-4B05-B6F8-5E396DD4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57" y="36060"/>
            <a:ext cx="2481943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58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8C941-FD9A-4713-8BD9-5F35CECA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995C1-4688-44C0-A87B-84A49AC9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Well-designed data structures hold one type of object</a:t>
            </a:r>
          </a:p>
          <a:p>
            <a:r>
              <a:rPr lang="en-US" dirty="0"/>
              <a:t>Solution:</a:t>
            </a:r>
          </a:p>
          <a:p>
            <a:pPr lvl="1"/>
            <a:r>
              <a:rPr lang="en-US" dirty="0"/>
              <a:t>Programming language checks for errors in contents</a:t>
            </a:r>
          </a:p>
          <a:p>
            <a:pPr lvl="1"/>
            <a:r>
              <a:rPr lang="en-US" dirty="0"/>
              <a:t>List&lt;Date&gt; instead of just List</a:t>
            </a:r>
          </a:p>
          <a:p>
            <a:r>
              <a:rPr lang="en-US" dirty="0"/>
              <a:t>Disadvantages:</a:t>
            </a:r>
          </a:p>
          <a:p>
            <a:pPr lvl="1"/>
            <a:r>
              <a:rPr lang="en-US" dirty="0"/>
              <a:t>More verbose types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59889-29D3-4A4B-A62E-B3A46926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CSCI 2600, Spring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36937-F7FE-474D-8479-B241D4BA4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0"/>
            <a:ext cx="1690689" cy="16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39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8DCCA-18AD-43B6-A0EC-16448B06D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8F6C6-7963-44EB-9CAB-1F3E6B2CC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Reuse implementation without subtyping</a:t>
            </a:r>
          </a:p>
          <a:p>
            <a:r>
              <a:rPr lang="en-US" dirty="0"/>
              <a:t>Reuse implementation, but change interface</a:t>
            </a:r>
          </a:p>
          <a:p>
            <a:r>
              <a:rPr lang="en-US" dirty="0"/>
              <a:t>Permit a class to be instantiated only once</a:t>
            </a:r>
          </a:p>
          <a:p>
            <a:r>
              <a:rPr lang="en-US" dirty="0"/>
              <a:t>Constructor that might return an existing object</a:t>
            </a:r>
          </a:p>
          <a:p>
            <a:r>
              <a:rPr lang="en-US" dirty="0"/>
              <a:t>Constructor that might return a subclass object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DD2FF-D2AE-4463-9B08-35864611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CSCI 2600, Spring 2021</a:t>
            </a:r>
          </a:p>
        </p:txBody>
      </p:sp>
    </p:spTree>
    <p:extLst>
      <p:ext uri="{BB962C8B-B14F-4D97-AF65-F5344CB8AC3E}">
        <p14:creationId xmlns:p14="http://schemas.microsoft.com/office/powerpoint/2010/main" val="2287664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Design Patterns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228600" y="1600200"/>
            <a:ext cx="8915040" cy="4532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A </a:t>
            </a:r>
            <a:r>
              <a:rPr lang="en-US" sz="2100" b="0" strike="noStrike" spc="-1">
                <a:solidFill>
                  <a:srgbClr val="FF0000"/>
                </a:solidFill>
                <a:latin typeface="Calibri"/>
              </a:rPr>
              <a:t>design pattern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 is a </a:t>
            </a:r>
            <a:r>
              <a:rPr lang="en-US" sz="2100" b="0" u="sng" strike="noStrike" spc="-1">
                <a:solidFill>
                  <a:srgbClr val="000000"/>
                </a:solidFill>
                <a:uFillTx/>
                <a:latin typeface="Calibri"/>
              </a:rPr>
              <a:t>solution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 to a design problem that occurs </a:t>
            </a:r>
            <a:r>
              <a:rPr lang="en-US" sz="2100" b="0" u="sng" strike="noStrike" spc="-1">
                <a:solidFill>
                  <a:srgbClr val="000000"/>
                </a:solidFill>
                <a:uFillTx/>
                <a:latin typeface="Calibri"/>
              </a:rPr>
              <a:t>over and over again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sng" strike="noStrike" spc="-1">
                <a:solidFill>
                  <a:srgbClr val="000000"/>
                </a:solidFill>
                <a:uFillTx/>
                <a:latin typeface="Calibri"/>
              </a:rPr>
              <a:t>The reference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: Gang of Four (GoF) book 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“Design Patterns: Elements of Reusable Object-Oriented Software”, by Erich Gamma, Richard Helm, Ralph Johnson and John Vlissides (the Gang of Four), Addison Wesley </a:t>
            </a:r>
            <a:r>
              <a:rPr lang="en-US" sz="1800" b="0" strike="noStrike" spc="-1">
                <a:solidFill>
                  <a:srgbClr val="0000FF"/>
                </a:solidFill>
                <a:latin typeface="Calibri"/>
              </a:rPr>
              <a:t>1995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Documents 23 still widely used design patterns</a:t>
            </a:r>
          </a:p>
        </p:txBody>
      </p:sp>
      <p:sp>
        <p:nvSpPr>
          <p:cNvPr id="251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252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8E9988F-5C23-4A77-A91A-DE2CD95BE7AF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18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253" name="Picture 1"/>
          <p:cNvPicPr/>
          <p:nvPr/>
        </p:nvPicPr>
        <p:blipFill>
          <a:blip r:embed="rId3"/>
          <a:stretch/>
        </p:blipFill>
        <p:spPr>
          <a:xfrm>
            <a:off x="3352680" y="4334040"/>
            <a:ext cx="1396800" cy="160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Design Patterns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628560" y="1488029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Design patterns promote extensibility and reuse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Help build software that is </a:t>
            </a:r>
            <a:r>
              <a:rPr lang="en-US" sz="1800" b="0" strike="noStrike" spc="-1" dirty="0">
                <a:solidFill>
                  <a:srgbClr val="0000FF"/>
                </a:solidFill>
                <a:latin typeface="Calibri"/>
              </a:rPr>
              <a:t>open to extension but closed to modification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857160" lvl="2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strike="noStrike" spc="-1" dirty="0">
                <a:solidFill>
                  <a:srgbClr val="000000"/>
                </a:solidFill>
                <a:latin typeface="Calibri"/>
              </a:rPr>
              <a:t>the “Open/Closed principle”	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Majority of design patterns exploit </a:t>
            </a:r>
            <a:r>
              <a:rPr lang="en-US" sz="2100" b="0" strike="noStrike" spc="-1" dirty="0">
                <a:solidFill>
                  <a:srgbClr val="0000FF"/>
                </a:solidFill>
                <a:latin typeface="Calibri"/>
              </a:rPr>
              <a:t>subtype polymorphism 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spc="-1" dirty="0">
                <a:latin typeface="Calibri"/>
              </a:rPr>
              <a:t>Design patterns are key in OOP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spc="-1" dirty="0">
                <a:latin typeface="Calibri"/>
              </a:rPr>
              <a:t>SOLID + Design Patterns</a:t>
            </a:r>
          </a:p>
          <a:p>
            <a:pPr marL="628560" lvl="1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1" spc="-1" dirty="0">
                <a:latin typeface="Calibri"/>
              </a:rPr>
              <a:t>S</a:t>
            </a:r>
            <a:r>
              <a:rPr lang="en-US" sz="1600" spc="-1" dirty="0">
                <a:latin typeface="Calibri"/>
              </a:rPr>
              <a:t>RP The Single Responsibility Principle: -- a class should have one, and only one, responsibility.</a:t>
            </a:r>
          </a:p>
          <a:p>
            <a:pPr marL="628560" lvl="1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1" spc="-1" dirty="0">
                <a:latin typeface="Calibri"/>
              </a:rPr>
              <a:t>O</a:t>
            </a:r>
            <a:r>
              <a:rPr lang="en-US" sz="1600" spc="-1" dirty="0">
                <a:latin typeface="Calibri"/>
              </a:rPr>
              <a:t>CP The Open Closed Principle: -- you should be able to extend a class's behavior, without modifying it.</a:t>
            </a:r>
          </a:p>
          <a:p>
            <a:pPr marL="628560" lvl="1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1" spc="-1" dirty="0">
                <a:latin typeface="Calibri"/>
              </a:rPr>
              <a:t>L</a:t>
            </a:r>
            <a:r>
              <a:rPr lang="en-US" sz="1600" spc="-1" dirty="0">
                <a:latin typeface="Calibri"/>
              </a:rPr>
              <a:t>SP The </a:t>
            </a:r>
            <a:r>
              <a:rPr lang="en-US" sz="1600" spc="-1" dirty="0" err="1">
                <a:latin typeface="Calibri"/>
              </a:rPr>
              <a:t>Liskov</a:t>
            </a:r>
            <a:r>
              <a:rPr lang="en-US" sz="1600" spc="-1" dirty="0">
                <a:latin typeface="Calibri"/>
              </a:rPr>
              <a:t> Substitution Principle: -- derived classes must be substitutable for their base classes.</a:t>
            </a:r>
          </a:p>
          <a:p>
            <a:pPr marL="628560" lvl="1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1" spc="-1" dirty="0">
                <a:latin typeface="Calibri"/>
              </a:rPr>
              <a:t>I</a:t>
            </a:r>
            <a:r>
              <a:rPr lang="en-US" sz="1600" spc="-1" dirty="0">
                <a:latin typeface="Calibri"/>
              </a:rPr>
              <a:t>SP The Interface Segregation Principle: -- Many client-specific interfaces are better than one general-purpose interface</a:t>
            </a:r>
            <a:endParaRPr lang="en-US" sz="2100" spc="-1" dirty="0">
              <a:latin typeface="Calibri"/>
            </a:endParaRPr>
          </a:p>
          <a:p>
            <a:pPr marL="628560" lvl="1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IP The Dependency Inversion Principle -- depend on abstractions not on concrete implementations.</a:t>
            </a:r>
            <a:r>
              <a:rPr lang="en-US" sz="1600" spc="-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560" lvl="1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</a:pPr>
            <a:endParaRPr lang="en-US" sz="2100" b="0" strike="noStrike" spc="-1" dirty="0">
              <a:latin typeface="Calibri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257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817309F-D8A6-4A81-A20A-4392831043FD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19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 dirty="0">
                <a:solidFill>
                  <a:srgbClr val="000000"/>
                </a:solidFill>
                <a:latin typeface="Calibri Light"/>
              </a:rPr>
              <a:t>Outline</a:t>
            </a:r>
            <a:endParaRPr lang="en-US" sz="3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The Unified Modeling Language (UML)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FF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FF0000"/>
                </a:solidFill>
                <a:latin typeface="Calibri"/>
              </a:rPr>
              <a:t>Design patterns</a:t>
            </a: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Intro to design patterns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Creational patterns </a:t>
            </a:r>
          </a:p>
          <a:p>
            <a:pPr marL="857160" lvl="2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strike="noStrike" spc="-1" dirty="0">
                <a:solidFill>
                  <a:srgbClr val="000000"/>
                </a:solidFill>
                <a:latin typeface="Calibri"/>
              </a:rPr>
              <a:t>Factories: Factory method, Factory object, Prototype</a:t>
            </a:r>
          </a:p>
          <a:p>
            <a:pPr marL="857160" lvl="2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strike="noStrike" spc="-1" dirty="0">
                <a:solidFill>
                  <a:srgbClr val="000000"/>
                </a:solidFill>
                <a:latin typeface="Calibri"/>
              </a:rPr>
              <a:t>Sharing: Singleton, Interning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Structural patterns</a:t>
            </a:r>
          </a:p>
          <a:p>
            <a:pPr marL="857160" lvl="2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500" b="0" strike="noStrike" spc="-1" dirty="0">
                <a:solidFill>
                  <a:srgbClr val="000000"/>
                </a:solidFill>
                <a:latin typeface="Calibri"/>
              </a:rPr>
              <a:t>Adapter, Composite, Decorator, Proxy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15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TextShape 3"/>
          <p:cNvSpPr txBox="1"/>
          <p:nvPr/>
        </p:nvSpPr>
        <p:spPr>
          <a:xfrm>
            <a:off x="228600" y="6248520"/>
            <a:ext cx="571464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175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38D0F8A-62FB-4064-8CF1-6681776BFB6B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176" name="Picture 6"/>
          <p:cNvPicPr/>
          <p:nvPr/>
        </p:nvPicPr>
        <p:blipFill>
          <a:blip r:embed="rId3"/>
          <a:stretch/>
        </p:blipFill>
        <p:spPr>
          <a:xfrm>
            <a:off x="5943600" y="345600"/>
            <a:ext cx="2800080" cy="199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 dirty="0">
                <a:solidFill>
                  <a:srgbClr val="000000"/>
                </a:solidFill>
                <a:latin typeface="Calibri Light"/>
              </a:rPr>
              <a:t>Why Should You Care?</a:t>
            </a:r>
            <a:endParaRPr lang="en-US" sz="3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You can discover those solutions on your own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But you shouldn’t have to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A design pattern is a known solution to a known problem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Well designed software uses design patterns extensively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Understanding software requires knowledge of design patterns</a:t>
            </a:r>
          </a:p>
          <a:p>
            <a:pPr marL="171360" indent="-171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Be careful</a:t>
            </a:r>
          </a:p>
          <a:p>
            <a:pPr marL="514440" lvl="1" indent="-171000">
              <a:spcBef>
                <a:spcPts val="113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Design patterns are descriptive, not prescriptive</a:t>
            </a:r>
          </a:p>
          <a:p>
            <a:pPr marL="171360" indent="-171000">
              <a:spcBef>
                <a:spcPts val="1417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Give a common vocabulary for describing programming solutions</a:t>
            </a:r>
          </a:p>
        </p:txBody>
      </p:sp>
      <p:sp>
        <p:nvSpPr>
          <p:cNvPr id="260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261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283425D-EE88-4907-94B5-5EC29A139799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20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262" name="Picture 261"/>
          <p:cNvPicPr/>
          <p:nvPr/>
        </p:nvPicPr>
        <p:blipFill>
          <a:blip r:embed="rId3"/>
          <a:stretch/>
        </p:blipFill>
        <p:spPr>
          <a:xfrm>
            <a:off x="7040880" y="182880"/>
            <a:ext cx="1952280" cy="109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8B1A-A79E-4495-BB80-708C6C3D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" dirty="0">
                <a:solidFill>
                  <a:srgbClr val="000000"/>
                </a:solidFill>
              </a:rPr>
              <a:t>Why Should You Care?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558AF-005C-404B-9863-745D844BE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Programming languages do not have built-in solutions to every problem </a:t>
            </a:r>
          </a:p>
          <a:p>
            <a:r>
              <a:rPr lang="en-US" dirty="0"/>
              <a:t>Best solution depends on context</a:t>
            </a:r>
          </a:p>
          <a:p>
            <a:r>
              <a:rPr lang="en-US" dirty="0"/>
              <a:t>Every language has shortcomings</a:t>
            </a:r>
          </a:p>
          <a:p>
            <a:pPr lvl="1"/>
            <a:r>
              <a:rPr lang="en-US" dirty="0"/>
              <a:t>So does every paradigm: OO, functional, declarative, ...</a:t>
            </a:r>
          </a:p>
          <a:p>
            <a:r>
              <a:rPr lang="en-US" dirty="0"/>
              <a:t>Language features often start out as design patterns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041C5-8B7F-4964-AC0F-2C9DFF35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CSCI 2600, Spring 2021</a:t>
            </a:r>
          </a:p>
        </p:txBody>
      </p:sp>
    </p:spTree>
    <p:extLst>
      <p:ext uri="{BB962C8B-B14F-4D97-AF65-F5344CB8AC3E}">
        <p14:creationId xmlns:p14="http://schemas.microsoft.com/office/powerpoint/2010/main" val="2582037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628560" y="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 dirty="0">
                <a:solidFill>
                  <a:srgbClr val="000000"/>
                </a:solidFill>
                <a:latin typeface="Calibri Light"/>
              </a:rPr>
              <a:t>Design Patterns Don’t Solve All Problems</a:t>
            </a:r>
            <a:endParaRPr lang="en-US" sz="3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628560" y="13251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But, they can help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Get something basic working first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Improve it once you understand it - refactor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Design patterns can increase or decrease understandability</a:t>
            </a:r>
          </a:p>
          <a:p>
            <a:pPr marL="629190" lvl="1" indent="-28575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Wingdings" pitchFamily="2" charset="2"/>
              <a:buChar char="ü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Improve modularity, separate concerns, ease description</a:t>
            </a:r>
          </a:p>
          <a:p>
            <a:pPr marL="629190" lvl="1" indent="-28575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Wingdings" pitchFamily="2" charset="2"/>
              <a:buChar char="v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Add indirection, increase code size</a:t>
            </a:r>
          </a:p>
          <a:p>
            <a:pPr marL="629190" lvl="1" indent="-28575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Use whatever increases maintainability and efficiency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If your design or implementation has a problem, consider design patterns that address that problem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Canonical reference:  the "Gang of Four" book</a:t>
            </a:r>
          </a:p>
          <a:p>
            <a:pPr marL="857160" lvl="2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i="1" strike="noStrike" spc="-1" dirty="0">
                <a:solidFill>
                  <a:srgbClr val="000000"/>
                </a:solidFill>
                <a:latin typeface="Calibri"/>
              </a:rPr>
              <a:t>Design Patterns: Elements of Reusable Object-Oriented Software 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by Erich Gamma, Richard Helm, Ralph Johnson, and John </a:t>
            </a:r>
            <a:r>
              <a:rPr lang="en-US" b="0" strike="noStrike" spc="-1" dirty="0" err="1">
                <a:solidFill>
                  <a:srgbClr val="000000"/>
                </a:solidFill>
                <a:latin typeface="Calibri"/>
              </a:rPr>
              <a:t>Vlissides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, Addison-Wesley, 1995.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Another good reference for Java </a:t>
            </a:r>
          </a:p>
          <a:p>
            <a:pPr marL="857160" lvl="2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i="1" strike="noStrike" spc="-1" dirty="0">
                <a:solidFill>
                  <a:srgbClr val="000000"/>
                </a:solidFill>
                <a:latin typeface="Calibri"/>
              </a:rPr>
              <a:t>Effective Java: Programming Language Guide 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by Joshua Bloch, Addison-Wesley, 2018. </a:t>
            </a: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266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7080C3E-DA52-43E3-983E-CB827BD55A7A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22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Design Patterns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Three categories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FF0000"/>
                </a:solidFill>
                <a:latin typeface="Calibri"/>
              </a:rPr>
              <a:t>Creational patterns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971640" lvl="2" indent="-171000"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Constructing objects</a:t>
            </a:r>
          </a:p>
          <a:p>
            <a:pPr marL="971640" lvl="2" indent="-171000"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Abstract Factory, Builder, Factory, Prototype, Singleton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FF0000"/>
                </a:solidFill>
                <a:latin typeface="Calibri"/>
              </a:rPr>
              <a:t>Structural patterns </a:t>
            </a:r>
          </a:p>
          <a:p>
            <a:pPr marL="971640" lvl="2" indent="-171000"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Combining objects, control object structure</a:t>
            </a:r>
          </a:p>
          <a:p>
            <a:pPr marL="971640" lvl="2" indent="-171000"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Adapter, Bridge, Composite, Decorator, Façade, Flyweight, Proxy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FF0000"/>
                </a:solidFill>
                <a:latin typeface="Calibri"/>
              </a:rPr>
              <a:t>Behavioral patterns </a:t>
            </a:r>
          </a:p>
          <a:p>
            <a:pPr marL="971640" lvl="2" indent="-171000"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ontrol object behavior</a:t>
            </a:r>
          </a:p>
          <a:p>
            <a:pPr marL="971640" lvl="2" indent="-171000"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Chain of Responsibility, Command, Interpreter, Iterator, Mediator, Memento, Observer, State, Strategy, Template, Visitor</a:t>
            </a:r>
            <a:endParaRPr lang="en-US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270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E2825E0-E4D1-424B-B23C-B888F188FC96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23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3BD765-5B0B-42E6-B970-69DB1DCC0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615" y="203588"/>
            <a:ext cx="2929890" cy="16480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Creational Patterns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228600" y="148752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Problem: constructors in Java (and other OO languages) are inflexible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	1. Can’t create a </a:t>
            </a:r>
            <a:r>
              <a:rPr lang="en-US" sz="1800" b="0" strike="noStrike" spc="-1" dirty="0">
                <a:solidFill>
                  <a:srgbClr val="0000FF"/>
                </a:solidFill>
                <a:latin typeface="Calibri"/>
              </a:rPr>
              <a:t>subtype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of the type to which they belong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	2. Always return a </a:t>
            </a:r>
            <a:r>
              <a:rPr lang="en-US" sz="1800" b="0" strike="noStrike" spc="-1" dirty="0">
                <a:solidFill>
                  <a:srgbClr val="0000FF"/>
                </a:solidFill>
                <a:latin typeface="Calibri"/>
              </a:rPr>
              <a:t>fresh new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object, can’t reuse the same object</a:t>
            </a: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“Factory” creational patterns present a solution to the first problem </a:t>
            </a:r>
          </a:p>
          <a:p>
            <a:pPr marL="457200" lvl="1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Factory method, Factory object, Prototype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“Sharing” creational patterns present a solution to the second problem</a:t>
            </a:r>
          </a:p>
          <a:p>
            <a:pPr marL="457200" lvl="1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Singleton, Interning</a:t>
            </a:r>
          </a:p>
        </p:txBody>
      </p:sp>
      <p:sp>
        <p:nvSpPr>
          <p:cNvPr id="273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6B14262-8678-491B-A3D3-565086F3C84E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24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274" name="TextShape 4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Factories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Problem: client desires more control over object creation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Factory Method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Hides decisions about object creation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Implementation: 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Define an interface for creating an object, but let subclasses decide which class to instantiate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Factory object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Bundles factory methods for a family of types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Implementation: put code in a separate object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Prototype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Every object is a factory, can create more objects like itself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Implementation: put code in clone methods</a:t>
            </a: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	</a:t>
            </a:r>
          </a:p>
        </p:txBody>
      </p:sp>
      <p:sp>
        <p:nvSpPr>
          <p:cNvPr id="277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278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5DDF7E4-F057-4AAF-B500-CB2F304AE99D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25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279" name="Picture 5"/>
          <p:cNvPicPr/>
          <p:nvPr/>
        </p:nvPicPr>
        <p:blipFill>
          <a:blip r:embed="rId3"/>
          <a:stretch/>
        </p:blipFill>
        <p:spPr>
          <a:xfrm>
            <a:off x="6553800" y="70560"/>
            <a:ext cx="2284920" cy="171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2E7EA3-E88F-492B-9D33-46AF6ADF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Factory Patterns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C99A44-0D83-44A7-AF36-134CB8DDD8C1}"/>
              </a:ext>
            </a:extLst>
          </p:cNvPr>
          <p:cNvSpPr txBox="1"/>
          <p:nvPr/>
        </p:nvSpPr>
        <p:spPr>
          <a:xfrm>
            <a:off x="429949" y="1490577"/>
            <a:ext cx="800732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Factory patterns are examples of creational patterns</a:t>
            </a:r>
          </a:p>
          <a:p>
            <a:endParaRPr lang="en-US" dirty="0"/>
          </a:p>
          <a:p>
            <a:r>
              <a:rPr lang="en-US" i="1" dirty="0"/>
              <a:t>Creational patterns</a:t>
            </a:r>
            <a:r>
              <a:rPr lang="en-US" dirty="0"/>
              <a:t> abstract the object instantiation process.</a:t>
            </a:r>
          </a:p>
          <a:p>
            <a:r>
              <a:rPr lang="en-US" dirty="0"/>
              <a:t>	They hide how objects are created and help make the overall</a:t>
            </a:r>
          </a:p>
          <a:p>
            <a:r>
              <a:rPr lang="en-US" dirty="0"/>
              <a:t>	system independent of how its objects are created and composed.</a:t>
            </a:r>
          </a:p>
          <a:p>
            <a:endParaRPr lang="en-US" dirty="0"/>
          </a:p>
          <a:p>
            <a:r>
              <a:rPr lang="en-US" i="1" dirty="0"/>
              <a:t>Class Factory patterns</a:t>
            </a:r>
            <a:r>
              <a:rPr lang="en-US" dirty="0"/>
              <a:t> use inheritance to decide the object to be instantiated</a:t>
            </a:r>
          </a:p>
          <a:p>
            <a:r>
              <a:rPr lang="en-US" dirty="0"/>
              <a:t>	Factory Method</a:t>
            </a:r>
          </a:p>
          <a:p>
            <a:endParaRPr lang="en-US" dirty="0"/>
          </a:p>
          <a:p>
            <a:r>
              <a:rPr lang="en-US" i="1" dirty="0"/>
              <a:t>Object Factory patterns </a:t>
            </a:r>
            <a:r>
              <a:rPr lang="en-US" dirty="0"/>
              <a:t>delegate the instantiation to another object</a:t>
            </a:r>
          </a:p>
          <a:p>
            <a:r>
              <a:rPr lang="en-US" dirty="0"/>
              <a:t>	Factory Object</a:t>
            </a:r>
          </a:p>
          <a:p>
            <a:r>
              <a:rPr lang="en-US" dirty="0"/>
              <a:t>	Also called Abstract Factory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3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0A73D-B4F2-47B0-B8D2-BF106573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Factory Method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8A0B8-5F38-4C85-A454-FD873BF61EEC}"/>
              </a:ext>
            </a:extLst>
          </p:cNvPr>
          <p:cNvSpPr txBox="1"/>
          <p:nvPr/>
        </p:nvSpPr>
        <p:spPr>
          <a:xfrm>
            <a:off x="815536" y="1690200"/>
            <a:ext cx="769954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 an interface for creating an object, but let subclasses decide which</a:t>
            </a:r>
          </a:p>
          <a:p>
            <a:r>
              <a:rPr lang="en-US" dirty="0"/>
              <a:t>class to instantiate. Factory Method lets a class defer instantiation to</a:t>
            </a:r>
          </a:p>
          <a:p>
            <a:r>
              <a:rPr lang="en-US" dirty="0"/>
              <a:t>subclasses.</a:t>
            </a:r>
          </a:p>
          <a:p>
            <a:endParaRPr lang="en-US" dirty="0"/>
          </a:p>
          <a:p>
            <a:r>
              <a:rPr lang="en-US" dirty="0"/>
              <a:t>Use the Factory Method pattern in any of the following situations:</a:t>
            </a:r>
          </a:p>
          <a:p>
            <a:r>
              <a:rPr lang="en-US" dirty="0"/>
              <a:t>	A class can't anticipate the class of objects it must create</a:t>
            </a:r>
          </a:p>
          <a:p>
            <a:r>
              <a:rPr lang="en-US" dirty="0"/>
              <a:t>	A class wants its subclasses to specify the objects it creates</a:t>
            </a:r>
          </a:p>
          <a:p>
            <a:r>
              <a:rPr lang="en-US" dirty="0"/>
              <a:t>	Create objects without exposing the creation logic to the client </a:t>
            </a:r>
          </a:p>
          <a:p>
            <a:r>
              <a:rPr lang="en-US" dirty="0"/>
              <a:t>	Refer to newly created object using a common interface.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41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902970" y="32040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Factory Method</a:t>
            </a:r>
            <a:endParaRPr lang="en-US" sz="3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1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Subtypes support multiple implementations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Interface Matrix { ... }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class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SparseMatrix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implements Matrix { ... }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class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DenseMatrix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implements Matrix { … } 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Clients use the supertype (Matrix)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Still need to use a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SparseMatrix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or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DenseMatrix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constructor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Switching implementations requires code changes</a:t>
            </a:r>
          </a:p>
          <a:p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283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70F30D5-ABD2-407B-B010-EC790FA45B3D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28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9F0B60-3E8B-4AD1-A774-C153B7E94158}"/>
              </a:ext>
            </a:extLst>
          </p:cNvPr>
          <p:cNvSpPr txBox="1"/>
          <p:nvPr/>
        </p:nvSpPr>
        <p:spPr>
          <a:xfrm>
            <a:off x="902970" y="4594860"/>
            <a:ext cx="623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Matrix&lt;Double&gt; m = new </a:t>
            </a:r>
            <a:r>
              <a:rPr lang="en-US" dirty="0" err="1"/>
              <a:t>DenseMatrix</a:t>
            </a:r>
            <a:r>
              <a:rPr lang="en-US" dirty="0"/>
              <a:t>&lt;Double&gt;(100, 100);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Factory Instead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Factory</a:t>
            </a:r>
          </a:p>
          <a:p>
            <a:pPr marL="628560" lvl="1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Clients call 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Calibri"/>
              </a:rPr>
              <a:t>createMatrix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, not a particular constructor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Advantages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To switch the implementation, only change one place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Can decide what type of matrix to create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Factory:</a:t>
            </a:r>
          </a:p>
          <a:p>
            <a:pPr marL="36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</a:pP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287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1C86679-CB70-4977-834D-41367D14B1EC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29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288" name="CustomShape 5"/>
          <p:cNvSpPr/>
          <p:nvPr/>
        </p:nvSpPr>
        <p:spPr>
          <a:xfrm>
            <a:off x="1143000" y="4001040"/>
            <a:ext cx="7372080" cy="22538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MatrixFactory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public static Matrix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createMatrix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(...) { 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if (...) 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return new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SparseMatrix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(...);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else 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return new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DenseMatrix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(...);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} 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600" b="1" spc="-1" dirty="0">
                <a:latin typeface="Courier New" panose="02070309020205020404" pitchFamily="49" charset="0"/>
                <a:cs typeface="Courier New" panose="02070309020205020404" pitchFamily="49" charset="0"/>
              </a:rPr>
              <a:t>Matrix m = </a:t>
            </a:r>
            <a:r>
              <a:rPr lang="en-US" sz="1600" b="1" spc="-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MatrixFactory.createMatrix</a:t>
            </a:r>
            <a:r>
              <a:rPr lang="en-US" sz="1600" b="1" spc="-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UML Class Diagrams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Unified Modeling Language (UML) is the “lingua franca” of object-oriented modeling and design</a:t>
            </a:r>
          </a:p>
          <a:p>
            <a:pPr marL="628560" lvl="1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spc="-1" dirty="0">
                <a:solidFill>
                  <a:srgbClr val="000000"/>
                </a:solidFill>
                <a:latin typeface="Calibri"/>
              </a:rPr>
              <a:t>Common language</a:t>
            </a: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FF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FF0000"/>
                </a:solidFill>
                <a:latin typeface="Calibri"/>
              </a:rPr>
              <a:t>UML class diagrams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 show classes, their interrelationships (</a:t>
            </a:r>
            <a:r>
              <a:rPr lang="en-US" sz="2100" b="0" strike="noStrike" spc="-1" dirty="0">
                <a:solidFill>
                  <a:srgbClr val="FF0000"/>
                </a:solidFill>
                <a:latin typeface="Calibri"/>
              </a:rPr>
              <a:t>inheritance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US" sz="2100" b="0" strike="noStrike" spc="-1" dirty="0">
                <a:solidFill>
                  <a:srgbClr val="FF0000"/>
                </a:solidFill>
                <a:latin typeface="Calibri"/>
              </a:rPr>
              <a:t>composition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), their attributes and operations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UML sequence diagrams can also show dynamics of the system</a:t>
            </a:r>
          </a:p>
        </p:txBody>
      </p:sp>
      <p:sp>
        <p:nvSpPr>
          <p:cNvPr id="179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180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DCB02E4-3EE1-496D-AFBC-735549A0CD2B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3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4FA3075-22DA-4A70-8101-3244919BCC7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609455" y="65850"/>
            <a:ext cx="2473176" cy="16243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294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AF80B9C-8DD6-41E5-96A3-D2BAD17AEC62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30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295" name="Picture 5"/>
          <p:cNvPicPr/>
          <p:nvPr/>
        </p:nvPicPr>
        <p:blipFill>
          <a:blip r:embed="rId3"/>
          <a:stretch/>
        </p:blipFill>
        <p:spPr>
          <a:xfrm>
            <a:off x="260280" y="1066680"/>
            <a:ext cx="8623080" cy="4814640"/>
          </a:xfrm>
          <a:prstGeom prst="rect">
            <a:avLst/>
          </a:prstGeom>
          <a:ln>
            <a:noFill/>
          </a:ln>
        </p:spPr>
      </p:pic>
      <p:sp>
        <p:nvSpPr>
          <p:cNvPr id="296" name="CustomShape 3"/>
          <p:cNvSpPr/>
          <p:nvPr/>
        </p:nvSpPr>
        <p:spPr>
          <a:xfrm>
            <a:off x="3287160" y="533520"/>
            <a:ext cx="25693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Example: A Shape Factory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1717920" y="5934240"/>
            <a:ext cx="6601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https://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www.tutorialspoint.com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design_pattern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factory_pattern.htm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260280" y="1237680"/>
            <a:ext cx="1810080" cy="70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public interface Shape 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void draw();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}</a:t>
            </a:r>
            <a:endParaRPr lang="en-US" sz="1350" b="0" strike="noStrike" spc="-1" dirty="0"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275400" y="1980000"/>
            <a:ext cx="4282200" cy="152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public class Rectangle implements Shape 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@Override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public void draw() 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System.out.println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("Inside Rectangle::draw() method.");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}</a:t>
            </a:r>
            <a:endParaRPr lang="en-US" sz="1350" b="0" strike="noStrike" spc="-1" dirty="0">
              <a:latin typeface="Arial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273960" y="3602880"/>
            <a:ext cx="4085640" cy="194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public class Square implements Shape 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@Override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public void draw() 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System.out.println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("Inside Square::draw() method.");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}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// similar for circle etc.</a:t>
            </a:r>
            <a:endParaRPr lang="en-US" sz="1350" b="0" strike="noStrike" spc="-1" dirty="0">
              <a:latin typeface="Arial"/>
            </a:endParaRPr>
          </a:p>
        </p:txBody>
      </p:sp>
      <p:sp>
        <p:nvSpPr>
          <p:cNvPr id="301" name="CustomShape 4"/>
          <p:cNvSpPr/>
          <p:nvPr/>
        </p:nvSpPr>
        <p:spPr>
          <a:xfrm>
            <a:off x="5031000" y="1237680"/>
            <a:ext cx="4125240" cy="42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public class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ShapeFactory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	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//use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getShape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method to get object of type shape 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public Shape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getShape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(String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shapeType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){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if(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shapeType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== null){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   return null; // maybe better to throw an exception?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}		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if(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shapeType.equalsIgnoreCase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("CIRCLE")){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   return new Circle();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   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} else if(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shapeType.equalsIgnoreCase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("RECTANGLE")){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   return new Rectangle();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   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} else if(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shapeType.equalsIgnoreCase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("SQUARE")){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   return new Square();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}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return null;  // maybe better to throw an exception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}</a:t>
            </a:r>
            <a:endParaRPr lang="en-US" sz="135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3061800" y="1008360"/>
            <a:ext cx="4233240" cy="502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public class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FactoryPatternDemo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public static void main(String[]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args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) {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ShapeFactory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shapeFactory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= new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ShapeFactory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//get an object of Circle and call its draw method.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Shape shape1 =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shapeFactory.getShape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("CIRCLE");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//call draw method of Circle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shape1.draw();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//get an object of Rectangle and call its draw method.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Shape shape2 =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shapeFactory.getShape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("RECTANGLE");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//call draw method of Rectangle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shape2.draw();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//get an object of Square and call its draw method.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Shape shape3 = </a:t>
            </a:r>
            <a:r>
              <a:rPr lang="en-US" sz="1350" b="0" strike="noStrike" spc="-1" dirty="0" err="1">
                <a:solidFill>
                  <a:srgbClr val="000000"/>
                </a:solidFill>
                <a:latin typeface="Calibri"/>
              </a:rPr>
              <a:t>shapeFactory.getShape</a:t>
            </a: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("SQUARE");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//call draw method of circle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   shape3.draw();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35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350" b="0" strike="noStrike" spc="-1" dirty="0">
                <a:solidFill>
                  <a:srgbClr val="000000"/>
                </a:solidFill>
                <a:latin typeface="Calibri"/>
              </a:rPr>
              <a:t>}</a:t>
            </a:r>
            <a:endParaRPr lang="en-US" sz="135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 dirty="0">
                <a:solidFill>
                  <a:srgbClr val="000000"/>
                </a:solidFill>
                <a:latin typeface="Calibri Light"/>
              </a:rPr>
              <a:t>Another Example</a:t>
            </a:r>
            <a:endParaRPr lang="en-US" sz="3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TextShape 2"/>
          <p:cNvSpPr txBox="1"/>
          <p:nvPr/>
        </p:nvSpPr>
        <p:spPr>
          <a:xfrm>
            <a:off x="264960" y="148752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class Race {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Race createRace() {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   Bicycle bike1 = new Bicycle();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   Bicycle bike2 = new Bicycle(); …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class </a:t>
            </a:r>
            <a:r>
              <a:rPr lang="en-US" sz="2200" b="1" strike="noStrike" spc="-1">
                <a:solidFill>
                  <a:srgbClr val="0000FF"/>
                </a:solidFill>
                <a:latin typeface="Courier New"/>
              </a:rPr>
              <a:t>TourDeFrance extends</a:t>
            </a: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Race {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Race createRace() {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   Bicycle bike1 = new </a:t>
            </a:r>
            <a:r>
              <a:rPr lang="en-US" sz="2200" b="1" strike="noStrike" spc="-1">
                <a:solidFill>
                  <a:srgbClr val="0000FF"/>
                </a:solidFill>
                <a:latin typeface="Courier New"/>
              </a:rPr>
              <a:t>RoadBicycle</a:t>
            </a: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();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   Bicycle bike2 = new </a:t>
            </a:r>
            <a:r>
              <a:rPr lang="en-US" sz="2200" b="1" strike="noStrike" spc="-1">
                <a:solidFill>
                  <a:srgbClr val="0000FF"/>
                </a:solidFill>
                <a:latin typeface="Courier New"/>
              </a:rPr>
              <a:t>RoadBicycle</a:t>
            </a: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(); …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class </a:t>
            </a:r>
            <a:r>
              <a:rPr lang="en-US" sz="2200" b="1" strike="noStrike" spc="-1">
                <a:solidFill>
                  <a:srgbClr val="0000FF"/>
                </a:solidFill>
                <a:latin typeface="Courier New"/>
              </a:rPr>
              <a:t>Cyclocross extends</a:t>
            </a: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Race {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Race createRace() {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   Bicycle bike1 = new </a:t>
            </a:r>
            <a:r>
              <a:rPr lang="en-US" sz="2200" b="1" strike="noStrike" spc="-1">
                <a:solidFill>
                  <a:srgbClr val="0000FF"/>
                </a:solidFill>
                <a:latin typeface="Courier New"/>
              </a:rPr>
              <a:t>MountainBicycle</a:t>
            </a: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();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   Bicycle bike2 = new </a:t>
            </a:r>
            <a:r>
              <a:rPr lang="en-US" sz="2200" b="1" strike="noStrike" spc="-1">
                <a:solidFill>
                  <a:srgbClr val="0000FF"/>
                </a:solidFill>
                <a:latin typeface="Courier New"/>
              </a:rPr>
              <a:t>MountainBicycle</a:t>
            </a: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(); …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   } 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TextShape 3"/>
          <p:cNvSpPr txBox="1"/>
          <p:nvPr/>
        </p:nvSpPr>
        <p:spPr>
          <a:xfrm>
            <a:off x="228600" y="6248520"/>
            <a:ext cx="533376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306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1B8FD29C-1FF5-4922-8399-509D83FDAC1D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33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307" name="Picture 306"/>
          <p:cNvPicPr/>
          <p:nvPr/>
        </p:nvPicPr>
        <p:blipFill>
          <a:blip r:embed="rId3"/>
          <a:stretch/>
        </p:blipFill>
        <p:spPr>
          <a:xfrm>
            <a:off x="6609960" y="274320"/>
            <a:ext cx="2381040" cy="1875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Using a </a:t>
            </a:r>
            <a:r>
              <a:rPr lang="en-US" sz="3300" b="0" strike="noStrike" spc="-1">
                <a:solidFill>
                  <a:srgbClr val="FF0000"/>
                </a:solidFill>
                <a:latin typeface="Calibri Light"/>
              </a:rPr>
              <a:t>Factory Method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TextShape 2"/>
          <p:cNvSpPr txBox="1"/>
          <p:nvPr/>
        </p:nvSpPr>
        <p:spPr>
          <a:xfrm>
            <a:off x="343080" y="1542605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Race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Bicycle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createBicycle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 { …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Race createRace()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 Bicycle bike1 = this.</a:t>
            </a:r>
            <a:r>
              <a:rPr lang="en-US" sz="2400" b="1" strike="noStrike" spc="-1">
                <a:solidFill>
                  <a:srgbClr val="FF0000"/>
                </a:solidFill>
                <a:latin typeface="Courier New"/>
              </a:rPr>
              <a:t>createBicycle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 Bicycle bike2 = this.</a:t>
            </a:r>
            <a:r>
              <a:rPr lang="en-US" sz="2400" b="1" strike="noStrike" spc="-1">
                <a:solidFill>
                  <a:srgbClr val="FF0000"/>
                </a:solidFill>
                <a:latin typeface="Courier New"/>
              </a:rPr>
              <a:t>createBicycle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(); …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TourDeFrance extends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Race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Bicycle </a:t>
            </a:r>
            <a:r>
              <a:rPr lang="en-US" sz="2400" b="1" strike="noStrike" spc="-1">
                <a:solidFill>
                  <a:srgbClr val="FF0000"/>
                </a:solidFill>
                <a:latin typeface="Courier New"/>
              </a:rPr>
              <a:t>createBicycle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 return 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RoadBicycle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Cyclocross extends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Race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Bicycle </a:t>
            </a:r>
            <a:r>
              <a:rPr lang="en-US" sz="2400" b="1" strike="noStrike" spc="-1">
                <a:solidFill>
                  <a:srgbClr val="FF0000"/>
                </a:solidFill>
                <a:latin typeface="Courier New"/>
              </a:rPr>
              <a:t>createBicycle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 {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 return 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MountainBicycle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TextShape 3"/>
          <p:cNvSpPr txBox="1"/>
          <p:nvPr/>
        </p:nvSpPr>
        <p:spPr>
          <a:xfrm>
            <a:off x="228600" y="6248520"/>
            <a:ext cx="533376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311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D11BC55-3774-4E3C-98B3-88DB8627A84C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34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312" name="CustomShape 5"/>
          <p:cNvSpPr/>
          <p:nvPr/>
        </p:nvSpPr>
        <p:spPr>
          <a:xfrm>
            <a:off x="7219980" y="2097865"/>
            <a:ext cx="533160" cy="832750"/>
          </a:xfrm>
          <a:prstGeom prst="rightBrace">
            <a:avLst>
              <a:gd name="adj1" fmla="val 52539"/>
              <a:gd name="adj2" fmla="val 50000"/>
            </a:avLst>
          </a:prstGeom>
          <a:noFill/>
          <a:ln w="6480">
            <a:solidFill>
              <a:srgbClr val="5B9B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"/>
          <p:cNvSpPr/>
          <p:nvPr/>
        </p:nvSpPr>
        <p:spPr>
          <a:xfrm>
            <a:off x="7886880" y="233190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Factory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88FF2-5205-4A75-A2D8-53B7E5B3A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Factory Method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7F304-AA72-4BE9-9B11-1392F7932DAA}"/>
              </a:ext>
            </a:extLst>
          </p:cNvPr>
          <p:cNvSpPr txBox="1"/>
          <p:nvPr/>
        </p:nvSpPr>
        <p:spPr>
          <a:xfrm>
            <a:off x="342900" y="1771650"/>
            <a:ext cx="75410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" dirty="0"/>
              <a:t>Where is the Factory Method?</a:t>
            </a:r>
          </a:p>
          <a:p>
            <a:r>
              <a:rPr lang="en-US" spc="-1" dirty="0"/>
              <a:t>	</a:t>
            </a:r>
            <a:r>
              <a:rPr lang="en-US" spc="-1" dirty="0" err="1"/>
              <a:t>createBicycle</a:t>
            </a:r>
            <a:r>
              <a:rPr lang="en-US" spc="-1" dirty="0"/>
              <a:t>()</a:t>
            </a:r>
          </a:p>
          <a:p>
            <a:r>
              <a:rPr lang="en-US" spc="-1" dirty="0"/>
              <a:t>	</a:t>
            </a:r>
            <a:r>
              <a:rPr lang="en-US" spc="-1" dirty="0" err="1"/>
              <a:t>this.createBicycle</a:t>
            </a:r>
            <a:r>
              <a:rPr lang="en-US" spc="-1" dirty="0"/>
              <a:t> calls appropriate method</a:t>
            </a:r>
          </a:p>
          <a:p>
            <a:endParaRPr lang="en-US" spc="-1" dirty="0"/>
          </a:p>
          <a:p>
            <a:r>
              <a:rPr lang="en-US" spc="-1" dirty="0"/>
              <a:t>Race t = new </a:t>
            </a:r>
            <a:r>
              <a:rPr lang="en-US" spc="-1" dirty="0" err="1"/>
              <a:t>TourDeFrance</a:t>
            </a:r>
            <a:r>
              <a:rPr lang="en-US" spc="-1" dirty="0"/>
              <a:t>();</a:t>
            </a:r>
          </a:p>
          <a:p>
            <a:r>
              <a:rPr lang="en-US" spc="-1" dirty="0" err="1"/>
              <a:t>t.createRace</a:t>
            </a:r>
            <a:r>
              <a:rPr lang="en-US" spc="-1" dirty="0"/>
              <a:t>();  // calls </a:t>
            </a:r>
            <a:r>
              <a:rPr lang="en-US" spc="-1" dirty="0" err="1"/>
              <a:t>Race.createRace</a:t>
            </a:r>
            <a:r>
              <a:rPr lang="en-US" spc="-1" dirty="0"/>
              <a:t>()</a:t>
            </a:r>
          </a:p>
          <a:p>
            <a:endParaRPr lang="en-US" spc="-1" dirty="0"/>
          </a:p>
          <a:p>
            <a:r>
              <a:rPr lang="en-US" spc="-1" dirty="0" err="1"/>
              <a:t>Race.createRace</a:t>
            </a:r>
            <a:r>
              <a:rPr lang="en-US" spc="-1" dirty="0"/>
              <a:t>() calls </a:t>
            </a:r>
            <a:r>
              <a:rPr lang="en-US" spc="-1" dirty="0" err="1"/>
              <a:t>this.createBicycle</a:t>
            </a:r>
            <a:r>
              <a:rPr lang="en-US" spc="-1" dirty="0"/>
              <a:t>()</a:t>
            </a:r>
          </a:p>
          <a:p>
            <a:endParaRPr lang="en-US" spc="-1" dirty="0"/>
          </a:p>
          <a:p>
            <a:r>
              <a:rPr lang="en-US" i="1" spc="-1" dirty="0"/>
              <a:t>this</a:t>
            </a:r>
            <a:r>
              <a:rPr lang="en-US" spc="-1" dirty="0"/>
              <a:t> is a </a:t>
            </a:r>
            <a:r>
              <a:rPr lang="en-US" spc="-1" dirty="0" err="1"/>
              <a:t>TourDeFrance</a:t>
            </a:r>
            <a:r>
              <a:rPr lang="en-US" spc="-1" dirty="0"/>
              <a:t> object, so </a:t>
            </a:r>
            <a:r>
              <a:rPr lang="en-US" spc="-1" dirty="0" err="1"/>
              <a:t>TourDeFrance.createBicycle</a:t>
            </a:r>
            <a:r>
              <a:rPr lang="en-US" spc="-1" dirty="0"/>
              <a:t>() is called</a:t>
            </a:r>
          </a:p>
          <a:p>
            <a:r>
              <a:rPr lang="en-US" spc="-1" dirty="0"/>
              <a:t>Returns a </a:t>
            </a:r>
            <a:r>
              <a:rPr lang="en-US" spc="-1" dirty="0" err="1"/>
              <a:t>RoadBicycle</a:t>
            </a:r>
            <a:endParaRPr lang="en-US" spc="-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589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Parallel Hierarchies 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TextShape 2"/>
          <p:cNvSpPr txBox="1"/>
          <p:nvPr/>
        </p:nvSpPr>
        <p:spPr>
          <a:xfrm>
            <a:off x="228600" y="129528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Can </a:t>
            </a:r>
            <a:r>
              <a:rPr lang="en-US" sz="2100" b="0" strike="noStrike" spc="-1">
                <a:solidFill>
                  <a:srgbClr val="FF0000"/>
                </a:solidFill>
                <a:latin typeface="Calibri"/>
              </a:rPr>
              <a:t>extend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 with new Races and Bikes with </a:t>
            </a:r>
            <a:r>
              <a:rPr lang="en-US" sz="2100" b="0" strike="noStrike" spc="-1">
                <a:solidFill>
                  <a:srgbClr val="FF0000"/>
                </a:solidFill>
                <a:latin typeface="Calibri"/>
              </a:rPr>
              <a:t>no modification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 to </a:t>
            </a:r>
            <a:r>
              <a:rPr lang="en-US" sz="2100" b="0" strike="noStrike" spc="-1">
                <a:solidFill>
                  <a:srgbClr val="0000FF"/>
                </a:solidFill>
                <a:latin typeface="Calibri"/>
              </a:rPr>
              <a:t>createRace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!</a:t>
            </a:r>
          </a:p>
        </p:txBody>
      </p:sp>
      <p:sp>
        <p:nvSpPr>
          <p:cNvPr id="316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2D880A-3C3B-4D81-A758-32A2FF28DA20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36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317" name="CustomShape 4"/>
          <p:cNvSpPr/>
          <p:nvPr/>
        </p:nvSpPr>
        <p:spPr>
          <a:xfrm>
            <a:off x="1143000" y="251460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Race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18" name="CustomShape 5"/>
          <p:cNvSpPr/>
          <p:nvPr/>
        </p:nvSpPr>
        <p:spPr>
          <a:xfrm>
            <a:off x="1143000" y="312408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6"/>
          <p:cNvSpPr/>
          <p:nvPr/>
        </p:nvSpPr>
        <p:spPr>
          <a:xfrm>
            <a:off x="2286000" y="472428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Cyclocross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0" name="CustomShape 7"/>
          <p:cNvSpPr/>
          <p:nvPr/>
        </p:nvSpPr>
        <p:spPr>
          <a:xfrm>
            <a:off x="2286000" y="533412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createBicycle()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1" name="CustomShape 8"/>
          <p:cNvSpPr/>
          <p:nvPr/>
        </p:nvSpPr>
        <p:spPr>
          <a:xfrm>
            <a:off x="0" y="472428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TourDeFrance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2" name="CustomShape 9"/>
          <p:cNvSpPr/>
          <p:nvPr/>
        </p:nvSpPr>
        <p:spPr>
          <a:xfrm>
            <a:off x="0" y="533412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createBicycle()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3" name="CustomShape 10"/>
          <p:cNvSpPr/>
          <p:nvPr/>
        </p:nvSpPr>
        <p:spPr>
          <a:xfrm>
            <a:off x="5943600" y="2362320"/>
            <a:ext cx="213336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Bicycle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4" name="CustomShape 11"/>
          <p:cNvSpPr/>
          <p:nvPr/>
        </p:nvSpPr>
        <p:spPr>
          <a:xfrm>
            <a:off x="5943600" y="2971800"/>
            <a:ext cx="2133360" cy="761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setSpeed()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5" name="CustomShape 12"/>
          <p:cNvSpPr/>
          <p:nvPr/>
        </p:nvSpPr>
        <p:spPr>
          <a:xfrm>
            <a:off x="4800600" y="4495680"/>
            <a:ext cx="213336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RoadBicycle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6" name="CustomShape 13"/>
          <p:cNvSpPr/>
          <p:nvPr/>
        </p:nvSpPr>
        <p:spPr>
          <a:xfrm>
            <a:off x="4800600" y="5105520"/>
            <a:ext cx="2133360" cy="761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setSpeed()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7" name="CustomShape 14"/>
          <p:cNvSpPr/>
          <p:nvPr/>
        </p:nvSpPr>
        <p:spPr>
          <a:xfrm>
            <a:off x="7010280" y="4495680"/>
            <a:ext cx="213336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MountainBicycle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8" name="CustomShape 15"/>
          <p:cNvSpPr/>
          <p:nvPr/>
        </p:nvSpPr>
        <p:spPr>
          <a:xfrm>
            <a:off x="7010280" y="5105520"/>
            <a:ext cx="2133360" cy="7617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setSpeed()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29" name="Line 16"/>
          <p:cNvSpPr/>
          <p:nvPr/>
        </p:nvSpPr>
        <p:spPr>
          <a:xfrm flipV="1">
            <a:off x="990360" y="6019560"/>
            <a:ext cx="360" cy="685800"/>
          </a:xfrm>
          <a:prstGeom prst="line">
            <a:avLst/>
          </a:prstGeom>
          <a:ln w="9360" cap="rnd">
            <a:solidFill>
              <a:srgbClr val="000000"/>
            </a:solidFill>
            <a:custDash>
              <a:ds d="500000" sp="4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Line 17"/>
          <p:cNvSpPr/>
          <p:nvPr/>
        </p:nvSpPr>
        <p:spPr>
          <a:xfrm>
            <a:off x="990360" y="6705360"/>
            <a:ext cx="4953240" cy="360"/>
          </a:xfrm>
          <a:prstGeom prst="line">
            <a:avLst/>
          </a:prstGeom>
          <a:ln w="9360" cap="rnd">
            <a:solidFill>
              <a:srgbClr val="000000"/>
            </a:solidFill>
            <a:custDash>
              <a:ds d="500000" sp="4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Line 18"/>
          <p:cNvSpPr/>
          <p:nvPr/>
        </p:nvSpPr>
        <p:spPr>
          <a:xfrm flipV="1">
            <a:off x="8001000" y="5867280"/>
            <a:ext cx="360" cy="533520"/>
          </a:xfrm>
          <a:prstGeom prst="line">
            <a:avLst/>
          </a:prstGeom>
          <a:ln w="9360" cap="rnd">
            <a:solidFill>
              <a:srgbClr val="000000"/>
            </a:solidFill>
            <a:custDash>
              <a:ds d="1000000" sp="400000"/>
            </a:custDash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Line 19"/>
          <p:cNvSpPr/>
          <p:nvPr/>
        </p:nvSpPr>
        <p:spPr>
          <a:xfrm flipV="1">
            <a:off x="5943600" y="5867280"/>
            <a:ext cx="360" cy="838080"/>
          </a:xfrm>
          <a:prstGeom prst="line">
            <a:avLst/>
          </a:prstGeom>
          <a:ln w="9360" cap="rnd">
            <a:solidFill>
              <a:srgbClr val="000000"/>
            </a:solidFill>
            <a:custDash>
              <a:ds d="1000000" sp="400000"/>
            </a:custDash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Line 20"/>
          <p:cNvSpPr/>
          <p:nvPr/>
        </p:nvSpPr>
        <p:spPr>
          <a:xfrm>
            <a:off x="3124080" y="6400800"/>
            <a:ext cx="4876920" cy="360"/>
          </a:xfrm>
          <a:prstGeom prst="line">
            <a:avLst/>
          </a:prstGeom>
          <a:ln w="9360" cap="rnd">
            <a:solidFill>
              <a:srgbClr val="000000"/>
            </a:solidFill>
            <a:custDash>
              <a:ds d="500000" sp="4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Line 21"/>
          <p:cNvSpPr/>
          <p:nvPr/>
        </p:nvSpPr>
        <p:spPr>
          <a:xfrm flipV="1">
            <a:off x="3047760" y="6095880"/>
            <a:ext cx="360" cy="304920"/>
          </a:xfrm>
          <a:prstGeom prst="line">
            <a:avLst/>
          </a:prstGeom>
          <a:ln w="9360" cap="rnd">
            <a:solidFill>
              <a:srgbClr val="000000"/>
            </a:solidFill>
            <a:custDash>
              <a:ds d="500000" sp="400000"/>
            </a:custDash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2"/>
          <p:cNvSpPr/>
          <p:nvPr/>
        </p:nvSpPr>
        <p:spPr>
          <a:xfrm>
            <a:off x="4038480" y="2514600"/>
            <a:ext cx="1142640" cy="533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Client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36" name="CustomShape 23"/>
          <p:cNvSpPr/>
          <p:nvPr/>
        </p:nvSpPr>
        <p:spPr>
          <a:xfrm rot="5400000">
            <a:off x="6058080" y="3543480"/>
            <a:ext cx="761760" cy="114264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24"/>
          <p:cNvSpPr/>
          <p:nvPr/>
        </p:nvSpPr>
        <p:spPr>
          <a:xfrm rot="5400000" flipH="1">
            <a:off x="7162560" y="3581640"/>
            <a:ext cx="761760" cy="106632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25"/>
          <p:cNvSpPr/>
          <p:nvPr/>
        </p:nvSpPr>
        <p:spPr>
          <a:xfrm>
            <a:off x="6858000" y="3733920"/>
            <a:ext cx="304560" cy="3045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26"/>
          <p:cNvSpPr/>
          <p:nvPr/>
        </p:nvSpPr>
        <p:spPr>
          <a:xfrm rot="5400000">
            <a:off x="1219320" y="3695400"/>
            <a:ext cx="914040" cy="114264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7"/>
          <p:cNvSpPr/>
          <p:nvPr/>
        </p:nvSpPr>
        <p:spPr>
          <a:xfrm rot="5400000" flipH="1">
            <a:off x="2361960" y="3695760"/>
            <a:ext cx="914040" cy="114264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8"/>
          <p:cNvSpPr/>
          <p:nvPr/>
        </p:nvSpPr>
        <p:spPr>
          <a:xfrm>
            <a:off x="2057400" y="3809880"/>
            <a:ext cx="304560" cy="3045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Freeform 29"/>
          <p:cNvSpPr/>
          <p:nvPr/>
        </p:nvSpPr>
        <p:spPr>
          <a:xfrm>
            <a:off x="3352680" y="2819160"/>
            <a:ext cx="686160" cy="720"/>
          </a:xfrm>
          <a:custGeom>
            <a:avLst/>
            <a:gdLst/>
            <a:ahLst/>
            <a:cxnLst/>
            <a:rect l="0" t="0" r="r" b="b"/>
            <a:pathLst>
              <a:path w="1906" h="2">
                <a:moveTo>
                  <a:pt x="1905" y="0"/>
                </a:moveTo>
                <a:lnTo>
                  <a:pt x="0" y="1"/>
                </a:lnTo>
              </a:path>
            </a:pathLst>
          </a:custGeom>
          <a:noFill/>
          <a:ln w="9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343" name="CustomShape 30"/>
          <p:cNvSpPr/>
          <p:nvPr/>
        </p:nvSpPr>
        <p:spPr>
          <a:xfrm>
            <a:off x="1143000" y="312408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createBicycle()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FF"/>
                </a:solidFill>
                <a:latin typeface="Arial"/>
                <a:ea typeface="ＭＳ Ｐゴシック"/>
              </a:rPr>
              <a:t>createRace();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44" name="Line 31"/>
          <p:cNvSpPr/>
          <p:nvPr/>
        </p:nvSpPr>
        <p:spPr>
          <a:xfrm>
            <a:off x="3276360" y="3429000"/>
            <a:ext cx="2743200" cy="360"/>
          </a:xfrm>
          <a:prstGeom prst="line">
            <a:avLst/>
          </a:prstGeom>
          <a:ln w="9360" cap="rnd">
            <a:solidFill>
              <a:srgbClr val="000000"/>
            </a:solidFill>
            <a:custDash>
              <a:ds d="1000000" sp="400000"/>
            </a:custDash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TextShape 32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346" name="CustomShape 33"/>
          <p:cNvSpPr/>
          <p:nvPr/>
        </p:nvSpPr>
        <p:spPr>
          <a:xfrm>
            <a:off x="3714840" y="3825000"/>
            <a:ext cx="914040" cy="612360"/>
          </a:xfrm>
          <a:prstGeom prst="wedgeRectCallout">
            <a:avLst>
              <a:gd name="adj1" fmla="val -56654"/>
              <a:gd name="adj2" fmla="val 246283"/>
            </a:avLst>
          </a:prstGeom>
          <a:solidFill>
            <a:srgbClr val="FFFFFF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Creates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348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32C3F49-30AD-4E0C-828A-156FE7A5555F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37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349" name="Picture 5"/>
          <p:cNvPicPr/>
          <p:nvPr/>
        </p:nvPicPr>
        <p:blipFill>
          <a:blip r:embed="rId3"/>
          <a:stretch/>
        </p:blipFill>
        <p:spPr>
          <a:xfrm>
            <a:off x="228600" y="315000"/>
            <a:ext cx="8608680" cy="524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B74088-CF7A-45D9-84EB-EA1A80571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Maze Game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D3EED-FCF8-47B9-B399-8DD6A55F3B60}"/>
              </a:ext>
            </a:extLst>
          </p:cNvPr>
          <p:cNvSpPr txBox="1"/>
          <p:nvPr/>
        </p:nvSpPr>
        <p:spPr>
          <a:xfrm>
            <a:off x="1139371" y="1865086"/>
            <a:ext cx="53526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public Maze </a:t>
            </a:r>
            <a:r>
              <a:rPr lang="en-US" b="1" dirty="0" err="1"/>
              <a:t>createMaze</a:t>
            </a:r>
            <a:r>
              <a:rPr lang="en-US" b="1" dirty="0"/>
              <a:t>() {</a:t>
            </a:r>
          </a:p>
          <a:p>
            <a:pPr lvl="1"/>
            <a:r>
              <a:rPr lang="en-US" dirty="0"/>
              <a:t>Maze </a:t>
            </a:r>
            <a:r>
              <a:rPr lang="en-US" dirty="0" err="1"/>
              <a:t>maze</a:t>
            </a:r>
            <a:r>
              <a:rPr lang="en-US" dirty="0"/>
              <a:t> = </a:t>
            </a:r>
            <a:r>
              <a:rPr lang="en-US" b="1" dirty="0"/>
              <a:t>new Maze();</a:t>
            </a:r>
          </a:p>
          <a:p>
            <a:pPr lvl="1"/>
            <a:r>
              <a:rPr lang="en-US" dirty="0"/>
              <a:t>Room r1 = </a:t>
            </a:r>
            <a:r>
              <a:rPr lang="en-US" b="1" dirty="0"/>
              <a:t>new Room(1);</a:t>
            </a:r>
          </a:p>
          <a:p>
            <a:pPr lvl="1"/>
            <a:r>
              <a:rPr lang="en-US" dirty="0"/>
              <a:t>Room r2 = </a:t>
            </a:r>
            <a:r>
              <a:rPr lang="en-US" b="1" dirty="0"/>
              <a:t>new Room(2);</a:t>
            </a:r>
          </a:p>
          <a:p>
            <a:pPr lvl="1"/>
            <a:r>
              <a:rPr lang="nl-NL" dirty="0"/>
              <a:t>Door door = </a:t>
            </a:r>
            <a:r>
              <a:rPr lang="nl-NL" b="1" dirty="0"/>
              <a:t>new Door(r1, r2);</a:t>
            </a:r>
          </a:p>
          <a:p>
            <a:pPr lvl="1"/>
            <a:r>
              <a:rPr lang="en-US" dirty="0" err="1"/>
              <a:t>maze.addRoom</a:t>
            </a:r>
            <a:r>
              <a:rPr lang="en-US" dirty="0"/>
              <a:t>(r1);</a:t>
            </a:r>
          </a:p>
          <a:p>
            <a:pPr lvl="1"/>
            <a:r>
              <a:rPr lang="en-US" dirty="0" err="1"/>
              <a:t>maze.addRoom</a:t>
            </a:r>
            <a:r>
              <a:rPr lang="en-US" dirty="0"/>
              <a:t>(r2);</a:t>
            </a:r>
          </a:p>
          <a:p>
            <a:pPr lvl="1"/>
            <a:r>
              <a:rPr lang="en-US" dirty="0"/>
              <a:t>r1.setSide(</a:t>
            </a:r>
            <a:r>
              <a:rPr lang="en-US" dirty="0" err="1"/>
              <a:t>Direction.</a:t>
            </a:r>
            <a:r>
              <a:rPr lang="en-US" b="1" i="1" dirty="0" err="1"/>
              <a:t>NORTH</a:t>
            </a:r>
            <a:r>
              <a:rPr lang="en-US" b="1" i="1" dirty="0"/>
              <a:t>, new Wall());</a:t>
            </a:r>
          </a:p>
          <a:p>
            <a:pPr lvl="1"/>
            <a:r>
              <a:rPr lang="en-US" b="1" i="1" dirty="0"/>
              <a:t>…</a:t>
            </a:r>
          </a:p>
          <a:p>
            <a:r>
              <a:rPr lang="en-US" b="1" dirty="0"/>
              <a:t>       return maze;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109687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43844-DDFC-490A-9157-1A89D2ED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Maze Game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5A8DA-8BE3-49F4-894C-5765A2E0F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07" y="1181010"/>
            <a:ext cx="7128160" cy="56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1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Classes and Inheritance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183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286A76A-DDF5-4A58-BB68-72AA4523362B}" type="slidenum">
              <a:rPr lang="en-US" sz="1400" b="0" strike="noStrike" spc="-1">
                <a:solidFill>
                  <a:srgbClr val="8B8B8B"/>
                </a:solidFill>
                <a:latin typeface="Arial"/>
                <a:ea typeface="MS PGothic"/>
              </a:rPr>
              <a:t>4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184" name="CustomShape 4"/>
          <p:cNvSpPr/>
          <p:nvPr/>
        </p:nvSpPr>
        <p:spPr>
          <a:xfrm>
            <a:off x="1143000" y="228600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Shape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85" name="CustomShape 5"/>
          <p:cNvSpPr/>
          <p:nvPr/>
        </p:nvSpPr>
        <p:spPr>
          <a:xfrm>
            <a:off x="1143000" y="289548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draw()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86" name="CustomShape 6"/>
          <p:cNvSpPr/>
          <p:nvPr/>
        </p:nvSpPr>
        <p:spPr>
          <a:xfrm>
            <a:off x="2286000" y="449568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Circle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87" name="CustomShape 7"/>
          <p:cNvSpPr/>
          <p:nvPr/>
        </p:nvSpPr>
        <p:spPr>
          <a:xfrm>
            <a:off x="2286000" y="510552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draw()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88" name="CustomShape 8"/>
          <p:cNvSpPr/>
          <p:nvPr/>
        </p:nvSpPr>
        <p:spPr>
          <a:xfrm>
            <a:off x="0" y="449568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9"/>
          <p:cNvSpPr/>
          <p:nvPr/>
        </p:nvSpPr>
        <p:spPr>
          <a:xfrm>
            <a:off x="0" y="510552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draw()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90" name="CustomShape 10"/>
          <p:cNvSpPr/>
          <p:nvPr/>
        </p:nvSpPr>
        <p:spPr>
          <a:xfrm>
            <a:off x="4038480" y="2286000"/>
            <a:ext cx="1142640" cy="53316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Editor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91" name="CustomShape 11"/>
          <p:cNvSpPr/>
          <p:nvPr/>
        </p:nvSpPr>
        <p:spPr>
          <a:xfrm rot="5400000">
            <a:off x="1219320" y="3466800"/>
            <a:ext cx="914040" cy="114264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12"/>
          <p:cNvSpPr/>
          <p:nvPr/>
        </p:nvSpPr>
        <p:spPr>
          <a:xfrm rot="5400000" flipH="1">
            <a:off x="2361960" y="3467160"/>
            <a:ext cx="914040" cy="1142640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13"/>
          <p:cNvSpPr/>
          <p:nvPr/>
        </p:nvSpPr>
        <p:spPr>
          <a:xfrm>
            <a:off x="2133720" y="3581280"/>
            <a:ext cx="228240" cy="3045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Line 14"/>
          <p:cNvSpPr/>
          <p:nvPr/>
        </p:nvSpPr>
        <p:spPr>
          <a:xfrm flipH="1">
            <a:off x="3352680" y="2590560"/>
            <a:ext cx="685800" cy="360"/>
          </a:xfrm>
          <a:prstGeom prst="line">
            <a:avLst/>
          </a:prstGeom>
          <a:ln w="936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15"/>
          <p:cNvSpPr/>
          <p:nvPr/>
        </p:nvSpPr>
        <p:spPr>
          <a:xfrm>
            <a:off x="4789080" y="3048120"/>
            <a:ext cx="4415040" cy="25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Notation: Boxes are classes </a:t>
            </a:r>
            <a:br>
              <a:rPr dirty="0"/>
            </a:b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(e.g., Shape, Circle).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     denotes inheritance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(Square is a subclass of Shape.)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Italics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 denote abstract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(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Shape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 is abstract, 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draw()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 is abstract)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96" name="CustomShape 16"/>
          <p:cNvSpPr/>
          <p:nvPr/>
        </p:nvSpPr>
        <p:spPr>
          <a:xfrm>
            <a:off x="4952880" y="3962520"/>
            <a:ext cx="228240" cy="3045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17"/>
          <p:cNvSpPr/>
          <p:nvPr/>
        </p:nvSpPr>
        <p:spPr>
          <a:xfrm>
            <a:off x="0" y="449568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Square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54E07-9F07-4860-A959-58CD6D0E4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Maze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C3BE6-A44B-4F63-B693-50C90A91424D}"/>
              </a:ext>
            </a:extLst>
          </p:cNvPr>
          <p:cNvSpPr txBox="1"/>
          <p:nvPr/>
        </p:nvSpPr>
        <p:spPr>
          <a:xfrm>
            <a:off x="1047624" y="2228472"/>
            <a:ext cx="71635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problem with this </a:t>
            </a:r>
            <a:r>
              <a:rPr lang="en-US" dirty="0" err="1"/>
              <a:t>createMaze</a:t>
            </a:r>
            <a:r>
              <a:rPr lang="en-US" dirty="0"/>
              <a:t>() method is its </a:t>
            </a:r>
          </a:p>
          <a:p>
            <a:r>
              <a:rPr lang="en-US" dirty="0"/>
              <a:t>inflexibility.</a:t>
            </a:r>
          </a:p>
          <a:p>
            <a:endParaRPr lang="en-US" dirty="0"/>
          </a:p>
          <a:p>
            <a:r>
              <a:rPr lang="en-US" dirty="0"/>
              <a:t>What if we wanted to have enchanted mazes with</a:t>
            </a:r>
          </a:p>
          <a:p>
            <a:r>
              <a:rPr lang="en-US" dirty="0" err="1"/>
              <a:t>EnchantedRooms</a:t>
            </a:r>
            <a:r>
              <a:rPr lang="en-US" dirty="0"/>
              <a:t> and </a:t>
            </a:r>
            <a:r>
              <a:rPr lang="en-US" dirty="0" err="1"/>
              <a:t>EnchantedDoors</a:t>
            </a:r>
            <a:r>
              <a:rPr lang="en-US" dirty="0"/>
              <a:t>? </a:t>
            </a:r>
          </a:p>
          <a:p>
            <a:r>
              <a:rPr lang="en-US" dirty="0"/>
              <a:t>Or a secret agent maze with </a:t>
            </a:r>
            <a:r>
              <a:rPr lang="en-US" dirty="0" err="1"/>
              <a:t>DoorWithLock</a:t>
            </a:r>
            <a:r>
              <a:rPr lang="en-US" dirty="0"/>
              <a:t> and </a:t>
            </a:r>
            <a:r>
              <a:rPr lang="en-US" dirty="0" err="1"/>
              <a:t>WallWithHiddenDoor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We would have to make significant edits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319C7-D2B2-4979-80C2-26FDBDC1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009" y="365040"/>
            <a:ext cx="1597290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18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393E-D725-4CFA-BD94-55D3DE7B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Maze Game version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DF3A9-D0AF-43C5-AECD-BBD71ABA5112}"/>
              </a:ext>
            </a:extLst>
          </p:cNvPr>
          <p:cNvSpPr txBox="1"/>
          <p:nvPr/>
        </p:nvSpPr>
        <p:spPr>
          <a:xfrm>
            <a:off x="987068" y="1314071"/>
            <a:ext cx="604524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class </a:t>
            </a:r>
            <a:r>
              <a:rPr lang="en-US" b="1" dirty="0" err="1"/>
              <a:t>MazeGame</a:t>
            </a:r>
            <a:r>
              <a:rPr lang="en-US" b="1" dirty="0"/>
              <a:t> {</a:t>
            </a:r>
          </a:p>
          <a:p>
            <a:r>
              <a:rPr lang="en-US" dirty="0"/>
              <a:t>// Create the maze.</a:t>
            </a:r>
          </a:p>
          <a:p>
            <a:endParaRPr lang="en-US" dirty="0"/>
          </a:p>
          <a:p>
            <a:r>
              <a:rPr lang="en-US" b="1" dirty="0"/>
              <a:t>public Maze </a:t>
            </a:r>
            <a:r>
              <a:rPr lang="en-US" b="1" dirty="0" err="1"/>
              <a:t>makeMaze</a:t>
            </a:r>
            <a:r>
              <a:rPr lang="en-US" b="1" dirty="0"/>
              <a:t>() {return new Maze();}</a:t>
            </a:r>
          </a:p>
          <a:p>
            <a:r>
              <a:rPr lang="en-US" b="1" dirty="0"/>
              <a:t>public Room </a:t>
            </a:r>
            <a:r>
              <a:rPr lang="en-US" b="1" dirty="0" err="1"/>
              <a:t>makeRoom</a:t>
            </a:r>
            <a:r>
              <a:rPr lang="en-US" b="1" dirty="0"/>
              <a:t>(int n) {return new Room(n);}</a:t>
            </a:r>
          </a:p>
          <a:p>
            <a:r>
              <a:rPr lang="en-US" b="1" dirty="0"/>
              <a:t>public Wall </a:t>
            </a:r>
            <a:r>
              <a:rPr lang="en-US" b="1" dirty="0" err="1"/>
              <a:t>makeWall</a:t>
            </a:r>
            <a:r>
              <a:rPr lang="en-US" b="1" dirty="0"/>
              <a:t>() {return new Wall();}</a:t>
            </a:r>
          </a:p>
          <a:p>
            <a:r>
              <a:rPr lang="en-US" b="1" dirty="0"/>
              <a:t>public Door </a:t>
            </a:r>
            <a:r>
              <a:rPr lang="en-US" b="1" dirty="0" err="1"/>
              <a:t>makeDoor</a:t>
            </a:r>
            <a:r>
              <a:rPr lang="en-US" b="1" dirty="0"/>
              <a:t>(Room r1, Room r2)</a:t>
            </a:r>
          </a:p>
          <a:p>
            <a:r>
              <a:rPr lang="en-US" dirty="0"/>
              <a:t>{</a:t>
            </a:r>
            <a:r>
              <a:rPr lang="en-US" b="1" dirty="0"/>
              <a:t>return new Door(r1, r2);}</a:t>
            </a:r>
          </a:p>
          <a:p>
            <a:endParaRPr lang="en-US" dirty="0"/>
          </a:p>
          <a:p>
            <a:r>
              <a:rPr lang="en-US" b="1" dirty="0"/>
              <a:t>public Maze </a:t>
            </a:r>
            <a:r>
              <a:rPr lang="en-US" b="1" dirty="0" err="1"/>
              <a:t>createMaze</a:t>
            </a:r>
            <a:r>
              <a:rPr lang="en-US" b="1" dirty="0"/>
              <a:t>() {</a:t>
            </a:r>
          </a:p>
          <a:p>
            <a:r>
              <a:rPr lang="en-US" dirty="0"/>
              <a:t>    Maze </a:t>
            </a:r>
            <a:r>
              <a:rPr lang="en-US" dirty="0" err="1"/>
              <a:t>maze</a:t>
            </a:r>
            <a:r>
              <a:rPr lang="en-US" dirty="0"/>
              <a:t> = </a:t>
            </a:r>
            <a:r>
              <a:rPr lang="en-US" dirty="0" err="1"/>
              <a:t>this.makeMaze</a:t>
            </a:r>
            <a:r>
              <a:rPr lang="en-US" dirty="0"/>
              <a:t>();</a:t>
            </a:r>
          </a:p>
          <a:p>
            <a:r>
              <a:rPr lang="en-US" dirty="0"/>
              <a:t>    Room r1 = </a:t>
            </a:r>
            <a:r>
              <a:rPr lang="en-US" dirty="0" err="1"/>
              <a:t>this.makeRoom</a:t>
            </a:r>
            <a:r>
              <a:rPr lang="en-US" dirty="0"/>
              <a:t>(1);</a:t>
            </a:r>
          </a:p>
          <a:p>
            <a:r>
              <a:rPr lang="en-US" dirty="0"/>
              <a:t>    Room r2 = </a:t>
            </a:r>
            <a:r>
              <a:rPr lang="en-US" dirty="0" err="1"/>
              <a:t>this.makeRoom</a:t>
            </a:r>
            <a:r>
              <a:rPr lang="en-US" dirty="0"/>
              <a:t>(2);</a:t>
            </a:r>
          </a:p>
          <a:p>
            <a:r>
              <a:rPr lang="nl-NL" dirty="0"/>
              <a:t>    Door door = this.makeDoor(r1, r2);</a:t>
            </a:r>
          </a:p>
          <a:p>
            <a:endParaRPr lang="nl-NL" dirty="0"/>
          </a:p>
          <a:p>
            <a:r>
              <a:rPr lang="nl-NL" dirty="0"/>
              <a:t>// the rest is the same as before ...</a:t>
            </a:r>
          </a:p>
          <a:p>
            <a:r>
              <a:rPr lang="en-US" dirty="0"/>
              <a:t>    …</a:t>
            </a:r>
          </a:p>
          <a:p>
            <a:r>
              <a:rPr lang="en-US" dirty="0"/>
              <a:t>}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41A51-2CA4-4A60-A94C-B2FF3D995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399" y="2041771"/>
            <a:ext cx="23429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59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7899-47AA-493D-A392-C59453DA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Maze Game version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B478E-40C7-4CD2-87CE-4BC00AFA9B7A}"/>
              </a:ext>
            </a:extLst>
          </p:cNvPr>
          <p:cNvSpPr txBox="1"/>
          <p:nvPr/>
        </p:nvSpPr>
        <p:spPr>
          <a:xfrm>
            <a:off x="702453" y="1901467"/>
            <a:ext cx="766107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made </a:t>
            </a:r>
            <a:r>
              <a:rPr lang="en-US" dirty="0" err="1"/>
              <a:t>createMaze</a:t>
            </a:r>
            <a:r>
              <a:rPr lang="en-US" dirty="0"/>
              <a:t>() just slightly more complex, but a lot more</a:t>
            </a:r>
          </a:p>
          <a:p>
            <a:r>
              <a:rPr lang="en-US" dirty="0"/>
              <a:t>flexible!</a:t>
            </a:r>
          </a:p>
          <a:p>
            <a:endParaRPr lang="en-US" dirty="0"/>
          </a:p>
          <a:p>
            <a:r>
              <a:rPr lang="en-US" dirty="0"/>
              <a:t>Consider this </a:t>
            </a:r>
            <a:r>
              <a:rPr lang="en-US" dirty="0" err="1"/>
              <a:t>EnchantedMazeGame</a:t>
            </a:r>
            <a:r>
              <a:rPr lang="en-US" dirty="0"/>
              <a:t> class:</a:t>
            </a:r>
          </a:p>
          <a:p>
            <a:endParaRPr lang="en-US" dirty="0"/>
          </a:p>
          <a:p>
            <a:r>
              <a:rPr lang="en-US" dirty="0"/>
              <a:t>public class </a:t>
            </a:r>
            <a:r>
              <a:rPr lang="en-US" dirty="0" err="1"/>
              <a:t>EnchantedMazeGame</a:t>
            </a:r>
            <a:r>
              <a:rPr lang="en-US" dirty="0"/>
              <a:t> extends </a:t>
            </a:r>
            <a:r>
              <a:rPr lang="en-US" dirty="0" err="1"/>
              <a:t>MazeGame</a:t>
            </a:r>
            <a:r>
              <a:rPr lang="en-US" dirty="0"/>
              <a:t> {</a:t>
            </a:r>
          </a:p>
          <a:p>
            <a:r>
              <a:rPr lang="en-US" dirty="0"/>
              <a:t>	public Room </a:t>
            </a:r>
            <a:r>
              <a:rPr lang="en-US" dirty="0" err="1"/>
              <a:t>makeRoom</a:t>
            </a:r>
            <a:r>
              <a:rPr lang="en-US" dirty="0"/>
              <a:t>(int n) {return new </a:t>
            </a:r>
            <a:r>
              <a:rPr lang="en-US" dirty="0" err="1"/>
              <a:t>EnchantedRoom</a:t>
            </a:r>
            <a:r>
              <a:rPr lang="en-US" dirty="0"/>
              <a:t>(n);}</a:t>
            </a:r>
          </a:p>
          <a:p>
            <a:r>
              <a:rPr lang="en-US" dirty="0"/>
              <a:t>	public Wall </a:t>
            </a:r>
            <a:r>
              <a:rPr lang="en-US" dirty="0" err="1"/>
              <a:t>makeWall</a:t>
            </a:r>
            <a:r>
              <a:rPr lang="en-US" dirty="0"/>
              <a:t>() {return new </a:t>
            </a:r>
            <a:r>
              <a:rPr lang="en-US" dirty="0" err="1"/>
              <a:t>EnchantedWall</a:t>
            </a:r>
            <a:r>
              <a:rPr lang="en-US" dirty="0"/>
              <a:t>();}</a:t>
            </a:r>
          </a:p>
          <a:p>
            <a:r>
              <a:rPr lang="en-US" dirty="0"/>
              <a:t>	public Door </a:t>
            </a:r>
            <a:r>
              <a:rPr lang="en-US" dirty="0" err="1"/>
              <a:t>makeDoor</a:t>
            </a:r>
            <a:r>
              <a:rPr lang="en-US" dirty="0"/>
              <a:t>(Room r1, Room r2)</a:t>
            </a:r>
          </a:p>
          <a:p>
            <a:r>
              <a:rPr lang="en-US" dirty="0"/>
              <a:t>		{return new </a:t>
            </a:r>
            <a:r>
              <a:rPr lang="en-US" dirty="0" err="1"/>
              <a:t>EnchantedDoor</a:t>
            </a:r>
            <a:r>
              <a:rPr lang="en-US" dirty="0"/>
              <a:t>(r1, r2);}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createMaze</a:t>
            </a:r>
            <a:r>
              <a:rPr lang="en-US" dirty="0"/>
              <a:t>() method of </a:t>
            </a:r>
            <a:r>
              <a:rPr lang="en-US" dirty="0" err="1"/>
              <a:t>MazeGame</a:t>
            </a:r>
            <a:r>
              <a:rPr lang="en-US" dirty="0"/>
              <a:t> is inherited by</a:t>
            </a:r>
          </a:p>
          <a:p>
            <a:r>
              <a:rPr lang="en-US" dirty="0" err="1"/>
              <a:t>EnchantedMazeGame</a:t>
            </a:r>
            <a:r>
              <a:rPr lang="en-US" dirty="0"/>
              <a:t> and can be used to create regular mazes or</a:t>
            </a:r>
          </a:p>
          <a:p>
            <a:r>
              <a:rPr lang="en-US" dirty="0"/>
              <a:t>enchanted mazes without modification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0386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71F7F-FF41-4862-942C-4307DEE12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Maze Game version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6CC4-EFBB-4DD1-BA74-37BD8CCFA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extend </a:t>
            </a:r>
            <a:r>
              <a:rPr lang="en-US" dirty="0" err="1"/>
              <a:t>MazeGame</a:t>
            </a:r>
            <a:r>
              <a:rPr lang="en-US" dirty="0"/>
              <a:t> to make an </a:t>
            </a:r>
            <a:r>
              <a:rPr lang="en-US" dirty="0" err="1"/>
              <a:t>EnchantedMazeGame</a:t>
            </a:r>
            <a:endParaRPr lang="en-US" dirty="0"/>
          </a:p>
          <a:p>
            <a:pPr lvl="1"/>
            <a:r>
              <a:rPr lang="en-US" dirty="0"/>
              <a:t>Override </a:t>
            </a:r>
            <a:r>
              <a:rPr lang="en-US" dirty="0" err="1"/>
              <a:t>makeRoom</a:t>
            </a:r>
            <a:r>
              <a:rPr lang="en-US" dirty="0"/>
              <a:t>() etc.  Like we did with Bicycle to return specialized rooms, walls, etc.</a:t>
            </a:r>
          </a:p>
        </p:txBody>
      </p:sp>
    </p:spTree>
    <p:extLst>
      <p:ext uri="{BB962C8B-B14F-4D97-AF65-F5344CB8AC3E}">
        <p14:creationId xmlns:p14="http://schemas.microsoft.com/office/powerpoint/2010/main" val="66256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837881" y="243525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 dirty="0">
                <a:solidFill>
                  <a:srgbClr val="000000"/>
                </a:solidFill>
                <a:latin typeface="Calibri Light"/>
              </a:rPr>
              <a:t>Yet Another Factory Method </a:t>
            </a:r>
          </a:p>
          <a:p>
            <a:pPr>
              <a:lnSpc>
                <a:spcPct val="90000"/>
              </a:lnSpc>
            </a:pPr>
            <a:r>
              <a:rPr lang="en-US" sz="3300" spc="-1" dirty="0">
                <a:solidFill>
                  <a:srgbClr val="000000"/>
                </a:solidFill>
                <a:latin typeface="Calibri Light"/>
              </a:rPr>
              <a:t>Abstraction</a:t>
            </a:r>
            <a:endParaRPr lang="en-US" sz="3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TextShape 2"/>
          <p:cNvSpPr txBox="1"/>
          <p:nvPr/>
        </p:nvSpPr>
        <p:spPr>
          <a:xfrm>
            <a:off x="264960" y="163980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abstract class MazeGame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abstract Room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createRoom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abstract Wall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createWall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abstract Door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createDoor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Maze createMaze() {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… 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Room r1 = createRoom(); Room r2 = …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Wall w1 = createWall(r1,r2);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Door d1 = createDoor(w1);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…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…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TextShape 3"/>
          <p:cNvSpPr txBox="1"/>
          <p:nvPr/>
        </p:nvSpPr>
        <p:spPr>
          <a:xfrm>
            <a:off x="228600" y="6248520"/>
            <a:ext cx="533376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380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E6405E9-54AD-4B86-98D6-B84C5C444DD0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44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381" name="Picture 1"/>
          <p:cNvPicPr/>
          <p:nvPr/>
        </p:nvPicPr>
        <p:blipFill>
          <a:blip r:embed="rId3"/>
          <a:stretch/>
        </p:blipFill>
        <p:spPr>
          <a:xfrm>
            <a:off x="7458480" y="90360"/>
            <a:ext cx="1599840" cy="1599840"/>
          </a:xfrm>
          <a:prstGeom prst="rect">
            <a:avLst/>
          </a:prstGeom>
          <a:ln>
            <a:noFill/>
          </a:ln>
        </p:spPr>
      </p:pic>
      <p:sp>
        <p:nvSpPr>
          <p:cNvPr id="382" name="CustomShape 5"/>
          <p:cNvSpPr/>
          <p:nvPr/>
        </p:nvSpPr>
        <p:spPr>
          <a:xfrm>
            <a:off x="5410080" y="1838520"/>
            <a:ext cx="1179000" cy="1188360"/>
          </a:xfrm>
          <a:prstGeom prst="rightBrace">
            <a:avLst>
              <a:gd name="adj1" fmla="val 8333"/>
              <a:gd name="adj2" fmla="val 50000"/>
            </a:avLst>
          </a:prstGeom>
          <a:noFill/>
          <a:ln w="6480">
            <a:solidFill>
              <a:srgbClr val="5B9B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CustomShape 6"/>
          <p:cNvSpPr/>
          <p:nvPr/>
        </p:nvSpPr>
        <p:spPr>
          <a:xfrm>
            <a:off x="6721920" y="2248200"/>
            <a:ext cx="17931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Factory methods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Yet Another Factory Method Example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264960" y="163980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EnchantedMazeGame extends MazeGame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Room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createRoom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return 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EnchantedRoom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(castSpell());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Wall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createWall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(Room r1, Room r2)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return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 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EnchantedWall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(r1,r2,castSpell());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Door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createDoor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(Wall w)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return 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EnchantedDoor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(w,castSpell());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// Inherits createMaze from MazeGame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6" name="TextShape 3"/>
          <p:cNvSpPr txBox="1"/>
          <p:nvPr/>
        </p:nvSpPr>
        <p:spPr>
          <a:xfrm>
            <a:off x="228600" y="6248520"/>
            <a:ext cx="533376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387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FB20A0A-DA51-4842-941C-11476A235CA3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45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Yet Another Factory Method Example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264960" y="163980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BombedMazeGame extends MazeGame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Room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createRoom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return 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RoomWithBomb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Wall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createWall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(Room r1, Room r2)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return 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BombedWall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(r1,r2);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Door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createDoor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(Wall w)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return 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DoorWithBomb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(w);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// Again, inherit createMaze from MazeGame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TextShape 3"/>
          <p:cNvSpPr txBox="1"/>
          <p:nvPr/>
        </p:nvSpPr>
        <p:spPr>
          <a:xfrm>
            <a:off x="228600" y="6248520"/>
            <a:ext cx="533376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391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B3CC0AE-00C7-4893-8DD5-750C8E2852DE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46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B33ED-C445-4C8B-BA64-CF679EA5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Factories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8F265-971D-414F-A991-17AE0ED33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pc="-1" dirty="0">
                <a:latin typeface="Calibri" panose="020F0502020204030204" pitchFamily="34" charset="0"/>
                <a:cs typeface="Calibri" panose="020F0502020204030204" pitchFamily="34" charset="0"/>
              </a:rPr>
              <a:t>The Bicycle and Maze examples conform with the </a:t>
            </a:r>
            <a:r>
              <a:rPr lang="en-US" spc="-1" dirty="0" err="1">
                <a:latin typeface="Calibri" panose="020F0502020204030204" pitchFamily="34" charset="0"/>
                <a:cs typeface="Calibri" panose="020F0502020204030204" pitchFamily="34" charset="0"/>
              </a:rPr>
              <a:t>GoF</a:t>
            </a:r>
            <a:r>
              <a:rPr lang="en-US" spc="-1" dirty="0">
                <a:latin typeface="Calibri" panose="020F0502020204030204" pitchFamily="34" charset="0"/>
                <a:cs typeface="Calibri" panose="020F0502020204030204" pitchFamily="34" charset="0"/>
              </a:rPr>
              <a:t> definition of Factory method</a:t>
            </a:r>
          </a:p>
          <a:p>
            <a:pPr lvl="1"/>
            <a:r>
              <a:rPr lang="en-US" spc="-1" dirty="0">
                <a:latin typeface="Calibri" panose="020F0502020204030204" pitchFamily="34" charset="0"/>
                <a:cs typeface="Calibri" panose="020F0502020204030204" pitchFamily="34" charset="0"/>
              </a:rPr>
              <a:t>Parallel hierarchy of Objects and their Products and each Object class creates its own product. </a:t>
            </a:r>
          </a:p>
          <a:p>
            <a:r>
              <a:rPr lang="en-US" spc="-1" dirty="0">
                <a:latin typeface="Calibri" panose="020F0502020204030204" pitchFamily="34" charset="0"/>
                <a:cs typeface="Calibri" panose="020F0502020204030204" pitchFamily="34" charset="0"/>
              </a:rPr>
              <a:t>The term “factory method” is used outside of this context. </a:t>
            </a:r>
          </a:p>
          <a:p>
            <a:r>
              <a:rPr lang="en-US" spc="-1" dirty="0">
                <a:latin typeface="Calibri" panose="020F0502020204030204" pitchFamily="34" charset="0"/>
                <a:cs typeface="Calibri" panose="020F0502020204030204" pitchFamily="34" charset="0"/>
              </a:rPr>
              <a:t>In general “Factory method” refers to any method that can return a Product (maybe a subtype), depending on the context.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043D6-7ECD-4CB8-95BF-46550DDB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</p:spTree>
    <p:extLst>
      <p:ext uri="{BB962C8B-B14F-4D97-AF65-F5344CB8AC3E}">
        <p14:creationId xmlns:p14="http://schemas.microsoft.com/office/powerpoint/2010/main" val="14600102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Factory 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155" y="1567370"/>
            <a:ext cx="822532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know as </a:t>
            </a:r>
            <a:r>
              <a:rPr lang="en-US" b="1" dirty="0"/>
              <a:t>Abstract Factory</a:t>
            </a:r>
          </a:p>
          <a:p>
            <a:endParaRPr lang="en-US" dirty="0"/>
          </a:p>
          <a:p>
            <a:r>
              <a:rPr lang="en-US" dirty="0"/>
              <a:t>The responsibility of object creation is delegated to a factory object</a:t>
            </a:r>
          </a:p>
          <a:p>
            <a:endParaRPr lang="en-US" dirty="0"/>
          </a:p>
          <a:p>
            <a:r>
              <a:rPr lang="en-US" dirty="0"/>
              <a:t>Provide an interface for creating families of related or dependent objects</a:t>
            </a:r>
          </a:p>
          <a:p>
            <a:r>
              <a:rPr lang="en-US" dirty="0"/>
              <a:t>without specifying their concrete classes.</a:t>
            </a:r>
          </a:p>
          <a:p>
            <a:endParaRPr lang="en-US" dirty="0"/>
          </a:p>
          <a:p>
            <a:r>
              <a:rPr lang="en-US" dirty="0"/>
              <a:t>The Factory Object pattern is very similar to the Factory Method pattern.</a:t>
            </a:r>
          </a:p>
          <a:p>
            <a:r>
              <a:rPr lang="en-US" dirty="0"/>
              <a:t>	The main difference between the two is that with the Factory Object</a:t>
            </a:r>
          </a:p>
          <a:p>
            <a:r>
              <a:rPr lang="en-US" dirty="0"/>
              <a:t>	pattern, a class delegates the responsibility of object instantiation to </a:t>
            </a:r>
          </a:p>
          <a:p>
            <a:r>
              <a:rPr lang="en-US" dirty="0"/>
              <a:t>	another object via composition</a:t>
            </a:r>
          </a:p>
          <a:p>
            <a:endParaRPr lang="en-US" dirty="0"/>
          </a:p>
          <a:p>
            <a:r>
              <a:rPr lang="en-US" dirty="0"/>
              <a:t>	The Factory Method pattern uses inheritance and relies on a subclass </a:t>
            </a:r>
          </a:p>
          <a:p>
            <a:r>
              <a:rPr lang="en-US" dirty="0"/>
              <a:t>	to handle the desired object instantiation.</a:t>
            </a:r>
          </a:p>
          <a:p>
            <a:endParaRPr lang="en-US" dirty="0"/>
          </a:p>
          <a:p>
            <a:r>
              <a:rPr lang="en-US" dirty="0"/>
              <a:t>Actually, the delegated object frequently uses factory methods to perform</a:t>
            </a:r>
          </a:p>
          <a:p>
            <a:r>
              <a:rPr lang="en-US" dirty="0"/>
              <a:t>the instantiation!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69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Bicycle Factory Object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TextShape 2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398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3A9681A-83FB-4D5F-890F-F6037E9FAAA5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49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399" name="CustomShape 4"/>
          <p:cNvSpPr/>
          <p:nvPr/>
        </p:nvSpPr>
        <p:spPr>
          <a:xfrm>
            <a:off x="1371600" y="1832040"/>
            <a:ext cx="6019560" cy="447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class BicycleFactory {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Bicycle createBicycle() { ... }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Frame createFrame() { ... }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Wheel createWheel() { ... }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...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}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class RoadBicycleFactory extends  BicycleFactory {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Bicycle createBicycle() {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	return new RoadBicycle();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}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}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class MountainBicycleFactory extends BicycleFactory {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Bicycle createBicycle() {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	return new MountainBicycle();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	}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}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Classes and Inheritance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5812E94-BFB2-44DF-AF66-98FA006815B4}" type="slidenum">
              <a:rPr lang="en-US" sz="1400" b="0" strike="noStrike" spc="-1">
                <a:solidFill>
                  <a:srgbClr val="8B8B8B"/>
                </a:solidFill>
                <a:latin typeface="Arial"/>
                <a:ea typeface="MS PGothic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1447920" y="335268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SimpleEntry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1" name="CustomShape 4"/>
          <p:cNvSpPr/>
          <p:nvPr/>
        </p:nvSpPr>
        <p:spPr>
          <a:xfrm>
            <a:off x="1447920" y="396252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equals()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MS PGothic"/>
              </a:rPr>
              <a:t>getKey() 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2" name="CustomShape 5"/>
          <p:cNvSpPr/>
          <p:nvPr/>
        </p:nvSpPr>
        <p:spPr>
          <a:xfrm>
            <a:off x="1447920" y="594360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getKey()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3" name="CustomShape 6"/>
          <p:cNvSpPr/>
          <p:nvPr/>
        </p:nvSpPr>
        <p:spPr>
          <a:xfrm>
            <a:off x="2438280" y="4648320"/>
            <a:ext cx="228240" cy="3045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7"/>
          <p:cNvSpPr/>
          <p:nvPr/>
        </p:nvSpPr>
        <p:spPr>
          <a:xfrm>
            <a:off x="5200200" y="3048120"/>
            <a:ext cx="3719880" cy="20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     denotes interface inheritance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(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MS PGothic"/>
              </a:rPr>
              <a:t>SimpleEntry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 implements interface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MS PGothic"/>
              </a:rPr>
              <a:t> </a:t>
            </a:r>
            <a:br/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MS PGothic"/>
              </a:rPr>
              <a:t>MapEntry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ImmutableEntry extends abstract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class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MS PGothic"/>
              </a:rPr>
              <a:t> SimpleEntry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5" name="CustomShape 8"/>
          <p:cNvSpPr/>
          <p:nvPr/>
        </p:nvSpPr>
        <p:spPr>
          <a:xfrm>
            <a:off x="5257800" y="3048120"/>
            <a:ext cx="228240" cy="3045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9"/>
          <p:cNvSpPr/>
          <p:nvPr/>
        </p:nvSpPr>
        <p:spPr>
          <a:xfrm>
            <a:off x="1447920" y="533412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ImmutableEntry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7" name="CustomShape 10"/>
          <p:cNvSpPr/>
          <p:nvPr/>
        </p:nvSpPr>
        <p:spPr>
          <a:xfrm>
            <a:off x="1447920" y="1371600"/>
            <a:ext cx="22093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&lt;&lt;interface&gt;&gt;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MapEntry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8" name="CustomShape 11"/>
          <p:cNvSpPr/>
          <p:nvPr/>
        </p:nvSpPr>
        <p:spPr>
          <a:xfrm>
            <a:off x="1447920" y="1981080"/>
            <a:ext cx="22093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MS PGothic"/>
              </a:rPr>
              <a:t>equals()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latin typeface="Arial"/>
                <a:ea typeface="MS PGothic"/>
              </a:rPr>
              <a:t>getKey() 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9" name="CustomShape 12"/>
          <p:cNvSpPr/>
          <p:nvPr/>
        </p:nvSpPr>
        <p:spPr>
          <a:xfrm>
            <a:off x="2400480" y="2652840"/>
            <a:ext cx="228240" cy="30456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Line 13"/>
          <p:cNvSpPr/>
          <p:nvPr/>
        </p:nvSpPr>
        <p:spPr>
          <a:xfrm>
            <a:off x="2552400" y="4952880"/>
            <a:ext cx="360" cy="3808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Line 14"/>
          <p:cNvSpPr/>
          <p:nvPr/>
        </p:nvSpPr>
        <p:spPr>
          <a:xfrm>
            <a:off x="2514600" y="2971800"/>
            <a:ext cx="360" cy="380880"/>
          </a:xfrm>
          <a:prstGeom prst="line">
            <a:avLst/>
          </a:prstGeom>
          <a:ln w="25560" cap="rnd">
            <a:solidFill>
              <a:srgbClr val="000000"/>
            </a:solidFill>
            <a:custDash>
              <a:ds d="4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Line 15"/>
          <p:cNvSpPr/>
          <p:nvPr/>
        </p:nvSpPr>
        <p:spPr>
          <a:xfrm>
            <a:off x="5410080" y="3352680"/>
            <a:ext cx="360" cy="380880"/>
          </a:xfrm>
          <a:prstGeom prst="line">
            <a:avLst/>
          </a:prstGeom>
          <a:ln w="25560" cap="rnd">
            <a:solidFill>
              <a:srgbClr val="000000"/>
            </a:solidFill>
            <a:custDash>
              <a:ds d="4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TextShape 16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628560" y="365040"/>
            <a:ext cx="7886520" cy="6249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Using a Factory Object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TextShape 2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402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485DB6C0-1354-4628-B4F1-AD62E7D1587A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50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403" name="CustomShape 4"/>
          <p:cNvSpPr/>
          <p:nvPr/>
        </p:nvSpPr>
        <p:spPr>
          <a:xfrm>
            <a:off x="762120" y="988560"/>
            <a:ext cx="6019560" cy="614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class Race {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BicycleFactory bfactory;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// constructor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Race() {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	bfactory = new BicycleFactory();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}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Race createRace() {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	Bicycle bike1 = bfactory.createBicycle();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	Bicycle bike2 = bfactory.createBicycle();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	...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}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}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class TourDeFrance extends Race {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// constructor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TourDeFrance() {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	bfactory = new RoadBicycleFactory();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                                       …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}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}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class Cyclocross extends Race {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// constructor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	Cyclocross() { bfactory = new MountainBicycleFactory();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                   …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}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98D8E4A-68F3-4C29-AB69-81BC3454A473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51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406" name="Picture 4"/>
          <p:cNvPicPr/>
          <p:nvPr/>
        </p:nvPicPr>
        <p:blipFill>
          <a:blip r:embed="rId3"/>
          <a:stretch/>
        </p:blipFill>
        <p:spPr>
          <a:xfrm>
            <a:off x="228600" y="457200"/>
            <a:ext cx="8598960" cy="5638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Let’s Use Factory Object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1" name="TextShape 2"/>
          <p:cNvSpPr txBox="1"/>
          <p:nvPr/>
        </p:nvSpPr>
        <p:spPr>
          <a:xfrm>
            <a:off x="264960" y="148752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Race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BikeFactory bfactory;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Race() {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bfactory = new BikeFactory();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Race createRace()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Bicycle bike1 =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bfactory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.createBicycle();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Bicycle bike2 =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bfactory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.createBicycle();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…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TourDeFrance extends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Race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// constructor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TourDeFrance() {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bfactory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= 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RoadBikeFactory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// analogous constructor for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Cyclocross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F423194-3786-4C46-9562-365E21874E0B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52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463" name="TextShape 4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Shape 1"/>
          <p:cNvSpPr txBox="1"/>
          <p:nvPr/>
        </p:nvSpPr>
        <p:spPr>
          <a:xfrm>
            <a:off x="577760" y="-19836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The Factory Hierarchy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5" name="TextShape 2"/>
          <p:cNvSpPr txBox="1"/>
          <p:nvPr/>
        </p:nvSpPr>
        <p:spPr>
          <a:xfrm>
            <a:off x="264960" y="148752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class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BikeFactory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{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Bicycle </a:t>
            </a:r>
            <a:r>
              <a:rPr lang="en-US" sz="2400" b="1" strike="noStrike" spc="-1" dirty="0" err="1">
                <a:solidFill>
                  <a:srgbClr val="0000FF"/>
                </a:solidFill>
                <a:latin typeface="Courier New"/>
              </a:rPr>
              <a:t>createBicycle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 {}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Frame </a:t>
            </a:r>
            <a:r>
              <a:rPr lang="en-US" sz="2400" b="1" strike="noStrike" spc="-1" dirty="0" err="1">
                <a:solidFill>
                  <a:srgbClr val="0000FF"/>
                </a:solidFill>
                <a:latin typeface="Courier New"/>
              </a:rPr>
              <a:t>createFrame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 { … 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Wheel </a:t>
            </a:r>
            <a:r>
              <a:rPr lang="en-US" sz="2400" b="1" strike="noStrike" spc="-1" dirty="0" err="1">
                <a:solidFill>
                  <a:srgbClr val="0000FF"/>
                </a:solidFill>
                <a:latin typeface="Courier New"/>
              </a:rPr>
              <a:t>createWheel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 { … 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class </a:t>
            </a:r>
            <a:r>
              <a:rPr lang="en-US" sz="2400" b="1" strike="noStrike" spc="-1" dirty="0" err="1">
                <a:solidFill>
                  <a:srgbClr val="0000FF"/>
                </a:solidFill>
                <a:latin typeface="Courier New"/>
              </a:rPr>
              <a:t>RoadBikeFactory</a:t>
            </a:r>
            <a:r>
              <a:rPr lang="en-US" sz="2400" b="1" strike="noStrike" spc="-1" dirty="0">
                <a:solidFill>
                  <a:srgbClr val="0000FF"/>
                </a:solidFill>
                <a:latin typeface="Courier New"/>
              </a:rPr>
              <a:t> extends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BikeFactory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{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Bicycle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createBicycle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 {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   return new </a:t>
            </a:r>
            <a:r>
              <a:rPr lang="en-US" sz="2400" b="1" strike="noStrike" spc="-1" dirty="0" err="1">
                <a:solidFill>
                  <a:srgbClr val="0000FF"/>
                </a:solidFill>
                <a:latin typeface="Courier New"/>
              </a:rPr>
              <a:t>RoadBicycle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class </a:t>
            </a:r>
            <a:r>
              <a:rPr lang="en-US" sz="2400" b="1" strike="noStrike" spc="-1" dirty="0" err="1">
                <a:solidFill>
                  <a:srgbClr val="0000FF"/>
                </a:solidFill>
                <a:latin typeface="Courier New"/>
              </a:rPr>
              <a:t>MountainBikeFactory</a:t>
            </a:r>
            <a:r>
              <a:rPr lang="en-US" sz="2400" b="1" strike="noStrike" spc="-1" dirty="0">
                <a:solidFill>
                  <a:srgbClr val="0000FF"/>
                </a:solidFill>
                <a:latin typeface="Courier New"/>
              </a:rPr>
              <a:t> extends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BikeFactory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{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Bicycle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createBicycle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 {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   return new </a:t>
            </a:r>
            <a:r>
              <a:rPr lang="en-US" sz="2400" b="1" strike="noStrike" spc="-1" dirty="0" err="1">
                <a:solidFill>
                  <a:srgbClr val="0000FF"/>
                </a:solidFill>
                <a:latin typeface="Courier New"/>
              </a:rPr>
              <a:t>MountainBicycle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}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" name="TextShape 3"/>
          <p:cNvSpPr txBox="1"/>
          <p:nvPr/>
        </p:nvSpPr>
        <p:spPr>
          <a:xfrm>
            <a:off x="228600" y="6248520"/>
            <a:ext cx="533376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467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1E74217-1984-444F-8D22-16D809128102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53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468" name="CustomShape 5"/>
          <p:cNvSpPr/>
          <p:nvPr/>
        </p:nvSpPr>
        <p:spPr>
          <a:xfrm>
            <a:off x="5181480" y="1692720"/>
            <a:ext cx="3428640" cy="609120"/>
          </a:xfrm>
          <a:prstGeom prst="wedgeRoundRectCallout">
            <a:avLst>
              <a:gd name="adj1" fmla="val -80093"/>
              <a:gd name="adj2" fmla="val 152713"/>
              <a:gd name="adj3" fmla="val 16667"/>
            </a:avLst>
          </a:prstGeom>
          <a:noFill/>
          <a:ln w="9360">
            <a:solidFill>
              <a:srgbClr val="000000"/>
            </a:solidFill>
            <a:miter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9" name="CustomShape 6"/>
          <p:cNvSpPr/>
          <p:nvPr/>
        </p:nvSpPr>
        <p:spPr>
          <a:xfrm>
            <a:off x="5309280" y="1662840"/>
            <a:ext cx="33008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Factory methods encapsulated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into Factory classes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Separate Control Over Races and Bicycles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TextShape 2"/>
          <p:cNvSpPr txBox="1"/>
          <p:nvPr/>
        </p:nvSpPr>
        <p:spPr>
          <a:xfrm>
            <a:off x="264960" y="171612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Race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BikeFactory bfactory;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Race(BikeFactory bfactory) {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     this.bfactory = bfactory;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Race createRace()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Bicycle bike1 =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bfactory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.createBicycle();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Bicycle bike2 =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bfactory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.createBicycle();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…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No special constructor for </a:t>
            </a:r>
            <a:r>
              <a:rPr lang="en-US" sz="2100" b="1" strike="noStrike" spc="-1">
                <a:solidFill>
                  <a:srgbClr val="000000"/>
                </a:solidFill>
                <a:latin typeface="Courier New"/>
              </a:rPr>
              <a:t>TourDeFrance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 and </a:t>
            </a:r>
            <a:r>
              <a:rPr lang="en-US" sz="2100" b="1" strike="noStrike" spc="-1">
                <a:solidFill>
                  <a:srgbClr val="000000"/>
                </a:solidFill>
                <a:latin typeface="Courier New"/>
              </a:rPr>
              <a:t>Cyclocross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AE354E6-36A7-47F9-85EA-B12015FCA261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54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473" name="CustomShape 4"/>
          <p:cNvSpPr/>
          <p:nvPr/>
        </p:nvSpPr>
        <p:spPr>
          <a:xfrm>
            <a:off x="4724280" y="1255680"/>
            <a:ext cx="3428640" cy="609120"/>
          </a:xfrm>
          <a:prstGeom prst="wedgeRoundRectCallout">
            <a:avLst>
              <a:gd name="adj1" fmla="val -80093"/>
              <a:gd name="adj2" fmla="val 152713"/>
              <a:gd name="adj3" fmla="val 16667"/>
            </a:avLst>
          </a:prstGeom>
          <a:noFill/>
          <a:ln w="9360">
            <a:solidFill>
              <a:srgbClr val="000000"/>
            </a:solidFill>
            <a:miter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4" name="CustomShape 5"/>
          <p:cNvSpPr/>
          <p:nvPr/>
        </p:nvSpPr>
        <p:spPr>
          <a:xfrm>
            <a:off x="4788000" y="1219320"/>
            <a:ext cx="3096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Control over Bike creation is </a:t>
            </a:r>
            <a:br/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now passed to BikeFactory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75" name="TextShape 6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Separate Control Over Races and Bicycles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" name="TextShape 2"/>
          <p:cNvSpPr txBox="1"/>
          <p:nvPr/>
        </p:nvSpPr>
        <p:spPr>
          <a:xfrm>
            <a:off x="152280" y="1639800"/>
            <a:ext cx="8991360" cy="4532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Client can specify the race and the bicycle separately: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51"/>
              </a:spcBef>
            </a:pPr>
            <a:r>
              <a:rPr lang="en-US" sz="23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Race race=new </a:t>
            </a:r>
            <a:r>
              <a:rPr lang="en-US" sz="2300" b="1" strike="noStrike" spc="-1">
                <a:solidFill>
                  <a:srgbClr val="0000FF"/>
                </a:solidFill>
                <a:latin typeface="Courier New"/>
                <a:ea typeface="ＭＳ Ｐゴシック"/>
              </a:rPr>
              <a:t>TourDeFrance</a:t>
            </a:r>
            <a:r>
              <a:rPr lang="en-US" sz="23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(new</a:t>
            </a:r>
            <a:r>
              <a:rPr lang="en-US" sz="2300" b="1" strike="noStrike" spc="-1">
                <a:solidFill>
                  <a:srgbClr val="0000FF"/>
                </a:solidFill>
                <a:latin typeface="Courier New"/>
                <a:ea typeface="ＭＳ Ｐゴシック"/>
              </a:rPr>
              <a:t> TricycleFactory()</a:t>
            </a:r>
            <a:r>
              <a:rPr lang="en-US" sz="23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);</a:t>
            </a:r>
            <a:endParaRPr lang="en-US" sz="23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To specify a different race/bicycle need only change one line: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Race race=new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  <a:ea typeface="ＭＳ Ｐゴシック"/>
              </a:rPr>
              <a:t>Cyclocross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(new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  <a:ea typeface="ＭＳ Ｐゴシック"/>
              </a:rPr>
              <a:t> TricycleFactory()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or 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2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Race race=new </a:t>
            </a:r>
            <a:r>
              <a:rPr lang="en-US" sz="2200" b="1" strike="noStrike" spc="-1">
                <a:solidFill>
                  <a:srgbClr val="0000FF"/>
                </a:solidFill>
                <a:latin typeface="Courier New"/>
                <a:ea typeface="ＭＳ Ｐゴシック"/>
              </a:rPr>
              <a:t>Cyclocross</a:t>
            </a:r>
            <a:r>
              <a:rPr lang="en-US" sz="22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(new</a:t>
            </a:r>
            <a:r>
              <a:rPr lang="en-US" sz="2200" b="1" strike="noStrike" spc="-1">
                <a:solidFill>
                  <a:srgbClr val="0000FF"/>
                </a:solidFill>
                <a:latin typeface="Courier New"/>
                <a:ea typeface="ＭＳ Ｐゴシック"/>
              </a:rPr>
              <a:t> MountainBikeFactory()</a:t>
            </a:r>
            <a:r>
              <a:rPr lang="en-US" sz="22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);</a:t>
            </a:r>
            <a:endParaRPr lang="en-US" sz="22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Rest of code, uses </a:t>
            </a:r>
            <a:r>
              <a:rPr lang="en-US" sz="21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Race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, stays the same! 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7385DDA-E254-4929-ABFA-3DA99171A086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55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479" name="TextShape 4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481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32D186E-E211-4D1B-821F-454AB839DC3A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56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482" name="Picture 5"/>
          <p:cNvPicPr/>
          <p:nvPr/>
        </p:nvPicPr>
        <p:blipFill>
          <a:blip r:embed="rId3"/>
          <a:stretch/>
        </p:blipFill>
        <p:spPr>
          <a:xfrm>
            <a:off x="434880" y="1143000"/>
            <a:ext cx="8273880" cy="457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5456-EAE6-44B5-81F7-8EC5E5810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Factories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8C3CD-70D9-49FE-A384-94E8E6265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Bicycle factory method, </a:t>
            </a:r>
            <a:r>
              <a:rPr lang="en-US" dirty="0">
                <a:solidFill>
                  <a:srgbClr val="FF0000"/>
                </a:solidFill>
              </a:rPr>
              <a:t>Race</a:t>
            </a:r>
            <a:r>
              <a:rPr lang="en-US" dirty="0"/>
              <a:t> class is the factory</a:t>
            </a:r>
          </a:p>
          <a:p>
            <a:pPr lvl="1"/>
            <a:r>
              <a:rPr lang="en-US" dirty="0" err="1"/>
              <a:t>createRace</a:t>
            </a:r>
            <a:r>
              <a:rPr lang="en-US" dirty="0"/>
              <a:t>() uses </a:t>
            </a:r>
            <a:r>
              <a:rPr lang="en-US" dirty="0" err="1"/>
              <a:t>createBicycle</a:t>
            </a:r>
            <a:r>
              <a:rPr lang="en-US" dirty="0"/>
              <a:t>() to instantiate bikes</a:t>
            </a:r>
          </a:p>
          <a:p>
            <a:pPr lvl="1"/>
            <a:r>
              <a:rPr lang="en-US" dirty="0"/>
              <a:t>Subclasses override </a:t>
            </a:r>
            <a:r>
              <a:rPr lang="en-US" dirty="0" err="1"/>
              <a:t>createBicycle</a:t>
            </a:r>
            <a:r>
              <a:rPr lang="en-US" dirty="0"/>
              <a:t>() to return appropriate bike type</a:t>
            </a:r>
          </a:p>
          <a:p>
            <a:r>
              <a:rPr lang="en-US" dirty="0"/>
              <a:t>In Bicycle object factory, Race class contains a </a:t>
            </a:r>
            <a:r>
              <a:rPr lang="en-US" dirty="0" err="1"/>
              <a:t>BicycleFactory</a:t>
            </a:r>
            <a:r>
              <a:rPr lang="en-US" dirty="0"/>
              <a:t> Object</a:t>
            </a:r>
          </a:p>
          <a:p>
            <a:pPr lvl="1"/>
            <a:r>
              <a:rPr lang="en-US" dirty="0"/>
              <a:t>Race uses factory object to create bikes</a:t>
            </a:r>
          </a:p>
          <a:p>
            <a:pPr lvl="1"/>
            <a:r>
              <a:rPr lang="en-US" dirty="0"/>
              <a:t>Subclasses instantiate the appropriate </a:t>
            </a:r>
            <a:r>
              <a:rPr lang="en-US" dirty="0" err="1"/>
              <a:t>BicycleFactory</a:t>
            </a:r>
            <a:r>
              <a:rPr lang="en-US" dirty="0"/>
              <a:t> object</a:t>
            </a:r>
          </a:p>
          <a:p>
            <a:pPr lvl="1"/>
            <a:r>
              <a:rPr lang="en-US" dirty="0"/>
              <a:t>We can also pass the </a:t>
            </a:r>
            <a:r>
              <a:rPr lang="en-US" dirty="0" err="1"/>
              <a:t>BicycleFactory</a:t>
            </a:r>
            <a:r>
              <a:rPr lang="en-US" dirty="0"/>
              <a:t> object to the subclass constructors</a:t>
            </a:r>
          </a:p>
          <a:p>
            <a:pPr lvl="2"/>
            <a:r>
              <a:rPr lang="en-US" dirty="0"/>
              <a:t>For example, </a:t>
            </a:r>
            <a:r>
              <a:rPr lang="en-US" dirty="0" err="1"/>
              <a:t>TourDeFrance</a:t>
            </a:r>
            <a:r>
              <a:rPr lang="en-US" dirty="0"/>
              <a:t> could use </a:t>
            </a:r>
            <a:r>
              <a:rPr lang="en-US" dirty="0" err="1"/>
              <a:t>MountainBicycleFactory</a:t>
            </a:r>
            <a:r>
              <a:rPr lang="en-US" dirty="0"/>
              <a:t> or </a:t>
            </a:r>
            <a:r>
              <a:rPr lang="en-US" dirty="0" err="1"/>
              <a:t>RoadBicycleFactory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AAFD5-93EB-4099-BC6E-E8A8D0D5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CSCI 2600, Spring 2021</a:t>
            </a:r>
          </a:p>
        </p:txBody>
      </p:sp>
    </p:spTree>
    <p:extLst>
      <p:ext uri="{BB962C8B-B14F-4D97-AF65-F5344CB8AC3E}">
        <p14:creationId xmlns:p14="http://schemas.microsoft.com/office/powerpoint/2010/main" val="9513096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Extended Example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u="sng" strike="noStrike" spc="-1">
                <a:solidFill>
                  <a:srgbClr val="0563C1"/>
                </a:solidFill>
                <a:uFillTx/>
                <a:latin typeface="Calibri"/>
                <a:hlinkClick r:id="rId3"/>
              </a:rPr>
              <a:t>http://www.fluffycat.com/Java-Design-Patterns/Factory-Method/</a:t>
            </a: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Extended example of a Soup Factory 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5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486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3C39AAB-8042-4FC4-B81D-15B4E1A4828D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58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488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3C2D0C3-3B5A-40FB-A1B8-B54DD23B99DB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59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0" y="1885680"/>
            <a:ext cx="9143640" cy="308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Associations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303300" y="17823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class Stack {</a:t>
            </a:r>
            <a:br>
              <a:rPr dirty="0"/>
            </a:b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2800" b="1" strike="noStrike" spc="-1" dirty="0">
                <a:solidFill>
                  <a:srgbClr val="008000"/>
                </a:solidFill>
                <a:latin typeface="Courier New"/>
              </a:rPr>
              <a:t>Link top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;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   …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class Link {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2800" b="1" strike="noStrike" spc="-1" dirty="0">
                <a:solidFill>
                  <a:srgbClr val="008000"/>
                </a:solidFill>
                <a:latin typeface="Courier New"/>
              </a:rPr>
              <a:t>Link next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;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2800" b="1" strike="noStrike" spc="-1" dirty="0">
                <a:solidFill>
                  <a:srgbClr val="0000FF"/>
                </a:solidFill>
                <a:latin typeface="Courier New"/>
              </a:rPr>
              <a:t>int data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;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   …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217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1E473AB-9E01-423B-959A-399F5EC35E12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6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218" name="CustomShape 5"/>
          <p:cNvSpPr/>
          <p:nvPr/>
        </p:nvSpPr>
        <p:spPr>
          <a:xfrm>
            <a:off x="3429000" y="1676520"/>
            <a:ext cx="15235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Stack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19" name="CustomShape 6"/>
          <p:cNvSpPr/>
          <p:nvPr/>
        </p:nvSpPr>
        <p:spPr>
          <a:xfrm>
            <a:off x="3429000" y="2286000"/>
            <a:ext cx="1523520" cy="6854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push()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pop()</a:t>
            </a:r>
            <a:r>
              <a:rPr lang="en-US" sz="1800" b="0" i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 …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20" name="CustomShape 7"/>
          <p:cNvSpPr/>
          <p:nvPr/>
        </p:nvSpPr>
        <p:spPr>
          <a:xfrm>
            <a:off x="6248520" y="1676520"/>
            <a:ext cx="1523520" cy="6091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Link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1" name="CustomShape 8"/>
          <p:cNvSpPr/>
          <p:nvPr/>
        </p:nvSpPr>
        <p:spPr>
          <a:xfrm>
            <a:off x="6248520" y="2286000"/>
            <a:ext cx="1523520" cy="3805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FF"/>
                </a:solidFill>
                <a:latin typeface="Arial"/>
                <a:ea typeface="ＭＳ Ｐゴシック"/>
              </a:rPr>
              <a:t>int data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2" name="CustomShape 9"/>
          <p:cNvSpPr/>
          <p:nvPr/>
        </p:nvSpPr>
        <p:spPr>
          <a:xfrm>
            <a:off x="4952880" y="2286000"/>
            <a:ext cx="12949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8000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10"/>
          <p:cNvSpPr/>
          <p:nvPr/>
        </p:nvSpPr>
        <p:spPr>
          <a:xfrm>
            <a:off x="4960800" y="1916280"/>
            <a:ext cx="498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8000"/>
                </a:solidFill>
                <a:latin typeface="Arial"/>
                <a:ea typeface="MS PGothic"/>
              </a:rPr>
              <a:t>top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4" name="CustomShape 11"/>
          <p:cNvSpPr/>
          <p:nvPr/>
        </p:nvSpPr>
        <p:spPr>
          <a:xfrm rot="10800000">
            <a:off x="7010640" y="1676880"/>
            <a:ext cx="761760" cy="609120"/>
          </a:xfrm>
          <a:prstGeom prst="bentConnector4">
            <a:avLst>
              <a:gd name="adj1" fmla="val -126861"/>
              <a:gd name="adj2" fmla="val 137500"/>
            </a:avLst>
          </a:prstGeom>
          <a:noFill/>
          <a:ln w="25560">
            <a:solidFill>
              <a:srgbClr val="008000"/>
            </a:solidFill>
            <a:miter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12"/>
          <p:cNvSpPr/>
          <p:nvPr/>
        </p:nvSpPr>
        <p:spPr>
          <a:xfrm>
            <a:off x="6248520" y="2666880"/>
            <a:ext cx="1523520" cy="3805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6" name="CustomShape 13"/>
          <p:cNvSpPr/>
          <p:nvPr/>
        </p:nvSpPr>
        <p:spPr>
          <a:xfrm>
            <a:off x="7776360" y="1905120"/>
            <a:ext cx="612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8000"/>
                </a:solidFill>
                <a:latin typeface="Arial"/>
                <a:ea typeface="MS PGothic"/>
              </a:rPr>
              <a:t>next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7" name="CustomShape 14"/>
          <p:cNvSpPr/>
          <p:nvPr/>
        </p:nvSpPr>
        <p:spPr>
          <a:xfrm>
            <a:off x="5760000" y="457200"/>
            <a:ext cx="314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top and next are </a:t>
            </a: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MS PGothic"/>
              </a:rPr>
              <a:t>associations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8" name="CustomShape 15"/>
          <p:cNvSpPr/>
          <p:nvPr/>
        </p:nvSpPr>
        <p:spPr>
          <a:xfrm flipH="1">
            <a:off x="5638680" y="914400"/>
            <a:ext cx="1066320" cy="1218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0000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16"/>
          <p:cNvSpPr/>
          <p:nvPr/>
        </p:nvSpPr>
        <p:spPr>
          <a:xfrm>
            <a:off x="6705720" y="914400"/>
            <a:ext cx="1066320" cy="380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0000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17"/>
          <p:cNvSpPr/>
          <p:nvPr/>
        </p:nvSpPr>
        <p:spPr>
          <a:xfrm>
            <a:off x="3811860" y="4270320"/>
            <a:ext cx="50288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A UML association often represents a </a:t>
            </a:r>
            <a:r>
              <a:rPr lang="en-US" sz="1800" b="0" strike="noStrike" spc="-1" dirty="0">
                <a:solidFill>
                  <a:srgbClr val="FF0000"/>
                </a:solidFill>
                <a:latin typeface="Arial"/>
                <a:ea typeface="MS PGothic"/>
              </a:rPr>
              <a:t>composition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 relationship: object of one class encloses the object(s) of the other. Above, Stack -&gt; Link is a typical composition (</a:t>
            </a:r>
            <a:r>
              <a:rPr lang="en-US" sz="1800" b="0" strike="noStrike" spc="-1" dirty="0">
                <a:solidFill>
                  <a:srgbClr val="FF0000"/>
                </a:solidFill>
                <a:latin typeface="Arial"/>
                <a:ea typeface="MS PGothic"/>
              </a:rPr>
              <a:t>has-a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) relationship --- the Stack encloses/encapsulates its Link.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31" name="CustomShape 18"/>
          <p:cNvSpPr/>
          <p:nvPr/>
        </p:nvSpPr>
        <p:spPr>
          <a:xfrm>
            <a:off x="6326280" y="3224160"/>
            <a:ext cx="2363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int data is an </a:t>
            </a: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MS PGothic"/>
              </a:rPr>
              <a:t>attribute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32" name="CustomShape 19"/>
          <p:cNvSpPr/>
          <p:nvPr/>
        </p:nvSpPr>
        <p:spPr>
          <a:xfrm flipV="1">
            <a:off x="3733740" y="2709810"/>
            <a:ext cx="380520" cy="875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0000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20"/>
          <p:cNvSpPr/>
          <p:nvPr/>
        </p:nvSpPr>
        <p:spPr>
          <a:xfrm>
            <a:off x="3198600" y="3476520"/>
            <a:ext cx="33876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push() and pop() are </a:t>
            </a: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MS PGothic"/>
              </a:rPr>
              <a:t>operations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34" name="CustomShape 21"/>
          <p:cNvSpPr/>
          <p:nvPr/>
        </p:nvSpPr>
        <p:spPr>
          <a:xfrm flipV="1">
            <a:off x="6772230" y="2430540"/>
            <a:ext cx="380520" cy="875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000000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 dirty="0">
                <a:solidFill>
                  <a:srgbClr val="000000"/>
                </a:solidFill>
                <a:latin typeface="Calibri Light"/>
              </a:rPr>
              <a:t>Factories in the JDK</a:t>
            </a:r>
            <a:endParaRPr lang="en-US" sz="3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" name="TextShape 2"/>
          <p:cNvSpPr txBox="1"/>
          <p:nvPr/>
        </p:nvSpPr>
        <p:spPr>
          <a:xfrm>
            <a:off x="228600" y="148752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1" strike="noStrike" spc="-1" dirty="0" err="1">
                <a:solidFill>
                  <a:srgbClr val="000000"/>
                </a:solidFill>
                <a:latin typeface="Courier New"/>
              </a:rPr>
              <a:t>DateFormat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 class encapsulates knowledge on how to format a </a:t>
            </a:r>
            <a:r>
              <a:rPr lang="en-US" sz="2100" b="1" strike="noStrike" spc="-1" dirty="0">
                <a:solidFill>
                  <a:srgbClr val="000000"/>
                </a:solidFill>
                <a:latin typeface="Courier New"/>
              </a:rPr>
              <a:t>Date</a:t>
            </a: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Options: Just date, Just time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date+time</a:t>
            </a:r>
            <a:r>
              <a:rPr lang="en-US" spc="-1" dirty="0">
                <a:solidFill>
                  <a:srgbClr val="000000"/>
                </a:solidFill>
                <a:latin typeface="Calibri"/>
              </a:rPr>
              <a:t>,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where in the world.</a:t>
            </a: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DateFormat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df1 =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DateFormat.</a:t>
            </a:r>
            <a:r>
              <a:rPr lang="en-US" sz="2400" b="1" strike="noStrike" spc="-1" dirty="0" err="1">
                <a:solidFill>
                  <a:srgbClr val="FF0000"/>
                </a:solidFill>
                <a:latin typeface="Courier New"/>
              </a:rPr>
              <a:t>getDateInstance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DateFormat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df2 =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DateFormat.</a:t>
            </a:r>
            <a:r>
              <a:rPr lang="en-US" sz="2400" b="1" strike="noStrike" spc="-1" dirty="0" err="1">
                <a:solidFill>
                  <a:srgbClr val="FF0000"/>
                </a:solidFill>
                <a:latin typeface="Courier New"/>
              </a:rPr>
              <a:t>getTimeInstance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DateFormat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df3 =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DateFormat.</a:t>
            </a:r>
            <a:r>
              <a:rPr lang="en-US" sz="2400" b="1" strike="noStrike" spc="-1" dirty="0" err="1">
                <a:solidFill>
                  <a:srgbClr val="FF0000"/>
                </a:solidFill>
                <a:latin typeface="Courier New"/>
              </a:rPr>
              <a:t>getDateInstance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(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DateFormat.FULL.Locale.FRANCE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marL="343260" indent="-342900">
              <a:lnSpc>
                <a:spcPct val="80000"/>
              </a:lnSpc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en-US" sz="2400" spc="-1" dirty="0" err="1">
                <a:latin typeface="Calibri" panose="020F0502020204030204" pitchFamily="34" charset="0"/>
                <a:cs typeface="Calibri" panose="020F0502020204030204" pitchFamily="34" charset="0"/>
              </a:rPr>
              <a:t>DateFormat.getDateInstance</a:t>
            </a:r>
            <a:r>
              <a:rPr lang="en-US" sz="2400" spc="-1" dirty="0">
                <a:latin typeface="Calibri" panose="020F0502020204030204" pitchFamily="34" charset="0"/>
                <a:cs typeface="Calibri" panose="020F0502020204030204" pitchFamily="34" charset="0"/>
              </a:rPr>
              <a:t>(); returns an object that can create the appropriate type of date, i.e. a factory.</a:t>
            </a: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Date today = new Date();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df1.format(today);	// “Jul 4, 1776”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df2.format(today);	// “10:15:00 AM”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df3.format(today);  // “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jeudi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4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juillet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1776”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4" name="TextShape 3"/>
          <p:cNvSpPr txBox="1"/>
          <p:nvPr/>
        </p:nvSpPr>
        <p:spPr>
          <a:xfrm>
            <a:off x="228600" y="6248520"/>
            <a:ext cx="563832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395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6D52083-DCB3-4A2A-81CF-20B1A0668719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60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8745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CA2A7-7B2E-4EAB-9B5C-B9A13977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Functional Factory Pattern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DEB63-8443-4C86-9B44-5C7626AB3DA3}"/>
              </a:ext>
            </a:extLst>
          </p:cNvPr>
          <p:cNvSpPr txBox="1"/>
          <p:nvPr/>
        </p:nvSpPr>
        <p:spPr>
          <a:xfrm>
            <a:off x="852477" y="1505880"/>
            <a:ext cx="6219972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Replace factory class with a Supplier</a:t>
            </a:r>
          </a:p>
          <a:p>
            <a:r>
              <a:rPr lang="en-US" sz="1400" dirty="0"/>
              <a:t>	function method that “supplies” an object</a:t>
            </a:r>
          </a:p>
          <a:p>
            <a:endParaRPr lang="en-US" sz="1400" b="1" dirty="0"/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interface Bicycle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Bicycle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getBike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MountainBicycle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implements Bicycle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public Bicycle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getBike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out.println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("Mountain Bicycle");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	return this;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}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400" dirty="0"/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final Supplier&lt;Bicycle&gt;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mountainBikeFactory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() -&gt;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return new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MountainBicycle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cs typeface="Courier New" panose="02070309020205020404" pitchFamily="49" charset="0"/>
              </a:rPr>
              <a:t>To use it </a:t>
            </a:r>
          </a:p>
          <a:p>
            <a:endParaRPr lang="en-US" sz="1400" dirty="0"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Bicycle </a:t>
            </a:r>
            <a:r>
              <a:rPr lang="en-US" sz="1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b1 = </a:t>
            </a:r>
            <a:r>
              <a:rPr lang="en-US" sz="1400" u="sng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mountainBikeFactory.get</a:t>
            </a:r>
            <a:r>
              <a:rPr lang="en-US" sz="1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lang="en-US" sz="1400" u="sng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getBike</a:t>
            </a:r>
            <a:r>
              <a:rPr lang="en-US" sz="1400" u="sng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748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Dependency Injection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TextShape 2"/>
          <p:cNvSpPr txBox="1"/>
          <p:nvPr/>
        </p:nvSpPr>
        <p:spPr>
          <a:xfrm>
            <a:off x="228600" y="152388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In Java, we can decide what 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Factory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to initialize with at runtime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An external file specifies a value for “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BikeFactory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”, factory in plain text, say “</a:t>
            </a:r>
            <a:r>
              <a:rPr lang="en-US" sz="2800" b="0" strike="noStrike" spc="-1" dirty="0" err="1">
                <a:solidFill>
                  <a:srgbClr val="000000"/>
                </a:solidFill>
                <a:latin typeface="Calibri"/>
              </a:rPr>
              <a:t>TricycleFactory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”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1" spc="-1" dirty="0">
                <a:solidFill>
                  <a:srgbClr val="000000"/>
                </a:solidFill>
                <a:latin typeface="Courier New"/>
              </a:rPr>
              <a:t>Re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ad file and uses </a:t>
            </a:r>
            <a:r>
              <a:rPr lang="en-US" sz="2800" b="0" strike="noStrike" spc="-1" dirty="0">
                <a:solidFill>
                  <a:srgbClr val="0000FF"/>
                </a:solidFill>
                <a:latin typeface="Calibri"/>
              </a:rPr>
              <a:t>Java reflection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to load and instantiate class, 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Courier New"/>
              </a:rPr>
              <a:t>TricycleFactory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" name="TextShape 3"/>
          <p:cNvSpPr txBox="1"/>
          <p:nvPr/>
        </p:nvSpPr>
        <p:spPr>
          <a:xfrm>
            <a:off x="228600" y="6172200"/>
            <a:ext cx="6019560" cy="6091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493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3118F60-C521-494C-97E4-1C2C53614B9C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62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Dependency Injection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497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5066E76-DE34-4CC2-A4C1-8E22BE80CACF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63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5E6CF6-E6A9-4A40-AC67-08ECE4593B3B}"/>
              </a:ext>
            </a:extLst>
          </p:cNvPr>
          <p:cNvSpPr txBox="1"/>
          <p:nvPr/>
        </p:nvSpPr>
        <p:spPr>
          <a:xfrm>
            <a:off x="218365" y="1378424"/>
            <a:ext cx="829671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	public static void main(String[] </a:t>
            </a:r>
            <a:r>
              <a:rPr lang="en-US" sz="1400" dirty="0" err="1"/>
              <a:t>args</a:t>
            </a:r>
            <a:r>
              <a:rPr lang="en-US" sz="1400" dirty="0"/>
              <a:t>) {</a:t>
            </a:r>
          </a:p>
          <a:p>
            <a:r>
              <a:rPr lang="en-US" sz="1400" dirty="0"/>
              <a:t>	       try {</a:t>
            </a:r>
          </a:p>
          <a:p>
            <a:r>
              <a:rPr lang="en-US" sz="1400" dirty="0"/>
              <a:t>	            File f = new File("Data/</a:t>
            </a:r>
            <a:r>
              <a:rPr lang="en-US" sz="1400" dirty="0" err="1"/>
              <a:t>bikefactory</a:t>
            </a:r>
            <a:r>
              <a:rPr lang="en-US" sz="1400" dirty="0"/>
              <a:t>");</a:t>
            </a:r>
          </a:p>
          <a:p>
            <a:r>
              <a:rPr lang="en-US" sz="1400" dirty="0"/>
              <a:t>	            </a:t>
            </a:r>
            <a:r>
              <a:rPr lang="en-US" sz="1400" dirty="0" err="1"/>
              <a:t>BufferedReader</a:t>
            </a:r>
            <a:r>
              <a:rPr lang="en-US" sz="1400" dirty="0"/>
              <a:t> b = new </a:t>
            </a:r>
            <a:r>
              <a:rPr lang="en-US" sz="1400" dirty="0" err="1"/>
              <a:t>BufferedReader</a:t>
            </a:r>
            <a:r>
              <a:rPr lang="en-US" sz="1400" dirty="0"/>
              <a:t>(new </a:t>
            </a:r>
            <a:r>
              <a:rPr lang="en-US" sz="1400" dirty="0" err="1"/>
              <a:t>FileReader</a:t>
            </a:r>
            <a:r>
              <a:rPr lang="en-US" sz="1400" dirty="0"/>
              <a:t>(f));</a:t>
            </a:r>
          </a:p>
          <a:p>
            <a:r>
              <a:rPr lang="en-US" sz="1400" dirty="0"/>
              <a:t>	            String factory = </a:t>
            </a:r>
            <a:r>
              <a:rPr lang="en-US" sz="1400" dirty="0" err="1"/>
              <a:t>b.readLine</a:t>
            </a:r>
            <a:r>
              <a:rPr lang="en-US" sz="1400" dirty="0"/>
              <a:t>();  // get the factory type from file</a:t>
            </a:r>
          </a:p>
          <a:p>
            <a:r>
              <a:rPr lang="en-US" sz="1400" dirty="0"/>
              <a:t>	            if(factory != null) {</a:t>
            </a:r>
          </a:p>
          <a:p>
            <a:r>
              <a:rPr lang="en-US" sz="1400" dirty="0"/>
              <a:t>		// need to add package so </a:t>
            </a:r>
            <a:r>
              <a:rPr lang="en-US" sz="1400" dirty="0" err="1"/>
              <a:t>forName</a:t>
            </a:r>
            <a:r>
              <a:rPr lang="en-US" sz="1400" dirty="0"/>
              <a:t> can find the class</a:t>
            </a:r>
          </a:p>
          <a:p>
            <a:r>
              <a:rPr lang="en-US" sz="1400" dirty="0"/>
              <a:t>	            	Class </a:t>
            </a:r>
            <a:r>
              <a:rPr lang="en-US" sz="1400" dirty="0" err="1"/>
              <a:t>factoryClazz</a:t>
            </a:r>
            <a:r>
              <a:rPr lang="en-US" sz="1400" dirty="0"/>
              <a:t> = </a:t>
            </a:r>
            <a:r>
              <a:rPr lang="en-US" sz="1400" dirty="0" err="1"/>
              <a:t>Class.forName</a:t>
            </a:r>
            <a:r>
              <a:rPr lang="en-US" sz="1400" dirty="0"/>
              <a:t>(factory);</a:t>
            </a:r>
          </a:p>
          <a:p>
            <a:r>
              <a:rPr lang="en-US" sz="1400" dirty="0"/>
              <a:t>	            	</a:t>
            </a:r>
            <a:r>
              <a:rPr lang="en-US" sz="1400" dirty="0" err="1"/>
              <a:t>BicycleFactory</a:t>
            </a:r>
            <a:r>
              <a:rPr lang="en-US" sz="1400" dirty="0"/>
              <a:t> </a:t>
            </a:r>
            <a:r>
              <a:rPr lang="en-US" sz="1400" dirty="0" err="1"/>
              <a:t>bfactory</a:t>
            </a:r>
            <a:r>
              <a:rPr lang="en-US" sz="1400" dirty="0"/>
              <a:t> = (</a:t>
            </a:r>
            <a:r>
              <a:rPr lang="en-US" sz="1400" dirty="0" err="1"/>
              <a:t>BicycleFactory</a:t>
            </a:r>
            <a:r>
              <a:rPr lang="en-US" sz="1400" dirty="0"/>
              <a:t>) </a:t>
            </a:r>
            <a:r>
              <a:rPr lang="en-US" sz="1400" dirty="0" err="1"/>
              <a:t>factoryClazz.newInstance</a:t>
            </a:r>
            <a:r>
              <a:rPr lang="en-US" sz="1400" dirty="0"/>
              <a:t>();</a:t>
            </a:r>
          </a:p>
          <a:p>
            <a:r>
              <a:rPr lang="en-US" sz="1400" dirty="0"/>
              <a:t>	        	Race t = new </a:t>
            </a:r>
            <a:r>
              <a:rPr lang="en-US" sz="1400" dirty="0" err="1"/>
              <a:t>TourDeFrance</a:t>
            </a:r>
            <a:r>
              <a:rPr lang="en-US" sz="1400" dirty="0"/>
              <a:t>(</a:t>
            </a:r>
            <a:r>
              <a:rPr lang="en-US" sz="1400" dirty="0" err="1"/>
              <a:t>bfactory</a:t>
            </a:r>
            <a:r>
              <a:rPr lang="en-US" sz="1400" dirty="0"/>
              <a:t>); // we could change bike type here</a:t>
            </a:r>
          </a:p>
          <a:p>
            <a:r>
              <a:rPr lang="en-US" sz="1400" dirty="0"/>
              <a:t>	        	</a:t>
            </a:r>
            <a:r>
              <a:rPr lang="en-US" sz="1400" dirty="0" err="1"/>
              <a:t>t.createRace</a:t>
            </a:r>
            <a:r>
              <a:rPr lang="en-US" sz="1400" dirty="0"/>
              <a:t>();</a:t>
            </a:r>
          </a:p>
          <a:p>
            <a:r>
              <a:rPr lang="en-US" sz="1400" dirty="0"/>
              <a:t>	            }</a:t>
            </a:r>
          </a:p>
          <a:p>
            <a:r>
              <a:rPr lang="en-US" sz="1400" dirty="0"/>
              <a:t>	        } catch (</a:t>
            </a:r>
            <a:r>
              <a:rPr lang="en-US" sz="1400" dirty="0" err="1"/>
              <a:t>IOException</a:t>
            </a:r>
            <a:r>
              <a:rPr lang="en-US" sz="1400" dirty="0"/>
              <a:t> | </a:t>
            </a:r>
            <a:r>
              <a:rPr lang="en-US" sz="1400" dirty="0" err="1"/>
              <a:t>ClassNotFoundException</a:t>
            </a:r>
            <a:r>
              <a:rPr lang="en-US" sz="1400" dirty="0"/>
              <a:t> e) {</a:t>
            </a:r>
          </a:p>
          <a:p>
            <a:r>
              <a:rPr lang="en-US" sz="1400" dirty="0"/>
              <a:t>	       	 </a:t>
            </a:r>
            <a:r>
              <a:rPr lang="en-US" sz="1400" dirty="0" err="1"/>
              <a:t>e.printStackTrace</a:t>
            </a:r>
            <a:r>
              <a:rPr lang="en-US" sz="1400" dirty="0"/>
              <a:t>();</a:t>
            </a:r>
          </a:p>
          <a:p>
            <a:r>
              <a:rPr lang="en-US" sz="1400" dirty="0"/>
              <a:t>	        } catch (</a:t>
            </a:r>
            <a:r>
              <a:rPr lang="en-US" sz="1400" dirty="0" err="1"/>
              <a:t>InstantiationException</a:t>
            </a:r>
            <a:r>
              <a:rPr lang="en-US" sz="1400" dirty="0"/>
              <a:t> e) {</a:t>
            </a:r>
          </a:p>
          <a:p>
            <a:r>
              <a:rPr lang="en-US" sz="1400" dirty="0"/>
              <a:t>		</a:t>
            </a:r>
            <a:r>
              <a:rPr lang="en-US" sz="1400" dirty="0" err="1"/>
              <a:t>e.printStackTrace</a:t>
            </a:r>
            <a:r>
              <a:rPr lang="en-US" sz="1400" dirty="0"/>
              <a:t>();</a:t>
            </a:r>
          </a:p>
          <a:p>
            <a:r>
              <a:rPr lang="en-US" sz="1400" dirty="0"/>
              <a:t>                          } catch (</a:t>
            </a:r>
            <a:r>
              <a:rPr lang="en-US" sz="1400" dirty="0" err="1"/>
              <a:t>IllegalAccessException</a:t>
            </a:r>
            <a:r>
              <a:rPr lang="en-US" sz="1400" dirty="0"/>
              <a:t> e) {</a:t>
            </a:r>
          </a:p>
          <a:p>
            <a:r>
              <a:rPr lang="en-US" sz="1400" dirty="0"/>
              <a:t>		</a:t>
            </a:r>
            <a:r>
              <a:rPr lang="en-US" sz="1400" dirty="0" err="1"/>
              <a:t>e.printStackTrace</a:t>
            </a:r>
            <a:r>
              <a:rPr lang="en-US" sz="1400" dirty="0"/>
              <a:t>();</a:t>
            </a:r>
          </a:p>
          <a:p>
            <a:r>
              <a:rPr lang="en-US" sz="1400" dirty="0"/>
              <a:t>	      }</a:t>
            </a:r>
          </a:p>
          <a:p>
            <a:r>
              <a:rPr lang="en-US" sz="1400" dirty="0"/>
              <a:t>	}</a:t>
            </a:r>
          </a:p>
          <a:p>
            <a:endParaRPr lang="en-US" sz="1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Factory Pattern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FF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FF0000"/>
                </a:solidFill>
                <a:latin typeface="Calibri"/>
              </a:rPr>
              <a:t>Factory pattern </a:t>
            </a: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encapsulates creation of different variations of objects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Factory method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Factory object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Helps overcome limitations of object constructors</a:t>
            </a:r>
          </a:p>
        </p:txBody>
      </p:sp>
      <p:sp>
        <p:nvSpPr>
          <p:cNvPr id="500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01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6D4A289-8858-42B7-B603-4BE7E9748FEC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64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The </a:t>
            </a:r>
            <a:r>
              <a:rPr lang="en-US" sz="3300" b="0" strike="noStrike" spc="-1">
                <a:solidFill>
                  <a:srgbClr val="FF0000"/>
                </a:solidFill>
                <a:latin typeface="Calibri Light"/>
              </a:rPr>
              <a:t>Prototype</a:t>
            </a: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 Pattern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TextShape 2"/>
          <p:cNvSpPr txBox="1"/>
          <p:nvPr/>
        </p:nvSpPr>
        <p:spPr>
          <a:xfrm>
            <a:off x="228600" y="148752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Every object itself is a factory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Each class can define a 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clone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method that returns a </a:t>
            </a:r>
            <a:r>
              <a:rPr lang="en-US" sz="2800" b="0" strike="noStrike" spc="-1" dirty="0">
                <a:solidFill>
                  <a:srgbClr val="0000FF"/>
                </a:solidFill>
                <a:latin typeface="Calibri"/>
              </a:rPr>
              <a:t>copy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of the receiver object</a:t>
            </a:r>
          </a:p>
          <a:p>
            <a:pPr marL="171360" indent="-171000">
              <a:lnSpc>
                <a:spcPct val="70000"/>
              </a:lnSpc>
              <a:spcBef>
                <a:spcPts val="751"/>
              </a:spcBef>
            </a:pPr>
            <a:r>
              <a:rPr lang="en-US" sz="2100" b="1" strike="noStrike" spc="-1" dirty="0">
                <a:solidFill>
                  <a:srgbClr val="000000"/>
                </a:solidFill>
                <a:latin typeface="Courier New"/>
              </a:rPr>
              <a:t>class Bicycle {</a:t>
            </a: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70000"/>
              </a:lnSpc>
              <a:spcBef>
                <a:spcPts val="751"/>
              </a:spcBef>
            </a:pPr>
            <a:r>
              <a:rPr lang="en-US" sz="2100" b="1" strike="noStrike" spc="-1" dirty="0">
                <a:solidFill>
                  <a:srgbClr val="000000"/>
                </a:solidFill>
                <a:latin typeface="Courier New"/>
              </a:rPr>
              <a:t>   Bicycle clone() { … }</a:t>
            </a: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70000"/>
              </a:lnSpc>
              <a:spcBef>
                <a:spcPts val="751"/>
              </a:spcBef>
            </a:pPr>
            <a:r>
              <a:rPr lang="en-US" sz="2100" b="1" strike="noStrike" spc="-1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Often 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Object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is the return type of 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</a:rPr>
              <a:t>clone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2600" b="1" strike="noStrike" spc="-1" dirty="0">
                <a:solidFill>
                  <a:srgbClr val="000000"/>
                </a:solidFill>
                <a:latin typeface="Courier New"/>
              </a:rPr>
              <a:t>Object</a:t>
            </a:r>
            <a:r>
              <a:rPr lang="en-US" sz="2600" b="0" strike="noStrike" spc="-1" dirty="0">
                <a:solidFill>
                  <a:srgbClr val="000000"/>
                </a:solidFill>
                <a:latin typeface="Calibri"/>
              </a:rPr>
              <a:t> class declares </a:t>
            </a:r>
            <a:r>
              <a:rPr lang="en-US" sz="2600" b="1" strike="noStrike" spc="-1" dirty="0">
                <a:solidFill>
                  <a:srgbClr val="000000"/>
                </a:solidFill>
                <a:latin typeface="Courier New"/>
              </a:rPr>
              <a:t>protected Object clone()</a:t>
            </a:r>
            <a:endParaRPr lang="en-US" sz="2600" b="0" strike="noStrike" spc="-1" dirty="0">
              <a:solidFill>
                <a:srgbClr val="000000"/>
              </a:solidFill>
              <a:latin typeface="Calibri"/>
            </a:endParaRP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endParaRPr lang="en-US" sz="2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TextShape 3"/>
          <p:cNvSpPr txBox="1"/>
          <p:nvPr/>
        </p:nvSpPr>
        <p:spPr>
          <a:xfrm>
            <a:off x="228600" y="6324480"/>
            <a:ext cx="563832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505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2AACD91-71B5-4C0F-AC8C-ED818C5FB0E5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65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Prototype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Prototype interface creates a clone of the current object. 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Useful when creation of the object directly is costly. 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For example, an object is to be created after a costly database operation 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Cache the object</a:t>
            </a:r>
          </a:p>
          <a:p>
            <a:pPr marL="971640" lvl="2" indent="-171000"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return its clone on next request </a:t>
            </a:r>
          </a:p>
          <a:p>
            <a:pPr marL="971640" lvl="2" indent="-171000"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</a:rPr>
              <a:t>only update the database when needed 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Reduces database calls</a:t>
            </a:r>
          </a:p>
        </p:txBody>
      </p:sp>
      <p:sp>
        <p:nvSpPr>
          <p:cNvPr id="508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09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63FCFF6-51C7-4A28-BDB3-652A4734AC58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66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7E7F-0F16-4999-99A3-1B928207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Clone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DD58B-F54A-4E74-A5C2-EFD265AAD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Dictionary: “make an identical copy of“.</a:t>
            </a:r>
          </a:p>
          <a:p>
            <a:r>
              <a:rPr lang="en-US" sz="1800" dirty="0"/>
              <a:t>By default, Java cloning is “field by field copy” </a:t>
            </a:r>
          </a:p>
          <a:p>
            <a:pPr lvl="1"/>
            <a:r>
              <a:rPr lang="en-US" dirty="0"/>
              <a:t>Object class has clone() method</a:t>
            </a:r>
          </a:p>
          <a:p>
            <a:pPr lvl="1"/>
            <a:r>
              <a:rPr lang="en-US" dirty="0"/>
              <a:t>Object class does not have idea about the structure of class on which clone() method will be invoked.</a:t>
            </a:r>
          </a:p>
          <a:p>
            <a:pPr lvl="1"/>
            <a:r>
              <a:rPr lang="en-US" dirty="0"/>
              <a:t>JVM when called for cloning, does the following things:</a:t>
            </a:r>
          </a:p>
          <a:p>
            <a:pPr lvl="2"/>
            <a:r>
              <a:rPr lang="en-US" sz="1800" dirty="0"/>
              <a:t>If the class has only primitive data type members then a completely new copy of the object will be created and the reference to the new object copy will be returned.</a:t>
            </a:r>
          </a:p>
          <a:p>
            <a:pPr lvl="2"/>
            <a:r>
              <a:rPr lang="en-US" sz="1800" dirty="0"/>
              <a:t>If the class contains members of any class type then only the object references to those members are copied</a:t>
            </a:r>
          </a:p>
          <a:p>
            <a:pPr lvl="3"/>
            <a:r>
              <a:rPr lang="en-US" sz="1800" dirty="0"/>
              <a:t>The member references in both the original object as well as the cloned object refer to the same object.</a:t>
            </a:r>
          </a:p>
          <a:p>
            <a:r>
              <a:rPr lang="en-US" sz="1800" dirty="0"/>
              <a:t>You can always override this behavior and specify your own. This is done by overriding the clone() method.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863DF-4908-48FD-9BAF-29557E82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CSCI 2600, Spring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70EF3-3A5A-4B2E-8E15-4436CB6E3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436" y="247760"/>
            <a:ext cx="1829408" cy="157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198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A681B-6371-44F9-83CA-02D5ED51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Clone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5E13-6220-4381-8A32-59EE90CA8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class needs to support cloning it has to do following things:</a:t>
            </a:r>
          </a:p>
          <a:p>
            <a:pPr lvl="1"/>
            <a:r>
              <a:rPr lang="en-US" dirty="0"/>
              <a:t>You must implement Cloneable interface.</a:t>
            </a:r>
          </a:p>
          <a:p>
            <a:pPr lvl="1"/>
            <a:r>
              <a:rPr lang="en-US" dirty="0"/>
              <a:t>You must override clone() method from Object class. </a:t>
            </a:r>
          </a:p>
          <a:p>
            <a:pPr lvl="1"/>
            <a:r>
              <a:rPr lang="en-US" dirty="0"/>
              <a:t>clone() method is not in Cloneable interface</a:t>
            </a:r>
          </a:p>
          <a:p>
            <a:r>
              <a:rPr lang="en-US" dirty="0"/>
              <a:t>A class implements the Cloneable interface to indicate to the </a:t>
            </a:r>
            <a:r>
              <a:rPr lang="en-US" dirty="0" err="1"/>
              <a:t>Object.clone</a:t>
            </a:r>
            <a:r>
              <a:rPr lang="en-US" dirty="0"/>
              <a:t>() method that it is legal for that method to make a field-for-field copy of instances of that class.</a:t>
            </a:r>
          </a:p>
          <a:p>
            <a:r>
              <a:rPr lang="en-US" dirty="0"/>
              <a:t>Invoking Object's clone method on an instance that does not implement the Cloneable interface results in the exception </a:t>
            </a:r>
            <a:r>
              <a:rPr lang="en-US" i="1" dirty="0" err="1"/>
              <a:t>CloneNotSupportedException</a:t>
            </a:r>
            <a:r>
              <a:rPr lang="en-US" dirty="0"/>
              <a:t> being thrown.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A7C16-6BDC-475F-947B-AFACE438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CSCI 2600, Spring 2021</a:t>
            </a:r>
          </a:p>
        </p:txBody>
      </p:sp>
    </p:spTree>
    <p:extLst>
      <p:ext uri="{BB962C8B-B14F-4D97-AF65-F5344CB8AC3E}">
        <p14:creationId xmlns:p14="http://schemas.microsoft.com/office/powerpoint/2010/main" val="4155017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11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7BBC6FC-9DE2-4BCF-AF89-4E2B7047FA70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69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512" name="Picture 5"/>
          <p:cNvPicPr/>
          <p:nvPr/>
        </p:nvPicPr>
        <p:blipFill>
          <a:blip r:embed="rId3"/>
          <a:stretch/>
        </p:blipFill>
        <p:spPr>
          <a:xfrm>
            <a:off x="1066680" y="533520"/>
            <a:ext cx="7391160" cy="4856760"/>
          </a:xfrm>
          <a:prstGeom prst="rect">
            <a:avLst/>
          </a:prstGeom>
          <a:ln>
            <a:noFill/>
          </a:ln>
        </p:spPr>
      </p:pic>
      <p:sp>
        <p:nvSpPr>
          <p:cNvPr id="513" name="CustomShape 3"/>
          <p:cNvSpPr/>
          <p:nvPr/>
        </p:nvSpPr>
        <p:spPr>
          <a:xfrm>
            <a:off x="1185840" y="5791320"/>
            <a:ext cx="6877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https://www.tutorialspoint.com/design_pattern/prototype_pattern.htm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Exercise 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Draw a UML class diagram that shows the interrelationships between the classes from HW0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spc="-1" dirty="0" err="1">
                <a:solidFill>
                  <a:srgbClr val="000000"/>
                </a:solidFill>
                <a:latin typeface="Calibri"/>
              </a:rPr>
              <a:t>ObjectAid</a:t>
            </a:r>
            <a:endParaRPr lang="en-US" sz="2100" spc="-1" dirty="0">
              <a:solidFill>
                <a:srgbClr val="000000"/>
              </a:solidFill>
              <a:latin typeface="Calibri"/>
            </a:endParaRPr>
          </a:p>
          <a:p>
            <a:pPr marL="628560" lvl="1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  <a:hlinkClick r:id="rId3"/>
              </a:rPr>
              <a:t>http://objectaid.com/home</a:t>
            </a: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628560" lvl="1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spc="-1" dirty="0">
                <a:solidFill>
                  <a:srgbClr val="000000"/>
                </a:solidFill>
                <a:latin typeface="Calibri"/>
              </a:rPr>
              <a:t>Add-on for Eclipse to draw class diagrams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There are many tool</a:t>
            </a:r>
            <a:r>
              <a:rPr lang="en-US" sz="2100" spc="-1" dirty="0">
                <a:solidFill>
                  <a:srgbClr val="000000"/>
                </a:solidFill>
                <a:latin typeface="Calibri"/>
              </a:rPr>
              <a:t>s available for drawing, editing, and generating code from UML</a:t>
            </a: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238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4DF26D4-7F69-4E23-AFDF-B6523B6758D3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15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F6A854F-E61F-4F58-A3D8-5A116CCCE49F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70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16" name="CustomShape 3"/>
          <p:cNvSpPr/>
          <p:nvPr/>
        </p:nvSpPr>
        <p:spPr>
          <a:xfrm>
            <a:off x="253800" y="0"/>
            <a:ext cx="3852360" cy="669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public abstract class Shape implements Cloneable 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private String id;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protected String type;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abstract void draw();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public String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getType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(){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return type;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public String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getId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() 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return id;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public void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setId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(String id) 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this.id = id;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public Object clone() 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Object clone = null;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try 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   clone =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super.clone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();  // call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Object.clone</a:t>
            </a:r>
            <a:r>
              <a:rPr lang="en-US" sz="1400" b="0" strike="noStrike" spc="-1">
                <a:solidFill>
                  <a:srgbClr val="000000"/>
                </a:solidFill>
                <a:latin typeface="Calibri"/>
              </a:rPr>
              <a:t>()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} catch (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CloneNotSupportedException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e) 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  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e.printStackTrace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}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return clone;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}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517" name="CustomShape 4"/>
          <p:cNvSpPr/>
          <p:nvPr/>
        </p:nvSpPr>
        <p:spPr>
          <a:xfrm>
            <a:off x="4082400" y="228600"/>
            <a:ext cx="5053320" cy="325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public class Rectangle extends Shape {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   public Rectangle(){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     type = "Rectangle";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   }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   @Override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   public void draw() {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      System.out.println("Inside Rectangle::draw() method.");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   }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}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// similar classes for Circle and Square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19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2C9E8599-1E4C-4643-A31E-F2B7BEBB3C51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71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20" name="CustomShape 3"/>
          <p:cNvSpPr/>
          <p:nvPr/>
        </p:nvSpPr>
        <p:spPr>
          <a:xfrm>
            <a:off x="195480" y="152280"/>
            <a:ext cx="6476760" cy="627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import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java.util.Hashtable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public class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ShapeCache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	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private static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Hashtable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&lt;String, Shape&gt;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shapeMap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= new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Hashtable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&lt;String, Shape&gt;();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public static Shape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getShape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(String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) 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Shape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cachedShape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=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shapeMap.get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return (Shape)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cachedShape.clone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();  // return a clone of the object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// for each shape run database query and create shape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//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shapeMap.put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shapeKey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, shape);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// for example, we are adding three shapes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public static void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loadCache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() {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Circle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circle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= new Circle();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circle.setId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("1");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shapeMap.put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circle.getId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(),circle);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Square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square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= new Square();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square.setId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("2");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shapeMap.put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square.getId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(),square);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Rectangle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rectangle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= new Rectangle();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rectangle.setId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("3");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shapeMap.put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alibri"/>
              </a:rPr>
              <a:t>rectangle.getId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(), rectangle);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Calibri"/>
              </a:rPr>
              <a:t>}</a:t>
            </a:r>
            <a:endParaRPr lang="en-US" sz="1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22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452B669-6144-48CE-84D8-DB3C055BBE19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72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23" name="CustomShape 3"/>
          <p:cNvSpPr/>
          <p:nvPr/>
        </p:nvSpPr>
        <p:spPr>
          <a:xfrm>
            <a:off x="1027800" y="457200"/>
            <a:ext cx="6581880" cy="557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public class PrototypePatternDemo {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  public static void main(String[] args) {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     ShapeCache.loadCache();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     Shape clonedShape = (Shape) ShapeCache.getShape("1");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     System.out.println("Shape : " + clonedShape.getType());		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     Shape clonedShape2 = (Shape) ShapeCache.getShape("2");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     System.out.println("Shape : " + clonedShape2.getType());		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     Shape clonedShape3 = (Shape) ShapeCache.getShape("3");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     System.out.println("Shape : " + clonedShape3.getType());		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   }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}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Output: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Shape : Circle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Shape : Square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Shape : Rectangle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Using </a:t>
            </a:r>
            <a:r>
              <a:rPr lang="en-US" sz="3300" b="0" strike="noStrike" spc="-1">
                <a:solidFill>
                  <a:srgbClr val="FF0000"/>
                </a:solidFill>
                <a:latin typeface="Calibri Light"/>
              </a:rPr>
              <a:t>Prototypes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5" name="TextShape 2"/>
          <p:cNvSpPr txBox="1"/>
          <p:nvPr/>
        </p:nvSpPr>
        <p:spPr>
          <a:xfrm>
            <a:off x="228600" y="152388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Race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Bicycle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bproto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// constructor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Race(Bicycle bproto)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this.bproto = bproto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Race createRace()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Bicycle bike1 = bproto.clone();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Bicycle bike2 = bproto.clone();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…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How do we specify the race and the bicycle?</a:t>
            </a: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Courier New"/>
              </a:rPr>
              <a:t>new </a:t>
            </a:r>
            <a:r>
              <a:rPr lang="en-US" sz="2800" b="1" strike="noStrike" spc="-1">
                <a:solidFill>
                  <a:srgbClr val="0000FF"/>
                </a:solidFill>
                <a:latin typeface="Courier New"/>
              </a:rPr>
              <a:t>TourDeFrance</a:t>
            </a:r>
            <a:r>
              <a:rPr lang="en-US" sz="2800" b="1" strike="noStrike" spc="-1">
                <a:solidFill>
                  <a:srgbClr val="000000"/>
                </a:solidFill>
                <a:latin typeface="Courier New"/>
              </a:rPr>
              <a:t>(new </a:t>
            </a:r>
            <a:r>
              <a:rPr lang="en-US" sz="2800" b="1" strike="noStrike" spc="-1">
                <a:solidFill>
                  <a:srgbClr val="0000FF"/>
                </a:solidFill>
                <a:latin typeface="Courier New"/>
              </a:rPr>
              <a:t>Tricycle</a:t>
            </a:r>
            <a:r>
              <a:rPr lang="en-US" sz="2800" b="1" strike="noStrike" spc="-1">
                <a:solidFill>
                  <a:srgbClr val="000000"/>
                </a:solidFill>
                <a:latin typeface="Courier New"/>
              </a:rPr>
              <a:t>());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" name="TextShape 3"/>
          <p:cNvSpPr txBox="1"/>
          <p:nvPr/>
        </p:nvSpPr>
        <p:spPr>
          <a:xfrm>
            <a:off x="228600" y="6324480"/>
            <a:ext cx="563832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527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7D999C5-ECA9-4120-BE4E-2784333AADD6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73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15499-1D45-4EBF-B51B-AFFA1BC8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Are clones dangerous?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04404-FE7C-4207-8AA4-B99C6EAE2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Object.clone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() performs field (variable) by field copy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fields are references, reference is copied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fields in the original and the clone refer to the same objects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the class allows changes to a referenced object, it is changed for both objects.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Same problem for Lists, Maps, etc.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you make a copy, only references are copied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the references refer to mutable objects, they can be changed – possible rep exposure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avoid this make a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copy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Make a clone of each referenced object recursively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Watch out for sets or arrays of mutable objects</a:t>
            </a: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F07D1-4F07-4EDC-AC8A-4BCB2818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CSCI 2600, Spring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42567-0F98-43DA-B721-DD94400F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432" y="31399"/>
            <a:ext cx="1919699" cy="16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00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Sharing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9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Recall that constructors always create a </a:t>
            </a:r>
            <a:r>
              <a:rPr lang="en-US" sz="2100" b="0" strike="noStrike" spc="-1" dirty="0">
                <a:solidFill>
                  <a:srgbClr val="FF0000"/>
                </a:solidFill>
                <a:latin typeface="Calibri"/>
              </a:rPr>
              <a:t>new object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, never a pre-existing one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In many situations, we would like a pre-existing object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FF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FF0000"/>
                </a:solidFill>
                <a:latin typeface="Calibri"/>
              </a:rPr>
              <a:t>Singleton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 pattern: only one object ever exists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A factory object is almost always a singleton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pc="-1" dirty="0">
                <a:solidFill>
                  <a:srgbClr val="000000"/>
                </a:solidFill>
                <a:latin typeface="Calibri"/>
              </a:rPr>
              <a:t>Device drivers, music players, database interface</a:t>
            </a:r>
            <a:endParaRPr lang="en-US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FF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FF0000"/>
                </a:solidFill>
                <a:latin typeface="Calibri"/>
              </a:rPr>
              <a:t>Interning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 pattern: only one object with a given abstract value exists</a:t>
            </a:r>
          </a:p>
        </p:txBody>
      </p:sp>
      <p:sp>
        <p:nvSpPr>
          <p:cNvPr id="530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531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E2562F1A-F3B5-4FCC-BA70-033DC1208DF8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75</a:t>
            </a:fld>
            <a:endParaRPr lang="en-US" sz="1400" b="0" strike="noStrike" spc="-1">
              <a:latin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D56B65-BD2A-488F-9E19-65250F3C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687" y="136800"/>
            <a:ext cx="1990725" cy="164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FF0000"/>
                </a:solidFill>
                <a:latin typeface="Calibri Light"/>
              </a:rPr>
              <a:t>Singleton</a:t>
            </a: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 Pattern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3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Motivation: there must be a single instance of the class</a:t>
            </a: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class Bank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private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Bank() { …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private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static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Bank instance;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public static Bank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getInstance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  if (instance == null)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     instance = new Bank();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   return instance;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// methods of Bank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8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4" name="TextShape 3"/>
          <p:cNvSpPr txBox="1"/>
          <p:nvPr/>
        </p:nvSpPr>
        <p:spPr>
          <a:xfrm>
            <a:off x="228600" y="6248520"/>
            <a:ext cx="579096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535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2CBA28D-C80F-439B-ABF6-AE892200A315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76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536" name="CustomShape 5"/>
          <p:cNvSpPr/>
          <p:nvPr/>
        </p:nvSpPr>
        <p:spPr>
          <a:xfrm>
            <a:off x="5595840" y="2080440"/>
            <a:ext cx="3428640" cy="609120"/>
          </a:xfrm>
          <a:prstGeom prst="wedgeRoundRectCallout">
            <a:avLst>
              <a:gd name="adj1" fmla="val -80093"/>
              <a:gd name="adj2" fmla="val 152713"/>
              <a:gd name="adj3" fmla="val 16667"/>
            </a:avLst>
          </a:prstGeom>
          <a:noFill/>
          <a:ln w="9360">
            <a:solidFill>
              <a:srgbClr val="000000"/>
            </a:solidFill>
            <a:miter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6"/>
          <p:cNvSpPr/>
          <p:nvPr/>
        </p:nvSpPr>
        <p:spPr>
          <a:xfrm>
            <a:off x="5549760" y="2035080"/>
            <a:ext cx="33022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Factory method --- it produces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the instance of the class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39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826BEC5-7A56-4428-9E1D-8E177B5018BF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77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540" name="Picture 5"/>
          <p:cNvPicPr/>
          <p:nvPr/>
        </p:nvPicPr>
        <p:blipFill>
          <a:blip r:embed="rId3"/>
          <a:stretch/>
        </p:blipFill>
        <p:spPr>
          <a:xfrm>
            <a:off x="3043080" y="1519200"/>
            <a:ext cx="3057120" cy="3819240"/>
          </a:xfrm>
          <a:prstGeom prst="rect">
            <a:avLst/>
          </a:prstGeom>
          <a:ln>
            <a:noFill/>
          </a:ln>
        </p:spPr>
      </p:pic>
      <p:sp>
        <p:nvSpPr>
          <p:cNvPr id="541" name="CustomShape 3"/>
          <p:cNvSpPr/>
          <p:nvPr/>
        </p:nvSpPr>
        <p:spPr>
          <a:xfrm>
            <a:off x="1490760" y="5690160"/>
            <a:ext cx="6796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https://www.tutorialspoint.com/design_pattern/singleton_pattern.htm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43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569D5B7-2AA1-4980-AEBE-6769CD337DDD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78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544" name="CustomShape 3"/>
          <p:cNvSpPr/>
          <p:nvPr/>
        </p:nvSpPr>
        <p:spPr>
          <a:xfrm>
            <a:off x="1143000" y="838080"/>
            <a:ext cx="6857640" cy="530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public class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SingleObject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{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//create an object of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SingleObject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// executed when object is loaded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</a:rPr>
              <a:t>private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static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SingleObject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instance = new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SingleObject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();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//make the constructor private so that this class cannot be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//instantiated from the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ouside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</a:t>
            </a:r>
            <a:r>
              <a:rPr lang="en-US" sz="1800" b="0" strike="noStrike" spc="-1" dirty="0">
                <a:solidFill>
                  <a:srgbClr val="FF0000"/>
                </a:solidFill>
                <a:latin typeface="Calibri"/>
              </a:rPr>
              <a:t>private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SingleObject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(){}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//Get the only object available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public static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SingleObject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getInstance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(){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   return instance;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public void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showMessage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(){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  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Calibri"/>
              </a:rPr>
              <a:t>System.out.println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("Hello World!");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  }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}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46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50FB9E3-BA33-4AED-85F9-3E1F2432289E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79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547" name="Picture 3"/>
          <p:cNvPicPr/>
          <p:nvPr/>
        </p:nvPicPr>
        <p:blipFill>
          <a:blip r:embed="rId3"/>
          <a:stretch/>
        </p:blipFill>
        <p:spPr>
          <a:xfrm>
            <a:off x="1066680" y="1219320"/>
            <a:ext cx="6730200" cy="4060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289CBC9-1AC3-49EC-BBE7-222E881830EE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8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241" name="Picture 6"/>
          <p:cNvPicPr/>
          <p:nvPr/>
        </p:nvPicPr>
        <p:blipFill>
          <a:blip r:embed="rId3"/>
          <a:stretch/>
        </p:blipFill>
        <p:spPr>
          <a:xfrm>
            <a:off x="2551680" y="0"/>
            <a:ext cx="403992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Another </a:t>
            </a:r>
            <a:r>
              <a:rPr lang="en-US" sz="3300" b="0" strike="noStrike" spc="-1">
                <a:solidFill>
                  <a:srgbClr val="FF0000"/>
                </a:solidFill>
                <a:latin typeface="Calibri Light"/>
              </a:rPr>
              <a:t>Singleton</a:t>
            </a: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 Example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9" name="TextShape 2"/>
          <p:cNvSpPr txBox="1"/>
          <p:nvPr/>
        </p:nvSpPr>
        <p:spPr>
          <a:xfrm>
            <a:off x="304920" y="1447920"/>
            <a:ext cx="8686440" cy="48765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endParaRPr lang="en-US" sz="21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public class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UserDatabaseSource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      implements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UserDatabase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{</a:t>
            </a:r>
            <a:br>
              <a:rPr dirty="0"/>
            </a:br>
            <a:r>
              <a:rPr lang="en-US" dirty="0"/>
              <a:t>   </a:t>
            </a:r>
            <a:r>
              <a:rPr lang="en-US" sz="2400" b="1" strike="noStrike" spc="-1" dirty="0">
                <a:solidFill>
                  <a:srgbClr val="0000FF"/>
                </a:solidFill>
                <a:latin typeface="Courier New"/>
              </a:rPr>
              <a:t>private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 dirty="0">
                <a:solidFill>
                  <a:srgbClr val="0000FF"/>
                </a:solidFill>
                <a:latin typeface="Courier New"/>
              </a:rPr>
              <a:t>static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UserDatabase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theInstance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=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       new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UserDatabaseSource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2400" b="1" strike="noStrike" spc="-1" dirty="0">
                <a:solidFill>
                  <a:srgbClr val="0000FF"/>
                </a:solidFill>
                <a:latin typeface="Courier New"/>
              </a:rPr>
              <a:t>private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UserDatabaseSource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 { … 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</a:t>
            </a:r>
            <a:r>
              <a:rPr lang="en-US" sz="2400" b="1" strike="noStrike" spc="-1" dirty="0">
                <a:solidFill>
                  <a:srgbClr val="0000FF"/>
                </a:solidFill>
                <a:latin typeface="Courier New"/>
              </a:rPr>
              <a:t>public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static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UserDatabase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 dirty="0" err="1">
                <a:solidFill>
                  <a:srgbClr val="0000FF"/>
                </a:solidFill>
                <a:latin typeface="Courier New"/>
              </a:rPr>
              <a:t>getInstance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() {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	    return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theInstance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; 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public User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readUser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(String username) { … 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  public void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</a:rPr>
              <a:t>writeUser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(User user) { … 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</a:rPr>
              <a:t>}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CustomShape 3"/>
          <p:cNvSpPr/>
          <p:nvPr/>
        </p:nvSpPr>
        <p:spPr>
          <a:xfrm>
            <a:off x="4724280" y="1371600"/>
            <a:ext cx="3428640" cy="609120"/>
          </a:xfrm>
          <a:prstGeom prst="wedgeRoundRectCallout">
            <a:avLst>
              <a:gd name="adj1" fmla="val 18310"/>
              <a:gd name="adj2" fmla="val 183810"/>
              <a:gd name="adj3" fmla="val 16667"/>
            </a:avLst>
          </a:prstGeom>
          <a:noFill/>
          <a:ln w="9360">
            <a:solidFill>
              <a:srgbClr val="000000"/>
            </a:solidFill>
            <a:miter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CustomShape 4"/>
          <p:cNvSpPr/>
          <p:nvPr/>
        </p:nvSpPr>
        <p:spPr>
          <a:xfrm>
            <a:off x="4793400" y="1335240"/>
            <a:ext cx="30463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Static initializer --- executed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when class is loaded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52" name="TextShape 5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553" name="TextShape 6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CF18856-8AC9-4A39-A389-0AC6964ADF7E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80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Interning Pattern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Not a </a:t>
            </a:r>
            <a:r>
              <a:rPr lang="en-US" sz="2100" b="0" strike="noStrike" spc="-1" dirty="0" err="1">
                <a:solidFill>
                  <a:srgbClr val="000000"/>
                </a:solidFill>
                <a:latin typeface="Calibri"/>
              </a:rPr>
              <a:t>GoF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 design pattern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Reuse existing object with same value, instead of creating a new one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E.g., why create multiple Strings “car”? Create a single instance of String “car”!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Less space</a:t>
            </a:r>
          </a:p>
          <a:p>
            <a:pPr marL="514440" lvl="1" indent="-171000">
              <a:lnSpc>
                <a:spcPct val="10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May compare with == instead of </a:t>
            </a:r>
            <a:r>
              <a:rPr lang="en-US" sz="1800" b="1" strike="noStrike" spc="-1" dirty="0">
                <a:solidFill>
                  <a:srgbClr val="000000"/>
                </a:solidFill>
                <a:latin typeface="Courier New"/>
              </a:rPr>
              <a:t>equals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</a:rPr>
              <a:t> and speed the program up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Interning is applied to </a:t>
            </a:r>
            <a:r>
              <a:rPr lang="en-US" sz="2100" b="0" u="sng" strike="noStrike" spc="-1" dirty="0">
                <a:solidFill>
                  <a:srgbClr val="000000"/>
                </a:solidFill>
                <a:uFillTx/>
                <a:latin typeface="Calibri"/>
              </a:rPr>
              <a:t>immutable</a:t>
            </a:r>
            <a:r>
              <a:rPr lang="en-US" sz="2100" b="0" strike="noStrike" spc="-1" dirty="0">
                <a:solidFill>
                  <a:srgbClr val="000000"/>
                </a:solidFill>
                <a:latin typeface="Calibri"/>
              </a:rPr>
              <a:t> objects only</a:t>
            </a:r>
          </a:p>
        </p:txBody>
      </p:sp>
      <p:sp>
        <p:nvSpPr>
          <p:cNvPr id="556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557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533D51A5-5C7A-4AAC-9FF2-36B4DCC1C8B8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81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Shape 1"/>
          <p:cNvSpPr txBox="1"/>
          <p:nvPr/>
        </p:nvSpPr>
        <p:spPr>
          <a:xfrm>
            <a:off x="820440" y="-258203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Interning Pattern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" name="TextShape 2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560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81A3DDE8-0A38-4CAD-BD54-D85EBBC1A982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82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561" name="CustomShape 4"/>
          <p:cNvSpPr/>
          <p:nvPr/>
        </p:nvSpPr>
        <p:spPr>
          <a:xfrm>
            <a:off x="228600" y="2286000"/>
            <a:ext cx="1752120" cy="68544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2" name="CustomShape 5"/>
          <p:cNvSpPr/>
          <p:nvPr/>
        </p:nvSpPr>
        <p:spPr>
          <a:xfrm>
            <a:off x="156960" y="2449440"/>
            <a:ext cx="1837800" cy="3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Arial"/>
                <a:ea typeface="MS PGothic"/>
              </a:rPr>
              <a:t>(Street-Segment)</a:t>
            </a:r>
            <a:endParaRPr lang="en-US" sz="1700" b="0" strike="noStrike" spc="-1">
              <a:latin typeface="Arial"/>
            </a:endParaRPr>
          </a:p>
        </p:txBody>
      </p:sp>
      <p:sp>
        <p:nvSpPr>
          <p:cNvPr id="563" name="CustomShape 6"/>
          <p:cNvSpPr/>
          <p:nvPr/>
        </p:nvSpPr>
        <p:spPr>
          <a:xfrm>
            <a:off x="303120" y="4952880"/>
            <a:ext cx="1752120" cy="68544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4" name="CustomShape 7"/>
          <p:cNvSpPr/>
          <p:nvPr/>
        </p:nvSpPr>
        <p:spPr>
          <a:xfrm>
            <a:off x="290520" y="5105520"/>
            <a:ext cx="1837800" cy="3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Arial"/>
                <a:ea typeface="MS PGothic"/>
              </a:rPr>
              <a:t>(Street-Segment)</a:t>
            </a:r>
            <a:endParaRPr lang="en-US" sz="1700" b="0" strike="noStrike" spc="-1">
              <a:latin typeface="Arial"/>
            </a:endParaRPr>
          </a:p>
        </p:txBody>
      </p:sp>
      <p:sp>
        <p:nvSpPr>
          <p:cNvPr id="565" name="CustomShape 8"/>
          <p:cNvSpPr/>
          <p:nvPr/>
        </p:nvSpPr>
        <p:spPr>
          <a:xfrm>
            <a:off x="2382840" y="1371600"/>
            <a:ext cx="1752120" cy="68544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9"/>
          <p:cNvSpPr/>
          <p:nvPr/>
        </p:nvSpPr>
        <p:spPr>
          <a:xfrm>
            <a:off x="2363400" y="1371600"/>
            <a:ext cx="185004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1-100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(Street-NumberSet)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67" name="CustomShape 10"/>
          <p:cNvSpPr/>
          <p:nvPr/>
        </p:nvSpPr>
        <p:spPr>
          <a:xfrm>
            <a:off x="2406600" y="2286000"/>
            <a:ext cx="1752120" cy="66960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CustomShape 11"/>
          <p:cNvSpPr/>
          <p:nvPr/>
        </p:nvSpPr>
        <p:spPr>
          <a:xfrm>
            <a:off x="2732400" y="2289240"/>
            <a:ext cx="11581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“Univ. Way”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(String)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69" name="CustomShape 12"/>
          <p:cNvSpPr/>
          <p:nvPr/>
        </p:nvSpPr>
        <p:spPr>
          <a:xfrm>
            <a:off x="2462040" y="3276720"/>
            <a:ext cx="1752120" cy="60912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0" name="CustomShape 13"/>
          <p:cNvSpPr/>
          <p:nvPr/>
        </p:nvSpPr>
        <p:spPr>
          <a:xfrm>
            <a:off x="2925000" y="3276720"/>
            <a:ext cx="8838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“O2139”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(String)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71" name="CustomShape 14"/>
          <p:cNvSpPr/>
          <p:nvPr/>
        </p:nvSpPr>
        <p:spPr>
          <a:xfrm>
            <a:off x="2436840" y="4038480"/>
            <a:ext cx="1752120" cy="68544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2" name="CustomShape 15"/>
          <p:cNvSpPr/>
          <p:nvPr/>
        </p:nvSpPr>
        <p:spPr>
          <a:xfrm>
            <a:off x="2415600" y="4038480"/>
            <a:ext cx="185004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101-200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(Street-NumberSet)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73" name="CustomShape 16"/>
          <p:cNvSpPr/>
          <p:nvPr/>
        </p:nvSpPr>
        <p:spPr>
          <a:xfrm>
            <a:off x="2459160" y="4952880"/>
            <a:ext cx="1752120" cy="66960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CustomShape 17"/>
          <p:cNvSpPr/>
          <p:nvPr/>
        </p:nvSpPr>
        <p:spPr>
          <a:xfrm>
            <a:off x="2785320" y="4956120"/>
            <a:ext cx="11581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“Univ. Way”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(String)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75" name="CustomShape 18"/>
          <p:cNvSpPr/>
          <p:nvPr/>
        </p:nvSpPr>
        <p:spPr>
          <a:xfrm>
            <a:off x="2514600" y="5943600"/>
            <a:ext cx="1752120" cy="60912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6" name="CustomShape 19"/>
          <p:cNvSpPr/>
          <p:nvPr/>
        </p:nvSpPr>
        <p:spPr>
          <a:xfrm>
            <a:off x="2977200" y="5943600"/>
            <a:ext cx="8838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“O2139”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(String)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77" name="CustomShape 20"/>
          <p:cNvSpPr/>
          <p:nvPr/>
        </p:nvSpPr>
        <p:spPr>
          <a:xfrm flipV="1">
            <a:off x="1723091" y="1679040"/>
            <a:ext cx="637920" cy="73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8" name="CustomShape 21"/>
          <p:cNvSpPr/>
          <p:nvPr/>
        </p:nvSpPr>
        <p:spPr>
          <a:xfrm flipV="1">
            <a:off x="2000160" y="2611800"/>
            <a:ext cx="406080" cy="6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9" name="CustomShape 22"/>
          <p:cNvSpPr/>
          <p:nvPr/>
        </p:nvSpPr>
        <p:spPr>
          <a:xfrm>
            <a:off x="1724040" y="2871720"/>
            <a:ext cx="738000" cy="709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0" name="CustomShape 23"/>
          <p:cNvSpPr/>
          <p:nvPr/>
        </p:nvSpPr>
        <p:spPr>
          <a:xfrm flipV="1">
            <a:off x="1700593" y="4199384"/>
            <a:ext cx="637920" cy="671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CustomShape 24"/>
          <p:cNvSpPr/>
          <p:nvPr/>
        </p:nvSpPr>
        <p:spPr>
          <a:xfrm flipV="1">
            <a:off x="1981080" y="5239440"/>
            <a:ext cx="477360" cy="4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CustomShape 25"/>
          <p:cNvSpPr/>
          <p:nvPr/>
        </p:nvSpPr>
        <p:spPr>
          <a:xfrm>
            <a:off x="1798560" y="5538960"/>
            <a:ext cx="715680" cy="709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3" name="CustomShape 26"/>
          <p:cNvSpPr/>
          <p:nvPr/>
        </p:nvSpPr>
        <p:spPr>
          <a:xfrm>
            <a:off x="4649760" y="2209680"/>
            <a:ext cx="1752120" cy="68544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4" name="CustomShape 27"/>
          <p:cNvSpPr/>
          <p:nvPr/>
        </p:nvSpPr>
        <p:spPr>
          <a:xfrm>
            <a:off x="4578840" y="2373480"/>
            <a:ext cx="1837800" cy="3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Arial"/>
                <a:ea typeface="MS PGothic"/>
              </a:rPr>
              <a:t>(Street-Segment)</a:t>
            </a:r>
            <a:endParaRPr lang="en-US" sz="1700" b="0" strike="noStrike" spc="-1">
              <a:latin typeface="Arial"/>
            </a:endParaRPr>
          </a:p>
        </p:txBody>
      </p:sp>
      <p:sp>
        <p:nvSpPr>
          <p:cNvPr id="585" name="CustomShape 28"/>
          <p:cNvSpPr/>
          <p:nvPr/>
        </p:nvSpPr>
        <p:spPr>
          <a:xfrm>
            <a:off x="4724280" y="4876920"/>
            <a:ext cx="1752120" cy="68544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6" name="CustomShape 29"/>
          <p:cNvSpPr/>
          <p:nvPr/>
        </p:nvSpPr>
        <p:spPr>
          <a:xfrm>
            <a:off x="4711680" y="5029200"/>
            <a:ext cx="1837800" cy="3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700" b="0" strike="noStrike" spc="-1">
                <a:solidFill>
                  <a:srgbClr val="000000"/>
                </a:solidFill>
                <a:latin typeface="Arial"/>
                <a:ea typeface="MS PGothic"/>
              </a:rPr>
              <a:t>(Street-Segment)</a:t>
            </a:r>
            <a:endParaRPr lang="en-US" sz="1700" b="0" strike="noStrike" spc="-1">
              <a:latin typeface="Arial"/>
            </a:endParaRPr>
          </a:p>
        </p:txBody>
      </p:sp>
      <p:sp>
        <p:nvSpPr>
          <p:cNvPr id="587" name="CustomShape 30"/>
          <p:cNvSpPr/>
          <p:nvPr/>
        </p:nvSpPr>
        <p:spPr>
          <a:xfrm>
            <a:off x="6932520" y="1523880"/>
            <a:ext cx="1752120" cy="68544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8" name="CustomShape 31"/>
          <p:cNvSpPr/>
          <p:nvPr/>
        </p:nvSpPr>
        <p:spPr>
          <a:xfrm>
            <a:off x="6911640" y="1523880"/>
            <a:ext cx="185004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1-100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(Street-NumberSet)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89" name="CustomShape 32"/>
          <p:cNvSpPr/>
          <p:nvPr/>
        </p:nvSpPr>
        <p:spPr>
          <a:xfrm>
            <a:off x="6954840" y="2438280"/>
            <a:ext cx="1752120" cy="66960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0" name="CustomShape 33"/>
          <p:cNvSpPr/>
          <p:nvPr/>
        </p:nvSpPr>
        <p:spPr>
          <a:xfrm>
            <a:off x="7281000" y="2441520"/>
            <a:ext cx="11581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“Univ. Way”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(String)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91" name="CustomShape 34"/>
          <p:cNvSpPr/>
          <p:nvPr/>
        </p:nvSpPr>
        <p:spPr>
          <a:xfrm>
            <a:off x="7010280" y="3429000"/>
            <a:ext cx="1752120" cy="60912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2" name="CustomShape 35"/>
          <p:cNvSpPr/>
          <p:nvPr/>
        </p:nvSpPr>
        <p:spPr>
          <a:xfrm>
            <a:off x="7473240" y="3429000"/>
            <a:ext cx="88380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“O2139”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(String)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93" name="CustomShape 36"/>
          <p:cNvSpPr/>
          <p:nvPr/>
        </p:nvSpPr>
        <p:spPr>
          <a:xfrm>
            <a:off x="7008840" y="4572000"/>
            <a:ext cx="1752120" cy="68544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4" name="CustomShape 37"/>
          <p:cNvSpPr/>
          <p:nvPr/>
        </p:nvSpPr>
        <p:spPr>
          <a:xfrm>
            <a:off x="6987600" y="4572000"/>
            <a:ext cx="185004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101-200</a:t>
            </a:r>
            <a:endParaRPr lang="en-US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500" b="0" strike="noStrike" spc="-1">
                <a:solidFill>
                  <a:srgbClr val="000000"/>
                </a:solidFill>
                <a:latin typeface="Arial"/>
                <a:ea typeface="MS PGothic"/>
              </a:rPr>
              <a:t>(Street-NumberSet)</a:t>
            </a:r>
            <a:endParaRPr lang="en-US" sz="1500" b="0" strike="noStrike" spc="-1">
              <a:latin typeface="Arial"/>
            </a:endParaRPr>
          </a:p>
        </p:txBody>
      </p:sp>
      <p:sp>
        <p:nvSpPr>
          <p:cNvPr id="595" name="CustomShape 38"/>
          <p:cNvSpPr/>
          <p:nvPr/>
        </p:nvSpPr>
        <p:spPr>
          <a:xfrm flipV="1">
            <a:off x="6069960" y="1846800"/>
            <a:ext cx="785520" cy="44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6" name="CustomShape 39"/>
          <p:cNvSpPr/>
          <p:nvPr/>
        </p:nvSpPr>
        <p:spPr>
          <a:xfrm>
            <a:off x="6146640" y="2795760"/>
            <a:ext cx="86328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CustomShape 40"/>
          <p:cNvSpPr/>
          <p:nvPr/>
        </p:nvSpPr>
        <p:spPr>
          <a:xfrm>
            <a:off x="6402240" y="2552760"/>
            <a:ext cx="552240" cy="220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8" name="CustomShape 41"/>
          <p:cNvSpPr/>
          <p:nvPr/>
        </p:nvSpPr>
        <p:spPr>
          <a:xfrm flipV="1">
            <a:off x="6236100" y="2874240"/>
            <a:ext cx="734760" cy="2203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CustomShape 42"/>
          <p:cNvSpPr/>
          <p:nvPr/>
        </p:nvSpPr>
        <p:spPr>
          <a:xfrm flipV="1">
            <a:off x="6454440" y="3756240"/>
            <a:ext cx="533160" cy="148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0" name="CustomShape 43"/>
          <p:cNvSpPr/>
          <p:nvPr/>
        </p:nvSpPr>
        <p:spPr>
          <a:xfrm rot="820297" flipV="1">
            <a:off x="6477721" y="4723920"/>
            <a:ext cx="402599" cy="6699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5B9BD5"/>
            </a:solidFill>
            <a:round/>
            <a:tailEnd type="triangle" w="med" len="med"/>
          </a:ln>
          <a:effectLst>
            <a:outerShdw dist="20160" dir="5400000">
              <a:srgbClr val="80808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Interning Pattern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2" name="TextShape 2"/>
          <p:cNvSpPr txBox="1"/>
          <p:nvPr/>
        </p:nvSpPr>
        <p:spPr>
          <a:xfrm>
            <a:off x="228600" y="1600200"/>
            <a:ext cx="8915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Maintain a collection of all names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If an object already exists return that object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HashMap&lt;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  <a:ea typeface="ＭＳ Ｐゴシック"/>
              </a:rPr>
              <a:t>String,String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&gt; names;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String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  <a:ea typeface="ＭＳ Ｐゴシック"/>
              </a:rPr>
              <a:t>canonicalName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(String n) {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   if (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  <a:ea typeface="ＭＳ Ｐゴシック"/>
              </a:rPr>
              <a:t>names.containsKey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(n)) 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     return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  <a:ea typeface="ＭＳ Ｐゴシック"/>
              </a:rPr>
              <a:t>names.get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(n);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   else {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    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  <a:ea typeface="ＭＳ Ｐゴシック"/>
              </a:rPr>
              <a:t>names.put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(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Courier New"/>
                <a:ea typeface="ＭＳ Ｐゴシック"/>
              </a:rPr>
              <a:t>n,n</a:t>
            </a: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);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     return n;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   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7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Java supports interning for Strings: 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800" b="1" strike="noStrike" spc="-1" dirty="0" err="1">
                <a:solidFill>
                  <a:srgbClr val="000000"/>
                </a:solidFill>
                <a:latin typeface="Courier New"/>
                <a:ea typeface="ＭＳ Ｐゴシック"/>
              </a:rPr>
              <a:t>s.intern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() 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returns a canonical representation of</a:t>
            </a:r>
            <a:r>
              <a:rPr lang="en-US" sz="2800" b="1" strike="noStrike" spc="-1" dirty="0">
                <a:solidFill>
                  <a:srgbClr val="000000"/>
                </a:solidFill>
                <a:latin typeface="Courier New"/>
                <a:ea typeface="ＭＳ Ｐゴシック"/>
              </a:rPr>
              <a:t> s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3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604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2841548-66DF-4561-BECB-636FCFDC93D5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83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605" name="CustomShape 5"/>
          <p:cNvSpPr/>
          <p:nvPr/>
        </p:nvSpPr>
        <p:spPr>
          <a:xfrm>
            <a:off x="4724280" y="874800"/>
            <a:ext cx="3640680" cy="609120"/>
          </a:xfrm>
          <a:prstGeom prst="wedgeRoundRectCallout">
            <a:avLst>
              <a:gd name="adj1" fmla="val -49685"/>
              <a:gd name="adj2" fmla="val 246009"/>
              <a:gd name="adj3" fmla="val 16667"/>
            </a:avLst>
          </a:prstGeom>
          <a:noFill/>
          <a:ln w="9360">
            <a:solidFill>
              <a:srgbClr val="000000"/>
            </a:solidFill>
            <a:miter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6"/>
          <p:cNvSpPr/>
          <p:nvPr/>
        </p:nvSpPr>
        <p:spPr>
          <a:xfrm>
            <a:off x="4669560" y="1001880"/>
            <a:ext cx="3695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Why not a HashSet but HashMap?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Java Strings Can be Interned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8" name="TextShape 2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609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1FB6626-F8FC-4B96-855A-0BE97EDC1095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84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610" name="CustomShape 4"/>
          <p:cNvSpPr/>
          <p:nvPr/>
        </p:nvSpPr>
        <p:spPr>
          <a:xfrm>
            <a:off x="628560" y="1795396"/>
            <a:ext cx="5472360" cy="33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public static void main(String[] 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</a:rPr>
              <a:t>args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) {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	String a = "cat";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	String b = "cat";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	String c = new String("cat");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	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	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</a:rPr>
              <a:t>System.out.println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(a == b);   // prints true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	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</a:rPr>
              <a:t>System.out.println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</a:rPr>
              <a:t>a.equals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(b));  // prints true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	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	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</a:rPr>
              <a:t>System.out.println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(a == c);   // prints false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	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</a:rPr>
              <a:t>System.out.println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1800" b="1" strike="noStrike" spc="-1" dirty="0" err="1">
                <a:solidFill>
                  <a:srgbClr val="000000"/>
                </a:solidFill>
                <a:latin typeface="Calibri"/>
              </a:rPr>
              <a:t>a.equals</a:t>
            </a: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(c));  // prints true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Calibri"/>
              </a:rPr>
              <a:t>	}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JavaDoc for String.intern()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2" name="TextShape 2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613" name="TextShape 3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A63FA532-41A9-42D9-B9F7-05F20E057360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85</a:t>
            </a:fld>
            <a:endParaRPr lang="en-US" sz="900" b="0" strike="noStrike" spc="-1">
              <a:latin typeface="Times New Roman"/>
            </a:endParaRPr>
          </a:p>
        </p:txBody>
      </p:sp>
      <p:sp>
        <p:nvSpPr>
          <p:cNvPr id="614" name="CustomShape 4"/>
          <p:cNvSpPr/>
          <p:nvPr/>
        </p:nvSpPr>
        <p:spPr>
          <a:xfrm>
            <a:off x="670320" y="1752480"/>
            <a:ext cx="7030080" cy="495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public String intern()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Returns a canonical representation for the string object.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A pool of strings, initially empty, is maintained privately by the class String.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When the intern method is invoked, if the pool already contains a string equal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to this String object as determined by the equals(Object) method, then the string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from the pool is returned. Otherwise, this String object is added to the pool and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a reference to this String object is returned.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It follows that for any two strings s and t, s.intern() == t.intern() is true if and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only if s.equals(t) is true.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All literal strings and string-valued constant expressions are interned.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String literals are defined in section 3.10.5 of the The Java™ Language Specification.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Returns: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a string that has the same contents as this string, but is guaranteed to be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</a:rPr>
              <a:t>from a pool of unique strings.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Why Not HashSet?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6" name="TextShape 2"/>
          <p:cNvSpPr txBox="1"/>
          <p:nvPr/>
        </p:nvSpPr>
        <p:spPr>
          <a:xfrm>
            <a:off x="228600" y="1600200"/>
            <a:ext cx="89150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Maintain a collection of all names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If an object already exists return that object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HashSet&lt;String&gt; names;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String canonicalName(String n)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   if (names.contains(n))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     return n;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   else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     names.add(n);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     return n;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  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7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7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618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772A301-1EDC-445C-AFE5-A9555655F13B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86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What’s wrong with java.lang.Boolean?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" name="TextShape 2"/>
          <p:cNvSpPr txBox="1"/>
          <p:nvPr/>
        </p:nvSpPr>
        <p:spPr>
          <a:xfrm>
            <a:off x="0" y="1600200"/>
            <a:ext cx="9143640" cy="45320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public class Boolean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private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final boolean value;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2400" b="1" strike="noStrike" spc="-1">
                <a:solidFill>
                  <a:srgbClr val="0000FF"/>
                </a:solidFill>
                <a:latin typeface="Courier New"/>
              </a:rPr>
              <a:t>public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Boolean(boolean value) {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this.value = value;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public static Boolean FALSE=new Boolean(false);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public static Boolean TRUE=new Boolean(true);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public static Boolean </a:t>
            </a:r>
            <a:r>
              <a:rPr lang="en-US" sz="2400" b="1" strike="noStrike" spc="-1">
                <a:solidFill>
                  <a:srgbClr val="FF0000"/>
                </a:solidFill>
                <a:latin typeface="Courier New"/>
              </a:rPr>
              <a:t>valueOf</a:t>
            </a: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(boolean value) {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if (value) return TRUE;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else return FALSE;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}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1" strike="noStrike" spc="-1">
                <a:solidFill>
                  <a:srgbClr val="000000"/>
                </a:solidFill>
                <a:latin typeface="Courier New"/>
              </a:rPr>
              <a:t>    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622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D08DB305-9E21-45F5-B4BC-4F0F32D3A469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87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623" name="CustomShape 5"/>
          <p:cNvSpPr/>
          <p:nvPr/>
        </p:nvSpPr>
        <p:spPr>
          <a:xfrm>
            <a:off x="5056200" y="2100240"/>
            <a:ext cx="3428640" cy="609120"/>
          </a:xfrm>
          <a:prstGeom prst="wedgeRoundRectCallout">
            <a:avLst>
              <a:gd name="adj1" fmla="val -49685"/>
              <a:gd name="adj2" fmla="val 246009"/>
              <a:gd name="adj3" fmla="val 16667"/>
            </a:avLst>
          </a:prstGeom>
          <a:noFill/>
          <a:ln w="9360">
            <a:solidFill>
              <a:srgbClr val="000000"/>
            </a:solidFill>
            <a:miter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5042520" y="2063880"/>
            <a:ext cx="31240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Factory method --- produces 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the appropriate instance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What’s wrong with java.lang.Boolean?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6" name="TextShape 2"/>
          <p:cNvSpPr txBox="1"/>
          <p:nvPr/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Note: It is rarely appropriate to use this constructor. Unless a new instance is required, 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The static factory valueOf(boolean) is generally a better choice. 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It is likely to yield significantly better space and time performance.</a:t>
            </a:r>
          </a:p>
          <a:p>
            <a:pPr marL="171360" indent="-1710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100" b="0" strike="noStrike" spc="-1">
                <a:solidFill>
                  <a:srgbClr val="000000"/>
                </a:solidFill>
                <a:latin typeface="Calibri"/>
              </a:rPr>
              <a:t>Deprecated since Java 9</a:t>
            </a:r>
          </a:p>
          <a:p>
            <a:pPr>
              <a:lnSpc>
                <a:spcPct val="90000"/>
              </a:lnSpc>
              <a:spcBef>
                <a:spcPts val="751"/>
              </a:spcBef>
            </a:pPr>
            <a:endParaRPr lang="en-US" sz="2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7" name="TextShape 3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628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E4BE4B1-5577-46FA-9060-5BC696921F40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88</a:t>
            </a:fld>
            <a:endParaRPr lang="en-US" sz="9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300" b="0" strike="noStrike" spc="-1">
                <a:solidFill>
                  <a:srgbClr val="000000"/>
                </a:solidFill>
                <a:latin typeface="Calibri Light"/>
              </a:rPr>
              <a:t>What’s wrong with java.lang.Boolean?</a:t>
            </a:r>
            <a:endParaRPr lang="en-US" sz="3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0" name="TextShape 2"/>
          <p:cNvSpPr txBox="1"/>
          <p:nvPr/>
        </p:nvSpPr>
        <p:spPr>
          <a:xfrm>
            <a:off x="228600" y="1487520"/>
            <a:ext cx="8726040" cy="45320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Boolean constructor should have been private: would have forced </a:t>
            </a:r>
            <a:r>
              <a:rPr lang="en-US" sz="2800" b="0" u="sng" strike="noStrike" spc="-1">
                <a:solidFill>
                  <a:srgbClr val="000000"/>
                </a:solidFill>
                <a:uFillTx/>
                <a:latin typeface="Calibri"/>
                <a:ea typeface="ＭＳ Ｐゴシック"/>
              </a:rPr>
              <a:t>interning</a:t>
            </a: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through </a:t>
            </a:r>
            <a:r>
              <a:rPr lang="en-US" sz="2800" b="1" strike="noStrike" spc="-1">
                <a:solidFill>
                  <a:srgbClr val="000000"/>
                </a:solidFill>
                <a:latin typeface="Courier New"/>
                <a:ea typeface="ＭＳ Ｐゴシック"/>
              </a:rPr>
              <a:t>valueOf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Spec warns </a:t>
            </a:r>
            <a:r>
              <a:rPr lang="en-US" sz="2800" b="0" strike="noStrike" spc="-1">
                <a:solidFill>
                  <a:srgbClr val="FF0000"/>
                </a:solidFill>
                <a:latin typeface="Calibri"/>
                <a:ea typeface="ＭＳ Ｐゴシック"/>
              </a:rPr>
              <a:t>against</a:t>
            </a: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using the constructor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171360" indent="-171000">
              <a:lnSpc>
                <a:spcPct val="10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Joshua Bloch, lead designer of many Java libraries, in 2004: 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The </a:t>
            </a:r>
            <a:r>
              <a:rPr lang="en-US" sz="2400" b="0" u="sng" strike="noStrike" spc="-1">
                <a:solidFill>
                  <a:srgbClr val="000000"/>
                </a:solidFill>
                <a:uFillTx/>
                <a:latin typeface="Calibri"/>
                <a:ea typeface="ＭＳ Ｐゴシック"/>
              </a:rPr>
              <a:t>Boolean type should not have had public constructors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. There's really no great advantage to allow multiple trues or multiple falses, and I've seen programs </a:t>
            </a: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ＭＳ Ｐゴシック"/>
              </a:rPr>
              <a:t>that produce millions of trues and millions of falses</a:t>
            </a: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creating needless work for the garbage collector.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51"/>
              </a:spcBef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ＭＳ Ｐゴシック"/>
              </a:rPr>
              <a:t>    </a:t>
            </a:r>
            <a:r>
              <a:rPr lang="en-US" sz="2400" b="0" strike="noStrike" spc="-1">
                <a:solidFill>
                  <a:srgbClr val="0000FF"/>
                </a:solidFill>
                <a:latin typeface="Calibri"/>
                <a:ea typeface="ＭＳ Ｐゴシック"/>
              </a:rPr>
              <a:t>So, in the case of immutables, I think factory methods are</a:t>
            </a:r>
            <a:br/>
            <a:r>
              <a:rPr lang="en-US" sz="2400" b="0" strike="noStrike" spc="-1">
                <a:solidFill>
                  <a:srgbClr val="0000FF"/>
                </a:solidFill>
                <a:latin typeface="Calibri"/>
                <a:ea typeface="ＭＳ Ｐゴシック"/>
              </a:rPr>
              <a:t>    great.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1" name="TextShape 3"/>
          <p:cNvSpPr txBox="1"/>
          <p:nvPr/>
        </p:nvSpPr>
        <p:spPr>
          <a:xfrm>
            <a:off x="228600" y="6324480"/>
            <a:ext cx="6095520" cy="456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B8B8B"/>
                </a:solidFill>
                <a:latin typeface="Arial"/>
                <a:ea typeface="MS PGothic"/>
              </a:rPr>
              <a:t>CSCI 2600, Spring 2021</a:t>
            </a:r>
            <a:endParaRPr lang="en-US" sz="1400" b="0" strike="noStrike" spc="-1" dirty="0">
              <a:latin typeface="Times New Roman"/>
            </a:endParaRPr>
          </a:p>
        </p:txBody>
      </p:sp>
      <p:sp>
        <p:nvSpPr>
          <p:cNvPr id="632" name="TextShape 4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E5B7547-9253-4B7E-8006-B95138290D58}" type="slidenum">
              <a:rPr lang="en-US" sz="1400" b="0" strike="noStrike" spc="-1">
                <a:solidFill>
                  <a:srgbClr val="8B8B8B"/>
                </a:solidFill>
                <a:latin typeface="Tahoma"/>
                <a:ea typeface="MS PGothic"/>
              </a:rPr>
              <a:t>89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900" b="0" strike="noStrike" spc="-1" dirty="0">
                <a:solidFill>
                  <a:srgbClr val="8B8B8B"/>
                </a:solidFill>
                <a:latin typeface="Calibri"/>
              </a:rPr>
              <a:t>CSCI 2600, Spring 2021</a:t>
            </a:r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243" name="TextShape 2"/>
          <p:cNvSpPr txBox="1"/>
          <p:nvPr/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0CAB4CA2-9374-47A4-9AC5-2E2846052123}" type="slidenum">
              <a:rPr lang="en-US" sz="900" b="0" strike="noStrike" spc="-1">
                <a:solidFill>
                  <a:srgbClr val="8B8B8B"/>
                </a:solidFill>
                <a:latin typeface="Calibri"/>
              </a:rPr>
              <a:t>9</a:t>
            </a:fld>
            <a:endParaRPr lang="en-US" sz="900" b="0" strike="noStrike" spc="-1">
              <a:latin typeface="Times New Roman"/>
            </a:endParaRPr>
          </a:p>
        </p:txBody>
      </p:sp>
      <p:pic>
        <p:nvPicPr>
          <p:cNvPr id="244" name="Picture 3"/>
          <p:cNvPicPr/>
          <p:nvPr/>
        </p:nvPicPr>
        <p:blipFill>
          <a:blip r:embed="rId3"/>
          <a:stretch/>
        </p:blipFill>
        <p:spPr>
          <a:xfrm>
            <a:off x="1082160" y="0"/>
            <a:ext cx="697932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84208</TotalTime>
  <Words>7615</Words>
  <Application>Microsoft Macintosh PowerPoint</Application>
  <PresentationFormat>On-screen Show (4:3)</PresentationFormat>
  <Paragraphs>1351</Paragraphs>
  <Slides>89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89</vt:i4>
      </vt:variant>
    </vt:vector>
  </HeadingPairs>
  <TitlesOfParts>
    <vt:vector size="103" baseType="lpstr">
      <vt:lpstr>Arial</vt:lpstr>
      <vt:lpstr>Calibri</vt:lpstr>
      <vt:lpstr>Calibri Light</vt:lpstr>
      <vt:lpstr>Courier New</vt:lpstr>
      <vt:lpstr>Symbol</vt:lpstr>
      <vt:lpstr>Tahoma</vt:lpstr>
      <vt:lpstr>Times New Roman</vt:lpstr>
      <vt:lpstr>Wingdings</vt:lpstr>
      <vt:lpstr>Office Theme</vt:lpstr>
      <vt:lpstr>Office Theme</vt:lpstr>
      <vt:lpstr>Office Theme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Solutions to common programming problems</vt:lpstr>
      <vt:lpstr>Encapsulation (information hiding)</vt:lpstr>
      <vt:lpstr>Subclassing (inheritance)</vt:lpstr>
      <vt:lpstr>Iteration/Recursion</vt:lpstr>
      <vt:lpstr>Exceptions</vt:lpstr>
      <vt:lpstr>Generics</vt:lpstr>
      <vt:lpstr>Other problems</vt:lpstr>
      <vt:lpstr>PowerPoint Presentation</vt:lpstr>
      <vt:lpstr>PowerPoint Presentation</vt:lpstr>
      <vt:lpstr>PowerPoint Presentation</vt:lpstr>
      <vt:lpstr>Why Should You Care?</vt:lpstr>
      <vt:lpstr>PowerPoint Presentation</vt:lpstr>
      <vt:lpstr>PowerPoint Presentation</vt:lpstr>
      <vt:lpstr>PowerPoint Presentation</vt:lpstr>
      <vt:lpstr>PowerPoint Presentation</vt:lpstr>
      <vt:lpstr>Factory Patterns</vt:lpstr>
      <vt:lpstr>Factory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Factory Method</vt:lpstr>
      <vt:lpstr>PowerPoint Presentation</vt:lpstr>
      <vt:lpstr>PowerPoint Presentation</vt:lpstr>
      <vt:lpstr>Maze Game</vt:lpstr>
      <vt:lpstr>Maze Game</vt:lpstr>
      <vt:lpstr>Maze Game</vt:lpstr>
      <vt:lpstr>Maze Game version 2</vt:lpstr>
      <vt:lpstr>Maze Game version 2</vt:lpstr>
      <vt:lpstr>Maze Game version 2</vt:lpstr>
      <vt:lpstr>PowerPoint Presentation</vt:lpstr>
      <vt:lpstr>PowerPoint Presentation</vt:lpstr>
      <vt:lpstr>PowerPoint Presentation</vt:lpstr>
      <vt:lpstr>Factories</vt:lpstr>
      <vt:lpstr>Factory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Bicycle Factories</vt:lpstr>
      <vt:lpstr>PowerPoint Presentation</vt:lpstr>
      <vt:lpstr>PowerPoint Presentation</vt:lpstr>
      <vt:lpstr>PowerPoint Presentation</vt:lpstr>
      <vt:lpstr>Functional Factory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Java Clone</vt:lpstr>
      <vt:lpstr>Java Clone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clones dangerous?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Rensselaer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Languages  CSCI 4430 &amp; CSCI 6969</dc:title>
  <dc:subject/>
  <dc:creator>student</dc:creator>
  <dc:description/>
  <cp:lastModifiedBy>Varela, Carlos A</cp:lastModifiedBy>
  <cp:revision>13253</cp:revision>
  <cp:lastPrinted>2021-04-15T16:05:58Z</cp:lastPrinted>
  <dcterms:created xsi:type="dcterms:W3CDTF">2010-08-29T20:20:29Z</dcterms:created>
  <dcterms:modified xsi:type="dcterms:W3CDTF">2021-04-19T16:08:17Z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Rensselaer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70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70</vt:i4>
  </property>
</Properties>
</file>