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16"/>
  </p:notesMasterIdLst>
  <p:sldIdLst>
    <p:sldId id="256" r:id="rId4"/>
    <p:sldId id="268" r:id="rId5"/>
    <p:sldId id="257" r:id="rId6"/>
    <p:sldId id="258" r:id="rId7"/>
    <p:sldId id="270" r:id="rId8"/>
    <p:sldId id="259" r:id="rId9"/>
    <p:sldId id="260" r:id="rId10"/>
    <p:sldId id="261" r:id="rId11"/>
    <p:sldId id="263" r:id="rId12"/>
    <p:sldId id="264"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97"/>
    <p:restoredTop sz="79034" autoAdjust="0"/>
  </p:normalViewPr>
  <p:slideViewPr>
    <p:cSldViewPr snapToGrid="0">
      <p:cViewPr varScale="1">
        <p:scale>
          <a:sx n="57" d="100"/>
          <a:sy n="57" d="100"/>
        </p:scale>
        <p:origin x="1146" y="72"/>
      </p:cViewPr>
      <p:guideLst/>
    </p:cSldViewPr>
  </p:slideViewPr>
  <p:notesTextViewPr>
    <p:cViewPr>
      <p:scale>
        <a:sx n="1" d="1"/>
        <a:sy n="1" d="1"/>
      </p:scale>
      <p:origin x="0" y="0"/>
    </p:cViewPr>
  </p:notesTextViewPr>
  <p:notesViewPr>
    <p:cSldViewPr snapToGrid="0">
      <p:cViewPr varScale="1">
        <p:scale>
          <a:sx n="55" d="100"/>
          <a:sy n="55" d="100"/>
        </p:scale>
        <p:origin x="288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3" name="PlaceHolder 1"/>
          <p:cNvSpPr>
            <a:spLocks noGrp="1" noRot="1" noChangeAspect="1"/>
          </p:cNvSpPr>
          <p:nvPr>
            <p:ph type="sldImg"/>
          </p:nvPr>
        </p:nvSpPr>
        <p:spPr>
          <a:xfrm>
            <a:off x="533400" y="763588"/>
            <a:ext cx="6704013" cy="3771900"/>
          </a:xfrm>
          <a:prstGeom prst="rect">
            <a:avLst/>
          </a:prstGeom>
        </p:spPr>
        <p:txBody>
          <a:bodyPr lIns="0" tIns="0" rIns="0" bIns="0" anchor="ctr"/>
          <a:lstStyle/>
          <a:p>
            <a:r>
              <a:rPr lang="en-US" sz="1800" b="0" strike="noStrike" spc="-1">
                <a:solidFill>
                  <a:srgbClr val="000000"/>
                </a:solidFill>
                <a:latin typeface="Calibri"/>
              </a:rPr>
              <a:t>Click to move the slide</a:t>
            </a:r>
          </a:p>
        </p:txBody>
      </p:sp>
      <p:sp>
        <p:nvSpPr>
          <p:cNvPr id="124" name="PlaceHolder 2"/>
          <p:cNvSpPr>
            <a:spLocks noGrp="1"/>
          </p:cNvSpPr>
          <p:nvPr>
            <p:ph type="body"/>
          </p:nvPr>
        </p:nvSpPr>
        <p:spPr>
          <a:xfrm>
            <a:off x="777240" y="4777560"/>
            <a:ext cx="6217560" cy="4525920"/>
          </a:xfrm>
          <a:prstGeom prst="rect">
            <a:avLst/>
          </a:prstGeom>
        </p:spPr>
        <p:txBody>
          <a:bodyPr lIns="0" tIns="0" rIns="0" bIns="0"/>
          <a:lstStyle/>
          <a:p>
            <a:r>
              <a:rPr lang="en-US" sz="2000" b="0" strike="noStrike" spc="-1">
                <a:latin typeface="Arial"/>
              </a:rPr>
              <a:t>Click to edit the notes format</a:t>
            </a:r>
          </a:p>
        </p:txBody>
      </p:sp>
      <p:sp>
        <p:nvSpPr>
          <p:cNvPr id="125" name="PlaceHolder 3"/>
          <p:cNvSpPr>
            <a:spLocks noGrp="1"/>
          </p:cNvSpPr>
          <p:nvPr>
            <p:ph type="hdr"/>
          </p:nvPr>
        </p:nvSpPr>
        <p:spPr>
          <a:xfrm>
            <a:off x="0" y="0"/>
            <a:ext cx="3372840" cy="502560"/>
          </a:xfrm>
          <a:prstGeom prst="rect">
            <a:avLst/>
          </a:prstGeom>
        </p:spPr>
        <p:txBody>
          <a:bodyPr lIns="0" tIns="0" rIns="0" bIns="0"/>
          <a:lstStyle/>
          <a:p>
            <a:r>
              <a:rPr lang="en-US" sz="1400" b="0" strike="noStrike" spc="-1">
                <a:latin typeface="Times New Roman"/>
              </a:rPr>
              <a:t>&lt;header&gt;</a:t>
            </a:r>
          </a:p>
        </p:txBody>
      </p:sp>
      <p:sp>
        <p:nvSpPr>
          <p:cNvPr id="126" name="PlaceHolder 4"/>
          <p:cNvSpPr>
            <a:spLocks noGrp="1"/>
          </p:cNvSpPr>
          <p:nvPr>
            <p:ph type="dt"/>
          </p:nvPr>
        </p:nvSpPr>
        <p:spPr>
          <a:xfrm>
            <a:off x="4399200" y="0"/>
            <a:ext cx="3372840" cy="502560"/>
          </a:xfrm>
          <a:prstGeom prst="rect">
            <a:avLst/>
          </a:prstGeom>
        </p:spPr>
        <p:txBody>
          <a:bodyPr lIns="0" tIns="0" rIns="0" bIns="0"/>
          <a:lstStyle/>
          <a:p>
            <a:pPr algn="r"/>
            <a:r>
              <a:rPr lang="en-US" sz="1400" b="0" strike="noStrike" spc="-1">
                <a:latin typeface="Times New Roman"/>
              </a:rPr>
              <a:t>&lt;date/time&gt;</a:t>
            </a:r>
          </a:p>
        </p:txBody>
      </p:sp>
      <p:sp>
        <p:nvSpPr>
          <p:cNvPr id="127" name="PlaceHolder 5"/>
          <p:cNvSpPr>
            <a:spLocks noGrp="1"/>
          </p:cNvSpPr>
          <p:nvPr>
            <p:ph type="ftr"/>
          </p:nvPr>
        </p:nvSpPr>
        <p:spPr>
          <a:xfrm>
            <a:off x="0" y="9555480"/>
            <a:ext cx="3372840" cy="502560"/>
          </a:xfrm>
          <a:prstGeom prst="rect">
            <a:avLst/>
          </a:prstGeom>
        </p:spPr>
        <p:txBody>
          <a:bodyPr lIns="0" tIns="0" rIns="0" bIns="0" anchor="b"/>
          <a:lstStyle/>
          <a:p>
            <a:r>
              <a:rPr lang="en-US" sz="1400" b="0" strike="noStrike" spc="-1">
                <a:latin typeface="Times New Roman"/>
              </a:rPr>
              <a:t>&lt;footer&gt;</a:t>
            </a:r>
          </a:p>
        </p:txBody>
      </p:sp>
      <p:sp>
        <p:nvSpPr>
          <p:cNvPr id="128" name="PlaceHolder 6"/>
          <p:cNvSpPr>
            <a:spLocks noGrp="1"/>
          </p:cNvSpPr>
          <p:nvPr>
            <p:ph type="sldNum"/>
          </p:nvPr>
        </p:nvSpPr>
        <p:spPr>
          <a:xfrm>
            <a:off x="4399200" y="9555480"/>
            <a:ext cx="3372840" cy="502560"/>
          </a:xfrm>
          <a:prstGeom prst="rect">
            <a:avLst/>
          </a:prstGeom>
        </p:spPr>
        <p:txBody>
          <a:bodyPr lIns="0" tIns="0" rIns="0" bIns="0" anchor="b"/>
          <a:lstStyle/>
          <a:p>
            <a:pPr algn="r"/>
            <a:fld id="{5FE9E305-8C6F-4940-B6C0-4017B8E3A317}" type="slidenum">
              <a:rPr lang="en-US" sz="1400" b="0" strike="noStrike" spc="-1">
                <a:latin typeface="Times New Roman"/>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PlaceHolder 1"/>
          <p:cNvSpPr>
            <a:spLocks noGrp="1" noRot="1" noChangeAspect="1"/>
          </p:cNvSpPr>
          <p:nvPr>
            <p:ph type="sldImg"/>
          </p:nvPr>
        </p:nvSpPr>
        <p:spPr>
          <a:xfrm>
            <a:off x="685800" y="1143000"/>
            <a:ext cx="5486400" cy="3086100"/>
          </a:xfrm>
          <a:prstGeom prst="rect">
            <a:avLst/>
          </a:prstGeom>
        </p:spPr>
      </p:sp>
      <p:sp>
        <p:nvSpPr>
          <p:cNvPr id="171" name="PlaceHolder 2"/>
          <p:cNvSpPr>
            <a:spLocks noGrp="1"/>
          </p:cNvSpPr>
          <p:nvPr>
            <p:ph type="body"/>
          </p:nvPr>
        </p:nvSpPr>
        <p:spPr>
          <a:xfrm>
            <a:off x="685800" y="4400640"/>
            <a:ext cx="5486040" cy="3600000"/>
          </a:xfrm>
          <a:prstGeom prst="rect">
            <a:avLst/>
          </a:prstGeom>
        </p:spPr>
        <p:txBody>
          <a:bodyPr/>
          <a:lstStyle/>
          <a:p>
            <a:r>
              <a:rPr lang="en-US" sz="2000" b="0" strike="noStrike" spc="-1" dirty="0">
                <a:latin typeface="Arial"/>
              </a:rPr>
              <a:t>Dafny is a language which helps us to verify whether the program we have written matches the specifications. We can build completely verified programs with the help of pre and post conditions, loop invariants and so on. If a program is accepted by Dafny, it means it will terminate and satisfies the specifications.   </a:t>
            </a:r>
            <a:br>
              <a:rPr lang="en-US" sz="2000" b="0" strike="noStrike" spc="-1" dirty="0">
                <a:latin typeface="Arial"/>
              </a:rPr>
            </a:br>
            <a:r>
              <a:rPr lang="en-US" sz="2000" b="0" strike="noStrike" spc="-1" dirty="0">
                <a:latin typeface="Arial"/>
              </a:rPr>
              <a:t>There are several ways in which you can download Dafny. The easiest being the rise4fun website, where you can write Dafny code and play around with examples. Then you can download Dafny from the links provided. It can also be incorporated to be used with Visual Studio.</a:t>
            </a:r>
          </a:p>
        </p:txBody>
      </p:sp>
      <p:sp>
        <p:nvSpPr>
          <p:cNvPr id="172" name="TextShape 3"/>
          <p:cNvSpPr txBox="1"/>
          <p:nvPr/>
        </p:nvSpPr>
        <p:spPr>
          <a:xfrm>
            <a:off x="3884760" y="8685360"/>
            <a:ext cx="2971440" cy="458280"/>
          </a:xfrm>
          <a:prstGeom prst="rect">
            <a:avLst/>
          </a:prstGeom>
          <a:noFill/>
          <a:ln>
            <a:noFill/>
          </a:ln>
        </p:spPr>
        <p:txBody>
          <a:bodyPr anchor="b"/>
          <a:lstStyle/>
          <a:p>
            <a:pPr algn="r">
              <a:lnSpc>
                <a:spcPct val="100000"/>
              </a:lnSpc>
            </a:pPr>
            <a:fld id="{26B447A6-48BC-4D34-8D10-1E2F1387E6BF}" type="slidenum">
              <a:rPr lang="en-US" sz="1200" b="0" strike="noStrike" spc="-1">
                <a:solidFill>
                  <a:srgbClr val="000000"/>
                </a:solidFill>
                <a:latin typeface="+mn-lt"/>
                <a:ea typeface="+mn-ea"/>
              </a:rPr>
              <a:t>1</a:t>
            </a:fld>
            <a:endParaRPr lang="en-US" sz="1200" b="0" strike="noStrike" spc="-1">
              <a:latin typeface="Times New Roman"/>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p:nvPr>
        </p:nvSpPr>
        <p:spPr/>
        <p:txBody>
          <a:bodyPr/>
          <a:lstStyle/>
          <a:p>
            <a:pPr algn="r"/>
            <a:fld id="{5FE9E305-8C6F-4940-B6C0-4017B8E3A317}" type="slidenum">
              <a:rPr lang="en-US" sz="1400" b="0" strike="noStrike" spc="-1" smtClean="0">
                <a:latin typeface="Times New Roman"/>
              </a:rPr>
              <a:t>10</a:t>
            </a:fld>
            <a:endParaRPr lang="en-US" sz="1400" b="0" strike="noStrike" spc="-1">
              <a:latin typeface="Times New Roman"/>
            </a:endParaRPr>
          </a:p>
        </p:txBody>
      </p:sp>
    </p:spTree>
    <p:extLst>
      <p:ext uri="{BB962C8B-B14F-4D97-AF65-F5344CB8AC3E}">
        <p14:creationId xmlns:p14="http://schemas.microsoft.com/office/powerpoint/2010/main" val="3775842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PlaceHolder 1"/>
          <p:cNvSpPr>
            <a:spLocks noGrp="1" noRot="1" noChangeAspect="1"/>
          </p:cNvSpPr>
          <p:nvPr>
            <p:ph type="sldImg"/>
          </p:nvPr>
        </p:nvSpPr>
        <p:spPr>
          <a:xfrm>
            <a:off x="685800" y="1143000"/>
            <a:ext cx="5486400" cy="3086100"/>
          </a:xfrm>
          <a:prstGeom prst="rect">
            <a:avLst/>
          </a:prstGeom>
        </p:spPr>
      </p:sp>
      <p:sp>
        <p:nvSpPr>
          <p:cNvPr id="195" name="PlaceHolder 2"/>
          <p:cNvSpPr>
            <a:spLocks noGrp="1"/>
          </p:cNvSpPr>
          <p:nvPr>
            <p:ph type="body"/>
          </p:nvPr>
        </p:nvSpPr>
        <p:spPr>
          <a:xfrm>
            <a:off x="685800" y="4400640"/>
            <a:ext cx="5486040" cy="3600000"/>
          </a:xfrm>
          <a:prstGeom prst="rect">
            <a:avLst/>
          </a:prstGeom>
        </p:spPr>
        <p:txBody>
          <a:bodyPr/>
          <a:lstStyle/>
          <a:p>
            <a:r>
              <a:rPr lang="en-US" sz="2000" b="0" strike="noStrike" spc="-1" dirty="0">
                <a:latin typeface="Arial"/>
              </a:rPr>
              <a:t>Find is in tutorial</a:t>
            </a:r>
          </a:p>
          <a:p>
            <a:endParaRPr lang="en-US" sz="2000" b="0" strike="noStrike" spc="-1" dirty="0">
              <a:latin typeface="Arial"/>
            </a:endParaRPr>
          </a:p>
          <a:p>
            <a:r>
              <a:rPr lang="en-US" sz="2000" b="0" strike="noStrike" spc="-1" dirty="0">
                <a:latin typeface="Arial"/>
              </a:rPr>
              <a:t>Ensures conditions say that if index &gt;= 0, index is &lt; length and index indicates the key. If index &lt; 0, key was not found</a:t>
            </a:r>
          </a:p>
          <a:p>
            <a:r>
              <a:rPr lang="en-US" sz="2000" b="0" strike="noStrike" spc="-1" dirty="0">
                <a:latin typeface="Arial"/>
              </a:rPr>
              <a:t>Note the invariant. The second says that for all values of k &lt; than the current index, the key was not found yet.</a:t>
            </a:r>
          </a:p>
          <a:p>
            <a:endParaRPr lang="en-US" sz="2000" b="0" strike="noStrike" spc="-1" dirty="0">
              <a:latin typeface="Arial"/>
            </a:endParaRPr>
          </a:p>
          <a:p>
            <a:r>
              <a:rPr lang="en-US" sz="3200" b="0" i="0" dirty="0">
                <a:solidFill>
                  <a:srgbClr val="000000"/>
                </a:solidFill>
                <a:effectLst/>
                <a:latin typeface="Candara" panose="020E0502030303020204" pitchFamily="34" charset="0"/>
              </a:rPr>
              <a:t>A quantifier introduces a temporary name for each element of the set it is considering. A pair of colons (</a:t>
            </a:r>
            <a:r>
              <a:rPr lang="en-US" sz="3200" dirty="0">
                <a:solidFill>
                  <a:srgbClr val="000000"/>
                </a:solidFill>
                <a:effectLst/>
                <a:latin typeface="Monaco"/>
              </a:rPr>
              <a:t>::</a:t>
            </a:r>
            <a:r>
              <a:rPr lang="en-US" sz="3200" b="0" i="0" dirty="0">
                <a:solidFill>
                  <a:srgbClr val="000000"/>
                </a:solidFill>
                <a:effectLst/>
                <a:latin typeface="Candara" panose="020E0502030303020204" pitchFamily="34" charset="0"/>
              </a:rPr>
              <a:t>) separates the bound variable and its optional type from the quantified property (which must be of type </a:t>
            </a:r>
            <a:r>
              <a:rPr lang="en-US" sz="3200" dirty="0">
                <a:solidFill>
                  <a:srgbClr val="008080"/>
                </a:solidFill>
                <a:effectLst/>
                <a:latin typeface="Monaco"/>
              </a:rPr>
              <a:t>bool</a:t>
            </a:r>
            <a:r>
              <a:rPr lang="en-US" sz="3200" b="0" i="0" dirty="0">
                <a:solidFill>
                  <a:srgbClr val="000000"/>
                </a:solidFill>
                <a:effectLst/>
                <a:latin typeface="Candara" panose="020E0502030303020204" pitchFamily="34" charset="0"/>
              </a:rPr>
              <a:t>).</a:t>
            </a:r>
            <a:endParaRPr lang="en-US" sz="2000" b="0" strike="noStrike" spc="-1" dirty="0">
              <a:latin typeface="Arial"/>
            </a:endParaRPr>
          </a:p>
        </p:txBody>
      </p:sp>
      <p:sp>
        <p:nvSpPr>
          <p:cNvPr id="196" name="TextShape 3"/>
          <p:cNvSpPr txBox="1"/>
          <p:nvPr/>
        </p:nvSpPr>
        <p:spPr>
          <a:xfrm>
            <a:off x="3884760" y="8685360"/>
            <a:ext cx="2971440" cy="458280"/>
          </a:xfrm>
          <a:prstGeom prst="rect">
            <a:avLst/>
          </a:prstGeom>
          <a:noFill/>
          <a:ln>
            <a:noFill/>
          </a:ln>
        </p:spPr>
        <p:txBody>
          <a:bodyPr anchor="b"/>
          <a:lstStyle/>
          <a:p>
            <a:pPr algn="r">
              <a:lnSpc>
                <a:spcPct val="100000"/>
              </a:lnSpc>
            </a:pPr>
            <a:fld id="{8C3FC2F6-5211-464E-8F40-78BE2F269331}" type="slidenum">
              <a:rPr lang="en-US" sz="1200" b="0" strike="noStrike" spc="-1">
                <a:solidFill>
                  <a:srgbClr val="000000"/>
                </a:solidFill>
                <a:latin typeface="+mn-lt"/>
                <a:ea typeface="+mn-ea"/>
              </a:rPr>
              <a:t>11</a:t>
            </a:fld>
            <a:endParaRPr lang="en-US" sz="1200" b="0" strike="noStrike" spc="-1">
              <a:latin typeface="Times New Roman"/>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PlaceHolder 1"/>
          <p:cNvSpPr>
            <a:spLocks noGrp="1" noRot="1" noChangeAspect="1"/>
          </p:cNvSpPr>
          <p:nvPr>
            <p:ph type="sldImg"/>
          </p:nvPr>
        </p:nvSpPr>
        <p:spPr>
          <a:xfrm>
            <a:off x="685800" y="1143000"/>
            <a:ext cx="5486400" cy="3086100"/>
          </a:xfrm>
          <a:prstGeom prst="rect">
            <a:avLst/>
          </a:prstGeom>
        </p:spPr>
      </p:sp>
      <p:sp>
        <p:nvSpPr>
          <p:cNvPr id="198" name="PlaceHolder 2"/>
          <p:cNvSpPr>
            <a:spLocks noGrp="1"/>
          </p:cNvSpPr>
          <p:nvPr>
            <p:ph type="body"/>
          </p:nvPr>
        </p:nvSpPr>
        <p:spPr>
          <a:xfrm>
            <a:off x="685800" y="4400640"/>
            <a:ext cx="5486040" cy="3600000"/>
          </a:xfrm>
          <a:prstGeom prst="rect">
            <a:avLst/>
          </a:prstGeom>
        </p:spPr>
        <p:txBody>
          <a:bodyPr/>
          <a:lstStyle/>
          <a:p>
            <a:r>
              <a:rPr lang="en-US" sz="3200" b="0" i="0" dirty="0">
                <a:solidFill>
                  <a:srgbClr val="000000"/>
                </a:solidFill>
                <a:effectLst/>
                <a:latin typeface="Candara" panose="020E0502030303020204" pitchFamily="34" charset="0"/>
              </a:rPr>
              <a:t>A predicate is a function which returns a </a:t>
            </a:r>
            <a:r>
              <a:rPr lang="en-US" sz="3200" b="0" i="0" dirty="0" err="1">
                <a:solidFill>
                  <a:srgbClr val="000000"/>
                </a:solidFill>
                <a:effectLst/>
                <a:latin typeface="Candara" panose="020E0502030303020204" pitchFamily="34" charset="0"/>
              </a:rPr>
              <a:t>boolean</a:t>
            </a:r>
            <a:r>
              <a:rPr lang="en-US" sz="3200" b="0" i="0" dirty="0">
                <a:solidFill>
                  <a:srgbClr val="000000"/>
                </a:solidFill>
                <a:effectLst/>
                <a:latin typeface="Candara" panose="020E0502030303020204" pitchFamily="34" charset="0"/>
              </a:rPr>
              <a:t>. It is a simple but powerful idea that occurs throughout Dafny programs. The use of predicates makes our code shorter, as we do not need to write out a long property over and over. It can also make our code easier to read by giving a common property a name.</a:t>
            </a:r>
            <a:endParaRPr lang="en-US" sz="2000" b="0" strike="noStrike" spc="-1" dirty="0">
              <a:latin typeface="Arial"/>
            </a:endParaRPr>
          </a:p>
          <a:p>
            <a:endParaRPr lang="en-US" sz="2000" b="0" strike="noStrike" spc="-1" dirty="0">
              <a:latin typeface="Arial"/>
            </a:endParaRPr>
          </a:p>
          <a:p>
            <a:endParaRPr lang="en-US" sz="2000" b="0" strike="noStrike" spc="-1" dirty="0">
              <a:latin typeface="Arial"/>
            </a:endParaRPr>
          </a:p>
          <a:p>
            <a:r>
              <a:rPr lang="en-US" sz="2000" b="0" strike="noStrike" spc="-1" dirty="0">
                <a:latin typeface="Arial"/>
              </a:rPr>
              <a:t>Introducing “reads” keyword- </a:t>
            </a:r>
            <a:r>
              <a:rPr lang="en-US" sz="3200" b="0" i="0" dirty="0">
                <a:solidFill>
                  <a:srgbClr val="000000"/>
                </a:solidFill>
                <a:effectLst/>
                <a:latin typeface="Candara" panose="020E0502030303020204" pitchFamily="34" charset="0"/>
              </a:rPr>
              <a:t>The reading frame of a function (or predicate) is all the memory locations that the function is allowed to read. The reason we might limit what a function can read is so that when we write to memory, we can be sure that functions that did not read that part of memory have the same value they did before. For example, we might have two arrays, one of which we know is sorted. If we did not put a reads annotation on the sorted predicate, then when we modify the unsorted array, we cannot determine whether the other array stopped being sorted. While we might be able to give invariants to preserve it in this case, it gets even more complex when manipulating data structures. In this case, framing is essential to making the verification process feasible.</a:t>
            </a:r>
          </a:p>
          <a:p>
            <a:endParaRPr lang="en-US" sz="2000" b="0" strike="noStrike" spc="-1" dirty="0">
              <a:latin typeface="Arial"/>
            </a:endParaRPr>
          </a:p>
          <a:p>
            <a:endParaRPr lang="en-US" sz="2000" b="0" strike="noStrike" spc="-1" dirty="0">
              <a:latin typeface="Arial"/>
            </a:endParaRPr>
          </a:p>
          <a:p>
            <a:r>
              <a:rPr lang="en-US" sz="2000" b="0" strike="noStrike" spc="-1" dirty="0">
                <a:latin typeface="Arial"/>
              </a:rPr>
              <a:t>Reads is required because a is not in </a:t>
            </a:r>
            <a:r>
              <a:rPr lang="en-US" sz="2000" b="0" strike="noStrike" spc="-1" dirty="0" err="1">
                <a:latin typeface="Arial"/>
              </a:rPr>
              <a:t>sorted’s</a:t>
            </a:r>
            <a:r>
              <a:rPr lang="en-US" sz="2000" b="0" strike="noStrike" spc="-1" dirty="0">
                <a:latin typeface="Arial"/>
              </a:rPr>
              <a:t> reading frame. The reading frame is memory that a function can read. </a:t>
            </a:r>
          </a:p>
          <a:p>
            <a:endParaRPr lang="en-US" sz="2000" b="0" strike="noStrike" spc="-1" dirty="0">
              <a:latin typeface="Arial"/>
            </a:endParaRPr>
          </a:p>
          <a:p>
            <a:r>
              <a:rPr lang="en-US" sz="2000" b="0" strike="noStrike" spc="-1" dirty="0">
                <a:latin typeface="Arial"/>
              </a:rPr>
              <a:t>Reads is an annotation. Methods don’t have to declare what they read, but they need to use a modifies annotation if they modify an array.</a:t>
            </a:r>
          </a:p>
        </p:txBody>
      </p:sp>
      <p:sp>
        <p:nvSpPr>
          <p:cNvPr id="199" name="TextShape 3"/>
          <p:cNvSpPr txBox="1"/>
          <p:nvPr/>
        </p:nvSpPr>
        <p:spPr>
          <a:xfrm>
            <a:off x="3884760" y="8685360"/>
            <a:ext cx="2971440" cy="458280"/>
          </a:xfrm>
          <a:prstGeom prst="rect">
            <a:avLst/>
          </a:prstGeom>
          <a:noFill/>
          <a:ln>
            <a:noFill/>
          </a:ln>
        </p:spPr>
        <p:txBody>
          <a:bodyPr anchor="b"/>
          <a:lstStyle/>
          <a:p>
            <a:pPr algn="r">
              <a:lnSpc>
                <a:spcPct val="100000"/>
              </a:lnSpc>
            </a:pPr>
            <a:fld id="{5C1D000F-3AF8-4838-9855-57FE357D54D6}" type="slidenum">
              <a:rPr lang="en-US" sz="1200" b="0" strike="noStrike" spc="-1">
                <a:solidFill>
                  <a:srgbClr val="000000"/>
                </a:solidFill>
                <a:latin typeface="+mn-lt"/>
                <a:ea typeface="+mn-ea"/>
              </a:rPr>
              <a:t>12</a:t>
            </a:fld>
            <a:endParaRPr lang="en-US" sz="1200" b="0" strike="noStrike" spc="-1">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3400" y="763588"/>
            <a:ext cx="6704013" cy="3771900"/>
          </a:xfrm>
        </p:spPr>
      </p:sp>
      <p:sp>
        <p:nvSpPr>
          <p:cNvPr id="3" name="Notes Placeholder 2"/>
          <p:cNvSpPr>
            <a:spLocks noGrp="1"/>
          </p:cNvSpPr>
          <p:nvPr>
            <p:ph type="body" idx="1"/>
          </p:nvPr>
        </p:nvSpPr>
        <p:spPr/>
        <p:txBody>
          <a:bodyPr/>
          <a:lstStyle/>
          <a:p>
            <a:r>
              <a:rPr lang="en-US" dirty="0"/>
              <a:t>So how does Dafny help us in reasoning?</a:t>
            </a:r>
          </a:p>
          <a:p>
            <a:r>
              <a:rPr lang="en-US" dirty="0"/>
              <a:t>We can provide high level specifications to explain the desired behavior of a code. Dafny generates a proof to verify whether the code matches these annotations. These annotations are simple to write and are thus less error prone. </a:t>
            </a:r>
          </a:p>
          <a:p>
            <a:r>
              <a:rPr lang="en-US" dirty="0"/>
              <a:t>Here is an example,</a:t>
            </a:r>
          </a:p>
          <a:p>
            <a:r>
              <a:rPr lang="en-US" b="0" i="0" dirty="0">
                <a:solidFill>
                  <a:srgbClr val="000000"/>
                </a:solidFill>
                <a:effectLst/>
                <a:latin typeface="Candara" panose="020E0502030303020204" pitchFamily="34" charset="0"/>
              </a:rPr>
              <a:t>This says that for all integers </a:t>
            </a:r>
            <a:r>
              <a:rPr lang="en-US" dirty="0">
                <a:solidFill>
                  <a:srgbClr val="000000"/>
                </a:solidFill>
                <a:effectLst/>
                <a:latin typeface="Monaco"/>
              </a:rPr>
              <a:t>k</a:t>
            </a:r>
            <a:r>
              <a:rPr lang="en-US" b="0" i="0" dirty="0">
                <a:solidFill>
                  <a:srgbClr val="000000"/>
                </a:solidFill>
                <a:effectLst/>
                <a:latin typeface="Candara" panose="020E0502030303020204" pitchFamily="34" charset="0"/>
              </a:rPr>
              <a:t> that are indices into the array, the value at that index is greater than zero. By writing these annotations, one is confident that the code is correct. </a:t>
            </a:r>
          </a:p>
          <a:p>
            <a:endParaRPr lang="en-US" b="0" i="0" dirty="0">
              <a:solidFill>
                <a:srgbClr val="000000"/>
              </a:solidFill>
              <a:effectLst/>
              <a:latin typeface="Candara" panose="020E0502030303020204" pitchFamily="34" charset="0"/>
            </a:endParaRPr>
          </a:p>
          <a:p>
            <a:r>
              <a:rPr lang="en-US" b="0" i="0" dirty="0">
                <a:solidFill>
                  <a:srgbClr val="000000"/>
                </a:solidFill>
                <a:effectLst/>
                <a:latin typeface="Candara" panose="020E0502030303020204" pitchFamily="34" charset="0"/>
              </a:rPr>
              <a:t>Other than the specifications we provide, Dafny also helps to ascertain that there are no run time errors, loops terminate, null references, etc.</a:t>
            </a:r>
          </a:p>
          <a:p>
            <a:endParaRPr lang="en-US" dirty="0"/>
          </a:p>
        </p:txBody>
      </p:sp>
      <p:sp>
        <p:nvSpPr>
          <p:cNvPr id="4" name="Slide Number Placeholder 3"/>
          <p:cNvSpPr>
            <a:spLocks noGrp="1"/>
          </p:cNvSpPr>
          <p:nvPr>
            <p:ph type="sldNum"/>
          </p:nvPr>
        </p:nvSpPr>
        <p:spPr/>
        <p:txBody>
          <a:bodyPr/>
          <a:lstStyle/>
          <a:p>
            <a:pPr algn="r"/>
            <a:fld id="{5FE9E305-8C6F-4940-B6C0-4017B8E3A317}" type="slidenum">
              <a:rPr lang="en-US" sz="1400" b="0" strike="noStrike" spc="-1" smtClean="0">
                <a:latin typeface="Times New Roman"/>
              </a:rPr>
              <a:t>2</a:t>
            </a:fld>
            <a:endParaRPr lang="en-US" sz="1400" b="0" strike="noStrike" spc="-1">
              <a:latin typeface="Times New Roman"/>
            </a:endParaRPr>
          </a:p>
        </p:txBody>
      </p:sp>
    </p:spTree>
    <p:extLst>
      <p:ext uri="{BB962C8B-B14F-4D97-AF65-F5344CB8AC3E}">
        <p14:creationId xmlns:p14="http://schemas.microsoft.com/office/powerpoint/2010/main" val="4060084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PlaceHolder 1"/>
          <p:cNvSpPr>
            <a:spLocks noGrp="1" noRot="1" noChangeAspect="1"/>
          </p:cNvSpPr>
          <p:nvPr>
            <p:ph type="sldImg"/>
          </p:nvPr>
        </p:nvSpPr>
        <p:spPr>
          <a:xfrm>
            <a:off x="685800" y="1143000"/>
            <a:ext cx="5486400" cy="3086100"/>
          </a:xfrm>
          <a:prstGeom prst="rect">
            <a:avLst/>
          </a:prstGeom>
        </p:spPr>
      </p:sp>
      <p:sp>
        <p:nvSpPr>
          <p:cNvPr id="174" name="PlaceHolder 2"/>
          <p:cNvSpPr>
            <a:spLocks noGrp="1"/>
          </p:cNvSpPr>
          <p:nvPr>
            <p:ph type="body"/>
          </p:nvPr>
        </p:nvSpPr>
        <p:spPr>
          <a:xfrm>
            <a:off x="685800" y="4400640"/>
            <a:ext cx="5486040" cy="3600000"/>
          </a:xfrm>
          <a:prstGeom prst="rect">
            <a:avLst/>
          </a:prstGeom>
        </p:spPr>
        <p:txBody>
          <a:bodyPr/>
          <a:lstStyle/>
          <a:p>
            <a:r>
              <a:rPr lang="en-US" sz="2000" b="0" strike="noStrike" spc="-1" dirty="0">
                <a:latin typeface="Arial"/>
              </a:rPr>
              <a:t>Now let’s come to the basics of Dafny syntax which will help us to start off writing some code.</a:t>
            </a:r>
          </a:p>
          <a:p>
            <a:endParaRPr lang="en-US" sz="2000" b="0" strike="noStrike" spc="-1" dirty="0">
              <a:latin typeface="Arial"/>
            </a:endParaRPr>
          </a:p>
          <a:p>
            <a:r>
              <a:rPr lang="en-US" sz="2000" b="0" strike="noStrike" spc="-1" dirty="0">
                <a:latin typeface="Arial"/>
              </a:rPr>
              <a:t>Methods: One of the basic units in Dafny code is a method. This is a piece of executable code. The syntax to write a method is shown here, where we provide a method name, specify the parameter and return types. </a:t>
            </a:r>
          </a:p>
          <a:p>
            <a:r>
              <a:rPr lang="en-US" sz="2000" b="0" strike="noStrike" spc="-1" dirty="0">
                <a:latin typeface="Arial"/>
              </a:rPr>
              <a:t>There are two keywords : ensures and requires. Ensures- used to specify post conditions and requires- for pre conditions. So the pre and post conditions we have learnt so far can be easily expressed in Dafny using this syntax. And the reasoning that we were doing by hand can be checked in Dafny.</a:t>
            </a:r>
          </a:p>
          <a:p>
            <a:endParaRPr lang="en-US" sz="2000" b="0" strike="noStrike" spc="-1" dirty="0">
              <a:latin typeface="Arial"/>
            </a:endParaRPr>
          </a:p>
        </p:txBody>
      </p:sp>
      <p:sp>
        <p:nvSpPr>
          <p:cNvPr id="175" name="TextShape 3"/>
          <p:cNvSpPr txBox="1"/>
          <p:nvPr/>
        </p:nvSpPr>
        <p:spPr>
          <a:xfrm>
            <a:off x="3884760" y="8685360"/>
            <a:ext cx="2971440" cy="458280"/>
          </a:xfrm>
          <a:prstGeom prst="rect">
            <a:avLst/>
          </a:prstGeom>
          <a:noFill/>
          <a:ln>
            <a:noFill/>
          </a:ln>
        </p:spPr>
        <p:txBody>
          <a:bodyPr anchor="b"/>
          <a:lstStyle/>
          <a:p>
            <a:pPr algn="r">
              <a:lnSpc>
                <a:spcPct val="100000"/>
              </a:lnSpc>
            </a:pPr>
            <a:fld id="{05A25ADC-AFC0-4172-BA1D-341445904764}" type="slidenum">
              <a:rPr lang="en-US" sz="1200" b="0" strike="noStrike" spc="-1">
                <a:solidFill>
                  <a:srgbClr val="000000"/>
                </a:solidFill>
                <a:latin typeface="+mn-lt"/>
                <a:ea typeface="+mn-ea"/>
              </a:rPr>
              <a:t>3</a:t>
            </a:fld>
            <a:endParaRPr lang="en-US" sz="1200" b="0" strike="noStrike" spc="-1">
              <a:latin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PlaceHolder 1"/>
          <p:cNvSpPr>
            <a:spLocks noGrp="1" noRot="1" noChangeAspect="1"/>
          </p:cNvSpPr>
          <p:nvPr>
            <p:ph type="sldImg"/>
          </p:nvPr>
        </p:nvSpPr>
        <p:spPr>
          <a:xfrm>
            <a:off x="685800" y="1143000"/>
            <a:ext cx="5486400" cy="3086100"/>
          </a:xfrm>
          <a:prstGeom prst="rect">
            <a:avLst/>
          </a:prstGeom>
        </p:spPr>
      </p:sp>
      <p:sp>
        <p:nvSpPr>
          <p:cNvPr id="177" name="PlaceHolder 2"/>
          <p:cNvSpPr>
            <a:spLocks noGrp="1"/>
          </p:cNvSpPr>
          <p:nvPr>
            <p:ph type="body"/>
          </p:nvPr>
        </p:nvSpPr>
        <p:spPr>
          <a:xfrm>
            <a:off x="685800" y="4400640"/>
            <a:ext cx="5486040" cy="3600000"/>
          </a:xfrm>
          <a:prstGeom prst="rect">
            <a:avLst/>
          </a:prstGeom>
        </p:spPr>
        <p:txBody>
          <a:bodyPr/>
          <a:lstStyle/>
          <a:p>
            <a:r>
              <a:rPr lang="en-US" sz="2000" b="0" strike="noStrike" spc="-1" dirty="0">
                <a:latin typeface="Arial"/>
              </a:rPr>
              <a:t>function Fibonacci(n: int): int</a:t>
            </a:r>
          </a:p>
          <a:p>
            <a:r>
              <a:rPr lang="en-US" sz="2000" b="0" strike="noStrike" spc="-1" dirty="0">
                <a:latin typeface="Arial"/>
              </a:rPr>
              <a:t>  decreases n</a:t>
            </a:r>
          </a:p>
          <a:p>
            <a:r>
              <a:rPr lang="en-US" sz="2000" b="0" strike="noStrike" spc="-1" dirty="0">
                <a:latin typeface="Arial"/>
              </a:rPr>
              <a:t>{</a:t>
            </a:r>
          </a:p>
          <a:p>
            <a:r>
              <a:rPr lang="en-US" sz="2000" b="0" strike="noStrike" spc="-1" dirty="0">
                <a:latin typeface="Arial"/>
              </a:rPr>
              <a:t>  if n &lt; 2 then n else Fibonacci(n-2) + Fibonacci(n-1)</a:t>
            </a:r>
          </a:p>
          <a:p>
            <a:r>
              <a:rPr lang="en-US" sz="2000" b="0" strike="noStrike" spc="-1" dirty="0">
                <a:latin typeface="Arial"/>
              </a:rPr>
              <a:t>}</a:t>
            </a:r>
          </a:p>
          <a:p>
            <a:endParaRPr lang="en-US" sz="2000" b="0" strike="noStrike" spc="-1" dirty="0">
              <a:latin typeface="Arial"/>
            </a:endParaRPr>
          </a:p>
          <a:p>
            <a:r>
              <a:rPr lang="en-US" sz="2000" b="0" strike="noStrike" spc="-1" dirty="0">
                <a:latin typeface="Arial"/>
              </a:rPr>
              <a:t>Decreases is like a decrement function</a:t>
            </a:r>
          </a:p>
        </p:txBody>
      </p:sp>
      <p:sp>
        <p:nvSpPr>
          <p:cNvPr id="178" name="TextShape 3"/>
          <p:cNvSpPr txBox="1"/>
          <p:nvPr/>
        </p:nvSpPr>
        <p:spPr>
          <a:xfrm>
            <a:off x="3884760" y="8685360"/>
            <a:ext cx="2971440" cy="458280"/>
          </a:xfrm>
          <a:prstGeom prst="rect">
            <a:avLst/>
          </a:prstGeom>
          <a:noFill/>
          <a:ln>
            <a:noFill/>
          </a:ln>
        </p:spPr>
        <p:txBody>
          <a:bodyPr anchor="b"/>
          <a:lstStyle/>
          <a:p>
            <a:pPr algn="r">
              <a:lnSpc>
                <a:spcPct val="100000"/>
              </a:lnSpc>
            </a:pPr>
            <a:fld id="{A2CAAB37-D23A-485F-BA99-27DE909D8EE1}" type="slidenum">
              <a:rPr lang="en-US" sz="1200" b="0" strike="noStrike" spc="-1">
                <a:solidFill>
                  <a:srgbClr val="000000"/>
                </a:solidFill>
                <a:latin typeface="+mn-lt"/>
                <a:ea typeface="+mn-ea"/>
              </a:rPr>
              <a:t>4</a:t>
            </a:fld>
            <a:endParaRPr lang="en-US" sz="1200" b="0" strike="noStrike" spc="-1">
              <a:latin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3400" y="763588"/>
            <a:ext cx="6704013" cy="3771900"/>
          </a:xfrm>
        </p:spPr>
      </p:sp>
      <p:sp>
        <p:nvSpPr>
          <p:cNvPr id="3" name="Notes Placeholder 2"/>
          <p:cNvSpPr>
            <a:spLocks noGrp="1"/>
          </p:cNvSpPr>
          <p:nvPr>
            <p:ph type="body" idx="1"/>
          </p:nvPr>
        </p:nvSpPr>
        <p:spPr/>
        <p:txBody>
          <a:bodyPr/>
          <a:lstStyle/>
          <a:p>
            <a:r>
              <a:rPr lang="en-US" b="0" i="0" dirty="0">
                <a:solidFill>
                  <a:srgbClr val="000000"/>
                </a:solidFill>
                <a:effectLst/>
                <a:latin typeface="Candara" panose="020E0502030303020204" pitchFamily="34" charset="0"/>
              </a:rPr>
              <a:t>Assertions are a powerful tool for debugging annotations, by checking what Dafny is able to prove about your code. For example, we can use it to investigate what Dafny knows about the </a:t>
            </a:r>
            <a:r>
              <a:rPr lang="en-US" dirty="0">
                <a:solidFill>
                  <a:srgbClr val="000000"/>
                </a:solidFill>
                <a:effectLst/>
                <a:latin typeface="Monaco"/>
              </a:rPr>
              <a:t>Abs</a:t>
            </a:r>
            <a:r>
              <a:rPr lang="en-US" b="0" i="0" dirty="0">
                <a:solidFill>
                  <a:srgbClr val="000000"/>
                </a:solidFill>
                <a:effectLst/>
                <a:latin typeface="Candara" panose="020E0502030303020204" pitchFamily="34" charset="0"/>
              </a:rPr>
              <a:t> function.</a:t>
            </a:r>
          </a:p>
          <a:p>
            <a:endParaRPr lang="en-US" b="0" i="0" dirty="0">
              <a:solidFill>
                <a:srgbClr val="000000"/>
              </a:solidFill>
              <a:effectLst/>
              <a:latin typeface="Candara" panose="020E0502030303020204" pitchFamily="34" charset="0"/>
            </a:endParaRPr>
          </a:p>
          <a:p>
            <a:r>
              <a:rPr lang="en-US" b="0" i="0" dirty="0">
                <a:solidFill>
                  <a:srgbClr val="000000"/>
                </a:solidFill>
                <a:effectLst/>
                <a:latin typeface="Candara" panose="020E0502030303020204" pitchFamily="34" charset="0"/>
              </a:rPr>
              <a:t>Every time Dafny encounters an assertion, it tries to prove that the condition holds for all executions of the code. In this example, there is only one control path through the method, and Dafny is able to prove the annotation easily because it is exactly the postcondition of the </a:t>
            </a:r>
            <a:r>
              <a:rPr lang="en-US" dirty="0">
                <a:solidFill>
                  <a:srgbClr val="000000"/>
                </a:solidFill>
                <a:effectLst/>
                <a:latin typeface="Monaco"/>
              </a:rPr>
              <a:t>Abs</a:t>
            </a:r>
            <a:r>
              <a:rPr lang="en-US" b="0" i="0" dirty="0">
                <a:solidFill>
                  <a:srgbClr val="000000"/>
                </a:solidFill>
                <a:effectLst/>
                <a:latin typeface="Candara" panose="020E0502030303020204" pitchFamily="34" charset="0"/>
              </a:rPr>
              <a:t> method. </a:t>
            </a:r>
            <a:r>
              <a:rPr lang="en-US" dirty="0">
                <a:solidFill>
                  <a:srgbClr val="000000"/>
                </a:solidFill>
                <a:effectLst/>
                <a:latin typeface="Monaco"/>
              </a:rPr>
              <a:t>Abs</a:t>
            </a:r>
            <a:r>
              <a:rPr lang="en-US" b="0" i="0" dirty="0">
                <a:solidFill>
                  <a:srgbClr val="000000"/>
                </a:solidFill>
                <a:effectLst/>
                <a:latin typeface="Candara" panose="020E0502030303020204" pitchFamily="34" charset="0"/>
              </a:rPr>
              <a:t> guarantees that the return value is non-negative, so it trivially follows that </a:t>
            </a:r>
            <a:r>
              <a:rPr lang="en-US" dirty="0">
                <a:solidFill>
                  <a:srgbClr val="000000"/>
                </a:solidFill>
                <a:effectLst/>
                <a:latin typeface="Monaco"/>
              </a:rPr>
              <a:t>v</a:t>
            </a:r>
            <a:r>
              <a:rPr lang="en-US" b="0" i="0" dirty="0">
                <a:solidFill>
                  <a:srgbClr val="000000"/>
                </a:solidFill>
                <a:effectLst/>
                <a:latin typeface="Candara" panose="020E0502030303020204" pitchFamily="34" charset="0"/>
              </a:rPr>
              <a:t>, which is this value, is non-negative after the call to </a:t>
            </a:r>
            <a:r>
              <a:rPr lang="en-US" dirty="0">
                <a:solidFill>
                  <a:srgbClr val="000000"/>
                </a:solidFill>
                <a:effectLst/>
                <a:latin typeface="Monaco"/>
              </a:rPr>
              <a:t>Abs</a:t>
            </a:r>
            <a:r>
              <a:rPr lang="en-US" b="0" i="0" dirty="0">
                <a:solidFill>
                  <a:srgbClr val="000000"/>
                </a:solidFill>
                <a:effectLst/>
                <a:latin typeface="Candara" panose="020E0502030303020204" pitchFamily="34" charset="0"/>
              </a:rPr>
              <a:t>.</a:t>
            </a:r>
          </a:p>
          <a:p>
            <a:endParaRPr lang="en-US" b="0" i="0" dirty="0">
              <a:solidFill>
                <a:srgbClr val="000000"/>
              </a:solidFill>
              <a:effectLst/>
              <a:latin typeface="Candara" panose="020E0502030303020204" pitchFamily="34" charset="0"/>
            </a:endParaRPr>
          </a:p>
          <a:p>
            <a:r>
              <a:rPr lang="en-US" b="0" i="0" dirty="0">
                <a:solidFill>
                  <a:srgbClr val="000000"/>
                </a:solidFill>
                <a:effectLst/>
                <a:latin typeface="Candara" panose="020E0502030303020204" pitchFamily="34" charset="0"/>
              </a:rPr>
              <a:t>Let us see how this code works on Dafny.</a:t>
            </a:r>
          </a:p>
          <a:p>
            <a:r>
              <a:rPr lang="en-US" b="0" i="0" dirty="0">
                <a:solidFill>
                  <a:srgbClr val="000000"/>
                </a:solidFill>
                <a:effectLst/>
                <a:latin typeface="Candara" panose="020E0502030303020204" pitchFamily="34" charset="0"/>
              </a:rPr>
              <a:t>What happens if we change 3 to 0?</a:t>
            </a:r>
          </a:p>
          <a:p>
            <a:r>
              <a:rPr lang="en-US" b="0" i="0" dirty="0">
                <a:solidFill>
                  <a:srgbClr val="000000"/>
                </a:solidFill>
                <a:effectLst/>
                <a:latin typeface="Candara" panose="020E0502030303020204" pitchFamily="34" charset="0"/>
              </a:rPr>
              <a:t>What happens if we put a negative number as input?</a:t>
            </a:r>
            <a:endParaRPr lang="en-US" dirty="0"/>
          </a:p>
        </p:txBody>
      </p:sp>
      <p:sp>
        <p:nvSpPr>
          <p:cNvPr id="4" name="Slide Number Placeholder 3"/>
          <p:cNvSpPr>
            <a:spLocks noGrp="1"/>
          </p:cNvSpPr>
          <p:nvPr>
            <p:ph type="sldNum"/>
          </p:nvPr>
        </p:nvSpPr>
        <p:spPr/>
        <p:txBody>
          <a:bodyPr/>
          <a:lstStyle/>
          <a:p>
            <a:pPr algn="r"/>
            <a:fld id="{5FE9E305-8C6F-4940-B6C0-4017B8E3A317}" type="slidenum">
              <a:rPr lang="en-US" sz="1400" b="0" strike="noStrike" spc="-1" smtClean="0">
                <a:latin typeface="Times New Roman"/>
              </a:rPr>
              <a:t>5</a:t>
            </a:fld>
            <a:endParaRPr lang="en-US" sz="1400" b="0" strike="noStrike" spc="-1">
              <a:latin typeface="Times New Roman"/>
            </a:endParaRPr>
          </a:p>
        </p:txBody>
      </p:sp>
    </p:spTree>
    <p:extLst>
      <p:ext uri="{BB962C8B-B14F-4D97-AF65-F5344CB8AC3E}">
        <p14:creationId xmlns:p14="http://schemas.microsoft.com/office/powerpoint/2010/main" val="1423918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PlaceHolder 1"/>
          <p:cNvSpPr>
            <a:spLocks noGrp="1" noRot="1" noChangeAspect="1"/>
          </p:cNvSpPr>
          <p:nvPr>
            <p:ph type="sldImg"/>
          </p:nvPr>
        </p:nvSpPr>
        <p:spPr>
          <a:xfrm>
            <a:off x="685800" y="1143000"/>
            <a:ext cx="5486400" cy="3086100"/>
          </a:xfrm>
          <a:prstGeom prst="rect">
            <a:avLst/>
          </a:prstGeom>
        </p:spPr>
      </p:sp>
      <p:sp>
        <p:nvSpPr>
          <p:cNvPr id="180" name="PlaceHolder 2"/>
          <p:cNvSpPr>
            <a:spLocks noGrp="1"/>
          </p:cNvSpPr>
          <p:nvPr>
            <p:ph type="body"/>
          </p:nvPr>
        </p:nvSpPr>
        <p:spPr>
          <a:xfrm>
            <a:off x="685800" y="4400640"/>
            <a:ext cx="5486040" cy="3600000"/>
          </a:xfrm>
          <a:prstGeom prst="rect">
            <a:avLst/>
          </a:prstGeom>
        </p:spPr>
        <p:txBody>
          <a:bodyPr/>
          <a:lstStyle/>
          <a:p>
            <a:r>
              <a:rPr lang="en-US" sz="2000" b="0" strike="noStrike" spc="-1" dirty="0">
                <a:latin typeface="Arial"/>
              </a:rPr>
              <a:t>method Add(x: int, y: int) returns (r: int)</a:t>
            </a:r>
          </a:p>
          <a:p>
            <a:r>
              <a:rPr lang="en-US" sz="2000" b="0" strike="noStrike" spc="-1" dirty="0">
                <a:latin typeface="Arial"/>
              </a:rPr>
              <a:t>  requires 0 &lt;= x &amp;&amp; 0 &lt;= y</a:t>
            </a:r>
          </a:p>
          <a:p>
            <a:r>
              <a:rPr lang="en-US" sz="2000" b="0" strike="noStrike" spc="-1" dirty="0">
                <a:latin typeface="Arial"/>
              </a:rPr>
              <a:t>  </a:t>
            </a:r>
            <a:r>
              <a:rPr lang="en-US" sz="2000" b="1" strike="noStrike" spc="-1" dirty="0">
                <a:solidFill>
                  <a:srgbClr val="FF0000"/>
                </a:solidFill>
                <a:latin typeface="Arial"/>
              </a:rPr>
              <a:t>ensures r == x + y</a:t>
            </a:r>
          </a:p>
          <a:p>
            <a:r>
              <a:rPr lang="en-US" sz="2000" b="0" strike="noStrike" spc="-1" dirty="0">
                <a:latin typeface="Arial"/>
              </a:rPr>
              <a:t>{</a:t>
            </a:r>
          </a:p>
          <a:p>
            <a:r>
              <a:rPr lang="en-US" sz="2000" b="0" strike="noStrike" spc="-1" dirty="0">
                <a:latin typeface="Arial"/>
              </a:rPr>
              <a:t>  r := x;</a:t>
            </a:r>
          </a:p>
          <a:p>
            <a:r>
              <a:rPr lang="en-US" sz="2000" b="0" strike="noStrike" spc="-1" dirty="0">
                <a:latin typeface="Arial"/>
              </a:rPr>
              <a:t>  var n := y;</a:t>
            </a:r>
          </a:p>
          <a:p>
            <a:r>
              <a:rPr lang="en-US" sz="2000" b="0" strike="noStrike" spc="-1" dirty="0">
                <a:latin typeface="Arial"/>
              </a:rPr>
              <a:t>  while n != 0</a:t>
            </a:r>
          </a:p>
          <a:p>
            <a:r>
              <a:rPr lang="en-US" sz="2000" b="0" strike="noStrike" spc="-1" dirty="0">
                <a:latin typeface="Arial"/>
              </a:rPr>
              <a:t>    invariant r == </a:t>
            </a:r>
            <a:r>
              <a:rPr lang="en-US" sz="2000" b="0" strike="noStrike" spc="-1" dirty="0" err="1">
                <a:latin typeface="Arial"/>
              </a:rPr>
              <a:t>x+y-n</a:t>
            </a:r>
            <a:r>
              <a:rPr lang="en-US" sz="2000" b="0" strike="noStrike" spc="-1" dirty="0">
                <a:latin typeface="Arial"/>
              </a:rPr>
              <a:t> &amp;&amp; 0 &lt;= n</a:t>
            </a:r>
          </a:p>
          <a:p>
            <a:r>
              <a:rPr lang="en-US" sz="2000" b="0" strike="noStrike" spc="-1" dirty="0">
                <a:latin typeface="Arial"/>
              </a:rPr>
              <a:t>  {</a:t>
            </a:r>
          </a:p>
          <a:p>
            <a:r>
              <a:rPr lang="en-US" sz="2000" b="0" strike="noStrike" spc="-1" dirty="0">
                <a:latin typeface="Arial"/>
              </a:rPr>
              <a:t>    r := r + 1;</a:t>
            </a:r>
          </a:p>
          <a:p>
            <a:r>
              <a:rPr lang="en-US" sz="2000" b="0" strike="noStrike" spc="-1" dirty="0">
                <a:latin typeface="Arial"/>
              </a:rPr>
              <a:t>    n := n - 1;</a:t>
            </a:r>
          </a:p>
          <a:p>
            <a:r>
              <a:rPr lang="en-US" sz="2000" b="0" strike="noStrike" spc="-1" dirty="0">
                <a:latin typeface="Arial"/>
              </a:rPr>
              <a:t>  }</a:t>
            </a:r>
          </a:p>
          <a:p>
            <a:r>
              <a:rPr lang="en-US" sz="2000" b="0" strike="noStrike" spc="-1" dirty="0">
                <a:latin typeface="Arial"/>
              </a:rPr>
              <a:t>}</a:t>
            </a:r>
          </a:p>
          <a:p>
            <a:endParaRPr lang="en-US" sz="2000" b="0" strike="noStrike" spc="-1" dirty="0">
              <a:latin typeface="Arial"/>
            </a:endParaRPr>
          </a:p>
          <a:p>
            <a:r>
              <a:rPr lang="en-US" sz="3200" b="0" i="0" dirty="0">
                <a:solidFill>
                  <a:srgbClr val="000000"/>
                </a:solidFill>
                <a:effectLst/>
                <a:latin typeface="Candara" panose="020E0502030303020204" pitchFamily="34" charset="0"/>
              </a:rPr>
              <a:t>When you specify an invariant, Dafny proves two things: the invariant holds upon entering the loop, and it is preserved by the loop. </a:t>
            </a:r>
            <a:endParaRPr lang="en-US" sz="2000" b="0" strike="noStrike" spc="-1" dirty="0">
              <a:latin typeface="Arial"/>
            </a:endParaRPr>
          </a:p>
        </p:txBody>
      </p:sp>
      <p:sp>
        <p:nvSpPr>
          <p:cNvPr id="181" name="TextShape 3"/>
          <p:cNvSpPr txBox="1"/>
          <p:nvPr/>
        </p:nvSpPr>
        <p:spPr>
          <a:xfrm>
            <a:off x="3884760" y="8685360"/>
            <a:ext cx="2971440" cy="458280"/>
          </a:xfrm>
          <a:prstGeom prst="rect">
            <a:avLst/>
          </a:prstGeom>
          <a:noFill/>
          <a:ln>
            <a:noFill/>
          </a:ln>
        </p:spPr>
        <p:txBody>
          <a:bodyPr anchor="b"/>
          <a:lstStyle/>
          <a:p>
            <a:pPr algn="r">
              <a:lnSpc>
                <a:spcPct val="100000"/>
              </a:lnSpc>
            </a:pPr>
            <a:fld id="{087639FA-CC4F-47E6-8E9D-3EB3F1FAAC18}" type="slidenum">
              <a:rPr lang="en-US" sz="1200" b="0" strike="noStrike" spc="-1">
                <a:solidFill>
                  <a:srgbClr val="000000"/>
                </a:solidFill>
                <a:latin typeface="+mn-lt"/>
                <a:ea typeface="+mn-ea"/>
              </a:rPr>
              <a:t>6</a:t>
            </a:fld>
            <a:endParaRPr lang="en-US" sz="1200" b="0" strike="noStrike" spc="-1">
              <a:latin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PlaceHolder 1"/>
          <p:cNvSpPr>
            <a:spLocks noGrp="1" noRot="1" noChangeAspect="1"/>
          </p:cNvSpPr>
          <p:nvPr>
            <p:ph type="sldImg"/>
          </p:nvPr>
        </p:nvSpPr>
        <p:spPr>
          <a:xfrm>
            <a:off x="685800" y="1143000"/>
            <a:ext cx="5486400" cy="3086100"/>
          </a:xfrm>
          <a:prstGeom prst="rect">
            <a:avLst/>
          </a:prstGeom>
        </p:spPr>
      </p:sp>
      <p:sp>
        <p:nvSpPr>
          <p:cNvPr id="183" name="PlaceHolder 2"/>
          <p:cNvSpPr>
            <a:spLocks noGrp="1"/>
          </p:cNvSpPr>
          <p:nvPr>
            <p:ph type="body"/>
          </p:nvPr>
        </p:nvSpPr>
        <p:spPr>
          <a:xfrm>
            <a:off x="685800" y="4400640"/>
            <a:ext cx="5486040" cy="3600000"/>
          </a:xfrm>
          <a:prstGeom prst="rect">
            <a:avLst/>
          </a:prstGeom>
        </p:spPr>
        <p:txBody>
          <a:bodyPr/>
          <a:lstStyle/>
          <a:p>
            <a:r>
              <a:rPr lang="en-US" sz="2000" b="0" strike="noStrike" spc="-1" dirty="0">
                <a:latin typeface="Arial"/>
              </a:rPr>
              <a:t>Should be r := m + y;</a:t>
            </a:r>
          </a:p>
          <a:p>
            <a:endParaRPr lang="en-US" sz="2000" b="0" strike="noStrike" spc="-1" dirty="0">
              <a:latin typeface="Arial"/>
            </a:endParaRPr>
          </a:p>
        </p:txBody>
      </p:sp>
      <p:sp>
        <p:nvSpPr>
          <p:cNvPr id="184" name="TextShape 3"/>
          <p:cNvSpPr txBox="1"/>
          <p:nvPr/>
        </p:nvSpPr>
        <p:spPr>
          <a:xfrm>
            <a:off x="3884760" y="8685360"/>
            <a:ext cx="2971440" cy="458280"/>
          </a:xfrm>
          <a:prstGeom prst="rect">
            <a:avLst/>
          </a:prstGeom>
          <a:noFill/>
          <a:ln>
            <a:noFill/>
          </a:ln>
        </p:spPr>
        <p:txBody>
          <a:bodyPr anchor="b"/>
          <a:lstStyle/>
          <a:p>
            <a:pPr algn="r">
              <a:lnSpc>
                <a:spcPct val="100000"/>
              </a:lnSpc>
            </a:pPr>
            <a:fld id="{91087155-2E67-4FDB-A0CB-01951C64091C}" type="slidenum">
              <a:rPr lang="en-US" sz="1200" b="0" strike="noStrike" spc="-1">
                <a:solidFill>
                  <a:srgbClr val="000000"/>
                </a:solidFill>
                <a:latin typeface="+mn-lt"/>
                <a:ea typeface="+mn-ea"/>
              </a:rPr>
              <a:t>7</a:t>
            </a:fld>
            <a:endParaRPr lang="en-US" sz="1200" b="0" strike="noStrike" spc="-1">
              <a:latin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PlaceHolder 1"/>
          <p:cNvSpPr>
            <a:spLocks noGrp="1" noRot="1" noChangeAspect="1"/>
          </p:cNvSpPr>
          <p:nvPr>
            <p:ph type="sldImg"/>
          </p:nvPr>
        </p:nvSpPr>
        <p:spPr>
          <a:xfrm>
            <a:off x="685800" y="1143000"/>
            <a:ext cx="5486400" cy="3086100"/>
          </a:xfrm>
          <a:prstGeom prst="rect">
            <a:avLst/>
          </a:prstGeom>
        </p:spPr>
      </p:sp>
      <p:sp>
        <p:nvSpPr>
          <p:cNvPr id="186" name="PlaceHolder 2"/>
          <p:cNvSpPr>
            <a:spLocks noGrp="1"/>
          </p:cNvSpPr>
          <p:nvPr>
            <p:ph type="body"/>
          </p:nvPr>
        </p:nvSpPr>
        <p:spPr>
          <a:xfrm>
            <a:off x="685800" y="4400640"/>
            <a:ext cx="5486040" cy="3600000"/>
          </a:xfrm>
          <a:prstGeom prst="rect">
            <a:avLst/>
          </a:prstGeom>
        </p:spPr>
        <p:txBody>
          <a:bodyPr/>
          <a:lstStyle/>
          <a:p>
            <a:r>
              <a:rPr lang="en-US" sz="2000" b="0" strike="noStrike" spc="-1" dirty="0" err="1">
                <a:latin typeface="Arial"/>
              </a:rPr>
              <a:t>CountToAndReturnN</a:t>
            </a:r>
            <a:endParaRPr lang="en-US" sz="2000" b="0" strike="noStrike" spc="-1" dirty="0">
              <a:latin typeface="Arial"/>
            </a:endParaRPr>
          </a:p>
          <a:p>
            <a:endParaRPr lang="en-US" sz="2000" b="0" strike="noStrike" spc="-1" dirty="0">
              <a:latin typeface="Arial"/>
            </a:endParaRPr>
          </a:p>
          <a:p>
            <a:r>
              <a:rPr lang="en-US" sz="2000" b="0" strike="noStrike" spc="-1" dirty="0">
                <a:latin typeface="Arial"/>
              </a:rPr>
              <a:t>Add requires n &gt;= 0</a:t>
            </a:r>
          </a:p>
          <a:p>
            <a:r>
              <a:rPr lang="en-US" sz="2000" b="0" strike="noStrike" spc="-1" dirty="0">
                <a:latin typeface="Arial"/>
              </a:rPr>
              <a:t>invariant </a:t>
            </a:r>
            <a:r>
              <a:rPr lang="en-US" sz="2000" b="0" strike="noStrike" spc="-1" dirty="0" err="1">
                <a:latin typeface="Arial"/>
              </a:rPr>
              <a:t>i</a:t>
            </a:r>
            <a:r>
              <a:rPr lang="en-US" sz="2000" b="0" strike="noStrike" spc="-1" dirty="0">
                <a:latin typeface="Arial"/>
              </a:rPr>
              <a:t> &lt;= n</a:t>
            </a:r>
          </a:p>
        </p:txBody>
      </p:sp>
      <p:sp>
        <p:nvSpPr>
          <p:cNvPr id="187" name="TextShape 3"/>
          <p:cNvSpPr txBox="1"/>
          <p:nvPr/>
        </p:nvSpPr>
        <p:spPr>
          <a:xfrm>
            <a:off x="3884760" y="8685360"/>
            <a:ext cx="2971440" cy="458280"/>
          </a:xfrm>
          <a:prstGeom prst="rect">
            <a:avLst/>
          </a:prstGeom>
          <a:noFill/>
          <a:ln>
            <a:noFill/>
          </a:ln>
        </p:spPr>
        <p:txBody>
          <a:bodyPr anchor="b"/>
          <a:lstStyle/>
          <a:p>
            <a:pPr algn="r">
              <a:lnSpc>
                <a:spcPct val="100000"/>
              </a:lnSpc>
            </a:pPr>
            <a:fld id="{5102B659-75FA-44D6-9913-CC8754392C29}" type="slidenum">
              <a:rPr lang="en-US" sz="1200" b="0" strike="noStrike" spc="-1">
                <a:solidFill>
                  <a:srgbClr val="000000"/>
                </a:solidFill>
                <a:latin typeface="+mn-lt"/>
                <a:ea typeface="+mn-ea"/>
              </a:rPr>
              <a:t>8</a:t>
            </a:fld>
            <a:endParaRPr lang="en-US" sz="1200" b="0" strike="noStrike" spc="-1">
              <a:latin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PlaceHolder 1"/>
          <p:cNvSpPr>
            <a:spLocks noGrp="1" noRot="1" noChangeAspect="1"/>
          </p:cNvSpPr>
          <p:nvPr>
            <p:ph type="sldImg"/>
          </p:nvPr>
        </p:nvSpPr>
        <p:spPr>
          <a:xfrm>
            <a:off x="685800" y="1143000"/>
            <a:ext cx="5486400" cy="3086100"/>
          </a:xfrm>
          <a:prstGeom prst="rect">
            <a:avLst/>
          </a:prstGeom>
        </p:spPr>
      </p:sp>
      <p:sp>
        <p:nvSpPr>
          <p:cNvPr id="192" name="PlaceHolder 2"/>
          <p:cNvSpPr>
            <a:spLocks noGrp="1"/>
          </p:cNvSpPr>
          <p:nvPr>
            <p:ph type="body"/>
          </p:nvPr>
        </p:nvSpPr>
        <p:spPr>
          <a:xfrm>
            <a:off x="685800" y="4400640"/>
            <a:ext cx="5486040" cy="3600000"/>
          </a:xfrm>
          <a:prstGeom prst="rect">
            <a:avLst/>
          </a:prstGeom>
        </p:spPr>
        <p:txBody>
          <a:bodyPr/>
          <a:lstStyle/>
          <a:p>
            <a:r>
              <a:rPr lang="en-US" sz="2000" b="0" strike="noStrike" spc="-1" dirty="0">
                <a:latin typeface="Arial"/>
              </a:rPr>
              <a:t>Exercise to students</a:t>
            </a:r>
          </a:p>
          <a:p>
            <a:endParaRPr lang="en-US" sz="2000" b="0" strike="noStrike" spc="-1" dirty="0">
              <a:latin typeface="Arial"/>
            </a:endParaRPr>
          </a:p>
          <a:p>
            <a:r>
              <a:rPr lang="en-US" sz="2000" b="0" strike="noStrike" spc="-1" dirty="0">
                <a:latin typeface="Arial"/>
              </a:rPr>
              <a:t>If leap year and days = 366, infinite loop.</a:t>
            </a:r>
          </a:p>
          <a:p>
            <a:r>
              <a:rPr lang="en-US" sz="2000" b="0" strike="noStrike" spc="-1" dirty="0">
                <a:latin typeface="Arial"/>
              </a:rPr>
              <a:t>Should be</a:t>
            </a:r>
          </a:p>
          <a:p>
            <a:r>
              <a:rPr lang="en-US" sz="2000" b="0" strike="noStrike" spc="-1" dirty="0">
                <a:latin typeface="Arial"/>
              </a:rPr>
              <a:t>method </a:t>
            </a:r>
            <a:r>
              <a:rPr lang="en-US" sz="2000" b="0" strike="noStrike" spc="-1" dirty="0" err="1">
                <a:latin typeface="Arial"/>
              </a:rPr>
              <a:t>WhichYear_InfiniteLoop</a:t>
            </a:r>
            <a:r>
              <a:rPr lang="en-US" sz="2000" b="0" strike="noStrike" spc="-1" dirty="0">
                <a:latin typeface="Arial"/>
              </a:rPr>
              <a:t>(d: int) returns (year: int) </a:t>
            </a:r>
          </a:p>
          <a:p>
            <a:r>
              <a:rPr lang="en-US" sz="2000" b="0" strike="noStrike" spc="-1" dirty="0">
                <a:latin typeface="Arial"/>
              </a:rPr>
              <a:t>requires d &gt; 0</a:t>
            </a:r>
          </a:p>
          <a:p>
            <a:r>
              <a:rPr lang="en-US" sz="2000" b="0" strike="noStrike" spc="-1" dirty="0">
                <a:latin typeface="Arial"/>
              </a:rPr>
              <a:t>ensures year &gt;= 1980</a:t>
            </a:r>
          </a:p>
          <a:p>
            <a:r>
              <a:rPr lang="en-US" sz="2000" b="0" strike="noStrike" spc="-1" dirty="0">
                <a:latin typeface="Arial"/>
              </a:rPr>
              <a:t>{</a:t>
            </a:r>
          </a:p>
          <a:p>
            <a:r>
              <a:rPr lang="en-US" sz="2000" b="0" strike="noStrike" spc="-1" dirty="0">
                <a:latin typeface="Arial"/>
              </a:rPr>
              <a:t>  var days := d;</a:t>
            </a:r>
          </a:p>
          <a:p>
            <a:r>
              <a:rPr lang="en-US" sz="2000" b="0" strike="noStrike" spc="-1" dirty="0">
                <a:latin typeface="Arial"/>
              </a:rPr>
              <a:t>  year := 1980;</a:t>
            </a:r>
          </a:p>
          <a:p>
            <a:r>
              <a:rPr lang="en-US" sz="2000" b="0" strike="noStrike" spc="-1" dirty="0">
                <a:latin typeface="Arial"/>
              </a:rPr>
              <a:t>  while days &gt; 365 </a:t>
            </a:r>
          </a:p>
          <a:p>
            <a:r>
              <a:rPr lang="en-US" sz="2000" b="0" strike="noStrike" spc="-1" dirty="0">
                <a:latin typeface="Arial"/>
              </a:rPr>
              <a:t>  decreases days</a:t>
            </a:r>
          </a:p>
          <a:p>
            <a:r>
              <a:rPr lang="en-US" sz="2000" b="0" strike="noStrike" spc="-1" dirty="0">
                <a:latin typeface="Arial"/>
              </a:rPr>
              <a:t>  {</a:t>
            </a:r>
          </a:p>
          <a:p>
            <a:r>
              <a:rPr lang="en-US" sz="2000" b="0" strike="noStrike" spc="-1" dirty="0">
                <a:latin typeface="Arial"/>
              </a:rPr>
              <a:t>    if </a:t>
            </a:r>
            <a:r>
              <a:rPr lang="en-US" sz="2000" b="0" strike="noStrike" spc="-1" dirty="0" err="1">
                <a:latin typeface="Arial"/>
              </a:rPr>
              <a:t>isLeapYear</a:t>
            </a:r>
            <a:r>
              <a:rPr lang="en-US" sz="2000" b="0" strike="noStrike" spc="-1" dirty="0">
                <a:latin typeface="Arial"/>
              </a:rPr>
              <a:t>(year) {</a:t>
            </a:r>
          </a:p>
          <a:p>
            <a:r>
              <a:rPr lang="en-US" sz="2000" b="0" strike="noStrike" spc="-1" dirty="0">
                <a:latin typeface="Arial"/>
              </a:rPr>
              <a:t>      if days &gt; 366 {</a:t>
            </a:r>
          </a:p>
          <a:p>
            <a:r>
              <a:rPr lang="en-US" sz="2000" b="0" strike="noStrike" spc="-1" dirty="0">
                <a:latin typeface="Arial"/>
              </a:rPr>
              <a:t>        days := days - 366;</a:t>
            </a:r>
          </a:p>
          <a:p>
            <a:r>
              <a:rPr lang="en-US" sz="2000" b="0" strike="noStrike" spc="-1" dirty="0">
                <a:latin typeface="Arial"/>
              </a:rPr>
              <a:t>        year := year + 1;</a:t>
            </a:r>
          </a:p>
          <a:p>
            <a:r>
              <a:rPr lang="en-US" sz="2000" b="0" strike="noStrike" spc="-1" dirty="0">
                <a:latin typeface="Arial"/>
              </a:rPr>
              <a:t>      }</a:t>
            </a:r>
          </a:p>
          <a:p>
            <a:r>
              <a:rPr lang="en-US" sz="2000" b="0" strike="noStrike" spc="-1" dirty="0">
                <a:latin typeface="Arial"/>
              </a:rPr>
              <a:t>      else {</a:t>
            </a:r>
          </a:p>
          <a:p>
            <a:r>
              <a:rPr lang="en-US" sz="2000" b="0" strike="noStrike" spc="-1" dirty="0">
                <a:latin typeface="Arial"/>
              </a:rPr>
              <a:t>        break; </a:t>
            </a:r>
          </a:p>
          <a:p>
            <a:r>
              <a:rPr lang="en-US" sz="2000" b="0" strike="noStrike" spc="-1" dirty="0">
                <a:latin typeface="Arial"/>
              </a:rPr>
              <a:t>      }</a:t>
            </a:r>
          </a:p>
          <a:p>
            <a:r>
              <a:rPr lang="en-US" sz="2000" b="0" strike="noStrike" spc="-1" dirty="0">
                <a:latin typeface="Arial"/>
              </a:rPr>
              <a:t>    } else {</a:t>
            </a:r>
          </a:p>
          <a:p>
            <a:r>
              <a:rPr lang="en-US" sz="2000" b="0" strike="noStrike" spc="-1" dirty="0">
                <a:latin typeface="Arial"/>
              </a:rPr>
              <a:t>      days := days - 365;</a:t>
            </a:r>
          </a:p>
          <a:p>
            <a:r>
              <a:rPr lang="en-US" sz="2000" b="0" strike="noStrike" spc="-1" dirty="0">
                <a:latin typeface="Arial"/>
              </a:rPr>
              <a:t>      year := year + 1;</a:t>
            </a:r>
          </a:p>
          <a:p>
            <a:r>
              <a:rPr lang="en-US" sz="2000" b="0" strike="noStrike" spc="-1" dirty="0">
                <a:latin typeface="Arial"/>
              </a:rPr>
              <a:t>    }</a:t>
            </a:r>
          </a:p>
          <a:p>
            <a:r>
              <a:rPr lang="en-US" sz="2000" b="0" strike="noStrike" spc="-1" dirty="0">
                <a:latin typeface="Arial"/>
              </a:rPr>
              <a:t>  }</a:t>
            </a:r>
          </a:p>
          <a:p>
            <a:r>
              <a:rPr lang="en-US" sz="2000" b="0" strike="noStrike" spc="-1" dirty="0">
                <a:latin typeface="Arial"/>
              </a:rPr>
              <a:t>}</a:t>
            </a:r>
          </a:p>
          <a:p>
            <a:r>
              <a:rPr lang="en-US" sz="2000" b="0" strike="noStrike" spc="-1" dirty="0">
                <a:latin typeface="Arial"/>
              </a:rPr>
              <a:t> there is an infinite loop if it’s a leap year and days is less than 366</a:t>
            </a:r>
          </a:p>
        </p:txBody>
      </p:sp>
      <p:sp>
        <p:nvSpPr>
          <p:cNvPr id="193" name="TextShape 3"/>
          <p:cNvSpPr txBox="1"/>
          <p:nvPr/>
        </p:nvSpPr>
        <p:spPr>
          <a:xfrm>
            <a:off x="3884760" y="8685360"/>
            <a:ext cx="2971440" cy="458280"/>
          </a:xfrm>
          <a:prstGeom prst="rect">
            <a:avLst/>
          </a:prstGeom>
          <a:noFill/>
          <a:ln>
            <a:noFill/>
          </a:ln>
        </p:spPr>
        <p:txBody>
          <a:bodyPr anchor="b"/>
          <a:lstStyle/>
          <a:p>
            <a:pPr algn="r">
              <a:lnSpc>
                <a:spcPct val="100000"/>
              </a:lnSpc>
            </a:pPr>
            <a:fld id="{37C88704-92A1-406D-BA83-5CD911B2CC03}" type="slidenum">
              <a:rPr lang="en-US" sz="1200" b="0" strike="noStrike" spc="-1">
                <a:solidFill>
                  <a:srgbClr val="000000"/>
                </a:solidFill>
                <a:latin typeface="+mn-lt"/>
                <a:ea typeface="+mn-ea"/>
              </a:rPr>
              <a:t>9</a:t>
            </a:fld>
            <a:endParaRPr lang="en-US" sz="12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27"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8"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3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2"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3"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35"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6"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7"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8"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9"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40"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6578A-15F1-4F59-A7C1-BEA3844286C1}"/>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1C0B69D-2240-4391-8911-936AF912358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DCE42E-7B76-419F-9B9D-BF1134AB0B2E}"/>
              </a:ext>
            </a:extLst>
          </p:cNvPr>
          <p:cNvSpPr>
            <a:spLocks noGrp="1"/>
          </p:cNvSpPr>
          <p:nvPr>
            <p:ph type="dt" sz="half" idx="10"/>
          </p:nvPr>
        </p:nvSpPr>
        <p:spPr/>
        <p:txBody>
          <a:bodyPr/>
          <a:lstStyle/>
          <a:p>
            <a:fld id="{D96EAD79-2B79-4D54-B880-39C89E37B30E}" type="datetimeFigureOut">
              <a:rPr lang="en-US" smtClean="0"/>
              <a:t>2/18/2021</a:t>
            </a:fld>
            <a:endParaRPr lang="en-US"/>
          </a:p>
        </p:txBody>
      </p:sp>
      <p:sp>
        <p:nvSpPr>
          <p:cNvPr id="5" name="Footer Placeholder 4">
            <a:extLst>
              <a:ext uri="{FF2B5EF4-FFF2-40B4-BE49-F238E27FC236}">
                <a16:creationId xmlns:a16="http://schemas.microsoft.com/office/drawing/2014/main" id="{1F312BBF-53C6-4ACF-925E-FB8B911404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4255EB-3D80-460F-BC46-EFA96C765148}"/>
              </a:ext>
            </a:extLst>
          </p:cNvPr>
          <p:cNvSpPr>
            <a:spLocks noGrp="1"/>
          </p:cNvSpPr>
          <p:nvPr>
            <p:ph type="sldNum" sz="quarter" idx="12"/>
          </p:nvPr>
        </p:nvSpPr>
        <p:spPr/>
        <p:txBody>
          <a:bodyPr/>
          <a:lstStyle/>
          <a:p>
            <a:fld id="{45CFA328-39A7-4B1B-85DB-0F646D82F7BA}" type="slidenum">
              <a:rPr lang="en-US" smtClean="0"/>
              <a:t>‹#›</a:t>
            </a:fld>
            <a:endParaRPr lang="en-US"/>
          </a:p>
        </p:txBody>
      </p:sp>
    </p:spTree>
    <p:extLst>
      <p:ext uri="{BB962C8B-B14F-4D97-AF65-F5344CB8AC3E}">
        <p14:creationId xmlns:p14="http://schemas.microsoft.com/office/powerpoint/2010/main" val="2327067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47"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49"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51"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52"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56"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57"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58"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60"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2"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6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6"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68"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9"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7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3"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4"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76"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7"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8"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9"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80"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81"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7"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88"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90"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92"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9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8"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4"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5"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9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9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9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01"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0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03"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0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06"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07"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09"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10"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1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1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1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15"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17"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18"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19"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20"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21"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22"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0"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1"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6"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7"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9"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1"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2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4"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5"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anchor="ctr"/>
          <a:lstStyle/>
          <a:p>
            <a:pPr>
              <a:lnSpc>
                <a:spcPct val="90000"/>
              </a:lnSpc>
            </a:pPr>
            <a:r>
              <a:rPr lang="en-US" sz="4400" b="0" strike="noStrike" spc="-1">
                <a:solidFill>
                  <a:srgbClr val="000000"/>
                </a:solidFill>
                <a:latin typeface="Calibri Light"/>
              </a:rPr>
              <a:t>Click to edit Master title style</a:t>
            </a:r>
            <a:endParaRPr lang="en-US" sz="4400" b="0" strike="noStrike" spc="-1">
              <a:solidFill>
                <a:srgbClr val="000000"/>
              </a:solidFill>
              <a:latin typeface="Calibri"/>
            </a:endParaRPr>
          </a:p>
        </p:txBody>
      </p:sp>
      <p:sp>
        <p:nvSpPr>
          <p:cNvPr id="6" name="PlaceHolder 2"/>
          <p:cNvSpPr>
            <a:spLocks noGrp="1"/>
          </p:cNvSpPr>
          <p:nvPr>
            <p:ph type="body"/>
          </p:nvPr>
        </p:nvSpPr>
        <p:spPr>
          <a:xfrm>
            <a:off x="838080" y="1825560"/>
            <a:ext cx="10515240" cy="4350960"/>
          </a:xfrm>
          <a:prstGeom prst="rect">
            <a:avLst/>
          </a:prstGeom>
        </p:spPr>
        <p:txBody>
          <a:bodyPr/>
          <a:lstStyle/>
          <a:p>
            <a:pPr marL="432000" indent="-324000">
              <a:lnSpc>
                <a:spcPct val="100000"/>
              </a:lnSpc>
              <a:spcBef>
                <a:spcPts val="1001"/>
              </a:spcBef>
              <a:buClr>
                <a:srgbClr val="000000"/>
              </a:buClr>
              <a:buSzPct val="45000"/>
              <a:buFont typeface="Wingdings" charset="2"/>
              <a:buChar char=""/>
            </a:pPr>
            <a:r>
              <a:rPr lang="en-US" sz="2800" b="0" strike="noStrike" spc="-1">
                <a:solidFill>
                  <a:srgbClr val="000000"/>
                </a:solidFill>
                <a:latin typeface="Calibri"/>
              </a:rPr>
              <a:t>Edit Master text styles</a:t>
            </a:r>
          </a:p>
          <a:p>
            <a:pPr marL="864000" lvl="1" indent="-324000">
              <a:lnSpc>
                <a:spcPct val="100000"/>
              </a:lnSpc>
              <a:spcBef>
                <a:spcPts val="499"/>
              </a:spcBef>
              <a:buClr>
                <a:srgbClr val="000000"/>
              </a:buClr>
              <a:buSzPct val="75000"/>
              <a:buFont typeface="Symbol" charset="2"/>
              <a:buChar char=""/>
            </a:pPr>
            <a:r>
              <a:rPr lang="en-US" sz="2400" b="0" strike="noStrike" spc="-1">
                <a:solidFill>
                  <a:srgbClr val="000000"/>
                </a:solidFill>
                <a:latin typeface="Calibri"/>
              </a:rPr>
              <a:t>Second level</a:t>
            </a:r>
          </a:p>
          <a:p>
            <a:pPr marL="1296000" lvl="2" indent="-288000">
              <a:lnSpc>
                <a:spcPct val="100000"/>
              </a:lnSpc>
              <a:spcBef>
                <a:spcPts val="499"/>
              </a:spcBef>
              <a:buClr>
                <a:srgbClr val="000000"/>
              </a:buClr>
              <a:buSzPct val="45000"/>
              <a:buFont typeface="Wingdings" charset="2"/>
              <a:buChar char=""/>
            </a:pPr>
            <a:r>
              <a:rPr lang="en-US" sz="2000" b="0" strike="noStrike" spc="-1">
                <a:solidFill>
                  <a:srgbClr val="000000"/>
                </a:solidFill>
                <a:latin typeface="Calibri"/>
              </a:rPr>
              <a:t>Third level</a:t>
            </a:r>
          </a:p>
          <a:p>
            <a:pPr marL="1728000" lvl="3" indent="-216000">
              <a:lnSpc>
                <a:spcPct val="100000"/>
              </a:lnSpc>
              <a:spcBef>
                <a:spcPts val="499"/>
              </a:spcBef>
              <a:buClr>
                <a:srgbClr val="000000"/>
              </a:buClr>
              <a:buSzPct val="75000"/>
              <a:buFont typeface="Symbol" charset="2"/>
              <a:buChar char=""/>
            </a:pPr>
            <a:r>
              <a:rPr lang="en-US" sz="1800" b="0" strike="noStrike" spc="-1">
                <a:solidFill>
                  <a:srgbClr val="000000"/>
                </a:solidFill>
                <a:latin typeface="Calibri"/>
              </a:rPr>
              <a:t>Fourth level</a:t>
            </a:r>
          </a:p>
          <a:p>
            <a:pPr marL="2160000" lvl="4" indent="-216000">
              <a:lnSpc>
                <a:spcPct val="100000"/>
              </a:lnSpc>
              <a:spcBef>
                <a:spcPts val="499"/>
              </a:spcBef>
              <a:buClr>
                <a:srgbClr val="000000"/>
              </a:buClr>
              <a:buSzPct val="45000"/>
              <a:buFont typeface="Wingdings" charset="2"/>
              <a:buChar char=""/>
            </a:pPr>
            <a:r>
              <a:rPr lang="en-US" sz="1800" b="0" strike="noStrike" spc="-1">
                <a:solidFill>
                  <a:srgbClr val="000000"/>
                </a:solidFill>
                <a:latin typeface="Calibri"/>
              </a:rPr>
              <a:t>Fifth level</a:t>
            </a:r>
          </a:p>
        </p:txBody>
      </p:sp>
      <p:sp>
        <p:nvSpPr>
          <p:cNvPr id="2" name="PlaceHolder 3"/>
          <p:cNvSpPr>
            <a:spLocks noGrp="1"/>
          </p:cNvSpPr>
          <p:nvPr>
            <p:ph type="dt"/>
          </p:nvPr>
        </p:nvSpPr>
        <p:spPr>
          <a:xfrm>
            <a:off x="838080" y="6356520"/>
            <a:ext cx="2742840" cy="364680"/>
          </a:xfrm>
          <a:prstGeom prst="rect">
            <a:avLst/>
          </a:prstGeom>
        </p:spPr>
        <p:txBody>
          <a:bodyPr anchor="ctr"/>
          <a:lstStyle/>
          <a:p>
            <a:pPr>
              <a:lnSpc>
                <a:spcPct val="100000"/>
              </a:lnSpc>
            </a:pPr>
            <a:endParaRPr lang="en-US" sz="1200" b="0" strike="noStrike" spc="-1">
              <a:latin typeface="Times New Roman"/>
            </a:endParaRPr>
          </a:p>
        </p:txBody>
      </p:sp>
      <p:sp>
        <p:nvSpPr>
          <p:cNvPr id="3" name="PlaceHolder 4"/>
          <p:cNvSpPr>
            <a:spLocks noGrp="1"/>
          </p:cNvSpPr>
          <p:nvPr>
            <p:ph type="ftr"/>
          </p:nvPr>
        </p:nvSpPr>
        <p:spPr>
          <a:xfrm>
            <a:off x="4038480" y="6356520"/>
            <a:ext cx="4114440" cy="364680"/>
          </a:xfrm>
          <a:prstGeom prst="rect">
            <a:avLst/>
          </a:prstGeom>
        </p:spPr>
        <p:txBody>
          <a:bodyPr anchor="ctr"/>
          <a:lstStyle/>
          <a:p>
            <a:pPr algn="ctr">
              <a:lnSpc>
                <a:spcPct val="100000"/>
              </a:lnSpc>
            </a:pPr>
            <a:r>
              <a:rPr lang="en-US" sz="1200" b="0" strike="noStrike" spc="-1" dirty="0">
                <a:solidFill>
                  <a:srgbClr val="8B8B8B"/>
                </a:solidFill>
                <a:latin typeface="Calibri"/>
              </a:rPr>
              <a:t>CSCI-2600 Spring 2020</a:t>
            </a:r>
            <a:endParaRPr lang="en-US" sz="1200" b="0" strike="noStrike" spc="-1" dirty="0">
              <a:latin typeface="Times New Roman"/>
            </a:endParaRPr>
          </a:p>
        </p:txBody>
      </p:sp>
      <p:sp>
        <p:nvSpPr>
          <p:cNvPr id="4" name="PlaceHolder 5"/>
          <p:cNvSpPr>
            <a:spLocks noGrp="1"/>
          </p:cNvSpPr>
          <p:nvPr>
            <p:ph type="sldNum"/>
          </p:nvPr>
        </p:nvSpPr>
        <p:spPr>
          <a:xfrm>
            <a:off x="8610480" y="6356520"/>
            <a:ext cx="2742840" cy="364680"/>
          </a:xfrm>
          <a:prstGeom prst="rect">
            <a:avLst/>
          </a:prstGeom>
        </p:spPr>
        <p:txBody>
          <a:bodyPr anchor="ctr"/>
          <a:lstStyle/>
          <a:p>
            <a:pPr algn="r">
              <a:lnSpc>
                <a:spcPct val="100000"/>
              </a:lnSpc>
            </a:pPr>
            <a:fld id="{B94BF7EC-FF2D-4369-8864-EB6D434DCC88}" type="slidenum">
              <a:rPr lang="en-US" sz="1200" b="0" strike="noStrike" spc="-1">
                <a:solidFill>
                  <a:srgbClr val="8B8B8B"/>
                </a:solidFill>
                <a:latin typeface="Calibri"/>
              </a:rPr>
              <a:t>‹#›</a:t>
            </a:fld>
            <a:endParaRPr lang="en-US"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87" r:id="rId1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lstStyle/>
          <a:p>
            <a:pPr>
              <a:lnSpc>
                <a:spcPct val="90000"/>
              </a:lnSpc>
            </a:pPr>
            <a:r>
              <a:rPr lang="en-US" sz="4400" b="0" strike="noStrike" spc="-1">
                <a:solidFill>
                  <a:srgbClr val="000000"/>
                </a:solidFill>
                <a:latin typeface="Calibri Light"/>
              </a:rPr>
              <a:t>Click to edit Master title style</a:t>
            </a:r>
            <a:endParaRPr lang="en-US" sz="4400" b="0" strike="noStrike" spc="-1">
              <a:solidFill>
                <a:srgbClr val="000000"/>
              </a:solidFill>
              <a:latin typeface="Calibri"/>
            </a:endParaRPr>
          </a:p>
        </p:txBody>
      </p:sp>
      <p:sp>
        <p:nvSpPr>
          <p:cNvPr id="42" name="PlaceHolder 2"/>
          <p:cNvSpPr>
            <a:spLocks noGrp="1"/>
          </p:cNvSpPr>
          <p:nvPr>
            <p:ph type="dt"/>
          </p:nvPr>
        </p:nvSpPr>
        <p:spPr>
          <a:xfrm>
            <a:off x="838080" y="6356520"/>
            <a:ext cx="2742840" cy="364680"/>
          </a:xfrm>
          <a:prstGeom prst="rect">
            <a:avLst/>
          </a:prstGeom>
        </p:spPr>
        <p:txBody>
          <a:bodyPr anchor="ctr"/>
          <a:lstStyle/>
          <a:p>
            <a:pPr>
              <a:lnSpc>
                <a:spcPct val="100000"/>
              </a:lnSpc>
            </a:pPr>
            <a:endParaRPr lang="en-US" sz="1200" b="0" strike="noStrike" spc="-1">
              <a:latin typeface="Times New Roman"/>
            </a:endParaRPr>
          </a:p>
        </p:txBody>
      </p:sp>
      <p:sp>
        <p:nvSpPr>
          <p:cNvPr id="43" name="PlaceHolder 3"/>
          <p:cNvSpPr>
            <a:spLocks noGrp="1"/>
          </p:cNvSpPr>
          <p:nvPr>
            <p:ph type="ftr"/>
          </p:nvPr>
        </p:nvSpPr>
        <p:spPr>
          <a:xfrm>
            <a:off x="4038480" y="6356520"/>
            <a:ext cx="4114440" cy="364680"/>
          </a:xfrm>
          <a:prstGeom prst="rect">
            <a:avLst/>
          </a:prstGeom>
        </p:spPr>
        <p:txBody>
          <a:bodyPr anchor="ctr"/>
          <a:lstStyle/>
          <a:p>
            <a:pPr algn="ctr">
              <a:lnSpc>
                <a:spcPct val="100000"/>
              </a:lnSpc>
            </a:pPr>
            <a:r>
              <a:rPr lang="en-US" sz="1200" b="0" strike="noStrike" spc="-1" dirty="0">
                <a:solidFill>
                  <a:srgbClr val="8B8B8B"/>
                </a:solidFill>
                <a:latin typeface="Calibri"/>
              </a:rPr>
              <a:t>CSCI-2600 Spring 2020</a:t>
            </a:r>
            <a:endParaRPr lang="en-US" sz="1200" b="0" strike="noStrike" spc="-1" dirty="0">
              <a:latin typeface="Times New Roman"/>
            </a:endParaRPr>
          </a:p>
        </p:txBody>
      </p:sp>
      <p:sp>
        <p:nvSpPr>
          <p:cNvPr id="44"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86355B00-9E64-454E-92BA-D83AF227D7F9}" type="slidenum">
              <a:rPr lang="en-US" sz="1200" b="0" strike="noStrike" spc="-1">
                <a:solidFill>
                  <a:srgbClr val="8B8B8B"/>
                </a:solidFill>
                <a:latin typeface="Calibri"/>
              </a:rPr>
              <a:t>‹#›</a:t>
            </a:fld>
            <a:endParaRPr lang="en-US" sz="1200" b="0" strike="noStrike" spc="-1">
              <a:latin typeface="Times New Roman"/>
            </a:endParaRPr>
          </a:p>
        </p:txBody>
      </p:sp>
      <p:sp>
        <p:nvSpPr>
          <p:cNvPr id="45"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2800" b="0" strike="noStrike" spc="-1">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en-US" sz="2000" b="0" strike="noStrike" spc="-1">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en-US" sz="1800" b="0" strike="noStrike" spc="-1">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en-US" sz="1800" b="0" strike="noStrike" spc="-1">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 name="PlaceHolder 1"/>
          <p:cNvSpPr>
            <a:spLocks noGrp="1"/>
          </p:cNvSpPr>
          <p:nvPr>
            <p:ph type="dt"/>
          </p:nvPr>
        </p:nvSpPr>
        <p:spPr>
          <a:xfrm>
            <a:off x="838080" y="6356520"/>
            <a:ext cx="2742840" cy="364680"/>
          </a:xfrm>
          <a:prstGeom prst="rect">
            <a:avLst/>
          </a:prstGeom>
        </p:spPr>
        <p:txBody>
          <a:bodyPr anchor="ctr"/>
          <a:lstStyle/>
          <a:p>
            <a:pPr>
              <a:lnSpc>
                <a:spcPct val="100000"/>
              </a:lnSpc>
            </a:pPr>
            <a:endParaRPr lang="en-US" sz="1200" b="0" strike="noStrike" spc="-1">
              <a:latin typeface="Times New Roman"/>
            </a:endParaRPr>
          </a:p>
        </p:txBody>
      </p:sp>
      <p:sp>
        <p:nvSpPr>
          <p:cNvPr id="83" name="PlaceHolder 2"/>
          <p:cNvSpPr>
            <a:spLocks noGrp="1"/>
          </p:cNvSpPr>
          <p:nvPr>
            <p:ph type="ftr"/>
          </p:nvPr>
        </p:nvSpPr>
        <p:spPr>
          <a:xfrm>
            <a:off x="4038480" y="6356520"/>
            <a:ext cx="4114440" cy="364680"/>
          </a:xfrm>
          <a:prstGeom prst="rect">
            <a:avLst/>
          </a:prstGeom>
        </p:spPr>
        <p:txBody>
          <a:bodyPr anchor="ctr"/>
          <a:lstStyle/>
          <a:p>
            <a:pPr algn="ctr">
              <a:lnSpc>
                <a:spcPct val="100000"/>
              </a:lnSpc>
            </a:pPr>
            <a:r>
              <a:rPr lang="en-US" sz="1200" b="0" strike="noStrike" spc="-1" dirty="0">
                <a:solidFill>
                  <a:srgbClr val="8B8B8B"/>
                </a:solidFill>
                <a:latin typeface="Calibri"/>
              </a:rPr>
              <a:t>CSCI-2600 Spring 2020</a:t>
            </a:r>
            <a:endParaRPr lang="en-US" sz="1200" b="0" strike="noStrike" spc="-1" dirty="0">
              <a:latin typeface="Times New Roman"/>
            </a:endParaRPr>
          </a:p>
        </p:txBody>
      </p:sp>
      <p:sp>
        <p:nvSpPr>
          <p:cNvPr id="84" name="PlaceHolder 3"/>
          <p:cNvSpPr>
            <a:spLocks noGrp="1"/>
          </p:cNvSpPr>
          <p:nvPr>
            <p:ph type="sldNum"/>
          </p:nvPr>
        </p:nvSpPr>
        <p:spPr>
          <a:xfrm>
            <a:off x="8610480" y="6356520"/>
            <a:ext cx="2742840" cy="364680"/>
          </a:xfrm>
          <a:prstGeom prst="rect">
            <a:avLst/>
          </a:prstGeom>
        </p:spPr>
        <p:txBody>
          <a:bodyPr anchor="ctr"/>
          <a:lstStyle/>
          <a:p>
            <a:pPr algn="r">
              <a:lnSpc>
                <a:spcPct val="100000"/>
              </a:lnSpc>
            </a:pPr>
            <a:fld id="{6C7FCF6E-EFE5-44FB-A2A0-7DA52D3CFCDF}" type="slidenum">
              <a:rPr lang="en-US" sz="1200" b="0" strike="noStrike" spc="-1">
                <a:solidFill>
                  <a:srgbClr val="8B8B8B"/>
                </a:solidFill>
                <a:latin typeface="Calibri"/>
              </a:rPr>
              <a:t>‹#›</a:t>
            </a:fld>
            <a:endParaRPr lang="en-US" sz="1200" b="0" strike="noStrike" spc="-1">
              <a:latin typeface="Times New Roman"/>
            </a:endParaRPr>
          </a:p>
        </p:txBody>
      </p:sp>
      <p:sp>
        <p:nvSpPr>
          <p:cNvPr id="85" name="PlaceHolder 4"/>
          <p:cNvSpPr>
            <a:spLocks noGrp="1"/>
          </p:cNvSpPr>
          <p:nvPr>
            <p:ph type="title"/>
          </p:nvPr>
        </p:nvSpPr>
        <p:spPr>
          <a:xfrm>
            <a:off x="609480" y="273600"/>
            <a:ext cx="10972440" cy="1144800"/>
          </a:xfrm>
          <a:prstGeom prst="rect">
            <a:avLst/>
          </a:prstGeom>
        </p:spPr>
        <p:txBody>
          <a:bodyPr lIns="0" tIns="0" rIns="0" bIns="0" anchor="ctr"/>
          <a:lstStyle/>
          <a:p>
            <a:r>
              <a:rPr lang="en-US" sz="1800" b="0" strike="noStrike" spc="-1">
                <a:solidFill>
                  <a:srgbClr val="000000"/>
                </a:solidFill>
                <a:latin typeface="Calibri"/>
              </a:rPr>
              <a:t>Click to edit the title text format</a:t>
            </a:r>
          </a:p>
        </p:txBody>
      </p:sp>
      <p:sp>
        <p:nvSpPr>
          <p:cNvPr id="86"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2800" b="0" strike="noStrike" spc="-1">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en-US" sz="2000" b="0" strike="noStrike" spc="-1">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en-US" sz="1800" b="0" strike="noStrike" spc="-1">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en-US" sz="1800" b="0" strike="noStrike" spc="-1">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www.microsoft.com/en-us/research/project/dafny-a-language-and-program-verifier-for-functional-correctness/" TargetMode="External"/><Relationship Id="rId7" Type="http://schemas.openxmlformats.org/officeDocument/2006/relationships/hyperlink" Target="http://rise4fun.com/Dafny/tutorial/Guid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rise4fun.com/dafny/Hello" TargetMode="External"/><Relationship Id="rId5" Type="http://schemas.openxmlformats.org/officeDocument/2006/relationships/hyperlink" Target="https://github.com/Microsoft/dafny" TargetMode="External"/><Relationship Id="rId4" Type="http://schemas.openxmlformats.org/officeDocument/2006/relationships/hyperlink" Target="https://en.wikipedia.org/wiki/Dafny"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latin typeface="Calibri Light"/>
              </a:rPr>
              <a:t>Dafny</a:t>
            </a:r>
            <a:endParaRPr lang="en-US" sz="4400" b="0" strike="noStrike" spc="-1">
              <a:solidFill>
                <a:srgbClr val="000000"/>
              </a:solidFill>
              <a:latin typeface="Calibri"/>
            </a:endParaRPr>
          </a:p>
        </p:txBody>
      </p:sp>
      <p:sp>
        <p:nvSpPr>
          <p:cNvPr id="130" name="TextShape 2"/>
          <p:cNvSpPr txBox="1"/>
          <p:nvPr/>
        </p:nvSpPr>
        <p:spPr>
          <a:xfrm>
            <a:off x="838080" y="1825560"/>
            <a:ext cx="10515240" cy="4350960"/>
          </a:xfrm>
          <a:prstGeom prst="rect">
            <a:avLst/>
          </a:prstGeom>
          <a:noFill/>
          <a:ln>
            <a:noFill/>
          </a:ln>
        </p:spPr>
        <p:txBody>
          <a:bodyPr>
            <a:normAutofit fontScale="92500" lnSpcReduction="20000"/>
          </a:bodyPr>
          <a:lstStyle/>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A Language and Program Verifier for Functional Correctness</a:t>
            </a:r>
          </a:p>
          <a:p>
            <a:pPr marL="360">
              <a:lnSpc>
                <a:spcPct val="90000"/>
              </a:lnSpc>
              <a:spcBef>
                <a:spcPts val="1001"/>
              </a:spcBef>
              <a:buClr>
                <a:srgbClr val="000000"/>
              </a:buClr>
            </a:pPr>
            <a:r>
              <a:rPr lang="en-US" sz="2800" b="0" strike="noStrike" spc="-1" dirty="0">
                <a:solidFill>
                  <a:srgbClr val="000000"/>
                </a:solidFill>
                <a:latin typeface="Calibri"/>
              </a:rPr>
              <a:t>designed to support the static verification of programs</a:t>
            </a:r>
          </a:p>
          <a:p>
            <a:pPr marL="685800" lvl="1" indent="-228240">
              <a:lnSpc>
                <a:spcPct val="90000"/>
              </a:lnSpc>
              <a:spcBef>
                <a:spcPts val="1001"/>
              </a:spcBef>
              <a:buClr>
                <a:srgbClr val="000000"/>
              </a:buClr>
              <a:buFont typeface="Arial"/>
              <a:buChar char="•"/>
            </a:pPr>
            <a:r>
              <a:rPr lang="en-US" sz="2800" b="0" u="sng" strike="noStrike" spc="-1" dirty="0">
                <a:solidFill>
                  <a:srgbClr val="0563C1"/>
                </a:solidFill>
                <a:uFillTx/>
                <a:latin typeface="Calibri"/>
                <a:hlinkClick r:id="rId3"/>
              </a:rPr>
              <a:t>https://www.microsoft.com/en-us/research/project/dafny-a-language-and-program-verifier-for-functional-correctness/</a:t>
            </a:r>
            <a:endParaRPr lang="en-US" sz="2800" b="0" strike="noStrike" spc="-1" dirty="0">
              <a:solidFill>
                <a:srgbClr val="000000"/>
              </a:solidFill>
              <a:latin typeface="Calibri"/>
            </a:endParaRPr>
          </a:p>
          <a:p>
            <a:pPr marL="685800" lvl="1" indent="-228240">
              <a:lnSpc>
                <a:spcPct val="90000"/>
              </a:lnSpc>
              <a:spcBef>
                <a:spcPts val="1001"/>
              </a:spcBef>
              <a:buClr>
                <a:srgbClr val="000000"/>
              </a:buClr>
              <a:buFont typeface="Arial"/>
              <a:buChar char="•"/>
            </a:pPr>
            <a:r>
              <a:rPr lang="en-US" sz="2800" spc="-1" dirty="0">
                <a:solidFill>
                  <a:srgbClr val="000000"/>
                </a:solidFill>
                <a:latin typeface="Calibri"/>
                <a:hlinkClick r:id="rId4"/>
              </a:rPr>
              <a:t>https://en.wikipedia.org/wiki/Dafny</a:t>
            </a:r>
            <a:endParaRPr lang="en-US" sz="2800" spc="-1" dirty="0">
              <a:solidFill>
                <a:srgbClr val="000000"/>
              </a:solidFill>
              <a:latin typeface="Calibri"/>
            </a:endParaRPr>
          </a:p>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Available for download</a:t>
            </a:r>
          </a:p>
          <a:p>
            <a:pPr marL="685800" lvl="1" indent="-228240">
              <a:lnSpc>
                <a:spcPct val="100000"/>
              </a:lnSpc>
              <a:spcBef>
                <a:spcPts val="499"/>
              </a:spcBef>
              <a:buClr>
                <a:srgbClr val="000000"/>
              </a:buClr>
              <a:buFont typeface="Arial"/>
              <a:buChar char="•"/>
            </a:pPr>
            <a:r>
              <a:rPr lang="en-US" sz="2400" b="0" u="sng" strike="noStrike" spc="-1" dirty="0">
                <a:solidFill>
                  <a:srgbClr val="0563C1"/>
                </a:solidFill>
                <a:uFillTx/>
                <a:latin typeface="Calibri"/>
                <a:hlinkClick r:id="rId5"/>
              </a:rPr>
              <a:t>https://github.com/Microsoft/dafny</a:t>
            </a:r>
            <a:endParaRPr lang="en-US" sz="2400" b="0" strike="noStrike" spc="-1" dirty="0">
              <a:solidFill>
                <a:srgbClr val="000000"/>
              </a:solidFill>
              <a:latin typeface="Calibri"/>
            </a:endParaRPr>
          </a:p>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Run in browser</a:t>
            </a:r>
          </a:p>
          <a:p>
            <a:pPr marL="685800" lvl="1" indent="-228240">
              <a:lnSpc>
                <a:spcPct val="100000"/>
              </a:lnSpc>
              <a:spcBef>
                <a:spcPts val="499"/>
              </a:spcBef>
              <a:buClr>
                <a:srgbClr val="000000"/>
              </a:buClr>
              <a:buFont typeface="Arial"/>
              <a:buChar char="•"/>
            </a:pPr>
            <a:r>
              <a:rPr lang="en-US" sz="2400" b="0" u="sng" strike="noStrike" spc="-1" dirty="0">
                <a:solidFill>
                  <a:srgbClr val="0563C1"/>
                </a:solidFill>
                <a:uFillTx/>
                <a:latin typeface="Calibri"/>
                <a:hlinkClick r:id="rId6"/>
              </a:rPr>
              <a:t>http://rise4fun.com/dafny/Hello</a:t>
            </a:r>
            <a:endParaRPr lang="en-US" sz="2400" b="0" strike="noStrike" spc="-1" dirty="0">
              <a:solidFill>
                <a:srgbClr val="000000"/>
              </a:solidFill>
              <a:latin typeface="Calibri"/>
            </a:endParaRPr>
          </a:p>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Tutorial</a:t>
            </a:r>
          </a:p>
          <a:p>
            <a:pPr marL="685800" lvl="1" indent="-228240">
              <a:lnSpc>
                <a:spcPct val="100000"/>
              </a:lnSpc>
              <a:spcBef>
                <a:spcPts val="499"/>
              </a:spcBef>
              <a:buClr>
                <a:srgbClr val="000000"/>
              </a:buClr>
              <a:buFont typeface="Arial"/>
              <a:buChar char="•"/>
            </a:pPr>
            <a:r>
              <a:rPr lang="en-US" sz="2400" b="0" u="sng" strike="noStrike" spc="-1" dirty="0">
                <a:solidFill>
                  <a:srgbClr val="0563C1"/>
                </a:solidFill>
                <a:uFillTx/>
                <a:latin typeface="Calibri"/>
                <a:hlinkClick r:id="rId7"/>
              </a:rPr>
              <a:t>http://rise4fun.com/Dafny/tutorial/Guide</a:t>
            </a:r>
            <a:endParaRPr lang="en-US" sz="2400" b="0" strike="noStrike" spc="-1" dirty="0">
              <a:solidFill>
                <a:srgbClr val="000000"/>
              </a:solidFill>
              <a:latin typeface="Calibri"/>
            </a:endParaRPr>
          </a:p>
          <a:p>
            <a:endParaRPr lang="en-US" sz="2400" b="0" strike="noStrike" spc="-1" dirty="0">
              <a:solidFill>
                <a:srgbClr val="000000"/>
              </a:solidFill>
              <a:latin typeface="Calibri"/>
            </a:endParaRPr>
          </a:p>
        </p:txBody>
      </p:sp>
      <p:pic>
        <p:nvPicPr>
          <p:cNvPr id="131" name="Picture 1"/>
          <p:cNvPicPr/>
          <p:nvPr/>
        </p:nvPicPr>
        <p:blipFill>
          <a:blip r:embed="rId8"/>
          <a:stretch/>
        </p:blipFill>
        <p:spPr>
          <a:xfrm>
            <a:off x="9801360" y="61560"/>
            <a:ext cx="2327040" cy="1932120"/>
          </a:xfrm>
          <a:prstGeom prst="rect">
            <a:avLst/>
          </a:prstGeom>
          <a:ln>
            <a:noFill/>
          </a:ln>
        </p:spPr>
      </p:pic>
      <p:sp>
        <p:nvSpPr>
          <p:cNvPr id="132" name="TextShape 3"/>
          <p:cNvSpPr txBox="1"/>
          <p:nvPr/>
        </p:nvSpPr>
        <p:spPr>
          <a:xfrm>
            <a:off x="4038480" y="6356520"/>
            <a:ext cx="4114440" cy="364680"/>
          </a:xfrm>
          <a:prstGeom prst="rect">
            <a:avLst/>
          </a:prstGeom>
          <a:noFill/>
          <a:ln>
            <a:noFill/>
          </a:ln>
        </p:spPr>
        <p:txBody>
          <a:bodyPr anchor="ctr"/>
          <a:lstStyle/>
          <a:p>
            <a:pPr algn="ctr">
              <a:lnSpc>
                <a:spcPct val="100000"/>
              </a:lnSpc>
            </a:pPr>
            <a:r>
              <a:rPr lang="en-US" sz="1200" b="0" strike="noStrike" spc="-1" dirty="0">
                <a:solidFill>
                  <a:srgbClr val="8B8B8B"/>
                </a:solidFill>
                <a:latin typeface="Calibri"/>
              </a:rPr>
              <a:t>CSCI-2600 Spring 2021</a:t>
            </a:r>
            <a:endParaRPr lang="en-US" sz="1200" b="0" strike="noStrike" spc="-1" dirty="0">
              <a:latin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extShape 1"/>
          <p:cNvSpPr txBox="1"/>
          <p:nvPr/>
        </p:nvSpPr>
        <p:spPr>
          <a:xfrm>
            <a:off x="4038480" y="6356520"/>
            <a:ext cx="4114440" cy="364680"/>
          </a:xfrm>
          <a:prstGeom prst="rect">
            <a:avLst/>
          </a:prstGeom>
          <a:noFill/>
          <a:ln>
            <a:noFill/>
          </a:ln>
        </p:spPr>
        <p:txBody>
          <a:bodyPr anchor="ctr"/>
          <a:lstStyle/>
          <a:p>
            <a:pPr algn="ctr">
              <a:lnSpc>
                <a:spcPct val="100000"/>
              </a:lnSpc>
            </a:pPr>
            <a:r>
              <a:rPr lang="en-US" sz="1200" b="0" strike="noStrike" spc="-1" dirty="0">
                <a:solidFill>
                  <a:srgbClr val="8B8B8B"/>
                </a:solidFill>
                <a:latin typeface="Calibri"/>
              </a:rPr>
              <a:t>CSCI-2600 Spring 2021</a:t>
            </a:r>
            <a:endParaRPr lang="en-US" sz="1200" b="0" strike="noStrike" spc="-1" dirty="0">
              <a:latin typeface="Times New Roman"/>
            </a:endParaRPr>
          </a:p>
        </p:txBody>
      </p:sp>
      <p:sp>
        <p:nvSpPr>
          <p:cNvPr id="162" name="CustomShape 2"/>
          <p:cNvSpPr/>
          <p:nvPr/>
        </p:nvSpPr>
        <p:spPr>
          <a:xfrm>
            <a:off x="5529840" y="341873"/>
            <a:ext cx="6278760" cy="6079787"/>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700" b="0" strike="noStrike" spc="-1" dirty="0">
                <a:solidFill>
                  <a:srgbClr val="000000"/>
                </a:solidFill>
                <a:latin typeface="Calibri"/>
              </a:rPr>
              <a:t>method </a:t>
            </a:r>
            <a:r>
              <a:rPr lang="en-US" sz="1700" b="0" strike="noStrike" spc="-1" dirty="0" err="1">
                <a:solidFill>
                  <a:srgbClr val="000000"/>
                </a:solidFill>
                <a:latin typeface="Calibri"/>
              </a:rPr>
              <a:t>WhichYear_InfiniteLoop</a:t>
            </a:r>
            <a:r>
              <a:rPr lang="en-US" sz="1700" b="0" strike="noStrike" spc="-1" dirty="0">
                <a:solidFill>
                  <a:srgbClr val="000000"/>
                </a:solidFill>
                <a:latin typeface="Calibri"/>
              </a:rPr>
              <a:t>(d: </a:t>
            </a:r>
            <a:r>
              <a:rPr lang="en-US" sz="1700" b="0" strike="noStrike" spc="-1" dirty="0" err="1">
                <a:solidFill>
                  <a:srgbClr val="000000"/>
                </a:solidFill>
                <a:latin typeface="Calibri"/>
              </a:rPr>
              <a:t>int</a:t>
            </a:r>
            <a:r>
              <a:rPr lang="en-US" sz="1700" b="0" strike="noStrike" spc="-1" dirty="0">
                <a:solidFill>
                  <a:srgbClr val="000000"/>
                </a:solidFill>
                <a:latin typeface="Calibri"/>
              </a:rPr>
              <a:t>) returns (year: </a:t>
            </a:r>
            <a:r>
              <a:rPr lang="en-US" sz="1700" b="0" strike="noStrike" spc="-1" dirty="0" err="1">
                <a:solidFill>
                  <a:srgbClr val="000000"/>
                </a:solidFill>
                <a:latin typeface="Calibri"/>
              </a:rPr>
              <a:t>int</a:t>
            </a:r>
            <a:r>
              <a:rPr lang="en-US" sz="1700" b="0" strike="noStrike" spc="-1" dirty="0">
                <a:solidFill>
                  <a:srgbClr val="000000"/>
                </a:solidFill>
                <a:latin typeface="Calibri"/>
              </a:rPr>
              <a:t>) </a:t>
            </a:r>
            <a:endParaRPr lang="en-US" sz="1700" b="0" strike="noStrike" spc="-1" dirty="0">
              <a:latin typeface="Arial"/>
            </a:endParaRPr>
          </a:p>
          <a:p>
            <a:pPr>
              <a:lnSpc>
                <a:spcPct val="100000"/>
              </a:lnSpc>
            </a:pPr>
            <a:r>
              <a:rPr lang="en-US" sz="1700" b="1" strike="noStrike" spc="-1" dirty="0">
                <a:solidFill>
                  <a:srgbClr val="000000"/>
                </a:solidFill>
                <a:latin typeface="Calibri"/>
              </a:rPr>
              <a:t>requires d &gt; 0</a:t>
            </a:r>
            <a:endParaRPr lang="en-US" sz="1700" b="1" strike="noStrike" spc="-1" dirty="0">
              <a:latin typeface="Arial"/>
            </a:endParaRPr>
          </a:p>
          <a:p>
            <a:pPr>
              <a:lnSpc>
                <a:spcPct val="100000"/>
              </a:lnSpc>
            </a:pPr>
            <a:r>
              <a:rPr lang="en-US" sz="1700" b="1" strike="noStrike" spc="-1" dirty="0">
                <a:solidFill>
                  <a:srgbClr val="000000"/>
                </a:solidFill>
                <a:latin typeface="Calibri"/>
              </a:rPr>
              <a:t>ensures year &gt;= 1980</a:t>
            </a:r>
            <a:endParaRPr lang="en-US" sz="1700" b="1" strike="noStrike" spc="-1" dirty="0">
              <a:latin typeface="Arial"/>
            </a:endParaRPr>
          </a:p>
          <a:p>
            <a:pPr>
              <a:lnSpc>
                <a:spcPct val="100000"/>
              </a:lnSpc>
            </a:pPr>
            <a:r>
              <a:rPr lang="en-US" sz="1700" b="0" strike="noStrike" spc="-1" dirty="0">
                <a:solidFill>
                  <a:srgbClr val="000000"/>
                </a:solidFill>
                <a:latin typeface="Calibri"/>
              </a:rPr>
              <a:t>{</a:t>
            </a:r>
            <a:endParaRPr lang="en-US" sz="1700" b="0" strike="noStrike" spc="-1" dirty="0">
              <a:latin typeface="Arial"/>
            </a:endParaRPr>
          </a:p>
          <a:p>
            <a:pPr>
              <a:lnSpc>
                <a:spcPct val="100000"/>
              </a:lnSpc>
            </a:pPr>
            <a:r>
              <a:rPr lang="en-US" sz="1700" b="0" strike="noStrike" spc="-1" dirty="0">
                <a:solidFill>
                  <a:srgbClr val="000000"/>
                </a:solidFill>
                <a:latin typeface="Calibri"/>
              </a:rPr>
              <a:t>  </a:t>
            </a:r>
            <a:r>
              <a:rPr lang="en-US" sz="1700" b="0" strike="noStrike" spc="-1" dirty="0" err="1">
                <a:solidFill>
                  <a:srgbClr val="000000"/>
                </a:solidFill>
                <a:latin typeface="Calibri"/>
              </a:rPr>
              <a:t>var</a:t>
            </a:r>
            <a:r>
              <a:rPr lang="en-US" sz="1700" b="0" strike="noStrike" spc="-1" dirty="0">
                <a:solidFill>
                  <a:srgbClr val="000000"/>
                </a:solidFill>
                <a:latin typeface="Calibri"/>
              </a:rPr>
              <a:t> days := d;</a:t>
            </a:r>
            <a:endParaRPr lang="en-US" sz="1700" b="0" strike="noStrike" spc="-1" dirty="0">
              <a:latin typeface="Arial"/>
            </a:endParaRPr>
          </a:p>
          <a:p>
            <a:pPr>
              <a:lnSpc>
                <a:spcPct val="100000"/>
              </a:lnSpc>
            </a:pPr>
            <a:r>
              <a:rPr lang="en-US" sz="1700" b="0" strike="noStrike" spc="-1" dirty="0">
                <a:solidFill>
                  <a:srgbClr val="000000"/>
                </a:solidFill>
                <a:latin typeface="Calibri"/>
              </a:rPr>
              <a:t>  year := 1980;</a:t>
            </a:r>
            <a:endParaRPr lang="en-US" sz="1700" b="0" strike="noStrike" spc="-1" dirty="0">
              <a:latin typeface="Arial"/>
            </a:endParaRPr>
          </a:p>
          <a:p>
            <a:pPr>
              <a:lnSpc>
                <a:spcPct val="100000"/>
              </a:lnSpc>
            </a:pPr>
            <a:r>
              <a:rPr lang="en-US" sz="1700" b="0" strike="noStrike" spc="-1" dirty="0">
                <a:solidFill>
                  <a:srgbClr val="000000"/>
                </a:solidFill>
                <a:latin typeface="Calibri"/>
              </a:rPr>
              <a:t>  while days &gt; 365 </a:t>
            </a:r>
            <a:endParaRPr lang="en-US" sz="1700" b="0" strike="noStrike" spc="-1" dirty="0">
              <a:latin typeface="Arial"/>
            </a:endParaRPr>
          </a:p>
          <a:p>
            <a:pPr>
              <a:lnSpc>
                <a:spcPct val="100000"/>
              </a:lnSpc>
            </a:pPr>
            <a:r>
              <a:rPr lang="en-US" sz="1700" b="0" strike="noStrike" spc="-1" dirty="0">
                <a:solidFill>
                  <a:srgbClr val="000000"/>
                </a:solidFill>
                <a:latin typeface="Calibri"/>
              </a:rPr>
              <a:t> </a:t>
            </a:r>
            <a:r>
              <a:rPr lang="en-US" sz="1700" b="1" strike="noStrike" spc="-1" dirty="0">
                <a:solidFill>
                  <a:srgbClr val="000000"/>
                </a:solidFill>
                <a:latin typeface="Calibri"/>
              </a:rPr>
              <a:t> decreases days</a:t>
            </a:r>
            <a:endParaRPr lang="en-US" sz="1700" b="1" strike="noStrike" spc="-1" dirty="0">
              <a:latin typeface="Arial"/>
            </a:endParaRPr>
          </a:p>
          <a:p>
            <a:pPr>
              <a:lnSpc>
                <a:spcPct val="100000"/>
              </a:lnSpc>
            </a:pPr>
            <a:r>
              <a:rPr lang="en-US" sz="1700" b="0" strike="noStrike" spc="-1" dirty="0">
                <a:solidFill>
                  <a:srgbClr val="000000"/>
                </a:solidFill>
                <a:latin typeface="Calibri"/>
              </a:rPr>
              <a:t>  {</a:t>
            </a:r>
            <a:endParaRPr lang="en-US" sz="1700" b="0" strike="noStrike" spc="-1" dirty="0">
              <a:latin typeface="Arial"/>
            </a:endParaRPr>
          </a:p>
          <a:p>
            <a:pPr>
              <a:lnSpc>
                <a:spcPct val="100000"/>
              </a:lnSpc>
            </a:pPr>
            <a:r>
              <a:rPr lang="en-US" sz="1700" b="0" strike="noStrike" spc="-1" dirty="0">
                <a:solidFill>
                  <a:srgbClr val="000000"/>
                </a:solidFill>
                <a:latin typeface="Calibri"/>
              </a:rPr>
              <a:t>    if </a:t>
            </a:r>
            <a:r>
              <a:rPr lang="en-US" sz="1700" b="0" strike="noStrike" spc="-1" dirty="0" err="1">
                <a:solidFill>
                  <a:srgbClr val="000000"/>
                </a:solidFill>
                <a:latin typeface="Calibri"/>
              </a:rPr>
              <a:t>isLeapYear</a:t>
            </a:r>
            <a:r>
              <a:rPr lang="en-US" sz="1700" b="0" strike="noStrike" spc="-1" dirty="0">
                <a:solidFill>
                  <a:srgbClr val="000000"/>
                </a:solidFill>
                <a:latin typeface="Calibri"/>
              </a:rPr>
              <a:t>(year) {</a:t>
            </a:r>
            <a:endParaRPr lang="en-US" sz="1700" b="0" strike="noStrike" spc="-1" dirty="0">
              <a:latin typeface="Arial"/>
            </a:endParaRPr>
          </a:p>
          <a:p>
            <a:pPr>
              <a:lnSpc>
                <a:spcPct val="100000"/>
              </a:lnSpc>
            </a:pPr>
            <a:r>
              <a:rPr lang="en-US" sz="1700" b="0" strike="noStrike" spc="-1" dirty="0">
                <a:solidFill>
                  <a:srgbClr val="000000"/>
                </a:solidFill>
                <a:latin typeface="Calibri"/>
              </a:rPr>
              <a:t>      if days &gt; 366 {</a:t>
            </a:r>
            <a:endParaRPr lang="en-US" sz="1700" b="0" strike="noStrike" spc="-1" dirty="0">
              <a:latin typeface="Arial"/>
            </a:endParaRPr>
          </a:p>
          <a:p>
            <a:pPr>
              <a:lnSpc>
                <a:spcPct val="100000"/>
              </a:lnSpc>
            </a:pPr>
            <a:r>
              <a:rPr lang="en-US" sz="1700" b="0" strike="noStrike" spc="-1" dirty="0">
                <a:solidFill>
                  <a:srgbClr val="000000"/>
                </a:solidFill>
                <a:latin typeface="Calibri"/>
              </a:rPr>
              <a:t>        days := days - 366;</a:t>
            </a:r>
            <a:endParaRPr lang="en-US" sz="1700" b="0" strike="noStrike" spc="-1" dirty="0">
              <a:latin typeface="Arial"/>
            </a:endParaRPr>
          </a:p>
          <a:p>
            <a:pPr>
              <a:lnSpc>
                <a:spcPct val="100000"/>
              </a:lnSpc>
            </a:pPr>
            <a:r>
              <a:rPr lang="en-US" sz="1700" b="0" strike="noStrike" spc="-1" dirty="0">
                <a:solidFill>
                  <a:srgbClr val="000000"/>
                </a:solidFill>
                <a:latin typeface="Calibri"/>
              </a:rPr>
              <a:t>        year := year + 1;</a:t>
            </a:r>
            <a:endParaRPr lang="en-US" sz="1700" b="0" strike="noStrike" spc="-1" dirty="0">
              <a:latin typeface="Arial"/>
            </a:endParaRPr>
          </a:p>
          <a:p>
            <a:pPr>
              <a:lnSpc>
                <a:spcPct val="100000"/>
              </a:lnSpc>
            </a:pPr>
            <a:r>
              <a:rPr lang="en-US" sz="1700" b="0" strike="noStrike" spc="-1" dirty="0">
                <a:solidFill>
                  <a:srgbClr val="000000"/>
                </a:solidFill>
                <a:latin typeface="Calibri"/>
              </a:rPr>
              <a:t>      }</a:t>
            </a:r>
            <a:endParaRPr lang="en-US" sz="1700" b="0" strike="noStrike" spc="-1" dirty="0">
              <a:latin typeface="Arial"/>
            </a:endParaRPr>
          </a:p>
          <a:p>
            <a:pPr>
              <a:lnSpc>
                <a:spcPct val="100000"/>
              </a:lnSpc>
            </a:pPr>
            <a:r>
              <a:rPr lang="en-US" sz="1700" b="0" strike="noStrike" spc="-1" dirty="0">
                <a:solidFill>
                  <a:srgbClr val="000000"/>
                </a:solidFill>
                <a:latin typeface="Calibri"/>
              </a:rPr>
              <a:t>      else {</a:t>
            </a:r>
            <a:endParaRPr lang="en-US" sz="1700" b="0" strike="noStrike" spc="-1" dirty="0">
              <a:latin typeface="Arial"/>
            </a:endParaRPr>
          </a:p>
          <a:p>
            <a:pPr>
              <a:lnSpc>
                <a:spcPct val="100000"/>
              </a:lnSpc>
            </a:pPr>
            <a:r>
              <a:rPr lang="en-US" sz="1700" b="0" strike="noStrike" spc="-1" dirty="0">
                <a:solidFill>
                  <a:srgbClr val="000000"/>
                </a:solidFill>
                <a:latin typeface="Calibri"/>
              </a:rPr>
              <a:t>        break; </a:t>
            </a:r>
            <a:endParaRPr lang="en-US" sz="1700" b="0" strike="noStrike" spc="-1" dirty="0">
              <a:latin typeface="Arial"/>
            </a:endParaRPr>
          </a:p>
          <a:p>
            <a:pPr>
              <a:lnSpc>
                <a:spcPct val="100000"/>
              </a:lnSpc>
            </a:pPr>
            <a:r>
              <a:rPr lang="en-US" sz="1700" b="0" strike="noStrike" spc="-1" dirty="0">
                <a:solidFill>
                  <a:srgbClr val="000000"/>
                </a:solidFill>
                <a:latin typeface="Calibri"/>
              </a:rPr>
              <a:t>      }</a:t>
            </a:r>
            <a:endParaRPr lang="en-US" sz="1700" b="0" strike="noStrike" spc="-1" dirty="0">
              <a:latin typeface="Arial"/>
            </a:endParaRPr>
          </a:p>
          <a:p>
            <a:pPr>
              <a:lnSpc>
                <a:spcPct val="100000"/>
              </a:lnSpc>
            </a:pPr>
            <a:r>
              <a:rPr lang="en-US" sz="1700" b="0" strike="noStrike" spc="-1" dirty="0">
                <a:solidFill>
                  <a:srgbClr val="000000"/>
                </a:solidFill>
                <a:latin typeface="Calibri"/>
              </a:rPr>
              <a:t>    } else {</a:t>
            </a:r>
            <a:endParaRPr lang="en-US" sz="1700" b="0" strike="noStrike" spc="-1" dirty="0">
              <a:latin typeface="Arial"/>
            </a:endParaRPr>
          </a:p>
          <a:p>
            <a:pPr>
              <a:lnSpc>
                <a:spcPct val="100000"/>
              </a:lnSpc>
            </a:pPr>
            <a:r>
              <a:rPr lang="en-US" sz="1700" b="0" strike="noStrike" spc="-1" dirty="0">
                <a:solidFill>
                  <a:srgbClr val="000000"/>
                </a:solidFill>
                <a:latin typeface="Calibri"/>
              </a:rPr>
              <a:t>      days := days - 365;</a:t>
            </a:r>
            <a:endParaRPr lang="en-US" sz="1700" b="0" strike="noStrike" spc="-1" dirty="0">
              <a:latin typeface="Arial"/>
            </a:endParaRPr>
          </a:p>
          <a:p>
            <a:pPr>
              <a:lnSpc>
                <a:spcPct val="100000"/>
              </a:lnSpc>
            </a:pPr>
            <a:r>
              <a:rPr lang="en-US" sz="1700" b="0" strike="noStrike" spc="-1" dirty="0">
                <a:solidFill>
                  <a:srgbClr val="000000"/>
                </a:solidFill>
                <a:latin typeface="Calibri"/>
              </a:rPr>
              <a:t>      year := year + 1;</a:t>
            </a:r>
            <a:endParaRPr lang="en-US" sz="1700" b="0" strike="noStrike" spc="-1" dirty="0">
              <a:latin typeface="Arial"/>
            </a:endParaRPr>
          </a:p>
          <a:p>
            <a:pPr>
              <a:lnSpc>
                <a:spcPct val="100000"/>
              </a:lnSpc>
            </a:pPr>
            <a:r>
              <a:rPr lang="en-US" sz="1700" b="0" strike="noStrike" spc="-1" dirty="0">
                <a:solidFill>
                  <a:srgbClr val="000000"/>
                </a:solidFill>
                <a:latin typeface="Calibri"/>
              </a:rPr>
              <a:t>    }</a:t>
            </a:r>
            <a:endParaRPr lang="en-US" sz="1700" b="0" strike="noStrike" spc="-1" dirty="0">
              <a:latin typeface="Arial"/>
            </a:endParaRPr>
          </a:p>
          <a:p>
            <a:pPr>
              <a:lnSpc>
                <a:spcPct val="100000"/>
              </a:lnSpc>
            </a:pPr>
            <a:r>
              <a:rPr lang="en-US" sz="1700" b="0" strike="noStrike" spc="-1" dirty="0">
                <a:solidFill>
                  <a:srgbClr val="000000"/>
                </a:solidFill>
                <a:latin typeface="Calibri"/>
              </a:rPr>
              <a:t>  }</a:t>
            </a:r>
            <a:endParaRPr lang="en-US" sz="1700" b="0" strike="noStrike" spc="-1" dirty="0">
              <a:latin typeface="Arial"/>
            </a:endParaRPr>
          </a:p>
          <a:p>
            <a:pPr>
              <a:lnSpc>
                <a:spcPct val="100000"/>
              </a:lnSpc>
            </a:pPr>
            <a:r>
              <a:rPr lang="en-US" sz="1700" b="0" strike="noStrike" spc="-1" dirty="0">
                <a:solidFill>
                  <a:srgbClr val="000000"/>
                </a:solidFill>
                <a:latin typeface="Calibri"/>
              </a:rPr>
              <a:t>}</a:t>
            </a:r>
            <a:endParaRPr lang="en-US" sz="1700" b="0" strike="noStrike" spc="-1" dirty="0">
              <a:latin typeface="Arial"/>
            </a:endParaRPr>
          </a:p>
          <a:p>
            <a:pPr>
              <a:lnSpc>
                <a:spcPct val="100000"/>
              </a:lnSpc>
            </a:pPr>
            <a:r>
              <a:rPr lang="en-US" sz="1700" b="0" strike="noStrike" spc="-1" dirty="0">
                <a:solidFill>
                  <a:srgbClr val="000000"/>
                </a:solidFill>
                <a:latin typeface="Calibri"/>
              </a:rPr>
              <a:t> </a:t>
            </a:r>
            <a:endParaRPr lang="en-US" sz="1700" b="0" strike="noStrike" spc="-1" dirty="0">
              <a:latin typeface="Arial"/>
            </a:endParaRPr>
          </a:p>
        </p:txBody>
      </p:sp>
      <p:sp>
        <p:nvSpPr>
          <p:cNvPr id="163" name="CustomShape 3"/>
          <p:cNvSpPr/>
          <p:nvPr/>
        </p:nvSpPr>
        <p:spPr>
          <a:xfrm>
            <a:off x="383400" y="2216639"/>
            <a:ext cx="3655080" cy="441894"/>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b="0" strike="noStrike" spc="-1" dirty="0">
                <a:solidFill>
                  <a:srgbClr val="000000"/>
                </a:solidFill>
                <a:latin typeface="Calibri"/>
              </a:rPr>
              <a:t>Solution for the preceding problem:</a:t>
            </a:r>
            <a:endParaRPr lang="en-US" sz="1800" b="0" strike="noStrike" spc="-1" dirty="0">
              <a:latin typeface="Arial"/>
            </a:endParaRPr>
          </a:p>
        </p:txBody>
      </p:sp>
      <p:sp>
        <p:nvSpPr>
          <p:cNvPr id="5" name="TextBox 4">
            <a:extLst>
              <a:ext uri="{FF2B5EF4-FFF2-40B4-BE49-F238E27FC236}">
                <a16:creationId xmlns:a16="http://schemas.microsoft.com/office/drawing/2014/main" id="{A261AE0B-39BA-46F8-86F6-B6979B88D863}"/>
              </a:ext>
            </a:extLst>
          </p:cNvPr>
          <p:cNvSpPr txBox="1"/>
          <p:nvPr/>
        </p:nvSpPr>
        <p:spPr>
          <a:xfrm>
            <a:off x="245179" y="2828835"/>
            <a:ext cx="4902553" cy="1477328"/>
          </a:xfrm>
          <a:prstGeom prst="rect">
            <a:avLst/>
          </a:prstGeom>
          <a:noFill/>
        </p:spPr>
        <p:txBody>
          <a:bodyPr wrap="square" rtlCol="0">
            <a:spAutoFit/>
          </a:bodyPr>
          <a:lstStyle/>
          <a:p>
            <a:pPr marL="285750" indent="-285750">
              <a:buFont typeface="Arial" panose="020B0604020202020204" pitchFamily="34" charset="0"/>
              <a:buChar char="•"/>
            </a:pPr>
            <a:r>
              <a:rPr lang="en-US" spc="-1" dirty="0">
                <a:solidFill>
                  <a:srgbClr val="000000"/>
                </a:solidFill>
                <a:latin typeface="Calibri"/>
              </a:rPr>
              <a:t>There is an infinite loop if it’s a leap year and days is equal to 366</a:t>
            </a:r>
            <a:endParaRPr lang="en-US" dirty="0"/>
          </a:p>
          <a:p>
            <a:pPr marL="285750" indent="-285750">
              <a:buFont typeface="Arial" panose="020B0604020202020204" pitchFamily="34" charset="0"/>
              <a:buChar char="•"/>
            </a:pPr>
            <a:r>
              <a:rPr lang="en-US" spc="-1" dirty="0">
                <a:solidFill>
                  <a:srgbClr val="000000"/>
                </a:solidFill>
                <a:latin typeface="Calibri"/>
              </a:rPr>
              <a:t>Needs requires and ensures</a:t>
            </a:r>
          </a:p>
          <a:p>
            <a:pPr marL="285750" indent="-285750">
              <a:buFont typeface="Arial" panose="020B0604020202020204" pitchFamily="34" charset="0"/>
              <a:buChar char="•"/>
            </a:pPr>
            <a:r>
              <a:rPr lang="en-US" spc="-1" dirty="0">
                <a:solidFill>
                  <a:srgbClr val="000000"/>
                </a:solidFill>
                <a:latin typeface="Calibri"/>
              </a:rPr>
              <a:t>Needs a break; statement after leap year test</a:t>
            </a:r>
          </a:p>
          <a:p>
            <a:pPr marL="285750" indent="-285750">
              <a:buFont typeface="Arial" panose="020B0604020202020204" pitchFamily="34" charset="0"/>
              <a:buChar char="•"/>
            </a:pPr>
            <a:r>
              <a:rPr lang="en-US" spc="-1" dirty="0">
                <a:solidFill>
                  <a:srgbClr val="000000"/>
                </a:solidFill>
                <a:latin typeface="Calibri"/>
              </a:rPr>
              <a:t>Loop needs a decreases statement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TextShape 1"/>
          <p:cNvSpPr txBox="1"/>
          <p:nvPr/>
        </p:nvSpPr>
        <p:spPr>
          <a:xfrm>
            <a:off x="838080" y="280374"/>
            <a:ext cx="10515240" cy="1325160"/>
          </a:xfrm>
          <a:prstGeom prst="rect">
            <a:avLst/>
          </a:prstGeom>
          <a:noFill/>
          <a:ln>
            <a:noFill/>
          </a:ln>
        </p:spPr>
        <p:txBody>
          <a:bodyPr anchor="ctr"/>
          <a:lstStyle/>
          <a:p>
            <a:pPr>
              <a:lnSpc>
                <a:spcPct val="90000"/>
              </a:lnSpc>
            </a:pPr>
            <a:r>
              <a:rPr lang="en-US" sz="4400" b="0" strike="noStrike" spc="-1">
                <a:solidFill>
                  <a:srgbClr val="000000"/>
                </a:solidFill>
                <a:latin typeface="Calibri Light"/>
              </a:rPr>
              <a:t>Dafny Basics</a:t>
            </a:r>
            <a:endParaRPr lang="en-US" sz="4400" b="0" strike="noStrike" spc="-1">
              <a:solidFill>
                <a:srgbClr val="000000"/>
              </a:solidFill>
              <a:latin typeface="Calibri"/>
            </a:endParaRPr>
          </a:p>
        </p:txBody>
      </p:sp>
      <p:sp>
        <p:nvSpPr>
          <p:cNvPr id="165" name="CustomShape 2"/>
          <p:cNvSpPr/>
          <p:nvPr/>
        </p:nvSpPr>
        <p:spPr>
          <a:xfrm>
            <a:off x="3003480" y="2005200"/>
            <a:ext cx="6927480" cy="4205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 b="0" strike="noStrike" spc="-1" dirty="0">
                <a:solidFill>
                  <a:srgbClr val="000000"/>
                </a:solidFill>
                <a:latin typeface="Calibri"/>
              </a:rPr>
              <a:t>method Find(a: array&lt;int&gt;, key: int) returns (index: int)</a:t>
            </a:r>
            <a:endParaRPr lang="en-US" sz="1800" b="0" strike="noStrike" spc="-1" dirty="0">
              <a:latin typeface="Arial"/>
            </a:endParaRPr>
          </a:p>
          <a:p>
            <a:pPr>
              <a:lnSpc>
                <a:spcPct val="100000"/>
              </a:lnSpc>
            </a:pPr>
            <a:r>
              <a:rPr lang="en-US" sz="1800" b="0" strike="noStrike" spc="-1" dirty="0">
                <a:solidFill>
                  <a:srgbClr val="000000"/>
                </a:solidFill>
                <a:latin typeface="Calibri"/>
              </a:rPr>
              <a:t>  </a:t>
            </a:r>
            <a:r>
              <a:rPr lang="en-US" sz="1800" b="1" strike="noStrike" spc="-1" dirty="0">
                <a:solidFill>
                  <a:srgbClr val="000000"/>
                </a:solidFill>
                <a:latin typeface="Calibri"/>
              </a:rPr>
              <a:t> requires a != null</a:t>
            </a:r>
            <a:endParaRPr lang="en-US" sz="1800" b="1" strike="noStrike" spc="-1" dirty="0">
              <a:latin typeface="Arial"/>
            </a:endParaRPr>
          </a:p>
          <a:p>
            <a:pPr>
              <a:lnSpc>
                <a:spcPct val="100000"/>
              </a:lnSpc>
            </a:pPr>
            <a:r>
              <a:rPr lang="en-US" sz="1800" b="1" strike="noStrike" spc="-1" dirty="0">
                <a:solidFill>
                  <a:srgbClr val="000000"/>
                </a:solidFill>
                <a:latin typeface="Calibri"/>
              </a:rPr>
              <a:t>   ensures 0 &lt;= index ==&gt; index &lt; </a:t>
            </a:r>
            <a:r>
              <a:rPr lang="en-US" sz="1800" b="1" strike="noStrike" spc="-1" dirty="0" err="1">
                <a:solidFill>
                  <a:srgbClr val="000000"/>
                </a:solidFill>
                <a:latin typeface="Calibri"/>
              </a:rPr>
              <a:t>a.Length</a:t>
            </a:r>
            <a:r>
              <a:rPr lang="en-US" sz="1800" b="1" strike="noStrike" spc="-1" dirty="0">
                <a:solidFill>
                  <a:srgbClr val="000000"/>
                </a:solidFill>
                <a:latin typeface="Calibri"/>
              </a:rPr>
              <a:t> &amp;&amp; a[index] == key</a:t>
            </a:r>
            <a:endParaRPr lang="en-US" sz="1800" b="1" strike="noStrike" spc="-1" dirty="0">
              <a:latin typeface="Arial"/>
            </a:endParaRPr>
          </a:p>
          <a:p>
            <a:pPr>
              <a:lnSpc>
                <a:spcPct val="100000"/>
              </a:lnSpc>
            </a:pPr>
            <a:r>
              <a:rPr lang="en-US" sz="1800" b="1" strike="noStrike" spc="-1" dirty="0">
                <a:solidFill>
                  <a:srgbClr val="000000"/>
                </a:solidFill>
                <a:latin typeface="Calibri"/>
              </a:rPr>
              <a:t>   ensures index &lt; 0 ==&gt; </a:t>
            </a:r>
            <a:r>
              <a:rPr lang="en-US" sz="1800" b="1" strike="noStrike" spc="-1" dirty="0" err="1">
                <a:solidFill>
                  <a:srgbClr val="000000"/>
                </a:solidFill>
                <a:latin typeface="Calibri"/>
              </a:rPr>
              <a:t>forall</a:t>
            </a:r>
            <a:r>
              <a:rPr lang="en-US" sz="1800" b="1" strike="noStrike" spc="-1" dirty="0">
                <a:solidFill>
                  <a:srgbClr val="000000"/>
                </a:solidFill>
                <a:latin typeface="Calibri"/>
              </a:rPr>
              <a:t> k :: 0 &lt;= k &lt; </a:t>
            </a:r>
            <a:r>
              <a:rPr lang="en-US" sz="1800" b="1" strike="noStrike" spc="-1" dirty="0" err="1">
                <a:solidFill>
                  <a:srgbClr val="000000"/>
                </a:solidFill>
                <a:latin typeface="Calibri"/>
              </a:rPr>
              <a:t>a.Length</a:t>
            </a:r>
            <a:r>
              <a:rPr lang="en-US" sz="1800" b="1" strike="noStrike" spc="-1" dirty="0">
                <a:solidFill>
                  <a:srgbClr val="000000"/>
                </a:solidFill>
                <a:latin typeface="Calibri"/>
              </a:rPr>
              <a:t> ==&gt; a[k] != key</a:t>
            </a:r>
            <a:endParaRPr lang="en-US" sz="1800" b="1" strike="noStrike" spc="-1" dirty="0">
              <a:latin typeface="Arial"/>
            </a:endParaRPr>
          </a:p>
          <a:p>
            <a:pPr>
              <a:lnSpc>
                <a:spcPct val="100000"/>
              </a:lnSpc>
            </a:pPr>
            <a:r>
              <a:rPr lang="en-US" sz="1800" b="0" strike="noStrike" spc="-1" dirty="0">
                <a:solidFill>
                  <a:srgbClr val="000000"/>
                </a:solidFill>
                <a:latin typeface="Calibri"/>
              </a:rPr>
              <a:t>{</a:t>
            </a:r>
            <a:endParaRPr lang="en-US" sz="1800" b="0" strike="noStrike" spc="-1" dirty="0">
              <a:latin typeface="Arial"/>
            </a:endParaRPr>
          </a:p>
          <a:p>
            <a:pPr>
              <a:lnSpc>
                <a:spcPct val="100000"/>
              </a:lnSpc>
            </a:pPr>
            <a:r>
              <a:rPr lang="en-US" sz="1800" b="0" strike="noStrike" spc="-1" dirty="0">
                <a:solidFill>
                  <a:srgbClr val="000000"/>
                </a:solidFill>
                <a:latin typeface="Calibri"/>
              </a:rPr>
              <a:t>   index := 0;</a:t>
            </a:r>
            <a:endParaRPr lang="en-US" sz="1800" b="0" strike="noStrike" spc="-1" dirty="0">
              <a:latin typeface="Arial"/>
            </a:endParaRPr>
          </a:p>
          <a:p>
            <a:pPr>
              <a:lnSpc>
                <a:spcPct val="100000"/>
              </a:lnSpc>
            </a:pPr>
            <a:r>
              <a:rPr lang="en-US" sz="1800" b="0" strike="noStrike" spc="-1" dirty="0">
                <a:solidFill>
                  <a:srgbClr val="000000"/>
                </a:solidFill>
                <a:latin typeface="Calibri"/>
              </a:rPr>
              <a:t>   while index &lt; </a:t>
            </a:r>
            <a:r>
              <a:rPr lang="en-US" sz="1800" b="0" strike="noStrike" spc="-1" dirty="0" err="1">
                <a:solidFill>
                  <a:srgbClr val="000000"/>
                </a:solidFill>
                <a:latin typeface="Calibri"/>
              </a:rPr>
              <a:t>a.Length</a:t>
            </a:r>
            <a:endParaRPr lang="en-US" sz="1800" b="1" strike="noStrike" spc="-1" dirty="0">
              <a:latin typeface="Arial"/>
            </a:endParaRPr>
          </a:p>
          <a:p>
            <a:pPr>
              <a:lnSpc>
                <a:spcPct val="100000"/>
              </a:lnSpc>
            </a:pPr>
            <a:r>
              <a:rPr lang="en-US" sz="1800" b="1" strike="noStrike" spc="-1" dirty="0">
                <a:solidFill>
                  <a:srgbClr val="000000"/>
                </a:solidFill>
                <a:latin typeface="Calibri"/>
              </a:rPr>
              <a:t>      invariant 0 &lt;= index &lt;= </a:t>
            </a:r>
            <a:r>
              <a:rPr lang="en-US" sz="1800" b="1" strike="noStrike" spc="-1" dirty="0" err="1">
                <a:solidFill>
                  <a:srgbClr val="000000"/>
                </a:solidFill>
                <a:latin typeface="Calibri"/>
              </a:rPr>
              <a:t>a.Length</a:t>
            </a:r>
            <a:endParaRPr lang="en-US" sz="1800" b="1" strike="noStrike" spc="-1" dirty="0">
              <a:latin typeface="Arial"/>
            </a:endParaRPr>
          </a:p>
          <a:p>
            <a:pPr>
              <a:lnSpc>
                <a:spcPct val="100000"/>
              </a:lnSpc>
            </a:pPr>
            <a:r>
              <a:rPr lang="en-US" sz="1800" b="1" strike="noStrike" spc="-1" dirty="0">
                <a:solidFill>
                  <a:srgbClr val="000000"/>
                </a:solidFill>
                <a:latin typeface="Calibri"/>
              </a:rPr>
              <a:t>      invariant </a:t>
            </a:r>
            <a:r>
              <a:rPr lang="en-US" sz="1800" b="1" strike="noStrike" spc="-1" dirty="0" err="1">
                <a:solidFill>
                  <a:srgbClr val="000000"/>
                </a:solidFill>
                <a:latin typeface="Calibri"/>
              </a:rPr>
              <a:t>forall</a:t>
            </a:r>
            <a:r>
              <a:rPr lang="en-US" sz="1800" b="1" strike="noStrike" spc="-1" dirty="0">
                <a:solidFill>
                  <a:srgbClr val="000000"/>
                </a:solidFill>
                <a:latin typeface="Calibri"/>
              </a:rPr>
              <a:t> k :: 0 &lt;= k &lt; index ==&gt; a[k] != key</a:t>
            </a:r>
            <a:endParaRPr lang="en-US" sz="1800" b="1" strike="noStrike" spc="-1" dirty="0">
              <a:latin typeface="Arial"/>
            </a:endParaRPr>
          </a:p>
          <a:p>
            <a:pPr>
              <a:lnSpc>
                <a:spcPct val="100000"/>
              </a:lnSpc>
            </a:pPr>
            <a:r>
              <a:rPr lang="en-US" sz="1800" b="0" strike="noStrike" spc="-1" dirty="0">
                <a:solidFill>
                  <a:srgbClr val="000000"/>
                </a:solidFill>
                <a:latin typeface="Calibri"/>
              </a:rPr>
              <a:t>   {</a:t>
            </a:r>
            <a:endParaRPr lang="en-US" sz="1800" b="0" strike="noStrike" spc="-1" dirty="0">
              <a:latin typeface="Arial"/>
            </a:endParaRPr>
          </a:p>
          <a:p>
            <a:pPr>
              <a:lnSpc>
                <a:spcPct val="100000"/>
              </a:lnSpc>
            </a:pPr>
            <a:r>
              <a:rPr lang="en-US" sz="1800" b="0" strike="noStrike" spc="-1" dirty="0">
                <a:solidFill>
                  <a:srgbClr val="000000"/>
                </a:solidFill>
                <a:latin typeface="Calibri"/>
              </a:rPr>
              <a:t>      if a[index] == key { return; }</a:t>
            </a:r>
            <a:endParaRPr lang="en-US" sz="1800" b="0" strike="noStrike" spc="-1" dirty="0">
              <a:latin typeface="Arial"/>
            </a:endParaRPr>
          </a:p>
          <a:p>
            <a:pPr>
              <a:lnSpc>
                <a:spcPct val="100000"/>
              </a:lnSpc>
            </a:pPr>
            <a:r>
              <a:rPr lang="en-US" sz="1800" b="0" strike="noStrike" spc="-1" dirty="0">
                <a:solidFill>
                  <a:srgbClr val="000000"/>
                </a:solidFill>
                <a:latin typeface="Calibri"/>
              </a:rPr>
              <a:t>      index := index + 1;</a:t>
            </a:r>
            <a:endParaRPr lang="en-US" sz="1800" b="0" strike="noStrike" spc="-1" dirty="0">
              <a:latin typeface="Arial"/>
            </a:endParaRPr>
          </a:p>
          <a:p>
            <a:pPr>
              <a:lnSpc>
                <a:spcPct val="100000"/>
              </a:lnSpc>
            </a:pPr>
            <a:r>
              <a:rPr lang="en-US" sz="1800" b="0" strike="noStrike" spc="-1" dirty="0">
                <a:solidFill>
                  <a:srgbClr val="000000"/>
                </a:solidFill>
                <a:latin typeface="Calibri"/>
              </a:rPr>
              <a:t>   }</a:t>
            </a:r>
            <a:endParaRPr lang="en-US" sz="1800" b="0" strike="noStrike" spc="-1" dirty="0">
              <a:latin typeface="Arial"/>
            </a:endParaRPr>
          </a:p>
          <a:p>
            <a:pPr>
              <a:lnSpc>
                <a:spcPct val="100000"/>
              </a:lnSpc>
            </a:pPr>
            <a:r>
              <a:rPr lang="en-US" sz="1800" b="0" strike="noStrike" spc="-1" dirty="0">
                <a:solidFill>
                  <a:srgbClr val="000000"/>
                </a:solidFill>
                <a:latin typeface="Calibri"/>
              </a:rPr>
              <a:t>   index := -1;</a:t>
            </a:r>
            <a:endParaRPr lang="en-US" sz="1800" b="0" strike="noStrike" spc="-1" dirty="0">
              <a:latin typeface="Arial"/>
            </a:endParaRPr>
          </a:p>
          <a:p>
            <a:pPr>
              <a:lnSpc>
                <a:spcPct val="100000"/>
              </a:lnSpc>
            </a:pPr>
            <a:r>
              <a:rPr lang="en-US" sz="1800" b="0" strike="noStrike" spc="-1" dirty="0">
                <a:solidFill>
                  <a:srgbClr val="000000"/>
                </a:solidFill>
                <a:latin typeface="Calibri"/>
              </a:rPr>
              <a:t>}</a:t>
            </a:r>
            <a:endParaRPr lang="en-US" sz="1800" b="0" strike="noStrike" spc="-1" dirty="0">
              <a:latin typeface="Arial"/>
            </a:endParaRPr>
          </a:p>
        </p:txBody>
      </p:sp>
      <p:sp>
        <p:nvSpPr>
          <p:cNvPr id="166" name="TextShape 3"/>
          <p:cNvSpPr txBox="1"/>
          <p:nvPr/>
        </p:nvSpPr>
        <p:spPr>
          <a:xfrm>
            <a:off x="4038480" y="6356520"/>
            <a:ext cx="4114440" cy="364680"/>
          </a:xfrm>
          <a:prstGeom prst="rect">
            <a:avLst/>
          </a:prstGeom>
          <a:noFill/>
          <a:ln>
            <a:noFill/>
          </a:ln>
        </p:spPr>
        <p:txBody>
          <a:bodyPr anchor="ctr"/>
          <a:lstStyle/>
          <a:p>
            <a:pPr algn="ctr">
              <a:lnSpc>
                <a:spcPct val="100000"/>
              </a:lnSpc>
            </a:pPr>
            <a:r>
              <a:rPr lang="en-US" sz="1200" b="0" strike="noStrike" spc="-1" dirty="0">
                <a:solidFill>
                  <a:srgbClr val="8B8B8B"/>
                </a:solidFill>
                <a:latin typeface="Calibri"/>
              </a:rPr>
              <a:t>CSCI-2600 Spring 2021</a:t>
            </a:r>
            <a:endParaRPr lang="en-US" sz="1200" b="0" strike="noStrike" spc="-1" dirty="0">
              <a:latin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latin typeface="Calibri Light"/>
              </a:rPr>
              <a:t>Binary Search</a:t>
            </a:r>
            <a:endParaRPr lang="en-US" sz="4400" b="0" strike="noStrike" spc="-1">
              <a:solidFill>
                <a:srgbClr val="000000"/>
              </a:solidFill>
              <a:latin typeface="Calibri"/>
            </a:endParaRPr>
          </a:p>
        </p:txBody>
      </p:sp>
      <p:sp>
        <p:nvSpPr>
          <p:cNvPr id="168" name="TextShape 2"/>
          <p:cNvSpPr txBox="1"/>
          <p:nvPr/>
        </p:nvSpPr>
        <p:spPr>
          <a:xfrm>
            <a:off x="4038480" y="6466140"/>
            <a:ext cx="4114440" cy="364680"/>
          </a:xfrm>
          <a:prstGeom prst="rect">
            <a:avLst/>
          </a:prstGeom>
          <a:noFill/>
          <a:ln>
            <a:noFill/>
          </a:ln>
        </p:spPr>
        <p:txBody>
          <a:bodyPr anchor="ctr"/>
          <a:lstStyle/>
          <a:p>
            <a:pPr algn="ctr">
              <a:lnSpc>
                <a:spcPct val="100000"/>
              </a:lnSpc>
            </a:pPr>
            <a:r>
              <a:rPr lang="en-US" sz="1200" b="0" strike="noStrike" spc="-1" dirty="0">
                <a:solidFill>
                  <a:srgbClr val="8B8B8B"/>
                </a:solidFill>
                <a:latin typeface="Calibri"/>
              </a:rPr>
              <a:t>CSCI-2600 Spring 2021</a:t>
            </a:r>
            <a:endParaRPr lang="en-US" sz="1200" b="0" strike="noStrike" spc="-1" dirty="0">
              <a:latin typeface="Times New Roman"/>
            </a:endParaRPr>
          </a:p>
        </p:txBody>
      </p:sp>
      <p:sp>
        <p:nvSpPr>
          <p:cNvPr id="169" name="CustomShape 3"/>
          <p:cNvSpPr/>
          <p:nvPr/>
        </p:nvSpPr>
        <p:spPr>
          <a:xfrm>
            <a:off x="4403160" y="209520"/>
            <a:ext cx="7681680" cy="6648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400" b="0" strike="noStrike" spc="-1" dirty="0">
                <a:solidFill>
                  <a:srgbClr val="000000"/>
                </a:solidFill>
                <a:latin typeface="Calibri"/>
              </a:rPr>
              <a:t>predicate sorted(a: array&lt;</a:t>
            </a:r>
            <a:r>
              <a:rPr lang="en-US" sz="1400" b="0" strike="noStrike" spc="-1" dirty="0" err="1">
                <a:solidFill>
                  <a:srgbClr val="000000"/>
                </a:solidFill>
                <a:latin typeface="Calibri"/>
              </a:rPr>
              <a:t>int</a:t>
            </a:r>
            <a:r>
              <a:rPr lang="en-US" sz="1400" b="0" strike="noStrike" spc="-1" dirty="0">
                <a:solidFill>
                  <a:srgbClr val="000000"/>
                </a:solidFill>
                <a:latin typeface="Calibri"/>
              </a:rPr>
              <a:t>&gt;)</a:t>
            </a:r>
            <a:endParaRPr lang="en-US" sz="1400" b="0" strike="noStrike" spc="-1" dirty="0">
              <a:latin typeface="Arial"/>
            </a:endParaRPr>
          </a:p>
          <a:p>
            <a:pPr>
              <a:lnSpc>
                <a:spcPct val="100000"/>
              </a:lnSpc>
            </a:pPr>
            <a:r>
              <a:rPr lang="en-US" sz="1400" b="0" strike="noStrike" spc="-1" dirty="0">
                <a:solidFill>
                  <a:srgbClr val="000000"/>
                </a:solidFill>
                <a:latin typeface="Calibri"/>
              </a:rPr>
              <a:t>   </a:t>
            </a:r>
            <a:r>
              <a:rPr lang="en-US" sz="1400" b="1" strike="noStrike" spc="-1" dirty="0">
                <a:solidFill>
                  <a:srgbClr val="000000"/>
                </a:solidFill>
                <a:latin typeface="Calibri"/>
              </a:rPr>
              <a:t>requires a != null</a:t>
            </a:r>
            <a:endParaRPr lang="en-US" sz="1400" b="1" strike="noStrike" spc="-1" dirty="0">
              <a:latin typeface="Arial"/>
            </a:endParaRPr>
          </a:p>
          <a:p>
            <a:pPr>
              <a:lnSpc>
                <a:spcPct val="100000"/>
              </a:lnSpc>
            </a:pPr>
            <a:r>
              <a:rPr lang="en-US" sz="1400" b="1" strike="noStrike" spc="-1" dirty="0">
                <a:solidFill>
                  <a:srgbClr val="000000"/>
                </a:solidFill>
                <a:latin typeface="Calibri"/>
              </a:rPr>
              <a:t>   reads a</a:t>
            </a:r>
            <a:endParaRPr lang="en-US" sz="1400" b="1" strike="noStrike" spc="-1" dirty="0">
              <a:latin typeface="Arial"/>
            </a:endParaRPr>
          </a:p>
          <a:p>
            <a:pPr>
              <a:lnSpc>
                <a:spcPct val="100000"/>
              </a:lnSpc>
            </a:pPr>
            <a:r>
              <a:rPr lang="en-US" sz="1400" b="0" strike="noStrike" spc="-1" dirty="0">
                <a:solidFill>
                  <a:srgbClr val="000000"/>
                </a:solidFill>
                <a:latin typeface="Calibri"/>
              </a:rPr>
              <a:t>{</a:t>
            </a:r>
            <a:endParaRPr lang="en-US" sz="1400" b="0" strike="noStrike" spc="-1" dirty="0">
              <a:latin typeface="Arial"/>
            </a:endParaRPr>
          </a:p>
          <a:p>
            <a:pPr>
              <a:lnSpc>
                <a:spcPct val="100000"/>
              </a:lnSpc>
            </a:pPr>
            <a:r>
              <a:rPr lang="en-US" sz="1400" b="0" strike="noStrike" spc="-1" dirty="0">
                <a:solidFill>
                  <a:srgbClr val="000000"/>
                </a:solidFill>
                <a:latin typeface="Calibri"/>
              </a:rPr>
              <a:t>   </a:t>
            </a:r>
            <a:r>
              <a:rPr lang="en-US" sz="1400" b="1" strike="noStrike" spc="-1" dirty="0" err="1">
                <a:solidFill>
                  <a:srgbClr val="000000"/>
                </a:solidFill>
                <a:latin typeface="Calibri"/>
              </a:rPr>
              <a:t>forall</a:t>
            </a:r>
            <a:r>
              <a:rPr lang="en-US" sz="1400" b="1" strike="noStrike" spc="-1" dirty="0">
                <a:solidFill>
                  <a:srgbClr val="000000"/>
                </a:solidFill>
                <a:latin typeface="Calibri"/>
              </a:rPr>
              <a:t> j, k :: 0 &lt;= j &lt; k &lt; </a:t>
            </a:r>
            <a:r>
              <a:rPr lang="en-US" sz="1400" b="1" strike="noStrike" spc="-1" dirty="0" err="1">
                <a:solidFill>
                  <a:srgbClr val="000000"/>
                </a:solidFill>
                <a:latin typeface="Calibri"/>
              </a:rPr>
              <a:t>a.Length</a:t>
            </a:r>
            <a:r>
              <a:rPr lang="en-US" sz="1400" b="1" strike="noStrike" spc="-1" dirty="0">
                <a:solidFill>
                  <a:srgbClr val="000000"/>
                </a:solidFill>
                <a:latin typeface="Calibri"/>
              </a:rPr>
              <a:t> ==&gt; a[j] &lt;= a[k]</a:t>
            </a:r>
            <a:endParaRPr lang="en-US" sz="1400" b="1" strike="noStrike" spc="-1" dirty="0">
              <a:latin typeface="Arial"/>
            </a:endParaRPr>
          </a:p>
          <a:p>
            <a:pPr>
              <a:lnSpc>
                <a:spcPct val="100000"/>
              </a:lnSpc>
            </a:pPr>
            <a:r>
              <a:rPr lang="en-US" sz="1400" b="0" strike="noStrike" spc="-1" dirty="0">
                <a:solidFill>
                  <a:srgbClr val="000000"/>
                </a:solidFill>
                <a:latin typeface="Calibri"/>
              </a:rPr>
              <a:t>}</a:t>
            </a:r>
            <a:endParaRPr lang="en-US" sz="1400" b="0" strike="noStrike" spc="-1" dirty="0">
              <a:latin typeface="Arial"/>
            </a:endParaRPr>
          </a:p>
          <a:p>
            <a:pPr>
              <a:lnSpc>
                <a:spcPct val="100000"/>
              </a:lnSpc>
            </a:pPr>
            <a:r>
              <a:rPr lang="en-US" sz="1400" b="0" strike="noStrike" spc="-1" dirty="0">
                <a:solidFill>
                  <a:srgbClr val="000000"/>
                </a:solidFill>
                <a:latin typeface="Calibri"/>
              </a:rPr>
              <a:t>method </a:t>
            </a:r>
            <a:r>
              <a:rPr lang="en-US" sz="1400" b="0" strike="noStrike" spc="-1" dirty="0" err="1">
                <a:solidFill>
                  <a:srgbClr val="000000"/>
                </a:solidFill>
                <a:latin typeface="Calibri"/>
              </a:rPr>
              <a:t>BinarySearch</a:t>
            </a:r>
            <a:r>
              <a:rPr lang="en-US" sz="1400" b="0" strike="noStrike" spc="-1" dirty="0">
                <a:solidFill>
                  <a:srgbClr val="000000"/>
                </a:solidFill>
                <a:latin typeface="Calibri"/>
              </a:rPr>
              <a:t>(a: array&lt;</a:t>
            </a:r>
            <a:r>
              <a:rPr lang="en-US" sz="1400" b="0" strike="noStrike" spc="-1" dirty="0" err="1">
                <a:solidFill>
                  <a:srgbClr val="000000"/>
                </a:solidFill>
                <a:latin typeface="Calibri"/>
              </a:rPr>
              <a:t>int</a:t>
            </a:r>
            <a:r>
              <a:rPr lang="en-US" sz="1400" b="0" strike="noStrike" spc="-1" dirty="0">
                <a:solidFill>
                  <a:srgbClr val="000000"/>
                </a:solidFill>
                <a:latin typeface="Calibri"/>
              </a:rPr>
              <a:t>&gt;, value: </a:t>
            </a:r>
            <a:r>
              <a:rPr lang="en-US" sz="1400" b="0" strike="noStrike" spc="-1" dirty="0" err="1">
                <a:solidFill>
                  <a:srgbClr val="000000"/>
                </a:solidFill>
                <a:latin typeface="Calibri"/>
              </a:rPr>
              <a:t>int</a:t>
            </a:r>
            <a:r>
              <a:rPr lang="en-US" sz="1400" b="0" strike="noStrike" spc="-1" dirty="0">
                <a:solidFill>
                  <a:srgbClr val="000000"/>
                </a:solidFill>
                <a:latin typeface="Calibri"/>
              </a:rPr>
              <a:t>) returns (index: </a:t>
            </a:r>
            <a:r>
              <a:rPr lang="en-US" sz="1400" b="0" strike="noStrike" spc="-1" dirty="0" err="1">
                <a:solidFill>
                  <a:srgbClr val="000000"/>
                </a:solidFill>
                <a:latin typeface="Calibri"/>
              </a:rPr>
              <a:t>int</a:t>
            </a:r>
            <a:r>
              <a:rPr lang="en-US" sz="1400" b="0" strike="noStrike" spc="-1" dirty="0">
                <a:solidFill>
                  <a:srgbClr val="000000"/>
                </a:solidFill>
                <a:latin typeface="Calibri"/>
              </a:rPr>
              <a:t>)</a:t>
            </a:r>
            <a:endParaRPr lang="en-US" sz="1400" b="0" strike="noStrike" spc="-1" dirty="0">
              <a:latin typeface="Arial"/>
            </a:endParaRPr>
          </a:p>
          <a:p>
            <a:pPr>
              <a:lnSpc>
                <a:spcPct val="100000"/>
              </a:lnSpc>
            </a:pPr>
            <a:r>
              <a:rPr lang="en-US" sz="1400" b="0" strike="noStrike" spc="-1" dirty="0">
                <a:solidFill>
                  <a:srgbClr val="000000"/>
                </a:solidFill>
                <a:latin typeface="Calibri"/>
              </a:rPr>
              <a:t>   </a:t>
            </a:r>
            <a:r>
              <a:rPr lang="en-US" sz="1400" b="1" strike="noStrike" spc="-1" dirty="0">
                <a:solidFill>
                  <a:srgbClr val="000000"/>
                </a:solidFill>
                <a:latin typeface="Calibri"/>
              </a:rPr>
              <a:t>requires a != null &amp;&amp; 0 &lt;= </a:t>
            </a:r>
            <a:r>
              <a:rPr lang="en-US" sz="1400" b="1" strike="noStrike" spc="-1" dirty="0" err="1">
                <a:solidFill>
                  <a:srgbClr val="000000"/>
                </a:solidFill>
                <a:latin typeface="Calibri"/>
              </a:rPr>
              <a:t>a.Length</a:t>
            </a:r>
            <a:r>
              <a:rPr lang="en-US" sz="1400" b="1" strike="noStrike" spc="-1" dirty="0">
                <a:solidFill>
                  <a:srgbClr val="000000"/>
                </a:solidFill>
                <a:latin typeface="Calibri"/>
              </a:rPr>
              <a:t> &amp;&amp; sorted(a)</a:t>
            </a:r>
            <a:endParaRPr lang="en-US" sz="1400" b="1" strike="noStrike" spc="-1" dirty="0">
              <a:latin typeface="Arial"/>
            </a:endParaRPr>
          </a:p>
          <a:p>
            <a:pPr>
              <a:lnSpc>
                <a:spcPct val="100000"/>
              </a:lnSpc>
            </a:pPr>
            <a:r>
              <a:rPr lang="en-US" sz="1400" b="1" strike="noStrike" spc="-1" dirty="0">
                <a:solidFill>
                  <a:srgbClr val="000000"/>
                </a:solidFill>
                <a:latin typeface="Calibri"/>
              </a:rPr>
              <a:t>   ensures 0 &lt;= index ==&gt; index &lt; </a:t>
            </a:r>
            <a:r>
              <a:rPr lang="en-US" sz="1400" b="1" strike="noStrike" spc="-1" dirty="0" err="1">
                <a:solidFill>
                  <a:srgbClr val="000000"/>
                </a:solidFill>
                <a:latin typeface="Calibri"/>
              </a:rPr>
              <a:t>a.Length</a:t>
            </a:r>
            <a:r>
              <a:rPr lang="en-US" sz="1400" b="1" strike="noStrike" spc="-1" dirty="0">
                <a:solidFill>
                  <a:srgbClr val="000000"/>
                </a:solidFill>
                <a:latin typeface="Calibri"/>
              </a:rPr>
              <a:t> &amp;&amp; a[index] == value</a:t>
            </a:r>
            <a:endParaRPr lang="en-US" sz="1400" b="1" strike="noStrike" spc="-1" dirty="0">
              <a:latin typeface="Arial"/>
            </a:endParaRPr>
          </a:p>
          <a:p>
            <a:pPr>
              <a:lnSpc>
                <a:spcPct val="100000"/>
              </a:lnSpc>
            </a:pPr>
            <a:r>
              <a:rPr lang="en-US" sz="1400" b="1" strike="noStrike" spc="-1" dirty="0">
                <a:solidFill>
                  <a:srgbClr val="000000"/>
                </a:solidFill>
                <a:latin typeface="Calibri"/>
              </a:rPr>
              <a:t>   ensures index &lt; 0 ==&gt; </a:t>
            </a:r>
            <a:r>
              <a:rPr lang="en-US" sz="1400" b="1" strike="noStrike" spc="-1" dirty="0" err="1">
                <a:solidFill>
                  <a:srgbClr val="000000"/>
                </a:solidFill>
                <a:latin typeface="Calibri"/>
              </a:rPr>
              <a:t>forall</a:t>
            </a:r>
            <a:r>
              <a:rPr lang="en-US" sz="1400" b="1" strike="noStrike" spc="-1" dirty="0">
                <a:solidFill>
                  <a:srgbClr val="000000"/>
                </a:solidFill>
                <a:latin typeface="Calibri"/>
              </a:rPr>
              <a:t> k :: 0 &lt;= k &lt; </a:t>
            </a:r>
            <a:r>
              <a:rPr lang="en-US" sz="1400" b="1" strike="noStrike" spc="-1" dirty="0" err="1">
                <a:solidFill>
                  <a:srgbClr val="000000"/>
                </a:solidFill>
                <a:latin typeface="Calibri"/>
              </a:rPr>
              <a:t>a.Length</a:t>
            </a:r>
            <a:r>
              <a:rPr lang="en-US" sz="1400" b="1" strike="noStrike" spc="-1" dirty="0">
                <a:solidFill>
                  <a:srgbClr val="000000"/>
                </a:solidFill>
                <a:latin typeface="Calibri"/>
              </a:rPr>
              <a:t> ==&gt; a[k] != value</a:t>
            </a:r>
            <a:endParaRPr lang="en-US" sz="1400" b="1" strike="noStrike" spc="-1" dirty="0">
              <a:latin typeface="Arial"/>
            </a:endParaRPr>
          </a:p>
          <a:p>
            <a:pPr>
              <a:lnSpc>
                <a:spcPct val="100000"/>
              </a:lnSpc>
            </a:pPr>
            <a:r>
              <a:rPr lang="en-US" sz="1400" b="0" strike="noStrike" spc="-1" dirty="0">
                <a:solidFill>
                  <a:srgbClr val="000000"/>
                </a:solidFill>
                <a:latin typeface="Calibri"/>
              </a:rPr>
              <a:t>{</a:t>
            </a:r>
            <a:endParaRPr lang="en-US" sz="1400" b="0" strike="noStrike" spc="-1" dirty="0">
              <a:latin typeface="Arial"/>
            </a:endParaRPr>
          </a:p>
          <a:p>
            <a:pPr>
              <a:lnSpc>
                <a:spcPct val="100000"/>
              </a:lnSpc>
            </a:pPr>
            <a:r>
              <a:rPr lang="en-US" sz="1400" b="0" strike="noStrike" spc="-1" dirty="0">
                <a:solidFill>
                  <a:srgbClr val="000000"/>
                </a:solidFill>
                <a:latin typeface="Calibri"/>
              </a:rPr>
              <a:t>   </a:t>
            </a:r>
            <a:r>
              <a:rPr lang="en-US" sz="1400" b="0" strike="noStrike" spc="-1" dirty="0" err="1">
                <a:solidFill>
                  <a:srgbClr val="000000"/>
                </a:solidFill>
                <a:latin typeface="Calibri"/>
              </a:rPr>
              <a:t>var</a:t>
            </a:r>
            <a:r>
              <a:rPr lang="en-US" sz="1400" b="0" strike="noStrike" spc="-1" dirty="0">
                <a:solidFill>
                  <a:srgbClr val="000000"/>
                </a:solidFill>
                <a:latin typeface="Calibri"/>
              </a:rPr>
              <a:t> low, high := 0, </a:t>
            </a:r>
            <a:r>
              <a:rPr lang="en-US" sz="1400" b="0" strike="noStrike" spc="-1" dirty="0" err="1">
                <a:solidFill>
                  <a:srgbClr val="000000"/>
                </a:solidFill>
                <a:latin typeface="Calibri"/>
              </a:rPr>
              <a:t>a.Length</a:t>
            </a:r>
            <a:r>
              <a:rPr lang="en-US" sz="1400" b="0" strike="noStrike" spc="-1" dirty="0">
                <a:solidFill>
                  <a:srgbClr val="000000"/>
                </a:solidFill>
                <a:latin typeface="Calibri"/>
              </a:rPr>
              <a:t>;</a:t>
            </a:r>
            <a:endParaRPr lang="en-US" sz="1400" b="0" strike="noStrike" spc="-1" dirty="0">
              <a:latin typeface="Arial"/>
            </a:endParaRPr>
          </a:p>
          <a:p>
            <a:pPr>
              <a:lnSpc>
                <a:spcPct val="100000"/>
              </a:lnSpc>
            </a:pPr>
            <a:r>
              <a:rPr lang="en-US" sz="1400" b="0" strike="noStrike" spc="-1" dirty="0">
                <a:solidFill>
                  <a:srgbClr val="000000"/>
                </a:solidFill>
                <a:latin typeface="Calibri"/>
              </a:rPr>
              <a:t>   while low &lt; high</a:t>
            </a:r>
            <a:endParaRPr lang="en-US" sz="1400" b="0" strike="noStrike" spc="-1" dirty="0">
              <a:latin typeface="Arial"/>
            </a:endParaRPr>
          </a:p>
          <a:p>
            <a:pPr>
              <a:lnSpc>
                <a:spcPct val="100000"/>
              </a:lnSpc>
            </a:pPr>
            <a:r>
              <a:rPr lang="en-US" sz="1400" b="0" strike="noStrike" spc="-1" dirty="0">
                <a:solidFill>
                  <a:srgbClr val="000000"/>
                </a:solidFill>
                <a:latin typeface="Calibri"/>
              </a:rPr>
              <a:t>      </a:t>
            </a:r>
            <a:r>
              <a:rPr lang="en-US" sz="1400" b="1" strike="noStrike" spc="-1" dirty="0">
                <a:solidFill>
                  <a:srgbClr val="000000"/>
                </a:solidFill>
                <a:latin typeface="Calibri"/>
              </a:rPr>
              <a:t>invariant 0 &lt;= low &lt;= high &lt;= </a:t>
            </a:r>
            <a:r>
              <a:rPr lang="en-US" sz="1400" b="1" strike="noStrike" spc="-1" dirty="0" err="1">
                <a:solidFill>
                  <a:srgbClr val="000000"/>
                </a:solidFill>
                <a:latin typeface="Calibri"/>
              </a:rPr>
              <a:t>a.Length</a:t>
            </a:r>
            <a:endParaRPr lang="en-US" sz="1400" b="1" strike="noStrike" spc="-1" dirty="0">
              <a:latin typeface="Arial"/>
            </a:endParaRPr>
          </a:p>
          <a:p>
            <a:pPr>
              <a:lnSpc>
                <a:spcPct val="100000"/>
              </a:lnSpc>
            </a:pPr>
            <a:r>
              <a:rPr lang="en-US" sz="1400" b="1" strike="noStrike" spc="-1" dirty="0">
                <a:solidFill>
                  <a:srgbClr val="000000"/>
                </a:solidFill>
                <a:latin typeface="Calibri"/>
              </a:rPr>
              <a:t>      invariant </a:t>
            </a:r>
            <a:r>
              <a:rPr lang="en-US" sz="1400" b="1" strike="noStrike" spc="-1" dirty="0" err="1">
                <a:solidFill>
                  <a:srgbClr val="000000"/>
                </a:solidFill>
                <a:latin typeface="Calibri"/>
              </a:rPr>
              <a:t>forall</a:t>
            </a:r>
            <a:r>
              <a:rPr lang="en-US" sz="1400" b="1" strike="noStrike" spc="-1" dirty="0">
                <a:solidFill>
                  <a:srgbClr val="000000"/>
                </a:solidFill>
                <a:latin typeface="Calibri"/>
              </a:rPr>
              <a:t> </a:t>
            </a:r>
            <a:r>
              <a:rPr lang="en-US" sz="1400" b="1" strike="noStrike" spc="-1" dirty="0" err="1">
                <a:solidFill>
                  <a:srgbClr val="000000"/>
                </a:solidFill>
                <a:latin typeface="Calibri"/>
              </a:rPr>
              <a:t>i</a:t>
            </a:r>
            <a:r>
              <a:rPr lang="en-US" sz="1400" b="1" strike="noStrike" spc="-1" dirty="0">
                <a:solidFill>
                  <a:srgbClr val="000000"/>
                </a:solidFill>
                <a:latin typeface="Calibri"/>
              </a:rPr>
              <a:t> ::</a:t>
            </a:r>
            <a:endParaRPr lang="en-US" sz="1400" b="1" strike="noStrike" spc="-1" dirty="0">
              <a:latin typeface="Arial"/>
            </a:endParaRPr>
          </a:p>
          <a:p>
            <a:pPr>
              <a:lnSpc>
                <a:spcPct val="100000"/>
              </a:lnSpc>
            </a:pPr>
            <a:r>
              <a:rPr lang="en-US" sz="1400" b="1" strike="noStrike" spc="-1" dirty="0">
                <a:solidFill>
                  <a:srgbClr val="000000"/>
                </a:solidFill>
                <a:latin typeface="Calibri"/>
              </a:rPr>
              <a:t>         0 &lt;= </a:t>
            </a:r>
            <a:r>
              <a:rPr lang="en-US" sz="1400" b="1" strike="noStrike" spc="-1" dirty="0" err="1">
                <a:solidFill>
                  <a:srgbClr val="000000"/>
                </a:solidFill>
                <a:latin typeface="Calibri"/>
              </a:rPr>
              <a:t>i</a:t>
            </a:r>
            <a:r>
              <a:rPr lang="en-US" sz="1400" b="1" strike="noStrike" spc="-1" dirty="0">
                <a:solidFill>
                  <a:srgbClr val="000000"/>
                </a:solidFill>
                <a:latin typeface="Calibri"/>
              </a:rPr>
              <a:t> &lt; </a:t>
            </a:r>
            <a:r>
              <a:rPr lang="en-US" sz="1400" b="1" strike="noStrike" spc="-1" dirty="0" err="1">
                <a:solidFill>
                  <a:srgbClr val="000000"/>
                </a:solidFill>
                <a:latin typeface="Calibri"/>
              </a:rPr>
              <a:t>a.Length</a:t>
            </a:r>
            <a:r>
              <a:rPr lang="en-US" sz="1400" b="1" strike="noStrike" spc="-1" dirty="0">
                <a:solidFill>
                  <a:srgbClr val="000000"/>
                </a:solidFill>
                <a:latin typeface="Calibri"/>
              </a:rPr>
              <a:t> &amp;&amp; !(low &lt;= </a:t>
            </a:r>
            <a:r>
              <a:rPr lang="en-US" sz="1400" b="1" strike="noStrike" spc="-1" dirty="0" err="1">
                <a:solidFill>
                  <a:srgbClr val="000000"/>
                </a:solidFill>
                <a:latin typeface="Calibri"/>
              </a:rPr>
              <a:t>i</a:t>
            </a:r>
            <a:r>
              <a:rPr lang="en-US" sz="1400" b="1" strike="noStrike" spc="-1" dirty="0">
                <a:solidFill>
                  <a:srgbClr val="000000"/>
                </a:solidFill>
                <a:latin typeface="Calibri"/>
              </a:rPr>
              <a:t> &lt; high) ==&gt; a[</a:t>
            </a:r>
            <a:r>
              <a:rPr lang="en-US" sz="1400" b="1" strike="noStrike" spc="-1" dirty="0" err="1">
                <a:solidFill>
                  <a:srgbClr val="000000"/>
                </a:solidFill>
                <a:latin typeface="Calibri"/>
              </a:rPr>
              <a:t>i</a:t>
            </a:r>
            <a:r>
              <a:rPr lang="en-US" sz="1400" b="1" strike="noStrike" spc="-1" dirty="0">
                <a:solidFill>
                  <a:srgbClr val="000000"/>
                </a:solidFill>
                <a:latin typeface="Calibri"/>
              </a:rPr>
              <a:t>] != value</a:t>
            </a:r>
            <a:endParaRPr lang="en-US" sz="1400" b="1" strike="noStrike" spc="-1" dirty="0">
              <a:latin typeface="Arial"/>
            </a:endParaRPr>
          </a:p>
          <a:p>
            <a:pPr>
              <a:lnSpc>
                <a:spcPct val="100000"/>
              </a:lnSpc>
            </a:pPr>
            <a:r>
              <a:rPr lang="en-US" sz="1400" b="1" strike="noStrike" spc="-1" dirty="0">
                <a:solidFill>
                  <a:srgbClr val="000000"/>
                </a:solidFill>
                <a:latin typeface="Calibri"/>
              </a:rPr>
              <a:t>   </a:t>
            </a:r>
            <a:r>
              <a:rPr lang="en-US" sz="1400" b="0" strike="noStrike" spc="-1" dirty="0">
                <a:solidFill>
                  <a:srgbClr val="000000"/>
                </a:solidFill>
                <a:latin typeface="Calibri"/>
              </a:rPr>
              <a:t>{</a:t>
            </a:r>
            <a:endParaRPr lang="en-US" sz="1400" b="0" strike="noStrike" spc="-1" dirty="0">
              <a:latin typeface="Arial"/>
            </a:endParaRPr>
          </a:p>
          <a:p>
            <a:pPr>
              <a:lnSpc>
                <a:spcPct val="100000"/>
              </a:lnSpc>
            </a:pPr>
            <a:r>
              <a:rPr lang="en-US" sz="1400" b="0" strike="noStrike" spc="-1" dirty="0">
                <a:solidFill>
                  <a:srgbClr val="000000"/>
                </a:solidFill>
                <a:latin typeface="Calibri"/>
              </a:rPr>
              <a:t>      </a:t>
            </a:r>
            <a:r>
              <a:rPr lang="en-US" sz="1400" b="0" strike="noStrike" spc="-1" dirty="0" err="1">
                <a:solidFill>
                  <a:srgbClr val="000000"/>
                </a:solidFill>
                <a:latin typeface="Calibri"/>
              </a:rPr>
              <a:t>var</a:t>
            </a:r>
            <a:r>
              <a:rPr lang="en-US" sz="1400" b="0" strike="noStrike" spc="-1" dirty="0">
                <a:solidFill>
                  <a:srgbClr val="000000"/>
                </a:solidFill>
                <a:latin typeface="Calibri"/>
              </a:rPr>
              <a:t> mid := (low + high) / 2;</a:t>
            </a:r>
            <a:endParaRPr lang="en-US" sz="1400" b="0" strike="noStrike" spc="-1" dirty="0">
              <a:latin typeface="Arial"/>
            </a:endParaRPr>
          </a:p>
          <a:p>
            <a:pPr>
              <a:lnSpc>
                <a:spcPct val="100000"/>
              </a:lnSpc>
            </a:pPr>
            <a:r>
              <a:rPr lang="en-US" sz="1400" b="0" strike="noStrike" spc="-1" dirty="0">
                <a:solidFill>
                  <a:srgbClr val="000000"/>
                </a:solidFill>
                <a:latin typeface="Calibri"/>
              </a:rPr>
              <a:t>      if a[mid] &lt; value {</a:t>
            </a:r>
            <a:endParaRPr lang="en-US" sz="1400" b="0" strike="noStrike" spc="-1" dirty="0">
              <a:latin typeface="Arial"/>
            </a:endParaRPr>
          </a:p>
          <a:p>
            <a:pPr>
              <a:lnSpc>
                <a:spcPct val="100000"/>
              </a:lnSpc>
            </a:pPr>
            <a:r>
              <a:rPr lang="en-US" sz="1400" b="0" strike="noStrike" spc="-1" dirty="0">
                <a:solidFill>
                  <a:srgbClr val="000000"/>
                </a:solidFill>
                <a:latin typeface="Calibri"/>
              </a:rPr>
              <a:t>         low := mid + 1;</a:t>
            </a:r>
            <a:endParaRPr lang="en-US" sz="1400" b="0" strike="noStrike" spc="-1" dirty="0">
              <a:latin typeface="Arial"/>
            </a:endParaRPr>
          </a:p>
          <a:p>
            <a:pPr>
              <a:lnSpc>
                <a:spcPct val="100000"/>
              </a:lnSpc>
            </a:pPr>
            <a:r>
              <a:rPr lang="en-US" sz="1400" b="0" strike="noStrike" spc="-1" dirty="0">
                <a:solidFill>
                  <a:srgbClr val="000000"/>
                </a:solidFill>
                <a:latin typeface="Calibri"/>
              </a:rPr>
              <a:t>      }</a:t>
            </a:r>
            <a:endParaRPr lang="en-US" sz="1400" b="0" strike="noStrike" spc="-1" dirty="0">
              <a:latin typeface="Arial"/>
            </a:endParaRPr>
          </a:p>
          <a:p>
            <a:pPr>
              <a:lnSpc>
                <a:spcPct val="100000"/>
              </a:lnSpc>
            </a:pPr>
            <a:r>
              <a:rPr lang="en-US" sz="1400" b="0" strike="noStrike" spc="-1" dirty="0">
                <a:solidFill>
                  <a:srgbClr val="000000"/>
                </a:solidFill>
                <a:latin typeface="Calibri"/>
              </a:rPr>
              <a:t>      else if value &lt; a[mid] {</a:t>
            </a:r>
            <a:endParaRPr lang="en-US" sz="1400" b="0" strike="noStrike" spc="-1" dirty="0">
              <a:latin typeface="Arial"/>
            </a:endParaRPr>
          </a:p>
          <a:p>
            <a:pPr>
              <a:lnSpc>
                <a:spcPct val="100000"/>
              </a:lnSpc>
            </a:pPr>
            <a:r>
              <a:rPr lang="en-US" sz="1400" b="0" strike="noStrike" spc="-1" dirty="0">
                <a:solidFill>
                  <a:srgbClr val="000000"/>
                </a:solidFill>
                <a:latin typeface="Calibri"/>
              </a:rPr>
              <a:t>         high := mid;</a:t>
            </a:r>
            <a:endParaRPr lang="en-US" sz="1400" b="0" strike="noStrike" spc="-1" dirty="0">
              <a:latin typeface="Arial"/>
            </a:endParaRPr>
          </a:p>
          <a:p>
            <a:pPr>
              <a:lnSpc>
                <a:spcPct val="100000"/>
              </a:lnSpc>
            </a:pPr>
            <a:r>
              <a:rPr lang="en-US" sz="1400" b="0" strike="noStrike" spc="-1" dirty="0">
                <a:solidFill>
                  <a:srgbClr val="000000"/>
                </a:solidFill>
                <a:latin typeface="Calibri"/>
              </a:rPr>
              <a:t>      }</a:t>
            </a:r>
            <a:endParaRPr lang="en-US" sz="1400" b="0" strike="noStrike" spc="-1" dirty="0">
              <a:latin typeface="Arial"/>
            </a:endParaRPr>
          </a:p>
          <a:p>
            <a:pPr>
              <a:lnSpc>
                <a:spcPct val="100000"/>
              </a:lnSpc>
            </a:pPr>
            <a:r>
              <a:rPr lang="en-US" sz="1400" b="0" strike="noStrike" spc="-1" dirty="0">
                <a:solidFill>
                  <a:srgbClr val="000000"/>
                </a:solidFill>
                <a:latin typeface="Calibri"/>
              </a:rPr>
              <a:t>      else {</a:t>
            </a:r>
            <a:endParaRPr lang="en-US" sz="1400" b="0" strike="noStrike" spc="-1" dirty="0">
              <a:latin typeface="Arial"/>
            </a:endParaRPr>
          </a:p>
          <a:p>
            <a:pPr>
              <a:lnSpc>
                <a:spcPct val="100000"/>
              </a:lnSpc>
            </a:pPr>
            <a:r>
              <a:rPr lang="en-US" sz="1400" b="0" strike="noStrike" spc="-1" dirty="0">
                <a:solidFill>
                  <a:srgbClr val="000000"/>
                </a:solidFill>
                <a:latin typeface="Calibri"/>
              </a:rPr>
              <a:t>         return mid;</a:t>
            </a:r>
            <a:endParaRPr lang="en-US" sz="1400" b="0" strike="noStrike" spc="-1" dirty="0">
              <a:latin typeface="Arial"/>
            </a:endParaRPr>
          </a:p>
          <a:p>
            <a:pPr>
              <a:lnSpc>
                <a:spcPct val="100000"/>
              </a:lnSpc>
            </a:pPr>
            <a:r>
              <a:rPr lang="en-US" sz="1400" b="0" strike="noStrike" spc="-1" dirty="0">
                <a:solidFill>
                  <a:srgbClr val="000000"/>
                </a:solidFill>
                <a:latin typeface="Calibri"/>
              </a:rPr>
              <a:t>      }</a:t>
            </a:r>
            <a:endParaRPr lang="en-US" sz="1400" b="0" strike="noStrike" spc="-1" dirty="0">
              <a:latin typeface="Arial"/>
            </a:endParaRPr>
          </a:p>
          <a:p>
            <a:pPr>
              <a:lnSpc>
                <a:spcPct val="100000"/>
              </a:lnSpc>
            </a:pPr>
            <a:r>
              <a:rPr lang="en-US" sz="1400" b="0" strike="noStrike" spc="-1" dirty="0">
                <a:solidFill>
                  <a:srgbClr val="000000"/>
                </a:solidFill>
                <a:latin typeface="Calibri"/>
              </a:rPr>
              <a:t>   }</a:t>
            </a:r>
            <a:endParaRPr lang="en-US" sz="1400" b="0" strike="noStrike" spc="-1" dirty="0">
              <a:latin typeface="Arial"/>
            </a:endParaRPr>
          </a:p>
          <a:p>
            <a:pPr>
              <a:lnSpc>
                <a:spcPct val="100000"/>
              </a:lnSpc>
            </a:pPr>
            <a:r>
              <a:rPr lang="en-US" sz="1400" b="0" strike="noStrike" spc="-1" dirty="0">
                <a:solidFill>
                  <a:srgbClr val="000000"/>
                </a:solidFill>
                <a:latin typeface="Calibri"/>
              </a:rPr>
              <a:t>   return -1;</a:t>
            </a:r>
            <a:endParaRPr lang="en-US" sz="1400" b="0" strike="noStrike" spc="-1" dirty="0">
              <a:latin typeface="Arial"/>
            </a:endParaRPr>
          </a:p>
          <a:p>
            <a:pPr>
              <a:lnSpc>
                <a:spcPct val="100000"/>
              </a:lnSpc>
            </a:pPr>
            <a:r>
              <a:rPr lang="en-US" sz="1400" b="0" strike="noStrike" spc="-1" dirty="0">
                <a:solidFill>
                  <a:srgbClr val="000000"/>
                </a:solidFill>
                <a:latin typeface="Calibri"/>
              </a:rPr>
              <a:t>}</a:t>
            </a:r>
            <a:endParaRPr lang="en-US" sz="1400" b="0" strike="noStrike" spc="-1" dirty="0">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B86B0-7507-4CB4-92BE-A23EF94649E9}"/>
              </a:ext>
            </a:extLst>
          </p:cNvPr>
          <p:cNvSpPr>
            <a:spLocks noGrp="1"/>
          </p:cNvSpPr>
          <p:nvPr>
            <p:ph type="title"/>
          </p:nvPr>
        </p:nvSpPr>
        <p:spPr/>
        <p:txBody>
          <a:bodyPr/>
          <a:lstStyle/>
          <a:p>
            <a:r>
              <a:rPr lang="en-US" dirty="0" err="1">
                <a:latin typeface="Calibri Light" panose="020F0302020204030204" pitchFamily="34" charset="0"/>
                <a:cs typeface="Calibri Light" panose="020F0302020204030204" pitchFamily="34" charset="0"/>
              </a:rPr>
              <a:t>Dafny</a:t>
            </a:r>
            <a:r>
              <a:rPr lang="en-US" dirty="0">
                <a:latin typeface="Calibri Light" panose="020F0302020204030204" pitchFamily="34" charset="0"/>
                <a:cs typeface="Calibri Light" panose="020F0302020204030204" pitchFamily="34" charset="0"/>
              </a:rPr>
              <a:t> uses annotations to reason about code</a:t>
            </a:r>
          </a:p>
        </p:txBody>
      </p:sp>
      <p:sp>
        <p:nvSpPr>
          <p:cNvPr id="3" name="Content Placeholder 2">
            <a:extLst>
              <a:ext uri="{FF2B5EF4-FFF2-40B4-BE49-F238E27FC236}">
                <a16:creationId xmlns:a16="http://schemas.microsoft.com/office/drawing/2014/main" id="{36337248-B17A-4027-BF34-C0D734FB9DE8}"/>
              </a:ext>
            </a:extLst>
          </p:cNvPr>
          <p:cNvSpPr>
            <a:spLocks noGrp="1"/>
          </p:cNvSpPr>
          <p:nvPr>
            <p:ph idx="1"/>
          </p:nvPr>
        </p:nvSpPr>
        <p:spPr/>
        <p:txBody>
          <a:bodyPr/>
          <a:lstStyle/>
          <a:p>
            <a:pPr lvl="1"/>
            <a:r>
              <a:rPr lang="en-US" dirty="0"/>
              <a:t>Generates a proof that the code matches the annotations</a:t>
            </a:r>
          </a:p>
          <a:p>
            <a:pPr lvl="1"/>
            <a:r>
              <a:rPr lang="en-US" dirty="0"/>
              <a:t>Annotations are a form of specification</a:t>
            </a:r>
          </a:p>
          <a:p>
            <a:pPr lvl="1"/>
            <a:r>
              <a:rPr lang="en-US" dirty="0"/>
              <a:t>Example </a:t>
            </a:r>
          </a:p>
          <a:p>
            <a:pPr lvl="2"/>
            <a:r>
              <a:rPr lang="en-US" dirty="0"/>
              <a:t>All elements of array a are greater than 0.</a:t>
            </a:r>
          </a:p>
          <a:p>
            <a:pPr lvl="1"/>
            <a:r>
              <a:rPr lang="en-US" dirty="0"/>
              <a:t>Proves that there are no runtime errors, null references, etc.</a:t>
            </a:r>
          </a:p>
          <a:p>
            <a:pPr lvl="1"/>
            <a:r>
              <a:rPr lang="en-US" dirty="0"/>
              <a:t>Syntax is unique</a:t>
            </a:r>
          </a:p>
          <a:p>
            <a:pPr lvl="2"/>
            <a:r>
              <a:rPr lang="en-US" dirty="0"/>
              <a:t>Not the same as Java, C++ etc.</a:t>
            </a:r>
          </a:p>
          <a:p>
            <a:pPr lvl="2"/>
            <a:r>
              <a:rPr lang="en-US" dirty="0"/>
              <a:t>Targets C#</a:t>
            </a:r>
          </a:p>
          <a:p>
            <a:endParaRPr lang="en-US" dirty="0"/>
          </a:p>
        </p:txBody>
      </p:sp>
      <p:sp>
        <p:nvSpPr>
          <p:cNvPr id="4" name="TextBox 3">
            <a:extLst>
              <a:ext uri="{FF2B5EF4-FFF2-40B4-BE49-F238E27FC236}">
                <a16:creationId xmlns:a16="http://schemas.microsoft.com/office/drawing/2014/main" id="{C8C6F397-E876-40A7-9ACE-32242A4E080A}"/>
              </a:ext>
            </a:extLst>
          </p:cNvPr>
          <p:cNvSpPr txBox="1"/>
          <p:nvPr/>
        </p:nvSpPr>
        <p:spPr>
          <a:xfrm>
            <a:off x="2668863" y="2624953"/>
            <a:ext cx="5808000" cy="369332"/>
          </a:xfrm>
          <a:prstGeom prst="rect">
            <a:avLst/>
          </a:prstGeom>
          <a:noFill/>
        </p:spPr>
        <p:txBody>
          <a:bodyPr wrap="none" rtlCol="0">
            <a:spAutoFit/>
          </a:bodyPr>
          <a:lstStyle/>
          <a:p>
            <a:r>
              <a:rPr lang="en-US" dirty="0"/>
              <a:t>  </a:t>
            </a:r>
            <a:r>
              <a:rPr lang="en-US" dirty="0" err="1"/>
              <a:t>forall</a:t>
            </a:r>
            <a:r>
              <a:rPr lang="en-US" dirty="0"/>
              <a:t> k: int :: 0 &lt;= k &lt; </a:t>
            </a:r>
            <a:r>
              <a:rPr lang="en-US" dirty="0" err="1"/>
              <a:t>a.Length</a:t>
            </a:r>
            <a:r>
              <a:rPr lang="en-US" dirty="0"/>
              <a:t> ==&gt; 0 &lt; a[k]                 </a:t>
            </a:r>
          </a:p>
        </p:txBody>
      </p:sp>
    </p:spTree>
    <p:extLst>
      <p:ext uri="{BB962C8B-B14F-4D97-AF65-F5344CB8AC3E}">
        <p14:creationId xmlns:p14="http://schemas.microsoft.com/office/powerpoint/2010/main" val="1141158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latin typeface="Calibri Light"/>
              </a:rPr>
              <a:t>Dafny Basics</a:t>
            </a:r>
            <a:endParaRPr lang="en-US" sz="4400" b="0" strike="noStrike" spc="-1">
              <a:solidFill>
                <a:srgbClr val="000000"/>
              </a:solidFill>
              <a:latin typeface="Calibri"/>
            </a:endParaRPr>
          </a:p>
        </p:txBody>
      </p:sp>
      <p:sp>
        <p:nvSpPr>
          <p:cNvPr id="134" name="TextShape 2"/>
          <p:cNvSpPr txBox="1"/>
          <p:nvPr/>
        </p:nvSpPr>
        <p:spPr>
          <a:xfrm>
            <a:off x="838080" y="1825560"/>
            <a:ext cx="10515240" cy="4350960"/>
          </a:xfrm>
          <a:prstGeom prst="rect">
            <a:avLst/>
          </a:prstGeom>
          <a:noFill/>
          <a:ln>
            <a:noFill/>
          </a:ln>
        </p:spPr>
        <p:txBody>
          <a:bodyPr/>
          <a:lstStyle/>
          <a:p>
            <a:pPr marL="228600" indent="-228240">
              <a:lnSpc>
                <a:spcPct val="90000"/>
              </a:lnSpc>
              <a:spcBef>
                <a:spcPts val="1001"/>
              </a:spcBef>
              <a:buClr>
                <a:srgbClr val="000000"/>
              </a:buClr>
              <a:buFont typeface="Arial"/>
              <a:buChar char="•"/>
            </a:pPr>
            <a:r>
              <a:rPr lang="en-US" sz="2800" b="0" strike="noStrike" spc="-1">
                <a:solidFill>
                  <a:srgbClr val="000000"/>
                </a:solidFill>
                <a:latin typeface="Calibri"/>
              </a:rPr>
              <a:t>the smallest unit of verification is the method</a:t>
            </a:r>
          </a:p>
          <a:p>
            <a:pPr marL="228600" indent="-228240">
              <a:lnSpc>
                <a:spcPct val="90000"/>
              </a:lnSpc>
              <a:spcBef>
                <a:spcPts val="1001"/>
              </a:spcBef>
              <a:buClr>
                <a:srgbClr val="000000"/>
              </a:buClr>
              <a:buFont typeface="Arial"/>
              <a:buChar char="•"/>
            </a:pPr>
            <a:r>
              <a:rPr lang="en-US" sz="2800" b="0" strike="noStrike" spc="-1">
                <a:solidFill>
                  <a:srgbClr val="000000"/>
                </a:solidFill>
                <a:latin typeface="Calibri"/>
              </a:rPr>
              <a:t>assignment operator is  :=</a:t>
            </a:r>
          </a:p>
          <a:p>
            <a:pPr marL="228600" indent="-228240">
              <a:lnSpc>
                <a:spcPct val="90000"/>
              </a:lnSpc>
              <a:spcBef>
                <a:spcPts val="1001"/>
              </a:spcBef>
              <a:buClr>
                <a:srgbClr val="000000"/>
              </a:buClr>
              <a:buFont typeface="Arial"/>
              <a:buChar char="•"/>
            </a:pPr>
            <a:r>
              <a:rPr lang="en-US" sz="2800" b="0" strike="noStrike" spc="-1">
                <a:solidFill>
                  <a:srgbClr val="000000"/>
                </a:solidFill>
                <a:latin typeface="Calibri"/>
              </a:rPr>
              <a:t>preconditions use the </a:t>
            </a:r>
            <a:r>
              <a:rPr lang="en-US" sz="2800" b="0" strike="noStrike" spc="-1">
                <a:solidFill>
                  <a:srgbClr val="FF0000"/>
                </a:solidFill>
                <a:latin typeface="Calibri"/>
              </a:rPr>
              <a:t>requires</a:t>
            </a:r>
            <a:r>
              <a:rPr lang="en-US" sz="2800" b="0" strike="noStrike" spc="-1">
                <a:solidFill>
                  <a:srgbClr val="000000"/>
                </a:solidFill>
                <a:latin typeface="Calibri"/>
              </a:rPr>
              <a:t> keyword</a:t>
            </a:r>
          </a:p>
          <a:p>
            <a:pPr marL="228600" indent="-228240">
              <a:lnSpc>
                <a:spcPct val="90000"/>
              </a:lnSpc>
              <a:spcBef>
                <a:spcPts val="1001"/>
              </a:spcBef>
              <a:buClr>
                <a:srgbClr val="000000"/>
              </a:buClr>
              <a:buFont typeface="Arial"/>
              <a:buChar char="•"/>
            </a:pPr>
            <a:r>
              <a:rPr lang="en-US" sz="2800" b="0" strike="noStrike" spc="-1">
                <a:solidFill>
                  <a:srgbClr val="000000"/>
                </a:solidFill>
                <a:latin typeface="Calibri"/>
              </a:rPr>
              <a:t>postconditions use the </a:t>
            </a:r>
            <a:r>
              <a:rPr lang="en-US" sz="2800" b="0" strike="noStrike" spc="-1">
                <a:solidFill>
                  <a:srgbClr val="FF0000"/>
                </a:solidFill>
                <a:latin typeface="Calibri"/>
              </a:rPr>
              <a:t>ensures</a:t>
            </a:r>
            <a:r>
              <a:rPr lang="en-US" sz="2800" b="0" strike="noStrike" spc="-1">
                <a:solidFill>
                  <a:srgbClr val="000000"/>
                </a:solidFill>
                <a:latin typeface="Calibri"/>
              </a:rPr>
              <a:t> keyword</a:t>
            </a:r>
          </a:p>
        </p:txBody>
      </p:sp>
      <p:sp>
        <p:nvSpPr>
          <p:cNvPr id="135" name="CustomShape 3"/>
          <p:cNvSpPr/>
          <p:nvPr/>
        </p:nvSpPr>
        <p:spPr>
          <a:xfrm>
            <a:off x="2003760" y="4092120"/>
            <a:ext cx="6756120" cy="228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 b="0" strike="noStrike" spc="-1" dirty="0">
                <a:solidFill>
                  <a:srgbClr val="000000"/>
                </a:solidFill>
                <a:latin typeface="Calibri"/>
              </a:rPr>
              <a:t> method </a:t>
            </a:r>
            <a:r>
              <a:rPr lang="en-US" sz="1800" b="0" strike="noStrike" spc="-1" dirty="0" err="1">
                <a:solidFill>
                  <a:srgbClr val="000000"/>
                </a:solidFill>
                <a:latin typeface="Calibri"/>
              </a:rPr>
              <a:t>MethodName</a:t>
            </a:r>
            <a:r>
              <a:rPr lang="en-US" sz="1800" b="0" strike="noStrike" spc="-1" dirty="0">
                <a:solidFill>
                  <a:srgbClr val="000000"/>
                </a:solidFill>
                <a:latin typeface="Calibri"/>
              </a:rPr>
              <a:t>( x: int, y: int ) returns ( z: int, w: int )</a:t>
            </a:r>
            <a:endParaRPr lang="en-US" sz="1800" b="0" strike="noStrike" spc="-1" dirty="0">
              <a:latin typeface="Arial"/>
            </a:endParaRPr>
          </a:p>
          <a:p>
            <a:pPr>
              <a:lnSpc>
                <a:spcPct val="100000"/>
              </a:lnSpc>
            </a:pPr>
            <a:r>
              <a:rPr lang="en-US" sz="1800" b="0" strike="noStrike" spc="-1" dirty="0">
                <a:solidFill>
                  <a:srgbClr val="000000"/>
                </a:solidFill>
                <a:latin typeface="Calibri"/>
              </a:rPr>
              <a:t>      requires x == 0 &amp;&amp; y &gt;= 0    // PRECONDITION</a:t>
            </a:r>
            <a:endParaRPr lang="en-US" sz="1800" b="0" strike="noStrike" spc="-1" dirty="0">
              <a:latin typeface="Arial"/>
            </a:endParaRPr>
          </a:p>
          <a:p>
            <a:pPr>
              <a:lnSpc>
                <a:spcPct val="100000"/>
              </a:lnSpc>
            </a:pPr>
            <a:r>
              <a:rPr lang="en-US" sz="1800" b="0" strike="noStrike" spc="-1" dirty="0">
                <a:solidFill>
                  <a:srgbClr val="000000"/>
                </a:solidFill>
                <a:latin typeface="Calibri"/>
              </a:rPr>
              <a:t>      ensures z != 0 || w != 0    // POSTCONDITION</a:t>
            </a:r>
            <a:endParaRPr lang="en-US" sz="1800" b="0" strike="noStrike" spc="-1" dirty="0">
              <a:latin typeface="Arial"/>
            </a:endParaRPr>
          </a:p>
          <a:p>
            <a:pPr>
              <a:lnSpc>
                <a:spcPct val="100000"/>
              </a:lnSpc>
            </a:pPr>
            <a:r>
              <a:rPr lang="en-US" sz="1800" b="0" strike="noStrike" spc="-1" dirty="0">
                <a:solidFill>
                  <a:srgbClr val="000000"/>
                </a:solidFill>
                <a:latin typeface="Calibri"/>
              </a:rPr>
              <a:t>   {</a:t>
            </a: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r>
              <a:rPr lang="en-US" sz="1800" b="0" strike="noStrike" spc="-1" dirty="0">
                <a:solidFill>
                  <a:srgbClr val="000000"/>
                </a:solidFill>
                <a:latin typeface="Calibri"/>
              </a:rPr>
              <a:t>     ...</a:t>
            </a: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r>
              <a:rPr lang="en-US" sz="1800" b="0" strike="noStrike" spc="-1" dirty="0">
                <a:solidFill>
                  <a:srgbClr val="000000"/>
                </a:solidFill>
                <a:latin typeface="Calibri"/>
              </a:rPr>
              <a:t>   }</a:t>
            </a:r>
            <a:endParaRPr lang="en-US" sz="1800" b="0" strike="noStrike" spc="-1" dirty="0">
              <a:latin typeface="Arial"/>
            </a:endParaRPr>
          </a:p>
        </p:txBody>
      </p:sp>
      <p:sp>
        <p:nvSpPr>
          <p:cNvPr id="136" name="TextShape 4"/>
          <p:cNvSpPr txBox="1"/>
          <p:nvPr/>
        </p:nvSpPr>
        <p:spPr>
          <a:xfrm>
            <a:off x="4038480" y="6356520"/>
            <a:ext cx="4114440" cy="364680"/>
          </a:xfrm>
          <a:prstGeom prst="rect">
            <a:avLst/>
          </a:prstGeom>
          <a:noFill/>
          <a:ln>
            <a:noFill/>
          </a:ln>
        </p:spPr>
        <p:txBody>
          <a:bodyPr anchor="ctr"/>
          <a:lstStyle/>
          <a:p>
            <a:pPr algn="ctr">
              <a:lnSpc>
                <a:spcPct val="100000"/>
              </a:lnSpc>
            </a:pPr>
            <a:r>
              <a:rPr lang="en-US" sz="1200" b="0" strike="noStrike" spc="-1" dirty="0">
                <a:solidFill>
                  <a:srgbClr val="8B8B8B"/>
                </a:solidFill>
                <a:latin typeface="Calibri"/>
              </a:rPr>
              <a:t>CSCI-2600 Spring 2021</a:t>
            </a:r>
            <a:endParaRPr lang="en-US" sz="1200" b="0" strike="noStrike" spc="-1" dirty="0">
              <a:latin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latin typeface="Calibri Light"/>
              </a:rPr>
              <a:t>Dafny Basics</a:t>
            </a:r>
            <a:endParaRPr lang="en-US" sz="4400" b="0" strike="noStrike" spc="-1">
              <a:solidFill>
                <a:srgbClr val="000000"/>
              </a:solidFill>
              <a:latin typeface="Calibri"/>
            </a:endParaRPr>
          </a:p>
        </p:txBody>
      </p:sp>
      <p:sp>
        <p:nvSpPr>
          <p:cNvPr id="138" name="TextShape 2"/>
          <p:cNvSpPr txBox="1"/>
          <p:nvPr/>
        </p:nvSpPr>
        <p:spPr>
          <a:xfrm>
            <a:off x="838080" y="1825560"/>
            <a:ext cx="10515240" cy="4350960"/>
          </a:xfrm>
          <a:prstGeom prst="rect">
            <a:avLst/>
          </a:prstGeom>
          <a:noFill/>
          <a:ln>
            <a:noFill/>
          </a:ln>
        </p:spPr>
        <p:txBody>
          <a:bodyPr/>
          <a:lstStyle/>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Hello World in </a:t>
            </a:r>
            <a:r>
              <a:rPr lang="en-US" sz="2800" b="0" strike="noStrike" spc="-1" dirty="0" err="1">
                <a:solidFill>
                  <a:srgbClr val="000000"/>
                </a:solidFill>
                <a:latin typeface="Calibri"/>
              </a:rPr>
              <a:t>Dafny</a:t>
            </a:r>
            <a:endParaRPr lang="en-US" sz="2800" b="0" strike="noStrike" spc="-1" dirty="0">
              <a:solidFill>
                <a:srgbClr val="000000"/>
              </a:solidFill>
              <a:latin typeface="Calibri"/>
            </a:endParaRPr>
          </a:p>
          <a:p>
            <a:pPr>
              <a:lnSpc>
                <a:spcPct val="90000"/>
              </a:lnSpc>
              <a:spcBef>
                <a:spcPts val="1001"/>
              </a:spcBef>
            </a:pPr>
            <a:endParaRPr lang="en-US" sz="2800" b="0" strike="noStrike" spc="-1" dirty="0">
              <a:solidFill>
                <a:srgbClr val="000000"/>
              </a:solidFill>
              <a:latin typeface="Calibri"/>
            </a:endParaRPr>
          </a:p>
          <a:p>
            <a:pPr>
              <a:lnSpc>
                <a:spcPct val="90000"/>
              </a:lnSpc>
              <a:spcBef>
                <a:spcPts val="1001"/>
              </a:spcBef>
            </a:pPr>
            <a:endParaRPr lang="en-US" sz="2800" b="0" strike="noStrike" spc="-1" dirty="0">
              <a:solidFill>
                <a:srgbClr val="000000"/>
              </a:solidFill>
              <a:latin typeface="Calibri"/>
            </a:endParaRPr>
          </a:p>
          <a:p>
            <a:pPr>
              <a:lnSpc>
                <a:spcPct val="90000"/>
              </a:lnSpc>
              <a:spcBef>
                <a:spcPts val="1001"/>
              </a:spcBef>
            </a:pPr>
            <a:endParaRPr lang="en-US" sz="2800" b="0" strike="noStrike" spc="-1" dirty="0">
              <a:solidFill>
                <a:srgbClr val="000000"/>
              </a:solidFill>
              <a:latin typeface="Calibri"/>
            </a:endParaRPr>
          </a:p>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Fibonacci</a:t>
            </a:r>
          </a:p>
          <a:p>
            <a:pPr>
              <a:lnSpc>
                <a:spcPct val="90000"/>
              </a:lnSpc>
              <a:spcBef>
                <a:spcPts val="1001"/>
              </a:spcBef>
            </a:pPr>
            <a:endParaRPr lang="en-US" sz="2800" b="0" strike="noStrike" spc="-1" dirty="0">
              <a:solidFill>
                <a:srgbClr val="000000"/>
              </a:solidFill>
              <a:latin typeface="Calibri"/>
            </a:endParaRPr>
          </a:p>
        </p:txBody>
      </p:sp>
      <p:sp>
        <p:nvSpPr>
          <p:cNvPr id="139" name="CustomShape 3"/>
          <p:cNvSpPr/>
          <p:nvPr/>
        </p:nvSpPr>
        <p:spPr>
          <a:xfrm>
            <a:off x="1967760" y="2483640"/>
            <a:ext cx="3569040" cy="14619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b="0" strike="noStrike" spc="-1" dirty="0">
                <a:solidFill>
                  <a:srgbClr val="000000"/>
                </a:solidFill>
                <a:latin typeface="Calibri"/>
              </a:rPr>
              <a:t>method Main() {</a:t>
            </a:r>
            <a:endParaRPr lang="en-US" sz="1800" b="0" strike="noStrike" spc="-1" dirty="0">
              <a:latin typeface="Arial"/>
            </a:endParaRPr>
          </a:p>
          <a:p>
            <a:pPr>
              <a:lnSpc>
                <a:spcPct val="100000"/>
              </a:lnSpc>
            </a:pPr>
            <a:r>
              <a:rPr lang="en-US" sz="1800" b="0" strike="noStrike" spc="-1" dirty="0">
                <a:solidFill>
                  <a:srgbClr val="000000"/>
                </a:solidFill>
                <a:latin typeface="Calibri"/>
              </a:rPr>
              <a:t>  print "hello, </a:t>
            </a:r>
            <a:r>
              <a:rPr lang="en-US" sz="1800" b="0" strike="noStrike" spc="-1" dirty="0" err="1">
                <a:solidFill>
                  <a:srgbClr val="000000"/>
                </a:solidFill>
                <a:latin typeface="Calibri"/>
              </a:rPr>
              <a:t>Dafny</a:t>
            </a:r>
            <a:r>
              <a:rPr lang="en-US" sz="1800" b="0" strike="noStrike" spc="-1" dirty="0">
                <a:solidFill>
                  <a:srgbClr val="000000"/>
                </a:solidFill>
                <a:latin typeface="Calibri"/>
              </a:rPr>
              <a:t>\n";</a:t>
            </a:r>
            <a:endParaRPr lang="en-US" sz="1800" b="0" strike="noStrike" spc="-1" dirty="0">
              <a:latin typeface="Arial"/>
            </a:endParaRPr>
          </a:p>
          <a:p>
            <a:pPr>
              <a:lnSpc>
                <a:spcPct val="100000"/>
              </a:lnSpc>
            </a:pPr>
            <a:r>
              <a:rPr lang="en-US" sz="1800" b="0" strike="noStrike" spc="-1" dirty="0">
                <a:solidFill>
                  <a:srgbClr val="000000"/>
                </a:solidFill>
                <a:latin typeface="Calibri"/>
              </a:rPr>
              <a:t>  assert 10 &lt; 2;   // this assertion fails</a:t>
            </a:r>
            <a:endParaRPr lang="en-US" sz="1800" b="0" strike="noStrike" spc="-1" dirty="0">
              <a:latin typeface="Arial"/>
            </a:endParaRPr>
          </a:p>
          <a:p>
            <a:pPr>
              <a:lnSpc>
                <a:spcPct val="100000"/>
              </a:lnSpc>
            </a:pPr>
            <a:r>
              <a:rPr lang="en-US" sz="1800" b="0" strike="noStrike" spc="-1" dirty="0">
                <a:solidFill>
                  <a:srgbClr val="000000"/>
                </a:solidFill>
                <a:latin typeface="Calibri"/>
              </a:rPr>
              <a:t>}</a:t>
            </a:r>
            <a:endParaRPr lang="en-US" sz="1800" b="0" strike="noStrike" spc="-1" dirty="0">
              <a:latin typeface="Arial"/>
            </a:endParaRPr>
          </a:p>
          <a:p>
            <a:pPr>
              <a:lnSpc>
                <a:spcPct val="100000"/>
              </a:lnSpc>
            </a:pPr>
            <a:endParaRPr lang="en-US" sz="1800" b="0" strike="noStrike" spc="-1" dirty="0">
              <a:latin typeface="Arial"/>
            </a:endParaRPr>
          </a:p>
        </p:txBody>
      </p:sp>
      <p:sp>
        <p:nvSpPr>
          <p:cNvPr id="140" name="CustomShape 4"/>
          <p:cNvSpPr/>
          <p:nvPr/>
        </p:nvSpPr>
        <p:spPr>
          <a:xfrm>
            <a:off x="1047960" y="4653360"/>
            <a:ext cx="5064840" cy="201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 b="0" strike="noStrike" spc="-1" dirty="0">
                <a:solidFill>
                  <a:srgbClr val="000000"/>
                </a:solidFill>
                <a:latin typeface="Calibri"/>
              </a:rPr>
              <a:t>function Fibonacci(n: int): int</a:t>
            </a:r>
            <a:endParaRPr lang="en-US" sz="1800" b="0" strike="noStrike" spc="-1" dirty="0">
              <a:latin typeface="Arial"/>
            </a:endParaRPr>
          </a:p>
          <a:p>
            <a:pPr>
              <a:lnSpc>
                <a:spcPct val="100000"/>
              </a:lnSpc>
            </a:pPr>
            <a:r>
              <a:rPr lang="en-US" sz="1800" b="0" strike="noStrike" spc="-1" dirty="0">
                <a:solidFill>
                  <a:srgbClr val="000000"/>
                </a:solidFill>
                <a:latin typeface="Calibri"/>
              </a:rPr>
              <a:t>  </a:t>
            </a:r>
            <a:r>
              <a:rPr lang="en-US" sz="1800" b="1" strike="noStrike" spc="-1" dirty="0">
                <a:solidFill>
                  <a:srgbClr val="000000"/>
                </a:solidFill>
                <a:latin typeface="Calibri"/>
              </a:rPr>
              <a:t>decreases n   </a:t>
            </a:r>
            <a:r>
              <a:rPr lang="en-US" sz="1800" b="0" strike="noStrike" spc="-1" dirty="0">
                <a:solidFill>
                  <a:srgbClr val="000000"/>
                </a:solidFill>
                <a:latin typeface="Calibri"/>
              </a:rPr>
              <a:t>// this recursive condition is violated</a:t>
            </a:r>
            <a:endParaRPr lang="en-US" sz="1800" b="0" strike="noStrike" spc="-1" dirty="0">
              <a:latin typeface="Arial"/>
            </a:endParaRPr>
          </a:p>
          <a:p>
            <a:pPr>
              <a:lnSpc>
                <a:spcPct val="100000"/>
              </a:lnSpc>
            </a:pPr>
            <a:r>
              <a:rPr lang="en-US" sz="1800" b="0" strike="noStrike" spc="-1" dirty="0">
                <a:solidFill>
                  <a:srgbClr val="000000"/>
                </a:solidFill>
                <a:latin typeface="Calibri"/>
              </a:rPr>
              <a:t>{</a:t>
            </a:r>
            <a:endParaRPr lang="en-US" sz="1800" b="0" strike="noStrike" spc="-1" dirty="0">
              <a:latin typeface="Arial"/>
            </a:endParaRPr>
          </a:p>
          <a:p>
            <a:pPr>
              <a:lnSpc>
                <a:spcPct val="100000"/>
              </a:lnSpc>
            </a:pPr>
            <a:r>
              <a:rPr lang="en-US" sz="1800" b="0" strike="noStrike" spc="-1" dirty="0">
                <a:solidFill>
                  <a:srgbClr val="000000"/>
                </a:solidFill>
                <a:latin typeface="Calibri"/>
              </a:rPr>
              <a:t>  // what is wrong here?</a:t>
            </a:r>
            <a:endParaRPr lang="en-US" sz="1800" b="0" strike="noStrike" spc="-1" dirty="0">
              <a:latin typeface="Arial"/>
            </a:endParaRPr>
          </a:p>
          <a:p>
            <a:pPr>
              <a:lnSpc>
                <a:spcPct val="100000"/>
              </a:lnSpc>
            </a:pPr>
            <a:r>
              <a:rPr lang="en-US" sz="1800" b="0" strike="noStrike" spc="-1" dirty="0">
                <a:solidFill>
                  <a:srgbClr val="000000"/>
                </a:solidFill>
                <a:latin typeface="Calibri"/>
              </a:rPr>
              <a:t>  if n &lt; 2 then n else Fibonacci(n+2) + Fibonacci(n+1)</a:t>
            </a:r>
            <a:endParaRPr lang="en-US" sz="1800" b="0" strike="noStrike" spc="-1" dirty="0">
              <a:latin typeface="Arial"/>
            </a:endParaRPr>
          </a:p>
          <a:p>
            <a:pPr>
              <a:lnSpc>
                <a:spcPct val="100000"/>
              </a:lnSpc>
            </a:pPr>
            <a:r>
              <a:rPr lang="en-US" sz="1800" b="0" strike="noStrike" spc="-1" dirty="0">
                <a:solidFill>
                  <a:srgbClr val="000000"/>
                </a:solidFill>
                <a:latin typeface="Calibri"/>
              </a:rPr>
              <a:t>}</a:t>
            </a:r>
            <a:endParaRPr lang="en-US" sz="1800" b="0" strike="noStrike" spc="-1" dirty="0">
              <a:latin typeface="Arial"/>
            </a:endParaRPr>
          </a:p>
          <a:p>
            <a:pPr>
              <a:lnSpc>
                <a:spcPct val="100000"/>
              </a:lnSpc>
            </a:pPr>
            <a:endParaRPr lang="en-US" sz="1800" b="0" strike="noStrike" spc="-1" dirty="0">
              <a:latin typeface="Arial"/>
            </a:endParaRPr>
          </a:p>
        </p:txBody>
      </p:sp>
      <p:sp>
        <p:nvSpPr>
          <p:cNvPr id="141" name="TextShape 5"/>
          <p:cNvSpPr txBox="1"/>
          <p:nvPr/>
        </p:nvSpPr>
        <p:spPr>
          <a:xfrm>
            <a:off x="4038480" y="6356520"/>
            <a:ext cx="4114440" cy="364680"/>
          </a:xfrm>
          <a:prstGeom prst="rect">
            <a:avLst/>
          </a:prstGeom>
          <a:noFill/>
          <a:ln>
            <a:noFill/>
          </a:ln>
        </p:spPr>
        <p:txBody>
          <a:bodyPr anchor="ctr"/>
          <a:lstStyle/>
          <a:p>
            <a:pPr algn="ctr">
              <a:lnSpc>
                <a:spcPct val="100000"/>
              </a:lnSpc>
            </a:pPr>
            <a:r>
              <a:rPr lang="en-US" sz="1200" b="0" strike="noStrike" spc="-1" dirty="0">
                <a:solidFill>
                  <a:srgbClr val="8B8B8B"/>
                </a:solidFill>
                <a:latin typeface="Calibri"/>
              </a:rPr>
              <a:t>CSCI-2600 Spring 2021</a:t>
            </a:r>
            <a:endParaRPr lang="en-US" sz="1200" b="0" strike="noStrike" spc="-1" dirty="0">
              <a:latin typeface="Times New Roman"/>
            </a:endParaRPr>
          </a:p>
        </p:txBody>
      </p:sp>
      <p:sp>
        <p:nvSpPr>
          <p:cNvPr id="142" name="CustomShape 6"/>
          <p:cNvSpPr/>
          <p:nvPr/>
        </p:nvSpPr>
        <p:spPr>
          <a:xfrm>
            <a:off x="7267320" y="3978360"/>
            <a:ext cx="4890240" cy="28335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b="0" strike="noStrike" spc="-1" dirty="0">
                <a:solidFill>
                  <a:srgbClr val="000000"/>
                </a:solidFill>
                <a:latin typeface="Calibri"/>
              </a:rPr>
              <a:t>This should be:</a:t>
            </a: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r>
              <a:rPr lang="en-US" sz="1800" b="0" strike="noStrike" spc="-1" dirty="0">
                <a:solidFill>
                  <a:srgbClr val="000000"/>
                </a:solidFill>
                <a:latin typeface="Calibri"/>
              </a:rPr>
              <a:t>function Fibonacci(n: int): int</a:t>
            </a:r>
            <a:endParaRPr lang="en-US" sz="1800" b="0" strike="noStrike" spc="-1" dirty="0">
              <a:latin typeface="Arial"/>
            </a:endParaRPr>
          </a:p>
          <a:p>
            <a:pPr>
              <a:lnSpc>
                <a:spcPct val="100000"/>
              </a:lnSpc>
            </a:pPr>
            <a:r>
              <a:rPr lang="en-US" sz="1800" b="0" strike="noStrike" spc="-1" dirty="0">
                <a:solidFill>
                  <a:srgbClr val="000000"/>
                </a:solidFill>
                <a:latin typeface="Calibri"/>
              </a:rPr>
              <a:t>  decreases n</a:t>
            </a:r>
            <a:endParaRPr lang="en-US" sz="1800" b="0" strike="noStrike" spc="-1" dirty="0">
              <a:latin typeface="Arial"/>
            </a:endParaRPr>
          </a:p>
          <a:p>
            <a:pPr>
              <a:lnSpc>
                <a:spcPct val="100000"/>
              </a:lnSpc>
            </a:pPr>
            <a:r>
              <a:rPr lang="en-US" sz="1800" b="0" strike="noStrike" spc="-1" dirty="0">
                <a:solidFill>
                  <a:srgbClr val="000000"/>
                </a:solidFill>
                <a:latin typeface="Calibri"/>
              </a:rPr>
              <a:t>{</a:t>
            </a:r>
            <a:endParaRPr lang="en-US" sz="1800" b="0" strike="noStrike" spc="-1" dirty="0">
              <a:latin typeface="Arial"/>
            </a:endParaRPr>
          </a:p>
          <a:p>
            <a:pPr>
              <a:lnSpc>
                <a:spcPct val="100000"/>
              </a:lnSpc>
            </a:pPr>
            <a:r>
              <a:rPr lang="en-US" sz="1800" b="0" strike="noStrike" spc="-1" dirty="0">
                <a:solidFill>
                  <a:srgbClr val="000000"/>
                </a:solidFill>
                <a:latin typeface="Calibri"/>
              </a:rPr>
              <a:t>  if n &lt; 2 then n else Fibonacci(n-2) + Fibonacci(n-1)</a:t>
            </a:r>
            <a:endParaRPr lang="en-US" sz="1800" b="0" strike="noStrike" spc="-1" dirty="0">
              <a:latin typeface="Arial"/>
            </a:endParaRPr>
          </a:p>
          <a:p>
            <a:pPr>
              <a:lnSpc>
                <a:spcPct val="100000"/>
              </a:lnSpc>
            </a:pPr>
            <a:r>
              <a:rPr lang="en-US" sz="1800" b="0" strike="noStrike" spc="-1" dirty="0">
                <a:solidFill>
                  <a:srgbClr val="000000"/>
                </a:solidFill>
                <a:latin typeface="Calibri"/>
              </a:rPr>
              <a:t>}</a:t>
            </a:r>
            <a:endParaRPr lang="en-US" sz="1800" b="0" strike="noStrike" spc="-1" dirty="0">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9">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9">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9">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9">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8">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0">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0">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0">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0">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0">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40">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2">
                                            <p:txEl>
                                              <p:pRg st="0" end="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42">
                                            <p:txEl>
                                              <p:pRg st="2" end="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42">
                                            <p:txEl>
                                              <p:pRg st="3" end="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42">
                                            <p:txEl>
                                              <p:pRg st="4" end="4"/>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42">
                                            <p:txEl>
                                              <p:pRg st="5" end="5"/>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4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Shape 1"/>
          <p:cNvSpPr txBox="1"/>
          <p:nvPr/>
        </p:nvSpPr>
        <p:spPr>
          <a:xfrm>
            <a:off x="764687" y="636840"/>
            <a:ext cx="10515240" cy="1325160"/>
          </a:xfrm>
          <a:prstGeom prst="rect">
            <a:avLst/>
          </a:prstGeom>
          <a:noFill/>
          <a:ln>
            <a:noFill/>
          </a:ln>
        </p:spPr>
        <p:txBody>
          <a:bodyPr anchor="ctr"/>
          <a:lstStyle/>
          <a:p>
            <a:pPr>
              <a:lnSpc>
                <a:spcPct val="90000"/>
              </a:lnSpc>
            </a:pPr>
            <a:r>
              <a:rPr lang="en-US" sz="4400" b="0" strike="noStrike" spc="-1" dirty="0">
                <a:solidFill>
                  <a:srgbClr val="000000"/>
                </a:solidFill>
                <a:latin typeface="Calibri Light"/>
              </a:rPr>
              <a:t>Dafny Basics - Assertions</a:t>
            </a:r>
            <a:endParaRPr lang="en-US" sz="4400" b="0" strike="noStrike" spc="-1" dirty="0">
              <a:solidFill>
                <a:srgbClr val="000000"/>
              </a:solidFill>
              <a:latin typeface="Calibri"/>
            </a:endParaRPr>
          </a:p>
        </p:txBody>
      </p:sp>
      <p:sp>
        <p:nvSpPr>
          <p:cNvPr id="5" name="TextShape 2"/>
          <p:cNvSpPr txBox="1"/>
          <p:nvPr/>
        </p:nvSpPr>
        <p:spPr>
          <a:xfrm>
            <a:off x="764687" y="1870200"/>
            <a:ext cx="10515240" cy="4350960"/>
          </a:xfrm>
          <a:prstGeom prst="rect">
            <a:avLst/>
          </a:prstGeom>
          <a:noFill/>
          <a:ln>
            <a:noFill/>
          </a:ln>
        </p:spPr>
        <p:txBody>
          <a:bodyPr/>
          <a:lstStyle/>
          <a:p>
            <a:pPr marL="360">
              <a:lnSpc>
                <a:spcPct val="90000"/>
              </a:lnSpc>
              <a:spcBef>
                <a:spcPts val="1001"/>
              </a:spcBef>
              <a:buClr>
                <a:srgbClr val="000000"/>
              </a:buClr>
            </a:pPr>
            <a:endParaRPr lang="en-US" sz="2800" b="0" strike="noStrike" spc="-1" dirty="0">
              <a:solidFill>
                <a:srgbClr val="000000"/>
              </a:solidFill>
              <a:latin typeface="Calibri"/>
            </a:endParaRPr>
          </a:p>
        </p:txBody>
      </p:sp>
      <p:sp>
        <p:nvSpPr>
          <p:cNvPr id="6" name="CustomShape 3"/>
          <p:cNvSpPr/>
          <p:nvPr/>
        </p:nvSpPr>
        <p:spPr>
          <a:xfrm>
            <a:off x="668746" y="1962000"/>
            <a:ext cx="7935840" cy="3930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US" dirty="0"/>
              <a:t>method  Abs(x: int) returns (y: int)</a:t>
            </a:r>
          </a:p>
          <a:p>
            <a:r>
              <a:rPr lang="en-US" dirty="0"/>
              <a:t>{</a:t>
            </a:r>
          </a:p>
          <a:p>
            <a:r>
              <a:rPr lang="en-US" dirty="0"/>
              <a:t>  y := x;</a:t>
            </a:r>
          </a:p>
          <a:p>
            <a:r>
              <a:rPr lang="en-US" dirty="0"/>
              <a:t>  if(y &lt; 0) { y:= y *  -1; }</a:t>
            </a:r>
          </a:p>
          <a:p>
            <a:r>
              <a:rPr lang="en-US" dirty="0"/>
              <a:t>}</a:t>
            </a:r>
          </a:p>
          <a:p>
            <a:endParaRPr lang="en-US" dirty="0"/>
          </a:p>
          <a:p>
            <a:r>
              <a:rPr lang="en-US" dirty="0"/>
              <a:t>method Testing()</a:t>
            </a:r>
          </a:p>
          <a:p>
            <a:r>
              <a:rPr lang="en-US" dirty="0"/>
              <a:t>{</a:t>
            </a:r>
          </a:p>
          <a:p>
            <a:r>
              <a:rPr lang="en-US" dirty="0"/>
              <a:t>   </a:t>
            </a:r>
            <a:r>
              <a:rPr lang="en-US" dirty="0" err="1"/>
              <a:t>var</a:t>
            </a:r>
            <a:r>
              <a:rPr lang="en-US" dirty="0"/>
              <a:t> v := Abs(3);</a:t>
            </a:r>
          </a:p>
          <a:p>
            <a:r>
              <a:rPr lang="en-US" dirty="0"/>
              <a:t>   assert v == 3;</a:t>
            </a:r>
          </a:p>
          <a:p>
            <a:r>
              <a:rPr lang="en-US" dirty="0"/>
              <a:t>   assert 0 &lt; v;</a:t>
            </a:r>
          </a:p>
          <a:p>
            <a:r>
              <a:rPr lang="en-US" dirty="0"/>
              <a:t>   assert 0 &lt;= v;</a:t>
            </a:r>
          </a:p>
          <a:p>
            <a:r>
              <a:rPr lang="en-US" dirty="0"/>
              <a:t>}</a:t>
            </a:r>
          </a:p>
        </p:txBody>
      </p:sp>
      <p:sp>
        <p:nvSpPr>
          <p:cNvPr id="9" name="CustomShape 3"/>
          <p:cNvSpPr/>
          <p:nvPr/>
        </p:nvSpPr>
        <p:spPr>
          <a:xfrm>
            <a:off x="6096000" y="1825560"/>
            <a:ext cx="4888074" cy="4530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US" dirty="0"/>
              <a:t>method  Abs(x: int) returns (y: int)</a:t>
            </a:r>
          </a:p>
          <a:p>
            <a:r>
              <a:rPr lang="en-US" dirty="0"/>
              <a:t>  ensures y&gt;= 0</a:t>
            </a:r>
          </a:p>
          <a:p>
            <a:r>
              <a:rPr lang="en-US" dirty="0"/>
              <a:t>  ensures (x &lt; 0 &amp;&amp; y ==  -1*x) || (y == x)</a:t>
            </a:r>
          </a:p>
          <a:p>
            <a:r>
              <a:rPr lang="en-US" dirty="0"/>
              <a:t>{</a:t>
            </a:r>
          </a:p>
          <a:p>
            <a:r>
              <a:rPr lang="en-US" dirty="0"/>
              <a:t>  y := x;</a:t>
            </a:r>
          </a:p>
          <a:p>
            <a:r>
              <a:rPr lang="en-US" dirty="0"/>
              <a:t>  if (y &lt; 0)</a:t>
            </a:r>
          </a:p>
          <a:p>
            <a:r>
              <a:rPr lang="en-US" dirty="0"/>
              <a:t> {  y := y *  -1; }</a:t>
            </a:r>
          </a:p>
          <a:p>
            <a:r>
              <a:rPr lang="en-US" dirty="0"/>
              <a:t>}</a:t>
            </a:r>
          </a:p>
          <a:p>
            <a:endParaRPr lang="en-US" dirty="0"/>
          </a:p>
          <a:p>
            <a:r>
              <a:rPr lang="en-US" dirty="0"/>
              <a:t>method Testing()</a:t>
            </a:r>
          </a:p>
          <a:p>
            <a:r>
              <a:rPr lang="en-US" dirty="0"/>
              <a:t>{</a:t>
            </a:r>
          </a:p>
          <a:p>
            <a:r>
              <a:rPr lang="en-US" dirty="0"/>
              <a:t>   </a:t>
            </a:r>
            <a:r>
              <a:rPr lang="en-US" dirty="0" err="1"/>
              <a:t>var</a:t>
            </a:r>
            <a:r>
              <a:rPr lang="en-US" dirty="0"/>
              <a:t> v := Abs(3);</a:t>
            </a:r>
          </a:p>
          <a:p>
            <a:r>
              <a:rPr lang="en-US" dirty="0"/>
              <a:t>   </a:t>
            </a:r>
            <a:r>
              <a:rPr lang="en-US" b="1" dirty="0"/>
              <a:t>assert v == 3;</a:t>
            </a:r>
          </a:p>
          <a:p>
            <a:r>
              <a:rPr lang="en-US" b="1" dirty="0"/>
              <a:t>   assert 0 &lt; v;</a:t>
            </a:r>
          </a:p>
          <a:p>
            <a:r>
              <a:rPr lang="en-US" b="1" dirty="0"/>
              <a:t>   assert 0 &lt;= v;</a:t>
            </a:r>
          </a:p>
          <a:p>
            <a:r>
              <a:rPr lang="en-US" dirty="0"/>
              <a:t>}</a:t>
            </a:r>
          </a:p>
        </p:txBody>
      </p:sp>
      <p:sp>
        <p:nvSpPr>
          <p:cNvPr id="10" name="TextShape 5"/>
          <p:cNvSpPr txBox="1"/>
          <p:nvPr/>
        </p:nvSpPr>
        <p:spPr>
          <a:xfrm>
            <a:off x="4038480" y="6356520"/>
            <a:ext cx="4114440" cy="364680"/>
          </a:xfrm>
          <a:prstGeom prst="rect">
            <a:avLst/>
          </a:prstGeom>
          <a:noFill/>
          <a:ln>
            <a:noFill/>
          </a:ln>
        </p:spPr>
        <p:txBody>
          <a:bodyPr anchor="ctr"/>
          <a:lstStyle/>
          <a:p>
            <a:pPr algn="ctr">
              <a:lnSpc>
                <a:spcPct val="100000"/>
              </a:lnSpc>
            </a:pPr>
            <a:r>
              <a:rPr lang="en-US" sz="1200" b="0" strike="noStrike" spc="-1" dirty="0">
                <a:solidFill>
                  <a:srgbClr val="8B8B8B"/>
                </a:solidFill>
                <a:latin typeface="Calibri"/>
              </a:rPr>
              <a:t>CSCI-2600 Spring 2021</a:t>
            </a:r>
            <a:endParaRPr lang="en-US" sz="1200" b="0" strike="noStrike" spc="-1" dirty="0">
              <a:latin typeface="Times New Roman"/>
            </a:endParaRPr>
          </a:p>
        </p:txBody>
      </p:sp>
    </p:spTree>
    <p:extLst>
      <p:ext uri="{BB962C8B-B14F-4D97-AF65-F5344CB8AC3E}">
        <p14:creationId xmlns:p14="http://schemas.microsoft.com/office/powerpoint/2010/main" val="1929799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dirty="0">
                <a:solidFill>
                  <a:srgbClr val="000000"/>
                </a:solidFill>
                <a:latin typeface="Calibri Light"/>
              </a:rPr>
              <a:t>Dafny Basics – Loop invariants</a:t>
            </a:r>
            <a:endParaRPr lang="en-US" sz="4400" b="0" strike="noStrike" spc="-1" dirty="0">
              <a:solidFill>
                <a:srgbClr val="000000"/>
              </a:solidFill>
              <a:latin typeface="Calibri"/>
            </a:endParaRPr>
          </a:p>
        </p:txBody>
      </p:sp>
      <p:sp>
        <p:nvSpPr>
          <p:cNvPr id="144" name="TextShape 2"/>
          <p:cNvSpPr txBox="1"/>
          <p:nvPr/>
        </p:nvSpPr>
        <p:spPr>
          <a:xfrm>
            <a:off x="563040" y="1825560"/>
            <a:ext cx="4889493" cy="4350960"/>
          </a:xfrm>
          <a:prstGeom prst="rect">
            <a:avLst/>
          </a:prstGeom>
          <a:noFill/>
          <a:ln>
            <a:noFill/>
          </a:ln>
        </p:spPr>
        <p:txBody>
          <a:bodyPr/>
          <a:lstStyle/>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Compute x + y</a:t>
            </a:r>
          </a:p>
        </p:txBody>
      </p:sp>
      <p:sp>
        <p:nvSpPr>
          <p:cNvPr id="145" name="CustomShape 3"/>
          <p:cNvSpPr/>
          <p:nvPr/>
        </p:nvSpPr>
        <p:spPr>
          <a:xfrm>
            <a:off x="563040" y="2386080"/>
            <a:ext cx="7935840" cy="3930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 b="0" strike="noStrike" spc="-1" dirty="0">
                <a:solidFill>
                  <a:srgbClr val="000000"/>
                </a:solidFill>
                <a:latin typeface="Calibri"/>
              </a:rPr>
              <a:t>method Add(x: int, y: int) returns (r: int)</a:t>
            </a:r>
            <a:endParaRPr lang="en-US" sz="1800" b="0" strike="noStrike" spc="-1" dirty="0">
              <a:latin typeface="Arial"/>
            </a:endParaRPr>
          </a:p>
          <a:p>
            <a:pPr>
              <a:lnSpc>
                <a:spcPct val="100000"/>
              </a:lnSpc>
            </a:pPr>
            <a:r>
              <a:rPr lang="en-US" sz="1800" b="0" strike="noStrike" spc="-1" dirty="0">
                <a:solidFill>
                  <a:srgbClr val="000000"/>
                </a:solidFill>
                <a:latin typeface="Calibri"/>
              </a:rPr>
              <a:t>  ensures r == 2*x + y           </a:t>
            </a:r>
            <a:endParaRPr lang="en-US" sz="1800" b="0" strike="noStrike" spc="-1" dirty="0">
              <a:latin typeface="Arial"/>
            </a:endParaRPr>
          </a:p>
          <a:p>
            <a:pPr>
              <a:lnSpc>
                <a:spcPct val="100000"/>
              </a:lnSpc>
            </a:pPr>
            <a:r>
              <a:rPr lang="en-US" sz="1800" b="0" strike="noStrike" spc="-1" dirty="0">
                <a:solidFill>
                  <a:srgbClr val="000000"/>
                </a:solidFill>
                <a:latin typeface="Calibri"/>
              </a:rPr>
              <a:t>{</a:t>
            </a:r>
            <a:endParaRPr lang="en-US" sz="1800" b="0" strike="noStrike" spc="-1" dirty="0">
              <a:latin typeface="Arial"/>
            </a:endParaRPr>
          </a:p>
          <a:p>
            <a:pPr>
              <a:lnSpc>
                <a:spcPct val="100000"/>
              </a:lnSpc>
            </a:pPr>
            <a:r>
              <a:rPr lang="en-US" sz="1800" b="0" strike="noStrike" spc="-1" dirty="0">
                <a:solidFill>
                  <a:srgbClr val="000000"/>
                </a:solidFill>
                <a:latin typeface="Calibri"/>
              </a:rPr>
              <a:t>  r := x;</a:t>
            </a:r>
            <a:endParaRPr lang="en-US" sz="1800" b="0" strike="noStrike" spc="-1" dirty="0">
              <a:latin typeface="Arial"/>
            </a:endParaRPr>
          </a:p>
          <a:p>
            <a:pPr>
              <a:lnSpc>
                <a:spcPct val="100000"/>
              </a:lnSpc>
            </a:pPr>
            <a:r>
              <a:rPr lang="en-US" sz="1800" b="0" strike="noStrike" spc="-1" dirty="0">
                <a:solidFill>
                  <a:srgbClr val="000000"/>
                </a:solidFill>
                <a:latin typeface="Calibri"/>
              </a:rPr>
              <a:t>  var n := y;</a:t>
            </a:r>
            <a:endParaRPr lang="en-US" sz="1800" b="0" strike="noStrike" spc="-1" dirty="0">
              <a:latin typeface="Arial"/>
            </a:endParaRPr>
          </a:p>
          <a:p>
            <a:pPr>
              <a:lnSpc>
                <a:spcPct val="100000"/>
              </a:lnSpc>
            </a:pPr>
            <a:r>
              <a:rPr lang="en-US" sz="1800" b="0" strike="noStrike" spc="-1" dirty="0">
                <a:solidFill>
                  <a:srgbClr val="000000"/>
                </a:solidFill>
                <a:latin typeface="Calibri"/>
              </a:rPr>
              <a:t>  while n != 0</a:t>
            </a:r>
            <a:endParaRPr lang="en-US" sz="1800" b="0" strike="noStrike" spc="-1" dirty="0">
              <a:latin typeface="Arial"/>
            </a:endParaRPr>
          </a:p>
          <a:p>
            <a:pPr>
              <a:lnSpc>
                <a:spcPct val="100000"/>
              </a:lnSpc>
            </a:pPr>
            <a:r>
              <a:rPr lang="en-US" sz="1800" b="1" strike="noStrike" spc="-1" dirty="0">
                <a:solidFill>
                  <a:srgbClr val="000000"/>
                </a:solidFill>
                <a:latin typeface="Calibri"/>
              </a:rPr>
              <a:t>    invariant r == </a:t>
            </a:r>
            <a:r>
              <a:rPr lang="en-US" sz="1800" b="1" strike="noStrike" spc="-1" dirty="0" err="1">
                <a:solidFill>
                  <a:srgbClr val="000000"/>
                </a:solidFill>
                <a:latin typeface="Calibri"/>
              </a:rPr>
              <a:t>x+y-n</a:t>
            </a:r>
            <a:r>
              <a:rPr lang="en-US" sz="1800" b="1" strike="noStrike" spc="-1" dirty="0">
                <a:solidFill>
                  <a:srgbClr val="000000"/>
                </a:solidFill>
                <a:latin typeface="Calibri"/>
              </a:rPr>
              <a:t> &amp;&amp; 0 &lt;= n  // loop invariant</a:t>
            </a:r>
            <a:endParaRPr lang="en-US" sz="1800" b="1" strike="noStrike" spc="-1" dirty="0">
              <a:latin typeface="Arial"/>
            </a:endParaRPr>
          </a:p>
          <a:p>
            <a:pPr>
              <a:lnSpc>
                <a:spcPct val="100000"/>
              </a:lnSpc>
            </a:pPr>
            <a:r>
              <a:rPr lang="en-US" sz="1800" b="0" strike="noStrike" spc="-1" dirty="0">
                <a:solidFill>
                  <a:srgbClr val="000000"/>
                </a:solidFill>
                <a:latin typeface="Calibri"/>
              </a:rPr>
              <a:t>  {</a:t>
            </a:r>
            <a:endParaRPr lang="en-US" sz="1800" b="0" strike="noStrike" spc="-1" dirty="0">
              <a:latin typeface="Arial"/>
            </a:endParaRPr>
          </a:p>
          <a:p>
            <a:pPr>
              <a:lnSpc>
                <a:spcPct val="100000"/>
              </a:lnSpc>
            </a:pPr>
            <a:r>
              <a:rPr lang="en-US" sz="1800" b="0" strike="noStrike" spc="-1" dirty="0">
                <a:solidFill>
                  <a:srgbClr val="000000"/>
                </a:solidFill>
                <a:latin typeface="Calibri"/>
              </a:rPr>
              <a:t>    r := r + 1;</a:t>
            </a:r>
            <a:endParaRPr lang="en-US" sz="1800" b="0" strike="noStrike" spc="-1" dirty="0">
              <a:latin typeface="Arial"/>
            </a:endParaRPr>
          </a:p>
          <a:p>
            <a:pPr>
              <a:lnSpc>
                <a:spcPct val="100000"/>
              </a:lnSpc>
            </a:pPr>
            <a:r>
              <a:rPr lang="en-US" sz="1800" b="0" strike="noStrike" spc="-1" dirty="0">
                <a:solidFill>
                  <a:srgbClr val="000000"/>
                </a:solidFill>
                <a:latin typeface="Calibri"/>
              </a:rPr>
              <a:t>    n := n - 1;</a:t>
            </a:r>
            <a:endParaRPr lang="en-US" sz="1800" b="0" strike="noStrike" spc="-1" dirty="0">
              <a:latin typeface="Arial"/>
            </a:endParaRPr>
          </a:p>
          <a:p>
            <a:pPr>
              <a:lnSpc>
                <a:spcPct val="100000"/>
              </a:lnSpc>
            </a:pPr>
            <a:r>
              <a:rPr lang="en-US" sz="1800" b="0" strike="noStrike" spc="-1" dirty="0">
                <a:solidFill>
                  <a:srgbClr val="000000"/>
                </a:solidFill>
                <a:latin typeface="Calibri"/>
              </a:rPr>
              <a:t>  }</a:t>
            </a:r>
            <a:endParaRPr lang="en-US" sz="1800" b="0" strike="noStrike" spc="-1" dirty="0">
              <a:latin typeface="Arial"/>
            </a:endParaRPr>
          </a:p>
          <a:p>
            <a:pPr>
              <a:lnSpc>
                <a:spcPct val="100000"/>
              </a:lnSpc>
            </a:pPr>
            <a:r>
              <a:rPr lang="en-US" sz="1800" b="0" strike="noStrike" spc="-1" dirty="0">
                <a:solidFill>
                  <a:srgbClr val="000000"/>
                </a:solidFill>
                <a:latin typeface="Calibri"/>
              </a:rPr>
              <a:t>}</a:t>
            </a:r>
            <a:endParaRPr lang="en-US" sz="1800" b="0" strike="noStrike" spc="-1" dirty="0">
              <a:latin typeface="Arial"/>
            </a:endParaRPr>
          </a:p>
          <a:p>
            <a:pPr>
              <a:lnSpc>
                <a:spcPct val="100000"/>
              </a:lnSpc>
            </a:pPr>
            <a:endParaRPr lang="en-US" sz="1800" b="0" strike="noStrike" spc="-1" dirty="0">
              <a:latin typeface="Arial"/>
            </a:endParaRPr>
          </a:p>
        </p:txBody>
      </p:sp>
      <p:sp>
        <p:nvSpPr>
          <p:cNvPr id="146" name="TextShape 4"/>
          <p:cNvSpPr txBox="1"/>
          <p:nvPr/>
        </p:nvSpPr>
        <p:spPr>
          <a:xfrm>
            <a:off x="4038480" y="6356520"/>
            <a:ext cx="4114440" cy="364680"/>
          </a:xfrm>
          <a:prstGeom prst="rect">
            <a:avLst/>
          </a:prstGeom>
          <a:noFill/>
          <a:ln>
            <a:noFill/>
          </a:ln>
        </p:spPr>
        <p:txBody>
          <a:bodyPr anchor="ctr"/>
          <a:lstStyle/>
          <a:p>
            <a:pPr algn="ctr">
              <a:lnSpc>
                <a:spcPct val="100000"/>
              </a:lnSpc>
            </a:pPr>
            <a:r>
              <a:rPr lang="en-US" sz="1200" b="0" strike="noStrike" spc="-1" dirty="0">
                <a:solidFill>
                  <a:srgbClr val="8B8B8B"/>
                </a:solidFill>
                <a:latin typeface="Calibri"/>
              </a:rPr>
              <a:t>CSCI-2600 Spring 2021</a:t>
            </a:r>
            <a:endParaRPr lang="en-US" sz="1200" b="0" strike="noStrike" spc="-1" dirty="0">
              <a:latin typeface="Times New Roman"/>
            </a:endParaRPr>
          </a:p>
        </p:txBody>
      </p:sp>
      <p:sp>
        <p:nvSpPr>
          <p:cNvPr id="6" name="TextShape 2">
            <a:extLst>
              <a:ext uri="{FF2B5EF4-FFF2-40B4-BE49-F238E27FC236}">
                <a16:creationId xmlns:a16="http://schemas.microsoft.com/office/drawing/2014/main" id="{C1BA038D-50EF-477B-A6A2-68124F05C80D}"/>
              </a:ext>
            </a:extLst>
          </p:cNvPr>
          <p:cNvSpPr txBox="1"/>
          <p:nvPr/>
        </p:nvSpPr>
        <p:spPr>
          <a:xfrm>
            <a:off x="6320014" y="3045873"/>
            <a:ext cx="4889493" cy="1325160"/>
          </a:xfrm>
          <a:prstGeom prst="rect">
            <a:avLst/>
          </a:prstGeom>
          <a:noFill/>
          <a:ln>
            <a:noFill/>
          </a:ln>
        </p:spPr>
        <p:txBody>
          <a:bodyPr/>
          <a:lstStyle/>
          <a:p>
            <a:pPr marL="360">
              <a:lnSpc>
                <a:spcPct val="90000"/>
              </a:lnSpc>
              <a:spcBef>
                <a:spcPts val="1001"/>
              </a:spcBef>
              <a:buClr>
                <a:srgbClr val="000000"/>
              </a:buClr>
            </a:pPr>
            <a:r>
              <a:rPr lang="en-US" sz="2800" spc="-1" dirty="0">
                <a:solidFill>
                  <a:srgbClr val="FF0000"/>
                </a:solidFill>
                <a:latin typeface="Calibri"/>
              </a:rPr>
              <a:t>What are the corrections required here?</a:t>
            </a:r>
            <a:endParaRPr lang="en-US" sz="2800" b="0" strike="noStrike" spc="-1" dirty="0">
              <a:solidFill>
                <a:srgbClr val="FF0000"/>
              </a:solidFill>
              <a:latin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latin typeface="Calibri Light"/>
              </a:rPr>
              <a:t>Dafny Basics</a:t>
            </a:r>
            <a:endParaRPr lang="en-US" sz="4400" b="0" strike="noStrike" spc="-1">
              <a:solidFill>
                <a:srgbClr val="000000"/>
              </a:solidFill>
              <a:latin typeface="Calibri"/>
            </a:endParaRPr>
          </a:p>
        </p:txBody>
      </p:sp>
      <p:sp>
        <p:nvSpPr>
          <p:cNvPr id="148" name="TextShape 2"/>
          <p:cNvSpPr txBox="1"/>
          <p:nvPr/>
        </p:nvSpPr>
        <p:spPr>
          <a:xfrm>
            <a:off x="838080" y="1690200"/>
            <a:ext cx="10515240" cy="4350960"/>
          </a:xfrm>
          <a:prstGeom prst="rect">
            <a:avLst/>
          </a:prstGeom>
          <a:noFill/>
          <a:ln>
            <a:noFill/>
          </a:ln>
        </p:spPr>
        <p:txBody>
          <a:bodyPr/>
          <a:lstStyle/>
          <a:p>
            <a:pPr marL="228600" indent="-228240">
              <a:lnSpc>
                <a:spcPct val="90000"/>
              </a:lnSpc>
              <a:spcBef>
                <a:spcPts val="1001"/>
              </a:spcBef>
              <a:buClr>
                <a:srgbClr val="000000"/>
              </a:buClr>
              <a:buFont typeface="Arial"/>
              <a:buChar char="•"/>
            </a:pPr>
            <a:r>
              <a:rPr lang="en-US" sz="2800" b="0" strike="noStrike" spc="-1">
                <a:solidFill>
                  <a:srgbClr val="000000"/>
                </a:solidFill>
                <a:latin typeface="Calibri"/>
              </a:rPr>
              <a:t>Recursively multiply x * y</a:t>
            </a:r>
          </a:p>
          <a:p>
            <a:pPr>
              <a:lnSpc>
                <a:spcPct val="90000"/>
              </a:lnSpc>
              <a:spcBef>
                <a:spcPts val="1001"/>
              </a:spcBef>
            </a:pPr>
            <a:endParaRPr lang="en-US" sz="2800" b="0" strike="noStrike" spc="-1">
              <a:solidFill>
                <a:srgbClr val="000000"/>
              </a:solidFill>
              <a:latin typeface="Calibri"/>
            </a:endParaRPr>
          </a:p>
        </p:txBody>
      </p:sp>
      <p:sp>
        <p:nvSpPr>
          <p:cNvPr id="149" name="CustomShape 3"/>
          <p:cNvSpPr/>
          <p:nvPr/>
        </p:nvSpPr>
        <p:spPr>
          <a:xfrm>
            <a:off x="838080" y="2442240"/>
            <a:ext cx="7314840" cy="3656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 b="0" strike="noStrike" spc="-1" dirty="0">
                <a:solidFill>
                  <a:srgbClr val="000000"/>
                </a:solidFill>
                <a:latin typeface="Calibri"/>
              </a:rPr>
              <a:t>method </a:t>
            </a:r>
            <a:r>
              <a:rPr lang="en-US" sz="1800" b="0" strike="noStrike" spc="-1" dirty="0" err="1">
                <a:solidFill>
                  <a:srgbClr val="000000"/>
                </a:solidFill>
                <a:latin typeface="Calibri"/>
              </a:rPr>
              <a:t>Mul</a:t>
            </a:r>
            <a:r>
              <a:rPr lang="en-US" sz="1800" b="0" strike="noStrike" spc="-1" dirty="0">
                <a:solidFill>
                  <a:srgbClr val="000000"/>
                </a:solidFill>
                <a:latin typeface="Calibri"/>
              </a:rPr>
              <a:t>(x: int, y: int) returns (r: int)</a:t>
            </a:r>
            <a:endParaRPr lang="en-US" sz="1800" b="0" strike="noStrike" spc="-1" dirty="0">
              <a:latin typeface="Arial"/>
            </a:endParaRPr>
          </a:p>
          <a:p>
            <a:pPr>
              <a:lnSpc>
                <a:spcPct val="100000"/>
              </a:lnSpc>
            </a:pPr>
            <a:r>
              <a:rPr lang="en-US" sz="1800" b="0" strike="noStrike" spc="-1" dirty="0">
                <a:solidFill>
                  <a:srgbClr val="000000"/>
                </a:solidFill>
                <a:latin typeface="Calibri"/>
              </a:rPr>
              <a:t>  </a:t>
            </a:r>
            <a:r>
              <a:rPr lang="en-US" sz="1800" b="1" strike="noStrike" spc="-1" dirty="0">
                <a:solidFill>
                  <a:srgbClr val="000000"/>
                </a:solidFill>
                <a:latin typeface="Calibri"/>
              </a:rPr>
              <a:t>requires 0 &lt;= x &amp;&amp; 0 &lt;= y</a:t>
            </a:r>
            <a:endParaRPr lang="en-US" sz="1800" b="1" strike="noStrike" spc="-1" dirty="0">
              <a:latin typeface="Arial"/>
            </a:endParaRPr>
          </a:p>
          <a:p>
            <a:pPr>
              <a:lnSpc>
                <a:spcPct val="100000"/>
              </a:lnSpc>
            </a:pPr>
            <a:r>
              <a:rPr lang="en-US" sz="1800" b="1" strike="noStrike" spc="-1" dirty="0">
                <a:solidFill>
                  <a:srgbClr val="000000"/>
                </a:solidFill>
                <a:latin typeface="Calibri"/>
              </a:rPr>
              <a:t>  ensures r == x*y</a:t>
            </a:r>
            <a:endParaRPr lang="en-US" sz="1800" b="1" strike="noStrike" spc="-1" dirty="0">
              <a:latin typeface="Arial"/>
            </a:endParaRPr>
          </a:p>
          <a:p>
            <a:pPr>
              <a:lnSpc>
                <a:spcPct val="100000"/>
              </a:lnSpc>
            </a:pPr>
            <a:r>
              <a:rPr lang="en-US" sz="1800" b="1" strike="noStrike" spc="-1" dirty="0">
                <a:solidFill>
                  <a:srgbClr val="000000"/>
                </a:solidFill>
                <a:latin typeface="Calibri"/>
              </a:rPr>
              <a:t>  decreases x</a:t>
            </a:r>
            <a:endParaRPr lang="en-US" sz="1800" b="1" strike="noStrike" spc="-1" dirty="0">
              <a:latin typeface="Arial"/>
            </a:endParaRPr>
          </a:p>
          <a:p>
            <a:pPr>
              <a:lnSpc>
                <a:spcPct val="100000"/>
              </a:lnSpc>
            </a:pPr>
            <a:r>
              <a:rPr lang="en-US" sz="1800" b="0" strike="noStrike" spc="-1" dirty="0">
                <a:solidFill>
                  <a:srgbClr val="000000"/>
                </a:solidFill>
                <a:latin typeface="Calibri"/>
              </a:rPr>
              <a:t>{</a:t>
            </a:r>
            <a:endParaRPr lang="en-US" sz="1800" b="0" strike="noStrike" spc="-1" dirty="0">
              <a:latin typeface="Arial"/>
            </a:endParaRPr>
          </a:p>
          <a:p>
            <a:pPr>
              <a:lnSpc>
                <a:spcPct val="100000"/>
              </a:lnSpc>
            </a:pPr>
            <a:r>
              <a:rPr lang="en-US" sz="1800" b="0" strike="noStrike" spc="-1" dirty="0">
                <a:solidFill>
                  <a:srgbClr val="000000"/>
                </a:solidFill>
                <a:latin typeface="Calibri"/>
              </a:rPr>
              <a:t>  if x == 0 {</a:t>
            </a:r>
            <a:endParaRPr lang="en-US" sz="1800" b="0" strike="noStrike" spc="-1" dirty="0">
              <a:latin typeface="Arial"/>
            </a:endParaRPr>
          </a:p>
          <a:p>
            <a:pPr>
              <a:lnSpc>
                <a:spcPct val="100000"/>
              </a:lnSpc>
            </a:pPr>
            <a:r>
              <a:rPr lang="en-US" sz="1800" b="0" strike="noStrike" spc="-1" dirty="0">
                <a:solidFill>
                  <a:srgbClr val="000000"/>
                </a:solidFill>
                <a:latin typeface="Calibri"/>
              </a:rPr>
              <a:t>    r := 0;</a:t>
            </a:r>
            <a:endParaRPr lang="en-US" sz="1800" b="0" strike="noStrike" spc="-1" dirty="0">
              <a:latin typeface="Arial"/>
            </a:endParaRPr>
          </a:p>
          <a:p>
            <a:pPr>
              <a:lnSpc>
                <a:spcPct val="100000"/>
              </a:lnSpc>
            </a:pPr>
            <a:r>
              <a:rPr lang="en-US" sz="1800" b="0" strike="noStrike" spc="-1" dirty="0">
                <a:solidFill>
                  <a:srgbClr val="000000"/>
                </a:solidFill>
                <a:latin typeface="Calibri"/>
              </a:rPr>
              <a:t>  } else {</a:t>
            </a:r>
            <a:endParaRPr lang="en-US" sz="1800" b="0" strike="noStrike" spc="-1" dirty="0">
              <a:latin typeface="Arial"/>
            </a:endParaRPr>
          </a:p>
          <a:p>
            <a:pPr>
              <a:lnSpc>
                <a:spcPct val="100000"/>
              </a:lnSpc>
            </a:pPr>
            <a:r>
              <a:rPr lang="en-US" sz="1800" b="0" strike="noStrike" spc="-1" dirty="0">
                <a:solidFill>
                  <a:srgbClr val="000000"/>
                </a:solidFill>
                <a:latin typeface="Calibri"/>
              </a:rPr>
              <a:t>    var m := </a:t>
            </a:r>
            <a:r>
              <a:rPr lang="en-US" sz="1800" b="0" strike="noStrike" spc="-1" dirty="0" err="1">
                <a:solidFill>
                  <a:srgbClr val="000000"/>
                </a:solidFill>
                <a:latin typeface="Calibri"/>
              </a:rPr>
              <a:t>Mul</a:t>
            </a:r>
            <a:r>
              <a:rPr lang="en-US" sz="1800" b="0" strike="noStrike" spc="-1" dirty="0">
                <a:solidFill>
                  <a:srgbClr val="000000"/>
                </a:solidFill>
                <a:latin typeface="Calibri"/>
              </a:rPr>
              <a:t>(x-1, y);  // var declares a new variable</a:t>
            </a:r>
            <a:endParaRPr lang="en-US" sz="1800" b="0" strike="noStrike" spc="-1" dirty="0">
              <a:latin typeface="Arial"/>
            </a:endParaRPr>
          </a:p>
          <a:p>
            <a:pPr>
              <a:lnSpc>
                <a:spcPct val="100000"/>
              </a:lnSpc>
            </a:pPr>
            <a:r>
              <a:rPr lang="en-US" sz="1800" b="0" strike="noStrike" spc="-1" dirty="0">
                <a:solidFill>
                  <a:srgbClr val="000000"/>
                </a:solidFill>
                <a:latin typeface="Calibri"/>
              </a:rPr>
              <a:t>    r := m + x; }</a:t>
            </a:r>
            <a:endParaRPr lang="en-US" sz="1800" b="0" strike="noStrike" spc="-1" dirty="0">
              <a:latin typeface="Arial"/>
            </a:endParaRPr>
          </a:p>
          <a:p>
            <a:pPr>
              <a:lnSpc>
                <a:spcPct val="100000"/>
              </a:lnSpc>
            </a:pPr>
            <a:r>
              <a:rPr lang="en-US" sz="1800" b="0" strike="noStrike" spc="-1" dirty="0">
                <a:solidFill>
                  <a:srgbClr val="000000"/>
                </a:solidFill>
                <a:latin typeface="Calibri"/>
              </a:rPr>
              <a:t>}</a:t>
            </a:r>
            <a:endParaRPr lang="en-US" sz="1800" b="0" strike="noStrike" spc="-1" dirty="0">
              <a:latin typeface="Arial"/>
            </a:endParaRPr>
          </a:p>
          <a:p>
            <a:pPr>
              <a:lnSpc>
                <a:spcPct val="100000"/>
              </a:lnSpc>
            </a:pPr>
            <a:endParaRPr lang="en-US" sz="1800" b="0" strike="noStrike" spc="-1" dirty="0">
              <a:latin typeface="Arial"/>
            </a:endParaRPr>
          </a:p>
        </p:txBody>
      </p:sp>
      <p:sp>
        <p:nvSpPr>
          <p:cNvPr id="150" name="TextShape 4"/>
          <p:cNvSpPr txBox="1"/>
          <p:nvPr/>
        </p:nvSpPr>
        <p:spPr>
          <a:xfrm>
            <a:off x="4038480" y="6356520"/>
            <a:ext cx="4114440" cy="364680"/>
          </a:xfrm>
          <a:prstGeom prst="rect">
            <a:avLst/>
          </a:prstGeom>
          <a:noFill/>
          <a:ln>
            <a:noFill/>
          </a:ln>
        </p:spPr>
        <p:txBody>
          <a:bodyPr anchor="ctr"/>
          <a:lstStyle/>
          <a:p>
            <a:pPr algn="ctr">
              <a:lnSpc>
                <a:spcPct val="100000"/>
              </a:lnSpc>
            </a:pPr>
            <a:r>
              <a:rPr lang="en-US" sz="1200" b="0" strike="noStrike" spc="-1" dirty="0">
                <a:solidFill>
                  <a:srgbClr val="8B8B8B"/>
                </a:solidFill>
                <a:latin typeface="Calibri"/>
              </a:rPr>
              <a:t>CSCI-2600 Spring 2021</a:t>
            </a:r>
            <a:endParaRPr lang="en-US" sz="1200" b="0" strike="noStrike" spc="-1" dirty="0">
              <a:latin typeface="Times New Roman"/>
            </a:endParaRPr>
          </a:p>
        </p:txBody>
      </p:sp>
      <p:sp>
        <p:nvSpPr>
          <p:cNvPr id="6" name="TextShape 2">
            <a:extLst>
              <a:ext uri="{FF2B5EF4-FFF2-40B4-BE49-F238E27FC236}">
                <a16:creationId xmlns:a16="http://schemas.microsoft.com/office/drawing/2014/main" id="{6061AAC1-2BD6-4EE8-853B-C1750EBF3C26}"/>
              </a:ext>
            </a:extLst>
          </p:cNvPr>
          <p:cNvSpPr txBox="1"/>
          <p:nvPr/>
        </p:nvSpPr>
        <p:spPr>
          <a:xfrm>
            <a:off x="6320014" y="3045873"/>
            <a:ext cx="4889493" cy="1325160"/>
          </a:xfrm>
          <a:prstGeom prst="rect">
            <a:avLst/>
          </a:prstGeom>
          <a:noFill/>
          <a:ln>
            <a:noFill/>
          </a:ln>
        </p:spPr>
        <p:txBody>
          <a:bodyPr/>
          <a:lstStyle/>
          <a:p>
            <a:pPr marL="360">
              <a:lnSpc>
                <a:spcPct val="90000"/>
              </a:lnSpc>
              <a:spcBef>
                <a:spcPts val="1001"/>
              </a:spcBef>
              <a:buClr>
                <a:srgbClr val="000000"/>
              </a:buClr>
            </a:pPr>
            <a:r>
              <a:rPr lang="en-US" sz="2800" spc="-1">
                <a:solidFill>
                  <a:srgbClr val="FF0000"/>
                </a:solidFill>
                <a:latin typeface="Calibri"/>
              </a:rPr>
              <a:t>What is the correction required here?</a:t>
            </a:r>
            <a:endParaRPr lang="en-US" sz="2800" b="0" strike="noStrike" spc="-1" dirty="0">
              <a:solidFill>
                <a:srgbClr val="FF0000"/>
              </a:solidFill>
              <a:latin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latin typeface="Calibri Light"/>
              </a:rPr>
              <a:t>Dafny Basics</a:t>
            </a:r>
            <a:endParaRPr lang="en-US" sz="4400" b="0" strike="noStrike" spc="-1">
              <a:solidFill>
                <a:srgbClr val="000000"/>
              </a:solidFill>
              <a:latin typeface="Calibri"/>
            </a:endParaRPr>
          </a:p>
        </p:txBody>
      </p:sp>
      <p:sp>
        <p:nvSpPr>
          <p:cNvPr id="152" name="TextShape 2"/>
          <p:cNvSpPr txBox="1"/>
          <p:nvPr/>
        </p:nvSpPr>
        <p:spPr>
          <a:xfrm>
            <a:off x="4038480" y="6356520"/>
            <a:ext cx="4114440" cy="364680"/>
          </a:xfrm>
          <a:prstGeom prst="rect">
            <a:avLst/>
          </a:prstGeom>
          <a:noFill/>
          <a:ln>
            <a:noFill/>
          </a:ln>
        </p:spPr>
        <p:txBody>
          <a:bodyPr anchor="ctr"/>
          <a:lstStyle/>
          <a:p>
            <a:pPr algn="ctr">
              <a:lnSpc>
                <a:spcPct val="100000"/>
              </a:lnSpc>
            </a:pPr>
            <a:r>
              <a:rPr lang="en-US" sz="1200" b="0" strike="noStrike" spc="-1" dirty="0">
                <a:solidFill>
                  <a:srgbClr val="8B8B8B"/>
                </a:solidFill>
                <a:latin typeface="Calibri"/>
              </a:rPr>
              <a:t>CSCI-2600 Spring 2021</a:t>
            </a:r>
            <a:endParaRPr lang="en-US" sz="1200" b="0" strike="noStrike" spc="-1" dirty="0">
              <a:latin typeface="Times New Roman"/>
            </a:endParaRPr>
          </a:p>
        </p:txBody>
      </p:sp>
      <p:sp>
        <p:nvSpPr>
          <p:cNvPr id="153" name="CustomShape 3"/>
          <p:cNvSpPr/>
          <p:nvPr/>
        </p:nvSpPr>
        <p:spPr>
          <a:xfrm>
            <a:off x="1592280" y="1967760"/>
            <a:ext cx="3620880" cy="36565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b="0" strike="noStrike" spc="-1" dirty="0">
                <a:solidFill>
                  <a:srgbClr val="000000"/>
                </a:solidFill>
                <a:latin typeface="Calibri"/>
              </a:rPr>
              <a:t>// Can you make the program verify?</a:t>
            </a:r>
            <a:endParaRPr lang="en-US" sz="1800" b="0" strike="noStrike" spc="-1" dirty="0">
              <a:latin typeface="Arial"/>
            </a:endParaRPr>
          </a:p>
          <a:p>
            <a:pPr>
              <a:lnSpc>
                <a:spcPct val="100000"/>
              </a:lnSpc>
            </a:pPr>
            <a:r>
              <a:rPr lang="en-US" sz="1800" b="0" strike="noStrike" spc="-1" dirty="0">
                <a:solidFill>
                  <a:srgbClr val="000000"/>
                </a:solidFill>
                <a:latin typeface="Calibri"/>
              </a:rPr>
              <a:t>method M(n: int) returns (r: int)</a:t>
            </a:r>
            <a:endParaRPr lang="en-US" sz="1800" b="0" strike="noStrike" spc="-1" dirty="0">
              <a:latin typeface="Arial"/>
            </a:endParaRPr>
          </a:p>
          <a:p>
            <a:pPr>
              <a:lnSpc>
                <a:spcPct val="100000"/>
              </a:lnSpc>
            </a:pPr>
            <a:r>
              <a:rPr lang="en-US" sz="1800" b="0" strike="noStrike" spc="-1" dirty="0">
                <a:solidFill>
                  <a:srgbClr val="000000"/>
                </a:solidFill>
                <a:latin typeface="Calibri"/>
              </a:rPr>
              <a:t>  ensures r == n</a:t>
            </a:r>
          </a:p>
          <a:p>
            <a:pPr>
              <a:lnSpc>
                <a:spcPct val="100000"/>
              </a:lnSpc>
            </a:pPr>
            <a:r>
              <a:rPr lang="en-US" spc="-1" dirty="0">
                <a:solidFill>
                  <a:srgbClr val="000000"/>
                </a:solidFill>
                <a:latin typeface="Calibri"/>
              </a:rPr>
              <a:t>  // what precondition do we need?</a:t>
            </a:r>
            <a:endParaRPr lang="en-US" sz="1800" b="0" strike="noStrike" spc="-1" dirty="0">
              <a:latin typeface="Arial"/>
            </a:endParaRPr>
          </a:p>
          <a:p>
            <a:pPr>
              <a:lnSpc>
                <a:spcPct val="100000"/>
              </a:lnSpc>
            </a:pPr>
            <a:r>
              <a:rPr lang="en-US" sz="1800" b="0" strike="noStrike" spc="-1" dirty="0">
                <a:solidFill>
                  <a:srgbClr val="000000"/>
                </a:solidFill>
                <a:latin typeface="Calibri"/>
              </a:rPr>
              <a:t>{</a:t>
            </a:r>
            <a:endParaRPr lang="en-US" sz="1800" b="0" strike="noStrike" spc="-1" dirty="0">
              <a:latin typeface="Arial"/>
            </a:endParaRPr>
          </a:p>
          <a:p>
            <a:pPr>
              <a:lnSpc>
                <a:spcPct val="100000"/>
              </a:lnSpc>
            </a:pPr>
            <a:r>
              <a:rPr lang="en-US" sz="1800" b="0" strike="noStrike" spc="-1" dirty="0">
                <a:solidFill>
                  <a:srgbClr val="000000"/>
                </a:solidFill>
                <a:latin typeface="Calibri"/>
              </a:rPr>
              <a:t>  var </a:t>
            </a:r>
            <a:r>
              <a:rPr lang="en-US" sz="1800" b="0" strike="noStrike" spc="-1" dirty="0" err="1">
                <a:solidFill>
                  <a:srgbClr val="000000"/>
                </a:solidFill>
                <a:latin typeface="Calibri"/>
              </a:rPr>
              <a:t>i</a:t>
            </a:r>
            <a:r>
              <a:rPr lang="en-US" sz="1800" b="0" strike="noStrike" spc="-1" dirty="0">
                <a:solidFill>
                  <a:srgbClr val="000000"/>
                </a:solidFill>
                <a:latin typeface="Calibri"/>
              </a:rPr>
              <a:t> := 0;</a:t>
            </a:r>
            <a:endParaRPr lang="en-US" sz="1800" b="0" strike="noStrike" spc="-1" dirty="0">
              <a:latin typeface="Arial"/>
            </a:endParaRPr>
          </a:p>
          <a:p>
            <a:pPr>
              <a:lnSpc>
                <a:spcPct val="100000"/>
              </a:lnSpc>
            </a:pPr>
            <a:r>
              <a:rPr lang="en-US" sz="1800" b="0" strike="noStrike" spc="-1" dirty="0">
                <a:solidFill>
                  <a:srgbClr val="000000"/>
                </a:solidFill>
                <a:latin typeface="Calibri"/>
              </a:rPr>
              <a:t>  while </a:t>
            </a:r>
            <a:r>
              <a:rPr lang="en-US" sz="1800" b="0" strike="noStrike" spc="-1" dirty="0" err="1">
                <a:solidFill>
                  <a:srgbClr val="000000"/>
                </a:solidFill>
                <a:latin typeface="Calibri"/>
              </a:rPr>
              <a:t>i</a:t>
            </a:r>
            <a:r>
              <a:rPr lang="en-US" sz="1800" b="0" strike="noStrike" spc="-1" dirty="0">
                <a:solidFill>
                  <a:srgbClr val="000000"/>
                </a:solidFill>
                <a:latin typeface="Calibri"/>
              </a:rPr>
              <a:t> &lt; n</a:t>
            </a:r>
            <a:endParaRPr lang="en-US" sz="1800" b="0" strike="noStrike" spc="-1" dirty="0">
              <a:latin typeface="Arial"/>
            </a:endParaRPr>
          </a:p>
          <a:p>
            <a:pPr>
              <a:lnSpc>
                <a:spcPct val="100000"/>
              </a:lnSpc>
            </a:pPr>
            <a:r>
              <a:rPr lang="en-US" sz="1800" b="0" strike="noStrike" spc="-1" dirty="0">
                <a:solidFill>
                  <a:srgbClr val="000000"/>
                </a:solidFill>
                <a:latin typeface="Calibri"/>
              </a:rPr>
              <a:t>   // what invariant do we need here?</a:t>
            </a:r>
            <a:endParaRPr lang="en-US" sz="1800" b="0" strike="noStrike" spc="-1" dirty="0">
              <a:latin typeface="Arial"/>
            </a:endParaRPr>
          </a:p>
          <a:p>
            <a:pPr>
              <a:lnSpc>
                <a:spcPct val="100000"/>
              </a:lnSpc>
            </a:pPr>
            <a:r>
              <a:rPr lang="en-US" sz="1800" b="0" strike="noStrike" spc="-1" dirty="0">
                <a:solidFill>
                  <a:srgbClr val="000000"/>
                </a:solidFill>
                <a:latin typeface="Calibri"/>
              </a:rPr>
              <a:t>  {</a:t>
            </a:r>
            <a:endParaRPr lang="en-US" sz="1800" b="0" strike="noStrike" spc="-1" dirty="0">
              <a:latin typeface="Arial"/>
            </a:endParaRPr>
          </a:p>
          <a:p>
            <a:pPr>
              <a:lnSpc>
                <a:spcPct val="100000"/>
              </a:lnSpc>
            </a:pPr>
            <a:r>
              <a:rPr lang="en-US" sz="1800" b="0" strike="noStrike" spc="-1" dirty="0">
                <a:solidFill>
                  <a:srgbClr val="000000"/>
                </a:solidFill>
                <a:latin typeface="Calibri"/>
              </a:rPr>
              <a:t>    </a:t>
            </a:r>
            <a:r>
              <a:rPr lang="en-US" sz="1800" b="0" strike="noStrike" spc="-1" dirty="0" err="1">
                <a:solidFill>
                  <a:srgbClr val="000000"/>
                </a:solidFill>
                <a:latin typeface="Calibri"/>
              </a:rPr>
              <a:t>i</a:t>
            </a:r>
            <a:r>
              <a:rPr lang="en-US" sz="1800" b="0" strike="noStrike" spc="-1" dirty="0">
                <a:solidFill>
                  <a:srgbClr val="000000"/>
                </a:solidFill>
                <a:latin typeface="Calibri"/>
              </a:rPr>
              <a:t> := </a:t>
            </a:r>
            <a:r>
              <a:rPr lang="en-US" sz="1800" b="0" strike="noStrike" spc="-1" dirty="0" err="1">
                <a:solidFill>
                  <a:srgbClr val="000000"/>
                </a:solidFill>
                <a:latin typeface="Calibri"/>
              </a:rPr>
              <a:t>i</a:t>
            </a:r>
            <a:r>
              <a:rPr lang="en-US" sz="1800" b="0" strike="noStrike" spc="-1" dirty="0">
                <a:solidFill>
                  <a:srgbClr val="000000"/>
                </a:solidFill>
                <a:latin typeface="Calibri"/>
              </a:rPr>
              <a:t> + 1;</a:t>
            </a:r>
            <a:endParaRPr lang="en-US" sz="1800" b="0" strike="noStrike" spc="-1" dirty="0">
              <a:latin typeface="Arial"/>
            </a:endParaRPr>
          </a:p>
          <a:p>
            <a:pPr>
              <a:lnSpc>
                <a:spcPct val="100000"/>
              </a:lnSpc>
            </a:pPr>
            <a:r>
              <a:rPr lang="en-US" sz="1800" b="0" strike="noStrike" spc="-1" dirty="0">
                <a:solidFill>
                  <a:srgbClr val="000000"/>
                </a:solidFill>
                <a:latin typeface="Calibri"/>
              </a:rPr>
              <a:t>  }</a:t>
            </a:r>
            <a:endParaRPr lang="en-US" sz="1800" b="0" strike="noStrike" spc="-1" dirty="0">
              <a:latin typeface="Arial"/>
            </a:endParaRPr>
          </a:p>
          <a:p>
            <a:pPr>
              <a:lnSpc>
                <a:spcPct val="100000"/>
              </a:lnSpc>
            </a:pPr>
            <a:r>
              <a:rPr lang="en-US" sz="1800" b="0" strike="noStrike" spc="-1" dirty="0">
                <a:solidFill>
                  <a:srgbClr val="000000"/>
                </a:solidFill>
                <a:latin typeface="Calibri"/>
              </a:rPr>
              <a:t>  r := </a:t>
            </a:r>
            <a:r>
              <a:rPr lang="en-US" sz="1800" b="0" strike="noStrike" spc="-1" dirty="0" err="1">
                <a:solidFill>
                  <a:srgbClr val="000000"/>
                </a:solidFill>
                <a:latin typeface="Calibri"/>
              </a:rPr>
              <a:t>i</a:t>
            </a:r>
            <a:r>
              <a:rPr lang="en-US" sz="1800" b="0" strike="noStrike" spc="-1" dirty="0">
                <a:solidFill>
                  <a:srgbClr val="000000"/>
                </a:solidFill>
                <a:latin typeface="Calibri"/>
              </a:rPr>
              <a:t>;</a:t>
            </a:r>
            <a:endParaRPr lang="en-US" sz="1800" b="0" strike="noStrike" spc="-1" dirty="0">
              <a:latin typeface="Arial"/>
            </a:endParaRPr>
          </a:p>
          <a:p>
            <a:pPr>
              <a:lnSpc>
                <a:spcPct val="100000"/>
              </a:lnSpc>
            </a:pPr>
            <a:r>
              <a:rPr lang="en-US" sz="1800" b="0" strike="noStrike" spc="-1" dirty="0">
                <a:solidFill>
                  <a:srgbClr val="000000"/>
                </a:solidFill>
                <a:latin typeface="Calibri"/>
              </a:rPr>
              <a:t>}</a:t>
            </a:r>
            <a:endParaRPr lang="en-US" sz="1800" b="0" strike="noStrike" spc="-1" dirty="0">
              <a:latin typeface="Arial"/>
            </a:endParaRPr>
          </a:p>
          <a:p>
            <a:pPr>
              <a:lnSpc>
                <a:spcPct val="100000"/>
              </a:lnSpc>
            </a:pPr>
            <a:endParaRPr lang="en-US" sz="1800" b="0" strike="noStrike" spc="-1" dirty="0">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spc="-1" dirty="0">
                <a:solidFill>
                  <a:srgbClr val="000000"/>
                </a:solidFill>
                <a:latin typeface="Calibri Light"/>
              </a:rPr>
              <a:t>Exercise</a:t>
            </a:r>
            <a:endParaRPr lang="en-US" sz="4400" b="0" strike="noStrike" spc="-1" dirty="0">
              <a:solidFill>
                <a:srgbClr val="000000"/>
              </a:solidFill>
              <a:latin typeface="Calibri"/>
            </a:endParaRPr>
          </a:p>
        </p:txBody>
      </p:sp>
      <p:sp>
        <p:nvSpPr>
          <p:cNvPr id="159" name="CustomShape 2"/>
          <p:cNvSpPr/>
          <p:nvPr/>
        </p:nvSpPr>
        <p:spPr>
          <a:xfrm>
            <a:off x="4934160" y="565200"/>
            <a:ext cx="5601960" cy="61254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b="0" strike="noStrike" spc="-1" dirty="0">
                <a:solidFill>
                  <a:srgbClr val="000000"/>
                </a:solidFill>
                <a:latin typeface="Calibri"/>
              </a:rPr>
              <a:t>// a function returning a bool</a:t>
            </a:r>
            <a:endParaRPr lang="en-US" sz="1800" b="0" strike="noStrike" spc="-1" dirty="0">
              <a:latin typeface="Arial"/>
            </a:endParaRPr>
          </a:p>
          <a:p>
            <a:pPr>
              <a:lnSpc>
                <a:spcPct val="100000"/>
              </a:lnSpc>
            </a:pPr>
            <a:r>
              <a:rPr lang="en-US" sz="1800" b="1" strike="noStrike" spc="-1" dirty="0">
                <a:solidFill>
                  <a:srgbClr val="000000"/>
                </a:solidFill>
                <a:latin typeface="Calibri"/>
              </a:rPr>
              <a:t>predicate</a:t>
            </a:r>
            <a:r>
              <a:rPr lang="en-US" sz="1800" b="0" strike="noStrike" spc="-1" dirty="0">
                <a:solidFill>
                  <a:srgbClr val="000000"/>
                </a:solidFill>
                <a:latin typeface="Calibri"/>
              </a:rPr>
              <a:t> method </a:t>
            </a:r>
            <a:r>
              <a:rPr lang="en-US" sz="1800" b="0" strike="noStrike" spc="-1" dirty="0" err="1">
                <a:solidFill>
                  <a:srgbClr val="000000"/>
                </a:solidFill>
                <a:latin typeface="Calibri"/>
              </a:rPr>
              <a:t>isLeapYear</a:t>
            </a:r>
            <a:r>
              <a:rPr lang="en-US" sz="1800" b="0" strike="noStrike" spc="-1" dirty="0">
                <a:solidFill>
                  <a:srgbClr val="000000"/>
                </a:solidFill>
                <a:latin typeface="Calibri"/>
              </a:rPr>
              <a:t>(y: int) { </a:t>
            </a:r>
            <a:endParaRPr lang="en-US" sz="1800" b="0" strike="noStrike" spc="-1" dirty="0">
              <a:latin typeface="Arial"/>
            </a:endParaRPr>
          </a:p>
          <a:p>
            <a:pPr>
              <a:lnSpc>
                <a:spcPct val="100000"/>
              </a:lnSpc>
            </a:pPr>
            <a:r>
              <a:rPr lang="en-US" sz="1800" b="0" strike="noStrike" spc="-1" dirty="0">
                <a:solidFill>
                  <a:srgbClr val="000000"/>
                </a:solidFill>
                <a:latin typeface="Calibri"/>
              </a:rPr>
              <a:t>  y % 4 == 0 &amp;&amp; (y % 100 != 0 || y % 400 == 0)</a:t>
            </a:r>
            <a:endParaRPr lang="en-US" sz="1800" b="0" strike="noStrike" spc="-1" dirty="0">
              <a:latin typeface="Arial"/>
            </a:endParaRPr>
          </a:p>
          <a:p>
            <a:pPr>
              <a:lnSpc>
                <a:spcPct val="100000"/>
              </a:lnSpc>
            </a:pPr>
            <a:r>
              <a:rPr lang="en-US" sz="1800" b="0" strike="noStrike" spc="-1" dirty="0">
                <a:solidFill>
                  <a:srgbClr val="000000"/>
                </a:solidFill>
                <a:latin typeface="Calibri"/>
              </a:rPr>
              <a:t>}</a:t>
            </a:r>
            <a:endParaRPr lang="en-US" sz="1800" b="0" strike="noStrike" spc="-1" dirty="0">
              <a:latin typeface="Arial"/>
            </a:endParaRPr>
          </a:p>
          <a:p>
            <a:pPr>
              <a:lnSpc>
                <a:spcPct val="100000"/>
              </a:lnSpc>
            </a:pPr>
            <a:endParaRPr lang="en-US" sz="1800" b="0" strike="noStrike" spc="-1" dirty="0">
              <a:latin typeface="Arial"/>
            </a:endParaRPr>
          </a:p>
          <a:p>
            <a:pPr>
              <a:lnSpc>
                <a:spcPct val="100000"/>
              </a:lnSpc>
            </a:pPr>
            <a:r>
              <a:rPr lang="en-US" sz="1800" b="0" strike="noStrike" spc="-1" dirty="0">
                <a:solidFill>
                  <a:srgbClr val="000000"/>
                </a:solidFill>
                <a:latin typeface="Calibri"/>
              </a:rPr>
              <a:t>// Does this method terminate?</a:t>
            </a:r>
            <a:endParaRPr lang="en-US" sz="1800" b="0" strike="noStrike" spc="-1" dirty="0">
              <a:latin typeface="Arial"/>
            </a:endParaRPr>
          </a:p>
          <a:p>
            <a:pPr>
              <a:lnSpc>
                <a:spcPct val="100000"/>
              </a:lnSpc>
            </a:pPr>
            <a:r>
              <a:rPr lang="en-US" sz="1800" b="0" strike="noStrike" spc="-1" dirty="0">
                <a:solidFill>
                  <a:srgbClr val="000000"/>
                </a:solidFill>
                <a:latin typeface="Calibri"/>
              </a:rPr>
              <a:t>method </a:t>
            </a:r>
            <a:r>
              <a:rPr lang="en-US" sz="1800" b="0" strike="noStrike" spc="-1" dirty="0" err="1">
                <a:solidFill>
                  <a:srgbClr val="000000"/>
                </a:solidFill>
                <a:latin typeface="Calibri"/>
              </a:rPr>
              <a:t>WhichYear_InfiniteLoop</a:t>
            </a:r>
            <a:r>
              <a:rPr lang="en-US" sz="1800" b="0" strike="noStrike" spc="-1" dirty="0">
                <a:solidFill>
                  <a:srgbClr val="000000"/>
                </a:solidFill>
                <a:latin typeface="Calibri"/>
              </a:rPr>
              <a:t>(d: int) returns (year: int) {</a:t>
            </a:r>
            <a:endParaRPr lang="en-US" sz="1800" b="0" strike="noStrike" spc="-1" dirty="0">
              <a:latin typeface="Arial"/>
            </a:endParaRPr>
          </a:p>
          <a:p>
            <a:pPr>
              <a:lnSpc>
                <a:spcPct val="100000"/>
              </a:lnSpc>
            </a:pPr>
            <a:r>
              <a:rPr lang="en-US" sz="1800" b="0" strike="noStrike" spc="-1" dirty="0">
                <a:solidFill>
                  <a:srgbClr val="000000"/>
                </a:solidFill>
                <a:latin typeface="Calibri"/>
              </a:rPr>
              <a:t>  var days := d;</a:t>
            </a:r>
            <a:endParaRPr lang="en-US" sz="1800" b="0" strike="noStrike" spc="-1" dirty="0">
              <a:latin typeface="Arial"/>
            </a:endParaRPr>
          </a:p>
          <a:p>
            <a:pPr>
              <a:lnSpc>
                <a:spcPct val="100000"/>
              </a:lnSpc>
            </a:pPr>
            <a:r>
              <a:rPr lang="en-US" sz="1800" b="0" strike="noStrike" spc="-1" dirty="0">
                <a:solidFill>
                  <a:srgbClr val="000000"/>
                </a:solidFill>
                <a:latin typeface="Calibri"/>
              </a:rPr>
              <a:t>  year := 1980;</a:t>
            </a:r>
            <a:endParaRPr lang="en-US" sz="1800" b="0" strike="noStrike" spc="-1" dirty="0">
              <a:latin typeface="Arial"/>
            </a:endParaRPr>
          </a:p>
          <a:p>
            <a:pPr>
              <a:lnSpc>
                <a:spcPct val="100000"/>
              </a:lnSpc>
            </a:pPr>
            <a:r>
              <a:rPr lang="en-US" sz="1800" b="0" strike="noStrike" spc="-1" dirty="0">
                <a:solidFill>
                  <a:srgbClr val="000000"/>
                </a:solidFill>
                <a:latin typeface="Calibri"/>
              </a:rPr>
              <a:t>  while days &gt; 365 {</a:t>
            </a:r>
            <a:endParaRPr lang="en-US" sz="1800" b="0" strike="noStrike" spc="-1" dirty="0">
              <a:latin typeface="Arial"/>
            </a:endParaRPr>
          </a:p>
          <a:p>
            <a:pPr>
              <a:lnSpc>
                <a:spcPct val="100000"/>
              </a:lnSpc>
            </a:pPr>
            <a:r>
              <a:rPr lang="en-US" sz="1800" b="0" strike="noStrike" spc="-1" dirty="0">
                <a:solidFill>
                  <a:srgbClr val="000000"/>
                </a:solidFill>
                <a:latin typeface="Calibri"/>
              </a:rPr>
              <a:t>    if </a:t>
            </a:r>
            <a:r>
              <a:rPr lang="en-US" sz="1800" b="0" strike="noStrike" spc="-1" dirty="0" err="1">
                <a:solidFill>
                  <a:srgbClr val="000000"/>
                </a:solidFill>
                <a:latin typeface="Calibri"/>
              </a:rPr>
              <a:t>isLeapYear</a:t>
            </a:r>
            <a:r>
              <a:rPr lang="en-US" sz="1800" b="0" strike="noStrike" spc="-1" dirty="0">
                <a:solidFill>
                  <a:srgbClr val="000000"/>
                </a:solidFill>
                <a:latin typeface="Calibri"/>
              </a:rPr>
              <a:t>(year) {</a:t>
            </a:r>
            <a:endParaRPr lang="en-US" sz="1800" b="0" strike="noStrike" spc="-1" dirty="0">
              <a:latin typeface="Arial"/>
            </a:endParaRPr>
          </a:p>
          <a:p>
            <a:pPr>
              <a:lnSpc>
                <a:spcPct val="100000"/>
              </a:lnSpc>
            </a:pPr>
            <a:r>
              <a:rPr lang="en-US" sz="1800" b="0" strike="noStrike" spc="-1" dirty="0">
                <a:solidFill>
                  <a:srgbClr val="000000"/>
                </a:solidFill>
                <a:latin typeface="Calibri"/>
              </a:rPr>
              <a:t>      if days &gt; 366 {</a:t>
            </a:r>
            <a:endParaRPr lang="en-US" sz="1800" b="0" strike="noStrike" spc="-1" dirty="0">
              <a:latin typeface="Arial"/>
            </a:endParaRPr>
          </a:p>
          <a:p>
            <a:pPr>
              <a:lnSpc>
                <a:spcPct val="100000"/>
              </a:lnSpc>
            </a:pPr>
            <a:r>
              <a:rPr lang="en-US" sz="1800" b="0" strike="noStrike" spc="-1" dirty="0">
                <a:solidFill>
                  <a:srgbClr val="000000"/>
                </a:solidFill>
                <a:latin typeface="Calibri"/>
              </a:rPr>
              <a:t>        days := days - 366;</a:t>
            </a:r>
            <a:endParaRPr lang="en-US" sz="1800" b="0" strike="noStrike" spc="-1" dirty="0">
              <a:latin typeface="Arial"/>
            </a:endParaRPr>
          </a:p>
          <a:p>
            <a:pPr>
              <a:lnSpc>
                <a:spcPct val="100000"/>
              </a:lnSpc>
            </a:pPr>
            <a:r>
              <a:rPr lang="en-US" sz="1800" b="0" strike="noStrike" spc="-1" dirty="0">
                <a:solidFill>
                  <a:srgbClr val="000000"/>
                </a:solidFill>
                <a:latin typeface="Calibri"/>
              </a:rPr>
              <a:t>        year := year + 1;</a:t>
            </a:r>
            <a:endParaRPr lang="en-US" sz="1800" b="0" strike="noStrike" spc="-1" dirty="0">
              <a:latin typeface="Arial"/>
            </a:endParaRPr>
          </a:p>
          <a:p>
            <a:pPr>
              <a:lnSpc>
                <a:spcPct val="100000"/>
              </a:lnSpc>
            </a:pPr>
            <a:r>
              <a:rPr lang="en-US" sz="1800" b="0" strike="noStrike" spc="-1" dirty="0">
                <a:solidFill>
                  <a:srgbClr val="000000"/>
                </a:solidFill>
                <a:latin typeface="Calibri"/>
              </a:rPr>
              <a:t>      }</a:t>
            </a:r>
            <a:endParaRPr lang="en-US" sz="1800" b="0" strike="noStrike" spc="-1" dirty="0">
              <a:latin typeface="Arial"/>
            </a:endParaRPr>
          </a:p>
          <a:p>
            <a:pPr>
              <a:lnSpc>
                <a:spcPct val="100000"/>
              </a:lnSpc>
            </a:pPr>
            <a:r>
              <a:rPr lang="en-US" sz="1800" b="0" strike="noStrike" spc="-1" dirty="0">
                <a:solidFill>
                  <a:srgbClr val="000000"/>
                </a:solidFill>
                <a:latin typeface="Calibri"/>
              </a:rPr>
              <a:t>    } else {</a:t>
            </a:r>
            <a:endParaRPr lang="en-US" sz="1800" b="0" strike="noStrike" spc="-1" dirty="0">
              <a:latin typeface="Arial"/>
            </a:endParaRPr>
          </a:p>
          <a:p>
            <a:pPr>
              <a:lnSpc>
                <a:spcPct val="100000"/>
              </a:lnSpc>
            </a:pPr>
            <a:r>
              <a:rPr lang="en-US" sz="1800" b="0" strike="noStrike" spc="-1" dirty="0">
                <a:solidFill>
                  <a:srgbClr val="000000"/>
                </a:solidFill>
                <a:latin typeface="Calibri"/>
              </a:rPr>
              <a:t>      days := days - 365;</a:t>
            </a:r>
            <a:endParaRPr lang="en-US" sz="1800" b="0" strike="noStrike" spc="-1" dirty="0">
              <a:latin typeface="Arial"/>
            </a:endParaRPr>
          </a:p>
          <a:p>
            <a:pPr>
              <a:lnSpc>
                <a:spcPct val="100000"/>
              </a:lnSpc>
            </a:pPr>
            <a:r>
              <a:rPr lang="en-US" sz="1800" b="0" strike="noStrike" spc="-1" dirty="0">
                <a:solidFill>
                  <a:srgbClr val="000000"/>
                </a:solidFill>
                <a:latin typeface="Calibri"/>
              </a:rPr>
              <a:t>      year := year + 1;</a:t>
            </a:r>
            <a:endParaRPr lang="en-US" sz="1800" b="0" strike="noStrike" spc="-1" dirty="0">
              <a:latin typeface="Arial"/>
            </a:endParaRPr>
          </a:p>
          <a:p>
            <a:pPr>
              <a:lnSpc>
                <a:spcPct val="100000"/>
              </a:lnSpc>
            </a:pPr>
            <a:r>
              <a:rPr lang="en-US" sz="1800" b="0" strike="noStrike" spc="-1" dirty="0">
                <a:solidFill>
                  <a:srgbClr val="000000"/>
                </a:solidFill>
                <a:latin typeface="Calibri"/>
              </a:rPr>
              <a:t>    }</a:t>
            </a:r>
            <a:endParaRPr lang="en-US" sz="1800" b="0" strike="noStrike" spc="-1" dirty="0">
              <a:latin typeface="Arial"/>
            </a:endParaRPr>
          </a:p>
          <a:p>
            <a:pPr>
              <a:lnSpc>
                <a:spcPct val="100000"/>
              </a:lnSpc>
            </a:pPr>
            <a:r>
              <a:rPr lang="en-US" sz="1800" b="0" strike="noStrike" spc="-1" dirty="0">
                <a:solidFill>
                  <a:srgbClr val="000000"/>
                </a:solidFill>
                <a:latin typeface="Calibri"/>
              </a:rPr>
              <a:t>  }</a:t>
            </a:r>
            <a:endParaRPr lang="en-US" sz="1800" b="0" strike="noStrike" spc="-1" dirty="0">
              <a:latin typeface="Arial"/>
            </a:endParaRPr>
          </a:p>
          <a:p>
            <a:pPr>
              <a:lnSpc>
                <a:spcPct val="100000"/>
              </a:lnSpc>
            </a:pPr>
            <a:r>
              <a:rPr lang="en-US" sz="1800" b="0" strike="noStrike" spc="-1" dirty="0">
                <a:solidFill>
                  <a:srgbClr val="000000"/>
                </a:solidFill>
                <a:latin typeface="Calibri"/>
              </a:rPr>
              <a:t>}</a:t>
            </a:r>
            <a:endParaRPr lang="en-US" sz="1800" b="0" strike="noStrike" spc="-1" dirty="0">
              <a:latin typeface="Arial"/>
            </a:endParaRPr>
          </a:p>
          <a:p>
            <a:pPr>
              <a:lnSpc>
                <a:spcPct val="100000"/>
              </a:lnSpc>
            </a:pPr>
            <a:endParaRPr lang="en-US" sz="1800" b="0" strike="noStrike" spc="-1" dirty="0">
              <a:latin typeface="Arial"/>
            </a:endParaRPr>
          </a:p>
        </p:txBody>
      </p:sp>
      <p:sp>
        <p:nvSpPr>
          <p:cNvPr id="160" name="TextShape 3"/>
          <p:cNvSpPr txBox="1"/>
          <p:nvPr/>
        </p:nvSpPr>
        <p:spPr>
          <a:xfrm>
            <a:off x="4038480" y="6356520"/>
            <a:ext cx="4114440" cy="364680"/>
          </a:xfrm>
          <a:prstGeom prst="rect">
            <a:avLst/>
          </a:prstGeom>
          <a:noFill/>
          <a:ln>
            <a:noFill/>
          </a:ln>
        </p:spPr>
        <p:txBody>
          <a:bodyPr anchor="ctr"/>
          <a:lstStyle/>
          <a:p>
            <a:pPr algn="ctr">
              <a:lnSpc>
                <a:spcPct val="100000"/>
              </a:lnSpc>
            </a:pPr>
            <a:r>
              <a:rPr lang="en-US" sz="1200" b="0" strike="noStrike" spc="-1" dirty="0">
                <a:solidFill>
                  <a:srgbClr val="8B8B8B"/>
                </a:solidFill>
                <a:latin typeface="Calibri"/>
              </a:rPr>
              <a:t>CSCI-2600 Spring 2021</a:t>
            </a:r>
            <a:endParaRPr lang="en-US" sz="1200" b="0" strike="noStrike" spc="-1" dirty="0">
              <a:latin typeface="Times New Roman"/>
            </a:endParaRPr>
          </a:p>
        </p:txBody>
      </p:sp>
      <p:sp>
        <p:nvSpPr>
          <p:cNvPr id="6" name="TextBox 5">
            <a:extLst>
              <a:ext uri="{FF2B5EF4-FFF2-40B4-BE49-F238E27FC236}">
                <a16:creationId xmlns:a16="http://schemas.microsoft.com/office/drawing/2014/main" id="{A0F2EA4C-CA80-4DB5-901C-DA7414EF02BC}"/>
              </a:ext>
            </a:extLst>
          </p:cNvPr>
          <p:cNvSpPr txBox="1"/>
          <p:nvPr/>
        </p:nvSpPr>
        <p:spPr>
          <a:xfrm>
            <a:off x="371880" y="2001792"/>
            <a:ext cx="4114440" cy="923330"/>
          </a:xfrm>
          <a:prstGeom prst="rect">
            <a:avLst/>
          </a:prstGeom>
          <a:noFill/>
        </p:spPr>
        <p:txBody>
          <a:bodyPr wrap="square" rtlCol="0">
            <a:spAutoFit/>
          </a:bodyPr>
          <a:lstStyle/>
          <a:p>
            <a:r>
              <a:rPr lang="en-US" dirty="0"/>
              <a:t>What are the issues in this code and how can they be solved to make this code verified?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9">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9">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9">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9">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9">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9">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9">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59">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59">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59">
                                            <p:txEl>
                                              <p:pRg st="15" end="1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59">
                                            <p:txEl>
                                              <p:pRg st="16" end="1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59">
                                            <p:txEl>
                                              <p:pRg st="17" end="1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59">
                                            <p:txEl>
                                              <p:pRg st="18" end="18"/>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59">
                                            <p:txEl>
                                              <p:pRg st="19" end="19"/>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59">
                                            <p:txEl>
                                              <p:pRg st="20" end="2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2870</TotalTime>
  <Words>2666</Words>
  <Application>Microsoft Office PowerPoint</Application>
  <PresentationFormat>Widescreen</PresentationFormat>
  <Paragraphs>340</Paragraphs>
  <Slides>12</Slides>
  <Notes>12</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12</vt:i4>
      </vt:variant>
    </vt:vector>
  </HeadingPairs>
  <TitlesOfParts>
    <vt:vector size="23" baseType="lpstr">
      <vt:lpstr>Arial</vt:lpstr>
      <vt:lpstr>Calibri</vt:lpstr>
      <vt:lpstr>Calibri Light</vt:lpstr>
      <vt:lpstr>Candara</vt:lpstr>
      <vt:lpstr>Monaco</vt:lpstr>
      <vt:lpstr>Symbol</vt:lpstr>
      <vt:lpstr>Times New Roman</vt:lpstr>
      <vt:lpstr>Wingdings</vt:lpstr>
      <vt:lpstr>Office Theme</vt:lpstr>
      <vt:lpstr>Office Theme</vt:lpstr>
      <vt:lpstr>Office Theme</vt:lpstr>
      <vt:lpstr>PowerPoint Presentation</vt:lpstr>
      <vt:lpstr>Dafny uses annotations to reason about code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Dafny</dc:title>
  <dc:subject/>
  <dc:creator>William Thompson</dc:creator>
  <dc:description/>
  <cp:lastModifiedBy>Ankita Bhaumik</cp:lastModifiedBy>
  <cp:revision>106</cp:revision>
  <cp:lastPrinted>2021-02-18T06:51:59Z</cp:lastPrinted>
  <dcterms:created xsi:type="dcterms:W3CDTF">2016-09-11T13:09:34Z</dcterms:created>
  <dcterms:modified xsi:type="dcterms:W3CDTF">2021-02-18T20:13:52Z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10</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11</vt:i4>
  </property>
</Properties>
</file>