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11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357" r:id="rId13"/>
    <p:sldId id="365" r:id="rId14"/>
    <p:sldId id="364" r:id="rId15"/>
    <p:sldId id="264" r:id="rId16"/>
    <p:sldId id="265" r:id="rId17"/>
    <p:sldId id="266" r:id="rId18"/>
    <p:sldId id="267" r:id="rId19"/>
    <p:sldId id="268" r:id="rId20"/>
    <p:sldId id="352" r:id="rId21"/>
    <p:sldId id="269" r:id="rId22"/>
    <p:sldId id="358" r:id="rId23"/>
    <p:sldId id="271" r:id="rId24"/>
    <p:sldId id="273" r:id="rId25"/>
    <p:sldId id="367" r:id="rId26"/>
    <p:sldId id="366" r:id="rId27"/>
    <p:sldId id="274" r:id="rId28"/>
    <p:sldId id="275" r:id="rId29"/>
    <p:sldId id="276" r:id="rId30"/>
    <p:sldId id="277" r:id="rId31"/>
    <p:sldId id="278" r:id="rId32"/>
    <p:sldId id="360" r:id="rId33"/>
    <p:sldId id="359" r:id="rId34"/>
    <p:sldId id="279" r:id="rId35"/>
    <p:sldId id="280" r:id="rId36"/>
    <p:sldId id="281" r:id="rId37"/>
    <p:sldId id="282" r:id="rId38"/>
    <p:sldId id="353" r:id="rId39"/>
    <p:sldId id="284" r:id="rId40"/>
    <p:sldId id="285" r:id="rId41"/>
    <p:sldId id="368" r:id="rId42"/>
    <p:sldId id="286" r:id="rId43"/>
    <p:sldId id="287" r:id="rId44"/>
    <p:sldId id="288" r:id="rId45"/>
    <p:sldId id="289" r:id="rId46"/>
    <p:sldId id="290" r:id="rId47"/>
    <p:sldId id="272" r:id="rId48"/>
    <p:sldId id="292" r:id="rId49"/>
    <p:sldId id="293" r:id="rId50"/>
    <p:sldId id="294" r:id="rId51"/>
    <p:sldId id="363" r:id="rId52"/>
    <p:sldId id="362" r:id="rId53"/>
    <p:sldId id="295" r:id="rId54"/>
    <p:sldId id="296" r:id="rId55"/>
    <p:sldId id="297" r:id="rId56"/>
    <p:sldId id="298" r:id="rId57"/>
    <p:sldId id="376" r:id="rId58"/>
    <p:sldId id="299" r:id="rId59"/>
    <p:sldId id="300" r:id="rId60"/>
    <p:sldId id="301" r:id="rId61"/>
    <p:sldId id="302" r:id="rId62"/>
    <p:sldId id="303" r:id="rId63"/>
    <p:sldId id="304" r:id="rId64"/>
    <p:sldId id="305" r:id="rId65"/>
    <p:sldId id="361" r:id="rId66"/>
    <p:sldId id="306" r:id="rId67"/>
    <p:sldId id="307" r:id="rId68"/>
    <p:sldId id="308" r:id="rId69"/>
    <p:sldId id="375" r:id="rId70"/>
    <p:sldId id="369" r:id="rId71"/>
    <p:sldId id="370" r:id="rId72"/>
    <p:sldId id="371" r:id="rId73"/>
    <p:sldId id="354" r:id="rId74"/>
    <p:sldId id="313" r:id="rId75"/>
    <p:sldId id="314" r:id="rId76"/>
    <p:sldId id="315" r:id="rId77"/>
    <p:sldId id="316" r:id="rId78"/>
    <p:sldId id="317" r:id="rId79"/>
    <p:sldId id="318" r:id="rId80"/>
    <p:sldId id="319" r:id="rId81"/>
    <p:sldId id="320" r:id="rId82"/>
    <p:sldId id="321" r:id="rId83"/>
    <p:sldId id="355" r:id="rId84"/>
    <p:sldId id="322" r:id="rId85"/>
    <p:sldId id="323" r:id="rId86"/>
    <p:sldId id="324" r:id="rId87"/>
    <p:sldId id="325" r:id="rId88"/>
    <p:sldId id="326" r:id="rId89"/>
    <p:sldId id="327" r:id="rId90"/>
    <p:sldId id="328" r:id="rId91"/>
    <p:sldId id="329" r:id="rId92"/>
    <p:sldId id="330" r:id="rId93"/>
    <p:sldId id="331" r:id="rId94"/>
    <p:sldId id="332" r:id="rId95"/>
    <p:sldId id="333" r:id="rId96"/>
    <p:sldId id="334" r:id="rId97"/>
    <p:sldId id="372" r:id="rId98"/>
    <p:sldId id="338" r:id="rId99"/>
    <p:sldId id="339" r:id="rId100"/>
    <p:sldId id="340" r:id="rId101"/>
    <p:sldId id="341" r:id="rId102"/>
    <p:sldId id="342" r:id="rId103"/>
    <p:sldId id="343" r:id="rId104"/>
    <p:sldId id="344" r:id="rId105"/>
    <p:sldId id="373" r:id="rId106"/>
    <p:sldId id="374" r:id="rId107"/>
    <p:sldId id="349" r:id="rId108"/>
    <p:sldId id="350" r:id="rId109"/>
    <p:sldId id="351" r:id="rId1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4"/>
    <p:restoredTop sz="68097" autoAdjust="0"/>
  </p:normalViewPr>
  <p:slideViewPr>
    <p:cSldViewPr snapToGrid="0">
      <p:cViewPr varScale="1">
        <p:scale>
          <a:sx n="101" d="100"/>
          <a:sy n="101" d="100"/>
        </p:scale>
        <p:origin x="19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presProps" Target="presProps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viewProps" Target="viewProps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tableStyles" Target="tableStyle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move the slide</a:t>
            </a: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26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27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28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57F86803-3DC9-4EBC-B942-2F0BD0C5E525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93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935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2FB3F99-0AE2-4FBB-9AF2-0B6335E1F63C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95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959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1FBCB0D-8897-45CD-9D95-CE9D6192B6C2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96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r>
              <a:rPr lang="en-US" sz="2000" b="0" strike="noStrike" spc="-1" dirty="0">
                <a:latin typeface="Arial"/>
              </a:rPr>
              <a:t>Intern </a:t>
            </a:r>
            <a:r>
              <a:rPr lang="en-US" sz="2000" b="0" strike="noStrike" spc="-1" dirty="0" err="1">
                <a:latin typeface="Arial"/>
              </a:rPr>
              <a:t>IntrinsicSpoke</a:t>
            </a:r>
            <a:r>
              <a:rPr lang="en-US" sz="2000" b="0" strike="noStrike" spc="-1" dirty="0">
                <a:latin typeface="Arial"/>
              </a:rPr>
              <a:t>  objects</a:t>
            </a:r>
          </a:p>
          <a:p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Arial"/>
              </a:rPr>
              <a:t>Location is the part that varies.</a:t>
            </a:r>
          </a:p>
        </p:txBody>
      </p:sp>
      <p:sp>
        <p:nvSpPr>
          <p:cNvPr id="962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7456151-3D0C-4B6F-B241-CD205FD1DE71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96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r>
              <a:rPr lang="en-US" sz="2000" b="0" strike="noStrike" spc="-1" dirty="0">
                <a:latin typeface="Arial"/>
              </a:rPr>
              <a:t>It's in full spoke.</a:t>
            </a:r>
          </a:p>
        </p:txBody>
      </p:sp>
      <p:sp>
        <p:nvSpPr>
          <p:cNvPr id="965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B32FD7F-2228-4743-A0EF-52EA589E75EB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96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968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82C8174-61E9-4AC4-A891-5730BD1A5B4F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15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97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97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A2D05DA-B240-49DD-B9FA-929C463FE3AC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97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r>
              <a:rPr lang="en-US" sz="2000" b="0" strike="noStrike" spc="-1" dirty="0">
                <a:latin typeface="Arial"/>
              </a:rPr>
              <a:t>Wrapper not a </a:t>
            </a:r>
            <a:r>
              <a:rPr lang="en-US" sz="2000" b="0" strike="noStrike" spc="-1" dirty="0" err="1">
                <a:latin typeface="Arial"/>
              </a:rPr>
              <a:t>GoF</a:t>
            </a:r>
            <a:r>
              <a:rPr lang="en-US" sz="2000" b="0" strike="noStrike" spc="-1" dirty="0">
                <a:latin typeface="Arial"/>
              </a:rPr>
              <a:t> pattern but similar to Adapter pattern or Façade pattern</a:t>
            </a:r>
          </a:p>
        </p:txBody>
      </p:sp>
      <p:sp>
        <p:nvSpPr>
          <p:cNvPr id="97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81E1E7B6-D3FE-4444-B57E-CFD18FB9C6E5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18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strike="noStrike" spc="-1" dirty="0">
                <a:latin typeface="+mn-lt"/>
              </a:rPr>
              <a:t>Adapter provides a new interface to an object. Doesn't change function of object.</a:t>
            </a:r>
          </a:p>
          <a:p>
            <a:r>
              <a:rPr lang="en-US" sz="1200" b="0" strike="noStrike" spc="-1" dirty="0">
                <a:latin typeface="+mn-lt"/>
              </a:rPr>
              <a:t>Decorator adds new behavior to existing object </a:t>
            </a:r>
          </a:p>
          <a:p>
            <a:r>
              <a:rPr lang="en-US" dirty="0"/>
              <a:t>Proxy is often used to restrict access to an object.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57F86803-3DC9-4EBC-B942-2F0BD0C5E525}" type="slidenum">
              <a:rPr lang="en-US" sz="1400" b="0" strike="noStrike" spc="-1" smtClean="0">
                <a:latin typeface="Times New Roman"/>
              </a:rPr>
              <a:t>19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967676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97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98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3092CAD-A5C3-4F78-860F-BF3C277897D3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20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98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986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F96A6B5-8C47-4767-A3DC-9AF792A73F8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AdapterDemo.java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57F86803-3DC9-4EBC-B942-2F0BD0C5E525}" type="slidenum">
              <a:rPr lang="en-US" sz="1400" b="0" strike="noStrike" spc="-1" smtClean="0">
                <a:latin typeface="Times New Roman"/>
              </a:rPr>
              <a:t>23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21966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93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938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4BFFE65-8062-4CFD-AF79-8170D60EBFD8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9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989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3E2A242-01B3-4970-8093-81CA03AB6763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99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992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91AAE91-ED76-49B7-875E-E8EDDD60B6C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25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99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995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F0F8B99-2FFB-4FEE-A7E8-0CE426F627D6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99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r>
              <a:rPr lang="en-US" sz="2000" b="0" strike="noStrike" spc="-1" dirty="0">
                <a:latin typeface="Arial"/>
              </a:rPr>
              <a:t>Where’s the adapter? </a:t>
            </a:r>
            <a:r>
              <a:rPr lang="en-US" sz="2000" b="0" strike="noStrike" spc="-1" dirty="0" err="1">
                <a:latin typeface="Arial"/>
              </a:rPr>
              <a:t>MediaAdapter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998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ED07F44-48F4-4C08-9F89-1170AA35F93E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00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r>
              <a:rPr lang="en-US" sz="2000" b="0" strike="noStrike" spc="-1" dirty="0">
                <a:latin typeface="Arial"/>
              </a:rPr>
              <a:t>The problem here is the following: We would like to use </a:t>
            </a:r>
            <a:r>
              <a:rPr lang="en-US" sz="2000" b="0" strike="noStrike" spc="-1" dirty="0" err="1">
                <a:latin typeface="Arial"/>
              </a:rPr>
              <a:t>TextView</a:t>
            </a:r>
            <a:r>
              <a:rPr lang="en-US" sz="2000" b="0" strike="noStrike" spc="-1" dirty="0">
                <a:latin typeface="Arial"/>
              </a:rPr>
              <a:t>, which contains a completed implementation. However, the client Editor expects the Shape interface.   If we changed Editor to work with </a:t>
            </a:r>
            <a:r>
              <a:rPr lang="en-US" sz="2000" b="0" strike="noStrike" spc="-1" dirty="0" err="1">
                <a:latin typeface="Arial"/>
              </a:rPr>
              <a:t>TextView</a:t>
            </a:r>
            <a:r>
              <a:rPr lang="en-US" sz="2000" b="0" strike="noStrike" spc="-1" dirty="0">
                <a:latin typeface="Arial"/>
              </a:rPr>
              <a:t>, then we’d have to modify hundreds of places in Editor where Editor uses the Shape interface: e.g., we have to change all calls to </a:t>
            </a:r>
            <a:r>
              <a:rPr lang="en-US" sz="2000" b="0" strike="noStrike" spc="-1" dirty="0" err="1">
                <a:latin typeface="Arial"/>
              </a:rPr>
              <a:t>BoundedBox</a:t>
            </a:r>
            <a:r>
              <a:rPr lang="en-US" sz="2000" b="0" strike="noStrike" spc="-1" dirty="0">
                <a:latin typeface="Arial"/>
              </a:rPr>
              <a:t>() to calls to </a:t>
            </a:r>
            <a:r>
              <a:rPr lang="en-US" sz="2000" b="0" strike="noStrike" spc="-1" dirty="0" err="1">
                <a:latin typeface="Arial"/>
              </a:rPr>
              <a:t>GetExtent</a:t>
            </a:r>
            <a:r>
              <a:rPr lang="en-US" sz="2000" b="0" strike="noStrike" spc="-1" dirty="0">
                <a:latin typeface="Arial"/>
              </a:rPr>
              <a:t>(). </a:t>
            </a:r>
          </a:p>
          <a:p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Arial"/>
              </a:rPr>
              <a:t>The </a:t>
            </a:r>
            <a:r>
              <a:rPr lang="en-US" sz="2000" b="0" strike="noStrike" spc="-1">
                <a:latin typeface="Arial"/>
              </a:rPr>
              <a:t>Adapter pattern </a:t>
            </a:r>
            <a:r>
              <a:rPr lang="en-US" sz="2000" b="0" strike="noStrike" spc="-1" dirty="0">
                <a:latin typeface="Arial"/>
              </a:rPr>
              <a:t>allows us to change Editor minimally and still use the implementation of </a:t>
            </a:r>
            <a:r>
              <a:rPr lang="en-US" sz="2000" b="0" strike="noStrike" spc="-1" dirty="0" err="1">
                <a:latin typeface="Arial"/>
              </a:rPr>
              <a:t>TextView</a:t>
            </a:r>
            <a:r>
              <a:rPr lang="en-US" sz="2000" b="0" strike="noStrike" spc="-1" dirty="0">
                <a:latin typeface="Arial"/>
              </a:rPr>
              <a:t>. We’ll create an Adapter class Text, which encloses </a:t>
            </a:r>
            <a:r>
              <a:rPr lang="en-US" sz="2000" b="0" strike="noStrike" spc="-1" dirty="0" err="1">
                <a:latin typeface="Arial"/>
              </a:rPr>
              <a:t>TextView</a:t>
            </a:r>
            <a:r>
              <a:rPr lang="en-US" sz="2000" b="0" strike="noStrike" spc="-1" dirty="0">
                <a:latin typeface="Arial"/>
              </a:rPr>
              <a:t> and redirects the calls to </a:t>
            </a:r>
            <a:r>
              <a:rPr lang="en-US" sz="2000" b="0" strike="noStrike" spc="-1" dirty="0" err="1">
                <a:latin typeface="Arial"/>
              </a:rPr>
              <a:t>BoundingBox</a:t>
            </a:r>
            <a:r>
              <a:rPr lang="en-US" sz="2000" b="0" strike="noStrike" spc="-1" dirty="0">
                <a:latin typeface="Arial"/>
              </a:rPr>
              <a:t>() to </a:t>
            </a:r>
            <a:r>
              <a:rPr lang="en-US" sz="2000" b="0" strike="noStrike" spc="-1" dirty="0" err="1">
                <a:latin typeface="Arial"/>
              </a:rPr>
              <a:t>text.GetExtent</a:t>
            </a:r>
            <a:r>
              <a:rPr lang="en-US" sz="2000" b="0" strike="noStrike" spc="-1" dirty="0">
                <a:latin typeface="Arial"/>
              </a:rPr>
              <a:t>(); Editor refers to a Text object, so it keeps calling </a:t>
            </a:r>
            <a:r>
              <a:rPr lang="en-US" sz="2000" b="0" strike="noStrike" spc="-1" dirty="0" err="1">
                <a:latin typeface="Arial"/>
              </a:rPr>
              <a:t>BoundingBox</a:t>
            </a:r>
            <a:r>
              <a:rPr lang="en-US" sz="2000" b="0" strike="noStrike" spc="-1" dirty="0">
                <a:latin typeface="Arial"/>
              </a:rPr>
              <a:t>(), which uses </a:t>
            </a:r>
            <a:r>
              <a:rPr lang="en-US" sz="2000" b="0" strike="noStrike" spc="-1" dirty="0" err="1">
                <a:latin typeface="Arial"/>
              </a:rPr>
              <a:t>TextView</a:t>
            </a:r>
            <a:r>
              <a:rPr lang="en-US" sz="2000" b="0" strike="noStrike" spc="-1" dirty="0">
                <a:latin typeface="Arial"/>
              </a:rPr>
              <a:t>.</a:t>
            </a:r>
          </a:p>
        </p:txBody>
      </p:sp>
      <p:sp>
        <p:nvSpPr>
          <p:cNvPr id="100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61D1C98-06F5-42AB-8FC2-5D6FBED666CD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28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00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r>
              <a:rPr lang="en-US" sz="2000" b="0" strike="noStrike" spc="-1">
                <a:latin typeface="Arial"/>
              </a:rPr>
              <a:t>Can we have myClass work with NonScalableRectangle? I.e., can we adapt NonScalableRectangle to the Interface of Rectangle?</a:t>
            </a:r>
          </a:p>
        </p:txBody>
      </p:sp>
      <p:sp>
        <p:nvSpPr>
          <p:cNvPr id="100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A473568-9C8A-4AD2-B7FE-819048BBA803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31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00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007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B6907B4-F79D-4824-A9AC-40286C50B97D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0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r>
              <a:rPr lang="en-US" sz="2000" b="0" strike="noStrike" spc="-1" dirty="0">
                <a:latin typeface="Arial"/>
              </a:rPr>
              <a:t>composition</a:t>
            </a:r>
          </a:p>
        </p:txBody>
      </p:sp>
      <p:sp>
        <p:nvSpPr>
          <p:cNvPr id="101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71A1FFB-A183-4DAD-8CDB-8C6C4C75559B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01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013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88715342-E78C-4EFA-A4C8-31CC4729CA22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01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019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2E86440-B801-45A7-BDA2-ABE83BBCB9C6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94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94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1DC2B29A-7D32-40E1-A360-A01A81C8093B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02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r>
              <a:rPr lang="en-US" sz="2000" b="0" strike="noStrike" spc="-1" dirty="0" err="1">
                <a:latin typeface="Arial"/>
              </a:rPr>
              <a:t>TaxMasterAdapter</a:t>
            </a:r>
            <a:r>
              <a:rPr lang="en-US" sz="2000" b="0" strike="noStrike" spc="-1" dirty="0">
                <a:latin typeface="Arial"/>
              </a:rPr>
              <a:t> adapts the </a:t>
            </a:r>
            <a:r>
              <a:rPr lang="en-US" sz="2000" b="0" strike="noStrike" spc="-1" dirty="0" err="1">
                <a:latin typeface="Arial"/>
              </a:rPr>
              <a:t>TaxMaster</a:t>
            </a:r>
            <a:r>
              <a:rPr lang="en-US" sz="2000" b="0" strike="noStrike" spc="-1" dirty="0">
                <a:latin typeface="Arial"/>
              </a:rPr>
              <a:t> interface to the expected interface. Same for the </a:t>
            </a:r>
            <a:r>
              <a:rPr lang="en-US" sz="2000" b="0" strike="noStrike" spc="-1" dirty="0" err="1">
                <a:latin typeface="Arial"/>
              </a:rPr>
              <a:t>GoodAsGoldTaxProAdapter</a:t>
            </a:r>
            <a:r>
              <a:rPr lang="en-US" sz="2000" b="0" strike="noStrike" spc="-1" dirty="0">
                <a:latin typeface="Arial"/>
              </a:rPr>
              <a:t>. The client, POS System uses the interface defined in </a:t>
            </a:r>
            <a:r>
              <a:rPr lang="en-US" sz="2000" b="0" strike="noStrike" spc="-1" dirty="0" err="1">
                <a:latin typeface="Arial"/>
              </a:rPr>
              <a:t>ITaxCalculatorAdapter</a:t>
            </a:r>
            <a:r>
              <a:rPr lang="en-US" sz="2000" b="0" strike="noStrike" spc="-1" dirty="0">
                <a:latin typeface="Arial"/>
              </a:rPr>
              <a:t>. So if the POS System needs to change from one vendor’s system to another, the changes to the POS System client will be minimal to none!</a:t>
            </a:r>
          </a:p>
        </p:txBody>
      </p:sp>
      <p:sp>
        <p:nvSpPr>
          <p:cNvPr id="1022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EED6444-B4FB-4449-A6F2-81DB6618EAFC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37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57F86803-3DC9-4EBC-B942-2F0BD0C5E525}" type="slidenum">
              <a:rPr lang="en-US" sz="1400" b="0" strike="noStrike" spc="-1" smtClean="0">
                <a:latin typeface="Times New Roman"/>
              </a:rPr>
              <a:t>38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3141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02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025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0C63BAE-8EFE-45D0-B95B-5C8897E279C0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Shape 1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B56D5D9-39CB-4AAC-A1B3-61F960FB18A4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40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027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028" name="PlaceHolder 3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r>
              <a:rPr lang="en-US" sz="2000" b="0" strike="noStrike" spc="-1">
                <a:latin typeface="Arial"/>
              </a:rPr>
              <a:t>This is a variation of the Factory object/class pattern we discussed in class. Factory class encapsulates the factory methods that create the right adapters. It also encapsulates the instances (single instances!) of the adapter objects. 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03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r>
              <a:rPr lang="en-US" sz="2000" b="0" strike="noStrike" spc="-1" dirty="0">
                <a:latin typeface="Arial"/>
              </a:rPr>
              <a:t>Property must have been previously set by </a:t>
            </a:r>
            <a:r>
              <a:rPr lang="en-US" sz="2000" b="0" strike="noStrike" spc="-1" dirty="0" err="1">
                <a:latin typeface="Arial"/>
              </a:rPr>
              <a:t>System.setProperty</a:t>
            </a:r>
            <a:r>
              <a:rPr lang="en-US" sz="2000" b="0" strike="noStrike" spc="-1" dirty="0">
                <a:latin typeface="Arial"/>
              </a:rPr>
              <a:t>()</a:t>
            </a:r>
          </a:p>
          <a:p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Arial"/>
              </a:rPr>
              <a:t>Singleton pattern (a slight variation of the singleton pattern): ensures that each adapter has a single instance!</a:t>
            </a:r>
          </a:p>
          <a:p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Arial"/>
              </a:rPr>
              <a:t>Dependency injection pattern: the correct adapter is created through reflection and external dependency injection.</a:t>
            </a:r>
          </a:p>
          <a:p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Arial"/>
              </a:rPr>
              <a:t>Also uses Singleton/Interning pattern. Only one instance of </a:t>
            </a:r>
            <a:r>
              <a:rPr lang="en-US" sz="2000" b="0" strike="noStrike" spc="-1" dirty="0" err="1">
                <a:latin typeface="Arial"/>
              </a:rPr>
              <a:t>taxCalculatorAdapter</a:t>
            </a:r>
            <a:r>
              <a:rPr lang="en-US" sz="2000" b="0" strike="noStrike" spc="-1" dirty="0">
                <a:latin typeface="Arial"/>
              </a:rPr>
              <a:t>.</a:t>
            </a:r>
          </a:p>
        </p:txBody>
      </p:sp>
      <p:sp>
        <p:nvSpPr>
          <p:cNvPr id="103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0238397-9FDA-489B-B76E-E6BDC20F4481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41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03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03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EAE2E41-8C0E-47B8-A162-34D02F52D5F4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42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TextShape 1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0B58310-CCB1-4FA1-BFE3-D124FB6F5ECD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43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036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037" name="PlaceHolder 3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98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983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14253AE-CE16-423F-823C-22162664DF0B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44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56446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04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1043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211F576-0FF1-404E-9389-9CB3344EB5A7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45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04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r>
              <a:rPr lang="en-US" sz="2000" b="0" strike="noStrike" spc="-1" dirty="0">
                <a:latin typeface="Arial"/>
              </a:rPr>
              <a:t>CompositeDemo.java</a:t>
            </a:r>
          </a:p>
        </p:txBody>
      </p:sp>
      <p:sp>
        <p:nvSpPr>
          <p:cNvPr id="1046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D8D2C4E-23A9-42FD-AA35-6DD7B3EF64D9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94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94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60A3C13-D355-4A5A-9C1D-B614A914CCB9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04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049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DBA9DE5-FDBB-4E6D-85BF-9BDA61012739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CompositeDemo.java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57F86803-3DC9-4EBC-B942-2F0BD0C5E525}" type="slidenum">
              <a:rPr lang="en-US" sz="1400" b="0" strike="noStrike" spc="-1" smtClean="0">
                <a:latin typeface="Times New Roman"/>
              </a:rPr>
              <a:t>49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453657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05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1052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BD93A09-7502-4C90-9281-CDBAC3EB62FA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50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05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r>
              <a:rPr lang="en-US" sz="2000" b="0" strike="noStrike" spc="-1">
                <a:latin typeface="Arial"/>
              </a:rPr>
              <a:t>How can we change this code to make it more general?</a:t>
            </a:r>
          </a:p>
          <a:p>
            <a:r>
              <a:rPr lang="en-US" sz="2000" b="0" strike="noStrike" spc="-1">
                <a:latin typeface="Arial"/>
              </a:rPr>
              <a:t>A quick release skewer is a mechanism for attaching a wheel to a bicycle. It consists of a rod threaded on one end and with a lever operated cam assembly on the other.</a:t>
            </a:r>
          </a:p>
        </p:txBody>
      </p:sp>
      <p:sp>
        <p:nvSpPr>
          <p:cNvPr id="1055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84EC5A2F-43FE-4496-94A6-E4F7994D0258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51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05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058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CF05E45-22CC-4199-BD0C-BBFD4DAC132B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06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r>
              <a:rPr lang="en-US" sz="2000" b="0" strike="noStrike" spc="-1" dirty="0">
                <a:latin typeface="Arial"/>
              </a:rPr>
              <a:t>BooleanDemo.java</a:t>
            </a:r>
          </a:p>
          <a:p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Arial"/>
              </a:rPr>
              <a:t>Should we intern Boolean constants?</a:t>
            </a:r>
          </a:p>
        </p:txBody>
      </p:sp>
      <p:sp>
        <p:nvSpPr>
          <p:cNvPr id="106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99246F3-9432-4C46-AD69-BF2832242BC7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06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06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D2FB892-2862-44E6-BB2F-5012AD696975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55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06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067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D277B80-2A0D-422E-B6D0-C61D7DC56433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06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07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BCC15C0-160B-453C-948C-0B3D7F4D419C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07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073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145108A3-1D5C-4E07-8C06-D4EEC3BDEC80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58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94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r>
              <a:rPr lang="en-US" sz="2000" b="0" strike="noStrike" spc="-1" dirty="0">
                <a:latin typeface="Arial"/>
              </a:rPr>
              <a:t>FlyWeightPatternDemo2.java</a:t>
            </a:r>
          </a:p>
          <a:p>
            <a:endParaRPr lang="en-US" sz="2000" b="0" strike="noStrike" spc="-1" dirty="0">
              <a:latin typeface="Arial"/>
            </a:endParaRPr>
          </a:p>
          <a:p>
            <a:r>
              <a:rPr lang="en-US" sz="2000" dirty="0"/>
              <a:t>In computing, </a:t>
            </a:r>
            <a:r>
              <a:rPr lang="en-US" sz="2000" dirty="0" err="1"/>
              <a:t>memoization</a:t>
            </a:r>
            <a:r>
              <a:rPr lang="en-US" sz="2000" dirty="0"/>
              <a:t> or </a:t>
            </a:r>
            <a:r>
              <a:rPr lang="en-US" sz="2000" dirty="0" err="1"/>
              <a:t>memoisation</a:t>
            </a:r>
            <a:r>
              <a:rPr lang="en-US" sz="2000" dirty="0"/>
              <a:t> is an optimization technique used primarily to speed up computer programs by storing the results of expensive function calls and returning the cached result when the same inputs occur 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947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3747257-3D22-4E05-9C9E-DBE6CC6CBD48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07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r>
              <a:rPr lang="en-US" sz="2000" b="0" strike="noStrike" spc="-1">
                <a:latin typeface="Arial"/>
              </a:rPr>
              <a:t>new AndExp(new AndExp(new AndExp(new VarExp(“x”), new Constant(true)), new OrExp(new VarExp(“y”), new VarExp(“z”))))</a:t>
            </a:r>
          </a:p>
        </p:txBody>
      </p:sp>
      <p:sp>
        <p:nvSpPr>
          <p:cNvPr id="1076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61E15B5-B8C6-4A25-AB03-A9F1962C3368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07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079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7C2BBAD-CD88-4DFA-A6C5-2AB4A3704F3F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60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08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r>
              <a:rPr lang="en-US" sz="2000" b="0" strike="noStrike" spc="-1">
                <a:latin typeface="Arial"/>
              </a:rPr>
              <a:t>Leaf has no children</a:t>
            </a:r>
          </a:p>
        </p:txBody>
      </p:sp>
      <p:sp>
        <p:nvSpPr>
          <p:cNvPr id="1082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9473602-E0CB-482E-939B-8AFA40F7F2B8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61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08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r>
              <a:rPr lang="en-US" sz="2000" b="0" strike="noStrike" spc="-1" dirty="0">
                <a:latin typeface="Arial"/>
              </a:rPr>
              <a:t>We may optionally add methods to help manage Composites --- add, remove, </a:t>
            </a:r>
            <a:r>
              <a:rPr lang="en-US" sz="2000" b="0" strike="noStrike" spc="-1" dirty="0" err="1">
                <a:latin typeface="Arial"/>
              </a:rPr>
              <a:t>getChild</a:t>
            </a:r>
            <a:r>
              <a:rPr lang="en-US" sz="2000" b="0" strike="noStrike" spc="-1" dirty="0">
                <a:latin typeface="Arial"/>
              </a:rPr>
              <a:t>(n).  </a:t>
            </a:r>
          </a:p>
          <a:p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Arial"/>
              </a:rPr>
              <a:t>What is the danger here? Danger is that Composite may not be a true subtype of Component. The client must take extra care and distinguish between Leaf components and Composite components.</a:t>
            </a:r>
          </a:p>
        </p:txBody>
      </p:sp>
      <p:sp>
        <p:nvSpPr>
          <p:cNvPr id="1085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047F593-D18E-4279-BD03-74A2E6FC8F23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63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08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088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86F7838-4D72-4E5D-9AA9-94A7F14FCF6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09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09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5166605-6AFD-4D16-A73F-A8494A6F77D2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65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SandwichDemo.java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B6D43B-200A-4CE4-B8CB-6FBD89A7F6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29233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57F86803-3DC9-4EBC-B942-2F0BD0C5E525}" type="slidenum">
              <a:rPr lang="en-US" sz="1400" b="0" strike="noStrike" spc="-1" smtClean="0">
                <a:latin typeface="Times New Roman"/>
              </a:rPr>
              <a:t>68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075033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10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106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B8B33985-065F-4D57-9920-46E7BCC071D7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10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109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069E331-120D-4195-821A-4698DEC18BB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94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r>
              <a:rPr lang="en-US" sz="2000" b="0" strike="noStrike" spc="-1" dirty="0" err="1">
                <a:latin typeface="Arial"/>
              </a:rPr>
              <a:t>circleMap</a:t>
            </a:r>
            <a:r>
              <a:rPr lang="en-US" sz="2000" b="0" strike="noStrike" spc="-1" dirty="0">
                <a:latin typeface="Arial"/>
              </a:rPr>
              <a:t> keeps track of already existing circles. We only create one with a color if it doesn’t already exist.</a:t>
            </a:r>
          </a:p>
          <a:p>
            <a:r>
              <a:rPr lang="en-US" sz="2000" b="0" strike="noStrike" spc="-1" dirty="0">
                <a:latin typeface="Arial"/>
              </a:rPr>
              <a:t>This example is similar to interning</a:t>
            </a:r>
          </a:p>
        </p:txBody>
      </p:sp>
      <p:sp>
        <p:nvSpPr>
          <p:cNvPr id="95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B8C9B20-EB4D-4C96-B1C7-2A6FF4D1EB20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11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r>
              <a:rPr lang="en-US" sz="2000" b="0" strike="noStrike" spc="-1">
                <a:latin typeface="Arial"/>
              </a:rPr>
              <a:t>What happens here?</a:t>
            </a:r>
          </a:p>
        </p:txBody>
      </p:sp>
      <p:sp>
        <p:nvSpPr>
          <p:cNvPr id="1112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BBF81AC8-A93C-4A64-BF24-EA987C136415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73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11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115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8FED736-F642-460E-884F-4B3F60F2C61F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11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118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C856908-8898-420D-B0E6-E1C4EB848ABB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75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12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r>
              <a:rPr lang="en-US" sz="2000" b="0" strike="noStrike" spc="-1">
                <a:latin typeface="Arial"/>
              </a:rPr>
              <a:t>InputStream is the Java hierarchy, which interfaces with the OS to read byte-based data.</a:t>
            </a:r>
          </a:p>
        </p:txBody>
      </p:sp>
      <p:sp>
        <p:nvSpPr>
          <p:cNvPr id="112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95FFAFE-91CB-4265-A3D1-3D1179F32655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76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12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r>
              <a:rPr lang="en-US" sz="2000" b="0" strike="noStrike" spc="-1">
                <a:latin typeface="Arial"/>
              </a:rPr>
              <a:t>Slightly different hierarchy</a:t>
            </a:r>
          </a:p>
        </p:txBody>
      </p:sp>
      <p:sp>
        <p:nvSpPr>
          <p:cNvPr id="112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D1B7109-EC30-4819-80FE-796AF777A397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77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12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70000"/>
              </a:lnSpc>
            </a:pPr>
            <a:r>
              <a:rPr lang="en-US" sz="2000" b="0" strike="noStrike" spc="-1" dirty="0">
                <a:latin typeface="Courier New"/>
              </a:rPr>
              <a:t>See CharConverter.java</a:t>
            </a:r>
          </a:p>
          <a:p>
            <a:pPr marL="216000" indent="-216000">
              <a:lnSpc>
                <a:spcPct val="70000"/>
              </a:lnSpc>
            </a:pPr>
            <a:endParaRPr lang="en-US" sz="2000" b="0" strike="noStrike" spc="-1" dirty="0">
              <a:latin typeface="Courier New"/>
            </a:endParaRPr>
          </a:p>
          <a:p>
            <a:pPr marL="216000" indent="-216000">
              <a:lnSpc>
                <a:spcPct val="70000"/>
              </a:lnSpc>
            </a:pPr>
            <a:r>
              <a:rPr lang="en-US" sz="2000" b="0" strike="noStrike" spc="-1" dirty="0">
                <a:latin typeface="Courier New"/>
              </a:rPr>
              <a:t>public int read(char[] </a:t>
            </a:r>
            <a:r>
              <a:rPr lang="en-US" sz="2000" b="0" strike="noStrike" spc="-1" dirty="0" err="1">
                <a:latin typeface="Courier New"/>
              </a:rPr>
              <a:t>buf</a:t>
            </a:r>
            <a:r>
              <a:rPr lang="en-US" sz="2000" b="0" strike="noStrike" spc="-1" dirty="0">
                <a:latin typeface="Courier New"/>
              </a:rPr>
              <a:t>, int offset, int count) {</a:t>
            </a:r>
            <a:endParaRPr lang="en-US" sz="2000" b="0" strike="noStrike" spc="-1" dirty="0">
              <a:latin typeface="Arial"/>
            </a:endParaRPr>
          </a:p>
          <a:p>
            <a:pPr marL="216000" indent="-216000">
              <a:lnSpc>
                <a:spcPct val="70000"/>
              </a:lnSpc>
            </a:pPr>
            <a:r>
              <a:rPr lang="en-US" sz="2000" b="0" strike="noStrike" spc="-1" dirty="0">
                <a:latin typeface="Courier New"/>
              </a:rPr>
              <a:t>	 int </a:t>
            </a:r>
            <a:r>
              <a:rPr lang="en-US" sz="2000" b="0" strike="noStrike" spc="-1" dirty="0" err="1">
                <a:latin typeface="Courier New"/>
              </a:rPr>
              <a:t>nread</a:t>
            </a:r>
            <a:r>
              <a:rPr lang="en-US" sz="2000" b="0" strike="noStrike" spc="-1" dirty="0">
                <a:latin typeface="Courier New"/>
              </a:rPr>
              <a:t> = </a:t>
            </a:r>
            <a:r>
              <a:rPr lang="en-US" sz="2000" b="0" strike="noStrike" spc="-1" dirty="0" err="1">
                <a:latin typeface="Courier New"/>
              </a:rPr>
              <a:t>super.read</a:t>
            </a:r>
            <a:r>
              <a:rPr lang="en-US" sz="2000" b="0" strike="noStrike" spc="-1" dirty="0">
                <a:latin typeface="Courier New"/>
              </a:rPr>
              <a:t>(</a:t>
            </a:r>
            <a:r>
              <a:rPr lang="en-US" sz="2000" b="0" strike="noStrike" spc="-1" dirty="0" err="1">
                <a:latin typeface="Courier New"/>
              </a:rPr>
              <a:t>buf</a:t>
            </a:r>
            <a:r>
              <a:rPr lang="en-US" sz="2000" b="0" strike="noStrike" spc="-1" dirty="0">
                <a:latin typeface="Courier New"/>
              </a:rPr>
              <a:t>, offset, count);</a:t>
            </a:r>
            <a:endParaRPr lang="en-US" sz="2000" b="0" strike="noStrike" spc="-1" dirty="0">
              <a:latin typeface="Arial"/>
            </a:endParaRPr>
          </a:p>
          <a:p>
            <a:pPr marL="216000" indent="-216000">
              <a:lnSpc>
                <a:spcPct val="70000"/>
              </a:lnSpc>
            </a:pPr>
            <a:r>
              <a:rPr lang="en-US" sz="2000" b="0" strike="noStrike" spc="-1" dirty="0">
                <a:latin typeface="Courier New"/>
              </a:rPr>
              <a:t>	 for (int </a:t>
            </a:r>
            <a:r>
              <a:rPr lang="en-US" sz="2000" b="0" strike="noStrike" spc="-1" dirty="0" err="1">
                <a:latin typeface="Courier New"/>
              </a:rPr>
              <a:t>i</a:t>
            </a:r>
            <a:r>
              <a:rPr lang="en-US" sz="2000" b="0" strike="noStrike" spc="-1" dirty="0">
                <a:latin typeface="Courier New"/>
              </a:rPr>
              <a:t> = offset; </a:t>
            </a:r>
            <a:r>
              <a:rPr lang="en-US" sz="2000" b="0" strike="noStrike" spc="-1" dirty="0" err="1">
                <a:latin typeface="Courier New"/>
              </a:rPr>
              <a:t>i</a:t>
            </a:r>
            <a:r>
              <a:rPr lang="en-US" sz="2000" b="0" strike="noStrike" spc="-1" dirty="0">
                <a:latin typeface="Courier New"/>
              </a:rPr>
              <a:t>&lt; </a:t>
            </a:r>
            <a:r>
              <a:rPr lang="en-US" sz="2000" b="0" strike="noStrike" spc="-1" dirty="0" err="1">
                <a:latin typeface="Courier New"/>
              </a:rPr>
              <a:t>offset+nread</a:t>
            </a:r>
            <a:r>
              <a:rPr lang="en-US" sz="2000" b="0" strike="noStrike" spc="-1" dirty="0">
                <a:latin typeface="Courier New"/>
              </a:rPr>
              <a:t>; </a:t>
            </a:r>
            <a:r>
              <a:rPr lang="en-US" sz="2000" b="0" strike="noStrike" spc="-1" dirty="0" err="1">
                <a:latin typeface="Courier New"/>
              </a:rPr>
              <a:t>i</a:t>
            </a:r>
            <a:r>
              <a:rPr lang="en-US" sz="2000" b="0" strike="noStrike" spc="-1" dirty="0">
                <a:latin typeface="Courier New"/>
              </a:rPr>
              <a:t>++)</a:t>
            </a:r>
            <a:endParaRPr lang="en-US" sz="2000" b="0" strike="noStrike" spc="-1" dirty="0">
              <a:latin typeface="Arial"/>
            </a:endParaRPr>
          </a:p>
          <a:p>
            <a:pPr marL="216000" indent="-216000">
              <a:lnSpc>
                <a:spcPct val="70000"/>
              </a:lnSpc>
            </a:pPr>
            <a:r>
              <a:rPr lang="en-US" sz="2000" b="0" strike="noStrike" spc="-1" dirty="0">
                <a:latin typeface="Courier New"/>
              </a:rPr>
              <a:t>		</a:t>
            </a:r>
            <a:r>
              <a:rPr lang="en-US" sz="2000" b="0" strike="noStrike" spc="-1" dirty="0" err="1">
                <a:latin typeface="Courier New"/>
              </a:rPr>
              <a:t>buf</a:t>
            </a:r>
            <a:r>
              <a:rPr lang="en-US" sz="2000" b="0" strike="noStrike" spc="-1" dirty="0">
                <a:latin typeface="Courier New"/>
              </a:rPr>
              <a:t>[</a:t>
            </a:r>
            <a:r>
              <a:rPr lang="en-US" sz="2000" b="0" strike="noStrike" spc="-1" dirty="0" err="1">
                <a:latin typeface="Courier New"/>
              </a:rPr>
              <a:t>i</a:t>
            </a:r>
            <a:r>
              <a:rPr lang="en-US" sz="2000" b="0" strike="noStrike" spc="-1" dirty="0">
                <a:latin typeface="Courier New"/>
              </a:rPr>
              <a:t>] = </a:t>
            </a:r>
            <a:r>
              <a:rPr lang="en-US" sz="2000" b="0" strike="noStrike" spc="-1" dirty="0" err="1">
                <a:latin typeface="Courier New"/>
              </a:rPr>
              <a:t>Character.toUpperCase</a:t>
            </a:r>
            <a:r>
              <a:rPr lang="en-US" sz="2000" b="0" strike="noStrike" spc="-1" dirty="0">
                <a:latin typeface="Courier New"/>
              </a:rPr>
              <a:t>(</a:t>
            </a:r>
            <a:r>
              <a:rPr lang="en-US" sz="2000" b="0" strike="noStrike" spc="-1" dirty="0" err="1">
                <a:latin typeface="Courier New"/>
              </a:rPr>
              <a:t>buf</a:t>
            </a:r>
            <a:r>
              <a:rPr lang="en-US" sz="2000" b="0" strike="noStrike" spc="-1" dirty="0">
                <a:latin typeface="Courier New"/>
              </a:rPr>
              <a:t>[</a:t>
            </a:r>
            <a:r>
              <a:rPr lang="en-US" sz="2000" b="0" strike="noStrike" spc="-1" dirty="0" err="1">
                <a:latin typeface="Courier New"/>
              </a:rPr>
              <a:t>i</a:t>
            </a:r>
            <a:r>
              <a:rPr lang="en-US" sz="2000" b="0" strike="noStrike" spc="-1" dirty="0">
                <a:latin typeface="Courier New"/>
              </a:rPr>
              <a:t>]);</a:t>
            </a:r>
            <a:endParaRPr lang="en-US" sz="2000" b="0" strike="noStrike" spc="-1" dirty="0">
              <a:latin typeface="Arial"/>
            </a:endParaRPr>
          </a:p>
          <a:p>
            <a:pPr marL="216000" indent="-216000">
              <a:lnSpc>
                <a:spcPct val="70000"/>
              </a:lnSpc>
            </a:pPr>
            <a:r>
              <a:rPr lang="en-US" sz="2000" b="0" strike="noStrike" spc="-1" dirty="0">
                <a:latin typeface="Courier New"/>
              </a:rPr>
              <a:t>		return </a:t>
            </a:r>
            <a:r>
              <a:rPr lang="en-US" sz="2000" b="0" strike="noStrike" spc="-1" dirty="0" err="1">
                <a:latin typeface="Courier New"/>
              </a:rPr>
              <a:t>nread</a:t>
            </a:r>
            <a:r>
              <a:rPr lang="en-US" sz="2000" b="0" strike="noStrike" spc="-1" dirty="0">
                <a:latin typeface="Courier New"/>
              </a:rPr>
              <a:t>; </a:t>
            </a:r>
            <a:endParaRPr lang="en-US" sz="2000" b="0" strike="noStrike" spc="-1" dirty="0">
              <a:latin typeface="Arial"/>
            </a:endParaRPr>
          </a:p>
          <a:p>
            <a:pPr marL="216000" indent="-216000">
              <a:lnSpc>
                <a:spcPct val="70000"/>
              </a:lnSpc>
            </a:pPr>
            <a:r>
              <a:rPr lang="en-US" sz="2000" b="0" strike="noStrike" spc="-1" dirty="0">
                <a:latin typeface="Courier New"/>
              </a:rPr>
              <a:t> } </a:t>
            </a:r>
            <a:endParaRPr lang="en-US" sz="2000" b="0" strike="noStrike" spc="-1" dirty="0">
              <a:latin typeface="Arial"/>
            </a:endParaRPr>
          </a:p>
          <a:p>
            <a:pPr marL="216000" indent="-216000">
              <a:lnSpc>
                <a:spcPct val="70000"/>
              </a:lnSpc>
            </a:pPr>
            <a:endParaRPr lang="en-US" sz="2000" b="0" strike="noStrike" spc="-1" dirty="0">
              <a:latin typeface="Arial"/>
            </a:endParaRPr>
          </a:p>
        </p:txBody>
      </p:sp>
      <p:sp>
        <p:nvSpPr>
          <p:cNvPr id="1127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56035B8-EA9C-4321-9536-564ABDD485B7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78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12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r>
              <a:rPr lang="en-US" sz="2000" b="0" strike="noStrike" spc="-1" dirty="0" err="1">
                <a:latin typeface="Arial"/>
              </a:rPr>
              <a:t>FilterRead</a:t>
            </a:r>
            <a:r>
              <a:rPr lang="en-US" sz="2000" b="0" strike="noStrike" spc="-1" dirty="0">
                <a:latin typeface="Arial"/>
              </a:rPr>
              <a:t> extends Reader. </a:t>
            </a:r>
            <a:r>
              <a:rPr lang="en-US" sz="2000" b="0" strike="noStrike" spc="-1" dirty="0" err="1">
                <a:latin typeface="Arial"/>
              </a:rPr>
              <a:t>FilterReader</a:t>
            </a:r>
            <a:r>
              <a:rPr lang="en-US" sz="2000" b="0" strike="noStrike" spc="-1" dirty="0">
                <a:latin typeface="Arial"/>
              </a:rPr>
              <a:t> has a field, in. in is a Reader. </a:t>
            </a:r>
            <a:r>
              <a:rPr lang="en-US" sz="2000" b="0" strike="noStrike" spc="-1" dirty="0" err="1">
                <a:latin typeface="Arial"/>
              </a:rPr>
              <a:t>StringReader</a:t>
            </a:r>
            <a:r>
              <a:rPr lang="en-US" sz="2000" b="0" strike="noStrike" spc="-1" dirty="0">
                <a:latin typeface="Arial"/>
              </a:rPr>
              <a:t> is a Reader. It is passed to </a:t>
            </a:r>
            <a:r>
              <a:rPr lang="en-US" sz="2000" b="0" strike="noStrike" spc="-1" dirty="0" err="1">
                <a:latin typeface="Arial"/>
              </a:rPr>
              <a:t>LowerCaseConverter</a:t>
            </a:r>
            <a:r>
              <a:rPr lang="en-US" sz="2000" b="0" strike="noStrike" spc="-1" dirty="0">
                <a:latin typeface="Arial"/>
              </a:rPr>
              <a:t> which extends </a:t>
            </a:r>
            <a:r>
              <a:rPr lang="en-US" sz="2000" b="0" strike="noStrike" spc="-1" dirty="0" err="1">
                <a:latin typeface="Arial"/>
              </a:rPr>
              <a:t>FilterReader</a:t>
            </a:r>
            <a:r>
              <a:rPr lang="en-US" sz="2000" b="0" strike="noStrike" spc="-1" dirty="0">
                <a:latin typeface="Arial"/>
              </a:rPr>
              <a:t>. </a:t>
            </a:r>
            <a:r>
              <a:rPr lang="en-US" sz="2000" b="0" strike="noStrike" spc="-1" dirty="0" err="1">
                <a:latin typeface="Arial"/>
              </a:rPr>
              <a:t>LowerCaseConverter</a:t>
            </a:r>
            <a:r>
              <a:rPr lang="en-US" sz="2000" b="0" strike="noStrike" spc="-1" dirty="0">
                <a:latin typeface="Arial"/>
              </a:rPr>
              <a:t> is passed to </a:t>
            </a:r>
            <a:r>
              <a:rPr lang="en-US" sz="2000" b="0" strike="noStrike" spc="-1" dirty="0" err="1">
                <a:latin typeface="Arial"/>
              </a:rPr>
              <a:t>UpperCaseConverter</a:t>
            </a:r>
            <a:r>
              <a:rPr lang="en-US" sz="2000" b="0" strike="noStrike" spc="-1" dirty="0">
                <a:latin typeface="Arial"/>
              </a:rPr>
              <a:t>.</a:t>
            </a:r>
          </a:p>
          <a:p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Arial"/>
              </a:rPr>
              <a:t>Convert all of the letters to uppercase</a:t>
            </a:r>
          </a:p>
        </p:txBody>
      </p:sp>
      <p:sp>
        <p:nvSpPr>
          <p:cNvPr id="113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F1219F9-E4C5-4EA1-9049-9FFA21B987F6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FunCharConvertDemo.java</a:t>
            </a:r>
          </a:p>
          <a:p>
            <a:endParaRPr lang="en-US" dirty="0"/>
          </a:p>
          <a:p>
            <a:r>
              <a:rPr lang="en-US" dirty="0"/>
              <a:t>https://www.tuturself.com/posts/view?menuId=6&amp;postId=739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57F86803-3DC9-4EBC-B942-2F0BD0C5E525}" type="slidenum">
              <a:rPr lang="en-US" sz="1400" b="0" strike="noStrike" spc="-1" smtClean="0">
                <a:latin typeface="Times New Roman"/>
              </a:rPr>
              <a:t>80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9188243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13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strike="noStrike" spc="-1" dirty="0">
                <a:latin typeface="Courier New"/>
              </a:rPr>
              <a:t>See ProxyDemo.java</a:t>
            </a:r>
          </a:p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1133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B30EA92-4F55-4F97-86F1-890153082508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13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136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D372547-53C9-48CF-BC74-7D311BD51E6D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95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953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DA1023FB-2913-4D29-8A0F-357D77D8EBA5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13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139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E084788-A863-4B83-A4D7-A6EB1C4553F2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14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142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0492A95-770F-471A-8915-8C919C8581DC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14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145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115F4AE2-A751-441A-8E44-3A0D007134BF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85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14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148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FE4DE56-6BEF-454A-BF92-4532589D92BA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15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15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276836E-5E3D-439C-AB66-521791861027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15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15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78D36C1-5D28-4504-82FF-AE6FE2A95BC7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88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15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157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C3548B6-B52E-4EB7-B36E-3BD33B78D39A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15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116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E2F6E6D-2726-4895-A28D-1EF16CBDC887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90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16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r>
              <a:rPr lang="en-US" sz="2000" b="0" strike="noStrike" spc="-1" dirty="0">
                <a:latin typeface="Arial"/>
              </a:rPr>
              <a:t>See</a:t>
            </a:r>
            <a:r>
              <a:rPr lang="en-US" sz="2000" b="0" strike="noStrike" spc="-1" baseline="0" dirty="0">
                <a:latin typeface="Arial"/>
              </a:rPr>
              <a:t> </a:t>
            </a:r>
            <a:r>
              <a:rPr lang="en-US" sz="2000" b="0" strike="noStrike" spc="-1" dirty="0">
                <a:latin typeface="Arial"/>
              </a:rPr>
              <a:t>BooleanDemo.java</a:t>
            </a:r>
          </a:p>
          <a:p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Arial"/>
              </a:rPr>
              <a:t>Interpreter pattern is not a Wrapper</a:t>
            </a:r>
          </a:p>
        </p:txBody>
      </p:sp>
      <p:sp>
        <p:nvSpPr>
          <p:cNvPr id="1163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F926A4B-546F-47C4-AAF5-232F141A42D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91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16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r>
              <a:rPr lang="en-US" sz="2000" b="0" strike="noStrike" spc="-1" dirty="0">
                <a:latin typeface="Arial"/>
              </a:rPr>
              <a:t>See BooleanDemo.java</a:t>
            </a:r>
          </a:p>
          <a:p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Arial"/>
              </a:rPr>
              <a:t>Which one is easier with Interpreter, to add operations or to add objects to the hierarchy of elements?</a:t>
            </a:r>
          </a:p>
          <a:p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Arial"/>
              </a:rPr>
              <a:t>Thus if we anticipate a constant set of operations, we can implement all those operations with the Interpreter pattern. </a:t>
            </a:r>
          </a:p>
          <a:p>
            <a:r>
              <a:rPr lang="en-US" sz="2000" b="0" strike="noStrike" spc="-1" dirty="0">
                <a:latin typeface="Arial"/>
              </a:rPr>
              <a:t>If we wanted to add </a:t>
            </a:r>
            <a:r>
              <a:rPr lang="en-US" sz="2000" b="0" strike="noStrike" spc="-1" dirty="0" err="1">
                <a:latin typeface="Arial"/>
              </a:rPr>
              <a:t>prettyPrint</a:t>
            </a:r>
            <a:r>
              <a:rPr lang="en-US" sz="2000" b="0" strike="noStrike" spc="-1" dirty="0">
                <a:latin typeface="Arial"/>
              </a:rPr>
              <a:t> to BooleanDemo.java, we need to edit each expression to add the new method.</a:t>
            </a:r>
          </a:p>
          <a:p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Arial"/>
              </a:rPr>
              <a:t>What if we anticipate that we will want to add a lot of new operations? The Visitor pattern makes it easy to do so.</a:t>
            </a:r>
          </a:p>
        </p:txBody>
      </p:sp>
      <p:sp>
        <p:nvSpPr>
          <p:cNvPr id="1166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34CD947-4B57-40A7-BCE2-09729566F828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92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95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r>
              <a:rPr lang="en-US" sz="2000" b="0" strike="noStrike" spc="-1" dirty="0">
                <a:latin typeface="Arial"/>
              </a:rPr>
              <a:t>What’s the Flyweight part? The circles share color.</a:t>
            </a:r>
          </a:p>
        </p:txBody>
      </p:sp>
      <p:sp>
        <p:nvSpPr>
          <p:cNvPr id="956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1015E2B-7592-4E7B-903F-4C32AA426E86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16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r>
              <a:rPr lang="en-US" sz="2000" b="0" strike="noStrike" spc="-1" dirty="0">
                <a:latin typeface="Arial"/>
              </a:rPr>
              <a:t>See BooleanDemo.java</a:t>
            </a:r>
          </a:p>
          <a:p>
            <a:r>
              <a:rPr lang="en-US" sz="2000" b="0" strike="noStrike" spc="-1" dirty="0">
                <a:latin typeface="Arial"/>
              </a:rPr>
              <a:t>Difficulty each subtype must have eval() and </a:t>
            </a:r>
            <a:r>
              <a:rPr lang="en-US" sz="2000" b="0" strike="noStrike" spc="-1" dirty="0" err="1">
                <a:latin typeface="Arial"/>
              </a:rPr>
              <a:t>prettyPrint</a:t>
            </a:r>
            <a:r>
              <a:rPr lang="en-US" sz="2000" b="0" strike="noStrike" spc="-1" dirty="0">
                <a:latin typeface="Arial"/>
              </a:rPr>
              <a:t>()</a:t>
            </a:r>
          </a:p>
        </p:txBody>
      </p:sp>
      <p:sp>
        <p:nvSpPr>
          <p:cNvPr id="1169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C524630-CECC-45B5-8178-7591B2189195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93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18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118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B61AE8B-5F75-4634-B047-3470D9D08840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95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18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r>
              <a:rPr lang="en-US" sz="2000" b="0" strike="noStrike" spc="-1" dirty="0">
                <a:latin typeface="Arial"/>
              </a:rPr>
              <a:t>Maintaining this code is tedious and error prone.</a:t>
            </a:r>
          </a:p>
          <a:p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Arial"/>
              </a:rPr>
              <a:t>The cascaded if-tests will likely run slow.</a:t>
            </a:r>
          </a:p>
          <a:p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Arial"/>
              </a:rPr>
              <a:t>We must repeat this code for class </a:t>
            </a:r>
            <a:r>
              <a:rPr lang="en-US" sz="2000" b="0" strike="noStrike" spc="-1" dirty="0" err="1">
                <a:latin typeface="Arial"/>
              </a:rPr>
              <a:t>PrettyPrint</a:t>
            </a:r>
            <a:r>
              <a:rPr lang="en-US" sz="2000" b="0" strike="noStrike" spc="-1" dirty="0">
                <a:latin typeface="Arial"/>
              </a:rPr>
              <a:t> and every other operation class.</a:t>
            </a:r>
          </a:p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118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8F6D6926-5B29-4989-A713-BC501AFB189F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96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18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r>
              <a:rPr lang="en-US" sz="2000" b="0" strike="noStrike" spc="-1" dirty="0">
                <a:latin typeface="Arial"/>
              </a:rPr>
              <a:t>See BoolDemo2.java</a:t>
            </a:r>
          </a:p>
        </p:txBody>
      </p:sp>
      <p:sp>
        <p:nvSpPr>
          <p:cNvPr id="1187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BF6A538-5FE2-4E8D-83BF-C753B2AE0E2A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97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18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1200" b="1" strike="noStrike" spc="-1">
                <a:latin typeface="Courier New"/>
              </a:rPr>
              <a:t>n.accept(v)</a:t>
            </a:r>
            <a:r>
              <a:rPr lang="en-US" sz="1200" b="0" strike="noStrike" spc="-1">
                <a:latin typeface="Arial"/>
              </a:rPr>
              <a:t> traverses the structure root at </a:t>
            </a:r>
            <a:r>
              <a:rPr lang="en-US" sz="1200" b="1" strike="noStrike" spc="-1">
                <a:latin typeface="Courier New"/>
              </a:rPr>
              <a:t>n</a:t>
            </a:r>
            <a:r>
              <a:rPr lang="en-US" sz="1200" b="0" strike="noStrike" spc="-1">
                <a:latin typeface="Arial"/>
              </a:rPr>
              <a:t>, performing </a:t>
            </a:r>
            <a:r>
              <a:rPr lang="en-US" sz="1200" b="1" strike="noStrike" spc="-1">
                <a:latin typeface="Courier New"/>
              </a:rPr>
              <a:t>v</a:t>
            </a:r>
            <a:r>
              <a:rPr lang="en-US" sz="1200" b="0" strike="noStrike" spc="-1">
                <a:latin typeface="Arial"/>
              </a:rPr>
              <a:t>’s operation on every element</a:t>
            </a:r>
          </a:p>
          <a:p>
            <a:pPr marL="216000" indent="-216000"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</p:txBody>
      </p:sp>
      <p:sp>
        <p:nvSpPr>
          <p:cNvPr id="119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B07AE61C-03CF-4DD6-B3D2-339065FB0ED2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98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19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r>
              <a:rPr lang="en-US" sz="2000" b="0" strike="noStrike" spc="-1">
                <a:latin typeface="Arial"/>
              </a:rPr>
              <a:t>Advantage: easy to add operations (just add a new Visitor class), hard to add new objects.</a:t>
            </a:r>
          </a:p>
        </p:txBody>
      </p:sp>
      <p:sp>
        <p:nvSpPr>
          <p:cNvPr id="1193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759A9CA-FBC2-448B-A97F-B51D9B6C34E1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99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19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196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BD91BDE-9DE9-459D-BF7A-BB6E387831D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100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19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199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F09FF2B-D02A-49AE-9147-9D103E2CAD6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101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21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r>
              <a:rPr lang="en-US" sz="2000" b="0" strike="noStrike" spc="-1" dirty="0">
                <a:latin typeface="Arial"/>
              </a:rPr>
              <a:t>BoolDemo2.java</a:t>
            </a:r>
          </a:p>
          <a:p>
            <a:endParaRPr lang="en-US" sz="2000" b="0" strike="noStrike" spc="-1" dirty="0">
              <a:latin typeface="Arial"/>
            </a:endParaRPr>
          </a:p>
          <a:p>
            <a:pPr lvl="1"/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exp.accept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(new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EvaluateVisitor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(c))</a:t>
            </a:r>
          </a:p>
          <a:p>
            <a:pPr lvl="1"/>
            <a:r>
              <a:rPr lang="en-US" sz="1200" b="0" strike="noStrike" kern="1200" spc="-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pass exp accept method an instance of an evaluator</a:t>
            </a:r>
          </a:p>
          <a:p>
            <a:pPr lvl="1"/>
            <a:r>
              <a:rPr lang="en-US" sz="2000" b="0" strike="noStrike" spc="-1" dirty="0" err="1">
                <a:latin typeface="Arial"/>
              </a:rPr>
              <a:t>OrExp</a:t>
            </a:r>
            <a:r>
              <a:rPr lang="en-US" sz="2000" b="0" strike="noStrike" spc="-1" dirty="0">
                <a:latin typeface="Arial"/>
              </a:rPr>
              <a:t> passes the evaluator to its children, when done, it </a:t>
            </a:r>
            <a:r>
              <a:rPr lang="en-US" sz="2000" b="0" strike="noStrike" spc="-1">
                <a:latin typeface="Arial"/>
              </a:rPr>
              <a:t>calls the </a:t>
            </a:r>
            <a:r>
              <a:rPr lang="en-US" sz="2000" b="0" strike="noStrike" spc="-1" dirty="0">
                <a:latin typeface="Arial"/>
              </a:rPr>
              <a:t>evaluator’s visit method calculates the result.</a:t>
            </a:r>
          </a:p>
          <a:p>
            <a:pPr lvl="1"/>
            <a:endParaRPr lang="en-US" sz="2000" b="0" strike="noStrike" spc="-1" dirty="0">
              <a:latin typeface="Arial"/>
            </a:endParaRPr>
          </a:p>
          <a:p>
            <a:pPr lvl="1"/>
            <a:r>
              <a:rPr lang="en-US" sz="2000" b="0" strike="noStrike" spc="-1" dirty="0">
                <a:latin typeface="Arial"/>
              </a:rPr>
              <a:t>To add </a:t>
            </a:r>
            <a:r>
              <a:rPr lang="en-US" sz="2000" b="0" strike="noStrike" spc="-1" dirty="0" err="1">
                <a:latin typeface="Arial"/>
              </a:rPr>
              <a:t>PrettyPrint</a:t>
            </a:r>
            <a:r>
              <a:rPr lang="en-US" sz="2000" b="0" strike="noStrike" spc="-1" dirty="0">
                <a:latin typeface="Arial"/>
              </a:rPr>
              <a:t>, we need to add a </a:t>
            </a:r>
            <a:r>
              <a:rPr lang="en-US" sz="2000" b="0" strike="noStrike" spc="-1" dirty="0" err="1">
                <a:latin typeface="Arial"/>
              </a:rPr>
              <a:t>PrettyPrint</a:t>
            </a:r>
            <a:r>
              <a:rPr lang="en-US" sz="2000" b="0" strike="noStrike" spc="-1" dirty="0">
                <a:latin typeface="Arial"/>
              </a:rPr>
              <a:t> Visitor which does the printing. </a:t>
            </a:r>
            <a:r>
              <a:rPr lang="en-US" sz="2000" b="0" strike="noStrike" spc="-1" dirty="0" err="1">
                <a:latin typeface="Arial"/>
              </a:rPr>
              <a:t>PrettyPrint</a:t>
            </a:r>
            <a:r>
              <a:rPr lang="en-US" sz="2000" b="0" strike="noStrike" spc="-1" dirty="0">
                <a:latin typeface="Arial"/>
              </a:rPr>
              <a:t> would implement Visitor.</a:t>
            </a:r>
          </a:p>
        </p:txBody>
      </p:sp>
      <p:sp>
        <p:nvSpPr>
          <p:cNvPr id="121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8636FC85-8517-430E-B232-749CD572DB3A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104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21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217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E88A363-4E76-4B96-81FF-2850DA09F479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105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FlyWeightDemo3.java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57F86803-3DC9-4EBC-B942-2F0BD0C5E525}" type="slidenum">
              <a:rPr lang="en-US" sz="1400" b="0" strike="noStrike" spc="-1" smtClean="0">
                <a:latin typeface="Times New Roman"/>
              </a:rPr>
              <a:t>10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95712163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21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r>
              <a:rPr lang="en-US" sz="2000" b="0" strike="noStrike" spc="-1" dirty="0">
                <a:latin typeface="Arial"/>
              </a:rPr>
              <a:t>DesignPatterns3 – continue with last DesignPatterns4</a:t>
            </a:r>
          </a:p>
        </p:txBody>
      </p:sp>
      <p:sp>
        <p:nvSpPr>
          <p:cNvPr id="122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84EE39B-64EE-4BD2-8290-28C57C905C0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106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6578A-15F1-4F59-A7C1-BEA384428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0B69D-2240-4391-8911-936AF9123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CE42E-7B76-419F-9B9D-BF1134AB0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77AB-C661-4E13-9998-58B95546DE82}" type="datetime1">
              <a:rPr lang="en-US" smtClean="0"/>
              <a:t>4/19/21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12BBF-53C6-4ACF-925E-FB8B91140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2600 Spring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255EB-3D80-460F-BC46-EFA96C765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38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6578A-15F1-4F59-A7C1-BEA384428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0B69D-2240-4391-8911-936AF9123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CE42E-7B76-419F-9B9D-BF1134AB0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77AB-C661-4E13-9998-58B95546DE82}" type="datetime1">
              <a:rPr lang="en-US" smtClean="0"/>
              <a:t>4/19/21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12BBF-53C6-4ACF-925E-FB8B91140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2600 Spring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255EB-3D80-460F-BC46-EFA96C765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977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8FEEA-468D-4A7E-A585-54BAAA6484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CB5BBB-08F6-4DFD-86A7-63C58F3B4F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10E72-D2BA-4290-96F7-40F661BDD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69C7-B81F-4A98-A74A-A7BB0FC94BC4}" type="datetime1">
              <a:rPr lang="en-US" smtClean="0"/>
              <a:t>4/19/21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71BE5-13D9-4FFD-8252-C35AC8FA9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2600 Spring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5959F-FE12-4B6F-AF3D-99E3A0D98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61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6578A-15F1-4F59-A7C1-BEA384428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0B69D-2240-4391-8911-936AF9123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CE42E-7B76-419F-9B9D-BF1134AB0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77AB-C661-4E13-9998-58B95546DE82}" type="datetime1">
              <a:rPr lang="en-US" smtClean="0"/>
              <a:t>4/19/21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12BBF-53C6-4ACF-925E-FB8B91140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2600 Spring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255EB-3D80-460F-BC46-EFA96C765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845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8D3C9-BB44-4CD9-8007-672392197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AA0FE0-5628-4E0F-A9EA-2A452B2BC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F4C04-4C9B-41F8-98B4-8827EB070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81F2-B0A6-4B39-9614-A7842AC5B532}" type="datetime1">
              <a:rPr lang="en-US" smtClean="0"/>
              <a:t>4/19/21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57B72-9B35-4BBF-832F-1EB5207F3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2600 Spring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CAF40-245A-4DB2-8D6A-405A25795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019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2B12E-1E66-486F-8BAF-83C220E8A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45DA9-3CE2-4530-BEC7-7C3FF493B4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363EF0-2FF8-4176-ABE9-492D2A6ABC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43D264-1647-4A31-AC36-00B50402F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44EA4-82DD-42FC-AACA-BE884E86572A}" type="datetime1">
              <a:rPr lang="en-US" smtClean="0"/>
              <a:t>4/19/21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F2CB2-E78F-48D5-B328-8D89E3987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2600 Spring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25232-48DA-4AB6-B8C3-D568C4E37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456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F6303-0634-48D8-9873-F68F32A02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08AB5-A851-4556-80CE-3922B2EF3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C8B1AA-3848-4B99-AB44-C2018A076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476B95-9DCE-4E99-940A-E87B360D76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634399-9325-4EDD-AC15-B12738AF28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772D77-34DB-4937-96B3-ECBF78BE7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B168-F63C-4C0B-AB6B-5AD61EBAA45B}" type="datetime1">
              <a:rPr lang="en-US" smtClean="0"/>
              <a:t>4/19/21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11E9E9-9A6F-4627-AE35-BAB2FDA8A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2600 Spring 2021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3BEBF4-8583-4EED-B355-31348BFB5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629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C4B50-4FAE-4867-8B67-E6FBE3837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0BBF0B-0706-4EC8-99DA-515B63C2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C384A-8EC4-4733-8899-3683124C0293}" type="datetime1">
              <a:rPr lang="en-US" smtClean="0"/>
              <a:t>4/19/21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89BFE6-2FBE-49BC-981B-ECBA709C3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2600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A49EF7-E86C-4A1E-AFC2-D4517C54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114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07834-1D7F-48E0-A5E4-80F681EBF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114F-9388-420E-824D-1D7BD43D8C39}" type="datetime1">
              <a:rPr lang="en-US" smtClean="0"/>
              <a:t>4/19/21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2F0030-F095-4226-8AFB-D7D006EF6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2600 Spring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4D4B52-6C69-4418-8247-095765611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442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6D269-8A57-4514-994B-2B640DBF2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5B794-ADD5-4380-9EE0-D36EEBAC4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0D64B-D238-42F7-BD22-E4E584FE4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A15317-1298-4A7D-8650-F80BBDF2E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2D18E-2799-48AE-B6CC-C3A96A59C2E7}" type="datetime1">
              <a:rPr lang="en-US" smtClean="0"/>
              <a:t>4/19/21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F2CCE-5212-4925-A86B-4B1CCB372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2600 Spring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E6FB78-85AE-4FB7-AEA5-A91C7F149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543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376F7-D29D-497D-A717-3CC5D2897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55CC13-5A40-4461-8F48-9B381D28C3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EA0E60-64FA-4A6C-98E0-35F314A62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9B17E-7ECE-4A5A-AAF4-92D7F6D9F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DCA3-0E50-4595-B4C5-4282266DD428}" type="datetime1">
              <a:rPr lang="en-US" smtClean="0"/>
              <a:t>4/19/21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EAE2E-16AD-46AF-9BA6-7F50ECC78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2600 Spring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913667-D7EE-4587-97C0-AAD50C0DF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591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101DD-28BC-4D7F-B41C-CD2EE644C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0AF47F-6A17-45F2-9727-8591F2780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220AB-3A0C-4D41-866B-794A5CB9B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DEB9-7D4A-4F20-A890-912CD4422E9B}" type="datetime1">
              <a:rPr lang="en-US" smtClean="0"/>
              <a:t>4/19/21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586AF-C67F-415C-8B5A-20BB2013C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2600 Spring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BB416-144E-40D1-A199-3DC9AAD51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24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8B4A4B-E3FC-4790-A309-D14A4B9D78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83F347-459D-441D-A276-452FFC1306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BFA0C-EE89-47E3-81FD-0F601DF6B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6999-53BA-4BFC-B5B3-400D7224522A}" type="datetime1">
              <a:rPr lang="en-US" smtClean="0"/>
              <a:t>4/19/21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5CCC0-1E21-4243-9DD5-B3327CCD2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2600 Spring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4FBDB-91F2-4349-8F62-D070B1A27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lstStyle/>
          <a:p>
            <a:pPr marL="432000" indent="-3240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Edit Master text styles</a:t>
            </a:r>
          </a:p>
          <a:p>
            <a:pPr marL="864000" lvl="1" indent="-3240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Second level</a:t>
            </a:r>
          </a:p>
          <a:p>
            <a:pPr marL="1296000" lvl="2" indent="-2880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Third level</a:t>
            </a:r>
          </a:p>
          <a:p>
            <a:pPr marL="1728000" lvl="3" indent="-2160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level</a:t>
            </a:r>
          </a:p>
          <a:p>
            <a:pPr marL="2160000" lvl="4" indent="-2160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38CFD5DF-58CA-4358-A8F4-90AE93A4527B}" type="datetime1">
              <a:rPr lang="en-US" sz="1200" b="0" strike="noStrike" spc="-1">
                <a:solidFill>
                  <a:srgbClr val="8B8B8B"/>
                </a:solidFill>
                <a:latin typeface="Calibri"/>
              </a:rPr>
              <a:t>4/19/21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4C88925D-4347-456E-9FF7-A8721EE836BE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0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15C594FC-49EF-46F6-B825-B4022D7CC38B}" type="datetime1">
              <a:rPr lang="en-US" sz="1200" b="0" strike="noStrike" spc="-1">
                <a:solidFill>
                  <a:srgbClr val="8B8B8B"/>
                </a:solidFill>
                <a:latin typeface="Calibri"/>
              </a:rPr>
              <a:t>4/19/21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3A4E18D1-184E-4065-BF99-37322BA3F3EA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9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D3CEA131-BDD8-4D13-848E-3D390B06D69A}" type="datetime1">
              <a:rPr lang="en-US" sz="1200" b="0" strike="noStrike" spc="-1">
                <a:solidFill>
                  <a:srgbClr val="8B8B8B"/>
                </a:solidFill>
                <a:latin typeface="Calibri"/>
              </a:rPr>
              <a:t>4/19/21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4BF313F3-B5C0-40AF-862F-1D364FAD3A48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CD2449-10A8-440B-86FF-FD6DD150E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9E269-8CA1-40FA-A170-2C500BAE3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0D49C-83E6-4300-B3C6-3D049212C9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3C8FC-7822-4919-8C1D-FC4B7C718FD1}" type="datetime1">
              <a:rPr lang="en-US" smtClean="0"/>
              <a:t>4/19/21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E3927-A9A2-4572-BE37-02562104A9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CSCI 2600 Spring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76541-45F0-4C09-855A-42377B527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8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8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Design Patterns So Far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Creational patterns: </a:t>
            </a:r>
            <a:r>
              <a:rPr lang="en-US" sz="2800" b="0" strike="noStrike" spc="-1" dirty="0">
                <a:solidFill>
                  <a:srgbClr val="FF0000"/>
                </a:solidFill>
                <a:latin typeface="Calibri"/>
              </a:rPr>
              <a:t>Factories, Prototype, Singleton, Interning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Problem: constructors in Java (and other OO languages) are inflexible</a:t>
            </a:r>
          </a:p>
          <a:p>
            <a:pPr marL="1143000" lvl="2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1. Can’t return a subtype of the type they belong to. “Factory” patterns address the issue: Factory method (e.g. </a:t>
            </a:r>
            <a:r>
              <a:rPr lang="en-US" sz="2800" b="1" strike="noStrike" spc="-1" dirty="0" err="1">
                <a:solidFill>
                  <a:srgbClr val="000000"/>
                </a:solidFill>
                <a:latin typeface="Courier New"/>
              </a:rPr>
              <a:t>createBicycle</a:t>
            </a:r>
            <a:r>
              <a:rPr lang="en-US" sz="2800" b="1" strike="noStrike" spc="-1" dirty="0">
                <a:solidFill>
                  <a:srgbClr val="000000"/>
                </a:solidFill>
                <a:latin typeface="Courier New"/>
              </a:rPr>
              <a:t>()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), Factory class/object, Prototype </a:t>
            </a:r>
          </a:p>
          <a:p>
            <a:pPr marL="1143000" lvl="2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2. Always return a </a:t>
            </a:r>
            <a:r>
              <a:rPr lang="en-US" sz="2800" b="0" strike="noStrike" spc="-1" dirty="0">
                <a:solidFill>
                  <a:srgbClr val="FF0000"/>
                </a:solidFill>
                <a:latin typeface="Calibri"/>
              </a:rPr>
              <a:t>fresh new object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, can’t reuse. </a:t>
            </a:r>
          </a:p>
          <a:p>
            <a:pPr marL="1600200" lvl="3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“Sharing” patterns address the issue: Singleton, 	Interning</a:t>
            </a:r>
          </a:p>
        </p:txBody>
      </p:sp>
      <p:sp>
        <p:nvSpPr>
          <p:cNvPr id="131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132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83A17638-C548-439A-A9DF-B5F748C67231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1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97B4557-C747-408A-87DA-8A070FAEB12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564" y="136800"/>
            <a:ext cx="2350964" cy="13209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E6034-0F09-4434-9C87-A4A8BB2C5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Flyweight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581D0-E75B-477B-A493-33F06E8D1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Paint Brush application where client can use brushes on three types – THICK, THIN and MEDIUM. </a:t>
            </a:r>
          </a:p>
          <a:p>
            <a:r>
              <a:rPr lang="en-US" dirty="0"/>
              <a:t>All the thick (thin or medium) brushes will draw the content in a similar fashion</a:t>
            </a:r>
          </a:p>
          <a:p>
            <a:pPr lvl="1"/>
            <a:r>
              <a:rPr lang="en-US" dirty="0"/>
              <a:t>only the content color will be different.</a:t>
            </a:r>
          </a:p>
          <a:p>
            <a:r>
              <a:rPr lang="en-US" dirty="0"/>
              <a:t>Brush color is the extrinsic attribute which will be supplied by client</a:t>
            </a:r>
          </a:p>
          <a:p>
            <a:pPr lvl="1"/>
            <a:r>
              <a:rPr lang="en-US" dirty="0"/>
              <a:t>Everything else will remain the same for the Pen. </a:t>
            </a:r>
          </a:p>
          <a:p>
            <a:r>
              <a:rPr lang="en-US" dirty="0"/>
              <a:t>Client creates three THIN pens</a:t>
            </a:r>
          </a:p>
          <a:p>
            <a:pPr lvl="1"/>
            <a:r>
              <a:rPr lang="en-US" dirty="0"/>
              <a:t>2 YELLOW, 1 BLUE</a:t>
            </a:r>
          </a:p>
          <a:p>
            <a:r>
              <a:rPr lang="en-US" dirty="0"/>
              <a:t>Runtime there is only one pen object of each color type</a:t>
            </a:r>
          </a:p>
          <a:p>
            <a:pPr lvl="1"/>
            <a:r>
              <a:rPr lang="en-US" dirty="0"/>
              <a:t>Looks a lot like interning</a:t>
            </a:r>
          </a:p>
          <a:p>
            <a:r>
              <a:rPr lang="en-US" dirty="0"/>
              <a:t>See FlyWeightDemo3.java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00401A-4D49-4266-93C7-2AD80F1AB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CSCI 2600 Spring 2021</a:t>
            </a:r>
          </a:p>
        </p:txBody>
      </p:sp>
    </p:spTree>
    <p:extLst>
      <p:ext uri="{BB962C8B-B14F-4D97-AF65-F5344CB8AC3E}">
        <p14:creationId xmlns:p14="http://schemas.microsoft.com/office/powerpoint/2010/main" val="284340798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The </a:t>
            </a:r>
            <a:r>
              <a:rPr lang="en-US" sz="4400" b="0" strike="noStrike" spc="-1">
                <a:solidFill>
                  <a:srgbClr val="FF0000"/>
                </a:solidFill>
                <a:latin typeface="Calibri Light"/>
              </a:rPr>
              <a:t>Visitor</a:t>
            </a: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 Pattern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3" name="CustomShape 2"/>
          <p:cNvSpPr/>
          <p:nvPr/>
        </p:nvSpPr>
        <p:spPr>
          <a:xfrm>
            <a:off x="2819520" y="1600200"/>
            <a:ext cx="2742840" cy="364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i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Visitor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884" name="CustomShape 3"/>
          <p:cNvSpPr/>
          <p:nvPr/>
        </p:nvSpPr>
        <p:spPr>
          <a:xfrm>
            <a:off x="2819520" y="1969920"/>
            <a:ext cx="2742840" cy="14619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i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visit(Constant e)</a:t>
            </a:r>
            <a:br/>
            <a:r>
              <a:rPr lang="en-US" sz="1800" b="0" i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visit(VarExp e)</a:t>
            </a:r>
            <a:br/>
            <a:r>
              <a:rPr lang="en-US" sz="1800" b="0" i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visit(NotExp e) </a:t>
            </a:r>
            <a:br/>
            <a:r>
              <a:rPr lang="en-US" sz="1800" b="0" i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visit(AndExp e) </a:t>
            </a:r>
            <a:br/>
            <a:r>
              <a:rPr lang="en-US" sz="1800" b="0" i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visit(OrExp e) 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885" name="Line 4"/>
          <p:cNvSpPr/>
          <p:nvPr/>
        </p:nvSpPr>
        <p:spPr>
          <a:xfrm>
            <a:off x="2438280" y="3886200"/>
            <a:ext cx="5181480" cy="3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6" name="Line 5"/>
          <p:cNvSpPr/>
          <p:nvPr/>
        </p:nvSpPr>
        <p:spPr>
          <a:xfrm>
            <a:off x="4190760" y="3429000"/>
            <a:ext cx="360" cy="4572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7" name="CustomShape 6"/>
          <p:cNvSpPr/>
          <p:nvPr/>
        </p:nvSpPr>
        <p:spPr>
          <a:xfrm>
            <a:off x="4038480" y="3429000"/>
            <a:ext cx="304560" cy="22824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8" name="CustomShape 7"/>
          <p:cNvSpPr/>
          <p:nvPr/>
        </p:nvSpPr>
        <p:spPr>
          <a:xfrm>
            <a:off x="1905120" y="4495680"/>
            <a:ext cx="2742840" cy="364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i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EvaluateVisitor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889" name="CustomShape 8"/>
          <p:cNvSpPr/>
          <p:nvPr/>
        </p:nvSpPr>
        <p:spPr>
          <a:xfrm>
            <a:off x="1905120" y="4865760"/>
            <a:ext cx="2742840" cy="14619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visit(Constant e)</a:t>
            </a:r>
            <a:br/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visit(VarExp e)</a:t>
            </a:r>
            <a:br/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visit(NotExp e) </a:t>
            </a:r>
            <a:br/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visit(AndExp e) </a:t>
            </a:r>
            <a:br/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visit(OrExp e) 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890" name="Line 9"/>
          <p:cNvSpPr/>
          <p:nvPr/>
        </p:nvSpPr>
        <p:spPr>
          <a:xfrm>
            <a:off x="2438280" y="3886200"/>
            <a:ext cx="360" cy="5331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1" name="CustomShape 10"/>
          <p:cNvSpPr/>
          <p:nvPr/>
        </p:nvSpPr>
        <p:spPr>
          <a:xfrm>
            <a:off x="6324480" y="4506840"/>
            <a:ext cx="2742840" cy="364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i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PrettyPrintVisitor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892" name="CustomShape 11"/>
          <p:cNvSpPr/>
          <p:nvPr/>
        </p:nvSpPr>
        <p:spPr>
          <a:xfrm>
            <a:off x="6324480" y="4876920"/>
            <a:ext cx="2742840" cy="14619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visit(Constant e)</a:t>
            </a:r>
            <a:br/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visit(VarExp e)</a:t>
            </a:r>
            <a:br/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visit(NotExp e) </a:t>
            </a:r>
            <a:br/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visit(AndExp e) </a:t>
            </a:r>
            <a:br/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visit(OrExp e) 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893" name="Line 12"/>
          <p:cNvSpPr/>
          <p:nvPr/>
        </p:nvSpPr>
        <p:spPr>
          <a:xfrm>
            <a:off x="7619760" y="3886200"/>
            <a:ext cx="360" cy="5331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4" name="TextShape 1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895" name="TextShape 1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646DE0BF-3AB9-426F-AED6-BE5BB9B8643B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100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latin typeface="Calibri Light"/>
              </a:rPr>
              <a:t>Visitor Pattern</a:t>
            </a:r>
            <a:endParaRPr lang="en-US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7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000" b="0" strike="noStrike" spc="-1" dirty="0">
                <a:solidFill>
                  <a:srgbClr val="000000"/>
                </a:solidFill>
                <a:latin typeface="Calibri"/>
              </a:rPr>
              <a:t>Must add definitions of visit (in Visitor hierarchy) and accept (in Object hierarchy)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000" b="0" strike="noStrike" spc="-1" dirty="0">
                <a:solidFill>
                  <a:srgbClr val="000000"/>
                </a:solidFill>
                <a:latin typeface="Calibri"/>
              </a:rPr>
              <a:t>visit may do many different things: evaluate, count nodes, pretty print, etc.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000" b="0" strike="noStrike" spc="-1" dirty="0">
                <a:solidFill>
                  <a:srgbClr val="000000"/>
                </a:solidFill>
                <a:latin typeface="Calibri"/>
              </a:rPr>
              <a:t>It is easy to add operations (a new Visitor class), hard to add nodes (must modify entire hierarchy of Visitors)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000" b="0" strike="noStrike" spc="-1" dirty="0">
                <a:solidFill>
                  <a:srgbClr val="000000"/>
                </a:solidFill>
                <a:latin typeface="Calibri"/>
              </a:rPr>
              <a:t>Visitors are similar to iterators but different because they have knowledge of structure not just sequence</a:t>
            </a:r>
          </a:p>
        </p:txBody>
      </p:sp>
      <p:sp>
        <p:nvSpPr>
          <p:cNvPr id="898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899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99AE0A94-BEBE-4F9F-8831-E40B89E10025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101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6AAE52-0C8A-485D-BD2D-395B5782D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050" y="0"/>
            <a:ext cx="92458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6A491C-14FC-45B3-B4A0-39056A853072}"/>
              </a:ext>
            </a:extLst>
          </p:cNvPr>
          <p:cNvSpPr txBox="1"/>
          <p:nvPr/>
        </p:nvSpPr>
        <p:spPr>
          <a:xfrm>
            <a:off x="619828" y="2786158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BoolDemo2.java</a:t>
            </a:r>
          </a:p>
        </p:txBody>
      </p:sp>
    </p:spTree>
    <p:extLst>
      <p:ext uri="{BB962C8B-B14F-4D97-AF65-F5344CB8AC3E}">
        <p14:creationId xmlns:p14="http://schemas.microsoft.com/office/powerpoint/2010/main" val="185169232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3706C-E98E-4976-8460-93F35CA76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Visitor Pattern Dispatch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718CB-A7EE-4845-B608-7FBF24236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BoolDemo2 </a:t>
            </a:r>
          </a:p>
          <a:p>
            <a:r>
              <a:rPr lang="en-US" dirty="0" err="1"/>
              <a:t>exp.accept</a:t>
            </a:r>
            <a:r>
              <a:rPr lang="en-US" dirty="0"/>
              <a:t>(new </a:t>
            </a:r>
            <a:r>
              <a:rPr lang="en-US" dirty="0" err="1"/>
              <a:t>EvaluateVisitor</a:t>
            </a:r>
            <a:r>
              <a:rPr lang="en-US" dirty="0"/>
              <a:t>(c))</a:t>
            </a:r>
          </a:p>
          <a:p>
            <a:pPr lvl="1"/>
            <a:r>
              <a:rPr lang="en-US" dirty="0"/>
              <a:t>We pass exp's accept() method an instance of an evaluator</a:t>
            </a:r>
          </a:p>
          <a:p>
            <a:pPr lvl="1"/>
            <a:r>
              <a:rPr lang="en-US" dirty="0" err="1"/>
              <a:t>OrExp</a:t>
            </a:r>
            <a:r>
              <a:rPr lang="en-US" dirty="0"/>
              <a:t> passes the evaluator to its children, when done, it calls the evaluator’s visit </a:t>
            </a:r>
            <a:r>
              <a:rPr lang="en-US"/>
              <a:t>method which calculates </a:t>
            </a:r>
            <a:r>
              <a:rPr lang="en-US" dirty="0"/>
              <a:t>the result.</a:t>
            </a:r>
          </a:p>
          <a:p>
            <a:r>
              <a:rPr lang="en-US" dirty="0"/>
              <a:t>To add </a:t>
            </a:r>
            <a:r>
              <a:rPr lang="en-US" dirty="0" err="1"/>
              <a:t>PrettyPrint</a:t>
            </a:r>
            <a:r>
              <a:rPr lang="en-US" dirty="0"/>
              <a:t>, we need to add a </a:t>
            </a:r>
            <a:r>
              <a:rPr lang="en-US" dirty="0" err="1"/>
              <a:t>PrettyPrint</a:t>
            </a:r>
            <a:r>
              <a:rPr lang="en-US" dirty="0"/>
              <a:t> Visitor which does the printing. </a:t>
            </a:r>
            <a:r>
              <a:rPr lang="en-US" dirty="0" err="1"/>
              <a:t>PrettyPrint</a:t>
            </a:r>
            <a:r>
              <a:rPr lang="en-US" dirty="0"/>
              <a:t> would implement Visitor.</a:t>
            </a:r>
          </a:p>
          <a:p>
            <a:pPr lvl="1"/>
            <a:r>
              <a:rPr lang="en-US" dirty="0"/>
              <a:t>Open/closed principle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4D348-3669-4E53-A61F-82B73A349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CSCI 2600 Spring 2021</a:t>
            </a:r>
          </a:p>
        </p:txBody>
      </p:sp>
    </p:spTree>
    <p:extLst>
      <p:ext uri="{BB962C8B-B14F-4D97-AF65-F5344CB8AC3E}">
        <p14:creationId xmlns:p14="http://schemas.microsoft.com/office/powerpoint/2010/main" val="299293533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latin typeface="Calibri Light"/>
              </a:rPr>
              <a:t>Visitor Pattern’s </a:t>
            </a:r>
            <a:br>
              <a:rPr dirty="0"/>
            </a:br>
            <a:r>
              <a:rPr lang="en-US" sz="4400" b="0" strike="noStrike" spc="-1" dirty="0">
                <a:solidFill>
                  <a:srgbClr val="FF0000"/>
                </a:solidFill>
                <a:latin typeface="Calibri Light"/>
              </a:rPr>
              <a:t>Double Dispatch</a:t>
            </a:r>
            <a:endParaRPr lang="en-US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9" name="TextShape 2"/>
          <p:cNvSpPr txBox="1"/>
          <p:nvPr/>
        </p:nvSpPr>
        <p:spPr>
          <a:xfrm>
            <a:off x="1600200" y="1792440"/>
            <a:ext cx="10293056" cy="4532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n-US" sz="2400" b="1" u="sng" strike="noStrike" spc="-1" dirty="0" err="1">
                <a:solidFill>
                  <a:srgbClr val="000000"/>
                </a:solidFill>
                <a:uFillTx/>
                <a:latin typeface="Courier New"/>
              </a:rPr>
              <a:t>myExp.</a:t>
            </a:r>
            <a:r>
              <a:rPr lang="en-US" sz="2400" b="1" u="sng" strike="noStrike" spc="-1" dirty="0" err="1">
                <a:solidFill>
                  <a:srgbClr val="008000"/>
                </a:solidFill>
                <a:uFillTx/>
                <a:latin typeface="Courier New"/>
              </a:rPr>
              <a:t>accept</a:t>
            </a:r>
            <a:r>
              <a:rPr lang="en-US" sz="2400" b="1" u="sng" strike="noStrike" spc="-1" dirty="0">
                <a:solidFill>
                  <a:srgbClr val="000000"/>
                </a:solidFill>
                <a:uFillTx/>
                <a:latin typeface="Courier New"/>
              </a:rPr>
              <a:t>(v)</a:t>
            </a:r>
            <a:r>
              <a:rPr lang="en-US" sz="2400" b="0" strike="noStrike" spc="-1" dirty="0">
                <a:solidFill>
                  <a:srgbClr val="0000FF"/>
                </a:solidFill>
                <a:latin typeface="Calibri"/>
              </a:rPr>
              <a:t>: we want to choose the right operation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myExp.</a:t>
            </a:r>
            <a:r>
              <a:rPr lang="en-US" sz="2400" b="1" strike="noStrike" spc="-1" dirty="0" err="1">
                <a:solidFill>
                  <a:srgbClr val="008000"/>
                </a:solidFill>
                <a:latin typeface="Courier New"/>
              </a:rPr>
              <a:t>accept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(v)</a:t>
            </a:r>
            <a:r>
              <a:rPr lang="en-US" sz="2400" b="0" strike="noStrike" spc="-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// dynamically dispatch the right</a:t>
            </a:r>
          </a:p>
          <a:p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                                        // implementation of </a:t>
            </a:r>
            <a:r>
              <a:rPr lang="en-US" sz="2400" b="1" strike="noStrike" spc="-1" dirty="0">
                <a:solidFill>
                  <a:srgbClr val="008000"/>
                </a:solidFill>
                <a:latin typeface="Courier New"/>
              </a:rPr>
              <a:t>accept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, e.g.,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AndExp.</a:t>
            </a:r>
            <a:r>
              <a:rPr lang="en-US" sz="2400" b="1" strike="noStrike" spc="-1" dirty="0" err="1">
                <a:solidFill>
                  <a:srgbClr val="008000"/>
                </a:solidFill>
                <a:latin typeface="Courier New"/>
              </a:rPr>
              <a:t>accept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class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AndExp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{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  void </a:t>
            </a:r>
            <a:r>
              <a:rPr lang="en-US" sz="2400" b="1" strike="noStrike" spc="-1" dirty="0">
                <a:solidFill>
                  <a:srgbClr val="008000"/>
                </a:solidFill>
                <a:latin typeface="Courier New"/>
              </a:rPr>
              <a:t>accept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(Visitor v) {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    …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	   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v.</a:t>
            </a:r>
            <a:r>
              <a:rPr lang="en-US" sz="2400" b="1" strike="noStrike" spc="-1" dirty="0" err="1">
                <a:solidFill>
                  <a:srgbClr val="FF0000"/>
                </a:solidFill>
                <a:latin typeface="Courier New"/>
              </a:rPr>
              <a:t>visit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(this);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 // at compile-time, chooses</a:t>
            </a:r>
          </a:p>
          <a:p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  }                  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// </a:t>
            </a:r>
            <a:r>
              <a:rPr lang="en-US" sz="24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b="1" strike="noStrike" spc="-1" dirty="0">
                <a:solidFill>
                  <a:srgbClr val="FF0000"/>
                </a:solidFill>
                <a:latin typeface="Courier New"/>
              </a:rPr>
              <a:t>visit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AndExp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)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. At </a:t>
            </a:r>
          </a:p>
          <a:p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}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	     // runtime, dispatches the right implementation of </a:t>
            </a:r>
            <a:br>
              <a:rPr dirty="0"/>
            </a:b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          // </a:t>
            </a:r>
            <a:r>
              <a:rPr lang="en-US" sz="2400" b="1" strike="noStrike" spc="-1" dirty="0">
                <a:solidFill>
                  <a:srgbClr val="FF0000"/>
                </a:solidFill>
                <a:latin typeface="Courier New"/>
              </a:rPr>
              <a:t>visit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AndExp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)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, e.g.,</a:t>
            </a:r>
            <a:br>
              <a:rPr dirty="0"/>
            </a:b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          //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EvaluateVisitor.</a:t>
            </a:r>
            <a:r>
              <a:rPr lang="en-US" sz="2400" b="1" strike="noStrike" spc="-1" dirty="0" err="1">
                <a:solidFill>
                  <a:srgbClr val="FF0000"/>
                </a:solidFill>
                <a:latin typeface="Courier New"/>
              </a:rPr>
              <a:t>visit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AndExp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)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920" name="Table 3"/>
          <p:cNvGraphicFramePr/>
          <p:nvPr/>
        </p:nvGraphicFramePr>
        <p:xfrm>
          <a:off x="6934320" y="228600"/>
          <a:ext cx="3504960" cy="1380960"/>
        </p:xfrm>
        <a:graphic>
          <a:graphicData uri="http://schemas.openxmlformats.org/drawingml/2006/table">
            <a:tbl>
              <a:tblPr/>
              <a:tblGrid>
                <a:gridCol w="1132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VarExp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AndExp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evaluate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pretty- print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21" name="CustomShape 4"/>
          <p:cNvSpPr/>
          <p:nvPr/>
        </p:nvSpPr>
        <p:spPr>
          <a:xfrm>
            <a:off x="8077320" y="1143000"/>
            <a:ext cx="1066320" cy="304560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  <a:effectLst>
            <a:outerShdw dist="23040" dir="540000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922" name="CustomShape 5"/>
          <p:cNvSpPr/>
          <p:nvPr/>
        </p:nvSpPr>
        <p:spPr>
          <a:xfrm>
            <a:off x="9296280" y="685800"/>
            <a:ext cx="1066320" cy="304560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  <a:effectLst>
            <a:outerShdw dist="23040" dir="540000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923" name="TextShape 6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924" name="TextShape 7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AB259338-1218-4889-A1D4-7653DF1EBBB3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104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Effect">
                      <p:stCondLst>
                        <p:cond delay="indefinite"/>
                      </p:stCondLst>
                      <p:childTnLst>
                        <p:par>
                          <p:cTn id="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Effect">
                      <p:stCondLst>
                        <p:cond delay="indefinite"/>
                      </p:stCondLst>
                      <p:childTnLst>
                        <p:par>
                          <p:cTn id="1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Design Patterns Summary so Far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6" name="TextShape 2"/>
          <p:cNvSpPr txBox="1"/>
          <p:nvPr/>
        </p:nvSpPr>
        <p:spPr>
          <a:xfrm>
            <a:off x="1752480" y="1447920"/>
            <a:ext cx="8915040" cy="4532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FF0000"/>
                </a:solidFill>
                <a:latin typeface="Calibri"/>
              </a:rPr>
              <a:t>Factory method</a:t>
            </a: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2800" b="0" strike="noStrike" spc="-1">
                <a:solidFill>
                  <a:srgbClr val="FF0000"/>
                </a:solidFill>
                <a:latin typeface="Calibri"/>
              </a:rPr>
              <a:t>Factory class</a:t>
            </a: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2800" b="0" strike="noStrike" spc="-1">
                <a:solidFill>
                  <a:srgbClr val="FF0000"/>
                </a:solidFill>
                <a:latin typeface="Calibri"/>
              </a:rPr>
              <a:t>Prototype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Creational patterns: address problem that constructors can’t return subtypes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FF0000"/>
                </a:solidFill>
                <a:latin typeface="Calibri"/>
              </a:rPr>
              <a:t>Singleton</a:t>
            </a: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2800" b="0" strike="noStrike" spc="-1">
                <a:solidFill>
                  <a:srgbClr val="FF0000"/>
                </a:solidFill>
                <a:latin typeface="Calibri"/>
              </a:rPr>
              <a:t>Interning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Creational patterns: address problem that constructors always return a new instance of class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Wrappers: </a:t>
            </a:r>
            <a:r>
              <a:rPr lang="en-US" sz="2800" b="0" strike="noStrike" spc="-1">
                <a:solidFill>
                  <a:srgbClr val="FF0000"/>
                </a:solidFill>
                <a:latin typeface="Calibri"/>
              </a:rPr>
              <a:t>Adapter</a:t>
            </a: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2800" b="0" strike="noStrike" spc="-1">
                <a:solidFill>
                  <a:srgbClr val="FF0000"/>
                </a:solidFill>
                <a:latin typeface="Calibri"/>
              </a:rPr>
              <a:t>Decorator</a:t>
            </a: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2800" b="0" strike="noStrike" spc="-1">
                <a:solidFill>
                  <a:srgbClr val="FF0000"/>
                </a:solidFill>
                <a:latin typeface="Calibri"/>
              </a:rPr>
              <a:t>Proxy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Structural patterns: when we want to change interface or functionality of an existing class, or restrict access to an object</a:t>
            </a:r>
          </a:p>
        </p:txBody>
      </p:sp>
      <p:sp>
        <p:nvSpPr>
          <p:cNvPr id="927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928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3D9169B6-C036-4B3B-9BB3-13068221645E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105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Design Patterns Summary so Far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0" name="TextShape 2"/>
          <p:cNvSpPr txBox="1"/>
          <p:nvPr/>
        </p:nvSpPr>
        <p:spPr>
          <a:xfrm>
            <a:off x="1752480" y="1600200"/>
            <a:ext cx="8915040" cy="4532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FF0000"/>
                </a:solidFill>
                <a:latin typeface="Calibri"/>
              </a:rPr>
              <a:t>Composite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A structural pattern: expresses whole-part structures, gives uniform interface to client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FF0000"/>
                </a:solidFill>
                <a:latin typeface="Calibri"/>
              </a:rPr>
              <a:t>Interpreter</a:t>
            </a: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2800" b="0" strike="noStrike" spc="-1">
                <a:solidFill>
                  <a:srgbClr val="FF0000"/>
                </a:solidFill>
                <a:latin typeface="Calibri"/>
              </a:rPr>
              <a:t>Procedural</a:t>
            </a: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2800" b="0" strike="noStrike" spc="-1">
                <a:solidFill>
                  <a:srgbClr val="FF0000"/>
                </a:solidFill>
                <a:latin typeface="Calibri"/>
              </a:rPr>
              <a:t>Visitor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Behavioral patterns: address the problem of how to traverse composite structures</a:t>
            </a:r>
          </a:p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1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932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B200FCA6-BB75-4AD6-965F-C8862B936725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106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30E126-A18C-437D-B2CD-693FC6830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700087"/>
            <a:ext cx="9067800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07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2152800" y="76320"/>
            <a:ext cx="7886520" cy="6249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Example: bicycle spokes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TextShape 2"/>
          <p:cNvSpPr txBox="1"/>
          <p:nvPr/>
        </p:nvSpPr>
        <p:spPr>
          <a:xfrm>
            <a:off x="2209680" y="73512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32 to 36 spokes per wheel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Only 3 varieties per bike model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In a bike race, hundreds of spoke varieties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Thousands of instances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CustomShape 3"/>
          <p:cNvSpPr/>
          <p:nvPr/>
        </p:nvSpPr>
        <p:spPr>
          <a:xfrm>
            <a:off x="2863080" y="2552760"/>
            <a:ext cx="5336640" cy="393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class Wheel {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FullSpoke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[] spokes;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	...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} 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class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FullSpoke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{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int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length;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int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diameter;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	bool tapered;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	Metal material;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	float weight;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	float threading;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	bool crimped;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int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location; // rim and hub holes this is installed in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</p:txBody>
      </p:sp>
      <p:sp>
        <p:nvSpPr>
          <p:cNvPr id="166" name="TextShape 4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167" name="TextShape 5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45F119D5-3963-4396-B2FF-785E20B77AF0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12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Alternatives to FullSpoke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CustomShape 2"/>
          <p:cNvSpPr/>
          <p:nvPr/>
        </p:nvSpPr>
        <p:spPr>
          <a:xfrm>
            <a:off x="2835720" y="1407240"/>
            <a:ext cx="2273400" cy="283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class IntrinsicSpoke {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	int length;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	int diameter;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	boolean tapered;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	Metal material;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	float weight;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	float threading;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	boolean crimped;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}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170" name="CustomShape 3"/>
          <p:cNvSpPr/>
          <p:nvPr/>
        </p:nvSpPr>
        <p:spPr>
          <a:xfrm>
            <a:off x="2590920" y="3936600"/>
            <a:ext cx="5047920" cy="146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class InstalledSpokeFull extends IntrinsicSpoke {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  int location;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}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171" name="CustomShape 4"/>
          <p:cNvSpPr/>
          <p:nvPr/>
        </p:nvSpPr>
        <p:spPr>
          <a:xfrm>
            <a:off x="2382840" y="5162760"/>
            <a:ext cx="594324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class InstalledSpokeWrapper {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	IntrinsicSpoke s; // refer to interned object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	int location;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}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72" name="CustomShape 5"/>
          <p:cNvSpPr/>
          <p:nvPr/>
        </p:nvSpPr>
        <p:spPr>
          <a:xfrm>
            <a:off x="7018560" y="1873080"/>
            <a:ext cx="1676160" cy="1052280"/>
          </a:xfrm>
          <a:prstGeom prst="wedgeRectCallout">
            <a:avLst>
              <a:gd name="adj1" fmla="val -144830"/>
              <a:gd name="adj2" fmla="val 150361"/>
            </a:avLst>
          </a:prstGeom>
          <a:solidFill>
            <a:srgbClr val="FFFFFF"/>
          </a:solidFill>
          <a:ln w="12600">
            <a:solidFill>
              <a:srgbClr val="70AD4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Doesn’t save space.</a:t>
            </a: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Same as FullSpoke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73" name="CustomShape 6"/>
          <p:cNvSpPr/>
          <p:nvPr/>
        </p:nvSpPr>
        <p:spPr>
          <a:xfrm>
            <a:off x="8229600" y="4724280"/>
            <a:ext cx="1523520" cy="1069560"/>
          </a:xfrm>
          <a:prstGeom prst="wedgeRectCallout">
            <a:avLst>
              <a:gd name="adj1" fmla="val -101715"/>
              <a:gd name="adj2" fmla="val 36302"/>
            </a:avLst>
          </a:prstGeom>
          <a:solidFill>
            <a:srgbClr val="FFFFFF"/>
          </a:solidFill>
          <a:ln w="12600">
            <a:solidFill>
              <a:srgbClr val="70AD4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Composition -</a:t>
            </a:r>
            <a:endParaRPr lang="en-US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Saves space because of interning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174" name="TextShape 7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175" name="TextShape 8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C8FD51C5-FB8F-4749-A197-7DE4242795DB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13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E5E1E3FF-29B0-4B44-AC7D-14C065523D94}"/>
              </a:ext>
            </a:extLst>
          </p:cNvPr>
          <p:cNvSpPr/>
          <p:nvPr/>
        </p:nvSpPr>
        <p:spPr>
          <a:xfrm>
            <a:off x="627797" y="1873080"/>
            <a:ext cx="1755043" cy="872390"/>
          </a:xfrm>
          <a:prstGeom prst="wedgeRectCallout">
            <a:avLst>
              <a:gd name="adj1" fmla="val 120752"/>
              <a:gd name="adj2" fmla="val 1032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Intern </a:t>
            </a:r>
            <a:r>
              <a:rPr lang="en-US" dirty="0" err="1"/>
              <a:t>IntrinsicSpoke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Align (true) a Wheel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CustomShape 2"/>
          <p:cNvSpPr/>
          <p:nvPr/>
        </p:nvSpPr>
        <p:spPr>
          <a:xfrm>
            <a:off x="3323520" y="1295280"/>
            <a:ext cx="6430080" cy="475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class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FullSpoke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{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	// Tension the spoke by turning the nipple the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	// specified number of turns.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	void tighten(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int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turns) {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                   ... location ... // location is a field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	}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}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class Wheel {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FullSpoke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[] spokes;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	void align() {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		while ( wheel is misaligned) {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			// tension the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ith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spoke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                                                  ... spokes[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i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].tighten(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numturns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) ...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		}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	}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}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</p:txBody>
      </p:sp>
      <p:sp>
        <p:nvSpPr>
          <p:cNvPr id="178" name="CustomShape 3"/>
          <p:cNvSpPr/>
          <p:nvPr/>
        </p:nvSpPr>
        <p:spPr>
          <a:xfrm>
            <a:off x="9010800" y="3200400"/>
            <a:ext cx="1142640" cy="1371240"/>
          </a:xfrm>
          <a:prstGeom prst="wedgeRectCallout">
            <a:avLst>
              <a:gd name="adj1" fmla="val -85539"/>
              <a:gd name="adj2" fmla="val 58110"/>
            </a:avLst>
          </a:prstGeom>
          <a:solidFill>
            <a:srgbClr val="FFFFFF"/>
          </a:solidFill>
          <a:ln w="12600">
            <a:solidFill>
              <a:srgbClr val="70AD4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What is value of location in spokes[i]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79" name="TextShape 4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180" name="TextShape 5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904017EC-0C9E-4CAE-891E-E964A2972A15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14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Flyweight code to true (align) a wheel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1338147" y="1676520"/>
            <a:ext cx="9879980" cy="420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class </a:t>
            </a:r>
            <a:r>
              <a:rPr lang="en-US" sz="1800" b="0" strike="noStrike" spc="-1" dirty="0" err="1">
                <a:solidFill>
                  <a:srgbClr val="0070C0"/>
                </a:solidFill>
                <a:latin typeface="Calibri"/>
              </a:rPr>
              <a:t>IntrinsicSpoke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{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	void tighten(int turns, int location) {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		... location ... // location is a </a:t>
            </a:r>
            <a:r>
              <a:rPr lang="en-US" sz="1800" b="0" strike="noStrike" spc="-1" dirty="0">
                <a:solidFill>
                  <a:srgbClr val="0070C0"/>
                </a:solidFill>
                <a:latin typeface="Calibri"/>
              </a:rPr>
              <a:t>parameter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	}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}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class Wheel {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1800" b="0" strike="noStrike" spc="-1" dirty="0" err="1">
                <a:solidFill>
                  <a:srgbClr val="0070C0"/>
                </a:solidFill>
                <a:latin typeface="Calibri"/>
              </a:rPr>
              <a:t>IntrinsicSpoke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[] spokes;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	void align() {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		while (wheel is misaligned) {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		// tension the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ith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spoke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			... spokes[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i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].tighten(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numturns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i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) ... // pass the location to tighten()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		}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	}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}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</p:txBody>
      </p:sp>
      <p:sp>
        <p:nvSpPr>
          <p:cNvPr id="183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184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45DA9CC0-54EF-4420-9427-C2BDCF360C36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15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Flyweight Pattern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What if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</a:rPr>
              <a:t>FullSpoke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 contains a wheel field pointing at the Wheel containing it?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Wheel methods pass </a:t>
            </a:r>
            <a:r>
              <a:rPr lang="en-US" sz="2400" b="0" i="1" strike="noStrike" spc="-1" dirty="0">
                <a:solidFill>
                  <a:srgbClr val="000000"/>
                </a:solidFill>
                <a:latin typeface="Calibri"/>
              </a:rPr>
              <a:t>this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 to the methods that use the wheel field.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What if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</a:rPr>
              <a:t>Fullspoke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 contains a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</a:rPr>
              <a:t>boolean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 indication of a broken spoke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Add an array of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</a:rPr>
              <a:t>booleans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 parallel to spokes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Flyweight used when there are very few mutable (extrinsic) fields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Complicates code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Use when profiling has determined that space is a serious problem  </a:t>
            </a:r>
          </a:p>
          <a:p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188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05E3C5C3-6511-47C9-980B-B8E8B47FC5E7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16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B79C5B-B74F-4604-8209-104690911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514" y="365040"/>
            <a:ext cx="10322806" cy="1325160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When to use the Flyweight Pattern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A7053F-8D09-4CA8-BC85-D8678F4472E6}"/>
              </a:ext>
            </a:extLst>
          </p:cNvPr>
          <p:cNvSpPr txBox="1"/>
          <p:nvPr/>
        </p:nvSpPr>
        <p:spPr>
          <a:xfrm>
            <a:off x="689847" y="2060977"/>
            <a:ext cx="10202665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Thousands of new instantiation occurrences of a memory intensive heavy object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objects created via the heavy object have very similar features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 every instantiation occurrence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object pool contains many similar objects and two objects from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pool don’t differ significantly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object creation consumes high memory usage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Objects have the shareable 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646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Wrappers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A wrapper uses composition/delegation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A wrapper is a thin layer over an encapsulated class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Modify the interface</a:t>
            </a:r>
          </a:p>
          <a:p>
            <a:pPr marL="1143000" lvl="2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 err="1">
                <a:solidFill>
                  <a:srgbClr val="000000"/>
                </a:solidFill>
                <a:latin typeface="Calibri"/>
              </a:rPr>
              <a:t>GraphWrapper</a:t>
            </a:r>
            <a:endParaRPr lang="en-US" sz="2100" b="0" strike="noStrike" spc="-1" dirty="0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Extend behavior of encapsulated class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Restrict access to encapsulated object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The encapsulated object (delegate) does most work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rgbClr val="000000"/>
                </a:solidFill>
                <a:latin typeface="Calibri"/>
              </a:rPr>
              <a:t>Wrapper is not a </a:t>
            </a:r>
            <a:r>
              <a:rPr lang="en-US" sz="2800" spc="-1" dirty="0" err="1">
                <a:solidFill>
                  <a:srgbClr val="000000"/>
                </a:solidFill>
                <a:latin typeface="Calibri"/>
              </a:rPr>
              <a:t>GoF</a:t>
            </a:r>
            <a:r>
              <a:rPr lang="en-US" sz="2800" spc="-1" dirty="0">
                <a:solidFill>
                  <a:srgbClr val="000000"/>
                </a:solidFill>
                <a:latin typeface="Calibri"/>
              </a:rPr>
              <a:t> pattern</a:t>
            </a:r>
          </a:p>
          <a:p>
            <a:pPr marL="685800" lvl="1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Similar to Adapter and Façade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Calibri"/>
              </a:rPr>
              <a:t>GoF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 patterns </a:t>
            </a:r>
          </a:p>
        </p:txBody>
      </p:sp>
      <p:sp>
        <p:nvSpPr>
          <p:cNvPr id="191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192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E6FA4F8F-C501-4600-B705-38B1FC969246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18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193" name="Picture 192"/>
          <p:cNvPicPr/>
          <p:nvPr/>
        </p:nvPicPr>
        <p:blipFill>
          <a:blip r:embed="rId3"/>
          <a:stretch/>
        </p:blipFill>
        <p:spPr>
          <a:xfrm>
            <a:off x="9175320" y="91440"/>
            <a:ext cx="2894760" cy="2318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F3ECC-9ECA-47B4-B07E-AEFCCCF7D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-US" spc="-1" dirty="0">
                <a:solidFill>
                  <a:srgbClr val="000000"/>
                </a:solidFill>
                <a:latin typeface="Calibri Light"/>
              </a:rPr>
              <a:t>Structural Patterns</a:t>
            </a:r>
            <a:br>
              <a:rPr lang="en-US" spc="-1" dirty="0">
                <a:solidFill>
                  <a:srgbClr val="000000"/>
                </a:solidFill>
                <a:latin typeface="Calibri"/>
              </a:rPr>
            </a:b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46E40D6-8BE7-464D-97EE-D4A72E17E3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185478"/>
              </p:ext>
            </p:extLst>
          </p:nvPr>
        </p:nvGraphicFramePr>
        <p:xfrm>
          <a:off x="1785257" y="2504923"/>
          <a:ext cx="8127999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00476659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22688752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1231889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Pattern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Interface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142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Adapter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Different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480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Decorator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Different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Same/Different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328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Proxy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672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8814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Design Patterns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TextShape 2"/>
          <p:cNvSpPr txBox="1"/>
          <p:nvPr/>
        </p:nvSpPr>
        <p:spPr>
          <a:xfrm>
            <a:off x="1752480" y="1447920"/>
            <a:ext cx="8915040" cy="4532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</a:pPr>
            <a:r>
              <a:rPr lang="en-US" sz="2800" b="0" strike="noStrike" spc="-1" dirty="0" err="1">
                <a:solidFill>
                  <a:srgbClr val="FF0000"/>
                </a:solidFill>
                <a:latin typeface="Calibri"/>
                <a:ea typeface="ＭＳ Ｐゴシック"/>
              </a:rPr>
              <a:t>FlyWeight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Many objects are similar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spc="-1" dirty="0">
                <a:solidFill>
                  <a:srgbClr val="000000"/>
                </a:solidFill>
                <a:latin typeface="Calibri"/>
                <a:ea typeface="ＭＳ Ｐゴシック"/>
              </a:rPr>
              <a:t>Objects have many common components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Wrappers: </a:t>
            </a:r>
            <a:r>
              <a:rPr lang="en-US" sz="2800" b="0" strike="noStrike" spc="-1" dirty="0">
                <a:solidFill>
                  <a:srgbClr val="FF0000"/>
                </a:solidFill>
                <a:latin typeface="Calibri"/>
                <a:ea typeface="ＭＳ Ｐゴシック"/>
              </a:rPr>
              <a:t>Adapter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, </a:t>
            </a:r>
            <a:r>
              <a:rPr lang="en-US" sz="2800" b="0" strike="noStrike" spc="-1" dirty="0">
                <a:solidFill>
                  <a:srgbClr val="FF0000"/>
                </a:solidFill>
                <a:latin typeface="Calibri"/>
                <a:ea typeface="ＭＳ Ｐゴシック"/>
              </a:rPr>
              <a:t>Decorator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, </a:t>
            </a:r>
            <a:r>
              <a:rPr lang="en-US" sz="2800" b="0" strike="noStrike" spc="-1" dirty="0">
                <a:solidFill>
                  <a:srgbClr val="FF0000"/>
                </a:solidFill>
                <a:latin typeface="Calibri"/>
                <a:ea typeface="ＭＳ Ｐゴシック"/>
              </a:rPr>
              <a:t>Proxy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Structural patterns: when we want to change interface or functionality of an existing class, or restrict access to an object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FF0000"/>
                </a:solidFill>
                <a:latin typeface="Calibri"/>
                <a:ea typeface="ＭＳ Ｐゴシック"/>
              </a:rPr>
              <a:t>Composite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A structural pattern: expresses whole-part structures, gives uniform interface to client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Patterns for traversal of composites: </a:t>
            </a:r>
            <a:r>
              <a:rPr lang="en-US" sz="2800" b="0" strike="noStrike" spc="-1" dirty="0">
                <a:solidFill>
                  <a:srgbClr val="FF0000"/>
                </a:solidFill>
                <a:latin typeface="Calibri"/>
                <a:ea typeface="Arial"/>
              </a:rPr>
              <a:t>Interpreter, Procedural and Visitor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136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492B0AAA-A4A0-46F4-A2EC-2B75DDCD71AF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FF0000"/>
                </a:solidFill>
                <a:latin typeface="Calibri Light"/>
              </a:rPr>
              <a:t>Adapter</a:t>
            </a: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 Pattern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The purpose of the Adapter is: 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change an interface, without changing the functionality of the encapsulated class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Allows reuse of functionality 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Protects client from modification of encapsulated class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Reasons 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Rename methods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Convert units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spc="-1" dirty="0">
                <a:solidFill>
                  <a:srgbClr val="000000"/>
                </a:solidFill>
                <a:latin typeface="Calibri"/>
              </a:rPr>
              <a:t>Reformat output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Example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Angles passed in radians instead of degrees</a:t>
            </a:r>
          </a:p>
        </p:txBody>
      </p:sp>
      <p:sp>
        <p:nvSpPr>
          <p:cNvPr id="200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201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53A99889-7256-4860-BDFA-18E509CDAF51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20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202" name="Picture 201"/>
          <p:cNvPicPr/>
          <p:nvPr/>
        </p:nvPicPr>
        <p:blipFill>
          <a:blip r:embed="rId3"/>
          <a:stretch/>
        </p:blipFill>
        <p:spPr>
          <a:xfrm>
            <a:off x="9064800" y="142920"/>
            <a:ext cx="2913840" cy="1777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Adapter Pattern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8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rgbClr val="000000"/>
                </a:solidFill>
                <a:latin typeface="Calibri"/>
              </a:rPr>
              <a:t>B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ridge between two incompatible interfaces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rgbClr val="000000"/>
                </a:solidFill>
                <a:latin typeface="Calibri"/>
              </a:rPr>
              <a:t>S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ingle class which is responsible to join functionalities of independent or incompatible interfaces. 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Example: SD card reader which acts as an adapter between memory card and a laptop.</a:t>
            </a:r>
          </a:p>
        </p:txBody>
      </p:sp>
      <p:sp>
        <p:nvSpPr>
          <p:cNvPr id="209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210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E4DB146C-0A32-4126-9791-D889A873000C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21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94724-5423-4391-B02A-48F4B1F5C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Adapter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CAB17-A4F2-4968-B73F-87B91A429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Mapping a user-friendly common interface to legacy-specific peculiar interfaces. 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Line and Rectangle both have draw methods 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Different classes, not subtypes of a common supertype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Adapter methods are subtypes of Shape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Provide a draw methods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Client codes against Shape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Client can use common methods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See AdapterDemo.java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3074D1-9EDE-41D2-8541-3EFEDAA78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2600 Spring 2021</a:t>
            </a:r>
          </a:p>
        </p:txBody>
      </p:sp>
    </p:spTree>
    <p:extLst>
      <p:ext uri="{BB962C8B-B14F-4D97-AF65-F5344CB8AC3E}">
        <p14:creationId xmlns:p14="http://schemas.microsoft.com/office/powerpoint/2010/main" val="2706421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A2106C-77F5-468F-BB3D-829434974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345" y="559558"/>
            <a:ext cx="9474473" cy="494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16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Adapter Example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2" name="Picture 3"/>
          <p:cNvPicPr/>
          <p:nvPr/>
        </p:nvPicPr>
        <p:blipFill>
          <a:blip r:embed="rId3"/>
          <a:stretch/>
        </p:blipFill>
        <p:spPr>
          <a:xfrm>
            <a:off x="3153240" y="1787760"/>
            <a:ext cx="5333760" cy="3685680"/>
          </a:xfrm>
          <a:prstGeom prst="rect">
            <a:avLst/>
          </a:prstGeom>
          <a:ln>
            <a:noFill/>
          </a:ln>
        </p:spPr>
      </p:pic>
      <p:sp>
        <p:nvSpPr>
          <p:cNvPr id="213" name="CustomShape 2"/>
          <p:cNvSpPr/>
          <p:nvPr/>
        </p:nvSpPr>
        <p:spPr>
          <a:xfrm>
            <a:off x="2838960" y="6091560"/>
            <a:ext cx="66733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https://www.tutorialspoint.com/design_pattern/adapter_pattern.htm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14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215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9C804185-3518-47BB-A69D-0D466AA177A8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24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356400" y="289080"/>
            <a:ext cx="507024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public interface MediaPlayer {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public void play(String audioType, String fileName);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}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17" name="CustomShape 2"/>
          <p:cNvSpPr/>
          <p:nvPr/>
        </p:nvSpPr>
        <p:spPr>
          <a:xfrm>
            <a:off x="356400" y="1525123"/>
            <a:ext cx="429588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public interface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AdvancedMediaPlayer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{	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 public void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playVlc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(String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fileName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);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 public void playMp4(String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fileName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);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}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218" name="CustomShape 3"/>
          <p:cNvSpPr/>
          <p:nvPr/>
        </p:nvSpPr>
        <p:spPr>
          <a:xfrm>
            <a:off x="6288840" y="95760"/>
            <a:ext cx="5797440" cy="338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public class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VlcPlayer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implements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AdvancedMediaPlayer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{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 @Override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 public void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playVlc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(String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fileName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) {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   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System.out.println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("Playing </a:t>
            </a:r>
            <a:r>
              <a:rPr lang="en-US" spc="-1" dirty="0" err="1">
                <a:solidFill>
                  <a:srgbClr val="000000"/>
                </a:solidFill>
                <a:latin typeface="Calibri"/>
              </a:rPr>
              <a:t>aac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file. Name: "+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fileName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);		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 }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 …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 @Override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 public void playMp4(String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fileName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) {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    //do nothing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 }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}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219" name="TextShape 4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220" name="TextShape 5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7ED9D416-720D-4735-A9FB-E3B42F30BE8E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25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21" name="CustomShape 6"/>
          <p:cNvSpPr/>
          <p:nvPr/>
        </p:nvSpPr>
        <p:spPr>
          <a:xfrm>
            <a:off x="6095700" y="3339000"/>
            <a:ext cx="6581880" cy="338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public class Mp4Player implements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AdvancedMediaPlayer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{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 @Override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 public void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playVlc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(String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fileName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) {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    //do nothing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 }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 @Override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 public void playMp4(String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fileName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) {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   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System.out.println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("Playing mp4 file. Name: "+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fileName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);		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 }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}</a:t>
            </a:r>
            <a:endParaRPr lang="en-US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Shape 1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223" name="TextShape 2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372D1945-7913-4E17-B16B-1171D853C844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26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224" name="Picture 3"/>
          <p:cNvPicPr/>
          <p:nvPr/>
        </p:nvPicPr>
        <p:blipFill>
          <a:blip r:embed="rId3"/>
          <a:stretch/>
        </p:blipFill>
        <p:spPr>
          <a:xfrm>
            <a:off x="2742840" y="130706"/>
            <a:ext cx="6705720" cy="6528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462240" y="537840"/>
            <a:ext cx="8188200" cy="612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public class AudioPlayer implements MediaPlayer {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MediaAdapter mediaAdapter;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@Override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public void play(String audioType, String fileName) {		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//inbuilt support to play mp3 music files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if(audioType.equalsIgnoreCase("mp3")){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   System.out.println("Playing mp3 file. Name: " + fileName);			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}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//mediaAdapter is providing support to play other file formats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else if(audioType.equalsIgnoreCase("vlc") || audioType.equalsIgnoreCase("mp4")){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   mediaAdapter = new MediaAdapter(audioType);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   mediaAdapter.play(audioType, fileName);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}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else{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   System.out.println("Invalid media. " + audioType + " format not supported");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}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}  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}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6850080" y="414720"/>
            <a:ext cx="5375160" cy="283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public class AdapterPatternDemo {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public static void main(String[] args) {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AudioPlayer audioPlayer = new AudioPlayer();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audioPlayer.play("mp3", "beyond the horizon.mp3");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audioPlayer.play("mp4", "alone.mp4");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audioPlayer.play("vlc", "far far away.vlc");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audioPlayer.play("avi", "mind me.avi");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}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}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27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228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017B924D-3045-4703-A1B5-E723A41777BE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27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FF0000"/>
                </a:solidFill>
                <a:latin typeface="Calibri Light"/>
              </a:rPr>
              <a:t>Adapter</a:t>
            </a:r>
            <a:r>
              <a:rPr lang="en-US" sz="4400" b="0" strike="noStrike" spc="-1" dirty="0">
                <a:solidFill>
                  <a:srgbClr val="000000"/>
                </a:solidFill>
                <a:latin typeface="Calibri Light"/>
              </a:rPr>
              <a:t> Pattern</a:t>
            </a:r>
            <a:endParaRPr lang="en-US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Motivation: reuse a class with an interface different than the class’ interface</a:t>
            </a:r>
          </a:p>
        </p:txBody>
      </p:sp>
      <p:sp>
        <p:nvSpPr>
          <p:cNvPr id="231" name="CustomShape 3"/>
          <p:cNvSpPr/>
          <p:nvPr/>
        </p:nvSpPr>
        <p:spPr>
          <a:xfrm>
            <a:off x="2666880" y="2830680"/>
            <a:ext cx="2209320" cy="609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800" b="0" i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Shape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32" name="CustomShape 4"/>
          <p:cNvSpPr/>
          <p:nvPr/>
        </p:nvSpPr>
        <p:spPr>
          <a:xfrm>
            <a:off x="2666880" y="3440160"/>
            <a:ext cx="2209320" cy="6854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800" b="0" i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BoundingBox()</a:t>
            </a:r>
            <a:br/>
            <a:r>
              <a:rPr lang="en-US" sz="1800" b="0" i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CreateManipulator()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33" name="CustomShape 5"/>
          <p:cNvSpPr/>
          <p:nvPr/>
        </p:nvSpPr>
        <p:spPr>
          <a:xfrm>
            <a:off x="3809880" y="5040360"/>
            <a:ext cx="2209320" cy="609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Text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34" name="CustomShape 6"/>
          <p:cNvSpPr/>
          <p:nvPr/>
        </p:nvSpPr>
        <p:spPr>
          <a:xfrm>
            <a:off x="3809880" y="5649840"/>
            <a:ext cx="2209320" cy="6854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BoundingBox()</a:t>
            </a:r>
            <a:br/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CreateManipulator()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35" name="CustomShape 7"/>
          <p:cNvSpPr/>
          <p:nvPr/>
        </p:nvSpPr>
        <p:spPr>
          <a:xfrm>
            <a:off x="1523880" y="5040360"/>
            <a:ext cx="2209320" cy="609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Line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36" name="CustomShape 8"/>
          <p:cNvSpPr/>
          <p:nvPr/>
        </p:nvSpPr>
        <p:spPr>
          <a:xfrm>
            <a:off x="1523880" y="5649840"/>
            <a:ext cx="2209320" cy="6854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BoundingBox()</a:t>
            </a:r>
            <a:br/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CreateManipulator()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37" name="CustomShape 9"/>
          <p:cNvSpPr/>
          <p:nvPr/>
        </p:nvSpPr>
        <p:spPr>
          <a:xfrm>
            <a:off x="7543800" y="3211560"/>
            <a:ext cx="2133360" cy="609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8" name="CustomShape 10"/>
          <p:cNvSpPr/>
          <p:nvPr/>
        </p:nvSpPr>
        <p:spPr>
          <a:xfrm>
            <a:off x="7543800" y="3821040"/>
            <a:ext cx="2133360" cy="761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GetExtent()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239" name="CustomShape 11"/>
          <p:cNvSpPr/>
          <p:nvPr/>
        </p:nvSpPr>
        <p:spPr>
          <a:xfrm>
            <a:off x="5562720" y="2830680"/>
            <a:ext cx="1142640" cy="5331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Editor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40" name="CustomShape 12"/>
          <p:cNvSpPr/>
          <p:nvPr/>
        </p:nvSpPr>
        <p:spPr>
          <a:xfrm rot="5400000">
            <a:off x="2743560" y="4011480"/>
            <a:ext cx="914040" cy="114264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1" name="CustomShape 13"/>
          <p:cNvSpPr/>
          <p:nvPr/>
        </p:nvSpPr>
        <p:spPr>
          <a:xfrm rot="5400000" flipH="1">
            <a:off x="3886200" y="4011840"/>
            <a:ext cx="914040" cy="114264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2" name="CustomShape 14"/>
          <p:cNvSpPr/>
          <p:nvPr/>
        </p:nvSpPr>
        <p:spPr>
          <a:xfrm>
            <a:off x="3657600" y="4125960"/>
            <a:ext cx="228240" cy="30456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Line 15"/>
          <p:cNvSpPr/>
          <p:nvPr/>
        </p:nvSpPr>
        <p:spPr>
          <a:xfrm flipH="1">
            <a:off x="4876560" y="3135240"/>
            <a:ext cx="685800" cy="360"/>
          </a:xfrm>
          <a:prstGeom prst="line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4" name="CustomShape 16"/>
          <p:cNvSpPr/>
          <p:nvPr/>
        </p:nvSpPr>
        <p:spPr>
          <a:xfrm flipV="1">
            <a:off x="5969050" y="4452875"/>
            <a:ext cx="2590560" cy="761760"/>
          </a:xfrm>
          <a:prstGeom prst="bentConnector2">
            <a:avLst/>
          </a:prstGeom>
          <a:noFill/>
          <a:ln w="93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5" name="CustomShape 17"/>
          <p:cNvSpPr/>
          <p:nvPr/>
        </p:nvSpPr>
        <p:spPr>
          <a:xfrm>
            <a:off x="7581600" y="3359160"/>
            <a:ext cx="1089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TextView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46" name="CustomShape 18"/>
          <p:cNvSpPr/>
          <p:nvPr/>
        </p:nvSpPr>
        <p:spPr>
          <a:xfrm>
            <a:off x="7162920" y="5573880"/>
            <a:ext cx="3276360" cy="364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return text.GetExtent();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47" name="CustomShape 19"/>
          <p:cNvSpPr/>
          <p:nvPr/>
        </p:nvSpPr>
        <p:spPr>
          <a:xfrm>
            <a:off x="6095880" y="4888080"/>
            <a:ext cx="8377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text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48" name="CustomShape 20"/>
          <p:cNvSpPr/>
          <p:nvPr/>
        </p:nvSpPr>
        <p:spPr>
          <a:xfrm>
            <a:off x="6553080" y="6411960"/>
            <a:ext cx="3200040" cy="364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return new TextManipulator;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49" name="Line 21"/>
          <p:cNvSpPr/>
          <p:nvPr/>
        </p:nvSpPr>
        <p:spPr>
          <a:xfrm>
            <a:off x="5562360" y="5802120"/>
            <a:ext cx="1600200" cy="360"/>
          </a:xfrm>
          <a:prstGeom prst="line">
            <a:avLst/>
          </a:prstGeom>
          <a:ln w="9360" cap="rnd">
            <a:solidFill>
              <a:srgbClr val="000000"/>
            </a:solidFill>
            <a:custDash>
              <a:ds d="500000" sp="4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0" name="CustomShape 22"/>
          <p:cNvSpPr/>
          <p:nvPr/>
        </p:nvSpPr>
        <p:spPr>
          <a:xfrm rot="16200000" flipH="1">
            <a:off x="5604120" y="5646600"/>
            <a:ext cx="259920" cy="1638000"/>
          </a:xfrm>
          <a:prstGeom prst="bentConnector2">
            <a:avLst/>
          </a:prstGeom>
          <a:noFill/>
          <a:ln w="9360" cap="rnd">
            <a:solidFill>
              <a:srgbClr val="000000"/>
            </a:solidFill>
            <a:custDash>
              <a:ds d="500000" sp="4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1" name="TextShape 2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252" name="TextShape 2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37EF3402-60C7-4EBE-9832-9AAB98C8B7F3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28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9157A33D-77D9-428E-9FE9-954FCF649DBE}"/>
              </a:ext>
            </a:extLst>
          </p:cNvPr>
          <p:cNvSpPr/>
          <p:nvPr/>
        </p:nvSpPr>
        <p:spPr>
          <a:xfrm>
            <a:off x="5407117" y="3886722"/>
            <a:ext cx="994043" cy="493235"/>
          </a:xfrm>
          <a:prstGeom prst="wedgeRectCallout">
            <a:avLst>
              <a:gd name="adj1" fmla="val -48694"/>
              <a:gd name="adj2" fmla="val 17871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Adapter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27422-9ED1-48EB-99B3-1DC3E085D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Adapter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F466A-2976-4A28-AD1B-F8B815D96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pc="-1" dirty="0"/>
              <a:t>We would like to use </a:t>
            </a:r>
            <a:r>
              <a:rPr lang="en-US" spc="-1" dirty="0" err="1"/>
              <a:t>TextView</a:t>
            </a:r>
            <a:r>
              <a:rPr lang="en-US" spc="-1" dirty="0"/>
              <a:t>, which contains a completed implementation. </a:t>
            </a:r>
          </a:p>
          <a:p>
            <a:r>
              <a:rPr lang="en-US" spc="-1" dirty="0"/>
              <a:t>However, the client Editor expects the Shape interface.  </a:t>
            </a:r>
          </a:p>
          <a:p>
            <a:r>
              <a:rPr lang="en-US" spc="-1" dirty="0"/>
              <a:t>If we changed Editor to work with </a:t>
            </a:r>
            <a:r>
              <a:rPr lang="en-US" spc="-1" dirty="0" err="1"/>
              <a:t>TextView</a:t>
            </a:r>
            <a:r>
              <a:rPr lang="en-US" spc="-1" dirty="0"/>
              <a:t>, then we’d have to modify hundreds of places in Editor where Editor uses the Shape interface: </a:t>
            </a:r>
          </a:p>
          <a:p>
            <a:pPr lvl="1"/>
            <a:r>
              <a:rPr lang="en-US" spc="-1" dirty="0"/>
              <a:t>e.g., we have to change all calls to </a:t>
            </a:r>
            <a:r>
              <a:rPr lang="en-US" spc="-1" dirty="0" err="1"/>
              <a:t>BoundedBox</a:t>
            </a:r>
            <a:r>
              <a:rPr lang="en-US" spc="-1" dirty="0"/>
              <a:t>() to calls to </a:t>
            </a:r>
            <a:r>
              <a:rPr lang="en-US" spc="-1" dirty="0" err="1"/>
              <a:t>GetExtent</a:t>
            </a:r>
            <a:r>
              <a:rPr lang="en-US" spc="-1" dirty="0"/>
              <a:t>(). </a:t>
            </a:r>
          </a:p>
          <a:p>
            <a:r>
              <a:rPr lang="en-US" spc="-1" dirty="0"/>
              <a:t>The Adapter pattern allows us to change Editor minimally and still use the implementation of </a:t>
            </a:r>
            <a:r>
              <a:rPr lang="en-US" spc="-1" dirty="0" err="1"/>
              <a:t>TextView</a:t>
            </a:r>
            <a:r>
              <a:rPr lang="en-US" spc="-1" dirty="0"/>
              <a:t>. </a:t>
            </a:r>
          </a:p>
          <a:p>
            <a:r>
              <a:rPr lang="en-US" spc="-1" dirty="0"/>
              <a:t>We’ll create an Adapter class Text, which encloses </a:t>
            </a:r>
            <a:r>
              <a:rPr lang="en-US" spc="-1" dirty="0" err="1"/>
              <a:t>TextView</a:t>
            </a:r>
            <a:r>
              <a:rPr lang="en-US" spc="-1" dirty="0"/>
              <a:t> and redirects the calls to </a:t>
            </a:r>
            <a:r>
              <a:rPr lang="en-US" spc="-1" dirty="0" err="1"/>
              <a:t>BoundingBox</a:t>
            </a:r>
            <a:r>
              <a:rPr lang="en-US" spc="-1" dirty="0"/>
              <a:t>() to </a:t>
            </a:r>
            <a:r>
              <a:rPr lang="en-US" spc="-1" dirty="0" err="1"/>
              <a:t>text.GetExtent</a:t>
            </a:r>
            <a:r>
              <a:rPr lang="en-US" spc="-1" dirty="0"/>
              <a:t>(); </a:t>
            </a:r>
          </a:p>
          <a:p>
            <a:r>
              <a:rPr lang="en-US" spc="-1" dirty="0"/>
              <a:t>Editor refers to a Text object, so it keeps calling </a:t>
            </a:r>
            <a:r>
              <a:rPr lang="en-US" spc="-1" dirty="0" err="1"/>
              <a:t>BoundingBox</a:t>
            </a:r>
            <a:r>
              <a:rPr lang="en-US" spc="-1" dirty="0"/>
              <a:t>(), which uses </a:t>
            </a:r>
            <a:r>
              <a:rPr lang="en-US" spc="-1" dirty="0" err="1"/>
              <a:t>TextView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D4E24-231B-4009-9198-B91BC3A83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CSCI 2600 Spring 2021</a:t>
            </a:r>
          </a:p>
        </p:txBody>
      </p:sp>
    </p:spTree>
    <p:extLst>
      <p:ext uri="{BB962C8B-B14F-4D97-AF65-F5344CB8AC3E}">
        <p14:creationId xmlns:p14="http://schemas.microsoft.com/office/powerpoint/2010/main" val="2186546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Flyweight Pattern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Good when many objects are mostly the same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Interning works only if objects fall into groups and objects in each group are completely the same and immutable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If there is an </a:t>
            </a:r>
            <a:r>
              <a:rPr lang="en-US" sz="2400" b="0" strike="noStrike" spc="-1" dirty="0">
                <a:solidFill>
                  <a:srgbClr val="FF0000"/>
                </a:solidFill>
                <a:latin typeface="Calibri"/>
              </a:rPr>
              <a:t>intrinsic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 state that is the same across all objects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FF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FF0000"/>
                </a:solidFill>
                <a:latin typeface="Calibri"/>
              </a:rPr>
              <a:t>Intern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 it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If there is an </a:t>
            </a:r>
            <a:r>
              <a:rPr lang="en-US" sz="2400" b="0" strike="noStrike" spc="-1" dirty="0">
                <a:solidFill>
                  <a:srgbClr val="FF0000"/>
                </a:solidFill>
                <a:latin typeface="Calibri"/>
              </a:rPr>
              <a:t>extrinsic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 state that is different for different objects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Extrinsic - not part of the essential nature of someone or something; coming or operating from outside.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Represent it explicitly</a:t>
            </a:r>
          </a:p>
          <a:p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140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5BEB2B91-05B9-499A-BC66-819F00EF6260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3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141" name="Picture 140"/>
          <p:cNvPicPr/>
          <p:nvPr/>
        </p:nvPicPr>
        <p:blipFill>
          <a:blip r:embed="rId3"/>
          <a:stretch/>
        </p:blipFill>
        <p:spPr>
          <a:xfrm>
            <a:off x="9577080" y="141840"/>
            <a:ext cx="2493000" cy="1869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0131-AEA7-4328-BFE2-5479B6068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GoF</a:t>
            </a:r>
            <a:r>
              <a:rPr lang="en-US" dirty="0"/>
              <a:t> Adapters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39BB1-B3E4-43B9-BAC8-1CE0FE07E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GoF</a:t>
            </a:r>
            <a:r>
              <a:rPr lang="en-US" dirty="0"/>
              <a:t> (Gang of Four) describes  two major kinds of adapters:</a:t>
            </a:r>
          </a:p>
          <a:p>
            <a:pPr lvl="1"/>
            <a:r>
              <a:rPr lang="en-US" dirty="0"/>
              <a:t>Class adapters </a:t>
            </a:r>
          </a:p>
          <a:p>
            <a:pPr lvl="2"/>
            <a:r>
              <a:rPr lang="en-US" dirty="0"/>
              <a:t>Use multiple inheritance to adapt one interface to another. </a:t>
            </a:r>
          </a:p>
          <a:p>
            <a:pPr lvl="2"/>
            <a:r>
              <a:rPr lang="en-US" dirty="0"/>
              <a:t>Java doesn't allow multiple inheritance.</a:t>
            </a:r>
          </a:p>
          <a:p>
            <a:pPr lvl="2"/>
            <a:r>
              <a:rPr lang="en-US" dirty="0"/>
              <a:t>We need to use interfaces.</a:t>
            </a:r>
          </a:p>
          <a:p>
            <a:pPr lvl="1"/>
            <a:r>
              <a:rPr lang="en-US" dirty="0"/>
              <a:t>Object adapters</a:t>
            </a:r>
          </a:p>
          <a:p>
            <a:pPr lvl="2"/>
            <a:r>
              <a:rPr lang="en-US" dirty="0"/>
              <a:t>Depend on the object compositions.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E76D28-F251-46A9-9CEF-6E7078EEA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CSCI 2600 Spring 2021</a:t>
            </a:r>
          </a:p>
        </p:txBody>
      </p:sp>
    </p:spTree>
    <p:extLst>
      <p:ext uri="{BB962C8B-B14F-4D97-AF65-F5344CB8AC3E}">
        <p14:creationId xmlns:p14="http://schemas.microsoft.com/office/powerpoint/2010/main" val="21503954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Adapter Example: Scaling Rectangles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4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000" lnSpcReduction="20000"/>
          </a:bodyPr>
          <a:lstStyle/>
          <a:p>
            <a:pPr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interface </a:t>
            </a:r>
            <a:r>
              <a:rPr lang="en-US" sz="2400" b="1" strike="noStrike" spc="-1">
                <a:solidFill>
                  <a:srgbClr val="FF0000"/>
                </a:solidFill>
                <a:latin typeface="Courier New"/>
              </a:rPr>
              <a:t>Rectangle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{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 void </a:t>
            </a:r>
            <a:r>
              <a:rPr lang="en-US" sz="2400" b="1" strike="noStrike" spc="-1">
                <a:solidFill>
                  <a:srgbClr val="0000FF"/>
                </a:solidFill>
                <a:latin typeface="Courier New"/>
              </a:rPr>
              <a:t>scale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(int factor); //</a:t>
            </a: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grow or shrink by factor</a:t>
            </a:r>
          </a:p>
          <a:p>
            <a:pPr>
              <a:lnSpc>
                <a:spcPct val="70000"/>
              </a:lnSpc>
              <a:spcBef>
                <a:spcPts val="1001"/>
              </a:spcBef>
            </a:pPr>
            <a:r>
              <a:rPr lang="en-US" sz="2400" b="0" strike="noStrike" spc="-1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void setWidth();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 float getWidth();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 float area(); …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}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class Client {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 void clientMethod(</a:t>
            </a:r>
            <a:r>
              <a:rPr lang="en-US" sz="2400" b="1" strike="noStrike" spc="-1">
                <a:solidFill>
                  <a:srgbClr val="FF0000"/>
                </a:solidFill>
                <a:latin typeface="Courier New"/>
              </a:rPr>
              <a:t>Rectangle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r) {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   … r.</a:t>
            </a:r>
            <a:r>
              <a:rPr lang="en-US" sz="2400" b="1" strike="noStrike" spc="-1">
                <a:solidFill>
                  <a:srgbClr val="0000FF"/>
                </a:solidFill>
                <a:latin typeface="Courier New"/>
              </a:rPr>
              <a:t>scale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(2);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 }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}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class NonScalableRectangle {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 void setWidth(); …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 // no </a:t>
            </a:r>
            <a:r>
              <a:rPr lang="en-US" sz="2400" b="1" strike="noStrike" spc="-1">
                <a:solidFill>
                  <a:srgbClr val="0000FF"/>
                </a:solidFill>
                <a:latin typeface="Courier New"/>
              </a:rPr>
              <a:t>scale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method!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}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5" name="CustomShape 3"/>
          <p:cNvSpPr/>
          <p:nvPr/>
        </p:nvSpPr>
        <p:spPr>
          <a:xfrm>
            <a:off x="6487920" y="4727160"/>
            <a:ext cx="2361960" cy="1066320"/>
          </a:xfrm>
          <a:prstGeom prst="wedgeRectCallout">
            <a:avLst>
              <a:gd name="adj1" fmla="val -115686"/>
              <a:gd name="adj2" fmla="val 10819"/>
            </a:avLst>
          </a:prstGeom>
          <a:solidFill>
            <a:srgbClr val="FFFFFF"/>
          </a:solidFill>
          <a:ln w="12600">
            <a:solidFill>
              <a:srgbClr val="70AD4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Can we use NonScalableRectangle in  Client instead?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56" name="TextShape 4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257" name="TextShape 5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E5F76F34-523F-4CB2-AC62-C7F6BE1E651C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31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FF0000"/>
                </a:solidFill>
                <a:latin typeface="Calibri Light"/>
              </a:rPr>
              <a:t>Class Adapter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9" name="TextShape 2"/>
          <p:cNvSpPr txBox="1"/>
          <p:nvPr/>
        </p:nvSpPr>
        <p:spPr>
          <a:xfrm>
            <a:off x="1752480" y="1600200"/>
            <a:ext cx="8915040" cy="45320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Class adapter adapts via subclassing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class ScalableRectangle1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        </a:t>
            </a:r>
            <a:r>
              <a:rPr lang="en-US" sz="2400" b="0" strike="noStrike" spc="-1">
                <a:solidFill>
                  <a:srgbClr val="FF0000"/>
                </a:solidFill>
                <a:latin typeface="Courier New"/>
                <a:ea typeface="ＭＳ Ｐゴシック"/>
              </a:rPr>
              <a:t>extends NonScalableRectangle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400" b="0" strike="noStrike" spc="-1">
                <a:solidFill>
                  <a:srgbClr val="0000FF"/>
                </a:solidFill>
                <a:latin typeface="Courier New"/>
                <a:ea typeface="ＭＳ Ｐゴシック"/>
              </a:rPr>
              <a:t>            implements Rectangle</a:t>
            </a:r>
            <a:r>
              <a:rPr lang="en-US" sz="2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{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void </a:t>
            </a:r>
            <a:r>
              <a:rPr lang="en-US" sz="2400" b="0" strike="noStrike" spc="-1">
                <a:solidFill>
                  <a:srgbClr val="0000FF"/>
                </a:solidFill>
                <a:latin typeface="Courier New"/>
                <a:ea typeface="ＭＳ Ｐゴシック"/>
              </a:rPr>
              <a:t>scale</a:t>
            </a:r>
            <a:r>
              <a:rPr lang="en-US" sz="2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(int factor) {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 </a:t>
            </a:r>
            <a:r>
              <a:rPr lang="en-US" sz="2400" b="0" strike="noStrike" spc="-1">
                <a:solidFill>
                  <a:srgbClr val="FF0000"/>
                </a:solidFill>
                <a:latin typeface="Courier New"/>
                <a:ea typeface="ＭＳ Ｐゴシック"/>
              </a:rPr>
              <a:t>setWidth</a:t>
            </a:r>
            <a:r>
              <a:rPr lang="en-US" sz="2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(factor*</a:t>
            </a:r>
            <a:r>
              <a:rPr lang="en-US" sz="2400" b="0" strike="noStrike" spc="-1">
                <a:solidFill>
                  <a:srgbClr val="FF0000"/>
                </a:solidFill>
                <a:latin typeface="Courier New"/>
                <a:ea typeface="ＭＳ Ｐゴシック"/>
              </a:rPr>
              <a:t>getWidth</a:t>
            </a:r>
            <a:r>
              <a:rPr lang="en-US" sz="2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());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 </a:t>
            </a:r>
            <a:r>
              <a:rPr lang="en-US" sz="2400" b="0" strike="noStrike" spc="-1">
                <a:solidFill>
                  <a:srgbClr val="FF0000"/>
                </a:solidFill>
                <a:latin typeface="Courier New"/>
                <a:ea typeface="ＭＳ Ｐゴシック"/>
              </a:rPr>
              <a:t>setHeight</a:t>
            </a:r>
            <a:r>
              <a:rPr lang="en-US" sz="2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(factor*</a:t>
            </a:r>
            <a:r>
              <a:rPr lang="en-US" sz="2400" b="0" strike="noStrike" spc="-1">
                <a:solidFill>
                  <a:srgbClr val="FF0000"/>
                </a:solidFill>
                <a:latin typeface="Courier New"/>
                <a:ea typeface="ＭＳ Ｐゴシック"/>
              </a:rPr>
              <a:t>getHeight</a:t>
            </a:r>
            <a:r>
              <a:rPr lang="en-US" sz="2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());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}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}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0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261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447BF112-A48F-433A-BF76-EF42490A478D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32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FF0000"/>
                </a:solidFill>
                <a:latin typeface="Calibri Light"/>
              </a:rPr>
              <a:t>Object Adapter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3" name="TextShape 2"/>
          <p:cNvSpPr txBox="1"/>
          <p:nvPr/>
        </p:nvSpPr>
        <p:spPr>
          <a:xfrm>
            <a:off x="1676520" y="1487520"/>
            <a:ext cx="8915040" cy="45320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000" lnSpcReduction="10000"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Object adapter adapts via delegation: it forwards work to delegate</a:t>
            </a:r>
          </a:p>
          <a:p>
            <a:pPr marL="228600" indent="-228240">
              <a:lnSpc>
                <a:spcPct val="80000"/>
              </a:lnSpc>
              <a:spcBef>
                <a:spcPts val="1001"/>
              </a:spcBef>
            </a:pP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80000"/>
              </a:lnSpc>
              <a:spcBef>
                <a:spcPts val="1001"/>
              </a:spcBef>
            </a:pPr>
            <a:r>
              <a:rPr lang="en-US" sz="2000" b="0" strike="noStrike" spc="-1" dirty="0">
                <a:solidFill>
                  <a:srgbClr val="000000"/>
                </a:solidFill>
                <a:latin typeface="Courier New"/>
              </a:rPr>
              <a:t>class ScalableRectangle2 </a:t>
            </a:r>
            <a:r>
              <a:rPr lang="en-US" sz="2000" b="0" strike="noStrike" spc="-1" dirty="0">
                <a:solidFill>
                  <a:srgbClr val="0000FF"/>
                </a:solidFill>
                <a:latin typeface="Courier New"/>
              </a:rPr>
              <a:t>implements Rectangle</a:t>
            </a:r>
            <a:r>
              <a:rPr lang="en-US" sz="2000" b="0" strike="noStrike" spc="-1" dirty="0">
                <a:solidFill>
                  <a:srgbClr val="000000"/>
                </a:solidFill>
                <a:latin typeface="Courier New"/>
              </a:rPr>
              <a:t> {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80000"/>
              </a:lnSpc>
              <a:spcBef>
                <a:spcPts val="1001"/>
              </a:spcBef>
            </a:pPr>
            <a:r>
              <a:rPr lang="en-US" sz="2000" b="0" strike="noStrike" spc="-1" dirty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ourier New"/>
              </a:rPr>
              <a:t>NonScalableRectangle</a:t>
            </a:r>
            <a:r>
              <a:rPr lang="en-US" sz="2000" b="0" strike="noStrike" spc="-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0" strike="noStrike" spc="-1" dirty="0">
                <a:solidFill>
                  <a:srgbClr val="FF0000"/>
                </a:solidFill>
                <a:latin typeface="Courier New"/>
              </a:rPr>
              <a:t>r</a:t>
            </a:r>
            <a:r>
              <a:rPr lang="en-US" sz="2000" b="0" strike="noStrike" spc="-1" dirty="0">
                <a:solidFill>
                  <a:srgbClr val="000000"/>
                </a:solidFill>
                <a:latin typeface="Courier New"/>
              </a:rPr>
              <a:t>; // delegate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80000"/>
              </a:lnSpc>
              <a:spcBef>
                <a:spcPts val="1001"/>
              </a:spcBef>
            </a:pPr>
            <a:r>
              <a:rPr lang="en-US" sz="2000" b="0" strike="noStrike" spc="-1" dirty="0">
                <a:solidFill>
                  <a:srgbClr val="000000"/>
                </a:solidFill>
                <a:latin typeface="Courier New"/>
              </a:rPr>
              <a:t>   ScalableRectangle2(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ourier New"/>
              </a:rPr>
              <a:t>NonScalableRectangle</a:t>
            </a:r>
            <a:r>
              <a:rPr lang="en-US" sz="2000" b="0" strike="noStrike" spc="-1" dirty="0">
                <a:solidFill>
                  <a:srgbClr val="000000"/>
                </a:solidFill>
                <a:latin typeface="Courier New"/>
              </a:rPr>
              <a:t> r) {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80000"/>
              </a:lnSpc>
              <a:spcBef>
                <a:spcPts val="1001"/>
              </a:spcBef>
            </a:pPr>
            <a:r>
              <a:rPr lang="en-US" sz="2000" b="0" strike="noStrike" spc="-1" dirty="0">
                <a:solidFill>
                  <a:srgbClr val="000000"/>
                </a:solidFill>
                <a:latin typeface="Courier New"/>
              </a:rPr>
              <a:t>    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ourier New"/>
              </a:rPr>
              <a:t>this.</a:t>
            </a:r>
            <a:r>
              <a:rPr lang="en-US" sz="2000" b="0" strike="noStrike" spc="-1" dirty="0" err="1">
                <a:solidFill>
                  <a:srgbClr val="FF0000"/>
                </a:solidFill>
                <a:latin typeface="Courier New"/>
              </a:rPr>
              <a:t>r</a:t>
            </a:r>
            <a:r>
              <a:rPr lang="en-US" sz="2000" b="0" strike="noStrike" spc="-1" dirty="0">
                <a:solidFill>
                  <a:srgbClr val="000000"/>
                </a:solidFill>
                <a:latin typeface="Courier New"/>
              </a:rPr>
              <a:t> = r;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80000"/>
              </a:lnSpc>
              <a:spcBef>
                <a:spcPts val="1001"/>
              </a:spcBef>
            </a:pPr>
            <a:r>
              <a:rPr lang="en-US" sz="2000" b="0" strike="noStrike" spc="-1" dirty="0">
                <a:solidFill>
                  <a:srgbClr val="000000"/>
                </a:solidFill>
                <a:latin typeface="Courier New"/>
              </a:rPr>
              <a:t>   }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80000"/>
              </a:lnSpc>
              <a:spcBef>
                <a:spcPts val="1001"/>
              </a:spcBef>
            </a:pPr>
            <a:r>
              <a:rPr lang="en-US" sz="2000" b="0" strike="noStrike" spc="-1" dirty="0">
                <a:solidFill>
                  <a:srgbClr val="000000"/>
                </a:solidFill>
                <a:latin typeface="Courier New"/>
              </a:rPr>
              <a:t>   void </a:t>
            </a:r>
            <a:r>
              <a:rPr lang="en-US" sz="2000" b="0" strike="noStrike" spc="-1" dirty="0">
                <a:solidFill>
                  <a:srgbClr val="0000FF"/>
                </a:solidFill>
                <a:latin typeface="Courier New"/>
              </a:rPr>
              <a:t>scale</a:t>
            </a:r>
            <a:r>
              <a:rPr lang="en-US" sz="2000" b="0" strike="noStrike" spc="-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ourier New"/>
              </a:rPr>
              <a:t>int</a:t>
            </a:r>
            <a:r>
              <a:rPr lang="en-US" sz="2000" b="0" strike="noStrike" spc="-1" dirty="0">
                <a:solidFill>
                  <a:srgbClr val="000000"/>
                </a:solidFill>
                <a:latin typeface="Courier New"/>
              </a:rPr>
              <a:t> factor) {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80000"/>
              </a:lnSpc>
              <a:spcBef>
                <a:spcPts val="1001"/>
              </a:spcBef>
            </a:pPr>
            <a:r>
              <a:rPr lang="en-US" sz="2000" b="0" strike="noStrike" spc="-1" dirty="0">
                <a:solidFill>
                  <a:srgbClr val="000000"/>
                </a:solidFill>
                <a:latin typeface="Courier New"/>
              </a:rPr>
              <a:t>     </a:t>
            </a:r>
            <a:r>
              <a:rPr lang="en-US" sz="2000" spc="-1" dirty="0" err="1">
                <a:solidFill>
                  <a:srgbClr val="FF0000"/>
                </a:solidFill>
                <a:latin typeface="Courier New"/>
              </a:rPr>
              <a:t>r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ourier New"/>
              </a:rPr>
              <a:t>.setWidth</a:t>
            </a:r>
            <a:r>
              <a:rPr lang="en-US" sz="2000" b="0" strike="noStrike" spc="-1" dirty="0">
                <a:solidFill>
                  <a:srgbClr val="000000"/>
                </a:solidFill>
                <a:latin typeface="Courier New"/>
              </a:rPr>
              <a:t>(factor * </a:t>
            </a:r>
            <a:r>
              <a:rPr lang="en-US" sz="2000" spc="-1" dirty="0" err="1">
                <a:solidFill>
                  <a:srgbClr val="FF0000"/>
                </a:solidFill>
                <a:latin typeface="Courier New"/>
              </a:rPr>
              <a:t>r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ourier New"/>
              </a:rPr>
              <a:t>.getWidth</a:t>
            </a:r>
            <a:r>
              <a:rPr lang="en-US" sz="2000" b="0" strike="noStrike" spc="-1" dirty="0">
                <a:solidFill>
                  <a:srgbClr val="000000"/>
                </a:solidFill>
                <a:latin typeface="Courier New"/>
              </a:rPr>
              <a:t>());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80000"/>
              </a:lnSpc>
              <a:spcBef>
                <a:spcPts val="1001"/>
              </a:spcBef>
            </a:pPr>
            <a:r>
              <a:rPr lang="en-US" sz="2000" b="0" strike="noStrike" spc="-1" dirty="0">
                <a:solidFill>
                  <a:srgbClr val="000000"/>
                </a:solidFill>
                <a:latin typeface="Courier New"/>
              </a:rPr>
              <a:t>     </a:t>
            </a:r>
            <a:r>
              <a:rPr lang="en-US" sz="2000" spc="-1" dirty="0" err="1">
                <a:solidFill>
                  <a:srgbClr val="FF0000"/>
                </a:solidFill>
                <a:latin typeface="Courier New"/>
              </a:rPr>
              <a:t>r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ourier New"/>
              </a:rPr>
              <a:t>.setHeight</a:t>
            </a:r>
            <a:r>
              <a:rPr lang="en-US" sz="2000" b="0" strike="noStrike" spc="-1" dirty="0">
                <a:solidFill>
                  <a:srgbClr val="000000"/>
                </a:solidFill>
                <a:latin typeface="Courier New"/>
              </a:rPr>
              <a:t>(factor * </a:t>
            </a:r>
            <a:r>
              <a:rPr lang="en-US" sz="2000" spc="-1" dirty="0" err="1">
                <a:solidFill>
                  <a:srgbClr val="FF0000"/>
                </a:solidFill>
                <a:latin typeface="Courier New"/>
              </a:rPr>
              <a:t>r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ourier New"/>
              </a:rPr>
              <a:t>.getHeight</a:t>
            </a:r>
            <a:r>
              <a:rPr lang="en-US" sz="2000" b="0" strike="noStrike" spc="-1" dirty="0">
                <a:solidFill>
                  <a:srgbClr val="000000"/>
                </a:solidFill>
                <a:latin typeface="Courier New"/>
              </a:rPr>
              <a:t>());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80000"/>
              </a:lnSpc>
              <a:spcBef>
                <a:spcPts val="1001"/>
              </a:spcBef>
            </a:pPr>
            <a:r>
              <a:rPr lang="en-US" sz="2000" b="0" strike="noStrike" spc="-1" dirty="0">
                <a:solidFill>
                  <a:srgbClr val="000000"/>
                </a:solidFill>
                <a:latin typeface="Courier New"/>
              </a:rPr>
              <a:t>   }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80000"/>
              </a:lnSpc>
              <a:spcBef>
                <a:spcPts val="1001"/>
              </a:spcBef>
            </a:pPr>
            <a:r>
              <a:rPr lang="en-US" sz="2000" b="0" strike="noStrike" spc="-1" dirty="0">
                <a:solidFill>
                  <a:srgbClr val="000000"/>
                </a:solidFill>
                <a:latin typeface="Courier New"/>
              </a:rPr>
              <a:t>   float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ourier New"/>
              </a:rPr>
              <a:t>getWidth</a:t>
            </a:r>
            <a:r>
              <a:rPr lang="en-US" sz="2000" b="0" strike="noStrike" spc="-1" dirty="0">
                <a:solidFill>
                  <a:srgbClr val="000000"/>
                </a:solidFill>
                <a:latin typeface="Courier New"/>
              </a:rPr>
              <a:t>() { return </a:t>
            </a:r>
            <a:r>
              <a:rPr lang="en-US" sz="2000" b="0" strike="noStrike" spc="-1" dirty="0" err="1">
                <a:solidFill>
                  <a:srgbClr val="FF0000"/>
                </a:solidFill>
                <a:latin typeface="Courier New"/>
              </a:rPr>
              <a:t>r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ourier New"/>
              </a:rPr>
              <a:t>.getWidth</a:t>
            </a:r>
            <a:r>
              <a:rPr lang="en-US" sz="2000" b="0" strike="noStrike" spc="-1" dirty="0">
                <a:solidFill>
                  <a:srgbClr val="000000"/>
                </a:solidFill>
                <a:latin typeface="Courier New"/>
              </a:rPr>
              <a:t>(); }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80000"/>
              </a:lnSpc>
              <a:spcBef>
                <a:spcPts val="1001"/>
              </a:spcBef>
            </a:pPr>
            <a:r>
              <a:rPr lang="en-US" sz="2000" b="0" strike="noStrike" spc="-1" dirty="0">
                <a:solidFill>
                  <a:srgbClr val="000000"/>
                </a:solidFill>
                <a:latin typeface="Courier New"/>
              </a:rPr>
              <a:t>   …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80000"/>
              </a:lnSpc>
              <a:spcBef>
                <a:spcPts val="1001"/>
              </a:spcBef>
            </a:pPr>
            <a:r>
              <a:rPr lang="en-US" sz="2000" b="0" strike="noStrike" spc="-1" dirty="0">
                <a:solidFill>
                  <a:srgbClr val="000000"/>
                </a:solidFill>
                <a:latin typeface="Courier New"/>
              </a:rPr>
              <a:t>}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4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265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01326967-2061-4889-A2C5-9E31089CC9D4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33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Subclassing Versus Delegation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7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 err="1">
                <a:solidFill>
                  <a:srgbClr val="000000"/>
                </a:solidFill>
                <a:latin typeface="Calibri"/>
              </a:rPr>
              <a:t>Subclassing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Automatically gives access to all methods in the superclass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More efficient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Delegation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Permits removal of methods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Multiple objects can be composed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More flexible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Some wrappers have qualities of adapter, decorator, and proxy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Differences are subtle</a:t>
            </a:r>
          </a:p>
          <a:p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8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269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55CD976B-343E-45E8-B99B-35C6C03EB2A7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34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E69CA5-D343-45E0-885A-EFDF7602B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9156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0401EE-349C-43E6-B9AD-D6702722C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115" y="3429000"/>
            <a:ext cx="5061769" cy="330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576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latin typeface="Calibri Light"/>
              </a:rPr>
              <a:t>Another Example </a:t>
            </a:r>
            <a:endParaRPr lang="en-US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5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A Point-of-Sale system needs to support services from different third-party vendors: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Tax calculator service from different vendors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Credit authorization service from different vendors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Inventory systems from different vendors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Accounting systems from different vendors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Each vendor service has its own API, which can’t be changed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What design pattern helps solve this problem?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6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277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6C5DDA1D-85C9-4FA7-AF86-61FEE033F6C3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36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xtShape 1"/>
          <p:cNvSpPr txBox="1"/>
          <p:nvPr/>
        </p:nvSpPr>
        <p:spPr>
          <a:xfrm>
            <a:off x="2514600" y="763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latin typeface="Calibri Light"/>
              </a:rPr>
              <a:t>The Solution: Object Adapter</a:t>
            </a:r>
            <a:endParaRPr lang="en-US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9" name="CustomShape 2"/>
          <p:cNvSpPr/>
          <p:nvPr/>
        </p:nvSpPr>
        <p:spPr>
          <a:xfrm>
            <a:off x="3962520" y="1600200"/>
            <a:ext cx="4495320" cy="10051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&lt;&lt;interface&gt;&gt;</a:t>
            </a:r>
            <a:br/>
            <a:r>
              <a:rPr lang="en-US" sz="2000" b="0" i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ITaxCalculatorAdapter</a:t>
            </a:r>
            <a:br/>
            <a:r>
              <a:rPr lang="en-US" sz="2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getTaxes(Sale) : List of TaxLineItems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280" name="CustomShape 3"/>
          <p:cNvSpPr/>
          <p:nvPr/>
        </p:nvSpPr>
        <p:spPr>
          <a:xfrm>
            <a:off x="1676520" y="3429000"/>
            <a:ext cx="4419360" cy="13100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TaxMasterAdapter</a:t>
            </a:r>
            <a:br/>
            <a:br/>
            <a:br/>
            <a:r>
              <a:rPr lang="en-US" sz="2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 getTaxes(Sale) : List of TaxLineItems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281" name="CustomShape 4"/>
          <p:cNvSpPr/>
          <p:nvPr/>
        </p:nvSpPr>
        <p:spPr>
          <a:xfrm>
            <a:off x="6172200" y="3429000"/>
            <a:ext cx="4495320" cy="13100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GoodAsGoldTaxProAdapter</a:t>
            </a:r>
            <a:br/>
            <a:br/>
            <a:br/>
            <a:r>
              <a:rPr lang="en-US" sz="2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 getTaxes(Sale) : List of TaxLineItems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282" name="Line 5"/>
          <p:cNvSpPr/>
          <p:nvPr/>
        </p:nvSpPr>
        <p:spPr>
          <a:xfrm>
            <a:off x="3657600" y="3047760"/>
            <a:ext cx="4952880" cy="360"/>
          </a:xfrm>
          <a:prstGeom prst="line">
            <a:avLst/>
          </a:prstGeom>
          <a:ln w="9360" cap="rnd">
            <a:solidFill>
              <a:srgbClr val="000000"/>
            </a:solidFill>
            <a:custDash>
              <a:ds d="500000" sp="4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3" name="Line 6"/>
          <p:cNvSpPr/>
          <p:nvPr/>
        </p:nvSpPr>
        <p:spPr>
          <a:xfrm>
            <a:off x="3657600" y="3047760"/>
            <a:ext cx="360" cy="381240"/>
          </a:xfrm>
          <a:prstGeom prst="line">
            <a:avLst/>
          </a:prstGeom>
          <a:ln w="9360" cap="rnd">
            <a:solidFill>
              <a:srgbClr val="000000"/>
            </a:solidFill>
            <a:custDash>
              <a:ds d="500000" sp="4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4" name="Line 7"/>
          <p:cNvSpPr/>
          <p:nvPr/>
        </p:nvSpPr>
        <p:spPr>
          <a:xfrm>
            <a:off x="8610480" y="3047760"/>
            <a:ext cx="360" cy="381240"/>
          </a:xfrm>
          <a:prstGeom prst="line">
            <a:avLst/>
          </a:prstGeom>
          <a:ln w="9360" cap="rnd">
            <a:solidFill>
              <a:srgbClr val="000000"/>
            </a:solidFill>
            <a:custDash>
              <a:ds d="500000" sp="4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5" name="CustomShape 8"/>
          <p:cNvSpPr/>
          <p:nvPr/>
        </p:nvSpPr>
        <p:spPr>
          <a:xfrm>
            <a:off x="5867280" y="2590920"/>
            <a:ext cx="304560" cy="228240"/>
          </a:xfrm>
          <a:prstGeom prst="triangle">
            <a:avLst>
              <a:gd name="adj" fmla="val 50000"/>
            </a:avLst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6" name="Line 9"/>
          <p:cNvSpPr/>
          <p:nvPr/>
        </p:nvSpPr>
        <p:spPr>
          <a:xfrm>
            <a:off x="6019560" y="2819160"/>
            <a:ext cx="360" cy="228600"/>
          </a:xfrm>
          <a:prstGeom prst="line">
            <a:avLst/>
          </a:prstGeom>
          <a:ln w="9360" cap="rnd">
            <a:solidFill>
              <a:srgbClr val="000000"/>
            </a:solidFill>
            <a:custDash>
              <a:ds d="500000" sp="4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7" name="Line 10"/>
          <p:cNvSpPr/>
          <p:nvPr/>
        </p:nvSpPr>
        <p:spPr>
          <a:xfrm>
            <a:off x="1676160" y="4114800"/>
            <a:ext cx="4419720" cy="3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8" name="Line 11"/>
          <p:cNvSpPr/>
          <p:nvPr/>
        </p:nvSpPr>
        <p:spPr>
          <a:xfrm>
            <a:off x="1752300" y="4274100"/>
            <a:ext cx="4419720" cy="3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9" name="Line 12"/>
          <p:cNvSpPr/>
          <p:nvPr/>
        </p:nvSpPr>
        <p:spPr>
          <a:xfrm>
            <a:off x="6172200" y="4114800"/>
            <a:ext cx="4495680" cy="3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0" name="Line 13"/>
          <p:cNvSpPr/>
          <p:nvPr/>
        </p:nvSpPr>
        <p:spPr>
          <a:xfrm>
            <a:off x="6171840" y="4274100"/>
            <a:ext cx="4495680" cy="3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1" name="Line 14"/>
          <p:cNvSpPr/>
          <p:nvPr/>
        </p:nvSpPr>
        <p:spPr>
          <a:xfrm>
            <a:off x="3962160" y="2286000"/>
            <a:ext cx="4496040" cy="3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2" name="CustomShape 15"/>
          <p:cNvSpPr/>
          <p:nvPr/>
        </p:nvSpPr>
        <p:spPr>
          <a:xfrm>
            <a:off x="1828800" y="5029200"/>
            <a:ext cx="3962160" cy="14371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&lt;&lt;interface&gt;&gt;</a:t>
            </a:r>
            <a:br/>
            <a:r>
              <a:rPr lang="en-US" sz="2000" b="0" i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IAccountingAdapter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postReceivable(CreditPayment)</a:t>
            </a:r>
            <a:br/>
            <a:r>
              <a:rPr lang="en-US" sz="2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postSale(Sale)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293" name="Line 16"/>
          <p:cNvSpPr/>
          <p:nvPr/>
        </p:nvSpPr>
        <p:spPr>
          <a:xfrm>
            <a:off x="1828800" y="5790960"/>
            <a:ext cx="3962160" cy="3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4" name="CustomShape 17"/>
          <p:cNvSpPr/>
          <p:nvPr/>
        </p:nvSpPr>
        <p:spPr>
          <a:xfrm>
            <a:off x="6210360" y="5043240"/>
            <a:ext cx="4266720" cy="14371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&lt;&lt;interface&gt;&gt;</a:t>
            </a:r>
            <a:br>
              <a:rPr dirty="0"/>
            </a:br>
            <a:r>
              <a:rPr lang="en-US" sz="2000" b="0" i="1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ICreditAuthorizationServiceAdapter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requestApproval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(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CreditPayment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TerminalID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MerchantID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)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295" name="Line 18"/>
          <p:cNvSpPr/>
          <p:nvPr/>
        </p:nvSpPr>
        <p:spPr>
          <a:xfrm>
            <a:off x="6248160" y="5867280"/>
            <a:ext cx="4191120" cy="3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6" name="CustomShape 19"/>
          <p:cNvSpPr/>
          <p:nvPr/>
        </p:nvSpPr>
        <p:spPr>
          <a:xfrm>
            <a:off x="1676520" y="1752480"/>
            <a:ext cx="1523520" cy="5331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POS System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97" name="Line 20"/>
          <p:cNvSpPr/>
          <p:nvPr/>
        </p:nvSpPr>
        <p:spPr>
          <a:xfrm>
            <a:off x="3200400" y="1981080"/>
            <a:ext cx="761760" cy="360"/>
          </a:xfrm>
          <a:prstGeom prst="line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8" name="TextShape 21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299" name="TextShape 22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AB60CAF5-A353-434B-BA0C-E396DB84969C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37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1BA2E-E43F-4134-AB07-AEC196CA4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Adapter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86C3D-DDCD-4E30-B12C-DA5EF3BEB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pc="-1" dirty="0" err="1"/>
              <a:t>TaxMasterAdapter</a:t>
            </a:r>
            <a:r>
              <a:rPr lang="en-US" spc="-1" dirty="0"/>
              <a:t> adapts the </a:t>
            </a:r>
            <a:r>
              <a:rPr lang="en-US" spc="-1" dirty="0" err="1"/>
              <a:t>TaxMaster</a:t>
            </a:r>
            <a:r>
              <a:rPr lang="en-US" spc="-1" dirty="0"/>
              <a:t> interface to the expected interface. </a:t>
            </a:r>
          </a:p>
          <a:p>
            <a:pPr lvl="1"/>
            <a:r>
              <a:rPr lang="en-US" spc="-1" dirty="0"/>
              <a:t>Same for the </a:t>
            </a:r>
            <a:r>
              <a:rPr lang="en-US" spc="-1" dirty="0" err="1"/>
              <a:t>GoodAsGoldTaxProAdapter</a:t>
            </a:r>
            <a:r>
              <a:rPr lang="en-US" spc="-1" dirty="0"/>
              <a:t>. </a:t>
            </a:r>
          </a:p>
          <a:p>
            <a:r>
              <a:rPr lang="en-US" spc="-1" dirty="0"/>
              <a:t>The client, POS System uses the interface defined in </a:t>
            </a:r>
            <a:r>
              <a:rPr lang="en-US" spc="-1" dirty="0" err="1"/>
              <a:t>ITaxCalculatorAdapter</a:t>
            </a:r>
            <a:r>
              <a:rPr lang="en-US" spc="-1" dirty="0"/>
              <a:t>. </a:t>
            </a:r>
          </a:p>
          <a:p>
            <a:r>
              <a:rPr lang="en-US" spc="-1" dirty="0"/>
              <a:t>If the POS System needs to change from one vendor’s system to another, the changes to the POS System client will be minimal to none!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4248C4-3CFA-42E5-9B8C-592B9E490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CSCI 2600 Spring 2021</a:t>
            </a:r>
          </a:p>
        </p:txBody>
      </p:sp>
    </p:spTree>
    <p:extLst>
      <p:ext uri="{BB962C8B-B14F-4D97-AF65-F5344CB8AC3E}">
        <p14:creationId xmlns:p14="http://schemas.microsoft.com/office/powerpoint/2010/main" val="19492662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Exercise 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1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Who creates the appropriate adapter object?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Is it a good idea to let some domain object from the Point-of-Sale system (e.g., Register, Sale) create the adapters?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That would assign responsibility beyond domain object’s logic. We would like to keep domain classes focused, so, this is not a good idea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solidFill>
                  <a:srgbClr val="000000"/>
                </a:solidFill>
                <a:latin typeface="Calibri"/>
              </a:rPr>
              <a:t>Violates principle of single responsibility for a class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How to determine what type of adapter object to create? We expect adapters to change.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What design patterns solve this problem?</a:t>
            </a:r>
          </a:p>
        </p:txBody>
      </p:sp>
      <p:sp>
        <p:nvSpPr>
          <p:cNvPr id="302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303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8F10C372-681A-43F2-9B23-3478F0DC6E21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39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Flyweight Pattern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The flyweight pattern is primarily used to reduce the number of objects created 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decrease memory footprint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increase performance 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decrease object count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creates new object when no matching object is found. 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spc="-1" dirty="0">
                <a:solidFill>
                  <a:srgbClr val="000000"/>
                </a:solidFill>
                <a:latin typeface="Calibri"/>
              </a:rPr>
              <a:t>Flyweight pattern often involves a Factory or composition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145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FA82AC29-2945-4A93-BA66-F42FB26D8AA4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The Solution: Factory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5" name="CustomShape 2"/>
          <p:cNvSpPr/>
          <p:nvPr/>
        </p:nvSpPr>
        <p:spPr>
          <a:xfrm>
            <a:off x="2666880" y="1752480"/>
            <a:ext cx="7162560" cy="24789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ServiceFactory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accountingAdapter : IAccountingAdapter</a:t>
            </a:r>
            <a:br/>
            <a:r>
              <a:rPr lang="en-US" sz="2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inventoryAdapter : IInventoryAdapter</a:t>
            </a:r>
            <a:br/>
            <a:r>
              <a:rPr lang="en-US" sz="2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taxCalculatorAdapter : ITaxCalculatorAdapter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getAccountingAdapter() : IAccountingAdapter</a:t>
            </a:r>
            <a:br/>
            <a:r>
              <a:rPr lang="en-US" sz="2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getInventoryAdapter () : IInventoryAdapter</a:t>
            </a:r>
            <a:br/>
            <a:r>
              <a:rPr lang="en-US" sz="2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getTaxCalculatorAdapter () : ITaxCalculatorAdapter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306" name="Line 3"/>
          <p:cNvSpPr/>
          <p:nvPr/>
        </p:nvSpPr>
        <p:spPr>
          <a:xfrm>
            <a:off x="2666880" y="2286000"/>
            <a:ext cx="7162920" cy="3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7" name="Line 4"/>
          <p:cNvSpPr/>
          <p:nvPr/>
        </p:nvSpPr>
        <p:spPr>
          <a:xfrm>
            <a:off x="2666880" y="3276360"/>
            <a:ext cx="7162920" cy="3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TextShape 5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309" name="TextShape 6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02204296-3495-4E83-B14B-483C7408E36A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40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Using the Factory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1" name="TextShape 2"/>
          <p:cNvSpPr txBox="1"/>
          <p:nvPr/>
        </p:nvSpPr>
        <p:spPr>
          <a:xfrm>
            <a:off x="2057400" y="2209680"/>
            <a:ext cx="8381520" cy="4114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What design pattern(s) do you see here?</a:t>
            </a:r>
          </a:p>
        </p:txBody>
      </p:sp>
      <p:sp>
        <p:nvSpPr>
          <p:cNvPr id="312" name="CustomShape 3"/>
          <p:cNvSpPr/>
          <p:nvPr/>
        </p:nvSpPr>
        <p:spPr>
          <a:xfrm>
            <a:off x="2514600" y="1828800"/>
            <a:ext cx="662904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3" name="CustomShape 4"/>
          <p:cNvSpPr/>
          <p:nvPr/>
        </p:nvSpPr>
        <p:spPr>
          <a:xfrm>
            <a:off x="1523880" y="1601640"/>
            <a:ext cx="9143640" cy="408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1151"/>
              </a:spcBef>
            </a:pPr>
            <a:r>
              <a:rPr lang="en-US" sz="2300" b="1" strike="noStrike" spc="-1" dirty="0">
                <a:solidFill>
                  <a:srgbClr val="0000FF"/>
                </a:solidFill>
                <a:latin typeface="Courier New"/>
                <a:ea typeface="MS PGothic"/>
              </a:rPr>
              <a:t>public</a:t>
            </a:r>
            <a:r>
              <a:rPr lang="en-US" sz="2300" b="1" strike="noStrike" spc="-1" dirty="0">
                <a:solidFill>
                  <a:srgbClr val="000000"/>
                </a:solidFill>
                <a:latin typeface="Courier New"/>
                <a:ea typeface="MS PGothic"/>
              </a:rPr>
              <a:t> </a:t>
            </a:r>
            <a:r>
              <a:rPr lang="en-US" sz="2300" b="1" strike="noStrike" spc="-1" dirty="0" err="1">
                <a:solidFill>
                  <a:srgbClr val="000000"/>
                </a:solidFill>
                <a:latin typeface="Courier New"/>
                <a:ea typeface="MS PGothic"/>
              </a:rPr>
              <a:t>ITaxCalculatorAdapter</a:t>
            </a:r>
            <a:r>
              <a:rPr lang="en-US" sz="2300" b="1" strike="noStrike" spc="-1" dirty="0">
                <a:solidFill>
                  <a:srgbClr val="000000"/>
                </a:solidFill>
                <a:latin typeface="Courier New"/>
                <a:ea typeface="MS PGothic"/>
              </a:rPr>
              <a:t>  </a:t>
            </a:r>
            <a:br>
              <a:rPr dirty="0"/>
            </a:br>
            <a:r>
              <a:rPr lang="en-US" sz="2300" b="1" strike="noStrike" spc="-1" dirty="0">
                <a:solidFill>
                  <a:srgbClr val="000000"/>
                </a:solidFill>
                <a:latin typeface="Courier New"/>
                <a:ea typeface="MS PGothic"/>
              </a:rPr>
              <a:t>                    </a:t>
            </a:r>
            <a:r>
              <a:rPr lang="en-US" sz="2300" b="1" strike="noStrike" spc="-1" dirty="0" err="1">
                <a:solidFill>
                  <a:srgbClr val="000000"/>
                </a:solidFill>
                <a:latin typeface="Courier New"/>
                <a:ea typeface="MS PGothic"/>
              </a:rPr>
              <a:t>getTaxCalculatorAdapter</a:t>
            </a:r>
            <a:r>
              <a:rPr lang="en-US" sz="2300" b="1" strike="noStrike" spc="-1" dirty="0">
                <a:solidFill>
                  <a:srgbClr val="000000"/>
                </a:solidFill>
                <a:latin typeface="Courier New"/>
                <a:ea typeface="MS PGothic"/>
              </a:rPr>
              <a:t>() {</a:t>
            </a:r>
            <a:br>
              <a:rPr dirty="0"/>
            </a:br>
            <a:r>
              <a:rPr lang="en-US" sz="2300" b="1" strike="noStrike" spc="-1" dirty="0">
                <a:solidFill>
                  <a:srgbClr val="000000"/>
                </a:solidFill>
                <a:latin typeface="Courier New"/>
                <a:ea typeface="MS PGothic"/>
              </a:rPr>
              <a:t>  if (</a:t>
            </a:r>
            <a:r>
              <a:rPr lang="en-US" sz="2300" b="1" strike="noStrike" spc="-1" dirty="0" err="1">
                <a:solidFill>
                  <a:srgbClr val="000000"/>
                </a:solidFill>
                <a:latin typeface="Courier New"/>
                <a:ea typeface="MS PGothic"/>
              </a:rPr>
              <a:t>taxCalculatorAdapter</a:t>
            </a:r>
            <a:r>
              <a:rPr lang="en-US" sz="2300" b="1" strike="noStrike" spc="-1" dirty="0">
                <a:solidFill>
                  <a:srgbClr val="000000"/>
                </a:solidFill>
                <a:latin typeface="Courier New"/>
                <a:ea typeface="MS PGothic"/>
              </a:rPr>
              <a:t> == null) { </a:t>
            </a:r>
            <a:br>
              <a:rPr dirty="0"/>
            </a:br>
            <a:r>
              <a:rPr lang="en-US" sz="2300" b="1" strike="noStrike" spc="-1" dirty="0">
                <a:solidFill>
                  <a:srgbClr val="000000"/>
                </a:solidFill>
                <a:latin typeface="Courier New"/>
                <a:ea typeface="MS PGothic"/>
              </a:rPr>
              <a:t>   String </a:t>
            </a:r>
            <a:r>
              <a:rPr lang="en-US" sz="2300" b="1" strike="noStrike" spc="-1" dirty="0" err="1">
                <a:solidFill>
                  <a:srgbClr val="000000"/>
                </a:solidFill>
                <a:latin typeface="Courier New"/>
                <a:ea typeface="MS PGothic"/>
              </a:rPr>
              <a:t>className</a:t>
            </a:r>
            <a:r>
              <a:rPr lang="en-US" sz="2300" b="1" strike="noStrike" spc="-1" dirty="0">
                <a:solidFill>
                  <a:srgbClr val="000000"/>
                </a:solidFill>
                <a:latin typeface="Courier New"/>
                <a:ea typeface="MS PGothic"/>
              </a:rPr>
              <a:t> = </a:t>
            </a:r>
            <a:br>
              <a:rPr dirty="0"/>
            </a:br>
            <a:r>
              <a:rPr lang="en-US" sz="2300" b="1" strike="noStrike" spc="-1" dirty="0">
                <a:solidFill>
                  <a:srgbClr val="000000"/>
                </a:solidFill>
                <a:latin typeface="Courier New"/>
                <a:ea typeface="MS PGothic"/>
              </a:rPr>
              <a:t>     </a:t>
            </a:r>
            <a:r>
              <a:rPr lang="en-US" sz="2300" b="1" strike="noStrike" spc="-1" dirty="0" err="1">
                <a:solidFill>
                  <a:srgbClr val="000000"/>
                </a:solidFill>
                <a:latin typeface="Courier New"/>
                <a:ea typeface="MS PGothic"/>
              </a:rPr>
              <a:t>System.getProperty</a:t>
            </a:r>
            <a:r>
              <a:rPr lang="en-US" sz="2300" b="1" strike="noStrike" spc="-1" dirty="0">
                <a:solidFill>
                  <a:srgbClr val="000000"/>
                </a:solidFill>
                <a:latin typeface="Courier New"/>
                <a:ea typeface="MS PGothic"/>
              </a:rPr>
              <a:t>(“</a:t>
            </a:r>
            <a:r>
              <a:rPr lang="en-US" sz="2300" b="1" strike="noStrike" spc="-1" dirty="0" err="1">
                <a:solidFill>
                  <a:srgbClr val="000000"/>
                </a:solidFill>
                <a:latin typeface="Courier New"/>
                <a:ea typeface="MS PGothic"/>
              </a:rPr>
              <a:t>taxcalculator.classname</a:t>
            </a:r>
            <a:r>
              <a:rPr lang="en-US" sz="2300" b="1" strike="noStrike" spc="-1" dirty="0">
                <a:solidFill>
                  <a:srgbClr val="000000"/>
                </a:solidFill>
                <a:latin typeface="Courier New"/>
                <a:ea typeface="MS PGothic"/>
              </a:rPr>
              <a:t>”);</a:t>
            </a:r>
            <a:br>
              <a:rPr dirty="0"/>
            </a:br>
            <a:r>
              <a:rPr lang="en-US" sz="2300" b="1" strike="noStrike" spc="-1" dirty="0">
                <a:solidFill>
                  <a:srgbClr val="000000"/>
                </a:solidFill>
                <a:latin typeface="Courier New"/>
                <a:ea typeface="MS PGothic"/>
              </a:rPr>
              <a:t>     </a:t>
            </a:r>
            <a:r>
              <a:rPr lang="en-US" sz="2300" b="1" strike="noStrike" spc="-1" dirty="0" err="1">
                <a:solidFill>
                  <a:srgbClr val="000000"/>
                </a:solidFill>
                <a:latin typeface="Courier New"/>
                <a:ea typeface="MS PGothic"/>
              </a:rPr>
              <a:t>taxCalculatorAdapter</a:t>
            </a:r>
            <a:r>
              <a:rPr lang="en-US" sz="2300" b="1" strike="noStrike" spc="-1" dirty="0">
                <a:solidFill>
                  <a:srgbClr val="000000"/>
                </a:solidFill>
                <a:latin typeface="Courier New"/>
                <a:ea typeface="MS PGothic"/>
              </a:rPr>
              <a:t> = </a:t>
            </a:r>
            <a:br>
              <a:rPr dirty="0"/>
            </a:br>
            <a:r>
              <a:rPr lang="en-US" sz="2300" b="1" strike="noStrike" spc="-1" dirty="0">
                <a:solidFill>
                  <a:srgbClr val="000000"/>
                </a:solidFill>
                <a:latin typeface="Courier New"/>
                <a:ea typeface="MS PGothic"/>
              </a:rPr>
              <a:t>      (</a:t>
            </a:r>
            <a:r>
              <a:rPr lang="en-US" sz="2300" b="1" strike="noStrike" spc="-1" dirty="0" err="1">
                <a:solidFill>
                  <a:srgbClr val="000000"/>
                </a:solidFill>
                <a:latin typeface="Courier New"/>
                <a:ea typeface="MS PGothic"/>
              </a:rPr>
              <a:t>ITaxCalculatorAdapter</a:t>
            </a:r>
            <a:r>
              <a:rPr lang="en-US" sz="2300" b="1" strike="noStrike" spc="-1" dirty="0">
                <a:solidFill>
                  <a:srgbClr val="000000"/>
                </a:solidFill>
                <a:latin typeface="Courier New"/>
                <a:ea typeface="MS PGothic"/>
              </a:rPr>
              <a:t>) </a:t>
            </a:r>
            <a:br>
              <a:rPr dirty="0"/>
            </a:br>
            <a:r>
              <a:rPr lang="en-US" sz="2300" b="1" strike="noStrike" spc="-1" dirty="0">
                <a:solidFill>
                  <a:srgbClr val="000000"/>
                </a:solidFill>
                <a:latin typeface="Courier New"/>
                <a:ea typeface="MS PGothic"/>
              </a:rPr>
              <a:t>      	</a:t>
            </a:r>
            <a:r>
              <a:rPr lang="en-US" sz="2300" b="1" strike="noStrike" spc="-1" dirty="0" err="1">
                <a:solidFill>
                  <a:srgbClr val="0000FF"/>
                </a:solidFill>
                <a:latin typeface="Courier New"/>
                <a:ea typeface="MS PGothic"/>
              </a:rPr>
              <a:t>Class.forName</a:t>
            </a:r>
            <a:r>
              <a:rPr lang="en-US" sz="2300" b="1" strike="noStrike" spc="-1" dirty="0">
                <a:solidFill>
                  <a:srgbClr val="0000FF"/>
                </a:solidFill>
                <a:latin typeface="Courier New"/>
                <a:ea typeface="MS PGothic"/>
              </a:rPr>
              <a:t>(</a:t>
            </a:r>
            <a:r>
              <a:rPr lang="en-US" sz="2300" b="1" strike="noStrike" spc="-1" dirty="0" err="1">
                <a:solidFill>
                  <a:srgbClr val="0000FF"/>
                </a:solidFill>
                <a:latin typeface="Courier New"/>
                <a:ea typeface="MS PGothic"/>
              </a:rPr>
              <a:t>className</a:t>
            </a:r>
            <a:r>
              <a:rPr lang="en-US" sz="2300" b="1" strike="noStrike" spc="-1" dirty="0">
                <a:solidFill>
                  <a:srgbClr val="0000FF"/>
                </a:solidFill>
                <a:latin typeface="Courier New"/>
                <a:ea typeface="MS PGothic"/>
              </a:rPr>
              <a:t>).</a:t>
            </a:r>
            <a:r>
              <a:rPr lang="en-US" sz="2300" b="1" strike="noStrike" spc="-1" dirty="0" err="1">
                <a:solidFill>
                  <a:srgbClr val="0000FF"/>
                </a:solidFill>
                <a:latin typeface="Courier New"/>
                <a:ea typeface="MS PGothic"/>
              </a:rPr>
              <a:t>newInstance</a:t>
            </a:r>
            <a:r>
              <a:rPr lang="en-US" sz="2300" b="1" strike="noStrike" spc="-1" dirty="0">
                <a:solidFill>
                  <a:srgbClr val="0000FF"/>
                </a:solidFill>
                <a:latin typeface="Courier New"/>
                <a:ea typeface="MS PGothic"/>
              </a:rPr>
              <a:t>()</a:t>
            </a:r>
            <a:r>
              <a:rPr lang="en-US" sz="2300" b="1" strike="noStrike" spc="-1" dirty="0">
                <a:solidFill>
                  <a:srgbClr val="000000"/>
                </a:solidFill>
                <a:latin typeface="Courier New"/>
                <a:ea typeface="MS PGothic"/>
              </a:rPr>
              <a:t>;</a:t>
            </a:r>
            <a:br>
              <a:rPr dirty="0"/>
            </a:br>
            <a:r>
              <a:rPr lang="en-US" sz="2300" b="1" strike="noStrike" spc="-1" dirty="0">
                <a:solidFill>
                  <a:srgbClr val="000000"/>
                </a:solidFill>
                <a:latin typeface="Courier New"/>
                <a:ea typeface="MS PGothic"/>
              </a:rPr>
              <a:t>  }</a:t>
            </a:r>
            <a:br>
              <a:rPr dirty="0"/>
            </a:br>
            <a:r>
              <a:rPr lang="en-US" sz="2300" b="1" strike="noStrike" spc="-1" dirty="0">
                <a:solidFill>
                  <a:srgbClr val="000000"/>
                </a:solidFill>
                <a:latin typeface="Courier New"/>
                <a:ea typeface="MS PGothic"/>
              </a:rPr>
              <a:t>  return </a:t>
            </a:r>
            <a:r>
              <a:rPr lang="en-US" sz="2300" b="1" strike="noStrike" spc="-1" dirty="0" err="1">
                <a:solidFill>
                  <a:srgbClr val="000000"/>
                </a:solidFill>
                <a:latin typeface="Courier New"/>
                <a:ea typeface="MS PGothic"/>
              </a:rPr>
              <a:t>taxCalculatorAdapter</a:t>
            </a:r>
            <a:r>
              <a:rPr lang="en-US" sz="2300" b="1" strike="noStrike" spc="-1" dirty="0">
                <a:solidFill>
                  <a:srgbClr val="000000"/>
                </a:solidFill>
                <a:latin typeface="Courier New"/>
                <a:ea typeface="MS PGothic"/>
              </a:rPr>
              <a:t>; </a:t>
            </a:r>
            <a:endParaRPr lang="en-US" sz="23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151"/>
              </a:spcBef>
            </a:pPr>
            <a:r>
              <a:rPr lang="en-US" sz="2300" b="1" strike="noStrike" spc="-1" dirty="0">
                <a:solidFill>
                  <a:srgbClr val="000000"/>
                </a:solidFill>
                <a:latin typeface="Courier New"/>
                <a:ea typeface="MS PGothic"/>
              </a:rPr>
              <a:t>}</a:t>
            </a:r>
            <a:endParaRPr lang="en-US" sz="2300" b="0" strike="noStrike" spc="-1" dirty="0">
              <a:latin typeface="Arial"/>
            </a:endParaRPr>
          </a:p>
        </p:txBody>
      </p:sp>
      <p:sp>
        <p:nvSpPr>
          <p:cNvPr id="314" name="CustomShape 5"/>
          <p:cNvSpPr/>
          <p:nvPr/>
        </p:nvSpPr>
        <p:spPr>
          <a:xfrm>
            <a:off x="6095880" y="5943600"/>
            <a:ext cx="3657240" cy="609120"/>
          </a:xfrm>
          <a:prstGeom prst="wedgeRoundRectCallout">
            <a:avLst>
              <a:gd name="adj1" fmla="val -93315"/>
              <a:gd name="adj2" fmla="val -289361"/>
              <a:gd name="adj3" fmla="val 16667"/>
            </a:avLst>
          </a:prstGeom>
          <a:noFill/>
          <a:ln w="9360">
            <a:solidFill>
              <a:srgbClr val="000000"/>
            </a:solidFill>
            <a:miter/>
          </a:ln>
          <a:effectLst>
            <a:outerShdw dist="23040" dir="540000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5" name="CustomShape 6"/>
          <p:cNvSpPr/>
          <p:nvPr/>
        </p:nvSpPr>
        <p:spPr>
          <a:xfrm>
            <a:off x="6117480" y="5943600"/>
            <a:ext cx="37076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MS PGothic"/>
              </a:rPr>
              <a:t>Java reflection: creates a brand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MS PGothic"/>
              </a:rPr>
              <a:t>new object from String className!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16" name="TextShape 7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317" name="TextShape 8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1348D25B-3A81-45B6-8400-6B7C8AC7904E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41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Exercise 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9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Who creates the </a:t>
            </a:r>
            <a:r>
              <a:rPr lang="en-US" sz="2800" b="1" strike="noStrike" spc="-1" dirty="0" err="1">
                <a:solidFill>
                  <a:srgbClr val="000000"/>
                </a:solidFill>
                <a:latin typeface="Courier New"/>
                <a:ea typeface="ＭＳ Ｐゴシック"/>
              </a:rPr>
              <a:t>ServiceFactory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?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How is it accessed?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We need a single instance of the </a:t>
            </a:r>
            <a:r>
              <a:rPr lang="en-US" sz="2800" b="1" strike="noStrike" spc="-1" dirty="0" err="1">
                <a:solidFill>
                  <a:srgbClr val="000000"/>
                </a:solidFill>
                <a:latin typeface="Courier New"/>
                <a:ea typeface="ＭＳ Ｐゴシック"/>
              </a:rPr>
              <a:t>ServiceFactory</a:t>
            </a:r>
            <a:r>
              <a:rPr lang="en-US" sz="28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 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class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What pattern solves these problems?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0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321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3F9DFAD8-1E3E-4DF1-A885-7666CDE18C94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42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The Solution: Singleton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3" name="CustomShape 2"/>
          <p:cNvSpPr/>
          <p:nvPr/>
        </p:nvSpPr>
        <p:spPr>
          <a:xfrm>
            <a:off x="2666880" y="1752480"/>
            <a:ext cx="6705360" cy="30171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ServiceFactory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u="sng" strike="noStrike" spc="-1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- instance: ServiceFactory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- accountingAdapter : IAccountingAdapter</a:t>
            </a:r>
            <a:br/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- inventoryAdapter : IInventoryAdapter</a:t>
            </a:r>
            <a:br/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- taxCalculatorAdapter : ITaxCalculatorAdapter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u="sng" strike="noStrike" spc="-1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+ getInstance() : ServiceFactory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+ getAccountingAdapter() : IAccountingAdapter</a:t>
            </a:r>
            <a:br/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+ getInventoryAdapter() : IInventoryAdapter</a:t>
            </a:r>
            <a:br/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+ getTaxCalculatorAdapter() : ITaxCalculatorAdapter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24" name="Line 3"/>
          <p:cNvSpPr/>
          <p:nvPr/>
        </p:nvSpPr>
        <p:spPr>
          <a:xfrm>
            <a:off x="2666880" y="2209680"/>
            <a:ext cx="6705720" cy="3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5" name="Line 4"/>
          <p:cNvSpPr/>
          <p:nvPr/>
        </p:nvSpPr>
        <p:spPr>
          <a:xfrm>
            <a:off x="2666880" y="3504960"/>
            <a:ext cx="6705720" cy="3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6" name="CustomShape 5"/>
          <p:cNvSpPr/>
          <p:nvPr/>
        </p:nvSpPr>
        <p:spPr>
          <a:xfrm>
            <a:off x="8686800" y="1828800"/>
            <a:ext cx="4568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strike="noStrike" spc="-1">
                <a:solidFill>
                  <a:srgbClr val="000000"/>
                </a:solidFill>
                <a:latin typeface="Tahoma"/>
                <a:ea typeface="ＭＳ Ｐゴシック"/>
              </a:rPr>
              <a:t>1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27" name="CustomShape 6"/>
          <p:cNvSpPr/>
          <p:nvPr/>
        </p:nvSpPr>
        <p:spPr>
          <a:xfrm>
            <a:off x="9067680" y="533520"/>
            <a:ext cx="22856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Special UML notation.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28" name="Line 7"/>
          <p:cNvSpPr/>
          <p:nvPr/>
        </p:nvSpPr>
        <p:spPr>
          <a:xfrm flipH="1">
            <a:off x="8915400" y="1143000"/>
            <a:ext cx="761760" cy="761760"/>
          </a:xfrm>
          <a:prstGeom prst="line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9" name="CustomShape 8"/>
          <p:cNvSpPr/>
          <p:nvPr/>
        </p:nvSpPr>
        <p:spPr>
          <a:xfrm>
            <a:off x="1981080" y="4952880"/>
            <a:ext cx="8534160" cy="19191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MS PGothic"/>
              </a:rPr>
              <a:t>In UML, - means private, + means public. All (shown) fields in 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ServiceFactory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MS PGothic"/>
              </a:rPr>
              <a:t> are private and all methods are public. 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u="sng" strike="noStrike" spc="-1">
                <a:solidFill>
                  <a:srgbClr val="000000"/>
                </a:solidFill>
                <a:uFillTx/>
                <a:latin typeface="Arial"/>
                <a:ea typeface="MS PGothic"/>
              </a:rPr>
              <a:t>underline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MS PGothic"/>
              </a:rPr>
              <a:t> means static. 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instance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MS PGothic"/>
              </a:rPr>
              <a:t> and 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getInstance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MS PGothic"/>
              </a:rPr>
              <a:t> are static. Single instance of 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ServiceFactory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MS PGothic"/>
              </a:rPr>
              <a:t> ensures single instance of adapter objects.  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30" name="TextShape 9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331" name="TextShape 10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9AFD3DEF-54F8-46D1-8894-B35F0D4F058C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43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FF0000"/>
                </a:solidFill>
                <a:latin typeface="Calibri Light"/>
              </a:rPr>
              <a:t>Composite</a:t>
            </a: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 Pattern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Client treats a </a:t>
            </a:r>
            <a:r>
              <a:rPr lang="en-US" sz="2800" b="0" strike="noStrike" spc="-1" dirty="0">
                <a:solidFill>
                  <a:srgbClr val="FF0000"/>
                </a:solidFill>
                <a:latin typeface="Calibri"/>
                <a:ea typeface="ＭＳ Ｐゴシック"/>
              </a:rPr>
              <a:t>composite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 object (a </a:t>
            </a:r>
            <a:r>
              <a:rPr lang="en-US" sz="2800" b="0" strike="noStrike" spc="-1" dirty="0">
                <a:solidFill>
                  <a:srgbClr val="FF0000"/>
                </a:solidFill>
                <a:latin typeface="Calibri"/>
                <a:ea typeface="ＭＳ Ｐゴシック"/>
              </a:rPr>
              <a:t>collection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 of objects) the </a:t>
            </a:r>
            <a:r>
              <a:rPr lang="en-US" sz="2800" b="0" strike="noStrike" spc="-1" dirty="0">
                <a:solidFill>
                  <a:srgbClr val="FF0000"/>
                </a:solidFill>
                <a:latin typeface="Calibri"/>
                <a:ea typeface="ＭＳ Ｐゴシック"/>
              </a:rPr>
              <a:t>same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 as a simple object (an </a:t>
            </a:r>
            <a:r>
              <a:rPr lang="en-US" sz="2800" b="0" strike="noStrike" spc="-1" dirty="0">
                <a:solidFill>
                  <a:srgbClr val="FF0000"/>
                </a:solidFill>
                <a:latin typeface="Calibri"/>
                <a:ea typeface="ＭＳ Ｐゴシック"/>
              </a:rPr>
              <a:t>atomic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 unit) 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Good for part-whole relationships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Can represent arbitrarily complex objects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rgbClr val="000000"/>
                </a:solidFill>
                <a:latin typeface="Calibri"/>
              </a:rPr>
              <a:t>Composite pattern composes objects in terms of a tree structure to represent the part as well as the whole hierarchy. 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rgbClr val="000000"/>
                </a:solidFill>
                <a:latin typeface="Calibri"/>
              </a:rPr>
              <a:t>This pattern creates a class that contains a group of objects. 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rgbClr val="000000"/>
                </a:solidFill>
                <a:latin typeface="Calibri"/>
              </a:rPr>
              <a:t>The class provides ways to modify its group of objects.</a:t>
            </a:r>
          </a:p>
          <a:p>
            <a:pPr marL="228600" indent="-228240"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206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B718D80F-23E2-4D55-9F5E-1F006256441F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44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72426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Picture 3"/>
          <p:cNvPicPr/>
          <p:nvPr/>
        </p:nvPicPr>
        <p:blipFill>
          <a:blip r:embed="rId3"/>
          <a:stretch/>
        </p:blipFill>
        <p:spPr>
          <a:xfrm>
            <a:off x="3578400" y="0"/>
            <a:ext cx="5034960" cy="6857640"/>
          </a:xfrm>
          <a:prstGeom prst="rect">
            <a:avLst/>
          </a:prstGeom>
          <a:ln>
            <a:noFill/>
          </a:ln>
        </p:spPr>
      </p:pic>
      <p:sp>
        <p:nvSpPr>
          <p:cNvPr id="337" name="CustomShape 1"/>
          <p:cNvSpPr/>
          <p:nvPr/>
        </p:nvSpPr>
        <p:spPr>
          <a:xfrm>
            <a:off x="813600" y="820440"/>
            <a:ext cx="1411560" cy="873720"/>
          </a:xfrm>
          <a:prstGeom prst="wedgeRectCallout">
            <a:avLst>
              <a:gd name="adj1" fmla="val 199020"/>
              <a:gd name="adj2" fmla="val 47136"/>
            </a:avLst>
          </a:prstGeom>
          <a:solidFill>
            <a:srgbClr val="FFFFFF"/>
          </a:solidFill>
          <a:ln w="12600">
            <a:solidFill>
              <a:srgbClr val="70AD4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Organization Chart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38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339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2D8B4216-0C33-46F4-AD00-68185CC09793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45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CustomShape 1"/>
          <p:cNvSpPr/>
          <p:nvPr/>
        </p:nvSpPr>
        <p:spPr>
          <a:xfrm>
            <a:off x="485280" y="403560"/>
            <a:ext cx="4183200" cy="255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public interface Employee {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public void add(Employee employee);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public void remove(Employee employee);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public Employee getChild(int i);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public String getName();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public double getSalary();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public void print();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}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41" name="CustomShape 2"/>
          <p:cNvSpPr/>
          <p:nvPr/>
        </p:nvSpPr>
        <p:spPr>
          <a:xfrm>
            <a:off x="5700240" y="403560"/>
            <a:ext cx="5559480" cy="55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public class Manager implements Employee{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pc="-1" dirty="0">
                <a:solidFill>
                  <a:srgbClr val="000000"/>
                </a:solidFill>
                <a:latin typeface="Calibri"/>
              </a:rPr>
              <a:t>   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private String name;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  private double salary;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  public Manager(String name, double salary){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      this.name = name;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     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this.salary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= salary;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  }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List&lt;Employee&gt; employees = new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ArrayList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&lt;Employee&gt;();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endParaRPr lang="en-US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 public void add(Employee employee) {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    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employees.add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(employee);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  }   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  public Employee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getChild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(int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i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) {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     return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employees.get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(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i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);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   }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…// implements print – traverses employees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}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342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343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5DE6271F-A49C-4B1A-AE60-0E518CDB4B45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46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ustomShape 1"/>
          <p:cNvSpPr/>
          <p:nvPr/>
        </p:nvSpPr>
        <p:spPr>
          <a:xfrm>
            <a:off x="453240" y="598320"/>
            <a:ext cx="6201000" cy="530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public class Developer implements Employee{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private String name;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private double salary;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public Developer(String name, double salary){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  this.name = name;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 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this.salary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= salary;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}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public void add(Employee employee) {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  //this is leaf node so this method is not applicable to this class.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}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public Employee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getChild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(int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i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) {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  //this is leaf node so this method is not applicable to this class.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  return null;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}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…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}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345" name="CustomShape 2"/>
          <p:cNvSpPr/>
          <p:nvPr/>
        </p:nvSpPr>
        <p:spPr>
          <a:xfrm>
            <a:off x="6607440" y="598320"/>
            <a:ext cx="5646240" cy="393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public static void main(String[] args) {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Employee emp1=new Developer("John", 10000);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Employee emp2=new Developer("David", 15000);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Employee manager1=new Manager("Daniel",25000);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manager1.add(emp1);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manager1.add(emp2);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Employee emp3=new Developer("Michael", 20000);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Manager generalManager=new Manager("Mark", 50000);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generalManager.add(emp3);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generalManager.add(manager1);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generalManager.print();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}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}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346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347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D583222E-2DF8-4669-81F1-ADC68F4CA12A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47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635B9-E355-473C-89E6-AC6EE2B7D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9A788-30DD-42A2-81A6-CAF857FEE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Compose objects into tree structures to represent part-whole hierarchies. </a:t>
            </a:r>
          </a:p>
          <a:p>
            <a:r>
              <a:rPr lang="en-US" dirty="0"/>
              <a:t>Composite lets clients treat individual objects and compositions of objects uniformly.</a:t>
            </a:r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Every sentence is composed of words which are in turn composed of characters. </a:t>
            </a:r>
          </a:p>
          <a:p>
            <a:pPr lvl="1"/>
            <a:r>
              <a:rPr lang="en-US" dirty="0"/>
              <a:t>Each of these objects is printable and they can have something printed before or after them </a:t>
            </a:r>
          </a:p>
          <a:p>
            <a:pPr lvl="1"/>
            <a:r>
              <a:rPr lang="en-US" dirty="0"/>
              <a:t>Sentence always ends with full stop</a:t>
            </a:r>
          </a:p>
          <a:p>
            <a:pPr lvl="1"/>
            <a:r>
              <a:rPr lang="en-US" dirty="0"/>
              <a:t>Word always has space before it</a:t>
            </a:r>
          </a:p>
          <a:p>
            <a:r>
              <a:rPr lang="en-US" dirty="0"/>
              <a:t>See CompositeDemo.java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BD6CAA-1AD4-4365-B754-542F4D77E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CSCI 2600 Spring 2021</a:t>
            </a:r>
          </a:p>
        </p:txBody>
      </p:sp>
    </p:spTree>
    <p:extLst>
      <p:ext uri="{BB962C8B-B14F-4D97-AF65-F5344CB8AC3E}">
        <p14:creationId xmlns:p14="http://schemas.microsoft.com/office/powerpoint/2010/main" val="32082332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D8A8FE-28A3-4DC5-952A-48E5AF0E5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161" y="374689"/>
            <a:ext cx="10379691" cy="513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48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1"/>
          <p:cNvPicPr/>
          <p:nvPr/>
        </p:nvPicPr>
        <p:blipFill>
          <a:blip r:embed="rId3"/>
          <a:stretch/>
        </p:blipFill>
        <p:spPr>
          <a:xfrm>
            <a:off x="1041480" y="1727280"/>
            <a:ext cx="4057200" cy="3438000"/>
          </a:xfrm>
          <a:prstGeom prst="rect">
            <a:avLst/>
          </a:prstGeom>
          <a:ln>
            <a:noFill/>
          </a:ln>
        </p:spPr>
      </p:pic>
      <p:sp>
        <p:nvSpPr>
          <p:cNvPr id="14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Flyweight Example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CustomShape 2"/>
          <p:cNvSpPr/>
          <p:nvPr/>
        </p:nvSpPr>
        <p:spPr>
          <a:xfrm>
            <a:off x="2693520" y="5715000"/>
            <a:ext cx="6804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https://www.tutorialspoint.com/design_pattern/flyweight_pattern.htm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49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150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962A826B-9770-4423-B447-2AADA7D44E88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5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51" name="CustomShape 5"/>
          <p:cNvSpPr/>
          <p:nvPr/>
        </p:nvSpPr>
        <p:spPr>
          <a:xfrm>
            <a:off x="6051240" y="1526400"/>
            <a:ext cx="5539680" cy="201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We will demonstrate this pattern by drawing 20 circles 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Calibri"/>
              </a:rPr>
              <a:t>at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different locations but we will create only 5 objects. 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Only 5 colors are available, so the color property is used to check  already existing </a:t>
            </a:r>
            <a:r>
              <a:rPr lang="en-US" sz="1800" b="0" i="1" strike="noStrike" spc="-1" dirty="0">
                <a:solidFill>
                  <a:srgbClr val="000000"/>
                </a:solidFill>
                <a:latin typeface="Calibri"/>
              </a:rPr>
              <a:t>Circle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objects.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Similar to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memoization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.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Example: Bicycle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9" name="TextShape 2"/>
          <p:cNvSpPr txBox="1"/>
          <p:nvPr/>
        </p:nvSpPr>
        <p:spPr>
          <a:xfrm>
            <a:off x="1752480" y="1447920"/>
            <a:ext cx="8726040" cy="45320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Bicycle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Wheel</a:t>
            </a:r>
          </a:p>
          <a:p>
            <a:pPr marL="1143000" lvl="2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200" b="0" strike="noStrike" spc="-1">
                <a:solidFill>
                  <a:srgbClr val="000000"/>
                </a:solidFill>
                <a:latin typeface="Calibri"/>
              </a:rPr>
              <a:t>Skewer</a:t>
            </a:r>
          </a:p>
          <a:p>
            <a:pPr marL="1600200" lvl="3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Lever</a:t>
            </a:r>
          </a:p>
          <a:p>
            <a:pPr marL="1600200" lvl="3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Body</a:t>
            </a:r>
          </a:p>
          <a:p>
            <a:pPr marL="1600200" lvl="3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Cam</a:t>
            </a:r>
          </a:p>
          <a:p>
            <a:pPr marL="1600200" lvl="3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Rod</a:t>
            </a:r>
          </a:p>
          <a:p>
            <a:pPr marL="1600200" lvl="3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Acorn nut</a:t>
            </a:r>
          </a:p>
          <a:p>
            <a:pPr marL="1143000" lvl="2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200" b="0" strike="noStrike" spc="-1">
                <a:solidFill>
                  <a:srgbClr val="000000"/>
                </a:solidFill>
                <a:latin typeface="Calibri"/>
              </a:rPr>
              <a:t>Hub</a:t>
            </a:r>
          </a:p>
          <a:p>
            <a:pPr marL="1143000" lvl="2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200" b="0" strike="noStrike" spc="-1">
                <a:solidFill>
                  <a:srgbClr val="000000"/>
                </a:solidFill>
                <a:latin typeface="Calibri"/>
              </a:rPr>
              <a:t>Spokes</a:t>
            </a:r>
          </a:p>
          <a:p>
            <a:pPr marL="1143000" lvl="2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200" b="0" strike="noStrike" spc="-1">
                <a:solidFill>
                  <a:srgbClr val="000000"/>
                </a:solidFill>
                <a:latin typeface="Calibri"/>
              </a:rPr>
              <a:t>…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Frame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…</a:t>
            </a:r>
          </a:p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0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351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6C3C8305-6AF0-421C-9CB2-35BAC11D11F7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50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Example: Methods on Components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3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7500" lnSpcReduction="20000"/>
          </a:bodyPr>
          <a:lstStyle/>
          <a:p>
            <a:pPr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abstract class BicycleComponent {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…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float </a:t>
            </a:r>
            <a:r>
              <a:rPr lang="en-US" sz="2400" b="1" strike="noStrike" spc="-1">
                <a:solidFill>
                  <a:srgbClr val="FF0000"/>
                </a:solidFill>
                <a:latin typeface="Courier New"/>
              </a:rPr>
              <a:t>cost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();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}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class </a:t>
            </a:r>
            <a:r>
              <a:rPr lang="en-US" sz="2400" b="1" strike="noStrike" spc="-1">
                <a:solidFill>
                  <a:srgbClr val="0000FF"/>
                </a:solidFill>
                <a:latin typeface="Courier New"/>
              </a:rPr>
              <a:t>Skewer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extends BicycleComponent {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float price;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float </a:t>
            </a:r>
            <a:r>
              <a:rPr lang="en-US" sz="2400" b="1" strike="noStrike" spc="-1">
                <a:solidFill>
                  <a:srgbClr val="FF0000"/>
                </a:solidFill>
                <a:latin typeface="Courier New"/>
              </a:rPr>
              <a:t>cost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() { return price; }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}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class </a:t>
            </a:r>
            <a:r>
              <a:rPr lang="en-US" sz="2400" b="1" strike="noStrike" spc="-1">
                <a:solidFill>
                  <a:srgbClr val="0000FF"/>
                </a:solidFill>
                <a:latin typeface="Courier New"/>
              </a:rPr>
              <a:t>Wheel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extends BicycleComponent {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float assemblyCost;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Skewer </a:t>
            </a:r>
            <a:r>
              <a:rPr lang="en-US" sz="2400" b="1" strike="noStrike" spc="-1">
                <a:solidFill>
                  <a:srgbClr val="0000FF"/>
                </a:solidFill>
                <a:latin typeface="Courier New"/>
              </a:rPr>
              <a:t>skewer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Hub </a:t>
            </a:r>
            <a:r>
              <a:rPr lang="en-US" sz="2400" b="1" strike="noStrike" spc="-1">
                <a:solidFill>
                  <a:srgbClr val="0000FF"/>
                </a:solidFill>
                <a:latin typeface="Courier New"/>
              </a:rPr>
              <a:t>hub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…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float </a:t>
            </a:r>
            <a:r>
              <a:rPr lang="en-US" sz="2400" b="1" strike="noStrike" spc="-1">
                <a:solidFill>
                  <a:srgbClr val="FF0000"/>
                </a:solidFill>
                <a:latin typeface="Courier New"/>
              </a:rPr>
              <a:t>cost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() { return assemblyCost+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                skewer.cost()+hub.cost()+… }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}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4" name="CustomShape 3"/>
          <p:cNvSpPr/>
          <p:nvPr/>
        </p:nvSpPr>
        <p:spPr>
          <a:xfrm>
            <a:off x="5416560" y="2209680"/>
            <a:ext cx="2812680" cy="380520"/>
          </a:xfrm>
          <a:prstGeom prst="wedgeRoundRectCallout">
            <a:avLst>
              <a:gd name="adj1" fmla="val -105491"/>
              <a:gd name="adj2" fmla="val 169380"/>
              <a:gd name="adj3" fmla="val 16667"/>
            </a:avLst>
          </a:prstGeom>
          <a:noFill/>
          <a:ln w="9360">
            <a:solidFill>
              <a:srgbClr val="000000"/>
            </a:solidFill>
            <a:miter/>
          </a:ln>
          <a:effectLst>
            <a:outerShdw dist="23040" dir="540000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5" name="CustomShape 4"/>
          <p:cNvSpPr/>
          <p:nvPr/>
        </p:nvSpPr>
        <p:spPr>
          <a:xfrm>
            <a:off x="5425560" y="2133720"/>
            <a:ext cx="26546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MS PGothic"/>
              </a:rPr>
              <a:t>Skewer is an atomic unit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56" name="CustomShape 5"/>
          <p:cNvSpPr/>
          <p:nvPr/>
        </p:nvSpPr>
        <p:spPr>
          <a:xfrm>
            <a:off x="6270480" y="4663440"/>
            <a:ext cx="3422160" cy="380520"/>
          </a:xfrm>
          <a:prstGeom prst="wedgeRoundRectCallout">
            <a:avLst>
              <a:gd name="adj1" fmla="val -122681"/>
              <a:gd name="adj2" fmla="val -206810"/>
              <a:gd name="adj3" fmla="val 16667"/>
            </a:avLst>
          </a:prstGeom>
          <a:noFill/>
          <a:ln w="9360">
            <a:solidFill>
              <a:srgbClr val="000000"/>
            </a:solidFill>
            <a:miter/>
          </a:ln>
          <a:effectLst>
            <a:outerShdw dist="23040" dir="540000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7" name="CustomShape 6"/>
          <p:cNvSpPr/>
          <p:nvPr/>
        </p:nvSpPr>
        <p:spPr>
          <a:xfrm>
            <a:off x="6267600" y="4600440"/>
            <a:ext cx="36572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MS PGothic"/>
              </a:rPr>
              <a:t>Wheel is a collection of objects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58" name="TextShape 7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359" name="TextShape 8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36726863-F15B-49B2-91A2-222F219330A4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51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Even Better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1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7500" lnSpcReduction="20000"/>
          </a:bodyPr>
          <a:lstStyle/>
          <a:p>
            <a:pPr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abstract class BicycleComponent {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…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float </a:t>
            </a:r>
            <a:r>
              <a:rPr lang="en-US" sz="2400" b="1" strike="noStrike" spc="-1">
                <a:solidFill>
                  <a:srgbClr val="FF0000"/>
                </a:solidFill>
                <a:latin typeface="Courier New"/>
              </a:rPr>
              <a:t>cost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();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}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class </a:t>
            </a:r>
            <a:r>
              <a:rPr lang="en-US" sz="2400" b="1" strike="noStrike" spc="-1">
                <a:solidFill>
                  <a:srgbClr val="0000FF"/>
                </a:solidFill>
                <a:latin typeface="Courier New"/>
              </a:rPr>
              <a:t>Skewer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extends BicycleComponent {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float price;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float </a:t>
            </a:r>
            <a:r>
              <a:rPr lang="en-US" sz="2400" b="1" strike="noStrike" spc="-1">
                <a:solidFill>
                  <a:srgbClr val="FF0000"/>
                </a:solidFill>
                <a:latin typeface="Courier New"/>
              </a:rPr>
              <a:t>cost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() { return price; }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}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class </a:t>
            </a:r>
            <a:r>
              <a:rPr lang="en-US" sz="2400" b="1" strike="noStrike" spc="-1">
                <a:solidFill>
                  <a:srgbClr val="0000FF"/>
                </a:solidFill>
                <a:latin typeface="Courier New"/>
              </a:rPr>
              <a:t>Wheel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extends BicycleComponent {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float assemblyCost;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BicycleComponent </a:t>
            </a:r>
            <a:r>
              <a:rPr lang="en-US" sz="2400" b="1" strike="noStrike" spc="-1">
                <a:solidFill>
                  <a:srgbClr val="0000FF"/>
                </a:solidFill>
                <a:latin typeface="Courier New"/>
              </a:rPr>
              <a:t>skewer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BicycleComponent </a:t>
            </a:r>
            <a:r>
              <a:rPr lang="en-US" sz="2400" b="1" strike="noStrike" spc="-1">
                <a:solidFill>
                  <a:srgbClr val="0000FF"/>
                </a:solidFill>
                <a:latin typeface="Courier New"/>
              </a:rPr>
              <a:t>hub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…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float </a:t>
            </a:r>
            <a:r>
              <a:rPr lang="en-US" sz="2400" b="1" strike="noStrike" spc="-1">
                <a:solidFill>
                  <a:srgbClr val="FF0000"/>
                </a:solidFill>
                <a:latin typeface="Courier New"/>
              </a:rPr>
              <a:t>cost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() { return assemblyCost+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                skewer.cost()+hub.cost()+… }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}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2" name="CustomShape 3"/>
          <p:cNvSpPr/>
          <p:nvPr/>
        </p:nvSpPr>
        <p:spPr>
          <a:xfrm>
            <a:off x="6710400" y="4129920"/>
            <a:ext cx="3422160" cy="837720"/>
          </a:xfrm>
          <a:prstGeom prst="wedgeRoundRectCallout">
            <a:avLst>
              <a:gd name="adj1" fmla="val -140986"/>
              <a:gd name="adj2" fmla="val 25917"/>
              <a:gd name="adj3" fmla="val 16667"/>
            </a:avLst>
          </a:prstGeom>
          <a:noFill/>
          <a:ln w="9360">
            <a:solidFill>
              <a:srgbClr val="000000"/>
            </a:solidFill>
            <a:miter/>
          </a:ln>
          <a:effectLst>
            <a:outerShdw dist="23040" dir="540000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3" name="CustomShape 4"/>
          <p:cNvSpPr/>
          <p:nvPr/>
        </p:nvSpPr>
        <p:spPr>
          <a:xfrm>
            <a:off x="6710400" y="4129920"/>
            <a:ext cx="365724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MS PGothic"/>
              </a:rPr>
              <a:t>The skewer and hub are BicycleCompoenents, so we can</a:t>
            </a:r>
            <a:br/>
            <a:r>
              <a:rPr lang="en-US" sz="1800" b="0" strike="noStrike" spc="-1">
                <a:solidFill>
                  <a:srgbClr val="000000"/>
                </a:solidFill>
                <a:latin typeface="Arial"/>
                <a:ea typeface="MS PGothic"/>
              </a:rPr>
              <a:t>use BicycleComponent!   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64" name="TextShape 5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365" name="TextShape 6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A222938E-4BB2-4F61-B940-DD5B5EEB6DEE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52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Another Example: Boolean Expressions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7" name="TextShape 2"/>
          <p:cNvSpPr txBox="1"/>
          <p:nvPr/>
        </p:nvSpPr>
        <p:spPr>
          <a:xfrm>
            <a:off x="1752480" y="1523880"/>
            <a:ext cx="8726040" cy="4532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A Boolean expression can be 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Variable (e.g., </a:t>
            </a: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x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Boolean constant: </a:t>
            </a: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true, false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Or expression (e.g., </a:t>
            </a: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x </a:t>
            </a:r>
            <a:r>
              <a:rPr lang="en-US" sz="2000" b="1" strike="noStrike" spc="-1" dirty="0">
                <a:solidFill>
                  <a:srgbClr val="0000FF"/>
                </a:solidFill>
                <a:latin typeface="Courier New"/>
              </a:rPr>
              <a:t>or</a:t>
            </a: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 true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And expression (e.g., </a:t>
            </a: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(x </a:t>
            </a:r>
            <a:r>
              <a:rPr lang="en-US" sz="2000" b="1" strike="noStrike" spc="-1" dirty="0">
                <a:solidFill>
                  <a:srgbClr val="0000FF"/>
                </a:solidFill>
                <a:latin typeface="Courier New"/>
              </a:rPr>
              <a:t>or</a:t>
            </a: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 true) </a:t>
            </a:r>
            <a:r>
              <a:rPr lang="en-US" sz="2000" b="1" strike="noStrike" spc="-1" dirty="0">
                <a:solidFill>
                  <a:srgbClr val="0000FF"/>
                </a:solidFill>
                <a:latin typeface="Courier New"/>
              </a:rPr>
              <a:t>and</a:t>
            </a: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 y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Not expression (e.g., </a:t>
            </a:r>
            <a:r>
              <a:rPr lang="en-US" sz="2000" b="1" strike="noStrike" spc="-1" dirty="0">
                <a:solidFill>
                  <a:srgbClr val="0000FF"/>
                </a:solidFill>
                <a:latin typeface="Courier New"/>
              </a:rPr>
              <a:t>not</a:t>
            </a: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 x, </a:t>
            </a:r>
            <a:r>
              <a:rPr lang="en-US" sz="2000" b="1" strike="noStrike" spc="-1" dirty="0">
                <a:solidFill>
                  <a:srgbClr val="0000FF"/>
                </a:solidFill>
                <a:latin typeface="Courier New"/>
              </a:rPr>
              <a:t>not</a:t>
            </a: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 (x </a:t>
            </a:r>
            <a:r>
              <a:rPr lang="en-US" sz="2000" b="1" strike="noStrike" spc="-1" dirty="0">
                <a:solidFill>
                  <a:srgbClr val="0000FF"/>
                </a:solidFill>
                <a:latin typeface="Courier New"/>
              </a:rPr>
              <a:t>or</a:t>
            </a: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 y)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And, Or, Not: </a:t>
            </a:r>
            <a:r>
              <a:rPr lang="en-US" sz="2000" b="0" strike="noStrike" spc="-1" dirty="0">
                <a:solidFill>
                  <a:srgbClr val="FF0000"/>
                </a:solidFill>
                <a:latin typeface="Calibri"/>
              </a:rPr>
              <a:t>collections of expressions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Variable and Constant: </a:t>
            </a:r>
            <a:r>
              <a:rPr lang="en-US" sz="2000" b="0" strike="noStrike" spc="-1" dirty="0">
                <a:solidFill>
                  <a:srgbClr val="FF0000"/>
                </a:solidFill>
                <a:latin typeface="Calibri"/>
              </a:rPr>
              <a:t>atomic units</a:t>
            </a:r>
          </a:p>
          <a:p>
            <a:pPr marL="685800" lvl="1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latin typeface="Calibri"/>
              </a:rPr>
              <a:t>Maybe we should intern the Boolean constants?</a:t>
            </a:r>
            <a:endParaRPr lang="en-US" sz="2000" b="0" strike="noStrike" spc="-1" dirty="0"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latin typeface="Calibri"/>
              </a:rPr>
              <a:t>See </a:t>
            </a:r>
            <a:r>
              <a:rPr lang="en-US" sz="2000" dirty="0"/>
              <a:t>BooleanDemo.java</a:t>
            </a:r>
            <a:endParaRPr lang="en-US" sz="2000" b="0" strike="noStrike" spc="-1" dirty="0">
              <a:latin typeface="Calibri"/>
            </a:endParaRPr>
          </a:p>
        </p:txBody>
      </p:sp>
      <p:sp>
        <p:nvSpPr>
          <p:cNvPr id="368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369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51F30745-7749-42D0-BE1B-1975D3FAF0E9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53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70DAD7-DB2B-4992-9A2F-60F0B8061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0" y="2307688"/>
            <a:ext cx="12192000" cy="383822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94E79C8-92E3-4793-A910-1D642D7B3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-US" spc="-1" dirty="0">
                <a:solidFill>
                  <a:srgbClr val="FF0000"/>
                </a:solidFill>
                <a:latin typeface="Calibri Light"/>
              </a:rPr>
              <a:t>Interpreter</a:t>
            </a:r>
            <a:r>
              <a:rPr lang="en-US" spc="-1" dirty="0">
                <a:solidFill>
                  <a:srgbClr val="000000"/>
                </a:solidFill>
                <a:latin typeface="Calibri Light"/>
              </a:rPr>
              <a:t> Pattern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F381D6-82F5-425D-BE53-CEB56FA18489}"/>
              </a:ext>
            </a:extLst>
          </p:cNvPr>
          <p:cNvSpPr txBox="1"/>
          <p:nvPr/>
        </p:nvSpPr>
        <p:spPr>
          <a:xfrm>
            <a:off x="4160827" y="6192145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BooleanDemo.java</a:t>
            </a:r>
          </a:p>
        </p:txBody>
      </p:sp>
    </p:spTree>
    <p:extLst>
      <p:ext uri="{BB962C8B-B14F-4D97-AF65-F5344CB8AC3E}">
        <p14:creationId xmlns:p14="http://schemas.microsoft.com/office/powerpoint/2010/main" val="41650462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Using </a:t>
            </a:r>
            <a:r>
              <a:rPr lang="en-US" sz="4400" b="0" strike="noStrike" spc="-1">
                <a:solidFill>
                  <a:srgbClr val="FF0000"/>
                </a:solidFill>
                <a:latin typeface="Calibri Light"/>
              </a:rPr>
              <a:t>Composite</a:t>
            </a: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 to Represent Boolean Expressions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1" name="TextShape 2"/>
          <p:cNvSpPr txBox="1"/>
          <p:nvPr/>
        </p:nvSpPr>
        <p:spPr>
          <a:xfrm>
            <a:off x="1752480" y="1600200"/>
            <a:ext cx="8915040" cy="45320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7500" lnSpcReduction="20000"/>
          </a:bodyPr>
          <a:lstStyle/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abstract class BooleanExp {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boolean </a:t>
            </a:r>
            <a:r>
              <a:rPr lang="en-US" sz="2400" b="1" strike="noStrike" spc="-1">
                <a:solidFill>
                  <a:srgbClr val="FF0000"/>
                </a:solidFill>
                <a:latin typeface="Courier New"/>
              </a:rPr>
              <a:t>eval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(Context c);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}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class </a:t>
            </a:r>
            <a:r>
              <a:rPr lang="en-US" sz="2400" b="1" strike="noStrike" spc="-1">
                <a:solidFill>
                  <a:srgbClr val="0000FF"/>
                </a:solidFill>
                <a:latin typeface="Courier New"/>
              </a:rPr>
              <a:t>Constant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extends BooleanExp {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private boolean const;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Constant(boolean const) { this.const=const; }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boolean </a:t>
            </a:r>
            <a:r>
              <a:rPr lang="en-US" sz="2400" b="1" strike="noStrike" spc="-1">
                <a:solidFill>
                  <a:srgbClr val="FF0000"/>
                </a:solidFill>
                <a:latin typeface="Courier New"/>
              </a:rPr>
              <a:t>eval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(Context c) { return const; }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}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class </a:t>
            </a:r>
            <a:r>
              <a:rPr lang="en-US" sz="2400" b="1" strike="noStrike" spc="-1">
                <a:solidFill>
                  <a:srgbClr val="0000FF"/>
                </a:solidFill>
                <a:latin typeface="Courier New"/>
              </a:rPr>
              <a:t>VarExp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extends BooleanExp {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String varname;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VarExp(String var) { varname = var; }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boolean </a:t>
            </a:r>
            <a:r>
              <a:rPr lang="en-US" sz="2400" b="1" strike="noStrike" spc="-1">
                <a:solidFill>
                  <a:srgbClr val="FF0000"/>
                </a:solidFill>
                <a:latin typeface="Courier New"/>
              </a:rPr>
              <a:t>eval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(Context c) {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  return c.lookup(varname);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}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}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100000"/>
              </a:lnSpc>
              <a:spcBef>
                <a:spcPts val="1001"/>
              </a:spcBef>
            </a:pPr>
            <a:r>
              <a:rPr lang="en-US" sz="2400" b="0" strike="noStrike" spc="-1">
                <a:solidFill>
                  <a:srgbClr val="000000"/>
                </a:solidFill>
                <a:latin typeface="Courier New"/>
              </a:rPr>
              <a:t> 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2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373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03B5A98D-4B53-4146-9C1A-199A90AA90E3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55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Using </a:t>
            </a:r>
            <a:r>
              <a:rPr lang="en-US" sz="4400" b="0" strike="noStrike" spc="-1">
                <a:solidFill>
                  <a:srgbClr val="FF0000"/>
                </a:solidFill>
                <a:latin typeface="Calibri Light"/>
              </a:rPr>
              <a:t>Composite</a:t>
            </a: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 to Represent Boolean Expressions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5" name="TextShape 2"/>
          <p:cNvSpPr txBox="1"/>
          <p:nvPr/>
        </p:nvSpPr>
        <p:spPr>
          <a:xfrm>
            <a:off x="1752480" y="1676520"/>
            <a:ext cx="8915040" cy="45320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class </a:t>
            </a:r>
            <a:r>
              <a:rPr lang="en-US" sz="2400" b="1" strike="noStrike" spc="-1">
                <a:solidFill>
                  <a:srgbClr val="0000FF"/>
                </a:solidFill>
                <a:latin typeface="Courier New"/>
              </a:rPr>
              <a:t>AndExp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extends BooleanExp {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private BooleanExp </a:t>
            </a:r>
            <a:r>
              <a:rPr lang="en-US" sz="2400" b="1" strike="noStrike" spc="-1">
                <a:solidFill>
                  <a:srgbClr val="0000FF"/>
                </a:solidFill>
                <a:latin typeface="Courier New"/>
              </a:rPr>
              <a:t>leftExp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private BooleanExp </a:t>
            </a:r>
            <a:r>
              <a:rPr lang="en-US" sz="2400" b="1" strike="noStrike" spc="-1">
                <a:solidFill>
                  <a:srgbClr val="0000FF"/>
                </a:solidFill>
                <a:latin typeface="Courier New"/>
              </a:rPr>
              <a:t>rightExp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AndExp(BooleanExp left, BooleanExp right) {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 leftExp = left;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 rightExp = right;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}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boolean </a:t>
            </a:r>
            <a:r>
              <a:rPr lang="en-US" sz="2400" b="1" strike="noStrike" spc="-1">
                <a:solidFill>
                  <a:srgbClr val="FF0000"/>
                </a:solidFill>
                <a:latin typeface="Courier New"/>
              </a:rPr>
              <a:t>eval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(Context c) {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 return leftExp.eval(c) &amp;&amp; rightExp.eval(c);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}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}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10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// analogous definitions for </a:t>
            </a:r>
            <a:r>
              <a:rPr lang="en-US" sz="2400" b="1" strike="noStrike" spc="-1">
                <a:solidFill>
                  <a:srgbClr val="0000FF"/>
                </a:solidFill>
                <a:latin typeface="Courier New"/>
              </a:rPr>
              <a:t>OrExp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and </a:t>
            </a:r>
            <a:r>
              <a:rPr lang="en-US" sz="2400" b="1" strike="noStrike" spc="-1">
                <a:solidFill>
                  <a:srgbClr val="0000FF"/>
                </a:solidFill>
                <a:latin typeface="Courier New"/>
              </a:rPr>
              <a:t>NotExp</a:t>
            </a:r>
            <a:r>
              <a:rPr lang="en-US" sz="2400" b="0" strike="noStrike" spc="-1">
                <a:solidFill>
                  <a:srgbClr val="000000"/>
                </a:solidFill>
                <a:latin typeface="Courier New"/>
              </a:rPr>
              <a:t> 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6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377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ABD5FCD0-9124-4B23-85CE-606BCE74F06A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56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latin typeface="Calibri Light"/>
              </a:rPr>
              <a:t>Composite Pattern: Class diagram</a:t>
            </a:r>
            <a:endParaRPr lang="en-US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9" name="CustomShape 2"/>
          <p:cNvSpPr/>
          <p:nvPr/>
        </p:nvSpPr>
        <p:spPr>
          <a:xfrm>
            <a:off x="4952880" y="1459080"/>
            <a:ext cx="2742840" cy="364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i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BooleanExp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80" name="CustomShape 3"/>
          <p:cNvSpPr/>
          <p:nvPr/>
        </p:nvSpPr>
        <p:spPr>
          <a:xfrm>
            <a:off x="8458200" y="4191120"/>
            <a:ext cx="1066320" cy="364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AndExp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81" name="CustomShape 4"/>
          <p:cNvSpPr/>
          <p:nvPr/>
        </p:nvSpPr>
        <p:spPr>
          <a:xfrm>
            <a:off x="7010280" y="4202280"/>
            <a:ext cx="990360" cy="364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OrExp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82" name="CustomShape 5"/>
          <p:cNvSpPr/>
          <p:nvPr/>
        </p:nvSpPr>
        <p:spPr>
          <a:xfrm>
            <a:off x="3657600" y="4202280"/>
            <a:ext cx="1218960" cy="364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VarExp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83" name="CustomShape 6"/>
          <p:cNvSpPr/>
          <p:nvPr/>
        </p:nvSpPr>
        <p:spPr>
          <a:xfrm>
            <a:off x="1752480" y="4202280"/>
            <a:ext cx="1371240" cy="364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Constant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84" name="CustomShape 7"/>
          <p:cNvSpPr/>
          <p:nvPr/>
        </p:nvSpPr>
        <p:spPr>
          <a:xfrm>
            <a:off x="1752480" y="4572000"/>
            <a:ext cx="1371240" cy="4060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5" name="CustomShape 8"/>
          <p:cNvSpPr/>
          <p:nvPr/>
        </p:nvSpPr>
        <p:spPr>
          <a:xfrm>
            <a:off x="3657600" y="4572000"/>
            <a:ext cx="1218960" cy="3805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6" name="CustomShape 9"/>
          <p:cNvSpPr/>
          <p:nvPr/>
        </p:nvSpPr>
        <p:spPr>
          <a:xfrm>
            <a:off x="7010280" y="4572000"/>
            <a:ext cx="990360" cy="3805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7" name="CustomShape 10"/>
          <p:cNvSpPr/>
          <p:nvPr/>
        </p:nvSpPr>
        <p:spPr>
          <a:xfrm>
            <a:off x="8458200" y="4572000"/>
            <a:ext cx="1066320" cy="3805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8" name="CustomShape 11"/>
          <p:cNvSpPr/>
          <p:nvPr/>
        </p:nvSpPr>
        <p:spPr>
          <a:xfrm>
            <a:off x="4952880" y="1828800"/>
            <a:ext cx="2742840" cy="7534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i="1" strike="noStrike" spc="-1">
                <a:solidFill>
                  <a:srgbClr val="FF0000"/>
                </a:solidFill>
                <a:latin typeface="Arial"/>
                <a:ea typeface="MS PGothic"/>
              </a:rPr>
              <a:t>…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i="1" strike="noStrike" spc="-1">
                <a:solidFill>
                  <a:srgbClr val="FF0000"/>
                </a:solidFill>
                <a:latin typeface="Arial"/>
                <a:ea typeface="MS PGothic"/>
              </a:rPr>
              <a:t>…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89" name="Line 12"/>
          <p:cNvSpPr/>
          <p:nvPr/>
        </p:nvSpPr>
        <p:spPr>
          <a:xfrm>
            <a:off x="2438280" y="3886200"/>
            <a:ext cx="6553080" cy="3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0" name="Line 13"/>
          <p:cNvSpPr/>
          <p:nvPr/>
        </p:nvSpPr>
        <p:spPr>
          <a:xfrm>
            <a:off x="2438280" y="3886200"/>
            <a:ext cx="360" cy="3045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1" name="Line 14"/>
          <p:cNvSpPr/>
          <p:nvPr/>
        </p:nvSpPr>
        <p:spPr>
          <a:xfrm>
            <a:off x="4267080" y="3886200"/>
            <a:ext cx="360" cy="3045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2" name="Line 15"/>
          <p:cNvSpPr/>
          <p:nvPr/>
        </p:nvSpPr>
        <p:spPr>
          <a:xfrm>
            <a:off x="7543800" y="3886200"/>
            <a:ext cx="360" cy="3045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3" name="Line 16"/>
          <p:cNvSpPr/>
          <p:nvPr/>
        </p:nvSpPr>
        <p:spPr>
          <a:xfrm>
            <a:off x="8991360" y="3886200"/>
            <a:ext cx="360" cy="3045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4" name="Line 17"/>
          <p:cNvSpPr/>
          <p:nvPr/>
        </p:nvSpPr>
        <p:spPr>
          <a:xfrm>
            <a:off x="6095880" y="2819160"/>
            <a:ext cx="360" cy="106704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5" name="CustomShape 18"/>
          <p:cNvSpPr/>
          <p:nvPr/>
        </p:nvSpPr>
        <p:spPr>
          <a:xfrm>
            <a:off x="5943600" y="2590920"/>
            <a:ext cx="304560" cy="22824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6" name="CustomShape 19"/>
          <p:cNvSpPr/>
          <p:nvPr/>
        </p:nvSpPr>
        <p:spPr>
          <a:xfrm>
            <a:off x="2057400" y="1828800"/>
            <a:ext cx="1218960" cy="364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Client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97" name="Line 20"/>
          <p:cNvSpPr/>
          <p:nvPr/>
        </p:nvSpPr>
        <p:spPr>
          <a:xfrm>
            <a:off x="3276360" y="2057400"/>
            <a:ext cx="1676520" cy="360"/>
          </a:xfrm>
          <a:prstGeom prst="line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8" name="CustomShape 21"/>
          <p:cNvSpPr/>
          <p:nvPr/>
        </p:nvSpPr>
        <p:spPr>
          <a:xfrm flipH="1" flipV="1">
            <a:off x="7768800" y="2511000"/>
            <a:ext cx="1752120" cy="2247480"/>
          </a:xfrm>
          <a:prstGeom prst="bentConnector4">
            <a:avLst>
              <a:gd name="adj1" fmla="val -13043"/>
              <a:gd name="adj2" fmla="val 99435"/>
            </a:avLst>
          </a:prstGeom>
          <a:noFill/>
          <a:ln w="255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9" name="CustomShape 22"/>
          <p:cNvSpPr/>
          <p:nvPr/>
        </p:nvSpPr>
        <p:spPr>
          <a:xfrm>
            <a:off x="5562720" y="4202280"/>
            <a:ext cx="990360" cy="364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NotExp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00" name="CustomShape 23"/>
          <p:cNvSpPr/>
          <p:nvPr/>
        </p:nvSpPr>
        <p:spPr>
          <a:xfrm>
            <a:off x="5562720" y="4572000"/>
            <a:ext cx="990360" cy="3805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1" name="Line 24"/>
          <p:cNvSpPr/>
          <p:nvPr/>
        </p:nvSpPr>
        <p:spPr>
          <a:xfrm>
            <a:off x="6095880" y="3886200"/>
            <a:ext cx="360" cy="3045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2" name="CustomShape 25"/>
          <p:cNvSpPr/>
          <p:nvPr/>
        </p:nvSpPr>
        <p:spPr>
          <a:xfrm rot="5400000" flipH="1" flipV="1">
            <a:off x="6153480" y="3409920"/>
            <a:ext cx="2895120" cy="190080"/>
          </a:xfrm>
          <a:prstGeom prst="bentConnector5">
            <a:avLst>
              <a:gd name="adj1" fmla="val -22306"/>
              <a:gd name="adj2" fmla="val 1420000"/>
              <a:gd name="adj3" fmla="val 100440"/>
            </a:avLst>
          </a:prstGeom>
          <a:noFill/>
          <a:ln w="25560">
            <a:solidFill>
              <a:srgbClr val="000000"/>
            </a:solidFill>
            <a:miter/>
            <a:tailEnd type="triangle" w="med" len="med"/>
          </a:ln>
          <a:effectLst>
            <a:outerShdw dist="20160" dir="5400000">
              <a:srgbClr val="80808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3" name="CustomShape 26"/>
          <p:cNvSpPr/>
          <p:nvPr/>
        </p:nvSpPr>
        <p:spPr>
          <a:xfrm rot="5400000" flipH="1" flipV="1">
            <a:off x="5222880" y="2475720"/>
            <a:ext cx="3308040" cy="1638000"/>
          </a:xfrm>
          <a:prstGeom prst="bentConnector4">
            <a:avLst>
              <a:gd name="adj1" fmla="val -29389"/>
              <a:gd name="adj2" fmla="val 272315"/>
            </a:avLst>
          </a:prstGeom>
          <a:noFill/>
          <a:ln w="25560">
            <a:solidFill>
              <a:srgbClr val="000000"/>
            </a:solidFill>
            <a:miter/>
            <a:tailEnd type="triangle" w="med" len="med"/>
          </a:ln>
          <a:effectLst>
            <a:outerShdw dist="20160" dir="5400000">
              <a:srgbClr val="80808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4" name="CustomShape 27"/>
          <p:cNvSpPr/>
          <p:nvPr/>
        </p:nvSpPr>
        <p:spPr>
          <a:xfrm>
            <a:off x="7774920" y="2133720"/>
            <a:ext cx="3074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MS PGothic"/>
              </a:rPr>
              <a:t>2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05" name="CustomShape 28"/>
          <p:cNvSpPr/>
          <p:nvPr/>
        </p:nvSpPr>
        <p:spPr>
          <a:xfrm>
            <a:off x="7774920" y="1676520"/>
            <a:ext cx="3074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MS PGothic"/>
              </a:rPr>
              <a:t>2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06" name="CustomShape 29"/>
          <p:cNvSpPr/>
          <p:nvPr/>
        </p:nvSpPr>
        <p:spPr>
          <a:xfrm>
            <a:off x="7774920" y="1219320"/>
            <a:ext cx="3074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MS PGothic"/>
              </a:rPr>
              <a:t>1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07" name="CustomShape 30"/>
          <p:cNvSpPr/>
          <p:nvPr/>
        </p:nvSpPr>
        <p:spPr>
          <a:xfrm>
            <a:off x="9519480" y="4735440"/>
            <a:ext cx="3074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MS PGothic"/>
              </a:rPr>
              <a:t>1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08" name="CustomShape 31"/>
          <p:cNvSpPr/>
          <p:nvPr/>
        </p:nvSpPr>
        <p:spPr>
          <a:xfrm>
            <a:off x="7538400" y="4964040"/>
            <a:ext cx="3074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MS PGothic"/>
              </a:rPr>
              <a:t>1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09" name="CustomShape 32"/>
          <p:cNvSpPr/>
          <p:nvPr/>
        </p:nvSpPr>
        <p:spPr>
          <a:xfrm>
            <a:off x="6098400" y="4952880"/>
            <a:ext cx="3074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MS PGothic"/>
              </a:rPr>
              <a:t>1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10" name="CustomShape 33"/>
          <p:cNvSpPr/>
          <p:nvPr/>
        </p:nvSpPr>
        <p:spPr>
          <a:xfrm>
            <a:off x="5257800" y="3657600"/>
            <a:ext cx="4800240" cy="1828440"/>
          </a:xfrm>
          <a:prstGeom prst="ellipse">
            <a:avLst/>
          </a:prstGeom>
          <a:noFill/>
          <a:ln w="9360">
            <a:solidFill>
              <a:srgbClr val="FF0000"/>
            </a:solidFill>
            <a:round/>
          </a:ln>
          <a:effectLst>
            <a:outerShdw dist="23040" dir="540000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1" name="CustomShape 34"/>
          <p:cNvSpPr/>
          <p:nvPr/>
        </p:nvSpPr>
        <p:spPr>
          <a:xfrm>
            <a:off x="1676520" y="3657600"/>
            <a:ext cx="3352320" cy="1828440"/>
          </a:xfrm>
          <a:prstGeom prst="ellipse">
            <a:avLst/>
          </a:prstGeom>
          <a:noFill/>
          <a:ln w="9360">
            <a:solidFill>
              <a:srgbClr val="FF0000"/>
            </a:solidFill>
            <a:round/>
          </a:ln>
          <a:effectLst>
            <a:outerShdw dist="23040" dir="540000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2" name="CustomShape 35"/>
          <p:cNvSpPr/>
          <p:nvPr/>
        </p:nvSpPr>
        <p:spPr>
          <a:xfrm>
            <a:off x="7883640" y="6095880"/>
            <a:ext cx="1488600" cy="609120"/>
          </a:xfrm>
          <a:prstGeom prst="wedgeRoundRectCallout">
            <a:avLst>
              <a:gd name="adj1" fmla="val -94750"/>
              <a:gd name="adj2" fmla="val -142931"/>
              <a:gd name="adj3" fmla="val 16667"/>
            </a:avLst>
          </a:prstGeom>
          <a:noFill/>
          <a:ln w="9360">
            <a:solidFill>
              <a:srgbClr val="000000"/>
            </a:solidFill>
            <a:miter/>
          </a:ln>
          <a:effectLst>
            <a:outerShdw dist="23040" dir="540000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3" name="CustomShape 36"/>
          <p:cNvSpPr/>
          <p:nvPr/>
        </p:nvSpPr>
        <p:spPr>
          <a:xfrm>
            <a:off x="7961760" y="6107040"/>
            <a:ext cx="13348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MS PGothic"/>
              </a:rPr>
              <a:t>Composite </a:t>
            </a:r>
            <a:br/>
            <a:r>
              <a:rPr lang="en-US" sz="1800" b="0" strike="noStrike" spc="-1">
                <a:solidFill>
                  <a:srgbClr val="000000"/>
                </a:solidFill>
                <a:latin typeface="Arial"/>
                <a:ea typeface="MS PGothic"/>
              </a:rPr>
              <a:t>Objects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14" name="CustomShape 37"/>
          <p:cNvSpPr/>
          <p:nvPr/>
        </p:nvSpPr>
        <p:spPr>
          <a:xfrm>
            <a:off x="4572000" y="5943600"/>
            <a:ext cx="1488600" cy="456840"/>
          </a:xfrm>
          <a:prstGeom prst="wedgeRoundRectCallout">
            <a:avLst>
              <a:gd name="adj1" fmla="val -94750"/>
              <a:gd name="adj2" fmla="val -142931"/>
              <a:gd name="adj3" fmla="val 16667"/>
            </a:avLst>
          </a:prstGeom>
          <a:noFill/>
          <a:ln w="9360">
            <a:solidFill>
              <a:srgbClr val="000000"/>
            </a:solidFill>
            <a:miter/>
          </a:ln>
          <a:effectLst>
            <a:outerShdw dist="23040" dir="540000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5" name="CustomShape 38"/>
          <p:cNvSpPr/>
          <p:nvPr/>
        </p:nvSpPr>
        <p:spPr>
          <a:xfrm>
            <a:off x="4586400" y="5954760"/>
            <a:ext cx="14626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MS PGothic"/>
              </a:rPr>
              <a:t>Atomic Units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16" name="TextShape 39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417" name="TextShape 40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255C4003-298D-4151-9A45-99EC3F39528E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57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Effect">
                      <p:stCondLst>
                        <p:cond delay="indefinite"/>
                      </p:stCondLst>
                      <p:childTnLst>
                        <p:par>
                          <p:cTn id="1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latin typeface="Calibri Light"/>
              </a:rPr>
              <a:t>Object Structure</a:t>
            </a:r>
            <a:endParaRPr lang="en-US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9" name="TextShape 2"/>
          <p:cNvSpPr txBox="1"/>
          <p:nvPr/>
        </p:nvSpPr>
        <p:spPr>
          <a:xfrm>
            <a:off x="918900" y="16464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Expression </a:t>
            </a:r>
            <a:r>
              <a:rPr lang="en-US" sz="2800" b="1" strike="noStrike" spc="-1" dirty="0">
                <a:solidFill>
                  <a:srgbClr val="000000"/>
                </a:solidFill>
                <a:latin typeface="Courier New"/>
              </a:rPr>
              <a:t>(x or true) and y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new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AndExp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(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  new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OrExp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(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    new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VarExp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(“x”), 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    new Constant(true)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  ),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  new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VarExp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(“y”)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)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</a:pP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0" name="CustomShape 3"/>
          <p:cNvSpPr/>
          <p:nvPr/>
        </p:nvSpPr>
        <p:spPr>
          <a:xfrm>
            <a:off x="6705720" y="3809880"/>
            <a:ext cx="2590560" cy="685440"/>
          </a:xfrm>
          <a:prstGeom prst="ellipse">
            <a:avLst/>
          </a:prstGeom>
          <a:noFill/>
          <a:ln w="9360">
            <a:solidFill>
              <a:srgbClr val="000000"/>
            </a:solidFill>
            <a:round/>
          </a:ln>
          <a:effectLst>
            <a:outerShdw dist="23040" dir="540000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1" name="CustomShape 4"/>
          <p:cNvSpPr/>
          <p:nvPr/>
        </p:nvSpPr>
        <p:spPr>
          <a:xfrm>
            <a:off x="6801480" y="3809520"/>
            <a:ext cx="25128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MS PGothic"/>
              </a:rPr>
              <a:t>AndExp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MS PGothic"/>
              </a:rPr>
              <a:t>: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Courier New"/>
                <a:ea typeface="MS PGothic"/>
              </a:rPr>
              <a:t>(x or true) and y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422" name="CustomShape 5"/>
          <p:cNvSpPr/>
          <p:nvPr/>
        </p:nvSpPr>
        <p:spPr>
          <a:xfrm>
            <a:off x="5562720" y="4952880"/>
            <a:ext cx="2209320" cy="685440"/>
          </a:xfrm>
          <a:prstGeom prst="ellipse">
            <a:avLst/>
          </a:prstGeom>
          <a:noFill/>
          <a:ln w="9360">
            <a:solidFill>
              <a:srgbClr val="000000"/>
            </a:solidFill>
            <a:round/>
          </a:ln>
          <a:effectLst>
            <a:outerShdw dist="23040" dir="540000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3" name="CustomShape 6"/>
          <p:cNvSpPr/>
          <p:nvPr/>
        </p:nvSpPr>
        <p:spPr>
          <a:xfrm>
            <a:off x="5570640" y="5116680"/>
            <a:ext cx="23194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MS PGothic"/>
              </a:rPr>
              <a:t>OrExp: </a:t>
            </a:r>
            <a:r>
              <a:rPr lang="en-US" sz="18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x or true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MS PGothic"/>
              </a:rPr>
              <a:t>  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24" name="CustomShape 7"/>
          <p:cNvSpPr/>
          <p:nvPr/>
        </p:nvSpPr>
        <p:spPr>
          <a:xfrm>
            <a:off x="8381880" y="4952880"/>
            <a:ext cx="2209320" cy="685440"/>
          </a:xfrm>
          <a:prstGeom prst="ellipse">
            <a:avLst/>
          </a:prstGeom>
          <a:noFill/>
          <a:ln w="9360">
            <a:solidFill>
              <a:srgbClr val="000000"/>
            </a:solidFill>
            <a:round/>
          </a:ln>
          <a:effectLst>
            <a:outerShdw dist="23040" dir="540000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5" name="CustomShape 8"/>
          <p:cNvSpPr/>
          <p:nvPr/>
        </p:nvSpPr>
        <p:spPr>
          <a:xfrm>
            <a:off x="8893800" y="5116680"/>
            <a:ext cx="11779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MS PGothic"/>
              </a:rPr>
              <a:t>VarExp: </a:t>
            </a:r>
            <a:r>
              <a:rPr lang="en-US" sz="18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y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26" name="CustomShape 9"/>
          <p:cNvSpPr/>
          <p:nvPr/>
        </p:nvSpPr>
        <p:spPr>
          <a:xfrm>
            <a:off x="4191120" y="6019920"/>
            <a:ext cx="2209320" cy="685440"/>
          </a:xfrm>
          <a:prstGeom prst="ellipse">
            <a:avLst/>
          </a:prstGeom>
          <a:noFill/>
          <a:ln w="9360">
            <a:solidFill>
              <a:srgbClr val="000000"/>
            </a:solidFill>
            <a:round/>
          </a:ln>
          <a:effectLst>
            <a:outerShdw dist="23040" dir="540000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7" name="CustomShape 10"/>
          <p:cNvSpPr/>
          <p:nvPr/>
        </p:nvSpPr>
        <p:spPr>
          <a:xfrm>
            <a:off x="4577760" y="6183360"/>
            <a:ext cx="12420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MS PGothic"/>
              </a:rPr>
              <a:t>VarExp: </a:t>
            </a:r>
            <a:r>
              <a:rPr lang="en-US" sz="18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x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MS PGothic"/>
              </a:rPr>
              <a:t> 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28" name="CustomShape 11"/>
          <p:cNvSpPr/>
          <p:nvPr/>
        </p:nvSpPr>
        <p:spPr>
          <a:xfrm>
            <a:off x="6934320" y="6019920"/>
            <a:ext cx="2209320" cy="685440"/>
          </a:xfrm>
          <a:prstGeom prst="ellipse">
            <a:avLst/>
          </a:prstGeom>
          <a:noFill/>
          <a:ln w="9360">
            <a:solidFill>
              <a:srgbClr val="000000"/>
            </a:solidFill>
            <a:round/>
          </a:ln>
          <a:effectLst>
            <a:outerShdw dist="23040" dir="540000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9" name="CustomShape 12"/>
          <p:cNvSpPr/>
          <p:nvPr/>
        </p:nvSpPr>
        <p:spPr>
          <a:xfrm>
            <a:off x="7172640" y="6183360"/>
            <a:ext cx="17704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MS PGothic"/>
              </a:rPr>
              <a:t>Constant: </a:t>
            </a:r>
            <a:r>
              <a:rPr lang="en-US" sz="18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true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30" name="Line 13"/>
          <p:cNvSpPr/>
          <p:nvPr/>
        </p:nvSpPr>
        <p:spPr>
          <a:xfrm flipH="1">
            <a:off x="6667200" y="4495680"/>
            <a:ext cx="1333800" cy="457200"/>
          </a:xfrm>
          <a:prstGeom prst="line">
            <a:avLst/>
          </a:prstGeom>
          <a:ln w="255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1" name="Line 14"/>
          <p:cNvSpPr/>
          <p:nvPr/>
        </p:nvSpPr>
        <p:spPr>
          <a:xfrm>
            <a:off x="8001000" y="4495680"/>
            <a:ext cx="1485720" cy="457200"/>
          </a:xfrm>
          <a:prstGeom prst="line">
            <a:avLst/>
          </a:prstGeom>
          <a:ln w="255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2" name="Line 15"/>
          <p:cNvSpPr/>
          <p:nvPr/>
        </p:nvSpPr>
        <p:spPr>
          <a:xfrm flipH="1">
            <a:off x="5295600" y="5638680"/>
            <a:ext cx="1371600" cy="380880"/>
          </a:xfrm>
          <a:prstGeom prst="line">
            <a:avLst/>
          </a:prstGeom>
          <a:ln w="255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3" name="Line 16"/>
          <p:cNvSpPr/>
          <p:nvPr/>
        </p:nvSpPr>
        <p:spPr>
          <a:xfrm>
            <a:off x="6667200" y="5638680"/>
            <a:ext cx="1371600" cy="380880"/>
          </a:xfrm>
          <a:prstGeom prst="line">
            <a:avLst/>
          </a:prstGeom>
          <a:ln w="255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4" name="CustomShape 17"/>
          <p:cNvSpPr/>
          <p:nvPr/>
        </p:nvSpPr>
        <p:spPr>
          <a:xfrm>
            <a:off x="8541360" y="4419720"/>
            <a:ext cx="1278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rightExp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35" name="CustomShape 18"/>
          <p:cNvSpPr/>
          <p:nvPr/>
        </p:nvSpPr>
        <p:spPr>
          <a:xfrm>
            <a:off x="7169760" y="5497560"/>
            <a:ext cx="1278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rightExp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36" name="CustomShape 19"/>
          <p:cNvSpPr/>
          <p:nvPr/>
        </p:nvSpPr>
        <p:spPr>
          <a:xfrm>
            <a:off x="6254640" y="4419720"/>
            <a:ext cx="11412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leftExp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37" name="CustomShape 20"/>
          <p:cNvSpPr/>
          <p:nvPr/>
        </p:nvSpPr>
        <p:spPr>
          <a:xfrm>
            <a:off x="5035320" y="5486400"/>
            <a:ext cx="11412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leftExp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38" name="TextShape 21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439" name="TextShape 22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3560A4A2-60D4-46B3-A8F2-F949603C2581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58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Exercise: Object Structure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1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Draw the object structure (a tree!) for expression (</a:t>
            </a:r>
            <a:r>
              <a:rPr lang="en-US" sz="28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x and true) and (y or z)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2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443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68355753-606F-4329-A0DC-0F7EFB9C01ED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59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485640" y="585000"/>
            <a:ext cx="236196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public interface Shape {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void draw();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}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507600" y="1821960"/>
            <a:ext cx="5387040" cy="475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public class Circle implements Shape {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 private String color; // intrinsic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 private int x;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 private int y;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 private int radius;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 public Circle(String color){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   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this.color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= color;		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 }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 @Override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 public void draw() {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   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System.out.println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("Circle: Draw() [Color : " + color + 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         ", x : " + x + ", y :" + y + ", radius :" + radius);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 }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 …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}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154" name="CustomShape 3"/>
          <p:cNvSpPr/>
          <p:nvPr/>
        </p:nvSpPr>
        <p:spPr>
          <a:xfrm>
            <a:off x="5862240" y="754560"/>
            <a:ext cx="5664240" cy="420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public class ShapeFactory {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private static final HashMap&lt;String, Shape&gt; circleMap =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                  new HashMap&lt;String, Shape&gt;();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public static Shape getCircle(String color) {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Circle circle = (Circle)circleMap.get(color);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if(circle == null) {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   circle = new Circle(color);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   circleMap.put(color, circle);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   System.out.println("Creating circle of color : " + color);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}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return circle;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}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}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55" name="TextShape 4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156" name="TextShape 5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BEBEA0C6-8CB0-4FD8-B179-9941AECFD29B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4" name="Group 1"/>
          <p:cNvGrpSpPr/>
          <p:nvPr/>
        </p:nvGrpSpPr>
        <p:grpSpPr>
          <a:xfrm>
            <a:off x="1973804" y="1569359"/>
            <a:ext cx="8123040" cy="4406760"/>
            <a:chOff x="2034360" y="1225440"/>
            <a:chExt cx="8123040" cy="4406760"/>
          </a:xfrm>
        </p:grpSpPr>
        <p:sp>
          <p:nvSpPr>
            <p:cNvPr id="445" name="CustomShape 2"/>
            <p:cNvSpPr/>
            <p:nvPr/>
          </p:nvSpPr>
          <p:spPr>
            <a:xfrm>
              <a:off x="8079480" y="3879000"/>
              <a:ext cx="1038600" cy="494280"/>
            </a:xfrm>
            <a:custGeom>
              <a:avLst/>
              <a:gdLst/>
              <a:ahLst/>
              <a:cxnLst/>
              <a:rect l="l" t="t" r="r" b="b"/>
              <a:pathLst>
                <a:path w="1039018" h="494478">
                  <a:moveTo>
                    <a:pt x="0" y="0"/>
                  </a:moveTo>
                  <a:lnTo>
                    <a:pt x="0" y="336972"/>
                  </a:lnTo>
                  <a:lnTo>
                    <a:pt x="1039018" y="336972"/>
                  </a:lnTo>
                  <a:lnTo>
                    <a:pt x="1039018" y="494478"/>
                  </a:lnTo>
                </a:path>
              </a:pathLst>
            </a:custGeom>
            <a:noFill/>
            <a:ln w="12600">
              <a:solidFill>
                <a:srgbClr val="528CC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6" name="CustomShape 3"/>
            <p:cNvSpPr/>
            <p:nvPr/>
          </p:nvSpPr>
          <p:spPr>
            <a:xfrm>
              <a:off x="7040520" y="3879000"/>
              <a:ext cx="1038600" cy="494280"/>
            </a:xfrm>
            <a:custGeom>
              <a:avLst/>
              <a:gdLst/>
              <a:ahLst/>
              <a:cxnLst/>
              <a:rect l="l" t="t" r="r" b="b"/>
              <a:pathLst>
                <a:path w="1039018" h="494478">
                  <a:moveTo>
                    <a:pt x="1039018" y="0"/>
                  </a:moveTo>
                  <a:lnTo>
                    <a:pt x="1039018" y="336972"/>
                  </a:lnTo>
                  <a:lnTo>
                    <a:pt x="0" y="336972"/>
                  </a:lnTo>
                  <a:lnTo>
                    <a:pt x="0" y="494478"/>
                  </a:lnTo>
                </a:path>
              </a:pathLst>
            </a:custGeom>
            <a:noFill/>
            <a:ln w="12600">
              <a:solidFill>
                <a:srgbClr val="528CC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7" name="CustomShape 4"/>
            <p:cNvSpPr/>
            <p:nvPr/>
          </p:nvSpPr>
          <p:spPr>
            <a:xfrm>
              <a:off x="6001560" y="2305080"/>
              <a:ext cx="2077560" cy="494280"/>
            </a:xfrm>
            <a:custGeom>
              <a:avLst/>
              <a:gdLst/>
              <a:ahLst/>
              <a:cxnLst/>
              <a:rect l="l" t="t" r="r" b="b"/>
              <a:pathLst>
                <a:path w="2078037" h="494478">
                  <a:moveTo>
                    <a:pt x="0" y="0"/>
                  </a:moveTo>
                  <a:lnTo>
                    <a:pt x="0" y="336972"/>
                  </a:lnTo>
                  <a:lnTo>
                    <a:pt x="2078037" y="336972"/>
                  </a:lnTo>
                  <a:lnTo>
                    <a:pt x="2078037" y="494478"/>
                  </a:lnTo>
                </a:path>
              </a:pathLst>
            </a:custGeom>
            <a:noFill/>
            <a:ln w="12600">
              <a:solidFill>
                <a:srgbClr val="487CAA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8" name="CustomShape 5"/>
            <p:cNvSpPr/>
            <p:nvPr/>
          </p:nvSpPr>
          <p:spPr>
            <a:xfrm>
              <a:off x="3923640" y="3879000"/>
              <a:ext cx="1038600" cy="494280"/>
            </a:xfrm>
            <a:custGeom>
              <a:avLst/>
              <a:gdLst/>
              <a:ahLst/>
              <a:cxnLst/>
              <a:rect l="l" t="t" r="r" b="b"/>
              <a:pathLst>
                <a:path w="1039018" h="494478">
                  <a:moveTo>
                    <a:pt x="0" y="0"/>
                  </a:moveTo>
                  <a:lnTo>
                    <a:pt x="0" y="336972"/>
                  </a:lnTo>
                  <a:lnTo>
                    <a:pt x="1039018" y="336972"/>
                  </a:lnTo>
                  <a:lnTo>
                    <a:pt x="1039018" y="494478"/>
                  </a:lnTo>
                </a:path>
              </a:pathLst>
            </a:custGeom>
            <a:noFill/>
            <a:ln w="12600">
              <a:solidFill>
                <a:srgbClr val="528CC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9" name="CustomShape 6"/>
            <p:cNvSpPr/>
            <p:nvPr/>
          </p:nvSpPr>
          <p:spPr>
            <a:xfrm>
              <a:off x="2884320" y="3879000"/>
              <a:ext cx="1038600" cy="494280"/>
            </a:xfrm>
            <a:custGeom>
              <a:avLst/>
              <a:gdLst/>
              <a:ahLst/>
              <a:cxnLst/>
              <a:rect l="l" t="t" r="r" b="b"/>
              <a:pathLst>
                <a:path w="1039018" h="494478">
                  <a:moveTo>
                    <a:pt x="1039018" y="0"/>
                  </a:moveTo>
                  <a:lnTo>
                    <a:pt x="1039018" y="336972"/>
                  </a:lnTo>
                  <a:lnTo>
                    <a:pt x="0" y="336972"/>
                  </a:lnTo>
                  <a:lnTo>
                    <a:pt x="0" y="494478"/>
                  </a:lnTo>
                </a:path>
              </a:pathLst>
            </a:custGeom>
            <a:noFill/>
            <a:ln w="12600">
              <a:solidFill>
                <a:srgbClr val="528CC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0" name="CustomShape 7"/>
            <p:cNvSpPr/>
            <p:nvPr/>
          </p:nvSpPr>
          <p:spPr>
            <a:xfrm>
              <a:off x="3923640" y="2305080"/>
              <a:ext cx="2077560" cy="494280"/>
            </a:xfrm>
            <a:custGeom>
              <a:avLst/>
              <a:gdLst/>
              <a:ahLst/>
              <a:cxnLst/>
              <a:rect l="l" t="t" r="r" b="b"/>
              <a:pathLst>
                <a:path w="2078037" h="494478">
                  <a:moveTo>
                    <a:pt x="2078037" y="0"/>
                  </a:moveTo>
                  <a:lnTo>
                    <a:pt x="2078037" y="336972"/>
                  </a:lnTo>
                  <a:lnTo>
                    <a:pt x="0" y="336972"/>
                  </a:lnTo>
                  <a:lnTo>
                    <a:pt x="0" y="494478"/>
                  </a:lnTo>
                </a:path>
              </a:pathLst>
            </a:custGeom>
            <a:noFill/>
            <a:ln w="12600">
              <a:solidFill>
                <a:srgbClr val="487CAA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1" name="CustomShape 8"/>
            <p:cNvSpPr/>
            <p:nvPr/>
          </p:nvSpPr>
          <p:spPr>
            <a:xfrm>
              <a:off x="5151600" y="1225440"/>
              <a:ext cx="1699920" cy="107928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71A6DA"/>
                </a:gs>
                <a:gs pos="100000">
                  <a:srgbClr val="549ADA"/>
                </a:gs>
              </a:gsLst>
              <a:lin ang="5400000"/>
            </a:gradFill>
            <a:ln>
              <a:noFill/>
            </a:ln>
            <a:effectLst>
              <a:outerShdw dist="19080" dir="5400000">
                <a:srgbClr val="000000">
                  <a:alpha val="63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2" name="CustomShape 9"/>
            <p:cNvSpPr/>
            <p:nvPr/>
          </p:nvSpPr>
          <p:spPr>
            <a:xfrm>
              <a:off x="5340240" y="1404720"/>
              <a:ext cx="1699920" cy="1079280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000"/>
              </a:srgbClr>
            </a:solidFill>
            <a:ln w="6480">
              <a:solidFill>
                <a:srgbClr val="5B9BD5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000" tIns="108000" rIns="76320" bIns="108000" anchor="ctr"/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en-US" sz="2000" b="0" strike="noStrike" spc="-1" dirty="0" err="1">
                  <a:solidFill>
                    <a:srgbClr val="000000"/>
                  </a:solidFill>
                  <a:latin typeface="Calibri"/>
                </a:rPr>
                <a:t>AndExp</a:t>
              </a:r>
              <a:r>
                <a:rPr lang="en-US" sz="2000" b="0" strike="noStrike" spc="-1" dirty="0">
                  <a:solidFill>
                    <a:srgbClr val="000000"/>
                  </a:solidFill>
                  <a:latin typeface="Calibri"/>
                </a:rPr>
                <a:t>: x and true and (y or z)</a:t>
              </a:r>
              <a:endParaRPr lang="en-US" sz="2000" b="0" strike="noStrike" spc="-1" dirty="0">
                <a:latin typeface="Arial"/>
              </a:endParaRPr>
            </a:p>
          </p:txBody>
        </p:sp>
        <p:sp>
          <p:nvSpPr>
            <p:cNvPr id="453" name="CustomShape 10"/>
            <p:cNvSpPr/>
            <p:nvPr/>
          </p:nvSpPr>
          <p:spPr>
            <a:xfrm>
              <a:off x="3073320" y="2799360"/>
              <a:ext cx="1699920" cy="107928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71A6DA"/>
                </a:gs>
                <a:gs pos="100000">
                  <a:srgbClr val="549ADA"/>
                </a:gs>
              </a:gsLst>
              <a:lin ang="5400000"/>
            </a:gradFill>
            <a:ln>
              <a:noFill/>
            </a:ln>
            <a:effectLst>
              <a:outerShdw dist="19080" dir="5400000">
                <a:srgbClr val="000000">
                  <a:alpha val="63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4" name="CustomShape 11"/>
            <p:cNvSpPr/>
            <p:nvPr/>
          </p:nvSpPr>
          <p:spPr>
            <a:xfrm>
              <a:off x="3262320" y="2979000"/>
              <a:ext cx="1699920" cy="1079280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000"/>
              </a:srgbClr>
            </a:solidFill>
            <a:ln w="6480">
              <a:solidFill>
                <a:srgbClr val="5B9BD5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000" tIns="108000" rIns="76320" bIns="108000" anchor="ctr"/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en-US" sz="2000" b="0" strike="noStrike" spc="-1">
                  <a:solidFill>
                    <a:srgbClr val="000000"/>
                  </a:solidFill>
                  <a:latin typeface="Calibri"/>
                </a:rPr>
                <a:t>AndExp: x and true</a:t>
              </a:r>
              <a:endParaRPr lang="en-US" sz="2000" b="0" strike="noStrike" spc="-1">
                <a:latin typeface="Arial"/>
              </a:endParaRPr>
            </a:p>
          </p:txBody>
        </p:sp>
        <p:sp>
          <p:nvSpPr>
            <p:cNvPr id="455" name="CustomShape 12"/>
            <p:cNvSpPr/>
            <p:nvPr/>
          </p:nvSpPr>
          <p:spPr>
            <a:xfrm>
              <a:off x="2034360" y="4373640"/>
              <a:ext cx="1699920" cy="107928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71A6DA"/>
                </a:gs>
                <a:gs pos="100000">
                  <a:srgbClr val="549ADA"/>
                </a:gs>
              </a:gsLst>
              <a:lin ang="5400000"/>
            </a:gradFill>
            <a:ln>
              <a:noFill/>
            </a:ln>
            <a:effectLst>
              <a:outerShdw dist="19080" dir="5400000">
                <a:srgbClr val="000000">
                  <a:alpha val="63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6" name="CustomShape 13"/>
            <p:cNvSpPr/>
            <p:nvPr/>
          </p:nvSpPr>
          <p:spPr>
            <a:xfrm>
              <a:off x="2223360" y="4552920"/>
              <a:ext cx="1699920" cy="1079280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000"/>
              </a:srgbClr>
            </a:solidFill>
            <a:ln w="6480">
              <a:solidFill>
                <a:srgbClr val="5B9BD5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000" tIns="108000" rIns="76320" bIns="108000" anchor="ctr"/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en-US" sz="2000" b="0" strike="noStrike" spc="-1">
                  <a:solidFill>
                    <a:srgbClr val="000000"/>
                  </a:solidFill>
                  <a:latin typeface="Calibri"/>
                </a:rPr>
                <a:t>VarExp: x</a:t>
              </a:r>
              <a:endParaRPr lang="en-US" sz="2000" b="0" strike="noStrike" spc="-1">
                <a:latin typeface="Arial"/>
              </a:endParaRPr>
            </a:p>
          </p:txBody>
        </p:sp>
        <p:sp>
          <p:nvSpPr>
            <p:cNvPr id="457" name="CustomShape 14"/>
            <p:cNvSpPr/>
            <p:nvPr/>
          </p:nvSpPr>
          <p:spPr>
            <a:xfrm>
              <a:off x="4112280" y="4373640"/>
              <a:ext cx="1699920" cy="107928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71A6DA"/>
                </a:gs>
                <a:gs pos="100000">
                  <a:srgbClr val="549ADA"/>
                </a:gs>
              </a:gsLst>
              <a:lin ang="5400000"/>
            </a:gradFill>
            <a:ln>
              <a:noFill/>
            </a:ln>
            <a:effectLst>
              <a:outerShdw dist="19080" dir="5400000">
                <a:srgbClr val="000000">
                  <a:alpha val="63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8" name="CustomShape 15"/>
            <p:cNvSpPr/>
            <p:nvPr/>
          </p:nvSpPr>
          <p:spPr>
            <a:xfrm>
              <a:off x="4301280" y="4552920"/>
              <a:ext cx="1699920" cy="1079280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000"/>
              </a:srgbClr>
            </a:solidFill>
            <a:ln w="6480">
              <a:solidFill>
                <a:srgbClr val="5B9BD5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000" tIns="108000" rIns="76320" bIns="108000" anchor="ctr"/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en-US" sz="2000" b="0" strike="noStrike" spc="-1">
                  <a:solidFill>
                    <a:srgbClr val="000000"/>
                  </a:solidFill>
                  <a:latin typeface="Calibri"/>
                </a:rPr>
                <a:t>Constant: true</a:t>
              </a:r>
              <a:endParaRPr lang="en-US" sz="2000" b="0" strike="noStrike" spc="-1">
                <a:latin typeface="Arial"/>
              </a:endParaRPr>
            </a:p>
          </p:txBody>
        </p:sp>
        <p:sp>
          <p:nvSpPr>
            <p:cNvPr id="459" name="CustomShape 16"/>
            <p:cNvSpPr/>
            <p:nvPr/>
          </p:nvSpPr>
          <p:spPr>
            <a:xfrm>
              <a:off x="7229520" y="2799360"/>
              <a:ext cx="1699920" cy="107928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71A6DA"/>
                </a:gs>
                <a:gs pos="100000">
                  <a:srgbClr val="549ADA"/>
                </a:gs>
              </a:gsLst>
              <a:lin ang="5400000"/>
            </a:gradFill>
            <a:ln>
              <a:noFill/>
            </a:ln>
            <a:effectLst>
              <a:outerShdw dist="19080" dir="5400000">
                <a:srgbClr val="000000">
                  <a:alpha val="63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0" name="CustomShape 17"/>
            <p:cNvSpPr/>
            <p:nvPr/>
          </p:nvSpPr>
          <p:spPr>
            <a:xfrm>
              <a:off x="7418520" y="2979000"/>
              <a:ext cx="1699920" cy="1079280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000"/>
              </a:srgbClr>
            </a:solidFill>
            <a:ln w="6480">
              <a:solidFill>
                <a:srgbClr val="5B9BD5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000" tIns="108000" rIns="76320" bIns="108000" anchor="ctr"/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en-US" sz="2000" b="0" strike="noStrike" spc="-1">
                  <a:solidFill>
                    <a:srgbClr val="000000"/>
                  </a:solidFill>
                  <a:latin typeface="Calibri"/>
                </a:rPr>
                <a:t>OrExp: y or z</a:t>
              </a:r>
              <a:endParaRPr lang="en-US" sz="2000" b="0" strike="noStrike" spc="-1">
                <a:latin typeface="Arial"/>
              </a:endParaRPr>
            </a:p>
          </p:txBody>
        </p:sp>
        <p:sp>
          <p:nvSpPr>
            <p:cNvPr id="461" name="CustomShape 18"/>
            <p:cNvSpPr/>
            <p:nvPr/>
          </p:nvSpPr>
          <p:spPr>
            <a:xfrm>
              <a:off x="6190560" y="4373640"/>
              <a:ext cx="1699920" cy="107928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71A6DA"/>
                </a:gs>
                <a:gs pos="100000">
                  <a:srgbClr val="549ADA"/>
                </a:gs>
              </a:gsLst>
              <a:lin ang="5400000"/>
            </a:gradFill>
            <a:ln>
              <a:noFill/>
            </a:ln>
            <a:effectLst>
              <a:outerShdw dist="19080" dir="5400000">
                <a:srgbClr val="000000">
                  <a:alpha val="63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2" name="CustomShape 19"/>
            <p:cNvSpPr/>
            <p:nvPr/>
          </p:nvSpPr>
          <p:spPr>
            <a:xfrm>
              <a:off x="6379200" y="4552920"/>
              <a:ext cx="1699920" cy="1079280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000"/>
              </a:srgbClr>
            </a:solidFill>
            <a:ln w="6480">
              <a:solidFill>
                <a:srgbClr val="5B9BD5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000" tIns="108000" rIns="76320" bIns="108000" anchor="ctr"/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en-US" sz="2000" b="0" strike="noStrike" spc="-1">
                  <a:solidFill>
                    <a:srgbClr val="000000"/>
                  </a:solidFill>
                  <a:latin typeface="Calibri"/>
                </a:rPr>
                <a:t>VarExp: y</a:t>
              </a:r>
              <a:endParaRPr lang="en-US" sz="2000" b="0" strike="noStrike" spc="-1">
                <a:latin typeface="Arial"/>
              </a:endParaRPr>
            </a:p>
          </p:txBody>
        </p:sp>
        <p:sp>
          <p:nvSpPr>
            <p:cNvPr id="463" name="CustomShape 20"/>
            <p:cNvSpPr/>
            <p:nvPr/>
          </p:nvSpPr>
          <p:spPr>
            <a:xfrm>
              <a:off x="8268480" y="4373640"/>
              <a:ext cx="1699920" cy="107928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71A6DA"/>
                </a:gs>
                <a:gs pos="100000">
                  <a:srgbClr val="549ADA"/>
                </a:gs>
              </a:gsLst>
              <a:lin ang="5400000"/>
            </a:gradFill>
            <a:ln>
              <a:noFill/>
            </a:ln>
            <a:effectLst>
              <a:outerShdw dist="19080" dir="5400000">
                <a:srgbClr val="000000">
                  <a:alpha val="63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4" name="CustomShape 21"/>
            <p:cNvSpPr/>
            <p:nvPr/>
          </p:nvSpPr>
          <p:spPr>
            <a:xfrm>
              <a:off x="8457480" y="4552920"/>
              <a:ext cx="1699920" cy="1079280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000"/>
              </a:srgbClr>
            </a:solidFill>
            <a:ln w="6480">
              <a:solidFill>
                <a:srgbClr val="5B9BD5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000" tIns="108000" rIns="76320" bIns="108000" anchor="ctr"/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en-US" sz="2000" b="0" strike="noStrike" spc="-1">
                  <a:solidFill>
                    <a:srgbClr val="000000"/>
                  </a:solidFill>
                  <a:latin typeface="Calibri"/>
                </a:rPr>
                <a:t>VarExp: z</a:t>
              </a:r>
              <a:endParaRPr lang="en-US" sz="2000" b="0" strike="noStrike" spc="-1">
                <a:latin typeface="Arial"/>
              </a:endParaRPr>
            </a:p>
          </p:txBody>
        </p:sp>
      </p:grpSp>
      <p:sp>
        <p:nvSpPr>
          <p:cNvPr id="465" name="CustomShape 22"/>
          <p:cNvSpPr/>
          <p:nvPr/>
        </p:nvSpPr>
        <p:spPr>
          <a:xfrm>
            <a:off x="866624" y="235919"/>
            <a:ext cx="1052604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Calibri"/>
                <a:ea typeface="ＭＳ Ｐゴシック"/>
              </a:rPr>
              <a:t>(</a:t>
            </a:r>
            <a:r>
              <a:rPr lang="en-US" b="1" spc="-1" dirty="0">
                <a:solidFill>
                  <a:srgbClr val="000000"/>
                </a:solidFill>
                <a:latin typeface="Courier New"/>
                <a:ea typeface="ＭＳ Ｐゴシック"/>
              </a:rPr>
              <a:t>x and true) and (y or z)</a:t>
            </a:r>
            <a:endParaRPr lang="en-US" sz="1800" b="1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Calibri"/>
              </a:rPr>
              <a:t>new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Calibri"/>
              </a:rPr>
              <a:t>AndExp</a:t>
            </a:r>
            <a:r>
              <a:rPr lang="en-US" sz="1800" b="1" strike="noStrike" spc="-1" dirty="0">
                <a:solidFill>
                  <a:srgbClr val="000000"/>
                </a:solidFill>
                <a:latin typeface="Calibri"/>
              </a:rPr>
              <a:t>(new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Calibri"/>
              </a:rPr>
              <a:t>AndExp</a:t>
            </a:r>
            <a:r>
              <a:rPr lang="en-US" sz="1800" b="1" strike="noStrike" spc="-1" dirty="0">
                <a:solidFill>
                  <a:srgbClr val="000000"/>
                </a:solidFill>
                <a:latin typeface="Calibri"/>
              </a:rPr>
              <a:t>(new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Calibri"/>
              </a:rPr>
              <a:t>VarExp</a:t>
            </a:r>
            <a:r>
              <a:rPr lang="en-US" sz="1800" b="1" strike="noStrike" spc="-1" dirty="0">
                <a:solidFill>
                  <a:srgbClr val="000000"/>
                </a:solidFill>
                <a:latin typeface="Calibri"/>
              </a:rPr>
              <a:t>(“x”) new Constant(true)), new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Calibri"/>
              </a:rPr>
              <a:t>OrExp</a:t>
            </a:r>
            <a:r>
              <a:rPr lang="en-US" sz="1800" b="1" strike="noStrike" spc="-1" dirty="0">
                <a:solidFill>
                  <a:srgbClr val="000000"/>
                </a:solidFill>
                <a:latin typeface="Calibri"/>
              </a:rPr>
              <a:t>(new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Calibri"/>
              </a:rPr>
              <a:t>VarExp</a:t>
            </a:r>
            <a:r>
              <a:rPr lang="en-US" sz="1800" b="1" strike="noStrike" spc="-1" dirty="0">
                <a:solidFill>
                  <a:srgbClr val="000000"/>
                </a:solidFill>
                <a:latin typeface="Calibri"/>
              </a:rPr>
              <a:t>(“y”), new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Calibri"/>
              </a:rPr>
              <a:t>VarExp</a:t>
            </a:r>
            <a:r>
              <a:rPr lang="en-US" sz="1800" b="1" strike="noStrike" spc="-1" dirty="0">
                <a:solidFill>
                  <a:srgbClr val="000000"/>
                </a:solidFill>
                <a:latin typeface="Calibri"/>
              </a:rPr>
              <a:t>(“z”)))</a:t>
            </a:r>
            <a:endParaRPr lang="en-US" sz="1800" b="1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</p:txBody>
      </p:sp>
      <p:sp>
        <p:nvSpPr>
          <p:cNvPr id="466" name="TextShape 2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467" name="TextShape 2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3219CB99-FCDC-403F-9210-841C25EFF9CA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60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TextShape 1"/>
          <p:cNvSpPr txBox="1"/>
          <p:nvPr/>
        </p:nvSpPr>
        <p:spPr>
          <a:xfrm>
            <a:off x="2590920" y="763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latin typeface="Calibri Light"/>
              </a:rPr>
              <a:t>General Structure of </a:t>
            </a:r>
            <a:r>
              <a:rPr lang="en-US" sz="4400" b="0" strike="noStrike" spc="-1" dirty="0">
                <a:solidFill>
                  <a:srgbClr val="FF0000"/>
                </a:solidFill>
                <a:latin typeface="Calibri Light"/>
              </a:rPr>
              <a:t>Composite</a:t>
            </a:r>
            <a:endParaRPr lang="en-US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9" name="CustomShape 2"/>
          <p:cNvSpPr/>
          <p:nvPr/>
        </p:nvSpPr>
        <p:spPr>
          <a:xfrm>
            <a:off x="4648320" y="1611360"/>
            <a:ext cx="3276360" cy="364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i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Component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70" name="CustomShape 3"/>
          <p:cNvSpPr/>
          <p:nvPr/>
        </p:nvSpPr>
        <p:spPr>
          <a:xfrm>
            <a:off x="6324480" y="4191120"/>
            <a:ext cx="2742840" cy="364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Composite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71" name="CustomShape 4"/>
          <p:cNvSpPr/>
          <p:nvPr/>
        </p:nvSpPr>
        <p:spPr>
          <a:xfrm>
            <a:off x="6324480" y="4648320"/>
            <a:ext cx="2742840" cy="364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operation()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72" name="CustomShape 5"/>
          <p:cNvSpPr/>
          <p:nvPr/>
        </p:nvSpPr>
        <p:spPr>
          <a:xfrm>
            <a:off x="4648320" y="2068560"/>
            <a:ext cx="3276360" cy="364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i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operation()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73" name="Line 6"/>
          <p:cNvSpPr/>
          <p:nvPr/>
        </p:nvSpPr>
        <p:spPr>
          <a:xfrm>
            <a:off x="4343400" y="3886200"/>
            <a:ext cx="3352680" cy="3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474" name="Line 7"/>
          <p:cNvSpPr/>
          <p:nvPr/>
        </p:nvSpPr>
        <p:spPr>
          <a:xfrm>
            <a:off x="6172200" y="2666880"/>
            <a:ext cx="360" cy="121932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5" name="CustomShape 8"/>
          <p:cNvSpPr/>
          <p:nvPr/>
        </p:nvSpPr>
        <p:spPr>
          <a:xfrm>
            <a:off x="6019920" y="2438280"/>
            <a:ext cx="304560" cy="22824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6" name="CustomShape 9"/>
          <p:cNvSpPr/>
          <p:nvPr/>
        </p:nvSpPr>
        <p:spPr>
          <a:xfrm>
            <a:off x="2057400" y="1828800"/>
            <a:ext cx="1218960" cy="364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Client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77" name="Line 10"/>
          <p:cNvSpPr/>
          <p:nvPr/>
        </p:nvSpPr>
        <p:spPr>
          <a:xfrm>
            <a:off x="3276360" y="2057400"/>
            <a:ext cx="1371600" cy="360"/>
          </a:xfrm>
          <a:prstGeom prst="line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8" name="CustomShape 11"/>
          <p:cNvSpPr/>
          <p:nvPr/>
        </p:nvSpPr>
        <p:spPr>
          <a:xfrm flipH="1" flipV="1">
            <a:off x="7924680" y="2053800"/>
            <a:ext cx="1142640" cy="2774520"/>
          </a:xfrm>
          <a:prstGeom prst="bentConnector4">
            <a:avLst>
              <a:gd name="adj1" fmla="val -20000"/>
              <a:gd name="adj2" fmla="val 100162"/>
            </a:avLst>
          </a:prstGeom>
          <a:noFill/>
          <a:ln w="93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9" name="CustomShape 12"/>
          <p:cNvSpPr/>
          <p:nvPr/>
        </p:nvSpPr>
        <p:spPr>
          <a:xfrm>
            <a:off x="9067680" y="4952880"/>
            <a:ext cx="114264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children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80" name="CustomShape 13"/>
          <p:cNvSpPr/>
          <p:nvPr/>
        </p:nvSpPr>
        <p:spPr>
          <a:xfrm>
            <a:off x="2971800" y="4191120"/>
            <a:ext cx="2742840" cy="364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Leaf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81" name="CustomShape 14"/>
          <p:cNvSpPr/>
          <p:nvPr/>
        </p:nvSpPr>
        <p:spPr>
          <a:xfrm>
            <a:off x="2971800" y="4648320"/>
            <a:ext cx="2742840" cy="364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operation()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82" name="Line 15"/>
          <p:cNvSpPr/>
          <p:nvPr/>
        </p:nvSpPr>
        <p:spPr>
          <a:xfrm>
            <a:off x="4343400" y="3886200"/>
            <a:ext cx="360" cy="3045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3" name="Line 16"/>
          <p:cNvSpPr/>
          <p:nvPr/>
        </p:nvSpPr>
        <p:spPr>
          <a:xfrm>
            <a:off x="7696080" y="3886200"/>
            <a:ext cx="360" cy="3045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4" name="TextShape 17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485" name="TextShape 18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F5067A25-6ED4-4C52-9923-98B14E41ECE4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61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A8B0B-476A-4432-B633-2DCE2C362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" dirty="0">
                <a:solidFill>
                  <a:srgbClr val="000000"/>
                </a:solidFill>
              </a:rPr>
              <a:t>Structure of </a:t>
            </a:r>
            <a:r>
              <a:rPr lang="en-US" spc="-1" dirty="0">
                <a:solidFill>
                  <a:srgbClr val="FF0000"/>
                </a:solidFill>
              </a:rPr>
              <a:t>Composite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85BC0-1D9B-4ECF-8160-004D22AF8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 Component</a:t>
            </a:r>
          </a:p>
          <a:p>
            <a:pPr lvl="1"/>
            <a:r>
              <a:rPr lang="en-US" dirty="0"/>
              <a:t>Typically declared as an interface.</a:t>
            </a:r>
          </a:p>
          <a:p>
            <a:pPr lvl="1"/>
            <a:r>
              <a:rPr lang="en-US" dirty="0"/>
              <a:t>Implements default behavior for the interface common to all classes as appropriate.</a:t>
            </a:r>
          </a:p>
          <a:p>
            <a:pPr lvl="1"/>
            <a:r>
              <a:rPr lang="en-US" dirty="0"/>
              <a:t>Declares an interface for accessing and managing its child components.</a:t>
            </a:r>
          </a:p>
          <a:p>
            <a:r>
              <a:rPr lang="en-US" dirty="0"/>
              <a:t>Leaf</a:t>
            </a:r>
          </a:p>
          <a:p>
            <a:pPr lvl="1"/>
            <a:r>
              <a:rPr lang="en-US" dirty="0"/>
              <a:t>Represents leaf objects. A leaf has no children.</a:t>
            </a:r>
          </a:p>
          <a:p>
            <a:pPr lvl="1"/>
            <a:r>
              <a:rPr lang="en-US" dirty="0"/>
              <a:t>Defines behavior for primitive objects in the composition.</a:t>
            </a:r>
          </a:p>
          <a:p>
            <a:r>
              <a:rPr lang="en-US" dirty="0"/>
              <a:t>Composite</a:t>
            </a:r>
          </a:p>
          <a:p>
            <a:pPr lvl="1"/>
            <a:r>
              <a:rPr lang="en-US" dirty="0"/>
              <a:t>Defines behavior for components having children.</a:t>
            </a:r>
          </a:p>
          <a:p>
            <a:pPr lvl="1"/>
            <a:r>
              <a:rPr lang="en-US" dirty="0"/>
              <a:t>Stores child components.</a:t>
            </a:r>
          </a:p>
          <a:p>
            <a:pPr lvl="1"/>
            <a:r>
              <a:rPr lang="en-US" dirty="0"/>
              <a:t>Implements child related operations in the component interface.</a:t>
            </a:r>
          </a:p>
          <a:p>
            <a:r>
              <a:rPr lang="en-US" dirty="0"/>
              <a:t>Client</a:t>
            </a:r>
          </a:p>
          <a:p>
            <a:pPr lvl="1"/>
            <a:r>
              <a:rPr lang="en-US" dirty="0"/>
              <a:t>Manipulates objects in the composition through the component interface.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22368D-981E-48A1-BCAA-DC4FA77F6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CSCI 2600 Spring 2021</a:t>
            </a:r>
          </a:p>
        </p:txBody>
      </p:sp>
    </p:spTree>
    <p:extLst>
      <p:ext uri="{BB962C8B-B14F-4D97-AF65-F5344CB8AC3E}">
        <p14:creationId xmlns:p14="http://schemas.microsoft.com/office/powerpoint/2010/main" val="39787616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TextShape 1"/>
          <p:cNvSpPr txBox="1"/>
          <p:nvPr/>
        </p:nvSpPr>
        <p:spPr>
          <a:xfrm>
            <a:off x="1255594" y="76320"/>
            <a:ext cx="9107366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latin typeface="Calibri Light"/>
              </a:rPr>
              <a:t>Add Operations to Manage Composites</a:t>
            </a:r>
            <a:endParaRPr lang="en-US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7" name="CustomShape 2"/>
          <p:cNvSpPr/>
          <p:nvPr/>
        </p:nvSpPr>
        <p:spPr>
          <a:xfrm>
            <a:off x="4648320" y="1371600"/>
            <a:ext cx="3276360" cy="364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i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Component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88" name="CustomShape 3"/>
          <p:cNvSpPr/>
          <p:nvPr/>
        </p:nvSpPr>
        <p:spPr>
          <a:xfrm>
            <a:off x="6324480" y="4191120"/>
            <a:ext cx="2742840" cy="364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Composite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89" name="CustomShape 4"/>
          <p:cNvSpPr/>
          <p:nvPr/>
        </p:nvSpPr>
        <p:spPr>
          <a:xfrm>
            <a:off x="6324480" y="4648320"/>
            <a:ext cx="2742840" cy="11876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operation()</a:t>
            </a:r>
            <a:br/>
            <a:r>
              <a:rPr lang="en-US" sz="1800" b="0" strike="noStrike" spc="-1">
                <a:solidFill>
                  <a:srgbClr val="FF0000"/>
                </a:solidFill>
                <a:latin typeface="Arial"/>
                <a:ea typeface="ＭＳ Ｐゴシック"/>
              </a:rPr>
              <a:t>add(Component)</a:t>
            </a:r>
            <a:br/>
            <a:r>
              <a:rPr lang="en-US" sz="1800" b="0" strike="noStrike" spc="-1">
                <a:solidFill>
                  <a:srgbClr val="FF0000"/>
                </a:solidFill>
                <a:latin typeface="Arial"/>
                <a:ea typeface="ＭＳ Ｐゴシック"/>
              </a:rPr>
              <a:t>remove(Component)</a:t>
            </a:r>
            <a:br/>
            <a:r>
              <a:rPr lang="en-US" sz="1800" b="0" strike="noStrike" spc="-1">
                <a:solidFill>
                  <a:srgbClr val="FF0000"/>
                </a:solidFill>
                <a:latin typeface="Arial"/>
                <a:ea typeface="ＭＳ Ｐゴシック"/>
              </a:rPr>
              <a:t>getChild(int)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90" name="CustomShape 5"/>
          <p:cNvSpPr/>
          <p:nvPr/>
        </p:nvSpPr>
        <p:spPr>
          <a:xfrm>
            <a:off x="4648320" y="1828800"/>
            <a:ext cx="3276360" cy="11876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i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operation()</a:t>
            </a:r>
            <a:br/>
            <a:r>
              <a:rPr lang="en-US" sz="1800" b="0" strike="noStrike" spc="-1">
                <a:solidFill>
                  <a:srgbClr val="FF0000"/>
                </a:solidFill>
                <a:latin typeface="Arial"/>
                <a:ea typeface="ＭＳ Ｐゴシック"/>
              </a:rPr>
              <a:t>add(Component)</a:t>
            </a:r>
            <a:br/>
            <a:r>
              <a:rPr lang="en-US" sz="1800" b="0" strike="noStrike" spc="-1">
                <a:solidFill>
                  <a:srgbClr val="FF0000"/>
                </a:solidFill>
                <a:latin typeface="Arial"/>
                <a:ea typeface="ＭＳ Ｐゴシック"/>
              </a:rPr>
              <a:t>remove(Component)</a:t>
            </a:r>
            <a:br/>
            <a:r>
              <a:rPr lang="en-US" sz="1800" b="0" strike="noStrike" spc="-1">
                <a:solidFill>
                  <a:srgbClr val="FF0000"/>
                </a:solidFill>
                <a:latin typeface="Arial"/>
                <a:ea typeface="ＭＳ Ｐゴシック"/>
              </a:rPr>
              <a:t>getChild(int)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91" name="Line 6"/>
          <p:cNvSpPr/>
          <p:nvPr/>
        </p:nvSpPr>
        <p:spPr>
          <a:xfrm>
            <a:off x="4343400" y="3886200"/>
            <a:ext cx="3352680" cy="3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2" name="Line 7"/>
          <p:cNvSpPr/>
          <p:nvPr/>
        </p:nvSpPr>
        <p:spPr>
          <a:xfrm>
            <a:off x="6172200" y="3276360"/>
            <a:ext cx="360" cy="60984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3" name="CustomShape 8"/>
          <p:cNvSpPr/>
          <p:nvPr/>
        </p:nvSpPr>
        <p:spPr>
          <a:xfrm>
            <a:off x="6019920" y="3048120"/>
            <a:ext cx="304560" cy="22824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4" name="CustomShape 9"/>
          <p:cNvSpPr/>
          <p:nvPr/>
        </p:nvSpPr>
        <p:spPr>
          <a:xfrm>
            <a:off x="2057400" y="1828800"/>
            <a:ext cx="1218960" cy="364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Client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95" name="Line 10"/>
          <p:cNvSpPr/>
          <p:nvPr/>
        </p:nvSpPr>
        <p:spPr>
          <a:xfrm>
            <a:off x="3276360" y="2057400"/>
            <a:ext cx="1371600" cy="360"/>
          </a:xfrm>
          <a:prstGeom prst="line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6" name="CustomShape 11"/>
          <p:cNvSpPr/>
          <p:nvPr/>
        </p:nvSpPr>
        <p:spPr>
          <a:xfrm flipH="1" flipV="1">
            <a:off x="7924680" y="2425320"/>
            <a:ext cx="1142640" cy="2819160"/>
          </a:xfrm>
          <a:prstGeom prst="bentConnector3">
            <a:avLst>
              <a:gd name="adj1" fmla="val -20000"/>
            </a:avLst>
          </a:prstGeom>
          <a:noFill/>
          <a:ln w="93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7" name="CustomShape 12"/>
          <p:cNvSpPr/>
          <p:nvPr/>
        </p:nvSpPr>
        <p:spPr>
          <a:xfrm>
            <a:off x="9067680" y="5257800"/>
            <a:ext cx="114264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children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98" name="CustomShape 13"/>
          <p:cNvSpPr/>
          <p:nvPr/>
        </p:nvSpPr>
        <p:spPr>
          <a:xfrm>
            <a:off x="2971800" y="4191120"/>
            <a:ext cx="2742840" cy="364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Leaf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99" name="CustomShape 14"/>
          <p:cNvSpPr/>
          <p:nvPr/>
        </p:nvSpPr>
        <p:spPr>
          <a:xfrm>
            <a:off x="2971800" y="4648320"/>
            <a:ext cx="2742840" cy="364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operation()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500" name="Line 15"/>
          <p:cNvSpPr/>
          <p:nvPr/>
        </p:nvSpPr>
        <p:spPr>
          <a:xfrm>
            <a:off x="4343400" y="3886200"/>
            <a:ext cx="360" cy="3045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1" name="Line 16"/>
          <p:cNvSpPr/>
          <p:nvPr/>
        </p:nvSpPr>
        <p:spPr>
          <a:xfrm>
            <a:off x="7696080" y="3886200"/>
            <a:ext cx="360" cy="3045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2" name="TextShape 17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503" name="TextShape 18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83D4EDCA-5431-4F85-AE64-F1B5F7712738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63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Decorators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5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A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Calibri"/>
              </a:rPr>
              <a:t>GoF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 pattern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Adapter is a wrapper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Composite is not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Decorators </a:t>
            </a:r>
            <a:r>
              <a:rPr lang="en-US" sz="2800" spc="-1" dirty="0">
                <a:solidFill>
                  <a:srgbClr val="000000"/>
                </a:solidFill>
                <a:latin typeface="Calibri"/>
              </a:rPr>
              <a:t>can 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add functionality without changing the interface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When to use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Add to existing method to do something in addition while preserving the interface and spec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Similar to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Calibri"/>
              </a:rPr>
              <a:t>subclassing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Not all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</a:rPr>
              <a:t>subclassing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 is decoration</a:t>
            </a:r>
          </a:p>
        </p:txBody>
      </p:sp>
      <p:sp>
        <p:nvSpPr>
          <p:cNvPr id="506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507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F7A1070E-0735-420C-B473-50EE056E7419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64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Decorators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9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The decorator pattern allows a user to add new functionality to an existing object without altering its structure. 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This pattern creates a decorator class which wraps the original class and provides additional functionality keeping class method’s signatures intact.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0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511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93FE50F6-4157-4BD5-BFCD-721DC55A1CE7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65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512" name="Picture 511"/>
          <p:cNvPicPr/>
          <p:nvPr/>
        </p:nvPicPr>
        <p:blipFill>
          <a:blip r:embed="rId3"/>
          <a:stretch/>
        </p:blipFill>
        <p:spPr>
          <a:xfrm>
            <a:off x="10241280" y="-2160"/>
            <a:ext cx="1827720" cy="1827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99B899-3C58-4F6B-99BC-AF3D701D0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141" y="304800"/>
            <a:ext cx="6549717" cy="53732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0D1CDB-418B-42DC-8C98-219742CF9788}"/>
              </a:ext>
            </a:extLst>
          </p:cNvPr>
          <p:cNvSpPr txBox="1"/>
          <p:nvPr/>
        </p:nvSpPr>
        <p:spPr>
          <a:xfrm>
            <a:off x="5029200" y="6339443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https://xkcd.com/149/</a:t>
            </a:r>
          </a:p>
        </p:txBody>
      </p:sp>
    </p:spTree>
    <p:extLst>
      <p:ext uri="{BB962C8B-B14F-4D97-AF65-F5344CB8AC3E}">
        <p14:creationId xmlns:p14="http://schemas.microsoft.com/office/powerpoint/2010/main" val="75825213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573FE-76EC-473A-9984-E34C726DF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Decorator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C5491-E687-45C7-A4D9-B2A946304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Sandwich class</a:t>
            </a:r>
          </a:p>
          <a:p>
            <a:pPr lvl="1"/>
            <a:r>
              <a:rPr lang="en-US" dirty="0"/>
              <a:t>We can have a basic sandwich – bread, filling</a:t>
            </a:r>
          </a:p>
          <a:p>
            <a:pPr lvl="1"/>
            <a:r>
              <a:rPr lang="en-US" dirty="0"/>
              <a:t>Might want to add cheese, tomato, lettuce, or other additions</a:t>
            </a:r>
          </a:p>
          <a:p>
            <a:pPr lvl="2"/>
            <a:r>
              <a:rPr lang="en-US" dirty="0"/>
              <a:t>decorations</a:t>
            </a:r>
          </a:p>
          <a:p>
            <a:pPr lvl="1"/>
            <a:r>
              <a:rPr lang="en-US" dirty="0"/>
              <a:t>We could make a subclass for each combination of additions</a:t>
            </a:r>
          </a:p>
          <a:p>
            <a:pPr lvl="2"/>
            <a:r>
              <a:rPr lang="en-US" dirty="0"/>
              <a:t>Each combo has a different price</a:t>
            </a:r>
          </a:p>
          <a:p>
            <a:pPr lvl="2"/>
            <a:r>
              <a:rPr lang="en-US" dirty="0"/>
              <a:t>Effective if we have a small number of combinations</a:t>
            </a:r>
          </a:p>
          <a:p>
            <a:pPr lvl="1"/>
            <a:r>
              <a:rPr lang="en-US" dirty="0"/>
              <a:t>Decorator pattern allows extension of the functionality of Sandwich at runtime, based upon customer's request</a:t>
            </a:r>
          </a:p>
          <a:p>
            <a:pPr lvl="2"/>
            <a:r>
              <a:rPr lang="en-US" dirty="0"/>
              <a:t>We can decorate a sandwich by  adding ingredients and  charging additional cost</a:t>
            </a:r>
          </a:p>
          <a:p>
            <a:pPr lvl="2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7D2533-99D2-40C3-A7CE-803870D30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CSCI 2600 Spring 2021</a:t>
            </a:r>
          </a:p>
        </p:txBody>
      </p:sp>
    </p:spTree>
    <p:extLst>
      <p:ext uri="{BB962C8B-B14F-4D97-AF65-F5344CB8AC3E}">
        <p14:creationId xmlns:p14="http://schemas.microsoft.com/office/powerpoint/2010/main" val="22525329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F49358-24CF-4D58-BDC6-7E36575F3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13" y="0"/>
            <a:ext cx="1195677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A17B4F-01E0-45A4-9FDC-A5EF42C1A0FF}"/>
              </a:ext>
            </a:extLst>
          </p:cNvPr>
          <p:cNvSpPr txBox="1"/>
          <p:nvPr/>
        </p:nvSpPr>
        <p:spPr>
          <a:xfrm>
            <a:off x="4714852" y="6211669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SandwichDemo.java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5427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30F33-B5C9-4278-9F67-73A12A772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Decorators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709FF-F8D3-4ED1-AD00-6988FF3B9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decorator must be of the same type of object, which they are decorating. 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This can be achieved either by implementing the interface of the object or by extending an abstract class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Decorator is usually based on Composition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This is achieved by creating a constructor of the decorator class which accepts a base type of original object. 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 the example the constructor of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CheeseDecorator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accepts a Sandwich object.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Decorator pattern is an example of Open/Closed design principle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 don't have to change Sandwich to add cheese.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Decorator pattern affects objects at runtime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123AFE-99B4-47E5-BF8D-82CFDC2B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2600 Spring 2021</a:t>
            </a:r>
          </a:p>
        </p:txBody>
      </p:sp>
    </p:spTree>
    <p:extLst>
      <p:ext uri="{BB962C8B-B14F-4D97-AF65-F5344CB8AC3E}">
        <p14:creationId xmlns:p14="http://schemas.microsoft.com/office/powerpoint/2010/main" val="1519849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2106000" y="443880"/>
            <a:ext cx="7578720" cy="612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public class FlyweightPatternDemo {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private static final String colors[] = { "Red", "Green", "Blue", "White", "Black" };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public static void main(String[] args) {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for(int i=0; i &lt; 20; ++i) {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   Circle circle = (Circle)ShapeFactory.getCircle(getRandomColor());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   circle.setX(getRandomX());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   circle.setY(getRandomY());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   circle.setRadius(100);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   circle.draw();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}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}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private static String getRandomColor() {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return colors[(int)(Math.random()*colors.length)];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}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private static int getRandomX() {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return (int)(Math.random()*100 );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}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private static int getRandomY() {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return (int)(Math.random()*100);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}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}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58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159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89FB4F38-F52D-4093-B157-5711DA7421AD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6D5751-7900-4B30-A05C-B4D9F1E91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" dirty="0">
                <a:solidFill>
                  <a:srgbClr val="000000"/>
                </a:solidFill>
                <a:latin typeface="Calibri Light"/>
              </a:rPr>
              <a:t>Structure of </a:t>
            </a:r>
            <a:r>
              <a:rPr lang="en-US" spc="-1" dirty="0">
                <a:solidFill>
                  <a:srgbClr val="FF0000"/>
                </a:solidFill>
                <a:latin typeface="Calibri Light"/>
              </a:rPr>
              <a:t>Decorator</a:t>
            </a:r>
            <a:br>
              <a:rPr lang="en-US" spc="-1" dirty="0">
                <a:solidFill>
                  <a:srgbClr val="000000"/>
                </a:solidFill>
                <a:latin typeface="Calibri"/>
              </a:rPr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F5D542-1C84-417F-AB38-E654647E7D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37"/>
          <a:stretch/>
        </p:blipFill>
        <p:spPr>
          <a:xfrm>
            <a:off x="556591" y="1747016"/>
            <a:ext cx="10648122" cy="48157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BADE27-6E65-4756-A710-B98F602E0ADD}"/>
              </a:ext>
            </a:extLst>
          </p:cNvPr>
          <p:cNvSpPr txBox="1"/>
          <p:nvPr/>
        </p:nvSpPr>
        <p:spPr>
          <a:xfrm>
            <a:off x="987287" y="1146952"/>
            <a:ext cx="971272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1" dirty="0">
                <a:solidFill>
                  <a:srgbClr val="000000"/>
                </a:solidFill>
                <a:latin typeface="Calibri"/>
                <a:ea typeface="ＭＳ Ｐゴシック"/>
              </a:rPr>
              <a:t>Motivation: add small chunks of functionality without changing the interface</a:t>
            </a:r>
            <a:endParaRPr lang="en-US" sz="2400" spc="-1" dirty="0">
              <a:solidFill>
                <a:srgbClr val="000000"/>
              </a:solidFill>
              <a:latin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67326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Example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1" name="CustomShape 2"/>
          <p:cNvSpPr/>
          <p:nvPr/>
        </p:nvSpPr>
        <p:spPr>
          <a:xfrm>
            <a:off x="1752480" y="1600200"/>
            <a:ext cx="8686440" cy="540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>
              <a:lnSpc>
                <a:spcPct val="70000"/>
              </a:lnSpc>
              <a:spcBef>
                <a:spcPts val="479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abstract class </a:t>
            </a:r>
            <a:r>
              <a:rPr lang="en-US" sz="2400" b="1" strike="noStrike" spc="-1">
                <a:solidFill>
                  <a:srgbClr val="FF0000"/>
                </a:solidFill>
                <a:latin typeface="Courier New"/>
                <a:ea typeface="MS PGothic"/>
              </a:rPr>
              <a:t>Component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 { void </a:t>
            </a:r>
            <a:r>
              <a:rPr lang="en-US" sz="2400" b="1" strike="noStrike" spc="-1">
                <a:solidFill>
                  <a:srgbClr val="FF0000"/>
                </a:solidFill>
                <a:latin typeface="Courier New"/>
                <a:ea typeface="MS PGothic"/>
              </a:rPr>
              <a:t>draw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(); }</a:t>
            </a:r>
            <a:endParaRPr lang="en-US" sz="2400" b="0" strike="noStrike" spc="-1">
              <a:latin typeface="Arial"/>
            </a:endParaRPr>
          </a:p>
          <a:p>
            <a:pPr marL="343080" indent="-342720">
              <a:lnSpc>
                <a:spcPct val="70000"/>
              </a:lnSpc>
              <a:spcBef>
                <a:spcPts val="479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class </a:t>
            </a:r>
            <a:r>
              <a:rPr lang="en-US" sz="2400" b="1" strike="noStrike" spc="-1">
                <a:solidFill>
                  <a:srgbClr val="FF0000"/>
                </a:solidFill>
                <a:latin typeface="Courier New"/>
                <a:ea typeface="MS PGothic"/>
              </a:rPr>
              <a:t>TextView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 extends Component {</a:t>
            </a:r>
            <a:endParaRPr lang="en-US" sz="2400" b="0" strike="noStrike" spc="-1">
              <a:latin typeface="Arial"/>
            </a:endParaRPr>
          </a:p>
          <a:p>
            <a:pPr marL="343080" indent="-342720">
              <a:lnSpc>
                <a:spcPct val="70000"/>
              </a:lnSpc>
              <a:spcBef>
                <a:spcPts val="479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	public void </a:t>
            </a:r>
            <a:r>
              <a:rPr lang="en-US" sz="2400" b="1" strike="noStrike" spc="-1">
                <a:solidFill>
                  <a:srgbClr val="FF0000"/>
                </a:solidFill>
                <a:latin typeface="Courier New"/>
                <a:ea typeface="MS PGothic"/>
              </a:rPr>
              <a:t>draw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() { </a:t>
            </a:r>
            <a:endParaRPr lang="en-US" sz="2400" b="0" strike="noStrike" spc="-1">
              <a:latin typeface="Arial"/>
            </a:endParaRPr>
          </a:p>
          <a:p>
            <a:pPr marL="343080" indent="-342720">
              <a:lnSpc>
                <a:spcPct val="70000"/>
              </a:lnSpc>
              <a:spcBef>
                <a:spcPts val="479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    // Draw the TextView </a:t>
            </a:r>
            <a:endParaRPr lang="en-US" sz="2400" b="0" strike="noStrike" spc="-1">
              <a:latin typeface="Arial"/>
            </a:endParaRPr>
          </a:p>
          <a:p>
            <a:pPr marL="343080" indent="-342720">
              <a:lnSpc>
                <a:spcPct val="70000"/>
              </a:lnSpc>
              <a:spcBef>
                <a:spcPts val="479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  } </a:t>
            </a:r>
            <a:endParaRPr lang="en-US" sz="2400" b="0" strike="noStrike" spc="-1">
              <a:latin typeface="Arial"/>
            </a:endParaRPr>
          </a:p>
          <a:p>
            <a:pPr marL="343080" indent="-342720">
              <a:lnSpc>
                <a:spcPct val="70000"/>
              </a:lnSpc>
              <a:spcBef>
                <a:spcPts val="479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}</a:t>
            </a:r>
            <a:endParaRPr lang="en-US" sz="2400" b="0" strike="noStrike" spc="-1">
              <a:latin typeface="Arial"/>
            </a:endParaRPr>
          </a:p>
          <a:p>
            <a:pPr marL="343080" indent="-342720">
              <a:lnSpc>
                <a:spcPct val="70000"/>
              </a:lnSpc>
              <a:spcBef>
                <a:spcPts val="479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abstract class </a:t>
            </a:r>
            <a:r>
              <a:rPr lang="en-US" sz="2400" b="1" strike="noStrike" spc="-1">
                <a:solidFill>
                  <a:srgbClr val="FF0000"/>
                </a:solidFill>
                <a:latin typeface="Courier New"/>
                <a:ea typeface="MS PGothic"/>
              </a:rPr>
              <a:t>Decorator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 extends Component { </a:t>
            </a:r>
            <a:endParaRPr lang="en-US" sz="2400" b="0" strike="noStrike" spc="-1">
              <a:latin typeface="Arial"/>
            </a:endParaRPr>
          </a:p>
          <a:p>
            <a:pPr marL="343080" indent="-342720">
              <a:lnSpc>
                <a:spcPct val="70000"/>
              </a:lnSpc>
              <a:spcBef>
                <a:spcPts val="479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	private Component component;</a:t>
            </a:r>
            <a:endParaRPr lang="en-US" sz="2400" b="0" strike="noStrike" spc="-1">
              <a:latin typeface="Arial"/>
            </a:endParaRPr>
          </a:p>
          <a:p>
            <a:pPr marL="343080" indent="-342720">
              <a:lnSpc>
                <a:spcPct val="70000"/>
              </a:lnSpc>
              <a:spcBef>
                <a:spcPts val="479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	public Decorator(Component c) { </a:t>
            </a:r>
            <a:endParaRPr lang="en-US" sz="2400" b="0" strike="noStrike" spc="-1">
              <a:latin typeface="Arial"/>
            </a:endParaRPr>
          </a:p>
          <a:p>
            <a:pPr marL="343080" indent="-342720">
              <a:lnSpc>
                <a:spcPct val="70000"/>
              </a:lnSpc>
              <a:spcBef>
                <a:spcPts val="479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   this.component = c; </a:t>
            </a:r>
            <a:endParaRPr lang="en-US" sz="2400" b="0" strike="noStrike" spc="-1">
              <a:latin typeface="Arial"/>
            </a:endParaRPr>
          </a:p>
          <a:p>
            <a:pPr marL="343080" indent="-342720">
              <a:lnSpc>
                <a:spcPct val="70000"/>
              </a:lnSpc>
              <a:spcBef>
                <a:spcPts val="479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  }</a:t>
            </a:r>
            <a:endParaRPr lang="en-US" sz="2400" b="0" strike="noStrike" spc="-1">
              <a:latin typeface="Arial"/>
            </a:endParaRPr>
          </a:p>
          <a:p>
            <a:pPr marL="343080" indent="-342720">
              <a:lnSpc>
                <a:spcPct val="70000"/>
              </a:lnSpc>
              <a:spcBef>
                <a:spcPts val="479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	public void </a:t>
            </a:r>
            <a:r>
              <a:rPr lang="en-US" sz="2400" b="1" strike="noStrike" spc="-1">
                <a:solidFill>
                  <a:srgbClr val="FF0000"/>
                </a:solidFill>
                <a:latin typeface="Courier New"/>
                <a:ea typeface="MS PGothic"/>
              </a:rPr>
              <a:t>draw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() { </a:t>
            </a:r>
            <a:endParaRPr lang="en-US" sz="2400" b="0" strike="noStrike" spc="-1">
              <a:latin typeface="Arial"/>
            </a:endParaRPr>
          </a:p>
          <a:p>
            <a:pPr marL="343080" indent="-342720">
              <a:lnSpc>
                <a:spcPct val="70000"/>
              </a:lnSpc>
              <a:spcBef>
                <a:spcPts val="479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   component.draw(); </a:t>
            </a:r>
            <a:endParaRPr lang="en-US" sz="2400" b="0" strike="noStrike" spc="-1">
              <a:latin typeface="Arial"/>
            </a:endParaRPr>
          </a:p>
          <a:p>
            <a:pPr marL="343080" indent="-342720">
              <a:lnSpc>
                <a:spcPct val="70000"/>
              </a:lnSpc>
              <a:spcBef>
                <a:spcPts val="479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	 … // additional functionality</a:t>
            </a:r>
            <a:endParaRPr lang="en-US" sz="2400" b="0" strike="noStrike" spc="-1">
              <a:latin typeface="Arial"/>
            </a:endParaRPr>
          </a:p>
          <a:p>
            <a:pPr marL="343080" indent="-342720">
              <a:lnSpc>
                <a:spcPct val="70000"/>
              </a:lnSpc>
              <a:spcBef>
                <a:spcPts val="479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  } </a:t>
            </a:r>
            <a:endParaRPr lang="en-US" sz="2400" b="0" strike="noStrike" spc="-1">
              <a:latin typeface="Arial"/>
            </a:endParaRPr>
          </a:p>
          <a:p>
            <a:pPr marL="343080" indent="-342720">
              <a:lnSpc>
                <a:spcPct val="70000"/>
              </a:lnSpc>
              <a:spcBef>
                <a:spcPts val="479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}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582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583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39F2869A-0317-4DB2-922A-5D069E8B9BB9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71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Example: Bordered Windows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5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7500" lnSpcReduction="20000"/>
          </a:bodyPr>
          <a:lstStyle/>
          <a:p>
            <a:pPr marL="228600" indent="-228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class </a:t>
            </a:r>
            <a:r>
              <a:rPr lang="en-US" sz="2400" b="1" strike="noStrike" spc="-1">
                <a:solidFill>
                  <a:srgbClr val="FF0000"/>
                </a:solidFill>
                <a:latin typeface="Courier New"/>
              </a:rPr>
              <a:t>BorderDecorator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extends </a:t>
            </a:r>
            <a:r>
              <a:rPr lang="en-US" sz="2400" b="1" strike="noStrike" spc="-1">
                <a:solidFill>
                  <a:srgbClr val="FF0000"/>
                </a:solidFill>
                <a:latin typeface="Courier New"/>
              </a:rPr>
              <a:t>Decorator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{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	public BorderDecorator(Component c,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                    int borderwidth) {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  super(c);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  …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}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	private void drawBorder() { … }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	public void draw() {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	   super.draw(); 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  drawBorder();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}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}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class </a:t>
            </a:r>
            <a:r>
              <a:rPr lang="en-US" sz="2400" b="1" strike="noStrike" spc="-1">
                <a:solidFill>
                  <a:srgbClr val="FF0000"/>
                </a:solidFill>
                <a:latin typeface="Courier New"/>
              </a:rPr>
              <a:t>ScrollDecorator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extends </a:t>
            </a:r>
            <a:r>
              <a:rPr lang="en-US" sz="2400" b="1" strike="noStrike" spc="-1">
                <a:solidFill>
                  <a:srgbClr val="FF0000"/>
                </a:solidFill>
                <a:latin typeface="Courier New"/>
              </a:rPr>
              <a:t>Decorator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{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…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}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6" name="CustomShape 3"/>
          <p:cNvSpPr/>
          <p:nvPr/>
        </p:nvSpPr>
        <p:spPr>
          <a:xfrm>
            <a:off x="7440840" y="1015200"/>
            <a:ext cx="3428640" cy="380520"/>
          </a:xfrm>
          <a:prstGeom prst="wedgeRoundRectCallout">
            <a:avLst>
              <a:gd name="adj1" fmla="val -63162"/>
              <a:gd name="adj2" fmla="val 212236"/>
              <a:gd name="adj3" fmla="val 16667"/>
            </a:avLst>
          </a:prstGeom>
          <a:noFill/>
          <a:ln w="9360">
            <a:solidFill>
              <a:srgbClr val="000000"/>
            </a:solidFill>
            <a:miter/>
          </a:ln>
          <a:effectLst>
            <a:outerShdw dist="23040" dir="540000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7" name="CustomShape 4"/>
          <p:cNvSpPr/>
          <p:nvPr/>
        </p:nvSpPr>
        <p:spPr>
          <a:xfrm>
            <a:off x="7596000" y="1087560"/>
            <a:ext cx="32014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MS PGothic"/>
              </a:rPr>
              <a:t>Adds a border to the text view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588" name="CustomShape 5"/>
          <p:cNvSpPr/>
          <p:nvPr/>
        </p:nvSpPr>
        <p:spPr>
          <a:xfrm>
            <a:off x="5873760" y="4648320"/>
            <a:ext cx="3428640" cy="380520"/>
          </a:xfrm>
          <a:prstGeom prst="wedgeRoundRectCallout">
            <a:avLst>
              <a:gd name="adj1" fmla="val -63162"/>
              <a:gd name="adj2" fmla="val 212236"/>
              <a:gd name="adj3" fmla="val 16667"/>
            </a:avLst>
          </a:prstGeom>
          <a:noFill/>
          <a:ln w="9360">
            <a:solidFill>
              <a:srgbClr val="000000"/>
            </a:solidFill>
            <a:miter/>
          </a:ln>
          <a:effectLst>
            <a:outerShdw dist="23040" dir="540000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9" name="CustomShape 6"/>
          <p:cNvSpPr/>
          <p:nvPr/>
        </p:nvSpPr>
        <p:spPr>
          <a:xfrm>
            <a:off x="5898960" y="4572000"/>
            <a:ext cx="34682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MS PGothic"/>
              </a:rPr>
              <a:t>Adds a scroll bar to the text view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590" name="CustomShape 7"/>
          <p:cNvSpPr/>
          <p:nvPr/>
        </p:nvSpPr>
        <p:spPr>
          <a:xfrm>
            <a:off x="5432400" y="2780640"/>
            <a:ext cx="4107960" cy="533160"/>
          </a:xfrm>
          <a:prstGeom prst="wedgeRoundRectCallout">
            <a:avLst>
              <a:gd name="adj1" fmla="val -63162"/>
              <a:gd name="adj2" fmla="val 212236"/>
              <a:gd name="adj3" fmla="val 16667"/>
            </a:avLst>
          </a:prstGeom>
          <a:noFill/>
          <a:ln w="9360">
            <a:solidFill>
              <a:srgbClr val="000000"/>
            </a:solidFill>
            <a:miter/>
          </a:ln>
          <a:effectLst>
            <a:outerShdw dist="23040" dir="540000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1" name="CustomShape 8"/>
          <p:cNvSpPr/>
          <p:nvPr/>
        </p:nvSpPr>
        <p:spPr>
          <a:xfrm>
            <a:off x="5358240" y="2739960"/>
            <a:ext cx="42562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MS PGothic"/>
              </a:rPr>
              <a:t>Calls </a:t>
            </a:r>
            <a:r>
              <a:rPr lang="en-US" sz="18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Decorator.draw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MS PGothic"/>
              </a:rPr>
              <a:t> which redirects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MS PGothic"/>
              </a:rPr>
              <a:t>work to the enclosed component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592" name="TextShape 9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593" name="TextShape 10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9492630C-8C27-4A55-8874-11F05624AA42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72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Example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5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public class Client {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 public static void main(String[] args) {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	TextView textView = new TextView();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400" b="1" strike="noStrike" spc="-1">
                <a:solidFill>
                  <a:srgbClr val="FF0000"/>
                </a:solidFill>
                <a:latin typeface="Courier New"/>
              </a:rPr>
              <a:t>Component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decoratedComponent =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	    new BorderDecorator(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          new ScrollDecorator(textView),1);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	}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	…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	decoratedComponent.</a:t>
            </a:r>
            <a:r>
              <a:rPr lang="en-US" sz="2400" b="1" strike="noStrike" spc="-1">
                <a:solidFill>
                  <a:srgbClr val="FF0000"/>
                </a:solidFill>
                <a:latin typeface="Courier New"/>
              </a:rPr>
              <a:t>draw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();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	…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}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6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597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4BE758C0-8ABE-4152-803A-5227350AD86C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73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latin typeface="Calibri Light"/>
              </a:rPr>
              <a:t>Bordered Windows: Another Version</a:t>
            </a:r>
            <a:endParaRPr lang="en-US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9" name="CustomShape 2"/>
          <p:cNvSpPr/>
          <p:nvPr/>
        </p:nvSpPr>
        <p:spPr>
          <a:xfrm>
            <a:off x="3352680" y="1684080"/>
            <a:ext cx="5562360" cy="310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interface Window {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	// rectangle bounding the window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	Rectangle bounds();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	// draw this on the specified screen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	void draw(Screen s);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	...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}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class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WindowImpl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implements Window {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	...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}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</p:txBody>
      </p:sp>
      <p:sp>
        <p:nvSpPr>
          <p:cNvPr id="600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601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F8621C6A-DE8F-43E4-97DC-7AA6A4B330AE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74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latin typeface="Calibri Light"/>
              </a:rPr>
              <a:t>Bordered Windows: Delegation</a:t>
            </a:r>
            <a:endParaRPr lang="en-US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3" name="CustomShape 2"/>
          <p:cNvSpPr/>
          <p:nvPr/>
        </p:nvSpPr>
        <p:spPr>
          <a:xfrm>
            <a:off x="3717720" y="1346040"/>
            <a:ext cx="4755960" cy="55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//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subclassing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class BorderedWindow1 extends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WindowImpl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{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	void draw(Screen s) {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		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super.draw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(s);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		bounds().draw(s);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	}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}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// Via delegation: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class BorderedWindow2  implements Window {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	Window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innerWindow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;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	BorderedWindow2(Window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innerWindow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) {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		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this.innerWindow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=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innerWindow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;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	}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	void draw(Screen s) {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		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innerWindow.draw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(s);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		</a:t>
            </a:r>
            <a:r>
              <a:rPr lang="en-US" spc="-1" dirty="0" err="1">
                <a:solidFill>
                  <a:srgbClr val="000000"/>
                </a:solidFill>
                <a:latin typeface="Calibri"/>
              </a:rPr>
              <a:t>i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nnerWindow.bounds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().draw(s);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	}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}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</p:txBody>
      </p:sp>
      <p:sp>
        <p:nvSpPr>
          <p:cNvPr id="604" name="CustomShape 3"/>
          <p:cNvSpPr/>
          <p:nvPr/>
        </p:nvSpPr>
        <p:spPr>
          <a:xfrm>
            <a:off x="8610480" y="2345594"/>
            <a:ext cx="3436200" cy="146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Delegation permits multiple 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borders on a window, or a window 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that is both bordered and shaded 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(or either one of those)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</p:txBody>
      </p:sp>
      <p:sp>
        <p:nvSpPr>
          <p:cNvPr id="605" name="TextShape 4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606" name="TextShape 5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3A1BC8A8-B3C3-46E4-A769-FB1A6FE1D146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75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TextShape 1"/>
          <p:cNvSpPr txBox="1"/>
          <p:nvPr/>
        </p:nvSpPr>
        <p:spPr>
          <a:xfrm>
            <a:off x="857880" y="155133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Java I/O Package</a:t>
            </a:r>
            <a:br/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InputStream: byte input streams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8" name="TextShape 2"/>
          <p:cNvSpPr txBox="1"/>
          <p:nvPr/>
        </p:nvSpPr>
        <p:spPr>
          <a:xfrm>
            <a:off x="1752480" y="1523880"/>
            <a:ext cx="8726040" cy="45320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 err="1">
                <a:solidFill>
                  <a:srgbClr val="000000"/>
                </a:solidFill>
                <a:latin typeface="Calibri"/>
              </a:rPr>
              <a:t>FilterInputStream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 is a Decorator. Enables the “chaining” of streams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Each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Calibri"/>
              </a:rPr>
              <a:t>FilterInputStream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 redirects input action to the enclosed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Calibri"/>
              </a:rPr>
              <a:t>InputStream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</a:p>
        </p:txBody>
      </p:sp>
      <p:sp>
        <p:nvSpPr>
          <p:cNvPr id="609" name="CustomShape 3"/>
          <p:cNvSpPr/>
          <p:nvPr/>
        </p:nvSpPr>
        <p:spPr>
          <a:xfrm>
            <a:off x="4648320" y="1523880"/>
            <a:ext cx="1752120" cy="364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i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InputStream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610" name="CustomShape 4"/>
          <p:cNvSpPr/>
          <p:nvPr/>
        </p:nvSpPr>
        <p:spPr>
          <a:xfrm>
            <a:off x="7848720" y="2819520"/>
            <a:ext cx="2361960" cy="364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FilterInputStream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611" name="CustomShape 5"/>
          <p:cNvSpPr/>
          <p:nvPr/>
        </p:nvSpPr>
        <p:spPr>
          <a:xfrm>
            <a:off x="1676520" y="2819520"/>
            <a:ext cx="2209320" cy="364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FileInputStream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612" name="CustomShape 6"/>
          <p:cNvSpPr/>
          <p:nvPr/>
        </p:nvSpPr>
        <p:spPr>
          <a:xfrm>
            <a:off x="4191120" y="2819520"/>
            <a:ext cx="2514240" cy="364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PipedInputStream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613" name="CustomShape 7"/>
          <p:cNvSpPr/>
          <p:nvPr/>
        </p:nvSpPr>
        <p:spPr>
          <a:xfrm>
            <a:off x="7162920" y="2819520"/>
            <a:ext cx="6854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strike="noStrike" spc="-1">
                <a:solidFill>
                  <a:srgbClr val="000000"/>
                </a:solidFill>
                <a:latin typeface="Tahoma"/>
                <a:ea typeface="MS PGothic"/>
              </a:rPr>
              <a:t>…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614" name="Line 8"/>
          <p:cNvSpPr/>
          <p:nvPr/>
        </p:nvSpPr>
        <p:spPr>
          <a:xfrm>
            <a:off x="2743200" y="2438280"/>
            <a:ext cx="6324480" cy="3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5" name="Line 9"/>
          <p:cNvSpPr/>
          <p:nvPr/>
        </p:nvSpPr>
        <p:spPr>
          <a:xfrm>
            <a:off x="2743200" y="2438280"/>
            <a:ext cx="360" cy="38088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6" name="Line 10"/>
          <p:cNvSpPr/>
          <p:nvPr/>
        </p:nvSpPr>
        <p:spPr>
          <a:xfrm>
            <a:off x="5486400" y="2438280"/>
            <a:ext cx="360" cy="38088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7" name="Line 11"/>
          <p:cNvSpPr/>
          <p:nvPr/>
        </p:nvSpPr>
        <p:spPr>
          <a:xfrm>
            <a:off x="9067680" y="2438280"/>
            <a:ext cx="360" cy="38088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8" name="Line 12"/>
          <p:cNvSpPr/>
          <p:nvPr/>
        </p:nvSpPr>
        <p:spPr>
          <a:xfrm>
            <a:off x="5486400" y="2209680"/>
            <a:ext cx="360" cy="2286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9" name="CustomShape 13"/>
          <p:cNvSpPr/>
          <p:nvPr/>
        </p:nvSpPr>
        <p:spPr>
          <a:xfrm>
            <a:off x="5334120" y="1981080"/>
            <a:ext cx="304560" cy="228240"/>
          </a:xfrm>
          <a:prstGeom prst="flowChartExtra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0" name="CustomShape 14"/>
          <p:cNvSpPr/>
          <p:nvPr/>
        </p:nvSpPr>
        <p:spPr>
          <a:xfrm>
            <a:off x="1905120" y="4038480"/>
            <a:ext cx="2742840" cy="6390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BufferedInputStream</a:t>
            </a:r>
            <a:br>
              <a:rPr dirty="0"/>
            </a:b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#byte[]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buf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621" name="Line 15"/>
          <p:cNvSpPr/>
          <p:nvPr/>
        </p:nvSpPr>
        <p:spPr>
          <a:xfrm>
            <a:off x="1904760" y="4375725"/>
            <a:ext cx="2743200" cy="3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2" name="CustomShape 16"/>
          <p:cNvSpPr/>
          <p:nvPr/>
        </p:nvSpPr>
        <p:spPr>
          <a:xfrm>
            <a:off x="4952880" y="4038480"/>
            <a:ext cx="2819160" cy="364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CheckedInputStream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623" name="CustomShape 17"/>
          <p:cNvSpPr/>
          <p:nvPr/>
        </p:nvSpPr>
        <p:spPr>
          <a:xfrm>
            <a:off x="8001000" y="4038480"/>
            <a:ext cx="2361960" cy="364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DataInputStream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624" name="Line 18"/>
          <p:cNvSpPr/>
          <p:nvPr/>
        </p:nvSpPr>
        <p:spPr>
          <a:xfrm>
            <a:off x="3276360" y="3657600"/>
            <a:ext cx="5791320" cy="3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5" name="Line 19"/>
          <p:cNvSpPr/>
          <p:nvPr/>
        </p:nvSpPr>
        <p:spPr>
          <a:xfrm>
            <a:off x="3276360" y="3657600"/>
            <a:ext cx="360" cy="38088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6" name="Line 20"/>
          <p:cNvSpPr/>
          <p:nvPr/>
        </p:nvSpPr>
        <p:spPr>
          <a:xfrm>
            <a:off x="6248160" y="3657600"/>
            <a:ext cx="360" cy="38088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7" name="Line 21"/>
          <p:cNvSpPr/>
          <p:nvPr/>
        </p:nvSpPr>
        <p:spPr>
          <a:xfrm>
            <a:off x="9067680" y="3657600"/>
            <a:ext cx="360" cy="38088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8" name="CustomShape 22"/>
          <p:cNvSpPr/>
          <p:nvPr/>
        </p:nvSpPr>
        <p:spPr>
          <a:xfrm>
            <a:off x="10210680" y="2971800"/>
            <a:ext cx="304560" cy="151920"/>
          </a:xfrm>
          <a:prstGeom prst="flowChartDecision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9" name="Line 23"/>
          <p:cNvSpPr/>
          <p:nvPr/>
        </p:nvSpPr>
        <p:spPr>
          <a:xfrm flipV="1">
            <a:off x="10515600" y="1752480"/>
            <a:ext cx="360" cy="129528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0" name="Line 24"/>
          <p:cNvSpPr/>
          <p:nvPr/>
        </p:nvSpPr>
        <p:spPr>
          <a:xfrm flipH="1">
            <a:off x="6382080" y="1769050"/>
            <a:ext cx="4114800" cy="360"/>
          </a:xfrm>
          <a:prstGeom prst="line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1" name="CustomShape 25"/>
          <p:cNvSpPr/>
          <p:nvPr/>
        </p:nvSpPr>
        <p:spPr>
          <a:xfrm>
            <a:off x="8458200" y="3276720"/>
            <a:ext cx="304560" cy="228240"/>
          </a:xfrm>
          <a:prstGeom prst="flowChartExtra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2" name="Line 26"/>
          <p:cNvSpPr/>
          <p:nvPr/>
        </p:nvSpPr>
        <p:spPr>
          <a:xfrm>
            <a:off x="8610480" y="3504960"/>
            <a:ext cx="360" cy="15264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3" name="CustomShape 27"/>
          <p:cNvSpPr/>
          <p:nvPr/>
        </p:nvSpPr>
        <p:spPr>
          <a:xfrm>
            <a:off x="10210680" y="3048120"/>
            <a:ext cx="4568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in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634" name="TextShape 28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635" name="TextShape 29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99C41CD1-E97E-4192-84AF-0A175BA0D1AB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76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Readers: character input streams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7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Class FilterReader extends Reader {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Reader in;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int read() {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 return in.</a:t>
            </a:r>
            <a:r>
              <a:rPr lang="en-US" sz="2400" b="1" strike="noStrike" spc="-1">
                <a:solidFill>
                  <a:srgbClr val="FF0000"/>
                </a:solidFill>
                <a:latin typeface="Courier New"/>
                <a:ea typeface="ＭＳ Ｐゴシック"/>
              </a:rPr>
              <a:t>read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();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}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…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}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8" name="CustomShape 3"/>
          <p:cNvSpPr/>
          <p:nvPr/>
        </p:nvSpPr>
        <p:spPr>
          <a:xfrm>
            <a:off x="4876920" y="1676520"/>
            <a:ext cx="1142640" cy="364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lang="en-US" sz="1800" b="0" i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Reader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639" name="CustomShape 4"/>
          <p:cNvSpPr/>
          <p:nvPr/>
        </p:nvSpPr>
        <p:spPr>
          <a:xfrm>
            <a:off x="8153280" y="2971800"/>
            <a:ext cx="1828440" cy="364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FilterReader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640" name="CustomShape 5"/>
          <p:cNvSpPr/>
          <p:nvPr/>
        </p:nvSpPr>
        <p:spPr>
          <a:xfrm>
            <a:off x="1676520" y="2971800"/>
            <a:ext cx="1752120" cy="364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StringReader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641" name="CustomShape 6"/>
          <p:cNvSpPr/>
          <p:nvPr/>
        </p:nvSpPr>
        <p:spPr>
          <a:xfrm>
            <a:off x="3733920" y="2971800"/>
            <a:ext cx="1904760" cy="364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PipedReader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642" name="Line 7"/>
          <p:cNvSpPr/>
          <p:nvPr/>
        </p:nvSpPr>
        <p:spPr>
          <a:xfrm>
            <a:off x="2743200" y="2590560"/>
            <a:ext cx="6324480" cy="3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3" name="Line 8"/>
          <p:cNvSpPr/>
          <p:nvPr/>
        </p:nvSpPr>
        <p:spPr>
          <a:xfrm>
            <a:off x="2743200" y="2590560"/>
            <a:ext cx="360" cy="38124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4" name="Line 9"/>
          <p:cNvSpPr/>
          <p:nvPr/>
        </p:nvSpPr>
        <p:spPr>
          <a:xfrm>
            <a:off x="4647960" y="2590560"/>
            <a:ext cx="360" cy="38124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5" name="Line 10"/>
          <p:cNvSpPr/>
          <p:nvPr/>
        </p:nvSpPr>
        <p:spPr>
          <a:xfrm>
            <a:off x="9067680" y="2590560"/>
            <a:ext cx="360" cy="38124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6" name="Line 11"/>
          <p:cNvSpPr/>
          <p:nvPr/>
        </p:nvSpPr>
        <p:spPr>
          <a:xfrm>
            <a:off x="5486400" y="2361960"/>
            <a:ext cx="360" cy="2286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7" name="CustomShape 12"/>
          <p:cNvSpPr/>
          <p:nvPr/>
        </p:nvSpPr>
        <p:spPr>
          <a:xfrm>
            <a:off x="5334120" y="2133720"/>
            <a:ext cx="304560" cy="228240"/>
          </a:xfrm>
          <a:prstGeom prst="flowChartExtra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8" name="Line 13"/>
          <p:cNvSpPr/>
          <p:nvPr/>
        </p:nvSpPr>
        <p:spPr>
          <a:xfrm>
            <a:off x="6933960" y="2590560"/>
            <a:ext cx="360" cy="38124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9" name="CustomShape 14"/>
          <p:cNvSpPr/>
          <p:nvPr/>
        </p:nvSpPr>
        <p:spPr>
          <a:xfrm>
            <a:off x="5867280" y="2971800"/>
            <a:ext cx="2209320" cy="364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BufferdReader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650" name="CustomShape 15"/>
          <p:cNvSpPr/>
          <p:nvPr/>
        </p:nvSpPr>
        <p:spPr>
          <a:xfrm>
            <a:off x="9982080" y="3124080"/>
            <a:ext cx="304560" cy="151920"/>
          </a:xfrm>
          <a:prstGeom prst="flowChartDecision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1" name="Line 16"/>
          <p:cNvSpPr/>
          <p:nvPr/>
        </p:nvSpPr>
        <p:spPr>
          <a:xfrm flipV="1">
            <a:off x="10287000" y="1904760"/>
            <a:ext cx="360" cy="129564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2" name="Line 17"/>
          <p:cNvSpPr/>
          <p:nvPr/>
        </p:nvSpPr>
        <p:spPr>
          <a:xfrm flipH="1">
            <a:off x="6019560" y="1904760"/>
            <a:ext cx="4267440" cy="360"/>
          </a:xfrm>
          <a:prstGeom prst="line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3" name="CustomShape 18"/>
          <p:cNvSpPr/>
          <p:nvPr/>
        </p:nvSpPr>
        <p:spPr>
          <a:xfrm>
            <a:off x="9982080" y="3200400"/>
            <a:ext cx="4568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in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654" name="Line 19"/>
          <p:cNvSpPr/>
          <p:nvPr/>
        </p:nvSpPr>
        <p:spPr>
          <a:xfrm>
            <a:off x="9067680" y="3581280"/>
            <a:ext cx="360" cy="2286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5" name="CustomShape 20"/>
          <p:cNvSpPr/>
          <p:nvPr/>
        </p:nvSpPr>
        <p:spPr>
          <a:xfrm>
            <a:off x="8915400" y="3352680"/>
            <a:ext cx="304560" cy="228240"/>
          </a:xfrm>
          <a:prstGeom prst="flowChartExtra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6" name="CustomShape 21"/>
          <p:cNvSpPr/>
          <p:nvPr/>
        </p:nvSpPr>
        <p:spPr>
          <a:xfrm>
            <a:off x="8077320" y="3809880"/>
            <a:ext cx="2057040" cy="364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PushbackReader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657" name="TextShape 2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658" name="TextShape 2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471BD966-6719-43DC-B88B-17BD281FFD2E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77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Another Decorator Example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0" name="TextShape 2"/>
          <p:cNvSpPr txBox="1"/>
          <p:nvPr/>
        </p:nvSpPr>
        <p:spPr>
          <a:xfrm>
            <a:off x="1600200" y="1600200"/>
            <a:ext cx="9219960" cy="45320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000" lnSpcReduction="20000"/>
          </a:bodyPr>
          <a:lstStyle/>
          <a:p>
            <a:pPr marL="228600" indent="-228240">
              <a:lnSpc>
                <a:spcPct val="70000"/>
              </a:lnSpc>
              <a:spcBef>
                <a:spcPts val="1001"/>
              </a:spcBef>
            </a:pPr>
            <a:r>
              <a:rPr lang="en-US" sz="2200" b="1" strike="noStrike" spc="-1" dirty="0">
                <a:solidFill>
                  <a:srgbClr val="000000"/>
                </a:solidFill>
                <a:latin typeface="Courier New"/>
              </a:rPr>
              <a:t>public class </a:t>
            </a:r>
            <a:r>
              <a:rPr lang="en-US" sz="2200" b="1" strike="noStrike" spc="-1" dirty="0" err="1">
                <a:solidFill>
                  <a:srgbClr val="000000"/>
                </a:solidFill>
                <a:latin typeface="Courier New"/>
              </a:rPr>
              <a:t>UppercaseConvertor</a:t>
            </a:r>
            <a:r>
              <a:rPr lang="en-US" sz="2200" b="1" strike="noStrike" spc="-1" dirty="0">
                <a:solidFill>
                  <a:srgbClr val="000000"/>
                </a:solidFill>
                <a:latin typeface="Courier New"/>
              </a:rPr>
              <a:t> extends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70000"/>
              </a:lnSpc>
              <a:spcBef>
                <a:spcPts val="1001"/>
              </a:spcBef>
            </a:pPr>
            <a:r>
              <a:rPr lang="en-US" sz="2200" b="1" strike="noStrike" spc="-1" dirty="0">
                <a:solidFill>
                  <a:srgbClr val="000000"/>
                </a:solidFill>
                <a:latin typeface="Courier New"/>
              </a:rPr>
              <a:t>                                </a:t>
            </a:r>
            <a:r>
              <a:rPr lang="en-US" sz="2200" b="1" strike="noStrike" spc="-1" dirty="0" err="1">
                <a:solidFill>
                  <a:srgbClr val="000000"/>
                </a:solidFill>
                <a:latin typeface="Courier New"/>
              </a:rPr>
              <a:t>FilterReader</a:t>
            </a:r>
            <a:r>
              <a:rPr lang="en-US" sz="2200" b="1" strike="noStrike" spc="-1" dirty="0">
                <a:solidFill>
                  <a:srgbClr val="000000"/>
                </a:solidFill>
                <a:latin typeface="Courier New"/>
              </a:rPr>
              <a:t> {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70000"/>
              </a:lnSpc>
              <a:spcBef>
                <a:spcPts val="1001"/>
              </a:spcBef>
            </a:pPr>
            <a:r>
              <a:rPr lang="en-US" sz="2200" b="1" strike="noStrike" spc="-1" dirty="0">
                <a:solidFill>
                  <a:srgbClr val="000000"/>
                </a:solidFill>
                <a:latin typeface="Courier New"/>
              </a:rPr>
              <a:t>  public </a:t>
            </a:r>
            <a:r>
              <a:rPr lang="en-US" sz="2200" b="1" strike="noStrike" spc="-1" dirty="0" err="1">
                <a:solidFill>
                  <a:srgbClr val="000000"/>
                </a:solidFill>
                <a:latin typeface="Courier New"/>
              </a:rPr>
              <a:t>UppercaseConvertor</a:t>
            </a:r>
            <a:r>
              <a:rPr lang="en-US" sz="2200" b="1" strike="noStrike" spc="-1" dirty="0">
                <a:solidFill>
                  <a:srgbClr val="000000"/>
                </a:solidFill>
                <a:latin typeface="Courier New"/>
              </a:rPr>
              <a:t>(Reader in) { 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70000"/>
              </a:lnSpc>
              <a:spcBef>
                <a:spcPts val="1001"/>
              </a:spcBef>
            </a:pPr>
            <a:r>
              <a:rPr lang="en-US" sz="2200" b="1" strike="noStrike" spc="-1" dirty="0">
                <a:solidFill>
                  <a:srgbClr val="000000"/>
                </a:solidFill>
                <a:latin typeface="Courier New"/>
              </a:rPr>
              <a:t>    super(in); 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70000"/>
              </a:lnSpc>
              <a:spcBef>
                <a:spcPts val="1001"/>
              </a:spcBef>
            </a:pPr>
            <a:r>
              <a:rPr lang="en-US" sz="2200" b="1" strike="noStrike" spc="-1" dirty="0">
                <a:solidFill>
                  <a:srgbClr val="000000"/>
                </a:solidFill>
                <a:latin typeface="Courier New"/>
              </a:rPr>
              <a:t>  }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70000"/>
              </a:lnSpc>
              <a:spcBef>
                <a:spcPts val="1001"/>
              </a:spcBef>
            </a:pPr>
            <a:r>
              <a:rPr lang="en-US" sz="2200" b="1" strike="noStrike" spc="-1" dirty="0">
                <a:solidFill>
                  <a:srgbClr val="000000"/>
                </a:solidFill>
                <a:latin typeface="Courier New"/>
              </a:rPr>
              <a:t>  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70000"/>
              </a:lnSpc>
              <a:spcBef>
                <a:spcPts val="1001"/>
              </a:spcBef>
            </a:pPr>
            <a:r>
              <a:rPr lang="en-US" sz="2200" b="1" strike="noStrike" spc="-1" dirty="0">
                <a:solidFill>
                  <a:srgbClr val="000000"/>
                </a:solidFill>
                <a:latin typeface="Courier New"/>
              </a:rPr>
              <a:t>  public int </a:t>
            </a:r>
            <a:r>
              <a:rPr lang="en-US" sz="2200" b="1" strike="noStrike" spc="-1" dirty="0">
                <a:solidFill>
                  <a:srgbClr val="FF0000"/>
                </a:solidFill>
                <a:latin typeface="Courier New"/>
              </a:rPr>
              <a:t>read</a:t>
            </a:r>
            <a:r>
              <a:rPr lang="en-US" sz="2200" b="1" strike="noStrike" spc="-1" dirty="0">
                <a:solidFill>
                  <a:srgbClr val="000000"/>
                </a:solidFill>
                <a:latin typeface="Courier New"/>
              </a:rPr>
              <a:t>() throws </a:t>
            </a:r>
            <a:r>
              <a:rPr lang="en-US" sz="2200" b="1" strike="noStrike" spc="-1" dirty="0" err="1">
                <a:solidFill>
                  <a:srgbClr val="000000"/>
                </a:solidFill>
                <a:latin typeface="Courier New"/>
              </a:rPr>
              <a:t>IOException</a:t>
            </a:r>
            <a:r>
              <a:rPr lang="en-US" sz="2200" b="1" strike="noStrike" spc="-1" dirty="0">
                <a:solidFill>
                  <a:srgbClr val="000000"/>
                </a:solidFill>
                <a:latin typeface="Courier New"/>
              </a:rPr>
              <a:t> {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70000"/>
              </a:lnSpc>
              <a:spcBef>
                <a:spcPts val="1001"/>
              </a:spcBef>
            </a:pPr>
            <a:r>
              <a:rPr lang="en-US" sz="2200" b="1" strike="noStrike" spc="-1" dirty="0">
                <a:solidFill>
                  <a:srgbClr val="000000"/>
                </a:solidFill>
                <a:latin typeface="Courier New"/>
              </a:rPr>
              <a:t>	  int c = </a:t>
            </a:r>
            <a:r>
              <a:rPr lang="en-US" sz="2200" b="1" strike="noStrike" spc="-1" dirty="0" err="1">
                <a:solidFill>
                  <a:srgbClr val="000000"/>
                </a:solidFill>
                <a:latin typeface="Courier New"/>
              </a:rPr>
              <a:t>super.read</a:t>
            </a:r>
            <a:r>
              <a:rPr lang="en-US" sz="2200" b="1" strike="noStrike" spc="-1" dirty="0">
                <a:solidFill>
                  <a:srgbClr val="000000"/>
                </a:solidFill>
                <a:latin typeface="Courier New"/>
              </a:rPr>
              <a:t>();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70000"/>
              </a:lnSpc>
              <a:spcBef>
                <a:spcPts val="1001"/>
              </a:spcBef>
            </a:pPr>
            <a:r>
              <a:rPr lang="en-US" sz="2200" b="1" strike="noStrike" spc="-1" dirty="0">
                <a:solidFill>
                  <a:srgbClr val="000000"/>
                </a:solidFill>
                <a:latin typeface="Courier New"/>
              </a:rPr>
              <a:t>	  return ( c==-1 ? c : 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70000"/>
              </a:lnSpc>
              <a:spcBef>
                <a:spcPts val="1001"/>
              </a:spcBef>
            </a:pPr>
            <a:r>
              <a:rPr lang="en-US" sz="2200" b="1" strike="noStrike" spc="-1" dirty="0">
                <a:solidFill>
                  <a:srgbClr val="000000"/>
                </a:solidFill>
                <a:latin typeface="Courier New"/>
              </a:rPr>
              <a:t>            </a:t>
            </a:r>
            <a:r>
              <a:rPr lang="en-US" sz="2200" b="1" strike="noStrike" spc="-1" dirty="0" err="1">
                <a:solidFill>
                  <a:srgbClr val="000000"/>
                </a:solidFill>
                <a:latin typeface="Courier New"/>
              </a:rPr>
              <a:t>Character.toUpperCase</a:t>
            </a:r>
            <a:r>
              <a:rPr lang="en-US" sz="2200" b="1" strike="noStrike" spc="-1" dirty="0">
                <a:solidFill>
                  <a:srgbClr val="000000"/>
                </a:solidFill>
                <a:latin typeface="Courier New"/>
              </a:rPr>
              <a:t>((char)c)); 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70000"/>
              </a:lnSpc>
              <a:spcBef>
                <a:spcPts val="1001"/>
              </a:spcBef>
            </a:pPr>
            <a:r>
              <a:rPr lang="en-US" sz="2200" b="1" strike="noStrike" spc="-1" dirty="0">
                <a:solidFill>
                  <a:srgbClr val="000000"/>
                </a:solidFill>
                <a:latin typeface="Courier New"/>
              </a:rPr>
              <a:t>  }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70000"/>
              </a:lnSpc>
              <a:spcBef>
                <a:spcPts val="1001"/>
              </a:spcBef>
            </a:pP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70000"/>
              </a:lnSpc>
              <a:spcBef>
                <a:spcPts val="1001"/>
              </a:spcBef>
            </a:pPr>
            <a:r>
              <a:rPr lang="en-US" sz="2200" b="1" strike="noStrike" spc="-1" dirty="0">
                <a:solidFill>
                  <a:srgbClr val="000000"/>
                </a:solidFill>
                <a:latin typeface="Courier New"/>
              </a:rPr>
              <a:t>}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70000"/>
              </a:lnSpc>
              <a:spcBef>
                <a:spcPts val="1001"/>
              </a:spcBef>
            </a:pP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70000"/>
              </a:lnSpc>
              <a:spcBef>
                <a:spcPts val="1001"/>
              </a:spcBef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We also have </a:t>
            </a:r>
            <a:r>
              <a:rPr lang="en-US" sz="2800" b="1" strike="noStrike" spc="-1" dirty="0" err="1">
                <a:solidFill>
                  <a:srgbClr val="000000"/>
                </a:solidFill>
                <a:latin typeface="Courier New"/>
              </a:rPr>
              <a:t>LowercaseConverter</a:t>
            </a:r>
            <a:r>
              <a:rPr lang="en-US" sz="2800" b="1" strike="noStrike" spc="-1" dirty="0">
                <a:solidFill>
                  <a:srgbClr val="000000"/>
                </a:solidFill>
                <a:latin typeface="Courier New"/>
              </a:rPr>
              <a:t> extends 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70000"/>
              </a:lnSpc>
              <a:spcBef>
                <a:spcPts val="1001"/>
              </a:spcBef>
            </a:pPr>
            <a:r>
              <a:rPr lang="en-US" sz="2800" b="1" strike="noStrike" spc="-1" dirty="0" err="1">
                <a:solidFill>
                  <a:srgbClr val="000000"/>
                </a:solidFill>
                <a:latin typeface="Courier New"/>
              </a:rPr>
              <a:t>FilterReader</a:t>
            </a:r>
            <a:r>
              <a:rPr lang="en-US" sz="2800" b="1" strike="noStrike" spc="-1" dirty="0">
                <a:solidFill>
                  <a:srgbClr val="000000"/>
                </a:solidFill>
                <a:latin typeface="Courier New"/>
              </a:rPr>
              <a:t>,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 which (surprise!) converts to lowercase </a:t>
            </a:r>
          </a:p>
        </p:txBody>
      </p:sp>
      <p:sp>
        <p:nvSpPr>
          <p:cNvPr id="661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662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11D404CD-E27C-438D-BE26-471B3DAB95F8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78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latin typeface="Calibri Light"/>
              </a:rPr>
              <a:t>Another Decorator Example</a:t>
            </a:r>
            <a:endParaRPr lang="en-US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4" name="TextShape 2"/>
          <p:cNvSpPr txBox="1"/>
          <p:nvPr/>
        </p:nvSpPr>
        <p:spPr>
          <a:xfrm>
            <a:off x="1752480" y="1523880"/>
            <a:ext cx="8726040" cy="45320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public static void main(String[] args)  {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	Reader f =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   new UppercaseConverter(</a:t>
            </a:r>
            <a:br/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   new LowercaseConvertor(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			 new StringReader(args[0])));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int c;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	while ((c = f.</a:t>
            </a:r>
            <a:r>
              <a:rPr lang="en-US" sz="2400" b="1" strike="noStrike" spc="-1">
                <a:solidFill>
                  <a:srgbClr val="FF0000"/>
                </a:solidFill>
                <a:latin typeface="Courier New"/>
                <a:ea typeface="ＭＳ Ｐゴシック"/>
              </a:rPr>
              <a:t>read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()) != -1)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		System.out.print((char)c);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	System.out.println();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}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What is the object structure of </a:t>
            </a:r>
            <a:r>
              <a:rPr lang="en-US" sz="28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f</a:t>
            </a: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?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What does this code do? 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5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666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5E3BAE99-99C2-4E0E-A34C-B522026FD803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79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161" name="TextShape 2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D3DFBAC8-8354-4D03-B2CD-D1745B922665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8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62" name="CustomShape 3"/>
          <p:cNvSpPr/>
          <p:nvPr/>
        </p:nvSpPr>
        <p:spPr>
          <a:xfrm>
            <a:off x="4131000" y="0"/>
            <a:ext cx="4524480" cy="6174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</a:rPr>
              <a:t>Creating circle of color : Black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</a:rPr>
              <a:t>Circle: Draw() [Color : Black, x : 36, y :71, radius :100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</a:rPr>
              <a:t>Creating circle of color : Green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</a:rPr>
              <a:t>Circle: Draw() [Color : Green, x : 27, y :27, radius :100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</a:rPr>
              <a:t>Creating circle of color : White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</a:rPr>
              <a:t>Circle: Draw() [Color : White, x : 64, y :10, radius :100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</a:rPr>
              <a:t>Creating circle of color : Red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</a:rPr>
              <a:t>Circle: Draw() [Color : Red, x : 15, y :44, radius :100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</a:rPr>
              <a:t>Circle: Draw() [Color : Green, x : 19, y :10, radius :100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</a:rPr>
              <a:t>Circle: Draw() [Color : Green, x : 94, y :32, radius :100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</a:rPr>
              <a:t>Circle: Draw() [Color : White, x : 69, y :98, radius :100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</a:rPr>
              <a:t>Creating circle of color : Blue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</a:rPr>
              <a:t>Circle: Draw() [Color : Blue, x : 13, y :4, radius :100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</a:rPr>
              <a:t>Circle: Draw() [Color : Green, x : 21, y :21, radius :100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</a:rPr>
              <a:t>Circle: Draw() [Color : Blue, x : 55, y :86, radius :100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</a:rPr>
              <a:t>Circle: Draw() [Color : White, x : 90, y :70, radius :100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</a:rPr>
              <a:t>Circle: Draw() [Color : Green, x : 78, y :3, radius :100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</a:rPr>
              <a:t>Circle: Draw() [Color : Green, x : 64, y :89, radius :100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</a:rPr>
              <a:t>Circle: Draw() [Color : Blue, x : 3, y :91, radius :100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</a:rPr>
              <a:t>Circle: Draw() [Color : Blue, x : 62, y :82, radius :100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</a:rPr>
              <a:t>Circle: Draw() [Color : Green, x : 97, y :61, radius :100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</a:rPr>
              <a:t>Circle: Draw() [Color : Green, x : 86, y :12, radius :100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</a:rPr>
              <a:t>Circle: Draw() [Color : Green, x : 38, y :93, radius :100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</a:rPr>
              <a:t>Circle: Draw() [Color : Red, x : 76, y :82, radius :100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</a:rPr>
              <a:t>Circle: Draw() [Color : Blue, x : 95, y :82, radius :100</a:t>
            </a:r>
            <a:endParaRPr lang="en-US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CCD9E3B-42A5-4D3B-A093-1DC7ADC6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Aside: Convert Characters the functional way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645AEB-33E5-456D-9A8F-675AF1B7772C}"/>
              </a:ext>
            </a:extLst>
          </p:cNvPr>
          <p:cNvSpPr txBox="1"/>
          <p:nvPr/>
        </p:nvSpPr>
        <p:spPr>
          <a:xfrm>
            <a:off x="232556" y="1828562"/>
            <a:ext cx="1172628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List&lt;String&gt; convertToUpperCase8(List&lt;String&gt;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inList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return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inList.stream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// Convert collection to Stream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.map(String::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toUpperCase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// Convert each element to upper case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.collect(</a:t>
            </a:r>
            <a:r>
              <a:rPr lang="en-US" sz="20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toList</a:t>
            </a:r>
            <a:r>
              <a:rPr lang="en-US" sz="20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()); // Collect results to a new list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76270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FF0000"/>
                </a:solidFill>
                <a:latin typeface="Calibri Light"/>
              </a:rPr>
              <a:t>Proxy</a:t>
            </a: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 Pattern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8" name="TextShape 2"/>
          <p:cNvSpPr txBox="1"/>
          <p:nvPr/>
        </p:nvSpPr>
        <p:spPr>
          <a:xfrm>
            <a:off x="1752480" y="1487520"/>
            <a:ext cx="8726040" cy="4532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Same interface and functionality as the enclosed class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Control access to enclosed object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Communication: manage network details when using a remote object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Locking: serialize access by multiple clients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Security: permit access only if proper credentials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Creation: object might not yet exist (creation is expensive). Hide latency when creating object. Avoid work if object never used</a:t>
            </a:r>
          </a:p>
          <a:p>
            <a:pPr marL="1143000" lvl="2" indent="-228240"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spc="-1" dirty="0">
                <a:solidFill>
                  <a:srgbClr val="000000"/>
                </a:solidFill>
                <a:latin typeface="Calibri"/>
              </a:rPr>
              <a:t>Similar to singleton/interning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9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670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92D90204-FC6A-4F85-93A1-48C01984189C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81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Recap: Simple Proxy Example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72" name="Picture 5"/>
          <p:cNvPicPr/>
          <p:nvPr/>
        </p:nvPicPr>
        <p:blipFill>
          <a:blip r:embed="rId3"/>
          <a:stretch/>
        </p:blipFill>
        <p:spPr>
          <a:xfrm>
            <a:off x="2863080" y="1920600"/>
            <a:ext cx="5333760" cy="2504880"/>
          </a:xfrm>
          <a:prstGeom prst="rect">
            <a:avLst/>
          </a:prstGeom>
          <a:ln>
            <a:noFill/>
          </a:ln>
        </p:spPr>
      </p:pic>
      <p:sp>
        <p:nvSpPr>
          <p:cNvPr id="673" name="CustomShape 2"/>
          <p:cNvSpPr/>
          <p:nvPr/>
        </p:nvSpPr>
        <p:spPr>
          <a:xfrm>
            <a:off x="2296800" y="6085080"/>
            <a:ext cx="64659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https://www.tutorialspoint.com/design_pattern/proxy_pattern.htm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674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675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127DE984-9DA5-4AE3-9BBF-47CE34C2893A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82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CustomShape 1"/>
          <p:cNvSpPr/>
          <p:nvPr/>
        </p:nvSpPr>
        <p:spPr>
          <a:xfrm>
            <a:off x="297720" y="272160"/>
            <a:ext cx="236196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public interface Image {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void display();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}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677" name="CustomShape 2"/>
          <p:cNvSpPr/>
          <p:nvPr/>
        </p:nvSpPr>
        <p:spPr>
          <a:xfrm>
            <a:off x="312480" y="1300680"/>
            <a:ext cx="4640400" cy="502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public class RealImage implements Image {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private String fileName;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public RealImage(String fileName){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this.fileName = fileName;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loadFromDisk(fileName);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}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@Override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public void display() {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System.out.println("Displaying " + fileName);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}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private void loadFromDisk(String fileName){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System.out.println("Loading " + fileName);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}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}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678" name="CustomShape 3"/>
          <p:cNvSpPr/>
          <p:nvPr/>
        </p:nvSpPr>
        <p:spPr>
          <a:xfrm>
            <a:off x="7174080" y="1121400"/>
            <a:ext cx="4240800" cy="475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public class ProxyImage implements Image{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// delegation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private RealImage realImage;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private String fileName;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public ProxyImage(String fileName){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this.fileName = fileName;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}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@Override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public void display() {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if(realImage == null){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   realImage = new RealImage(fileName);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}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realImage.display();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}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}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679" name="TextShape 4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680" name="TextShape 5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D66CA084-774E-49C7-BC29-7AFCCEE59756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83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CustomShape 1"/>
          <p:cNvSpPr/>
          <p:nvPr/>
        </p:nvSpPr>
        <p:spPr>
          <a:xfrm>
            <a:off x="3567240" y="1028880"/>
            <a:ext cx="5149440" cy="420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public class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ProxyPatternDemo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{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	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 public static void main(String[]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args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) {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    Image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image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= new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ProxyImage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("test_100mb.jpg");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    //image will be loaded from disk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   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image.display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(); 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   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System.out.println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("");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    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    //image will not be loaded from disk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   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image.display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(); 	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 }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}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</p:txBody>
      </p:sp>
      <p:sp>
        <p:nvSpPr>
          <p:cNvPr id="682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683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FBADD61D-B48A-4F0C-8255-DFBF874EEC8B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84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Proxy Example: Manage Creation of Expensive Object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5" name="CustomShape 2"/>
          <p:cNvSpPr/>
          <p:nvPr/>
        </p:nvSpPr>
        <p:spPr>
          <a:xfrm>
            <a:off x="5181480" y="1687680"/>
            <a:ext cx="2742840" cy="364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i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Graphic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686" name="CustomShape 3"/>
          <p:cNvSpPr/>
          <p:nvPr/>
        </p:nvSpPr>
        <p:spPr>
          <a:xfrm>
            <a:off x="5029200" y="4114800"/>
            <a:ext cx="2742840" cy="364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ImageProxy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687" name="CustomShape 4"/>
          <p:cNvSpPr/>
          <p:nvPr/>
        </p:nvSpPr>
        <p:spPr>
          <a:xfrm>
            <a:off x="2514600" y="4114800"/>
            <a:ext cx="1523520" cy="364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Image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688" name="CustomShape 5"/>
          <p:cNvSpPr/>
          <p:nvPr/>
        </p:nvSpPr>
        <p:spPr>
          <a:xfrm>
            <a:off x="2514600" y="4495680"/>
            <a:ext cx="1523520" cy="20469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draw()</a:t>
            </a:r>
            <a:br/>
            <a:r>
              <a:rPr lang="en-US" sz="2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getExtent()</a:t>
            </a:r>
            <a:br/>
            <a:r>
              <a:rPr lang="en-US" sz="2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store()</a:t>
            </a:r>
            <a:br/>
            <a:r>
              <a:rPr lang="en-US" sz="2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load()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ImageImp</a:t>
            </a:r>
            <a:br/>
            <a:r>
              <a:rPr lang="en-US" sz="2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extent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689" name="CustomShape 6"/>
          <p:cNvSpPr/>
          <p:nvPr/>
        </p:nvSpPr>
        <p:spPr>
          <a:xfrm>
            <a:off x="5029200" y="4495680"/>
            <a:ext cx="2742840" cy="20469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draw()</a:t>
            </a:r>
            <a:br/>
            <a:r>
              <a:rPr lang="en-US" sz="2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getExtent()</a:t>
            </a:r>
            <a:br/>
            <a:r>
              <a:rPr lang="en-US" sz="2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store()</a:t>
            </a:r>
            <a:br/>
            <a:r>
              <a:rPr lang="en-US" sz="2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load()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fileName</a:t>
            </a:r>
            <a:br/>
            <a:r>
              <a:rPr lang="en-US" sz="2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extent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690" name="CustomShape 7"/>
          <p:cNvSpPr/>
          <p:nvPr/>
        </p:nvSpPr>
        <p:spPr>
          <a:xfrm>
            <a:off x="5181480" y="2057400"/>
            <a:ext cx="2742840" cy="11876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i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draw()</a:t>
            </a:r>
            <a:br/>
            <a:r>
              <a:rPr lang="en-US" sz="1800" b="0" i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getExtent()</a:t>
            </a:r>
            <a:br/>
            <a:r>
              <a:rPr lang="en-US" sz="1800" b="0" i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store()</a:t>
            </a:r>
            <a:br/>
            <a:r>
              <a:rPr lang="en-US" sz="1800" b="0" i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load()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691" name="Line 8"/>
          <p:cNvSpPr/>
          <p:nvPr/>
        </p:nvSpPr>
        <p:spPr>
          <a:xfrm>
            <a:off x="3124080" y="3886200"/>
            <a:ext cx="3809880" cy="3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2" name="Line 9"/>
          <p:cNvSpPr/>
          <p:nvPr/>
        </p:nvSpPr>
        <p:spPr>
          <a:xfrm>
            <a:off x="3124080" y="3886200"/>
            <a:ext cx="360" cy="2286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3" name="Line 10"/>
          <p:cNvSpPr/>
          <p:nvPr/>
        </p:nvSpPr>
        <p:spPr>
          <a:xfrm>
            <a:off x="6933960" y="3886200"/>
            <a:ext cx="360" cy="2286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4" name="Line 11"/>
          <p:cNvSpPr/>
          <p:nvPr/>
        </p:nvSpPr>
        <p:spPr>
          <a:xfrm>
            <a:off x="6553080" y="3581280"/>
            <a:ext cx="360" cy="30492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5" name="CustomShape 12"/>
          <p:cNvSpPr/>
          <p:nvPr/>
        </p:nvSpPr>
        <p:spPr>
          <a:xfrm>
            <a:off x="6400800" y="3352680"/>
            <a:ext cx="304560" cy="22824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6" name="CustomShape 13"/>
          <p:cNvSpPr/>
          <p:nvPr/>
        </p:nvSpPr>
        <p:spPr>
          <a:xfrm>
            <a:off x="2286000" y="2057400"/>
            <a:ext cx="1218960" cy="364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Editor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697" name="Line 14"/>
          <p:cNvSpPr/>
          <p:nvPr/>
        </p:nvSpPr>
        <p:spPr>
          <a:xfrm>
            <a:off x="3504960" y="2286000"/>
            <a:ext cx="1676520" cy="360"/>
          </a:xfrm>
          <a:prstGeom prst="line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8" name="Line 15"/>
          <p:cNvSpPr/>
          <p:nvPr/>
        </p:nvSpPr>
        <p:spPr>
          <a:xfrm>
            <a:off x="2514600" y="5867280"/>
            <a:ext cx="1523880" cy="3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9" name="Line 16"/>
          <p:cNvSpPr/>
          <p:nvPr/>
        </p:nvSpPr>
        <p:spPr>
          <a:xfrm>
            <a:off x="5029200" y="5867280"/>
            <a:ext cx="2743200" cy="3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0" name="Line 17"/>
          <p:cNvSpPr/>
          <p:nvPr/>
        </p:nvSpPr>
        <p:spPr>
          <a:xfrm flipH="1">
            <a:off x="4038480" y="5029200"/>
            <a:ext cx="990720" cy="360"/>
          </a:xfrm>
          <a:prstGeom prst="line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1" name="CustomShape 18"/>
          <p:cNvSpPr/>
          <p:nvPr/>
        </p:nvSpPr>
        <p:spPr>
          <a:xfrm>
            <a:off x="4038480" y="4572000"/>
            <a:ext cx="990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image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702" name="CustomShape 19"/>
          <p:cNvSpPr/>
          <p:nvPr/>
        </p:nvSpPr>
        <p:spPr>
          <a:xfrm>
            <a:off x="8381880" y="3352680"/>
            <a:ext cx="1980720" cy="36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3" name="CustomShape 20"/>
          <p:cNvSpPr/>
          <p:nvPr/>
        </p:nvSpPr>
        <p:spPr>
          <a:xfrm>
            <a:off x="8153280" y="2819520"/>
            <a:ext cx="2361960" cy="10051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if (image == null) {</a:t>
            </a:r>
            <a:br/>
            <a:r>
              <a:rPr lang="en-US" sz="2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   // load image } image.draw(); 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704" name="Line 21"/>
          <p:cNvSpPr/>
          <p:nvPr/>
        </p:nvSpPr>
        <p:spPr>
          <a:xfrm>
            <a:off x="6019560" y="4800600"/>
            <a:ext cx="3124440" cy="360"/>
          </a:xfrm>
          <a:prstGeom prst="line">
            <a:avLst/>
          </a:prstGeom>
          <a:ln w="9360" cap="rnd">
            <a:solidFill>
              <a:srgbClr val="000000"/>
            </a:solidFill>
            <a:custDash>
              <a:ds d="500000" sp="4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5" name="Line 22"/>
          <p:cNvSpPr/>
          <p:nvPr/>
        </p:nvSpPr>
        <p:spPr>
          <a:xfrm flipV="1">
            <a:off x="9144000" y="3886200"/>
            <a:ext cx="360" cy="914400"/>
          </a:xfrm>
          <a:prstGeom prst="line">
            <a:avLst/>
          </a:prstGeom>
          <a:ln w="9360" cap="rnd">
            <a:solidFill>
              <a:srgbClr val="000000"/>
            </a:solidFill>
            <a:custDash>
              <a:ds d="500000" sp="4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6" name="CustomShape 23"/>
          <p:cNvSpPr/>
          <p:nvPr/>
        </p:nvSpPr>
        <p:spPr>
          <a:xfrm>
            <a:off x="8077320" y="5029200"/>
            <a:ext cx="2437920" cy="16149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if (image == null) {</a:t>
            </a:r>
            <a:br/>
            <a:r>
              <a:rPr lang="en-US" sz="2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   return extent; }</a:t>
            </a:r>
            <a:br/>
            <a:r>
              <a:rPr lang="en-US" sz="2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else {    </a:t>
            </a:r>
            <a:br/>
            <a:r>
              <a:rPr lang="en-US" sz="2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  return  image.getExtent(); }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707" name="Line 24"/>
          <p:cNvSpPr/>
          <p:nvPr/>
        </p:nvSpPr>
        <p:spPr>
          <a:xfrm>
            <a:off x="6553080" y="5105160"/>
            <a:ext cx="1523880" cy="360"/>
          </a:xfrm>
          <a:prstGeom prst="line">
            <a:avLst/>
          </a:prstGeom>
          <a:ln w="9360" cap="rnd">
            <a:solidFill>
              <a:srgbClr val="000000"/>
            </a:solidFill>
            <a:custDash>
              <a:ds d="500000" sp="4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8" name="TextShape 25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709" name="TextShape 26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5446B567-30A9-4661-B6D6-ABE9927C85D3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85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b="0" strike="noStrike" spc="-1">
                <a:solidFill>
                  <a:srgbClr val="000000"/>
                </a:solidFill>
                <a:latin typeface="Calibri Light"/>
              </a:rPr>
              <a:t>Proxy Example: Manage Details When Dealing with Remote Object </a:t>
            </a: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1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Recovery from remote service failure in the Point-Of-Sale system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When 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postSale</a:t>
            </a: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 is sent to an accounting service (remember, an 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AccountingAdapter</a:t>
            </a: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), if connection cannot be established, failover to a local service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Failover should be transparent to 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Register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I.e., it should not know whether </a:t>
            </a:r>
            <a:r>
              <a:rPr lang="en-US" sz="2000" b="1" strike="noStrike" spc="-1">
                <a:solidFill>
                  <a:srgbClr val="000000"/>
                </a:solidFill>
                <a:latin typeface="Courier New"/>
              </a:rPr>
              <a:t>postSale</a:t>
            </a: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 was sent to the accounting service or to some special object that will redirect to a local service in case of failure</a:t>
            </a:r>
          </a:p>
          <a:p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2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713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B95420AD-2BA9-4F3B-8B78-4795755C9D92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86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b="0" strike="noStrike" spc="-1">
                <a:solidFill>
                  <a:srgbClr val="000000"/>
                </a:solidFill>
                <a:latin typeface="Calibri Light"/>
              </a:rPr>
              <a:t>Proxy Example: Manage Details When Dealing with Remote Object</a:t>
            </a: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5" name="CustomShape 2"/>
          <p:cNvSpPr/>
          <p:nvPr/>
        </p:nvSpPr>
        <p:spPr>
          <a:xfrm>
            <a:off x="1981080" y="2133720"/>
            <a:ext cx="2590560" cy="13712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Register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accounting:IAccountingAdapter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+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makePayment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()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-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completeSaleHandling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()</a:t>
            </a:r>
            <a:endParaRPr lang="en-US" sz="1400" b="0" strike="noStrike" spc="-1" dirty="0">
              <a:latin typeface="Arial"/>
            </a:endParaRPr>
          </a:p>
        </p:txBody>
      </p:sp>
      <p:sp>
        <p:nvSpPr>
          <p:cNvPr id="716" name="Line 3"/>
          <p:cNvSpPr/>
          <p:nvPr/>
        </p:nvSpPr>
        <p:spPr>
          <a:xfrm>
            <a:off x="1981080" y="2514600"/>
            <a:ext cx="2590920" cy="3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7" name="Line 4"/>
          <p:cNvSpPr/>
          <p:nvPr/>
        </p:nvSpPr>
        <p:spPr>
          <a:xfrm>
            <a:off x="1981080" y="2895480"/>
            <a:ext cx="2590920" cy="3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8" name="CustomShape 5"/>
          <p:cNvSpPr/>
          <p:nvPr/>
        </p:nvSpPr>
        <p:spPr>
          <a:xfrm>
            <a:off x="6172200" y="1905120"/>
            <a:ext cx="2742840" cy="12949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&lt;&lt;interface&gt;&gt;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i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IAccountingAdapter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+ postSale( Sale )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719" name="Line 6"/>
          <p:cNvSpPr/>
          <p:nvPr/>
        </p:nvSpPr>
        <p:spPr>
          <a:xfrm>
            <a:off x="6172200" y="2514600"/>
            <a:ext cx="2743200" cy="3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0" name="CustomShape 7"/>
          <p:cNvSpPr/>
          <p:nvPr/>
        </p:nvSpPr>
        <p:spPr>
          <a:xfrm>
            <a:off x="3733920" y="3962520"/>
            <a:ext cx="3428640" cy="13712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AccountingRedirectionProxy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- externalAccounting : IAccountingAdapter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- localAccounting : IAccountingAdapter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+ postSale( Sale )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721" name="Line 8"/>
          <p:cNvSpPr/>
          <p:nvPr/>
        </p:nvSpPr>
        <p:spPr>
          <a:xfrm>
            <a:off x="3733560" y="4343400"/>
            <a:ext cx="3429000" cy="3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2" name="Line 9"/>
          <p:cNvSpPr/>
          <p:nvPr/>
        </p:nvSpPr>
        <p:spPr>
          <a:xfrm>
            <a:off x="3733560" y="4952880"/>
            <a:ext cx="3429000" cy="3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3" name="CustomShape 10"/>
          <p:cNvSpPr/>
          <p:nvPr/>
        </p:nvSpPr>
        <p:spPr>
          <a:xfrm>
            <a:off x="7848720" y="3809880"/>
            <a:ext cx="2361960" cy="12189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ExternalAccounting</a:t>
            </a:r>
            <a:br/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Adapter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+ postSale( Sale )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724" name="Line 11"/>
          <p:cNvSpPr/>
          <p:nvPr/>
        </p:nvSpPr>
        <p:spPr>
          <a:xfrm>
            <a:off x="7848360" y="4572000"/>
            <a:ext cx="2362320" cy="3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5" name="CustomShape 12"/>
          <p:cNvSpPr/>
          <p:nvPr/>
        </p:nvSpPr>
        <p:spPr>
          <a:xfrm>
            <a:off x="7315200" y="5334120"/>
            <a:ext cx="2361960" cy="10663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LocalAccounting</a:t>
            </a:r>
            <a:br/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Adapter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+ postSale( Sale )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726" name="Line 13"/>
          <p:cNvSpPr/>
          <p:nvPr/>
        </p:nvSpPr>
        <p:spPr>
          <a:xfrm>
            <a:off x="7315200" y="6019560"/>
            <a:ext cx="2361960" cy="3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7" name="Line 14"/>
          <p:cNvSpPr/>
          <p:nvPr/>
        </p:nvSpPr>
        <p:spPr>
          <a:xfrm>
            <a:off x="4572000" y="2666880"/>
            <a:ext cx="1600200" cy="360"/>
          </a:xfrm>
          <a:prstGeom prst="line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8" name="Line 15"/>
          <p:cNvSpPr/>
          <p:nvPr/>
        </p:nvSpPr>
        <p:spPr>
          <a:xfrm>
            <a:off x="5410080" y="3047760"/>
            <a:ext cx="762120" cy="360"/>
          </a:xfrm>
          <a:prstGeom prst="line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9" name="Line 16"/>
          <p:cNvSpPr/>
          <p:nvPr/>
        </p:nvSpPr>
        <p:spPr>
          <a:xfrm>
            <a:off x="5410080" y="3047760"/>
            <a:ext cx="360" cy="9144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0" name="Line 17"/>
          <p:cNvSpPr/>
          <p:nvPr/>
        </p:nvSpPr>
        <p:spPr>
          <a:xfrm flipV="1">
            <a:off x="6172200" y="3276360"/>
            <a:ext cx="1143000" cy="685800"/>
          </a:xfrm>
          <a:prstGeom prst="line">
            <a:avLst/>
          </a:prstGeom>
          <a:ln w="9360" cap="rnd">
            <a:solidFill>
              <a:srgbClr val="000000"/>
            </a:solidFill>
            <a:custDash>
              <a:ds d="500000" sp="400000"/>
            </a:custDash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1" name="Line 18"/>
          <p:cNvSpPr/>
          <p:nvPr/>
        </p:nvSpPr>
        <p:spPr>
          <a:xfrm flipH="1" flipV="1">
            <a:off x="7315200" y="3276360"/>
            <a:ext cx="1447560" cy="533520"/>
          </a:xfrm>
          <a:prstGeom prst="line">
            <a:avLst/>
          </a:prstGeom>
          <a:ln w="9360" cap="rnd">
            <a:solidFill>
              <a:srgbClr val="000000"/>
            </a:solidFill>
            <a:custDash>
              <a:ds d="500000" sp="400000"/>
            </a:custDash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2" name="Line 19"/>
          <p:cNvSpPr/>
          <p:nvPr/>
        </p:nvSpPr>
        <p:spPr>
          <a:xfrm flipH="1" flipV="1">
            <a:off x="7391160" y="3276360"/>
            <a:ext cx="152640" cy="2057400"/>
          </a:xfrm>
          <a:prstGeom prst="line">
            <a:avLst/>
          </a:prstGeom>
          <a:ln w="9360" cap="rnd">
            <a:solidFill>
              <a:srgbClr val="000000"/>
            </a:solidFill>
            <a:custDash>
              <a:ds d="500000" sp="400000"/>
            </a:custDash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3" name="CustomShape 20"/>
          <p:cNvSpPr/>
          <p:nvPr/>
        </p:nvSpPr>
        <p:spPr>
          <a:xfrm>
            <a:off x="4557240" y="2297160"/>
            <a:ext cx="28008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1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734" name="CustomShape 21"/>
          <p:cNvSpPr/>
          <p:nvPr/>
        </p:nvSpPr>
        <p:spPr>
          <a:xfrm>
            <a:off x="5890680" y="2286000"/>
            <a:ext cx="28008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1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735" name="CustomShape 22"/>
          <p:cNvSpPr/>
          <p:nvPr/>
        </p:nvSpPr>
        <p:spPr>
          <a:xfrm>
            <a:off x="5487480" y="3581280"/>
            <a:ext cx="28008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1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736" name="CustomShape 23"/>
          <p:cNvSpPr/>
          <p:nvPr/>
        </p:nvSpPr>
        <p:spPr>
          <a:xfrm>
            <a:off x="5792400" y="3124080"/>
            <a:ext cx="28008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2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737" name="CustomShape 24"/>
          <p:cNvSpPr/>
          <p:nvPr/>
        </p:nvSpPr>
        <p:spPr>
          <a:xfrm>
            <a:off x="7162920" y="3200400"/>
            <a:ext cx="380520" cy="15192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8" name="CustomShape 25"/>
          <p:cNvSpPr/>
          <p:nvPr/>
        </p:nvSpPr>
        <p:spPr>
          <a:xfrm>
            <a:off x="0" y="5110920"/>
            <a:ext cx="1877400" cy="1151280"/>
          </a:xfrm>
          <a:prstGeom prst="wedgeRectCallout">
            <a:avLst>
              <a:gd name="adj1" fmla="val 141010"/>
              <a:gd name="adj2" fmla="val -90166"/>
            </a:avLst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Proxy determines whether to call local or remote server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739" name="TextShape 26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740" name="TextShape 27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9CC66B0D-7954-4222-A56D-95E67B95E773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87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Traversing Composites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2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Question: How to perform operations on all parts of a composite?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E.g., evaluate a boolean expression, print a boolean expression</a:t>
            </a:r>
          </a:p>
        </p:txBody>
      </p:sp>
      <p:sp>
        <p:nvSpPr>
          <p:cNvPr id="743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744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5C971F48-DC28-4FEE-9EE9-20C07850187E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88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Perform Operations on boolean expressions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6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Need to write code for each Operation/Object pair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Question: do we group together (in a class) the code for a particular operation or the code for a particular object?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747" name="Table 3"/>
          <p:cNvGraphicFramePr/>
          <p:nvPr/>
        </p:nvGraphicFramePr>
        <p:xfrm>
          <a:off x="3886200" y="4975200"/>
          <a:ext cx="6705360" cy="1380960"/>
        </p:xfrm>
        <a:graphic>
          <a:graphicData uri="http://schemas.openxmlformats.org/drawingml/2006/table">
            <a:tbl>
              <a:tblPr/>
              <a:tblGrid>
                <a:gridCol w="1117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5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4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2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8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VarExp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Constant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AndExp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OrExp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NotExp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evaluate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pretty- print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48" name="CustomShape 4"/>
          <p:cNvSpPr/>
          <p:nvPr/>
        </p:nvSpPr>
        <p:spPr>
          <a:xfrm>
            <a:off x="6561000" y="4317840"/>
            <a:ext cx="156024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MS PGothic"/>
              </a:rPr>
              <a:t>Objects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749" name="CustomShape 5"/>
          <p:cNvSpPr/>
          <p:nvPr/>
        </p:nvSpPr>
        <p:spPr>
          <a:xfrm>
            <a:off x="1681200" y="5390280"/>
            <a:ext cx="216828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MS PGothic"/>
              </a:rPr>
              <a:t>Operations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750" name="TextShape 6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751" name="TextShape 7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D0100A73-9F39-4104-B7A3-9D904F3FFCB7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89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10E4-6031-447F-B69F-7111D9FAE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Flyweight and Interning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DF085-863B-42D9-9652-8BA9D3811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previous example looks a lot like interning</a:t>
            </a:r>
          </a:p>
          <a:p>
            <a:r>
              <a:rPr lang="en-US" dirty="0"/>
              <a:t>It is.</a:t>
            </a:r>
          </a:p>
          <a:p>
            <a:pPr lvl="1"/>
            <a:r>
              <a:rPr lang="en-US" dirty="0"/>
              <a:t>Only a single instance of a circle with a color </a:t>
            </a:r>
            <a:r>
              <a:rPr lang="en-US"/>
              <a:t>is created</a:t>
            </a:r>
            <a:endParaRPr lang="en-US" dirty="0"/>
          </a:p>
          <a:p>
            <a:r>
              <a:rPr lang="en-US" dirty="0"/>
              <a:t>Flyweight often uses interning.</a:t>
            </a:r>
          </a:p>
          <a:p>
            <a:pPr lvl="1"/>
            <a:r>
              <a:rPr lang="en-US" dirty="0"/>
              <a:t>To store the common parts of object</a:t>
            </a:r>
          </a:p>
          <a:p>
            <a:pPr lvl="1"/>
            <a:r>
              <a:rPr lang="en-US" dirty="0"/>
              <a:t>In example, color is common part</a:t>
            </a:r>
          </a:p>
          <a:p>
            <a:pPr lvl="1"/>
            <a:r>
              <a:rPr lang="en-US" dirty="0"/>
              <a:t>Other parts are set by </a:t>
            </a:r>
            <a:r>
              <a:rPr lang="en-US" dirty="0" err="1"/>
              <a:t>getCircle</a:t>
            </a:r>
            <a:r>
              <a:rPr lang="en-US" dirty="0"/>
              <a:t>()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0C8EA3-8A38-42DB-ABD8-5668069FF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CSCI 2600 Spring 2021</a:t>
            </a:r>
          </a:p>
        </p:txBody>
      </p:sp>
    </p:spTree>
    <p:extLst>
      <p:ext uri="{BB962C8B-B14F-4D97-AF65-F5344CB8AC3E}">
        <p14:creationId xmlns:p14="http://schemas.microsoft.com/office/powerpoint/2010/main" val="56308358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FF0000"/>
                </a:solidFill>
                <a:latin typeface="Calibri Light"/>
              </a:rPr>
              <a:t>Interpreter</a:t>
            </a: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 and Procedural Patterns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3" name="TextShape 2"/>
          <p:cNvSpPr txBox="1"/>
          <p:nvPr/>
        </p:nvSpPr>
        <p:spPr>
          <a:xfrm>
            <a:off x="1828800" y="1600200"/>
            <a:ext cx="3885840" cy="4532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Interpreter: groups code per </a:t>
            </a:r>
            <a:r>
              <a:rPr lang="en-US" sz="2800" b="0" strike="noStrike" spc="-1">
                <a:solidFill>
                  <a:srgbClr val="FF0000"/>
                </a:solidFill>
                <a:latin typeface="Calibri"/>
              </a:rPr>
              <a:t>object</a:t>
            </a: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, spreads apart code for similar operations</a:t>
            </a:r>
          </a:p>
        </p:txBody>
      </p:sp>
      <p:sp>
        <p:nvSpPr>
          <p:cNvPr id="754" name="CustomShape 3"/>
          <p:cNvSpPr/>
          <p:nvPr/>
        </p:nvSpPr>
        <p:spPr>
          <a:xfrm>
            <a:off x="6248520" y="1600200"/>
            <a:ext cx="4114440" cy="453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954F72"/>
              </a:buClr>
              <a:buSzPct val="60000"/>
              <a:buFont typeface="Wingdings" charset="2"/>
              <a:buChar char="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MS PGothic"/>
              </a:rPr>
              <a:t>Procedural: groups code per </a:t>
            </a:r>
            <a:r>
              <a:rPr lang="en-US" sz="3200" b="0" strike="noStrike" spc="-1">
                <a:solidFill>
                  <a:srgbClr val="FF0000"/>
                </a:solidFill>
                <a:latin typeface="Arial"/>
                <a:ea typeface="MS PGothic"/>
              </a:rPr>
              <a:t>operation</a:t>
            </a: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MS PGothic"/>
              </a:rPr>
              <a:t>, spreads apart code for similar objects</a:t>
            </a:r>
            <a:endParaRPr lang="en-US" sz="3200" b="0" strike="noStrike" spc="-1">
              <a:latin typeface="Arial"/>
            </a:endParaRPr>
          </a:p>
        </p:txBody>
      </p:sp>
      <p:graphicFrame>
        <p:nvGraphicFramePr>
          <p:cNvPr id="755" name="Table 4"/>
          <p:cNvGraphicFramePr/>
          <p:nvPr/>
        </p:nvGraphicFramePr>
        <p:xfrm>
          <a:off x="1905120" y="4638600"/>
          <a:ext cx="3504960" cy="1380960"/>
        </p:xfrm>
        <a:graphic>
          <a:graphicData uri="http://schemas.openxmlformats.org/drawingml/2006/table">
            <a:tbl>
              <a:tblPr/>
              <a:tblGrid>
                <a:gridCol w="1132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VarExp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AndExp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evaluate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pretty- print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56" name="Table 5"/>
          <p:cNvGraphicFramePr/>
          <p:nvPr/>
        </p:nvGraphicFramePr>
        <p:xfrm>
          <a:off x="6477120" y="4648320"/>
          <a:ext cx="3504960" cy="1380960"/>
        </p:xfrm>
        <a:graphic>
          <a:graphicData uri="http://schemas.openxmlformats.org/drawingml/2006/table">
            <a:tbl>
              <a:tblPr/>
              <a:tblGrid>
                <a:gridCol w="1132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VarExp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AndExp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evaluate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pretty- print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57" name="CustomShape 6"/>
          <p:cNvSpPr/>
          <p:nvPr/>
        </p:nvSpPr>
        <p:spPr>
          <a:xfrm>
            <a:off x="3352680" y="4343400"/>
            <a:ext cx="685440" cy="2057040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  <a:effectLst>
            <a:outerShdw dist="23040" dir="540000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8" name="CustomShape 7"/>
          <p:cNvSpPr/>
          <p:nvPr/>
        </p:nvSpPr>
        <p:spPr>
          <a:xfrm>
            <a:off x="4495680" y="4343400"/>
            <a:ext cx="685440" cy="2057040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  <a:effectLst>
            <a:outerShdw dist="23040" dir="540000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9" name="CustomShape 8"/>
          <p:cNvSpPr/>
          <p:nvPr/>
        </p:nvSpPr>
        <p:spPr>
          <a:xfrm>
            <a:off x="6477120" y="5029200"/>
            <a:ext cx="3504960" cy="304560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  <a:effectLst>
            <a:outerShdw dist="23040" dir="540000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0" name="CustomShape 9"/>
          <p:cNvSpPr/>
          <p:nvPr/>
        </p:nvSpPr>
        <p:spPr>
          <a:xfrm>
            <a:off x="6477120" y="5562720"/>
            <a:ext cx="3504960" cy="304560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  <a:effectLst>
            <a:outerShdw dist="23040" dir="540000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1" name="TextShape 10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762" name="TextShape 1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D24042F9-32C4-4874-B201-865A5BD34069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90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FF0000"/>
                </a:solidFill>
                <a:latin typeface="Calibri Light"/>
              </a:rPr>
              <a:t>Interpreter</a:t>
            </a:r>
            <a:r>
              <a:rPr lang="en-US" sz="4400" b="0" strike="noStrike" spc="-1" dirty="0">
                <a:solidFill>
                  <a:srgbClr val="000000"/>
                </a:solidFill>
                <a:latin typeface="Calibri Light"/>
              </a:rPr>
              <a:t> Pattern</a:t>
            </a:r>
            <a:endParaRPr lang="en-US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4" name="TextShape 2"/>
          <p:cNvSpPr txBox="1"/>
          <p:nvPr/>
        </p:nvSpPr>
        <p:spPr>
          <a:xfrm>
            <a:off x="1752480" y="1563840"/>
            <a:ext cx="8726040" cy="45320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abstract class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BooleanExp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{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abstract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boolean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strike="noStrike" spc="-1" dirty="0">
                <a:solidFill>
                  <a:srgbClr val="FF0000"/>
                </a:solidFill>
                <a:latin typeface="Courier New"/>
              </a:rPr>
              <a:t>eval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(Context c);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abstract String </a:t>
            </a:r>
            <a:r>
              <a:rPr lang="en-US" sz="2400" b="1" strike="noStrike" spc="-1" dirty="0" err="1">
                <a:solidFill>
                  <a:srgbClr val="FF0000"/>
                </a:solidFill>
                <a:latin typeface="Courier New"/>
              </a:rPr>
              <a:t>prettyPrint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();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}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class </a:t>
            </a:r>
            <a:r>
              <a:rPr lang="en-US" sz="2400" b="1" strike="noStrike" spc="-1" dirty="0" err="1">
                <a:solidFill>
                  <a:srgbClr val="0000FF"/>
                </a:solidFill>
                <a:latin typeface="Courier New"/>
              </a:rPr>
              <a:t>VarExp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extends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BooleanExp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{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…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boolean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strike="noStrike" spc="-1" dirty="0">
                <a:solidFill>
                  <a:srgbClr val="FF0000"/>
                </a:solidFill>
                <a:latin typeface="Courier New"/>
              </a:rPr>
              <a:t>eval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(Context c);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String </a:t>
            </a:r>
            <a:r>
              <a:rPr lang="en-US" sz="2400" b="1" strike="noStrike" spc="-1" dirty="0" err="1">
                <a:solidFill>
                  <a:srgbClr val="FF0000"/>
                </a:solidFill>
                <a:latin typeface="Courier New"/>
              </a:rPr>
              <a:t>prettyPrint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();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}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class </a:t>
            </a:r>
            <a:r>
              <a:rPr lang="en-US" sz="2400" b="1" strike="noStrike" spc="-1" dirty="0" err="1">
                <a:solidFill>
                  <a:srgbClr val="0000FF"/>
                </a:solidFill>
                <a:latin typeface="Courier New"/>
              </a:rPr>
              <a:t>AndExp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extends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BooleanExp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{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boolean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strike="noStrike" spc="-1" dirty="0">
                <a:solidFill>
                  <a:srgbClr val="FF0000"/>
                </a:solidFill>
                <a:latin typeface="Courier New"/>
              </a:rPr>
              <a:t>eval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(Context c);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String </a:t>
            </a:r>
            <a:r>
              <a:rPr lang="en-US" sz="2400" b="1" strike="noStrike" spc="-1" dirty="0" err="1">
                <a:solidFill>
                  <a:srgbClr val="FF0000"/>
                </a:solidFill>
                <a:latin typeface="Courier New"/>
              </a:rPr>
              <a:t>prettyPrint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();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}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100000"/>
              </a:lnSpc>
              <a:spcBef>
                <a:spcPts val="1001"/>
              </a:spcBef>
            </a:pP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765" name="Table 3"/>
          <p:cNvGraphicFramePr/>
          <p:nvPr/>
        </p:nvGraphicFramePr>
        <p:xfrm>
          <a:off x="6934320" y="316080"/>
          <a:ext cx="3504960" cy="1382400"/>
        </p:xfrm>
        <a:graphic>
          <a:graphicData uri="http://schemas.openxmlformats.org/drawingml/2006/table">
            <a:tbl>
              <a:tblPr/>
              <a:tblGrid>
                <a:gridCol w="1132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VarExp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AndExp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evaluate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pretty- print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66" name="CustomShape 4"/>
          <p:cNvSpPr/>
          <p:nvPr/>
        </p:nvSpPr>
        <p:spPr>
          <a:xfrm>
            <a:off x="8381880" y="22320"/>
            <a:ext cx="685440" cy="2057040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  <a:effectLst>
            <a:outerShdw dist="23040" dir="540000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7" name="CustomShape 5"/>
          <p:cNvSpPr/>
          <p:nvPr/>
        </p:nvSpPr>
        <p:spPr>
          <a:xfrm>
            <a:off x="9524880" y="22320"/>
            <a:ext cx="685440" cy="2057040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  <a:effectLst>
            <a:outerShdw dist="23040" dir="540000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8" name="CustomShape 6"/>
          <p:cNvSpPr/>
          <p:nvPr/>
        </p:nvSpPr>
        <p:spPr>
          <a:xfrm>
            <a:off x="6810840" y="3809880"/>
            <a:ext cx="3756240" cy="760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200" b="0" strike="noStrike" spc="-1">
                <a:solidFill>
                  <a:srgbClr val="000000"/>
                </a:solidFill>
                <a:latin typeface="Arial"/>
                <a:ea typeface="MS PGothic"/>
              </a:rPr>
              <a:t>Add a method to each class</a:t>
            </a: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>
                <a:solidFill>
                  <a:srgbClr val="000000"/>
                </a:solidFill>
                <a:latin typeface="Arial"/>
                <a:ea typeface="MS PGothic"/>
              </a:rPr>
              <a:t>for each supported operation</a:t>
            </a:r>
            <a:endParaRPr lang="en-US" sz="2200" b="0" strike="noStrike" spc="-1">
              <a:latin typeface="Arial"/>
            </a:endParaRPr>
          </a:p>
        </p:txBody>
      </p:sp>
      <p:sp>
        <p:nvSpPr>
          <p:cNvPr id="769" name="CustomShape 7"/>
          <p:cNvSpPr/>
          <p:nvPr/>
        </p:nvSpPr>
        <p:spPr>
          <a:xfrm>
            <a:off x="6875640" y="5597640"/>
            <a:ext cx="3585600" cy="10958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200" b="0" strike="noStrike" spc="-1" dirty="0">
                <a:solidFill>
                  <a:srgbClr val="000000"/>
                </a:solidFill>
                <a:latin typeface="Arial"/>
                <a:ea typeface="MS PGothic"/>
              </a:rPr>
              <a:t>Dynamic dispatch chooses </a:t>
            </a:r>
            <a:endParaRPr lang="en-US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 dirty="0">
                <a:solidFill>
                  <a:srgbClr val="000000"/>
                </a:solidFill>
                <a:latin typeface="Arial"/>
                <a:ea typeface="MS PGothic"/>
              </a:rPr>
              <a:t>right implementation at call</a:t>
            </a:r>
            <a:endParaRPr lang="en-US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1" strike="noStrike" spc="-1" dirty="0" err="1">
                <a:solidFill>
                  <a:srgbClr val="000000"/>
                </a:solidFill>
                <a:latin typeface="Courier New"/>
                <a:ea typeface="MS PGothic"/>
              </a:rPr>
              <a:t>myExpr.eval</a:t>
            </a:r>
            <a:r>
              <a:rPr lang="en-US" sz="2200" b="1" strike="noStrike" spc="-1" dirty="0">
                <a:solidFill>
                  <a:srgbClr val="000000"/>
                </a:solidFill>
                <a:latin typeface="Courier New"/>
                <a:ea typeface="MS PGothic"/>
              </a:rPr>
              <a:t>(c);</a:t>
            </a:r>
            <a:endParaRPr lang="en-US" sz="2200" b="0" strike="noStrike" spc="-1" dirty="0">
              <a:latin typeface="Arial"/>
            </a:endParaRPr>
          </a:p>
        </p:txBody>
      </p:sp>
      <p:sp>
        <p:nvSpPr>
          <p:cNvPr id="770" name="TextShape 8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771" name="TextShape 9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F0BAB5AC-900D-48D2-AA13-1B6965CB2082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91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FF0000"/>
                </a:solidFill>
                <a:latin typeface="Calibri Light"/>
              </a:rPr>
              <a:t>Interpreter</a:t>
            </a: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 Pattern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3" name="TextShape 2"/>
          <p:cNvSpPr txBox="1"/>
          <p:nvPr/>
        </p:nvSpPr>
        <p:spPr>
          <a:xfrm>
            <a:off x="1752480" y="1676520"/>
            <a:ext cx="8915040" cy="45320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7500" lnSpcReduction="20000"/>
          </a:bodyPr>
          <a:lstStyle/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class </a:t>
            </a:r>
            <a:r>
              <a:rPr lang="en-US" sz="2400" b="1" strike="noStrike" spc="-1" dirty="0" err="1">
                <a:solidFill>
                  <a:srgbClr val="0000FF"/>
                </a:solidFill>
                <a:latin typeface="Courier New"/>
              </a:rPr>
              <a:t>AndExp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extends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BooleanExp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{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private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BooleanExp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strike="noStrike" spc="-1" dirty="0" err="1">
                <a:solidFill>
                  <a:srgbClr val="0000FF"/>
                </a:solidFill>
                <a:latin typeface="Courier New"/>
              </a:rPr>
              <a:t>leftExp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;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private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BooleanExp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strike="noStrike" spc="-1" dirty="0" err="1">
                <a:solidFill>
                  <a:srgbClr val="0000FF"/>
                </a:solidFill>
                <a:latin typeface="Courier New"/>
              </a:rPr>
              <a:t>rightExp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;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AndExp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BooleanExp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left,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BooleanExp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right) {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leftExp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= left;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rightExp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= right;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}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boolean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strike="noStrike" spc="-1" dirty="0">
                <a:solidFill>
                  <a:srgbClr val="FF0000"/>
                </a:solidFill>
                <a:latin typeface="Courier New"/>
              </a:rPr>
              <a:t>eval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(Context c) { 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 return </a:t>
            </a:r>
            <a:r>
              <a:rPr lang="en-US" sz="2400" b="1" strike="noStrike" spc="-1" dirty="0" err="1">
                <a:solidFill>
                  <a:srgbClr val="0000FF"/>
                </a:solidFill>
                <a:latin typeface="Courier New"/>
              </a:rPr>
              <a:t>leftExp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.</a:t>
            </a:r>
            <a:r>
              <a:rPr lang="en-US" sz="2400" b="1" strike="noStrike" spc="-1" dirty="0" err="1">
                <a:solidFill>
                  <a:srgbClr val="FF0000"/>
                </a:solidFill>
                <a:latin typeface="Courier New"/>
              </a:rPr>
              <a:t>eval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(c) &amp;&amp; </a:t>
            </a:r>
            <a:r>
              <a:rPr lang="en-US" sz="2400" b="1" strike="noStrike" spc="-1" dirty="0" err="1">
                <a:solidFill>
                  <a:srgbClr val="0000FF"/>
                </a:solidFill>
                <a:latin typeface="Courier New"/>
              </a:rPr>
              <a:t>rightExp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.</a:t>
            </a:r>
            <a:r>
              <a:rPr lang="en-US" sz="2400" b="1" strike="noStrike" spc="-1" dirty="0" err="1">
                <a:solidFill>
                  <a:srgbClr val="FF0000"/>
                </a:solidFill>
                <a:latin typeface="Courier New"/>
              </a:rPr>
              <a:t>eval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(c); 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} </a:t>
            </a: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spc="-1" dirty="0">
                <a:solidFill>
                  <a:srgbClr val="000000"/>
                </a:solidFill>
                <a:latin typeface="Calibri"/>
              </a:rPr>
              <a:t>     </a:t>
            </a:r>
            <a:r>
              <a:rPr lang="en-US" sz="2400" b="1" spc="-1" dirty="0">
                <a:solidFill>
                  <a:srgbClr val="000000"/>
                </a:solidFill>
                <a:latin typeface="Courier New"/>
              </a:rPr>
              <a:t>String </a:t>
            </a:r>
            <a:r>
              <a:rPr lang="en-US" sz="2400" b="1" spc="-1" dirty="0" err="1">
                <a:solidFill>
                  <a:srgbClr val="FF0000"/>
                </a:solidFill>
                <a:latin typeface="Courier New"/>
              </a:rPr>
              <a:t>prettyPrint</a:t>
            </a:r>
            <a:r>
              <a:rPr lang="en-US" sz="2400" b="1" spc="-1" dirty="0">
                <a:solidFill>
                  <a:srgbClr val="000000"/>
                </a:solidFill>
                <a:latin typeface="Courier New"/>
              </a:rPr>
              <a:t>() {</a:t>
            </a: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spc="-1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2400" b="1" spc="-1" dirty="0">
                <a:solidFill>
                  <a:srgbClr val="0000FF"/>
                </a:solidFill>
                <a:latin typeface="Courier New"/>
              </a:rPr>
              <a:t> </a:t>
            </a:r>
            <a:r>
              <a:rPr lang="en-US" sz="2400" b="1" spc="-1" dirty="0" err="1">
                <a:solidFill>
                  <a:srgbClr val="0000FF"/>
                </a:solidFill>
                <a:latin typeface="Courier New"/>
              </a:rPr>
              <a:t>leftExp</a:t>
            </a:r>
            <a:r>
              <a:rPr lang="en-US" sz="2400" b="1" spc="-1" dirty="0" err="1">
                <a:solidFill>
                  <a:srgbClr val="000000"/>
                </a:solidFill>
                <a:latin typeface="Courier New"/>
              </a:rPr>
              <a:t>.</a:t>
            </a:r>
            <a:r>
              <a:rPr lang="en-US" sz="2400" b="1" spc="-1" dirty="0" err="1">
                <a:solidFill>
                  <a:srgbClr val="FF0000"/>
                </a:solidFill>
                <a:latin typeface="Courier New"/>
              </a:rPr>
              <a:t>prettyPrint</a:t>
            </a:r>
            <a:r>
              <a:rPr lang="en-US" sz="2400" b="1" spc="-1" dirty="0">
                <a:solidFill>
                  <a:srgbClr val="000000"/>
                </a:solidFill>
                <a:latin typeface="Courier New"/>
              </a:rPr>
              <a:t>(); </a:t>
            </a:r>
            <a:r>
              <a:rPr lang="en-US" sz="2400" b="1" spc="-1" dirty="0" err="1">
                <a:solidFill>
                  <a:srgbClr val="0000FF"/>
                </a:solidFill>
                <a:latin typeface="Courier New"/>
              </a:rPr>
              <a:t>rightExp</a:t>
            </a:r>
            <a:r>
              <a:rPr lang="en-US" sz="2400" b="1" spc="-1" dirty="0" err="1">
                <a:solidFill>
                  <a:srgbClr val="000000"/>
                </a:solidFill>
                <a:latin typeface="Courier New"/>
              </a:rPr>
              <a:t>.</a:t>
            </a:r>
            <a:r>
              <a:rPr lang="en-US" sz="2400" b="1" spc="-1" dirty="0" err="1">
                <a:solidFill>
                  <a:srgbClr val="FF0000"/>
                </a:solidFill>
                <a:latin typeface="Courier New"/>
              </a:rPr>
              <a:t>prettyPrint</a:t>
            </a:r>
            <a:r>
              <a:rPr lang="en-US" sz="2400" b="1" spc="-1" dirty="0">
                <a:solidFill>
                  <a:srgbClr val="FF0000"/>
                </a:solidFill>
                <a:latin typeface="Courier New"/>
              </a:rPr>
              <a:t>()</a:t>
            </a:r>
            <a:r>
              <a:rPr lang="en-US" sz="2400" b="1" spc="-1" dirty="0">
                <a:solidFill>
                  <a:srgbClr val="000000"/>
                </a:solidFill>
                <a:latin typeface="Courier New"/>
              </a:rPr>
              <a:t>; </a:t>
            </a:r>
            <a:endParaRPr lang="en-US" sz="2400" spc="-1" dirty="0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     }</a:t>
            </a: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} 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100000"/>
              </a:lnSpc>
              <a:spcBef>
                <a:spcPts val="100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// analogous definitions for </a:t>
            </a:r>
            <a:r>
              <a:rPr lang="en-US" sz="2400" b="1" strike="noStrike" spc="-1" dirty="0" err="1">
                <a:solidFill>
                  <a:srgbClr val="0000FF"/>
                </a:solidFill>
                <a:latin typeface="Courier New"/>
              </a:rPr>
              <a:t>OrExp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and </a:t>
            </a:r>
            <a:r>
              <a:rPr lang="en-US" sz="2400" b="1" strike="noStrike" spc="-1" dirty="0" err="1">
                <a:solidFill>
                  <a:srgbClr val="0000FF"/>
                </a:solidFill>
                <a:latin typeface="Courier New"/>
              </a:rPr>
              <a:t>NotExp</a:t>
            </a:r>
            <a:r>
              <a:rPr lang="en-US" sz="2400" b="0" strike="noStrike" spc="-1" dirty="0">
                <a:solidFill>
                  <a:srgbClr val="000000"/>
                </a:solidFill>
                <a:latin typeface="Courier New"/>
              </a:rPr>
              <a:t>  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4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775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4D2E577C-E5E1-4448-92A5-69A3E4A0A5EC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92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FF0000"/>
                </a:solidFill>
                <a:latin typeface="Calibri Light"/>
              </a:rPr>
              <a:t>Interpreter</a:t>
            </a:r>
            <a:r>
              <a:rPr lang="en-US" sz="4400" b="0" strike="noStrike" spc="-1" dirty="0">
                <a:solidFill>
                  <a:srgbClr val="000000"/>
                </a:solidFill>
                <a:latin typeface="Calibri Light"/>
              </a:rPr>
              <a:t> Pattern</a:t>
            </a:r>
            <a:endParaRPr lang="en-US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7" name="CustomShape 2"/>
          <p:cNvSpPr/>
          <p:nvPr/>
        </p:nvSpPr>
        <p:spPr>
          <a:xfrm>
            <a:off x="4952880" y="1459080"/>
            <a:ext cx="2742840" cy="364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i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BooleanExp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778" name="CustomShape 3"/>
          <p:cNvSpPr/>
          <p:nvPr/>
        </p:nvSpPr>
        <p:spPr>
          <a:xfrm>
            <a:off x="8229600" y="4191120"/>
            <a:ext cx="1447560" cy="364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AndExp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779" name="CustomShape 4"/>
          <p:cNvSpPr/>
          <p:nvPr/>
        </p:nvSpPr>
        <p:spPr>
          <a:xfrm>
            <a:off x="6629400" y="4191120"/>
            <a:ext cx="1523520" cy="364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OrExp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780" name="CustomShape 5"/>
          <p:cNvSpPr/>
          <p:nvPr/>
        </p:nvSpPr>
        <p:spPr>
          <a:xfrm>
            <a:off x="3352680" y="4202280"/>
            <a:ext cx="1523520" cy="364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VarExp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781" name="CustomShape 6"/>
          <p:cNvSpPr/>
          <p:nvPr/>
        </p:nvSpPr>
        <p:spPr>
          <a:xfrm>
            <a:off x="1523880" y="4202280"/>
            <a:ext cx="1599840" cy="364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Constant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782" name="CustomShape 7"/>
          <p:cNvSpPr/>
          <p:nvPr/>
        </p:nvSpPr>
        <p:spPr>
          <a:xfrm>
            <a:off x="1523880" y="4572000"/>
            <a:ext cx="1599840" cy="6390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strike="noStrike" spc="-1" dirty="0" err="1">
                <a:solidFill>
                  <a:srgbClr val="FF0000"/>
                </a:solidFill>
                <a:latin typeface="Arial"/>
                <a:ea typeface="ＭＳ Ｐゴシック"/>
              </a:rPr>
              <a:t>eval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()</a:t>
            </a:r>
            <a:br>
              <a:rPr dirty="0"/>
            </a:br>
            <a:r>
              <a:rPr lang="en-US" sz="1800" b="0" strike="noStrike" spc="-1" dirty="0" err="1">
                <a:solidFill>
                  <a:srgbClr val="FF0000"/>
                </a:solidFill>
                <a:latin typeface="Arial"/>
                <a:ea typeface="ＭＳ Ｐゴシック"/>
              </a:rPr>
              <a:t>prettyPrint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()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783" name="CustomShape 8"/>
          <p:cNvSpPr/>
          <p:nvPr/>
        </p:nvSpPr>
        <p:spPr>
          <a:xfrm>
            <a:off x="3352680" y="4572000"/>
            <a:ext cx="1523520" cy="6390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strike="noStrike" spc="-1">
                <a:solidFill>
                  <a:srgbClr val="FF0000"/>
                </a:solidFill>
                <a:latin typeface="Arial"/>
                <a:ea typeface="ＭＳ Ｐゴシック"/>
              </a:rPr>
              <a:t>eval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()</a:t>
            </a:r>
            <a:br/>
            <a:r>
              <a:rPr lang="en-US" sz="1800" b="0" strike="noStrike" spc="-1">
                <a:solidFill>
                  <a:srgbClr val="FF0000"/>
                </a:solidFill>
                <a:latin typeface="Arial"/>
                <a:ea typeface="ＭＳ Ｐゴシック"/>
              </a:rPr>
              <a:t>prettyPrint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()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784" name="CustomShape 9"/>
          <p:cNvSpPr/>
          <p:nvPr/>
        </p:nvSpPr>
        <p:spPr>
          <a:xfrm>
            <a:off x="6629400" y="4572000"/>
            <a:ext cx="1523520" cy="6390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strike="noStrike" spc="-1">
                <a:solidFill>
                  <a:srgbClr val="FF0000"/>
                </a:solidFill>
                <a:latin typeface="Arial"/>
                <a:ea typeface="ＭＳ Ｐゴシック"/>
              </a:rPr>
              <a:t>eval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()</a:t>
            </a:r>
            <a:br/>
            <a:r>
              <a:rPr lang="en-US" sz="1800" b="0" strike="noStrike" spc="-1">
                <a:solidFill>
                  <a:srgbClr val="FF0000"/>
                </a:solidFill>
                <a:latin typeface="Arial"/>
                <a:ea typeface="ＭＳ Ｐゴシック"/>
              </a:rPr>
              <a:t>prettyPrint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()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785" name="CustomShape 10"/>
          <p:cNvSpPr/>
          <p:nvPr/>
        </p:nvSpPr>
        <p:spPr>
          <a:xfrm>
            <a:off x="8229600" y="4572000"/>
            <a:ext cx="1447560" cy="6390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strike="noStrike" spc="-1">
                <a:solidFill>
                  <a:srgbClr val="FF0000"/>
                </a:solidFill>
                <a:latin typeface="Arial"/>
                <a:ea typeface="MS PGothic"/>
              </a:rPr>
              <a:t>eval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MS PGothic"/>
              </a:rPr>
              <a:t>()</a:t>
            </a:r>
            <a:br/>
            <a:r>
              <a:rPr lang="en-US" sz="1800" b="0" strike="noStrike" spc="-1">
                <a:solidFill>
                  <a:srgbClr val="FF0000"/>
                </a:solidFill>
                <a:latin typeface="Arial"/>
                <a:ea typeface="MS PGothic"/>
              </a:rPr>
              <a:t>prettyPrint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MS PGothic"/>
              </a:rPr>
              <a:t>()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786" name="CustomShape 11"/>
          <p:cNvSpPr/>
          <p:nvPr/>
        </p:nvSpPr>
        <p:spPr>
          <a:xfrm>
            <a:off x="4952880" y="1828800"/>
            <a:ext cx="2742840" cy="11422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i="1" strike="noStrike" spc="-1">
                <a:solidFill>
                  <a:srgbClr val="FF0000"/>
                </a:solidFill>
                <a:latin typeface="Arial"/>
                <a:ea typeface="MS PGothic"/>
              </a:rPr>
              <a:t>…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i="1" strike="noStrike" spc="-1">
                <a:solidFill>
                  <a:srgbClr val="000000"/>
                </a:solidFill>
                <a:latin typeface="Arial"/>
                <a:ea typeface="MS PGothic"/>
              </a:rPr>
              <a:t>boolean</a:t>
            </a:r>
            <a:r>
              <a:rPr lang="en-US" sz="1800" b="0" i="1" strike="noStrike" spc="-1">
                <a:solidFill>
                  <a:srgbClr val="FF0000"/>
                </a:solidFill>
                <a:latin typeface="Arial"/>
                <a:ea typeface="MS PGothic"/>
              </a:rPr>
              <a:t> eval</a:t>
            </a:r>
            <a:r>
              <a:rPr lang="en-US" sz="1800" b="0" i="1" strike="noStrike" spc="-1">
                <a:solidFill>
                  <a:srgbClr val="000000"/>
                </a:solidFill>
                <a:latin typeface="Arial"/>
                <a:ea typeface="MS PGothic"/>
              </a:rPr>
              <a:t>()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i="1" strike="noStrike" spc="-1">
                <a:solidFill>
                  <a:srgbClr val="000000"/>
                </a:solidFill>
                <a:latin typeface="Arial"/>
                <a:ea typeface="MS PGothic"/>
              </a:rPr>
              <a:t>String</a:t>
            </a:r>
            <a:r>
              <a:rPr lang="en-US" sz="1800" b="0" i="1" strike="noStrike" spc="-1">
                <a:solidFill>
                  <a:srgbClr val="FF0000"/>
                </a:solidFill>
                <a:latin typeface="Arial"/>
                <a:ea typeface="MS PGothic"/>
              </a:rPr>
              <a:t> prettyPrint</a:t>
            </a:r>
            <a:r>
              <a:rPr lang="en-US" sz="1800" b="0" i="1" strike="noStrike" spc="-1">
                <a:solidFill>
                  <a:srgbClr val="000000"/>
                </a:solidFill>
                <a:latin typeface="Arial"/>
                <a:ea typeface="MS PGothic"/>
              </a:rPr>
              <a:t>()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787" name="Line 12"/>
          <p:cNvSpPr/>
          <p:nvPr/>
        </p:nvSpPr>
        <p:spPr>
          <a:xfrm>
            <a:off x="2438280" y="3886200"/>
            <a:ext cx="6553080" cy="3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8" name="Line 13"/>
          <p:cNvSpPr/>
          <p:nvPr/>
        </p:nvSpPr>
        <p:spPr>
          <a:xfrm>
            <a:off x="2438280" y="3886200"/>
            <a:ext cx="360" cy="3045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9" name="Line 14"/>
          <p:cNvSpPr/>
          <p:nvPr/>
        </p:nvSpPr>
        <p:spPr>
          <a:xfrm>
            <a:off x="4267080" y="3886200"/>
            <a:ext cx="360" cy="3045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0" name="Line 15"/>
          <p:cNvSpPr/>
          <p:nvPr/>
        </p:nvSpPr>
        <p:spPr>
          <a:xfrm>
            <a:off x="7543800" y="3886200"/>
            <a:ext cx="360" cy="3045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1" name="Line 16"/>
          <p:cNvSpPr/>
          <p:nvPr/>
        </p:nvSpPr>
        <p:spPr>
          <a:xfrm>
            <a:off x="8991360" y="3886200"/>
            <a:ext cx="360" cy="3045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2" name="Line 17"/>
          <p:cNvSpPr/>
          <p:nvPr/>
        </p:nvSpPr>
        <p:spPr>
          <a:xfrm>
            <a:off x="6324480" y="3200400"/>
            <a:ext cx="360" cy="6858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3" name="CustomShape 18"/>
          <p:cNvSpPr/>
          <p:nvPr/>
        </p:nvSpPr>
        <p:spPr>
          <a:xfrm>
            <a:off x="6172200" y="2971800"/>
            <a:ext cx="304560" cy="22824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4" name="CustomShape 19"/>
          <p:cNvSpPr/>
          <p:nvPr/>
        </p:nvSpPr>
        <p:spPr>
          <a:xfrm>
            <a:off x="2057400" y="1828800"/>
            <a:ext cx="1218960" cy="364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Client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795" name="Line 20"/>
          <p:cNvSpPr/>
          <p:nvPr/>
        </p:nvSpPr>
        <p:spPr>
          <a:xfrm>
            <a:off x="3276360" y="2057400"/>
            <a:ext cx="1676520" cy="360"/>
          </a:xfrm>
          <a:prstGeom prst="line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6" name="CustomShape 21"/>
          <p:cNvSpPr/>
          <p:nvPr/>
        </p:nvSpPr>
        <p:spPr>
          <a:xfrm flipH="1" flipV="1">
            <a:off x="7768800" y="2514600"/>
            <a:ext cx="1904760" cy="2381040"/>
          </a:xfrm>
          <a:prstGeom prst="bentConnector4">
            <a:avLst>
              <a:gd name="adj1" fmla="val -12000"/>
              <a:gd name="adj2" fmla="val 100229"/>
            </a:avLst>
          </a:prstGeom>
          <a:noFill/>
          <a:ln w="255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7" name="CustomShape 22"/>
          <p:cNvSpPr/>
          <p:nvPr/>
        </p:nvSpPr>
        <p:spPr>
          <a:xfrm>
            <a:off x="5105520" y="4202280"/>
            <a:ext cx="1447560" cy="364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NotExp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798" name="CustomShape 23"/>
          <p:cNvSpPr/>
          <p:nvPr/>
        </p:nvSpPr>
        <p:spPr>
          <a:xfrm>
            <a:off x="5105520" y="4572000"/>
            <a:ext cx="1447560" cy="6390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strike="noStrike" spc="-1">
                <a:solidFill>
                  <a:srgbClr val="FF0000"/>
                </a:solidFill>
                <a:latin typeface="Arial"/>
                <a:ea typeface="ＭＳ Ｐゴシック"/>
              </a:rPr>
              <a:t>eval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()</a:t>
            </a:r>
            <a:br/>
            <a:r>
              <a:rPr lang="en-US" sz="1800" b="0" strike="noStrike" spc="-1">
                <a:solidFill>
                  <a:srgbClr val="FF0000"/>
                </a:solidFill>
                <a:latin typeface="Arial"/>
                <a:ea typeface="ＭＳ Ｐゴシック"/>
              </a:rPr>
              <a:t>prettyPrint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()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799" name="Line 24"/>
          <p:cNvSpPr/>
          <p:nvPr/>
        </p:nvSpPr>
        <p:spPr>
          <a:xfrm>
            <a:off x="6095880" y="3886200"/>
            <a:ext cx="360" cy="3045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0" name="CustomShape 25"/>
          <p:cNvSpPr/>
          <p:nvPr/>
        </p:nvSpPr>
        <p:spPr>
          <a:xfrm rot="5400000" flipH="1" flipV="1">
            <a:off x="5963400" y="3481560"/>
            <a:ext cx="3160440" cy="304560"/>
          </a:xfrm>
          <a:prstGeom prst="bentConnector5">
            <a:avLst>
              <a:gd name="adj1" fmla="val -11824"/>
              <a:gd name="adj2" fmla="val 954764"/>
              <a:gd name="adj3" fmla="val 99829"/>
            </a:avLst>
          </a:prstGeom>
          <a:noFill/>
          <a:ln w="25560">
            <a:solidFill>
              <a:srgbClr val="000000"/>
            </a:solidFill>
            <a:miter/>
            <a:tailEnd type="triangle" w="med" len="med"/>
          </a:ln>
          <a:effectLst>
            <a:outerShdw dist="20160" dir="5400000">
              <a:srgbClr val="80808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1" name="CustomShape 26"/>
          <p:cNvSpPr/>
          <p:nvPr/>
        </p:nvSpPr>
        <p:spPr>
          <a:xfrm rot="5400000" flipH="1" flipV="1">
            <a:off x="4972680" y="2494080"/>
            <a:ext cx="3573000" cy="1866600"/>
          </a:xfrm>
          <a:prstGeom prst="bentConnector4">
            <a:avLst>
              <a:gd name="adj1" fmla="val -36852"/>
              <a:gd name="adj2" fmla="val 250241"/>
            </a:avLst>
          </a:prstGeom>
          <a:noFill/>
          <a:ln w="25560">
            <a:solidFill>
              <a:srgbClr val="000000"/>
            </a:solidFill>
            <a:miter/>
            <a:tailEnd type="triangle" w="med" len="med"/>
          </a:ln>
          <a:effectLst>
            <a:outerShdw dist="20160" dir="5400000">
              <a:srgbClr val="80808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2" name="CustomShape 27"/>
          <p:cNvSpPr/>
          <p:nvPr/>
        </p:nvSpPr>
        <p:spPr>
          <a:xfrm>
            <a:off x="7774920" y="2133720"/>
            <a:ext cx="3074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MS PGothic"/>
              </a:rPr>
              <a:t>2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803" name="CustomShape 28"/>
          <p:cNvSpPr/>
          <p:nvPr/>
        </p:nvSpPr>
        <p:spPr>
          <a:xfrm>
            <a:off x="7774920" y="1676520"/>
            <a:ext cx="3074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MS PGothic"/>
              </a:rPr>
              <a:t>2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804" name="CustomShape 29"/>
          <p:cNvSpPr/>
          <p:nvPr/>
        </p:nvSpPr>
        <p:spPr>
          <a:xfrm>
            <a:off x="7774920" y="1219320"/>
            <a:ext cx="3074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MS PGothic"/>
              </a:rPr>
              <a:t>1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805" name="CustomShape 30"/>
          <p:cNvSpPr/>
          <p:nvPr/>
        </p:nvSpPr>
        <p:spPr>
          <a:xfrm>
            <a:off x="9672120" y="4888080"/>
            <a:ext cx="3074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MS PGothic"/>
              </a:rPr>
              <a:t>1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806" name="CustomShape 31"/>
          <p:cNvSpPr/>
          <p:nvPr/>
        </p:nvSpPr>
        <p:spPr>
          <a:xfrm>
            <a:off x="7394040" y="5181480"/>
            <a:ext cx="3074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MS PGothic"/>
              </a:rPr>
              <a:t>1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807" name="CustomShape 32"/>
          <p:cNvSpPr/>
          <p:nvPr/>
        </p:nvSpPr>
        <p:spPr>
          <a:xfrm>
            <a:off x="5869800" y="5268960"/>
            <a:ext cx="3074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MS PGothic"/>
              </a:rPr>
              <a:t>1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808" name="TextShape 3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809" name="TextShape 3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A65F8940-5208-4932-9D06-B3B0DD7C6A82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93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70DAD7-DB2B-4992-9A2F-60F0B8061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0" y="2307688"/>
            <a:ext cx="12192000" cy="383822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94E79C8-92E3-4793-A910-1D642D7B3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-US" spc="-1" dirty="0">
                <a:solidFill>
                  <a:srgbClr val="FF0000"/>
                </a:solidFill>
                <a:latin typeface="Calibri Light"/>
              </a:rPr>
              <a:t>Interpreter</a:t>
            </a:r>
            <a:r>
              <a:rPr lang="en-US" spc="-1" dirty="0">
                <a:solidFill>
                  <a:srgbClr val="000000"/>
                </a:solidFill>
                <a:latin typeface="Calibri Light"/>
              </a:rPr>
              <a:t> Pattern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F381D6-82F5-425D-BE53-CEB56FA18489}"/>
              </a:ext>
            </a:extLst>
          </p:cNvPr>
          <p:cNvSpPr txBox="1"/>
          <p:nvPr/>
        </p:nvSpPr>
        <p:spPr>
          <a:xfrm>
            <a:off x="4160827" y="6192145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BooleanDemo.java</a:t>
            </a:r>
          </a:p>
        </p:txBody>
      </p:sp>
    </p:spTree>
    <p:extLst>
      <p:ext uri="{BB962C8B-B14F-4D97-AF65-F5344CB8AC3E}">
        <p14:creationId xmlns:p14="http://schemas.microsoft.com/office/powerpoint/2010/main" val="317236453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Procedural </a:t>
            </a:r>
            <a:br/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pattern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824" name="Table 2"/>
          <p:cNvGraphicFramePr/>
          <p:nvPr/>
        </p:nvGraphicFramePr>
        <p:xfrm>
          <a:off x="6934320" y="228600"/>
          <a:ext cx="3504960" cy="1380960"/>
        </p:xfrm>
        <a:graphic>
          <a:graphicData uri="http://schemas.openxmlformats.org/drawingml/2006/table">
            <a:tbl>
              <a:tblPr/>
              <a:tblGrid>
                <a:gridCol w="1132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VarExp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AndExp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evaluate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pretty- print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25" name="CustomShape 3"/>
          <p:cNvSpPr/>
          <p:nvPr/>
        </p:nvSpPr>
        <p:spPr>
          <a:xfrm>
            <a:off x="6934320" y="609480"/>
            <a:ext cx="3504960" cy="304560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  <a:effectLst>
            <a:outerShdw dist="23040" dir="540000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6" name="CustomShape 4"/>
          <p:cNvSpPr/>
          <p:nvPr/>
        </p:nvSpPr>
        <p:spPr>
          <a:xfrm>
            <a:off x="6934320" y="1143000"/>
            <a:ext cx="3504960" cy="304560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  <a:effectLst>
            <a:outerShdw dist="23040" dir="540000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7" name="TextShape 5"/>
          <p:cNvSpPr txBox="1"/>
          <p:nvPr/>
        </p:nvSpPr>
        <p:spPr>
          <a:xfrm>
            <a:off x="1732680" y="1824480"/>
            <a:ext cx="8726040" cy="45320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// Classes for expressions don’t have eval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class Evaluate {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boolean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strike="noStrike" spc="-1" dirty="0" err="1">
                <a:solidFill>
                  <a:srgbClr val="FF0000"/>
                </a:solidFill>
                <a:latin typeface="Courier New"/>
              </a:rPr>
              <a:t>evalConstExp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(Constant c) {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c.value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(); // returns value of constant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}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boolean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strike="noStrike" spc="-1" dirty="0" err="1">
                <a:solidFill>
                  <a:srgbClr val="FF0000"/>
                </a:solidFill>
                <a:latin typeface="Courier New"/>
              </a:rPr>
              <a:t>evalAndExp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AndExp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e) {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BooleanExp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leftExp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e.leftExp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;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BooleanExp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rightExp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e.rightExp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;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  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  //Problem: How to invoke the right 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  //implementation for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leftExp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and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rightExp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?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}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}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8" name="TextShape 6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829" name="TextShape 7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831E7B96-3866-4768-8162-22874677095F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95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Procedural </a:t>
            </a:r>
            <a:br/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pattern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831" name="Table 2"/>
          <p:cNvGraphicFramePr/>
          <p:nvPr/>
        </p:nvGraphicFramePr>
        <p:xfrm>
          <a:off x="6934320" y="228600"/>
          <a:ext cx="3504960" cy="1380960"/>
        </p:xfrm>
        <a:graphic>
          <a:graphicData uri="http://schemas.openxmlformats.org/drawingml/2006/table">
            <a:tbl>
              <a:tblPr/>
              <a:tblGrid>
                <a:gridCol w="1132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VarExp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AndExp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evaluate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pretty- print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32" name="CustomShape 3"/>
          <p:cNvSpPr/>
          <p:nvPr/>
        </p:nvSpPr>
        <p:spPr>
          <a:xfrm>
            <a:off x="6934320" y="609480"/>
            <a:ext cx="3504960" cy="304560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  <a:effectLst>
            <a:outerShdw dist="23040" dir="540000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3" name="CustomShape 4"/>
          <p:cNvSpPr/>
          <p:nvPr/>
        </p:nvSpPr>
        <p:spPr>
          <a:xfrm>
            <a:off x="6934320" y="1143000"/>
            <a:ext cx="3504960" cy="304560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  <a:effectLst>
            <a:outerShdw dist="23040" dir="540000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4" name="TextShape 5"/>
          <p:cNvSpPr txBox="1"/>
          <p:nvPr/>
        </p:nvSpPr>
        <p:spPr>
          <a:xfrm>
            <a:off x="1752480" y="1563840"/>
            <a:ext cx="8726040" cy="45320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// Classes for expressions don’t have eval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class Evaluate {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Context c;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…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boolean </a:t>
            </a:r>
            <a:r>
              <a:rPr lang="en-US" sz="2400" b="1" strike="noStrike" spc="-1">
                <a:solidFill>
                  <a:srgbClr val="FF0000"/>
                </a:solidFill>
                <a:latin typeface="Courier New"/>
              </a:rPr>
              <a:t>evalExp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(BooleanExp e) {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  if (e instanceof VarExp)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    return evalVarExp((VarExp) e);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  else if (e instanceof Constant)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    return evalConstExp((VarExp) e);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  else if (e instanceof OrExp)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    return evalOrExp((OrExp)e);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  else …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}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}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5" name="CustomShape 6"/>
          <p:cNvSpPr/>
          <p:nvPr/>
        </p:nvSpPr>
        <p:spPr>
          <a:xfrm>
            <a:off x="4763160" y="5791320"/>
            <a:ext cx="49924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MS PGothic"/>
              </a:rPr>
              <a:t>What is the problem with this code?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836" name="TextShape 7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837" name="TextShape 8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F4B9F2E7-FA85-4CF9-8EF5-9CB50DDED3E8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96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FF0000"/>
                </a:solidFill>
                <a:latin typeface="Calibri Light"/>
              </a:rPr>
              <a:t>Visitor</a:t>
            </a: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 Pattern, a variant of the Procedural pattern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9" name="TextShape 2"/>
          <p:cNvSpPr txBox="1"/>
          <p:nvPr/>
        </p:nvSpPr>
        <p:spPr>
          <a:xfrm>
            <a:off x="1683720" y="1636200"/>
            <a:ext cx="8954640" cy="45320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0000" lnSpcReduction="20000"/>
          </a:bodyPr>
          <a:lstStyle/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Visitor helps traverse a hierarchical structure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Nodes (objects in the hierarchy) </a:t>
            </a:r>
            <a:r>
              <a:rPr lang="en-US" sz="2800" b="0" strike="noStrike" spc="-1" dirty="0">
                <a:solidFill>
                  <a:srgbClr val="FF0000"/>
                </a:solidFill>
                <a:latin typeface="Calibri"/>
                <a:ea typeface="ＭＳ Ｐゴシック"/>
              </a:rPr>
              <a:t>accept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 visitors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Visitors </a:t>
            </a:r>
            <a:r>
              <a:rPr lang="en-US" sz="2800" b="0" strike="noStrike" spc="-1" dirty="0">
                <a:solidFill>
                  <a:srgbClr val="FF0000"/>
                </a:solidFill>
                <a:latin typeface="Calibri"/>
                <a:ea typeface="ＭＳ Ｐゴシック"/>
              </a:rPr>
              <a:t>visit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 nodes (objects)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class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  <a:ea typeface="ＭＳ Ｐゴシック"/>
              </a:rPr>
              <a:t>SomeBooleanExp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 extends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  <a:ea typeface="ＭＳ Ｐゴシック"/>
              </a:rPr>
              <a:t>BooleanExp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 {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  void accept(Visitor v) {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    </a:t>
            </a:r>
            <a:r>
              <a:rPr lang="en-US" sz="2400" b="1" i="1" strike="noStrike" spc="-1" dirty="0">
                <a:solidFill>
                  <a:srgbClr val="3366FF"/>
                </a:solidFill>
                <a:latin typeface="Courier New"/>
                <a:ea typeface="ＭＳ Ｐゴシック"/>
              </a:rPr>
              <a:t>for each child of this node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 {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     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  <a:ea typeface="ＭＳ Ｐゴシック"/>
              </a:rPr>
              <a:t>child.accept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(v);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    }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   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  <a:ea typeface="ＭＳ Ｐゴシック"/>
              </a:rPr>
              <a:t>v.visit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(this);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  }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}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class </a:t>
            </a:r>
            <a:r>
              <a:rPr lang="en-US" sz="2400" b="1" strike="noStrike" spc="-1" dirty="0">
                <a:solidFill>
                  <a:srgbClr val="0000FF"/>
                </a:solidFill>
                <a:latin typeface="Courier New"/>
                <a:ea typeface="ＭＳ Ｐゴシック"/>
              </a:rPr>
              <a:t>Visitor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 {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  void visit(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  <a:ea typeface="ＭＳ Ｐゴシック"/>
              </a:rPr>
              <a:t>SomeBooleanExp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 e) { </a:t>
            </a:r>
            <a:r>
              <a:rPr lang="en-US" sz="2400" b="1" i="1" strike="noStrike" spc="-1" dirty="0">
                <a:solidFill>
                  <a:srgbClr val="3366FF"/>
                </a:solidFill>
                <a:latin typeface="Courier New"/>
                <a:ea typeface="ＭＳ Ｐゴシック"/>
              </a:rPr>
              <a:t>do work on e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 }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57240">
              <a:lnSpc>
                <a:spcPct val="70000"/>
              </a:lnSpc>
              <a:spcBef>
                <a:spcPts val="100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}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0" name="CustomShape 3"/>
          <p:cNvSpPr/>
          <p:nvPr/>
        </p:nvSpPr>
        <p:spPr>
          <a:xfrm>
            <a:off x="6186600" y="3902040"/>
            <a:ext cx="4317480" cy="10958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2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n.accept(v)</a:t>
            </a:r>
            <a:r>
              <a:rPr lang="en-US" sz="2200" b="0" strike="noStrike" spc="-1">
                <a:solidFill>
                  <a:srgbClr val="000000"/>
                </a:solidFill>
                <a:latin typeface="Arial"/>
                <a:ea typeface="MS PGothic"/>
              </a:rPr>
              <a:t> traverses the</a:t>
            </a: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>
                <a:solidFill>
                  <a:srgbClr val="000000"/>
                </a:solidFill>
                <a:latin typeface="Arial"/>
                <a:ea typeface="MS PGothic"/>
              </a:rPr>
              <a:t>structure root at </a:t>
            </a:r>
            <a:r>
              <a:rPr lang="en-US" sz="22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n</a:t>
            </a:r>
            <a:r>
              <a:rPr lang="en-US" sz="2200" b="0" strike="noStrike" spc="-1">
                <a:solidFill>
                  <a:srgbClr val="000000"/>
                </a:solidFill>
                <a:latin typeface="Arial"/>
                <a:ea typeface="MS PGothic"/>
              </a:rPr>
              <a:t>, performing </a:t>
            </a:r>
            <a:r>
              <a:rPr lang="en-US" sz="22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v</a:t>
            </a:r>
            <a:r>
              <a:rPr lang="en-US" sz="2200" b="0" strike="noStrike" spc="-1">
                <a:solidFill>
                  <a:srgbClr val="000000"/>
                </a:solidFill>
                <a:latin typeface="Arial"/>
                <a:ea typeface="MS PGothic"/>
              </a:rPr>
              <a:t>’s</a:t>
            </a: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>
                <a:solidFill>
                  <a:srgbClr val="000000"/>
                </a:solidFill>
                <a:latin typeface="Arial"/>
                <a:ea typeface="MS PGothic"/>
              </a:rPr>
              <a:t>operation on every element</a:t>
            </a:r>
            <a:endParaRPr lang="en-US" sz="2200" b="0" strike="noStrike" spc="-1">
              <a:latin typeface="Arial"/>
            </a:endParaRPr>
          </a:p>
        </p:txBody>
      </p:sp>
      <p:sp>
        <p:nvSpPr>
          <p:cNvPr id="841" name="TextShape 4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842" name="TextShape 5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BB3BAE8D-CA5F-4BCA-B83D-52C009D0EC12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97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Visitor Pattern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4" name="TextShape 2"/>
          <p:cNvSpPr txBox="1"/>
          <p:nvPr/>
        </p:nvSpPr>
        <p:spPr>
          <a:xfrm>
            <a:off x="1600200" y="1523880"/>
            <a:ext cx="4647960" cy="51811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70000"/>
              </a:lnSpc>
              <a:spcBef>
                <a:spcPts val="1001"/>
              </a:spcBef>
            </a:pPr>
            <a:r>
              <a:rPr lang="en-US" sz="2300" b="1" strike="noStrike" spc="-1">
                <a:solidFill>
                  <a:srgbClr val="000000"/>
                </a:solidFill>
                <a:latin typeface="Courier New"/>
              </a:rPr>
              <a:t>class VarExp extends </a:t>
            </a:r>
            <a:endParaRPr lang="en-US" sz="23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1001"/>
              </a:spcBef>
            </a:pPr>
            <a:r>
              <a:rPr lang="en-US" sz="2300" b="1" strike="noStrike" spc="-1">
                <a:solidFill>
                  <a:srgbClr val="000000"/>
                </a:solidFill>
                <a:latin typeface="Courier New"/>
              </a:rPr>
              <a:t>          </a:t>
            </a:r>
            <a:r>
              <a:rPr lang="en-US" sz="2300" b="1" strike="noStrike" spc="-1">
                <a:solidFill>
                  <a:srgbClr val="0000FF"/>
                </a:solidFill>
                <a:latin typeface="Courier New"/>
              </a:rPr>
              <a:t>BooleanExp</a:t>
            </a:r>
            <a:r>
              <a:rPr lang="en-US" sz="2300" b="1" strike="noStrike" spc="-1">
                <a:solidFill>
                  <a:srgbClr val="000000"/>
                </a:solidFill>
                <a:latin typeface="Courier New"/>
              </a:rPr>
              <a:t> {</a:t>
            </a:r>
            <a:endParaRPr lang="en-US" sz="23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1001"/>
              </a:spcBef>
            </a:pPr>
            <a:r>
              <a:rPr lang="en-US" sz="2300" b="1" strike="noStrike" spc="-1">
                <a:solidFill>
                  <a:srgbClr val="000000"/>
                </a:solidFill>
                <a:latin typeface="Courier New"/>
              </a:rPr>
              <a:t> void </a:t>
            </a:r>
            <a:r>
              <a:rPr lang="en-US" sz="2300" b="1" strike="noStrike" spc="-1">
                <a:solidFill>
                  <a:srgbClr val="0000FF"/>
                </a:solidFill>
                <a:latin typeface="Courier New"/>
              </a:rPr>
              <a:t>accept</a:t>
            </a:r>
            <a:r>
              <a:rPr lang="en-US" sz="2300" b="1" strike="noStrike" spc="-1">
                <a:solidFill>
                  <a:srgbClr val="000000"/>
                </a:solidFill>
                <a:latin typeface="Courier New"/>
              </a:rPr>
              <a:t>(Visitor v) { </a:t>
            </a:r>
            <a:endParaRPr lang="en-US" sz="23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1001"/>
              </a:spcBef>
            </a:pPr>
            <a:r>
              <a:rPr lang="en-US" sz="2300" b="1" strike="noStrike" spc="-1">
                <a:solidFill>
                  <a:srgbClr val="000000"/>
                </a:solidFill>
                <a:latin typeface="Courier New"/>
              </a:rPr>
              <a:t>  v.visit(this);</a:t>
            </a:r>
            <a:endParaRPr lang="en-US" sz="23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1001"/>
              </a:spcBef>
            </a:pPr>
            <a:r>
              <a:rPr lang="en-US" sz="2300" b="1" strike="noStrike" spc="-1">
                <a:solidFill>
                  <a:srgbClr val="000000"/>
                </a:solidFill>
                <a:latin typeface="Courier New"/>
              </a:rPr>
              <a:t> }</a:t>
            </a:r>
            <a:endParaRPr lang="en-US" sz="23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1001"/>
              </a:spcBef>
            </a:pPr>
            <a:r>
              <a:rPr lang="en-US" sz="2300" b="1" strike="noStrike" spc="-1">
                <a:solidFill>
                  <a:srgbClr val="000000"/>
                </a:solidFill>
                <a:latin typeface="Courier New"/>
              </a:rPr>
              <a:t>}</a:t>
            </a:r>
            <a:endParaRPr lang="en-US" sz="23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1001"/>
              </a:spcBef>
            </a:pPr>
            <a:r>
              <a:rPr lang="en-US" sz="2300" b="1" strike="noStrike" spc="-1">
                <a:solidFill>
                  <a:srgbClr val="000000"/>
                </a:solidFill>
                <a:latin typeface="Courier New"/>
              </a:rPr>
              <a:t>class AndExp extends </a:t>
            </a:r>
            <a:endParaRPr lang="en-US" sz="23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1001"/>
              </a:spcBef>
            </a:pPr>
            <a:r>
              <a:rPr lang="en-US" sz="2300" b="1" strike="noStrike" spc="-1">
                <a:solidFill>
                  <a:srgbClr val="000000"/>
                </a:solidFill>
                <a:latin typeface="Courier New"/>
              </a:rPr>
              <a:t>           </a:t>
            </a:r>
            <a:r>
              <a:rPr lang="en-US" sz="2300" b="1" strike="noStrike" spc="-1">
                <a:solidFill>
                  <a:srgbClr val="0000FF"/>
                </a:solidFill>
                <a:latin typeface="Courier New"/>
              </a:rPr>
              <a:t>BooleanExp</a:t>
            </a:r>
            <a:r>
              <a:rPr lang="en-US" sz="2300" b="1" strike="noStrike" spc="-1">
                <a:solidFill>
                  <a:srgbClr val="000000"/>
                </a:solidFill>
                <a:latin typeface="Courier New"/>
              </a:rPr>
              <a:t> {</a:t>
            </a:r>
            <a:endParaRPr lang="en-US" sz="23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1001"/>
              </a:spcBef>
            </a:pPr>
            <a:r>
              <a:rPr lang="en-US" sz="2300" b="1" strike="noStrike" spc="-1">
                <a:solidFill>
                  <a:srgbClr val="000000"/>
                </a:solidFill>
                <a:latin typeface="Courier New"/>
              </a:rPr>
              <a:t> BooleanExp leftExp;</a:t>
            </a:r>
            <a:endParaRPr lang="en-US" sz="23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1001"/>
              </a:spcBef>
            </a:pPr>
            <a:r>
              <a:rPr lang="en-US" sz="2300" b="1" strike="noStrike" spc="-1">
                <a:solidFill>
                  <a:srgbClr val="000000"/>
                </a:solidFill>
                <a:latin typeface="Courier New"/>
              </a:rPr>
              <a:t> BooleanExp rightExp;</a:t>
            </a:r>
            <a:endParaRPr lang="en-US" sz="23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1001"/>
              </a:spcBef>
            </a:pPr>
            <a:r>
              <a:rPr lang="en-US" sz="2300" b="1" strike="noStrike" spc="-1">
                <a:solidFill>
                  <a:srgbClr val="000000"/>
                </a:solidFill>
                <a:latin typeface="Courier New"/>
              </a:rPr>
              <a:t> void </a:t>
            </a:r>
            <a:r>
              <a:rPr lang="en-US" sz="2300" b="1" strike="noStrike" spc="-1">
                <a:solidFill>
                  <a:srgbClr val="0000FF"/>
                </a:solidFill>
                <a:latin typeface="Courier New"/>
              </a:rPr>
              <a:t>accept</a:t>
            </a:r>
            <a:r>
              <a:rPr lang="en-US" sz="2300" b="1" strike="noStrike" spc="-1">
                <a:solidFill>
                  <a:srgbClr val="000000"/>
                </a:solidFill>
                <a:latin typeface="Courier New"/>
              </a:rPr>
              <a:t>(Visitor v) { </a:t>
            </a:r>
            <a:endParaRPr lang="en-US" sz="23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1001"/>
              </a:spcBef>
            </a:pPr>
            <a:r>
              <a:rPr lang="en-US" sz="2300" b="1" strike="noStrike" spc="-1">
                <a:solidFill>
                  <a:srgbClr val="000000"/>
                </a:solidFill>
                <a:latin typeface="Courier New"/>
              </a:rPr>
              <a:t>  leftExp.accept(v);</a:t>
            </a:r>
            <a:endParaRPr lang="en-US" sz="23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1001"/>
              </a:spcBef>
            </a:pPr>
            <a:r>
              <a:rPr lang="en-US" sz="2300" b="1" strike="noStrike" spc="-1">
                <a:solidFill>
                  <a:srgbClr val="000000"/>
                </a:solidFill>
                <a:latin typeface="Courier New"/>
              </a:rPr>
              <a:t>  rightExp.accept(v);</a:t>
            </a:r>
            <a:endParaRPr lang="en-US" sz="23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1001"/>
              </a:spcBef>
            </a:pPr>
            <a:r>
              <a:rPr lang="en-US" sz="2300" b="1" strike="noStrike" spc="-1">
                <a:solidFill>
                  <a:srgbClr val="000000"/>
                </a:solidFill>
                <a:latin typeface="Courier New"/>
              </a:rPr>
              <a:t>  v.visit(this);</a:t>
            </a:r>
            <a:endParaRPr lang="en-US" sz="23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1001"/>
              </a:spcBef>
            </a:pPr>
            <a:r>
              <a:rPr lang="en-US" sz="2300" b="1" strike="noStrike" spc="-1">
                <a:solidFill>
                  <a:srgbClr val="000000"/>
                </a:solidFill>
                <a:latin typeface="Courier New"/>
              </a:rPr>
              <a:t> }</a:t>
            </a:r>
            <a:endParaRPr lang="en-US" sz="23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1001"/>
              </a:spcBef>
            </a:pPr>
            <a:r>
              <a:rPr lang="en-US" sz="2300" b="1" strike="noStrike" spc="-1">
                <a:solidFill>
                  <a:srgbClr val="000000"/>
                </a:solidFill>
                <a:latin typeface="Courier New"/>
              </a:rPr>
              <a:t>}</a:t>
            </a:r>
            <a:endParaRPr lang="en-US" sz="2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5" name="CustomShape 3"/>
          <p:cNvSpPr/>
          <p:nvPr/>
        </p:nvSpPr>
        <p:spPr>
          <a:xfrm>
            <a:off x="6361200" y="1563840"/>
            <a:ext cx="4154040" cy="50652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70000"/>
              </a:lnSpc>
              <a:spcBef>
                <a:spcPts val="459"/>
              </a:spcBef>
            </a:pPr>
            <a:r>
              <a:rPr lang="en-US" sz="23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class Evaluate </a:t>
            </a:r>
            <a:endParaRPr lang="en-US" sz="2300" b="0" strike="noStrike" spc="-1">
              <a:latin typeface="Arial"/>
            </a:endParaRPr>
          </a:p>
          <a:p>
            <a:pPr>
              <a:lnSpc>
                <a:spcPct val="70000"/>
              </a:lnSpc>
              <a:spcBef>
                <a:spcPts val="459"/>
              </a:spcBef>
            </a:pPr>
            <a:r>
              <a:rPr lang="en-US" sz="23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  implements </a:t>
            </a:r>
            <a:r>
              <a:rPr lang="en-US" sz="2300" b="1" strike="noStrike" spc="-1">
                <a:solidFill>
                  <a:srgbClr val="0000FF"/>
                </a:solidFill>
                <a:latin typeface="Courier New"/>
                <a:ea typeface="MS PGothic"/>
              </a:rPr>
              <a:t>Visitor</a:t>
            </a:r>
            <a:r>
              <a:rPr lang="en-US" sz="23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 {</a:t>
            </a:r>
            <a:endParaRPr lang="en-US" sz="2300" b="0" strike="noStrike" spc="-1">
              <a:latin typeface="Arial"/>
            </a:endParaRPr>
          </a:p>
          <a:p>
            <a:pPr>
              <a:lnSpc>
                <a:spcPct val="70000"/>
              </a:lnSpc>
              <a:spcBef>
                <a:spcPts val="459"/>
              </a:spcBef>
            </a:pPr>
            <a:r>
              <a:rPr lang="en-US" sz="23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 void </a:t>
            </a:r>
            <a:r>
              <a:rPr lang="en-US" sz="2300" b="1" strike="noStrike" spc="-1">
                <a:solidFill>
                  <a:srgbClr val="0000FF"/>
                </a:solidFill>
                <a:latin typeface="Courier New"/>
                <a:ea typeface="MS PGothic"/>
              </a:rPr>
              <a:t>visit</a:t>
            </a:r>
            <a:r>
              <a:rPr lang="en-US" sz="23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(VarExp e)</a:t>
            </a:r>
            <a:endParaRPr lang="en-US" sz="2300" b="0" strike="noStrike" spc="-1">
              <a:latin typeface="Arial"/>
            </a:endParaRPr>
          </a:p>
          <a:p>
            <a:pPr>
              <a:lnSpc>
                <a:spcPct val="70000"/>
              </a:lnSpc>
              <a:spcBef>
                <a:spcPts val="459"/>
              </a:spcBef>
            </a:pPr>
            <a:r>
              <a:rPr lang="en-US" sz="23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 { </a:t>
            </a:r>
            <a:endParaRPr lang="en-US" sz="2300" b="0" strike="noStrike" spc="-1">
              <a:latin typeface="Arial"/>
            </a:endParaRPr>
          </a:p>
          <a:p>
            <a:pPr>
              <a:lnSpc>
                <a:spcPct val="70000"/>
              </a:lnSpc>
              <a:spcBef>
                <a:spcPts val="459"/>
              </a:spcBef>
            </a:pPr>
            <a:r>
              <a:rPr lang="en-US" sz="23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  //evaluate var exp</a:t>
            </a:r>
            <a:endParaRPr lang="en-US" sz="2300" b="0" strike="noStrike" spc="-1">
              <a:latin typeface="Arial"/>
            </a:endParaRPr>
          </a:p>
          <a:p>
            <a:pPr>
              <a:lnSpc>
                <a:spcPct val="70000"/>
              </a:lnSpc>
              <a:spcBef>
                <a:spcPts val="459"/>
              </a:spcBef>
            </a:pPr>
            <a:r>
              <a:rPr lang="en-US" sz="23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 }</a:t>
            </a:r>
            <a:endParaRPr lang="en-US" sz="2300" b="0" strike="noStrike" spc="-1">
              <a:latin typeface="Arial"/>
            </a:endParaRPr>
          </a:p>
          <a:p>
            <a:pPr>
              <a:lnSpc>
                <a:spcPct val="70000"/>
              </a:lnSpc>
              <a:spcBef>
                <a:spcPts val="459"/>
              </a:spcBef>
            </a:pPr>
            <a:r>
              <a:rPr lang="en-US" sz="23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 void </a:t>
            </a:r>
            <a:r>
              <a:rPr lang="en-US" sz="2300" b="1" strike="noStrike" spc="-1">
                <a:solidFill>
                  <a:srgbClr val="0000FF"/>
                </a:solidFill>
                <a:latin typeface="Courier New"/>
                <a:ea typeface="MS PGothic"/>
              </a:rPr>
              <a:t>visit</a:t>
            </a:r>
            <a:r>
              <a:rPr lang="en-US" sz="23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(AndExp e)</a:t>
            </a:r>
            <a:endParaRPr lang="en-US" sz="2300" b="0" strike="noStrike" spc="-1">
              <a:latin typeface="Arial"/>
            </a:endParaRPr>
          </a:p>
          <a:p>
            <a:pPr>
              <a:lnSpc>
                <a:spcPct val="70000"/>
              </a:lnSpc>
              <a:spcBef>
                <a:spcPts val="459"/>
              </a:spcBef>
            </a:pPr>
            <a:r>
              <a:rPr lang="en-US" sz="23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 {</a:t>
            </a:r>
            <a:endParaRPr lang="en-US" sz="2300" b="0" strike="noStrike" spc="-1">
              <a:latin typeface="Arial"/>
            </a:endParaRPr>
          </a:p>
          <a:p>
            <a:pPr>
              <a:lnSpc>
                <a:spcPct val="70000"/>
              </a:lnSpc>
              <a:spcBef>
                <a:spcPts val="459"/>
              </a:spcBef>
            </a:pPr>
            <a:r>
              <a:rPr lang="en-US" sz="23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  //evaluate And exp</a:t>
            </a:r>
            <a:endParaRPr lang="en-US" sz="2300" b="0" strike="noStrike" spc="-1">
              <a:latin typeface="Arial"/>
            </a:endParaRPr>
          </a:p>
          <a:p>
            <a:pPr>
              <a:lnSpc>
                <a:spcPct val="70000"/>
              </a:lnSpc>
              <a:spcBef>
                <a:spcPts val="459"/>
              </a:spcBef>
            </a:pPr>
            <a:r>
              <a:rPr lang="en-US" sz="23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 }</a:t>
            </a:r>
            <a:endParaRPr lang="en-US" sz="2300" b="0" strike="noStrike" spc="-1">
              <a:latin typeface="Arial"/>
            </a:endParaRPr>
          </a:p>
          <a:p>
            <a:pPr>
              <a:lnSpc>
                <a:spcPct val="70000"/>
              </a:lnSpc>
              <a:spcBef>
                <a:spcPts val="459"/>
              </a:spcBef>
            </a:pPr>
            <a:r>
              <a:rPr lang="en-US" sz="23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}</a:t>
            </a:r>
            <a:endParaRPr lang="en-US" sz="2300" b="0" strike="noStrike" spc="-1">
              <a:latin typeface="Arial"/>
            </a:endParaRPr>
          </a:p>
          <a:p>
            <a:pPr>
              <a:lnSpc>
                <a:spcPct val="70000"/>
              </a:lnSpc>
              <a:spcBef>
                <a:spcPts val="459"/>
              </a:spcBef>
            </a:pPr>
            <a:r>
              <a:rPr lang="en-US" sz="23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class PrettyPrint </a:t>
            </a:r>
            <a:endParaRPr lang="en-US" sz="2300" b="0" strike="noStrike" spc="-1">
              <a:latin typeface="Arial"/>
            </a:endParaRPr>
          </a:p>
          <a:p>
            <a:pPr>
              <a:lnSpc>
                <a:spcPct val="70000"/>
              </a:lnSpc>
              <a:spcBef>
                <a:spcPts val="459"/>
              </a:spcBef>
            </a:pPr>
            <a:r>
              <a:rPr lang="en-US" sz="23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  implements </a:t>
            </a:r>
            <a:r>
              <a:rPr lang="en-US" sz="2300" b="1" strike="noStrike" spc="-1">
                <a:solidFill>
                  <a:srgbClr val="0000FF"/>
                </a:solidFill>
                <a:latin typeface="Courier New"/>
                <a:ea typeface="MS PGothic"/>
              </a:rPr>
              <a:t>Visitor</a:t>
            </a:r>
            <a:r>
              <a:rPr lang="en-US" sz="23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 {</a:t>
            </a:r>
            <a:endParaRPr lang="en-US" sz="2300" b="0" strike="noStrike" spc="-1">
              <a:latin typeface="Arial"/>
            </a:endParaRPr>
          </a:p>
          <a:p>
            <a:pPr>
              <a:lnSpc>
                <a:spcPct val="70000"/>
              </a:lnSpc>
              <a:spcBef>
                <a:spcPts val="459"/>
              </a:spcBef>
            </a:pPr>
            <a:r>
              <a:rPr lang="en-US" sz="23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…</a:t>
            </a:r>
            <a:endParaRPr lang="en-US" sz="2300" b="0" strike="noStrike" spc="-1">
              <a:latin typeface="Arial"/>
            </a:endParaRPr>
          </a:p>
          <a:p>
            <a:pPr>
              <a:lnSpc>
                <a:spcPct val="70000"/>
              </a:lnSpc>
              <a:spcBef>
                <a:spcPts val="459"/>
              </a:spcBef>
            </a:pPr>
            <a:r>
              <a:rPr lang="en-US" sz="23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}</a:t>
            </a:r>
            <a:endParaRPr lang="en-US" sz="23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en-US" sz="2300" b="0" strike="noStrike" spc="-1">
              <a:latin typeface="Arial"/>
            </a:endParaRPr>
          </a:p>
        </p:txBody>
      </p:sp>
      <p:sp>
        <p:nvSpPr>
          <p:cNvPr id="846" name="TextShape 4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847" name="TextShape 5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890E24E9-83F4-44B9-BD4D-0E73F70E18D3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98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FF"/>
                </a:solidFill>
                <a:latin typeface="Calibri Light"/>
              </a:rPr>
              <a:t>The</a:t>
            </a:r>
            <a:r>
              <a:rPr lang="en-US" sz="4400" b="0" strike="noStrike" spc="-1">
                <a:solidFill>
                  <a:srgbClr val="FF0000"/>
                </a:solidFill>
                <a:latin typeface="Calibri Light"/>
              </a:rPr>
              <a:t> Visitor</a:t>
            </a: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 Pattern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9" name="CustomShape 2"/>
          <p:cNvSpPr/>
          <p:nvPr/>
        </p:nvSpPr>
        <p:spPr>
          <a:xfrm>
            <a:off x="4952880" y="2525760"/>
            <a:ext cx="2742840" cy="364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i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BooleanExp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850" name="CustomShape 3"/>
          <p:cNvSpPr/>
          <p:nvPr/>
        </p:nvSpPr>
        <p:spPr>
          <a:xfrm>
            <a:off x="8229600" y="4038480"/>
            <a:ext cx="1447560" cy="364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AndExp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851" name="CustomShape 4"/>
          <p:cNvSpPr/>
          <p:nvPr/>
        </p:nvSpPr>
        <p:spPr>
          <a:xfrm>
            <a:off x="6629400" y="4038480"/>
            <a:ext cx="1523520" cy="364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OrExp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852" name="CustomShape 5"/>
          <p:cNvSpPr/>
          <p:nvPr/>
        </p:nvSpPr>
        <p:spPr>
          <a:xfrm>
            <a:off x="3352680" y="4049640"/>
            <a:ext cx="1523520" cy="364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VarExp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853" name="CustomShape 6"/>
          <p:cNvSpPr/>
          <p:nvPr/>
        </p:nvSpPr>
        <p:spPr>
          <a:xfrm>
            <a:off x="1523880" y="4049640"/>
            <a:ext cx="1599840" cy="364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Constant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854" name="CustomShape 7"/>
          <p:cNvSpPr/>
          <p:nvPr/>
        </p:nvSpPr>
        <p:spPr>
          <a:xfrm>
            <a:off x="1523880" y="4419720"/>
            <a:ext cx="1599840" cy="6390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strike="noStrike" spc="-1">
                <a:solidFill>
                  <a:srgbClr val="FF0000"/>
                </a:solidFill>
                <a:latin typeface="Arial"/>
                <a:ea typeface="ＭＳ Ｐゴシック"/>
              </a:rPr>
              <a:t>accept</a:t>
            </a:r>
            <a:br/>
            <a:r>
              <a:rPr lang="en-US" sz="1800" b="0" strike="noStrike" spc="-1">
                <a:solidFill>
                  <a:srgbClr val="FF0000"/>
                </a:solidFill>
                <a:latin typeface="Arial"/>
                <a:ea typeface="ＭＳ Ｐゴシック"/>
              </a:rPr>
              <a:t> 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(Visitor v)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855" name="CustomShape 8"/>
          <p:cNvSpPr/>
          <p:nvPr/>
        </p:nvSpPr>
        <p:spPr>
          <a:xfrm>
            <a:off x="3352680" y="4419720"/>
            <a:ext cx="1523520" cy="6390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strike="noStrike" spc="-1">
                <a:solidFill>
                  <a:srgbClr val="FF0000"/>
                </a:solidFill>
                <a:latin typeface="Arial"/>
                <a:ea typeface="ＭＳ Ｐゴシック"/>
              </a:rPr>
              <a:t>accept  </a:t>
            </a:r>
            <a:br/>
            <a:r>
              <a:rPr lang="en-US" sz="1800" b="0" strike="noStrike" spc="-1">
                <a:solidFill>
                  <a:srgbClr val="FF0000"/>
                </a:solidFill>
                <a:latin typeface="Arial"/>
                <a:ea typeface="ＭＳ Ｐゴシック"/>
              </a:rPr>
              <a:t>  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(Visitor v)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856" name="CustomShape 9"/>
          <p:cNvSpPr/>
          <p:nvPr/>
        </p:nvSpPr>
        <p:spPr>
          <a:xfrm>
            <a:off x="6629400" y="4419720"/>
            <a:ext cx="1523520" cy="6390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strike="noStrike" spc="-1">
                <a:solidFill>
                  <a:srgbClr val="FF0000"/>
                </a:solidFill>
                <a:latin typeface="Arial"/>
                <a:ea typeface="ＭＳ Ｐゴシック"/>
              </a:rPr>
              <a:t>accept</a:t>
            </a:r>
            <a:br/>
            <a:r>
              <a:rPr lang="en-US" sz="1800" b="0" strike="noStrike" spc="-1">
                <a:solidFill>
                  <a:srgbClr val="FF0000"/>
                </a:solidFill>
                <a:latin typeface="Arial"/>
                <a:ea typeface="ＭＳ Ｐゴシック"/>
              </a:rPr>
              <a:t>  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(Visitor v)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857" name="CustomShape 10"/>
          <p:cNvSpPr/>
          <p:nvPr/>
        </p:nvSpPr>
        <p:spPr>
          <a:xfrm>
            <a:off x="8229600" y="4419720"/>
            <a:ext cx="1447560" cy="6390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strike="noStrike" spc="-1">
                <a:solidFill>
                  <a:srgbClr val="FF0000"/>
                </a:solidFill>
                <a:latin typeface="Arial"/>
                <a:ea typeface="ＭＳ Ｐゴシック"/>
              </a:rPr>
              <a:t>accept</a:t>
            </a:r>
            <a:br/>
            <a:r>
              <a:rPr lang="en-US" sz="1800" b="0" strike="noStrike" spc="-1">
                <a:solidFill>
                  <a:srgbClr val="FF0000"/>
                </a:solidFill>
                <a:latin typeface="Arial"/>
                <a:ea typeface="ＭＳ Ｐゴシック"/>
              </a:rPr>
              <a:t>  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(Visitor v)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858" name="CustomShape 11"/>
          <p:cNvSpPr/>
          <p:nvPr/>
        </p:nvSpPr>
        <p:spPr>
          <a:xfrm>
            <a:off x="4952880" y="2895480"/>
            <a:ext cx="2742840" cy="364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i="1" strike="noStrike" spc="-1">
                <a:solidFill>
                  <a:srgbClr val="FF0000"/>
                </a:solidFill>
                <a:latin typeface="Arial"/>
                <a:ea typeface="ＭＳ Ｐゴシック"/>
              </a:rPr>
              <a:t>accept</a:t>
            </a:r>
            <a:r>
              <a:rPr lang="en-US" sz="1800" b="0" i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(Visitor v)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859" name="Line 12"/>
          <p:cNvSpPr/>
          <p:nvPr/>
        </p:nvSpPr>
        <p:spPr>
          <a:xfrm>
            <a:off x="2438280" y="3733560"/>
            <a:ext cx="6553080" cy="3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0" name="Line 13"/>
          <p:cNvSpPr/>
          <p:nvPr/>
        </p:nvSpPr>
        <p:spPr>
          <a:xfrm>
            <a:off x="2438280" y="3733560"/>
            <a:ext cx="360" cy="30492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1" name="Line 14"/>
          <p:cNvSpPr/>
          <p:nvPr/>
        </p:nvSpPr>
        <p:spPr>
          <a:xfrm>
            <a:off x="4267080" y="3733560"/>
            <a:ext cx="360" cy="30492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2" name="Line 15"/>
          <p:cNvSpPr/>
          <p:nvPr/>
        </p:nvSpPr>
        <p:spPr>
          <a:xfrm>
            <a:off x="7543800" y="3733560"/>
            <a:ext cx="360" cy="30492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3" name="Line 16"/>
          <p:cNvSpPr/>
          <p:nvPr/>
        </p:nvSpPr>
        <p:spPr>
          <a:xfrm>
            <a:off x="8991360" y="3733560"/>
            <a:ext cx="360" cy="30492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4" name="Line 17"/>
          <p:cNvSpPr/>
          <p:nvPr/>
        </p:nvSpPr>
        <p:spPr>
          <a:xfrm>
            <a:off x="6324480" y="3276360"/>
            <a:ext cx="360" cy="4572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5" name="CustomShape 18"/>
          <p:cNvSpPr/>
          <p:nvPr/>
        </p:nvSpPr>
        <p:spPr>
          <a:xfrm>
            <a:off x="6172200" y="3276720"/>
            <a:ext cx="304560" cy="22824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6" name="CustomShape 19"/>
          <p:cNvSpPr/>
          <p:nvPr/>
        </p:nvSpPr>
        <p:spPr>
          <a:xfrm>
            <a:off x="2057400" y="2895480"/>
            <a:ext cx="1218960" cy="364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Client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867" name="Line 20"/>
          <p:cNvSpPr/>
          <p:nvPr/>
        </p:nvSpPr>
        <p:spPr>
          <a:xfrm>
            <a:off x="3276360" y="3124080"/>
            <a:ext cx="1676520" cy="360"/>
          </a:xfrm>
          <a:prstGeom prst="line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8" name="CustomShape 21"/>
          <p:cNvSpPr/>
          <p:nvPr/>
        </p:nvSpPr>
        <p:spPr>
          <a:xfrm flipH="1" flipV="1">
            <a:off x="7620120" y="2587320"/>
            <a:ext cx="2057040" cy="2152440"/>
          </a:xfrm>
          <a:prstGeom prst="bentConnector4">
            <a:avLst>
              <a:gd name="adj1" fmla="val -11111"/>
              <a:gd name="adj2" fmla="val 100506"/>
            </a:avLst>
          </a:prstGeom>
          <a:noFill/>
          <a:ln w="255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9" name="CustomShape 22"/>
          <p:cNvSpPr/>
          <p:nvPr/>
        </p:nvSpPr>
        <p:spPr>
          <a:xfrm>
            <a:off x="5105520" y="4049640"/>
            <a:ext cx="1447560" cy="364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NotExp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870" name="CustomShape 23"/>
          <p:cNvSpPr/>
          <p:nvPr/>
        </p:nvSpPr>
        <p:spPr>
          <a:xfrm>
            <a:off x="5105520" y="4419720"/>
            <a:ext cx="1447560" cy="6390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strike="noStrike" spc="-1">
                <a:solidFill>
                  <a:srgbClr val="FF0000"/>
                </a:solidFill>
                <a:latin typeface="Arial"/>
                <a:ea typeface="ＭＳ Ｐゴシック"/>
              </a:rPr>
              <a:t>accept</a:t>
            </a:r>
            <a:br/>
            <a:r>
              <a:rPr lang="en-US" sz="1800" b="0" strike="noStrike" spc="-1">
                <a:solidFill>
                  <a:srgbClr val="FF0000"/>
                </a:solidFill>
                <a:latin typeface="Arial"/>
                <a:ea typeface="ＭＳ Ｐゴシック"/>
              </a:rPr>
              <a:t>   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(Visitor v)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871" name="Line 24"/>
          <p:cNvSpPr/>
          <p:nvPr/>
        </p:nvSpPr>
        <p:spPr>
          <a:xfrm>
            <a:off x="6095880" y="3733560"/>
            <a:ext cx="360" cy="30492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2" name="CustomShape 25"/>
          <p:cNvSpPr/>
          <p:nvPr/>
        </p:nvSpPr>
        <p:spPr>
          <a:xfrm rot="5400000" flipH="1" flipV="1">
            <a:off x="6550920" y="3920400"/>
            <a:ext cx="1985760" cy="304560"/>
          </a:xfrm>
          <a:prstGeom prst="bentConnector4">
            <a:avLst>
              <a:gd name="adj1" fmla="val -17907"/>
              <a:gd name="adj2" fmla="val 955954"/>
            </a:avLst>
          </a:prstGeom>
          <a:noFill/>
          <a:ln w="25560">
            <a:solidFill>
              <a:srgbClr val="000000"/>
            </a:solidFill>
            <a:miter/>
            <a:tailEnd type="triangle" w="med" len="med"/>
          </a:ln>
          <a:effectLst>
            <a:outerShdw dist="20160" dir="5400000">
              <a:srgbClr val="80808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3" name="CustomShape 26"/>
          <p:cNvSpPr/>
          <p:nvPr/>
        </p:nvSpPr>
        <p:spPr>
          <a:xfrm rot="5400000" flipH="1" flipV="1">
            <a:off x="5582160" y="2951640"/>
            <a:ext cx="2354040" cy="1866600"/>
          </a:xfrm>
          <a:prstGeom prst="bentConnector4">
            <a:avLst>
              <a:gd name="adj1" fmla="val -20491"/>
              <a:gd name="adj2" fmla="val 251213"/>
            </a:avLst>
          </a:prstGeom>
          <a:noFill/>
          <a:ln w="25560">
            <a:solidFill>
              <a:srgbClr val="000000"/>
            </a:solidFill>
            <a:miter/>
            <a:tailEnd type="triangle" w="med" len="med"/>
          </a:ln>
          <a:effectLst>
            <a:outerShdw dist="20160" dir="5400000">
              <a:srgbClr val="80808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4" name="CustomShape 27"/>
          <p:cNvSpPr/>
          <p:nvPr/>
        </p:nvSpPr>
        <p:spPr>
          <a:xfrm>
            <a:off x="7774920" y="3200400"/>
            <a:ext cx="3074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MS PGothic"/>
              </a:rPr>
              <a:t>2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875" name="CustomShape 28"/>
          <p:cNvSpPr/>
          <p:nvPr/>
        </p:nvSpPr>
        <p:spPr>
          <a:xfrm>
            <a:off x="7774920" y="2743200"/>
            <a:ext cx="3074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MS PGothic"/>
              </a:rPr>
              <a:t>2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876" name="CustomShape 29"/>
          <p:cNvSpPr/>
          <p:nvPr/>
        </p:nvSpPr>
        <p:spPr>
          <a:xfrm>
            <a:off x="7698600" y="2209680"/>
            <a:ext cx="3074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MS PGothic"/>
              </a:rPr>
              <a:t>1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877" name="CustomShape 30"/>
          <p:cNvSpPr/>
          <p:nvPr/>
        </p:nvSpPr>
        <p:spPr>
          <a:xfrm>
            <a:off x="9672120" y="4735440"/>
            <a:ext cx="3074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MS PGothic"/>
              </a:rPr>
              <a:t>1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878" name="CustomShape 31"/>
          <p:cNvSpPr/>
          <p:nvPr/>
        </p:nvSpPr>
        <p:spPr>
          <a:xfrm>
            <a:off x="7394040" y="5029200"/>
            <a:ext cx="3074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MS PGothic"/>
              </a:rPr>
              <a:t>1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879" name="CustomShape 32"/>
          <p:cNvSpPr/>
          <p:nvPr/>
        </p:nvSpPr>
        <p:spPr>
          <a:xfrm>
            <a:off x="5869800" y="5116680"/>
            <a:ext cx="3074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MS PGothic"/>
              </a:rPr>
              <a:t>1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880" name="TextShape 3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CSCI 2600 Spring 2021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881" name="TextShape 3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8827EDC4-C306-4914-A896-AE941B760507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99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19337</TotalTime>
  <Words>9056</Words>
  <Application>Microsoft Macintosh PowerPoint</Application>
  <PresentationFormat>Widescreen</PresentationFormat>
  <Paragraphs>1652</Paragraphs>
  <Slides>106</Slides>
  <Notes>90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106</vt:i4>
      </vt:variant>
    </vt:vector>
  </HeadingPairs>
  <TitlesOfParts>
    <vt:vector size="118" baseType="lpstr">
      <vt:lpstr>Arial</vt:lpstr>
      <vt:lpstr>Calibri</vt:lpstr>
      <vt:lpstr>Calibri Light</vt:lpstr>
      <vt:lpstr>Courier New</vt:lpstr>
      <vt:lpstr>Symbol</vt:lpstr>
      <vt:lpstr>Tahoma</vt:lpstr>
      <vt:lpstr>Times New Roman</vt:lpstr>
      <vt:lpstr>Wingdings</vt:lpstr>
      <vt:lpstr>Office Theme</vt:lpstr>
      <vt:lpstr>Office Theme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Flyweight and Interning</vt:lpstr>
      <vt:lpstr>Another Flyweight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When to use the Flyweight Pattern</vt:lpstr>
      <vt:lpstr>PowerPoint Presentation</vt:lpstr>
      <vt:lpstr>Structural Patterns </vt:lpstr>
      <vt:lpstr>PowerPoint Presentation</vt:lpstr>
      <vt:lpstr>PowerPoint Presentation</vt:lpstr>
      <vt:lpstr>Adapter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Adapter Pattern</vt:lpstr>
      <vt:lpstr>GoF Adapters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 Adapter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Composite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Interpreter Pattern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Structure of Composite</vt:lpstr>
      <vt:lpstr>PowerPoint Presentation</vt:lpstr>
      <vt:lpstr>PowerPoint Presentation</vt:lpstr>
      <vt:lpstr>PowerPoint Presentation</vt:lpstr>
      <vt:lpstr>PowerPoint Presentation</vt:lpstr>
      <vt:lpstr>Decorator Example</vt:lpstr>
      <vt:lpstr>PowerPoint Presentation</vt:lpstr>
      <vt:lpstr>Decorators</vt:lpstr>
      <vt:lpstr>Structure of Decorator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Aside: Convert Characters the functional way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Interpreter Pattern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Visitor Pattern Dispatch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Flyweight Pattern</dc:title>
  <dc:subject/>
  <dc:creator>William Thompson</dc:creator>
  <dc:description/>
  <cp:lastModifiedBy>Varela, Carlos A</cp:lastModifiedBy>
  <cp:revision>325</cp:revision>
  <cp:lastPrinted>2021-04-26T13:05:14Z</cp:lastPrinted>
  <dcterms:created xsi:type="dcterms:W3CDTF">2016-10-30T16:43:25Z</dcterms:created>
  <dcterms:modified xsi:type="dcterms:W3CDTF">2021-04-29T13:26:29Z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96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96</vt:i4>
  </property>
</Properties>
</file>