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8"/>
  </p:notesMasterIdLst>
  <p:sldIdLst>
    <p:sldId id="358" r:id="rId3"/>
    <p:sldId id="280" r:id="rId4"/>
    <p:sldId id="283" r:id="rId5"/>
    <p:sldId id="318" r:id="rId6"/>
    <p:sldId id="357" r:id="rId7"/>
    <p:sldId id="319" r:id="rId8"/>
    <p:sldId id="320" r:id="rId9"/>
    <p:sldId id="321" r:id="rId10"/>
    <p:sldId id="359" r:id="rId11"/>
    <p:sldId id="322" r:id="rId12"/>
    <p:sldId id="323" r:id="rId13"/>
    <p:sldId id="362" r:id="rId14"/>
    <p:sldId id="325" r:id="rId15"/>
    <p:sldId id="326" r:id="rId16"/>
    <p:sldId id="356" r:id="rId17"/>
    <p:sldId id="360" r:id="rId18"/>
    <p:sldId id="363" r:id="rId19"/>
    <p:sldId id="328" r:id="rId20"/>
    <p:sldId id="329" r:id="rId21"/>
    <p:sldId id="330" r:id="rId22"/>
    <p:sldId id="331" r:id="rId23"/>
    <p:sldId id="332" r:id="rId24"/>
    <p:sldId id="333" r:id="rId25"/>
    <p:sldId id="334" r:id="rId26"/>
    <p:sldId id="335" r:id="rId27"/>
    <p:sldId id="336" r:id="rId28"/>
    <p:sldId id="337" r:id="rId29"/>
    <p:sldId id="338" r:id="rId30"/>
    <p:sldId id="340" r:id="rId31"/>
    <p:sldId id="341" r:id="rId32"/>
    <p:sldId id="342" r:id="rId33"/>
    <p:sldId id="343" r:id="rId34"/>
    <p:sldId id="344" r:id="rId35"/>
    <p:sldId id="345" r:id="rId36"/>
    <p:sldId id="346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17"/>
    <p:restoredTop sz="75232" autoAdjust="0"/>
  </p:normalViewPr>
  <p:slideViewPr>
    <p:cSldViewPr snapToGrid="0">
      <p:cViewPr varScale="1">
        <p:scale>
          <a:sx n="112" d="100"/>
          <a:sy n="112" d="100"/>
        </p:scale>
        <p:origin x="16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2EBA5-9E3D-4C28-83BA-8917497A6984}" type="datetimeFigureOut">
              <a:rPr lang="en-US" smtClean="0"/>
              <a:t>2/16/21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FF9CA-62A8-4CCC-B1E7-9BDE3F144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4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FF9CA-62A8-4CCC-B1E7-9BDE3F144B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730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True also works as LI.  (Termination requires x&gt;=0)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If loop condition were “x&gt;y”, then “true” would not be sufficient LI.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FF9CA-62A8-4CCC-B1E7-9BDE3F144BF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45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True also works as LI.  (Termination requires x&gt;=0)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FF9CA-62A8-4CCC-B1E7-9BDE3F144B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9614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True also works as LI.  (Termination requires x&gt;=0)</a:t>
            </a:r>
          </a:p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FF9CA-62A8-4CCC-B1E7-9BDE3F144BF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941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80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r>
              <a:rPr lang="en-US" sz="2000" b="0" strike="noStrike" spc="-1" dirty="0">
                <a:latin typeface="Arial"/>
              </a:rPr>
              <a:t>What decreases at each iteration? n-</a:t>
            </a:r>
            <a:r>
              <a:rPr lang="en-US" sz="2000" b="0" strike="noStrike" spc="-1" dirty="0" err="1">
                <a:latin typeface="Arial"/>
              </a:rPr>
              <a:t>i</a:t>
            </a:r>
            <a:endParaRPr lang="en-US" sz="2000" b="0" strike="noStrike" spc="-1" dirty="0">
              <a:latin typeface="Arial"/>
            </a:endParaRPr>
          </a:p>
          <a:p>
            <a:r>
              <a:rPr lang="en-US" sz="2000" b="0" strike="noStrike" spc="-1" dirty="0">
                <a:latin typeface="Arial"/>
              </a:rPr>
              <a:t>D = n-</a:t>
            </a:r>
            <a:r>
              <a:rPr lang="en-US" sz="2000" b="0" strike="noStrike" spc="-1" dirty="0" err="1">
                <a:latin typeface="Arial"/>
              </a:rPr>
              <a:t>i</a:t>
            </a:r>
            <a:endParaRPr lang="en-US" sz="2000" b="0" strike="noStrike" spc="-1" dirty="0">
              <a:latin typeface="Arial"/>
            </a:endParaRPr>
          </a:p>
          <a:p>
            <a:r>
              <a:rPr lang="en-US" sz="2000" b="0" strike="noStrike" spc="-1" dirty="0">
                <a:latin typeface="Arial"/>
              </a:rPr>
              <a:t>At end D=0 &amp;&amp; </a:t>
            </a:r>
            <a:r>
              <a:rPr lang="en-US" sz="2000" b="0" strike="noStrike" spc="-1" dirty="0" err="1">
                <a:latin typeface="Arial"/>
              </a:rPr>
              <a:t>i</a:t>
            </a:r>
            <a:r>
              <a:rPr lang="en-US" sz="2000" b="0" strike="noStrike" spc="-1" dirty="0">
                <a:latin typeface="Arial"/>
              </a:rPr>
              <a:t>=n &amp;&amp; r=n!</a:t>
            </a:r>
          </a:p>
          <a:p>
            <a:endParaRPr lang="en-US" sz="2000" b="0" strike="noStrike" spc="-1" dirty="0">
              <a:latin typeface="Arial"/>
            </a:endParaRPr>
          </a:p>
          <a:p>
            <a:r>
              <a:rPr lang="en-US" sz="2000" b="0" strike="noStrike" spc="-1" dirty="0">
                <a:latin typeface="Arial"/>
              </a:rPr>
              <a:t>After last iteration r = n! and </a:t>
            </a:r>
            <a:r>
              <a:rPr lang="en-US" sz="2000" b="0" strike="noStrike" spc="-1" dirty="0" err="1">
                <a:latin typeface="Arial"/>
              </a:rPr>
              <a:t>i</a:t>
            </a:r>
            <a:r>
              <a:rPr lang="en-US" sz="2000" b="0" strike="noStrike" spc="-1" dirty="0">
                <a:latin typeface="Arial"/>
              </a:rPr>
              <a:t> = n,</a:t>
            </a:r>
          </a:p>
          <a:p>
            <a:r>
              <a:rPr lang="en-US" sz="2000" b="0" strike="noStrike" spc="-1" dirty="0">
                <a:latin typeface="Arial"/>
              </a:rPr>
              <a:t>Thinking backwards</a:t>
            </a:r>
          </a:p>
          <a:p>
            <a:r>
              <a:rPr lang="en-US" sz="2000" b="0" strike="noStrike" spc="-1" dirty="0">
                <a:latin typeface="Arial"/>
              </a:rPr>
              <a:t>In order for the postcondition to be true, at  the next to last iteration, r must equal  (n-1)! AND </a:t>
            </a:r>
            <a:r>
              <a:rPr lang="en-US" sz="2000" b="0" strike="noStrike" spc="-1" dirty="0" err="1">
                <a:latin typeface="Arial"/>
              </a:rPr>
              <a:t>i</a:t>
            </a:r>
            <a:r>
              <a:rPr lang="en-US" sz="2000" b="0" strike="noStrike" spc="-1" dirty="0">
                <a:latin typeface="Arial"/>
              </a:rPr>
              <a:t> = n - 1  =&gt; r = </a:t>
            </a:r>
            <a:r>
              <a:rPr lang="en-US" sz="2000" b="0" strike="noStrike" spc="-1" dirty="0" err="1">
                <a:latin typeface="Arial"/>
              </a:rPr>
              <a:t>i</a:t>
            </a:r>
            <a:r>
              <a:rPr lang="en-US" sz="2000" b="0" strike="noStrike" spc="-1" dirty="0">
                <a:latin typeface="Arial"/>
              </a:rPr>
              <a:t>!</a:t>
            </a:r>
          </a:p>
          <a:p>
            <a:r>
              <a:rPr lang="en-US" sz="2000" b="0" strike="noStrike" spc="-1" dirty="0">
                <a:latin typeface="Arial"/>
              </a:rPr>
              <a:t>LI: r = </a:t>
            </a:r>
            <a:r>
              <a:rPr lang="en-US" sz="2000" b="0" strike="noStrike" spc="-1" dirty="0" err="1">
                <a:latin typeface="Arial"/>
              </a:rPr>
              <a:t>i</a:t>
            </a:r>
            <a:r>
              <a:rPr lang="en-US" sz="2000" b="0" strike="noStrike" spc="-1" dirty="0">
                <a:latin typeface="Arial"/>
              </a:rPr>
              <a:t>! AND </a:t>
            </a:r>
            <a:r>
              <a:rPr lang="en-US" sz="2000" b="0" strike="noStrike" spc="-1" dirty="0" err="1">
                <a:latin typeface="Arial"/>
              </a:rPr>
              <a:t>i</a:t>
            </a:r>
            <a:r>
              <a:rPr lang="en-US" sz="2000" b="0" strike="noStrike" spc="-1" dirty="0">
                <a:latin typeface="Arial"/>
              </a:rPr>
              <a:t> &lt;= n</a:t>
            </a:r>
          </a:p>
        </p:txBody>
      </p:sp>
      <p:sp>
        <p:nvSpPr>
          <p:cNvPr id="803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3625DB8-441A-4F9E-AD4B-E35AA87BD5BE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18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80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 dirty="0">
              <a:latin typeface="Arial"/>
            </a:endParaRPr>
          </a:p>
        </p:txBody>
      </p:sp>
      <p:sp>
        <p:nvSpPr>
          <p:cNvPr id="806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BE516853-ABD7-4E17-B2F1-28AFD7DD1CB5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19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80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809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5D12F116-E30E-4A1B-BB1D-A212003C008F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20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81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812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FDBEC125-9BAF-4131-9035-079A6E292C0E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81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815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E4A2C85E-D367-49E6-8E07-9FAC5936A3BF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22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81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r>
              <a:rPr lang="en-US" sz="2000" b="0" strike="noStrike" spc="-1" dirty="0">
                <a:latin typeface="Arial"/>
              </a:rPr>
              <a:t>x doesn't change</a:t>
            </a:r>
          </a:p>
        </p:txBody>
      </p:sp>
      <p:sp>
        <p:nvSpPr>
          <p:cNvPr id="818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75E26875-9EC4-48D7-8E04-5184C894254B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23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82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r>
              <a:rPr lang="en-US" sz="2000" b="0" strike="noStrike" spc="-1" dirty="0">
                <a:latin typeface="Arial"/>
              </a:rPr>
              <a:t>Does D decrease with each iteration?</a:t>
            </a:r>
          </a:p>
          <a:p>
            <a:r>
              <a:rPr lang="en-US" sz="2000" b="0" strike="noStrike" spc="-1" dirty="0">
                <a:latin typeface="Arial"/>
              </a:rPr>
              <a:t>Does D=min =&gt; not(</a:t>
            </a:r>
            <a:r>
              <a:rPr lang="en-US" sz="2000" b="0" strike="noStrike" spc="-1" dirty="0" err="1">
                <a:latin typeface="Arial"/>
              </a:rPr>
              <a:t>i</a:t>
            </a:r>
            <a:r>
              <a:rPr lang="en-US" sz="2000" b="0" strike="noStrike" spc="-1" dirty="0">
                <a:latin typeface="Arial"/>
              </a:rPr>
              <a:t> &gt; 0)</a:t>
            </a:r>
          </a:p>
          <a:p>
            <a:r>
              <a:rPr lang="en-US" sz="2000" b="0" strike="noStrike" spc="-1" dirty="0" err="1">
                <a:latin typeface="Arial"/>
              </a:rPr>
              <a:t>i</a:t>
            </a:r>
            <a:r>
              <a:rPr lang="en-US" sz="2000" b="0" strike="noStrike" spc="-1" dirty="0">
                <a:latin typeface="Arial"/>
              </a:rPr>
              <a:t>=0 =&gt; not(</a:t>
            </a:r>
            <a:r>
              <a:rPr lang="en-US" sz="2000" b="0" strike="noStrike" spc="-1" dirty="0" err="1">
                <a:latin typeface="Arial"/>
              </a:rPr>
              <a:t>i</a:t>
            </a:r>
            <a:r>
              <a:rPr lang="en-US" sz="2000" b="0" strike="noStrike" spc="-1" dirty="0">
                <a:latin typeface="Arial"/>
              </a:rPr>
              <a:t> &gt; 0)</a:t>
            </a:r>
          </a:p>
        </p:txBody>
      </p:sp>
      <p:sp>
        <p:nvSpPr>
          <p:cNvPr id="821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CA281F83-8077-4202-A09E-A63A68812581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24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77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r>
              <a:rPr lang="en-US" sz="2000" b="0" strike="noStrike" spc="-1" dirty="0">
                <a:latin typeface="Arial"/>
              </a:rPr>
              <a:t>If we knew how many iterations, we could unroll the loop. If there is a break statement, it's more complicated.</a:t>
            </a:r>
          </a:p>
          <a:p>
            <a:endParaRPr lang="en-US" sz="2000" b="0" strike="noStrike" spc="-1" dirty="0">
              <a:latin typeface="Arial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{??} while(x &gt; 0) x = x-1; {x == 0}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lWP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is¬(x &gt; 0) →x == 0 ^ (x &gt; 0) →[¬(x-1 &gt; 0) →x-1 == 0 ^ (x-1 &gt; 0) →[¬(x-2 &gt; 0) →x-2 == 0 ^ (x-2 &gt; 0) →[... 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779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F37D5631-C77D-4D59-9742-929A2465D16A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82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r>
              <a:rPr lang="en-US" sz="1400" b="0" strike="noStrike" spc="-1" dirty="0">
                <a:latin typeface="Arial"/>
              </a:rPr>
              <a:t>D = </a:t>
            </a:r>
            <a:r>
              <a:rPr lang="en-US" sz="1400" b="0" strike="noStrike" spc="-1" dirty="0" err="1">
                <a:latin typeface="Arial"/>
              </a:rPr>
              <a:t>len</a:t>
            </a:r>
            <a:r>
              <a:rPr lang="en-US" sz="1400" b="0" strike="noStrike" spc="-1" dirty="0">
                <a:latin typeface="Arial"/>
              </a:rPr>
              <a:t> – I</a:t>
            </a:r>
          </a:p>
          <a:p>
            <a:r>
              <a:rPr lang="en-US" sz="1400" b="0" strike="noStrike" spc="-1" dirty="0">
                <a:latin typeface="Arial"/>
              </a:rPr>
              <a:t>Rewrite loop</a:t>
            </a:r>
          </a:p>
          <a:p>
            <a:r>
              <a:rPr lang="en-US" sz="1400" b="0" strike="noStrike" spc="-1" dirty="0">
                <a:latin typeface="Arial"/>
              </a:rPr>
              <a:t>while(D &gt;0) { … }</a:t>
            </a: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en-US" sz="1400" b="0" strike="noStrike" spc="-1" dirty="0">
                <a:latin typeface="Arial"/>
              </a:rPr>
              <a:t>LI: sum = </a:t>
            </a:r>
            <a:r>
              <a:rPr lang="en-US" sz="1400" b="0" strike="noStrike" spc="-1" dirty="0" err="1">
                <a:latin typeface="Arial"/>
              </a:rPr>
              <a:t>arr</a:t>
            </a:r>
            <a:r>
              <a:rPr lang="en-US" sz="1400" b="0" strike="noStrike" spc="-1" dirty="0">
                <a:latin typeface="Arial"/>
              </a:rPr>
              <a:t>[0] + ... + </a:t>
            </a:r>
            <a:r>
              <a:rPr lang="en-US" sz="1400" b="0" strike="noStrike" spc="-1" dirty="0" err="1">
                <a:latin typeface="Arial"/>
              </a:rPr>
              <a:t>arr</a:t>
            </a:r>
            <a:r>
              <a:rPr lang="en-US" sz="1400" b="0" strike="noStrike" spc="-1" dirty="0">
                <a:latin typeface="Arial"/>
              </a:rPr>
              <a:t>[i-1] &amp;&amp; </a:t>
            </a:r>
            <a:r>
              <a:rPr lang="en-US" sz="1400" b="0" strike="noStrike" spc="-1" dirty="0" err="1">
                <a:latin typeface="Arial"/>
              </a:rPr>
              <a:t>i</a:t>
            </a:r>
            <a:r>
              <a:rPr lang="en-US" sz="1400" b="0" strike="noStrike" spc="-1" dirty="0">
                <a:latin typeface="Arial"/>
              </a:rPr>
              <a:t> &lt;= </a:t>
            </a:r>
            <a:r>
              <a:rPr lang="en-US" sz="1400" b="0" strike="noStrike" spc="-1" dirty="0" err="1">
                <a:latin typeface="Arial"/>
              </a:rPr>
              <a:t>len</a:t>
            </a: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en-US" sz="1400" b="0" strike="noStrike" spc="-1" dirty="0">
                <a:latin typeface="Arial"/>
              </a:rPr>
              <a:t>Termination: </a:t>
            </a:r>
          </a:p>
          <a:p>
            <a:r>
              <a:rPr lang="en-US" sz="1400" b="0" strike="noStrike" spc="-1" dirty="0">
                <a:latin typeface="Arial"/>
              </a:rPr>
              <a:t>D=0 =&gt; </a:t>
            </a:r>
            <a:r>
              <a:rPr lang="en-US" sz="1400" b="0" strike="noStrike" spc="-1" dirty="0" err="1">
                <a:latin typeface="Arial"/>
              </a:rPr>
              <a:t>len</a:t>
            </a:r>
            <a:r>
              <a:rPr lang="en-US" sz="1400" b="0" strike="noStrike" spc="-1" dirty="0">
                <a:latin typeface="Arial"/>
              </a:rPr>
              <a:t> = </a:t>
            </a:r>
            <a:r>
              <a:rPr lang="en-US" sz="1400" b="0" strike="noStrike" spc="-1" dirty="0" err="1">
                <a:latin typeface="Arial"/>
              </a:rPr>
              <a:t>i</a:t>
            </a:r>
            <a:r>
              <a:rPr lang="en-US" sz="1400" b="0" strike="noStrike" spc="-1" dirty="0">
                <a:latin typeface="Arial"/>
              </a:rPr>
              <a:t> =&gt; !(</a:t>
            </a:r>
            <a:r>
              <a:rPr lang="en-US" sz="1400" b="0" strike="noStrike" spc="-1" dirty="0" err="1">
                <a:latin typeface="Arial"/>
              </a:rPr>
              <a:t>i</a:t>
            </a:r>
            <a:r>
              <a:rPr lang="en-US" sz="1400" b="0" strike="noStrike" spc="-1" dirty="0">
                <a:latin typeface="Arial"/>
              </a:rPr>
              <a:t> &lt; </a:t>
            </a:r>
            <a:r>
              <a:rPr lang="en-US" sz="1400" b="0" strike="noStrike" spc="-1" dirty="0" err="1">
                <a:latin typeface="Arial"/>
              </a:rPr>
              <a:t>len</a:t>
            </a:r>
            <a:r>
              <a:rPr lang="en-US" sz="1400" b="0" strike="noStrike" spc="-1" dirty="0">
                <a:latin typeface="Arial"/>
              </a:rPr>
              <a:t>)</a:t>
            </a:r>
          </a:p>
        </p:txBody>
      </p:sp>
      <p:sp>
        <p:nvSpPr>
          <p:cNvPr id="82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56DEF603-E31B-4447-9B43-BC5F3E2C1E0A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25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82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r>
              <a:rPr lang="en-US" sz="1200" b="0" strike="noStrike" spc="-1" dirty="0">
                <a:latin typeface="Arial"/>
              </a:rPr>
              <a:t>If x = 1100 at end x = 11 * 10^2</a:t>
            </a:r>
          </a:p>
          <a:p>
            <a:r>
              <a:rPr lang="en-US" sz="1200" b="0" strike="noStrike" spc="-1" dirty="0">
                <a:latin typeface="Arial"/>
              </a:rPr>
              <a:t>Get number of trailing zeros</a:t>
            </a:r>
          </a:p>
          <a:p>
            <a:pPr lvl="1"/>
            <a:r>
              <a:rPr lang="en-US" sz="1200" b="0" strike="noStrike" spc="-1" dirty="0">
                <a:latin typeface="Arial"/>
              </a:rPr>
              <a:t>D = </a:t>
            </a:r>
            <a:r>
              <a:rPr lang="en-US" sz="1200" b="0" strike="noStrike" spc="-1" dirty="0" err="1">
                <a:latin typeface="Arial"/>
              </a:rPr>
              <a:t>String.valueOf</a:t>
            </a:r>
            <a:r>
              <a:rPr lang="en-US" sz="1200" b="0" strike="noStrike" spc="-1" dirty="0">
                <a:latin typeface="Arial"/>
              </a:rPr>
              <a:t>(num).length() - </a:t>
            </a:r>
            <a:r>
              <a:rPr lang="en-US" sz="1200" b="0" strike="noStrike" spc="-1" dirty="0" err="1">
                <a:latin typeface="Arial"/>
              </a:rPr>
              <a:t>String.valueOf</a:t>
            </a:r>
            <a:r>
              <a:rPr lang="en-US" sz="1200" b="0" strike="noStrike" spc="-1" dirty="0">
                <a:latin typeface="Arial"/>
              </a:rPr>
              <a:t>(num).</a:t>
            </a:r>
            <a:r>
              <a:rPr lang="en-US" sz="1200" b="0" strike="noStrike" spc="-1" dirty="0" err="1">
                <a:latin typeface="Arial"/>
              </a:rPr>
              <a:t>replaceAll</a:t>
            </a:r>
            <a:r>
              <a:rPr lang="en-US" sz="1200" b="0" strike="noStrike" spc="-1" dirty="0">
                <a:latin typeface="Arial"/>
              </a:rPr>
              <a:t>("0*$","").length();  // number of trailing 0’s</a:t>
            </a:r>
          </a:p>
          <a:p>
            <a:pPr lvl="1"/>
            <a:endParaRPr lang="en-US" sz="1200" b="0" strike="noStrike" spc="-1" dirty="0">
              <a:latin typeface="Arial"/>
            </a:endParaRPr>
          </a:p>
          <a:p>
            <a:pPr lvl="1"/>
            <a:r>
              <a:rPr lang="en-US" sz="1200" b="0" strike="noStrike" spc="-1" dirty="0">
                <a:latin typeface="Arial"/>
              </a:rPr>
              <a:t>Alternative: (y % 10 == 0 ? 1 : 0) * floor(log10(y))</a:t>
            </a:r>
          </a:p>
          <a:p>
            <a:pPr lvl="1"/>
            <a:r>
              <a:rPr lang="en-US" sz="1200" b="0" strike="noStrike" spc="-1" dirty="0">
                <a:latin typeface="Arial"/>
              </a:rPr>
              <a:t>D = floor(log(y)) is one less than the number of digits in y – fails for x=0 (precondition: x &gt; 0)</a:t>
            </a:r>
          </a:p>
          <a:p>
            <a:pPr lvl="1"/>
            <a:r>
              <a:rPr lang="en-US" sz="1200" b="0" strike="noStrike" spc="-1" dirty="0">
                <a:latin typeface="Arial"/>
              </a:rPr>
              <a:t>	</a:t>
            </a:r>
          </a:p>
          <a:p>
            <a:pPr lvl="1"/>
            <a:r>
              <a:rPr lang="en-US" sz="1200" b="0" strike="noStrike" spc="-1" dirty="0">
                <a:latin typeface="Arial"/>
              </a:rPr>
              <a:t>LI: x=y*10^zeros  </a:t>
            </a:r>
          </a:p>
          <a:p>
            <a:pPr lvl="1"/>
            <a:endParaRPr lang="en-US" sz="1200" b="0" strike="noStrike" spc="-1" dirty="0">
              <a:latin typeface="Arial"/>
            </a:endParaRPr>
          </a:p>
          <a:p>
            <a:pPr lvl="1"/>
            <a:r>
              <a:rPr lang="en-US" sz="1200" b="0" strike="noStrike" spc="-1" dirty="0">
                <a:latin typeface="Arial"/>
              </a:rPr>
              <a:t>Proof</a:t>
            </a:r>
          </a:p>
          <a:p>
            <a:pPr lvl="1"/>
            <a:r>
              <a:rPr lang="en-US" sz="1200" b="0" strike="noStrike" spc="-1" dirty="0">
                <a:latin typeface="Arial"/>
              </a:rPr>
              <a:t>Before: y = x  &amp;&amp; z = 0 =&gt; x = y*10^z</a:t>
            </a:r>
          </a:p>
          <a:p>
            <a:pPr lvl="1"/>
            <a:r>
              <a:rPr lang="en-US" sz="1200" b="0" strike="noStrike" spc="-1" dirty="0">
                <a:latin typeface="Arial"/>
              </a:rPr>
              <a:t>Iteration k</a:t>
            </a:r>
          </a:p>
          <a:p>
            <a:pPr lvl="1"/>
            <a:r>
              <a:rPr lang="en-US" sz="1200" b="0" strike="noStrike" spc="-1" dirty="0">
                <a:latin typeface="Arial"/>
              </a:rPr>
              <a:t>Assume x = </a:t>
            </a:r>
            <a:r>
              <a:rPr lang="en-US" sz="1200" b="0" strike="noStrike" spc="-1" dirty="0" err="1">
                <a:latin typeface="Arial"/>
              </a:rPr>
              <a:t>y_old</a:t>
            </a:r>
            <a:r>
              <a:rPr lang="en-US" sz="1200" b="0" strike="noStrike" spc="-1" dirty="0">
                <a:latin typeface="Arial"/>
              </a:rPr>
              <a:t> * 10^z_old</a:t>
            </a:r>
          </a:p>
          <a:p>
            <a:pPr lvl="1"/>
            <a:r>
              <a:rPr lang="en-US" sz="1200" b="0" strike="noStrike" spc="-1" dirty="0" err="1">
                <a:latin typeface="Arial"/>
              </a:rPr>
              <a:t>y_new</a:t>
            </a:r>
            <a:r>
              <a:rPr lang="en-US" sz="1200" b="0" strike="noStrike" spc="-1" dirty="0">
                <a:latin typeface="Arial"/>
              </a:rPr>
              <a:t> = </a:t>
            </a:r>
            <a:r>
              <a:rPr lang="en-US" sz="1200" b="0" strike="noStrike" spc="-1" dirty="0" err="1">
                <a:latin typeface="Arial"/>
              </a:rPr>
              <a:t>y_old</a:t>
            </a:r>
            <a:r>
              <a:rPr lang="en-US" sz="1200" b="0" strike="noStrike" spc="-1" dirty="0">
                <a:latin typeface="Arial"/>
              </a:rPr>
              <a:t>/10</a:t>
            </a:r>
          </a:p>
          <a:p>
            <a:pPr lvl="1"/>
            <a:r>
              <a:rPr lang="en-US" sz="1200" b="0" strike="noStrike" spc="-1" dirty="0" err="1">
                <a:latin typeface="Arial"/>
              </a:rPr>
              <a:t>z_new</a:t>
            </a:r>
            <a:r>
              <a:rPr lang="en-US" sz="1200" b="0" strike="noStrike" spc="-1" dirty="0">
                <a:latin typeface="Arial"/>
              </a:rPr>
              <a:t> = z_old+1</a:t>
            </a:r>
          </a:p>
          <a:p>
            <a:pPr lvl="1"/>
            <a:r>
              <a:rPr lang="en-US" sz="1200" b="0" strike="noStrike" spc="-1" dirty="0" err="1">
                <a:latin typeface="Arial"/>
              </a:rPr>
              <a:t>y_new</a:t>
            </a:r>
            <a:r>
              <a:rPr lang="en-US" sz="1200" b="0" strike="noStrike" spc="-1" dirty="0">
                <a:latin typeface="Arial"/>
              </a:rPr>
              <a:t> * 10^z_new = (</a:t>
            </a:r>
            <a:r>
              <a:rPr lang="en-US" sz="1200" b="0" strike="noStrike" spc="-1" dirty="0" err="1">
                <a:latin typeface="Arial"/>
              </a:rPr>
              <a:t>y_old</a:t>
            </a:r>
            <a:r>
              <a:rPr lang="en-US" sz="1200" b="0" strike="noStrike" spc="-1" dirty="0">
                <a:latin typeface="Arial"/>
              </a:rPr>
              <a:t>/10) * 10 ^ (</a:t>
            </a:r>
            <a:r>
              <a:rPr lang="en-US" sz="1200" b="0" strike="noStrike" spc="-1" dirty="0" err="1">
                <a:latin typeface="Arial"/>
              </a:rPr>
              <a:t>z_old</a:t>
            </a:r>
            <a:r>
              <a:rPr lang="en-US" sz="1200" b="0" strike="noStrike" spc="-1" dirty="0">
                <a:latin typeface="Arial"/>
              </a:rPr>
              <a:t> + 1) = </a:t>
            </a:r>
            <a:r>
              <a:rPr lang="en-US" sz="1200" b="0" strike="noStrike" spc="-1" dirty="0" err="1">
                <a:latin typeface="Arial"/>
              </a:rPr>
              <a:t>y_old</a:t>
            </a:r>
            <a:r>
              <a:rPr lang="en-US" sz="1200" b="0" strike="noStrike" spc="-1" dirty="0">
                <a:latin typeface="Arial"/>
              </a:rPr>
              <a:t> * 10^z_old (since </a:t>
            </a:r>
            <a:r>
              <a:rPr lang="en-US" sz="1200" b="0" strike="noStrike" spc="-1" dirty="0" err="1">
                <a:latin typeface="Arial"/>
              </a:rPr>
              <a:t>y_old</a:t>
            </a:r>
            <a:r>
              <a:rPr lang="en-US" sz="1200" b="0" strike="noStrike" spc="-1" dirty="0">
                <a:latin typeface="Arial"/>
              </a:rPr>
              <a:t> % 10 = 0)</a:t>
            </a:r>
          </a:p>
          <a:p>
            <a:pPr lvl="1"/>
            <a:r>
              <a:rPr lang="en-US" sz="1200" b="0" strike="noStrike" spc="-1" dirty="0">
                <a:latin typeface="Arial"/>
              </a:rPr>
              <a:t>                                                                               = x (by inductive hypothesis)</a:t>
            </a:r>
          </a:p>
          <a:p>
            <a:pPr lvl="1"/>
            <a:endParaRPr lang="en-US" sz="1200" b="0" strike="noStrike" spc="-1" dirty="0">
              <a:latin typeface="Arial"/>
            </a:endParaRPr>
          </a:p>
          <a:p>
            <a:pPr lvl="1"/>
            <a:r>
              <a:rPr lang="en-US" sz="1200" b="0" strike="noStrike" spc="-1" dirty="0">
                <a:latin typeface="Arial"/>
              </a:rPr>
              <a:t>At Exit:</a:t>
            </a:r>
          </a:p>
          <a:p>
            <a:pPr lvl="1"/>
            <a:r>
              <a:rPr lang="en-US" sz="1200" b="0" strike="noStrike" spc="-1" dirty="0">
                <a:latin typeface="Arial"/>
              </a:rPr>
              <a:t>(y %10 != 0)  &amp;&amp; x=y*10^zeros</a:t>
            </a:r>
          </a:p>
          <a:p>
            <a:pPr lvl="1"/>
            <a:r>
              <a:rPr lang="en-US" sz="1200" b="0" strike="noStrike" spc="-1" dirty="0">
                <a:latin typeface="Arial"/>
              </a:rPr>
              <a:t>D=0 =&gt; no trailing 0’s =&gt; (1 &lt;= y &lt;= 9) &amp;&amp; x=y*10^zeros =&gt; (y % 10 != 0)</a:t>
            </a:r>
          </a:p>
        </p:txBody>
      </p:sp>
      <p:sp>
        <p:nvSpPr>
          <p:cNvPr id="827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EB63E7A9-2BD6-441D-B702-386C4A8FD438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26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82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strike="noStrike" spc="-1" dirty="0">
                <a:latin typeface="Arial"/>
              </a:rPr>
              <a:t>See </a:t>
            </a:r>
            <a:r>
              <a:rPr lang="en-US" sz="1400" b="0" strike="noStrike" spc="-1" dirty="0" err="1">
                <a:latin typeface="Arial"/>
              </a:rPr>
              <a:t>gcd_notes.pdf</a:t>
            </a:r>
            <a:endParaRPr lang="en-US" sz="1400" b="0" strike="noStrike" spc="-1" dirty="0">
              <a:latin typeface="Arial"/>
            </a:endParaRPr>
          </a:p>
          <a:p>
            <a:endParaRPr lang="en-US" sz="1400" b="0" strike="noStrike" spc="-1" dirty="0">
              <a:latin typeface="Arial"/>
            </a:endParaRPr>
          </a:p>
          <a:p>
            <a:r>
              <a:rPr lang="en-US" sz="1400" b="0" strike="noStrike" spc="-1" dirty="0" err="1">
                <a:latin typeface="Arial"/>
              </a:rPr>
              <a:t>Gcd</a:t>
            </a:r>
            <a:r>
              <a:rPr lang="en-US" sz="1400" b="0" strike="noStrike" spc="-1" dirty="0">
                <a:latin typeface="Arial"/>
              </a:rPr>
              <a:t> is the largest positive integer that divides the two numbers with no remainder</a:t>
            </a:r>
          </a:p>
          <a:p>
            <a:r>
              <a:rPr lang="en-US" sz="1400" b="0" strike="noStrike" spc="-1" dirty="0">
                <a:latin typeface="Arial"/>
              </a:rPr>
              <a:t>D: max(y1, y2) – </a:t>
            </a:r>
            <a:r>
              <a:rPr lang="en-US" sz="1400" b="0" strike="noStrike" spc="-1" dirty="0" err="1">
                <a:latin typeface="Arial"/>
              </a:rPr>
              <a:t>gcd</a:t>
            </a:r>
            <a:r>
              <a:rPr lang="en-US" sz="1400" b="0" strike="noStrike" spc="-1" dirty="0">
                <a:latin typeface="Arial"/>
              </a:rPr>
              <a:t>(y1,y2); min = 0</a:t>
            </a:r>
          </a:p>
          <a:p>
            <a:r>
              <a:rPr lang="en-US" sz="1400" b="0" strike="noStrike" spc="-1" dirty="0">
                <a:latin typeface="Arial"/>
              </a:rPr>
              <a:t>LI: </a:t>
            </a:r>
            <a:r>
              <a:rPr lang="en-US" sz="1400" b="0" strike="noStrike" spc="-1" dirty="0" err="1">
                <a:latin typeface="Arial"/>
              </a:rPr>
              <a:t>gcd</a:t>
            </a:r>
            <a:r>
              <a:rPr lang="en-US" sz="1400" b="0" strike="noStrike" spc="-1" dirty="0">
                <a:latin typeface="Arial"/>
              </a:rPr>
              <a:t>(y1,y2)=</a:t>
            </a:r>
            <a:r>
              <a:rPr lang="en-US" sz="1400" b="0" strike="noStrike" spc="-1" dirty="0" err="1">
                <a:latin typeface="Arial"/>
              </a:rPr>
              <a:t>gcd</a:t>
            </a:r>
            <a:r>
              <a:rPr lang="en-US" sz="1400" b="0" strike="noStrike" spc="-1" dirty="0">
                <a:latin typeface="Arial"/>
              </a:rPr>
              <a:t>(x1,x2)</a:t>
            </a:r>
          </a:p>
          <a:p>
            <a:endParaRPr lang="en-US" sz="1400" b="0" strike="noStrike" spc="-1" dirty="0">
              <a:latin typeface="Arial"/>
            </a:endParaRPr>
          </a:p>
          <a:p>
            <a:r>
              <a:rPr lang="en-US" sz="1400" b="0" strike="noStrike" spc="-1" dirty="0">
                <a:latin typeface="Arial"/>
              </a:rPr>
              <a:t>Proof</a:t>
            </a:r>
          </a:p>
          <a:p>
            <a:r>
              <a:rPr lang="en-US" sz="1400" b="0" strike="noStrike" spc="-1" dirty="0">
                <a:latin typeface="Arial"/>
              </a:rPr>
              <a:t>At beginning: y1 = x1 &amp;&amp; y2 = x2 =&gt; </a:t>
            </a:r>
            <a:r>
              <a:rPr lang="en-US" sz="1400" b="0" strike="noStrike" spc="-1" dirty="0" err="1">
                <a:latin typeface="Arial"/>
              </a:rPr>
              <a:t>gcd</a:t>
            </a:r>
            <a:r>
              <a:rPr lang="en-US" sz="1400" b="0" strike="noStrike" spc="-1" dirty="0">
                <a:latin typeface="Arial"/>
              </a:rPr>
              <a:t>(x1, x2) = </a:t>
            </a:r>
            <a:r>
              <a:rPr lang="en-US" sz="1400" b="0" strike="noStrike" spc="-1" dirty="0" err="1">
                <a:latin typeface="Arial"/>
              </a:rPr>
              <a:t>gcd</a:t>
            </a:r>
            <a:r>
              <a:rPr lang="en-US" sz="1400" b="0" strike="noStrike" spc="-1" dirty="0">
                <a:latin typeface="Arial"/>
              </a:rPr>
              <a:t>(y1, y2)</a:t>
            </a:r>
          </a:p>
          <a:p>
            <a:endParaRPr lang="en-US" sz="1400" b="0" strike="noStrike" spc="-1" dirty="0">
              <a:latin typeface="Arial"/>
            </a:endParaRPr>
          </a:p>
          <a:p>
            <a:r>
              <a:rPr lang="en-US" sz="1400" b="0" strike="noStrike" spc="-1" dirty="0">
                <a:latin typeface="Arial"/>
              </a:rPr>
              <a:t>Iteration k</a:t>
            </a:r>
          </a:p>
          <a:p>
            <a:r>
              <a:rPr lang="en-US" sz="1400" b="0" strike="noStrike" spc="-1" dirty="0">
                <a:latin typeface="Arial"/>
              </a:rPr>
              <a:t>Assume( </a:t>
            </a:r>
            <a:r>
              <a:rPr lang="en-US" sz="1400" b="0" strike="noStrike" spc="-1" dirty="0" err="1">
                <a:latin typeface="Arial"/>
              </a:rPr>
              <a:t>gcd</a:t>
            </a:r>
            <a:r>
              <a:rPr lang="en-US" sz="1400" b="0" strike="noStrike" spc="-1" dirty="0">
                <a:latin typeface="Arial"/>
              </a:rPr>
              <a:t>(y1_old, y2_old) = </a:t>
            </a:r>
            <a:r>
              <a:rPr lang="en-US" sz="1400" b="0" strike="noStrike" spc="-1" dirty="0" err="1">
                <a:latin typeface="Arial"/>
              </a:rPr>
              <a:t>gcd</a:t>
            </a:r>
            <a:r>
              <a:rPr lang="en-US" sz="1400" b="0" strike="noStrike" spc="-1" dirty="0">
                <a:latin typeface="Arial"/>
              </a:rPr>
              <a:t>(x1, x2)</a:t>
            </a:r>
          </a:p>
          <a:p>
            <a:r>
              <a:rPr lang="en-US" sz="1400" b="0" strike="noStrike" spc="-1" dirty="0">
                <a:latin typeface="Arial"/>
              </a:rPr>
              <a:t>2 branches</a:t>
            </a:r>
          </a:p>
          <a:p>
            <a:r>
              <a:rPr lang="en-US" sz="1400" b="0" strike="noStrike" spc="-1" dirty="0">
                <a:latin typeface="Arial"/>
              </a:rPr>
              <a:t>Y1_old &gt; y2_old</a:t>
            </a:r>
          </a:p>
          <a:p>
            <a:r>
              <a:rPr lang="en-US" sz="1400" b="0" strike="noStrike" spc="-1" dirty="0">
                <a:latin typeface="Arial"/>
              </a:rPr>
              <a:t>y1_new = y1_old – y2_old</a:t>
            </a:r>
          </a:p>
          <a:p>
            <a:r>
              <a:rPr lang="en-US" sz="1400" b="0" strike="noStrike" spc="-1" dirty="0" err="1">
                <a:latin typeface="Arial"/>
              </a:rPr>
              <a:t>Gcd</a:t>
            </a:r>
            <a:r>
              <a:rPr lang="en-US" sz="1400" b="0" strike="noStrike" spc="-1" dirty="0">
                <a:latin typeface="Arial"/>
              </a:rPr>
              <a:t>((y1_new, y2_new) = </a:t>
            </a:r>
            <a:r>
              <a:rPr lang="en-US" sz="1400" b="0" strike="noStrike" spc="-1" dirty="0" err="1">
                <a:latin typeface="Arial"/>
              </a:rPr>
              <a:t>gcd</a:t>
            </a:r>
            <a:r>
              <a:rPr lang="en-US" sz="1400" b="0" strike="noStrike" spc="-1" dirty="0">
                <a:latin typeface="Arial"/>
              </a:rPr>
              <a:t>(y1_new, y2_old) = </a:t>
            </a:r>
            <a:r>
              <a:rPr lang="en-US" sz="1400" b="0" strike="noStrike" spc="-1" dirty="0" err="1">
                <a:latin typeface="Arial"/>
              </a:rPr>
              <a:t>gcd</a:t>
            </a:r>
            <a:r>
              <a:rPr lang="en-US" sz="1400" b="0" strike="noStrike" spc="-1" dirty="0">
                <a:latin typeface="Arial"/>
              </a:rPr>
              <a:t>(y1_old – y2_old, y2_old) = </a:t>
            </a:r>
            <a:r>
              <a:rPr lang="en-US" sz="1400" b="0" strike="noStrike" spc="-1" dirty="0" err="1">
                <a:latin typeface="Arial"/>
              </a:rPr>
              <a:t>gcd</a:t>
            </a:r>
            <a:r>
              <a:rPr lang="en-US" sz="1400" b="0" strike="noStrike" spc="-1" dirty="0">
                <a:latin typeface="Arial"/>
              </a:rPr>
              <a:t>(y1_old, y2_old) =</a:t>
            </a:r>
            <a:r>
              <a:rPr lang="en-US" sz="1400" b="0" strike="noStrike" spc="-1" dirty="0" err="1">
                <a:latin typeface="Arial"/>
              </a:rPr>
              <a:t>gcd</a:t>
            </a:r>
            <a:r>
              <a:rPr lang="en-US" sz="1400" b="0" strike="noStrike" spc="-1" dirty="0">
                <a:latin typeface="Arial"/>
              </a:rPr>
              <a:t>(x1,x2)</a:t>
            </a:r>
          </a:p>
          <a:p>
            <a:endParaRPr lang="en-US" sz="1400" b="0" strike="noStrike" spc="-1" dirty="0">
              <a:latin typeface="Arial"/>
            </a:endParaRPr>
          </a:p>
          <a:p>
            <a:r>
              <a:rPr lang="en-US" sz="1400" b="0" strike="noStrike" spc="-1" dirty="0">
                <a:latin typeface="Arial"/>
              </a:rPr>
              <a:t>Y1_old  &lt; y2_old</a:t>
            </a:r>
          </a:p>
          <a:p>
            <a:r>
              <a:rPr lang="en-US" sz="1400" b="0" strike="noStrike" spc="-1" dirty="0">
                <a:latin typeface="Arial"/>
              </a:rPr>
              <a:t>Y2_new = y2_old – y1_old</a:t>
            </a:r>
          </a:p>
          <a:p>
            <a:r>
              <a:rPr lang="en-US" sz="1400" b="0" strike="noStrike" spc="-1" dirty="0" err="1">
                <a:latin typeface="Arial"/>
              </a:rPr>
              <a:t>Gcd</a:t>
            </a:r>
            <a:r>
              <a:rPr lang="en-US" sz="1400" b="0" strike="noStrike" spc="-1" dirty="0">
                <a:latin typeface="Arial"/>
              </a:rPr>
              <a:t>((y1_new, y2_new) = </a:t>
            </a:r>
            <a:r>
              <a:rPr lang="en-US" sz="1400" b="0" strike="noStrike" spc="-1" dirty="0" err="1">
                <a:latin typeface="Arial"/>
              </a:rPr>
              <a:t>gcd</a:t>
            </a:r>
            <a:r>
              <a:rPr lang="en-US" sz="1400" b="0" strike="noStrike" spc="-1" dirty="0">
                <a:latin typeface="Arial"/>
              </a:rPr>
              <a:t>(y1_old y2_new) = </a:t>
            </a:r>
            <a:r>
              <a:rPr lang="en-US" sz="1400" b="0" strike="noStrike" spc="-1" dirty="0" err="1">
                <a:latin typeface="Arial"/>
              </a:rPr>
              <a:t>gcd</a:t>
            </a:r>
            <a:r>
              <a:rPr lang="en-US" sz="1400" b="0" strike="noStrike" spc="-1" dirty="0">
                <a:latin typeface="Arial"/>
              </a:rPr>
              <a:t>(y1_old , y2_old – y1_old) = </a:t>
            </a:r>
            <a:r>
              <a:rPr lang="en-US" sz="1400" b="0" strike="noStrike" spc="-1" dirty="0" err="1">
                <a:latin typeface="Arial"/>
              </a:rPr>
              <a:t>gcd</a:t>
            </a:r>
            <a:r>
              <a:rPr lang="en-US" sz="1400" b="0" strike="noStrike" spc="-1" dirty="0">
                <a:latin typeface="Arial"/>
              </a:rPr>
              <a:t>(y1_old, y2_old) =</a:t>
            </a:r>
            <a:r>
              <a:rPr lang="en-US" sz="1400" b="0" strike="noStrike" spc="-1" dirty="0" err="1">
                <a:latin typeface="Arial"/>
              </a:rPr>
              <a:t>gcd</a:t>
            </a:r>
            <a:r>
              <a:rPr lang="en-US" sz="1400" b="0" strike="noStrike" spc="-1" dirty="0">
                <a:latin typeface="Arial"/>
              </a:rPr>
              <a:t>(x1,x2)</a:t>
            </a:r>
          </a:p>
          <a:p>
            <a:endParaRPr lang="en-US" sz="1400" b="0" strike="noStrike" spc="-1" dirty="0">
              <a:latin typeface="Arial"/>
            </a:endParaRPr>
          </a:p>
          <a:p>
            <a:r>
              <a:rPr lang="en-US" sz="1400" b="0" strike="noStrike" spc="-1" dirty="0">
                <a:latin typeface="Arial"/>
              </a:rPr>
              <a:t>y1&gt;y2 &amp;&amp; </a:t>
            </a:r>
            <a:r>
              <a:rPr lang="en-US" sz="1400" b="0" strike="noStrike" spc="-1" dirty="0" err="1">
                <a:latin typeface="Arial"/>
              </a:rPr>
              <a:t>gcd</a:t>
            </a:r>
            <a:r>
              <a:rPr lang="en-US" sz="1400" b="0" strike="noStrike" spc="-1" dirty="0">
                <a:latin typeface="Arial"/>
              </a:rPr>
              <a:t>(y1, y2) = </a:t>
            </a:r>
            <a:r>
              <a:rPr lang="en-US" sz="1400" b="0" strike="noStrike" spc="-1" dirty="0" err="1">
                <a:latin typeface="Arial"/>
              </a:rPr>
              <a:t>gcd</a:t>
            </a:r>
            <a:r>
              <a:rPr lang="en-US" sz="1400" b="0" strike="noStrike" spc="-1" dirty="0">
                <a:latin typeface="Arial"/>
              </a:rPr>
              <a:t>(y1-y2, y2) || y2 &gt; y1 &amp;&amp; </a:t>
            </a:r>
            <a:r>
              <a:rPr lang="en-US" sz="1400" b="0" strike="noStrike" spc="-1" dirty="0" err="1">
                <a:latin typeface="Arial"/>
              </a:rPr>
              <a:t>gcd</a:t>
            </a:r>
            <a:r>
              <a:rPr lang="en-US" sz="1400" b="0" strike="noStrike" spc="-1" dirty="0">
                <a:latin typeface="Arial"/>
              </a:rPr>
              <a:t>(y1,y2)=</a:t>
            </a:r>
            <a:r>
              <a:rPr lang="en-US" sz="1400" b="0" strike="noStrike" spc="-1" dirty="0" err="1">
                <a:latin typeface="Arial"/>
              </a:rPr>
              <a:t>gcd</a:t>
            </a:r>
            <a:r>
              <a:rPr lang="en-US" sz="1400" b="0" strike="noStrike" spc="-1" dirty="0">
                <a:latin typeface="Arial"/>
              </a:rPr>
              <a:t>(y1, y2-y1) || y1=y2 &amp;&amp; </a:t>
            </a:r>
            <a:r>
              <a:rPr lang="en-US" sz="1400" b="0" strike="noStrike" spc="-1" dirty="0" err="1">
                <a:latin typeface="Arial"/>
              </a:rPr>
              <a:t>gcd</a:t>
            </a:r>
            <a:r>
              <a:rPr lang="en-US" sz="1400" b="0" strike="noStrike" spc="-1" dirty="0">
                <a:latin typeface="Arial"/>
              </a:rPr>
              <a:t>(y1,y2)=y1=y2</a:t>
            </a:r>
          </a:p>
          <a:p>
            <a:endParaRPr lang="en-US" sz="1400" b="0" strike="noStrike" spc="-1" dirty="0">
              <a:latin typeface="Arial"/>
            </a:endParaRPr>
          </a:p>
          <a:p>
            <a:r>
              <a:rPr lang="en-US" sz="1400" b="0" strike="noStrike" spc="-1" dirty="0" err="1">
                <a:latin typeface="Arial"/>
              </a:rPr>
              <a:t>D_old</a:t>
            </a:r>
            <a:r>
              <a:rPr lang="en-US" sz="1400" b="0" strike="noStrike" spc="-1" dirty="0">
                <a:latin typeface="Arial"/>
              </a:rPr>
              <a:t> = max(y1_old, y2_old) – </a:t>
            </a:r>
            <a:r>
              <a:rPr lang="en-US" sz="1400" b="0" strike="noStrike" spc="-1" dirty="0" err="1">
                <a:latin typeface="Arial"/>
              </a:rPr>
              <a:t>gcd</a:t>
            </a:r>
            <a:r>
              <a:rPr lang="en-US" sz="1400" b="0" strike="noStrike" spc="-1" dirty="0">
                <a:latin typeface="Arial"/>
              </a:rPr>
              <a:t>(y1_old, y2_old)</a:t>
            </a:r>
          </a:p>
          <a:p>
            <a:r>
              <a:rPr lang="en-US" sz="1400" b="0" strike="noStrike" spc="-1" dirty="0">
                <a:latin typeface="Arial"/>
              </a:rPr>
              <a:t>Y1_old &gt; y2_old &amp;&amp;  y1_new = y1_old – y2_old </a:t>
            </a:r>
          </a:p>
          <a:p>
            <a:r>
              <a:rPr lang="en-US" sz="1400" b="0" strike="noStrike" spc="-1" dirty="0" err="1">
                <a:latin typeface="Arial"/>
              </a:rPr>
              <a:t>D_new</a:t>
            </a:r>
            <a:r>
              <a:rPr lang="en-US" sz="1400" b="0" strike="noStrike" spc="-1" dirty="0">
                <a:latin typeface="Arial"/>
              </a:rPr>
              <a:t> = max(y1_new – y2_new) – </a:t>
            </a:r>
            <a:r>
              <a:rPr lang="en-US" sz="1400" b="0" strike="noStrike" spc="-1" dirty="0" err="1">
                <a:latin typeface="Arial"/>
              </a:rPr>
              <a:t>gcd</a:t>
            </a:r>
            <a:r>
              <a:rPr lang="en-US" sz="1400" b="0" strike="noStrike" spc="-1" dirty="0">
                <a:latin typeface="Arial"/>
              </a:rPr>
              <a:t>(y1_new, y2_new) = max(y1_old-y2_old, y2_old) – </a:t>
            </a:r>
            <a:r>
              <a:rPr lang="en-US" sz="1400" b="0" strike="noStrike" spc="-1" dirty="0" err="1">
                <a:latin typeface="Arial"/>
              </a:rPr>
              <a:t>gcd</a:t>
            </a:r>
            <a:r>
              <a:rPr lang="en-US" sz="1400" b="0" strike="noStrike" spc="-1" dirty="0">
                <a:latin typeface="Arial"/>
              </a:rPr>
              <a:t>(y1_old-y2_old, y2_old) = </a:t>
            </a:r>
          </a:p>
          <a:p>
            <a:r>
              <a:rPr lang="en-US" sz="1400" b="0" strike="noStrike" spc="-1" dirty="0">
                <a:latin typeface="Arial"/>
              </a:rPr>
              <a:t>                     max(y1_old-y2_old, y2_old) – </a:t>
            </a:r>
            <a:r>
              <a:rPr lang="en-US" sz="1400" b="0" strike="noStrike" spc="-1" dirty="0" err="1">
                <a:latin typeface="Arial"/>
              </a:rPr>
              <a:t>gcd</a:t>
            </a:r>
            <a:r>
              <a:rPr lang="en-US" sz="1400" b="0" strike="noStrike" spc="-1" dirty="0">
                <a:latin typeface="Arial"/>
              </a:rPr>
              <a:t>(y1_old, y2_old) &lt; max(y1_old, y2_old) – </a:t>
            </a:r>
            <a:r>
              <a:rPr lang="en-US" sz="1400" b="0" strike="noStrike" spc="-1" dirty="0" err="1">
                <a:latin typeface="Arial"/>
              </a:rPr>
              <a:t>gcd</a:t>
            </a:r>
            <a:r>
              <a:rPr lang="en-US" sz="1400" b="0" strike="noStrike" spc="-1" dirty="0">
                <a:latin typeface="Arial"/>
              </a:rPr>
              <a:t>(y1, y2) = </a:t>
            </a:r>
            <a:r>
              <a:rPr lang="en-US" sz="1400" b="0" strike="noStrike" spc="-1" dirty="0" err="1">
                <a:latin typeface="Arial"/>
              </a:rPr>
              <a:t>D_old</a:t>
            </a:r>
            <a:r>
              <a:rPr lang="en-US" sz="1400" b="0" strike="noStrike" spc="-1" dirty="0">
                <a:latin typeface="Arial"/>
              </a:rPr>
              <a:t>   (max decreases because we have decreased the larger value)</a:t>
            </a:r>
          </a:p>
          <a:p>
            <a:r>
              <a:rPr lang="en-US" sz="1400" b="0" strike="noStrike" spc="-1" dirty="0">
                <a:latin typeface="Arial"/>
              </a:rPr>
              <a:t>Similar argument for y1_old &lt;= y2_old</a:t>
            </a:r>
          </a:p>
          <a:p>
            <a:endParaRPr lang="en-US" sz="1400" b="0" strike="noStrike" spc="-1" dirty="0">
              <a:latin typeface="Arial"/>
            </a:endParaRPr>
          </a:p>
          <a:p>
            <a:r>
              <a:rPr lang="en-US" sz="1400" b="0" strike="noStrike" spc="-1" dirty="0">
                <a:latin typeface="Arial"/>
              </a:rPr>
              <a:t>Termination: </a:t>
            </a:r>
          </a:p>
          <a:p>
            <a:endParaRPr lang="en-US" sz="1400" b="0" strike="noStrike" spc="-1" dirty="0">
              <a:latin typeface="Arial"/>
            </a:endParaRPr>
          </a:p>
          <a:p>
            <a:r>
              <a:rPr lang="en-US" sz="1600" b="0" strike="noStrike" spc="-1" dirty="0">
                <a:latin typeface="Arial"/>
              </a:rPr>
              <a:t>(</a:t>
            </a:r>
            <a:r>
              <a:rPr lang="en-US" sz="1600" b="0" strike="noStrike" spc="-1" dirty="0" err="1">
                <a:latin typeface="Arial"/>
              </a:rPr>
              <a:t>gcd</a:t>
            </a:r>
            <a:r>
              <a:rPr lang="en-US" sz="1600" b="0" strike="noStrike" spc="-1" dirty="0">
                <a:latin typeface="Arial"/>
              </a:rPr>
              <a:t>(y1,y2)=</a:t>
            </a:r>
            <a:r>
              <a:rPr lang="en-US" sz="1600" b="0" strike="noStrike" spc="-1" dirty="0" err="1">
                <a:latin typeface="Arial"/>
              </a:rPr>
              <a:t>gcd</a:t>
            </a:r>
            <a:r>
              <a:rPr lang="en-US" sz="1600" b="0" strike="noStrike" spc="-1" dirty="0">
                <a:latin typeface="Arial"/>
              </a:rPr>
              <a:t>(x1,x2)) ^ (max(y1,y2)-</a:t>
            </a:r>
            <a:r>
              <a:rPr lang="en-US" sz="1600" b="0" strike="noStrike" spc="-1" dirty="0" err="1">
                <a:latin typeface="Arial"/>
              </a:rPr>
              <a:t>gcd</a:t>
            </a:r>
            <a:r>
              <a:rPr lang="en-US" sz="1600" b="0" strike="noStrike" spc="-1" dirty="0">
                <a:latin typeface="Arial"/>
              </a:rPr>
              <a:t>(y1,y2) = 0) =&gt; max(y1,y2)=</a:t>
            </a:r>
            <a:r>
              <a:rPr lang="en-US" sz="1600" b="0" strike="noStrike" spc="-1" dirty="0" err="1">
                <a:latin typeface="Arial"/>
              </a:rPr>
              <a:t>gcd</a:t>
            </a:r>
            <a:r>
              <a:rPr lang="en-US" sz="1600" b="0" strike="noStrike" spc="-1" dirty="0">
                <a:latin typeface="Arial"/>
              </a:rPr>
              <a:t>(y1,y2)=&gt;y1 = y2 </a:t>
            </a:r>
          </a:p>
          <a:p>
            <a:r>
              <a:rPr lang="en-US" sz="1600" b="0" strike="noStrike" spc="-1" dirty="0">
                <a:latin typeface="Arial"/>
              </a:rPr>
              <a:t>Either max(y1,y2)=y1=</a:t>
            </a:r>
            <a:r>
              <a:rPr lang="en-US" sz="1600" b="0" strike="noStrike" spc="-1" dirty="0" err="1">
                <a:latin typeface="Arial"/>
              </a:rPr>
              <a:t>gcd</a:t>
            </a:r>
            <a:r>
              <a:rPr lang="en-US" sz="1600" b="0" strike="noStrike" spc="-1" dirty="0">
                <a:latin typeface="Arial"/>
              </a:rPr>
              <a:t>(y1,y2), therefore y1 = y2 or max(y1,y2)=y2=</a:t>
            </a:r>
            <a:r>
              <a:rPr lang="en-US" sz="1600" b="0" strike="noStrike" spc="-1" dirty="0" err="1">
                <a:latin typeface="Arial"/>
              </a:rPr>
              <a:t>gcd</a:t>
            </a:r>
            <a:r>
              <a:rPr lang="en-US" sz="1600" b="0" strike="noStrike" spc="-1" dirty="0">
                <a:latin typeface="Arial"/>
              </a:rPr>
              <a:t>(y1,y2) therefore y1=y2</a:t>
            </a:r>
          </a:p>
          <a:p>
            <a:endParaRPr lang="en-US" sz="1600" b="0" strike="noStrike" spc="-1" dirty="0">
              <a:latin typeface="Arial"/>
            </a:endParaRPr>
          </a:p>
        </p:txBody>
      </p:sp>
      <p:sp>
        <p:nvSpPr>
          <p:cNvPr id="830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95EC430-5005-4284-B3B9-5DB50DE6DA61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27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83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 dirty="0">
              <a:latin typeface="Arial"/>
            </a:endParaRPr>
          </a:p>
        </p:txBody>
      </p:sp>
      <p:sp>
        <p:nvSpPr>
          <p:cNvPr id="833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866376C-A676-4980-B55B-25826B492EDE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28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83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839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D88FA48D-5979-4A3E-854E-807AC3410916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29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84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842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5CC8EFAF-2FA2-4001-8BF7-834B847AE5FB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32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84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845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A3FA1DF-9FD5-46B0-A604-C51BA4CD2010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33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84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848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E79570A9-702A-4E6E-A191-DCC46FD20928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34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85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851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D3FFB1F-1F5C-4CE1-8DC4-6492F99DC950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35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 we mean by partial correctness? If we exit loop, we compute the correct value.</a:t>
            </a:r>
          </a:p>
          <a:p>
            <a:r>
              <a:rPr lang="en-US" dirty="0"/>
              <a:t>If we have an LI that implies the postcondition at exit, we can be somewhat confident that the loop computes the correct result.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FF9CA-62A8-4CCC-B1E7-9BDE3F144B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69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78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r>
              <a:rPr lang="en-US" sz="2000" b="0" strike="noStrike" spc="-1" dirty="0">
                <a:latin typeface="Arial"/>
              </a:rPr>
              <a:t>It must be true before the loop, base case, for induction to work.</a:t>
            </a:r>
          </a:p>
          <a:p>
            <a:r>
              <a:rPr lang="en-US" sz="2000" b="0" strike="noStrike" spc="-1" dirty="0">
                <a:latin typeface="Arial"/>
              </a:rPr>
              <a:t>If we can show that LI is true for each iterations and it implies postcondition, we can be confident that it computes what we want.</a:t>
            </a:r>
          </a:p>
          <a:p>
            <a:r>
              <a:rPr lang="en-US" sz="2000" b="0" strike="noStrike" spc="-1" dirty="0">
                <a:latin typeface="Arial"/>
              </a:rPr>
              <a:t>If we are confident that the loop computes what we want, will we get to the end? I.e. does it terminate?</a:t>
            </a:r>
          </a:p>
          <a:p>
            <a:endParaRPr lang="en-US" sz="2000" b="0" strike="noStrike" spc="-1" dirty="0">
              <a:latin typeface="Arial"/>
            </a:endParaRPr>
          </a:p>
        </p:txBody>
      </p:sp>
      <p:sp>
        <p:nvSpPr>
          <p:cNvPr id="782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52B40376-0831-40D1-82D4-DA1806599133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78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r>
              <a:rPr lang="en-US" sz="1800" b="0" strike="noStrike" spc="-1" dirty="0">
                <a:latin typeface="Arial"/>
              </a:rPr>
              <a:t>Sounds a bit like how we think about recursion</a:t>
            </a:r>
          </a:p>
        </p:txBody>
      </p:sp>
      <p:sp>
        <p:nvSpPr>
          <p:cNvPr id="785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D19ACE5-CD30-4276-8A42-7A7EF458ED74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7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78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r>
              <a:rPr lang="en-US" sz="1800" b="0" strike="noStrike" spc="-1" dirty="0">
                <a:latin typeface="Arial"/>
              </a:rPr>
              <a:t>Note: invariant must be true at the end of each iteration, but not between statements in the loop.</a:t>
            </a:r>
          </a:p>
          <a:p>
            <a:endParaRPr lang="en-US" sz="1800" b="0" strike="noStrike" spc="-1" dirty="0">
              <a:latin typeface="Arial"/>
            </a:endParaRPr>
          </a:p>
          <a:p>
            <a:r>
              <a:rPr lang="en-US" sz="1800" b="0" strike="noStrike" spc="-1" dirty="0">
                <a:latin typeface="Arial"/>
              </a:rPr>
              <a:t>z = z +1</a:t>
            </a:r>
          </a:p>
          <a:p>
            <a:r>
              <a:rPr lang="en-US" sz="1800" b="0" strike="noStrike" spc="-1" dirty="0">
                <a:latin typeface="Arial"/>
              </a:rPr>
              <a:t>// invariant doesn’t have to be true here</a:t>
            </a:r>
          </a:p>
          <a:p>
            <a:r>
              <a:rPr lang="en-US" sz="1800" b="0" strike="noStrike" spc="-1" dirty="0" err="1">
                <a:latin typeface="Arial"/>
              </a:rPr>
              <a:t>i</a:t>
            </a:r>
            <a:r>
              <a:rPr lang="en-US" sz="1800" b="0" strike="noStrike" spc="-1" dirty="0">
                <a:latin typeface="Arial"/>
              </a:rPr>
              <a:t> = </a:t>
            </a:r>
            <a:r>
              <a:rPr lang="en-US" sz="1800" b="0" strike="noStrike" spc="-1" dirty="0" err="1">
                <a:latin typeface="Arial"/>
              </a:rPr>
              <a:t>i</a:t>
            </a:r>
            <a:r>
              <a:rPr lang="en-US" sz="1800" b="0" strike="noStrike" spc="-1" dirty="0">
                <a:latin typeface="Arial"/>
              </a:rPr>
              <a:t> -1</a:t>
            </a:r>
          </a:p>
          <a:p>
            <a:r>
              <a:rPr lang="en-US" sz="1800" b="0" strike="noStrike" spc="-1" dirty="0">
                <a:latin typeface="Arial"/>
              </a:rPr>
              <a:t>// invariant must be true here</a:t>
            </a:r>
          </a:p>
          <a:p>
            <a:endParaRPr lang="en-US" sz="1800" b="0" strike="noStrike" spc="-1" dirty="0">
              <a:latin typeface="Arial"/>
            </a:endParaRPr>
          </a:p>
          <a:p>
            <a:endParaRPr lang="en-US" sz="1800" b="0" strike="noStrike" spc="-1" dirty="0">
              <a:latin typeface="Arial"/>
            </a:endParaRPr>
          </a:p>
        </p:txBody>
      </p:sp>
      <p:sp>
        <p:nvSpPr>
          <p:cNvPr id="788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8D771469-05D6-4A08-9C08-D9695D0C13F3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79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r>
              <a:rPr lang="en-US" sz="1800" b="0" strike="noStrike" spc="-1" dirty="0">
                <a:latin typeface="Arial"/>
              </a:rPr>
              <a:t>If minimum D = 0 and you can rewrite the loop as</a:t>
            </a:r>
          </a:p>
          <a:p>
            <a:r>
              <a:rPr lang="en-US" sz="1800" b="0" strike="noStrike" spc="-1" dirty="0">
                <a:latin typeface="Arial"/>
              </a:rPr>
              <a:t>while(D &gt; 0) {</a:t>
            </a:r>
          </a:p>
          <a:p>
            <a:r>
              <a:rPr lang="en-US" sz="1800" b="0" strike="noStrike" spc="-1" dirty="0">
                <a:latin typeface="Arial"/>
              </a:rPr>
              <a:t>   …</a:t>
            </a:r>
          </a:p>
          <a:p>
            <a:r>
              <a:rPr lang="en-US" sz="1800" b="0" strike="noStrike" spc="-1" dirty="0">
                <a:latin typeface="Arial"/>
              </a:rPr>
              <a:t>}</a:t>
            </a:r>
          </a:p>
          <a:p>
            <a:endParaRPr lang="en-US" sz="1800" b="0" strike="noStrike" spc="-1" dirty="0">
              <a:latin typeface="Arial"/>
            </a:endParaRPr>
          </a:p>
          <a:p>
            <a:r>
              <a:rPr lang="en-US" sz="1800" b="0" strike="noStrike" spc="-1" dirty="0">
                <a:latin typeface="Arial"/>
              </a:rPr>
              <a:t>You have successfully proved termination</a:t>
            </a:r>
          </a:p>
        </p:txBody>
      </p:sp>
      <p:sp>
        <p:nvSpPr>
          <p:cNvPr id="791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EE022E97-1C3C-4547-9DE2-1FEDA39968DF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10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79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r>
              <a:rPr lang="en-US" sz="2000" b="0" strike="noStrike" spc="-1" dirty="0">
                <a:latin typeface="Arial"/>
              </a:rPr>
              <a:t>One way to guess a loop invariant here is to look at the postcondition</a:t>
            </a:r>
          </a:p>
          <a:p>
            <a:r>
              <a:rPr lang="en-US" sz="2000" b="0" strike="noStrike" spc="-1" dirty="0">
                <a:latin typeface="Arial"/>
              </a:rPr>
              <a:t>After the last iteration, we want sum = the sum of all of the array elements up to arr.length-1 at the end AND </a:t>
            </a:r>
            <a:r>
              <a:rPr lang="en-US" sz="2000" b="0" strike="noStrike" spc="-1" dirty="0" err="1">
                <a:latin typeface="Arial"/>
              </a:rPr>
              <a:t>i</a:t>
            </a:r>
            <a:r>
              <a:rPr lang="en-US" sz="2000" b="0" strike="noStrike" spc="-1" dirty="0">
                <a:latin typeface="Arial"/>
              </a:rPr>
              <a:t> = </a:t>
            </a:r>
            <a:r>
              <a:rPr lang="en-US" sz="2000" b="0" strike="noStrike" spc="-1" dirty="0" err="1">
                <a:latin typeface="Arial"/>
              </a:rPr>
              <a:t>len</a:t>
            </a:r>
            <a:r>
              <a:rPr lang="en-US" sz="2000" b="0" strike="noStrike" spc="-1" dirty="0">
                <a:latin typeface="Arial"/>
              </a:rPr>
              <a:t> AND </a:t>
            </a:r>
            <a:r>
              <a:rPr lang="en-US" sz="2000" b="0" strike="noStrike" spc="-1" dirty="0" err="1">
                <a:latin typeface="Arial"/>
              </a:rPr>
              <a:t>i</a:t>
            </a:r>
            <a:r>
              <a:rPr lang="en-US" sz="2000" b="0" strike="noStrike" spc="-1" dirty="0">
                <a:latin typeface="Arial"/>
              </a:rPr>
              <a:t> = </a:t>
            </a:r>
            <a:r>
              <a:rPr lang="en-US" sz="2000" b="0" strike="noStrike" spc="-1" dirty="0" err="1">
                <a:latin typeface="Arial"/>
              </a:rPr>
              <a:t>arr.length</a:t>
            </a:r>
            <a:endParaRPr lang="en-US" sz="2000" b="0" strike="noStrike" spc="-1" dirty="0">
              <a:latin typeface="Arial"/>
            </a:endParaRPr>
          </a:p>
          <a:p>
            <a:r>
              <a:rPr lang="en-US" sz="2000" b="0" strike="noStrike" spc="-1" dirty="0">
                <a:latin typeface="Arial"/>
              </a:rPr>
              <a:t>Think backwards: at next to last iteration, sum has to contain sum up to </a:t>
            </a:r>
            <a:r>
              <a:rPr lang="en-US" sz="2000" b="0" strike="noStrike" spc="-1" dirty="0" err="1">
                <a:latin typeface="Arial"/>
              </a:rPr>
              <a:t>len</a:t>
            </a:r>
            <a:r>
              <a:rPr lang="en-US" sz="2000" b="0" strike="noStrike" spc="-1" dirty="0">
                <a:latin typeface="Arial"/>
              </a:rPr>
              <a:t> - 2 AND </a:t>
            </a:r>
            <a:r>
              <a:rPr lang="en-US" sz="2000" b="0" strike="noStrike" spc="-1" dirty="0" err="1">
                <a:latin typeface="Arial"/>
              </a:rPr>
              <a:t>i</a:t>
            </a:r>
            <a:r>
              <a:rPr lang="en-US" sz="2000" b="0" strike="noStrike" spc="-1" dirty="0">
                <a:latin typeface="Arial"/>
              </a:rPr>
              <a:t> = </a:t>
            </a:r>
            <a:r>
              <a:rPr lang="en-US" sz="2000" b="0" strike="noStrike" spc="-1" dirty="0" err="1">
                <a:latin typeface="Arial"/>
              </a:rPr>
              <a:t>len</a:t>
            </a:r>
            <a:r>
              <a:rPr lang="en-US" sz="2000" b="0" strike="noStrike" spc="-1" dirty="0">
                <a:latin typeface="Arial"/>
              </a:rPr>
              <a:t> -1</a:t>
            </a:r>
          </a:p>
          <a:p>
            <a:r>
              <a:rPr lang="en-US" sz="2000" b="0" strike="noStrike" spc="-1" dirty="0">
                <a:latin typeface="Arial"/>
              </a:rPr>
              <a:t>…</a:t>
            </a:r>
          </a:p>
          <a:p>
            <a:r>
              <a:rPr lang="en-US" sz="2000" b="0" strike="noStrike" spc="-1" dirty="0">
                <a:latin typeface="Arial"/>
              </a:rPr>
              <a:t>LI: sum = sum of </a:t>
            </a:r>
            <a:r>
              <a:rPr lang="en-US" sz="2000" b="0" strike="noStrike" spc="-1" dirty="0" err="1">
                <a:latin typeface="Arial"/>
              </a:rPr>
              <a:t>arr</a:t>
            </a:r>
            <a:r>
              <a:rPr lang="en-US" sz="2000" b="0" strike="noStrike" spc="-1" dirty="0">
                <a:latin typeface="Arial"/>
              </a:rPr>
              <a:t> from 0 to i-1 AND </a:t>
            </a:r>
            <a:r>
              <a:rPr lang="en-US" sz="2000" b="0" strike="noStrike" spc="-1" dirty="0" err="1">
                <a:latin typeface="Arial"/>
              </a:rPr>
              <a:t>i</a:t>
            </a:r>
            <a:r>
              <a:rPr lang="en-US" sz="2000" b="0" strike="noStrike" spc="-1" dirty="0">
                <a:latin typeface="Arial"/>
              </a:rPr>
              <a:t> &lt;= </a:t>
            </a:r>
            <a:r>
              <a:rPr lang="en-US" sz="2000" b="0" strike="noStrike" spc="-1" dirty="0" err="1">
                <a:latin typeface="Arial"/>
              </a:rPr>
              <a:t>len</a:t>
            </a:r>
            <a:endParaRPr lang="en-US" sz="2000" b="0" strike="noStrike" spc="-1" dirty="0">
              <a:latin typeface="Arial"/>
            </a:endParaRPr>
          </a:p>
          <a:p>
            <a:r>
              <a:rPr lang="en-US" sz="2000" b="0" strike="noStrike" spc="-1" dirty="0">
                <a:latin typeface="Arial"/>
              </a:rPr>
              <a:t>sum  = </a:t>
            </a:r>
            <a:r>
              <a:rPr lang="en-US" sz="2000" b="0" strike="noStrike" spc="-1" dirty="0" err="1">
                <a:latin typeface="Arial"/>
              </a:rPr>
              <a:t>arr</a:t>
            </a:r>
            <a:r>
              <a:rPr lang="en-US" sz="2000" b="0" strike="noStrike" spc="-1" dirty="0">
                <a:latin typeface="Arial"/>
              </a:rPr>
              <a:t>[0] + </a:t>
            </a:r>
            <a:r>
              <a:rPr lang="en-US" sz="2000" b="0" strike="noStrike" spc="-1" dirty="0" err="1">
                <a:latin typeface="Arial"/>
              </a:rPr>
              <a:t>arr</a:t>
            </a:r>
            <a:r>
              <a:rPr lang="en-US" sz="2000" b="0" strike="noStrike" spc="-1" dirty="0">
                <a:latin typeface="Arial"/>
              </a:rPr>
              <a:t>[1] + … </a:t>
            </a:r>
            <a:r>
              <a:rPr lang="en-US" sz="2000" b="0" strike="noStrike" spc="-1" dirty="0" err="1">
                <a:latin typeface="Arial"/>
              </a:rPr>
              <a:t>arr</a:t>
            </a:r>
            <a:r>
              <a:rPr lang="en-US" sz="2000" b="0" strike="noStrike" spc="-1" dirty="0">
                <a:latin typeface="Arial"/>
              </a:rPr>
              <a:t>[i-1] &amp;&amp; I &lt;= </a:t>
            </a:r>
            <a:r>
              <a:rPr lang="en-US" sz="2000" b="0" strike="noStrike" spc="-1" dirty="0" err="1">
                <a:latin typeface="Arial"/>
              </a:rPr>
              <a:t>len</a:t>
            </a:r>
            <a:endParaRPr lang="en-US" sz="2000" b="0" strike="noStrike" spc="-1" dirty="0">
              <a:latin typeface="Arial"/>
            </a:endParaRPr>
          </a:p>
          <a:p>
            <a:endParaRPr lang="en-US" sz="2000" b="0" strike="noStrike" spc="-1" dirty="0">
              <a:latin typeface="Arial"/>
            </a:endParaRPr>
          </a:p>
        </p:txBody>
      </p:sp>
      <p:sp>
        <p:nvSpPr>
          <p:cNvPr id="79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D6FC674-4B93-402E-BE4B-262790CA35E6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79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strike="noStrike" spc="-1" dirty="0" err="1">
                <a:solidFill>
                  <a:srgbClr val="000000"/>
                </a:solidFill>
                <a:ea typeface="MS PGothic"/>
              </a:rPr>
              <a:t>i</a:t>
            </a:r>
            <a:r>
              <a:rPr lang="en-US" sz="2000" b="0" strike="noStrike" spc="-1" dirty="0">
                <a:solidFill>
                  <a:srgbClr val="000000"/>
                </a:solidFill>
                <a:ea typeface="MS PGothic"/>
              </a:rPr>
              <a:t>==0 &amp;&amp; sum == </a:t>
            </a:r>
            <a:r>
              <a:rPr lang="en-US" sz="2000" b="0" strike="noStrike" spc="-1" dirty="0" err="1">
                <a:solidFill>
                  <a:srgbClr val="000000"/>
                </a:solidFill>
                <a:ea typeface="MS PGothic"/>
              </a:rPr>
              <a:t>arr</a:t>
            </a:r>
            <a:r>
              <a:rPr lang="en-US" sz="2000" b="0" strike="noStrike" spc="-1" dirty="0">
                <a:solidFill>
                  <a:srgbClr val="000000"/>
                </a:solidFill>
                <a:ea typeface="MS PGothic"/>
              </a:rPr>
              <a:t>[0] + ... + </a:t>
            </a:r>
            <a:r>
              <a:rPr lang="en-US" sz="2000" b="0" strike="noStrike" spc="-1" dirty="0" err="1">
                <a:solidFill>
                  <a:srgbClr val="000000"/>
                </a:solidFill>
                <a:ea typeface="MS PGothic"/>
              </a:rPr>
              <a:t>arr</a:t>
            </a:r>
            <a:r>
              <a:rPr lang="en-US" sz="2000" b="0" strike="noStrike" spc="-1" dirty="0">
                <a:solidFill>
                  <a:srgbClr val="000000"/>
                </a:solidFill>
                <a:ea typeface="MS PGothic"/>
              </a:rPr>
              <a:t>[i-1],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strike="noStrike" spc="-1" dirty="0">
                <a:solidFill>
                  <a:srgbClr val="000000"/>
                </a:solidFill>
                <a:ea typeface="MS PGothic"/>
              </a:rPr>
              <a:t>Can't sum to </a:t>
            </a:r>
            <a:r>
              <a:rPr lang="en-US" sz="2000" b="0" strike="noStrike" spc="-1" dirty="0" err="1">
                <a:solidFill>
                  <a:srgbClr val="000000"/>
                </a:solidFill>
                <a:ea typeface="MS PGothic"/>
              </a:rPr>
              <a:t>arr</a:t>
            </a:r>
            <a:r>
              <a:rPr lang="en-US" sz="2000" b="0" strike="noStrike" spc="-1" dirty="0">
                <a:solidFill>
                  <a:srgbClr val="000000"/>
                </a:solidFill>
                <a:ea typeface="MS PGothic"/>
              </a:rPr>
              <a:t>[-1], so no sum takes place</a:t>
            </a:r>
            <a:endParaRPr lang="en-US" sz="2000" b="0" strike="noStrike" spc="-1" dirty="0"/>
          </a:p>
          <a:p>
            <a:endParaRPr lang="en-US" sz="2000" b="0" strike="noStrike" spc="-1" dirty="0">
              <a:latin typeface="Arial"/>
            </a:endParaRPr>
          </a:p>
        </p:txBody>
      </p:sp>
      <p:sp>
        <p:nvSpPr>
          <p:cNvPr id="797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578A0F2E-0B32-49CF-BFA7-F6116ACCFCA9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12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9715B-28D6-4BFE-AA24-A7D0B39EB3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F7376-B615-45B9-B1F3-CA7B68E565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7DC458-6150-42E8-A1FE-DB29409B5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D3B75-95F4-4367-AF77-AE5FE1DE696D}" type="datetimeFigureOut">
              <a:rPr lang="en-US" smtClean="0"/>
              <a:t>2/16/21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C3C4C-D5F9-4A2B-A7D1-B0A0C0F66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BA865-B98C-4DBF-B30D-C233C46A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5A4B-AD95-46A0-BA01-BAB6D2F3A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13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2205E-722A-4E57-9146-EDE40246C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796BD9-343F-4315-B306-09B79D5D4A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D0845-380F-4CD6-B6F1-33DAB52B7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D3B75-95F4-4367-AF77-AE5FE1DE696D}" type="datetimeFigureOut">
              <a:rPr lang="en-US" smtClean="0"/>
              <a:t>2/16/21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A0176-CE28-4F3E-8FE7-64D8E03FB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46BB3-10FD-4FDE-B912-A645A9969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5A4B-AD95-46A0-BA01-BAB6D2F3A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62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C4B30D-5403-45B2-AB06-8C17413061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3FAE06-8FBF-46EE-A6BE-0CE0199712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B8F5B-F361-43EF-8642-7C0D9E231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D3B75-95F4-4367-AF77-AE5FE1DE696D}" type="datetimeFigureOut">
              <a:rPr lang="en-US" smtClean="0"/>
              <a:t>2/16/21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08344-88EF-4F1F-B91A-620744BC1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1DEF5-535F-4D1D-B40D-9CE8DAC99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5A4B-AD95-46A0-BA01-BAB6D2F3A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9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F0FAB3B9-8A52-4730-8621-F3FB7B6E6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pc="-1" dirty="0">
                <a:solidFill>
                  <a:srgbClr val="8B8B8B"/>
                </a:solidFill>
              </a:rPr>
              <a:t>CSCI-2600 Spring 2021</a:t>
            </a:r>
            <a:endParaRPr lang="en-US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19500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7B43A-9D07-43E5-97DF-FE6EA27149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06F88E-7B81-4ACC-8946-4074AE2D8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0F140-42F3-402A-B34E-06806F19F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EEE2-BBEB-417C-A3F8-56D01B92C4D5}" type="datetimeFigureOut">
              <a:rPr lang="en-US" smtClean="0"/>
              <a:t>2/16/21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0C619-D1CE-4DD1-99F2-BABD699D6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C575D-FA20-49DD-9DB9-8CD9FCF50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DED9D-E5DB-4638-A792-469B4054E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13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A9263-A8F5-404A-A97D-1C604FB7C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173A7-DC46-4887-9157-9AE557512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A98D1-8D52-4A2A-8A0C-CF7835B67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EEE2-BBEB-417C-A3F8-56D01B92C4D5}" type="datetimeFigureOut">
              <a:rPr lang="en-US" smtClean="0"/>
              <a:t>2/16/21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71271-CB10-4B96-AC73-C4989D888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-1" dirty="0">
                <a:solidFill>
                  <a:srgbClr val="8B8B8B"/>
                </a:solidFill>
              </a:rPr>
              <a:t>CSCI-2600 Spring 2021</a:t>
            </a:r>
            <a:endParaRPr lang="en-US" spc="-1" dirty="0">
              <a:latin typeface="Times New Roman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2C8B0-D321-44F6-AF3C-E74780903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DED9D-E5DB-4638-A792-469B4054E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55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0AA9F-779A-44FC-AEA8-BEAF8B481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BF145B-FAB2-461B-BD69-771D96C63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F6192-DCD7-49A6-A4F1-79932C7ED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EEE2-BBEB-417C-A3F8-56D01B92C4D5}" type="datetimeFigureOut">
              <a:rPr lang="en-US" smtClean="0"/>
              <a:t>2/16/21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8D962-CF51-4116-8D52-F3FDDAE9D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F7F68-421B-4169-871A-C7B6C5F91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DED9D-E5DB-4638-A792-469B4054E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389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EF2C4-2755-4552-84CD-B7DB0659E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AF950-CB3A-446E-9E64-AE3CEBD423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3AE81C-5C2B-40CC-9C84-16BB7D0321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87BECB-08C4-4B97-8B46-11396D46E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EEE2-BBEB-417C-A3F8-56D01B92C4D5}" type="datetimeFigureOut">
              <a:rPr lang="en-US" smtClean="0"/>
              <a:t>2/16/21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78F836-7DCC-463E-851D-F6AFD7158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8512DB-1B09-44F2-88A2-DFAFEAB32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DED9D-E5DB-4638-A792-469B4054E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77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91396-3776-4225-8ADA-5E8850124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38102-F844-4744-889C-E31A85DE9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733A1A-1E1F-4D91-91C4-88E299DAE4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75D2BE-0F70-4994-B567-1C6EDFE383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254365-7750-4305-9BC2-4734407C8D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D101D0-186C-4854-8560-DC0137A86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EEE2-BBEB-417C-A3F8-56D01B92C4D5}" type="datetimeFigureOut">
              <a:rPr lang="en-US" smtClean="0"/>
              <a:t>2/16/21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2E9C66-1BD0-4DB9-96DD-97E73E062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9C0B0D-A879-4338-AAEC-D46B7DCFC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DED9D-E5DB-4638-A792-469B4054E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9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E269F-50CC-41EB-9311-A51D70F3B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1A64B9-A009-44D2-AA2F-FDABE854C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EEE2-BBEB-417C-A3F8-56D01B92C4D5}" type="datetimeFigureOut">
              <a:rPr lang="en-US" smtClean="0"/>
              <a:t>2/16/21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D3613B-5186-4C51-8C75-9D1536710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75DFF9-4778-4695-AEAF-CEDABFFAB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DED9D-E5DB-4638-A792-469B4054E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42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03F60B-F958-462B-98FA-B95C46DA7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EEE2-BBEB-417C-A3F8-56D01B92C4D5}" type="datetimeFigureOut">
              <a:rPr lang="en-US" smtClean="0"/>
              <a:t>2/16/21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01FA8B-2AD9-46BC-A45D-5C4CBCF41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5F42B9-B411-4674-9E74-C45D51DCA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DED9D-E5DB-4638-A792-469B4054E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83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EC09B-EB4F-464D-8890-6364B7E02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0DD2C-A8E5-4A56-9B22-EF20F25B4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7809B-5FD1-48FB-AFEE-6F743D2B4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D3B75-95F4-4367-AF77-AE5FE1DE696D}" type="datetimeFigureOut">
              <a:rPr lang="en-US" smtClean="0"/>
              <a:t>2/16/21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ED1FA-6A97-4FF6-BDF4-53CA162A1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6B88A-9F82-4BF9-8692-EEE8DDF2E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5A4B-AD95-46A0-BA01-BAB6D2F3A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3058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AF5D2-334D-4308-9FE5-5ED6795D9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03CCB-5BEC-4937-89C4-F9B3DCCA5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07BE09-78BF-4209-A512-BC21C7D1C7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F5B2EA-7F3A-48C4-8812-C1EE7E13C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EEE2-BBEB-417C-A3F8-56D01B92C4D5}" type="datetimeFigureOut">
              <a:rPr lang="en-US" smtClean="0"/>
              <a:t>2/16/21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FC6B78-DFF6-4749-8F01-1ABEC555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CDBF6A-C110-4386-95CD-596FC4569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DED9D-E5DB-4638-A792-469B4054E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38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43EB8-FFC5-433E-880E-BDB45C39E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672DA9-6AC7-410B-878F-1E457AE477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1B5D69-C1B2-440F-B531-280B1E8595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2DDDD5-B819-4350-9E9F-04AD8B58C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EEE2-BBEB-417C-A3F8-56D01B92C4D5}" type="datetimeFigureOut">
              <a:rPr lang="en-US" smtClean="0"/>
              <a:t>2/16/21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1CF8D0-0D04-4D47-A73E-94A90CB11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93740F-68AC-48B2-B7D5-8BC647474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DED9D-E5DB-4638-A792-469B4054E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892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72105-32F4-4961-9F13-39413119D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FB512A-A883-4898-9F7D-A0952FEA61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A2AEF-2D38-4B63-8266-8AAC2DBBD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EEE2-BBEB-417C-A3F8-56D01B92C4D5}" type="datetimeFigureOut">
              <a:rPr lang="en-US" smtClean="0"/>
              <a:t>2/16/21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2D63B-A84C-4B9A-8105-F167AA133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CCAF3-AC3A-442C-AAF3-F87580855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DED9D-E5DB-4638-A792-469B4054E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743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8528C1-7C7E-4B9F-8D78-57FCBFA8F5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6C3E06-F3A8-4B13-8271-738D7A52D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4ACEA-39B9-4295-9C90-C9DAAF137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EEE2-BBEB-417C-A3F8-56D01B92C4D5}" type="datetimeFigureOut">
              <a:rPr lang="en-US" smtClean="0"/>
              <a:t>2/16/21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F4461-F32F-49C2-9AAF-1A0316517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EAFED-9BB5-4D75-8F46-8DFDA3237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DED9D-E5DB-4638-A792-469B4054E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8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B580C-2C1C-4457-BDAD-6F7990B69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80EEFB-B668-4557-95EC-8998357E5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677AC-8EE9-48DC-A897-D40EB3C7F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D3B75-95F4-4367-AF77-AE5FE1DE696D}" type="datetimeFigureOut">
              <a:rPr lang="en-US" smtClean="0"/>
              <a:t>2/16/21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6D737-13E8-4BA1-B74A-C739B099A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FBF23-518D-4B30-BBDE-3FD8DDF60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5A4B-AD95-46A0-BA01-BAB6D2F3A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78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7828A-A933-46D4-9A38-78C11EAC5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E5D2D-7E75-42A1-B360-800A92BD18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FECF2C-AB19-4E43-A88C-8C0BF0EB1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6B8E9E-40BA-4B4B-9430-9637C154B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D3B75-95F4-4367-AF77-AE5FE1DE696D}" type="datetimeFigureOut">
              <a:rPr lang="en-US" smtClean="0"/>
              <a:t>2/16/21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3B9383-0AD0-4F0C-A2EC-8E95F9474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5F06DC-5604-4687-B95F-AC3CC7928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5A4B-AD95-46A0-BA01-BAB6D2F3A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645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3DA45-D9AB-4F6F-A2E9-A41C7FCC2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1C6A5-D464-4CE8-8A51-BAEBDE9A8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66DA19-1DB7-4C66-873D-5FB1B7F08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8AF51F-DD06-4D1C-BAFC-9A4876C817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6B1E88-6543-4717-B68E-D06238A83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9EB1FF-42FF-4E7B-8CA1-86954860E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D3B75-95F4-4367-AF77-AE5FE1DE696D}" type="datetimeFigureOut">
              <a:rPr lang="en-US" smtClean="0"/>
              <a:t>2/16/21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5E7D8-680B-4E8E-928A-9126070FB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8D2D7B-D404-4EB8-A106-C40077CFA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5A4B-AD95-46A0-BA01-BAB6D2F3A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502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80F9A-C046-4F0F-A19E-23C93B5D2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FB743B-F159-404E-B7BD-99739275A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D3B75-95F4-4367-AF77-AE5FE1DE696D}" type="datetimeFigureOut">
              <a:rPr lang="en-US" smtClean="0"/>
              <a:t>2/16/21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FE8EAE-592F-45D3-97D6-6653730D9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-1" dirty="0">
                <a:solidFill>
                  <a:srgbClr val="8B8B8B"/>
                </a:solidFill>
              </a:rPr>
              <a:t>CSCI-2600 Spring 2021</a:t>
            </a:r>
            <a:endParaRPr lang="en-US" spc="-1" dirty="0">
              <a:latin typeface="Times New Roman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79326B-26C0-4564-82D9-FACE4E16A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5A4B-AD95-46A0-BA01-BAB6D2F3A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50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DA46D3-0785-4D9A-8C97-91FCCE8C0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D3B75-95F4-4367-AF77-AE5FE1DE696D}" type="datetimeFigureOut">
              <a:rPr lang="en-US" smtClean="0"/>
              <a:t>2/16/21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FAB3B9-8A52-4730-8621-F3FB7B6E6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-1" dirty="0">
                <a:solidFill>
                  <a:srgbClr val="8B8B8B"/>
                </a:solidFill>
              </a:rPr>
              <a:t>CSCI-2600 Spring 2021</a:t>
            </a:r>
            <a:endParaRPr lang="en-US" spc="-1" dirty="0">
              <a:latin typeface="Times New Roman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62DE79-1F38-4F26-94FA-29D9E3DCE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5A4B-AD95-46A0-BA01-BAB6D2F3A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553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636B6-B095-42CE-9138-2FC15030F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A5CDA-EBA0-468A-8987-53EC21740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734578-72D5-4707-A253-3F2441ED8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33239B-D787-428E-9B76-134BBAACF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D3B75-95F4-4367-AF77-AE5FE1DE696D}" type="datetimeFigureOut">
              <a:rPr lang="en-US" smtClean="0"/>
              <a:t>2/16/21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6BAD85-5846-4FA6-BE61-0372C35B7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2E12F3-0FEE-468F-9AFF-7F8507BCD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5A4B-AD95-46A0-BA01-BAB6D2F3A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149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8F129-6CBD-4F0D-9244-2E262C8E5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B52081-F196-4084-9A79-F77486251F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62C70C-DD05-4005-BDC4-AF659BB8C6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113BA4-82B2-489A-B0E0-D652B92E9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D3B75-95F4-4367-AF77-AE5FE1DE696D}" type="datetimeFigureOut">
              <a:rPr lang="en-US" smtClean="0"/>
              <a:t>2/16/21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E78999-F7C2-41AB-982D-49E9BE17D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A07084-5CEC-4591-BE3A-2915AE213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5A4B-AD95-46A0-BA01-BAB6D2F3A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57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465196-6645-413A-9CCA-CC9E6AF4D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7C4B92-C97D-4D7E-B1E8-6F29DC725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38433-25C5-484A-BAC8-2FA9DF7316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D3B75-95F4-4367-AF77-AE5FE1DE696D}" type="datetimeFigureOut">
              <a:rPr lang="en-US" smtClean="0"/>
              <a:t>2/16/21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C1F17-74B1-4E02-B983-3AB44CCA9F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pc="-1" dirty="0">
                <a:solidFill>
                  <a:srgbClr val="8B8B8B"/>
                </a:solidFill>
              </a:rPr>
              <a:t>CSCI-2600 Spring 2021</a:t>
            </a:r>
            <a:endParaRPr lang="en-US" spc="-1" dirty="0">
              <a:latin typeface="Times New Roman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24C2F-FD30-46E0-8819-D1B9142B5B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5A4B-AD95-46A0-BA01-BAB6D2F3A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096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008E85-978E-4637-A081-703280007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8FFB95-C73D-459A-AC87-88A06B105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B46D3-6966-4C10-8029-FFA126378E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2EEE2-BBEB-417C-A3F8-56D01B92C4D5}" type="datetimeFigureOut">
              <a:rPr lang="en-US" smtClean="0"/>
              <a:t>2/16/21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6C243-FF0C-497A-8CD9-BA132DE9C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pc="-1" dirty="0">
                <a:solidFill>
                  <a:srgbClr val="8B8B8B"/>
                </a:solidFill>
              </a:rPr>
              <a:t>CSCI-2600 Spring 2021</a:t>
            </a:r>
            <a:endParaRPr lang="en-US" spc="-1" dirty="0">
              <a:latin typeface="Times New Roman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C9358-7E79-400D-9816-863F9698E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DED9D-E5DB-4638-A792-469B4054E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E751E7C-49C8-4C84-A05C-9A505F04A2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Loops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432938-AE83-48D3-81A4-E96D5CD89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689" y="4220190"/>
            <a:ext cx="3765187" cy="170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986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latin typeface="Calibri Light"/>
              </a:rPr>
              <a:t>Reasoning about Loops</a:t>
            </a:r>
            <a:endParaRPr lang="en-US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9" name="TextShape 2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CSCI-2600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500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99A62534-7D7E-4548-ADC0-D60B8969E690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10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501" name="CustomShape 4"/>
          <p:cNvSpPr/>
          <p:nvPr/>
        </p:nvSpPr>
        <p:spPr>
          <a:xfrm>
            <a:off x="2300228" y="1690200"/>
            <a:ext cx="7228080" cy="393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ea typeface="MS PGothic"/>
              </a:rPr>
              <a:t>Partial Correctness</a:t>
            </a:r>
            <a:endParaRPr lang="en-US" sz="1800" b="0" strike="noStrike" spc="-1" dirty="0"/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ea typeface="MS PGothic"/>
              </a:rPr>
              <a:t>-- Establish and prove the loop invariant (LI) using computational induction</a:t>
            </a:r>
            <a:endParaRPr lang="en-US" sz="1800" b="0" strike="noStrike" spc="-1" dirty="0"/>
          </a:p>
          <a:p>
            <a:pPr>
              <a:lnSpc>
                <a:spcPct val="100000"/>
              </a:lnSpc>
            </a:pPr>
            <a:endParaRPr lang="en-US" sz="1800" b="0" strike="noStrike" spc="-1" dirty="0"/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ea typeface="MS PGothic"/>
              </a:rPr>
              <a:t>-- Loop exit condition and the LI must imply the desired postcondition</a:t>
            </a:r>
            <a:endParaRPr lang="en-US" sz="1800" b="0" strike="noStrike" spc="-1" dirty="0"/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ea typeface="MS PGothic"/>
              </a:rPr>
              <a:t>   -- </a:t>
            </a:r>
            <a:r>
              <a:rPr lang="en-US" dirty="0"/>
              <a:t>¬ (</a:t>
            </a:r>
            <a:r>
              <a:rPr lang="en-US" sz="1800" b="0" strike="noStrike" spc="-1" dirty="0" err="1">
                <a:solidFill>
                  <a:srgbClr val="000000"/>
                </a:solidFill>
                <a:ea typeface="MS PGothic"/>
              </a:rPr>
              <a:t>i</a:t>
            </a:r>
            <a:r>
              <a:rPr lang="en-US" sz="1800" b="0" strike="noStrike" spc="-1" dirty="0">
                <a:solidFill>
                  <a:srgbClr val="000000"/>
                </a:solidFill>
                <a:ea typeface="MS PGothic"/>
              </a:rPr>
              <a:t> &gt; 0) (loop exit condition) and (</a:t>
            </a:r>
            <a:r>
              <a:rPr lang="en-US" spc="-1" dirty="0" err="1">
                <a:solidFill>
                  <a:srgbClr val="000000"/>
                </a:solidFill>
                <a:ea typeface="MS PGothic"/>
              </a:rPr>
              <a:t>i</a:t>
            </a:r>
            <a:r>
              <a:rPr lang="en-US" spc="-1" dirty="0">
                <a:latin typeface="Arial"/>
                <a:ea typeface="MS PGothic"/>
              </a:rPr>
              <a:t> </a:t>
            </a:r>
            <a:r>
              <a:rPr lang="en-US" spc="-1" dirty="0">
                <a:ea typeface="MS PGothic"/>
              </a:rPr>
              <a:t>≥ 0</a:t>
            </a:r>
            <a:r>
              <a:rPr lang="en-US" spc="-1" dirty="0">
                <a:solidFill>
                  <a:srgbClr val="000000"/>
                </a:solidFill>
                <a:ea typeface="MS PGothic"/>
              </a:rPr>
              <a:t> ^ </a:t>
            </a:r>
            <a:r>
              <a:rPr lang="en-US" sz="1800" b="0" strike="noStrike" spc="-1" dirty="0" err="1">
                <a:solidFill>
                  <a:srgbClr val="000000"/>
                </a:solidFill>
                <a:ea typeface="MS PGothic"/>
              </a:rPr>
              <a:t>i+z</a:t>
            </a:r>
            <a:r>
              <a:rPr lang="en-US" sz="1800" b="0" strike="noStrike" spc="-1" dirty="0">
                <a:solidFill>
                  <a:srgbClr val="000000"/>
                </a:solidFill>
                <a:ea typeface="MS PGothic"/>
              </a:rPr>
              <a:t>=x) (LI) imply z=x</a:t>
            </a:r>
            <a:endParaRPr lang="en-US" sz="1800" b="0" strike="noStrike" spc="-1" dirty="0"/>
          </a:p>
          <a:p>
            <a:pPr>
              <a:lnSpc>
                <a:spcPct val="100000"/>
              </a:lnSpc>
            </a:pPr>
            <a:endParaRPr lang="en-US" sz="1800" b="0" strike="noStrike" spc="-1" dirty="0"/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ea typeface="MS PGothic"/>
              </a:rPr>
              <a:t>Termination</a:t>
            </a:r>
            <a:endParaRPr lang="en-US" sz="1800" b="0" strike="noStrike" spc="-1" dirty="0"/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ea typeface="MS PGothic"/>
              </a:rPr>
              <a:t>-- Establish some </a:t>
            </a:r>
            <a:r>
              <a:rPr lang="en-US" sz="1800" b="0" strike="noStrike" spc="-1" dirty="0">
                <a:solidFill>
                  <a:srgbClr val="FF0000"/>
                </a:solidFill>
                <a:ea typeface="MS PGothic"/>
              </a:rPr>
              <a:t>decrementing function </a:t>
            </a:r>
            <a:r>
              <a:rPr lang="en-US" sz="1800" b="0" strike="noStrike" spc="-1" dirty="0">
                <a:solidFill>
                  <a:srgbClr val="000000"/>
                </a:solidFill>
                <a:ea typeface="MS PGothic"/>
              </a:rPr>
              <a:t>D such that</a:t>
            </a: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ea typeface="MS PGothic"/>
              </a:rPr>
              <a:t>	D = minimum value implies loop exit condition</a:t>
            </a:r>
            <a:endParaRPr lang="en-US" sz="1800" b="0" strike="noStrike" spc="-1" dirty="0"/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ea typeface="MS PGothic"/>
              </a:rPr>
              <a:t>   		</a:t>
            </a:r>
            <a:r>
              <a:rPr lang="en-US" sz="1800" b="1" strike="noStrike" spc="-1" dirty="0">
                <a:solidFill>
                  <a:srgbClr val="000000"/>
                </a:solidFill>
                <a:ea typeface="MS PGothic"/>
              </a:rPr>
              <a:t>D = minimum =&gt; </a:t>
            </a:r>
            <a:r>
              <a:rPr lang="en-US" b="1" dirty="0"/>
              <a:t>¬ </a:t>
            </a:r>
            <a:r>
              <a:rPr lang="en-US" sz="1800" b="1" strike="noStrike" spc="-1" dirty="0">
                <a:solidFill>
                  <a:srgbClr val="000000"/>
                </a:solidFill>
                <a:ea typeface="MS PGothic"/>
              </a:rPr>
              <a:t>b</a:t>
            </a:r>
            <a:endParaRPr lang="en-US" sz="1800" b="1" strike="noStrike" spc="-1" dirty="0"/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ea typeface="MS PGothic"/>
              </a:rPr>
              <a:t>        		b is the loop condition</a:t>
            </a:r>
          </a:p>
          <a:p>
            <a:r>
              <a:rPr lang="en-US" spc="-1" dirty="0">
                <a:solidFill>
                  <a:srgbClr val="000000"/>
                </a:solidFill>
                <a:ea typeface="MS PGothic"/>
              </a:rPr>
              <a:t> 	D decreases at each loop iteration.</a:t>
            </a:r>
            <a:endParaRPr lang="en-US" spc="-1" dirty="0"/>
          </a:p>
          <a:p>
            <a:pPr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ea typeface="MS PGothic"/>
              </a:rPr>
              <a:t>   	Show that D reaches its minimum</a:t>
            </a:r>
            <a:endParaRPr lang="en-US" sz="1800" b="0" strike="noStrike" spc="-1" dirty="0">
              <a:solidFill>
                <a:srgbClr val="000000"/>
              </a:solidFill>
              <a:ea typeface="MS PGothic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ea typeface="MS PGothic"/>
              </a:rPr>
              <a:t>    	Ideally minimum D = 0</a:t>
            </a:r>
            <a:endParaRPr lang="en-US" sz="1800" b="0" strike="noStrike" spc="-1" dirty="0"/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Example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3" name="TextShape 2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CSCI-2600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504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9FD82B16-126D-43C9-BCA9-A89EABAD32AC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11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505" name="CustomShape 4"/>
          <p:cNvSpPr/>
          <p:nvPr/>
        </p:nvSpPr>
        <p:spPr>
          <a:xfrm>
            <a:off x="1772405" y="1787542"/>
            <a:ext cx="8209495" cy="338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70C0"/>
                </a:solidFill>
                <a:latin typeface="Tahoma"/>
                <a:ea typeface="MS PGothic"/>
              </a:rPr>
              <a:t> </a:t>
            </a:r>
            <a:r>
              <a:rPr lang="en-US" sz="1800" b="1" strike="noStrike" spc="-1" dirty="0">
                <a:solidFill>
                  <a:srgbClr val="0070C0"/>
                </a:solidFill>
                <a:latin typeface="Tahoma"/>
                <a:ea typeface="MS PGothic"/>
              </a:rPr>
              <a:t>precondition:</a:t>
            </a:r>
            <a:r>
              <a:rPr lang="en-US" sz="1800" b="0" strike="noStrike" spc="-1" dirty="0">
                <a:solidFill>
                  <a:srgbClr val="0070C0"/>
                </a:solidFill>
                <a:latin typeface="Tahoma"/>
                <a:ea typeface="MS PGothic"/>
              </a:rPr>
              <a:t> </a:t>
            </a:r>
            <a:r>
              <a:rPr lang="en-US" sz="1800" b="0" strike="noStrike" spc="-1" dirty="0" err="1">
                <a:solidFill>
                  <a:srgbClr val="0070C0"/>
                </a:solidFill>
                <a:latin typeface="Tahoma"/>
                <a:ea typeface="MS PGothic"/>
              </a:rPr>
              <a:t>arr</a:t>
            </a:r>
            <a:r>
              <a:rPr lang="en-US" sz="1800" b="0" strike="noStrike" spc="-1" dirty="0">
                <a:solidFill>
                  <a:srgbClr val="0070C0"/>
                </a:solidFill>
                <a:latin typeface="Tahoma"/>
                <a:ea typeface="MS PGothic"/>
              </a:rPr>
              <a:t> !</a:t>
            </a:r>
            <a:r>
              <a:rPr lang="en-US" spc="-1" dirty="0">
                <a:solidFill>
                  <a:srgbClr val="0070C0"/>
                </a:solidFill>
                <a:latin typeface="Tahoma"/>
                <a:ea typeface="MS PGothic"/>
              </a:rPr>
              <a:t>= null ^ </a:t>
            </a:r>
            <a:r>
              <a:rPr lang="en-US" sz="1800" b="0" strike="noStrike" spc="-1" dirty="0" err="1">
                <a:solidFill>
                  <a:srgbClr val="0070C0"/>
                </a:solidFill>
                <a:latin typeface="Tahoma"/>
                <a:ea typeface="MS PGothic"/>
              </a:rPr>
              <a:t>arr.length</a:t>
            </a:r>
            <a:r>
              <a:rPr lang="en-US" sz="1800" b="0" strike="noStrike" spc="-1" dirty="0">
                <a:solidFill>
                  <a:srgbClr val="0070C0"/>
                </a:solidFill>
                <a:latin typeface="Tahoma"/>
                <a:ea typeface="MS PGothic"/>
              </a:rPr>
              <a:t> = </a:t>
            </a:r>
            <a:r>
              <a:rPr lang="en-US" sz="1800" b="0" strike="noStrike" spc="-1" dirty="0" err="1">
                <a:solidFill>
                  <a:srgbClr val="0070C0"/>
                </a:solidFill>
                <a:latin typeface="Tahoma"/>
                <a:ea typeface="MS PGothic"/>
              </a:rPr>
              <a:t>len</a:t>
            </a:r>
            <a:r>
              <a:rPr lang="en-US" sz="1800" b="0" strike="noStrike" spc="-1" dirty="0">
                <a:solidFill>
                  <a:srgbClr val="0070C0"/>
                </a:solidFill>
                <a:latin typeface="Tahoma"/>
                <a:ea typeface="MS PGothic"/>
              </a:rPr>
              <a:t>  </a:t>
            </a:r>
            <a:r>
              <a:rPr lang="en-US" spc="-1" dirty="0">
                <a:solidFill>
                  <a:srgbClr val="0070C0"/>
                </a:solidFill>
                <a:latin typeface="Tahoma"/>
                <a:ea typeface="MS PGothic"/>
              </a:rPr>
              <a:t>^</a:t>
            </a:r>
            <a:r>
              <a:rPr lang="en-US" sz="1800" b="0" strike="noStrike" spc="-1" dirty="0">
                <a:solidFill>
                  <a:srgbClr val="0070C0"/>
                </a:solidFill>
                <a:latin typeface="Tahoma"/>
                <a:ea typeface="MS PGothic"/>
              </a:rPr>
              <a:t>  </a:t>
            </a:r>
            <a:r>
              <a:rPr lang="en-US" sz="1800" b="0" strike="noStrike" spc="-1" dirty="0" err="1">
                <a:solidFill>
                  <a:srgbClr val="0070C0"/>
                </a:solidFill>
                <a:latin typeface="Tahoma"/>
                <a:ea typeface="MS PGothic"/>
              </a:rPr>
              <a:t>len</a:t>
            </a:r>
            <a:r>
              <a:rPr lang="en-US" sz="1800" b="0" strike="noStrike" spc="-1" dirty="0">
                <a:solidFill>
                  <a:srgbClr val="0070C0"/>
                </a:solidFill>
                <a:latin typeface="Tahoma"/>
                <a:ea typeface="MS PGothic"/>
              </a:rPr>
              <a:t> &gt;= 0; assume </a:t>
            </a:r>
            <a:r>
              <a:rPr lang="en-US" sz="1800" b="0" strike="noStrike" spc="-1" dirty="0" err="1">
                <a:solidFill>
                  <a:srgbClr val="0070C0"/>
                </a:solidFill>
                <a:latin typeface="Tahoma"/>
                <a:ea typeface="MS PGothic"/>
              </a:rPr>
              <a:t>ints</a:t>
            </a:r>
            <a:endParaRPr lang="en-US" sz="1800" b="0" strike="noStrike" spc="-1" dirty="0">
              <a:solidFill>
                <a:srgbClr val="0070C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 int sum = 0;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 int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ahoma"/>
                <a:ea typeface="MS PGothic"/>
              </a:rPr>
              <a:t>i</a:t>
            </a: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= 0;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 while (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ahoma"/>
                <a:ea typeface="MS PGothic"/>
              </a:rPr>
              <a:t>i</a:t>
            </a: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&lt;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ahoma"/>
                <a:ea typeface="MS PGothic"/>
              </a:rPr>
              <a:t>len</a:t>
            </a: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) {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   sum = sum +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ahoma"/>
                <a:ea typeface="MS PGothic"/>
              </a:rPr>
              <a:t>arr</a:t>
            </a: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[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ahoma"/>
                <a:ea typeface="MS PGothic"/>
              </a:rPr>
              <a:t>i</a:t>
            </a: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];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  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ahoma"/>
                <a:ea typeface="MS PGothic"/>
              </a:rPr>
              <a:t>i</a:t>
            </a: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=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ahoma"/>
                <a:ea typeface="MS PGothic"/>
              </a:rPr>
              <a:t>i</a:t>
            </a: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+ 1;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 }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 </a:t>
            </a:r>
            <a:r>
              <a:rPr lang="en-US" sz="1800" b="1" strike="noStrike" spc="-1" dirty="0">
                <a:solidFill>
                  <a:srgbClr val="0070C0"/>
                </a:solidFill>
                <a:latin typeface="Tahoma"/>
                <a:ea typeface="MS PGothic"/>
              </a:rPr>
              <a:t>postcondition:</a:t>
            </a:r>
            <a:r>
              <a:rPr lang="en-US" sz="1800" b="0" strike="noStrike" spc="-1" dirty="0">
                <a:solidFill>
                  <a:srgbClr val="0070C0"/>
                </a:solidFill>
                <a:latin typeface="Tahoma"/>
                <a:ea typeface="MS PGothic"/>
              </a:rPr>
              <a:t> (result is the sum of all elements in array </a:t>
            </a:r>
            <a:r>
              <a:rPr lang="en-US" sz="1800" b="0" strike="noStrike" spc="-1" dirty="0" err="1">
                <a:solidFill>
                  <a:srgbClr val="0070C0"/>
                </a:solidFill>
                <a:latin typeface="Tahoma"/>
                <a:ea typeface="MS PGothic"/>
              </a:rPr>
              <a:t>arr</a:t>
            </a:r>
            <a:r>
              <a:rPr lang="en-US" sz="1800" b="0" strike="noStrike" spc="-1" dirty="0">
                <a:solidFill>
                  <a:srgbClr val="0070C0"/>
                </a:solidFill>
                <a:latin typeface="Tahoma"/>
                <a:ea typeface="MS PGothic"/>
              </a:rPr>
              <a:t>)</a:t>
            </a:r>
            <a:endParaRPr lang="en-US" sz="1800" b="0" strike="noStrike" spc="-1" dirty="0">
              <a:solidFill>
                <a:srgbClr val="0070C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70C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70C0"/>
                </a:solidFill>
                <a:latin typeface="Tahoma"/>
                <a:ea typeface="MS PGothic"/>
              </a:rPr>
              <a:t>                 sum = </a:t>
            </a:r>
            <a:r>
              <a:rPr lang="en-US" sz="1800" b="0" strike="noStrike" spc="-1" dirty="0" err="1">
                <a:solidFill>
                  <a:srgbClr val="0070C0"/>
                </a:solidFill>
                <a:latin typeface="Tahoma"/>
                <a:ea typeface="MS PGothic"/>
              </a:rPr>
              <a:t>arr</a:t>
            </a:r>
            <a:r>
              <a:rPr lang="en-US" sz="1800" b="0" strike="noStrike" spc="-1" dirty="0">
                <a:solidFill>
                  <a:srgbClr val="0070C0"/>
                </a:solidFill>
                <a:latin typeface="Tahoma"/>
                <a:ea typeface="MS PGothic"/>
              </a:rPr>
              <a:t>[0] + </a:t>
            </a:r>
            <a:r>
              <a:rPr lang="en-US" sz="1800" b="0" strike="noStrike" spc="-1" dirty="0" err="1">
                <a:solidFill>
                  <a:srgbClr val="0070C0"/>
                </a:solidFill>
                <a:latin typeface="Tahoma"/>
                <a:ea typeface="MS PGothic"/>
              </a:rPr>
              <a:t>arr</a:t>
            </a:r>
            <a:r>
              <a:rPr lang="en-US" sz="1800" b="0" strike="noStrike" spc="-1" dirty="0">
                <a:solidFill>
                  <a:srgbClr val="0070C0"/>
                </a:solidFill>
                <a:latin typeface="Tahoma"/>
                <a:ea typeface="MS PGothic"/>
              </a:rPr>
              <a:t>[1] + ... + </a:t>
            </a:r>
            <a:r>
              <a:rPr lang="en-US" sz="1800" b="0" strike="noStrike" spc="-1" dirty="0" err="1">
                <a:solidFill>
                  <a:srgbClr val="0070C0"/>
                </a:solidFill>
                <a:latin typeface="Tahoma"/>
                <a:ea typeface="MS PGothic"/>
              </a:rPr>
              <a:t>arr</a:t>
            </a:r>
            <a:r>
              <a:rPr lang="en-US" sz="1800" b="0" strike="noStrike" spc="-1" dirty="0">
                <a:solidFill>
                  <a:srgbClr val="0070C0"/>
                </a:solidFill>
                <a:latin typeface="Tahoma"/>
                <a:ea typeface="MS PGothic"/>
              </a:rPr>
              <a:t>[arr.length-1]</a:t>
            </a:r>
            <a:endParaRPr lang="en-US" sz="1800" b="0" strike="noStrike" spc="-1" dirty="0">
              <a:solidFill>
                <a:srgbClr val="0070C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TextShape 1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CSCI-2600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507" name="TextShape 2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21F46CC9-5AB0-44A4-8DB5-1910DA5247AD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12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508" name="CustomShape 3"/>
          <p:cNvSpPr/>
          <p:nvPr/>
        </p:nvSpPr>
        <p:spPr>
          <a:xfrm>
            <a:off x="3435136" y="0"/>
            <a:ext cx="8112429" cy="590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 </a:t>
            </a:r>
            <a:r>
              <a:rPr lang="en-US" sz="1600" b="0" strike="noStrike" spc="-1" dirty="0">
                <a:solidFill>
                  <a:srgbClr val="000000"/>
                </a:solidFill>
                <a:ea typeface="MS PGothic"/>
              </a:rPr>
              <a:t>LI:  </a:t>
            </a:r>
            <a:r>
              <a:rPr lang="en-US" sz="1600" b="0" strike="noStrike" spc="-1" dirty="0" err="1">
                <a:solidFill>
                  <a:srgbClr val="000000"/>
                </a:solidFill>
                <a:ea typeface="MS PGothic"/>
              </a:rPr>
              <a:t>i</a:t>
            </a:r>
            <a:r>
              <a:rPr lang="en-US" sz="1600" b="0" strike="noStrike" spc="-1" dirty="0">
                <a:solidFill>
                  <a:srgbClr val="000000"/>
                </a:solidFill>
                <a:ea typeface="MS PGothic"/>
              </a:rPr>
              <a:t> &lt;= </a:t>
            </a:r>
            <a:r>
              <a:rPr lang="en-US" sz="1600" b="0" strike="noStrike" spc="-1" dirty="0" err="1">
                <a:solidFill>
                  <a:srgbClr val="000000"/>
                </a:solidFill>
                <a:ea typeface="MS PGothic"/>
              </a:rPr>
              <a:t>len</a:t>
            </a:r>
            <a:r>
              <a:rPr lang="en-US" sz="1600" b="0" strike="noStrike" spc="-1" dirty="0">
                <a:solidFill>
                  <a:srgbClr val="000000"/>
                </a:solidFill>
                <a:ea typeface="MS PGothic"/>
              </a:rPr>
              <a:t>  ^ sum = </a:t>
            </a:r>
            <a:r>
              <a:rPr lang="en-US" sz="1600" b="0" strike="noStrike" spc="-1" dirty="0" err="1">
                <a:solidFill>
                  <a:srgbClr val="000000"/>
                </a:solidFill>
                <a:ea typeface="MS PGothic"/>
              </a:rPr>
              <a:t>arr</a:t>
            </a:r>
            <a:r>
              <a:rPr lang="en-US" sz="1600" b="0" strike="noStrike" spc="-1" dirty="0">
                <a:solidFill>
                  <a:srgbClr val="000000"/>
                </a:solidFill>
                <a:ea typeface="MS PGothic"/>
              </a:rPr>
              <a:t>[0] + ... + </a:t>
            </a:r>
            <a:r>
              <a:rPr lang="en-US" sz="1600" b="0" strike="noStrike" spc="-1" dirty="0" err="1">
                <a:solidFill>
                  <a:srgbClr val="000000"/>
                </a:solidFill>
                <a:ea typeface="MS PGothic"/>
              </a:rPr>
              <a:t>arr</a:t>
            </a:r>
            <a:r>
              <a:rPr lang="en-US" sz="1600" b="0" strike="noStrike" spc="-1" dirty="0">
                <a:solidFill>
                  <a:srgbClr val="000000"/>
                </a:solidFill>
                <a:ea typeface="MS PGothic"/>
              </a:rPr>
              <a:t>[i-1]</a:t>
            </a:r>
            <a:endParaRPr lang="en-US" sz="1600" b="0" strike="noStrike" spc="-1" dirty="0"/>
          </a:p>
          <a:p>
            <a:pPr>
              <a:lnSpc>
                <a:spcPct val="100000"/>
              </a:lnSpc>
            </a:pPr>
            <a:endParaRPr lang="en-US" sz="1600" b="0" strike="noStrike" spc="-1" dirty="0"/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ea typeface="MS PGothic"/>
              </a:rPr>
              <a:t>(1) BASE CASE:  does the LI hold before the loop?</a:t>
            </a:r>
            <a:endParaRPr lang="en-US" sz="1600" b="0" strike="noStrike" spc="-1" dirty="0"/>
          </a:p>
          <a:p>
            <a:pPr>
              <a:lnSpc>
                <a:spcPct val="100000"/>
              </a:lnSpc>
            </a:pPr>
            <a:endParaRPr lang="en-US" sz="1600" b="0" strike="noStrike" spc="-1" dirty="0"/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ea typeface="MS PGothic"/>
              </a:rPr>
              <a:t>      </a:t>
            </a:r>
            <a:r>
              <a:rPr lang="en-US" sz="1600" b="0" strike="noStrike" spc="-1" dirty="0" err="1">
                <a:solidFill>
                  <a:srgbClr val="000000"/>
                </a:solidFill>
                <a:ea typeface="MS PGothic"/>
              </a:rPr>
              <a:t>i</a:t>
            </a:r>
            <a:r>
              <a:rPr lang="en-US" sz="1600" b="0" strike="noStrike" spc="-1" dirty="0">
                <a:solidFill>
                  <a:srgbClr val="000000"/>
                </a:solidFill>
                <a:ea typeface="MS PGothic"/>
              </a:rPr>
              <a:t> &lt;= </a:t>
            </a:r>
            <a:r>
              <a:rPr lang="en-US" sz="1600" b="0" strike="noStrike" spc="-1" dirty="0" err="1">
                <a:solidFill>
                  <a:srgbClr val="000000"/>
                </a:solidFill>
                <a:ea typeface="MS PGothic"/>
              </a:rPr>
              <a:t>len</a:t>
            </a:r>
            <a:r>
              <a:rPr lang="en-US" sz="1600" b="0" strike="noStrike" spc="-1" dirty="0">
                <a:solidFill>
                  <a:srgbClr val="000000"/>
                </a:solidFill>
                <a:ea typeface="MS PGothic"/>
              </a:rPr>
              <a:t> ^ sum = </a:t>
            </a:r>
            <a:r>
              <a:rPr lang="en-US" sz="1600" b="0" strike="noStrike" spc="-1" dirty="0" err="1">
                <a:solidFill>
                  <a:srgbClr val="000000"/>
                </a:solidFill>
                <a:ea typeface="MS PGothic"/>
              </a:rPr>
              <a:t>arr</a:t>
            </a:r>
            <a:r>
              <a:rPr lang="en-US" sz="1600" b="0" strike="noStrike" spc="-1" dirty="0">
                <a:solidFill>
                  <a:srgbClr val="000000"/>
                </a:solidFill>
                <a:ea typeface="MS PGothic"/>
              </a:rPr>
              <a:t>[0] + ... + </a:t>
            </a:r>
            <a:r>
              <a:rPr lang="en-US" sz="1600" b="0" strike="noStrike" spc="-1" dirty="0" err="1">
                <a:solidFill>
                  <a:srgbClr val="000000"/>
                </a:solidFill>
                <a:ea typeface="MS PGothic"/>
              </a:rPr>
              <a:t>arr</a:t>
            </a:r>
            <a:r>
              <a:rPr lang="en-US" sz="1600" b="0" strike="noStrike" spc="-1" dirty="0">
                <a:solidFill>
                  <a:srgbClr val="000000"/>
                </a:solidFill>
                <a:ea typeface="MS PGothic"/>
              </a:rPr>
              <a:t>[i-1]</a:t>
            </a:r>
            <a:endParaRPr lang="en-US" sz="1600" b="0" strike="noStrike" spc="-1" dirty="0"/>
          </a:p>
          <a:p>
            <a:pPr>
              <a:lnSpc>
                <a:spcPct val="100000"/>
              </a:lnSpc>
            </a:pPr>
            <a:endParaRPr lang="en-US" sz="1600" b="0" strike="noStrike" spc="-1" dirty="0"/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ea typeface="MS PGothic"/>
              </a:rPr>
              <a:t>    the LI holds, given that </a:t>
            </a:r>
            <a:r>
              <a:rPr lang="en-US" sz="1600" b="0" strike="noStrike" spc="-1" dirty="0" err="1">
                <a:solidFill>
                  <a:srgbClr val="000000"/>
                </a:solidFill>
                <a:ea typeface="MS PGothic"/>
              </a:rPr>
              <a:t>i</a:t>
            </a:r>
            <a:r>
              <a:rPr lang="en-US" sz="1600" b="0" strike="noStrike" spc="-1" dirty="0">
                <a:solidFill>
                  <a:srgbClr val="000000"/>
                </a:solidFill>
                <a:ea typeface="MS PGothic"/>
              </a:rPr>
              <a:t> = 0 and that no values from</a:t>
            </a:r>
            <a:endParaRPr lang="en-US" sz="1600" b="0" strike="noStrike" spc="-1" dirty="0"/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ea typeface="MS PGothic"/>
              </a:rPr>
              <a:t>     the array </a:t>
            </a:r>
            <a:r>
              <a:rPr lang="en-US" sz="1600" b="0" strike="noStrike" spc="-1" dirty="0" err="1">
                <a:solidFill>
                  <a:srgbClr val="000000"/>
                </a:solidFill>
                <a:ea typeface="MS PGothic"/>
              </a:rPr>
              <a:t>arr</a:t>
            </a:r>
            <a:r>
              <a:rPr lang="en-US" sz="1600" b="0" strike="noStrike" spc="-1" dirty="0">
                <a:solidFill>
                  <a:srgbClr val="000000"/>
                </a:solidFill>
                <a:ea typeface="MS PGothic"/>
              </a:rPr>
              <a:t> have been summed yet. sum is initially 0.</a:t>
            </a: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ea typeface="MS PGothic"/>
              </a:rPr>
              <a:t>   </a:t>
            </a:r>
            <a:r>
              <a:rPr lang="en-US" sz="1600" spc="-1" dirty="0">
                <a:solidFill>
                  <a:srgbClr val="000000"/>
                </a:solidFill>
                <a:ea typeface="MS PGothic"/>
              </a:rPr>
              <a:t>  (</a:t>
            </a:r>
            <a:r>
              <a:rPr lang="en-US" sz="1600" spc="-1" dirty="0" err="1">
                <a:solidFill>
                  <a:srgbClr val="000000"/>
                </a:solidFill>
                <a:ea typeface="MS PGothic"/>
              </a:rPr>
              <a:t>i</a:t>
            </a:r>
            <a:r>
              <a:rPr lang="en-US" sz="1600" spc="-1" dirty="0">
                <a:solidFill>
                  <a:srgbClr val="000000"/>
                </a:solidFill>
                <a:ea typeface="MS PGothic"/>
              </a:rPr>
              <a:t> &lt;= </a:t>
            </a:r>
            <a:r>
              <a:rPr lang="en-US" sz="1600" spc="-1" dirty="0" err="1">
                <a:solidFill>
                  <a:srgbClr val="000000"/>
                </a:solidFill>
                <a:ea typeface="MS PGothic"/>
              </a:rPr>
              <a:t>len</a:t>
            </a:r>
            <a:r>
              <a:rPr lang="en-US" sz="1600" spc="-1" dirty="0">
                <a:solidFill>
                  <a:srgbClr val="000000"/>
                </a:solidFill>
                <a:ea typeface="MS PGothic"/>
              </a:rPr>
              <a:t>) = (</a:t>
            </a:r>
            <a:r>
              <a:rPr lang="en-US" sz="1600" b="0" strike="noStrike" spc="-1" dirty="0">
                <a:solidFill>
                  <a:srgbClr val="000000"/>
                </a:solidFill>
                <a:ea typeface="MS PGothic"/>
              </a:rPr>
              <a:t>0 &lt;= </a:t>
            </a:r>
            <a:r>
              <a:rPr lang="en-US" sz="1600" b="0" strike="noStrike" spc="-1" dirty="0" err="1">
                <a:solidFill>
                  <a:srgbClr val="000000"/>
                </a:solidFill>
                <a:ea typeface="MS PGothic"/>
              </a:rPr>
              <a:t>len</a:t>
            </a:r>
            <a:r>
              <a:rPr lang="en-US" sz="1600" b="0" strike="noStrike" spc="-1" dirty="0">
                <a:solidFill>
                  <a:srgbClr val="000000"/>
                </a:solidFill>
                <a:ea typeface="MS PGothic"/>
              </a:rPr>
              <a:t>) by precondition</a:t>
            </a:r>
            <a:endParaRPr lang="en-US" sz="1600" b="0" strike="noStrike" spc="-1" dirty="0"/>
          </a:p>
          <a:p>
            <a:pPr>
              <a:lnSpc>
                <a:spcPct val="100000"/>
              </a:lnSpc>
            </a:pPr>
            <a:endParaRPr lang="en-US" sz="1600" b="0" strike="noStrike" spc="-1" dirty="0"/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ea typeface="MS PGothic"/>
              </a:rPr>
              <a:t>(2) INDUCTION: assume the LI holds at iteration k, does it hold</a:t>
            </a:r>
            <a:endParaRPr lang="en-US" sz="1600" b="0" strike="noStrike" spc="-1" dirty="0"/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ea typeface="MS PGothic"/>
              </a:rPr>
              <a:t>      at iteration k+1?</a:t>
            </a:r>
            <a:endParaRPr lang="en-US" sz="1600" b="0" strike="noStrike" spc="-1" dirty="0"/>
          </a:p>
          <a:p>
            <a:pPr>
              <a:lnSpc>
                <a:spcPct val="100000"/>
              </a:lnSpc>
            </a:pPr>
            <a:endParaRPr lang="en-US" sz="1600" b="0" strike="noStrike" spc="-1" dirty="0"/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ea typeface="MS PGothic"/>
              </a:rPr>
              <a:t>    </a:t>
            </a:r>
            <a:r>
              <a:rPr lang="en-US" sz="1600" b="0" strike="noStrike" spc="-1" dirty="0" err="1">
                <a:solidFill>
                  <a:srgbClr val="000000"/>
                </a:solidFill>
                <a:ea typeface="MS PGothic"/>
              </a:rPr>
              <a:t>sum_new</a:t>
            </a:r>
            <a:r>
              <a:rPr lang="en-US" sz="1600" b="0" strike="noStrike" spc="-1" dirty="0">
                <a:solidFill>
                  <a:srgbClr val="000000"/>
                </a:solidFill>
                <a:ea typeface="MS PGothic"/>
              </a:rPr>
              <a:t> == sum + </a:t>
            </a:r>
            <a:r>
              <a:rPr lang="en-US" sz="1600" b="0" strike="noStrike" spc="-1" dirty="0" err="1">
                <a:solidFill>
                  <a:srgbClr val="000000"/>
                </a:solidFill>
                <a:ea typeface="MS PGothic"/>
              </a:rPr>
              <a:t>arr</a:t>
            </a:r>
            <a:r>
              <a:rPr lang="en-US" sz="1600" b="0" strike="noStrike" spc="-1" dirty="0">
                <a:solidFill>
                  <a:srgbClr val="000000"/>
                </a:solidFill>
                <a:ea typeface="MS PGothic"/>
              </a:rPr>
              <a:t>[</a:t>
            </a:r>
            <a:r>
              <a:rPr lang="en-US" sz="1600" b="0" strike="noStrike" spc="-1" dirty="0" err="1">
                <a:solidFill>
                  <a:srgbClr val="000000"/>
                </a:solidFill>
                <a:ea typeface="MS PGothic"/>
              </a:rPr>
              <a:t>i</a:t>
            </a:r>
            <a:r>
              <a:rPr lang="en-US" sz="1600" b="0" strike="noStrike" spc="-1" dirty="0">
                <a:solidFill>
                  <a:srgbClr val="000000"/>
                </a:solidFill>
                <a:ea typeface="MS PGothic"/>
              </a:rPr>
              <a:t>]  = </a:t>
            </a:r>
            <a:r>
              <a:rPr lang="en-US" sz="1600" b="0" strike="noStrike" spc="-1" dirty="0" err="1">
                <a:solidFill>
                  <a:srgbClr val="000000"/>
                </a:solidFill>
                <a:ea typeface="MS PGothic"/>
              </a:rPr>
              <a:t>arr</a:t>
            </a:r>
            <a:r>
              <a:rPr lang="en-US" sz="1600" b="0" strike="noStrike" spc="-1" dirty="0">
                <a:solidFill>
                  <a:srgbClr val="000000"/>
                </a:solidFill>
                <a:ea typeface="MS PGothic"/>
              </a:rPr>
              <a:t>[0] + … + </a:t>
            </a:r>
            <a:r>
              <a:rPr lang="en-US" sz="1600" b="0" strike="noStrike" spc="-1" dirty="0" err="1">
                <a:solidFill>
                  <a:srgbClr val="000000"/>
                </a:solidFill>
                <a:ea typeface="MS PGothic"/>
              </a:rPr>
              <a:t>arr</a:t>
            </a:r>
            <a:r>
              <a:rPr lang="en-US" sz="1600" b="0" strike="noStrike" spc="-1" dirty="0">
                <a:solidFill>
                  <a:srgbClr val="000000"/>
                </a:solidFill>
                <a:ea typeface="MS PGothic"/>
              </a:rPr>
              <a:t>[i</a:t>
            </a:r>
            <a:r>
              <a:rPr lang="en-US" sz="1600" spc="-1" dirty="0">
                <a:solidFill>
                  <a:srgbClr val="000000"/>
                </a:solidFill>
                <a:ea typeface="MS PGothic"/>
              </a:rPr>
              <a:t>-</a:t>
            </a:r>
            <a:r>
              <a:rPr lang="en-US" sz="1600" b="0" strike="noStrike" spc="-1" dirty="0">
                <a:solidFill>
                  <a:srgbClr val="000000"/>
                </a:solidFill>
                <a:ea typeface="MS PGothic"/>
              </a:rPr>
              <a:t>1] + </a:t>
            </a:r>
            <a:r>
              <a:rPr lang="en-US" sz="1600" b="0" strike="noStrike" spc="-1" dirty="0" err="1">
                <a:solidFill>
                  <a:srgbClr val="000000"/>
                </a:solidFill>
                <a:ea typeface="MS PGothic"/>
              </a:rPr>
              <a:t>arr</a:t>
            </a:r>
            <a:r>
              <a:rPr lang="en-US" sz="1600" b="0" strike="noStrike" spc="-1" dirty="0">
                <a:solidFill>
                  <a:srgbClr val="000000"/>
                </a:solidFill>
                <a:ea typeface="MS PGothic"/>
              </a:rPr>
              <a:t>[</a:t>
            </a:r>
            <a:r>
              <a:rPr lang="en-US" sz="1600" b="0" strike="noStrike" spc="-1" dirty="0" err="1">
                <a:solidFill>
                  <a:srgbClr val="000000"/>
                </a:solidFill>
                <a:ea typeface="MS PGothic"/>
              </a:rPr>
              <a:t>i</a:t>
            </a:r>
            <a:r>
              <a:rPr lang="en-US" sz="1600" b="0" strike="noStrike" spc="-1" dirty="0">
                <a:solidFill>
                  <a:srgbClr val="000000"/>
                </a:solidFill>
                <a:ea typeface="MS PGothic"/>
              </a:rPr>
              <a:t>]</a:t>
            </a:r>
            <a:endParaRPr lang="en-US" sz="1600" b="0" strike="noStrike" spc="-1" dirty="0"/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ea typeface="MS PGothic"/>
              </a:rPr>
              <a:t>    </a:t>
            </a:r>
            <a:r>
              <a:rPr lang="en-US" sz="1600" b="0" strike="noStrike" spc="-1" dirty="0" err="1">
                <a:solidFill>
                  <a:srgbClr val="000000"/>
                </a:solidFill>
                <a:ea typeface="MS PGothic"/>
              </a:rPr>
              <a:t>i_new</a:t>
            </a:r>
            <a:r>
              <a:rPr lang="en-US" sz="1600" b="0" strike="noStrike" spc="-1" dirty="0">
                <a:solidFill>
                  <a:srgbClr val="000000"/>
                </a:solidFill>
                <a:ea typeface="MS PGothic"/>
              </a:rPr>
              <a:t> == </a:t>
            </a:r>
            <a:r>
              <a:rPr lang="en-US" sz="1600" b="0" strike="noStrike" spc="-1" dirty="0" err="1">
                <a:solidFill>
                  <a:srgbClr val="000000"/>
                </a:solidFill>
                <a:ea typeface="MS PGothic"/>
              </a:rPr>
              <a:t>i</a:t>
            </a:r>
            <a:r>
              <a:rPr lang="en-US" sz="1600" b="0" strike="noStrike" spc="-1" dirty="0">
                <a:solidFill>
                  <a:srgbClr val="000000"/>
                </a:solidFill>
                <a:ea typeface="MS PGothic"/>
              </a:rPr>
              <a:t> + 1</a:t>
            </a:r>
            <a:endParaRPr lang="en-US" sz="1600" b="0" strike="noStrike" spc="-1" dirty="0"/>
          </a:p>
          <a:p>
            <a:pPr>
              <a:lnSpc>
                <a:spcPct val="100000"/>
              </a:lnSpc>
            </a:pPr>
            <a:endParaRPr lang="en-US" sz="1600" b="0" strike="noStrike" spc="-1" dirty="0"/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ea typeface="MS PGothic"/>
              </a:rPr>
              <a:t>    </a:t>
            </a:r>
            <a:r>
              <a:rPr lang="en-US" sz="1600" b="0" strike="noStrike" spc="-1" dirty="0" err="1">
                <a:solidFill>
                  <a:srgbClr val="000000"/>
                </a:solidFill>
                <a:ea typeface="MS PGothic"/>
              </a:rPr>
              <a:t>sum_new</a:t>
            </a:r>
            <a:r>
              <a:rPr lang="en-US" sz="1600" b="0" strike="noStrike" spc="-1" dirty="0">
                <a:solidFill>
                  <a:srgbClr val="000000"/>
                </a:solidFill>
                <a:ea typeface="MS PGothic"/>
              </a:rPr>
              <a:t> = </a:t>
            </a:r>
            <a:r>
              <a:rPr lang="en-US" sz="1600" b="0" strike="noStrike" spc="-1" dirty="0" err="1">
                <a:solidFill>
                  <a:srgbClr val="000000"/>
                </a:solidFill>
                <a:ea typeface="MS PGothic"/>
              </a:rPr>
              <a:t>arr</a:t>
            </a:r>
            <a:r>
              <a:rPr lang="en-US" sz="1600" b="0" strike="noStrike" spc="-1" dirty="0">
                <a:solidFill>
                  <a:srgbClr val="000000"/>
                </a:solidFill>
                <a:ea typeface="MS PGothic"/>
              </a:rPr>
              <a:t>[0] + ... </a:t>
            </a:r>
            <a:r>
              <a:rPr lang="en-US" sz="1600" spc="-1" dirty="0">
                <a:solidFill>
                  <a:srgbClr val="000000"/>
                </a:solidFill>
                <a:ea typeface="MS PGothic"/>
              </a:rPr>
              <a:t> + </a:t>
            </a:r>
            <a:r>
              <a:rPr lang="en-US" sz="1600" b="0" strike="noStrike" spc="-1" dirty="0" err="1">
                <a:solidFill>
                  <a:srgbClr val="000000"/>
                </a:solidFill>
                <a:ea typeface="MS PGothic"/>
              </a:rPr>
              <a:t>arr</a:t>
            </a:r>
            <a:r>
              <a:rPr lang="en-US" sz="1600" b="0" strike="noStrike" spc="-1" dirty="0">
                <a:solidFill>
                  <a:srgbClr val="000000"/>
                </a:solidFill>
                <a:ea typeface="MS PGothic"/>
              </a:rPr>
              <a:t>[i_new-1]</a:t>
            </a:r>
            <a:endParaRPr lang="en-US" sz="1600" b="0" strike="noStrike" spc="-1" dirty="0"/>
          </a:p>
          <a:p>
            <a:pPr>
              <a:lnSpc>
                <a:spcPct val="100000"/>
              </a:lnSpc>
            </a:pPr>
            <a:endParaRPr lang="en-US" sz="1600" b="0" strike="noStrike" spc="-1" dirty="0"/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ea typeface="MS PGothic"/>
              </a:rPr>
              <a:t>    </a:t>
            </a:r>
            <a:r>
              <a:rPr lang="en-US" sz="1600" b="0" strike="noStrike" spc="-1" dirty="0" err="1">
                <a:solidFill>
                  <a:srgbClr val="000000"/>
                </a:solidFill>
                <a:ea typeface="MS PGothic"/>
              </a:rPr>
              <a:t>i_new</a:t>
            </a:r>
            <a:r>
              <a:rPr lang="en-US" sz="1600" b="0" strike="noStrike" spc="-1" dirty="0">
                <a:solidFill>
                  <a:srgbClr val="000000"/>
                </a:solidFill>
                <a:ea typeface="MS PGothic"/>
              </a:rPr>
              <a:t> &lt;= </a:t>
            </a:r>
            <a:r>
              <a:rPr lang="en-US" sz="1600" b="0" strike="noStrike" spc="-1" dirty="0" err="1">
                <a:solidFill>
                  <a:srgbClr val="000000"/>
                </a:solidFill>
                <a:ea typeface="MS PGothic"/>
              </a:rPr>
              <a:t>len</a:t>
            </a:r>
            <a:r>
              <a:rPr lang="en-US" sz="1600" b="0" strike="noStrike" spc="-1" dirty="0">
                <a:solidFill>
                  <a:srgbClr val="000000"/>
                </a:solidFill>
                <a:ea typeface="MS PGothic"/>
              </a:rPr>
              <a:t> also holds; </a:t>
            </a:r>
            <a:r>
              <a:rPr lang="en-US" sz="1600" b="0" strike="noStrike" spc="-1" dirty="0" err="1">
                <a:solidFill>
                  <a:srgbClr val="000000"/>
                </a:solidFill>
                <a:ea typeface="MS PGothic"/>
              </a:rPr>
              <a:t>i</a:t>
            </a:r>
            <a:r>
              <a:rPr lang="en-US" sz="1600" b="0" strike="noStrike" spc="-1" dirty="0">
                <a:solidFill>
                  <a:srgbClr val="000000"/>
                </a:solidFill>
                <a:ea typeface="MS PGothic"/>
              </a:rPr>
              <a:t> &lt; </a:t>
            </a:r>
            <a:r>
              <a:rPr lang="en-US" sz="1600" b="0" strike="noStrike" spc="-1" dirty="0" err="1">
                <a:solidFill>
                  <a:srgbClr val="000000"/>
                </a:solidFill>
                <a:ea typeface="MS PGothic"/>
              </a:rPr>
              <a:t>len</a:t>
            </a:r>
            <a:r>
              <a:rPr lang="en-US" sz="1600" b="0" strike="noStrike" spc="-1" dirty="0">
                <a:solidFill>
                  <a:srgbClr val="000000"/>
                </a:solidFill>
                <a:ea typeface="MS PGothic"/>
              </a:rPr>
              <a:t> at iteration k. </a:t>
            </a:r>
          </a:p>
          <a:p>
            <a:pPr>
              <a:lnSpc>
                <a:spcPct val="100000"/>
              </a:lnSpc>
            </a:pPr>
            <a:r>
              <a:rPr lang="en-US" sz="1600" spc="-1" dirty="0">
                <a:solidFill>
                  <a:srgbClr val="000000"/>
                </a:solidFill>
                <a:ea typeface="MS PGothic"/>
              </a:rPr>
              <a:t>                   </a:t>
            </a:r>
            <a:r>
              <a:rPr lang="en-US" sz="1600" b="0" strike="noStrike" spc="-1" dirty="0">
                <a:solidFill>
                  <a:srgbClr val="000000"/>
                </a:solidFill>
                <a:ea typeface="MS PGothic"/>
              </a:rPr>
              <a:t>If </a:t>
            </a:r>
            <a:r>
              <a:rPr lang="en-US" sz="1600" b="0" strike="noStrike" spc="-1" dirty="0" err="1">
                <a:solidFill>
                  <a:srgbClr val="000000"/>
                </a:solidFill>
                <a:ea typeface="MS PGothic"/>
              </a:rPr>
              <a:t>i</a:t>
            </a:r>
            <a:r>
              <a:rPr lang="en-US" sz="1600" b="0" strike="noStrike" spc="-1" dirty="0">
                <a:solidFill>
                  <a:srgbClr val="000000"/>
                </a:solidFill>
                <a:ea typeface="MS PGothic"/>
              </a:rPr>
              <a:t> = </a:t>
            </a:r>
            <a:r>
              <a:rPr lang="en-US" sz="1600" b="0" strike="noStrike" spc="-1" dirty="0" err="1">
                <a:solidFill>
                  <a:srgbClr val="000000"/>
                </a:solidFill>
                <a:ea typeface="MS PGothic"/>
              </a:rPr>
              <a:t>len</a:t>
            </a:r>
            <a:r>
              <a:rPr lang="en-US" sz="1600" b="0" strike="noStrike" spc="-1" dirty="0">
                <a:solidFill>
                  <a:srgbClr val="000000"/>
                </a:solidFill>
                <a:ea typeface="MS PGothic"/>
              </a:rPr>
              <a:t> at iteration k, there would be</a:t>
            </a:r>
            <a:r>
              <a:rPr lang="en-US" sz="1600" spc="-1" dirty="0"/>
              <a:t> </a:t>
            </a:r>
            <a:r>
              <a:rPr lang="en-US" sz="1600" b="0" strike="noStrike" spc="-1" dirty="0">
                <a:solidFill>
                  <a:srgbClr val="000000"/>
                </a:solidFill>
                <a:ea typeface="MS PGothic"/>
              </a:rPr>
              <a:t>no iteration k+1</a:t>
            </a:r>
          </a:p>
          <a:p>
            <a:pPr>
              <a:lnSpc>
                <a:spcPct val="100000"/>
              </a:lnSpc>
            </a:pPr>
            <a:endParaRPr lang="en-US" sz="1600" b="0" strike="noStrike" spc="-1" dirty="0">
              <a:solidFill>
                <a:srgbClr val="000000"/>
              </a:solidFill>
              <a:ea typeface="MS PGothic"/>
            </a:endParaRPr>
          </a:p>
          <a:p>
            <a:pPr>
              <a:lnSpc>
                <a:spcPct val="100000"/>
              </a:lnSpc>
            </a:pPr>
            <a:r>
              <a:rPr lang="en-US" sz="1600" spc="-1" dirty="0">
                <a:solidFill>
                  <a:srgbClr val="000000"/>
                </a:solidFill>
                <a:ea typeface="MS PGothic"/>
              </a:rPr>
              <a:t>(3) LI ^ !b =&gt; postcondition</a:t>
            </a:r>
          </a:p>
          <a:p>
            <a:r>
              <a:rPr lang="en-US" sz="1600" spc="-1" dirty="0">
                <a:solidFill>
                  <a:srgbClr val="000000"/>
                </a:solidFill>
                <a:ea typeface="MS PGothic"/>
              </a:rPr>
              <a:t>    </a:t>
            </a:r>
            <a:r>
              <a:rPr lang="en-US" sz="1600" spc="-1" dirty="0" err="1">
                <a:solidFill>
                  <a:srgbClr val="000000"/>
                </a:solidFill>
                <a:ea typeface="MS PGothic"/>
              </a:rPr>
              <a:t>i</a:t>
            </a:r>
            <a:r>
              <a:rPr lang="en-US" sz="1600" spc="-1" dirty="0">
                <a:solidFill>
                  <a:srgbClr val="000000"/>
                </a:solidFill>
                <a:ea typeface="MS PGothic"/>
              </a:rPr>
              <a:t> &lt;= </a:t>
            </a:r>
            <a:r>
              <a:rPr lang="en-US" sz="1600" spc="-1" dirty="0" err="1">
                <a:solidFill>
                  <a:srgbClr val="000000"/>
                </a:solidFill>
                <a:ea typeface="MS PGothic"/>
              </a:rPr>
              <a:t>len</a:t>
            </a:r>
            <a:r>
              <a:rPr lang="en-US" sz="1600" spc="-1" dirty="0">
                <a:solidFill>
                  <a:srgbClr val="000000"/>
                </a:solidFill>
                <a:ea typeface="MS PGothic"/>
              </a:rPr>
              <a:t>  ^  sum = </a:t>
            </a:r>
            <a:r>
              <a:rPr lang="en-US" sz="1600" spc="-1" dirty="0" err="1">
                <a:solidFill>
                  <a:srgbClr val="000000"/>
                </a:solidFill>
                <a:ea typeface="MS PGothic"/>
              </a:rPr>
              <a:t>arr</a:t>
            </a:r>
            <a:r>
              <a:rPr lang="en-US" sz="1600" spc="-1" dirty="0">
                <a:solidFill>
                  <a:srgbClr val="000000"/>
                </a:solidFill>
                <a:ea typeface="MS PGothic"/>
              </a:rPr>
              <a:t>[0] + ... + </a:t>
            </a:r>
            <a:r>
              <a:rPr lang="en-US" sz="1600" spc="-1" dirty="0" err="1">
                <a:solidFill>
                  <a:srgbClr val="000000"/>
                </a:solidFill>
                <a:ea typeface="MS PGothic"/>
              </a:rPr>
              <a:t>arr</a:t>
            </a:r>
            <a:r>
              <a:rPr lang="en-US" sz="1600" spc="-1" dirty="0">
                <a:solidFill>
                  <a:srgbClr val="000000"/>
                </a:solidFill>
                <a:ea typeface="MS PGothic"/>
              </a:rPr>
              <a:t>[i-1] ^ !(</a:t>
            </a:r>
            <a:r>
              <a:rPr lang="en-US" sz="1600" spc="-1" dirty="0" err="1">
                <a:solidFill>
                  <a:srgbClr val="000000"/>
                </a:solidFill>
                <a:ea typeface="MS PGothic"/>
              </a:rPr>
              <a:t>i</a:t>
            </a:r>
            <a:r>
              <a:rPr lang="en-US" sz="1600" spc="-1" dirty="0">
                <a:solidFill>
                  <a:srgbClr val="000000"/>
                </a:solidFill>
                <a:ea typeface="MS PGothic"/>
              </a:rPr>
              <a:t>&lt;</a:t>
            </a:r>
            <a:r>
              <a:rPr lang="en-US" sz="1600" spc="-1" dirty="0" err="1">
                <a:solidFill>
                  <a:srgbClr val="000000"/>
                </a:solidFill>
                <a:ea typeface="MS PGothic"/>
              </a:rPr>
              <a:t>len</a:t>
            </a:r>
            <a:r>
              <a:rPr lang="en-US" sz="1600" spc="-1" dirty="0">
                <a:solidFill>
                  <a:srgbClr val="000000"/>
                </a:solidFill>
                <a:ea typeface="MS PGothic"/>
              </a:rPr>
              <a:t>)</a:t>
            </a:r>
          </a:p>
          <a:p>
            <a:r>
              <a:rPr lang="en-US" sz="1600" spc="-1" dirty="0"/>
              <a:t>          =&gt; (</a:t>
            </a:r>
            <a:r>
              <a:rPr lang="en-US" sz="1600" spc="-1" dirty="0" err="1"/>
              <a:t>i</a:t>
            </a:r>
            <a:r>
              <a:rPr lang="en-US" sz="1600" spc="-1" dirty="0"/>
              <a:t>=</a:t>
            </a:r>
            <a:r>
              <a:rPr lang="en-US" sz="1600" spc="-1" dirty="0" err="1"/>
              <a:t>len</a:t>
            </a:r>
            <a:r>
              <a:rPr lang="en-US" sz="1600" spc="-1" dirty="0"/>
              <a:t>) ^ </a:t>
            </a:r>
            <a:r>
              <a:rPr lang="en-US" sz="1600" spc="-1" dirty="0">
                <a:solidFill>
                  <a:srgbClr val="000000"/>
                </a:solidFill>
                <a:ea typeface="MS PGothic"/>
              </a:rPr>
              <a:t>sum = </a:t>
            </a:r>
            <a:r>
              <a:rPr lang="en-US" sz="1600" spc="-1" dirty="0" err="1">
                <a:solidFill>
                  <a:srgbClr val="000000"/>
                </a:solidFill>
                <a:ea typeface="MS PGothic"/>
              </a:rPr>
              <a:t>arr</a:t>
            </a:r>
            <a:r>
              <a:rPr lang="en-US" sz="1600" spc="-1" dirty="0">
                <a:solidFill>
                  <a:srgbClr val="000000"/>
                </a:solidFill>
                <a:ea typeface="MS PGothic"/>
              </a:rPr>
              <a:t>[0] + ... + </a:t>
            </a:r>
            <a:r>
              <a:rPr lang="en-US" sz="1600" spc="-1" dirty="0" err="1">
                <a:solidFill>
                  <a:srgbClr val="000000"/>
                </a:solidFill>
                <a:ea typeface="MS PGothic"/>
              </a:rPr>
              <a:t>arr</a:t>
            </a:r>
            <a:r>
              <a:rPr lang="en-US" sz="1600" spc="-1" dirty="0">
                <a:solidFill>
                  <a:srgbClr val="000000"/>
                </a:solidFill>
                <a:ea typeface="MS PGothic"/>
              </a:rPr>
              <a:t>[i-1] </a:t>
            </a:r>
          </a:p>
          <a:p>
            <a:r>
              <a:rPr lang="en-US" sz="1600" spc="-1" dirty="0">
                <a:solidFill>
                  <a:srgbClr val="000000"/>
                </a:solidFill>
                <a:ea typeface="MS PGothic"/>
              </a:rPr>
              <a:t>         =&gt; sum = </a:t>
            </a:r>
            <a:r>
              <a:rPr lang="en-US" sz="1600" spc="-1" dirty="0" err="1">
                <a:solidFill>
                  <a:srgbClr val="000000"/>
                </a:solidFill>
                <a:ea typeface="MS PGothic"/>
              </a:rPr>
              <a:t>arr</a:t>
            </a:r>
            <a:r>
              <a:rPr lang="en-US" sz="1600" spc="-1" dirty="0">
                <a:solidFill>
                  <a:srgbClr val="000000"/>
                </a:solidFill>
                <a:ea typeface="MS PGothic"/>
              </a:rPr>
              <a:t>[0] + ... + </a:t>
            </a:r>
            <a:r>
              <a:rPr lang="en-US" sz="1600" spc="-1" dirty="0" err="1">
                <a:solidFill>
                  <a:srgbClr val="000000"/>
                </a:solidFill>
                <a:ea typeface="MS PGothic"/>
              </a:rPr>
              <a:t>arr</a:t>
            </a:r>
            <a:r>
              <a:rPr lang="en-US" sz="1600" spc="-1" dirty="0">
                <a:solidFill>
                  <a:srgbClr val="000000"/>
                </a:solidFill>
                <a:ea typeface="MS PGothic"/>
              </a:rPr>
              <a:t>[len-1]</a:t>
            </a:r>
          </a:p>
          <a:p>
            <a:r>
              <a:rPr lang="en-US" sz="1600" spc="-1" dirty="0">
                <a:solidFill>
                  <a:srgbClr val="000000"/>
                </a:solidFill>
                <a:ea typeface="MS PGothic"/>
              </a:rPr>
              <a:t>         =&gt; sum = </a:t>
            </a:r>
            <a:r>
              <a:rPr lang="en-US" sz="1600" spc="-1" dirty="0" err="1">
                <a:solidFill>
                  <a:srgbClr val="000000"/>
                </a:solidFill>
                <a:ea typeface="MS PGothic"/>
              </a:rPr>
              <a:t>arr</a:t>
            </a:r>
            <a:r>
              <a:rPr lang="en-US" sz="1600" spc="-1" dirty="0">
                <a:solidFill>
                  <a:srgbClr val="000000"/>
                </a:solidFill>
                <a:ea typeface="MS PGothic"/>
              </a:rPr>
              <a:t>[0] + ... + </a:t>
            </a:r>
            <a:r>
              <a:rPr lang="en-US" sz="1600" spc="-1" dirty="0" err="1">
                <a:solidFill>
                  <a:srgbClr val="000000"/>
                </a:solidFill>
                <a:ea typeface="MS PGothic"/>
              </a:rPr>
              <a:t>arr</a:t>
            </a:r>
            <a:r>
              <a:rPr lang="en-US" sz="1600" spc="-1" dirty="0">
                <a:solidFill>
                  <a:srgbClr val="000000"/>
                </a:solidFill>
                <a:ea typeface="MS PGothic"/>
              </a:rPr>
              <a:t>[arr.length-1]  // by precondition </a:t>
            </a:r>
            <a:endParaRPr lang="en-US" sz="1600" spc="-1" dirty="0"/>
          </a:p>
          <a:p>
            <a:pPr>
              <a:lnSpc>
                <a:spcPct val="100000"/>
              </a:lnSpc>
            </a:pPr>
            <a:endParaRPr lang="en-US" sz="1600" b="0" strike="noStrike" spc="-1" dirty="0"/>
          </a:p>
          <a:p>
            <a:pPr>
              <a:lnSpc>
                <a:spcPct val="100000"/>
              </a:lnSpc>
            </a:pP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TextShape 1"/>
          <p:cNvSpPr txBox="1"/>
          <p:nvPr/>
        </p:nvSpPr>
        <p:spPr>
          <a:xfrm>
            <a:off x="1127046" y="1205525"/>
            <a:ext cx="9598057" cy="498535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 dirty="0">
                <a:latin typeface="Arial"/>
              </a:rPr>
              <a:t>Does loop terminate?</a:t>
            </a:r>
          </a:p>
          <a:p>
            <a:endParaRPr lang="en-US" sz="1800" b="0" strike="noStrike" spc="-1" dirty="0">
              <a:latin typeface="Arial"/>
            </a:endParaRPr>
          </a:p>
          <a:p>
            <a:r>
              <a:rPr lang="en-US" sz="1800" b="0" strike="noStrike" spc="-1" dirty="0">
                <a:latin typeface="Arial"/>
              </a:rPr>
              <a:t>Define D = </a:t>
            </a:r>
            <a:r>
              <a:rPr lang="en-US" sz="1800" b="0" strike="noStrike" spc="-1" dirty="0" err="1">
                <a:latin typeface="Arial"/>
              </a:rPr>
              <a:t>len</a:t>
            </a:r>
            <a:r>
              <a:rPr lang="en-US" sz="1800" b="0" strike="noStrike" spc="-1" dirty="0">
                <a:latin typeface="Arial"/>
              </a:rPr>
              <a:t> – </a:t>
            </a:r>
            <a:r>
              <a:rPr lang="en-US" sz="1800" b="0" strike="noStrike" spc="-1" dirty="0" err="1">
                <a:latin typeface="Arial"/>
              </a:rPr>
              <a:t>i</a:t>
            </a:r>
            <a:r>
              <a:rPr lang="en-US" sz="1800" b="0" strike="noStrike" spc="-1" dirty="0">
                <a:latin typeface="Arial"/>
              </a:rPr>
              <a:t> // initially </a:t>
            </a:r>
            <a:r>
              <a:rPr lang="en-US" sz="1800" b="0" strike="noStrike" spc="-1" dirty="0" err="1">
                <a:latin typeface="Arial"/>
              </a:rPr>
              <a:t>i</a:t>
            </a:r>
            <a:r>
              <a:rPr lang="en-US" sz="1800" b="0" strike="noStrike" spc="-1" dirty="0">
                <a:latin typeface="Arial"/>
              </a:rPr>
              <a:t> = 0 and </a:t>
            </a:r>
            <a:r>
              <a:rPr lang="en-US" sz="1800" b="0" strike="noStrike" spc="-1" dirty="0" err="1">
                <a:latin typeface="Arial"/>
              </a:rPr>
              <a:t>len</a:t>
            </a:r>
            <a:r>
              <a:rPr lang="en-US" sz="1800" b="0" strike="noStrike" spc="-1" dirty="0">
                <a:latin typeface="Arial"/>
              </a:rPr>
              <a:t> &gt;=0, D &gt;= 0</a:t>
            </a:r>
          </a:p>
          <a:p>
            <a:endParaRPr lang="en-US" sz="1800" b="0" strike="noStrike" spc="-1" dirty="0">
              <a:latin typeface="Arial"/>
            </a:endParaRPr>
          </a:p>
          <a:p>
            <a:r>
              <a:rPr lang="en-US" sz="1800" b="0" strike="noStrike" spc="-1" dirty="0">
                <a:latin typeface="Arial"/>
              </a:rPr>
              <a:t>Loop can be rewritten:</a:t>
            </a:r>
          </a:p>
          <a:p>
            <a:r>
              <a:rPr lang="en-US" sz="1800" b="0" strike="noStrike" spc="-1" dirty="0">
                <a:latin typeface="Arial"/>
              </a:rPr>
              <a:t>while((</a:t>
            </a:r>
            <a:r>
              <a:rPr lang="en-US" sz="1800" b="0" strike="noStrike" spc="-1" dirty="0" err="1">
                <a:latin typeface="Arial"/>
              </a:rPr>
              <a:t>len-i</a:t>
            </a:r>
            <a:r>
              <a:rPr lang="en-US" sz="1800" b="0" strike="noStrike" spc="-1" dirty="0">
                <a:latin typeface="Arial"/>
              </a:rPr>
              <a:t>) &gt; 0) {   	// i.e. while(D &gt; 0)</a:t>
            </a: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latin typeface="Arial"/>
              </a:rPr>
              <a:t>   sum = sum + </a:t>
            </a:r>
            <a:r>
              <a:rPr lang="en-US" sz="1800" b="0" strike="noStrike" spc="-1" dirty="0" err="1">
                <a:latin typeface="Arial"/>
              </a:rPr>
              <a:t>arr</a:t>
            </a:r>
            <a:r>
              <a:rPr lang="en-US" sz="1800" b="0" strike="noStrike" spc="-1" dirty="0">
                <a:latin typeface="Arial"/>
              </a:rPr>
              <a:t>[</a:t>
            </a:r>
            <a:r>
              <a:rPr lang="en-US" sz="1800" b="0" strike="noStrike" spc="-1" dirty="0" err="1">
                <a:latin typeface="Arial"/>
              </a:rPr>
              <a:t>i</a:t>
            </a:r>
            <a:r>
              <a:rPr lang="en-US" sz="1800" b="0" strike="noStrike" spc="-1" dirty="0">
                <a:latin typeface="Arial"/>
              </a:rPr>
              <a:t>];</a:t>
            </a: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latin typeface="Arial"/>
              </a:rPr>
              <a:t>   </a:t>
            </a:r>
            <a:r>
              <a:rPr lang="en-US" sz="1800" b="0" strike="noStrike" spc="-1" dirty="0" err="1">
                <a:latin typeface="Arial"/>
              </a:rPr>
              <a:t>i</a:t>
            </a:r>
            <a:r>
              <a:rPr lang="en-US" sz="1800" b="0" strike="noStrike" spc="-1" dirty="0">
                <a:latin typeface="Arial"/>
              </a:rPr>
              <a:t> = </a:t>
            </a:r>
            <a:r>
              <a:rPr lang="en-US" sz="1800" b="0" strike="noStrike" spc="-1" dirty="0" err="1">
                <a:latin typeface="Arial"/>
              </a:rPr>
              <a:t>i</a:t>
            </a:r>
            <a:r>
              <a:rPr lang="en-US" sz="1800" b="0" strike="noStrike" spc="-1" dirty="0">
                <a:latin typeface="Arial"/>
              </a:rPr>
              <a:t> +1;  		// </a:t>
            </a:r>
            <a:r>
              <a:rPr lang="en-US" sz="1800" b="0" strike="noStrike" spc="-1" dirty="0" err="1">
                <a:latin typeface="Arial"/>
              </a:rPr>
              <a:t>D_new</a:t>
            </a:r>
            <a:r>
              <a:rPr lang="en-US" sz="1800" b="0" strike="noStrike" spc="-1" dirty="0">
                <a:latin typeface="Arial"/>
              </a:rPr>
              <a:t> = </a:t>
            </a:r>
            <a:r>
              <a:rPr lang="en-US" sz="1800" b="0" strike="noStrike" spc="-1" dirty="0" err="1">
                <a:latin typeface="Arial"/>
              </a:rPr>
              <a:t>len</a:t>
            </a:r>
            <a:r>
              <a:rPr lang="en-US" sz="1800" b="0" strike="noStrike" spc="-1" dirty="0">
                <a:latin typeface="Arial"/>
              </a:rPr>
              <a:t> – (i+1) = (</a:t>
            </a:r>
            <a:r>
              <a:rPr lang="en-US" sz="1800" b="0" strike="noStrike" spc="-1" dirty="0" err="1">
                <a:latin typeface="Arial"/>
              </a:rPr>
              <a:t>len-i</a:t>
            </a:r>
            <a:r>
              <a:rPr lang="en-US" sz="1800" b="0" strike="noStrike" spc="-1" dirty="0">
                <a:latin typeface="Arial"/>
              </a:rPr>
              <a:t>)-1 = D - 1</a:t>
            </a:r>
          </a:p>
          <a:p>
            <a:r>
              <a:rPr lang="en-US" sz="1800" b="0" strike="noStrike" spc="-1" dirty="0">
                <a:latin typeface="Arial"/>
              </a:rPr>
              <a:t>}</a:t>
            </a:r>
          </a:p>
          <a:p>
            <a:endParaRPr lang="en-US" sz="1800" b="0" strike="noStrike" spc="-1" dirty="0">
              <a:latin typeface="Arial"/>
            </a:endParaRPr>
          </a:p>
          <a:p>
            <a:r>
              <a:rPr lang="en-US" sz="1800" b="0" strike="noStrike" spc="-1" dirty="0">
                <a:latin typeface="Arial"/>
              </a:rPr>
              <a:t>D decreases by 1 with each step.</a:t>
            </a:r>
          </a:p>
          <a:p>
            <a:r>
              <a:rPr lang="en-US" spc="-1" dirty="0">
                <a:latin typeface="Arial"/>
              </a:rPr>
              <a:t>D eventually reaches 0.</a:t>
            </a:r>
            <a:endParaRPr lang="en-US" sz="1800" b="0" strike="noStrike" spc="-1" dirty="0">
              <a:latin typeface="Arial"/>
            </a:endParaRPr>
          </a:p>
          <a:p>
            <a:r>
              <a:rPr lang="en-US" sz="1800" b="0" strike="noStrike" spc="-1" dirty="0">
                <a:latin typeface="Arial"/>
              </a:rPr>
              <a:t>D = 0 =&gt; loop exit condition </a:t>
            </a:r>
            <a:r>
              <a:rPr lang="en-US" sz="1800" b="0" strike="noStrike" spc="-1" dirty="0" err="1">
                <a:latin typeface="Arial"/>
              </a:rPr>
              <a:t>i</a:t>
            </a:r>
            <a:r>
              <a:rPr lang="en-US" sz="1800" b="0" strike="noStrike" spc="-1" dirty="0">
                <a:latin typeface="Arial"/>
              </a:rPr>
              <a:t>=</a:t>
            </a:r>
            <a:r>
              <a:rPr lang="en-US" sz="1800" b="0" strike="noStrike" spc="-1" dirty="0" err="1">
                <a:latin typeface="Arial"/>
              </a:rPr>
              <a:t>len</a:t>
            </a:r>
            <a:endParaRPr lang="en-US" sz="1800" b="0" strike="noStrike" spc="-1" dirty="0">
              <a:latin typeface="Arial"/>
            </a:endParaRPr>
          </a:p>
          <a:p>
            <a:r>
              <a:rPr lang="en-US" sz="1800" b="0" strike="noStrike" spc="-1" dirty="0">
                <a:latin typeface="Arial"/>
              </a:rPr>
              <a:t>When D = 0, loop exits</a:t>
            </a:r>
          </a:p>
          <a:p>
            <a:endParaRPr lang="en-US" sz="1800" b="0" strike="noStrike" spc="-1" dirty="0">
              <a:latin typeface="Arial"/>
            </a:endParaRPr>
          </a:p>
        </p:txBody>
      </p:sp>
      <p:sp>
        <p:nvSpPr>
          <p:cNvPr id="3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CSCI-2600 Spring 2021</a:t>
            </a:r>
            <a:endParaRPr lang="en-US" sz="1200" b="0" strike="noStrike" spc="-1" dirty="0">
              <a:latin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TextShape 1"/>
          <p:cNvSpPr txBox="1"/>
          <p:nvPr/>
        </p:nvSpPr>
        <p:spPr>
          <a:xfrm>
            <a:off x="609780" y="201718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4000" b="0" strike="noStrike" spc="-1" dirty="0">
                <a:solidFill>
                  <a:srgbClr val="000000"/>
                </a:solidFill>
                <a:latin typeface="Calibri"/>
              </a:rPr>
              <a:t>What A Loop Invariant Is Not</a:t>
            </a:r>
          </a:p>
        </p:txBody>
      </p:sp>
      <p:sp>
        <p:nvSpPr>
          <p:cNvPr id="511" name="TextShape 2"/>
          <p:cNvSpPr txBox="1"/>
          <p:nvPr/>
        </p:nvSpPr>
        <p:spPr>
          <a:xfrm>
            <a:off x="1787857" y="1059915"/>
            <a:ext cx="9391680" cy="5465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700" b="0" strike="noStrike" spc="-1" dirty="0">
                <a:latin typeface="Arial"/>
              </a:rPr>
              <a:t>A loop invariant </a:t>
            </a:r>
            <a:r>
              <a:rPr lang="en-US" sz="1700" b="1" strike="noStrike" spc="-1" dirty="0">
                <a:latin typeface="Arial"/>
              </a:rPr>
              <a:t>is not</a:t>
            </a:r>
            <a:r>
              <a:rPr lang="en-US" sz="1700" b="0" strike="noStrike" spc="-1" dirty="0">
                <a:latin typeface="Arial"/>
              </a:rPr>
              <a:t> just some statement that is true before, during, and after the loop.</a:t>
            </a:r>
          </a:p>
          <a:p>
            <a:r>
              <a:rPr lang="en-US" sz="1700" b="0" strike="noStrike" spc="-1" dirty="0">
                <a:latin typeface="Arial"/>
              </a:rPr>
              <a:t>It must be effective.</a:t>
            </a:r>
          </a:p>
          <a:p>
            <a:endParaRPr lang="en-US" sz="1700" b="0" strike="noStrike" spc="-1" dirty="0">
              <a:latin typeface="Arial"/>
            </a:endParaRPr>
          </a:p>
          <a:p>
            <a:r>
              <a:rPr lang="en-US" sz="1700" b="0" strike="noStrike" spc="-1" dirty="0">
                <a:latin typeface="Arial"/>
              </a:rPr>
              <a:t>LI ^ exit condition =&gt; postcondition</a:t>
            </a:r>
          </a:p>
          <a:p>
            <a:endParaRPr lang="en-US" sz="1700" b="0" strike="noStrike" spc="-1" dirty="0">
              <a:latin typeface="Arial"/>
            </a:endParaRPr>
          </a:p>
          <a:p>
            <a:r>
              <a:rPr lang="en-US" sz="1700" b="0" strike="noStrike" spc="-1" dirty="0">
                <a:latin typeface="Arial"/>
              </a:rPr>
              <a:t>For example,</a:t>
            </a:r>
          </a:p>
          <a:p>
            <a:endParaRPr lang="en-US" sz="1700" b="0" strike="noStrike" spc="-1" dirty="0">
              <a:latin typeface="Arial"/>
            </a:endParaRPr>
          </a:p>
          <a:p>
            <a:r>
              <a:rPr lang="en-US" sz="1700" b="0" strike="noStrike" spc="-1" dirty="0">
                <a:solidFill>
                  <a:srgbClr val="0070C0"/>
                </a:solidFill>
                <a:latin typeface="Arial"/>
              </a:rPr>
              <a:t>// precondition: x &gt; 0</a:t>
            </a:r>
          </a:p>
          <a:p>
            <a:r>
              <a:rPr lang="en-US" sz="1700" b="0" strike="noStrike" spc="-1" dirty="0">
                <a:latin typeface="Arial"/>
              </a:rPr>
              <a:t>x = 10;</a:t>
            </a:r>
          </a:p>
          <a:p>
            <a:r>
              <a:rPr lang="en-US" sz="1700" spc="-1" dirty="0">
                <a:latin typeface="Arial"/>
              </a:rPr>
              <a:t>y = 0;</a:t>
            </a:r>
            <a:endParaRPr lang="en-US" sz="1700" b="0" strike="noStrike" spc="-1" dirty="0">
              <a:latin typeface="Arial"/>
            </a:endParaRPr>
          </a:p>
          <a:p>
            <a:r>
              <a:rPr lang="en-US" sz="1700" b="0" strike="noStrike" spc="-1" dirty="0">
                <a:latin typeface="Arial"/>
              </a:rPr>
              <a:t>z = 42;  </a:t>
            </a:r>
            <a:r>
              <a:rPr lang="en-US" sz="1700" b="0" strike="noStrike" spc="-1" dirty="0">
                <a:solidFill>
                  <a:srgbClr val="0070C0"/>
                </a:solidFill>
                <a:latin typeface="Arial"/>
              </a:rPr>
              <a:t>// LI: z = 42, D=x</a:t>
            </a:r>
          </a:p>
          <a:p>
            <a:endParaRPr lang="en-US" sz="1700" b="0" strike="noStrike" spc="-1" dirty="0">
              <a:latin typeface="Arial"/>
            </a:endParaRPr>
          </a:p>
          <a:p>
            <a:r>
              <a:rPr lang="en-US" sz="1700" b="0" strike="noStrike" spc="-1" dirty="0">
                <a:latin typeface="Arial"/>
              </a:rPr>
              <a:t>while(x &gt; 0) {</a:t>
            </a:r>
          </a:p>
          <a:p>
            <a:r>
              <a:rPr lang="en-US" sz="1700" b="0" strike="noStrike" spc="-1" dirty="0">
                <a:latin typeface="Arial"/>
              </a:rPr>
              <a:t>   x = x – 1;</a:t>
            </a:r>
          </a:p>
          <a:p>
            <a:r>
              <a:rPr lang="en-US" sz="1700" spc="-1" dirty="0">
                <a:latin typeface="Arial"/>
              </a:rPr>
              <a:t>   y = y + 1;</a:t>
            </a:r>
            <a:endParaRPr lang="en-US" sz="1700" b="0" strike="noStrike" spc="-1" dirty="0">
              <a:latin typeface="Arial"/>
            </a:endParaRPr>
          </a:p>
          <a:p>
            <a:r>
              <a:rPr lang="en-US" sz="1700" b="0" strike="noStrike" spc="-1" dirty="0">
                <a:latin typeface="Arial"/>
              </a:rPr>
              <a:t>}</a:t>
            </a:r>
          </a:p>
          <a:p>
            <a:r>
              <a:rPr lang="en-US" sz="1700" b="0" strike="noStrike" spc="-1" dirty="0">
                <a:solidFill>
                  <a:srgbClr val="0070C0"/>
                </a:solidFill>
                <a:latin typeface="Arial"/>
              </a:rPr>
              <a:t>// postcondition: </a:t>
            </a:r>
            <a:r>
              <a:rPr lang="en-US" sz="1700" spc="-1" dirty="0">
                <a:solidFill>
                  <a:srgbClr val="0070C0"/>
                </a:solidFill>
                <a:latin typeface="Arial"/>
              </a:rPr>
              <a:t>y=x</a:t>
            </a:r>
            <a:endParaRPr lang="en-US" sz="1700" b="0" strike="noStrike" spc="-1" dirty="0">
              <a:solidFill>
                <a:srgbClr val="0070C0"/>
              </a:solidFill>
              <a:latin typeface="Arial"/>
            </a:endParaRPr>
          </a:p>
          <a:p>
            <a:endParaRPr lang="en-US" sz="1700" b="0" strike="noStrike" spc="-1" dirty="0">
              <a:latin typeface="Arial"/>
            </a:endParaRPr>
          </a:p>
          <a:p>
            <a:r>
              <a:rPr lang="en-US" sz="1700" b="0" strike="noStrike" spc="-1" dirty="0">
                <a:latin typeface="Arial"/>
              </a:rPr>
              <a:t>z is always 42, but it has nothing to do with the loop. It is not a valid or useful loop invariant.</a:t>
            </a:r>
          </a:p>
          <a:p>
            <a:r>
              <a:rPr lang="en-US" sz="1700" b="0" strike="noStrike" spc="-1" dirty="0">
                <a:latin typeface="Arial"/>
              </a:rPr>
              <a:t>Exit condition and LI do not imply postcondition</a:t>
            </a:r>
          </a:p>
          <a:p>
            <a:endParaRPr lang="en-US" sz="1700" b="0" strike="noStrike" spc="-1" dirty="0">
              <a:latin typeface="Arial"/>
            </a:endParaRPr>
          </a:p>
          <a:p>
            <a:endParaRPr lang="en-US" sz="1700" b="0" strike="noStrike" spc="-1" dirty="0">
              <a:latin typeface="Arial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CSCI-2600 Spring 2021</a:t>
            </a:r>
            <a:endParaRPr lang="en-US" sz="1200" b="0" strike="noStrike" spc="-1" dirty="0">
              <a:latin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EDF0F-1F14-475A-B32C-8A3D8C647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LI?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AD9EBC-3FCD-4A6E-A04D-1D9AFDBF7704}"/>
              </a:ext>
            </a:extLst>
          </p:cNvPr>
          <p:cNvSpPr txBox="1"/>
          <p:nvPr/>
        </p:nvSpPr>
        <p:spPr>
          <a:xfrm>
            <a:off x="980106" y="1582405"/>
            <a:ext cx="271568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Precondition: x &gt;= 0 ^ y = 0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while(x != y) {</a:t>
            </a:r>
          </a:p>
          <a:p>
            <a:r>
              <a:rPr lang="en-US" dirty="0"/>
              <a:t>    y = y + 1;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Postcondition: x = 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256CC9-CFD9-4C17-B357-8A469241FEEE}"/>
              </a:ext>
            </a:extLst>
          </p:cNvPr>
          <p:cNvSpPr txBox="1"/>
          <p:nvPr/>
        </p:nvSpPr>
        <p:spPr>
          <a:xfrm>
            <a:off x="4678729" y="1690688"/>
            <a:ext cx="5069080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-1" dirty="0">
                <a:latin typeface="Linux Biolinum G"/>
              </a:rPr>
              <a:t>Assume </a:t>
            </a:r>
            <a:r>
              <a:rPr lang="en-US" spc="-1" dirty="0" err="1">
                <a:latin typeface="Linux Biolinum G"/>
              </a:rPr>
              <a:t>ints</a:t>
            </a:r>
            <a:r>
              <a:rPr lang="en-US" spc="-1" dirty="0">
                <a:latin typeface="Linux Biolinum G"/>
              </a:rPr>
              <a:t>.</a:t>
            </a:r>
            <a:endParaRPr lang="en-US" spc="-1" dirty="0"/>
          </a:p>
          <a:p>
            <a:r>
              <a:rPr lang="en-US" spc="-1" dirty="0">
                <a:latin typeface="Linux Biolinum G"/>
              </a:rPr>
              <a:t>Since initially x &gt;= 0 ^ y=0 we can rewrite the loop:</a:t>
            </a:r>
            <a:endParaRPr lang="en-US" spc="-1" dirty="0"/>
          </a:p>
          <a:p>
            <a:r>
              <a:rPr lang="en-US" spc="-1" dirty="0">
                <a:solidFill>
                  <a:srgbClr val="0070C0"/>
                </a:solidFill>
                <a:latin typeface="Linux Biolinum G"/>
              </a:rPr>
              <a:t>D = x – y &gt;= 0</a:t>
            </a:r>
            <a:endParaRPr lang="en-US" spc="-1" dirty="0">
              <a:solidFill>
                <a:srgbClr val="0070C0"/>
              </a:solidFill>
            </a:endParaRPr>
          </a:p>
          <a:p>
            <a:r>
              <a:rPr lang="en-US" spc="-1" dirty="0">
                <a:latin typeface="Linux Biolinum G"/>
              </a:rPr>
              <a:t>while((x-y) &gt; 0) {</a:t>
            </a:r>
            <a:endParaRPr lang="en-US" spc="-1" dirty="0"/>
          </a:p>
          <a:p>
            <a:r>
              <a:rPr lang="en-US" spc="-1" dirty="0">
                <a:latin typeface="Linux Biolinum G"/>
              </a:rPr>
              <a:t>   y = y+1;</a:t>
            </a:r>
            <a:endParaRPr lang="en-US" spc="-1" dirty="0"/>
          </a:p>
          <a:p>
            <a:r>
              <a:rPr lang="en-US" spc="-1" dirty="0">
                <a:latin typeface="Linux Biolinum G"/>
              </a:rPr>
              <a:t>}</a:t>
            </a:r>
            <a:endParaRPr lang="en-US" spc="-1" dirty="0"/>
          </a:p>
          <a:p>
            <a:endParaRPr lang="en-US" spc="-1" dirty="0"/>
          </a:p>
          <a:p>
            <a:r>
              <a:rPr lang="en-US" spc="-1" dirty="0">
                <a:latin typeface="Linux Biolinum G"/>
              </a:rPr>
              <a:t>At the end </a:t>
            </a:r>
            <a:r>
              <a:rPr lang="en-US" spc="-1" dirty="0">
                <a:solidFill>
                  <a:srgbClr val="0070C0"/>
                </a:solidFill>
                <a:latin typeface="Linux Biolinum G"/>
              </a:rPr>
              <a:t>D=0 =&gt; x-y= 0 =&gt; x = y</a:t>
            </a:r>
            <a:endParaRPr lang="en-US" spc="-1" dirty="0">
              <a:solidFill>
                <a:srgbClr val="0070C0"/>
              </a:solidFill>
            </a:endParaRPr>
          </a:p>
          <a:p>
            <a:endParaRPr lang="en-US" spc="-1" dirty="0"/>
          </a:p>
          <a:p>
            <a:r>
              <a:rPr lang="en-US" spc="-1" dirty="0">
                <a:latin typeface="Linux Biolinum G"/>
              </a:rPr>
              <a:t>Initially, </a:t>
            </a:r>
            <a:r>
              <a:rPr lang="en-US" spc="-1" dirty="0">
                <a:solidFill>
                  <a:srgbClr val="0070C0"/>
                </a:solidFill>
                <a:latin typeface="Linux Biolinum G"/>
              </a:rPr>
              <a:t>x &gt;= 0 ^ y = 0 =&gt; x &gt;= y </a:t>
            </a:r>
            <a:r>
              <a:rPr lang="en-US" spc="-1" dirty="0">
                <a:latin typeface="Linux Biolinum G"/>
              </a:rPr>
              <a:t>(good guess?)</a:t>
            </a:r>
          </a:p>
          <a:p>
            <a:r>
              <a:rPr lang="en-US" spc="-1" dirty="0">
                <a:latin typeface="Linux Biolinum G"/>
              </a:rPr>
              <a:t>We want to show by induction:</a:t>
            </a:r>
            <a:endParaRPr lang="en-US" spc="-1" dirty="0"/>
          </a:p>
          <a:p>
            <a:r>
              <a:rPr lang="en-US" spc="-1" dirty="0">
                <a:latin typeface="Linux Biolinum G"/>
              </a:rPr>
              <a:t>Assume at iteration k: </a:t>
            </a:r>
            <a:r>
              <a:rPr lang="en-US" spc="-1" dirty="0">
                <a:solidFill>
                  <a:srgbClr val="0070C0"/>
                </a:solidFill>
                <a:latin typeface="Linux Biolinum G"/>
              </a:rPr>
              <a:t>x &gt;= </a:t>
            </a:r>
            <a:r>
              <a:rPr lang="en-US" spc="-1" dirty="0" err="1">
                <a:solidFill>
                  <a:srgbClr val="0070C0"/>
                </a:solidFill>
                <a:latin typeface="Linux Biolinum G"/>
              </a:rPr>
              <a:t>y_k</a:t>
            </a:r>
            <a:r>
              <a:rPr lang="en-US" spc="-1" dirty="0">
                <a:latin typeface="Linux Biolinum G"/>
              </a:rPr>
              <a:t>: </a:t>
            </a:r>
          </a:p>
          <a:p>
            <a:r>
              <a:rPr lang="en-US" spc="-1" dirty="0">
                <a:latin typeface="Linux Biolinum G"/>
              </a:rPr>
              <a:t>but if x = </a:t>
            </a:r>
            <a:r>
              <a:rPr lang="en-US" spc="-1" dirty="0" err="1">
                <a:latin typeface="Linux Biolinum G"/>
              </a:rPr>
              <a:t>y_k</a:t>
            </a:r>
            <a:r>
              <a:rPr lang="en-US" spc="-1" dirty="0">
                <a:latin typeface="Linux Biolinum G"/>
              </a:rPr>
              <a:t>, we would</a:t>
            </a:r>
            <a:r>
              <a:rPr lang="en-US" spc="-1" dirty="0"/>
              <a:t> </a:t>
            </a:r>
            <a:r>
              <a:rPr lang="en-US" spc="-1" dirty="0">
                <a:latin typeface="Linux Biolinum G"/>
              </a:rPr>
              <a:t>exit so x &gt; </a:t>
            </a:r>
            <a:r>
              <a:rPr lang="en-US" spc="-1" dirty="0" err="1">
                <a:latin typeface="Linux Biolinum G"/>
              </a:rPr>
              <a:t>y_k</a:t>
            </a:r>
            <a:endParaRPr lang="en-US" spc="-1" dirty="0"/>
          </a:p>
          <a:p>
            <a:r>
              <a:rPr lang="en-US" spc="-1" dirty="0">
                <a:latin typeface="Linux Biolinum G"/>
              </a:rPr>
              <a:t>   </a:t>
            </a:r>
            <a:r>
              <a:rPr lang="en-US" spc="-1" dirty="0" err="1">
                <a:latin typeface="Linux Biolinum G"/>
              </a:rPr>
              <a:t>y_new</a:t>
            </a:r>
            <a:r>
              <a:rPr lang="en-US" spc="-1" dirty="0">
                <a:latin typeface="Linux Biolinum G"/>
              </a:rPr>
              <a:t>=</a:t>
            </a:r>
            <a:r>
              <a:rPr lang="en-US" spc="-1" dirty="0" err="1">
                <a:latin typeface="Linux Biolinum G"/>
              </a:rPr>
              <a:t>y_k</a:t>
            </a:r>
            <a:r>
              <a:rPr lang="en-US" spc="-1" dirty="0">
                <a:latin typeface="Linux Biolinum G"/>
              </a:rPr>
              <a:t> + 1</a:t>
            </a:r>
            <a:endParaRPr lang="en-US" spc="-1" dirty="0"/>
          </a:p>
          <a:p>
            <a:r>
              <a:rPr lang="en-US" spc="-1" dirty="0">
                <a:latin typeface="Linux Biolinum G"/>
              </a:rPr>
              <a:t>   x &gt; </a:t>
            </a:r>
            <a:r>
              <a:rPr lang="en-US" spc="-1" dirty="0" err="1">
                <a:latin typeface="Linux Biolinum G"/>
              </a:rPr>
              <a:t>y_k</a:t>
            </a:r>
            <a:r>
              <a:rPr lang="en-US" spc="-1" dirty="0">
                <a:latin typeface="Linux Biolinum G"/>
              </a:rPr>
              <a:t> =&gt; </a:t>
            </a:r>
            <a:r>
              <a:rPr lang="en-US" spc="-1" dirty="0">
                <a:solidFill>
                  <a:srgbClr val="0070C0"/>
                </a:solidFill>
                <a:latin typeface="Linux Biolinum G"/>
              </a:rPr>
              <a:t>x &gt;= </a:t>
            </a:r>
            <a:r>
              <a:rPr lang="en-US" spc="-1" dirty="0" err="1">
                <a:solidFill>
                  <a:srgbClr val="0070C0"/>
                </a:solidFill>
                <a:latin typeface="Linux Biolinum G"/>
              </a:rPr>
              <a:t>y_new</a:t>
            </a:r>
            <a:endParaRPr lang="en-US" spc="-1" dirty="0">
              <a:solidFill>
                <a:srgbClr val="0070C0"/>
              </a:solidFill>
            </a:endParaRPr>
          </a:p>
          <a:p>
            <a:endParaRPr lang="en-US" spc="-1" dirty="0"/>
          </a:p>
          <a:p>
            <a:r>
              <a:rPr lang="en-US" spc="-1" dirty="0">
                <a:solidFill>
                  <a:srgbClr val="0070C0"/>
                </a:solidFill>
                <a:latin typeface="Linux Biolinum G"/>
              </a:rPr>
              <a:t>LI: x &gt;= y</a:t>
            </a:r>
            <a:endParaRPr lang="en-US" spc="-1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5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CSCI-2600 Spring 2021</a:t>
            </a:r>
            <a:endParaRPr lang="en-US" sz="12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01551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57676-FB90-461B-8848-5169549E4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the LI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266A72-D255-47CC-9254-AEE2EE5BB817}"/>
              </a:ext>
            </a:extLst>
          </p:cNvPr>
          <p:cNvSpPr txBox="1"/>
          <p:nvPr/>
        </p:nvSpPr>
        <p:spPr>
          <a:xfrm>
            <a:off x="737826" y="1841412"/>
            <a:ext cx="271568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Precondition: x &gt;= 0 ^ y = 0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while(x != y) {</a:t>
            </a:r>
          </a:p>
          <a:p>
            <a:r>
              <a:rPr lang="en-US" dirty="0"/>
              <a:t>    y = y + 1;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Postcondition x = y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A2362C-6FE4-4C74-A7DE-008488A617F4}"/>
              </a:ext>
            </a:extLst>
          </p:cNvPr>
          <p:cNvSpPr txBox="1"/>
          <p:nvPr/>
        </p:nvSpPr>
        <p:spPr>
          <a:xfrm>
            <a:off x="5651113" y="266928"/>
            <a:ext cx="560480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LI: x&gt;= y</a:t>
            </a:r>
          </a:p>
          <a:p>
            <a:endParaRPr lang="en-US" dirty="0"/>
          </a:p>
          <a:p>
            <a:r>
              <a:rPr lang="en-US" dirty="0"/>
              <a:t>Base case:</a:t>
            </a:r>
          </a:p>
          <a:p>
            <a:r>
              <a:rPr lang="en-US" dirty="0">
                <a:solidFill>
                  <a:srgbClr val="0070C0"/>
                </a:solidFill>
              </a:rPr>
              <a:t>x&gt;=0 ^ y=0 =&gt; x&gt;=y</a:t>
            </a:r>
          </a:p>
          <a:p>
            <a:endParaRPr lang="en-US" dirty="0"/>
          </a:p>
          <a:p>
            <a:r>
              <a:rPr lang="en-US" dirty="0"/>
              <a:t>Assume: </a:t>
            </a:r>
            <a:r>
              <a:rPr lang="en-US" dirty="0">
                <a:solidFill>
                  <a:srgbClr val="0070C0"/>
                </a:solidFill>
              </a:rPr>
              <a:t>x &gt;= y </a:t>
            </a:r>
            <a:r>
              <a:rPr lang="en-US" dirty="0"/>
              <a:t>holds at iteration k</a:t>
            </a:r>
          </a:p>
          <a:p>
            <a:r>
              <a:rPr lang="en-US" dirty="0"/>
              <a:t>If x = y at iteration k, we would exit loop</a:t>
            </a:r>
          </a:p>
          <a:p>
            <a:r>
              <a:rPr lang="en-US" dirty="0"/>
              <a:t>x &gt; y at iteration k</a:t>
            </a:r>
          </a:p>
          <a:p>
            <a:r>
              <a:rPr lang="en-US" dirty="0" err="1"/>
              <a:t>y_new</a:t>
            </a:r>
            <a:r>
              <a:rPr lang="en-US" dirty="0"/>
              <a:t> = y + 1</a:t>
            </a:r>
          </a:p>
          <a:p>
            <a:r>
              <a:rPr lang="en-US" dirty="0">
                <a:solidFill>
                  <a:srgbClr val="0070C0"/>
                </a:solidFill>
              </a:rPr>
              <a:t>x &gt;= </a:t>
            </a:r>
            <a:r>
              <a:rPr lang="en-US" dirty="0" err="1">
                <a:solidFill>
                  <a:srgbClr val="0070C0"/>
                </a:solidFill>
              </a:rPr>
              <a:t>y_new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  <a:p>
            <a:r>
              <a:rPr lang="en-US" dirty="0"/>
              <a:t>At exit: </a:t>
            </a:r>
            <a:r>
              <a:rPr lang="en-US" dirty="0">
                <a:solidFill>
                  <a:srgbClr val="0070C0"/>
                </a:solidFill>
              </a:rPr>
              <a:t>!(x!=y) ^ x&gt;=y =&gt; x = y 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D = x – y</a:t>
            </a:r>
          </a:p>
          <a:p>
            <a:r>
              <a:rPr lang="en-US" dirty="0" err="1"/>
              <a:t>D_new</a:t>
            </a:r>
            <a:r>
              <a:rPr lang="en-US" dirty="0"/>
              <a:t> = D – (y+1) = D-1  // D decreases at each iteration</a:t>
            </a:r>
          </a:p>
          <a:p>
            <a:r>
              <a:rPr lang="en-US" dirty="0">
                <a:solidFill>
                  <a:srgbClr val="0070C0"/>
                </a:solidFill>
              </a:rPr>
              <a:t>D = 0 =&gt; x = y </a:t>
            </a:r>
          </a:p>
        </p:txBody>
      </p:sp>
      <p:sp>
        <p:nvSpPr>
          <p:cNvPr id="6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CSCI-2600 Spring 2021</a:t>
            </a:r>
            <a:endParaRPr lang="en-US" sz="12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70625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EDF0F-1F14-475A-B32C-8A3D8C647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weaker LI?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AD9EBC-3FCD-4A6E-A04D-1D9AFDBF7704}"/>
              </a:ext>
            </a:extLst>
          </p:cNvPr>
          <p:cNvSpPr txBox="1"/>
          <p:nvPr/>
        </p:nvSpPr>
        <p:spPr>
          <a:xfrm>
            <a:off x="980106" y="1582405"/>
            <a:ext cx="271568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Precondition: x &gt;= 0 ^ y = 0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while(x != y) {</a:t>
            </a:r>
          </a:p>
          <a:p>
            <a:r>
              <a:rPr lang="en-US" dirty="0"/>
              <a:t>    y = y + 1;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Postcondition: x = 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256CC9-CFD9-4C17-B357-8A469241FEEE}"/>
              </a:ext>
            </a:extLst>
          </p:cNvPr>
          <p:cNvSpPr txBox="1"/>
          <p:nvPr/>
        </p:nvSpPr>
        <p:spPr>
          <a:xfrm>
            <a:off x="4873801" y="1351572"/>
            <a:ext cx="5716565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-1" dirty="0"/>
              <a:t>Notice that the negation of the loop condition immediately</a:t>
            </a:r>
          </a:p>
          <a:p>
            <a:r>
              <a:rPr lang="en-US" spc="-1" dirty="0"/>
              <a:t>implies the postcondition.</a:t>
            </a:r>
          </a:p>
          <a:p>
            <a:endParaRPr lang="en-US" spc="-1" dirty="0"/>
          </a:p>
          <a:p>
            <a:r>
              <a:rPr lang="en-US" spc="-1" dirty="0"/>
              <a:t>A better (weaker) invariant:  </a:t>
            </a:r>
            <a:r>
              <a:rPr lang="en-US" spc="-1" dirty="0">
                <a:solidFill>
                  <a:srgbClr val="0070C0"/>
                </a:solidFill>
              </a:rPr>
              <a:t>true</a:t>
            </a:r>
            <a:r>
              <a:rPr lang="en-US" spc="-1" dirty="0"/>
              <a:t>.</a:t>
            </a:r>
          </a:p>
          <a:p>
            <a:endParaRPr lang="en-US" spc="-1" dirty="0"/>
          </a:p>
          <a:p>
            <a:r>
              <a:rPr lang="en-US" spc="-1" dirty="0">
                <a:solidFill>
                  <a:srgbClr val="0070C0"/>
                </a:solidFill>
                <a:latin typeface="Linux Biolinum G"/>
              </a:rPr>
              <a:t>LI: true</a:t>
            </a:r>
          </a:p>
          <a:p>
            <a:r>
              <a:rPr lang="en-US" dirty="0"/>
              <a:t>Base case:</a:t>
            </a:r>
          </a:p>
          <a:p>
            <a:r>
              <a:rPr lang="en-US" dirty="0">
                <a:solidFill>
                  <a:srgbClr val="0070C0"/>
                </a:solidFill>
              </a:rPr>
              <a:t>x&gt;=0 ^ y=0 =&gt; true</a:t>
            </a:r>
          </a:p>
          <a:p>
            <a:endParaRPr lang="en-US" dirty="0"/>
          </a:p>
          <a:p>
            <a:r>
              <a:rPr lang="en-US" dirty="0"/>
              <a:t>Assume: </a:t>
            </a:r>
            <a:r>
              <a:rPr lang="en-US" dirty="0">
                <a:solidFill>
                  <a:srgbClr val="0070C0"/>
                </a:solidFill>
              </a:rPr>
              <a:t>true </a:t>
            </a:r>
            <a:r>
              <a:rPr lang="en-US" dirty="0"/>
              <a:t>holds at iteration k, </a:t>
            </a:r>
          </a:p>
          <a:p>
            <a:r>
              <a:rPr lang="en-US" dirty="0">
                <a:solidFill>
                  <a:srgbClr val="0070C0"/>
                </a:solidFill>
              </a:rPr>
              <a:t>true</a:t>
            </a:r>
            <a:r>
              <a:rPr lang="en-US" dirty="0"/>
              <a:t> also holds after iteration k+1.</a:t>
            </a:r>
          </a:p>
          <a:p>
            <a:endParaRPr lang="en-US" dirty="0"/>
          </a:p>
          <a:p>
            <a:r>
              <a:rPr lang="en-US" dirty="0"/>
              <a:t>At exit: </a:t>
            </a:r>
            <a:r>
              <a:rPr lang="en-US" dirty="0">
                <a:solidFill>
                  <a:srgbClr val="0070C0"/>
                </a:solidFill>
              </a:rPr>
              <a:t>!(x!=y) ^ true =&gt; x = y 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D = x – y</a:t>
            </a:r>
          </a:p>
          <a:p>
            <a:r>
              <a:rPr lang="en-US" dirty="0" err="1"/>
              <a:t>D_new</a:t>
            </a:r>
            <a:r>
              <a:rPr lang="en-US" dirty="0"/>
              <a:t> = D – (y+1) = D-1  // D decreases at each iteration</a:t>
            </a:r>
          </a:p>
          <a:p>
            <a:r>
              <a:rPr lang="en-US" dirty="0">
                <a:solidFill>
                  <a:srgbClr val="0070C0"/>
                </a:solidFill>
              </a:rPr>
              <a:t>D = 0 =&gt; x = y </a:t>
            </a:r>
            <a:endParaRPr lang="en-US" spc="-1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5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CSCI-2600 Spring 2021</a:t>
            </a:r>
            <a:endParaRPr lang="en-US" sz="12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76885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Example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6" name="TextShape 2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CSCI-2600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517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6ADF2A34-1D32-4AD2-9A97-873763CF9026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18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518" name="CustomShape 4"/>
          <p:cNvSpPr/>
          <p:nvPr/>
        </p:nvSpPr>
        <p:spPr>
          <a:xfrm>
            <a:off x="4419720" y="1280160"/>
            <a:ext cx="4449960" cy="405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Assume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ahoma"/>
                <a:ea typeface="MS PGothic"/>
              </a:rPr>
              <a:t>ints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70C0"/>
                </a:solidFill>
                <a:latin typeface="Tahoma"/>
                <a:ea typeface="MS PGothic"/>
              </a:rPr>
              <a:t>PRECONDITION: n &gt;= 0</a:t>
            </a:r>
            <a:endParaRPr lang="en-US" sz="2000" b="0" strike="noStrike" spc="-1" dirty="0">
              <a:solidFill>
                <a:srgbClr val="0070C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 dirty="0" err="1">
                <a:solidFill>
                  <a:srgbClr val="000000"/>
                </a:solidFill>
                <a:latin typeface="Tahoma"/>
                <a:ea typeface="MS PGothic"/>
              </a:rPr>
              <a:t>i</a:t>
            </a:r>
            <a:r>
              <a:rPr lang="en-US" sz="20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= 0;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r = 1;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while (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ahoma"/>
                <a:ea typeface="MS PGothic"/>
              </a:rPr>
              <a:t>i</a:t>
            </a:r>
            <a:r>
              <a:rPr lang="en-US" sz="20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&lt; n ) {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ahoma"/>
                <a:ea typeface="MS PGothic"/>
              </a:rPr>
              <a:t>i</a:t>
            </a:r>
            <a:r>
              <a:rPr lang="en-US" sz="20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=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ahoma"/>
                <a:ea typeface="MS PGothic"/>
              </a:rPr>
              <a:t>i</a:t>
            </a:r>
            <a:r>
              <a:rPr lang="en-US" sz="20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+ 1;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 r = r * </a:t>
            </a:r>
            <a:r>
              <a:rPr lang="en-US" sz="2000" spc="-1" dirty="0" err="1">
                <a:solidFill>
                  <a:srgbClr val="000000"/>
                </a:solidFill>
                <a:latin typeface="Tahoma"/>
                <a:ea typeface="MS PGothic"/>
              </a:rPr>
              <a:t>i</a:t>
            </a:r>
            <a:r>
              <a:rPr lang="en-US" sz="20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;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}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70C0"/>
                </a:solidFill>
                <a:latin typeface="Tahoma"/>
                <a:ea typeface="MS PGothic"/>
              </a:rPr>
              <a:t>POSTCONDITION: r = n!</a:t>
            </a:r>
            <a:endParaRPr lang="en-US" sz="2000" b="0" strike="noStrike" spc="-1" dirty="0">
              <a:solidFill>
                <a:srgbClr val="0070C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what is the LI here?     </a:t>
            </a:r>
            <a:endParaRPr lang="en-US" sz="2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TextShape 1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CSCI-2600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520" name="TextShape 2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4D4487C7-B1EA-4412-9887-9D8160269378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521" name="CustomShape 3"/>
          <p:cNvSpPr/>
          <p:nvPr/>
        </p:nvSpPr>
        <p:spPr>
          <a:xfrm>
            <a:off x="3197615" y="90016"/>
            <a:ext cx="5142450" cy="63809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500" b="0" strike="noStrike" spc="-1" dirty="0">
                <a:solidFill>
                  <a:srgbClr val="000000"/>
                </a:solidFill>
              </a:rPr>
              <a:t>POSTCONDITION: r = n</a:t>
            </a:r>
            <a:r>
              <a:rPr lang="en-US" sz="1500" spc="-1" dirty="0">
                <a:solidFill>
                  <a:srgbClr val="000000"/>
                </a:solidFill>
              </a:rPr>
              <a:t>!</a:t>
            </a:r>
            <a:endParaRPr lang="en-US" sz="1500" b="0" strike="noStrike" spc="-1" dirty="0"/>
          </a:p>
          <a:p>
            <a:pPr>
              <a:lnSpc>
                <a:spcPct val="100000"/>
              </a:lnSpc>
            </a:pPr>
            <a:r>
              <a:rPr lang="en-US" sz="1500" b="0" strike="noStrike" spc="-1" dirty="0">
                <a:solidFill>
                  <a:srgbClr val="000000"/>
                </a:solidFill>
              </a:rPr>
              <a:t>D = n-</a:t>
            </a:r>
            <a:r>
              <a:rPr lang="en-US" sz="1500" b="0" strike="noStrike" spc="-1" dirty="0" err="1">
                <a:solidFill>
                  <a:srgbClr val="000000"/>
                </a:solidFill>
              </a:rPr>
              <a:t>i</a:t>
            </a:r>
            <a:endParaRPr lang="en-US" sz="1500" b="0" strike="noStrike" spc="-1" dirty="0"/>
          </a:p>
          <a:p>
            <a:pPr>
              <a:lnSpc>
                <a:spcPct val="100000"/>
              </a:lnSpc>
            </a:pPr>
            <a:r>
              <a:rPr lang="en-US" sz="1500" spc="-1" dirty="0">
                <a:solidFill>
                  <a:srgbClr val="000000"/>
                </a:solidFill>
              </a:rPr>
              <a:t>LI:</a:t>
            </a:r>
            <a:r>
              <a:rPr lang="en-US" sz="1500" b="0" strike="noStrike" spc="-1" dirty="0">
                <a:solidFill>
                  <a:srgbClr val="000000"/>
                </a:solidFill>
              </a:rPr>
              <a:t>  r = </a:t>
            </a:r>
            <a:r>
              <a:rPr lang="en-US" sz="1500" b="0" strike="noStrike" spc="-1" dirty="0" err="1">
                <a:solidFill>
                  <a:srgbClr val="000000"/>
                </a:solidFill>
              </a:rPr>
              <a:t>i</a:t>
            </a:r>
            <a:r>
              <a:rPr lang="en-US" sz="1500" b="0" strike="noStrike" spc="-1" dirty="0">
                <a:solidFill>
                  <a:srgbClr val="000000"/>
                </a:solidFill>
              </a:rPr>
              <a:t>! </a:t>
            </a:r>
            <a:r>
              <a:rPr lang="en-US" sz="1500" spc="-1" dirty="0">
                <a:solidFill>
                  <a:srgbClr val="000000"/>
                </a:solidFill>
              </a:rPr>
              <a:t>^</a:t>
            </a:r>
            <a:r>
              <a:rPr lang="en-US" sz="1500" b="0" strike="noStrike" spc="-1" dirty="0">
                <a:solidFill>
                  <a:srgbClr val="000000"/>
                </a:solidFill>
              </a:rPr>
              <a:t> </a:t>
            </a:r>
            <a:r>
              <a:rPr lang="en-US" sz="1500" b="0" strike="noStrike" spc="-1" dirty="0" err="1">
                <a:solidFill>
                  <a:srgbClr val="000000"/>
                </a:solidFill>
              </a:rPr>
              <a:t>i</a:t>
            </a:r>
            <a:r>
              <a:rPr lang="en-US" sz="1500" b="0" strike="noStrike" spc="-1" dirty="0">
                <a:solidFill>
                  <a:srgbClr val="000000"/>
                </a:solidFill>
              </a:rPr>
              <a:t> &lt;= n</a:t>
            </a:r>
            <a:endParaRPr lang="en-US" sz="1500" b="0" strike="noStrike" spc="-1" dirty="0"/>
          </a:p>
          <a:p>
            <a:pPr>
              <a:lnSpc>
                <a:spcPct val="100000"/>
              </a:lnSpc>
            </a:pPr>
            <a:endParaRPr lang="en-US" sz="1500" b="0" strike="noStrike" spc="-1" dirty="0"/>
          </a:p>
          <a:p>
            <a:pPr>
              <a:lnSpc>
                <a:spcPct val="100000"/>
              </a:lnSpc>
            </a:pPr>
            <a:r>
              <a:rPr lang="en-US" sz="1500" b="0" strike="noStrike" spc="-1" dirty="0">
                <a:solidFill>
                  <a:srgbClr val="000000"/>
                </a:solidFill>
              </a:rPr>
              <a:t>show the above to be true in terms of Partial Correctness</a:t>
            </a:r>
            <a:endParaRPr lang="en-US" sz="1500" b="0" strike="noStrike" spc="-1" dirty="0"/>
          </a:p>
          <a:p>
            <a:pPr>
              <a:lnSpc>
                <a:spcPct val="100000"/>
              </a:lnSpc>
            </a:pPr>
            <a:endParaRPr lang="en-US" sz="1500" b="0" strike="noStrike" spc="-1" dirty="0"/>
          </a:p>
          <a:p>
            <a:pPr>
              <a:lnSpc>
                <a:spcPct val="100000"/>
              </a:lnSpc>
            </a:pPr>
            <a:r>
              <a:rPr lang="en-US" sz="1500" b="0" strike="noStrike" spc="-1" dirty="0">
                <a:solidFill>
                  <a:srgbClr val="000000"/>
                </a:solidFill>
              </a:rPr>
              <a:t>BASE CASE: </a:t>
            </a:r>
            <a:r>
              <a:rPr lang="en-US" sz="1500" b="0" strike="noStrike" spc="-1" dirty="0" err="1">
                <a:solidFill>
                  <a:srgbClr val="000000"/>
                </a:solidFill>
              </a:rPr>
              <a:t>i</a:t>
            </a:r>
            <a:r>
              <a:rPr lang="en-US" sz="1500" b="0" strike="noStrike" spc="-1" dirty="0">
                <a:solidFill>
                  <a:srgbClr val="000000"/>
                </a:solidFill>
              </a:rPr>
              <a:t> = 0 and r = 1</a:t>
            </a:r>
            <a:endParaRPr lang="en-US" sz="1500" b="0" strike="noStrike" spc="-1" dirty="0"/>
          </a:p>
          <a:p>
            <a:pPr>
              <a:lnSpc>
                <a:spcPct val="100000"/>
              </a:lnSpc>
            </a:pPr>
            <a:r>
              <a:rPr lang="en-US" sz="1500" b="0" strike="noStrike" spc="-1" dirty="0">
                <a:solidFill>
                  <a:srgbClr val="000000"/>
                </a:solidFill>
              </a:rPr>
              <a:t>           (r = </a:t>
            </a:r>
            <a:r>
              <a:rPr lang="en-US" sz="1500" b="0" strike="noStrike" spc="-1" dirty="0" err="1">
                <a:solidFill>
                  <a:srgbClr val="000000"/>
                </a:solidFill>
              </a:rPr>
              <a:t>i</a:t>
            </a:r>
            <a:r>
              <a:rPr lang="en-US" sz="1500" b="0" strike="noStrike" spc="-1" dirty="0">
                <a:solidFill>
                  <a:srgbClr val="000000"/>
                </a:solidFill>
              </a:rPr>
              <a:t>!)  =  (</a:t>
            </a:r>
            <a:r>
              <a:rPr lang="en-US" sz="1500" spc="-1" dirty="0">
                <a:solidFill>
                  <a:srgbClr val="000000"/>
                </a:solidFill>
              </a:rPr>
              <a:t>r</a:t>
            </a:r>
            <a:r>
              <a:rPr lang="en-US" sz="1500" b="0" strike="noStrike" spc="-1" dirty="0">
                <a:solidFill>
                  <a:srgbClr val="000000"/>
                </a:solidFill>
              </a:rPr>
              <a:t> = 0!) = (1 = 0!)</a:t>
            </a:r>
          </a:p>
          <a:p>
            <a:pPr>
              <a:lnSpc>
                <a:spcPct val="100000"/>
              </a:lnSpc>
            </a:pPr>
            <a:r>
              <a:rPr lang="en-US" sz="1500" spc="-1" dirty="0">
                <a:solidFill>
                  <a:srgbClr val="000000"/>
                </a:solidFill>
              </a:rPr>
              <a:t>           (</a:t>
            </a:r>
            <a:r>
              <a:rPr lang="en-US" sz="1500" spc="-1" dirty="0" err="1">
                <a:solidFill>
                  <a:srgbClr val="000000"/>
                </a:solidFill>
              </a:rPr>
              <a:t>i</a:t>
            </a:r>
            <a:r>
              <a:rPr lang="en-US" sz="1500" spc="-1" dirty="0">
                <a:solidFill>
                  <a:srgbClr val="000000"/>
                </a:solidFill>
              </a:rPr>
              <a:t> &lt;= n) = (0 &lt;= n)  // precondition</a:t>
            </a:r>
          </a:p>
          <a:p>
            <a:pPr>
              <a:lnSpc>
                <a:spcPct val="100000"/>
              </a:lnSpc>
            </a:pPr>
            <a:r>
              <a:rPr lang="en-US" sz="1500" b="0" strike="noStrike" spc="-1" dirty="0">
                <a:solidFill>
                  <a:srgbClr val="000000"/>
                </a:solidFill>
              </a:rPr>
              <a:t>           both parts of LI hold</a:t>
            </a:r>
          </a:p>
          <a:p>
            <a:pPr>
              <a:lnSpc>
                <a:spcPct val="100000"/>
              </a:lnSpc>
            </a:pPr>
            <a:r>
              <a:rPr lang="en-US" sz="1500" spc="-1" dirty="0">
                <a:solidFill>
                  <a:srgbClr val="000000"/>
                </a:solidFill>
              </a:rPr>
              <a:t>         </a:t>
            </a:r>
            <a:endParaRPr lang="en-US" sz="1500" b="0" strike="noStrike" spc="-1" dirty="0"/>
          </a:p>
          <a:p>
            <a:pPr>
              <a:lnSpc>
                <a:spcPct val="100000"/>
              </a:lnSpc>
            </a:pPr>
            <a:r>
              <a:rPr lang="en-US" sz="1500" b="0" strike="noStrike" spc="-1" dirty="0">
                <a:solidFill>
                  <a:srgbClr val="000000"/>
                </a:solidFill>
              </a:rPr>
              <a:t> INDUCTIVE CASE: </a:t>
            </a:r>
          </a:p>
          <a:p>
            <a:pPr>
              <a:lnSpc>
                <a:spcPct val="100000"/>
              </a:lnSpc>
            </a:pPr>
            <a:r>
              <a:rPr lang="en-US" sz="1500" b="0" strike="noStrike" spc="-1" dirty="0">
                <a:solidFill>
                  <a:srgbClr val="000000"/>
                </a:solidFill>
              </a:rPr>
              <a:t> </a:t>
            </a:r>
            <a:r>
              <a:rPr lang="en-US" sz="1500" spc="-1" dirty="0">
                <a:solidFill>
                  <a:srgbClr val="000000"/>
                </a:solidFill>
              </a:rPr>
              <a:t>                assume: </a:t>
            </a:r>
            <a:r>
              <a:rPr lang="en-US" sz="1500" spc="-1" dirty="0" err="1">
                <a:solidFill>
                  <a:srgbClr val="000000"/>
                </a:solidFill>
              </a:rPr>
              <a:t>r_old</a:t>
            </a:r>
            <a:r>
              <a:rPr lang="en-US" sz="1500" spc="-1" dirty="0">
                <a:solidFill>
                  <a:srgbClr val="000000"/>
                </a:solidFill>
              </a:rPr>
              <a:t> = </a:t>
            </a:r>
            <a:r>
              <a:rPr lang="en-US" sz="1500" spc="-1" dirty="0" err="1">
                <a:solidFill>
                  <a:srgbClr val="000000"/>
                </a:solidFill>
              </a:rPr>
              <a:t>i_old</a:t>
            </a:r>
            <a:r>
              <a:rPr lang="en-US" sz="1500" spc="-1" dirty="0">
                <a:solidFill>
                  <a:srgbClr val="000000"/>
                </a:solidFill>
              </a:rPr>
              <a:t>!</a:t>
            </a:r>
            <a:endParaRPr lang="en-US" sz="1500" b="0" strike="noStrike" spc="-1" dirty="0"/>
          </a:p>
          <a:p>
            <a:pPr>
              <a:lnSpc>
                <a:spcPct val="100000"/>
              </a:lnSpc>
            </a:pPr>
            <a:r>
              <a:rPr lang="en-US" sz="1500" b="0" strike="noStrike" spc="-1" dirty="0">
                <a:solidFill>
                  <a:srgbClr val="000000"/>
                </a:solidFill>
              </a:rPr>
              <a:t>                 </a:t>
            </a:r>
            <a:r>
              <a:rPr lang="en-US" sz="1500" b="0" strike="noStrike" spc="-1" dirty="0" err="1">
                <a:solidFill>
                  <a:srgbClr val="000000"/>
                </a:solidFill>
              </a:rPr>
              <a:t>i_new</a:t>
            </a:r>
            <a:r>
              <a:rPr lang="en-US" sz="1500" b="0" strike="noStrike" spc="-1" dirty="0">
                <a:solidFill>
                  <a:srgbClr val="000000"/>
                </a:solidFill>
              </a:rPr>
              <a:t> = </a:t>
            </a:r>
            <a:r>
              <a:rPr lang="en-US" sz="1500" b="0" strike="noStrike" spc="-1" dirty="0" err="1">
                <a:solidFill>
                  <a:srgbClr val="000000"/>
                </a:solidFill>
              </a:rPr>
              <a:t>i_old</a:t>
            </a:r>
            <a:r>
              <a:rPr lang="en-US" sz="1500" b="0" strike="noStrike" spc="-1" dirty="0">
                <a:solidFill>
                  <a:srgbClr val="000000"/>
                </a:solidFill>
              </a:rPr>
              <a:t> + 1</a:t>
            </a:r>
          </a:p>
          <a:p>
            <a:pPr>
              <a:lnSpc>
                <a:spcPct val="100000"/>
              </a:lnSpc>
            </a:pPr>
            <a:endParaRPr lang="en-US" sz="1500" b="0" strike="noStrike" spc="-1" dirty="0"/>
          </a:p>
          <a:p>
            <a:pPr>
              <a:lnSpc>
                <a:spcPct val="100000"/>
              </a:lnSpc>
            </a:pPr>
            <a:r>
              <a:rPr lang="en-US" sz="1500" spc="-1" dirty="0">
                <a:solidFill>
                  <a:srgbClr val="000000"/>
                </a:solidFill>
              </a:rPr>
              <a:t>                  // assume </a:t>
            </a:r>
            <a:r>
              <a:rPr lang="en-US" sz="1500" spc="-1" dirty="0" err="1">
                <a:solidFill>
                  <a:srgbClr val="000000"/>
                </a:solidFill>
              </a:rPr>
              <a:t>r_old</a:t>
            </a:r>
            <a:r>
              <a:rPr lang="en-US" sz="1500" spc="-1" dirty="0">
                <a:solidFill>
                  <a:srgbClr val="000000"/>
                </a:solidFill>
              </a:rPr>
              <a:t> = </a:t>
            </a:r>
            <a:r>
              <a:rPr lang="en-US" sz="1500" spc="-1" dirty="0" err="1">
                <a:solidFill>
                  <a:srgbClr val="000000"/>
                </a:solidFill>
              </a:rPr>
              <a:t>i_old</a:t>
            </a:r>
            <a:r>
              <a:rPr lang="en-US" sz="1500" spc="-1" dirty="0">
                <a:solidFill>
                  <a:srgbClr val="000000"/>
                </a:solidFill>
              </a:rPr>
              <a:t>! </a:t>
            </a:r>
            <a:endParaRPr lang="en-US" sz="1500" spc="-1" dirty="0"/>
          </a:p>
          <a:p>
            <a:pPr>
              <a:lnSpc>
                <a:spcPct val="100000"/>
              </a:lnSpc>
            </a:pPr>
            <a:r>
              <a:rPr lang="en-US" sz="1500" spc="-1" dirty="0">
                <a:solidFill>
                  <a:srgbClr val="000000"/>
                </a:solidFill>
              </a:rPr>
              <a:t>                 </a:t>
            </a:r>
            <a:r>
              <a:rPr lang="en-US" sz="1500" b="0" strike="noStrike" spc="-1" dirty="0" err="1">
                <a:solidFill>
                  <a:srgbClr val="000000"/>
                </a:solidFill>
              </a:rPr>
              <a:t>r_new</a:t>
            </a:r>
            <a:r>
              <a:rPr lang="en-US" sz="1500" b="0" strike="noStrike" spc="-1" dirty="0">
                <a:solidFill>
                  <a:srgbClr val="000000"/>
                </a:solidFill>
              </a:rPr>
              <a:t> = </a:t>
            </a:r>
            <a:r>
              <a:rPr lang="en-US" sz="1500" b="0" strike="noStrike" spc="-1" dirty="0" err="1">
                <a:solidFill>
                  <a:srgbClr val="000000"/>
                </a:solidFill>
              </a:rPr>
              <a:t>r_old</a:t>
            </a:r>
            <a:r>
              <a:rPr lang="en-US" sz="1500" b="0" strike="noStrike" spc="-1" dirty="0">
                <a:solidFill>
                  <a:srgbClr val="000000"/>
                </a:solidFill>
              </a:rPr>
              <a:t> * </a:t>
            </a:r>
            <a:r>
              <a:rPr lang="en-US" sz="1500" b="0" strike="noStrike" spc="-1" dirty="0" err="1">
                <a:solidFill>
                  <a:srgbClr val="000000"/>
                </a:solidFill>
              </a:rPr>
              <a:t>i_new</a:t>
            </a:r>
            <a:endParaRPr lang="en-US" sz="1500" b="0" strike="noStrike" spc="-1" dirty="0"/>
          </a:p>
          <a:p>
            <a:pPr>
              <a:lnSpc>
                <a:spcPct val="100000"/>
              </a:lnSpc>
            </a:pPr>
            <a:r>
              <a:rPr lang="en-US" sz="1500" b="0" strike="noStrike" spc="-1" dirty="0">
                <a:solidFill>
                  <a:srgbClr val="000000"/>
                </a:solidFill>
              </a:rPr>
              <a:t>                 </a:t>
            </a:r>
            <a:r>
              <a:rPr lang="en-US" sz="1500" b="0" strike="noStrike" spc="-1" dirty="0" err="1">
                <a:solidFill>
                  <a:srgbClr val="000000"/>
                </a:solidFill>
              </a:rPr>
              <a:t>r_new</a:t>
            </a:r>
            <a:r>
              <a:rPr lang="en-US" sz="1500" b="0" strike="noStrike" spc="-1" dirty="0">
                <a:solidFill>
                  <a:srgbClr val="000000"/>
                </a:solidFill>
              </a:rPr>
              <a:t> = (i_new-1)! * </a:t>
            </a:r>
            <a:r>
              <a:rPr lang="en-US" sz="1500" b="0" strike="noStrike" spc="-1" dirty="0" err="1">
                <a:solidFill>
                  <a:srgbClr val="000000"/>
                </a:solidFill>
              </a:rPr>
              <a:t>i_new</a:t>
            </a:r>
            <a:r>
              <a:rPr lang="en-US" sz="1500" b="0" strike="noStrike" spc="-1" dirty="0">
                <a:solidFill>
                  <a:srgbClr val="000000"/>
                </a:solidFill>
              </a:rPr>
              <a:t> = </a:t>
            </a:r>
            <a:r>
              <a:rPr lang="en-US" sz="1500" b="0" strike="noStrike" spc="-1" dirty="0" err="1">
                <a:solidFill>
                  <a:srgbClr val="000000"/>
                </a:solidFill>
              </a:rPr>
              <a:t>i_new</a:t>
            </a:r>
            <a:r>
              <a:rPr lang="en-US" sz="1500" b="0" strike="noStrike" spc="-1" dirty="0">
                <a:solidFill>
                  <a:srgbClr val="000000"/>
                </a:solidFill>
              </a:rPr>
              <a:t>!</a:t>
            </a:r>
            <a:endParaRPr lang="en-US" sz="1500" b="0" strike="noStrike" spc="-1" dirty="0"/>
          </a:p>
          <a:p>
            <a:pPr>
              <a:lnSpc>
                <a:spcPct val="100000"/>
              </a:lnSpc>
            </a:pPr>
            <a:r>
              <a:rPr lang="en-US" sz="1500" b="0" strike="noStrike" spc="-1" dirty="0">
                <a:solidFill>
                  <a:srgbClr val="000000"/>
                </a:solidFill>
              </a:rPr>
              <a:t>                 </a:t>
            </a:r>
            <a:r>
              <a:rPr lang="en-US" sz="1500" b="0" strike="noStrike" spc="-1" dirty="0" err="1">
                <a:solidFill>
                  <a:srgbClr val="000000"/>
                </a:solidFill>
              </a:rPr>
              <a:t>r_new</a:t>
            </a:r>
            <a:r>
              <a:rPr lang="en-US" sz="1500" b="0" strike="noStrike" spc="-1" dirty="0">
                <a:solidFill>
                  <a:srgbClr val="000000"/>
                </a:solidFill>
              </a:rPr>
              <a:t> = </a:t>
            </a:r>
            <a:r>
              <a:rPr lang="en-US" sz="1500" b="0" strike="noStrike" spc="-1" dirty="0" err="1">
                <a:solidFill>
                  <a:srgbClr val="000000"/>
                </a:solidFill>
              </a:rPr>
              <a:t>i_new</a:t>
            </a:r>
            <a:r>
              <a:rPr lang="en-US" sz="1500" b="0" strike="noStrike" spc="-1" dirty="0">
                <a:solidFill>
                  <a:srgbClr val="000000"/>
                </a:solidFill>
              </a:rPr>
              <a:t>!</a:t>
            </a:r>
          </a:p>
          <a:p>
            <a:pPr>
              <a:lnSpc>
                <a:spcPct val="100000"/>
              </a:lnSpc>
            </a:pPr>
            <a:endParaRPr lang="en-US" sz="1500" spc="-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500" spc="-1" dirty="0">
                <a:solidFill>
                  <a:srgbClr val="000000"/>
                </a:solidFill>
              </a:rPr>
              <a:t>                 </a:t>
            </a:r>
            <a:r>
              <a:rPr lang="en-US" sz="1500" spc="-1" dirty="0" err="1">
                <a:solidFill>
                  <a:srgbClr val="000000"/>
                </a:solidFill>
              </a:rPr>
              <a:t>i_old</a:t>
            </a:r>
            <a:r>
              <a:rPr lang="en-US" sz="1500" spc="-1" dirty="0">
                <a:solidFill>
                  <a:srgbClr val="000000"/>
                </a:solidFill>
              </a:rPr>
              <a:t> &lt;= n; if </a:t>
            </a:r>
            <a:r>
              <a:rPr lang="en-US" sz="1500" spc="-1" dirty="0" err="1">
                <a:solidFill>
                  <a:srgbClr val="000000"/>
                </a:solidFill>
              </a:rPr>
              <a:t>i_old</a:t>
            </a:r>
            <a:r>
              <a:rPr lang="en-US" sz="1500" spc="-1" dirty="0">
                <a:solidFill>
                  <a:srgbClr val="000000"/>
                </a:solidFill>
              </a:rPr>
              <a:t> = n, we would have exited</a:t>
            </a:r>
          </a:p>
          <a:p>
            <a:pPr>
              <a:lnSpc>
                <a:spcPct val="100000"/>
              </a:lnSpc>
            </a:pPr>
            <a:r>
              <a:rPr lang="en-US" sz="1500" spc="-1" dirty="0">
                <a:solidFill>
                  <a:srgbClr val="000000"/>
                </a:solidFill>
              </a:rPr>
              <a:t>                 </a:t>
            </a:r>
            <a:r>
              <a:rPr lang="en-US" sz="1500" spc="-1" dirty="0" err="1">
                <a:solidFill>
                  <a:srgbClr val="000000"/>
                </a:solidFill>
              </a:rPr>
              <a:t>i_old</a:t>
            </a:r>
            <a:r>
              <a:rPr lang="en-US" sz="1500" spc="-1" dirty="0">
                <a:solidFill>
                  <a:srgbClr val="000000"/>
                </a:solidFill>
              </a:rPr>
              <a:t> &lt; n</a:t>
            </a:r>
          </a:p>
          <a:p>
            <a:pPr>
              <a:lnSpc>
                <a:spcPct val="100000"/>
              </a:lnSpc>
            </a:pPr>
            <a:r>
              <a:rPr lang="en-US" sz="1500" b="0" strike="noStrike" spc="-1" dirty="0">
                <a:solidFill>
                  <a:srgbClr val="000000"/>
                </a:solidFill>
              </a:rPr>
              <a:t>                 </a:t>
            </a:r>
            <a:r>
              <a:rPr lang="en-US" sz="1500" b="0" strike="noStrike" spc="-1" dirty="0" err="1">
                <a:solidFill>
                  <a:srgbClr val="000000"/>
                </a:solidFill>
              </a:rPr>
              <a:t>i_new</a:t>
            </a:r>
            <a:r>
              <a:rPr lang="en-US" sz="1500" b="0" strike="noStrike" spc="-1" dirty="0">
                <a:solidFill>
                  <a:srgbClr val="000000"/>
                </a:solidFill>
              </a:rPr>
              <a:t> = </a:t>
            </a:r>
            <a:r>
              <a:rPr lang="en-US" sz="1500" b="0" strike="noStrike" spc="-1" dirty="0" err="1">
                <a:solidFill>
                  <a:srgbClr val="000000"/>
                </a:solidFill>
              </a:rPr>
              <a:t>i_old</a:t>
            </a:r>
            <a:r>
              <a:rPr lang="en-US" sz="1500" b="0" strike="noStrike" spc="-1" dirty="0">
                <a:solidFill>
                  <a:srgbClr val="000000"/>
                </a:solidFill>
              </a:rPr>
              <a:t> + 1 &lt;= n</a:t>
            </a:r>
            <a:endParaRPr lang="en-US" sz="1500" b="0" strike="noStrike" spc="-1" dirty="0"/>
          </a:p>
          <a:p>
            <a:pPr>
              <a:lnSpc>
                <a:spcPct val="100000"/>
              </a:lnSpc>
            </a:pPr>
            <a:endParaRPr lang="en-US" sz="1500" b="0" strike="noStrike" spc="-1" dirty="0"/>
          </a:p>
          <a:p>
            <a:pPr>
              <a:lnSpc>
                <a:spcPct val="100000"/>
              </a:lnSpc>
            </a:pPr>
            <a:r>
              <a:rPr lang="en-US" sz="1500" b="0" strike="noStrike" spc="-1" dirty="0">
                <a:solidFill>
                  <a:srgbClr val="000000"/>
                </a:solidFill>
              </a:rPr>
              <a:t>AT EXIT: </a:t>
            </a:r>
            <a:r>
              <a:rPr lang="en-US" sz="1500" spc="-1" dirty="0">
                <a:solidFill>
                  <a:srgbClr val="000000"/>
                </a:solidFill>
              </a:rPr>
              <a:t>!(</a:t>
            </a:r>
            <a:r>
              <a:rPr lang="en-US" sz="1500" spc="-1" dirty="0" err="1">
                <a:solidFill>
                  <a:srgbClr val="000000"/>
                </a:solidFill>
              </a:rPr>
              <a:t>i</a:t>
            </a:r>
            <a:r>
              <a:rPr lang="en-US" sz="1500" spc="-1" dirty="0">
                <a:solidFill>
                  <a:srgbClr val="000000"/>
                </a:solidFill>
              </a:rPr>
              <a:t> &lt; n)</a:t>
            </a:r>
            <a:r>
              <a:rPr lang="en-US" sz="1500" b="0" strike="noStrike" spc="-1" dirty="0">
                <a:solidFill>
                  <a:srgbClr val="000000"/>
                </a:solidFill>
              </a:rPr>
              <a:t> ^ (</a:t>
            </a:r>
            <a:r>
              <a:rPr lang="en-US" sz="1500" b="0" strike="noStrike" spc="-1" dirty="0" err="1">
                <a:solidFill>
                  <a:srgbClr val="000000"/>
                </a:solidFill>
              </a:rPr>
              <a:t>i</a:t>
            </a:r>
            <a:r>
              <a:rPr lang="en-US" sz="1500" b="0" strike="noStrike" spc="-1" dirty="0">
                <a:solidFill>
                  <a:srgbClr val="000000"/>
                </a:solidFill>
              </a:rPr>
              <a:t> &lt;= n ^ r=</a:t>
            </a:r>
            <a:r>
              <a:rPr lang="en-US" sz="1500" b="0" strike="noStrike" spc="-1" dirty="0" err="1">
                <a:solidFill>
                  <a:srgbClr val="000000"/>
                </a:solidFill>
              </a:rPr>
              <a:t>i</a:t>
            </a:r>
            <a:r>
              <a:rPr lang="en-US" sz="1500" b="0" strike="noStrike" spc="-1" dirty="0">
                <a:solidFill>
                  <a:srgbClr val="000000"/>
                </a:solidFill>
              </a:rPr>
              <a:t>!) </a:t>
            </a:r>
          </a:p>
          <a:p>
            <a:pPr>
              <a:lnSpc>
                <a:spcPct val="100000"/>
              </a:lnSpc>
            </a:pPr>
            <a:r>
              <a:rPr lang="en-US" sz="1500" spc="-1" dirty="0">
                <a:solidFill>
                  <a:srgbClr val="000000"/>
                </a:solidFill>
              </a:rPr>
              <a:t>                    </a:t>
            </a:r>
            <a:r>
              <a:rPr lang="en-US" sz="1500" b="0" strike="noStrike" spc="-1" dirty="0">
                <a:solidFill>
                  <a:srgbClr val="000000"/>
                </a:solidFill>
              </a:rPr>
              <a:t>=&gt; </a:t>
            </a:r>
            <a:r>
              <a:rPr lang="en-US" sz="1500" b="0" strike="noStrike" spc="-1" dirty="0" err="1">
                <a:solidFill>
                  <a:srgbClr val="000000"/>
                </a:solidFill>
              </a:rPr>
              <a:t>i</a:t>
            </a:r>
            <a:r>
              <a:rPr lang="en-US" sz="1500" b="0" strike="noStrike" spc="-1" dirty="0">
                <a:solidFill>
                  <a:srgbClr val="000000"/>
                </a:solidFill>
              </a:rPr>
              <a:t>=n ^ r=</a:t>
            </a:r>
            <a:r>
              <a:rPr lang="en-US" sz="1500" b="0" strike="noStrike" spc="-1" dirty="0" err="1">
                <a:solidFill>
                  <a:srgbClr val="000000"/>
                </a:solidFill>
              </a:rPr>
              <a:t>i</a:t>
            </a:r>
            <a:r>
              <a:rPr lang="en-US" sz="1500" b="0" strike="noStrike" spc="-1" dirty="0">
                <a:solidFill>
                  <a:srgbClr val="000000"/>
                </a:solidFill>
              </a:rPr>
              <a:t>! </a:t>
            </a:r>
          </a:p>
          <a:p>
            <a:pPr>
              <a:lnSpc>
                <a:spcPct val="100000"/>
              </a:lnSpc>
            </a:pPr>
            <a:r>
              <a:rPr lang="en-US" sz="1500" spc="-1" dirty="0">
                <a:solidFill>
                  <a:srgbClr val="000000"/>
                </a:solidFill>
              </a:rPr>
              <a:t>                    </a:t>
            </a:r>
            <a:r>
              <a:rPr lang="en-US" sz="1500" b="0" strike="noStrike" spc="-1" dirty="0">
                <a:solidFill>
                  <a:srgbClr val="000000"/>
                </a:solidFill>
              </a:rPr>
              <a:t>=&gt; r=n!</a:t>
            </a:r>
            <a:endParaRPr lang="en-US" sz="1500" b="0" strike="noStrike" spc="-1" dirty="0"/>
          </a:p>
          <a:p>
            <a:pPr>
              <a:lnSpc>
                <a:spcPct val="100000"/>
              </a:lnSpc>
            </a:pPr>
            <a:endParaRPr lang="en-US" sz="1500" b="0" strike="noStrike" spc="-1" dirty="0"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9C6D4E-E1E6-4B6F-8145-25592F0C4634}"/>
              </a:ext>
            </a:extLst>
          </p:cNvPr>
          <p:cNvSpPr txBox="1"/>
          <p:nvPr/>
        </p:nvSpPr>
        <p:spPr>
          <a:xfrm>
            <a:off x="129654" y="141149"/>
            <a:ext cx="27616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pc="-1" dirty="0">
                <a:solidFill>
                  <a:srgbClr val="0070C0"/>
                </a:solidFill>
              </a:rPr>
              <a:t>PRECONDITION: n &gt;= 0</a:t>
            </a:r>
            <a:endParaRPr lang="en-US" spc="-1" dirty="0">
              <a:solidFill>
                <a:srgbClr val="0070C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pc="-1" dirty="0" err="1">
                <a:solidFill>
                  <a:srgbClr val="000000"/>
                </a:solidFill>
              </a:rPr>
              <a:t>i</a:t>
            </a:r>
            <a:r>
              <a:rPr lang="en-US" spc="-1" dirty="0">
                <a:solidFill>
                  <a:srgbClr val="000000"/>
                </a:solidFill>
              </a:rPr>
              <a:t> = 0;</a:t>
            </a:r>
            <a:endParaRPr lang="en-US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</a:rPr>
              <a:t>r = 1;</a:t>
            </a:r>
            <a:endParaRPr lang="en-US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</a:rPr>
              <a:t>while ( </a:t>
            </a:r>
            <a:r>
              <a:rPr lang="en-US" spc="-1" dirty="0" err="1">
                <a:solidFill>
                  <a:srgbClr val="000000"/>
                </a:solidFill>
              </a:rPr>
              <a:t>i</a:t>
            </a:r>
            <a:r>
              <a:rPr lang="en-US" spc="-1" dirty="0">
                <a:solidFill>
                  <a:srgbClr val="000000"/>
                </a:solidFill>
              </a:rPr>
              <a:t> &lt; n ) {</a:t>
            </a:r>
            <a:endParaRPr lang="en-US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</a:rPr>
              <a:t>  </a:t>
            </a:r>
            <a:r>
              <a:rPr lang="en-US" spc="-1" dirty="0" err="1">
                <a:solidFill>
                  <a:srgbClr val="000000"/>
                </a:solidFill>
              </a:rPr>
              <a:t>i</a:t>
            </a:r>
            <a:r>
              <a:rPr lang="en-US" spc="-1" dirty="0">
                <a:solidFill>
                  <a:srgbClr val="000000"/>
                </a:solidFill>
              </a:rPr>
              <a:t> = </a:t>
            </a:r>
            <a:r>
              <a:rPr lang="en-US" spc="-1" dirty="0" err="1">
                <a:solidFill>
                  <a:srgbClr val="000000"/>
                </a:solidFill>
              </a:rPr>
              <a:t>i</a:t>
            </a:r>
            <a:r>
              <a:rPr lang="en-US" spc="-1" dirty="0">
                <a:solidFill>
                  <a:srgbClr val="000000"/>
                </a:solidFill>
              </a:rPr>
              <a:t> + 1;</a:t>
            </a:r>
            <a:endParaRPr lang="en-US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</a:rPr>
              <a:t>  r = r * </a:t>
            </a:r>
            <a:r>
              <a:rPr lang="en-US" spc="-1" dirty="0" err="1">
                <a:solidFill>
                  <a:srgbClr val="000000"/>
                </a:solidFill>
              </a:rPr>
              <a:t>i</a:t>
            </a:r>
            <a:r>
              <a:rPr lang="en-US" spc="-1" dirty="0">
                <a:solidFill>
                  <a:srgbClr val="000000"/>
                </a:solidFill>
              </a:rPr>
              <a:t>;</a:t>
            </a:r>
            <a:endParaRPr lang="en-US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</a:rPr>
              <a:t>}</a:t>
            </a:r>
          </a:p>
          <a:p>
            <a:pPr>
              <a:lnSpc>
                <a:spcPct val="100000"/>
              </a:lnSpc>
            </a:pPr>
            <a:r>
              <a:rPr lang="en-US" spc="-1" dirty="0">
                <a:solidFill>
                  <a:srgbClr val="0070C0"/>
                </a:solidFill>
                <a:latin typeface="Arial"/>
              </a:rPr>
              <a:t>POSTCONDITION: r=n!</a:t>
            </a:r>
          </a:p>
          <a:p>
            <a:pPr>
              <a:lnSpc>
                <a:spcPct val="100000"/>
              </a:lnSpc>
            </a:pPr>
            <a:endParaRPr lang="en-US" spc="-1" dirty="0">
              <a:latin typeface="Arial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BB74FA-C5A5-4C4E-A7A2-16E60E03E6AB}"/>
              </a:ext>
            </a:extLst>
          </p:cNvPr>
          <p:cNvSpPr txBox="1"/>
          <p:nvPr/>
        </p:nvSpPr>
        <p:spPr>
          <a:xfrm>
            <a:off x="8340065" y="418147"/>
            <a:ext cx="359989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-1" dirty="0"/>
              <a:t>Initially D &gt;= 0</a:t>
            </a:r>
          </a:p>
          <a:p>
            <a:r>
              <a:rPr lang="en-US" spc="-1" dirty="0"/>
              <a:t>D: n – </a:t>
            </a:r>
            <a:r>
              <a:rPr lang="en-US" spc="-1" dirty="0" err="1"/>
              <a:t>i</a:t>
            </a:r>
            <a:endParaRPr lang="en-US" spc="-1" dirty="0"/>
          </a:p>
          <a:p>
            <a:r>
              <a:rPr lang="en-US" spc="-1" dirty="0" err="1"/>
              <a:t>D_old</a:t>
            </a:r>
            <a:r>
              <a:rPr lang="en-US" spc="-1" dirty="0"/>
              <a:t> = n – </a:t>
            </a:r>
            <a:r>
              <a:rPr lang="en-US" spc="-1" dirty="0" err="1"/>
              <a:t>i_old</a:t>
            </a:r>
            <a:endParaRPr lang="en-US" spc="-1" dirty="0"/>
          </a:p>
          <a:p>
            <a:r>
              <a:rPr lang="en-US" spc="-1" dirty="0" err="1"/>
              <a:t>i_new</a:t>
            </a:r>
            <a:r>
              <a:rPr lang="en-US" spc="-1" dirty="0"/>
              <a:t> = </a:t>
            </a:r>
            <a:r>
              <a:rPr lang="en-US" spc="-1" dirty="0" err="1"/>
              <a:t>i_old</a:t>
            </a:r>
            <a:r>
              <a:rPr lang="en-US" spc="-1" dirty="0"/>
              <a:t> + 1</a:t>
            </a:r>
          </a:p>
          <a:p>
            <a:r>
              <a:rPr lang="en-US" spc="-1" dirty="0" err="1"/>
              <a:t>D_new</a:t>
            </a:r>
            <a:r>
              <a:rPr lang="en-US" spc="-1" dirty="0"/>
              <a:t> = n – </a:t>
            </a:r>
            <a:r>
              <a:rPr lang="en-US" spc="-1" dirty="0" err="1"/>
              <a:t>i_new</a:t>
            </a:r>
            <a:endParaRPr lang="en-US" spc="-1" dirty="0"/>
          </a:p>
          <a:p>
            <a:r>
              <a:rPr lang="en-US" spc="-1" dirty="0"/>
              <a:t>             = n – (</a:t>
            </a:r>
            <a:r>
              <a:rPr lang="en-US" spc="-1" dirty="0" err="1"/>
              <a:t>i_old</a:t>
            </a:r>
            <a:r>
              <a:rPr lang="en-US" spc="-1" dirty="0"/>
              <a:t> + 1)</a:t>
            </a:r>
          </a:p>
          <a:p>
            <a:r>
              <a:rPr lang="en-US" spc="-1" dirty="0"/>
              <a:t>             = </a:t>
            </a:r>
            <a:r>
              <a:rPr lang="en-US" spc="-1" dirty="0" err="1"/>
              <a:t>D_old</a:t>
            </a:r>
            <a:r>
              <a:rPr lang="en-US" spc="-1" dirty="0"/>
              <a:t> – 1</a:t>
            </a:r>
          </a:p>
          <a:p>
            <a:endParaRPr lang="en-US" spc="-1" dirty="0"/>
          </a:p>
          <a:p>
            <a:r>
              <a:rPr lang="en-US" spc="-1" dirty="0"/>
              <a:t>D = 0 =&gt; </a:t>
            </a:r>
            <a:r>
              <a:rPr lang="en-US" spc="-1" dirty="0" err="1"/>
              <a:t>i</a:t>
            </a:r>
            <a:r>
              <a:rPr lang="en-US" spc="-1" dirty="0"/>
              <a:t> = n // loop exit condition </a:t>
            </a:r>
          </a:p>
          <a:p>
            <a:r>
              <a:rPr lang="en-US" spc="-1" dirty="0">
                <a:latin typeface="Arial"/>
              </a:rPr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2DFB5-3BAC-4BBA-957B-A62594BF1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Weakest Precondition and Loops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D222D-CADB-46DA-99D3-5ADF3999F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We would like to be able to find the weakest precondition </a:t>
            </a:r>
            <a:r>
              <a:rPr lang="en-US" dirty="0">
                <a:solidFill>
                  <a:srgbClr val="0070C0"/>
                </a:solidFill>
              </a:rPr>
              <a:t>{P}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{P}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while(b) S; </a:t>
            </a:r>
            <a:r>
              <a:rPr lang="en-US" dirty="0">
                <a:solidFill>
                  <a:srgbClr val="0070C0"/>
                </a:solidFill>
              </a:rPr>
              <a:t>{Q}</a:t>
            </a:r>
            <a:r>
              <a:rPr lang="en-US" dirty="0"/>
              <a:t> is a Hoare triple</a:t>
            </a:r>
          </a:p>
          <a:p>
            <a:r>
              <a:rPr lang="en-US" dirty="0"/>
              <a:t>It turns out that computing the weakest precondition for loops is, in general, a hard problem</a:t>
            </a:r>
          </a:p>
          <a:p>
            <a:r>
              <a:rPr lang="en-US" dirty="0"/>
              <a:t>Instead, we'll assume we can find an </a:t>
            </a:r>
            <a:r>
              <a:rPr lang="en-US" dirty="0">
                <a:solidFill>
                  <a:srgbClr val="FF0000"/>
                </a:solidFill>
              </a:rPr>
              <a:t>invariant</a:t>
            </a:r>
            <a:r>
              <a:rPr lang="en-US" dirty="0"/>
              <a:t> for the loop</a:t>
            </a:r>
          </a:p>
          <a:p>
            <a:pPr lvl="1"/>
            <a:r>
              <a:rPr lang="en-US" dirty="0"/>
              <a:t>Something that gives us information about the loop and can be relied upon to be true before and after each the execution of the loop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1680CA-7191-48C0-B436-8A1CF24C135A}"/>
              </a:ext>
            </a:extLst>
          </p:cNvPr>
          <p:cNvSpPr txBox="1"/>
          <p:nvPr/>
        </p:nvSpPr>
        <p:spPr>
          <a:xfrm>
            <a:off x="1719798" y="2295083"/>
            <a:ext cx="156324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70C0"/>
                </a:solidFill>
                <a:latin typeface="Calibri" panose="020F0502020204030204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{ P 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while(b)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   S;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{ Q }</a:t>
            </a:r>
          </a:p>
        </p:txBody>
      </p:sp>
      <p:sp>
        <p:nvSpPr>
          <p:cNvPr id="5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CSCI-2600 Spring 2021</a:t>
            </a:r>
            <a:endParaRPr lang="en-US" sz="12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77939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Termination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3" name="TextShape 2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CSCI-2600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524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BC1661EB-46E0-449D-857F-61F7D7A76737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20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525" name="CustomShape 4"/>
          <p:cNvSpPr/>
          <p:nvPr/>
        </p:nvSpPr>
        <p:spPr>
          <a:xfrm>
            <a:off x="2408760" y="1502640"/>
            <a:ext cx="8404560" cy="502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Termination, a little more formally...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-- We need to find a decrementing function D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</a:t>
            </a:r>
            <a:r>
              <a:rPr lang="en-US" sz="1800" b="0" strike="noStrike" spc="-1" dirty="0">
                <a:solidFill>
                  <a:srgbClr val="0070C0"/>
                </a:solidFill>
                <a:latin typeface="Tahoma"/>
                <a:ea typeface="MS PGothic"/>
              </a:rPr>
              <a:t>{ P } </a:t>
            </a: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while ( b ) S </a:t>
            </a:r>
            <a:r>
              <a:rPr lang="en-US" sz="1800" b="0" strike="noStrike" spc="-1" dirty="0">
                <a:solidFill>
                  <a:srgbClr val="0070C0"/>
                </a:solidFill>
                <a:latin typeface="Tahoma"/>
                <a:ea typeface="MS PGothic"/>
              </a:rPr>
              <a:t>{ Q }</a:t>
            </a:r>
            <a:endParaRPr lang="en-US" sz="1800" b="0" strike="noStrike" spc="-1" dirty="0">
              <a:solidFill>
                <a:srgbClr val="0070C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We need D such that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(1) </a:t>
            </a:r>
            <a:r>
              <a:rPr lang="en-US" sz="1800" b="0" strike="noStrike" spc="-1" dirty="0">
                <a:solidFill>
                  <a:srgbClr val="0070C0"/>
                </a:solidFill>
                <a:latin typeface="Tahoma"/>
                <a:ea typeface="MS PGothic"/>
              </a:rPr>
              <a:t>{ LI </a:t>
            </a:r>
            <a:r>
              <a:rPr lang="en-US" spc="-1" dirty="0">
                <a:solidFill>
                  <a:srgbClr val="0070C0"/>
                </a:solidFill>
                <a:latin typeface="Tahoma"/>
                <a:ea typeface="MS PGothic"/>
              </a:rPr>
              <a:t>^</a:t>
            </a:r>
            <a:r>
              <a:rPr lang="en-US" sz="1800" b="0" strike="noStrike" spc="-1" dirty="0">
                <a:solidFill>
                  <a:srgbClr val="0070C0"/>
                </a:solidFill>
                <a:latin typeface="Tahoma"/>
                <a:ea typeface="MS PGothic"/>
              </a:rPr>
              <a:t> b } </a:t>
            </a: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S </a:t>
            </a:r>
            <a:r>
              <a:rPr lang="en-US" sz="1800" b="0" strike="noStrike" spc="-1" dirty="0">
                <a:solidFill>
                  <a:srgbClr val="0070C0"/>
                </a:solidFill>
                <a:latin typeface="Tahoma"/>
                <a:ea typeface="MS PGothic"/>
              </a:rPr>
              <a:t>{ </a:t>
            </a:r>
            <a:r>
              <a:rPr lang="en-US" sz="1800" b="0" strike="noStrike" spc="-1" dirty="0" err="1">
                <a:solidFill>
                  <a:srgbClr val="0070C0"/>
                </a:solidFill>
                <a:latin typeface="Tahoma"/>
                <a:ea typeface="MS PGothic"/>
              </a:rPr>
              <a:t>D_after</a:t>
            </a:r>
            <a:r>
              <a:rPr lang="en-US" sz="1800" b="0" strike="noStrike" spc="-1" dirty="0">
                <a:solidFill>
                  <a:srgbClr val="0070C0"/>
                </a:solidFill>
                <a:latin typeface="Tahoma"/>
                <a:ea typeface="MS PGothic"/>
              </a:rPr>
              <a:t> &lt; </a:t>
            </a:r>
            <a:r>
              <a:rPr lang="en-US" sz="1800" b="0" strike="noStrike" spc="-1" dirty="0" err="1">
                <a:solidFill>
                  <a:srgbClr val="0070C0"/>
                </a:solidFill>
                <a:latin typeface="Tahoma"/>
                <a:ea typeface="MS PGothic"/>
              </a:rPr>
              <a:t>D_before</a:t>
            </a:r>
            <a:r>
              <a:rPr lang="en-US" sz="1800" b="0" strike="noStrike" spc="-1" dirty="0">
                <a:solidFill>
                  <a:srgbClr val="0070C0"/>
                </a:solidFill>
                <a:latin typeface="Tahoma"/>
                <a:ea typeface="MS PGothic"/>
              </a:rPr>
              <a:t> }   </a:t>
            </a: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// One iteration of the loop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                                                                reduces the value of D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(2) </a:t>
            </a:r>
            <a:r>
              <a:rPr lang="en-US" sz="1800" b="0" strike="noStrike" spc="-1" dirty="0">
                <a:solidFill>
                  <a:srgbClr val="0070C0"/>
                </a:solidFill>
                <a:latin typeface="Tahoma"/>
                <a:ea typeface="MS PGothic"/>
              </a:rPr>
              <a:t>D=min =&gt; </a:t>
            </a:r>
            <a:r>
              <a:rPr lang="en-US" dirty="0">
                <a:solidFill>
                  <a:schemeClr val="accent1"/>
                </a:solidFill>
              </a:rPr>
              <a:t>¬</a:t>
            </a:r>
            <a:r>
              <a:rPr lang="en-US" sz="1800" b="0" strike="noStrike" spc="-1" dirty="0">
                <a:solidFill>
                  <a:srgbClr val="0070C0"/>
                </a:solidFill>
                <a:latin typeface="Tahoma"/>
                <a:ea typeface="MS PGothic"/>
              </a:rPr>
              <a:t>b</a:t>
            </a:r>
            <a:r>
              <a:rPr lang="en-US" spc="-1" dirty="0">
                <a:latin typeface="Arial"/>
              </a:rPr>
              <a:t>		 	         </a:t>
            </a:r>
            <a:r>
              <a:rPr lang="en-US" spc="-1" dirty="0">
                <a:latin typeface="Tahoma"/>
                <a:ea typeface="MS PGothic"/>
              </a:rPr>
              <a:t>// Exit condition</a:t>
            </a: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Note: In this case, if 0 is D's minimal value and 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        must imply the loop exit condition. 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        You can replace b with </a:t>
            </a:r>
            <a:r>
              <a:rPr lang="en-US" sz="1800" b="0" strike="noStrike" spc="-1" dirty="0">
                <a:solidFill>
                  <a:srgbClr val="0070C0"/>
                </a:solidFill>
                <a:latin typeface="Tahoma"/>
                <a:ea typeface="MS PGothic"/>
              </a:rPr>
              <a:t>D &gt; 0</a:t>
            </a:r>
            <a:endParaRPr lang="en-US" sz="1800" b="0" strike="noStrike" spc="-1" dirty="0">
              <a:solidFill>
                <a:srgbClr val="0070C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sz="4400" b="1" strike="noStrike" spc="-1">
                <a:solidFill>
                  <a:srgbClr val="000000"/>
                </a:solidFill>
                <a:latin typeface="Calibri Light"/>
              </a:rPr>
              <a:t>Total correctness = Partial correctness + Loop termination</a:t>
            </a:r>
            <a:br/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7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Establish that the loop terminates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Suppose the loop always reduces some variable’s value</a:t>
            </a: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Does the loop terminate if the variable is a</a:t>
            </a:r>
          </a:p>
          <a:p>
            <a:pPr marL="1143000" lvl="2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Natural number</a:t>
            </a:r>
          </a:p>
          <a:p>
            <a:pPr marL="1143000" lvl="2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Integer</a:t>
            </a:r>
          </a:p>
          <a:p>
            <a:pPr marL="1143000" lvl="2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Non-negative real</a:t>
            </a:r>
          </a:p>
          <a:p>
            <a:pPr marL="1143000" lvl="2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Boolean</a:t>
            </a:r>
          </a:p>
          <a:p>
            <a:pPr marL="1143000" lvl="2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List or Array</a:t>
            </a: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Loop terminates if the variable values are a subset of a well-ordered set and D decreases with each iteration</a:t>
            </a:r>
          </a:p>
          <a:p>
            <a:pPr marL="1143000" lvl="2" indent="-228240"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For an ordered set, every non-empty subset has a least element </a:t>
            </a:r>
          </a:p>
          <a:p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8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CSCI-2600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529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BE92E09F-8DD1-48A9-B64B-FA65788DE17F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21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Decrementing Function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1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Decrementing function maps program variables to some well-ordered set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Is </a:t>
            </a:r>
            <a:r>
              <a:rPr lang="en-US" sz="2800" b="0" strike="noStrike" spc="-1" dirty="0">
                <a:solidFill>
                  <a:srgbClr val="0070C0"/>
                </a:solidFill>
                <a:latin typeface="Calibri"/>
              </a:rPr>
              <a:t>x-y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 a good decrementing function?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2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CSCI-2600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533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7669BF0F-96A5-495B-BDB8-0F31D2DE23D6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22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534" name="CustomShape 5"/>
          <p:cNvSpPr/>
          <p:nvPr/>
        </p:nvSpPr>
        <p:spPr>
          <a:xfrm>
            <a:off x="4464360" y="2530440"/>
            <a:ext cx="2994480" cy="228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70C0"/>
                </a:solidFill>
                <a:latin typeface="Calibri"/>
              </a:rPr>
              <a:t>// precondition: x ≥ 0 ^ y = 0</a:t>
            </a:r>
            <a:endParaRPr lang="en-US" sz="1800" b="0" strike="noStrike" spc="-1" dirty="0">
              <a:solidFill>
                <a:srgbClr val="0070C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70C0"/>
                </a:solidFill>
                <a:latin typeface="Calibri"/>
              </a:rPr>
              <a:t>// Loop invariant: true</a:t>
            </a:r>
            <a:endParaRPr lang="en-US" sz="1800" b="0" strike="noStrike" spc="-1" dirty="0">
              <a:solidFill>
                <a:srgbClr val="0070C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70C0"/>
                </a:solidFill>
                <a:latin typeface="Calibri"/>
              </a:rPr>
              <a:t>// D: (x-y)</a:t>
            </a:r>
            <a:endParaRPr lang="en-US" sz="1800" b="0" strike="noStrike" spc="-1" dirty="0">
              <a:solidFill>
                <a:srgbClr val="0070C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while (x != y) {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   y = y + 1;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}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70C0"/>
                </a:solidFill>
                <a:latin typeface="Calibri"/>
              </a:rPr>
              <a:t>// postcondition: x = y</a:t>
            </a:r>
            <a:endParaRPr lang="en-US" sz="1800" b="0" strike="noStrike" spc="-1" dirty="0">
              <a:solidFill>
                <a:srgbClr val="0070C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Decrementing Function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6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Does the loop reduce the decrementing function’s value?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If the function is at a minimum does the loop exit?</a:t>
            </a:r>
          </a:p>
          <a:p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7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CSCI-2600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538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C28752BC-78FD-45CD-A8FE-8E7A8940137F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23</a:t>
            </a:fld>
            <a:endParaRPr lang="en-US" sz="1200" b="0" strike="noStrike" spc="-1">
              <a:latin typeface="Times New Roman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1FC2116-8F72-49E2-B31F-D0EF4869A9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74168"/>
              </p:ext>
            </p:extLst>
          </p:nvPr>
        </p:nvGraphicFramePr>
        <p:xfrm>
          <a:off x="3962400" y="28575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8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62400" y="28575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3C88846-387D-44D6-9BF1-426EBD2019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2172360"/>
              </p:ext>
            </p:extLst>
          </p:nvPr>
        </p:nvGraphicFramePr>
        <p:xfrm>
          <a:off x="3876930" y="2293959"/>
          <a:ext cx="1999739" cy="2068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9" name="Equation" r:id="rId6" imgW="1104840" imgH="1143000" progId="Equation.DSMT4">
                  <p:embed/>
                </p:oleObj>
              </mc:Choice>
              <mc:Fallback>
                <p:oleObj name="Equation" r:id="rId6" imgW="1104840" imgH="1143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76930" y="2293959"/>
                        <a:ext cx="1999739" cy="20686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5F9D6A4-DC22-4456-A741-9F13E3184C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435047"/>
              </p:ext>
            </p:extLst>
          </p:nvPr>
        </p:nvGraphicFramePr>
        <p:xfrm>
          <a:off x="1476375" y="5010150"/>
          <a:ext cx="596582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0" name="Equation" r:id="rId8" imgW="2514600" imgH="203040" progId="Equation.DSMT4">
                  <p:embed/>
                </p:oleObj>
              </mc:Choice>
              <mc:Fallback>
                <p:oleObj name="Equation" r:id="rId8" imgW="25146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76375" y="5010150"/>
                        <a:ext cx="5965825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Example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2" name="TextShape 2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CSCI-2600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543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C8BDEED8-1BED-4DAD-A2C0-AD4FBE6987DD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24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544" name="CustomShape 4"/>
          <p:cNvSpPr/>
          <p:nvPr/>
        </p:nvSpPr>
        <p:spPr>
          <a:xfrm>
            <a:off x="3510360" y="1523880"/>
            <a:ext cx="5364360" cy="447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70C0"/>
                </a:solidFill>
                <a:latin typeface="Tahoma"/>
                <a:ea typeface="MS PGothic"/>
              </a:rPr>
              <a:t>PRECONDITION: x </a:t>
            </a:r>
            <a:r>
              <a:rPr lang="en-US" spc="-1" dirty="0">
                <a:solidFill>
                  <a:srgbClr val="0070C0"/>
                </a:solidFill>
              </a:rPr>
              <a:t>≥</a:t>
            </a:r>
            <a:r>
              <a:rPr lang="en-US" sz="1800" b="0" strike="noStrike" spc="-1" dirty="0">
                <a:solidFill>
                  <a:srgbClr val="0070C0"/>
                </a:solidFill>
                <a:latin typeface="Tahoma"/>
                <a:ea typeface="MS PGothic"/>
              </a:rPr>
              <a:t> 0</a:t>
            </a:r>
            <a:endParaRPr lang="en-US" sz="1800" b="0" strike="noStrike" spc="-1" dirty="0">
              <a:solidFill>
                <a:srgbClr val="0070C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 err="1">
                <a:solidFill>
                  <a:srgbClr val="000000"/>
                </a:solidFill>
                <a:latin typeface="Tahoma"/>
                <a:ea typeface="MS PGothic"/>
              </a:rPr>
              <a:t>i</a:t>
            </a: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= x;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z = 0;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r>
              <a:rPr lang="en-US" spc="-1" dirty="0">
                <a:solidFill>
                  <a:srgbClr val="0070C0"/>
                </a:solidFill>
                <a:latin typeface="Tahoma"/>
                <a:ea typeface="MS PGothic"/>
              </a:rPr>
              <a:t>{ LOOP INVARIANT (LI): </a:t>
            </a:r>
            <a:r>
              <a:rPr lang="en-US" spc="-1" dirty="0" err="1">
                <a:solidFill>
                  <a:srgbClr val="0070C0"/>
                </a:solidFill>
                <a:latin typeface="Tahoma"/>
                <a:ea typeface="MS PGothic"/>
              </a:rPr>
              <a:t>i</a:t>
            </a:r>
            <a:r>
              <a:rPr lang="en-US" spc="-1" dirty="0">
                <a:solidFill>
                  <a:srgbClr val="0070C0"/>
                </a:solidFill>
                <a:latin typeface="Tahoma"/>
                <a:ea typeface="MS PGothic"/>
              </a:rPr>
              <a:t> + z = x }</a:t>
            </a:r>
            <a:endParaRPr lang="en-US" sz="1800" b="0" strike="noStrike" spc="-1" dirty="0">
              <a:solidFill>
                <a:srgbClr val="0070C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while (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ahoma"/>
                <a:ea typeface="MS PGothic"/>
              </a:rPr>
              <a:t>i</a:t>
            </a: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&gt; 0 )</a:t>
            </a:r>
            <a:r>
              <a:rPr lang="en-US" spc="-1" dirty="0">
                <a:latin typeface="Arial"/>
              </a:rPr>
              <a:t> </a:t>
            </a: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{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 z = z + 1;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ahoma"/>
                <a:ea typeface="MS PGothic"/>
              </a:rPr>
              <a:t>i</a:t>
            </a: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=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ahoma"/>
                <a:ea typeface="MS PGothic"/>
              </a:rPr>
              <a:t>i</a:t>
            </a: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- 1;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}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70C0"/>
                </a:solidFill>
                <a:latin typeface="Tahoma"/>
                <a:ea typeface="MS PGothic"/>
              </a:rPr>
              <a:t>POSTCONDITION: x = z</a:t>
            </a:r>
            <a:endParaRPr lang="en-US" sz="1800" b="0" strike="noStrike" spc="-1" dirty="0">
              <a:solidFill>
                <a:srgbClr val="0070C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a decrementing function D is </a:t>
            </a:r>
            <a:r>
              <a:rPr lang="en-US" sz="1800" b="0" strike="noStrike" spc="-1" dirty="0">
                <a:solidFill>
                  <a:srgbClr val="0070C0"/>
                </a:solidFill>
                <a:latin typeface="Tahoma"/>
                <a:ea typeface="MS PGothic"/>
              </a:rPr>
              <a:t>D = </a:t>
            </a:r>
            <a:r>
              <a:rPr lang="en-US" sz="1800" b="0" strike="noStrike" spc="-1" dirty="0" err="1">
                <a:solidFill>
                  <a:srgbClr val="0070C0"/>
                </a:solidFill>
                <a:latin typeface="Tahoma"/>
                <a:ea typeface="MS PGothic"/>
              </a:rPr>
              <a:t>i</a:t>
            </a:r>
            <a:endParaRPr lang="en-US" sz="1800" b="0" strike="noStrike" spc="-1" dirty="0">
              <a:solidFill>
                <a:srgbClr val="0070C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Exercise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6" name="TextShape 2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CSCI-2600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547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7D2D7B29-D6AF-46A5-A854-059D89B27187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25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548" name="CustomShape 4"/>
          <p:cNvSpPr/>
          <p:nvPr/>
        </p:nvSpPr>
        <p:spPr>
          <a:xfrm>
            <a:off x="3229560" y="1881360"/>
            <a:ext cx="6487560" cy="393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70C0"/>
                </a:solidFill>
                <a:latin typeface="Tahoma"/>
                <a:ea typeface="MS PGothic"/>
              </a:rPr>
              <a:t> precondition: </a:t>
            </a:r>
            <a:r>
              <a:rPr lang="en-US" sz="1800" b="0" strike="noStrike" spc="-1" dirty="0" err="1">
                <a:solidFill>
                  <a:srgbClr val="0070C0"/>
                </a:solidFill>
                <a:latin typeface="Tahoma"/>
                <a:ea typeface="MS PGothic"/>
              </a:rPr>
              <a:t>arr.length</a:t>
            </a:r>
            <a:r>
              <a:rPr lang="en-US" sz="1800" b="0" strike="noStrike" spc="-1" dirty="0">
                <a:solidFill>
                  <a:srgbClr val="0070C0"/>
                </a:solidFill>
                <a:latin typeface="Tahoma"/>
                <a:ea typeface="MS PGothic"/>
              </a:rPr>
              <a:t> = </a:t>
            </a:r>
            <a:r>
              <a:rPr lang="en-US" sz="1800" b="0" strike="noStrike" spc="-1" dirty="0" err="1">
                <a:solidFill>
                  <a:srgbClr val="0070C0"/>
                </a:solidFill>
                <a:latin typeface="Tahoma"/>
                <a:ea typeface="MS PGothic"/>
              </a:rPr>
              <a:t>len</a:t>
            </a:r>
            <a:r>
              <a:rPr lang="en-US" sz="1800" b="0" strike="noStrike" spc="-1" dirty="0">
                <a:solidFill>
                  <a:srgbClr val="0070C0"/>
                </a:solidFill>
                <a:latin typeface="Tahoma"/>
                <a:ea typeface="MS PGothic"/>
              </a:rPr>
              <a:t>  </a:t>
            </a:r>
            <a:r>
              <a:rPr lang="en-US" spc="-1" dirty="0">
                <a:solidFill>
                  <a:srgbClr val="0070C0"/>
                </a:solidFill>
                <a:latin typeface="Tahoma"/>
                <a:ea typeface="MS PGothic"/>
              </a:rPr>
              <a:t>^</a:t>
            </a:r>
            <a:r>
              <a:rPr lang="en-US" sz="1800" b="0" strike="noStrike" spc="-1" dirty="0">
                <a:solidFill>
                  <a:srgbClr val="0070C0"/>
                </a:solidFill>
                <a:latin typeface="Tahoma"/>
                <a:ea typeface="MS PGothic"/>
              </a:rPr>
              <a:t>  </a:t>
            </a:r>
            <a:r>
              <a:rPr lang="en-US" sz="1800" b="0" strike="noStrike" spc="-1" dirty="0" err="1">
                <a:solidFill>
                  <a:srgbClr val="0070C0"/>
                </a:solidFill>
                <a:latin typeface="Tahoma"/>
                <a:ea typeface="MS PGothic"/>
              </a:rPr>
              <a:t>len</a:t>
            </a:r>
            <a:r>
              <a:rPr lang="en-US" sz="1800" b="0" strike="noStrike" spc="-1" dirty="0">
                <a:solidFill>
                  <a:srgbClr val="0070C0"/>
                </a:solidFill>
                <a:latin typeface="Tahoma"/>
                <a:ea typeface="MS PGothic"/>
              </a:rPr>
              <a:t> </a:t>
            </a:r>
            <a:r>
              <a:rPr lang="en-US" spc="-1" dirty="0">
                <a:solidFill>
                  <a:srgbClr val="0070C0"/>
                </a:solidFill>
              </a:rPr>
              <a:t>≥ </a:t>
            </a:r>
            <a:r>
              <a:rPr lang="en-US" sz="1800" b="0" strike="noStrike" spc="-1" dirty="0">
                <a:solidFill>
                  <a:srgbClr val="0070C0"/>
                </a:solidFill>
                <a:latin typeface="Tahoma"/>
                <a:ea typeface="MS PGothic"/>
              </a:rPr>
              <a:t>0</a:t>
            </a:r>
            <a:endParaRPr lang="en-US" sz="1800" b="0" strike="noStrike" spc="-1" dirty="0">
              <a:solidFill>
                <a:srgbClr val="0070C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 int sum = 0;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 int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ahoma"/>
                <a:ea typeface="MS PGothic"/>
              </a:rPr>
              <a:t>i</a:t>
            </a: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= 0;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 while (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ahoma"/>
                <a:ea typeface="MS PGothic"/>
              </a:rPr>
              <a:t>i</a:t>
            </a: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&lt;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ahoma"/>
                <a:ea typeface="MS PGothic"/>
              </a:rPr>
              <a:t>len</a:t>
            </a: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) {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   sum = sum +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ahoma"/>
                <a:ea typeface="MS PGothic"/>
              </a:rPr>
              <a:t>arr</a:t>
            </a: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[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ahoma"/>
                <a:ea typeface="MS PGothic"/>
              </a:rPr>
              <a:t>i</a:t>
            </a: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];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  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ahoma"/>
                <a:ea typeface="MS PGothic"/>
              </a:rPr>
              <a:t>i</a:t>
            </a: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=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ahoma"/>
                <a:ea typeface="MS PGothic"/>
              </a:rPr>
              <a:t>i</a:t>
            </a: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+ 1;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 }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70C0"/>
                </a:solidFill>
                <a:latin typeface="Tahoma"/>
                <a:ea typeface="MS PGothic"/>
              </a:rPr>
              <a:t>  postcondition: (result is the sum of all elements on array </a:t>
            </a:r>
            <a:r>
              <a:rPr lang="en-US" sz="1800" b="0" strike="noStrike" spc="-1" dirty="0" err="1">
                <a:solidFill>
                  <a:srgbClr val="0070C0"/>
                </a:solidFill>
                <a:latin typeface="Tahoma"/>
                <a:ea typeface="MS PGothic"/>
              </a:rPr>
              <a:t>arr</a:t>
            </a:r>
            <a:r>
              <a:rPr lang="en-US" sz="1800" b="0" strike="noStrike" spc="-1" dirty="0">
                <a:solidFill>
                  <a:srgbClr val="0070C0"/>
                </a:solidFill>
                <a:latin typeface="Tahoma"/>
                <a:ea typeface="MS PGothic"/>
              </a:rPr>
              <a:t>)</a:t>
            </a:r>
            <a:endParaRPr lang="en-US" sz="1800" b="0" strike="noStrike" spc="-1" dirty="0">
              <a:solidFill>
                <a:srgbClr val="0070C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70C0"/>
                </a:solidFill>
                <a:latin typeface="Tahoma"/>
                <a:ea typeface="MS PGothic"/>
              </a:rPr>
              <a:t>                 sum = </a:t>
            </a:r>
            <a:r>
              <a:rPr lang="en-US" sz="1800" b="0" strike="noStrike" spc="-1" dirty="0" err="1">
                <a:solidFill>
                  <a:srgbClr val="0070C0"/>
                </a:solidFill>
                <a:latin typeface="Tahoma"/>
                <a:ea typeface="MS PGothic"/>
              </a:rPr>
              <a:t>arr</a:t>
            </a:r>
            <a:r>
              <a:rPr lang="en-US" sz="1800" b="0" strike="noStrike" spc="-1" dirty="0">
                <a:solidFill>
                  <a:srgbClr val="0070C0"/>
                </a:solidFill>
                <a:latin typeface="Tahoma"/>
                <a:ea typeface="MS PGothic"/>
              </a:rPr>
              <a:t>[0] + </a:t>
            </a:r>
            <a:r>
              <a:rPr lang="en-US" sz="1800" b="0" strike="noStrike" spc="-1" dirty="0" err="1">
                <a:solidFill>
                  <a:srgbClr val="0070C0"/>
                </a:solidFill>
                <a:latin typeface="Tahoma"/>
                <a:ea typeface="MS PGothic"/>
              </a:rPr>
              <a:t>arr</a:t>
            </a:r>
            <a:r>
              <a:rPr lang="en-US" sz="1800" b="0" strike="noStrike" spc="-1" dirty="0">
                <a:solidFill>
                  <a:srgbClr val="0070C0"/>
                </a:solidFill>
                <a:latin typeface="Tahoma"/>
                <a:ea typeface="MS PGothic"/>
              </a:rPr>
              <a:t>[1] + ... + </a:t>
            </a:r>
            <a:r>
              <a:rPr lang="en-US" sz="1800" b="0" strike="noStrike" spc="-1" dirty="0" err="1">
                <a:solidFill>
                  <a:srgbClr val="0070C0"/>
                </a:solidFill>
                <a:latin typeface="Tahoma"/>
                <a:ea typeface="MS PGothic"/>
              </a:rPr>
              <a:t>arr</a:t>
            </a:r>
            <a:r>
              <a:rPr lang="en-US" sz="1800" b="0" strike="noStrike" spc="-1" dirty="0">
                <a:solidFill>
                  <a:srgbClr val="0070C0"/>
                </a:solidFill>
                <a:latin typeface="Tahoma"/>
                <a:ea typeface="MS PGothic"/>
              </a:rPr>
              <a:t>[arr.length-1]</a:t>
            </a:r>
            <a:endParaRPr lang="en-US" sz="1800" b="0" strike="noStrike" spc="-1" dirty="0">
              <a:solidFill>
                <a:srgbClr val="0070C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70C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70C0"/>
                </a:solidFill>
                <a:latin typeface="Arial"/>
              </a:rPr>
              <a:t>  D = </a:t>
            </a:r>
            <a:r>
              <a:rPr lang="en-US" sz="1800" b="0" strike="noStrike" spc="-1" dirty="0" err="1">
                <a:solidFill>
                  <a:srgbClr val="0070C0"/>
                </a:solidFill>
                <a:latin typeface="Arial"/>
              </a:rPr>
              <a:t>len</a:t>
            </a:r>
            <a:r>
              <a:rPr lang="en-US" sz="1800" b="0" strike="noStrike" spc="-1" dirty="0">
                <a:solidFill>
                  <a:srgbClr val="0070C0"/>
                </a:solidFill>
                <a:latin typeface="Arial"/>
              </a:rPr>
              <a:t> - </a:t>
            </a:r>
            <a:r>
              <a:rPr lang="en-US" sz="1800" b="0" strike="noStrike" spc="-1" dirty="0" err="1">
                <a:solidFill>
                  <a:srgbClr val="0070C0"/>
                </a:solidFill>
                <a:latin typeface="Arial"/>
              </a:rPr>
              <a:t>i</a:t>
            </a:r>
            <a:endParaRPr lang="en-US" sz="1800" b="0" strike="noStrike" spc="-1" dirty="0">
              <a:solidFill>
                <a:srgbClr val="0070C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Exercise 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0" name="TextShape 2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CSCI-2600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551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54571371-6F80-4B88-A96D-AF0783089381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26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552" name="CustomShape 4"/>
          <p:cNvSpPr/>
          <p:nvPr/>
        </p:nvSpPr>
        <p:spPr>
          <a:xfrm>
            <a:off x="3453120" y="1700280"/>
            <a:ext cx="5779780" cy="3656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70C0"/>
                </a:solidFill>
                <a:latin typeface="Tahoma"/>
                <a:ea typeface="MS PGothic"/>
              </a:rPr>
              <a:t>PRECONDITION: x &gt; 0</a:t>
            </a:r>
            <a:endParaRPr lang="en-US" sz="1800" b="0" strike="noStrike" spc="-1" dirty="0">
              <a:solidFill>
                <a:srgbClr val="0070C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zeros = 0;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y = x;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while ( y % 10 == 0 ) {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 y = y / 10;   // integer division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 zeros = zeros + 1;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}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70C0"/>
                </a:solidFill>
                <a:latin typeface="Tahoma"/>
                <a:ea typeface="MS PGothic"/>
              </a:rPr>
              <a:t>                                         zeros</a:t>
            </a:r>
            <a:endParaRPr lang="en-US" sz="1800" b="0" strike="noStrike" spc="-1" dirty="0">
              <a:solidFill>
                <a:srgbClr val="0070C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70C0"/>
                </a:solidFill>
                <a:latin typeface="Tahoma"/>
                <a:ea typeface="MS PGothic"/>
              </a:rPr>
              <a:t>POSTCONDITION: x = y * 10        </a:t>
            </a:r>
            <a:r>
              <a:rPr lang="en-US" spc="-1" dirty="0">
                <a:solidFill>
                  <a:srgbClr val="0070C0"/>
                </a:solidFill>
                <a:latin typeface="Tahoma"/>
                <a:ea typeface="MS PGothic"/>
              </a:rPr>
              <a:t>^</a:t>
            </a:r>
            <a:r>
              <a:rPr lang="en-US" sz="1800" b="0" strike="noStrike" spc="-1" dirty="0">
                <a:solidFill>
                  <a:srgbClr val="0070C0"/>
                </a:solidFill>
                <a:latin typeface="Tahoma"/>
                <a:ea typeface="MS PGothic"/>
              </a:rPr>
              <a:t> (y % 10 != 0)</a:t>
            </a:r>
            <a:endParaRPr lang="en-US" sz="1800" b="0" strike="noStrike" spc="-1" dirty="0">
              <a:solidFill>
                <a:srgbClr val="0070C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70C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Exercise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4" name="TextShape 2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CSCI-2600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555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A96C641A-EFE5-43EF-B7BD-E6D74B42E74E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27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556" name="CustomShape 4"/>
          <p:cNvSpPr/>
          <p:nvPr/>
        </p:nvSpPr>
        <p:spPr>
          <a:xfrm>
            <a:off x="4602960" y="1295280"/>
            <a:ext cx="3948480" cy="502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70C0"/>
                </a:solidFill>
                <a:latin typeface="Tahoma"/>
                <a:ea typeface="MS PGothic"/>
              </a:rPr>
              <a:t>PRECONDITION: x1 &gt; 0 </a:t>
            </a:r>
            <a:r>
              <a:rPr lang="en-US" spc="-1" dirty="0">
                <a:solidFill>
                  <a:srgbClr val="0070C0"/>
                </a:solidFill>
                <a:latin typeface="Tahoma"/>
                <a:ea typeface="MS PGothic"/>
              </a:rPr>
              <a:t>^</a:t>
            </a:r>
            <a:r>
              <a:rPr lang="en-US" sz="1800" b="0" strike="noStrike" spc="-1" dirty="0">
                <a:solidFill>
                  <a:srgbClr val="0070C0"/>
                </a:solidFill>
                <a:latin typeface="Tahoma"/>
                <a:ea typeface="MS PGothic"/>
              </a:rPr>
              <a:t> x2 &gt; 0</a:t>
            </a:r>
            <a:endParaRPr lang="en-US" sz="1800" b="0" strike="noStrike" spc="-1" dirty="0">
              <a:solidFill>
                <a:srgbClr val="0070C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y1 = x1;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y2 = x2;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while ( y1 != y2 ) {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 if ( y1 &gt; y2 ) {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   y1 = y1 - y2;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 }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 else {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   y2 = y2 - y1;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 }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}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70C0"/>
                </a:solidFill>
                <a:latin typeface="Tahoma"/>
                <a:ea typeface="MS PGothic"/>
              </a:rPr>
              <a:t>POSTCONDITION: y1 = </a:t>
            </a:r>
            <a:r>
              <a:rPr lang="en-US" sz="1800" b="0" strike="noStrike" spc="-1" dirty="0" err="1">
                <a:solidFill>
                  <a:srgbClr val="0070C0"/>
                </a:solidFill>
                <a:latin typeface="Tahoma"/>
                <a:ea typeface="MS PGothic"/>
              </a:rPr>
              <a:t>gcd</a:t>
            </a:r>
            <a:r>
              <a:rPr lang="en-US" sz="1800" b="0" strike="noStrike" spc="-1" dirty="0">
                <a:solidFill>
                  <a:srgbClr val="0070C0"/>
                </a:solidFill>
                <a:latin typeface="Tahoma"/>
                <a:ea typeface="MS PGothic"/>
              </a:rPr>
              <a:t>( x1, x2 )</a:t>
            </a:r>
            <a:endParaRPr lang="en-US" sz="1800" b="0" strike="noStrike" spc="-1" dirty="0">
              <a:solidFill>
                <a:srgbClr val="0070C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TextShape 1"/>
          <p:cNvSpPr txBox="1"/>
          <p:nvPr/>
        </p:nvSpPr>
        <p:spPr>
          <a:xfrm>
            <a:off x="838080" y="8748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latin typeface="Calibri Light"/>
              </a:rPr>
              <a:t>Loops - Summary</a:t>
            </a:r>
            <a:endParaRPr lang="en-US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8" name="TextShape 2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CSCI-2600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559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51702FB9-F59F-4603-9F04-65AB6349BCDC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28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560" name="CustomShape 4"/>
          <p:cNvSpPr/>
          <p:nvPr/>
        </p:nvSpPr>
        <p:spPr>
          <a:xfrm>
            <a:off x="3081240" y="1193760"/>
            <a:ext cx="7601400" cy="557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Total correctness = Partial correctness + Loop termination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(1) Partial correctness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   -- "Guess" then prove the loop invariant (LI) </a:t>
            </a:r>
            <a:r>
              <a:rPr lang="en-US" spc="-1" dirty="0">
                <a:solidFill>
                  <a:srgbClr val="000000"/>
                </a:solidFill>
                <a:latin typeface="Tahoma"/>
                <a:ea typeface="MS PGothic"/>
              </a:rPr>
              <a:t>by induction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   -- Loop invariant and the loop exit condition must imply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       the given postcondition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   -- This gives us: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        "If the loop terminates, then the postcondition holds."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(2) Loop termination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   -- "Guess" the decrementing function D.  </a:t>
            </a:r>
          </a:p>
          <a:p>
            <a:pPr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latin typeface="Tahoma"/>
                <a:ea typeface="MS PGothic"/>
              </a:rPr>
              <a:t>        </a:t>
            </a: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Each iteration of the loop decrements D, until D reaches a minimum.  </a:t>
            </a:r>
          </a:p>
          <a:p>
            <a:pPr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latin typeface="Tahoma"/>
                <a:ea typeface="MS PGothic"/>
              </a:rPr>
              <a:t>        </a:t>
            </a: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D at min must imply loop exit condition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Rules for Backward Reasoning: Method Call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6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80000"/>
              </a:lnSpc>
              <a:spcBef>
                <a:spcPts val="1001"/>
              </a:spcBef>
            </a:pPr>
            <a:r>
              <a:rPr lang="en-US" sz="2800" b="0" strike="noStrike" spc="-1" dirty="0">
                <a:solidFill>
                  <a:srgbClr val="0070C0"/>
                </a:solidFill>
                <a:latin typeface="Calibri"/>
              </a:rPr>
              <a:t>// precondition: ??</a:t>
            </a:r>
          </a:p>
          <a:p>
            <a:pPr>
              <a:lnSpc>
                <a:spcPct val="80000"/>
              </a:lnSpc>
              <a:spcBef>
                <a:spcPts val="1001"/>
              </a:spcBef>
            </a:pPr>
            <a:r>
              <a:rPr lang="en-US" sz="2800" b="1" strike="noStrike" spc="-1" dirty="0">
                <a:solidFill>
                  <a:srgbClr val="000000"/>
                </a:solidFill>
                <a:latin typeface="Courier New"/>
              </a:rPr>
              <a:t>x = foo();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</a:p>
          <a:p>
            <a:pPr>
              <a:lnSpc>
                <a:spcPct val="80000"/>
              </a:lnSpc>
              <a:spcBef>
                <a:spcPts val="1001"/>
              </a:spcBef>
            </a:pPr>
            <a:r>
              <a:rPr lang="en-US" sz="2800" b="0" strike="noStrike" spc="-1" dirty="0">
                <a:solidFill>
                  <a:srgbClr val="0070C0"/>
                </a:solidFill>
                <a:latin typeface="Calibri"/>
              </a:rPr>
              <a:t>// postcondition: Q</a:t>
            </a: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If method has no side-effects, just like assignment</a:t>
            </a:r>
          </a:p>
          <a:p>
            <a:pPr>
              <a:lnSpc>
                <a:spcPct val="80000"/>
              </a:lnSpc>
              <a:spcBef>
                <a:spcPts val="1001"/>
              </a:spcBef>
            </a:pPr>
            <a:r>
              <a:rPr lang="en-US" sz="2800" b="0" strike="noStrike" spc="-1" dirty="0">
                <a:solidFill>
                  <a:srgbClr val="0070C0"/>
                </a:solidFill>
                <a:latin typeface="Calibri"/>
              </a:rPr>
              <a:t>// precondition: ??</a:t>
            </a:r>
          </a:p>
          <a:p>
            <a:pPr>
              <a:lnSpc>
                <a:spcPct val="80000"/>
              </a:lnSpc>
              <a:spcBef>
                <a:spcPts val="1001"/>
              </a:spcBef>
            </a:pPr>
            <a:r>
              <a:rPr lang="en-US" sz="2800" b="1" strike="noStrike" spc="-1" dirty="0">
                <a:solidFill>
                  <a:srgbClr val="000000"/>
                </a:solidFill>
                <a:latin typeface="Courier New"/>
              </a:rPr>
              <a:t>x = </a:t>
            </a:r>
            <a:r>
              <a:rPr lang="en-US" sz="2800" b="1" strike="noStrike" spc="-1" dirty="0" err="1">
                <a:solidFill>
                  <a:srgbClr val="000000"/>
                </a:solidFill>
                <a:latin typeface="Courier New"/>
              </a:rPr>
              <a:t>Math.abs</a:t>
            </a:r>
            <a:r>
              <a:rPr lang="en-US" sz="2800" b="1" strike="noStrike" spc="-1" dirty="0">
                <a:solidFill>
                  <a:srgbClr val="000000"/>
                </a:solidFill>
                <a:latin typeface="Courier New"/>
              </a:rPr>
              <a:t>(y)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</a:p>
          <a:p>
            <a:pPr>
              <a:lnSpc>
                <a:spcPct val="80000"/>
              </a:lnSpc>
              <a:spcBef>
                <a:spcPts val="1001"/>
              </a:spcBef>
            </a:pPr>
            <a:r>
              <a:rPr lang="en-US" sz="2800" b="0" strike="noStrike" spc="-1" dirty="0">
                <a:solidFill>
                  <a:srgbClr val="0070C0"/>
                </a:solidFill>
                <a:latin typeface="Calibri"/>
              </a:rPr>
              <a:t>// postcondition: x = 1</a:t>
            </a:r>
          </a:p>
          <a:p>
            <a:pPr>
              <a:lnSpc>
                <a:spcPct val="80000"/>
              </a:lnSpc>
              <a:spcBef>
                <a:spcPts val="1001"/>
              </a:spcBef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Precondition is </a:t>
            </a:r>
            <a:r>
              <a:rPr lang="en-US" sz="2800" b="0" strike="noStrike" spc="-1" dirty="0">
                <a:solidFill>
                  <a:srgbClr val="0070C0"/>
                </a:solidFill>
                <a:latin typeface="Calibri"/>
              </a:rPr>
              <a:t>y = 1  </a:t>
            </a:r>
            <a:r>
              <a:rPr lang="en-US" sz="2800" b="0" strike="noStrike" spc="-1" dirty="0">
                <a:solidFill>
                  <a:srgbClr val="0070C0"/>
                </a:solidFill>
                <a:latin typeface="Calibri"/>
                <a:ea typeface="MS Gothic"/>
              </a:rPr>
              <a:t>v  y = -1</a:t>
            </a:r>
            <a:endParaRPr lang="en-US" sz="2800" b="0" strike="noStrike" spc="-1" dirty="0">
              <a:solidFill>
                <a:srgbClr val="0070C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8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6B35CC92-3228-4EEA-AB9C-DC8FAA73E5EA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29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6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CSCI-2600 Spring 2021</a:t>
            </a:r>
            <a:endParaRPr lang="en-US" sz="1200" b="0" strike="noStrike" spc="-1" dirty="0">
              <a:latin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250AD-1D80-47EC-91F7-088BFCBF3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Weakest Precondition for Loops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6E857-DB99-4C8D-9A32-C99CFD17D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If we knew how many iterations, we could unroll the loop.</a:t>
            </a:r>
          </a:p>
          <a:p>
            <a:pPr lvl="1"/>
            <a:r>
              <a:rPr lang="en-US" dirty="0"/>
              <a:t>Compiler optimization does this </a:t>
            </a:r>
          </a:p>
          <a:p>
            <a:endParaRPr lang="en-US" dirty="0"/>
          </a:p>
          <a:p>
            <a:r>
              <a:rPr lang="en-US" dirty="0"/>
              <a:t>In general, finding the weakest precondition is complicated even for simple loops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{??}</a:t>
            </a:r>
            <a:r>
              <a:rPr lang="en-US" dirty="0"/>
              <a:t> while(x &gt; 0) x = x-1; </a:t>
            </a:r>
            <a:r>
              <a:rPr lang="en-US" dirty="0">
                <a:solidFill>
                  <a:srgbClr val="0070C0"/>
                </a:solidFill>
              </a:rPr>
              <a:t>{x = 0}</a:t>
            </a:r>
          </a:p>
          <a:p>
            <a:r>
              <a:rPr lang="en-US" dirty="0"/>
              <a:t>WP = </a:t>
            </a:r>
            <a:r>
              <a:rPr lang="en-US" dirty="0">
                <a:solidFill>
                  <a:srgbClr val="0070C0"/>
                </a:solidFill>
              </a:rPr>
              <a:t>¬(x &gt; 0) → x = 0 ^ (x &gt; 0) →[¬(x-1 &gt; 0) → x-1 = 0 ^ (x-1 &gt; 0) →[¬(x-2 &gt; 0) →x-2 = 0 ^ (x-2 &gt; 0) →[... </a:t>
            </a:r>
          </a:p>
          <a:p>
            <a:pPr lvl="1"/>
            <a:r>
              <a:rPr lang="en-US" dirty="0"/>
              <a:t>When do we stop expanding the loop into a logical condition?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CSCI-2600 Spring 2021</a:t>
            </a:r>
            <a:endParaRPr lang="en-US" sz="12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0730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3600" b="0" strike="noStrike" spc="-1">
                <a:solidFill>
                  <a:srgbClr val="000000"/>
                </a:solidFill>
                <a:latin typeface="Calibri"/>
              </a:rPr>
              <a:t>Recursion</a:t>
            </a:r>
          </a:p>
        </p:txBody>
      </p:sp>
      <p:sp>
        <p:nvSpPr>
          <p:cNvPr id="570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An effective recursive routine must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Have a base case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Assume algorithm is valid for step k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Show how to get from step k to step k+1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Show that algorithm terminates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Recurses towards base case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Sounds like computational induction</a:t>
            </a:r>
          </a:p>
        </p:txBody>
      </p:sp>
      <p:pic>
        <p:nvPicPr>
          <p:cNvPr id="571" name="Picture 570"/>
          <p:cNvPicPr/>
          <p:nvPr/>
        </p:nvPicPr>
        <p:blipFill>
          <a:blip r:embed="rId2"/>
          <a:stretch/>
        </p:blipFill>
        <p:spPr>
          <a:xfrm>
            <a:off x="8503920" y="68760"/>
            <a:ext cx="3571560" cy="2857320"/>
          </a:xfrm>
          <a:prstGeom prst="rect">
            <a:avLst/>
          </a:prstGeom>
          <a:ln>
            <a:noFill/>
          </a:ln>
        </p:spPr>
      </p:pic>
      <p:sp>
        <p:nvSpPr>
          <p:cNvPr id="5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CSCI-2600 Spring 2021</a:t>
            </a:r>
            <a:endParaRPr lang="en-US" sz="1200" b="0" strike="noStrike" spc="-1" dirty="0">
              <a:latin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4000" b="0" strike="noStrike" spc="-1">
                <a:solidFill>
                  <a:srgbClr val="000000"/>
                </a:solidFill>
                <a:latin typeface="Calibri"/>
              </a:rPr>
              <a:t>Example</a:t>
            </a:r>
          </a:p>
        </p:txBody>
      </p:sp>
      <p:sp>
        <p:nvSpPr>
          <p:cNvPr id="573" name="TextShape 2"/>
          <p:cNvSpPr txBox="1"/>
          <p:nvPr/>
        </p:nvSpPr>
        <p:spPr>
          <a:xfrm>
            <a:off x="914399" y="1737360"/>
            <a:ext cx="3877057" cy="2956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 dirty="0">
                <a:solidFill>
                  <a:srgbClr val="0070C0"/>
                </a:solidFill>
                <a:latin typeface="Arial"/>
              </a:rPr>
              <a:t>// precondition: x &gt; 0</a:t>
            </a:r>
          </a:p>
          <a:p>
            <a:endParaRPr lang="en-US" sz="1800" b="0" strike="noStrike" spc="-1" dirty="0">
              <a:latin typeface="Arial"/>
            </a:endParaRPr>
          </a:p>
          <a:p>
            <a:r>
              <a:rPr lang="en-US" sz="1800" b="0" strike="noStrike" spc="-1" dirty="0">
                <a:latin typeface="Arial"/>
              </a:rPr>
              <a:t>int factorial(int x) {</a:t>
            </a:r>
          </a:p>
          <a:p>
            <a:r>
              <a:rPr lang="en-US" spc="-1" dirty="0">
                <a:latin typeface="Arial"/>
              </a:rPr>
              <a:t>       </a:t>
            </a:r>
            <a:r>
              <a:rPr lang="en-US" sz="1800" b="0" strike="noStrike" spc="-1" dirty="0">
                <a:latin typeface="Arial"/>
              </a:rPr>
              <a:t>if(x == 1) {  // base case</a:t>
            </a:r>
          </a:p>
          <a:p>
            <a:r>
              <a:rPr lang="en-US" sz="1800" b="0" strike="noStrike" spc="-1" dirty="0">
                <a:latin typeface="Arial"/>
              </a:rPr>
              <a:t>           return 1;</a:t>
            </a:r>
          </a:p>
          <a:p>
            <a:r>
              <a:rPr lang="en-US" sz="1800" b="0" strike="noStrike" spc="-1" dirty="0">
                <a:latin typeface="Arial"/>
              </a:rPr>
              <a:t>       } else {</a:t>
            </a:r>
          </a:p>
          <a:p>
            <a:r>
              <a:rPr lang="en-US" sz="1800" b="0" strike="noStrike" spc="-1" dirty="0">
                <a:latin typeface="Arial"/>
              </a:rPr>
              <a:t>           return x * factorial(x-1);</a:t>
            </a:r>
          </a:p>
          <a:p>
            <a:r>
              <a:rPr lang="en-US" sz="1800" b="0" strike="noStrike" spc="-1" dirty="0">
                <a:latin typeface="Arial"/>
              </a:rPr>
              <a:t>       }</a:t>
            </a:r>
          </a:p>
          <a:p>
            <a:r>
              <a:rPr lang="en-US" sz="1800" b="0" strike="noStrike" spc="-1" dirty="0">
                <a:latin typeface="Arial"/>
              </a:rPr>
              <a:t>}</a:t>
            </a:r>
          </a:p>
          <a:p>
            <a:r>
              <a:rPr lang="en-US" spc="-1" dirty="0">
                <a:solidFill>
                  <a:srgbClr val="0070C0"/>
                </a:solidFill>
                <a:latin typeface="Arial"/>
              </a:rPr>
              <a:t>// postcondition: returns x!</a:t>
            </a:r>
          </a:p>
          <a:p>
            <a:endParaRPr lang="en-US" sz="1800" b="0" strike="noStrike" spc="-1" dirty="0">
              <a:latin typeface="Arial"/>
            </a:endParaRPr>
          </a:p>
        </p:txBody>
      </p:sp>
      <p:sp>
        <p:nvSpPr>
          <p:cNvPr id="574" name="TextShape 3"/>
          <p:cNvSpPr txBox="1"/>
          <p:nvPr/>
        </p:nvSpPr>
        <p:spPr>
          <a:xfrm>
            <a:off x="6126480" y="1826280"/>
            <a:ext cx="4673520" cy="3673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 dirty="0">
                <a:latin typeface="Arial"/>
              </a:rPr>
              <a:t>Invariant:</a:t>
            </a:r>
          </a:p>
          <a:p>
            <a:r>
              <a:rPr lang="en-US" sz="1800" b="0" strike="noStrike" spc="-1" dirty="0">
                <a:latin typeface="Arial"/>
              </a:rPr>
              <a:t>factorial(x) = x! </a:t>
            </a:r>
            <a:r>
              <a:rPr lang="en-US" spc="-1" dirty="0">
                <a:latin typeface="Arial"/>
              </a:rPr>
              <a:t>^</a:t>
            </a:r>
            <a:r>
              <a:rPr lang="en-US" sz="1800" b="0" strike="noStrike" spc="-1" dirty="0">
                <a:latin typeface="Arial"/>
              </a:rPr>
              <a:t> x&gt;= 1</a:t>
            </a:r>
          </a:p>
          <a:p>
            <a:endParaRPr lang="en-US" sz="1800" b="0" strike="noStrike" spc="-1" dirty="0">
              <a:latin typeface="Arial"/>
            </a:endParaRPr>
          </a:p>
          <a:p>
            <a:r>
              <a:rPr lang="en-US" sz="1800" b="0" strike="noStrike" spc="-1" dirty="0">
                <a:latin typeface="Arial"/>
              </a:rPr>
              <a:t>Base case:</a:t>
            </a:r>
          </a:p>
          <a:p>
            <a:r>
              <a:rPr lang="en-US" sz="1800" b="0" strike="noStrike" spc="-1" dirty="0">
                <a:latin typeface="Arial"/>
              </a:rPr>
              <a:t>1! = 1</a:t>
            </a:r>
          </a:p>
          <a:p>
            <a:endParaRPr lang="en-US" sz="1800" b="0" strike="noStrike" spc="-1" dirty="0">
              <a:latin typeface="Arial"/>
            </a:endParaRPr>
          </a:p>
          <a:p>
            <a:r>
              <a:rPr lang="en-US" sz="1800" b="0" strike="noStrike" spc="-1" dirty="0">
                <a:latin typeface="Arial"/>
              </a:rPr>
              <a:t>Induction:</a:t>
            </a:r>
          </a:p>
          <a:p>
            <a:r>
              <a:rPr lang="en-US" sz="1800" b="0" strike="noStrike" spc="-1" dirty="0">
                <a:latin typeface="Arial"/>
              </a:rPr>
              <a:t>Assume factorial(y) = y! For y &lt; x</a:t>
            </a:r>
          </a:p>
          <a:p>
            <a:r>
              <a:rPr lang="en-US" sz="1800" b="0" strike="noStrike" spc="-1" dirty="0">
                <a:latin typeface="Arial"/>
              </a:rPr>
              <a:t>factorial(x) = x * factorial(x-1) = x * (x-1)! = x!</a:t>
            </a:r>
          </a:p>
          <a:p>
            <a:endParaRPr lang="en-US" sz="1800" b="0" strike="noStrike" spc="-1" dirty="0">
              <a:latin typeface="Arial"/>
            </a:endParaRPr>
          </a:p>
          <a:p>
            <a:r>
              <a:rPr lang="en-US" sz="1800" b="0" strike="noStrike" spc="-1" dirty="0">
                <a:latin typeface="Arial"/>
              </a:rPr>
              <a:t>Termination:</a:t>
            </a:r>
          </a:p>
          <a:p>
            <a:r>
              <a:rPr lang="en-US" sz="1800" b="0" strike="noStrike" spc="-1" dirty="0">
                <a:latin typeface="Arial"/>
              </a:rPr>
              <a:t>D = x-1; x decreases at each iteration</a:t>
            </a:r>
          </a:p>
          <a:p>
            <a:r>
              <a:rPr lang="en-US" sz="1800" b="0" strike="noStrike" spc="-1" dirty="0">
                <a:latin typeface="Arial"/>
              </a:rPr>
              <a:t>D = 0 </a:t>
            </a:r>
            <a:r>
              <a:rPr lang="en-US" spc="-1" dirty="0">
                <a:latin typeface="Arial"/>
              </a:rPr>
              <a:t>^</a:t>
            </a:r>
            <a:r>
              <a:rPr lang="en-US" sz="1800" b="0" strike="noStrike" spc="-1" dirty="0">
                <a:latin typeface="Arial"/>
              </a:rPr>
              <a:t> factorial(x) = x! ^ x&gt;= 1 =&gt; x=1</a:t>
            </a:r>
          </a:p>
          <a:p>
            <a:endParaRPr lang="en-US" sz="1800" b="0" strike="noStrike" spc="-1" dirty="0">
              <a:latin typeface="Arial"/>
            </a:endParaRPr>
          </a:p>
        </p:txBody>
      </p:sp>
      <p:sp>
        <p:nvSpPr>
          <p:cNvPr id="5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CSCI-2600 Spring 2021</a:t>
            </a:r>
            <a:endParaRPr lang="en-US" sz="1200" b="0" strike="noStrike" spc="-1" dirty="0">
              <a:latin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Summary So Far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6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Intro to reasoning about code. Concepts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Specifications, preconditions and postconditions, forward and backward reasoning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Hoare triples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Rules for backward reasoning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Rule for assignment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Rule for sequence of statements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Rule for if-then-else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8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C8585641-A218-4F3F-B0B3-9865688EB47E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32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6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CSCI-2600 Spring 2021</a:t>
            </a:r>
            <a:endParaRPr lang="en-US" sz="1200" b="0" strike="noStrike" spc="-1" dirty="0">
              <a:latin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In Practice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0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Write loop invariants when unsure about a loop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When you have evidence that a loop is not working</a:t>
            </a: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Add invariant and decrementing function</a:t>
            </a: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Write code to check them</a:t>
            </a: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Understand why the code doesn't work</a:t>
            </a: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spc="-1" dirty="0">
                <a:solidFill>
                  <a:srgbClr val="000000"/>
                </a:solidFill>
                <a:latin typeface="Calibri"/>
              </a:rPr>
              <a:t>F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ix</a:t>
            </a: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Reason to ensure that no similar bugs remain</a:t>
            </a: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1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CSCI-2600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582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2FBCD49E-43F9-468F-B6CF-468C97A8EA57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33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In Practice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4" name="TextShape 2"/>
          <p:cNvSpPr txBox="1"/>
          <p:nvPr/>
        </p:nvSpPr>
        <p:spPr>
          <a:xfrm>
            <a:off x="2152800" y="182880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Use the loop invariant to guide writing the loop</a:t>
            </a: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Determine the set of variables for the loop</a:t>
            </a: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Express the required condition at the end of the loop</a:t>
            </a:r>
          </a:p>
          <a:p>
            <a:pPr marL="1143000" lvl="2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Postcondition for the loop</a:t>
            </a: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Determine what holds before the loop executes</a:t>
            </a:r>
          </a:p>
          <a:p>
            <a:pPr marL="1143000" lvl="2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Precondition</a:t>
            </a: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Determine a decrementing function</a:t>
            </a:r>
          </a:p>
          <a:p>
            <a:pPr marL="1143000" lvl="2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What decreases with each iteration</a:t>
            </a:r>
          </a:p>
          <a:p>
            <a:pPr marL="1143000" lvl="2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Try to find a decrementing function with 0 as a minimum</a:t>
            </a: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Construct a loop invariant</a:t>
            </a:r>
          </a:p>
          <a:p>
            <a:pPr marL="1143000" lvl="2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What has to be true after each iteration</a:t>
            </a: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Use the loop invariant to construct the loop body</a:t>
            </a:r>
          </a:p>
        </p:txBody>
      </p:sp>
      <p:sp>
        <p:nvSpPr>
          <p:cNvPr id="585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CSCI-2600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586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B0544A17-D6BF-4808-9B5B-4B9BAA30597B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34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Why Do We Care?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8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Correctness is important</a:t>
            </a: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Bugs are frustrating, expensive, and in some case dangerous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Pre and postconditions for functions are specifications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Optimizing compilers</a:t>
            </a: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Transform loops</a:t>
            </a: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Is the transformed loop the same as the original?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Thinking about code in a formal way leads to better code</a:t>
            </a: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Helps us solve problems</a:t>
            </a: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Helps us create code from specifications</a:t>
            </a:r>
          </a:p>
          <a:p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9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CSCI-2600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590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C4AB4849-BBB9-475C-9098-578B1486ECD9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35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Reasoning about Loops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2" name="TextShape 2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CSCI-2600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483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B9810EEA-F86F-4400-AAD8-39628DD07D48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4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84" name="CustomShape 4"/>
          <p:cNvSpPr/>
          <p:nvPr/>
        </p:nvSpPr>
        <p:spPr>
          <a:xfrm>
            <a:off x="2015698" y="1910880"/>
            <a:ext cx="6926400" cy="3656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Reasoning about loops is a </a:t>
            </a:r>
            <a:r>
              <a:rPr lang="en-US" spc="-1" dirty="0">
                <a:solidFill>
                  <a:srgbClr val="000000"/>
                </a:solidFill>
                <a:latin typeface="Tahoma"/>
                <a:ea typeface="MS PGothic"/>
              </a:rPr>
              <a:t>bit more</a:t>
            </a: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complicated than </a:t>
            </a: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reasoning about sequence or if … else …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-- Unknown number of iterations and unknown number of paths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-- Recursion adds an additional level of complexity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Instead we will use a </a:t>
            </a:r>
            <a:r>
              <a:rPr lang="en-US" sz="1800" b="0" strike="noStrike" spc="-1" dirty="0">
                <a:solidFill>
                  <a:srgbClr val="FF0000"/>
                </a:solidFill>
                <a:latin typeface="Tahoma"/>
                <a:ea typeface="MS PGothic"/>
              </a:rPr>
              <a:t>loop invariant </a:t>
            </a:r>
            <a:r>
              <a:rPr lang="en-US" sz="1800" b="0" strike="noStrike" spc="-1" dirty="0">
                <a:latin typeface="Tahoma"/>
                <a:ea typeface="MS PGothic"/>
              </a:rPr>
              <a:t>to reason about a loop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Two things to prove about loops: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-- It computes correct values (partial correctness)</a:t>
            </a:r>
          </a:p>
          <a:p>
            <a:pPr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latin typeface="Tahoma"/>
                <a:ea typeface="MS PGothic"/>
              </a:rPr>
              <a:t>	That is, the postcondition holds on loop exit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-- It terminates (</a:t>
            </a:r>
            <a:r>
              <a:rPr lang="en-US" spc="-1" dirty="0">
                <a:solidFill>
                  <a:srgbClr val="000000"/>
                </a:solidFill>
                <a:latin typeface="Tahoma"/>
                <a:ea typeface="MS PGothic"/>
              </a:rPr>
              <a:t>it is not </a:t>
            </a: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an infinite loop)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Tahoma"/>
                <a:ea typeface="MS PGothic"/>
              </a:rPr>
              <a:t>Total correctness = Partial correctness + Loop termination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</p:txBody>
      </p:sp>
      <p:pic>
        <p:nvPicPr>
          <p:cNvPr id="485" name="Picture 1"/>
          <p:cNvPicPr/>
          <p:nvPr/>
        </p:nvPicPr>
        <p:blipFill>
          <a:blip r:embed="rId3"/>
          <a:stretch/>
        </p:blipFill>
        <p:spPr>
          <a:xfrm>
            <a:off x="9718560" y="144360"/>
            <a:ext cx="2189520" cy="1641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92E496-1B57-47FA-95F4-7C3F2007CB39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17719" y="1363459"/>
            <a:ext cx="10515240" cy="5270299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n-lt"/>
              </a:rPr>
              <a:t>A loop invariant is a property of a program loop</a:t>
            </a:r>
          </a:p>
          <a:p>
            <a:pPr lvl="3"/>
            <a:r>
              <a:rPr lang="en-US" dirty="0"/>
              <a:t>	That is true before 1</a:t>
            </a:r>
            <a:r>
              <a:rPr lang="en-US" baseline="30000" dirty="0"/>
              <a:t>st</a:t>
            </a:r>
            <a:r>
              <a:rPr lang="en-US" dirty="0"/>
              <a:t> iteration of the loop</a:t>
            </a:r>
          </a:p>
          <a:p>
            <a:pPr lvl="1"/>
            <a:r>
              <a:rPr lang="en-US" dirty="0"/>
              <a:t>	That is true after each iteration.</a:t>
            </a:r>
          </a:p>
          <a:p>
            <a:pPr lvl="1"/>
            <a:r>
              <a:rPr lang="en-US" dirty="0"/>
              <a:t>		Not necessarily between statements in the loop</a:t>
            </a:r>
          </a:p>
          <a:p>
            <a:pPr lvl="1"/>
            <a:r>
              <a:rPr lang="en-US" dirty="0"/>
              <a:t>	It is a logical assertion</a:t>
            </a:r>
          </a:p>
          <a:p>
            <a:pPr lvl="1"/>
            <a:r>
              <a:rPr lang="en-US" dirty="0"/>
              <a:t>		Abstract specification of the loop</a:t>
            </a:r>
          </a:p>
          <a:p>
            <a:pPr lvl="1"/>
            <a:r>
              <a:rPr lang="en-US" dirty="0"/>
              <a:t>		A statement about the loop	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	To show partial correctness</a:t>
            </a:r>
          </a:p>
          <a:p>
            <a:pPr lvl="2"/>
            <a:r>
              <a:rPr lang="en-US" dirty="0"/>
              <a:t>		</a:t>
            </a: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Loop exit condition and the LI must imply the desired postcondition</a:t>
            </a:r>
          </a:p>
          <a:p>
            <a:pPr lvl="2"/>
            <a:r>
              <a:rPr lang="en-US" spc="-1" dirty="0">
                <a:solidFill>
                  <a:srgbClr val="000000"/>
                </a:solidFill>
                <a:latin typeface="Tahoma"/>
                <a:ea typeface="MS PGothic"/>
              </a:rPr>
              <a:t>		That is, if the loop exits, the correct result is calculated</a:t>
            </a:r>
          </a:p>
          <a:p>
            <a:pPr lvl="2"/>
            <a:endParaRPr lang="en-US" spc="-1" dirty="0">
              <a:solidFill>
                <a:srgbClr val="000000"/>
              </a:solidFill>
              <a:latin typeface="Tahoma"/>
              <a:ea typeface="MS PGothic"/>
            </a:endParaRPr>
          </a:p>
          <a:p>
            <a:pPr lvl="2"/>
            <a:r>
              <a:rPr lang="en-US" dirty="0"/>
              <a:t>Why do we care?</a:t>
            </a:r>
          </a:p>
          <a:p>
            <a:pPr lvl="2"/>
            <a:r>
              <a:rPr lang="en-US" dirty="0"/>
              <a:t>	If we have an LI that implies the postcondition at exit, we can be somewhat confident that the	loop computes the correct result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How do we show partial correctness?</a:t>
            </a:r>
          </a:p>
          <a:p>
            <a:pPr lvl="2"/>
            <a:r>
              <a:rPr lang="en-US" dirty="0"/>
              <a:t>	Induction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450D39-3BEF-46A4-8551-7E6BFE753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942" y="38299"/>
            <a:ext cx="10515240" cy="1325160"/>
          </a:xfrm>
        </p:spPr>
        <p:txBody>
          <a:bodyPr/>
          <a:lstStyle/>
          <a:p>
            <a:r>
              <a:rPr lang="en-US" dirty="0"/>
              <a:t>Loop Invariant</a:t>
            </a:r>
          </a:p>
        </p:txBody>
      </p:sp>
      <p:sp>
        <p:nvSpPr>
          <p:cNvPr id="4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CSCI-2600 Spring 2021</a:t>
            </a:r>
            <a:endParaRPr lang="en-US" sz="12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39233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latin typeface="Calibri Light"/>
              </a:rPr>
              <a:t>Reasoning about Loops</a:t>
            </a:r>
            <a:endParaRPr lang="en-US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7" name="TextShape 2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CSCI-2600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488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C3AD7167-FB17-4F15-9832-ECFD1DEC6DCA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6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89" name="CustomShape 4"/>
          <p:cNvSpPr/>
          <p:nvPr/>
        </p:nvSpPr>
        <p:spPr>
          <a:xfrm>
            <a:off x="3079543" y="1354135"/>
            <a:ext cx="7612406" cy="50023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70C0"/>
                </a:solidFill>
                <a:latin typeface="Tahoma"/>
                <a:ea typeface="MS PGothic"/>
              </a:rPr>
              <a:t>PRECONDITION: {x </a:t>
            </a:r>
            <a:r>
              <a:rPr lang="en-US" spc="-1" dirty="0">
                <a:solidFill>
                  <a:srgbClr val="0070C0"/>
                </a:solidFill>
                <a:latin typeface="Arial"/>
                <a:ea typeface="MS PGothic"/>
              </a:rPr>
              <a:t>≥</a:t>
            </a:r>
            <a:r>
              <a:rPr lang="en-US" sz="1800" b="0" strike="noStrike" spc="-1" dirty="0">
                <a:solidFill>
                  <a:srgbClr val="0070C0"/>
                </a:solidFill>
                <a:latin typeface="Tahoma"/>
                <a:ea typeface="MS PGothic"/>
              </a:rPr>
              <a:t> 0} // assume all variables are </a:t>
            </a:r>
            <a:r>
              <a:rPr lang="en-US" sz="1800" b="0" strike="noStrike" spc="-1" dirty="0" err="1">
                <a:solidFill>
                  <a:srgbClr val="0070C0"/>
                </a:solidFill>
                <a:latin typeface="Tahoma"/>
                <a:ea typeface="MS PGothic"/>
              </a:rPr>
              <a:t>ints</a:t>
            </a:r>
            <a:endParaRPr lang="en-US" sz="1800" b="0" strike="noStrike" spc="-1" dirty="0">
              <a:solidFill>
                <a:srgbClr val="0070C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 err="1">
                <a:solidFill>
                  <a:srgbClr val="000000"/>
                </a:solidFill>
                <a:latin typeface="Tahoma"/>
                <a:ea typeface="MS PGothic"/>
              </a:rPr>
              <a:t>i</a:t>
            </a: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= x;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z = 0;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r>
              <a:rPr lang="en-US" spc="-1" dirty="0">
                <a:solidFill>
                  <a:srgbClr val="0070C0"/>
                </a:solidFill>
                <a:latin typeface="Tahoma"/>
                <a:ea typeface="MS PGothic"/>
              </a:rPr>
              <a:t>{ LOOP INVARIANT (LI): </a:t>
            </a:r>
            <a:r>
              <a:rPr lang="en-US" spc="-1" dirty="0" err="1">
                <a:solidFill>
                  <a:srgbClr val="0070C0"/>
                </a:solidFill>
                <a:latin typeface="Tahoma"/>
                <a:ea typeface="MS PGothic"/>
              </a:rPr>
              <a:t>i</a:t>
            </a:r>
            <a:r>
              <a:rPr lang="en-US" spc="-1" dirty="0">
                <a:solidFill>
                  <a:srgbClr val="0070C0"/>
                </a:solidFill>
                <a:latin typeface="Tahoma"/>
                <a:ea typeface="MS PGothic"/>
              </a:rPr>
              <a:t> + z = x  ^ </a:t>
            </a:r>
            <a:r>
              <a:rPr lang="en-US" spc="-1" dirty="0" err="1">
                <a:solidFill>
                  <a:srgbClr val="0070C0"/>
                </a:solidFill>
                <a:latin typeface="Tahoma"/>
                <a:ea typeface="MS PGothic"/>
              </a:rPr>
              <a:t>i</a:t>
            </a:r>
            <a:r>
              <a:rPr lang="en-US" spc="-1" dirty="0">
                <a:solidFill>
                  <a:srgbClr val="0070C0"/>
                </a:solidFill>
                <a:latin typeface="Tahoma"/>
                <a:ea typeface="MS PGothic"/>
              </a:rPr>
              <a:t> </a:t>
            </a:r>
            <a:r>
              <a:rPr lang="en-US" spc="-1" dirty="0">
                <a:solidFill>
                  <a:srgbClr val="0070C0"/>
                </a:solidFill>
                <a:latin typeface="Arial"/>
                <a:ea typeface="MS PGothic"/>
              </a:rPr>
              <a:t>≥</a:t>
            </a:r>
            <a:r>
              <a:rPr lang="en-US" spc="-1" dirty="0">
                <a:solidFill>
                  <a:srgbClr val="0070C0"/>
                </a:solidFill>
                <a:latin typeface="Tahoma"/>
                <a:ea typeface="MS PGothic"/>
              </a:rPr>
              <a:t> 0 }</a:t>
            </a:r>
            <a:endParaRPr lang="en-US" sz="1800" b="0" strike="noStrike" spc="-1" dirty="0">
              <a:solidFill>
                <a:srgbClr val="0070C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while (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ahoma"/>
                <a:ea typeface="MS PGothic"/>
              </a:rPr>
              <a:t>i</a:t>
            </a: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&gt; 0 )  {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 z = z + 1;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ahoma"/>
                <a:ea typeface="MS PGothic"/>
              </a:rPr>
              <a:t>i</a:t>
            </a: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=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ahoma"/>
                <a:ea typeface="MS PGothic"/>
              </a:rPr>
              <a:t>i</a:t>
            </a: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- 1;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}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70C0"/>
                </a:solidFill>
                <a:latin typeface="Tahoma"/>
                <a:ea typeface="MS PGothic"/>
              </a:rPr>
              <a:t>POSTCONDITION: x = z</a:t>
            </a:r>
            <a:endParaRPr lang="en-US" sz="1800" b="0" strike="noStrike" spc="-1" dirty="0">
              <a:solidFill>
                <a:srgbClr val="0070C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Questions:</a:t>
            </a:r>
          </a:p>
          <a:p>
            <a:pPr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latin typeface="Tahoma"/>
                <a:ea typeface="MS PGothic"/>
              </a:rPr>
              <a:t>(A) Is LI true before 1</a:t>
            </a:r>
            <a:r>
              <a:rPr lang="en-US" spc="-1" baseline="30000" dirty="0">
                <a:solidFill>
                  <a:srgbClr val="000000"/>
                </a:solidFill>
                <a:latin typeface="Tahoma"/>
                <a:ea typeface="MS PGothic"/>
              </a:rPr>
              <a:t>st</a:t>
            </a:r>
            <a:r>
              <a:rPr lang="en-US" spc="-1" dirty="0">
                <a:solidFill>
                  <a:srgbClr val="000000"/>
                </a:solidFill>
                <a:latin typeface="Tahoma"/>
                <a:ea typeface="MS PGothic"/>
              </a:rPr>
              <a:t> iteration?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(B) Is LI true after each iteration?</a:t>
            </a:r>
          </a:p>
          <a:p>
            <a:pPr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latin typeface="Tahoma"/>
                <a:ea typeface="MS PGothic"/>
              </a:rPr>
              <a:t>(C) If loop terminates, do loop exit condition and LI imply postcondition?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(D) Does the loop terminate?</a:t>
            </a:r>
            <a:endParaRPr lang="en-US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TextShape 1"/>
          <p:cNvSpPr txBox="1"/>
          <p:nvPr/>
        </p:nvSpPr>
        <p:spPr>
          <a:xfrm>
            <a:off x="838080" y="-302804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latin typeface="Calibri Light"/>
              </a:rPr>
              <a:t>Reasoning about Loops</a:t>
            </a:r>
            <a:endParaRPr lang="en-US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1" name="TextShape 2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CSCI-2600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492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2F9F6FD1-39B4-4F2B-B04A-14D5F792BD03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7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93" name="CustomShape 4"/>
          <p:cNvSpPr/>
          <p:nvPr/>
        </p:nvSpPr>
        <p:spPr>
          <a:xfrm>
            <a:off x="2849040" y="741168"/>
            <a:ext cx="7672656" cy="495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Proof by Induction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(1) BASE CASE: Initially,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Tahoma"/>
                <a:ea typeface="MS PGothic"/>
              </a:rPr>
              <a:t>i</a:t>
            </a:r>
            <a:r>
              <a:rPr lang="en-US" sz="16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= x and z = 0 gives us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Tahoma"/>
                <a:ea typeface="MS PGothic"/>
              </a:rPr>
              <a:t>i+z</a:t>
            </a:r>
            <a:r>
              <a:rPr lang="en-US" sz="16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=x, i.e.,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    LI holds at iteration 0 (before the loop code executes)</a:t>
            </a:r>
          </a:p>
          <a:p>
            <a:pPr>
              <a:lnSpc>
                <a:spcPct val="100000"/>
              </a:lnSpc>
            </a:pPr>
            <a:r>
              <a:rPr lang="en-US" sz="1600" spc="-1" dirty="0">
                <a:solidFill>
                  <a:srgbClr val="000000"/>
                </a:solidFill>
                <a:latin typeface="Tahoma"/>
                <a:ea typeface="MS PGothic"/>
              </a:rPr>
              <a:t>     from precondition x </a:t>
            </a:r>
            <a:r>
              <a:rPr lang="en-US" sz="1600" spc="-1" dirty="0">
                <a:latin typeface="Arial"/>
                <a:ea typeface="MS PGothic"/>
              </a:rPr>
              <a:t>≥</a:t>
            </a:r>
            <a:r>
              <a:rPr lang="en-US" sz="1600" spc="-1" dirty="0">
                <a:latin typeface="Tahoma"/>
                <a:ea typeface="MS PGothic"/>
              </a:rPr>
              <a:t> </a:t>
            </a:r>
            <a:r>
              <a:rPr lang="en-US" sz="1600" spc="-1" dirty="0">
                <a:solidFill>
                  <a:srgbClr val="000000"/>
                </a:solidFill>
                <a:latin typeface="Tahoma"/>
                <a:ea typeface="MS PGothic"/>
              </a:rPr>
              <a:t>0 ^ </a:t>
            </a:r>
            <a:r>
              <a:rPr lang="en-US" sz="1600" spc="-1" dirty="0" err="1">
                <a:solidFill>
                  <a:srgbClr val="000000"/>
                </a:solidFill>
                <a:latin typeface="Tahoma"/>
                <a:ea typeface="MS PGothic"/>
              </a:rPr>
              <a:t>i</a:t>
            </a:r>
            <a:r>
              <a:rPr lang="en-US" sz="1600" spc="-1" dirty="0">
                <a:solidFill>
                  <a:srgbClr val="000000"/>
                </a:solidFill>
                <a:latin typeface="Tahoma"/>
                <a:ea typeface="MS PGothic"/>
              </a:rPr>
              <a:t> = x  =&gt;  </a:t>
            </a:r>
            <a:r>
              <a:rPr lang="en-US" sz="1600" spc="-1" dirty="0" err="1">
                <a:solidFill>
                  <a:srgbClr val="000000"/>
                </a:solidFill>
                <a:latin typeface="Tahoma"/>
                <a:ea typeface="MS PGothic"/>
              </a:rPr>
              <a:t>i</a:t>
            </a:r>
            <a:r>
              <a:rPr lang="en-US" sz="1600" spc="-1" dirty="0">
                <a:solidFill>
                  <a:srgbClr val="000000"/>
                </a:solidFill>
                <a:latin typeface="Tahoma"/>
                <a:ea typeface="MS PGothic"/>
              </a:rPr>
              <a:t> </a:t>
            </a:r>
            <a:r>
              <a:rPr lang="en-US" sz="1600" spc="-1" dirty="0">
                <a:latin typeface="Arial"/>
                <a:ea typeface="MS PGothic"/>
              </a:rPr>
              <a:t>≥</a:t>
            </a:r>
            <a:r>
              <a:rPr lang="en-US" sz="1600" spc="-1" dirty="0">
                <a:solidFill>
                  <a:srgbClr val="000000"/>
                </a:solidFill>
                <a:latin typeface="Tahoma"/>
                <a:ea typeface="MS PGothic"/>
              </a:rPr>
              <a:t> 0 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(2) INDUCTION: Assuming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Tahoma"/>
                <a:ea typeface="MS PGothic"/>
              </a:rPr>
              <a:t>i+z</a:t>
            </a:r>
            <a:r>
              <a:rPr lang="en-US" sz="16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=x holds after iteration k, we show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    that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Tahoma"/>
                <a:ea typeface="MS PGothic"/>
              </a:rPr>
              <a:t>i+z</a:t>
            </a:r>
            <a:r>
              <a:rPr lang="en-US" sz="16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=x holds after iteration k+1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   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Tahoma"/>
                <a:ea typeface="MS PGothic"/>
              </a:rPr>
              <a:t>z_new</a:t>
            </a:r>
            <a:r>
              <a:rPr lang="en-US" sz="16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= z + 1   and  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Tahoma"/>
                <a:ea typeface="MS PGothic"/>
              </a:rPr>
              <a:t>i_new</a:t>
            </a:r>
            <a:r>
              <a:rPr lang="en-US" sz="16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=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Tahoma"/>
                <a:ea typeface="MS PGothic"/>
              </a:rPr>
              <a:t>i</a:t>
            </a:r>
            <a:r>
              <a:rPr lang="en-US" sz="16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- 1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    therefore,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Tahoma"/>
                <a:ea typeface="MS PGothic"/>
              </a:rPr>
              <a:t>i_new</a:t>
            </a:r>
            <a:r>
              <a:rPr lang="en-US" sz="16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+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Tahoma"/>
                <a:ea typeface="MS PGothic"/>
              </a:rPr>
              <a:t>z_new</a:t>
            </a:r>
            <a:r>
              <a:rPr lang="en-US" sz="1600" spc="-1" dirty="0">
                <a:solidFill>
                  <a:srgbClr val="000000"/>
                </a:solidFill>
                <a:latin typeface="Tahoma"/>
                <a:ea typeface="MS PGothic"/>
              </a:rPr>
              <a:t> </a:t>
            </a:r>
            <a:r>
              <a:rPr lang="en-US" sz="16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=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Tahoma"/>
                <a:ea typeface="MS PGothic"/>
              </a:rPr>
              <a:t>i</a:t>
            </a:r>
            <a:r>
              <a:rPr lang="en-US" sz="16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- 1 + z + 1 =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Tahoma"/>
                <a:ea typeface="MS PGothic"/>
              </a:rPr>
              <a:t>i</a:t>
            </a:r>
            <a:r>
              <a:rPr lang="en-US" sz="16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+ z = x</a:t>
            </a:r>
          </a:p>
          <a:p>
            <a:pPr>
              <a:lnSpc>
                <a:spcPct val="100000"/>
              </a:lnSpc>
            </a:pPr>
            <a:r>
              <a:rPr lang="en-US" sz="1600" spc="-1" dirty="0">
                <a:solidFill>
                  <a:srgbClr val="000000"/>
                </a:solidFill>
                <a:latin typeface="Tahoma"/>
                <a:ea typeface="MS PGothic"/>
              </a:rPr>
              <a:t>     at iteration k, </a:t>
            </a:r>
            <a:r>
              <a:rPr lang="en-US" sz="1600" spc="-1" dirty="0" err="1">
                <a:solidFill>
                  <a:srgbClr val="000000"/>
                </a:solidFill>
                <a:latin typeface="Tahoma"/>
                <a:ea typeface="MS PGothic"/>
              </a:rPr>
              <a:t>i</a:t>
            </a:r>
            <a:r>
              <a:rPr lang="en-US" sz="1600" spc="-1" dirty="0">
                <a:solidFill>
                  <a:srgbClr val="000000"/>
                </a:solidFill>
                <a:latin typeface="Tahoma"/>
                <a:ea typeface="MS PGothic"/>
              </a:rPr>
              <a:t> &gt; 0 or we have exited loop, </a:t>
            </a:r>
            <a:r>
              <a:rPr lang="en-US" sz="1600" spc="-1" dirty="0" err="1">
                <a:solidFill>
                  <a:srgbClr val="000000"/>
                </a:solidFill>
                <a:latin typeface="Tahoma"/>
                <a:ea typeface="MS PGothic"/>
              </a:rPr>
              <a:t>i_new</a:t>
            </a:r>
            <a:r>
              <a:rPr lang="en-US" sz="1600" spc="-1" dirty="0">
                <a:solidFill>
                  <a:srgbClr val="000000"/>
                </a:solidFill>
                <a:latin typeface="Tahoma"/>
                <a:ea typeface="MS PGothic"/>
              </a:rPr>
              <a:t>=i-1 ^ </a:t>
            </a:r>
            <a:r>
              <a:rPr lang="en-US" sz="1600" spc="-1" dirty="0" err="1">
                <a:solidFill>
                  <a:srgbClr val="000000"/>
                </a:solidFill>
                <a:latin typeface="Tahoma"/>
                <a:ea typeface="MS PGothic"/>
              </a:rPr>
              <a:t>i</a:t>
            </a:r>
            <a:r>
              <a:rPr lang="en-US" sz="1600" spc="-1" dirty="0">
                <a:solidFill>
                  <a:srgbClr val="000000"/>
                </a:solidFill>
                <a:latin typeface="Tahoma"/>
                <a:ea typeface="MS PGothic"/>
              </a:rPr>
              <a:t> &gt; 0=&gt; </a:t>
            </a:r>
          </a:p>
          <a:p>
            <a:pPr>
              <a:lnSpc>
                <a:spcPct val="100000"/>
              </a:lnSpc>
            </a:pPr>
            <a:r>
              <a:rPr lang="en-US" sz="1600" spc="-1" dirty="0">
                <a:solidFill>
                  <a:srgbClr val="000000"/>
                </a:solidFill>
                <a:latin typeface="Tahoma"/>
                <a:ea typeface="MS PGothic"/>
              </a:rPr>
              <a:t>					</a:t>
            </a:r>
            <a:r>
              <a:rPr lang="en-US" sz="1600" spc="-1" dirty="0" err="1">
                <a:solidFill>
                  <a:srgbClr val="000000"/>
                </a:solidFill>
                <a:latin typeface="Tahoma"/>
                <a:ea typeface="MS PGothic"/>
              </a:rPr>
              <a:t>i_new</a:t>
            </a:r>
            <a:r>
              <a:rPr lang="en-US" sz="1600" spc="-1" dirty="0">
                <a:solidFill>
                  <a:srgbClr val="000000"/>
                </a:solidFill>
                <a:latin typeface="Tahoma"/>
                <a:ea typeface="MS PGothic"/>
              </a:rPr>
              <a:t> + 1 &gt; 0 = (</a:t>
            </a:r>
            <a:r>
              <a:rPr lang="en-US" sz="1600" spc="-1" dirty="0" err="1">
                <a:solidFill>
                  <a:srgbClr val="000000"/>
                </a:solidFill>
                <a:latin typeface="Tahoma"/>
                <a:ea typeface="MS PGothic"/>
              </a:rPr>
              <a:t>i_new</a:t>
            </a:r>
            <a:r>
              <a:rPr lang="en-US" sz="1600" spc="-1" dirty="0">
                <a:solidFill>
                  <a:srgbClr val="000000"/>
                </a:solidFill>
                <a:latin typeface="Tahoma"/>
                <a:ea typeface="MS PGothic"/>
              </a:rPr>
              <a:t> </a:t>
            </a:r>
            <a:r>
              <a:rPr lang="en-US" sz="1600" spc="-1" dirty="0">
                <a:latin typeface="Arial"/>
                <a:ea typeface="MS PGothic"/>
              </a:rPr>
              <a:t>≥</a:t>
            </a:r>
            <a:r>
              <a:rPr lang="en-US" sz="1600" spc="-1" dirty="0">
                <a:solidFill>
                  <a:srgbClr val="000000"/>
                </a:solidFill>
                <a:latin typeface="Tahoma"/>
                <a:ea typeface="MS PGothic"/>
              </a:rPr>
              <a:t> 0)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(3) If the loop terminates, we know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Tahoma"/>
                <a:ea typeface="MS PGothic"/>
              </a:rPr>
              <a:t>i</a:t>
            </a:r>
            <a:r>
              <a:rPr lang="en-US" sz="16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= 0.</a:t>
            </a:r>
          </a:p>
          <a:p>
            <a:pPr>
              <a:lnSpc>
                <a:spcPct val="100000"/>
              </a:lnSpc>
            </a:pPr>
            <a:r>
              <a:rPr lang="en-US" sz="1600" spc="-1" dirty="0">
                <a:solidFill>
                  <a:srgbClr val="000000"/>
                </a:solidFill>
                <a:latin typeface="Tahoma"/>
                <a:ea typeface="MS PGothic"/>
              </a:rPr>
              <a:t>          </a:t>
            </a:r>
            <a:r>
              <a:rPr lang="en-US" sz="1600" spc="-1" dirty="0">
                <a:latin typeface="Tahoma"/>
                <a:ea typeface="MS PGothic"/>
              </a:rPr>
              <a:t>( </a:t>
            </a:r>
            <a:r>
              <a:rPr lang="en-US" sz="1600" dirty="0"/>
              <a:t>¬</a:t>
            </a:r>
            <a:r>
              <a:rPr lang="en-US" sz="1600" spc="-1" dirty="0">
                <a:latin typeface="Tahoma"/>
                <a:ea typeface="MS PGothic"/>
              </a:rPr>
              <a:t>(</a:t>
            </a:r>
            <a:r>
              <a:rPr lang="en-US" sz="1600" spc="-1" dirty="0" err="1">
                <a:latin typeface="Tahoma"/>
                <a:ea typeface="MS PGothic"/>
              </a:rPr>
              <a:t>i</a:t>
            </a:r>
            <a:r>
              <a:rPr lang="en-US" sz="1600" spc="-1" dirty="0">
                <a:solidFill>
                  <a:srgbClr val="000000"/>
                </a:solidFill>
                <a:latin typeface="Tahoma"/>
                <a:ea typeface="MS PGothic"/>
              </a:rPr>
              <a:t>&gt;0) ^ (</a:t>
            </a:r>
            <a:r>
              <a:rPr lang="en-US" sz="1600" spc="-1" dirty="0" err="1">
                <a:solidFill>
                  <a:srgbClr val="000000"/>
                </a:solidFill>
                <a:latin typeface="Tahoma"/>
                <a:ea typeface="MS PGothic"/>
              </a:rPr>
              <a:t>i</a:t>
            </a:r>
            <a:r>
              <a:rPr lang="en-US" sz="1600" spc="-1" dirty="0">
                <a:solidFill>
                  <a:srgbClr val="000000"/>
                </a:solidFill>
                <a:latin typeface="Tahoma"/>
                <a:ea typeface="MS PGothic"/>
              </a:rPr>
              <a:t> </a:t>
            </a:r>
            <a:r>
              <a:rPr lang="en-US" sz="1600" spc="-1" dirty="0">
                <a:latin typeface="Arial"/>
                <a:ea typeface="MS PGothic"/>
              </a:rPr>
              <a:t>≥</a:t>
            </a:r>
            <a:r>
              <a:rPr lang="en-US" sz="1600" spc="-1" dirty="0">
                <a:latin typeface="Tahoma"/>
                <a:ea typeface="MS PGothic"/>
              </a:rPr>
              <a:t> 0</a:t>
            </a:r>
            <a:r>
              <a:rPr lang="en-US" sz="1600" spc="-1" dirty="0">
                <a:solidFill>
                  <a:srgbClr val="000000"/>
                </a:solidFill>
                <a:latin typeface="Tahoma"/>
                <a:ea typeface="MS PGothic"/>
              </a:rPr>
              <a:t> ^ </a:t>
            </a:r>
            <a:r>
              <a:rPr lang="en-US" sz="1600" spc="-1" dirty="0" err="1">
                <a:solidFill>
                  <a:srgbClr val="000000"/>
                </a:solidFill>
                <a:latin typeface="Tahoma"/>
                <a:ea typeface="MS PGothic"/>
              </a:rPr>
              <a:t>i+z</a:t>
            </a:r>
            <a:r>
              <a:rPr lang="en-US" sz="1600" spc="-1" dirty="0">
                <a:solidFill>
                  <a:srgbClr val="000000"/>
                </a:solidFill>
                <a:latin typeface="Tahoma"/>
                <a:ea typeface="MS PGothic"/>
              </a:rPr>
              <a:t>=x) )  </a:t>
            </a:r>
          </a:p>
          <a:p>
            <a:pPr>
              <a:lnSpc>
                <a:spcPct val="100000"/>
              </a:lnSpc>
            </a:pPr>
            <a:r>
              <a:rPr lang="en-US" sz="1600" spc="-1" dirty="0">
                <a:solidFill>
                  <a:srgbClr val="000000"/>
                </a:solidFill>
                <a:latin typeface="Tahoma"/>
                <a:ea typeface="MS PGothic"/>
              </a:rPr>
              <a:t>    =&gt; ( </a:t>
            </a:r>
            <a:r>
              <a:rPr lang="en-US" sz="1600" spc="-1" dirty="0" err="1">
                <a:solidFill>
                  <a:srgbClr val="000000"/>
                </a:solidFill>
                <a:latin typeface="Tahoma"/>
                <a:ea typeface="MS PGothic"/>
              </a:rPr>
              <a:t>i</a:t>
            </a:r>
            <a:r>
              <a:rPr lang="en-US" sz="1600" spc="-1" dirty="0">
                <a:solidFill>
                  <a:srgbClr val="000000"/>
                </a:solidFill>
                <a:latin typeface="Tahoma"/>
                <a:ea typeface="MS PGothic"/>
              </a:rPr>
              <a:t> = 0 ^ </a:t>
            </a:r>
            <a:r>
              <a:rPr lang="en-US" sz="1600" spc="-1" dirty="0" err="1">
                <a:solidFill>
                  <a:srgbClr val="000000"/>
                </a:solidFill>
                <a:latin typeface="Tahoma"/>
                <a:ea typeface="MS PGothic"/>
              </a:rPr>
              <a:t>i+z</a:t>
            </a:r>
            <a:r>
              <a:rPr lang="en-US" sz="1600" spc="-1" dirty="0">
                <a:solidFill>
                  <a:srgbClr val="000000"/>
                </a:solidFill>
                <a:latin typeface="Tahoma"/>
                <a:ea typeface="MS PGothic"/>
              </a:rPr>
              <a:t> = x )</a:t>
            </a:r>
          </a:p>
          <a:p>
            <a:pPr>
              <a:lnSpc>
                <a:spcPct val="100000"/>
              </a:lnSpc>
            </a:pPr>
            <a:r>
              <a:rPr lang="en-US" sz="1600" spc="-1" dirty="0">
                <a:solidFill>
                  <a:srgbClr val="000000"/>
                </a:solidFill>
                <a:latin typeface="Tahoma"/>
                <a:ea typeface="MS PGothic"/>
              </a:rPr>
              <a:t>    =&gt; ( z = x )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   we have z = x (i.e., the POSTCONDITION)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(4) How do we know if the loop terminates?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-- the PRECONDITION x </a:t>
            </a:r>
            <a:r>
              <a:rPr lang="en-US" sz="1600" spc="-1" dirty="0">
                <a:latin typeface="Arial"/>
                <a:ea typeface="MS PGothic"/>
              </a:rPr>
              <a:t>≥</a:t>
            </a:r>
            <a:r>
              <a:rPr lang="en-US" sz="1600" b="0" strike="noStrike" spc="-1" dirty="0">
                <a:latin typeface="Tahoma"/>
                <a:ea typeface="MS PGothic"/>
              </a:rPr>
              <a:t> 0 guarantees that </a:t>
            </a:r>
            <a:r>
              <a:rPr lang="en-US" sz="1600" b="0" strike="noStrike" spc="-1" dirty="0" err="1">
                <a:latin typeface="Tahoma"/>
                <a:ea typeface="MS PGothic"/>
              </a:rPr>
              <a:t>i</a:t>
            </a:r>
            <a:r>
              <a:rPr lang="en-US" sz="1600" b="0" strike="noStrike" spc="-1" dirty="0">
                <a:latin typeface="Tahoma"/>
                <a:ea typeface="MS PGothic"/>
              </a:rPr>
              <a:t> </a:t>
            </a:r>
            <a:r>
              <a:rPr lang="en-US" sz="1600" spc="-1" dirty="0">
                <a:latin typeface="Arial"/>
                <a:ea typeface="MS PGothic"/>
              </a:rPr>
              <a:t>≥</a:t>
            </a:r>
            <a:r>
              <a:rPr lang="en-US" sz="1600" b="0" strike="noStrike" spc="-1" dirty="0">
                <a:latin typeface="Tahoma"/>
                <a:ea typeface="MS PGothic"/>
              </a:rPr>
              <a:t> </a:t>
            </a:r>
            <a:r>
              <a:rPr lang="en-US" sz="16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0 before the loop.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  At every iteration,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Tahoma"/>
                <a:ea typeface="MS PGothic"/>
              </a:rPr>
              <a:t>i</a:t>
            </a:r>
            <a:r>
              <a:rPr lang="en-US" sz="16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decreases by 1, thus it eventually reaches 0</a:t>
            </a:r>
            <a:r>
              <a:rPr lang="en-US" sz="1600" spc="-1" dirty="0">
                <a:latin typeface="Arial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MS PGothic"/>
              </a:rPr>
              <a:t>   </a:t>
            </a:r>
            <a:r>
              <a:rPr lang="en-US" sz="16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We will get a bit more formal about this in a while.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Reasoning about Loops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5" name="TextShape 2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CSCI-2600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496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4F72E619-2995-4654-AC1C-49A03FF91A7C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8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97" name="CustomShape 4"/>
          <p:cNvSpPr/>
          <p:nvPr/>
        </p:nvSpPr>
        <p:spPr>
          <a:xfrm>
            <a:off x="2587320" y="1371600"/>
            <a:ext cx="7400160" cy="475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Reasoning about Loops using Induction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--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ahoma"/>
                <a:ea typeface="MS PGothic"/>
              </a:rPr>
              <a:t>i+z</a:t>
            </a: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=x is a loop invariant, meaning that it holds true before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   the loop and also after each/every iteration of the loop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-- even though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ahoma"/>
                <a:ea typeface="MS PGothic"/>
              </a:rPr>
              <a:t>i</a:t>
            </a: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and z change within the loop code,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     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ahoma"/>
                <a:ea typeface="MS PGothic"/>
              </a:rPr>
              <a:t>i+z</a:t>
            </a: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=x stays true at the </a:t>
            </a:r>
            <a:r>
              <a:rPr lang="en-US" sz="1800" b="0" strike="noStrike" spc="-1" dirty="0">
                <a:solidFill>
                  <a:srgbClr val="FF0000"/>
                </a:solidFill>
                <a:latin typeface="Tahoma"/>
                <a:ea typeface="MS PGothic"/>
              </a:rPr>
              <a:t>END</a:t>
            </a: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of each iteration</a:t>
            </a:r>
          </a:p>
          <a:p>
            <a:pPr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latin typeface="Tahoma"/>
                <a:ea typeface="MS PGothic"/>
              </a:rPr>
              <a:t>       true at the closing "}" of the loop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-- Above we made an inductive argument over the number of iterations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   of the given loop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  -- Proof by Induction -- also called </a:t>
            </a:r>
            <a:r>
              <a:rPr lang="en-US" sz="1800" b="0" strike="noStrike" spc="-1" dirty="0">
                <a:solidFill>
                  <a:srgbClr val="FF0000"/>
                </a:solidFill>
                <a:latin typeface="Tahoma"/>
                <a:ea typeface="MS PGothic"/>
              </a:rPr>
              <a:t>Computational Induction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     -- Establish that the LI holds before iteration 0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     -- Assuming LI holds after iteration k, show that it holds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         after iteration k+1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4C41E-17D2-493A-B2B6-6B3612C80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Invariant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9F061A-307C-47C6-A14D-740FABA15A80}"/>
              </a:ext>
            </a:extLst>
          </p:cNvPr>
          <p:cNvSpPr txBox="1"/>
          <p:nvPr/>
        </p:nvSpPr>
        <p:spPr>
          <a:xfrm>
            <a:off x="3600844" y="1772044"/>
            <a:ext cx="548996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{ P }              </a:t>
            </a:r>
            <a:r>
              <a:rPr lang="en-US" dirty="0"/>
              <a:t>// Hoare triple</a:t>
            </a:r>
          </a:p>
          <a:p>
            <a:r>
              <a:rPr lang="en-US" dirty="0"/>
              <a:t>while (b) S;</a:t>
            </a:r>
          </a:p>
          <a:p>
            <a:r>
              <a:rPr lang="en-US" dirty="0">
                <a:solidFill>
                  <a:schemeClr val="accent1"/>
                </a:solidFill>
              </a:rPr>
              <a:t>{ Q }</a:t>
            </a:r>
          </a:p>
          <a:p>
            <a:endParaRPr lang="en-US" dirty="0"/>
          </a:p>
          <a:p>
            <a:r>
              <a:rPr lang="en-US" dirty="0"/>
              <a:t>Find an invariant, LI, such that</a:t>
            </a:r>
          </a:p>
          <a:p>
            <a:r>
              <a:rPr lang="en-US" dirty="0"/>
              <a:t>1. </a:t>
            </a:r>
            <a:r>
              <a:rPr lang="en-US" dirty="0">
                <a:solidFill>
                  <a:schemeClr val="accent1"/>
                </a:solidFill>
              </a:rPr>
              <a:t>P ⇒ LI</a:t>
            </a:r>
            <a:r>
              <a:rPr lang="en-US" dirty="0"/>
              <a:t> // true initially </a:t>
            </a:r>
          </a:p>
          <a:p>
            <a:r>
              <a:rPr lang="en-US" dirty="0"/>
              <a:t>2. </a:t>
            </a:r>
            <a:r>
              <a:rPr lang="en-US" dirty="0">
                <a:solidFill>
                  <a:schemeClr val="accent1"/>
                </a:solidFill>
              </a:rPr>
              <a:t>{ LI &amp; b }  </a:t>
            </a:r>
            <a:r>
              <a:rPr lang="en-US" dirty="0"/>
              <a:t>S </a:t>
            </a:r>
            <a:r>
              <a:rPr lang="en-US" dirty="0">
                <a:solidFill>
                  <a:schemeClr val="accent1"/>
                </a:solidFill>
              </a:rPr>
              <a:t>{LI } </a:t>
            </a:r>
            <a:r>
              <a:rPr lang="en-US" dirty="0"/>
              <a:t>// true if the loop executes </a:t>
            </a:r>
          </a:p>
          <a:p>
            <a:r>
              <a:rPr lang="en-US" dirty="0"/>
              <a:t>3. </a:t>
            </a:r>
            <a:r>
              <a:rPr lang="en-US" dirty="0">
                <a:solidFill>
                  <a:schemeClr val="accent1"/>
                </a:solidFill>
              </a:rPr>
              <a:t>{LI &amp; ¬b} ⇒ Q </a:t>
            </a:r>
            <a:r>
              <a:rPr lang="en-US" dirty="0"/>
              <a:t>// establishes the postcondition</a:t>
            </a:r>
          </a:p>
          <a:p>
            <a:endParaRPr lang="en-US" dirty="0"/>
          </a:p>
          <a:p>
            <a:r>
              <a:rPr lang="en-US" dirty="0"/>
              <a:t>Finding the invariant is the key to reasoning about loops.</a:t>
            </a:r>
          </a:p>
          <a:p>
            <a:endParaRPr lang="en-US" dirty="0"/>
          </a:p>
          <a:p>
            <a:r>
              <a:rPr lang="en-US" dirty="0"/>
              <a:t>Inductive assertions are a “complete method of proof”</a:t>
            </a:r>
          </a:p>
          <a:p>
            <a:endParaRPr lang="en-US" dirty="0"/>
          </a:p>
        </p:txBody>
      </p:sp>
      <p:sp>
        <p:nvSpPr>
          <p:cNvPr id="4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CSCI-2600 Spring 2021</a:t>
            </a:r>
            <a:endParaRPr lang="en-US" sz="12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72699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11353</TotalTime>
  <Words>5357</Words>
  <Application>Microsoft Macintosh PowerPoint</Application>
  <PresentationFormat>Widescreen</PresentationFormat>
  <Paragraphs>758</Paragraphs>
  <Slides>35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Arial</vt:lpstr>
      <vt:lpstr>Calibri</vt:lpstr>
      <vt:lpstr>Calibri Light</vt:lpstr>
      <vt:lpstr>Courier New</vt:lpstr>
      <vt:lpstr>Linux Biolinum G</vt:lpstr>
      <vt:lpstr>Symbol</vt:lpstr>
      <vt:lpstr>Tahoma</vt:lpstr>
      <vt:lpstr>Times New Roman</vt:lpstr>
      <vt:lpstr>Wingdings</vt:lpstr>
      <vt:lpstr>Office Theme</vt:lpstr>
      <vt:lpstr>1_Office Theme</vt:lpstr>
      <vt:lpstr>Equation</vt:lpstr>
      <vt:lpstr>Loops</vt:lpstr>
      <vt:lpstr>Weakest Precondition and Loops</vt:lpstr>
      <vt:lpstr>Weakest Precondition for Loops</vt:lpstr>
      <vt:lpstr>PowerPoint Presentation</vt:lpstr>
      <vt:lpstr>Loop Invariant</vt:lpstr>
      <vt:lpstr>PowerPoint Presentation</vt:lpstr>
      <vt:lpstr>PowerPoint Presentation</vt:lpstr>
      <vt:lpstr>PowerPoint Presentation</vt:lpstr>
      <vt:lpstr>Loop Invariant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a LI?</vt:lpstr>
      <vt:lpstr>Check the LI</vt:lpstr>
      <vt:lpstr>What is a weaker LI?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</dc:creator>
  <cp:lastModifiedBy>Varela, Carlos A</cp:lastModifiedBy>
  <cp:revision>183</cp:revision>
  <cp:lastPrinted>2021-02-18T17:55:56Z</cp:lastPrinted>
  <dcterms:created xsi:type="dcterms:W3CDTF">2018-12-27T13:06:09Z</dcterms:created>
  <dcterms:modified xsi:type="dcterms:W3CDTF">2021-02-21T22:53:25Z</dcterms:modified>
</cp:coreProperties>
</file>