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687" r:id="rId4"/>
  </p:sldMasterIdLst>
  <p:notesMasterIdLst>
    <p:notesMasterId r:id="rId69"/>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316" r:id="rId23"/>
    <p:sldId id="276" r:id="rId24"/>
    <p:sldId id="277" r:id="rId25"/>
    <p:sldId id="321" r:id="rId26"/>
    <p:sldId id="278" r:id="rId27"/>
    <p:sldId id="279" r:id="rId28"/>
    <p:sldId id="280" r:id="rId29"/>
    <p:sldId id="281" r:id="rId30"/>
    <p:sldId id="309" r:id="rId31"/>
    <p:sldId id="282" r:id="rId32"/>
    <p:sldId id="310" r:id="rId33"/>
    <p:sldId id="319" r:id="rId34"/>
    <p:sldId id="311" r:id="rId35"/>
    <p:sldId id="283" r:id="rId36"/>
    <p:sldId id="312" r:id="rId37"/>
    <p:sldId id="313" r:id="rId38"/>
    <p:sldId id="284" r:id="rId39"/>
    <p:sldId id="314" r:id="rId40"/>
    <p:sldId id="285" r:id="rId41"/>
    <p:sldId id="286" r:id="rId42"/>
    <p:sldId id="322" r:id="rId43"/>
    <p:sldId id="323" r:id="rId44"/>
    <p:sldId id="287" r:id="rId45"/>
    <p:sldId id="288" r:id="rId46"/>
    <p:sldId id="289" r:id="rId47"/>
    <p:sldId id="291" r:id="rId48"/>
    <p:sldId id="292" r:id="rId49"/>
    <p:sldId id="293" r:id="rId50"/>
    <p:sldId id="324" r:id="rId51"/>
    <p:sldId id="325" r:id="rId52"/>
    <p:sldId id="294" r:id="rId53"/>
    <p:sldId id="296" r:id="rId54"/>
    <p:sldId id="315" r:id="rId55"/>
    <p:sldId id="297" r:id="rId56"/>
    <p:sldId id="298" r:id="rId57"/>
    <p:sldId id="300" r:id="rId58"/>
    <p:sldId id="320" r:id="rId59"/>
    <p:sldId id="301" r:id="rId60"/>
    <p:sldId id="317" r:id="rId61"/>
    <p:sldId id="302" r:id="rId62"/>
    <p:sldId id="303" r:id="rId63"/>
    <p:sldId id="304" r:id="rId64"/>
    <p:sldId id="305" r:id="rId65"/>
    <p:sldId id="318" r:id="rId66"/>
    <p:sldId id="306" r:id="rId67"/>
    <p:sldId id="307" r:id="rId68"/>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2"/>
    <p:restoredTop sz="62703" autoAdjust="0"/>
  </p:normalViewPr>
  <p:slideViewPr>
    <p:cSldViewPr snapToGrid="0">
      <p:cViewPr varScale="1">
        <p:scale>
          <a:sx n="92" d="100"/>
          <a:sy n="92" d="100"/>
        </p:scale>
        <p:origin x="318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83"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85"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86"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87" name="PlaceHolder 6"/>
          <p:cNvSpPr>
            <a:spLocks noGrp="1"/>
          </p:cNvSpPr>
          <p:nvPr>
            <p:ph type="sldNum"/>
          </p:nvPr>
        </p:nvSpPr>
        <p:spPr>
          <a:xfrm>
            <a:off x="4399200" y="9555480"/>
            <a:ext cx="3372840" cy="502560"/>
          </a:xfrm>
          <a:prstGeom prst="rect">
            <a:avLst/>
          </a:prstGeom>
        </p:spPr>
        <p:txBody>
          <a:bodyPr lIns="0" tIns="0" rIns="0" bIns="0" anchor="b"/>
          <a:lstStyle/>
          <a:p>
            <a:pPr algn="r"/>
            <a:fld id="{840F027F-4A31-4497-9040-9652879C3A0C}"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ACEAC89-C018-47F5-BA6C-A086A5DBF24A}"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324" name="PlaceHolder 2"/>
          <p:cNvSpPr>
            <a:spLocks noGrp="1" noRot="1" noChangeAspect="1"/>
          </p:cNvSpPr>
          <p:nvPr>
            <p:ph type="sldImg"/>
          </p:nvPr>
        </p:nvSpPr>
        <p:spPr>
          <a:xfrm>
            <a:off x="1196975" y="696913"/>
            <a:ext cx="4641850" cy="3481387"/>
          </a:xfrm>
          <a:prstGeom prst="rect">
            <a:avLst/>
          </a:prstGeom>
        </p:spPr>
      </p:sp>
      <p:sp>
        <p:nvSpPr>
          <p:cNvPr id="325" name="PlaceHolder 3"/>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Sort:</a:t>
            </a:r>
          </a:p>
          <a:p>
            <a:pPr marL="457200" indent="-457200">
              <a:buAutoNum type="arabicParenR"/>
            </a:pPr>
            <a:r>
              <a:rPr lang="en-US" sz="2000" b="0" strike="noStrike" spc="-1" dirty="0">
                <a:latin typeface="Arial"/>
              </a:rPr>
              <a:t>Explicit class</a:t>
            </a:r>
          </a:p>
          <a:p>
            <a:pPr marL="457200" indent="-457200">
              <a:buAutoNum type="arabicParenR"/>
            </a:pPr>
            <a:r>
              <a:rPr lang="en-US" sz="2000" b="0" strike="noStrike" spc="-1" dirty="0">
                <a:latin typeface="Arial"/>
              </a:rPr>
              <a:t>Nested class</a:t>
            </a:r>
          </a:p>
          <a:p>
            <a:pPr marL="457200" indent="-457200">
              <a:buAutoNum type="arabicParenR"/>
            </a:pPr>
            <a:r>
              <a:rPr lang="en-US" sz="2000" b="0" strike="noStrike" spc="-1" dirty="0">
                <a:latin typeface="Arial"/>
              </a:rPr>
              <a:t>Anonymous class</a:t>
            </a:r>
          </a:p>
          <a:p>
            <a:pPr marL="457200" indent="-457200">
              <a:buAutoNum type="arabicParenR"/>
            </a:pPr>
            <a:r>
              <a:rPr lang="en-US" sz="2000" b="0" strike="noStrike" spc="-1" dirty="0">
                <a:latin typeface="Arial"/>
              </a:rPr>
              <a:t>Anonymous class outside of sort</a:t>
            </a:r>
          </a:p>
          <a:p>
            <a:pPr marL="457200" indent="-457200">
              <a:buAutoNum type="arabicParenR"/>
            </a:pPr>
            <a:r>
              <a:rPr lang="en-US" sz="2000" b="0" strike="noStrike" spc="-1" dirty="0">
                <a:latin typeface="Arial"/>
              </a:rPr>
              <a:t>Lambda</a:t>
            </a:r>
          </a:p>
          <a:p>
            <a:pPr marL="457200" indent="-457200">
              <a:buAutoNum type="arabicParenR" startAt="6"/>
            </a:pPr>
            <a:r>
              <a:rPr lang="en-US" sz="2000" b="0" strike="noStrike" spc="-1" dirty="0">
                <a:latin typeface="Arial"/>
              </a:rPr>
              <a:t>Public class in Ball</a:t>
            </a:r>
          </a:p>
          <a:p>
            <a:pPr marL="457200" indent="-457200">
              <a:buAutoNum type="arabicParenR" startAt="6"/>
            </a:pPr>
            <a:r>
              <a:rPr lang="en-US" sz="2000" b="0" strike="noStrike" spc="-1" dirty="0">
                <a:latin typeface="Arial"/>
              </a:rPr>
              <a:t>Anonymous class in Ball</a:t>
            </a:r>
          </a:p>
          <a:p>
            <a:pPr marL="457200" indent="-457200">
              <a:buAutoNum type="arabicParenR"/>
            </a:pPr>
            <a:endParaRPr lang="en-US" sz="2000" b="0" strike="noStrike" spc="-1" dirty="0">
              <a:latin typeface="Arial"/>
            </a:endParaRPr>
          </a:p>
          <a:p>
            <a:pPr marL="0" indent="0">
              <a:buNone/>
            </a:pPr>
            <a:r>
              <a:rPr lang="en-US" sz="2000" b="0" strike="noStrike" spc="-1" dirty="0">
                <a:latin typeface="Arial"/>
              </a:rPr>
              <a:t>Specifications/Equality</a:t>
            </a:r>
          </a:p>
          <a:p>
            <a:pPr marL="0" indent="0">
              <a:buNone/>
            </a:pPr>
            <a:r>
              <a:rPr lang="en-US" sz="2000" b="0" strike="noStrike" spc="-1" dirty="0">
                <a:latin typeface="Arial"/>
              </a:rPr>
              <a:t>1) </a:t>
            </a:r>
            <a:r>
              <a:rPr lang="en-US" sz="2000" b="0" strike="noStrike" spc="-1" dirty="0" err="1">
                <a:latin typeface="Arial"/>
              </a:rPr>
              <a:t>BallContainer.add</a:t>
            </a:r>
            <a:r>
              <a:rPr lang="en-US" sz="2000" b="0" strike="noStrike" spc="-1" dirty="0">
                <a:latin typeface="Arial"/>
              </a:rPr>
              <a:t> – checking for color and volume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noRot="1" noChangeAspect="1"/>
          </p:cNvSpPr>
          <p:nvPr>
            <p:ph type="sldImg"/>
          </p:nvPr>
        </p:nvSpPr>
        <p:spPr>
          <a:xfrm>
            <a:off x="1196975" y="696913"/>
            <a:ext cx="4641850" cy="3481387"/>
          </a:xfrm>
          <a:prstGeom prst="rect">
            <a:avLst/>
          </a:prstGeom>
        </p:spPr>
      </p:sp>
      <p:sp>
        <p:nvSpPr>
          <p:cNvPr id="35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Specifications should be precise and concise, carrying relevant information.</a:t>
            </a:r>
          </a:p>
          <a:p>
            <a:endParaRPr lang="en-US" sz="2000" b="0" strike="noStrike" spc="-1" dirty="0">
              <a:latin typeface="Arial"/>
            </a:endParaRPr>
          </a:p>
        </p:txBody>
      </p:sp>
      <p:sp>
        <p:nvSpPr>
          <p:cNvPr id="35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4A04E9B-5126-4142-86A9-1DFF15F412A1}" type="slidenum">
              <a:rPr lang="en-US" sz="1200" b="0" strike="noStrike" spc="-1">
                <a:solidFill>
                  <a:srgbClr val="000000"/>
                </a:solidFill>
                <a:latin typeface="Arial"/>
                <a:ea typeface="MS PGothic"/>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noRot="1" noChangeAspect="1"/>
          </p:cNvSpPr>
          <p:nvPr>
            <p:ph type="sldImg"/>
          </p:nvPr>
        </p:nvSpPr>
        <p:spPr>
          <a:xfrm>
            <a:off x="1196975" y="696913"/>
            <a:ext cx="4641850" cy="3481387"/>
          </a:xfrm>
          <a:prstGeom prst="rect">
            <a:avLst/>
          </a:prstGeom>
        </p:spPr>
      </p:sp>
      <p:sp>
        <p:nvSpPr>
          <p:cNvPr id="35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5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811B676-845E-4F68-9471-AF80E0E8EDB9}" type="slidenum">
              <a:rPr lang="en-US" sz="1200" b="0" strike="noStrike" spc="-1">
                <a:solidFill>
                  <a:srgbClr val="000000"/>
                </a:solidFill>
                <a:latin typeface="Arial"/>
                <a:ea typeface="MS PGothic"/>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noRot="1" noChangeAspect="1"/>
          </p:cNvSpPr>
          <p:nvPr>
            <p:ph type="sldImg"/>
          </p:nvPr>
        </p:nvSpPr>
        <p:spPr>
          <a:xfrm>
            <a:off x="1196975" y="696913"/>
            <a:ext cx="4641850" cy="3481387"/>
          </a:xfrm>
          <a:prstGeom prst="rect">
            <a:avLst/>
          </a:prstGeom>
        </p:spPr>
      </p:sp>
      <p:sp>
        <p:nvSpPr>
          <p:cNvPr id="36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 sub returns true if part is a subsequence of </a:t>
            </a:r>
            <a:r>
              <a:rPr lang="en-US" sz="2000" b="0" strike="noStrike" spc="-1" dirty="0" err="1">
                <a:latin typeface="Arial"/>
              </a:rPr>
              <a:t>src</a:t>
            </a:r>
            <a:r>
              <a:rPr lang="en-US" sz="2000" b="0" strike="noStrike" spc="-1" dirty="0">
                <a:latin typeface="Arial"/>
              </a:rPr>
              <a:t>; it returns false otherwise.</a:t>
            </a:r>
          </a:p>
          <a:p>
            <a:endParaRPr lang="en-US" sz="2000" b="0" strike="noStrike" spc="-1" dirty="0">
              <a:latin typeface="Arial"/>
            </a:endParaRPr>
          </a:p>
          <a:p>
            <a:r>
              <a:rPr lang="en-US" sz="2000" b="0" strike="noStrike" spc="-1" dirty="0">
                <a:latin typeface="Arial"/>
              </a:rPr>
              <a:t>More needed!</a:t>
            </a:r>
          </a:p>
          <a:p>
            <a:r>
              <a:rPr lang="en-US" sz="2000" b="0" strike="noStrike" spc="-1" dirty="0">
                <a:latin typeface="Arial"/>
              </a:rPr>
              <a:t>// </a:t>
            </a:r>
            <a:r>
              <a:rPr lang="en-US" sz="2000" b="0" strike="noStrike" spc="-1" dirty="0" err="1">
                <a:latin typeface="Arial"/>
              </a:rPr>
              <a:t>src</a:t>
            </a:r>
            <a:r>
              <a:rPr lang="en-US" sz="2000" b="0" strike="noStrike" spc="-1" dirty="0">
                <a:latin typeface="Arial"/>
              </a:rPr>
              <a:t> must be non null</a:t>
            </a:r>
          </a:p>
          <a:p>
            <a:r>
              <a:rPr lang="en-US" sz="2000" b="0" strike="noStrike" spc="-1" dirty="0">
                <a:latin typeface="Arial"/>
              </a:rPr>
              <a:t>// If </a:t>
            </a:r>
            <a:r>
              <a:rPr lang="en-US" sz="2000" b="0" strike="noStrike" spc="-1" dirty="0" err="1">
                <a:latin typeface="Arial"/>
              </a:rPr>
              <a:t>src</a:t>
            </a:r>
            <a:r>
              <a:rPr lang="en-US" sz="2000" b="0" strike="noStrike" spc="-1" dirty="0">
                <a:latin typeface="Arial"/>
              </a:rPr>
              <a:t> is empty list, then false</a:t>
            </a:r>
          </a:p>
          <a:p>
            <a:r>
              <a:rPr lang="en-US" sz="2000" b="0" strike="noStrike" spc="-1" dirty="0">
                <a:latin typeface="Arial"/>
              </a:rPr>
              <a:t>// Requirements on part too!</a:t>
            </a:r>
          </a:p>
          <a:p>
            <a:r>
              <a:rPr lang="en-US" sz="2000" b="0" strike="noStrike" spc="-1" dirty="0">
                <a:latin typeface="Arial"/>
              </a:rPr>
              <a:t>// If there is a partial match in the beginning, code will return false, even if there is a full match later.</a:t>
            </a:r>
          </a:p>
          <a:p>
            <a:r>
              <a:rPr lang="en-US" sz="2000" b="0" strike="noStrike" spc="-1" dirty="0">
                <a:latin typeface="Arial"/>
              </a:rPr>
              <a:t>// E.g. sub &lt;1, 2, 1, 2, 1, 3&gt; and part &lt;1, 2, 1, 3&gt; will return false.</a:t>
            </a:r>
          </a:p>
          <a:p>
            <a:endParaRPr lang="en-US" sz="2000" b="0" strike="noStrike" spc="-1" dirty="0">
              <a:latin typeface="Arial"/>
            </a:endParaRPr>
          </a:p>
          <a:p>
            <a:r>
              <a:rPr lang="en-US" sz="2000" b="0" strike="noStrike" spc="-1" dirty="0">
                <a:latin typeface="Arial"/>
              </a:rPr>
              <a:t>These are all details client needs to know, thus, all these must be parts of the specification!</a:t>
            </a:r>
          </a:p>
        </p:txBody>
      </p:sp>
      <p:sp>
        <p:nvSpPr>
          <p:cNvPr id="36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B727284-56B3-46E7-93E7-775155898730}" type="slidenum">
              <a:rPr lang="en-US" sz="1200" b="0" strike="noStrike" spc="-1">
                <a:solidFill>
                  <a:srgbClr val="000000"/>
                </a:solidFill>
                <a:latin typeface="Arial"/>
                <a:ea typeface="MS PGothic"/>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noRot="1" noChangeAspect="1"/>
          </p:cNvSpPr>
          <p:nvPr>
            <p:ph type="sldImg"/>
          </p:nvPr>
        </p:nvSpPr>
        <p:spPr>
          <a:xfrm>
            <a:off x="1196975" y="696913"/>
            <a:ext cx="4641850" cy="3481387"/>
          </a:xfrm>
          <a:prstGeom prst="rect">
            <a:avLst/>
          </a:prstGeom>
        </p:spPr>
      </p:sp>
      <p:sp>
        <p:nvSpPr>
          <p:cNvPr id="36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These are all details client needs to know, thus, all these must be parts of the specification! </a:t>
            </a:r>
          </a:p>
          <a:p>
            <a:endParaRPr lang="en-US" sz="2000" b="0" strike="noStrike" spc="-1" dirty="0">
              <a:latin typeface="Arial"/>
            </a:endParaRPr>
          </a:p>
        </p:txBody>
      </p:sp>
      <p:sp>
        <p:nvSpPr>
          <p:cNvPr id="36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FE7A87A-E8DC-4FC9-9917-F8411BBBC7DE}"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noRot="1" noChangeAspect="1"/>
          </p:cNvSpPr>
          <p:nvPr>
            <p:ph type="sldImg"/>
          </p:nvPr>
        </p:nvSpPr>
        <p:spPr>
          <a:xfrm>
            <a:off x="1196975" y="696913"/>
            <a:ext cx="4641850" cy="3481387"/>
          </a:xfrm>
          <a:prstGeom prst="rect">
            <a:avLst/>
          </a:prstGeom>
        </p:spPr>
      </p:sp>
      <p:sp>
        <p:nvSpPr>
          <p:cNvPr id="36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6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7B63AAC-D740-432F-9FA9-D3C81C8D47B4}" type="slidenum">
              <a:rPr lang="en-US" sz="1200" b="0" strike="noStrike" spc="-1">
                <a:solidFill>
                  <a:srgbClr val="000000"/>
                </a:solidFill>
                <a:latin typeface="Arial"/>
                <a:ea typeface="MS PGothic"/>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noRot="1" noChangeAspect="1"/>
          </p:cNvSpPr>
          <p:nvPr>
            <p:ph type="sldImg"/>
          </p:nvPr>
        </p:nvSpPr>
        <p:spPr>
          <a:xfrm>
            <a:off x="1196975" y="696913"/>
            <a:ext cx="4641850" cy="3481387"/>
          </a:xfrm>
          <a:prstGeom prst="rect">
            <a:avLst/>
          </a:prstGeom>
        </p:spPr>
      </p:sp>
      <p:sp>
        <p:nvSpPr>
          <p:cNvPr id="36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7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4BBE71B-ABF4-4286-BF38-B8A58B3F5BA9}"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noRot="1" noChangeAspect="1"/>
          </p:cNvSpPr>
          <p:nvPr>
            <p:ph type="sldImg"/>
          </p:nvPr>
        </p:nvSpPr>
        <p:spPr>
          <a:xfrm>
            <a:off x="1196975" y="696913"/>
            <a:ext cx="4641850" cy="3481387"/>
          </a:xfrm>
          <a:prstGeom prst="rect">
            <a:avLst/>
          </a:prstGeom>
        </p:spPr>
      </p:sp>
      <p:sp>
        <p:nvSpPr>
          <p:cNvPr id="37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37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4AF6FE8-DECE-4A8D-86FA-D948F277C972}" type="slidenum">
              <a:rPr lang="en-US" sz="1200" b="0" strike="noStrike" spc="-1">
                <a:solidFill>
                  <a:srgbClr val="000000"/>
                </a:solidFill>
                <a:latin typeface="Arial"/>
                <a:ea typeface="MS PGothic"/>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noRot="1" noChangeAspect="1"/>
          </p:cNvSpPr>
          <p:nvPr>
            <p:ph type="sldImg"/>
          </p:nvPr>
        </p:nvSpPr>
        <p:spPr>
          <a:xfrm>
            <a:off x="1196975" y="696913"/>
            <a:ext cx="4641850" cy="3481387"/>
          </a:xfrm>
          <a:prstGeom prst="rect">
            <a:avLst/>
          </a:prstGeom>
        </p:spPr>
      </p:sp>
      <p:sp>
        <p:nvSpPr>
          <p:cNvPr id="37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What are the issues with this specification?</a:t>
            </a:r>
          </a:p>
          <a:p>
            <a:r>
              <a:rPr lang="en-US" sz="2000" b="0" strike="noStrike" spc="-1" dirty="0">
                <a:latin typeface="Arial"/>
              </a:rPr>
              <a:t>It is verbose and informal. </a:t>
            </a:r>
          </a:p>
          <a:p>
            <a:endParaRPr lang="en-US" sz="2000" b="0" strike="noStrike" spc="-1" dirty="0">
              <a:latin typeface="Arial"/>
            </a:endParaRPr>
          </a:p>
          <a:p>
            <a:r>
              <a:rPr lang="en-US" sz="2000" b="0" strike="noStrike" spc="-1" dirty="0">
                <a:latin typeface="Arial"/>
              </a:rPr>
              <a:t>It is not immediately clear what is expected from the client: what are the </a:t>
            </a:r>
            <a:r>
              <a:rPr lang="en-US" sz="2000" b="0" u="sng" strike="noStrike" spc="-1" dirty="0">
                <a:uFillTx/>
                <a:latin typeface="Arial"/>
              </a:rPr>
              <a:t>preconditions</a:t>
            </a:r>
            <a:r>
              <a:rPr lang="en-US" sz="2000" b="0" strike="noStrike" spc="-1" dirty="0">
                <a:latin typeface="Arial"/>
              </a:rPr>
              <a:t>? </a:t>
            </a:r>
          </a:p>
          <a:p>
            <a:r>
              <a:rPr lang="en-US" sz="2000" b="0" strike="noStrike" spc="-1" dirty="0">
                <a:latin typeface="Arial"/>
              </a:rPr>
              <a:t>What is guaranteed to clients: where are the </a:t>
            </a:r>
            <a:r>
              <a:rPr lang="en-US" sz="2000" b="0" u="sng" strike="noStrike" spc="-1" dirty="0">
                <a:uFillTx/>
                <a:latin typeface="Arial"/>
              </a:rPr>
              <a:t>postconditions</a:t>
            </a:r>
            <a:r>
              <a:rPr lang="en-US" sz="2000" b="0" strike="noStrike" spc="-1" dirty="0">
                <a:latin typeface="Arial"/>
              </a:rPr>
              <a:t>?</a:t>
            </a:r>
          </a:p>
          <a:p>
            <a:endParaRPr lang="en-US" sz="2000" b="0" strike="noStrike" spc="-1" dirty="0">
              <a:latin typeface="Arial"/>
            </a:endParaRPr>
          </a:p>
          <a:p>
            <a:r>
              <a:rPr lang="en-US" sz="2000" b="0" strike="noStrike" spc="-1" dirty="0">
                <a:latin typeface="Arial"/>
              </a:rPr>
              <a:t>Description of parameters and returns is completely redundant.</a:t>
            </a:r>
          </a:p>
          <a:p>
            <a:endParaRPr lang="en-US" sz="2000" b="0" strike="noStrike" spc="-1" dirty="0">
              <a:latin typeface="Arial"/>
            </a:endParaRPr>
          </a:p>
          <a:p>
            <a:r>
              <a:rPr lang="en-US" sz="2000" b="0" strike="noStrike" spc="-1" dirty="0">
                <a:latin typeface="Arial"/>
              </a:rPr>
              <a:t>Not immediately clear from this spec that substring has NO SIDE EFFECTS. An extremely important property!</a:t>
            </a:r>
          </a:p>
          <a:p>
            <a:endParaRPr lang="en-US" sz="2000" b="0" strike="noStrike" spc="-1" dirty="0">
              <a:latin typeface="Arial"/>
            </a:endParaRPr>
          </a:p>
          <a:p>
            <a:r>
              <a:rPr lang="en-US" sz="2000" b="0" strike="noStrike" spc="-1" dirty="0">
                <a:latin typeface="Arial"/>
              </a:rPr>
              <a:t>As we shall see later, we often have to reason about specification strength. This verbose spec isn’t conductive for such reasoning.</a:t>
            </a:r>
          </a:p>
          <a:p>
            <a:endParaRPr lang="en-US" sz="2000" b="0" strike="noStrike" spc="-1" dirty="0">
              <a:latin typeface="Arial"/>
            </a:endParaRPr>
          </a:p>
        </p:txBody>
      </p:sp>
      <p:sp>
        <p:nvSpPr>
          <p:cNvPr id="37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2D435D5-0469-4927-8B96-F60015ECDA1A}" type="slidenum">
              <a:rPr lang="en-US" sz="1200" b="0" strike="noStrike" spc="-1">
                <a:solidFill>
                  <a:srgbClr val="000000"/>
                </a:solidFill>
                <a:latin typeface="Arial"/>
                <a:ea typeface="MS PGothic"/>
              </a:rPr>
              <a:t>17</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noRot="1" noChangeAspect="1"/>
          </p:cNvSpPr>
          <p:nvPr>
            <p:ph type="sldImg"/>
          </p:nvPr>
        </p:nvSpPr>
        <p:spPr>
          <a:xfrm>
            <a:off x="1196975" y="696913"/>
            <a:ext cx="4641850" cy="3481387"/>
          </a:xfrm>
          <a:prstGeom prst="rect">
            <a:avLst/>
          </a:prstGeom>
        </p:spPr>
      </p:sp>
      <p:sp>
        <p:nvSpPr>
          <p:cNvPr id="38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Due to Mike Ernst</a:t>
            </a:r>
          </a:p>
          <a:p>
            <a:r>
              <a:rPr lang="en-US" sz="2000" b="0" strike="noStrike" spc="-1" dirty="0">
                <a:latin typeface="Arial"/>
              </a:rPr>
              <a:t>More concise and precise! </a:t>
            </a:r>
          </a:p>
          <a:p>
            <a:r>
              <a:rPr lang="en-US" sz="2000" b="0" strike="noStrike" spc="-1" dirty="0">
                <a:latin typeface="Arial"/>
              </a:rPr>
              <a:t>Method signature (arguments and types) are part of contract with client. We don’t usually consider them preconditions, because code will fail at compile time if client code doesn’t match signature.</a:t>
            </a:r>
          </a:p>
          <a:p>
            <a:endParaRPr lang="en-US" sz="2000" b="0" strike="noStrike" spc="-1" dirty="0">
              <a:latin typeface="Arial"/>
            </a:endParaRPr>
          </a:p>
        </p:txBody>
      </p:sp>
      <p:sp>
        <p:nvSpPr>
          <p:cNvPr id="38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2B6F8CC-1EFA-4F9E-BE28-00885505C2C3}"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noRot="1" noChangeAspect="1"/>
          </p:cNvSpPr>
          <p:nvPr>
            <p:ph type="sldImg"/>
          </p:nvPr>
        </p:nvSpPr>
        <p:spPr>
          <a:xfrm>
            <a:off x="1196975" y="696913"/>
            <a:ext cx="4641850" cy="3481387"/>
          </a:xfrm>
          <a:prstGeom prst="rect">
            <a:avLst/>
          </a:prstGeom>
        </p:spPr>
      </p:sp>
      <p:sp>
        <p:nvSpPr>
          <p:cNvPr id="38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In terms of Hoare logic, Precondition is true, requires nothing – no restrictions on caller other than those imposed by the type system, i.e. client must pass an int.</a:t>
            </a:r>
          </a:p>
        </p:txBody>
      </p:sp>
      <p:sp>
        <p:nvSpPr>
          <p:cNvPr id="38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530EDCC-E733-4608-84D8-663288A57497}" type="slidenum">
              <a:rPr lang="en-US" sz="1200" b="0" strike="noStrike" spc="-1">
                <a:solidFill>
                  <a:srgbClr val="000000"/>
                </a:solidFill>
                <a:latin typeface="Arial"/>
                <a:ea typeface="MS PGothic"/>
              </a:rPr>
              <a:t>20</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CE270AE-3058-4A55-9C91-BB8FF3B87EA2}" type="slidenum">
              <a:rPr lang="en-US" sz="1200" b="0" strike="noStrike" spc="-1">
                <a:solidFill>
                  <a:srgbClr val="000000"/>
                </a:solidFill>
                <a:latin typeface="Arial"/>
                <a:ea typeface="MS PGothic"/>
              </a:rPr>
              <a:t>2</a:t>
            </a:fld>
            <a:endParaRPr lang="en-US" sz="1200" b="0" strike="noStrike" spc="-1">
              <a:latin typeface="Times New Roman"/>
            </a:endParaRPr>
          </a:p>
        </p:txBody>
      </p:sp>
      <p:sp>
        <p:nvSpPr>
          <p:cNvPr id="327" name="PlaceHolder 2"/>
          <p:cNvSpPr>
            <a:spLocks noGrp="1" noRot="1" noChangeAspect="1"/>
          </p:cNvSpPr>
          <p:nvPr>
            <p:ph type="sldImg"/>
          </p:nvPr>
        </p:nvSpPr>
        <p:spPr>
          <a:xfrm>
            <a:off x="1196975" y="696913"/>
            <a:ext cx="4641850" cy="3481387"/>
          </a:xfrm>
          <a:prstGeom prst="rect">
            <a:avLst/>
          </a:prstGeom>
        </p:spPr>
      </p:sp>
      <p:sp>
        <p:nvSpPr>
          <p:cNvPr id="328" name="PlaceHolder 3"/>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noRot="1" noChangeAspect="1"/>
          </p:cNvSpPr>
          <p:nvPr>
            <p:ph type="sldImg"/>
          </p:nvPr>
        </p:nvSpPr>
        <p:spPr>
          <a:xfrm>
            <a:off x="1196975" y="696913"/>
            <a:ext cx="4641850" cy="3481387"/>
          </a:xfrm>
          <a:prstGeom prst="rect">
            <a:avLst/>
          </a:prstGeom>
        </p:spPr>
      </p:sp>
      <p:sp>
        <p:nvSpPr>
          <p:cNvPr id="38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What’s wrong with this spec?</a:t>
            </a:r>
          </a:p>
          <a:p>
            <a:r>
              <a:rPr lang="en-US" sz="2000" b="0" strike="noStrike" spc="-1" dirty="0">
                <a:latin typeface="Arial"/>
              </a:rPr>
              <a:t>Puts greater burden on client than the code actually requires</a:t>
            </a:r>
          </a:p>
          <a:p>
            <a:r>
              <a:rPr lang="en-US" sz="2000" b="0" strike="noStrike" spc="-1" dirty="0">
                <a:latin typeface="Arial"/>
              </a:rPr>
              <a:t>Should it indicate what happens if old is not found?</a:t>
            </a:r>
          </a:p>
          <a:p>
            <a:r>
              <a:rPr lang="en-US" sz="2000" b="0" strike="noStrike" spc="-1" dirty="0">
                <a:latin typeface="Arial"/>
              </a:rPr>
              <a:t>Old is found using reference equality. Do we need to say this? Suppose we use it on lists of strings?</a:t>
            </a:r>
          </a:p>
        </p:txBody>
      </p:sp>
      <p:sp>
        <p:nvSpPr>
          <p:cNvPr id="38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346E585-43E2-4ADC-9C3E-71E5E781F80C}" type="slidenum">
              <a:rPr lang="en-US" sz="1200" b="0" strike="noStrike" spc="-1">
                <a:solidFill>
                  <a:srgbClr val="000000"/>
                </a:solidFill>
                <a:latin typeface="Arial"/>
                <a:ea typeface="MS PGothic"/>
              </a:rPr>
              <a:t>21</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noRot="1" noChangeAspect="1"/>
          </p:cNvSpPr>
          <p:nvPr>
            <p:ph type="sldImg"/>
          </p:nvPr>
        </p:nvSpPr>
        <p:spPr>
          <a:xfrm>
            <a:off x="1196975" y="696913"/>
            <a:ext cx="4641850" cy="3481387"/>
          </a:xfrm>
          <a:prstGeom prst="rect">
            <a:avLst/>
          </a:prstGeom>
        </p:spPr>
      </p:sp>
      <p:sp>
        <p:nvSpPr>
          <p:cNvPr id="38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Old is found using reference equality. Do we need to say this? Suppose we use it on lists of strings?</a:t>
            </a:r>
          </a:p>
        </p:txBody>
      </p:sp>
      <p:sp>
        <p:nvSpPr>
          <p:cNvPr id="38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346E585-43E2-4ADC-9C3E-71E5E781F80C}" type="slidenum">
              <a:rPr lang="en-US" sz="1200" b="0" strike="noStrike" spc="-1">
                <a:solidFill>
                  <a:srgbClr val="000000"/>
                </a:solidFill>
                <a:latin typeface="Arial"/>
                <a:ea typeface="MS PGothic"/>
              </a:rPr>
              <a:t>22</a:t>
            </a:fld>
            <a:endParaRPr lang="en-US" sz="1200" b="0" strike="noStrike" spc="-1">
              <a:latin typeface="Times New Roman"/>
            </a:endParaRPr>
          </a:p>
        </p:txBody>
      </p:sp>
    </p:spTree>
    <p:extLst>
      <p:ext uri="{BB962C8B-B14F-4D97-AF65-F5344CB8AC3E}">
        <p14:creationId xmlns:p14="http://schemas.microsoft.com/office/powerpoint/2010/main" val="3498809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noRot="1" noChangeAspect="1"/>
          </p:cNvSpPr>
          <p:nvPr>
            <p:ph type="sldImg"/>
          </p:nvPr>
        </p:nvSpPr>
        <p:spPr>
          <a:xfrm>
            <a:off x="1196975" y="696913"/>
            <a:ext cx="4641850" cy="3481387"/>
          </a:xfrm>
          <a:prstGeom prst="rect">
            <a:avLst/>
          </a:prstGeom>
        </p:spPr>
      </p:sp>
      <p:sp>
        <p:nvSpPr>
          <p:cNvPr id="39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We could have instead said lst2.length &gt;= lst1.length</a:t>
            </a:r>
          </a:p>
          <a:p>
            <a:endParaRPr lang="en-US" sz="2000" b="0" strike="noStrike" spc="-1" dirty="0">
              <a:latin typeface="Arial"/>
            </a:endParaRPr>
          </a:p>
          <a:p>
            <a:r>
              <a:rPr lang="en-US" sz="2000" b="0" strike="noStrike" spc="-1" dirty="0">
                <a:latin typeface="Arial"/>
              </a:rPr>
              <a:t>If client violates the precondition, this method will throw a </a:t>
            </a:r>
            <a:r>
              <a:rPr lang="en-US" sz="2000" b="0" strike="noStrike" spc="-1" dirty="0" err="1">
                <a:latin typeface="Arial"/>
              </a:rPr>
              <a:t>NullPointerException</a:t>
            </a:r>
            <a:r>
              <a:rPr lang="en-US" sz="2000" b="0" strike="noStrike" spc="-1" dirty="0">
                <a:latin typeface="Arial"/>
              </a:rPr>
              <a:t>.</a:t>
            </a:r>
          </a:p>
          <a:p>
            <a:r>
              <a:rPr lang="en-US" sz="2000" b="0" strike="noStrike" spc="-1" dirty="0">
                <a:latin typeface="Arial"/>
              </a:rPr>
              <a:t>This is unexpected, but the postcondition is written assuming the precondition is fulfilled.</a:t>
            </a:r>
          </a:p>
        </p:txBody>
      </p:sp>
      <p:sp>
        <p:nvSpPr>
          <p:cNvPr id="39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97472B9-25E9-476C-981A-A7632E326463}" type="slidenum">
              <a:rPr lang="en-US" sz="1200" b="0" strike="noStrike" spc="-1">
                <a:solidFill>
                  <a:srgbClr val="000000"/>
                </a:solidFill>
                <a:latin typeface="Arial"/>
                <a:ea typeface="MS PGothic"/>
              </a:rPr>
              <a:t>23</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noRot="1" noChangeAspect="1"/>
          </p:cNvSpPr>
          <p:nvPr>
            <p:ph type="sldImg"/>
          </p:nvPr>
        </p:nvSpPr>
        <p:spPr>
          <a:xfrm>
            <a:off x="1196975" y="696913"/>
            <a:ext cx="4641850" cy="3481387"/>
          </a:xfrm>
          <a:prstGeom prst="rect">
            <a:avLst/>
          </a:prstGeom>
        </p:spPr>
      </p:sp>
      <p:sp>
        <p:nvSpPr>
          <p:cNvPr id="39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9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6AEC227-6804-46D0-BC7E-F3ADB73FC16E}"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noRot="1" noChangeAspect="1"/>
          </p:cNvSpPr>
          <p:nvPr>
            <p:ph type="sldImg"/>
          </p:nvPr>
        </p:nvSpPr>
        <p:spPr>
          <a:xfrm>
            <a:off x="1196975" y="696913"/>
            <a:ext cx="4641850" cy="3481387"/>
          </a:xfrm>
          <a:prstGeom prst="rect">
            <a:avLst/>
          </a:prstGeom>
        </p:spPr>
      </p:sp>
      <p:sp>
        <p:nvSpPr>
          <p:cNvPr id="39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9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F1AFA26-DADB-4614-B9C3-6B1A76BD4882}" type="slidenum">
              <a:rPr lang="en-US" sz="1200" b="0" strike="noStrike" spc="-1">
                <a:solidFill>
                  <a:srgbClr val="000000"/>
                </a:solidFill>
                <a:latin typeface="Arial"/>
                <a:ea typeface="MS PGothic"/>
              </a:rPr>
              <a:t>25</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noRot="1" noChangeAspect="1"/>
          </p:cNvSpPr>
          <p:nvPr>
            <p:ph type="sldImg"/>
          </p:nvPr>
        </p:nvSpPr>
        <p:spPr>
          <a:xfrm>
            <a:off x="1196975" y="696913"/>
            <a:ext cx="4641850" cy="3481387"/>
          </a:xfrm>
          <a:prstGeom prst="rect">
            <a:avLst/>
          </a:prstGeom>
        </p:spPr>
      </p:sp>
      <p:sp>
        <p:nvSpPr>
          <p:cNvPr id="399"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a:t>
            </a:r>
            <a:r>
              <a:rPr lang="en-US" sz="2000" b="1" strike="noStrike" spc="-1" dirty="0">
                <a:solidFill>
                  <a:srgbClr val="FF0000"/>
                </a:solidFill>
                <a:latin typeface="Courier New"/>
              </a:rPr>
              <a:t> lst1</a:t>
            </a:r>
            <a:r>
              <a:rPr lang="en-US" sz="2000" b="0" strike="noStrike" spc="-1" dirty="0">
                <a:solidFill>
                  <a:srgbClr val="FF0000"/>
                </a:solidFill>
                <a:latin typeface="Arial"/>
              </a:rPr>
              <a:t>, </a:t>
            </a:r>
            <a:r>
              <a:rPr lang="en-US" sz="2000" b="1" strike="noStrike" spc="-1" dirty="0">
                <a:solidFill>
                  <a:srgbClr val="FF0000"/>
                </a:solidFill>
                <a:latin typeface="Courier New"/>
              </a:rPr>
              <a:t>lst2</a:t>
            </a:r>
            <a:r>
              <a:rPr lang="en-US" sz="2000" b="0" strike="noStrike" spc="-1" dirty="0">
                <a:solidFill>
                  <a:srgbClr val="FF0000"/>
                </a:solidFill>
                <a:latin typeface="Arial"/>
              </a:rPr>
              <a:t> are non-null. </a:t>
            </a:r>
            <a:br>
              <a:rPr dirty="0"/>
            </a:br>
            <a:r>
              <a:rPr lang="en-US" sz="2000" b="0" strike="noStrike" spc="-1" dirty="0">
                <a:solidFill>
                  <a:srgbClr val="FF0000"/>
                </a:solidFill>
                <a:latin typeface="Arial"/>
              </a:rPr>
              <a:t>                  </a:t>
            </a:r>
            <a:r>
              <a:rPr lang="en-US" sz="2000" b="1" strike="noStrike" spc="-1" dirty="0">
                <a:solidFill>
                  <a:srgbClr val="FF0000"/>
                </a:solidFill>
                <a:latin typeface="Courier New"/>
              </a:rPr>
              <a:t>lst1</a:t>
            </a:r>
            <a:r>
              <a:rPr lang="en-US" sz="2000" b="0" strike="noStrike" spc="-1" dirty="0">
                <a:solidFill>
                  <a:srgbClr val="FF0000"/>
                </a:solidFill>
                <a:latin typeface="Arial"/>
              </a:rPr>
              <a:t> and </a:t>
            </a:r>
            <a:r>
              <a:rPr lang="en-US" sz="2000" b="1" strike="noStrike" spc="-1" dirty="0">
                <a:solidFill>
                  <a:srgbClr val="FF0000"/>
                </a:solidFill>
                <a:latin typeface="Courier New"/>
              </a:rPr>
              <a:t>lst2</a:t>
            </a:r>
            <a:r>
              <a:rPr lang="en-US" sz="2000" b="0" strike="noStrike" spc="-1" dirty="0">
                <a:solidFill>
                  <a:srgbClr val="FF0000"/>
                </a:solidFill>
                <a:latin typeface="Arial"/>
              </a:rPr>
              <a:t> are same size.</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  modifies: </a:t>
            </a:r>
            <a:r>
              <a:rPr lang="en-US" sz="2000" b="1" strike="noStrike" spc="-1" dirty="0">
                <a:solidFill>
                  <a:srgbClr val="FF0000"/>
                </a:solidFill>
                <a:latin typeface="Courier New"/>
              </a:rPr>
              <a:t>lst1</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  effects: </a:t>
            </a:r>
            <a:r>
              <a:rPr lang="en-US" sz="2000" b="0" strike="noStrike" spc="-1" dirty="0" err="1">
                <a:solidFill>
                  <a:srgbClr val="FF0000"/>
                </a:solidFill>
                <a:latin typeface="Arial"/>
              </a:rPr>
              <a:t>i-th</a:t>
            </a:r>
            <a:r>
              <a:rPr lang="en-US" sz="2000" b="0" strike="noStrike" spc="-1" dirty="0">
                <a:solidFill>
                  <a:srgbClr val="FF0000"/>
                </a:solidFill>
                <a:latin typeface="Arial"/>
              </a:rPr>
              <a:t> element of </a:t>
            </a:r>
            <a:r>
              <a:rPr lang="en-US" sz="2000" b="1" strike="noStrike" spc="-1" dirty="0">
                <a:solidFill>
                  <a:srgbClr val="FF0000"/>
                </a:solidFill>
                <a:latin typeface="Courier New"/>
              </a:rPr>
              <a:t>lst1</a:t>
            </a:r>
            <a:r>
              <a:rPr lang="en-US" sz="2000" b="0" strike="noStrike" spc="-1" dirty="0">
                <a:solidFill>
                  <a:srgbClr val="FF0000"/>
                </a:solidFill>
                <a:latin typeface="Arial"/>
              </a:rPr>
              <a:t> is replaced with the sum of </a:t>
            </a:r>
            <a:r>
              <a:rPr lang="en-US" sz="2000" b="0" strike="noStrike" spc="-1" dirty="0" err="1">
                <a:solidFill>
                  <a:srgbClr val="FF0000"/>
                </a:solidFill>
                <a:latin typeface="Arial"/>
              </a:rPr>
              <a:t>i-th</a:t>
            </a:r>
            <a:br>
              <a:rPr dirty="0"/>
            </a:br>
            <a:r>
              <a:rPr lang="en-US" sz="2000" b="0" strike="noStrike" spc="-1" dirty="0">
                <a:solidFill>
                  <a:srgbClr val="FF0000"/>
                </a:solidFill>
                <a:latin typeface="Arial"/>
              </a:rPr>
              <a:t>              elements of </a:t>
            </a:r>
            <a:r>
              <a:rPr lang="en-US" sz="2000" b="1" strike="noStrike" spc="-1" dirty="0">
                <a:solidFill>
                  <a:srgbClr val="FF0000"/>
                </a:solidFill>
                <a:latin typeface="Courier New"/>
              </a:rPr>
              <a:t>lst1</a:t>
            </a:r>
            <a:r>
              <a:rPr lang="en-US" sz="2000" b="0" strike="noStrike" spc="-1" dirty="0">
                <a:solidFill>
                  <a:srgbClr val="FF0000"/>
                </a:solidFill>
                <a:latin typeface="Arial"/>
              </a:rPr>
              <a:t> and </a:t>
            </a:r>
            <a:r>
              <a:rPr lang="en-US" sz="2000" b="1" strike="noStrike" spc="-1" dirty="0">
                <a:solidFill>
                  <a:srgbClr val="FF0000"/>
                </a:solidFill>
                <a:latin typeface="Courier New"/>
              </a:rPr>
              <a:t>lst2</a:t>
            </a:r>
            <a:r>
              <a:rPr lang="en-US" sz="2000" b="0" strike="noStrike" spc="-1" dirty="0">
                <a:solidFill>
                  <a:srgbClr val="FF0000"/>
                </a:solidFill>
                <a:latin typeface="Arial"/>
              </a:rPr>
              <a:t> </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  returns: none</a:t>
            </a:r>
            <a:endParaRPr lang="en-US" sz="2000" b="0" strike="noStrike" spc="-1" dirty="0">
              <a:latin typeface="Arial"/>
            </a:endParaRPr>
          </a:p>
          <a:p>
            <a:pPr marL="216000" indent="-216000">
              <a:lnSpc>
                <a:spcPct val="80000"/>
              </a:lnSpc>
            </a:pPr>
            <a:endParaRPr lang="en-US" sz="2000" b="0" strike="noStrike" spc="-1" dirty="0">
              <a:latin typeface="Arial"/>
            </a:endParaRPr>
          </a:p>
        </p:txBody>
      </p:sp>
      <p:sp>
        <p:nvSpPr>
          <p:cNvPr id="40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F85C5A2-D92A-4D17-8C77-1AF6F5F2D3AD}"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noRot="1" noChangeAspect="1"/>
          </p:cNvSpPr>
          <p:nvPr>
            <p:ph type="sldImg"/>
          </p:nvPr>
        </p:nvSpPr>
        <p:spPr>
          <a:xfrm>
            <a:off x="1196975" y="696913"/>
            <a:ext cx="4641850" cy="3481387"/>
          </a:xfrm>
          <a:prstGeom prst="rect">
            <a:avLst/>
          </a:prstGeom>
        </p:spPr>
      </p:sp>
      <p:sp>
        <p:nvSpPr>
          <p:cNvPr id="399"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a:t>
            </a:r>
            <a:r>
              <a:rPr lang="en-US" sz="2000" b="1" strike="noStrike" spc="-1" dirty="0">
                <a:solidFill>
                  <a:srgbClr val="FF0000"/>
                </a:solidFill>
                <a:latin typeface="Courier New"/>
              </a:rPr>
              <a:t> lst1</a:t>
            </a:r>
            <a:r>
              <a:rPr lang="en-US" sz="2000" b="0" strike="noStrike" spc="-1" dirty="0">
                <a:solidFill>
                  <a:srgbClr val="FF0000"/>
                </a:solidFill>
                <a:latin typeface="Arial"/>
              </a:rPr>
              <a:t>, </a:t>
            </a:r>
            <a:r>
              <a:rPr lang="en-US" sz="2000" b="1" strike="noStrike" spc="-1" dirty="0">
                <a:solidFill>
                  <a:srgbClr val="FF0000"/>
                </a:solidFill>
                <a:latin typeface="Courier New"/>
              </a:rPr>
              <a:t>lst2</a:t>
            </a:r>
            <a:r>
              <a:rPr lang="en-US" sz="2000" b="0" strike="noStrike" spc="-1" dirty="0">
                <a:solidFill>
                  <a:srgbClr val="FF0000"/>
                </a:solidFill>
                <a:latin typeface="Arial"/>
              </a:rPr>
              <a:t> are non-null. </a:t>
            </a:r>
            <a:br>
              <a:rPr dirty="0"/>
            </a:br>
            <a:r>
              <a:rPr lang="en-US" sz="2000" b="0" strike="noStrike" spc="-1" dirty="0">
                <a:solidFill>
                  <a:srgbClr val="FF0000"/>
                </a:solidFill>
                <a:latin typeface="Arial"/>
              </a:rPr>
              <a:t>                  </a:t>
            </a:r>
            <a:r>
              <a:rPr lang="en-US" sz="2000" b="1" strike="noStrike" spc="-1" dirty="0">
                <a:solidFill>
                  <a:srgbClr val="FF0000"/>
                </a:solidFill>
                <a:latin typeface="Courier New"/>
              </a:rPr>
              <a:t>lst1</a:t>
            </a:r>
            <a:r>
              <a:rPr lang="en-US" sz="2000" b="0" strike="noStrike" spc="-1" dirty="0">
                <a:solidFill>
                  <a:srgbClr val="FF0000"/>
                </a:solidFill>
                <a:latin typeface="Arial"/>
              </a:rPr>
              <a:t> and </a:t>
            </a:r>
            <a:r>
              <a:rPr lang="en-US" sz="2000" b="1" strike="noStrike" spc="-1" dirty="0">
                <a:solidFill>
                  <a:srgbClr val="FF0000"/>
                </a:solidFill>
                <a:latin typeface="Courier New"/>
              </a:rPr>
              <a:t>lst2</a:t>
            </a:r>
            <a:r>
              <a:rPr lang="en-US" sz="2000" b="0" strike="noStrike" spc="-1" dirty="0">
                <a:solidFill>
                  <a:srgbClr val="FF0000"/>
                </a:solidFill>
                <a:latin typeface="Arial"/>
              </a:rPr>
              <a:t> are same size.</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  modifies: </a:t>
            </a:r>
            <a:r>
              <a:rPr lang="en-US" sz="2000" b="1" strike="noStrike" spc="-1" dirty="0">
                <a:solidFill>
                  <a:srgbClr val="FF0000"/>
                </a:solidFill>
                <a:latin typeface="Courier New"/>
              </a:rPr>
              <a:t>lst1</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  effects: </a:t>
            </a:r>
            <a:r>
              <a:rPr lang="en-US" sz="2000" b="0" strike="noStrike" spc="-1" dirty="0" err="1">
                <a:solidFill>
                  <a:srgbClr val="FF0000"/>
                </a:solidFill>
                <a:latin typeface="Arial"/>
              </a:rPr>
              <a:t>i-th</a:t>
            </a:r>
            <a:r>
              <a:rPr lang="en-US" sz="2000" b="0" strike="noStrike" spc="-1" dirty="0">
                <a:solidFill>
                  <a:srgbClr val="FF0000"/>
                </a:solidFill>
                <a:latin typeface="Arial"/>
              </a:rPr>
              <a:t> element of </a:t>
            </a:r>
            <a:r>
              <a:rPr lang="en-US" sz="2000" b="1" strike="noStrike" spc="-1" dirty="0">
                <a:solidFill>
                  <a:srgbClr val="FF0000"/>
                </a:solidFill>
                <a:latin typeface="Courier New"/>
              </a:rPr>
              <a:t>lst1</a:t>
            </a:r>
            <a:r>
              <a:rPr lang="en-US" sz="2000" b="0" strike="noStrike" spc="-1" dirty="0">
                <a:solidFill>
                  <a:srgbClr val="FF0000"/>
                </a:solidFill>
                <a:latin typeface="Arial"/>
              </a:rPr>
              <a:t> is replaced with the sum of </a:t>
            </a:r>
            <a:r>
              <a:rPr lang="en-US" sz="2000" b="0" strike="noStrike" spc="-1" dirty="0" err="1">
                <a:solidFill>
                  <a:srgbClr val="FF0000"/>
                </a:solidFill>
                <a:latin typeface="Arial"/>
              </a:rPr>
              <a:t>i-th</a:t>
            </a:r>
            <a:br>
              <a:rPr dirty="0"/>
            </a:br>
            <a:r>
              <a:rPr lang="en-US" sz="2000" b="0" strike="noStrike" spc="-1" dirty="0">
                <a:solidFill>
                  <a:srgbClr val="FF0000"/>
                </a:solidFill>
                <a:latin typeface="Arial"/>
              </a:rPr>
              <a:t>              elements of </a:t>
            </a:r>
            <a:r>
              <a:rPr lang="en-US" sz="2000" b="1" strike="noStrike" spc="-1" dirty="0">
                <a:solidFill>
                  <a:srgbClr val="FF0000"/>
                </a:solidFill>
                <a:latin typeface="Courier New"/>
              </a:rPr>
              <a:t>lst1</a:t>
            </a:r>
            <a:r>
              <a:rPr lang="en-US" sz="2000" b="0" strike="noStrike" spc="-1" dirty="0">
                <a:solidFill>
                  <a:srgbClr val="FF0000"/>
                </a:solidFill>
                <a:latin typeface="Arial"/>
              </a:rPr>
              <a:t> and </a:t>
            </a:r>
            <a:r>
              <a:rPr lang="en-US" sz="2000" b="1" strike="noStrike" spc="-1" dirty="0">
                <a:solidFill>
                  <a:srgbClr val="FF0000"/>
                </a:solidFill>
                <a:latin typeface="Courier New"/>
              </a:rPr>
              <a:t>lst2</a:t>
            </a:r>
            <a:r>
              <a:rPr lang="en-US" sz="2000" b="0" strike="noStrike" spc="-1" dirty="0">
                <a:solidFill>
                  <a:srgbClr val="FF0000"/>
                </a:solidFill>
                <a:latin typeface="Arial"/>
              </a:rPr>
              <a:t> </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  returns: none</a:t>
            </a:r>
            <a:endParaRPr lang="en-US" sz="2000" b="0" strike="noStrike" spc="-1" dirty="0">
              <a:latin typeface="Arial"/>
            </a:endParaRPr>
          </a:p>
          <a:p>
            <a:pPr marL="216000" indent="-216000">
              <a:lnSpc>
                <a:spcPct val="80000"/>
              </a:lnSpc>
            </a:pPr>
            <a:endParaRPr lang="en-US" sz="2000" b="0" strike="noStrike" spc="-1" dirty="0">
              <a:latin typeface="Arial"/>
            </a:endParaRPr>
          </a:p>
        </p:txBody>
      </p:sp>
      <p:sp>
        <p:nvSpPr>
          <p:cNvPr id="40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F85C5A2-D92A-4D17-8C77-1AF6F5F2D3AD}" type="slidenum">
              <a:rPr lang="en-US" sz="1200" b="0" strike="noStrike" spc="-1">
                <a:solidFill>
                  <a:srgbClr val="000000"/>
                </a:solidFill>
                <a:latin typeface="Arial"/>
                <a:ea typeface="MS PGothic"/>
              </a:rPr>
              <a:t>27</a:t>
            </a:fld>
            <a:endParaRPr lang="en-US" sz="1200" b="0" strike="noStrike" spc="-1">
              <a:latin typeface="Times New Roman"/>
            </a:endParaRPr>
          </a:p>
        </p:txBody>
      </p:sp>
    </p:spTree>
    <p:extLst>
      <p:ext uri="{BB962C8B-B14F-4D97-AF65-F5344CB8AC3E}">
        <p14:creationId xmlns:p14="http://schemas.microsoft.com/office/powerpoint/2010/main" val="250808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1196975" y="696913"/>
            <a:ext cx="4641850" cy="3481387"/>
          </a:xfrm>
          <a:prstGeom prst="rect">
            <a:avLst/>
          </a:prstGeom>
        </p:spPr>
      </p:sp>
      <p:sp>
        <p:nvSpPr>
          <p:cNvPr id="40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UniquefyDemo.java</a:t>
            </a:r>
          </a:p>
          <a:p>
            <a:endParaRPr lang="en-US" sz="2000" b="0" strike="noStrike" spc="-1" dirty="0">
              <a:latin typeface="Arial"/>
            </a:endParaRPr>
          </a:p>
          <a:p>
            <a:r>
              <a:rPr lang="en-US" sz="2000" b="0" strike="noStrike" spc="-1" dirty="0">
                <a:latin typeface="Arial"/>
              </a:rPr>
              <a:t>removes consecutive duplicate elements in </a:t>
            </a:r>
            <a:r>
              <a:rPr lang="en-US" sz="2000" b="0" strike="noStrike" spc="-1" dirty="0" err="1">
                <a:latin typeface="Arial"/>
              </a:rPr>
              <a:t>lst</a:t>
            </a:r>
            <a:r>
              <a:rPr lang="en-US" sz="2000" b="0" strike="noStrike" spc="-1" dirty="0">
                <a:latin typeface="Arial"/>
              </a:rPr>
              <a:t> E.g., &lt;1,1,2,2,3&gt; -&gt; &lt;1,2,3&gt;</a:t>
            </a:r>
          </a:p>
          <a:p>
            <a:endParaRPr lang="en-US" sz="2000" b="0" strike="noStrike" spc="-1" dirty="0">
              <a:latin typeface="Arial"/>
            </a:endParaRPr>
          </a:p>
          <a:p>
            <a:r>
              <a:rPr lang="en-US" sz="2000" b="0" strike="noStrike" spc="-1" dirty="0">
                <a:latin typeface="Arial"/>
              </a:rPr>
              <a:t>requires: </a:t>
            </a:r>
            <a:r>
              <a:rPr lang="en-US" sz="2000" b="0" strike="noStrike" spc="-1" dirty="0" err="1">
                <a:latin typeface="Arial"/>
              </a:rPr>
              <a:t>lst</a:t>
            </a:r>
            <a:r>
              <a:rPr lang="en-US" sz="2000" b="0" strike="noStrike" spc="-1" dirty="0">
                <a:latin typeface="Arial"/>
              </a:rPr>
              <a:t> is non-null</a:t>
            </a:r>
          </a:p>
          <a:p>
            <a:r>
              <a:rPr lang="en-US" sz="2000" b="0" strike="noStrike" spc="-1" dirty="0">
                <a:latin typeface="Arial"/>
              </a:rPr>
              <a:t>modifies: </a:t>
            </a:r>
            <a:r>
              <a:rPr lang="en-US" sz="2000" b="0" strike="noStrike" spc="-1" dirty="0" err="1">
                <a:latin typeface="Arial"/>
              </a:rPr>
              <a:t>lst</a:t>
            </a:r>
            <a:endParaRPr lang="en-US" sz="2000" b="0" strike="noStrike" spc="-1" dirty="0">
              <a:latin typeface="Arial"/>
            </a:endParaRPr>
          </a:p>
          <a:p>
            <a:r>
              <a:rPr lang="en-US" sz="2000" b="0" strike="noStrike" spc="-1" dirty="0">
                <a:latin typeface="Arial"/>
              </a:rPr>
              <a:t>effects: removes first of a pair of consecutive duplicates in </a:t>
            </a:r>
            <a:r>
              <a:rPr lang="en-US" sz="2000" b="0" strike="noStrike" spc="-1" dirty="0" err="1">
                <a:latin typeface="Arial"/>
              </a:rPr>
              <a:t>lst</a:t>
            </a:r>
            <a:r>
              <a:rPr lang="en-US" sz="2000" b="0" strike="noStrike" spc="-1" dirty="0">
                <a:latin typeface="Arial"/>
              </a:rPr>
              <a:t>. E.g., &lt;1,1,2,2,2,3&gt; becomes &lt;1,2,3&gt;</a:t>
            </a:r>
          </a:p>
          <a:p>
            <a:r>
              <a:rPr lang="en-US" sz="2000" b="0" strike="noStrike" spc="-1" dirty="0">
                <a:latin typeface="Arial"/>
              </a:rPr>
              <a:t>returns: none</a:t>
            </a:r>
          </a:p>
          <a:p>
            <a:endParaRPr lang="en-US" sz="2000" b="0" strike="noStrike" spc="-1" dirty="0">
              <a:latin typeface="Arial"/>
            </a:endParaRPr>
          </a:p>
          <a:p>
            <a:r>
              <a:rPr lang="en-US" sz="2000" b="0" strike="noStrike" spc="-1" dirty="0">
                <a:latin typeface="Arial"/>
              </a:rPr>
              <a:t>As written, it doesn't work as expected : &lt;</a:t>
            </a:r>
            <a:r>
              <a:rPr lang="en-US" sz="1200" kern="1200" dirty="0">
                <a:solidFill>
                  <a:schemeClr val="tx1"/>
                </a:solidFill>
                <a:latin typeface="+mn-lt"/>
                <a:ea typeface="+mn-ea"/>
                <a:cs typeface="+mn-cs"/>
              </a:rPr>
              <a:t>1,1,2,3,4,4,4,5,6,1&gt; -&gt;  &lt;1, 2, 3, 4, 4, 5, 6, 1&gt;</a:t>
            </a:r>
            <a:endParaRPr lang="en-US" sz="2000" b="0" strike="noStrike" spc="-1" dirty="0">
              <a:latin typeface="Arial"/>
            </a:endParaRPr>
          </a:p>
        </p:txBody>
      </p:sp>
      <p:sp>
        <p:nvSpPr>
          <p:cNvPr id="40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AB4E27-F0BA-4AEF-88C9-D2FB5A95D5C9}" type="slidenum">
              <a:rPr lang="en-US" sz="1200" b="0" strike="noStrike" spc="-1">
                <a:solidFill>
                  <a:srgbClr val="000000"/>
                </a:solidFill>
                <a:latin typeface="Arial"/>
                <a:ea typeface="MS PGothic"/>
              </a:rPr>
              <a:t>28</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1196975" y="696913"/>
            <a:ext cx="4641850" cy="3481387"/>
          </a:xfrm>
          <a:prstGeom prst="rect">
            <a:avLst/>
          </a:prstGeom>
        </p:spPr>
      </p:sp>
      <p:sp>
        <p:nvSpPr>
          <p:cNvPr id="40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UniquefyDemo.java</a:t>
            </a:r>
          </a:p>
          <a:p>
            <a:endParaRPr lang="en-US" sz="2000" b="0" strike="noStrike" spc="-1" dirty="0">
              <a:latin typeface="Arial"/>
            </a:endParaRPr>
          </a:p>
          <a:p>
            <a:r>
              <a:rPr lang="en-US" sz="2000" b="0" strike="noStrike" spc="-1" dirty="0">
                <a:latin typeface="Arial"/>
              </a:rPr>
              <a:t>removes consecutive duplicate elements in </a:t>
            </a:r>
            <a:r>
              <a:rPr lang="en-US" sz="2000" b="0" strike="noStrike" spc="-1" dirty="0" err="1">
                <a:latin typeface="Arial"/>
              </a:rPr>
              <a:t>lst</a:t>
            </a:r>
            <a:r>
              <a:rPr lang="en-US" sz="2000" b="0" strike="noStrike" spc="-1" dirty="0">
                <a:latin typeface="Arial"/>
              </a:rPr>
              <a:t> E.g., &lt;1,1,2,2,2,3&gt; -&gt; &lt;1,2,2,3&gt;</a:t>
            </a:r>
          </a:p>
          <a:p>
            <a:endParaRPr lang="en-US" sz="2000" b="0" strike="noStrike" spc="-1" dirty="0">
              <a:latin typeface="Arial"/>
            </a:endParaRPr>
          </a:p>
          <a:p>
            <a:r>
              <a:rPr lang="en-US" sz="2000" b="0" strike="noStrike" spc="-1" dirty="0">
                <a:latin typeface="Arial"/>
              </a:rPr>
              <a:t>requires: </a:t>
            </a:r>
            <a:r>
              <a:rPr lang="en-US" sz="2000" b="0" strike="noStrike" spc="-1" dirty="0" err="1">
                <a:latin typeface="Arial"/>
              </a:rPr>
              <a:t>lst</a:t>
            </a:r>
            <a:r>
              <a:rPr lang="en-US" sz="2000" b="0" strike="noStrike" spc="-1" dirty="0">
                <a:latin typeface="Arial"/>
              </a:rPr>
              <a:t> is non-null</a:t>
            </a:r>
          </a:p>
          <a:p>
            <a:r>
              <a:rPr lang="en-US" sz="2000" b="0" strike="noStrike" spc="-1" dirty="0">
                <a:latin typeface="Arial"/>
              </a:rPr>
              <a:t>modifies: </a:t>
            </a:r>
            <a:r>
              <a:rPr lang="en-US" sz="2000" b="0" strike="noStrike" spc="-1" dirty="0" err="1">
                <a:latin typeface="Arial"/>
              </a:rPr>
              <a:t>lst</a:t>
            </a:r>
            <a:endParaRPr lang="en-US" sz="2000" b="0" strike="noStrike" spc="-1" dirty="0">
              <a:latin typeface="Arial"/>
            </a:endParaRPr>
          </a:p>
          <a:p>
            <a:r>
              <a:rPr lang="en-US" sz="2000" b="0" strike="noStrike" spc="-1" dirty="0">
                <a:latin typeface="Arial"/>
              </a:rPr>
              <a:t>effects: removes consecutive duplicates in </a:t>
            </a:r>
            <a:r>
              <a:rPr lang="en-US" sz="2000" b="0" strike="noStrike" spc="-1" dirty="0" err="1">
                <a:latin typeface="Arial"/>
              </a:rPr>
              <a:t>lst</a:t>
            </a:r>
            <a:r>
              <a:rPr lang="en-US" sz="2000" b="0" strike="noStrike" spc="-1" dirty="0">
                <a:latin typeface="Arial"/>
              </a:rPr>
              <a:t>. E.g., &lt;1,1,2,2,2,3&gt; becomes &lt;1,2,3&gt;</a:t>
            </a:r>
          </a:p>
          <a:p>
            <a:r>
              <a:rPr lang="en-US" sz="2000" b="0" strike="noStrike" spc="-1" dirty="0">
                <a:latin typeface="Arial"/>
              </a:rPr>
              <a:t>returns: none</a:t>
            </a:r>
          </a:p>
        </p:txBody>
      </p:sp>
      <p:sp>
        <p:nvSpPr>
          <p:cNvPr id="40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AB4E27-F0BA-4AEF-88C9-D2FB5A95D5C9}" type="slidenum">
              <a:rPr lang="en-US" sz="1200" b="0" strike="noStrike" spc="-1">
                <a:solidFill>
                  <a:srgbClr val="000000"/>
                </a:solidFill>
                <a:latin typeface="Arial"/>
                <a:ea typeface="MS PGothic"/>
              </a:rPr>
              <a:t>29</a:t>
            </a:fld>
            <a:endParaRPr lang="en-US" sz="1200" b="0" strike="noStrike" spc="-1">
              <a:latin typeface="Times New Roman"/>
            </a:endParaRPr>
          </a:p>
        </p:txBody>
      </p:sp>
    </p:spTree>
    <p:extLst>
      <p:ext uri="{BB962C8B-B14F-4D97-AF65-F5344CB8AC3E}">
        <p14:creationId xmlns:p14="http://schemas.microsoft.com/office/powerpoint/2010/main" val="1260454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1196975" y="696913"/>
            <a:ext cx="4641850" cy="3481387"/>
          </a:xfrm>
          <a:prstGeom prst="rect">
            <a:avLst/>
          </a:prstGeom>
        </p:spPr>
      </p:sp>
      <p:sp>
        <p:nvSpPr>
          <p:cNvPr id="40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UniquefyDemo.java</a:t>
            </a:r>
          </a:p>
          <a:p>
            <a:endParaRPr lang="en-US" sz="2000" b="0" strike="noStrike" spc="-1" dirty="0">
              <a:latin typeface="Arial"/>
            </a:endParaRPr>
          </a:p>
        </p:txBody>
      </p:sp>
      <p:sp>
        <p:nvSpPr>
          <p:cNvPr id="403"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6AB4E27-F0BA-4AEF-88C9-D2FB5A95D5C9}"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359952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noRot="1" noChangeAspect="1"/>
          </p:cNvSpPr>
          <p:nvPr>
            <p:ph type="sldImg"/>
          </p:nvPr>
        </p:nvSpPr>
        <p:spPr>
          <a:xfrm>
            <a:off x="1196975" y="696913"/>
            <a:ext cx="4641850" cy="3481387"/>
          </a:xfrm>
          <a:prstGeom prst="rect">
            <a:avLst/>
          </a:prstGeom>
        </p:spPr>
      </p:sp>
      <p:sp>
        <p:nvSpPr>
          <p:cNvPr id="33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conditions: constraints on values  </a:t>
            </a:r>
          </a:p>
          <a:p>
            <a:endParaRPr lang="en-US" sz="2000" b="0" strike="noStrike" spc="-1" dirty="0">
              <a:latin typeface="Arial"/>
            </a:endParaRPr>
          </a:p>
          <a:p>
            <a:r>
              <a:rPr lang="en-US" sz="2000" b="0" strike="noStrike" spc="-1" dirty="0">
                <a:latin typeface="Arial"/>
              </a:rPr>
              <a:t>1. From now on, I will try to use the term “method” which is common Java terminology, as opposed to function, the preferred nomenclature in C++.</a:t>
            </a:r>
          </a:p>
        </p:txBody>
      </p:sp>
      <p:sp>
        <p:nvSpPr>
          <p:cNvPr id="33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F2A392-95C6-4ACE-9DCF-CB9F29073AE3}"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1196975" y="696913"/>
            <a:ext cx="4641850" cy="3481387"/>
          </a:xfrm>
          <a:prstGeom prst="rect">
            <a:avLst/>
          </a:prstGeom>
        </p:spPr>
      </p:sp>
      <p:sp>
        <p:nvSpPr>
          <p:cNvPr id="40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UniquefyDemo.java</a:t>
            </a:r>
          </a:p>
          <a:p>
            <a:endParaRPr lang="en-US" sz="2000" b="0" strike="noStrike" spc="-1" dirty="0">
              <a:latin typeface="Arial"/>
            </a:endParaRPr>
          </a:p>
          <a:p>
            <a:r>
              <a:rPr lang="en-US" sz="2000" b="0" strike="noStrike" spc="-1" dirty="0">
                <a:latin typeface="Arial"/>
              </a:rPr>
              <a:t>Same spec different implementation</a:t>
            </a:r>
          </a:p>
          <a:p>
            <a:endParaRPr lang="en-US" sz="2000" b="0" strike="noStrike" spc="-1" dirty="0">
              <a:latin typeface="Arial"/>
            </a:endParaRPr>
          </a:p>
          <a:p>
            <a:r>
              <a:rPr lang="en-US" sz="2000" b="0" strike="noStrike" spc="-1" dirty="0">
                <a:latin typeface="Arial"/>
              </a:rPr>
              <a:t>removes consecutive duplicate elements in </a:t>
            </a:r>
            <a:r>
              <a:rPr lang="en-US" sz="2000" b="0" strike="noStrike" spc="-1" dirty="0" err="1">
                <a:latin typeface="Arial"/>
              </a:rPr>
              <a:t>lst</a:t>
            </a:r>
            <a:r>
              <a:rPr lang="en-US" sz="2000" b="0" strike="noStrike" spc="-1" dirty="0">
                <a:latin typeface="Arial"/>
              </a:rPr>
              <a:t> E.g., &lt;1,1,2,2,3&gt; -&gt; &lt;1,2,3&gt;</a:t>
            </a:r>
          </a:p>
          <a:p>
            <a:endParaRPr lang="en-US" sz="2000" b="0" strike="noStrike" spc="-1" dirty="0">
              <a:latin typeface="Arial"/>
            </a:endParaRPr>
          </a:p>
          <a:p>
            <a:r>
              <a:rPr lang="en-US" sz="2000" b="0" strike="noStrike" spc="-1" dirty="0">
                <a:latin typeface="Arial"/>
              </a:rPr>
              <a:t>requires: </a:t>
            </a:r>
            <a:r>
              <a:rPr lang="en-US" sz="2000" b="0" strike="noStrike" spc="-1" dirty="0" err="1">
                <a:latin typeface="Arial"/>
              </a:rPr>
              <a:t>lst</a:t>
            </a:r>
            <a:r>
              <a:rPr lang="en-US" sz="2000" b="0" strike="noStrike" spc="-1" dirty="0">
                <a:latin typeface="Arial"/>
              </a:rPr>
              <a:t> is non-null</a:t>
            </a:r>
          </a:p>
          <a:p>
            <a:r>
              <a:rPr lang="en-US" sz="2000" b="0" strike="noStrike" spc="-1" dirty="0">
                <a:latin typeface="Arial"/>
              </a:rPr>
              <a:t>modifies: </a:t>
            </a:r>
            <a:r>
              <a:rPr lang="en-US" sz="2000" b="0" strike="noStrike" spc="-1" dirty="0" err="1">
                <a:latin typeface="Arial"/>
              </a:rPr>
              <a:t>lst</a:t>
            </a:r>
            <a:endParaRPr lang="en-US" sz="2000" b="0" strike="noStrike" spc="-1" dirty="0">
              <a:latin typeface="Arial"/>
            </a:endParaRPr>
          </a:p>
          <a:p>
            <a:r>
              <a:rPr lang="en-US" sz="2000" b="0" strike="noStrike" spc="-1" dirty="0">
                <a:latin typeface="Arial"/>
              </a:rPr>
              <a:t>effects: removes consecutive duplicates in </a:t>
            </a:r>
            <a:r>
              <a:rPr lang="en-US" sz="2000" b="0" strike="noStrike" spc="-1" dirty="0" err="1">
                <a:latin typeface="Arial"/>
              </a:rPr>
              <a:t>lst</a:t>
            </a:r>
            <a:r>
              <a:rPr lang="en-US" sz="2000" b="0" strike="noStrike" spc="-1" dirty="0">
                <a:latin typeface="Arial"/>
              </a:rPr>
              <a:t>. E.g., &lt;1,1,2,2,2,3&gt; becomes &lt;1,2,3&gt;</a:t>
            </a:r>
          </a:p>
          <a:p>
            <a:r>
              <a:rPr lang="en-US" sz="2000" b="0" strike="noStrike" spc="-1" dirty="0">
                <a:latin typeface="Arial"/>
              </a:rPr>
              <a:t>returns: none</a:t>
            </a:r>
          </a:p>
        </p:txBody>
      </p:sp>
      <p:sp>
        <p:nvSpPr>
          <p:cNvPr id="40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AB4E27-F0BA-4AEF-88C9-D2FB5A95D5C9}" type="slidenum">
              <a:rPr lang="en-US" sz="1200" b="0" strike="noStrike" spc="-1">
                <a:solidFill>
                  <a:srgbClr val="000000"/>
                </a:solidFill>
                <a:latin typeface="Arial"/>
                <a:ea typeface="MS PGothic"/>
              </a:rPr>
              <a:t>31</a:t>
            </a:fld>
            <a:endParaRPr lang="en-US" sz="1200" b="0" strike="noStrike" spc="-1">
              <a:latin typeface="Times New Roman"/>
            </a:endParaRPr>
          </a:p>
        </p:txBody>
      </p:sp>
    </p:spTree>
    <p:extLst>
      <p:ext uri="{BB962C8B-B14F-4D97-AF65-F5344CB8AC3E}">
        <p14:creationId xmlns:p14="http://schemas.microsoft.com/office/powerpoint/2010/main" val="3934215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1196975" y="696913"/>
            <a:ext cx="4641850" cy="3481387"/>
          </a:xfrm>
          <a:prstGeom prst="rect">
            <a:avLst/>
          </a:prstGeom>
        </p:spPr>
      </p:sp>
      <p:sp>
        <p:nvSpPr>
          <p:cNvPr id="405"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 a non-null, 0 &lt;= </a:t>
            </a:r>
            <a:r>
              <a:rPr lang="en-US" sz="2000" b="0" strike="noStrike" spc="-1" dirty="0" err="1">
                <a:solidFill>
                  <a:srgbClr val="FF0000"/>
                </a:solidFill>
                <a:latin typeface="Arial"/>
              </a:rPr>
              <a:t>i,j</a:t>
            </a:r>
            <a:r>
              <a:rPr lang="en-US" sz="2000" b="0" strike="noStrike" spc="-1" dirty="0">
                <a:solidFill>
                  <a:srgbClr val="FF0000"/>
                </a:solidFill>
                <a:latin typeface="Arial"/>
              </a:rPr>
              <a:t> &lt; </a:t>
            </a:r>
            <a:r>
              <a:rPr lang="en-US" sz="2000" b="0" strike="noStrike" spc="-1" dirty="0" err="1">
                <a:solidFill>
                  <a:srgbClr val="FF0000"/>
                </a:solidFill>
                <a:latin typeface="Arial"/>
              </a:rPr>
              <a:t>a.length</a:t>
            </a:r>
            <a:r>
              <a:rPr lang="en-US" sz="2000" b="0" strike="noStrike" spc="-1" dirty="0">
                <a:solidFill>
                  <a:srgbClr val="FF0000"/>
                </a:solidFill>
                <a:latin typeface="Arial"/>
              </a:rPr>
              <a:t>()</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swaps </a:t>
            </a:r>
            <a:r>
              <a:rPr lang="en-US" sz="2000" b="0" strike="noStrike" spc="-1" dirty="0" err="1">
                <a:solidFill>
                  <a:srgbClr val="FF0000"/>
                </a:solidFill>
                <a:latin typeface="Arial"/>
              </a:rPr>
              <a:t>i-th</a:t>
            </a:r>
            <a:r>
              <a:rPr lang="en-US" sz="2000" b="0" strike="noStrike" spc="-1" dirty="0">
                <a:solidFill>
                  <a:srgbClr val="FF0000"/>
                </a:solidFill>
                <a:latin typeface="Arial"/>
              </a:rPr>
              <a:t> and j-</a:t>
            </a:r>
            <a:r>
              <a:rPr lang="en-US" sz="2000" b="0" strike="noStrike" spc="-1" dirty="0" err="1">
                <a:solidFill>
                  <a:srgbClr val="FF0000"/>
                </a:solidFill>
                <a:latin typeface="Arial"/>
              </a:rPr>
              <a:t>th</a:t>
            </a:r>
            <a:r>
              <a:rPr lang="en-US" sz="2000" b="0" strike="noStrike" spc="-1" dirty="0">
                <a:solidFill>
                  <a:srgbClr val="FF0000"/>
                </a:solidFill>
                <a:latin typeface="Arial"/>
              </a:rPr>
              <a:t> element of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1" strike="noStrike" spc="-1" dirty="0">
                <a:solidFill>
                  <a:srgbClr val="FF0000"/>
                </a:solidFill>
                <a:latin typeface="Arial"/>
              </a:rPr>
              <a:t>OR</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requires: </a:t>
            </a:r>
            <a:r>
              <a:rPr lang="en-US" sz="2000" b="1" strike="noStrike" spc="-1" dirty="0">
                <a:solidFill>
                  <a:srgbClr val="FF0000"/>
                </a:solidFill>
                <a:latin typeface="Courier New"/>
              </a:rPr>
              <a:t> </a:t>
            </a:r>
            <a:r>
              <a:rPr lang="en-US" sz="2000" b="0" strike="noStrike" spc="-1" dirty="0">
                <a:solidFill>
                  <a:srgbClr val="FF0000"/>
                </a:solidFill>
                <a:latin typeface="Courier New"/>
              </a:rPr>
              <a:t>none</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swaps </a:t>
            </a:r>
            <a:r>
              <a:rPr lang="en-US" sz="2000" b="0" strike="noStrike" spc="-1" dirty="0" err="1">
                <a:solidFill>
                  <a:srgbClr val="FF0000"/>
                </a:solidFill>
                <a:latin typeface="Arial"/>
              </a:rPr>
              <a:t>i-th</a:t>
            </a:r>
            <a:r>
              <a:rPr lang="en-US" sz="2000" b="0" strike="noStrike" spc="-1" dirty="0">
                <a:solidFill>
                  <a:srgbClr val="FF0000"/>
                </a:solidFill>
                <a:latin typeface="Arial"/>
              </a:rPr>
              <a:t> and j-</a:t>
            </a:r>
            <a:r>
              <a:rPr lang="en-US" sz="2000" b="0" strike="noStrike" spc="-1" dirty="0" err="1">
                <a:solidFill>
                  <a:srgbClr val="FF0000"/>
                </a:solidFill>
                <a:latin typeface="Arial"/>
              </a:rPr>
              <a:t>th</a:t>
            </a:r>
            <a:r>
              <a:rPr lang="en-US" sz="2000" b="0" strike="noStrike" spc="-1" dirty="0">
                <a:solidFill>
                  <a:srgbClr val="FF0000"/>
                </a:solidFill>
                <a:latin typeface="Arial"/>
              </a:rPr>
              <a:t> element of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r>
              <a:rPr lang="en-US" sz="2000" b="0" strike="noStrike" spc="-1" dirty="0">
                <a:solidFill>
                  <a:srgbClr val="FF0000"/>
                </a:solidFill>
                <a:latin typeface="Courier New"/>
              </a:rPr>
              <a:t>throws: </a:t>
            </a:r>
            <a:r>
              <a:rPr lang="en-US" sz="2000" b="0" strike="noStrike" spc="-1" dirty="0" err="1">
                <a:solidFill>
                  <a:srgbClr val="FF0000"/>
                </a:solidFill>
                <a:latin typeface="Courier New"/>
              </a:rPr>
              <a:t>NullPointerException</a:t>
            </a:r>
            <a:r>
              <a:rPr lang="en-US" sz="2000" b="0" strike="noStrike" spc="-1" dirty="0">
                <a:solidFill>
                  <a:srgbClr val="FF0000"/>
                </a:solidFill>
                <a:latin typeface="Courier New"/>
              </a:rPr>
              <a:t>, </a:t>
            </a:r>
            <a:r>
              <a:rPr lang="en-US" sz="2000" b="0" strike="noStrike" spc="-1" dirty="0" err="1">
                <a:solidFill>
                  <a:srgbClr val="FF0000"/>
                </a:solidFill>
                <a:latin typeface="Courier New"/>
              </a:rPr>
              <a:t>ArrayOutOfBoundsException</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0" strike="noStrike" spc="-1" dirty="0">
                <a:solidFill>
                  <a:srgbClr val="FF0000"/>
                </a:solidFill>
                <a:latin typeface="Courier New"/>
              </a:rPr>
              <a:t>Which is better? The first requires more of the client beforehand. The second requires this client to be prepared to handle some possible exceptions.</a:t>
            </a:r>
            <a:endParaRPr lang="en-US" sz="2000" b="0" strike="noStrike" spc="-1" dirty="0">
              <a:latin typeface="Arial"/>
            </a:endParaRPr>
          </a:p>
        </p:txBody>
      </p:sp>
      <p:sp>
        <p:nvSpPr>
          <p:cNvPr id="40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11BF5FE-E9AA-4AA4-8D1D-6EF1A322BB68}" type="slidenum">
              <a:rPr lang="en-US" sz="1200" b="0" strike="noStrike" spc="-1">
                <a:solidFill>
                  <a:srgbClr val="000000"/>
                </a:solidFill>
                <a:latin typeface="Arial"/>
                <a:ea typeface="MS PGothic"/>
              </a:rPr>
              <a:t>32</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1196975" y="696913"/>
            <a:ext cx="4641850" cy="3481387"/>
          </a:xfrm>
          <a:prstGeom prst="rect">
            <a:avLst/>
          </a:prstGeom>
        </p:spPr>
      </p:sp>
      <p:sp>
        <p:nvSpPr>
          <p:cNvPr id="405"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 a non-null, 0 &lt;= </a:t>
            </a:r>
            <a:r>
              <a:rPr lang="en-US" sz="2000" b="0" strike="noStrike" spc="-1" dirty="0" err="1">
                <a:solidFill>
                  <a:srgbClr val="FF0000"/>
                </a:solidFill>
                <a:latin typeface="Arial"/>
              </a:rPr>
              <a:t>i,j</a:t>
            </a:r>
            <a:r>
              <a:rPr lang="en-US" sz="2000" b="0" strike="noStrike" spc="-1" dirty="0">
                <a:solidFill>
                  <a:srgbClr val="FF0000"/>
                </a:solidFill>
                <a:latin typeface="Arial"/>
              </a:rPr>
              <a:t> &lt; </a:t>
            </a:r>
            <a:r>
              <a:rPr lang="en-US" sz="2000" b="0" strike="noStrike" spc="-1" dirty="0" err="1">
                <a:solidFill>
                  <a:srgbClr val="FF0000"/>
                </a:solidFill>
                <a:latin typeface="Arial"/>
              </a:rPr>
              <a:t>a.length</a:t>
            </a:r>
            <a:r>
              <a:rPr lang="en-US" sz="2000" b="0" strike="noStrike" spc="-1" dirty="0">
                <a:solidFill>
                  <a:srgbClr val="FF0000"/>
                </a:solidFill>
                <a:latin typeface="Arial"/>
              </a:rPr>
              <a:t>()</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swaps </a:t>
            </a:r>
            <a:r>
              <a:rPr lang="en-US" sz="2000" b="0" strike="noStrike" spc="-1" dirty="0" err="1">
                <a:solidFill>
                  <a:srgbClr val="FF0000"/>
                </a:solidFill>
                <a:latin typeface="Arial"/>
              </a:rPr>
              <a:t>i-th</a:t>
            </a:r>
            <a:r>
              <a:rPr lang="en-US" sz="2000" b="0" strike="noStrike" spc="-1" dirty="0">
                <a:solidFill>
                  <a:srgbClr val="FF0000"/>
                </a:solidFill>
                <a:latin typeface="Arial"/>
              </a:rPr>
              <a:t> and j-</a:t>
            </a:r>
            <a:r>
              <a:rPr lang="en-US" sz="2000" b="0" strike="noStrike" spc="-1" dirty="0" err="1">
                <a:solidFill>
                  <a:srgbClr val="FF0000"/>
                </a:solidFill>
                <a:latin typeface="Arial"/>
              </a:rPr>
              <a:t>th</a:t>
            </a:r>
            <a:r>
              <a:rPr lang="en-US" sz="2000" b="0" strike="noStrike" spc="-1" dirty="0">
                <a:solidFill>
                  <a:srgbClr val="FF0000"/>
                </a:solidFill>
                <a:latin typeface="Arial"/>
              </a:rPr>
              <a:t> element of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1" strike="noStrike" spc="-1" dirty="0">
                <a:solidFill>
                  <a:srgbClr val="FF0000"/>
                </a:solidFill>
                <a:latin typeface="Arial"/>
              </a:rPr>
              <a:t>OR</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requires: </a:t>
            </a:r>
            <a:r>
              <a:rPr lang="en-US" sz="2000" b="1" strike="noStrike" spc="-1" dirty="0">
                <a:solidFill>
                  <a:srgbClr val="FF0000"/>
                </a:solidFill>
                <a:latin typeface="Courier New"/>
              </a:rPr>
              <a:t> </a:t>
            </a:r>
            <a:r>
              <a:rPr lang="en-US" sz="2000" b="0" strike="noStrike" spc="-1" dirty="0">
                <a:solidFill>
                  <a:srgbClr val="FF0000"/>
                </a:solidFill>
                <a:latin typeface="Courier New"/>
              </a:rPr>
              <a:t>none</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swaps </a:t>
            </a:r>
            <a:r>
              <a:rPr lang="en-US" sz="2000" b="0" strike="noStrike" spc="-1" dirty="0" err="1">
                <a:solidFill>
                  <a:srgbClr val="FF0000"/>
                </a:solidFill>
                <a:latin typeface="Arial"/>
              </a:rPr>
              <a:t>i-th</a:t>
            </a:r>
            <a:r>
              <a:rPr lang="en-US" sz="2000" b="0" strike="noStrike" spc="-1" dirty="0">
                <a:solidFill>
                  <a:srgbClr val="FF0000"/>
                </a:solidFill>
                <a:latin typeface="Arial"/>
              </a:rPr>
              <a:t> and j-</a:t>
            </a:r>
            <a:r>
              <a:rPr lang="en-US" sz="2000" b="0" strike="noStrike" spc="-1" dirty="0" err="1">
                <a:solidFill>
                  <a:srgbClr val="FF0000"/>
                </a:solidFill>
                <a:latin typeface="Arial"/>
              </a:rPr>
              <a:t>th</a:t>
            </a:r>
            <a:r>
              <a:rPr lang="en-US" sz="2000" b="0" strike="noStrike" spc="-1" dirty="0">
                <a:solidFill>
                  <a:srgbClr val="FF0000"/>
                </a:solidFill>
                <a:latin typeface="Arial"/>
              </a:rPr>
              <a:t> element of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r>
              <a:rPr lang="en-US" sz="2000" b="0" strike="noStrike" spc="-1" dirty="0">
                <a:solidFill>
                  <a:srgbClr val="FF0000"/>
                </a:solidFill>
                <a:latin typeface="Courier New"/>
              </a:rPr>
              <a:t>throws: </a:t>
            </a:r>
            <a:r>
              <a:rPr lang="en-US" sz="2000" b="0" strike="noStrike" spc="-1" dirty="0" err="1">
                <a:solidFill>
                  <a:srgbClr val="FF0000"/>
                </a:solidFill>
                <a:latin typeface="Courier New"/>
              </a:rPr>
              <a:t>NullPointerException</a:t>
            </a:r>
            <a:r>
              <a:rPr lang="en-US" sz="2000" b="0" strike="noStrike" spc="-1" dirty="0">
                <a:solidFill>
                  <a:srgbClr val="FF0000"/>
                </a:solidFill>
                <a:latin typeface="Courier New"/>
              </a:rPr>
              <a:t>, </a:t>
            </a:r>
            <a:r>
              <a:rPr lang="en-US" sz="2000" b="0" strike="noStrike" spc="-1" dirty="0" err="1">
                <a:solidFill>
                  <a:srgbClr val="FF0000"/>
                </a:solidFill>
                <a:latin typeface="Courier New"/>
              </a:rPr>
              <a:t>ArrayIndexOutOfBoundsException</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0" strike="noStrike" spc="-1" dirty="0">
                <a:solidFill>
                  <a:srgbClr val="FF0000"/>
                </a:solidFill>
                <a:latin typeface="Courier New"/>
              </a:rPr>
              <a:t>Which is better? The first requires more of the client beforehand. The second requires this client to be prepared to handle some possible exceptions.</a:t>
            </a:r>
            <a:endParaRPr lang="en-US" sz="2000" b="0" strike="noStrike" spc="-1" dirty="0">
              <a:latin typeface="Arial"/>
            </a:endParaRPr>
          </a:p>
        </p:txBody>
      </p:sp>
      <p:sp>
        <p:nvSpPr>
          <p:cNvPr id="40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11BF5FE-E9AA-4AA4-8D1D-6EF1A322BB68}" type="slidenum">
              <a:rPr lang="en-US" sz="1200" b="0" strike="noStrike" spc="-1">
                <a:solidFill>
                  <a:srgbClr val="000000"/>
                </a:solidFill>
                <a:latin typeface="Arial"/>
                <a:ea typeface="MS PGothic"/>
              </a:rPr>
              <a:t>33</a:t>
            </a:fld>
            <a:endParaRPr lang="en-US" sz="1200" b="0" strike="noStrike" spc="-1">
              <a:latin typeface="Times New Roman"/>
            </a:endParaRPr>
          </a:p>
        </p:txBody>
      </p:sp>
    </p:spTree>
    <p:extLst>
      <p:ext uri="{BB962C8B-B14F-4D97-AF65-F5344CB8AC3E}">
        <p14:creationId xmlns:p14="http://schemas.microsoft.com/office/powerpoint/2010/main" val="377083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1196975" y="696913"/>
            <a:ext cx="4641850" cy="3481387"/>
          </a:xfrm>
          <a:prstGeom prst="rect">
            <a:avLst/>
          </a:prstGeom>
        </p:spPr>
      </p:sp>
      <p:sp>
        <p:nvSpPr>
          <p:cNvPr id="405"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 a non-null, 0 &lt;= </a:t>
            </a:r>
            <a:r>
              <a:rPr lang="en-US" sz="2000" b="0" strike="noStrike" spc="-1" dirty="0" err="1">
                <a:solidFill>
                  <a:srgbClr val="FF0000"/>
                </a:solidFill>
                <a:latin typeface="Arial"/>
              </a:rPr>
              <a:t>i,j</a:t>
            </a:r>
            <a:r>
              <a:rPr lang="en-US" sz="2000" b="0" strike="noStrike" spc="-1" dirty="0">
                <a:solidFill>
                  <a:srgbClr val="FF0000"/>
                </a:solidFill>
                <a:latin typeface="Arial"/>
              </a:rPr>
              <a:t> &lt; </a:t>
            </a:r>
            <a:r>
              <a:rPr lang="en-US" sz="2000" b="0" strike="noStrike" spc="-1" dirty="0" err="1">
                <a:solidFill>
                  <a:srgbClr val="FF0000"/>
                </a:solidFill>
                <a:latin typeface="Arial"/>
              </a:rPr>
              <a:t>a.length</a:t>
            </a:r>
            <a:r>
              <a:rPr lang="en-US" sz="2000" b="0" strike="noStrike" spc="-1" dirty="0">
                <a:solidFill>
                  <a:srgbClr val="FF0000"/>
                </a:solidFill>
                <a:latin typeface="Arial"/>
              </a:rPr>
              <a:t>()</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swaps </a:t>
            </a:r>
            <a:r>
              <a:rPr lang="en-US" sz="2000" b="0" strike="noStrike" spc="-1" dirty="0" err="1">
                <a:solidFill>
                  <a:srgbClr val="FF0000"/>
                </a:solidFill>
                <a:latin typeface="Arial"/>
              </a:rPr>
              <a:t>i-th</a:t>
            </a:r>
            <a:r>
              <a:rPr lang="en-US" sz="2000" b="0" strike="noStrike" spc="-1" dirty="0">
                <a:solidFill>
                  <a:srgbClr val="FF0000"/>
                </a:solidFill>
                <a:latin typeface="Arial"/>
              </a:rPr>
              <a:t> and j-</a:t>
            </a:r>
            <a:r>
              <a:rPr lang="en-US" sz="2000" b="0" strike="noStrike" spc="-1" dirty="0" err="1">
                <a:solidFill>
                  <a:srgbClr val="FF0000"/>
                </a:solidFill>
                <a:latin typeface="Arial"/>
              </a:rPr>
              <a:t>th</a:t>
            </a:r>
            <a:r>
              <a:rPr lang="en-US" sz="2000" b="0" strike="noStrike" spc="-1" dirty="0">
                <a:solidFill>
                  <a:srgbClr val="FF0000"/>
                </a:solidFill>
                <a:latin typeface="Arial"/>
              </a:rPr>
              <a:t> element of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1" strike="noStrike" spc="-1" dirty="0">
                <a:solidFill>
                  <a:srgbClr val="FF0000"/>
                </a:solidFill>
                <a:latin typeface="Arial"/>
              </a:rPr>
              <a:t>OR</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requires: </a:t>
            </a:r>
            <a:r>
              <a:rPr lang="en-US" sz="2000" b="1" strike="noStrike" spc="-1" dirty="0">
                <a:solidFill>
                  <a:srgbClr val="FF0000"/>
                </a:solidFill>
                <a:latin typeface="Courier New"/>
              </a:rPr>
              <a:t> </a:t>
            </a:r>
            <a:r>
              <a:rPr lang="en-US" sz="2000" b="0" strike="noStrike" spc="-1" dirty="0">
                <a:solidFill>
                  <a:srgbClr val="FF0000"/>
                </a:solidFill>
                <a:latin typeface="Courier New"/>
              </a:rPr>
              <a:t>none</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swaps </a:t>
            </a:r>
            <a:r>
              <a:rPr lang="en-US" sz="2000" b="0" strike="noStrike" spc="-1" dirty="0" err="1">
                <a:solidFill>
                  <a:srgbClr val="FF0000"/>
                </a:solidFill>
                <a:latin typeface="Arial"/>
              </a:rPr>
              <a:t>i-th</a:t>
            </a:r>
            <a:r>
              <a:rPr lang="en-US" sz="2000" b="0" strike="noStrike" spc="-1" dirty="0">
                <a:solidFill>
                  <a:srgbClr val="FF0000"/>
                </a:solidFill>
                <a:latin typeface="Arial"/>
              </a:rPr>
              <a:t> and j-</a:t>
            </a:r>
            <a:r>
              <a:rPr lang="en-US" sz="2000" b="0" strike="noStrike" spc="-1" dirty="0" err="1">
                <a:solidFill>
                  <a:srgbClr val="FF0000"/>
                </a:solidFill>
                <a:latin typeface="Arial"/>
              </a:rPr>
              <a:t>th</a:t>
            </a:r>
            <a:r>
              <a:rPr lang="en-US" sz="2000" b="0" strike="noStrike" spc="-1" dirty="0">
                <a:solidFill>
                  <a:srgbClr val="FF0000"/>
                </a:solidFill>
                <a:latin typeface="Arial"/>
              </a:rPr>
              <a:t> element of a</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r>
              <a:rPr lang="en-US" sz="2000" b="0" strike="noStrike" spc="-1" dirty="0">
                <a:solidFill>
                  <a:srgbClr val="FF0000"/>
                </a:solidFill>
                <a:latin typeface="Courier New"/>
              </a:rPr>
              <a:t>throws: </a:t>
            </a:r>
            <a:r>
              <a:rPr lang="en-US" sz="2000" b="0" strike="noStrike" spc="-1" dirty="0" err="1">
                <a:solidFill>
                  <a:srgbClr val="FF0000"/>
                </a:solidFill>
                <a:latin typeface="Courier New"/>
              </a:rPr>
              <a:t>NullPointerException</a:t>
            </a:r>
            <a:r>
              <a:rPr lang="en-US" sz="2000" b="0" strike="noStrike" spc="-1" dirty="0">
                <a:solidFill>
                  <a:srgbClr val="FF0000"/>
                </a:solidFill>
                <a:latin typeface="Courier New"/>
              </a:rPr>
              <a:t>, </a:t>
            </a:r>
            <a:r>
              <a:rPr lang="en-US" sz="2000" b="0" strike="noStrike" spc="-1" dirty="0" err="1">
                <a:solidFill>
                  <a:srgbClr val="FF0000"/>
                </a:solidFill>
                <a:latin typeface="Courier New"/>
              </a:rPr>
              <a:t>ArrayIndexOutOfBoundsException</a:t>
            </a:r>
            <a:endParaRPr lang="en-US" sz="2000" b="0" strike="noStrike" spc="-1" dirty="0">
              <a:latin typeface="Arial"/>
            </a:endParaRPr>
          </a:p>
          <a:p>
            <a:pPr marL="216000" indent="-216000">
              <a:lnSpc>
                <a:spcPct val="80000"/>
              </a:lnSpc>
            </a:pPr>
            <a:endParaRPr lang="en-US" sz="2000" b="0" strike="noStrike" spc="-1" dirty="0">
              <a:latin typeface="Arial"/>
            </a:endParaRPr>
          </a:p>
          <a:p>
            <a:pPr marL="216000" indent="-216000">
              <a:lnSpc>
                <a:spcPct val="80000"/>
              </a:lnSpc>
            </a:pPr>
            <a:r>
              <a:rPr lang="en-US" sz="2000" b="0" strike="noStrike" spc="-1" dirty="0">
                <a:solidFill>
                  <a:srgbClr val="FF0000"/>
                </a:solidFill>
                <a:latin typeface="Courier New"/>
              </a:rPr>
              <a:t>Which is better? The first requires more of the client beforehand. The second requires this client to be prepared to handle some possible exceptions.</a:t>
            </a:r>
            <a:endParaRPr lang="en-US" sz="2000" b="0" strike="noStrike" spc="-1" dirty="0">
              <a:latin typeface="Arial"/>
            </a:endParaRPr>
          </a:p>
        </p:txBody>
      </p:sp>
      <p:sp>
        <p:nvSpPr>
          <p:cNvPr id="40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11BF5FE-E9AA-4AA4-8D1D-6EF1A322BB68}" type="slidenum">
              <a:rPr lang="en-US" sz="1200" b="0" strike="noStrike" spc="-1">
                <a:solidFill>
                  <a:srgbClr val="000000"/>
                </a:solidFill>
                <a:latin typeface="Arial"/>
                <a:ea typeface="MS PGothic"/>
              </a:rPr>
              <a:t>34</a:t>
            </a:fld>
            <a:endParaRPr lang="en-US" sz="1200" b="0" strike="noStrike" spc="-1">
              <a:latin typeface="Times New Roman"/>
            </a:endParaRPr>
          </a:p>
        </p:txBody>
      </p:sp>
    </p:spTree>
    <p:extLst>
      <p:ext uri="{BB962C8B-B14F-4D97-AF65-F5344CB8AC3E}">
        <p14:creationId xmlns:p14="http://schemas.microsoft.com/office/powerpoint/2010/main" val="1667325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1196975" y="696913"/>
            <a:ext cx="4641850" cy="3481387"/>
          </a:xfrm>
          <a:prstGeom prst="rect">
            <a:avLst/>
          </a:prstGeom>
        </p:spPr>
      </p:sp>
      <p:sp>
        <p:nvSpPr>
          <p:cNvPr id="408"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 a non-null</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 </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a is sorted, a[</a:t>
            </a:r>
            <a:r>
              <a:rPr lang="en-US" sz="2000" b="0" strike="noStrike" spc="-1" dirty="0" err="1">
                <a:solidFill>
                  <a:srgbClr val="FF0000"/>
                </a:solidFill>
                <a:latin typeface="Arial"/>
              </a:rPr>
              <a:t>i</a:t>
            </a:r>
            <a:r>
              <a:rPr lang="en-US" sz="2000" b="0" strike="noStrike" spc="-1" dirty="0">
                <a:solidFill>
                  <a:srgbClr val="FF0000"/>
                </a:solidFill>
                <a:latin typeface="Arial"/>
              </a:rPr>
              <a:t>]&lt;=a[i+1], for all 0 &lt;= </a:t>
            </a:r>
            <a:r>
              <a:rPr lang="en-US" sz="2000" b="0" strike="noStrike" spc="-1" dirty="0" err="1">
                <a:solidFill>
                  <a:srgbClr val="FF0000"/>
                </a:solidFill>
                <a:latin typeface="Arial"/>
              </a:rPr>
              <a:t>i</a:t>
            </a:r>
            <a:r>
              <a:rPr lang="en-US" sz="2000" b="0" strike="noStrike" spc="-1" dirty="0">
                <a:solidFill>
                  <a:srgbClr val="FF0000"/>
                </a:solidFill>
                <a:latin typeface="Arial"/>
              </a:rPr>
              <a:t> &lt; a.length-1</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endParaRPr lang="en-US" sz="2000" b="0" strike="noStrike" spc="-1" dirty="0">
              <a:latin typeface="Arial"/>
            </a:endParaRPr>
          </a:p>
        </p:txBody>
      </p:sp>
      <p:sp>
        <p:nvSpPr>
          <p:cNvPr id="40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BABEE83-6F61-428E-84CB-A89A531A03D9}" type="slidenum">
              <a:rPr lang="en-US" sz="1200" b="0" strike="noStrike" spc="-1">
                <a:solidFill>
                  <a:srgbClr val="000000"/>
                </a:solidFill>
                <a:latin typeface="Arial"/>
                <a:ea typeface="MS PGothic"/>
              </a:rPr>
              <a:t>35</a:t>
            </a:fld>
            <a:endParaRPr lang="en-U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1196975" y="696913"/>
            <a:ext cx="4641850" cy="3481387"/>
          </a:xfrm>
          <a:prstGeom prst="rect">
            <a:avLst/>
          </a:prstGeom>
        </p:spPr>
      </p:sp>
      <p:sp>
        <p:nvSpPr>
          <p:cNvPr id="408" name="PlaceHolder 2"/>
          <p:cNvSpPr>
            <a:spLocks noGrp="1"/>
          </p:cNvSpPr>
          <p:nvPr>
            <p:ph type="body"/>
          </p:nvPr>
        </p:nvSpPr>
        <p:spPr>
          <a:xfrm>
            <a:off x="703440" y="4410000"/>
            <a:ext cx="5627160" cy="4176360"/>
          </a:xfrm>
          <a:prstGeom prst="rect">
            <a:avLst/>
          </a:prstGeom>
        </p:spPr>
        <p:txBody>
          <a:bodyPr lIns="93240" tIns="46800" rIns="93240" bIns="46800"/>
          <a:lstStyle/>
          <a:p>
            <a:pPr marL="216000" indent="-216000">
              <a:lnSpc>
                <a:spcPct val="80000"/>
              </a:lnSpc>
            </a:pPr>
            <a:r>
              <a:rPr lang="en-US" sz="2000" b="0" strike="noStrike" spc="-1" dirty="0">
                <a:solidFill>
                  <a:srgbClr val="FF0000"/>
                </a:solidFill>
                <a:latin typeface="Arial"/>
              </a:rPr>
              <a:t>requires: a non-null</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modifies: a </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effects: a is sorted, a[</a:t>
            </a:r>
            <a:r>
              <a:rPr lang="en-US" sz="2000" b="0" strike="noStrike" spc="-1" dirty="0" err="1">
                <a:solidFill>
                  <a:srgbClr val="FF0000"/>
                </a:solidFill>
                <a:latin typeface="Arial"/>
              </a:rPr>
              <a:t>i</a:t>
            </a:r>
            <a:r>
              <a:rPr lang="en-US" sz="2000" b="0" strike="noStrike" spc="-1" dirty="0">
                <a:solidFill>
                  <a:srgbClr val="FF0000"/>
                </a:solidFill>
                <a:latin typeface="Arial"/>
              </a:rPr>
              <a:t>]&lt;=a[i+1], for all 0 &lt;= </a:t>
            </a:r>
            <a:r>
              <a:rPr lang="en-US" sz="2000" b="0" strike="noStrike" spc="-1" dirty="0" err="1">
                <a:solidFill>
                  <a:srgbClr val="FF0000"/>
                </a:solidFill>
                <a:latin typeface="Arial"/>
              </a:rPr>
              <a:t>i</a:t>
            </a:r>
            <a:r>
              <a:rPr lang="en-US" sz="2000" b="0" strike="noStrike" spc="-1" dirty="0">
                <a:solidFill>
                  <a:srgbClr val="FF0000"/>
                </a:solidFill>
                <a:latin typeface="Arial"/>
              </a:rPr>
              <a:t> &lt; a.length-1</a:t>
            </a:r>
            <a:endParaRPr lang="en-US" sz="2000" b="0" strike="noStrike" spc="-1" dirty="0">
              <a:latin typeface="Arial"/>
            </a:endParaRPr>
          </a:p>
          <a:p>
            <a:pPr marL="216000" indent="-216000">
              <a:lnSpc>
                <a:spcPct val="80000"/>
              </a:lnSpc>
            </a:pPr>
            <a:r>
              <a:rPr lang="en-US" sz="2000" b="0" strike="noStrike" spc="-1" dirty="0">
                <a:solidFill>
                  <a:srgbClr val="FF0000"/>
                </a:solidFill>
                <a:latin typeface="Arial"/>
              </a:rPr>
              <a:t>returns: none</a:t>
            </a:r>
            <a:endParaRPr lang="en-US" sz="2000" b="0" strike="noStrike" spc="-1" dirty="0">
              <a:latin typeface="Arial"/>
            </a:endParaRPr>
          </a:p>
          <a:p>
            <a:pPr marL="216000" indent="-216000">
              <a:lnSpc>
                <a:spcPct val="80000"/>
              </a:lnSpc>
            </a:pPr>
            <a:endParaRPr lang="en-US" sz="2000" b="0" strike="noStrike" spc="-1" dirty="0">
              <a:latin typeface="Arial"/>
            </a:endParaRPr>
          </a:p>
        </p:txBody>
      </p:sp>
      <p:sp>
        <p:nvSpPr>
          <p:cNvPr id="40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BABEE83-6F61-428E-84CB-A89A531A03D9}" type="slidenum">
              <a:rPr lang="en-US" sz="1200" b="0" strike="noStrike" spc="-1">
                <a:solidFill>
                  <a:srgbClr val="000000"/>
                </a:solidFill>
                <a:latin typeface="Arial"/>
                <a:ea typeface="MS PGothic"/>
              </a:rPr>
              <a:t>36</a:t>
            </a:fld>
            <a:endParaRPr lang="en-US" sz="1200" b="0" strike="noStrike" spc="-1">
              <a:latin typeface="Times New Roman"/>
            </a:endParaRPr>
          </a:p>
        </p:txBody>
      </p:sp>
    </p:spTree>
    <p:extLst>
      <p:ext uri="{BB962C8B-B14F-4D97-AF65-F5344CB8AC3E}">
        <p14:creationId xmlns:p14="http://schemas.microsoft.com/office/powerpoint/2010/main" val="3800866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noRot="1" noChangeAspect="1"/>
          </p:cNvSpPr>
          <p:nvPr>
            <p:ph type="sldImg"/>
          </p:nvPr>
        </p:nvSpPr>
        <p:spPr>
          <a:xfrm>
            <a:off x="1196975" y="696913"/>
            <a:ext cx="4641850" cy="3481387"/>
          </a:xfrm>
          <a:prstGeom prst="rect">
            <a:avLst/>
          </a:prstGeom>
        </p:spPr>
      </p:sp>
      <p:sp>
        <p:nvSpPr>
          <p:cNvPr id="41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1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A5123AA-A9EA-414A-B60A-58986D74AFBC}" type="slidenum">
              <a:rPr lang="en-US" sz="1200" b="0" strike="noStrike" spc="-1">
                <a:solidFill>
                  <a:srgbClr val="000000"/>
                </a:solidFill>
                <a:latin typeface="Arial"/>
                <a:ea typeface="MS PGothic"/>
              </a:rPr>
              <a:t>37</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noRot="1" noChangeAspect="1"/>
          </p:cNvSpPr>
          <p:nvPr>
            <p:ph type="sldImg"/>
          </p:nvPr>
        </p:nvSpPr>
        <p:spPr>
          <a:xfrm>
            <a:off x="1196975" y="696913"/>
            <a:ext cx="4641850" cy="3481387"/>
          </a:xfrm>
          <a:prstGeom prst="rect">
            <a:avLst/>
          </a:prstGeom>
        </p:spPr>
      </p:sp>
      <p:sp>
        <p:nvSpPr>
          <p:cNvPr id="41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Wordy, </a:t>
            </a:r>
          </a:p>
        </p:txBody>
      </p:sp>
      <p:sp>
        <p:nvSpPr>
          <p:cNvPr id="41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69A1B7F-9175-486B-B312-A7F9401551B3}" type="slidenum">
              <a:rPr lang="en-US" sz="1200" b="0" strike="noStrike" spc="-1">
                <a:solidFill>
                  <a:srgbClr val="000000"/>
                </a:solidFill>
                <a:latin typeface="Arial"/>
                <a:ea typeface="MS PGothic"/>
              </a:rPr>
              <a:t>38</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1196975" y="696913"/>
            <a:ext cx="4641850" cy="3481387"/>
          </a:xfrm>
          <a:prstGeom prst="rect">
            <a:avLst/>
          </a:prstGeom>
        </p:spPr>
      </p:sp>
      <p:sp>
        <p:nvSpPr>
          <p:cNvPr id="41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Probably should be more explicit about the negative value returned when key is not found if the value is expected to be used.</a:t>
            </a:r>
          </a:p>
          <a:p>
            <a:endParaRPr lang="en-US" sz="2000" b="0" strike="noStrike" spc="-1" dirty="0">
              <a:latin typeface="Arial"/>
            </a:endParaRPr>
          </a:p>
        </p:txBody>
      </p:sp>
      <p:sp>
        <p:nvSpPr>
          <p:cNvPr id="41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AB118CC-2F8A-4A63-B26B-46346C8427F7}" type="slidenum">
              <a:rPr lang="en-US" sz="1200" b="0" strike="noStrike" spc="-1">
                <a:solidFill>
                  <a:srgbClr val="000000"/>
                </a:solidFill>
                <a:latin typeface="Arial"/>
                <a:ea typeface="MS PGothic"/>
              </a:rPr>
              <a:t>39</a:t>
            </a:fld>
            <a:endParaRPr lang="en-US" sz="1200" b="0" strike="noStrike" spc="-1">
              <a:latin typeface="Times New Roman"/>
            </a:endParaRPr>
          </a:p>
        </p:txBody>
      </p:sp>
    </p:spTree>
    <p:extLst>
      <p:ext uri="{BB962C8B-B14F-4D97-AF65-F5344CB8AC3E}">
        <p14:creationId xmlns:p14="http://schemas.microsoft.com/office/powerpoint/2010/main" val="3028014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1196975" y="696913"/>
            <a:ext cx="4641850" cy="3481387"/>
          </a:xfrm>
          <a:prstGeom prst="rect">
            <a:avLst/>
          </a:prstGeom>
        </p:spPr>
      </p:sp>
      <p:sp>
        <p:nvSpPr>
          <p:cNvPr id="41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More explicit about the negative value returned when key is not found if the value is expected to be used.</a:t>
            </a:r>
          </a:p>
          <a:p>
            <a:endParaRPr lang="en-US" sz="2000" b="0" strike="noStrike" spc="-1" dirty="0">
              <a:latin typeface="Arial"/>
            </a:endParaRPr>
          </a:p>
          <a:p>
            <a:endParaRPr lang="en-US" sz="2000" b="0" strike="noStrike" spc="-1" dirty="0">
              <a:latin typeface="Arial"/>
            </a:endParaRPr>
          </a:p>
        </p:txBody>
      </p:sp>
      <p:sp>
        <p:nvSpPr>
          <p:cNvPr id="41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AB118CC-2F8A-4A63-B26B-46346C8427F7}" type="slidenum">
              <a:rPr lang="en-US" sz="1200" b="0" strike="noStrike" spc="-1">
                <a:solidFill>
                  <a:srgbClr val="000000"/>
                </a:solidFill>
                <a:latin typeface="Arial"/>
                <a:ea typeface="MS PGothic"/>
              </a:rPr>
              <a:t>40</a:t>
            </a:fld>
            <a:endParaRPr lang="en-US" sz="1200" b="0" strike="noStrike" spc="-1">
              <a:latin typeface="Times New Roman"/>
            </a:endParaRPr>
          </a:p>
        </p:txBody>
      </p:sp>
    </p:spTree>
    <p:extLst>
      <p:ext uri="{BB962C8B-B14F-4D97-AF65-F5344CB8AC3E}">
        <p14:creationId xmlns:p14="http://schemas.microsoft.com/office/powerpoint/2010/main" val="323608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1196975" y="696913"/>
            <a:ext cx="4641850" cy="3481387"/>
          </a:xfrm>
          <a:prstGeom prst="rect">
            <a:avLst/>
          </a:prstGeom>
        </p:spPr>
      </p:sp>
      <p:sp>
        <p:nvSpPr>
          <p:cNvPr id="33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3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3E8BC60-7DC9-484B-A660-3DF8BFABC724}" type="slidenum">
              <a:rPr lang="en-US" sz="1200" b="0" strike="noStrike" spc="-1">
                <a:solidFill>
                  <a:srgbClr val="000000"/>
                </a:solidFill>
                <a:latin typeface="Arial"/>
                <a:ea typeface="MS PGothic"/>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1196975" y="696913"/>
            <a:ext cx="4641850" cy="3481387"/>
          </a:xfrm>
          <a:prstGeom prst="rect">
            <a:avLst/>
          </a:prstGeom>
        </p:spPr>
      </p:sp>
      <p:sp>
        <p:nvSpPr>
          <p:cNvPr id="41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More explicit and precise about the negative value returned when key is not found if the value is expected to be used.</a:t>
            </a:r>
          </a:p>
          <a:p>
            <a:endParaRPr lang="en-US" sz="2000" b="0" strike="noStrike" spc="-1" dirty="0">
              <a:latin typeface="Arial"/>
            </a:endParaRPr>
          </a:p>
          <a:p>
            <a:r>
              <a:rPr lang="en-US" sz="2000" b="0" strike="noStrike" spc="-1" dirty="0">
                <a:latin typeface="Arial"/>
              </a:rPr>
              <a:t>e.g., </a:t>
            </a:r>
          </a:p>
          <a:p>
            <a:endParaRPr lang="en-US" sz="2000" b="0" strike="noStrike" spc="-1" dirty="0">
              <a:latin typeface="Arial"/>
            </a:endParaRPr>
          </a:p>
          <a:p>
            <a:r>
              <a:rPr lang="en-US" sz="2000" b="0" strike="noStrike" spc="-1" dirty="0">
                <a:latin typeface="Arial"/>
              </a:rPr>
              <a:t>(- j - 1) </a:t>
            </a:r>
            <a:r>
              <a:rPr lang="en-US" sz="2000" b="0" strike="noStrike" spc="-1" dirty="0" err="1">
                <a:latin typeface="Arial"/>
              </a:rPr>
              <a:t>s.t.</a:t>
            </a:r>
            <a:r>
              <a:rPr lang="en-US" sz="2000" b="0" strike="noStrike" spc="-1" dirty="0">
                <a:latin typeface="Arial"/>
              </a:rPr>
              <a:t> for all 0 &lt;= k &lt; j. a[k] &lt; key, and for all j &lt;= k &lt; </a:t>
            </a:r>
            <a:r>
              <a:rPr lang="en-US" sz="2000" b="0" strike="noStrike" spc="-1" dirty="0" err="1">
                <a:latin typeface="Arial"/>
              </a:rPr>
              <a:t>a.length</a:t>
            </a:r>
            <a:r>
              <a:rPr lang="en-US" sz="2000" b="0" strike="noStrike" spc="-1" dirty="0">
                <a:latin typeface="Arial"/>
              </a:rPr>
              <a:t>. key &lt; a[k]</a:t>
            </a:r>
          </a:p>
          <a:p>
            <a:r>
              <a:rPr lang="en-US" sz="2000" b="0" strike="noStrike" spc="-1" dirty="0">
                <a:latin typeface="Arial"/>
              </a:rPr>
              <a:t> </a:t>
            </a:r>
          </a:p>
          <a:p>
            <a:r>
              <a:rPr lang="en-US" sz="2000" b="0" strike="noStrike" spc="-1" dirty="0">
                <a:latin typeface="Arial"/>
              </a:rPr>
              <a:t>OR (since a is sorted)</a:t>
            </a:r>
          </a:p>
          <a:p>
            <a:endParaRPr lang="en-US" sz="20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dirty="0">
                <a:latin typeface="+mn-lt"/>
              </a:rPr>
              <a:t>(- j - 1) </a:t>
            </a:r>
            <a:r>
              <a:rPr lang="en-US" sz="2000" b="0" strike="noStrike" spc="-1" dirty="0" err="1">
                <a:latin typeface="+mn-lt"/>
              </a:rPr>
              <a:t>s.t.</a:t>
            </a:r>
            <a:r>
              <a:rPr lang="en-US" sz="2000" b="0" strike="noStrike" spc="-1" dirty="0">
                <a:latin typeface="+mn-lt"/>
              </a:rPr>
              <a:t> (a[j-1] &lt; key or j = 0) and (key &lt; a[j] or j = </a:t>
            </a:r>
            <a:r>
              <a:rPr lang="en-US" sz="2000" b="0" strike="noStrike" spc="-1" dirty="0" err="1">
                <a:latin typeface="+mn-lt"/>
              </a:rPr>
              <a:t>a.length</a:t>
            </a:r>
            <a:r>
              <a:rPr lang="en-US" sz="2000" b="0" strike="noStrike" spc="-1" dirty="0">
                <a:latin typeface="+mn-lt"/>
              </a:rPr>
              <a:t>)</a:t>
            </a:r>
          </a:p>
          <a:p>
            <a:endParaRPr lang="en-US" sz="2000" b="0" strike="noStrike" spc="-1" dirty="0">
              <a:latin typeface="Arial"/>
            </a:endParaRPr>
          </a:p>
        </p:txBody>
      </p:sp>
      <p:sp>
        <p:nvSpPr>
          <p:cNvPr id="41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AB118CC-2F8A-4A63-B26B-46346C8427F7}" type="slidenum">
              <a:rPr lang="en-US" sz="1200" b="0" strike="noStrike" spc="-1">
                <a:solidFill>
                  <a:srgbClr val="000000"/>
                </a:solidFill>
                <a:latin typeface="Arial"/>
                <a:ea typeface="MS PGothic"/>
              </a:rPr>
              <a:t>41</a:t>
            </a:fld>
            <a:endParaRPr lang="en-US" sz="12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noRot="1" noChangeAspect="1"/>
          </p:cNvSpPr>
          <p:nvPr>
            <p:ph type="sldImg"/>
          </p:nvPr>
        </p:nvSpPr>
        <p:spPr>
          <a:xfrm>
            <a:off x="1196975" y="696913"/>
            <a:ext cx="4641850" cy="3481387"/>
          </a:xfrm>
          <a:prstGeom prst="rect">
            <a:avLst/>
          </a:prstGeom>
        </p:spPr>
      </p:sp>
      <p:sp>
        <p:nvSpPr>
          <p:cNvPr id="42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RULE: When the program fails, it is a lot better to fail early and informatively, than continue execution and fail later inexplicably.</a:t>
            </a:r>
          </a:p>
        </p:txBody>
      </p:sp>
      <p:sp>
        <p:nvSpPr>
          <p:cNvPr id="42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014348C-301E-4901-889D-9165BEBAF7D1}" type="slidenum">
              <a:rPr lang="en-US" sz="1200" b="0" strike="noStrike" spc="-1">
                <a:solidFill>
                  <a:srgbClr val="000000"/>
                </a:solidFill>
                <a:latin typeface="Arial"/>
                <a:ea typeface="MS PGothic"/>
              </a:rPr>
              <a:t>42</a:t>
            </a:fld>
            <a:endParaRPr lang="en-US" sz="1200" b="0" strike="noStrike" spc="-1">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noRot="1" noChangeAspect="1"/>
          </p:cNvSpPr>
          <p:nvPr>
            <p:ph type="sldImg"/>
          </p:nvPr>
        </p:nvSpPr>
        <p:spPr>
          <a:xfrm>
            <a:off x="1196975" y="696913"/>
            <a:ext cx="4641850" cy="3481387"/>
          </a:xfrm>
          <a:prstGeom prst="rect">
            <a:avLst/>
          </a:prstGeom>
        </p:spPr>
      </p:sp>
      <p:sp>
        <p:nvSpPr>
          <p:cNvPr id="42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2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CD1F23F-F3BB-434C-ADD2-DF0D9A6C7B76}" type="slidenum">
              <a:rPr lang="en-US" sz="1200" b="0" strike="noStrike" spc="-1">
                <a:solidFill>
                  <a:srgbClr val="000000"/>
                </a:solidFill>
                <a:latin typeface="Arial"/>
                <a:ea typeface="MS PGothic"/>
              </a:rPr>
              <a:t>43</a:t>
            </a:fld>
            <a:endParaRPr lang="en-US" sz="1200" b="0" strike="noStrike" spc="-1">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noRot="1" noChangeAspect="1"/>
          </p:cNvSpPr>
          <p:nvPr>
            <p:ph type="sldImg"/>
          </p:nvPr>
        </p:nvSpPr>
        <p:spPr>
          <a:xfrm>
            <a:off x="1196975" y="696913"/>
            <a:ext cx="4641850" cy="3481387"/>
          </a:xfrm>
          <a:prstGeom prst="rect">
            <a:avLst/>
          </a:prstGeom>
        </p:spPr>
      </p:sp>
      <p:sp>
        <p:nvSpPr>
          <p:cNvPr id="42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Neither is machine-checkable.</a:t>
            </a:r>
          </a:p>
        </p:txBody>
      </p:sp>
      <p:sp>
        <p:nvSpPr>
          <p:cNvPr id="43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D625286-7E87-4C59-9F6B-02E988F21EFD}" type="slidenum">
              <a:rPr lang="en-US" sz="1200" b="0" strike="noStrike" spc="-1">
                <a:solidFill>
                  <a:srgbClr val="000000"/>
                </a:solidFill>
                <a:latin typeface="Arial"/>
                <a:ea typeface="MS PGothic"/>
              </a:rPr>
              <a:t>44</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noRot="1" noChangeAspect="1"/>
          </p:cNvSpPr>
          <p:nvPr>
            <p:ph type="sldImg"/>
          </p:nvPr>
        </p:nvSpPr>
        <p:spPr>
          <a:xfrm>
            <a:off x="1196975" y="696913"/>
            <a:ext cx="4641850" cy="3481387"/>
          </a:xfrm>
          <a:prstGeom prst="rect">
            <a:avLst/>
          </a:prstGeom>
        </p:spPr>
      </p:sp>
      <p:sp>
        <p:nvSpPr>
          <p:cNvPr id="43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The Verifying compiler!</a:t>
            </a:r>
          </a:p>
        </p:txBody>
      </p:sp>
      <p:sp>
        <p:nvSpPr>
          <p:cNvPr id="43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FFA3D07-6E8E-4518-83B8-53CF8CC5935C}" type="slidenum">
              <a:rPr lang="en-US" sz="1200" b="0" strike="noStrike" spc="-1">
                <a:solidFill>
                  <a:srgbClr val="000000"/>
                </a:solidFill>
                <a:latin typeface="Arial"/>
                <a:ea typeface="MS PGothic"/>
              </a:rPr>
              <a:t>45</a:t>
            </a:fld>
            <a:endParaRPr lang="en-US" sz="1200" b="0" strike="noStrike" spc="-1">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1196975" y="696913"/>
            <a:ext cx="4641850" cy="3481387"/>
          </a:xfrm>
          <a:prstGeom prst="rect">
            <a:avLst/>
          </a:prstGeom>
        </p:spPr>
      </p:sp>
      <p:sp>
        <p:nvSpPr>
          <p:cNvPr id="43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Sorted is a helper predicate</a:t>
            </a:r>
          </a:p>
          <a:p>
            <a:r>
              <a:rPr lang="en-US" sz="2000" b="0" strike="noStrike" spc="-1" dirty="0">
                <a:latin typeface="Arial"/>
              </a:rPr>
              <a:t>See </a:t>
            </a:r>
            <a:r>
              <a:rPr lang="en-US" sz="2000" b="0" strike="noStrike" spc="-1" dirty="0" err="1">
                <a:latin typeface="Arial"/>
              </a:rPr>
              <a:t>BinarySearch.dfy</a:t>
            </a:r>
            <a:endParaRPr lang="en-US" sz="2000" b="0" strike="noStrike" spc="-1" dirty="0">
              <a:latin typeface="Arial"/>
            </a:endParaRPr>
          </a:p>
        </p:txBody>
      </p:sp>
      <p:sp>
        <p:nvSpPr>
          <p:cNvPr id="43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718A1A7-27EE-4EAD-9A93-0F9BE924AB5A}" type="slidenum">
              <a:rPr lang="en-US" sz="1200" b="0" strike="noStrike" spc="-1">
                <a:solidFill>
                  <a:srgbClr val="000000"/>
                </a:solidFill>
                <a:latin typeface="Arial"/>
                <a:ea typeface="MS PGothic"/>
              </a:rPr>
              <a:t>46</a:t>
            </a:fld>
            <a:endParaRPr lang="en-US" sz="1200" b="0" strike="noStrike" spc="-1">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1196975" y="696913"/>
            <a:ext cx="4641850" cy="3481387"/>
          </a:xfrm>
          <a:prstGeom prst="rect">
            <a:avLst/>
          </a:prstGeom>
        </p:spPr>
      </p:sp>
      <p:sp>
        <p:nvSpPr>
          <p:cNvPr id="43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Sorted is a helper predicate</a:t>
            </a:r>
          </a:p>
          <a:p>
            <a:r>
              <a:rPr lang="en-US" sz="2000" b="0" strike="noStrike" spc="-1" dirty="0">
                <a:latin typeface="+mn-lt"/>
              </a:rPr>
              <a:t>See </a:t>
            </a:r>
            <a:r>
              <a:rPr lang="en-US" sz="2000" b="0" strike="noStrike" spc="-1" dirty="0" err="1">
                <a:latin typeface="+mn-lt"/>
              </a:rPr>
              <a:t>BinarySearchJava.dfy</a:t>
            </a:r>
            <a:endParaRPr lang="en-US" sz="2000" b="0" strike="noStrike" spc="-1" dirty="0">
              <a:latin typeface="+mn-lt"/>
            </a:endParaRPr>
          </a:p>
        </p:txBody>
      </p:sp>
      <p:sp>
        <p:nvSpPr>
          <p:cNvPr id="43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718A1A7-27EE-4EAD-9A93-0F9BE924AB5A}" type="slidenum">
              <a:rPr lang="en-US" sz="1200" b="0" strike="noStrike" spc="-1">
                <a:solidFill>
                  <a:srgbClr val="000000"/>
                </a:solidFill>
                <a:latin typeface="Arial"/>
                <a:ea typeface="MS PGothic"/>
              </a:rPr>
              <a:t>47</a:t>
            </a:fld>
            <a:endParaRPr lang="en-US" sz="1200" b="0" strike="noStrike" spc="-1">
              <a:latin typeface="Times New Roman"/>
            </a:endParaRPr>
          </a:p>
        </p:txBody>
      </p:sp>
    </p:spTree>
    <p:extLst>
      <p:ext uri="{BB962C8B-B14F-4D97-AF65-F5344CB8AC3E}">
        <p14:creationId xmlns:p14="http://schemas.microsoft.com/office/powerpoint/2010/main" val="3953427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1196975" y="696913"/>
            <a:ext cx="4641850" cy="3481387"/>
          </a:xfrm>
          <a:prstGeom prst="rect">
            <a:avLst/>
          </a:prstGeom>
        </p:spPr>
      </p:sp>
      <p:sp>
        <p:nvSpPr>
          <p:cNvPr id="43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Sorted is a helper predicate</a:t>
            </a:r>
          </a:p>
          <a:p>
            <a:r>
              <a:rPr lang="en-US" sz="2000" b="0" strike="noStrike" spc="-1" dirty="0">
                <a:latin typeface="+mn-lt"/>
              </a:rPr>
              <a:t>See </a:t>
            </a:r>
            <a:r>
              <a:rPr lang="en-US" sz="2000" b="0" strike="noStrike" spc="-1" dirty="0" err="1">
                <a:latin typeface="+mn-lt"/>
              </a:rPr>
              <a:t>BinarySearchJavaAlt.dfy</a:t>
            </a:r>
            <a:endParaRPr lang="en-US" sz="2000" b="0" strike="noStrike" spc="-1" dirty="0">
              <a:latin typeface="+mn-lt"/>
            </a:endParaRPr>
          </a:p>
          <a:p>
            <a:endParaRPr lang="en-US" sz="2000" b="0" strike="noStrike" spc="-1" dirty="0">
              <a:latin typeface="+mn-lt"/>
            </a:endParaRPr>
          </a:p>
          <a:p>
            <a:r>
              <a:rPr lang="en-US" sz="2000" b="0" strike="noStrike" spc="-1" dirty="0">
                <a:latin typeface="+mn-lt"/>
              </a:rPr>
              <a:t>// We want to say a[-index-2] &lt; key &lt; a[-index-1],</a:t>
            </a:r>
          </a:p>
          <a:p>
            <a:r>
              <a:rPr lang="en-US" sz="2000" b="0" strike="noStrike" spc="-1" dirty="0">
                <a:latin typeface="+mn-lt"/>
              </a:rPr>
              <a:t>// but we have to consider -index-2 = -1 and -index-1 = </a:t>
            </a:r>
            <a:r>
              <a:rPr lang="en-US" sz="2000" b="0" strike="noStrike" spc="-1" dirty="0" err="1">
                <a:latin typeface="+mn-lt"/>
              </a:rPr>
              <a:t>a.Length</a:t>
            </a:r>
            <a:r>
              <a:rPr lang="en-US" sz="2000" b="0" strike="noStrike" spc="-1" dirty="0">
                <a:latin typeface="+mn-lt"/>
              </a:rPr>
              <a:t> as special cases.</a:t>
            </a:r>
          </a:p>
          <a:p>
            <a:endParaRPr lang="en-US" sz="2000" b="0" strike="noStrike" spc="-1" dirty="0">
              <a:latin typeface="+mn-lt"/>
            </a:endParaRPr>
          </a:p>
        </p:txBody>
      </p:sp>
      <p:sp>
        <p:nvSpPr>
          <p:cNvPr id="43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718A1A7-27EE-4EAD-9A93-0F9BE924AB5A}" type="slidenum">
              <a:rPr lang="en-US" sz="1200" b="0" strike="noStrike" spc="-1">
                <a:solidFill>
                  <a:srgbClr val="000000"/>
                </a:solidFill>
                <a:latin typeface="Arial"/>
                <a:ea typeface="MS PGothic"/>
              </a:rPr>
              <a:t>48</a:t>
            </a:fld>
            <a:endParaRPr lang="en-US" sz="1200" b="0" strike="noStrike" spc="-1">
              <a:latin typeface="Times New Roman"/>
            </a:endParaRPr>
          </a:p>
        </p:txBody>
      </p:sp>
    </p:spTree>
    <p:extLst>
      <p:ext uri="{BB962C8B-B14F-4D97-AF65-F5344CB8AC3E}">
        <p14:creationId xmlns:p14="http://schemas.microsoft.com/office/powerpoint/2010/main" val="1969297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noRot="1" noChangeAspect="1"/>
          </p:cNvSpPr>
          <p:nvPr>
            <p:ph type="sldImg"/>
          </p:nvPr>
        </p:nvSpPr>
        <p:spPr>
          <a:xfrm>
            <a:off x="1196975" y="696913"/>
            <a:ext cx="4641850" cy="3481387"/>
          </a:xfrm>
          <a:prstGeom prst="rect">
            <a:avLst/>
          </a:prstGeom>
        </p:spPr>
      </p:sp>
      <p:sp>
        <p:nvSpPr>
          <p:cNvPr id="43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Python has recently added optional type signatures</a:t>
            </a:r>
          </a:p>
          <a:p>
            <a:endParaRPr lang="en-US" sz="2000" b="0" strike="noStrike" spc="-1" dirty="0">
              <a:latin typeface="Arial"/>
            </a:endParaRPr>
          </a:p>
          <a:p>
            <a:r>
              <a:rPr lang="en-US" sz="2000" b="0" strike="noStrike" spc="-1" dirty="0">
                <a:latin typeface="Arial"/>
              </a:rPr>
              <a:t>Very difficult to figure what’s going on.</a:t>
            </a:r>
          </a:p>
          <a:p>
            <a:r>
              <a:rPr lang="en-US" sz="2000" b="0" strike="noStrike" spc="-1" dirty="0">
                <a:latin typeface="Arial"/>
              </a:rPr>
              <a:t>Are item and lst2[</a:t>
            </a:r>
            <a:r>
              <a:rPr lang="en-US" sz="2000" b="0" strike="noStrike" spc="-1" dirty="0" err="1">
                <a:latin typeface="Arial"/>
              </a:rPr>
              <a:t>i</a:t>
            </a:r>
            <a:r>
              <a:rPr lang="en-US" sz="2000" b="0" strike="noStrike" spc="-1" dirty="0">
                <a:latin typeface="Arial"/>
              </a:rPr>
              <a:t>] both numeric, strings?</a:t>
            </a:r>
          </a:p>
          <a:p>
            <a:endParaRPr lang="en-US" sz="2000" b="0" strike="noStrike" spc="-1" dirty="0">
              <a:latin typeface="Arial"/>
            </a:endParaRPr>
          </a:p>
          <a:p>
            <a:r>
              <a:rPr lang="en-US" sz="2000" b="0" strike="noStrike" spc="-1" dirty="0">
                <a:latin typeface="+mn-lt"/>
              </a:rPr>
              <a:t>Start spec with adding  type signature</a:t>
            </a:r>
          </a:p>
          <a:p>
            <a:pPr marL="216000" indent="-216000">
              <a:lnSpc>
                <a:spcPct val="100000"/>
              </a:lnSpc>
            </a:pPr>
            <a:r>
              <a:rPr lang="en-US" sz="2000" b="0" strike="noStrike" spc="-1" dirty="0">
                <a:latin typeface="+mn-lt"/>
                <a:ea typeface="Arial"/>
              </a:rPr>
              <a:t>Could be nontrivial… What’s the type signature?</a:t>
            </a:r>
            <a:endParaRPr lang="en-US" sz="2000" b="0" strike="noStrike" spc="-1" dirty="0">
              <a:latin typeface="+mn-lt"/>
            </a:endParaRPr>
          </a:p>
          <a:p>
            <a:r>
              <a:rPr lang="en-US" sz="2000" b="0" strike="noStrike" spc="-1" dirty="0">
                <a:latin typeface="Arial"/>
              </a:rPr>
              <a:t>What types are expected by function</a:t>
            </a:r>
          </a:p>
        </p:txBody>
      </p:sp>
      <p:sp>
        <p:nvSpPr>
          <p:cNvPr id="43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BD71A6C-D5ED-4D2A-892C-E33D2365C825}" type="slidenum">
              <a:rPr lang="en-US" sz="1200" b="0" strike="noStrike" spc="-1">
                <a:solidFill>
                  <a:srgbClr val="000000"/>
                </a:solidFill>
                <a:latin typeface="Arial"/>
                <a:ea typeface="MS PGothic"/>
              </a:rPr>
              <a:t>49</a:t>
            </a:fld>
            <a:endParaRPr lang="en-US" sz="1200" b="0" strike="noStrike" spc="-1">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noRot="1" noChangeAspect="1"/>
          </p:cNvSpPr>
          <p:nvPr>
            <p:ph type="sldImg"/>
          </p:nvPr>
        </p:nvSpPr>
        <p:spPr>
          <a:xfrm>
            <a:off x="1196975" y="696913"/>
            <a:ext cx="4641850" cy="3481387"/>
          </a:xfrm>
          <a:prstGeom prst="rect">
            <a:avLst/>
          </a:prstGeom>
        </p:spPr>
      </p:sp>
      <p:sp>
        <p:nvSpPr>
          <p:cNvPr id="44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Makes sense to write the spec that best matches your intention when writing the code. Our intention was to have two lists of integers and add them.</a:t>
            </a:r>
          </a:p>
          <a:p>
            <a:endParaRPr lang="en-US" sz="2000" b="0" strike="noStrike" spc="-1" dirty="0">
              <a:latin typeface="Arial"/>
            </a:endParaRPr>
          </a:p>
          <a:p>
            <a:r>
              <a:rPr lang="en-US" sz="2000" b="0" strike="noStrike" spc="-1" dirty="0">
                <a:latin typeface="Arial"/>
              </a:rPr>
              <a:t>Requires: </a:t>
            </a:r>
            <a:r>
              <a:rPr lang="en-US" sz="2000" b="0" strike="noStrike" spc="-1" dirty="0" err="1">
                <a:latin typeface="Arial"/>
              </a:rPr>
              <a:t>len</a:t>
            </a:r>
            <a:r>
              <a:rPr lang="en-US" sz="2000" b="0" strike="noStrike" spc="-1" dirty="0">
                <a:latin typeface="Arial"/>
              </a:rPr>
              <a:t>(lst1) &lt;=  lst2, and elements of numeric or string type, all elements of both belong to same type</a:t>
            </a:r>
          </a:p>
          <a:p>
            <a:r>
              <a:rPr lang="en-US" sz="2000" b="0" strike="noStrike" spc="-1" dirty="0">
                <a:latin typeface="Arial"/>
              </a:rPr>
              <a:t>Modifies: none</a:t>
            </a:r>
          </a:p>
          <a:p>
            <a:r>
              <a:rPr lang="en-US" sz="2000" b="0" strike="noStrike" spc="-1" dirty="0">
                <a:latin typeface="Arial"/>
              </a:rPr>
              <a:t>Effects: none</a:t>
            </a:r>
          </a:p>
          <a:p>
            <a:r>
              <a:rPr lang="en-US" sz="2000" b="0" strike="noStrike" spc="-1" dirty="0">
                <a:latin typeface="Arial"/>
              </a:rPr>
              <a:t>Returns: </a:t>
            </a:r>
            <a:r>
              <a:rPr lang="en-US" sz="1200" b="0" strike="noStrike" spc="-1" dirty="0">
                <a:solidFill>
                  <a:srgbClr val="000000"/>
                </a:solidFill>
                <a:latin typeface="Arial"/>
                <a:ea typeface="MS PGothic"/>
              </a:rPr>
              <a:t>a new list of the same size as lst1, whose </a:t>
            </a:r>
            <a:r>
              <a:rPr lang="en-US" sz="1200" b="0" strike="noStrike" spc="-1" dirty="0" err="1">
                <a:solidFill>
                  <a:srgbClr val="000000"/>
                </a:solidFill>
                <a:latin typeface="Arial"/>
                <a:ea typeface="MS PGothic"/>
              </a:rPr>
              <a:t>i</a:t>
            </a:r>
            <a:r>
              <a:rPr lang="en-US" sz="1200" b="0" strike="noStrike" spc="-1" dirty="0">
                <a:solidFill>
                  <a:srgbClr val="000000"/>
                </a:solidFill>
                <a:latin typeface="Arial"/>
                <a:ea typeface="MS PGothic"/>
              </a:rPr>
              <a:t>-the element is the  sum of the </a:t>
            </a:r>
            <a:r>
              <a:rPr lang="en-US" sz="1200" b="0" strike="noStrike" spc="-1" dirty="0" err="1">
                <a:solidFill>
                  <a:srgbClr val="000000"/>
                </a:solidFill>
                <a:latin typeface="Arial"/>
                <a:ea typeface="MS PGothic"/>
              </a:rPr>
              <a:t>i</a:t>
            </a:r>
            <a:r>
              <a:rPr lang="en-US" sz="1200" b="0" strike="noStrike" spc="-1" dirty="0">
                <a:solidFill>
                  <a:srgbClr val="000000"/>
                </a:solidFill>
                <a:latin typeface="Arial"/>
                <a:ea typeface="MS PGothic"/>
              </a:rPr>
              <a:t>-the elements of </a:t>
            </a:r>
            <a:r>
              <a:rPr lang="en-US" sz="1200" b="1" strike="noStrike" spc="-1" dirty="0">
                <a:solidFill>
                  <a:srgbClr val="000000"/>
                </a:solidFill>
                <a:latin typeface="Arial"/>
                <a:ea typeface="MS PGothic"/>
              </a:rPr>
              <a:t>lst1</a:t>
            </a:r>
            <a:r>
              <a:rPr lang="en-US" sz="1200" b="0" strike="noStrike" spc="-1" dirty="0">
                <a:solidFill>
                  <a:srgbClr val="000000"/>
                </a:solidFill>
                <a:latin typeface="Arial"/>
                <a:ea typeface="MS PGothic"/>
              </a:rPr>
              <a:t> and </a:t>
            </a:r>
            <a:r>
              <a:rPr lang="en-US" sz="1200" b="1" strike="noStrike" spc="-1" dirty="0">
                <a:solidFill>
                  <a:srgbClr val="000000"/>
                </a:solidFill>
                <a:latin typeface="Arial"/>
                <a:ea typeface="MS PGothic"/>
              </a:rPr>
              <a:t>lst2</a:t>
            </a:r>
            <a:endParaRPr lang="en-US" sz="1200" b="0" strike="noStrike" spc="-1" dirty="0">
              <a:latin typeface="Arial"/>
            </a:endParaRPr>
          </a:p>
        </p:txBody>
      </p:sp>
      <p:sp>
        <p:nvSpPr>
          <p:cNvPr id="44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F6FCFEC-2AD4-4C63-AB7B-D8D5096A8FE4}" type="slidenum">
              <a:rPr lang="en-US" sz="1200" b="0" strike="noStrike" spc="-1">
                <a:solidFill>
                  <a:srgbClr val="000000"/>
                </a:solidFill>
                <a:latin typeface="Arial"/>
                <a:ea typeface="MS PGothic"/>
              </a:rPr>
              <a:t>50</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1196975" y="696913"/>
            <a:ext cx="4641850" cy="3481387"/>
          </a:xfrm>
          <a:prstGeom prst="rect">
            <a:avLst/>
          </a:prstGeom>
        </p:spPr>
      </p:sp>
      <p:sp>
        <p:nvSpPr>
          <p:cNvPr id="33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4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09B2B28-1AC7-487D-8803-552D20E5E595}"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noRot="1" noChangeAspect="1"/>
          </p:cNvSpPr>
          <p:nvPr>
            <p:ph type="sldImg"/>
          </p:nvPr>
        </p:nvSpPr>
        <p:spPr>
          <a:xfrm>
            <a:off x="1196975" y="696913"/>
            <a:ext cx="4641850" cy="3481387"/>
          </a:xfrm>
          <a:prstGeom prst="rect">
            <a:avLst/>
          </a:prstGeom>
        </p:spPr>
      </p:sp>
      <p:sp>
        <p:nvSpPr>
          <p:cNvPr id="44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Makes sense to write the spec that best matches your intention when writing the code. Our intention was to have two lists of integers and add them.</a:t>
            </a:r>
          </a:p>
          <a:p>
            <a:endParaRPr lang="en-US" sz="2000" b="0" strike="noStrike" spc="-1" dirty="0">
              <a:latin typeface="Arial"/>
            </a:endParaRPr>
          </a:p>
          <a:p>
            <a:r>
              <a:rPr lang="en-US" sz="2000" b="0" strike="noStrike" spc="-1" dirty="0">
                <a:latin typeface="Arial"/>
              </a:rPr>
              <a:t>Requires: </a:t>
            </a:r>
            <a:r>
              <a:rPr lang="en-US" sz="2000" b="0" strike="noStrike" spc="-1" dirty="0" err="1">
                <a:latin typeface="Arial"/>
              </a:rPr>
              <a:t>len</a:t>
            </a:r>
            <a:r>
              <a:rPr lang="en-US" sz="2000" b="0" strike="noStrike" spc="-1" dirty="0">
                <a:latin typeface="Arial"/>
              </a:rPr>
              <a:t>(lst1) &lt;=  lst2, and elements of numeric or string type, all elements of both belong to same type</a:t>
            </a:r>
          </a:p>
          <a:p>
            <a:r>
              <a:rPr lang="en-US" sz="2000" b="0" strike="noStrike" spc="-1" dirty="0">
                <a:latin typeface="Arial"/>
              </a:rPr>
              <a:t>Modifies: none</a:t>
            </a:r>
          </a:p>
          <a:p>
            <a:r>
              <a:rPr lang="en-US" sz="2000" b="0" strike="noStrike" spc="-1" dirty="0">
                <a:latin typeface="Arial"/>
              </a:rPr>
              <a:t>Effects: none</a:t>
            </a:r>
          </a:p>
          <a:p>
            <a:r>
              <a:rPr lang="en-US" sz="2000" b="0" strike="noStrike" spc="-1" dirty="0">
                <a:latin typeface="Arial"/>
              </a:rPr>
              <a:t>Returns: </a:t>
            </a:r>
            <a:r>
              <a:rPr lang="en-US" sz="1200" b="0" strike="noStrike" spc="-1" dirty="0">
                <a:solidFill>
                  <a:srgbClr val="000000"/>
                </a:solidFill>
                <a:latin typeface="Arial"/>
                <a:ea typeface="MS PGothic"/>
              </a:rPr>
              <a:t>a new list of the same size as lst1, whose </a:t>
            </a:r>
            <a:r>
              <a:rPr lang="en-US" sz="1200" b="0" strike="noStrike" spc="-1" dirty="0" err="1">
                <a:solidFill>
                  <a:srgbClr val="000000"/>
                </a:solidFill>
                <a:latin typeface="Arial"/>
                <a:ea typeface="MS PGothic"/>
              </a:rPr>
              <a:t>i</a:t>
            </a:r>
            <a:r>
              <a:rPr lang="en-US" sz="1200" b="0" strike="noStrike" spc="-1" dirty="0">
                <a:solidFill>
                  <a:srgbClr val="000000"/>
                </a:solidFill>
                <a:latin typeface="Arial"/>
                <a:ea typeface="MS PGothic"/>
              </a:rPr>
              <a:t>-the element is the  sum of the </a:t>
            </a:r>
            <a:r>
              <a:rPr lang="en-US" sz="1200" b="0" strike="noStrike" spc="-1" dirty="0" err="1">
                <a:solidFill>
                  <a:srgbClr val="000000"/>
                </a:solidFill>
                <a:latin typeface="Arial"/>
                <a:ea typeface="MS PGothic"/>
              </a:rPr>
              <a:t>i</a:t>
            </a:r>
            <a:r>
              <a:rPr lang="en-US" sz="1200" b="0" strike="noStrike" spc="-1" dirty="0">
                <a:solidFill>
                  <a:srgbClr val="000000"/>
                </a:solidFill>
                <a:latin typeface="Arial"/>
                <a:ea typeface="MS PGothic"/>
              </a:rPr>
              <a:t>-the elements of </a:t>
            </a:r>
            <a:r>
              <a:rPr lang="en-US" sz="1200" b="1" strike="noStrike" spc="-1" dirty="0">
                <a:solidFill>
                  <a:srgbClr val="000000"/>
                </a:solidFill>
                <a:latin typeface="Arial"/>
                <a:ea typeface="MS PGothic"/>
              </a:rPr>
              <a:t>lst1</a:t>
            </a:r>
            <a:r>
              <a:rPr lang="en-US" sz="1200" b="0" strike="noStrike" spc="-1" dirty="0">
                <a:solidFill>
                  <a:srgbClr val="000000"/>
                </a:solidFill>
                <a:latin typeface="Arial"/>
                <a:ea typeface="MS PGothic"/>
              </a:rPr>
              <a:t> and </a:t>
            </a:r>
            <a:r>
              <a:rPr lang="en-US" sz="1200" b="1" strike="noStrike" spc="-1" dirty="0">
                <a:solidFill>
                  <a:srgbClr val="000000"/>
                </a:solidFill>
                <a:latin typeface="Arial"/>
                <a:ea typeface="MS PGothic"/>
              </a:rPr>
              <a:t>lst2</a:t>
            </a:r>
            <a:endParaRPr lang="en-US" sz="1200" b="0" strike="noStrike" spc="-1" dirty="0">
              <a:latin typeface="Arial"/>
            </a:endParaRPr>
          </a:p>
        </p:txBody>
      </p:sp>
      <p:sp>
        <p:nvSpPr>
          <p:cNvPr id="44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F6FCFEC-2AD4-4C63-AB7B-D8D5096A8FE4}" type="slidenum">
              <a:rPr lang="en-US" sz="1200" b="0" strike="noStrike" spc="-1">
                <a:solidFill>
                  <a:srgbClr val="000000"/>
                </a:solidFill>
                <a:latin typeface="Arial"/>
                <a:ea typeface="MS PGothic"/>
              </a:rPr>
              <a:t>51</a:t>
            </a:fld>
            <a:endParaRPr lang="en-US" sz="1200" b="0" strike="noStrike" spc="-1">
              <a:latin typeface="Times New Roman"/>
            </a:endParaRPr>
          </a:p>
        </p:txBody>
      </p:sp>
    </p:spTree>
    <p:extLst>
      <p:ext uri="{BB962C8B-B14F-4D97-AF65-F5344CB8AC3E}">
        <p14:creationId xmlns:p14="http://schemas.microsoft.com/office/powerpoint/2010/main" val="28561933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noRot="1" noChangeAspect="1"/>
          </p:cNvSpPr>
          <p:nvPr>
            <p:ph type="sldImg"/>
          </p:nvPr>
        </p:nvSpPr>
        <p:spPr>
          <a:xfrm>
            <a:off x="1196975" y="696913"/>
            <a:ext cx="4641850" cy="3481387"/>
          </a:xfrm>
          <a:prstGeom prst="rect">
            <a:avLst/>
          </a:prstGeom>
        </p:spPr>
      </p:sp>
      <p:sp>
        <p:nvSpPr>
          <p:cNvPr id="44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4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E03BD25-56F3-4380-AB77-9673BFFE6DDF}" type="slidenum">
              <a:rPr lang="en-US" sz="1200" b="0" strike="noStrike" spc="-1">
                <a:solidFill>
                  <a:srgbClr val="000000"/>
                </a:solidFill>
                <a:latin typeface="Arial"/>
                <a:ea typeface="MS PGothic"/>
              </a:rPr>
              <a:t>52</a:t>
            </a:fld>
            <a:endParaRPr lang="en-US" sz="1200" b="0" strike="noStrike" spc="-1">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noRot="1" noChangeAspect="1"/>
          </p:cNvSpPr>
          <p:nvPr>
            <p:ph type="sldImg"/>
          </p:nvPr>
        </p:nvSpPr>
        <p:spPr>
          <a:xfrm>
            <a:off x="1196975" y="696913"/>
            <a:ext cx="4641850" cy="3481387"/>
          </a:xfrm>
          <a:prstGeom prst="rect">
            <a:avLst/>
          </a:prstGeom>
        </p:spPr>
      </p:sp>
      <p:sp>
        <p:nvSpPr>
          <p:cNvPr id="45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45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41D329F-1D49-4865-995B-B3979380D851}" type="slidenum">
              <a:rPr lang="en-US" sz="1200" b="0" strike="noStrike" spc="-1">
                <a:solidFill>
                  <a:srgbClr val="000000"/>
                </a:solidFill>
                <a:latin typeface="Arial"/>
                <a:ea typeface="MS PGothic"/>
              </a:rPr>
              <a:t>53</a:t>
            </a:fld>
            <a:endParaRPr lang="en-US" sz="1200" b="0" strike="noStrike" spc="-1">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noRot="1" noChangeAspect="1"/>
          </p:cNvSpPr>
          <p:nvPr>
            <p:ph type="sldImg"/>
          </p:nvPr>
        </p:nvSpPr>
        <p:spPr>
          <a:xfrm>
            <a:off x="1196975" y="696913"/>
            <a:ext cx="4641850" cy="3481387"/>
          </a:xfrm>
          <a:prstGeom prst="rect">
            <a:avLst/>
          </a:prstGeom>
        </p:spPr>
      </p:sp>
      <p:sp>
        <p:nvSpPr>
          <p:cNvPr id="45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A weaker specification is easier to satisfy! And thus implement…</a:t>
            </a:r>
          </a:p>
          <a:p>
            <a:r>
              <a:rPr lang="en-US" sz="2000" b="0" strike="noStrike" spc="-1" dirty="0">
                <a:latin typeface="Arial"/>
              </a:rPr>
              <a:t>A stronger specification is easier to use by clients. </a:t>
            </a:r>
          </a:p>
          <a:p>
            <a:endParaRPr lang="en-US" sz="2000" b="0" strike="noStrike" spc="-1" dirty="0">
              <a:latin typeface="Arial"/>
            </a:endParaRPr>
          </a:p>
          <a:p>
            <a:r>
              <a:rPr lang="en-US" sz="2000" b="0" strike="noStrike" spc="-1" dirty="0">
                <a:latin typeface="Arial"/>
              </a:rPr>
              <a:t>Example: spec A requires x &gt; -1, spec B requires x &gt; 0, A is stronger all else being the same.</a:t>
            </a:r>
          </a:p>
          <a:p>
            <a:r>
              <a:rPr lang="en-US" sz="2000" b="0" strike="noStrike" spc="-1" dirty="0">
                <a:latin typeface="Arial"/>
              </a:rPr>
              <a:t>An implementation that meets A will certainly meet B.</a:t>
            </a:r>
          </a:p>
          <a:p>
            <a:r>
              <a:rPr lang="en-US" sz="2000" b="0" strike="noStrike" spc="-1" dirty="0">
                <a:latin typeface="Arial"/>
              </a:rPr>
              <a:t>If Client satisfies B, it satisfies A.</a:t>
            </a:r>
          </a:p>
        </p:txBody>
      </p:sp>
      <p:sp>
        <p:nvSpPr>
          <p:cNvPr id="45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425F596-3098-41A2-8B98-6487850010BB}" type="slidenum">
              <a:rPr lang="en-US" sz="1200" b="0" strike="noStrike" spc="-1">
                <a:solidFill>
                  <a:srgbClr val="000000"/>
                </a:solidFill>
                <a:latin typeface="Arial"/>
                <a:ea typeface="MS PGothic"/>
              </a:rPr>
              <a:t>54</a:t>
            </a:fld>
            <a:endParaRPr lang="en-US" sz="1200" b="0" strike="noStrike" spc="-1">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noRot="1" noChangeAspect="1"/>
          </p:cNvSpPr>
          <p:nvPr>
            <p:ph type="sldImg"/>
          </p:nvPr>
        </p:nvSpPr>
        <p:spPr>
          <a:xfrm>
            <a:off x="1196975" y="696913"/>
            <a:ext cx="4641850" cy="3481387"/>
          </a:xfrm>
          <a:prstGeom prst="rect">
            <a:avLst/>
          </a:prstGeom>
        </p:spPr>
      </p:sp>
      <p:sp>
        <p:nvSpPr>
          <p:cNvPr id="45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1600" b="0" strike="noStrike" spc="-1" dirty="0">
                <a:latin typeface="Arial"/>
              </a:rPr>
              <a:t>Q1. Does Implementation of find satisfy spec 1? YES. spec 2? YES as well.</a:t>
            </a:r>
          </a:p>
          <a:p>
            <a:r>
              <a:rPr lang="en-US" sz="1600" b="0" strike="noStrike" spc="-1" dirty="0">
                <a:latin typeface="Arial"/>
              </a:rPr>
              <a:t>Q2. Which one is STRONGER? Spec 2. If I satisfies Spec 2, then it will satisfy Spec 1 as well. Find is such an example.</a:t>
            </a:r>
          </a:p>
          <a:p>
            <a:r>
              <a:rPr lang="en-US" sz="1600" b="0" strike="noStrike" spc="-1" dirty="0">
                <a:latin typeface="Arial"/>
              </a:rPr>
              <a:t>The reverse does not hold. E.g., we can change find to return -99 if value not found. Find would still satisfy Spec1, but not Spec2!</a:t>
            </a:r>
          </a:p>
          <a:p>
            <a:endParaRPr lang="en-US" sz="1600" b="0" strike="noStrike" spc="-1" dirty="0">
              <a:latin typeface="Arial"/>
            </a:endParaRPr>
          </a:p>
          <a:p>
            <a:r>
              <a:rPr lang="en-US" sz="1600" b="0" strike="noStrike" spc="-1" dirty="0">
                <a:latin typeface="Arial"/>
              </a:rPr>
              <a:t>Conversely, let us have a client. A client built against Spec 2 CAN give a and value, such that value is in a, or it is not in a,</a:t>
            </a:r>
          </a:p>
          <a:p>
            <a:r>
              <a:rPr lang="en-US" sz="1600" b="0" strike="noStrike" spc="-1" dirty="0">
                <a:latin typeface="Arial"/>
              </a:rPr>
              <a:t>and expect an index or -1. But a client build against Spec 1 MUST GIVE a and value such that value is in a, and expect an</a:t>
            </a:r>
          </a:p>
          <a:p>
            <a:r>
              <a:rPr lang="en-US" sz="1600" b="0" strike="noStrike" spc="-1" dirty="0">
                <a:latin typeface="Arial"/>
              </a:rPr>
              <a:t>index.</a:t>
            </a:r>
          </a:p>
          <a:p>
            <a:r>
              <a:rPr lang="en-US" sz="1600" b="0" strike="noStrike" spc="-1" dirty="0">
                <a:latin typeface="Arial"/>
              </a:rPr>
              <a:t> </a:t>
            </a:r>
          </a:p>
          <a:p>
            <a:r>
              <a:rPr lang="en-US" sz="1600" b="0" strike="noStrike" spc="-1" dirty="0">
                <a:latin typeface="Arial"/>
              </a:rPr>
              <a:t>1 requires more of the caller</a:t>
            </a:r>
          </a:p>
          <a:p>
            <a:endParaRPr lang="en-US" sz="1600" b="0" strike="noStrike" spc="-1" dirty="0">
              <a:latin typeface="Arial"/>
            </a:endParaRPr>
          </a:p>
          <a:p>
            <a:endParaRPr lang="en-US" sz="1600" b="0" strike="noStrike" spc="-1" dirty="0">
              <a:latin typeface="Arial"/>
            </a:endParaRPr>
          </a:p>
          <a:p>
            <a:r>
              <a:rPr lang="en-US" sz="1600" b="0" strike="noStrike" spc="-1" dirty="0">
                <a:latin typeface="Arial"/>
              </a:rPr>
              <a:t>Q1 (</a:t>
            </a:r>
            <a:r>
              <a:rPr lang="en-US" sz="1600" b="0" strike="noStrike" spc="-1" dirty="0" err="1">
                <a:latin typeface="Arial"/>
              </a:rPr>
              <a:t>postcondition</a:t>
            </a:r>
            <a:r>
              <a:rPr lang="en-US" sz="1600" b="0" strike="noStrike" spc="-1" dirty="0">
                <a:latin typeface="Arial"/>
              </a:rPr>
              <a:t> of Spec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dirty="0">
                <a:solidFill>
                  <a:srgbClr val="000000"/>
                </a:solidFill>
                <a:latin typeface="Calibri"/>
                <a:ea typeface="ＭＳ Ｐゴシック"/>
              </a:rPr>
              <a:t> can be written (due</a:t>
            </a:r>
            <a:r>
              <a:rPr lang="en-US" sz="1600" b="0" strike="noStrike" spc="-1" baseline="0" dirty="0">
                <a:solidFill>
                  <a:srgbClr val="000000"/>
                </a:solidFill>
                <a:latin typeface="Calibri"/>
                <a:ea typeface="ＭＳ Ｐゴシック"/>
              </a:rPr>
              <a:t> to the precondition</a:t>
            </a:r>
            <a:r>
              <a:rPr lang="en-US" sz="1600" b="0" strike="noStrike" spc="-1" dirty="0">
                <a:solidFill>
                  <a:srgbClr val="000000"/>
                </a:solidFill>
                <a:latin typeface="Calibri"/>
                <a:ea typeface="ＭＳ Ｐゴシック"/>
              </a:rPr>
              <a:t>)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in </a:t>
            </a:r>
            <a:r>
              <a:rPr lang="en-US" sz="1600" b="1" strike="noStrike" spc="-1" dirty="0">
                <a:solidFill>
                  <a:srgbClr val="000000"/>
                </a:solidFill>
                <a:latin typeface="Courier New"/>
                <a:ea typeface="ＭＳ Ｐゴシック"/>
              </a:rPr>
              <a:t>a</a:t>
            </a:r>
            <a:r>
              <a:rPr lang="en-US" sz="1600" b="0" strike="noStrike" spc="-1" dirty="0">
                <a:latin typeface="+mn-lt"/>
              </a:rPr>
              <a:t> =&gt;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endParaRPr lang="en-US" sz="1600" b="0" strike="noStrike" spc="-1" dirty="0">
              <a:solidFill>
                <a:srgbClr val="000000"/>
              </a:solidFill>
              <a:latin typeface="Calibri"/>
            </a:endParaRPr>
          </a:p>
          <a:p>
            <a:r>
              <a:rPr lang="en-US" sz="1600" b="0" strike="noStrike" spc="-1" dirty="0">
                <a:solidFill>
                  <a:srgbClr val="000000"/>
                </a:solidFill>
                <a:latin typeface="Calibri"/>
                <a:ea typeface="ＭＳ Ｐゴシック"/>
              </a:rPr>
              <a:t>&amp;&amp;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a:t>
            </a:r>
            <a:r>
              <a:rPr lang="en-US" sz="1600" b="0" strike="noStrike" spc="-1" dirty="0">
                <a:latin typeface="+mn-lt"/>
              </a:rPr>
              <a:t> =&gt; true</a:t>
            </a:r>
            <a:endParaRPr lang="en-US" sz="1600" b="0" strike="noStrike" spc="-1" dirty="0">
              <a:latin typeface="Arial"/>
            </a:endParaRPr>
          </a:p>
          <a:p>
            <a:endParaRPr lang="en-US" sz="16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trike="noStrike" spc="-1" dirty="0">
                <a:latin typeface="+mn-lt"/>
              </a:rPr>
              <a:t>Q2 (</a:t>
            </a:r>
            <a:r>
              <a:rPr lang="en-US" sz="1600" b="0" strike="noStrike" spc="-1" dirty="0" err="1">
                <a:latin typeface="+mn-lt"/>
              </a:rPr>
              <a:t>postcondition</a:t>
            </a:r>
            <a:r>
              <a:rPr lang="en-US" sz="1600" b="0" strike="noStrike" spc="-1" dirty="0">
                <a:latin typeface="+mn-lt"/>
              </a:rPr>
              <a:t> of Spec 2)</a:t>
            </a:r>
          </a:p>
          <a:p>
            <a:endParaRPr lang="en-US" sz="16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in </a:t>
            </a:r>
            <a:r>
              <a:rPr lang="en-US" sz="1600" b="1" strike="noStrike" spc="-1" dirty="0">
                <a:solidFill>
                  <a:srgbClr val="000000"/>
                </a:solidFill>
                <a:latin typeface="Courier New"/>
                <a:ea typeface="ＭＳ Ｐゴシック"/>
              </a:rPr>
              <a:t>a</a:t>
            </a:r>
            <a:r>
              <a:rPr lang="en-US" sz="1600" b="0" strike="noStrike" spc="-1" dirty="0">
                <a:latin typeface="Arial"/>
              </a:rPr>
              <a:t> =&gt;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endParaRPr lang="en-US" sz="1600" b="0" strike="noStrike" spc="-1" dirty="0">
              <a:solidFill>
                <a:srgbClr val="000000"/>
              </a:solidFill>
              <a:latin typeface="Calibri"/>
            </a:endParaRPr>
          </a:p>
          <a:p>
            <a:r>
              <a:rPr lang="en-US" sz="1600" b="0" strike="noStrike" spc="-1" dirty="0">
                <a:latin typeface="Arial"/>
              </a:rPr>
              <a:t>&amp;&amp;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 =&gt; </a:t>
            </a:r>
            <a:r>
              <a:rPr lang="en-US" sz="1600" b="0" strike="noStrike" spc="-1" dirty="0">
                <a:latin typeface="Arial"/>
              </a:rPr>
              <a:t>-1==</a:t>
            </a:r>
            <a:r>
              <a:rPr lang="en-US" sz="1600" b="0" strike="noStrike" spc="-1" dirty="0" err="1">
                <a:latin typeface="Arial"/>
              </a:rPr>
              <a:t>i</a:t>
            </a:r>
            <a:endParaRPr lang="en-US" sz="1600" b="0" strike="noStrike" spc="-1" dirty="0">
              <a:latin typeface="Arial"/>
            </a:endParaRPr>
          </a:p>
          <a:p>
            <a:endParaRPr lang="en-US" sz="1600" b="0" strike="noStrike" spc="-1" dirty="0">
              <a:latin typeface="Arial"/>
            </a:endParaRPr>
          </a:p>
          <a:p>
            <a:r>
              <a:rPr lang="en-US" sz="1600" b="0" strike="noStrike" spc="-1" dirty="0">
                <a:latin typeface="Arial"/>
              </a:rPr>
              <a:t>Which is stronger, Q1 or Q2?</a:t>
            </a:r>
          </a:p>
          <a:p>
            <a:endParaRPr lang="en-US" sz="1600" b="0" strike="noStrike" spc="-1" dirty="0">
              <a:latin typeface="Arial"/>
            </a:endParaRPr>
          </a:p>
          <a:p>
            <a:r>
              <a:rPr lang="en-US" sz="1600" b="0" strike="noStrike" spc="-1" dirty="0">
                <a:latin typeface="Arial"/>
              </a:rPr>
              <a:t>Does</a:t>
            </a:r>
            <a:r>
              <a:rPr lang="en-US" sz="1600" b="0" strike="noStrike" spc="-1" baseline="0" dirty="0">
                <a:latin typeface="Arial"/>
              </a:rPr>
              <a:t> Q1 =&gt; Q2?</a:t>
            </a:r>
          </a:p>
          <a:p>
            <a:r>
              <a:rPr lang="en-US" sz="1600" b="0" strike="noStrike" spc="-1" baseline="0" dirty="0">
                <a:latin typeface="Arial"/>
              </a:rPr>
              <a:t>Consider a set of all triplets (value, </a:t>
            </a:r>
            <a:r>
              <a:rPr lang="en-US" sz="1600" b="0" strike="noStrike" spc="-1" baseline="0" dirty="0" err="1">
                <a:latin typeface="Arial"/>
              </a:rPr>
              <a:t>i</a:t>
            </a:r>
            <a:r>
              <a:rPr lang="en-US" sz="1600" b="0" strike="noStrike" spc="-1" baseline="0" dirty="0">
                <a:latin typeface="Arial"/>
              </a:rPr>
              <a:t>, a) that make Q1 true. There are two cases.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in </a:t>
            </a:r>
            <a:r>
              <a:rPr lang="en-US" sz="1600" b="1" strike="noStrike" spc="-1" dirty="0">
                <a:solidFill>
                  <a:srgbClr val="000000"/>
                </a:solidFill>
                <a:latin typeface="Courier New"/>
                <a:ea typeface="ＭＳ Ｐゴシック"/>
              </a:rPr>
              <a:t>a.</a:t>
            </a:r>
            <a:r>
              <a:rPr lang="en-US" sz="1600" b="0" strike="noStrike" spc="-1" dirty="0">
                <a:solidFill>
                  <a:srgbClr val="000000"/>
                </a:solidFill>
                <a:latin typeface="Courier New"/>
                <a:ea typeface="ＭＳ Ｐゴシック"/>
              </a:rPr>
              <a:t> true =&gt;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dirty="0">
                <a:solidFill>
                  <a:srgbClr val="000000"/>
                </a:solidFill>
                <a:latin typeface="Courier New"/>
                <a:ea typeface="ＭＳ Ｐゴシック"/>
              </a:rPr>
              <a:t>. This implication is true for all such triplets (value, </a:t>
            </a:r>
            <a:r>
              <a:rPr lang="en-US" sz="1600" b="0" strike="noStrike" spc="-1" dirty="0" err="1">
                <a:solidFill>
                  <a:srgbClr val="000000"/>
                </a:solidFill>
                <a:latin typeface="Courier New"/>
                <a:ea typeface="ＭＳ Ｐゴシック"/>
              </a:rPr>
              <a:t>i</a:t>
            </a:r>
            <a:r>
              <a:rPr lang="en-US" sz="1600" b="0" strike="noStrike" spc="-1" dirty="0">
                <a:solidFill>
                  <a:srgbClr val="000000"/>
                </a:solidFill>
                <a:latin typeface="Courier New"/>
                <a:ea typeface="ＭＳ Ｐゴシック"/>
              </a:rPr>
              <a:t>, a) that make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 true</a:t>
            </a:r>
            <a:r>
              <a:rPr lang="en-US" sz="1600" b="0" strike="noStrike" spc="-1" dirty="0">
                <a:solidFill>
                  <a:srgbClr val="000000"/>
                </a:solidFill>
                <a:latin typeface="Courier New"/>
                <a:ea typeface="ＭＳ Ｐゴシック"/>
              </a:rPr>
              <a:t>. f</a:t>
            </a:r>
            <a:r>
              <a:rPr lang="en-US" sz="1600" b="0" strike="noStrike" spc="-1" baseline="0" dirty="0">
                <a:latin typeface="Arial"/>
              </a:rPr>
              <a:t>alse =&gt; true is true. So, this is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 &amp;&amp; true or simply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a:t>
            </a:r>
            <a:endParaRPr lang="en-US" sz="1600" b="0" strike="noStrike" spc="-1" baseline="0" dirty="0">
              <a:latin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a:t>
            </a:r>
            <a:r>
              <a:rPr lang="en-US" sz="1600" b="0" strike="noStrike" spc="-1" dirty="0">
                <a:solidFill>
                  <a:srgbClr val="000000"/>
                </a:solidFill>
                <a:latin typeface="Courier New"/>
                <a:ea typeface="ＭＳ Ｐゴシック"/>
              </a:rPr>
              <a:t> false =&gt;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dirty="0">
                <a:solidFill>
                  <a:srgbClr val="000000"/>
                </a:solidFill>
                <a:latin typeface="Courier New"/>
                <a:ea typeface="ＭＳ Ｐゴシック"/>
              </a:rPr>
              <a:t> is true (because from the implication truth table false =&gt;</a:t>
            </a:r>
            <a:r>
              <a:rPr lang="en-US" sz="1600" b="0" strike="noStrike" spc="-1" baseline="0" dirty="0">
                <a:solidFill>
                  <a:srgbClr val="000000"/>
                </a:solidFill>
                <a:latin typeface="Courier New"/>
                <a:ea typeface="ＭＳ Ｐゴシック"/>
              </a:rPr>
              <a:t> true is true but also false =&gt; false is true)</a:t>
            </a:r>
            <a:r>
              <a:rPr lang="en-US" sz="1600" b="0" strike="noStrike" spc="-1" dirty="0">
                <a:solidFill>
                  <a:srgbClr val="000000"/>
                </a:solidFill>
                <a:latin typeface="Courier New"/>
                <a:ea typeface="ＭＳ Ｐゴシック"/>
              </a:rPr>
              <a:t>; true =&gt; true is true. So, true &amp;&amp; true is true. This means</a:t>
            </a:r>
            <a:r>
              <a:rPr lang="en-US" sz="1600" b="0" strike="noStrike" spc="-1" baseline="0" dirty="0">
                <a:solidFill>
                  <a:srgbClr val="000000"/>
                </a:solidFill>
                <a:latin typeface="Courier New"/>
                <a:ea typeface="ＭＳ Ｐゴシック"/>
              </a:rPr>
              <a:t> that for all triplets (value, </a:t>
            </a:r>
            <a:r>
              <a:rPr lang="en-US" sz="1600" b="0" strike="noStrike" spc="-1" baseline="0" dirty="0" err="1">
                <a:solidFill>
                  <a:srgbClr val="000000"/>
                </a:solidFill>
                <a:latin typeface="Courier New"/>
                <a:ea typeface="ＭＳ Ｐゴシック"/>
              </a:rPr>
              <a:t>i</a:t>
            </a:r>
            <a:r>
              <a:rPr lang="en-US" sz="1600" b="0" strike="noStrike" spc="-1" baseline="0" dirty="0">
                <a:solidFill>
                  <a:srgbClr val="000000"/>
                </a:solidFill>
                <a:latin typeface="Courier New"/>
                <a:ea typeface="ＭＳ Ｐゴシック"/>
              </a:rPr>
              <a:t>, a) Q1 is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strike="noStrike" spc="-1" baseline="0" dirty="0">
              <a:solidFill>
                <a:srgbClr val="000000"/>
              </a:solidFill>
              <a:latin typeface="Courier New"/>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trike="noStrike" spc="-1" baseline="0" dirty="0">
                <a:solidFill>
                  <a:srgbClr val="000000"/>
                </a:solidFill>
                <a:latin typeface="Courier New"/>
                <a:ea typeface="ＭＳ Ｐゴシック"/>
              </a:rPr>
              <a:t>Now, if we take a union of triplets from 1) and 2), it would be {</a:t>
            </a:r>
            <a:r>
              <a:rPr lang="en-US" sz="1600" b="0" strike="noStrike" spc="-1" baseline="0" dirty="0">
                <a:latin typeface="+mn-lt"/>
              </a:rPr>
              <a:t>(value, </a:t>
            </a:r>
            <a:r>
              <a:rPr lang="en-US" sz="1600" b="0" strike="noStrike" spc="-1" baseline="0" dirty="0" err="1">
                <a:latin typeface="+mn-lt"/>
              </a:rPr>
              <a:t>i</a:t>
            </a:r>
            <a:r>
              <a:rPr lang="en-US" sz="1600" b="0" strike="noStrike" spc="-1" baseline="0" dirty="0">
                <a:latin typeface="+mn-lt"/>
              </a:rPr>
              <a:t>, a) such that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in </a:t>
            </a:r>
            <a:r>
              <a:rPr lang="en-US" sz="1600" b="1" strike="noStrike" spc="-1" dirty="0">
                <a:solidFill>
                  <a:srgbClr val="000000"/>
                </a:solidFill>
                <a:latin typeface="Courier New"/>
                <a:ea typeface="ＭＳ Ｐゴシック"/>
              </a:rPr>
              <a:t>a</a:t>
            </a:r>
            <a:r>
              <a:rPr lang="en-US" sz="1600" b="0" strike="noStrike" spc="-1" baseline="0" dirty="0">
                <a:latin typeface="+mn-lt"/>
              </a:rPr>
              <a:t> and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 U {</a:t>
            </a:r>
            <a:r>
              <a:rPr lang="en-US" sz="1600" b="0" strike="noStrike" spc="-1" baseline="0" dirty="0">
                <a:latin typeface="+mn-lt"/>
              </a:rPr>
              <a:t>(value, </a:t>
            </a:r>
            <a:r>
              <a:rPr lang="en-US" sz="1600" b="0" strike="noStrike" spc="-1" baseline="0" dirty="0" err="1">
                <a:latin typeface="+mn-lt"/>
              </a:rPr>
              <a:t>i</a:t>
            </a:r>
            <a:r>
              <a:rPr lang="en-US" sz="1600" b="0" strike="noStrike" spc="-1" baseline="0" dirty="0">
                <a:latin typeface="+mn-lt"/>
              </a:rPr>
              <a:t>, a) such that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a:t>
            </a:r>
            <a:r>
              <a:rPr lang="en-US" sz="1600" b="0" strike="noStrike" spc="-1" baseline="0" dirty="0">
                <a:solidFill>
                  <a:srgbClr val="000000"/>
                </a:solidFill>
                <a:latin typeface="Courier New"/>
                <a:ea typeface="ＭＳ Ｐゴシック"/>
              </a:rPr>
              <a:t>}. It turns out that it is not a subset of triplets that make Q2 true (see below). There are triplets that make Q1 true but Q2 false. An example would be (5, 100, [1,2,3]). For value==5, </a:t>
            </a:r>
            <a:r>
              <a:rPr lang="en-US" sz="1600" b="0" strike="noStrike" spc="-1" baseline="0" dirty="0" err="1">
                <a:solidFill>
                  <a:srgbClr val="000000"/>
                </a:solidFill>
                <a:latin typeface="Courier New"/>
                <a:ea typeface="ＭＳ Ｐゴシック"/>
              </a:rPr>
              <a:t>i</a:t>
            </a:r>
            <a:r>
              <a:rPr lang="en-US" sz="1600" b="0" strike="noStrike" spc="-1" baseline="0" dirty="0">
                <a:solidFill>
                  <a:srgbClr val="000000"/>
                </a:solidFill>
                <a:latin typeface="Courier New"/>
                <a:ea typeface="ＭＳ Ｐゴシック"/>
              </a:rPr>
              <a:t>==100, and a==[1,2,3], Q1 is true. But the same triplet makes Q2 false, so it is not in the set of triplets that make Q2 true. Clearly, true =&gt; false is false, so Q1 =&gt; Q2 is false.</a:t>
            </a:r>
            <a:endParaRPr lang="en-US" sz="1600" b="0" strike="noStrike" spc="-1" dirty="0">
              <a:solidFill>
                <a:srgbClr val="000000"/>
              </a:solidFill>
              <a:latin typeface="Courier New"/>
              <a:ea typeface="ＭＳ Ｐゴシック"/>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600" b="0" strike="noStrike" spc="-1" dirty="0">
              <a:solidFill>
                <a:srgbClr val="000000"/>
              </a:solidFill>
              <a:latin typeface="Calibri"/>
            </a:endParaRPr>
          </a:p>
          <a:p>
            <a:r>
              <a:rPr lang="en-US" sz="1600" b="0" strike="noStrike" spc="-1" baseline="0" dirty="0">
                <a:latin typeface="Arial"/>
              </a:rPr>
              <a:t>Does Q2 =&gt; Q1?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trike="noStrike" spc="-1" baseline="0" dirty="0">
                <a:latin typeface="+mn-lt"/>
              </a:rPr>
              <a:t>Consider a set of all triplets (value, </a:t>
            </a:r>
            <a:r>
              <a:rPr lang="en-US" sz="1600" b="0" strike="noStrike" spc="-1" baseline="0" dirty="0" err="1">
                <a:latin typeface="+mn-lt"/>
              </a:rPr>
              <a:t>i</a:t>
            </a:r>
            <a:r>
              <a:rPr lang="en-US" sz="1600" b="0" strike="noStrike" spc="-1" baseline="0" dirty="0">
                <a:latin typeface="+mn-lt"/>
              </a:rPr>
              <a:t>, a) that make Q2 true. </a:t>
            </a:r>
          </a:p>
          <a:p>
            <a:pPr marL="342900" indent="-342900">
              <a:buAutoNum type="arabicParenR"/>
            </a:pPr>
            <a:r>
              <a:rPr lang="en-US" sz="1600" b="0" strike="noStrike" spc="-1" dirty="0">
                <a:solidFill>
                  <a:srgbClr val="000000"/>
                </a:solidFill>
                <a:latin typeface="Calibri"/>
                <a:ea typeface="ＭＳ Ｐゴシック"/>
              </a:rPr>
              <a:t>value is in </a:t>
            </a:r>
            <a:r>
              <a:rPr lang="en-US" sz="1600" b="1" strike="noStrike" spc="-1" dirty="0">
                <a:solidFill>
                  <a:srgbClr val="000000"/>
                </a:solidFill>
                <a:latin typeface="Courier New"/>
                <a:ea typeface="ＭＳ Ｐゴシック"/>
              </a:rPr>
              <a:t>a.</a:t>
            </a:r>
            <a:r>
              <a:rPr lang="en-US" sz="1600" b="0" strike="noStrike" spc="-1" dirty="0">
                <a:solidFill>
                  <a:srgbClr val="000000"/>
                </a:solidFill>
                <a:latin typeface="Courier New"/>
                <a:ea typeface="ＭＳ Ｐゴシック"/>
              </a:rPr>
              <a:t> true =&gt;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dirty="0">
                <a:solidFill>
                  <a:srgbClr val="000000"/>
                </a:solidFill>
                <a:latin typeface="Courier New"/>
                <a:ea typeface="ＭＳ Ｐゴシック"/>
              </a:rPr>
              <a:t>. This implication is true for all such triplets (value, </a:t>
            </a:r>
            <a:r>
              <a:rPr lang="en-US" sz="1600" b="0" strike="noStrike" spc="-1" dirty="0" err="1">
                <a:solidFill>
                  <a:srgbClr val="000000"/>
                </a:solidFill>
                <a:latin typeface="Courier New"/>
                <a:ea typeface="ＭＳ Ｐゴシック"/>
              </a:rPr>
              <a:t>i</a:t>
            </a:r>
            <a:r>
              <a:rPr lang="en-US" sz="1600" b="0" strike="noStrike" spc="-1" dirty="0">
                <a:solidFill>
                  <a:srgbClr val="000000"/>
                </a:solidFill>
                <a:latin typeface="Courier New"/>
                <a:ea typeface="ＭＳ Ｐゴシック"/>
              </a:rPr>
              <a:t>, a) that make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 true</a:t>
            </a:r>
            <a:r>
              <a:rPr lang="en-US" sz="1600" b="0" strike="noStrike" spc="-1" dirty="0">
                <a:solidFill>
                  <a:srgbClr val="000000"/>
                </a:solidFill>
                <a:latin typeface="Courier New"/>
                <a:ea typeface="ＭＳ Ｐゴシック"/>
              </a:rPr>
              <a:t>. f</a:t>
            </a:r>
            <a:r>
              <a:rPr lang="en-US" sz="1600" b="0" strike="noStrike" spc="-1" baseline="0" dirty="0">
                <a:latin typeface="+mn-lt"/>
              </a:rPr>
              <a:t>alse =&gt; </a:t>
            </a:r>
            <a:r>
              <a:rPr lang="en-US" sz="1600" b="0" strike="noStrike" spc="-1" dirty="0">
                <a:latin typeface="+mn-lt"/>
              </a:rPr>
              <a:t>-1==</a:t>
            </a:r>
            <a:r>
              <a:rPr lang="en-US" sz="1600" b="0" strike="noStrike" spc="-1" dirty="0" err="1">
                <a:latin typeface="+mn-lt"/>
              </a:rPr>
              <a:t>i</a:t>
            </a:r>
            <a:r>
              <a:rPr lang="en-US" sz="1600" b="0" strike="noStrike" spc="-1" baseline="0" dirty="0">
                <a:latin typeface="+mn-lt"/>
              </a:rPr>
              <a:t> is true </a:t>
            </a:r>
            <a:r>
              <a:rPr lang="en-US" sz="1600" b="0" strike="noStrike" spc="-1" dirty="0">
                <a:solidFill>
                  <a:srgbClr val="000000"/>
                </a:solidFill>
                <a:latin typeface="Courier New"/>
                <a:ea typeface="ＭＳ Ｐゴシック"/>
              </a:rPr>
              <a:t>(because from the implication truth table false =&gt;</a:t>
            </a:r>
            <a:r>
              <a:rPr lang="en-US" sz="1600" b="0" strike="noStrike" spc="-1" baseline="0" dirty="0">
                <a:solidFill>
                  <a:srgbClr val="000000"/>
                </a:solidFill>
                <a:latin typeface="Courier New"/>
                <a:ea typeface="ＭＳ Ｐゴシック"/>
              </a:rPr>
              <a:t> true is true but also false =&gt; false is true)</a:t>
            </a:r>
            <a:r>
              <a:rPr lang="en-US" sz="1600" b="0" strike="noStrike" spc="-1" baseline="0" dirty="0">
                <a:latin typeface="+mn-lt"/>
              </a:rPr>
              <a:t>. So, this is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 &amp;&amp; true or simply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a:t>
            </a:r>
            <a:r>
              <a:rPr lang="en-US" sz="1600" b="0" strike="noStrike" spc="-1" dirty="0">
                <a:solidFill>
                  <a:srgbClr val="000000"/>
                </a:solidFill>
                <a:latin typeface="Courier New"/>
                <a:ea typeface="ＭＳ Ｐゴシック"/>
              </a:rPr>
              <a:t> </a:t>
            </a:r>
            <a:endParaRPr lang="en-US" sz="1600" b="0" strike="noStrike" spc="-1" baseline="0" dirty="0">
              <a:latin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600" b="0" strike="noStrike" spc="-1" dirty="0">
                <a:solidFill>
                  <a:srgbClr val="000000"/>
                </a:solidFill>
                <a:latin typeface="Calibri"/>
                <a:ea typeface="ＭＳ Ｐゴシック"/>
              </a:rPr>
              <a:t>value is not in </a:t>
            </a:r>
            <a:r>
              <a:rPr lang="en-US" sz="1600" b="1" strike="noStrike" spc="-1" dirty="0">
                <a:solidFill>
                  <a:srgbClr val="000000"/>
                </a:solidFill>
                <a:latin typeface="Courier New"/>
                <a:ea typeface="ＭＳ Ｐゴシック"/>
              </a:rPr>
              <a:t>a.</a:t>
            </a:r>
            <a:r>
              <a:rPr lang="en-US" sz="1600" b="0" strike="noStrike" spc="-1" dirty="0">
                <a:solidFill>
                  <a:srgbClr val="000000"/>
                </a:solidFill>
                <a:latin typeface="Courier New"/>
                <a:ea typeface="ＭＳ Ｐゴシック"/>
              </a:rPr>
              <a:t> false =&gt;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dirty="0">
                <a:solidFill>
                  <a:srgbClr val="000000"/>
                </a:solidFill>
                <a:latin typeface="Courier New"/>
                <a:ea typeface="ＭＳ Ｐゴシック"/>
              </a:rPr>
              <a:t> is true (because from the implication truth table false =&gt;</a:t>
            </a:r>
            <a:r>
              <a:rPr lang="en-US" sz="1600" b="0" strike="noStrike" spc="-1" baseline="0" dirty="0">
                <a:solidFill>
                  <a:srgbClr val="000000"/>
                </a:solidFill>
                <a:latin typeface="Courier New"/>
                <a:ea typeface="ＭＳ Ｐゴシック"/>
              </a:rPr>
              <a:t> true is true but also false =&gt; false is true)</a:t>
            </a:r>
            <a:r>
              <a:rPr lang="en-US" sz="1600" b="0" strike="noStrike" spc="-1" dirty="0">
                <a:solidFill>
                  <a:srgbClr val="000000"/>
                </a:solidFill>
                <a:latin typeface="Courier New"/>
                <a:ea typeface="ＭＳ Ｐゴシック"/>
              </a:rPr>
              <a:t>; true =&gt; </a:t>
            </a:r>
            <a:r>
              <a:rPr lang="en-US" sz="1600" b="0" strike="noStrike" spc="-1" dirty="0">
                <a:latin typeface="+mn-lt"/>
              </a:rPr>
              <a:t>-1==</a:t>
            </a:r>
            <a:r>
              <a:rPr lang="en-US" sz="1600" b="0" strike="noStrike" spc="-1" dirty="0" err="1">
                <a:latin typeface="+mn-lt"/>
              </a:rPr>
              <a:t>i</a:t>
            </a:r>
            <a:r>
              <a:rPr lang="en-US" sz="1600" b="0" strike="noStrike" spc="-1" baseline="0" dirty="0">
                <a:latin typeface="+mn-lt"/>
              </a:rPr>
              <a:t> </a:t>
            </a:r>
            <a:r>
              <a:rPr lang="en-US" sz="1600" b="0" strike="noStrike" spc="-1" dirty="0">
                <a:solidFill>
                  <a:srgbClr val="000000"/>
                </a:solidFill>
                <a:latin typeface="Courier New"/>
                <a:ea typeface="ＭＳ Ｐゴシック"/>
              </a:rPr>
              <a:t> is true for </a:t>
            </a:r>
            <a:r>
              <a:rPr lang="en-US" sz="1600" b="0" strike="noStrike" spc="-1" dirty="0" err="1">
                <a:solidFill>
                  <a:srgbClr val="000000"/>
                </a:solidFill>
                <a:latin typeface="Courier New"/>
                <a:ea typeface="ＭＳ Ｐゴシック"/>
              </a:rPr>
              <a:t>i</a:t>
            </a:r>
            <a:r>
              <a:rPr lang="en-US" sz="1600" b="0" strike="noStrike" spc="-1" dirty="0">
                <a:solidFill>
                  <a:srgbClr val="000000"/>
                </a:solidFill>
                <a:latin typeface="Courier New"/>
                <a:ea typeface="ＭＳ Ｐゴシック"/>
              </a:rPr>
              <a:t>==-1. So, this is </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a:t>
            </a:r>
            <a:r>
              <a:rPr lang="en-US" sz="1600" b="0" strike="noStrike" spc="-1" dirty="0">
                <a:solidFill>
                  <a:srgbClr val="000000"/>
                </a:solidFill>
                <a:latin typeface="Courier New"/>
                <a:ea typeface="ＭＳ Ｐゴシック"/>
              </a:rPr>
              <a:t>such that true &amp;&amp; </a:t>
            </a:r>
            <a:r>
              <a:rPr lang="en-US" sz="1600" b="0" strike="noStrike" spc="-1" dirty="0">
                <a:latin typeface="+mn-lt"/>
              </a:rPr>
              <a:t>-1==</a:t>
            </a:r>
            <a:r>
              <a:rPr lang="en-US" sz="1600" b="0" strike="noStrike" spc="-1" dirty="0" err="1">
                <a:latin typeface="+mn-lt"/>
              </a:rPr>
              <a:t>i</a:t>
            </a:r>
            <a:r>
              <a:rPr lang="en-US" sz="1600" b="0" strike="noStrike" spc="-1" dirty="0">
                <a:solidFill>
                  <a:srgbClr val="000000"/>
                </a:solidFill>
                <a:latin typeface="Courier New"/>
                <a:ea typeface="ＭＳ Ｐゴシック"/>
              </a:rPr>
              <a:t> is true or simply </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==-1</a:t>
            </a:r>
            <a:r>
              <a:rPr lang="en-US" sz="1600" b="0" strike="noStrike" spc="-1" dirty="0">
                <a:solidFill>
                  <a:srgbClr val="000000"/>
                </a:solidFill>
                <a:latin typeface="Courier New"/>
                <a:ea typeface="ＭＳ Ｐゴシック"/>
              </a:rPr>
              <a:t>. This means</a:t>
            </a:r>
            <a:r>
              <a:rPr lang="en-US" sz="1600" b="0" strike="noStrike" spc="-1" baseline="0" dirty="0">
                <a:solidFill>
                  <a:srgbClr val="000000"/>
                </a:solidFill>
                <a:latin typeface="Courier New"/>
                <a:ea typeface="ＭＳ Ｐゴシック"/>
              </a:rPr>
              <a:t> that for all triplets such that </a:t>
            </a:r>
            <a:r>
              <a:rPr lang="en-US" sz="1600" b="1" strike="noStrike" spc="-1" baseline="0" dirty="0">
                <a:solidFill>
                  <a:srgbClr val="000000"/>
                </a:solidFill>
                <a:latin typeface="Courier New"/>
                <a:ea typeface="ＭＳ Ｐゴシック"/>
              </a:rPr>
              <a:t>value</a:t>
            </a:r>
            <a:r>
              <a:rPr lang="en-US" sz="1600" b="0" strike="noStrike" spc="-1" baseline="0" dirty="0">
                <a:solidFill>
                  <a:srgbClr val="000000"/>
                </a:solidFill>
                <a:latin typeface="Courier New"/>
                <a:ea typeface="ＭＳ Ｐゴシック"/>
              </a:rPr>
              <a:t> is not in </a:t>
            </a:r>
            <a:r>
              <a:rPr lang="en-US" sz="1600" b="1" strike="noStrike" spc="-1" baseline="0" dirty="0">
                <a:solidFill>
                  <a:srgbClr val="000000"/>
                </a:solidFill>
                <a:latin typeface="Courier New"/>
                <a:ea typeface="ＭＳ Ｐゴシック"/>
              </a:rPr>
              <a:t>a</a:t>
            </a:r>
            <a:r>
              <a:rPr lang="en-US" sz="1600" b="0" strike="noStrike" spc="-1" baseline="0" dirty="0">
                <a:solidFill>
                  <a:srgbClr val="000000"/>
                </a:solidFill>
                <a:latin typeface="Courier New"/>
                <a:ea typeface="ＭＳ Ｐゴシック"/>
              </a:rPr>
              <a:t> (value, -1, a) Q2 is true.</a:t>
            </a:r>
          </a:p>
          <a:p>
            <a:pPr marL="342900" indent="-342900">
              <a:buAutoNum type="arabicParenR"/>
            </a:pPr>
            <a:endParaRPr lang="en-US" sz="1600" b="0" strike="noStrike" spc="-1" baseline="0" dirty="0">
              <a:latin typeface="Arial"/>
            </a:endParaRPr>
          </a:p>
          <a:p>
            <a:r>
              <a:rPr lang="en-US" sz="1600" b="0" strike="noStrike" spc="-1" baseline="0" dirty="0">
                <a:solidFill>
                  <a:srgbClr val="000000"/>
                </a:solidFill>
                <a:latin typeface="Courier New"/>
                <a:ea typeface="ＭＳ Ｐゴシック"/>
              </a:rPr>
              <a:t>Now, if we take a union of triplets from 1) and 2), it would be {</a:t>
            </a:r>
            <a:r>
              <a:rPr lang="en-US" sz="1600" b="0" strike="noStrike" spc="-1" baseline="0" dirty="0">
                <a:latin typeface="+mn-lt"/>
              </a:rPr>
              <a:t>(value, </a:t>
            </a:r>
            <a:r>
              <a:rPr lang="en-US" sz="1600" b="0" strike="noStrike" spc="-1" baseline="0" dirty="0" err="1">
                <a:latin typeface="+mn-lt"/>
              </a:rPr>
              <a:t>i</a:t>
            </a:r>
            <a:r>
              <a:rPr lang="en-US" sz="1600" b="0" strike="noStrike" spc="-1" baseline="0" dirty="0">
                <a:latin typeface="+mn-lt"/>
              </a:rPr>
              <a:t>, a)  such that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in </a:t>
            </a:r>
            <a:r>
              <a:rPr lang="en-US" sz="1600" b="1" strike="noStrike" spc="-1" dirty="0">
                <a:solidFill>
                  <a:srgbClr val="000000"/>
                </a:solidFill>
                <a:latin typeface="Courier New"/>
                <a:ea typeface="ＭＳ Ｐゴシック"/>
              </a:rPr>
              <a:t>a</a:t>
            </a:r>
            <a:r>
              <a:rPr lang="en-US" sz="1600" b="0" strike="noStrike" spc="-1" baseline="0" dirty="0">
                <a:latin typeface="+mn-lt"/>
              </a:rPr>
              <a:t> and </a:t>
            </a:r>
            <a:r>
              <a:rPr lang="en-US" sz="1600" b="1" strike="noStrike" spc="-1" dirty="0" err="1">
                <a:solidFill>
                  <a:srgbClr val="000000"/>
                </a:solidFill>
                <a:latin typeface="Courier New"/>
                <a:ea typeface="ＭＳ Ｐゴシック"/>
              </a:rPr>
              <a:t>i</a:t>
            </a:r>
            <a:r>
              <a:rPr lang="en-US" sz="1600" b="0" strike="noStrike" spc="-1" dirty="0">
                <a:solidFill>
                  <a:srgbClr val="000000"/>
                </a:solidFill>
                <a:latin typeface="Calibri"/>
                <a:ea typeface="ＭＳ Ｐゴシック"/>
              </a:rPr>
              <a:t> such that </a:t>
            </a:r>
            <a:r>
              <a:rPr lang="en-US" sz="1600" b="1" strike="noStrike" spc="-1" dirty="0">
                <a:solidFill>
                  <a:srgbClr val="000000"/>
                </a:solidFill>
                <a:latin typeface="Courier New"/>
                <a:ea typeface="ＭＳ Ｐゴシック"/>
              </a:rPr>
              <a:t>a[</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 == value</a:t>
            </a:r>
            <a:r>
              <a:rPr lang="en-US" sz="1600" b="0" strike="noStrike" spc="-1" baseline="0" dirty="0">
                <a:solidFill>
                  <a:srgbClr val="000000"/>
                </a:solidFill>
                <a:latin typeface="Courier New"/>
                <a:ea typeface="ＭＳ Ｐゴシック"/>
              </a:rPr>
              <a:t>} U {</a:t>
            </a:r>
            <a:r>
              <a:rPr lang="en-US" sz="1600" b="0" strike="noStrike" spc="-1" baseline="0" dirty="0">
                <a:latin typeface="+mn-lt"/>
              </a:rPr>
              <a:t>(value, </a:t>
            </a:r>
            <a:r>
              <a:rPr lang="en-US" sz="1600" b="0" strike="noStrike" spc="-1" baseline="0" dirty="0" err="1">
                <a:latin typeface="+mn-lt"/>
              </a:rPr>
              <a:t>i</a:t>
            </a:r>
            <a:r>
              <a:rPr lang="en-US" sz="1600" b="0" strike="noStrike" spc="-1" baseline="0" dirty="0">
                <a:latin typeface="+mn-lt"/>
              </a:rPr>
              <a:t>, a) such that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a:t>
            </a:r>
            <a:r>
              <a:rPr lang="en-US" sz="1600" b="0" strike="noStrike" spc="-1" baseline="0" dirty="0">
                <a:solidFill>
                  <a:srgbClr val="000000"/>
                </a:solidFill>
                <a:latin typeface="Courier New"/>
                <a:ea typeface="ＭＳ Ｐゴシック"/>
              </a:rPr>
              <a:t> and </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==-1</a:t>
            </a:r>
            <a:r>
              <a:rPr lang="en-US" sz="1600" b="0" strike="noStrike" spc="-1" baseline="0" dirty="0">
                <a:solidFill>
                  <a:srgbClr val="000000"/>
                </a:solidFill>
                <a:latin typeface="Courier New"/>
                <a:ea typeface="ＭＳ Ｐゴシック"/>
              </a:rPr>
              <a:t>}. The first set in this union is the same as the first set of the union that makes Q1 true. For the second set in the union, any triplet from {</a:t>
            </a:r>
            <a:r>
              <a:rPr lang="en-US" sz="1600" b="0" strike="noStrike" spc="-1" baseline="0" dirty="0">
                <a:latin typeface="+mn-lt"/>
              </a:rPr>
              <a:t>(value, </a:t>
            </a:r>
            <a:r>
              <a:rPr lang="en-US" sz="1600" b="0" strike="noStrike" spc="-1" baseline="0" dirty="0" err="1">
                <a:latin typeface="+mn-lt"/>
              </a:rPr>
              <a:t>i</a:t>
            </a:r>
            <a:r>
              <a:rPr lang="en-US" sz="1600" b="0" strike="noStrike" spc="-1" baseline="0" dirty="0">
                <a:latin typeface="+mn-lt"/>
              </a:rPr>
              <a:t>, a) such that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a:t>
            </a:r>
            <a:r>
              <a:rPr lang="en-US" sz="1600" b="0" strike="noStrike" spc="-1" baseline="0" dirty="0">
                <a:solidFill>
                  <a:srgbClr val="000000"/>
                </a:solidFill>
                <a:latin typeface="Courier New"/>
                <a:ea typeface="ＭＳ Ｐゴシック"/>
              </a:rPr>
              <a:t> and </a:t>
            </a:r>
            <a:r>
              <a:rPr lang="en-US" sz="1600" b="1" strike="noStrike" spc="-1" dirty="0" err="1">
                <a:solidFill>
                  <a:srgbClr val="000000"/>
                </a:solidFill>
                <a:latin typeface="Courier New"/>
                <a:ea typeface="ＭＳ Ｐゴシック"/>
              </a:rPr>
              <a:t>i</a:t>
            </a:r>
            <a:r>
              <a:rPr lang="en-US" sz="1600" b="1" strike="noStrike" spc="-1" dirty="0">
                <a:solidFill>
                  <a:srgbClr val="000000"/>
                </a:solidFill>
                <a:latin typeface="Courier New"/>
                <a:ea typeface="ＭＳ Ｐゴシック"/>
              </a:rPr>
              <a:t>==-1</a:t>
            </a:r>
            <a:r>
              <a:rPr lang="en-US" sz="1600" b="0" strike="noStrike" spc="-1" baseline="0" dirty="0">
                <a:solidFill>
                  <a:srgbClr val="000000"/>
                </a:solidFill>
                <a:latin typeface="Courier New"/>
                <a:ea typeface="ＭＳ Ｐゴシック"/>
              </a:rPr>
              <a:t>} is in {</a:t>
            </a:r>
            <a:r>
              <a:rPr lang="en-US" sz="1600" b="0" strike="noStrike" spc="-1" baseline="0" dirty="0">
                <a:latin typeface="+mn-lt"/>
              </a:rPr>
              <a:t>(value, </a:t>
            </a:r>
            <a:r>
              <a:rPr lang="en-US" sz="1600" b="0" strike="noStrike" spc="-1" baseline="0" dirty="0" err="1">
                <a:latin typeface="+mn-lt"/>
              </a:rPr>
              <a:t>i</a:t>
            </a:r>
            <a:r>
              <a:rPr lang="en-US" sz="1600" b="0" strike="noStrike" spc="-1" baseline="0" dirty="0">
                <a:latin typeface="+mn-lt"/>
              </a:rPr>
              <a:t>, a) such that </a:t>
            </a:r>
            <a:r>
              <a:rPr lang="en-US" sz="1600" b="1" strike="noStrike" spc="-1" dirty="0">
                <a:solidFill>
                  <a:srgbClr val="000000"/>
                </a:solidFill>
                <a:latin typeface="Calibri"/>
                <a:ea typeface="ＭＳ Ｐゴシック"/>
              </a:rPr>
              <a:t>value</a:t>
            </a:r>
            <a:r>
              <a:rPr lang="en-US" sz="1600" b="0" strike="noStrike" spc="-1" dirty="0">
                <a:solidFill>
                  <a:srgbClr val="000000"/>
                </a:solidFill>
                <a:latin typeface="Calibri"/>
                <a:ea typeface="ＭＳ Ｐゴシック"/>
              </a:rPr>
              <a:t> is not in </a:t>
            </a:r>
            <a:r>
              <a:rPr lang="en-US" sz="1600" b="1" strike="noStrike" spc="-1" dirty="0">
                <a:solidFill>
                  <a:srgbClr val="000000"/>
                </a:solidFill>
                <a:latin typeface="Courier New"/>
                <a:ea typeface="ＭＳ Ｐゴシック"/>
              </a:rPr>
              <a:t>a</a:t>
            </a:r>
            <a:r>
              <a:rPr lang="en-US" sz="1600" b="0" strike="noStrike" spc="-1" baseline="0" dirty="0">
                <a:solidFill>
                  <a:srgbClr val="000000"/>
                </a:solidFill>
                <a:latin typeface="Courier New"/>
                <a:ea typeface="ＭＳ Ｐゴシック"/>
              </a:rPr>
              <a:t>}. Together, it means that a set of triplets that make Q2 true is a subset of the set of triplets that make Q1 true. Therefore, Q2 =&gt; Q1 which means that Q2 is stronger than Q1.</a:t>
            </a:r>
            <a:endParaRPr lang="en-US" sz="1600" b="0" strike="noStrike" spc="-1" dirty="0">
              <a:latin typeface="Arial"/>
            </a:endParaRPr>
          </a:p>
          <a:p>
            <a:endParaRPr lang="en-US" sz="1600" b="0" strike="noStrike" spc="-1" dirty="0">
              <a:latin typeface="Arial"/>
            </a:endParaRPr>
          </a:p>
          <a:p>
            <a:endParaRPr lang="en-US" sz="1600" b="0" strike="noStrike" spc="-1" dirty="0">
              <a:latin typeface="Arial"/>
            </a:endParaRPr>
          </a:p>
          <a:p>
            <a:endParaRPr lang="en-US" sz="1600" b="0" strike="noStrike" spc="-1" dirty="0">
              <a:latin typeface="Arial"/>
            </a:endParaRPr>
          </a:p>
        </p:txBody>
      </p:sp>
      <p:sp>
        <p:nvSpPr>
          <p:cNvPr id="46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ED31570-88FA-49CA-B642-F28739CDBA76}" type="slidenum">
              <a:rPr lang="en-US" sz="1200" b="0" strike="noStrike" spc="-1">
                <a:solidFill>
                  <a:srgbClr val="000000"/>
                </a:solidFill>
                <a:latin typeface="Arial"/>
                <a:ea typeface="MS PGothic"/>
              </a:rPr>
              <a:t>56</a:t>
            </a:fld>
            <a:endParaRPr lang="en-US" sz="1200" b="0" strike="noStrike" spc="-1">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1196975" y="696913"/>
            <a:ext cx="4641850" cy="3481387"/>
          </a:xfrm>
          <a:prstGeom prst="rect">
            <a:avLst/>
          </a:prstGeom>
        </p:spPr>
      </p:sp>
      <p:sp>
        <p:nvSpPr>
          <p:cNvPr id="46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In our example, we dropped one condition: value occurs in a. We also had a stronger postcondition: an index </a:t>
            </a:r>
            <a:r>
              <a:rPr lang="en-US" sz="2000" b="0" strike="noStrike" spc="-1" dirty="0" err="1">
                <a:latin typeface="Arial"/>
              </a:rPr>
              <a:t>s.t.</a:t>
            </a:r>
            <a:r>
              <a:rPr lang="en-US" sz="2000" b="0" strike="noStrike" spc="-1" dirty="0">
                <a:latin typeface="Arial"/>
              </a:rPr>
              <a:t> a[</a:t>
            </a:r>
            <a:r>
              <a:rPr lang="en-US" sz="2000" b="0" strike="noStrike" spc="-1" dirty="0" err="1">
                <a:latin typeface="Arial"/>
              </a:rPr>
              <a:t>i</a:t>
            </a:r>
            <a:r>
              <a:rPr lang="en-US" sz="2000" b="0" strike="noStrike" spc="-1" dirty="0">
                <a:latin typeface="Arial"/>
              </a:rPr>
              <a:t>]=value or -1.</a:t>
            </a:r>
          </a:p>
          <a:p>
            <a:endParaRPr lang="en-US" sz="2000" b="0" strike="noStrike" spc="-1" dirty="0">
              <a:latin typeface="Arial"/>
            </a:endParaRPr>
          </a:p>
          <a:p>
            <a:r>
              <a:rPr lang="en-US" sz="2000" b="0" strike="noStrike" spc="-1" dirty="0">
                <a:latin typeface="Arial"/>
              </a:rPr>
              <a:t>Stronger spec requires less of client, UP FRONT. May require effort after the call to handle return or exception</a:t>
            </a:r>
          </a:p>
        </p:txBody>
      </p:sp>
      <p:sp>
        <p:nvSpPr>
          <p:cNvPr id="46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6B8DEF3-EA08-4115-9B88-2201E0FC3B60}" type="slidenum">
              <a:rPr lang="en-US" sz="1200" b="0" strike="noStrike" spc="-1">
                <a:solidFill>
                  <a:srgbClr val="000000"/>
                </a:solidFill>
                <a:latin typeface="Arial"/>
                <a:ea typeface="MS PGothic"/>
              </a:rPr>
              <a:t>58</a:t>
            </a:fld>
            <a:endParaRPr lang="en-US" sz="1200" b="0" strike="noStrike" spc="-1">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noRot="1" noChangeAspect="1"/>
          </p:cNvSpPr>
          <p:nvPr>
            <p:ph type="sldImg"/>
          </p:nvPr>
        </p:nvSpPr>
        <p:spPr>
          <a:xfrm>
            <a:off x="1196975" y="696913"/>
            <a:ext cx="4641850" cy="3481387"/>
          </a:xfrm>
          <a:prstGeom prst="rect">
            <a:avLst/>
          </a:prstGeom>
        </p:spPr>
      </p:sp>
      <p:sp>
        <p:nvSpPr>
          <p:cNvPr id="46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Spec A requires Integer, Spec B requires Number.  Client can use B with fewer restrictions.</a:t>
            </a:r>
          </a:p>
          <a:p>
            <a:endParaRPr lang="en-US" sz="2000" b="0" strike="noStrike" spc="-1" dirty="0">
              <a:latin typeface="Arial"/>
            </a:endParaRPr>
          </a:p>
          <a:p>
            <a:r>
              <a:rPr lang="en-US" sz="2000" b="0" strike="noStrike" spc="-1" dirty="0">
                <a:latin typeface="Arial"/>
              </a:rPr>
              <a:t>Result of spec A is Number, spec of B returns Integer. Client code is written to accept a Number. It will accept and Integer because Integer is a Number.</a:t>
            </a:r>
          </a:p>
          <a:p>
            <a:endParaRPr lang="en-US" sz="2000" b="0" strike="noStrike" spc="-1" dirty="0">
              <a:latin typeface="Arial"/>
            </a:endParaRPr>
          </a:p>
          <a:p>
            <a:r>
              <a:rPr lang="en-US" sz="2000" b="0" strike="noStrike" spc="-1" dirty="0">
                <a:latin typeface="Arial"/>
              </a:rPr>
              <a:t>A spec requiring 0&lt;= x &lt;= 10 would surprise client if it threw an exception for x == 5, but if it threw one for x &lt; 0, it is because precondition was violated.</a:t>
            </a:r>
          </a:p>
        </p:txBody>
      </p:sp>
      <p:sp>
        <p:nvSpPr>
          <p:cNvPr id="46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1936B96-3E4C-459A-A6AE-C8C76919015C}" type="slidenum">
              <a:rPr lang="en-US" sz="1200" b="0" strike="noStrike" spc="-1">
                <a:solidFill>
                  <a:srgbClr val="000000"/>
                </a:solidFill>
                <a:latin typeface="Arial"/>
                <a:ea typeface="MS PGothic"/>
              </a:rPr>
              <a:t>59</a:t>
            </a:fld>
            <a:endParaRPr lang="en-US" sz="1200" b="0" strike="noStrike" spc="-1">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noRot="1" noChangeAspect="1"/>
          </p:cNvSpPr>
          <p:nvPr>
            <p:ph type="sldImg"/>
          </p:nvPr>
        </p:nvSpPr>
        <p:spPr>
          <a:xfrm>
            <a:off x="1196975" y="696913"/>
            <a:ext cx="4641850" cy="3481387"/>
          </a:xfrm>
          <a:prstGeom prst="rect">
            <a:avLst/>
          </a:prstGeom>
        </p:spPr>
      </p:sp>
      <p:sp>
        <p:nvSpPr>
          <p:cNvPr id="46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6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8F3C90F-9449-4A0A-A772-681D3946FB75}" type="slidenum">
              <a:rPr lang="en-US" sz="1200" b="0" strike="noStrike" spc="-1">
                <a:solidFill>
                  <a:srgbClr val="000000"/>
                </a:solidFill>
                <a:latin typeface="Arial"/>
                <a:ea typeface="MS PGothic"/>
              </a:rPr>
              <a:t>60</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noRot="1" noChangeAspect="1"/>
          </p:cNvSpPr>
          <p:nvPr>
            <p:ph type="sldImg"/>
          </p:nvPr>
        </p:nvSpPr>
        <p:spPr>
          <a:xfrm>
            <a:off x="1196975" y="696913"/>
            <a:ext cx="4641850" cy="3481387"/>
          </a:xfrm>
          <a:prstGeom prst="rect">
            <a:avLst/>
          </a:prstGeom>
        </p:spPr>
      </p:sp>
      <p:sp>
        <p:nvSpPr>
          <p:cNvPr id="47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mn-lt"/>
                <a:sym typeface="Wingdings" pitchFamily="2" charset="2"/>
              </a:rPr>
              <a:t>Since “stronger” is defined by implication, it is reflexive (P =&gt; P).</a:t>
            </a:r>
          </a:p>
          <a:p>
            <a:endParaRPr lang="en-US" sz="2000" b="0" strike="noStrike" spc="-1" dirty="0">
              <a:latin typeface="+mn-lt"/>
              <a:sym typeface="Wingdings" pitchFamily="2" charset="2"/>
            </a:endParaRPr>
          </a:p>
          <a:p>
            <a:r>
              <a:rPr lang="en-US" sz="2000" b="0" strike="noStrike" spc="-1" dirty="0">
                <a:latin typeface="Arial"/>
              </a:rPr>
              <a:t>When P == Q  or P &lt;==</a:t>
            </a:r>
            <a:r>
              <a:rPr lang="en-US" sz="2000" b="0" strike="noStrike" spc="-1" dirty="0">
                <a:latin typeface="Arial"/>
                <a:sym typeface="Wingdings" pitchFamily="2" charset="2"/>
              </a:rPr>
              <a:t>&gt; Q (P is equivalent to Q), they are equally strong, </a:t>
            </a:r>
          </a:p>
          <a:p>
            <a:r>
              <a:rPr lang="en-US" sz="2000" b="0" strike="noStrike" spc="-1" dirty="0">
                <a:latin typeface="Arial"/>
                <a:sym typeface="Wingdings" pitchFamily="2" charset="2"/>
              </a:rPr>
              <a:t>That is, we can say P is stronger than Q, since P =&gt; Q; *and* Q is stronger than P, since Q =&gt; P.</a:t>
            </a:r>
          </a:p>
          <a:p>
            <a:endParaRPr lang="en-US" sz="2000" b="0" strike="noStrike" spc="-1" dirty="0">
              <a:latin typeface="Arial"/>
              <a:sym typeface="Wingdings" pitchFamily="2" charset="2"/>
            </a:endParaRPr>
          </a:p>
          <a:p>
            <a:r>
              <a:rPr lang="en-US" sz="2000" b="0" strike="noStrike" spc="-1" dirty="0">
                <a:latin typeface="Arial"/>
                <a:sym typeface="Wingdings" pitchFamily="2" charset="2"/>
              </a:rPr>
              <a:t>A is stronger than B </a:t>
            </a:r>
            <a:r>
              <a:rPr lang="en-US" sz="2000" b="0" strike="noStrike" spc="-1" dirty="0" err="1">
                <a:latin typeface="Arial"/>
                <a:sym typeface="Wingdings" pitchFamily="2" charset="2"/>
              </a:rPr>
              <a:t>iff</a:t>
            </a:r>
            <a:r>
              <a:rPr lang="en-US" sz="2000" b="0" strike="noStrike" spc="-1" dirty="0">
                <a:latin typeface="Arial"/>
                <a:sym typeface="Wingdings" pitchFamily="2" charset="2"/>
              </a:rPr>
              <a:t> </a:t>
            </a:r>
          </a:p>
          <a:p>
            <a:r>
              <a:rPr lang="en-US" sz="2000" b="0" strike="noStrike" spc="-1" dirty="0">
                <a:latin typeface="Arial"/>
                <a:sym typeface="Wingdings" pitchFamily="2" charset="2"/>
              </a:rPr>
              <a:t>Pb is stronger than Pa</a:t>
            </a:r>
          </a:p>
          <a:p>
            <a:r>
              <a:rPr lang="en-US" sz="2000" b="0" strike="noStrike" spc="-1" dirty="0">
                <a:latin typeface="Arial"/>
                <a:sym typeface="Wingdings" pitchFamily="2" charset="2"/>
              </a:rPr>
              <a:t>and</a:t>
            </a:r>
          </a:p>
          <a:p>
            <a:r>
              <a:rPr lang="en-US" sz="2000" b="0" strike="noStrike" spc="-1" dirty="0" err="1">
                <a:latin typeface="Arial"/>
                <a:sym typeface="Wingdings" pitchFamily="2" charset="2"/>
              </a:rPr>
              <a:t>Qa</a:t>
            </a:r>
            <a:r>
              <a:rPr lang="en-US" sz="2000" b="0" strike="noStrike" spc="-1" dirty="0">
                <a:latin typeface="Arial"/>
                <a:sym typeface="Wingdings" pitchFamily="2" charset="2"/>
              </a:rPr>
              <a:t> is stronger than </a:t>
            </a:r>
            <a:r>
              <a:rPr lang="en-US" sz="2000" b="0" strike="noStrike" spc="-1" dirty="0" err="1">
                <a:latin typeface="Arial"/>
                <a:sym typeface="Wingdings" pitchFamily="2" charset="2"/>
              </a:rPr>
              <a:t>Qb</a:t>
            </a:r>
            <a:endParaRPr lang="en-US" sz="2000" b="0" strike="noStrike" spc="-1" dirty="0">
              <a:latin typeface="Arial"/>
              <a:sym typeface="Wingdings" pitchFamily="2" charset="2"/>
            </a:endParaRPr>
          </a:p>
          <a:p>
            <a:endParaRPr lang="en-US" sz="2000" b="0" strike="noStrike" spc="-1" dirty="0">
              <a:latin typeface="Arial"/>
            </a:endParaRPr>
          </a:p>
          <a:p>
            <a:r>
              <a:rPr lang="en-US" sz="2000" b="0" strike="noStrike" spc="-1" dirty="0">
                <a:latin typeface="+mn-lt"/>
              </a:rPr>
              <a:t>In other words, PB =&gt; PA &amp;&amp; QA =&gt; QB is a sufficient and necessary condition for A stronger than B.</a:t>
            </a:r>
            <a:endParaRPr lang="en-US" sz="2000" b="0" strike="noStrike" spc="-1" dirty="0">
              <a:latin typeface="Arial"/>
            </a:endParaRPr>
          </a:p>
          <a:p>
            <a:endParaRPr lang="en-US" sz="2000" b="0" strike="noStrike" spc="-1" dirty="0">
              <a:latin typeface="+mn-lt"/>
            </a:endParaRPr>
          </a:p>
          <a:p>
            <a:r>
              <a:rPr lang="en-US" sz="2000" b="0" strike="noStrike" spc="-1" dirty="0">
                <a:latin typeface="+mn-lt"/>
              </a:rPr>
              <a:t>---Side note:</a:t>
            </a:r>
          </a:p>
          <a:p>
            <a:r>
              <a:rPr lang="en-US" sz="2000" b="0" strike="noStrike" spc="-1" dirty="0">
                <a:latin typeface="+mn-lt"/>
              </a:rPr>
              <a:t>If we were talking about  “strictly stronger”, </a:t>
            </a:r>
            <a:r>
              <a:rPr lang="en-US" sz="2000" b="0" strike="noStrike" spc="-1" dirty="0" err="1">
                <a:latin typeface="+mn-lt"/>
              </a:rPr>
              <a:t>i.e</a:t>
            </a:r>
            <a:r>
              <a:rPr lang="en-US" sz="2000" b="0" strike="noStrike" spc="-1" dirty="0">
                <a:latin typeface="+mn-lt"/>
              </a:rPr>
              <a:t>:  P =&gt; Q, but !(Q =&gt; P)  (P is strictly stronger than Q).</a:t>
            </a:r>
          </a:p>
          <a:p>
            <a:endParaRPr lang="en-US" sz="2000" b="0" strike="noStrike" spc="-1" dirty="0">
              <a:latin typeface="+mn-lt"/>
            </a:endParaRPr>
          </a:p>
          <a:p>
            <a:r>
              <a:rPr lang="en-US" sz="2000" b="0" strike="noStrike" spc="-1" dirty="0">
                <a:latin typeface="Arial"/>
              </a:rPr>
              <a:t>Then, we could say that:</a:t>
            </a:r>
          </a:p>
          <a:p>
            <a:endParaRPr lang="en-US" sz="2000" b="0" strike="noStrike" spc="-1" dirty="0">
              <a:latin typeface="Arial"/>
            </a:endParaRPr>
          </a:p>
          <a:p>
            <a:r>
              <a:rPr lang="en-US" sz="2000" b="0" strike="noStrike" spc="-1" dirty="0">
                <a:latin typeface="+mn-lt"/>
                <a:sym typeface="Wingdings" pitchFamily="2" charset="2"/>
              </a:rPr>
              <a:t>A is stronger than B if </a:t>
            </a:r>
          </a:p>
          <a:p>
            <a:r>
              <a:rPr lang="en-US" sz="2000" b="0" strike="noStrike" spc="-1" dirty="0">
                <a:latin typeface="+mn-lt"/>
                <a:sym typeface="Wingdings" pitchFamily="2" charset="2"/>
              </a:rPr>
              <a:t>Pb is strictly stronger than Pa</a:t>
            </a:r>
          </a:p>
          <a:p>
            <a:r>
              <a:rPr lang="en-US" sz="2000" b="0" strike="noStrike" spc="-1" dirty="0">
                <a:latin typeface="+mn-lt"/>
                <a:sym typeface="Wingdings" pitchFamily="2" charset="2"/>
              </a:rPr>
              <a:t>and</a:t>
            </a:r>
          </a:p>
          <a:p>
            <a:r>
              <a:rPr lang="en-US" sz="2000" b="0" strike="noStrike" spc="-1" dirty="0" err="1">
                <a:latin typeface="+mn-lt"/>
                <a:sym typeface="Wingdings" pitchFamily="2" charset="2"/>
              </a:rPr>
              <a:t>Qa</a:t>
            </a:r>
            <a:r>
              <a:rPr lang="en-US" sz="2000" b="0" strike="noStrike" spc="-1" dirty="0">
                <a:latin typeface="+mn-lt"/>
                <a:sym typeface="Wingdings" pitchFamily="2" charset="2"/>
              </a:rPr>
              <a:t> is strictly stronger than </a:t>
            </a:r>
            <a:r>
              <a:rPr lang="en-US" sz="2000" b="0" strike="noStrike" spc="-1" dirty="0" err="1">
                <a:latin typeface="+mn-lt"/>
                <a:sym typeface="Wingdings" pitchFamily="2" charset="2"/>
              </a:rPr>
              <a:t>Qb</a:t>
            </a:r>
            <a:endParaRPr lang="en-US" sz="2000" b="0" strike="noStrike" spc="-1" dirty="0">
              <a:latin typeface="+mn-lt"/>
              <a:sym typeface="Wingdings" pitchFamily="2" charset="2"/>
            </a:endParaRPr>
          </a:p>
          <a:p>
            <a:endParaRPr lang="en-US" sz="2000" b="0" strike="noStrike" spc="-1" dirty="0">
              <a:latin typeface="+mn-lt"/>
              <a:sym typeface="Wingdings" pitchFamily="2" charset="2"/>
            </a:endParaRPr>
          </a:p>
          <a:p>
            <a:r>
              <a:rPr lang="en-US" sz="2000" b="0" strike="noStrike" spc="-1" dirty="0">
                <a:latin typeface="+mn-lt"/>
                <a:sym typeface="Wingdings" pitchFamily="2" charset="2"/>
              </a:rPr>
              <a:t>In that case, the conditions on </a:t>
            </a:r>
            <a:r>
              <a:rPr lang="en-US" sz="2000" b="0" strike="noStrike" spc="-1" dirty="0" err="1">
                <a:latin typeface="+mn-lt"/>
                <a:sym typeface="Wingdings" pitchFamily="2" charset="2"/>
              </a:rPr>
              <a:t>Pa,Pb,Qa,Qb</a:t>
            </a:r>
            <a:r>
              <a:rPr lang="en-US" sz="2000" b="0" strike="noStrike" spc="-1" dirty="0">
                <a:latin typeface="+mn-lt"/>
                <a:sym typeface="Wingdings" pitchFamily="2" charset="2"/>
              </a:rPr>
              <a:t> would be sufficient but not necessary for A to be stronger than B.</a:t>
            </a:r>
          </a:p>
          <a:p>
            <a:endParaRPr lang="en-US" sz="2000" b="0" strike="noStrike" spc="-1" dirty="0">
              <a:latin typeface="+mn-lt"/>
              <a:sym typeface="Wingdings" pitchFamily="2" charset="2"/>
            </a:endParaRPr>
          </a:p>
          <a:p>
            <a:endParaRPr lang="en-US" sz="2000" b="0" strike="noStrike" spc="-1" dirty="0">
              <a:latin typeface="Arial"/>
            </a:endParaRPr>
          </a:p>
        </p:txBody>
      </p:sp>
      <p:sp>
        <p:nvSpPr>
          <p:cNvPr id="47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73DEAD5-522A-48AC-81E9-3DA6D9DB95A4}" type="slidenum">
              <a:rPr lang="en-US" sz="1200" b="0" strike="noStrike" spc="-1">
                <a:solidFill>
                  <a:srgbClr val="000000"/>
                </a:solidFill>
                <a:latin typeface="Arial"/>
                <a:ea typeface="MS PGothic"/>
              </a:rPr>
              <a:t>61</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sz="1200" b="0" strike="noStrike" spc="-1" dirty="0">
                <a:latin typeface="+mn-lt"/>
              </a:rPr>
              <a:t>Implication is reflexive (P =&gt; P), so </a:t>
            </a:r>
            <a:r>
              <a:rPr lang="en-US" sz="1200" b="0" strike="noStrike" spc="-1" dirty="0" err="1">
                <a:latin typeface="+mn-lt"/>
              </a:rPr>
              <a:t>Qa</a:t>
            </a:r>
            <a:r>
              <a:rPr lang="en-US" sz="1200" b="0" strike="noStrike" spc="-1" dirty="0">
                <a:latin typeface="+mn-lt"/>
              </a:rPr>
              <a:t> == </a:t>
            </a:r>
            <a:r>
              <a:rPr lang="en-US" sz="1200" b="0" strike="noStrike" spc="-1" dirty="0" err="1">
                <a:latin typeface="+mn-lt"/>
              </a:rPr>
              <a:t>Qb</a:t>
            </a:r>
            <a:r>
              <a:rPr lang="en-US" sz="1200" b="0" strike="noStrike" spc="-1" dirty="0">
                <a:latin typeface="+mn-lt"/>
              </a:rPr>
              <a:t> implies </a:t>
            </a:r>
            <a:r>
              <a:rPr lang="en-US" sz="1200" b="0" strike="noStrike" spc="-1" dirty="0" err="1">
                <a:latin typeface="+mn-lt"/>
              </a:rPr>
              <a:t>Qa</a:t>
            </a:r>
            <a:r>
              <a:rPr lang="en-US" sz="1200" b="0" strike="noStrike" spc="-1" dirty="0">
                <a:latin typeface="+mn-lt"/>
              </a:rPr>
              <a:t> =&gt; </a:t>
            </a:r>
            <a:r>
              <a:rPr lang="en-US" sz="1200" b="0" strike="noStrike" spc="-1" dirty="0" err="1">
                <a:latin typeface="+mn-lt"/>
              </a:rPr>
              <a:t>Qb</a:t>
            </a:r>
            <a:r>
              <a:rPr lang="en-US" sz="1200" b="0" strike="noStrike" spc="-1" dirty="0">
                <a:latin typeface="+mn-lt"/>
              </a:rPr>
              <a:t>.</a:t>
            </a:r>
          </a:p>
          <a:p>
            <a:br>
              <a:rPr lang="en-US" sz="1200" b="0" strike="noStrike" spc="-1" dirty="0">
                <a:latin typeface="+mn-lt"/>
              </a:rPr>
            </a:br>
            <a:r>
              <a:rPr lang="en-US" sz="1200" b="0" strike="noStrike" spc="-1" dirty="0">
                <a:latin typeface="+mn-lt"/>
              </a:rPr>
              <a:t>---Side note:</a:t>
            </a:r>
          </a:p>
          <a:p>
            <a:r>
              <a:rPr lang="en-US" sz="1200" b="0" strike="noStrike" spc="-1" dirty="0">
                <a:latin typeface="+mn-lt"/>
              </a:rPr>
              <a:t>If we were talking about  “strictly stronger”, </a:t>
            </a:r>
            <a:r>
              <a:rPr lang="en-US" sz="1200" b="0" strike="noStrike" spc="-1" dirty="0" err="1">
                <a:latin typeface="+mn-lt"/>
              </a:rPr>
              <a:t>i.e</a:t>
            </a:r>
            <a:r>
              <a:rPr lang="en-US" sz="1200" b="0" strike="noStrike" spc="-1" dirty="0">
                <a:latin typeface="+mn-lt"/>
              </a:rPr>
              <a:t>:  P =&gt; Q, but !(Q =&gt; P)  (P is strictly stronger than Q).</a:t>
            </a:r>
          </a:p>
          <a:p>
            <a:endParaRPr lang="en-US" sz="1200" b="0" strike="noStrike" spc="-1" dirty="0">
              <a:latin typeface="+mn-lt"/>
            </a:endParaRPr>
          </a:p>
          <a:p>
            <a:r>
              <a:rPr lang="en-US" sz="1200" b="0" strike="noStrike" spc="-1" dirty="0">
                <a:latin typeface="+mn-lt"/>
              </a:rPr>
              <a:t>Then, we could say that:</a:t>
            </a:r>
          </a:p>
          <a:p>
            <a:endParaRPr lang="en-US" sz="1200" b="0" strike="noStrike" spc="-1" dirty="0">
              <a:latin typeface="+mn-lt"/>
            </a:endParaRPr>
          </a:p>
          <a:p>
            <a:r>
              <a:rPr lang="en-US" sz="1200" b="0" strike="noStrike" spc="-1" dirty="0">
                <a:latin typeface="+mn-lt"/>
                <a:sym typeface="Wingdings" pitchFamily="2" charset="2"/>
              </a:rPr>
              <a:t>A is stronger than B if </a:t>
            </a:r>
          </a:p>
          <a:p>
            <a:r>
              <a:rPr lang="en-US" sz="1200" b="0" strike="noStrike" spc="-1" dirty="0">
                <a:latin typeface="+mn-lt"/>
                <a:sym typeface="Wingdings" pitchFamily="2" charset="2"/>
              </a:rPr>
              <a:t>Pb is strictly stronger than Pa</a:t>
            </a:r>
          </a:p>
          <a:p>
            <a:r>
              <a:rPr lang="en-US" sz="1200" b="0" strike="noStrike" spc="-1" dirty="0">
                <a:latin typeface="+mn-lt"/>
                <a:sym typeface="Wingdings" pitchFamily="2" charset="2"/>
              </a:rPr>
              <a:t>and</a:t>
            </a:r>
          </a:p>
          <a:p>
            <a:r>
              <a:rPr lang="en-US" sz="1200" b="0" strike="noStrike" spc="-1" dirty="0" err="1">
                <a:latin typeface="+mn-lt"/>
                <a:sym typeface="Wingdings" pitchFamily="2" charset="2"/>
              </a:rPr>
              <a:t>Qa</a:t>
            </a:r>
            <a:r>
              <a:rPr lang="en-US" sz="1200" b="0" strike="noStrike" spc="-1" dirty="0">
                <a:latin typeface="+mn-lt"/>
                <a:sym typeface="Wingdings" pitchFamily="2" charset="2"/>
              </a:rPr>
              <a:t> is strictly stronger than </a:t>
            </a:r>
            <a:r>
              <a:rPr lang="en-US" sz="1200" b="0" strike="noStrike" spc="-1" dirty="0" err="1">
                <a:latin typeface="+mn-lt"/>
                <a:sym typeface="Wingdings" pitchFamily="2" charset="2"/>
              </a:rPr>
              <a:t>Qb</a:t>
            </a:r>
            <a:endParaRPr lang="en-US" sz="1200" b="0" strike="noStrike" spc="-1" dirty="0">
              <a:latin typeface="+mn-lt"/>
              <a:sym typeface="Wingdings" pitchFamily="2" charset="2"/>
            </a:endParaRPr>
          </a:p>
          <a:p>
            <a:endParaRPr lang="en-US" sz="1200" b="0" strike="noStrike" spc="-1" dirty="0">
              <a:latin typeface="+mn-lt"/>
              <a:sym typeface="Wingdings" pitchFamily="2" charset="2"/>
            </a:endParaRPr>
          </a:p>
          <a:p>
            <a:r>
              <a:rPr lang="en-US" sz="1200" b="0" strike="noStrike" spc="-1" dirty="0">
                <a:latin typeface="+mn-lt"/>
                <a:sym typeface="Wingdings" pitchFamily="2" charset="2"/>
              </a:rPr>
              <a:t>In that case, the conditions on </a:t>
            </a:r>
            <a:r>
              <a:rPr lang="en-US" sz="1200" b="0" strike="noStrike" spc="-1" dirty="0" err="1">
                <a:latin typeface="+mn-lt"/>
                <a:sym typeface="Wingdings" pitchFamily="2" charset="2"/>
              </a:rPr>
              <a:t>Pa,Pb,Qa,Qb</a:t>
            </a:r>
            <a:r>
              <a:rPr lang="en-US" sz="1200" b="0" strike="noStrike" spc="-1" dirty="0">
                <a:latin typeface="+mn-lt"/>
                <a:sym typeface="Wingdings" pitchFamily="2" charset="2"/>
              </a:rPr>
              <a:t> would be sufficient but not necessary for A to be stronger than B.</a:t>
            </a:r>
          </a:p>
          <a:p>
            <a:endParaRPr lang="en-US" dirty="0"/>
          </a:p>
        </p:txBody>
      </p:sp>
      <p:sp>
        <p:nvSpPr>
          <p:cNvPr id="4" name="Slide Number Placeholder 3"/>
          <p:cNvSpPr>
            <a:spLocks noGrp="1"/>
          </p:cNvSpPr>
          <p:nvPr>
            <p:ph type="sldNum"/>
          </p:nvPr>
        </p:nvSpPr>
        <p:spPr/>
        <p:txBody>
          <a:bodyPr/>
          <a:lstStyle/>
          <a:p>
            <a:pPr algn="r"/>
            <a:fld id="{840F027F-4A31-4497-9040-9652879C3A0C}" type="slidenum">
              <a:rPr lang="en-US" sz="1400" b="0" strike="noStrike" spc="-1" smtClean="0">
                <a:latin typeface="Times New Roman"/>
              </a:rPr>
              <a:t>62</a:t>
            </a:fld>
            <a:endParaRPr lang="en-US" sz="1400" b="0" strike="noStrike" spc="-1">
              <a:latin typeface="Times New Roman"/>
            </a:endParaRPr>
          </a:p>
        </p:txBody>
      </p:sp>
    </p:spTree>
    <p:extLst>
      <p:ext uri="{BB962C8B-B14F-4D97-AF65-F5344CB8AC3E}">
        <p14:creationId xmlns:p14="http://schemas.microsoft.com/office/powerpoint/2010/main" val="178560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1196975" y="696913"/>
            <a:ext cx="4641850" cy="3481387"/>
          </a:xfrm>
          <a:prstGeom prst="rect">
            <a:avLst/>
          </a:prstGeom>
        </p:spPr>
      </p:sp>
      <p:sp>
        <p:nvSpPr>
          <p:cNvPr id="34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4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B39CD21-2B96-4421-8B42-25DF57CC24A6}"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PlaceHolder 1"/>
          <p:cNvSpPr>
            <a:spLocks noGrp="1" noRot="1" noChangeAspect="1"/>
          </p:cNvSpPr>
          <p:nvPr>
            <p:ph type="sldImg"/>
          </p:nvPr>
        </p:nvSpPr>
        <p:spPr>
          <a:xfrm>
            <a:off x="1196975" y="696913"/>
            <a:ext cx="4641850" cy="3481387"/>
          </a:xfrm>
          <a:prstGeom prst="rect">
            <a:avLst/>
          </a:prstGeom>
        </p:spPr>
      </p:sp>
      <p:sp>
        <p:nvSpPr>
          <p:cNvPr id="47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C is stronger than B is stronger than A is stronger than D.</a:t>
            </a:r>
          </a:p>
          <a:p>
            <a:endParaRPr lang="en-US" sz="2000" b="0" strike="noStrike" spc="-1" dirty="0">
              <a:latin typeface="Arial"/>
            </a:endParaRPr>
          </a:p>
          <a:p>
            <a:r>
              <a:rPr lang="en-US" sz="2000" b="0" strike="noStrike" spc="-1" dirty="0">
                <a:latin typeface="Arial"/>
              </a:rPr>
              <a:t>C has the weakest precondition – anything goes, but it has a strong postcondition</a:t>
            </a:r>
          </a:p>
          <a:p>
            <a:r>
              <a:rPr lang="en-US" sz="2000" b="0" strike="noStrike" spc="-1" dirty="0">
                <a:latin typeface="Arial"/>
              </a:rPr>
              <a:t>B has the next weakest precondition, but a strong postcondition</a:t>
            </a:r>
          </a:p>
          <a:p>
            <a:r>
              <a:rPr lang="en-US" sz="2000" b="0" strike="noStrike" spc="-1" dirty="0">
                <a:latin typeface="Arial"/>
              </a:rPr>
              <a:t>A has the next weakest precondition, but its postcondition is stronger than D</a:t>
            </a:r>
          </a:p>
        </p:txBody>
      </p:sp>
      <p:sp>
        <p:nvSpPr>
          <p:cNvPr id="47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AADB233-6752-4B58-9349-BFAE2A3D938D}" type="slidenum">
              <a:rPr lang="en-US" sz="1200" b="0" strike="noStrike" spc="-1">
                <a:solidFill>
                  <a:srgbClr val="000000"/>
                </a:solidFill>
                <a:latin typeface="Arial"/>
                <a:ea typeface="MS PGothic"/>
              </a:rPr>
              <a:t>63</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noRot="1" noChangeAspect="1"/>
          </p:cNvSpPr>
          <p:nvPr>
            <p:ph type="sldImg"/>
          </p:nvPr>
        </p:nvSpPr>
        <p:spPr>
          <a:xfrm>
            <a:off x="1196975" y="696913"/>
            <a:ext cx="4641850" cy="3481387"/>
          </a:xfrm>
          <a:prstGeom prst="rect">
            <a:avLst/>
          </a:prstGeom>
        </p:spPr>
      </p:sp>
      <p:sp>
        <p:nvSpPr>
          <p:cNvPr id="47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Why care about specification strength?</a:t>
            </a:r>
          </a:p>
        </p:txBody>
      </p:sp>
      <p:sp>
        <p:nvSpPr>
          <p:cNvPr id="47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F945466-9C9E-4C6A-8B0B-64062844F0B3}" type="slidenum">
              <a:rPr lang="en-US" sz="1200" b="0" strike="noStrike" spc="-1">
                <a:solidFill>
                  <a:srgbClr val="000000"/>
                </a:solidFill>
                <a:latin typeface="Arial"/>
                <a:ea typeface="MS PGothic"/>
              </a:rPr>
              <a:t>64</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noRot="1" noChangeAspect="1"/>
          </p:cNvSpPr>
          <p:nvPr>
            <p:ph type="sldImg"/>
          </p:nvPr>
        </p:nvSpPr>
        <p:spPr>
          <a:xfrm>
            <a:off x="1196975" y="696913"/>
            <a:ext cx="4641850" cy="3481387"/>
          </a:xfrm>
          <a:prstGeom prst="rect">
            <a:avLst/>
          </a:prstGeom>
        </p:spPr>
      </p:sp>
      <p:sp>
        <p:nvSpPr>
          <p:cNvPr id="34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4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94BCCA8-A48C-4B98-9948-57581B0344ED}" type="slidenum">
              <a:rPr lang="en-US" sz="1200" b="0" strike="noStrike" spc="-1">
                <a:solidFill>
                  <a:srgbClr val="000000"/>
                </a:solidFill>
                <a:latin typeface="Arial"/>
                <a:ea typeface="MS PGothic"/>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noRot="1" noChangeAspect="1"/>
          </p:cNvSpPr>
          <p:nvPr>
            <p:ph type="sldImg"/>
          </p:nvPr>
        </p:nvSpPr>
        <p:spPr>
          <a:xfrm>
            <a:off x="1196975" y="696913"/>
            <a:ext cx="4641850" cy="3481387"/>
          </a:xfrm>
          <a:prstGeom prst="rect">
            <a:avLst/>
          </a:prstGeom>
        </p:spPr>
      </p:sp>
      <p:sp>
        <p:nvSpPr>
          <p:cNvPr id="34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Can you figure this code? Wouldn’t you have been better off with a specification?</a:t>
            </a:r>
          </a:p>
          <a:p>
            <a:r>
              <a:rPr lang="en-US" sz="2000" b="0" strike="noStrike" spc="-1">
                <a:latin typeface="Arial"/>
              </a:rPr>
              <a:t>It’s checking if part is a subsequence of src list.</a:t>
            </a:r>
          </a:p>
        </p:txBody>
      </p:sp>
      <p:sp>
        <p:nvSpPr>
          <p:cNvPr id="34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5EFADF3-D6B6-4542-8D3A-7BF0997ABB06}" type="slidenum">
              <a:rPr lang="en-US" sz="1200" b="0" strike="noStrike" spc="-1">
                <a:solidFill>
                  <a:srgbClr val="000000"/>
                </a:solidFill>
                <a:latin typeface="Arial"/>
                <a:ea typeface="MS PGothic"/>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noRot="1" noChangeAspect="1"/>
          </p:cNvSpPr>
          <p:nvPr>
            <p:ph type="sldImg"/>
          </p:nvPr>
        </p:nvSpPr>
        <p:spPr>
          <a:xfrm>
            <a:off x="1196975" y="696913"/>
            <a:ext cx="4641850" cy="3481387"/>
          </a:xfrm>
          <a:prstGeom prst="rect">
            <a:avLst/>
          </a:prstGeom>
        </p:spPr>
      </p:sp>
      <p:sp>
        <p:nvSpPr>
          <p:cNvPr id="35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5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FE7F574-2880-41E1-B03B-F39F3490A66F}" type="slidenum">
              <a:rPr lang="en-US" sz="1200" b="0" strike="noStrike" spc="-1">
                <a:solidFill>
                  <a:srgbClr val="000000"/>
                </a:solidFill>
                <a:latin typeface="Arial"/>
                <a:ea typeface="MS PGothic"/>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609327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EEA-468D-4A7E-A585-54BAAA64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CB5BBB-08F6-4DFD-86A7-63C58F3B4F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10E72-D2BA-4290-96F7-40F661BDD116}"/>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08771BE5-13D9-4FFD-8252-C35AC8FA9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959F-FE12-4B6F-AF3D-99E3A0D984F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060575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85030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3C9-BB44-4CD9-8007-672392197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AA0FE0-5628-4E0F-A9EA-2A452B2BC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F4C04-4C9B-41F8-98B4-8827EB070699}"/>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4E257B72-9B35-4BBF-832F-1EB5207F3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CAF40-245A-4DB2-8D6A-405A257953E9}"/>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538940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B12E-1E66-486F-8BAF-83C220E8A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45DA9-3CE2-4530-BEC7-7C3FF493B4C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63EF0-2FF8-4176-ABE9-492D2A6ABC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D264-1647-4A31-AC36-00B50402F896}"/>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6" name="Footer Placeholder 5">
            <a:extLst>
              <a:ext uri="{FF2B5EF4-FFF2-40B4-BE49-F238E27FC236}">
                <a16:creationId xmlns:a16="http://schemas.microsoft.com/office/drawing/2014/main" id="{36CF2CB2-E78F-48D5-B328-8D89E3987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25232-48DA-4AB6-B8C3-D568C4E37AF5}"/>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09921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6303-0634-48D8-9873-F68F32A02E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08AB5-A851-4556-80CE-3922B2EF34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C8B1AA-3848-4B99-AB44-C2018A07617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476B95-9DCE-4E99-940A-E87B360D7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634399-9325-4EDD-AC15-B12738AF285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72D77-34DB-4937-96B3-ECBF78BE79C6}"/>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8" name="Footer Placeholder 7">
            <a:extLst>
              <a:ext uri="{FF2B5EF4-FFF2-40B4-BE49-F238E27FC236}">
                <a16:creationId xmlns:a16="http://schemas.microsoft.com/office/drawing/2014/main" id="{B511E9E9-9A6F-4627-AE35-BAB2FDA8A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3BEBF4-8583-4EED-B355-31348BFB55FF}"/>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8296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4B50-4FAE-4867-8B67-E6FBE38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BBF0B-0706-4EC8-99DA-515B63C2DCBA}"/>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4" name="Footer Placeholder 3">
            <a:extLst>
              <a:ext uri="{FF2B5EF4-FFF2-40B4-BE49-F238E27FC236}">
                <a16:creationId xmlns:a16="http://schemas.microsoft.com/office/drawing/2014/main" id="{7189BFE6-2FBE-49BC-981B-ECBA709C3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A49EF7-E86C-4A1E-AFC2-D4517C54930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03851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7834-1D7F-48E0-A5E4-80F681EBF44C}"/>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3" name="Footer Placeholder 2">
            <a:extLst>
              <a:ext uri="{FF2B5EF4-FFF2-40B4-BE49-F238E27FC236}">
                <a16:creationId xmlns:a16="http://schemas.microsoft.com/office/drawing/2014/main" id="{5B2F0030-F095-4226-8AFB-D7D006EF6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D4B52-6C69-4418-8247-095765611A1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48546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269-8A57-4514-994B-2B640DBF22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65B794-ADD5-4380-9EE0-D36EEBAC4C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0D64B-D238-42F7-BD22-E4E584FE4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A15317-1298-4A7D-8650-F80BBDF2E0CD}"/>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6" name="Footer Placeholder 5">
            <a:extLst>
              <a:ext uri="{FF2B5EF4-FFF2-40B4-BE49-F238E27FC236}">
                <a16:creationId xmlns:a16="http://schemas.microsoft.com/office/drawing/2014/main" id="{BD2F2CCE-5212-4925-A86B-4B1CCB372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6FB78-85AE-4FB7-AEA5-A91C7F14985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440685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76F7-D29D-497D-A717-3CC5D28972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55CC13-5A40-4461-8F48-9B381D28C3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EA0E60-64FA-4A6C-98E0-35F314A62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19B17E-7ECE-4A5A-AAF4-92D7F6D9FA4B}"/>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6" name="Footer Placeholder 5">
            <a:extLst>
              <a:ext uri="{FF2B5EF4-FFF2-40B4-BE49-F238E27FC236}">
                <a16:creationId xmlns:a16="http://schemas.microsoft.com/office/drawing/2014/main" id="{0F9EAE2E-16AD-46AF-9BA6-7F50ECC78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13667-D7EE-4587-97C0-AAD50C0DF827}"/>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935651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DD-28BC-4D7F-B41C-CD2EE644C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AF47F-6A17-45F2-9727-8591F2780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20AB-3A0C-4D41-866B-794A5CB9B5F3}"/>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04B586AF-C67F-415C-8B5A-20BB2013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BB416-144E-40D1-A199-3DC9AAD512CA}"/>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103748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4A4B-E3FC-4790-A309-D14A4B9D78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3F347-459D-441D-A276-452FFC13067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FA0C-EE89-47E3-81FD-0F601DF6BABF}"/>
              </a:ext>
            </a:extLst>
          </p:cNvPr>
          <p:cNvSpPr>
            <a:spLocks noGrp="1"/>
          </p:cNvSpPr>
          <p:nvPr>
            <p:ph type="dt" sz="half" idx="10"/>
          </p:nvPr>
        </p:nvSpPr>
        <p:spPr/>
        <p:txBody>
          <a:body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9595CCC0-1E21-4243-9DD5-B3327CCD2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4FBDB-91F2-4349-8F62-D070B1A270B4}"/>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835437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43A-9D07-43E5-97DF-FE6EA27149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06F88E-7B81-4ACC-8946-4074AE2D86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70F140-42F3-402A-B34E-06806F19F8CD}"/>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5" name="Footer Placeholder 4">
            <a:extLst>
              <a:ext uri="{FF2B5EF4-FFF2-40B4-BE49-F238E27FC236}">
                <a16:creationId xmlns:a16="http://schemas.microsoft.com/office/drawing/2014/main" id="{2890C619-D1CE-4DD1-99F2-BABD699D6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C575D-FA20-49DD-9DB9-8CD9FCF502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843862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185445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A9F-779A-44FC-AEA8-BEAF8B4811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BF145B-FAB2-461B-BD69-771D96C632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6192-DCD7-49A6-A4F1-79932C7EDE20}"/>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5" name="Footer Placeholder 4">
            <a:extLst>
              <a:ext uri="{FF2B5EF4-FFF2-40B4-BE49-F238E27FC236}">
                <a16:creationId xmlns:a16="http://schemas.microsoft.com/office/drawing/2014/main" id="{23B8D962-CF51-4116-8D52-F3FDDAE9D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7F68-421B-4169-871A-C7B6C5F912E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0963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F2C4-2755-4552-84CD-B7DB0659E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AF950-CB3A-446E-9E64-AE3CEBD423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AE81C-5C2B-40CC-9C84-16BB7D0321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7BECB-08C4-4B97-8B46-11396D46E7AB}"/>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6" name="Footer Placeholder 5">
            <a:extLst>
              <a:ext uri="{FF2B5EF4-FFF2-40B4-BE49-F238E27FC236}">
                <a16:creationId xmlns:a16="http://schemas.microsoft.com/office/drawing/2014/main" id="{EE78F836-7DCC-463E-851D-F6AFD7158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12DB-1B09-44F2-88A2-DFAFEAB3276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648727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1396-3776-4225-8ADA-5E88501249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38102-F844-4744-889C-E31A85DE9C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33A1A-1E1F-4D91-91C4-88E299DAE4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5D2BE-0F70-4994-B567-1C6EDFE383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54365-7750-4305-9BC2-4734407C8D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101D0-186C-4854-8560-DC0137A86210}"/>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8" name="Footer Placeholder 7">
            <a:extLst>
              <a:ext uri="{FF2B5EF4-FFF2-40B4-BE49-F238E27FC236}">
                <a16:creationId xmlns:a16="http://schemas.microsoft.com/office/drawing/2014/main" id="{7C2E9C66-1BD0-4DB9-96DD-97E73E062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C0B0D-A879-4338-AAEC-D46B7DCFC5C9}"/>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043862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69F-50CC-41EB-9311-A51D70F3B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A64B9-A009-44D2-AA2F-FDABE854CFCB}"/>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4" name="Footer Placeholder 3">
            <a:extLst>
              <a:ext uri="{FF2B5EF4-FFF2-40B4-BE49-F238E27FC236}">
                <a16:creationId xmlns:a16="http://schemas.microsoft.com/office/drawing/2014/main" id="{A5D3613B-5186-4C51-8C75-9D15367105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5DFF9-4778-4695-AEAF-CEDABFFABBE2}"/>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051915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3F60B-F958-462B-98FA-B95C46DA7919}"/>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3" name="Footer Placeholder 2">
            <a:extLst>
              <a:ext uri="{FF2B5EF4-FFF2-40B4-BE49-F238E27FC236}">
                <a16:creationId xmlns:a16="http://schemas.microsoft.com/office/drawing/2014/main" id="{8301FA8B-2AD9-46BC-A45D-5C4CBCF41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F42B9-B411-4674-9E74-C45D51DCA028}"/>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93396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5D2-334D-4308-9FE5-5ED6795D9E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603CCB-5BEC-4937-89C4-F9B3DCCA5DE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7BE09-78BF-4209-A512-BC21C7D1C7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F5B2EA-7F3A-48C4-8812-C1EE7E13C65E}"/>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6" name="Footer Placeholder 5">
            <a:extLst>
              <a:ext uri="{FF2B5EF4-FFF2-40B4-BE49-F238E27FC236}">
                <a16:creationId xmlns:a16="http://schemas.microsoft.com/office/drawing/2014/main" id="{D3FC6B78-DFF6-4749-8F01-1ABEC555D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DBF6A-C110-4386-95CD-596FC4569DD7}"/>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350833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3EB8-FFC5-433E-880E-BDB45C39E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672DA9-6AC7-410B-878F-1E457AE477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A1B5D69-C1B2-440F-B531-280B1E8595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2DDDD5-B819-4350-9E9F-04AD8B58C8D5}"/>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6" name="Footer Placeholder 5">
            <a:extLst>
              <a:ext uri="{FF2B5EF4-FFF2-40B4-BE49-F238E27FC236}">
                <a16:creationId xmlns:a16="http://schemas.microsoft.com/office/drawing/2014/main" id="{C21CF8D0-0D04-4D47-A73E-94A90CB11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3740F-68AC-48B2-B7D5-8BC6474744A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728895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2105-32F4-4961-9F13-39413119D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B512A-A883-4898-9F7D-A0952FEA6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A2AEF-2D38-4B63-8266-8AAC2DBBD854}"/>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5" name="Footer Placeholder 4">
            <a:extLst>
              <a:ext uri="{FF2B5EF4-FFF2-40B4-BE49-F238E27FC236}">
                <a16:creationId xmlns:a16="http://schemas.microsoft.com/office/drawing/2014/main" id="{5552D63B-A84C-4B9A-8105-F167AA133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CCAF3-AC3A-442C-AAF3-F875808555BB}"/>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14776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528C1-7C7E-4B9F-8D78-57FCBFA8F5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C3E06-F3A8-4B13-8271-738D7A52DE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4ACEA-39B9-4295-9C90-C9DAAF137C5D}"/>
              </a:ext>
            </a:extLst>
          </p:cNvPr>
          <p:cNvSpPr>
            <a:spLocks noGrp="1"/>
          </p:cNvSpPr>
          <p:nvPr>
            <p:ph type="dt" sz="half" idx="10"/>
          </p:nvPr>
        </p:nvSpPr>
        <p:spPr/>
        <p:txBody>
          <a:bodyPr/>
          <a:lstStyle/>
          <a:p>
            <a:fld id="{8E02EEE2-BBEB-417C-A3F8-56D01B92C4D5}" type="datetimeFigureOut">
              <a:rPr lang="en-US" smtClean="0"/>
              <a:t>2/22/21</a:t>
            </a:fld>
            <a:endParaRPr lang="en-US"/>
          </a:p>
        </p:txBody>
      </p:sp>
      <p:sp>
        <p:nvSpPr>
          <p:cNvPr id="5" name="Footer Placeholder 4">
            <a:extLst>
              <a:ext uri="{FF2B5EF4-FFF2-40B4-BE49-F238E27FC236}">
                <a16:creationId xmlns:a16="http://schemas.microsoft.com/office/drawing/2014/main" id="{8AFF4461-F32F-49C2-9AAF-1A0316517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EAFED-9BB5-4D75-8F46-8DFDA3237E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15983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pPr>
              <a:lnSpc>
                <a:spcPct val="100000"/>
              </a:lnSpc>
            </a:pPr>
            <a:fld id="{FE9EB506-89B1-42BD-864E-1C623F9F8860}" type="datetime1">
              <a:rPr lang="en-US" sz="900" b="0" strike="noStrike" spc="-1">
                <a:solidFill>
                  <a:srgbClr val="8B8B8B"/>
                </a:solidFill>
                <a:latin typeface="Tahoma"/>
                <a:ea typeface="MS PGothic"/>
              </a:rPr>
              <a:t>2/22/21</a:t>
            </a:fld>
            <a:endParaRPr lang="en-US" sz="9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spc="-1" dirty="0">
                <a:solidFill>
                  <a:srgbClr val="8B8B8B"/>
                </a:solidFill>
                <a:latin typeface="Tahoma"/>
                <a:ea typeface="MS PGothic"/>
              </a:rPr>
              <a:t>CSCI 2600 Spring 2021</a:t>
            </a:r>
            <a:endParaRPr lang="en-US" sz="900" b="0" strike="noStrike" spc="-1" dirty="0">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B678D785-7950-497C-B012-BD564CE0560E}"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lstStyle/>
          <a:p>
            <a:pPr>
              <a:lnSpc>
                <a:spcPct val="100000"/>
              </a:lnSpc>
            </a:pPr>
            <a:fld id="{78E73F9D-89B8-47EE-9CD4-CB0CA31FE2C3}" type="datetime1">
              <a:rPr lang="en-US" sz="900" b="0" strike="noStrike" spc="-1">
                <a:solidFill>
                  <a:srgbClr val="8B8B8B"/>
                </a:solidFill>
                <a:latin typeface="Tahoma"/>
                <a:ea typeface="MS PGothic"/>
              </a:rPr>
              <a:t>2/22/21</a:t>
            </a:fld>
            <a:endParaRPr lang="en-US" sz="9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spc="-1" dirty="0">
                <a:solidFill>
                  <a:srgbClr val="8B8B8B"/>
                </a:solidFill>
                <a:latin typeface="Tahoma"/>
                <a:ea typeface="MS PGothic"/>
              </a:rPr>
              <a:t>CSCI 2600 Spring 2021</a:t>
            </a:r>
            <a:endParaRPr lang="en-US" sz="900" b="0" strike="noStrike" spc="-1" dirty="0">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0F7C637F-E25B-45C8-8B9B-E879CE11CBB0}" type="slidenum">
              <a:rPr lang="en-US" sz="900" b="0" strike="noStrike" spc="-1">
                <a:solidFill>
                  <a:srgbClr val="8B8B8B"/>
                </a:solidFill>
                <a:latin typeface="Tahoma"/>
                <a:ea typeface="MS PGothic"/>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D2449-10A8-440B-86FF-FD6DD150EA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E269-8CA1-40FA-A170-2C500BAE3F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D49C-83E6-4300-B3C6-3D049212C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6EAD79-2B79-4D54-B880-39C89E37B30E}" type="datetimeFigureOut">
              <a:rPr lang="en-US" smtClean="0"/>
              <a:t>2/22/21</a:t>
            </a:fld>
            <a:endParaRPr lang="en-US"/>
          </a:p>
        </p:txBody>
      </p:sp>
      <p:sp>
        <p:nvSpPr>
          <p:cNvPr id="5" name="Footer Placeholder 4">
            <a:extLst>
              <a:ext uri="{FF2B5EF4-FFF2-40B4-BE49-F238E27FC236}">
                <a16:creationId xmlns:a16="http://schemas.microsoft.com/office/drawing/2014/main" id="{607E3927-A9A2-4572-BE37-02562104A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76541-45F0-4C09-855A-42377B527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A328-39A7-4B1B-85DB-0F646D82F7BA}" type="slidenum">
              <a:rPr lang="en-US" smtClean="0"/>
              <a:t>‹#›</a:t>
            </a:fld>
            <a:endParaRPr lang="en-US"/>
          </a:p>
        </p:txBody>
      </p:sp>
    </p:spTree>
    <p:extLst>
      <p:ext uri="{BB962C8B-B14F-4D97-AF65-F5344CB8AC3E}">
        <p14:creationId xmlns:p14="http://schemas.microsoft.com/office/powerpoint/2010/main" val="2165884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08E85-978E-4637-A081-703280007D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FFB95-C73D-459A-AC87-88A06B1058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46D3-6966-4C10-8029-FFA126378E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2EEE2-BBEB-417C-A3F8-56D01B92C4D5}" type="datetimeFigureOut">
              <a:rPr lang="en-US" smtClean="0"/>
              <a:t>2/22/21</a:t>
            </a:fld>
            <a:endParaRPr lang="en-US"/>
          </a:p>
        </p:txBody>
      </p:sp>
      <p:sp>
        <p:nvSpPr>
          <p:cNvPr id="5" name="Footer Placeholder 4">
            <a:extLst>
              <a:ext uri="{FF2B5EF4-FFF2-40B4-BE49-F238E27FC236}">
                <a16:creationId xmlns:a16="http://schemas.microsoft.com/office/drawing/2014/main" id="{06C6C243-FF0C-497A-8CD9-BA132DE9C4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C9358-7E79-400D-9816-863F9698EF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DED9D-E5DB-4638-A792-469B4054E4E6}" type="slidenum">
              <a:rPr lang="en-US" smtClean="0"/>
              <a:t>‹#›</a:t>
            </a:fld>
            <a:endParaRPr lang="en-US"/>
          </a:p>
        </p:txBody>
      </p:sp>
    </p:spTree>
    <p:extLst>
      <p:ext uri="{BB962C8B-B14F-4D97-AF65-F5344CB8AC3E}">
        <p14:creationId xmlns:p14="http://schemas.microsoft.com/office/powerpoint/2010/main" val="38133627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cs.ox.ac.uk/files/6187/Grand.pdf"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s://dl.acm.org/citation.cfm?id=153881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143000" y="1122480"/>
            <a:ext cx="6857640" cy="2387160"/>
          </a:xfrm>
          <a:prstGeom prst="rect">
            <a:avLst/>
          </a:prstGeom>
          <a:noFill/>
          <a:ln>
            <a:noFill/>
          </a:ln>
        </p:spPr>
        <p:txBody>
          <a:bodyPr anchor="b"/>
          <a:lstStyle/>
          <a:p>
            <a:pPr algn="ctr">
              <a:lnSpc>
                <a:spcPct val="100000"/>
              </a:lnSpc>
            </a:pPr>
            <a:r>
              <a:rPr lang="en-US" sz="4500" b="0" strike="noStrike" spc="-1">
                <a:solidFill>
                  <a:srgbClr val="0563C1"/>
                </a:solidFill>
                <a:latin typeface="Calibri Light"/>
              </a:rPr>
              <a:t>Reasoning about Specifications</a:t>
            </a:r>
            <a:endParaRPr lang="en-US" sz="4500" b="0" strike="noStrike" spc="-1">
              <a:solidFill>
                <a:srgbClr val="000000"/>
              </a:solidFill>
              <a:latin typeface="Tahoma"/>
            </a:endParaRPr>
          </a:p>
        </p:txBody>
      </p:sp>
      <p:pic>
        <p:nvPicPr>
          <p:cNvPr id="89" name="Picture 1"/>
          <p:cNvPicPr/>
          <p:nvPr/>
        </p:nvPicPr>
        <p:blipFill>
          <a:blip r:embed="rId3"/>
          <a:stretch/>
        </p:blipFill>
        <p:spPr>
          <a:xfrm>
            <a:off x="2448000" y="3510000"/>
            <a:ext cx="4247640" cy="254844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What About Comments?</a:t>
            </a:r>
            <a:endParaRPr lang="en-US" sz="3300" b="0" strike="noStrike" spc="-1">
              <a:solidFill>
                <a:srgbClr val="000000"/>
              </a:solidFill>
              <a:latin typeface="Tahoma"/>
            </a:endParaRPr>
          </a:p>
        </p:txBody>
      </p:sp>
      <p:sp>
        <p:nvSpPr>
          <p:cNvPr id="130"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 method checks if </a:t>
            </a:r>
            <a:r>
              <a:rPr lang="en-US" sz="2100" b="1" strike="noStrike" spc="-1" dirty="0">
                <a:solidFill>
                  <a:srgbClr val="000000"/>
                </a:solidFill>
                <a:latin typeface="Courier New"/>
              </a:rPr>
              <a:t>part</a:t>
            </a:r>
            <a:r>
              <a:rPr lang="en-US" sz="2100" b="0" strike="noStrike" spc="-1" dirty="0">
                <a:solidFill>
                  <a:srgbClr val="000000"/>
                </a:solidFill>
                <a:latin typeface="Calibri"/>
              </a:rPr>
              <a:t> appears as </a:t>
            </a:r>
            <a:br>
              <a:rPr dirty="0"/>
            </a:br>
            <a:r>
              <a:rPr lang="en-US" sz="2100" b="0" strike="noStrike" spc="-1" dirty="0">
                <a:solidFill>
                  <a:srgbClr val="000000"/>
                </a:solidFill>
                <a:latin typeface="Calibri"/>
              </a:rPr>
              <a:t>// subsequence in </a:t>
            </a:r>
            <a:r>
              <a:rPr lang="en-US" sz="2100" b="1" strike="noStrike" spc="-1" dirty="0" err="1">
                <a:solidFill>
                  <a:srgbClr val="000000"/>
                </a:solidFill>
                <a:latin typeface="Courier New"/>
              </a:rPr>
              <a:t>src</a:t>
            </a:r>
            <a:endParaRPr lang="en-US" sz="2100" b="0" strike="noStrike" spc="-1" dirty="0">
              <a:solidFill>
                <a:srgbClr val="000000"/>
              </a:solidFill>
              <a:latin typeface="Calibri"/>
            </a:endParaRPr>
          </a:p>
          <a:p>
            <a:pPr>
              <a:lnSpc>
                <a:spcPct val="100000"/>
              </a:lnSpc>
              <a:spcBef>
                <a:spcPts val="751"/>
              </a:spcBef>
            </a:pPr>
            <a:r>
              <a:rPr lang="en-US" sz="2000" b="1" strike="noStrike" spc="-1" dirty="0" err="1">
                <a:solidFill>
                  <a:srgbClr val="000000"/>
                </a:solidFill>
                <a:latin typeface="Courier New"/>
              </a:rPr>
              <a:t>boolean</a:t>
            </a:r>
            <a:r>
              <a:rPr lang="en-US" sz="2000" b="1" strike="noStrike" spc="-1" dirty="0">
                <a:solidFill>
                  <a:srgbClr val="000000"/>
                </a:solidFill>
                <a:latin typeface="Courier New"/>
              </a:rPr>
              <a:t> sub(List&lt;T&gt; </a:t>
            </a:r>
            <a:r>
              <a:rPr lang="en-US" sz="2000" b="1" strike="noStrike" spc="-1" dirty="0" err="1">
                <a:solidFill>
                  <a:srgbClr val="000000"/>
                </a:solidFill>
                <a:latin typeface="Courier New"/>
              </a:rPr>
              <a:t>src</a:t>
            </a:r>
            <a:r>
              <a:rPr lang="en-US" sz="2000" b="1" strike="noStrike" spc="-1" dirty="0">
                <a:solidFill>
                  <a:srgbClr val="000000"/>
                </a:solidFill>
                <a:latin typeface="Courier New"/>
              </a:rPr>
              <a:t>, List&lt;T&gt; part)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a:p>
            <a:pPr marL="342900" indent="-342900">
              <a:lnSpc>
                <a:spcPct val="100000"/>
              </a:lnSpc>
              <a:spcBef>
                <a:spcPts val="751"/>
              </a:spcBef>
              <a:buFont typeface="Arial" panose="020B0604020202020204" pitchFamily="34" charset="0"/>
              <a:buChar char="•"/>
            </a:pPr>
            <a:r>
              <a:rPr lang="en-US" sz="2100" b="0" strike="noStrike" spc="-1" dirty="0">
                <a:solidFill>
                  <a:srgbClr val="000000"/>
                </a:solidFill>
                <a:latin typeface="Calibri"/>
              </a:rPr>
              <a:t>Comments are important, but insufficient. </a:t>
            </a:r>
          </a:p>
          <a:p>
            <a:pPr marL="342900" indent="-342900">
              <a:lnSpc>
                <a:spcPct val="100000"/>
              </a:lnSpc>
              <a:spcBef>
                <a:spcPts val="751"/>
              </a:spcBef>
              <a:buFont typeface="Arial" panose="020B0604020202020204" pitchFamily="34" charset="0"/>
              <a:buChar char="•"/>
            </a:pPr>
            <a:r>
              <a:rPr lang="en-US" sz="2100" b="0" strike="noStrike" spc="-1" dirty="0">
                <a:solidFill>
                  <a:srgbClr val="000000"/>
                </a:solidFill>
                <a:latin typeface="Calibri"/>
              </a:rPr>
              <a:t>They are informal and often ambiguous or worse misleading.</a:t>
            </a:r>
          </a:p>
          <a:p>
            <a:pPr marL="742950" lvl="1" indent="-285750">
              <a:spcBef>
                <a:spcPts val="751"/>
              </a:spcBef>
              <a:buFont typeface="Arial" panose="020B0604020202020204" pitchFamily="34" charset="0"/>
              <a:buChar char="•"/>
            </a:pPr>
            <a:r>
              <a:rPr lang="en-US" spc="-1" dirty="0"/>
              <a:t>Specifications should be precise and concise, carrying relevant information</a:t>
            </a:r>
            <a:r>
              <a:rPr lang="en-US" sz="1600" spc="-1" dirty="0"/>
              <a:t>.</a:t>
            </a:r>
            <a:endParaRPr lang="en-US" sz="2100" b="0" strike="noStrike" spc="-1" dirty="0">
              <a:solidFill>
                <a:srgbClr val="000000"/>
              </a:solidFill>
              <a:latin typeface="Calibri"/>
            </a:endParaRPr>
          </a:p>
          <a:p>
            <a:pPr marL="342900" indent="-342900">
              <a:lnSpc>
                <a:spcPct val="100000"/>
              </a:lnSpc>
              <a:spcBef>
                <a:spcPts val="751"/>
              </a:spcBef>
              <a:buFont typeface="Arial" panose="020B0604020202020204" pitchFamily="34" charset="0"/>
              <a:buChar char="•"/>
            </a:pPr>
            <a:r>
              <a:rPr lang="en-US" sz="2100" spc="-1" dirty="0">
                <a:solidFill>
                  <a:srgbClr val="000000"/>
                </a:solidFill>
                <a:latin typeface="Calibri"/>
              </a:rPr>
              <a:t>Comments are sometimes not updated when code is updated.</a:t>
            </a:r>
            <a:r>
              <a:rPr lang="en-US" sz="2100" b="0" strike="noStrike" spc="-1" dirty="0">
                <a:solidFill>
                  <a:srgbClr val="000000"/>
                </a:solidFill>
                <a:latin typeface="Calibri"/>
              </a:rPr>
              <a:t>    </a:t>
            </a:r>
          </a:p>
        </p:txBody>
      </p:sp>
      <p:sp>
        <p:nvSpPr>
          <p:cNvPr id="13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32" name="TextShape 4"/>
          <p:cNvSpPr txBox="1"/>
          <p:nvPr/>
        </p:nvSpPr>
        <p:spPr>
          <a:xfrm>
            <a:off x="6458040" y="6356520"/>
            <a:ext cx="2057040" cy="364680"/>
          </a:xfrm>
          <a:prstGeom prst="rect">
            <a:avLst/>
          </a:prstGeom>
          <a:noFill/>
          <a:ln>
            <a:noFill/>
          </a:ln>
        </p:spPr>
        <p:txBody>
          <a:bodyPr anchor="ctr"/>
          <a:lstStyle/>
          <a:p>
            <a:pPr algn="r">
              <a:lnSpc>
                <a:spcPct val="100000"/>
              </a:lnSpc>
            </a:pPr>
            <a:fld id="{555617F9-B96B-47E8-9BCD-11DD81FDF967}" type="slidenum">
              <a:rPr lang="en-US" sz="1400" b="0" strike="noStrike" spc="-1">
                <a:solidFill>
                  <a:srgbClr val="8B8B8B"/>
                </a:solidFill>
                <a:latin typeface="Tahoma"/>
                <a:ea typeface="MS PGothic"/>
              </a:rPr>
              <a:t>10</a:t>
            </a:fld>
            <a:endParaRPr lang="en-US" sz="1400" b="0" strike="noStrike" spc="-1">
              <a:latin typeface="Times New Roman"/>
            </a:endParaRPr>
          </a:p>
        </p:txBody>
      </p:sp>
      <p:pic>
        <p:nvPicPr>
          <p:cNvPr id="133" name="Picture 132"/>
          <p:cNvPicPr/>
          <p:nvPr/>
        </p:nvPicPr>
        <p:blipFill>
          <a:blip r:embed="rId3"/>
          <a:stretch/>
        </p:blipFill>
        <p:spPr>
          <a:xfrm>
            <a:off x="7081520" y="91440"/>
            <a:ext cx="1878520" cy="287528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Specifications Are Concise and Precise</a:t>
            </a:r>
            <a:endParaRPr lang="en-US" sz="3300" b="0" strike="noStrike" spc="-1">
              <a:solidFill>
                <a:srgbClr val="000000"/>
              </a:solidFill>
              <a:latin typeface="Tahoma"/>
            </a:endParaRPr>
          </a:p>
        </p:txBody>
      </p:sp>
      <p:sp>
        <p:nvSpPr>
          <p:cNvPr id="13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Unfortunately, lots of code lacks specification </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Programmers guess what code does by reading the code or running it</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This results in bugs and/or complex code with unclear behavior </a:t>
            </a:r>
          </a:p>
          <a:p>
            <a:pPr marL="171360" indent="-171000">
              <a:lnSpc>
                <a:spcPct val="90000"/>
              </a:lnSpc>
              <a:spcBef>
                <a:spcPts val="751"/>
              </a:spcBef>
              <a:buClr>
                <a:srgbClr val="000000"/>
              </a:buClr>
              <a:buFont typeface="Arial"/>
              <a:buChar char="•"/>
            </a:pPr>
            <a:endParaRPr lang="en-US" sz="2100"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It would be nice to generate code from specs</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Inference of code from specifications is an active area of research</a:t>
            </a:r>
          </a:p>
          <a:p>
            <a:pPr>
              <a:lnSpc>
                <a:spcPct val="90000"/>
              </a:lnSpc>
              <a:spcBef>
                <a:spcPts val="751"/>
              </a:spcBef>
            </a:pPr>
            <a:endParaRPr lang="en-US" sz="2100" b="0" strike="noStrike" spc="-1" dirty="0">
              <a:solidFill>
                <a:srgbClr val="000000"/>
              </a:solidFill>
              <a:latin typeface="Calibri"/>
            </a:endParaRPr>
          </a:p>
        </p:txBody>
      </p:sp>
      <p:sp>
        <p:nvSpPr>
          <p:cNvPr id="136" name="TextShape 3"/>
          <p:cNvSpPr txBox="1"/>
          <p:nvPr/>
        </p:nvSpPr>
        <p:spPr>
          <a:xfrm>
            <a:off x="228600" y="6248520"/>
            <a:ext cx="5714640" cy="6091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37" name="TextShape 4"/>
          <p:cNvSpPr txBox="1"/>
          <p:nvPr/>
        </p:nvSpPr>
        <p:spPr>
          <a:xfrm>
            <a:off x="6458040" y="6356520"/>
            <a:ext cx="2057040" cy="364680"/>
          </a:xfrm>
          <a:prstGeom prst="rect">
            <a:avLst/>
          </a:prstGeom>
          <a:noFill/>
          <a:ln>
            <a:noFill/>
          </a:ln>
        </p:spPr>
        <p:txBody>
          <a:bodyPr anchor="ctr"/>
          <a:lstStyle/>
          <a:p>
            <a:pPr algn="r">
              <a:lnSpc>
                <a:spcPct val="100000"/>
              </a:lnSpc>
            </a:pPr>
            <a:fld id="{8B1F47F7-722B-419A-8113-4AED924BDB89}" type="slidenum">
              <a:rPr lang="en-US" sz="1400" b="0" strike="noStrike" spc="-1">
                <a:solidFill>
                  <a:srgbClr val="8B8B8B"/>
                </a:solidFill>
                <a:latin typeface="Tahoma"/>
                <a:ea typeface="MS PGothic"/>
              </a:rPr>
              <a:t>11</a:t>
            </a:fld>
            <a:endParaRPr lang="en-US" sz="14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914400" y="214200"/>
            <a:ext cx="8029080" cy="100440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What’s in </a:t>
            </a:r>
            <a:r>
              <a:rPr lang="en-US" sz="3300" b="1" strike="noStrike" spc="-1">
                <a:solidFill>
                  <a:srgbClr val="000000"/>
                </a:solidFill>
                <a:latin typeface="Courier New"/>
              </a:rPr>
              <a:t>sub</a:t>
            </a:r>
            <a:r>
              <a:rPr lang="en-US" sz="3300" b="0" strike="noStrike" spc="-1">
                <a:solidFill>
                  <a:srgbClr val="000000"/>
                </a:solidFill>
                <a:latin typeface="Calibri Light"/>
              </a:rPr>
              <a:t>’s Specification? </a:t>
            </a:r>
            <a:endParaRPr lang="en-US" sz="3300" b="0" strike="noStrike" spc="-1">
              <a:solidFill>
                <a:srgbClr val="000000"/>
              </a:solidFill>
              <a:latin typeface="Tahoma"/>
            </a:endParaRPr>
          </a:p>
        </p:txBody>
      </p:sp>
      <p:sp>
        <p:nvSpPr>
          <p:cNvPr id="139" name="TextShape 2"/>
          <p:cNvSpPr txBox="1"/>
          <p:nvPr/>
        </p:nvSpPr>
        <p:spPr>
          <a:xfrm>
            <a:off x="628560" y="1825560"/>
            <a:ext cx="7886520" cy="4350960"/>
          </a:xfrm>
          <a:prstGeom prst="rect">
            <a:avLst/>
          </a:prstGeom>
          <a:noFill/>
          <a:ln>
            <a:noFill/>
          </a:ln>
        </p:spPr>
        <p:txBody>
          <a:bodyPr>
            <a:normAutofit fontScale="92500" lnSpcReduction="20000"/>
          </a:bodyPr>
          <a:lstStyle/>
          <a:p>
            <a:pPr>
              <a:lnSpc>
                <a:spcPct val="80000"/>
              </a:lnSpc>
              <a:spcBef>
                <a:spcPts val="751"/>
              </a:spcBef>
            </a:pPr>
            <a:r>
              <a:rPr lang="en-US" sz="2400" b="1" strike="noStrike" spc="-1" dirty="0" err="1">
                <a:solidFill>
                  <a:srgbClr val="000000"/>
                </a:solidFill>
                <a:latin typeface="Courier New"/>
              </a:rPr>
              <a:t>boolean</a:t>
            </a:r>
            <a:r>
              <a:rPr lang="en-US" sz="2400" b="1" strike="noStrike" spc="-1" dirty="0">
                <a:solidFill>
                  <a:srgbClr val="000000"/>
                </a:solidFill>
                <a:latin typeface="Courier New"/>
              </a:rPr>
              <a:t> sub(List&lt;T&gt; </a:t>
            </a:r>
            <a:r>
              <a:rPr lang="en-US" sz="2400" b="1" strike="noStrike" spc="-1" dirty="0" err="1">
                <a:solidFill>
                  <a:srgbClr val="000000"/>
                </a:solidFill>
                <a:latin typeface="Courier New"/>
              </a:rPr>
              <a:t>src</a:t>
            </a:r>
            <a:r>
              <a:rPr lang="en-US" sz="2400" b="1" strike="noStrike" spc="-1" dirty="0">
                <a:solidFill>
                  <a:srgbClr val="000000"/>
                </a:solidFill>
                <a:latin typeface="Courier New"/>
              </a:rPr>
              <a:t>, List&lt;T&gt; part)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int </a:t>
            </a:r>
            <a:r>
              <a:rPr lang="en-US" sz="2400" b="1" strike="noStrike" spc="-1" dirty="0" err="1">
                <a:solidFill>
                  <a:srgbClr val="000000"/>
                </a:solidFill>
                <a:latin typeface="Courier New"/>
              </a:rPr>
              <a:t>part_index</a:t>
            </a:r>
            <a:r>
              <a:rPr lang="en-US" sz="2400" b="1" strike="noStrike" spc="-1" dirty="0">
                <a:solidFill>
                  <a:srgbClr val="000000"/>
                </a:solidFill>
                <a:latin typeface="Courier New"/>
              </a:rPr>
              <a:t> = 0;</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for (Object o : </a:t>
            </a:r>
            <a:r>
              <a:rPr lang="en-US" sz="2400" b="1" strike="noStrike" spc="-1" dirty="0" err="1">
                <a:solidFill>
                  <a:srgbClr val="000000"/>
                </a:solidFill>
                <a:latin typeface="Courier New"/>
              </a:rPr>
              <a:t>src</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if (</a:t>
            </a:r>
            <a:r>
              <a:rPr lang="en-US" sz="2400" b="1" strike="noStrike" spc="-1" dirty="0" err="1">
                <a:solidFill>
                  <a:srgbClr val="000000"/>
                </a:solidFill>
                <a:latin typeface="Courier New"/>
              </a:rPr>
              <a:t>o.equals</a:t>
            </a:r>
            <a:r>
              <a:rPr lang="en-US" sz="2400" b="1" strike="noStrike" spc="-1" dirty="0">
                <a:solidFill>
                  <a:srgbClr val="000000"/>
                </a:solidFill>
                <a:latin typeface="Courier New"/>
              </a:rPr>
              <a:t>(</a:t>
            </a:r>
            <a:r>
              <a:rPr lang="en-US" sz="2400" b="1" strike="noStrike" spc="-1" dirty="0" err="1">
                <a:solidFill>
                  <a:srgbClr val="000000"/>
                </a:solidFill>
                <a:latin typeface="Courier New"/>
              </a:rPr>
              <a:t>part.get</a:t>
            </a:r>
            <a:r>
              <a:rPr lang="en-US" sz="2400" b="1" strike="noStrike" spc="-1" dirty="0">
                <a:solidFill>
                  <a:srgbClr val="000000"/>
                </a:solidFill>
                <a:latin typeface="Courier New"/>
              </a:rPr>
              <a:t>(</a:t>
            </a:r>
            <a:r>
              <a:rPr lang="en-US" sz="2400" b="1" strike="noStrike" spc="-1" dirty="0" err="1">
                <a:solidFill>
                  <a:srgbClr val="000000"/>
                </a:solidFill>
                <a:latin typeface="Courier New"/>
              </a:rPr>
              <a:t>part_index</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part_index</a:t>
            </a: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if (</a:t>
            </a:r>
            <a:r>
              <a:rPr lang="en-US" sz="2400" b="1" strike="noStrike" spc="-1" dirty="0" err="1">
                <a:solidFill>
                  <a:srgbClr val="000000"/>
                </a:solidFill>
                <a:latin typeface="Courier New"/>
              </a:rPr>
              <a:t>part_index</a:t>
            </a:r>
            <a:r>
              <a:rPr lang="en-US" sz="2400" b="1" strike="noStrike" spc="-1" dirty="0">
                <a:solidFill>
                  <a:srgbClr val="000000"/>
                </a:solidFill>
                <a:latin typeface="Courier New"/>
              </a:rPr>
              <a:t> == </a:t>
            </a:r>
            <a:r>
              <a:rPr lang="en-US" sz="2400" b="1" strike="noStrike" spc="-1" dirty="0" err="1">
                <a:solidFill>
                  <a:srgbClr val="000000"/>
                </a:solidFill>
                <a:latin typeface="Courier New"/>
              </a:rPr>
              <a:t>part.size</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return true;</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 else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part_index</a:t>
            </a:r>
            <a:r>
              <a:rPr lang="en-US" sz="2400" b="1" strike="noStrike" spc="-1" dirty="0">
                <a:solidFill>
                  <a:srgbClr val="000000"/>
                </a:solidFill>
                <a:latin typeface="Courier New"/>
              </a:rPr>
              <a:t> = 0;</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return false;</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endParaRPr lang="en-US" sz="2400" b="0" strike="noStrike" spc="-1" dirty="0">
              <a:solidFill>
                <a:srgbClr val="000000"/>
              </a:solidFill>
              <a:latin typeface="Calibri"/>
            </a:endParaRPr>
          </a:p>
        </p:txBody>
      </p:sp>
      <p:sp>
        <p:nvSpPr>
          <p:cNvPr id="140" name="TextShape 3"/>
          <p:cNvSpPr txBox="1"/>
          <p:nvPr/>
        </p:nvSpPr>
        <p:spPr>
          <a:xfrm>
            <a:off x="457200" y="6248520"/>
            <a:ext cx="64004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41" name="TextShape 4"/>
          <p:cNvSpPr txBox="1"/>
          <p:nvPr/>
        </p:nvSpPr>
        <p:spPr>
          <a:xfrm>
            <a:off x="6458040" y="6356520"/>
            <a:ext cx="2057040" cy="364680"/>
          </a:xfrm>
          <a:prstGeom prst="rect">
            <a:avLst/>
          </a:prstGeom>
          <a:noFill/>
          <a:ln>
            <a:noFill/>
          </a:ln>
        </p:spPr>
        <p:txBody>
          <a:bodyPr anchor="ctr"/>
          <a:lstStyle/>
          <a:p>
            <a:pPr algn="r">
              <a:lnSpc>
                <a:spcPct val="100000"/>
              </a:lnSpc>
            </a:pPr>
            <a:fld id="{953450A4-70F0-4D38-88EC-3739767DE8F5}" type="slidenum">
              <a:rPr lang="en-US" sz="1400" b="0" strike="noStrike" spc="-1">
                <a:solidFill>
                  <a:srgbClr val="8B8B8B"/>
                </a:solidFill>
                <a:latin typeface="Tahoma"/>
                <a:ea typeface="MS PGothic"/>
              </a:rPr>
              <a:t>12</a:t>
            </a:fld>
            <a:endParaRPr lang="en-US" sz="1400" b="0" strike="noStrike" spc="-1">
              <a:latin typeface="Times New Roman"/>
            </a:endParaRPr>
          </a:p>
        </p:txBody>
      </p:sp>
      <p:sp>
        <p:nvSpPr>
          <p:cNvPr id="142" name="CustomShape 5"/>
          <p:cNvSpPr/>
          <p:nvPr/>
        </p:nvSpPr>
        <p:spPr>
          <a:xfrm>
            <a:off x="6705720" y="786240"/>
            <a:ext cx="1695240" cy="840960"/>
          </a:xfrm>
          <a:prstGeom prst="wedgeRoundRectCallout">
            <a:avLst>
              <a:gd name="adj1" fmla="val -44681"/>
              <a:gd name="adj2" fmla="val 72852"/>
              <a:gd name="adj3" fmla="val 16667"/>
            </a:avLst>
          </a:prstGeom>
          <a:solidFill>
            <a:srgbClr val="FFFFFF"/>
          </a:solidFill>
          <a:ln w="12600">
            <a:solidFill>
              <a:srgbClr val="70AD47"/>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a:solidFill>
                  <a:srgbClr val="000000"/>
                </a:solidFill>
                <a:latin typeface="Calibri"/>
                <a:ea typeface="MS PGothic"/>
              </a:rPr>
              <a:t>What happens if part is null?</a:t>
            </a:r>
            <a:endParaRPr lang="en-US"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914400" y="214200"/>
            <a:ext cx="8029080" cy="100440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What’s in </a:t>
            </a:r>
            <a:r>
              <a:rPr lang="en-US" sz="3300" b="1" strike="noStrike" spc="-1">
                <a:solidFill>
                  <a:srgbClr val="000000"/>
                </a:solidFill>
                <a:latin typeface="Courier New"/>
              </a:rPr>
              <a:t>sub</a:t>
            </a:r>
            <a:r>
              <a:rPr lang="en-US" sz="3300" b="0" strike="noStrike" spc="-1">
                <a:solidFill>
                  <a:srgbClr val="000000"/>
                </a:solidFill>
                <a:latin typeface="Calibri Light"/>
              </a:rPr>
              <a:t>’s Specification? </a:t>
            </a:r>
            <a:endParaRPr lang="en-US" sz="3300" b="0" strike="noStrike" spc="-1">
              <a:solidFill>
                <a:srgbClr val="000000"/>
              </a:solidFill>
              <a:latin typeface="Tahoma"/>
            </a:endParaRPr>
          </a:p>
        </p:txBody>
      </p:sp>
      <p:sp>
        <p:nvSpPr>
          <p:cNvPr id="144" name="TextShape 2"/>
          <p:cNvSpPr txBox="1"/>
          <p:nvPr/>
        </p:nvSpPr>
        <p:spPr>
          <a:xfrm>
            <a:off x="228600" y="1639800"/>
            <a:ext cx="8726040" cy="4532040"/>
          </a:xfrm>
          <a:prstGeom prst="rect">
            <a:avLst/>
          </a:prstGeom>
          <a:noFill/>
          <a:ln>
            <a:noFill/>
          </a:ln>
        </p:spPr>
        <p:txBody>
          <a:bodyPr>
            <a:normAutofit/>
          </a:bodyPr>
          <a:lstStyle/>
          <a:p>
            <a:pPr>
              <a:lnSpc>
                <a:spcPct val="100000"/>
              </a:lnSpc>
              <a:spcBef>
                <a:spcPts val="751"/>
              </a:spcBef>
            </a:pPr>
            <a:r>
              <a:rPr lang="en-US" sz="2400" b="0" strike="noStrike" spc="-1" dirty="0">
                <a:solidFill>
                  <a:srgbClr val="000000"/>
                </a:solidFill>
                <a:latin typeface="Calibri"/>
              </a:rPr>
              <a:t>Choice 1:</a:t>
            </a:r>
          </a:p>
          <a:p>
            <a:pPr>
              <a:lnSpc>
                <a:spcPct val="100000"/>
              </a:lnSpc>
              <a:spcBef>
                <a:spcPts val="751"/>
              </a:spcBef>
            </a:pPr>
            <a:r>
              <a:rPr lang="en-US" sz="2400" b="0" strike="noStrike" spc="-1" dirty="0">
                <a:solidFill>
                  <a:srgbClr val="000000"/>
                </a:solidFill>
                <a:latin typeface="Calibri"/>
              </a:rPr>
              <a:t>// </a:t>
            </a:r>
            <a:r>
              <a:rPr lang="en-US" sz="2400" b="1" strike="noStrike" spc="-1" dirty="0">
                <a:solidFill>
                  <a:srgbClr val="000000"/>
                </a:solidFill>
                <a:latin typeface="Courier New"/>
              </a:rPr>
              <a:t>sub</a:t>
            </a:r>
            <a:r>
              <a:rPr lang="en-US" sz="2400" b="0" strike="noStrike" spc="-1" dirty="0">
                <a:solidFill>
                  <a:srgbClr val="000000"/>
                </a:solidFill>
                <a:latin typeface="Calibri"/>
              </a:rPr>
              <a:t> returns true if </a:t>
            </a:r>
            <a:r>
              <a:rPr lang="en-US" sz="2400" b="1" strike="noStrike" spc="-1" dirty="0">
                <a:solidFill>
                  <a:srgbClr val="000000"/>
                </a:solidFill>
                <a:latin typeface="Courier New"/>
              </a:rPr>
              <a:t>part</a:t>
            </a:r>
            <a:r>
              <a:rPr lang="en-US" sz="2400" b="0" strike="noStrike" spc="-1" dirty="0">
                <a:solidFill>
                  <a:srgbClr val="000000"/>
                </a:solidFill>
                <a:latin typeface="Calibri"/>
              </a:rPr>
              <a:t> is a subsequence of </a:t>
            </a:r>
            <a:r>
              <a:rPr lang="en-US" sz="2400" b="1" strike="noStrike" spc="-1" dirty="0" err="1">
                <a:solidFill>
                  <a:srgbClr val="000000"/>
                </a:solidFill>
                <a:latin typeface="Courier New"/>
              </a:rPr>
              <a:t>src</a:t>
            </a:r>
            <a:r>
              <a:rPr lang="en-US" sz="2400" b="0" strike="noStrike" spc="-1" dirty="0">
                <a:solidFill>
                  <a:srgbClr val="000000"/>
                </a:solidFill>
                <a:latin typeface="Calibri"/>
              </a:rPr>
              <a:t>; it returns false otherwise.</a:t>
            </a:r>
          </a:p>
          <a:p>
            <a:pPr>
              <a:lnSpc>
                <a:spcPct val="100000"/>
              </a:lnSpc>
              <a:spcBef>
                <a:spcPts val="751"/>
              </a:spcBef>
            </a:pPr>
            <a:r>
              <a:rPr lang="en-US" sz="2400" b="0" strike="noStrike" spc="-1" dirty="0">
                <a:solidFill>
                  <a:srgbClr val="000000"/>
                </a:solidFill>
                <a:latin typeface="Calibri"/>
              </a:rPr>
              <a:t>Choice 2:</a:t>
            </a:r>
          </a:p>
          <a:p>
            <a:pPr>
              <a:lnSpc>
                <a:spcPct val="100000"/>
              </a:lnSpc>
              <a:spcBef>
                <a:spcPts val="751"/>
              </a:spcBef>
            </a:pPr>
            <a:r>
              <a:rPr lang="en-US" sz="2400" b="0" strike="noStrike" spc="-1" dirty="0">
                <a:solidFill>
                  <a:srgbClr val="000000"/>
                </a:solidFill>
                <a:latin typeface="Calibri"/>
              </a:rPr>
              <a:t>// </a:t>
            </a:r>
            <a:r>
              <a:rPr lang="en-US" sz="2400" b="1" strike="noStrike" spc="-1" dirty="0" err="1">
                <a:solidFill>
                  <a:srgbClr val="000000"/>
                </a:solidFill>
                <a:latin typeface="Courier New"/>
              </a:rPr>
              <a:t>src</a:t>
            </a:r>
            <a:r>
              <a:rPr lang="en-US" sz="2400" b="1" strike="noStrike" spc="-1" dirty="0">
                <a:solidFill>
                  <a:srgbClr val="000000"/>
                </a:solidFill>
                <a:latin typeface="Courier New"/>
              </a:rPr>
              <a:t> </a:t>
            </a:r>
            <a:r>
              <a:rPr lang="en-US" sz="2400" b="0" strike="noStrike" spc="-1" dirty="0">
                <a:solidFill>
                  <a:srgbClr val="000000"/>
                </a:solidFill>
                <a:latin typeface="Calibri"/>
              </a:rPr>
              <a:t>must be non-null</a:t>
            </a:r>
          </a:p>
          <a:p>
            <a:pPr>
              <a:lnSpc>
                <a:spcPct val="100000"/>
              </a:lnSpc>
              <a:spcBef>
                <a:spcPts val="751"/>
              </a:spcBef>
            </a:pPr>
            <a:r>
              <a:rPr lang="en-US" sz="2400" b="0" strike="noStrike" spc="-1" dirty="0">
                <a:solidFill>
                  <a:srgbClr val="000000"/>
                </a:solidFill>
                <a:latin typeface="Calibri"/>
              </a:rPr>
              <a:t>// If </a:t>
            </a:r>
            <a:r>
              <a:rPr lang="en-US" sz="2400" b="1" strike="noStrike" spc="-1" dirty="0" err="1">
                <a:solidFill>
                  <a:srgbClr val="000000"/>
                </a:solidFill>
                <a:latin typeface="Courier New"/>
              </a:rPr>
              <a:t>src</a:t>
            </a:r>
            <a:r>
              <a:rPr lang="en-US" sz="2400" b="0" strike="noStrike" spc="-1" dirty="0">
                <a:solidFill>
                  <a:srgbClr val="000000"/>
                </a:solidFill>
                <a:latin typeface="Calibri"/>
              </a:rPr>
              <a:t> is the empty list, then </a:t>
            </a:r>
            <a:r>
              <a:rPr lang="en-US" sz="2400" b="1" strike="noStrike" spc="-1" dirty="0">
                <a:solidFill>
                  <a:srgbClr val="000000"/>
                </a:solidFill>
                <a:latin typeface="Courier New"/>
              </a:rPr>
              <a:t>sub</a:t>
            </a:r>
            <a:r>
              <a:rPr lang="en-US" sz="2400" b="0" strike="noStrike" spc="-1" dirty="0">
                <a:solidFill>
                  <a:srgbClr val="000000"/>
                </a:solidFill>
                <a:latin typeface="Calibri"/>
              </a:rPr>
              <a:t> returns false</a:t>
            </a:r>
          </a:p>
          <a:p>
            <a:pPr>
              <a:lnSpc>
                <a:spcPct val="100000"/>
              </a:lnSpc>
              <a:spcBef>
                <a:spcPts val="751"/>
              </a:spcBef>
            </a:pPr>
            <a:r>
              <a:rPr lang="en-US" sz="2400" b="0" strike="noStrike" spc="-1" dirty="0">
                <a:solidFill>
                  <a:srgbClr val="000000"/>
                </a:solidFill>
                <a:latin typeface="Calibri"/>
              </a:rPr>
              <a:t>// Requirements on </a:t>
            </a:r>
            <a:r>
              <a:rPr lang="en-US" sz="2400" b="1" strike="noStrike" spc="-1" dirty="0">
                <a:solidFill>
                  <a:srgbClr val="000000"/>
                </a:solidFill>
                <a:latin typeface="Courier New"/>
              </a:rPr>
              <a:t>part</a:t>
            </a:r>
            <a:r>
              <a:rPr lang="en-US" sz="2400" b="0" strike="noStrike" spc="-1" dirty="0">
                <a:solidFill>
                  <a:srgbClr val="000000"/>
                </a:solidFill>
                <a:latin typeface="Calibri"/>
              </a:rPr>
              <a:t> too… part must be non-null</a:t>
            </a:r>
          </a:p>
          <a:p>
            <a:pPr>
              <a:lnSpc>
                <a:spcPct val="100000"/>
              </a:lnSpc>
              <a:spcBef>
                <a:spcPts val="751"/>
              </a:spcBef>
            </a:pPr>
            <a:r>
              <a:rPr lang="en-US" sz="2400" b="0" strike="noStrike" spc="-1" dirty="0">
                <a:solidFill>
                  <a:srgbClr val="000000"/>
                </a:solidFill>
                <a:latin typeface="Calibri"/>
              </a:rPr>
              <a:t>// If there is a partial match in the beginning, </a:t>
            </a:r>
            <a:r>
              <a:rPr lang="en-US" sz="2400" b="1" strike="noStrike" spc="-1" dirty="0">
                <a:solidFill>
                  <a:srgbClr val="000000"/>
                </a:solidFill>
                <a:latin typeface="Courier New"/>
              </a:rPr>
              <a:t>sub</a:t>
            </a:r>
            <a:r>
              <a:rPr lang="en-US" sz="2400" b="0" strike="noStrike" spc="-1" dirty="0">
                <a:solidFill>
                  <a:srgbClr val="000000"/>
                </a:solidFill>
                <a:latin typeface="Calibri"/>
              </a:rPr>
              <a:t> returns false, even // if there is a full match later. E.g. </a:t>
            </a:r>
            <a:r>
              <a:rPr lang="en-US" sz="2400" b="1" strike="noStrike" spc="-1" dirty="0">
                <a:solidFill>
                  <a:srgbClr val="000000"/>
                </a:solidFill>
                <a:latin typeface="Courier New"/>
              </a:rPr>
              <a:t>sub</a:t>
            </a:r>
            <a:r>
              <a:rPr lang="en-US" sz="2400" b="0" strike="noStrike" spc="-1" dirty="0">
                <a:solidFill>
                  <a:srgbClr val="000000"/>
                </a:solidFill>
                <a:latin typeface="Calibri"/>
              </a:rPr>
              <a:t>([1, 2, 1, 2, 1, 3], [1, 2, 1, 3]) is // false.</a:t>
            </a: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145" name="TextShape 3"/>
          <p:cNvSpPr txBox="1"/>
          <p:nvPr/>
        </p:nvSpPr>
        <p:spPr>
          <a:xfrm>
            <a:off x="6458040" y="6356520"/>
            <a:ext cx="2057040" cy="364680"/>
          </a:xfrm>
          <a:prstGeom prst="rect">
            <a:avLst/>
          </a:prstGeom>
          <a:noFill/>
          <a:ln>
            <a:noFill/>
          </a:ln>
        </p:spPr>
        <p:txBody>
          <a:bodyPr anchor="ctr"/>
          <a:lstStyle/>
          <a:p>
            <a:pPr algn="r">
              <a:lnSpc>
                <a:spcPct val="100000"/>
              </a:lnSpc>
            </a:pPr>
            <a:fld id="{22FF9726-569E-45DD-912D-4CE18877E191}" type="slidenum">
              <a:rPr lang="en-US" sz="1400" b="0" strike="noStrike" spc="-1">
                <a:solidFill>
                  <a:srgbClr val="8B8B8B"/>
                </a:solidFill>
                <a:latin typeface="Tahoma"/>
                <a:ea typeface="MS PGothic"/>
              </a:rPr>
              <a:t>13</a:t>
            </a:fld>
            <a:endParaRPr lang="en-US" sz="1400" b="0" strike="noStrike" spc="-1">
              <a:latin typeface="Times New Roman"/>
            </a:endParaRPr>
          </a:p>
        </p:txBody>
      </p:sp>
      <p:sp>
        <p:nvSpPr>
          <p:cNvPr id="14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What’s in </a:t>
            </a:r>
            <a:r>
              <a:rPr lang="en-US" sz="3300" b="1" strike="noStrike" spc="-1">
                <a:solidFill>
                  <a:srgbClr val="000000"/>
                </a:solidFill>
                <a:latin typeface="Courier New"/>
              </a:rPr>
              <a:t>sub</a:t>
            </a:r>
            <a:r>
              <a:rPr lang="en-US" sz="3300" b="0" strike="noStrike" spc="-1">
                <a:solidFill>
                  <a:srgbClr val="000000"/>
                </a:solidFill>
                <a:latin typeface="Calibri Light"/>
              </a:rPr>
              <a:t>’s Specification? </a:t>
            </a:r>
            <a:endParaRPr lang="en-US" sz="3300" b="0" strike="noStrike" spc="-1">
              <a:solidFill>
                <a:srgbClr val="000000"/>
              </a:solidFill>
              <a:latin typeface="Tahoma"/>
            </a:endParaRPr>
          </a:p>
        </p:txBody>
      </p:sp>
      <p:sp>
        <p:nvSpPr>
          <p:cNvPr id="14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complex specification is a red flag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Rule: </a:t>
            </a:r>
            <a:r>
              <a:rPr lang="en-US" sz="2100" b="0" strike="noStrike" spc="-1" dirty="0">
                <a:solidFill>
                  <a:srgbClr val="FF0000"/>
                </a:solidFill>
                <a:latin typeface="Calibri"/>
              </a:rPr>
              <a:t>it is better to simplify design and code rather than try to describe complex behavior!</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If you end up writing a complicated specification, redesign and rewrite your code --- either something is wrong or code is extremely complex and hard to reason about</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Software designers are in a constant battle with complexity</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Good specs help reduce programmer's cognitive burden</a:t>
            </a:r>
            <a:endParaRPr lang="en-US" sz="2100" b="0" strike="noStrike" spc="-1" dirty="0">
              <a:solidFill>
                <a:srgbClr val="000000"/>
              </a:solidFill>
              <a:latin typeface="Calibri"/>
            </a:endParaRPr>
          </a:p>
        </p:txBody>
      </p:sp>
      <p:sp>
        <p:nvSpPr>
          <p:cNvPr id="149" name="TextShape 3"/>
          <p:cNvSpPr txBox="1"/>
          <p:nvPr/>
        </p:nvSpPr>
        <p:spPr>
          <a:xfrm>
            <a:off x="228600" y="6248520"/>
            <a:ext cx="6171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50" name="TextShape 4"/>
          <p:cNvSpPr txBox="1"/>
          <p:nvPr/>
        </p:nvSpPr>
        <p:spPr>
          <a:xfrm>
            <a:off x="6458040" y="6356520"/>
            <a:ext cx="2057040" cy="364680"/>
          </a:xfrm>
          <a:prstGeom prst="rect">
            <a:avLst/>
          </a:prstGeom>
          <a:noFill/>
          <a:ln>
            <a:noFill/>
          </a:ln>
        </p:spPr>
        <p:txBody>
          <a:bodyPr anchor="ctr"/>
          <a:lstStyle/>
          <a:p>
            <a:pPr algn="r">
              <a:lnSpc>
                <a:spcPct val="100000"/>
              </a:lnSpc>
            </a:pPr>
            <a:fld id="{203EA6EF-389A-4617-9A31-DFCFC307C291}" type="slidenum">
              <a:rPr lang="en-US" sz="1400" b="0" strike="noStrike" spc="-1">
                <a:solidFill>
                  <a:srgbClr val="8B8B8B"/>
                </a:solidFill>
                <a:latin typeface="Tahoma"/>
                <a:ea typeface="MS PGothic"/>
              </a:rPr>
              <a:t>14</a:t>
            </a:fld>
            <a:endParaRPr lang="en-US" sz="14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Goal of Principles of Software</a:t>
            </a:r>
            <a:endParaRPr lang="en-US" sz="3300" b="0" strike="noStrike" spc="-1">
              <a:solidFill>
                <a:srgbClr val="000000"/>
              </a:solidFill>
              <a:latin typeface="Tahoma"/>
            </a:endParaRPr>
          </a:p>
        </p:txBody>
      </p:sp>
      <p:sp>
        <p:nvSpPr>
          <p:cNvPr id="15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1" strike="noStrike" spc="-1" dirty="0">
                <a:solidFill>
                  <a:srgbClr val="000000"/>
                </a:solidFill>
                <a:latin typeface="Calibri"/>
              </a:rPr>
              <a:t>One of our goals is to establish the discipline of writing concise and precise specifications</a:t>
            </a:r>
          </a:p>
          <a:p>
            <a:pPr marL="171360" indent="-171000">
              <a:lnSpc>
                <a:spcPct val="90000"/>
              </a:lnSpc>
              <a:spcBef>
                <a:spcPts val="751"/>
              </a:spcBef>
              <a:buClr>
                <a:srgbClr val="000000"/>
              </a:buClr>
              <a:buFont typeface="Arial"/>
              <a:buChar char="•"/>
            </a:pPr>
            <a:endParaRPr lang="en-US" sz="2100" b="1"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strike="noStrike" spc="-1" dirty="0">
                <a:solidFill>
                  <a:srgbClr val="000000"/>
                </a:solidFill>
                <a:latin typeface="Calibri"/>
              </a:rPr>
              <a:t>We need some specification conventions</a:t>
            </a:r>
          </a:p>
          <a:p>
            <a:pPr marL="628560" lvl="1" indent="-171000">
              <a:lnSpc>
                <a:spcPct val="90000"/>
              </a:lnSpc>
              <a:spcBef>
                <a:spcPts val="751"/>
              </a:spcBef>
              <a:buClr>
                <a:srgbClr val="000000"/>
              </a:buClr>
              <a:buFont typeface="Arial"/>
              <a:buChar char="•"/>
            </a:pPr>
            <a:r>
              <a:rPr lang="en-US" sz="2100" strike="noStrike" spc="-1" dirty="0" err="1">
                <a:solidFill>
                  <a:srgbClr val="000000"/>
                </a:solidFill>
                <a:latin typeface="Calibri"/>
              </a:rPr>
              <a:t>JavaDoc</a:t>
            </a:r>
            <a:r>
              <a:rPr lang="en-US" sz="2100" strike="noStrike" spc="-1" dirty="0">
                <a:solidFill>
                  <a:srgbClr val="000000"/>
                </a:solidFill>
                <a:latin typeface="Calibri"/>
              </a:rPr>
              <a:t> Style</a:t>
            </a:r>
          </a:p>
          <a:p>
            <a:pPr marL="628560" lvl="1" indent="-171000">
              <a:lnSpc>
                <a:spcPct val="90000"/>
              </a:lnSpc>
              <a:spcBef>
                <a:spcPts val="751"/>
              </a:spcBef>
              <a:buClr>
                <a:srgbClr val="000000"/>
              </a:buClr>
              <a:buFont typeface="Arial"/>
              <a:buChar char="•"/>
            </a:pPr>
            <a:r>
              <a:rPr lang="en-US" sz="2100" strike="noStrike" spc="-1" dirty="0" err="1">
                <a:solidFill>
                  <a:srgbClr val="000000"/>
                </a:solidFill>
                <a:latin typeface="Calibri"/>
              </a:rPr>
              <a:t>PSoft</a:t>
            </a:r>
            <a:r>
              <a:rPr lang="en-US" sz="2100" strike="noStrike" spc="-1" dirty="0">
                <a:solidFill>
                  <a:srgbClr val="000000"/>
                </a:solidFill>
                <a:latin typeface="Calibri"/>
              </a:rPr>
              <a:t> style</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JML</a:t>
            </a:r>
            <a:endParaRPr lang="en-US" sz="2100" strike="noStrike"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spc="-1" dirty="0" err="1">
                <a:solidFill>
                  <a:srgbClr val="000000"/>
                </a:solidFill>
                <a:latin typeface="Calibri"/>
              </a:rPr>
              <a:t>Dafny</a:t>
            </a:r>
            <a:endParaRPr lang="en-US" sz="2100"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strike="noStrike" spc="-1" dirty="0">
                <a:solidFill>
                  <a:srgbClr val="000000"/>
                </a:solidFill>
                <a:latin typeface="Calibri"/>
              </a:rPr>
              <a:t>There are many more ….</a:t>
            </a:r>
          </a:p>
        </p:txBody>
      </p:sp>
      <p:sp>
        <p:nvSpPr>
          <p:cNvPr id="15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54" name="TextShape 4"/>
          <p:cNvSpPr txBox="1"/>
          <p:nvPr/>
        </p:nvSpPr>
        <p:spPr>
          <a:xfrm>
            <a:off x="6458040" y="6356520"/>
            <a:ext cx="2057040" cy="364680"/>
          </a:xfrm>
          <a:prstGeom prst="rect">
            <a:avLst/>
          </a:prstGeom>
          <a:noFill/>
          <a:ln>
            <a:noFill/>
          </a:ln>
        </p:spPr>
        <p:txBody>
          <a:bodyPr anchor="ctr"/>
          <a:lstStyle/>
          <a:p>
            <a:pPr algn="r">
              <a:lnSpc>
                <a:spcPct val="100000"/>
              </a:lnSpc>
            </a:pPr>
            <a:fld id="{63C60198-E888-43A8-AF57-52AB9CA50877}" type="slidenum">
              <a:rPr lang="en-US" sz="1400" b="0" strike="noStrike" spc="-1">
                <a:solidFill>
                  <a:srgbClr val="8B8B8B"/>
                </a:solidFill>
                <a:latin typeface="Tahoma"/>
                <a:ea typeface="MS PGothic"/>
              </a:rPr>
              <a:t>15</a:t>
            </a:fld>
            <a:endParaRPr lang="en-US" sz="14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Javadoc</a:t>
            </a:r>
            <a:endParaRPr lang="en-US" sz="3300" b="0" strike="noStrike" spc="-1">
              <a:solidFill>
                <a:srgbClr val="000000"/>
              </a:solidFill>
              <a:latin typeface="Tahoma"/>
            </a:endParaRPr>
          </a:p>
        </p:txBody>
      </p:sp>
      <p:sp>
        <p:nvSpPr>
          <p:cNvPr id="16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Javadoc convention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Method’s type signature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Text description of what method does</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Parameters</a:t>
            </a:r>
            <a:r>
              <a:rPr lang="en-US" sz="1800" b="0" strike="noStrike" spc="-1" dirty="0">
                <a:solidFill>
                  <a:srgbClr val="000000"/>
                </a:solidFill>
                <a:latin typeface="Calibri"/>
              </a:rPr>
              <a:t>: text description of what gets passed</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Return</a:t>
            </a:r>
            <a:r>
              <a:rPr lang="en-US" sz="1800" b="0" strike="noStrike" spc="-1" dirty="0">
                <a:solidFill>
                  <a:srgbClr val="000000"/>
                </a:solidFill>
                <a:latin typeface="Calibri"/>
              </a:rPr>
              <a:t>: text description of what gets returned</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Throws</a:t>
            </a:r>
            <a:r>
              <a:rPr lang="en-US" sz="1800" b="0" strike="noStrike" spc="-1" dirty="0">
                <a:solidFill>
                  <a:srgbClr val="000000"/>
                </a:solidFill>
                <a:latin typeface="Calibri"/>
              </a:rPr>
              <a:t>: list of exceptions that may get thrown</a:t>
            </a:r>
          </a:p>
          <a:p>
            <a:endParaRPr lang="en-US" sz="1800" b="0" strike="noStrike" spc="-1" dirty="0">
              <a:solidFill>
                <a:srgbClr val="000000"/>
              </a:solidFill>
              <a:latin typeface="Calibri"/>
            </a:endParaRPr>
          </a:p>
        </p:txBody>
      </p:sp>
      <p:sp>
        <p:nvSpPr>
          <p:cNvPr id="16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62" name="TextShape 4"/>
          <p:cNvSpPr txBox="1"/>
          <p:nvPr/>
        </p:nvSpPr>
        <p:spPr>
          <a:xfrm>
            <a:off x="6458040" y="6356520"/>
            <a:ext cx="2057040" cy="364680"/>
          </a:xfrm>
          <a:prstGeom prst="rect">
            <a:avLst/>
          </a:prstGeom>
          <a:noFill/>
          <a:ln>
            <a:noFill/>
          </a:ln>
        </p:spPr>
        <p:txBody>
          <a:bodyPr anchor="ctr"/>
          <a:lstStyle/>
          <a:p>
            <a:pPr algn="r">
              <a:lnSpc>
                <a:spcPct val="100000"/>
              </a:lnSpc>
            </a:pPr>
            <a:fld id="{82B825DD-C980-4043-B324-940ACC930ED7}" type="slidenum">
              <a:rPr lang="en-US" sz="1400" b="0" strike="noStrike" spc="-1">
                <a:solidFill>
                  <a:srgbClr val="8B8B8B"/>
                </a:solidFill>
                <a:latin typeface="Tahoma"/>
                <a:ea typeface="MS PGothic"/>
              </a:rPr>
              <a:t>16</a:t>
            </a:fld>
            <a:endParaRPr lang="en-US" sz="1400" b="0" strike="noStrike" spc="-1">
              <a:latin typeface="Times New Roman"/>
            </a:endParaRPr>
          </a:p>
        </p:txBody>
      </p:sp>
      <p:pic>
        <p:nvPicPr>
          <p:cNvPr id="163" name="Picture 1"/>
          <p:cNvPicPr/>
          <p:nvPr/>
        </p:nvPicPr>
        <p:blipFill>
          <a:blip r:embed="rId3"/>
          <a:stretch/>
        </p:blipFill>
        <p:spPr>
          <a:xfrm>
            <a:off x="6705720" y="365040"/>
            <a:ext cx="2109600" cy="15552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Javadoc for String.substring</a:t>
            </a:r>
            <a:endParaRPr lang="en-US" sz="3300" b="0" strike="noStrike" spc="-1">
              <a:solidFill>
                <a:srgbClr val="000000"/>
              </a:solidFill>
              <a:latin typeface="Tahoma"/>
            </a:endParaRPr>
          </a:p>
        </p:txBody>
      </p:sp>
      <p:sp>
        <p:nvSpPr>
          <p:cNvPr id="165" name="TextShape 2"/>
          <p:cNvSpPr txBox="1"/>
          <p:nvPr/>
        </p:nvSpPr>
        <p:spPr>
          <a:xfrm>
            <a:off x="628560" y="1825560"/>
            <a:ext cx="7886520" cy="4350960"/>
          </a:xfrm>
          <a:prstGeom prst="rect">
            <a:avLst/>
          </a:prstGeom>
          <a:noFill/>
          <a:ln>
            <a:noFill/>
          </a:ln>
        </p:spPr>
        <p:txBody>
          <a:bodyPr>
            <a:normAutofit fontScale="92500" lnSpcReduction="20000"/>
          </a:bodyPr>
          <a:lstStyle/>
          <a:p>
            <a:pPr>
              <a:lnSpc>
                <a:spcPct val="90000"/>
              </a:lnSpc>
              <a:spcBef>
                <a:spcPts val="751"/>
              </a:spcBef>
            </a:pPr>
            <a:r>
              <a:rPr lang="en-US" sz="2400" b="1" strike="noStrike" spc="-1" dirty="0">
                <a:solidFill>
                  <a:srgbClr val="000000"/>
                </a:solidFill>
                <a:latin typeface="Courier New"/>
              </a:rPr>
              <a:t>public String substring(int </a:t>
            </a:r>
            <a:r>
              <a:rPr lang="en-US" sz="2400" b="1" strike="noStrike" spc="-1" dirty="0" err="1">
                <a:solidFill>
                  <a:srgbClr val="000000"/>
                </a:solidFill>
                <a:latin typeface="Courier New"/>
              </a:rPr>
              <a:t>beginIndex</a:t>
            </a: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90000"/>
              </a:lnSpc>
              <a:spcBef>
                <a:spcPts val="751"/>
              </a:spcBef>
            </a:pPr>
            <a:endParaRPr lang="en-US" sz="2400" b="0" strike="noStrike" spc="-1" dirty="0">
              <a:solidFill>
                <a:srgbClr val="000000"/>
              </a:solidFill>
              <a:latin typeface="Calibri"/>
            </a:endParaRPr>
          </a:p>
          <a:p>
            <a:pPr>
              <a:lnSpc>
                <a:spcPct val="90000"/>
              </a:lnSpc>
              <a:spcBef>
                <a:spcPts val="751"/>
              </a:spcBef>
            </a:pPr>
            <a:r>
              <a:rPr lang="en-US" sz="2400" b="0" strike="noStrike" spc="-1" dirty="0">
                <a:solidFill>
                  <a:srgbClr val="000000"/>
                </a:solidFill>
                <a:latin typeface="Calibri"/>
              </a:rPr>
              <a:t>Returns a string that is a substring of </a:t>
            </a:r>
            <a:r>
              <a:rPr lang="en-US" sz="2400" b="1" strike="noStrike" spc="-1" dirty="0">
                <a:solidFill>
                  <a:srgbClr val="000000"/>
                </a:solidFill>
                <a:latin typeface="Courier New"/>
              </a:rPr>
              <a:t>this</a:t>
            </a:r>
            <a:r>
              <a:rPr lang="en-US" sz="2400" b="0" strike="noStrike" spc="-1" dirty="0">
                <a:solidFill>
                  <a:srgbClr val="000000"/>
                </a:solidFill>
                <a:latin typeface="Calibri"/>
              </a:rPr>
              <a:t> string. The substring begins with the character at the specified index and extends to the end of this string.</a:t>
            </a:r>
          </a:p>
          <a:p>
            <a:pPr>
              <a:lnSpc>
                <a:spcPct val="90000"/>
              </a:lnSpc>
              <a:spcBef>
                <a:spcPts val="751"/>
              </a:spcBef>
            </a:pPr>
            <a:endParaRPr lang="en-US" sz="2400" b="0" strike="noStrike" spc="-1" dirty="0">
              <a:solidFill>
                <a:srgbClr val="000000"/>
              </a:solidFill>
              <a:latin typeface="Calibri"/>
            </a:endParaRPr>
          </a:p>
          <a:p>
            <a:pPr>
              <a:lnSpc>
                <a:spcPct val="90000"/>
              </a:lnSpc>
              <a:spcBef>
                <a:spcPts val="751"/>
              </a:spcBef>
            </a:pPr>
            <a:r>
              <a:rPr lang="en-US" sz="2400" b="0" strike="noStrike" spc="-1" dirty="0">
                <a:solidFill>
                  <a:srgbClr val="FF0000"/>
                </a:solidFill>
                <a:latin typeface="Calibri"/>
              </a:rPr>
              <a:t>Parameters:</a:t>
            </a:r>
            <a:r>
              <a:rPr lang="en-US" sz="2400" b="0" strike="noStrike" spc="-1" dirty="0">
                <a:solidFill>
                  <a:srgbClr val="000000"/>
                </a:solidFill>
                <a:latin typeface="Calibri"/>
              </a:rPr>
              <a:t> </a:t>
            </a:r>
          </a:p>
          <a:p>
            <a:pPr>
              <a:lnSpc>
                <a:spcPct val="90000"/>
              </a:lnSpc>
              <a:spcBef>
                <a:spcPts val="751"/>
              </a:spcBef>
            </a:pPr>
            <a:r>
              <a:rPr lang="en-US" sz="2400" b="0" strike="noStrike" spc="-1" dirty="0">
                <a:solidFill>
                  <a:srgbClr val="000000"/>
                </a:solidFill>
                <a:latin typeface="Calibri"/>
              </a:rPr>
              <a:t>   </a:t>
            </a:r>
            <a:r>
              <a:rPr lang="en-US" sz="2400" b="1" strike="noStrike" spc="-1" dirty="0" err="1">
                <a:solidFill>
                  <a:srgbClr val="000000"/>
                </a:solidFill>
                <a:latin typeface="Courier New"/>
              </a:rPr>
              <a:t>beginIndex</a:t>
            </a:r>
            <a:r>
              <a:rPr lang="en-US" sz="2400" b="0" strike="noStrike" spc="-1" dirty="0">
                <a:solidFill>
                  <a:srgbClr val="000000"/>
                </a:solidFill>
                <a:latin typeface="Calibri"/>
              </a:rPr>
              <a:t> --- the beginning index, inclusive.</a:t>
            </a:r>
          </a:p>
          <a:p>
            <a:pPr>
              <a:lnSpc>
                <a:spcPct val="90000"/>
              </a:lnSpc>
              <a:spcBef>
                <a:spcPts val="751"/>
              </a:spcBef>
            </a:pPr>
            <a:r>
              <a:rPr lang="en-US" sz="2400" b="0" strike="noStrike" spc="-1" dirty="0">
                <a:solidFill>
                  <a:srgbClr val="FF0000"/>
                </a:solidFill>
                <a:latin typeface="Calibri"/>
              </a:rPr>
              <a:t>Returns:</a:t>
            </a:r>
            <a:endParaRPr lang="en-US" sz="2400" b="0" strike="noStrike" spc="-1" dirty="0">
              <a:solidFill>
                <a:srgbClr val="000000"/>
              </a:solidFill>
              <a:latin typeface="Calibri"/>
            </a:endParaRPr>
          </a:p>
          <a:p>
            <a:pPr>
              <a:lnSpc>
                <a:spcPct val="90000"/>
              </a:lnSpc>
              <a:spcBef>
                <a:spcPts val="751"/>
              </a:spcBef>
            </a:pPr>
            <a:r>
              <a:rPr lang="en-US" sz="2400" b="0" strike="noStrike" spc="-1" dirty="0">
                <a:solidFill>
                  <a:srgbClr val="000000"/>
                </a:solidFill>
                <a:latin typeface="Calibri"/>
              </a:rPr>
              <a:t>   the specified substring.</a:t>
            </a:r>
          </a:p>
          <a:p>
            <a:pPr>
              <a:lnSpc>
                <a:spcPct val="90000"/>
              </a:lnSpc>
              <a:spcBef>
                <a:spcPts val="751"/>
              </a:spcBef>
            </a:pPr>
            <a:r>
              <a:rPr lang="en-US" sz="2400" b="0" strike="noStrike" spc="-1" dirty="0">
                <a:solidFill>
                  <a:srgbClr val="FF0000"/>
                </a:solidFill>
                <a:latin typeface="Calibri"/>
              </a:rPr>
              <a:t>Throws:</a:t>
            </a:r>
            <a:endParaRPr lang="en-US" sz="2400" b="0" strike="noStrike" spc="-1" dirty="0">
              <a:solidFill>
                <a:srgbClr val="000000"/>
              </a:solidFill>
              <a:latin typeface="Calibri"/>
            </a:endParaRPr>
          </a:p>
          <a:p>
            <a:pPr>
              <a:lnSpc>
                <a:spcPct val="90000"/>
              </a:lnSpc>
              <a:spcBef>
                <a:spcPts val="751"/>
              </a:spcBef>
            </a:pPr>
            <a:r>
              <a:rPr lang="en-US" sz="2400" b="0" strike="noStrike" spc="-1" dirty="0">
                <a:solidFill>
                  <a:srgbClr val="000000"/>
                </a:solidFill>
                <a:latin typeface="Calibri"/>
              </a:rPr>
              <a:t>   </a:t>
            </a:r>
            <a:r>
              <a:rPr lang="en-US" sz="2400" b="1" strike="noStrike" spc="-1" dirty="0" err="1">
                <a:solidFill>
                  <a:srgbClr val="000000"/>
                </a:solidFill>
                <a:latin typeface="Courier New"/>
              </a:rPr>
              <a:t>IndexOutOfBoundsException</a:t>
            </a:r>
            <a:r>
              <a:rPr lang="en-US" sz="2400" b="0" strike="noStrike" spc="-1" dirty="0">
                <a:solidFill>
                  <a:srgbClr val="000000"/>
                </a:solidFill>
                <a:latin typeface="Calibri"/>
              </a:rPr>
              <a:t> --- if </a:t>
            </a:r>
            <a:r>
              <a:rPr lang="en-US" sz="2400" b="1" strike="noStrike" spc="-1" dirty="0" err="1">
                <a:solidFill>
                  <a:srgbClr val="000000"/>
                </a:solidFill>
                <a:latin typeface="Courier New"/>
              </a:rPr>
              <a:t>beginIndex</a:t>
            </a:r>
            <a:r>
              <a:rPr lang="en-US" sz="2400" b="0" strike="noStrike" spc="-1" dirty="0">
                <a:solidFill>
                  <a:srgbClr val="000000"/>
                </a:solidFill>
                <a:latin typeface="Calibri"/>
              </a:rPr>
              <a:t> is negative or larger than the length of this String object.</a:t>
            </a:r>
          </a:p>
        </p:txBody>
      </p:sp>
      <p:sp>
        <p:nvSpPr>
          <p:cNvPr id="166" name="TextShape 3"/>
          <p:cNvSpPr txBox="1"/>
          <p:nvPr/>
        </p:nvSpPr>
        <p:spPr>
          <a:xfrm>
            <a:off x="6458040" y="6356520"/>
            <a:ext cx="2057040" cy="364680"/>
          </a:xfrm>
          <a:prstGeom prst="rect">
            <a:avLst/>
          </a:prstGeom>
          <a:noFill/>
          <a:ln>
            <a:noFill/>
          </a:ln>
        </p:spPr>
        <p:txBody>
          <a:bodyPr anchor="ctr"/>
          <a:lstStyle/>
          <a:p>
            <a:pPr algn="r">
              <a:lnSpc>
                <a:spcPct val="100000"/>
              </a:lnSpc>
            </a:pPr>
            <a:fld id="{5029AA58-B3FE-4CAB-A054-B5DC2BB27A59}" type="slidenum">
              <a:rPr lang="en-US" sz="1400" b="0" strike="noStrike" spc="-1">
                <a:solidFill>
                  <a:srgbClr val="8B8B8B"/>
                </a:solidFill>
                <a:latin typeface="Tahoma"/>
                <a:ea typeface="MS PGothic"/>
              </a:rPr>
              <a:t>17</a:t>
            </a:fld>
            <a:endParaRPr lang="en-US" sz="1400" b="0" strike="noStrike" spc="-1">
              <a:latin typeface="Times New Roman"/>
            </a:endParaRPr>
          </a:p>
        </p:txBody>
      </p:sp>
      <p:sp>
        <p:nvSpPr>
          <p:cNvPr id="16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Specifications</a:t>
            </a:r>
            <a:endParaRPr lang="en-US" sz="3300" b="0" strike="noStrike" spc="-1" dirty="0">
              <a:solidFill>
                <a:srgbClr val="000000"/>
              </a:solidFill>
              <a:latin typeface="Tahoma"/>
            </a:endParaRPr>
          </a:p>
        </p:txBody>
      </p:sp>
      <p:sp>
        <p:nvSpPr>
          <p:cNvPr id="16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Principles of Software  (</a:t>
            </a:r>
            <a:r>
              <a:rPr lang="en-US" sz="2100" spc="-1" dirty="0" err="1">
                <a:solidFill>
                  <a:srgbClr val="000000"/>
                </a:solidFill>
                <a:latin typeface="Calibri"/>
              </a:rPr>
              <a:t>PSoft</a:t>
            </a:r>
            <a:r>
              <a:rPr lang="en-US" sz="2100" b="0" strike="noStrike" spc="-1" dirty="0">
                <a:solidFill>
                  <a:srgbClr val="000000"/>
                </a:solidFill>
                <a:latin typeface="Calibri"/>
              </a:rPr>
              <a:t>) specification conventions</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Included in the code as comments</a:t>
            </a:r>
            <a:endParaRPr lang="en-US" sz="2100" b="0" strike="noStrike" spc="-1" dirty="0">
              <a:solidFill>
                <a:srgbClr val="000000"/>
              </a:solidFill>
              <a:latin typeface="Calibri"/>
            </a:endParaRPr>
          </a:p>
          <a:p>
            <a:pPr marL="343440" lvl="1">
              <a:lnSpc>
                <a:spcPct val="100000"/>
              </a:lnSpc>
              <a:spcBef>
                <a:spcPts val="374"/>
              </a:spcBef>
              <a:buClr>
                <a:srgbClr val="000000"/>
              </a:buClr>
            </a:pP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 precondition</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requires</a:t>
            </a:r>
            <a:r>
              <a:rPr lang="en-US" sz="1800" b="0" strike="noStrike" spc="-1" dirty="0">
                <a:solidFill>
                  <a:srgbClr val="000000"/>
                </a:solidFill>
                <a:latin typeface="Calibri"/>
              </a:rPr>
              <a:t>: clause spells out constraints </a:t>
            </a:r>
            <a:r>
              <a:rPr lang="en-US" sz="1800" b="0" strike="noStrike" spc="-1">
                <a:solidFill>
                  <a:srgbClr val="000000"/>
                </a:solidFill>
                <a:latin typeface="Calibri"/>
              </a:rPr>
              <a:t>on client code</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 postcondition</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modifies</a:t>
            </a:r>
            <a:r>
              <a:rPr lang="en-US" sz="1800" b="0" strike="noStrike" spc="-1" dirty="0">
                <a:solidFill>
                  <a:srgbClr val="000000"/>
                </a:solidFill>
                <a:latin typeface="Calibri"/>
              </a:rPr>
              <a:t>: lists objects that may be modified by the method. Any object not listed under this clause is guaranteed untouched</a:t>
            </a:r>
          </a:p>
          <a:p>
            <a:pPr marL="514440" lvl="1" indent="-171000">
              <a:spcBef>
                <a:spcPts val="374"/>
              </a:spcBef>
              <a:buClr>
                <a:srgbClr val="FF0000"/>
              </a:buClr>
              <a:buFont typeface="Arial"/>
              <a:buChar char="•"/>
            </a:pPr>
            <a:r>
              <a:rPr lang="en-US" spc="-1" dirty="0">
                <a:solidFill>
                  <a:srgbClr val="FF0000"/>
                </a:solidFill>
                <a:latin typeface="Calibri"/>
              </a:rPr>
              <a:t>effects</a:t>
            </a:r>
            <a:r>
              <a:rPr lang="en-US" spc="-1" dirty="0">
                <a:solidFill>
                  <a:srgbClr val="000000"/>
                </a:solidFill>
                <a:latin typeface="Calibri"/>
              </a:rPr>
              <a:t>: describes final state of modified objects</a:t>
            </a:r>
            <a:endParaRPr lang="en-US" sz="1800" b="0" strike="noStrike" spc="-1" dirty="0">
              <a:solidFill>
                <a:srgbClr val="FF0000"/>
              </a:solidFill>
              <a:latin typeface="Calibri"/>
            </a:endParaRP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throws</a:t>
            </a:r>
            <a:r>
              <a:rPr lang="en-US" sz="1800" b="0" strike="noStrike" spc="-1" dirty="0">
                <a:solidFill>
                  <a:srgbClr val="000000"/>
                </a:solidFill>
                <a:latin typeface="Calibri"/>
              </a:rPr>
              <a:t>: lists possible exceptions</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returns</a:t>
            </a:r>
            <a:r>
              <a:rPr lang="en-US" sz="1800" b="0" strike="noStrike" spc="-1" dirty="0">
                <a:solidFill>
                  <a:srgbClr val="000000"/>
                </a:solidFill>
                <a:latin typeface="Calibri"/>
              </a:rPr>
              <a:t>: describes return value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few brief comments describing the function along with the specification helps.</a:t>
            </a:r>
          </a:p>
        </p:txBody>
      </p:sp>
      <p:sp>
        <p:nvSpPr>
          <p:cNvPr id="170" name="TextShape 3"/>
          <p:cNvSpPr txBox="1"/>
          <p:nvPr/>
        </p:nvSpPr>
        <p:spPr>
          <a:xfrm>
            <a:off x="6458040" y="6356520"/>
            <a:ext cx="2057040" cy="364680"/>
          </a:xfrm>
          <a:prstGeom prst="rect">
            <a:avLst/>
          </a:prstGeom>
          <a:noFill/>
          <a:ln>
            <a:noFill/>
          </a:ln>
        </p:spPr>
        <p:txBody>
          <a:bodyPr anchor="ctr"/>
          <a:lstStyle/>
          <a:p>
            <a:pPr algn="r">
              <a:lnSpc>
                <a:spcPct val="100000"/>
              </a:lnSpc>
            </a:pPr>
            <a:fld id="{418B9BE4-B5A7-4981-8C06-B85B5AABA90E}" type="slidenum">
              <a:rPr lang="en-US" sz="1400" b="0" strike="noStrike" spc="-1">
                <a:solidFill>
                  <a:srgbClr val="8B8B8B"/>
                </a:solidFill>
                <a:latin typeface="Tahoma"/>
                <a:ea typeface="MS PGothic"/>
              </a:rPr>
              <a:t>18</a:t>
            </a:fld>
            <a:endParaRPr lang="en-US" sz="1400" b="0" strike="noStrike" spc="-1">
              <a:latin typeface="Times New Roman"/>
            </a:endParaRPr>
          </a:p>
        </p:txBody>
      </p:sp>
      <p:sp>
        <p:nvSpPr>
          <p:cNvPr id="17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pic>
        <p:nvPicPr>
          <p:cNvPr id="172" name="Picture 171"/>
          <p:cNvPicPr/>
          <p:nvPr/>
        </p:nvPicPr>
        <p:blipFill>
          <a:blip r:embed="rId3"/>
          <a:stretch/>
        </p:blipFill>
        <p:spPr>
          <a:xfrm rot="21597000">
            <a:off x="6950160" y="91800"/>
            <a:ext cx="1827360" cy="182736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D66A-6ABC-40A3-B069-EB9C3E79857A}"/>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Specifications</a:t>
            </a:r>
          </a:p>
        </p:txBody>
      </p:sp>
      <p:sp>
        <p:nvSpPr>
          <p:cNvPr id="3" name="Content Placeholder 2">
            <a:extLst>
              <a:ext uri="{FF2B5EF4-FFF2-40B4-BE49-F238E27FC236}">
                <a16:creationId xmlns:a16="http://schemas.microsoft.com/office/drawing/2014/main" id="{39B209AD-AF58-4A87-836C-96AAA2E0A9AD}"/>
              </a:ext>
            </a:extLst>
          </p:cNvPr>
          <p:cNvSpPr>
            <a:spLocks noGrp="1"/>
          </p:cNvSpPr>
          <p:nvPr>
            <p:ph idx="1"/>
          </p:nvPr>
        </p:nvSpPr>
        <p:spPr/>
        <p:txBody>
          <a:bodyPr/>
          <a:lstStyle/>
          <a:p>
            <a:r>
              <a:rPr lang="en-US" spc="-1" dirty="0">
                <a:latin typeface="Calibri" panose="020F0502020204030204" pitchFamily="34" charset="0"/>
                <a:cs typeface="Calibri" panose="020F0502020204030204" pitchFamily="34" charset="0"/>
              </a:rPr>
              <a:t>Method signatures are part of contract with client. </a:t>
            </a:r>
          </a:p>
          <a:p>
            <a:pPr lvl="1"/>
            <a:r>
              <a:rPr lang="en-US" spc="-1" dirty="0">
                <a:latin typeface="Calibri" panose="020F0502020204030204" pitchFamily="34" charset="0"/>
                <a:cs typeface="Calibri" panose="020F0502020204030204" pitchFamily="34" charset="0"/>
              </a:rPr>
              <a:t>Argument and return types</a:t>
            </a:r>
          </a:p>
          <a:p>
            <a:pPr lvl="1"/>
            <a:r>
              <a:rPr lang="en-US" spc="-1" dirty="0">
                <a:latin typeface="Calibri" panose="020F0502020204030204" pitchFamily="34" charset="0"/>
                <a:cs typeface="Calibri" panose="020F0502020204030204" pitchFamily="34" charset="0"/>
              </a:rPr>
              <a:t>We don’t usually consider them preconditions, because code will fail at compile time if client code doesn’t match signature.</a:t>
            </a:r>
          </a:p>
          <a:p>
            <a:endParaRPr lang="en-US" dirty="0"/>
          </a:p>
        </p:txBody>
      </p:sp>
    </p:spTree>
    <p:extLst>
      <p:ext uri="{BB962C8B-B14F-4D97-AF65-F5344CB8AC3E}">
        <p14:creationId xmlns:p14="http://schemas.microsoft.com/office/powerpoint/2010/main" val="229052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So Far</a:t>
            </a:r>
            <a:endParaRPr lang="en-US" sz="3300" b="0" strike="noStrike" spc="-1">
              <a:solidFill>
                <a:srgbClr val="000000"/>
              </a:solidFill>
              <a:latin typeface="Tahoma"/>
            </a:endParaRPr>
          </a:p>
        </p:txBody>
      </p:sp>
      <p:sp>
        <p:nvSpPr>
          <p:cNvPr id="91"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We discussed reasoning about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Forward reasoning and backward reasoning</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Hoare Logic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Hoare Triples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Rule for </a:t>
            </a:r>
            <a:r>
              <a:rPr lang="en-US" sz="1800" b="0" strike="noStrike" spc="-1" dirty="0">
                <a:solidFill>
                  <a:srgbClr val="0000FF"/>
                </a:solidFill>
                <a:latin typeface="Calibri"/>
              </a:rPr>
              <a:t>assignment</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Rule for </a:t>
            </a:r>
            <a:r>
              <a:rPr lang="en-US" sz="1800" b="0" strike="noStrike" spc="-1" dirty="0">
                <a:solidFill>
                  <a:srgbClr val="0000FF"/>
                </a:solidFill>
                <a:latin typeface="Calibri"/>
              </a:rPr>
              <a:t>sequence</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Rule for </a:t>
            </a:r>
            <a:r>
              <a:rPr lang="en-US" sz="1800" b="0" strike="noStrike" spc="-1" dirty="0">
                <a:solidFill>
                  <a:srgbClr val="0000FF"/>
                </a:solidFill>
                <a:latin typeface="Calibri"/>
              </a:rPr>
              <a:t>if-then-else</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Rule for </a:t>
            </a:r>
            <a:r>
              <a:rPr lang="en-US" sz="1800" b="0" strike="noStrike" spc="-1" dirty="0">
                <a:solidFill>
                  <a:srgbClr val="0000FF"/>
                </a:solidFill>
                <a:latin typeface="Calibri"/>
              </a:rPr>
              <a:t>method call</a:t>
            </a:r>
            <a:endParaRPr lang="en-US" sz="1800" b="0" strike="noStrike" spc="-1" dirty="0">
              <a:solidFill>
                <a:srgbClr val="000000"/>
              </a:solidFill>
              <a:latin typeface="Calibri"/>
            </a:endParaRPr>
          </a:p>
          <a:p>
            <a:pPr marL="514440" lvl="1" indent="-171000">
              <a:lnSpc>
                <a:spcPct val="100000"/>
              </a:lnSpc>
              <a:spcBef>
                <a:spcPts val="374"/>
              </a:spcBef>
              <a:buClr>
                <a:srgbClr val="0000FF"/>
              </a:buClr>
              <a:buFont typeface="Arial"/>
              <a:buChar char="•"/>
            </a:pPr>
            <a:r>
              <a:rPr lang="en-US" sz="1800" b="0" strike="noStrike" spc="-1" dirty="0">
                <a:solidFill>
                  <a:srgbClr val="0000FF"/>
                </a:solidFill>
                <a:latin typeface="Calibri"/>
              </a:rPr>
              <a:t>Reasoning about loops</a:t>
            </a:r>
            <a:endParaRPr lang="en-US" sz="1800" b="0" strike="noStrike" spc="-1" dirty="0">
              <a:solidFill>
                <a:srgbClr val="000000"/>
              </a:solidFill>
              <a:latin typeface="Calibri"/>
            </a:endParaRPr>
          </a:p>
        </p:txBody>
      </p:sp>
      <p:sp>
        <p:nvSpPr>
          <p:cNvPr id="9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93" name="TextShape 4"/>
          <p:cNvSpPr txBox="1"/>
          <p:nvPr/>
        </p:nvSpPr>
        <p:spPr>
          <a:xfrm>
            <a:off x="6458040" y="6356520"/>
            <a:ext cx="2057040" cy="364680"/>
          </a:xfrm>
          <a:prstGeom prst="rect">
            <a:avLst/>
          </a:prstGeom>
          <a:noFill/>
          <a:ln>
            <a:noFill/>
          </a:ln>
        </p:spPr>
        <p:txBody>
          <a:bodyPr anchor="ctr"/>
          <a:lstStyle/>
          <a:p>
            <a:pPr algn="r">
              <a:lnSpc>
                <a:spcPct val="100000"/>
              </a:lnSpc>
            </a:pPr>
            <a:fld id="{DEB0085D-818F-4702-8695-1FEE61E6DF00}" type="slidenum">
              <a:rPr lang="en-US" sz="1400" b="0" strike="noStrike" spc="-1">
                <a:solidFill>
                  <a:srgbClr val="8B8B8B"/>
                </a:solidFill>
                <a:latin typeface="Tahoma"/>
                <a:ea typeface="MS PGothic"/>
              </a:rPr>
              <a:t>2</a:t>
            </a:fld>
            <a:endParaRPr lang="en-US" sz="14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0</a:t>
            </a:r>
            <a:endParaRPr lang="en-US" sz="3300" b="0" strike="noStrike" spc="-1">
              <a:solidFill>
                <a:srgbClr val="000000"/>
              </a:solidFill>
              <a:latin typeface="Tahoma"/>
            </a:endParaRPr>
          </a:p>
        </p:txBody>
      </p:sp>
      <p:sp>
        <p:nvSpPr>
          <p:cNvPr id="174" name="TextShape 2"/>
          <p:cNvSpPr txBox="1"/>
          <p:nvPr/>
        </p:nvSpPr>
        <p:spPr>
          <a:xfrm>
            <a:off x="228600" y="1523880"/>
            <a:ext cx="8915040" cy="3657240"/>
          </a:xfrm>
          <a:prstGeom prst="rect">
            <a:avLst/>
          </a:prstGeom>
          <a:noFill/>
          <a:ln>
            <a:noFill/>
          </a:ln>
        </p:spPr>
        <p:txBody>
          <a:bodyPr>
            <a:normAutofit/>
          </a:bodyPr>
          <a:lstStyle/>
          <a:p>
            <a:pPr>
              <a:lnSpc>
                <a:spcPct val="80000"/>
              </a:lnSpc>
              <a:spcBef>
                <a:spcPts val="751"/>
              </a:spcBef>
            </a:pPr>
            <a:r>
              <a:rPr lang="en-US" sz="2800" b="1" strike="noStrike" spc="-1" dirty="0">
                <a:solidFill>
                  <a:srgbClr val="000000"/>
                </a:solidFill>
                <a:latin typeface="Courier New"/>
              </a:rPr>
              <a:t>String substring(int </a:t>
            </a:r>
            <a:r>
              <a:rPr lang="en-US" sz="2800" b="1" strike="noStrike" spc="-1" dirty="0" err="1">
                <a:solidFill>
                  <a:srgbClr val="000000"/>
                </a:solidFill>
                <a:latin typeface="Courier New"/>
              </a:rPr>
              <a:t>beginIndex</a:t>
            </a:r>
            <a:r>
              <a:rPr lang="en-US" sz="2800" b="1" strike="noStrike" spc="-1" dirty="0">
                <a:solidFill>
                  <a:srgbClr val="000000"/>
                </a:solidFill>
                <a:latin typeface="Courier New"/>
              </a:rPr>
              <a:t>)</a:t>
            </a:r>
            <a:endParaRPr lang="en-US" sz="28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requires</a:t>
            </a:r>
            <a:r>
              <a:rPr lang="en-US" sz="2400" b="0" strike="noStrike" spc="-1" dirty="0">
                <a:solidFill>
                  <a:srgbClr val="000000"/>
                </a:solidFill>
                <a:latin typeface="Calibri"/>
              </a:rPr>
              <a:t>:</a:t>
            </a:r>
            <a:r>
              <a:rPr lang="en-US" sz="2400" b="1" strike="noStrike" spc="-1" dirty="0">
                <a:solidFill>
                  <a:srgbClr val="000000"/>
                </a:solidFill>
                <a:latin typeface="Courier New"/>
              </a:rPr>
              <a:t> </a:t>
            </a:r>
            <a:r>
              <a:rPr lang="en-US" sz="2400" b="0" strike="noStrike" spc="-1" dirty="0">
                <a:solidFill>
                  <a:srgbClr val="000000"/>
                </a:solidFill>
                <a:latin typeface="Calibri"/>
              </a:rPr>
              <a:t>none </a:t>
            </a:r>
          </a:p>
          <a:p>
            <a:pPr>
              <a:lnSpc>
                <a:spcPct val="100000"/>
              </a:lnSpc>
              <a:spcBef>
                <a:spcPts val="751"/>
              </a:spcBef>
            </a:pPr>
            <a:r>
              <a:rPr lang="en-US" sz="2400" b="0" strike="noStrike" spc="-1" dirty="0">
                <a:solidFill>
                  <a:srgbClr val="FF0000"/>
                </a:solidFill>
                <a:latin typeface="Calibri"/>
              </a:rPr>
              <a:t>modifies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FF0000"/>
                </a:solidFill>
                <a:latin typeface="Calibri"/>
              </a:rPr>
              <a:t>effects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FF0000"/>
                </a:solidFill>
                <a:latin typeface="Calibri"/>
              </a:rPr>
              <a:t>returns</a:t>
            </a:r>
            <a:r>
              <a:rPr lang="en-US" sz="2400" b="0" strike="noStrike" spc="-1" dirty="0">
                <a:solidFill>
                  <a:srgbClr val="000000"/>
                </a:solidFill>
                <a:latin typeface="Calibri"/>
              </a:rPr>
              <a:t>: a string with same value as the substring beginning at </a:t>
            </a:r>
            <a:r>
              <a:rPr lang="en-US" sz="2400" b="1" strike="noStrike" spc="-1" dirty="0" err="1">
                <a:solidFill>
                  <a:srgbClr val="000000"/>
                </a:solidFill>
                <a:latin typeface="Courier New"/>
              </a:rPr>
              <a:t>beginIndex</a:t>
            </a:r>
            <a:r>
              <a:rPr lang="en-US" sz="2400" b="0" strike="noStrike" spc="-1" dirty="0">
                <a:solidFill>
                  <a:srgbClr val="000000"/>
                </a:solidFill>
                <a:latin typeface="Calibri"/>
              </a:rPr>
              <a:t> and extending until the end of this string</a:t>
            </a:r>
          </a:p>
          <a:p>
            <a:pPr>
              <a:lnSpc>
                <a:spcPct val="100000"/>
              </a:lnSpc>
              <a:spcBef>
                <a:spcPts val="751"/>
              </a:spcBef>
            </a:pPr>
            <a:r>
              <a:rPr lang="en-US" sz="2400" b="0" strike="noStrike" spc="-1" dirty="0">
                <a:solidFill>
                  <a:srgbClr val="FF0000"/>
                </a:solidFill>
                <a:latin typeface="Calibri"/>
              </a:rPr>
              <a:t>throws:</a:t>
            </a:r>
            <a:r>
              <a:rPr lang="en-US" sz="2400" b="1" strike="noStrike" spc="-1" dirty="0">
                <a:solidFill>
                  <a:srgbClr val="000000"/>
                </a:solidFill>
                <a:latin typeface="Calibri"/>
              </a:rPr>
              <a:t> </a:t>
            </a:r>
            <a:r>
              <a:rPr lang="en-US" sz="2400" b="1" strike="noStrike" spc="-1" dirty="0" err="1">
                <a:solidFill>
                  <a:srgbClr val="000000"/>
                </a:solidFill>
                <a:latin typeface="Courier New"/>
              </a:rPr>
              <a:t>IndexOutOfBoundsException</a:t>
            </a:r>
            <a:r>
              <a:rPr lang="en-US" sz="2400" b="0" strike="noStrike" spc="-1" dirty="0">
                <a:solidFill>
                  <a:srgbClr val="000000"/>
                </a:solidFill>
                <a:latin typeface="Calibri"/>
              </a:rPr>
              <a:t> --- if </a:t>
            </a:r>
            <a:r>
              <a:rPr lang="en-US" sz="2400" b="1" strike="noStrike" spc="-1" dirty="0" err="1">
                <a:solidFill>
                  <a:srgbClr val="000000"/>
                </a:solidFill>
                <a:latin typeface="Courier New"/>
              </a:rPr>
              <a:t>beginIndex</a:t>
            </a:r>
            <a:r>
              <a:rPr lang="en-US" sz="2400" b="0" strike="noStrike" spc="-1" dirty="0">
                <a:solidFill>
                  <a:srgbClr val="000000"/>
                </a:solidFill>
                <a:latin typeface="Calibri"/>
              </a:rPr>
              <a:t> is negative or greater </a:t>
            </a:r>
            <a:r>
              <a:rPr lang="en-US" sz="2400" spc="-1" dirty="0">
                <a:solidFill>
                  <a:srgbClr val="000000"/>
                </a:solidFill>
                <a:latin typeface="Calibri"/>
              </a:rPr>
              <a:t>than </a:t>
            </a:r>
            <a:r>
              <a:rPr lang="en-US" sz="2400" b="0" strike="noStrike" spc="-1" dirty="0">
                <a:solidFill>
                  <a:srgbClr val="000000"/>
                </a:solidFill>
                <a:latin typeface="Calibri"/>
              </a:rPr>
              <a:t>the length of this String object.</a:t>
            </a:r>
          </a:p>
          <a:p>
            <a:pPr>
              <a:lnSpc>
                <a:spcPct val="100000"/>
              </a:lnSpc>
              <a:spcBef>
                <a:spcPts val="751"/>
              </a:spcBef>
            </a:pPr>
            <a:endParaRPr lang="en-US" sz="2400" b="0" strike="noStrike" spc="-1" dirty="0">
              <a:solidFill>
                <a:srgbClr val="000000"/>
              </a:solidFill>
              <a:latin typeface="Calibri"/>
            </a:endParaRPr>
          </a:p>
        </p:txBody>
      </p:sp>
      <p:sp>
        <p:nvSpPr>
          <p:cNvPr id="17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6" name="TextShape 4"/>
          <p:cNvSpPr txBox="1"/>
          <p:nvPr/>
        </p:nvSpPr>
        <p:spPr>
          <a:xfrm>
            <a:off x="6458040" y="6356520"/>
            <a:ext cx="2057040" cy="364680"/>
          </a:xfrm>
          <a:prstGeom prst="rect">
            <a:avLst/>
          </a:prstGeom>
          <a:noFill/>
          <a:ln>
            <a:noFill/>
          </a:ln>
        </p:spPr>
        <p:txBody>
          <a:bodyPr anchor="ctr"/>
          <a:lstStyle/>
          <a:p>
            <a:pPr algn="r">
              <a:lnSpc>
                <a:spcPct val="100000"/>
              </a:lnSpc>
            </a:pPr>
            <a:fld id="{97368D69-988D-4F53-98FE-A616D75BC535}" type="slidenum">
              <a:rPr lang="en-US" sz="1400" b="0" strike="noStrike" spc="-1">
                <a:solidFill>
                  <a:srgbClr val="8B8B8B"/>
                </a:solidFill>
                <a:latin typeface="Tahoma"/>
                <a:ea typeface="MS PGothic"/>
              </a:rPr>
              <a:t>20</a:t>
            </a:fld>
            <a:endParaRPr lang="en-US" sz="14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590760" y="45720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1</a:t>
            </a:r>
            <a:endParaRPr lang="en-US" sz="3300" b="0" strike="noStrike" spc="-1">
              <a:solidFill>
                <a:srgbClr val="000000"/>
              </a:solidFill>
              <a:latin typeface="Tahoma"/>
            </a:endParaRPr>
          </a:p>
        </p:txBody>
      </p:sp>
      <p:sp>
        <p:nvSpPr>
          <p:cNvPr id="178" name="TextShape 2"/>
          <p:cNvSpPr txBox="1"/>
          <p:nvPr/>
        </p:nvSpPr>
        <p:spPr>
          <a:xfrm>
            <a:off x="228600" y="1523880"/>
            <a:ext cx="8915040" cy="2437920"/>
          </a:xfrm>
          <a:prstGeom prst="rect">
            <a:avLst/>
          </a:prstGeom>
          <a:noFill/>
          <a:ln>
            <a:noFill/>
          </a:ln>
        </p:spPr>
        <p:txBody>
          <a:bodyPr>
            <a:normAutofit/>
          </a:bodyPr>
          <a:lstStyle/>
          <a:p>
            <a:pPr>
              <a:lnSpc>
                <a:spcPct val="80000"/>
              </a:lnSpc>
              <a:spcBef>
                <a:spcPts val="751"/>
              </a:spcBef>
            </a:pPr>
            <a:r>
              <a:rPr lang="en-US" sz="2000" b="1" strike="noStrike" spc="-1" dirty="0">
                <a:solidFill>
                  <a:srgbClr val="000000"/>
                </a:solidFill>
                <a:latin typeface="Courier New"/>
              </a:rPr>
              <a:t>static &lt;T&gt; int change(List&lt;T&gt; </a:t>
            </a:r>
            <a:r>
              <a:rPr lang="en-US" sz="2000" b="1" strike="noStrike" spc="-1" dirty="0" err="1">
                <a:solidFill>
                  <a:srgbClr val="000000"/>
                </a:solidFill>
                <a:latin typeface="Courier New"/>
              </a:rPr>
              <a:t>lst</a:t>
            </a:r>
            <a:r>
              <a:rPr lang="en-US" sz="2000" b="1" strike="noStrike" spc="-1" dirty="0">
                <a:solidFill>
                  <a:srgbClr val="000000"/>
                </a:solidFill>
                <a:latin typeface="Courier New"/>
              </a:rPr>
              <a:t>, T old, T </a:t>
            </a:r>
            <a:r>
              <a:rPr lang="en-US" sz="2000" b="1" strike="noStrike" spc="-1" dirty="0" err="1">
                <a:solidFill>
                  <a:srgbClr val="000000"/>
                </a:solidFill>
                <a:latin typeface="Courier New"/>
              </a:rPr>
              <a:t>newelt</a:t>
            </a: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a:rPr>
              <a:t>requires</a:t>
            </a:r>
            <a:r>
              <a:rPr lang="en-US" sz="2000" b="0" strike="noStrike" spc="-1" dirty="0">
                <a:solidFill>
                  <a:srgbClr val="000000"/>
                </a:solidFill>
                <a:latin typeface="Calibri"/>
              </a:rPr>
              <a:t>:</a:t>
            </a:r>
            <a:r>
              <a:rPr lang="en-US" sz="2000" b="1" strike="noStrike" spc="-1" dirty="0">
                <a:solidFill>
                  <a:srgbClr val="000000"/>
                </a:solidFill>
                <a:latin typeface="Courier New"/>
              </a:rPr>
              <a:t> </a:t>
            </a:r>
            <a:r>
              <a:rPr lang="en-US" sz="2000" b="1" strike="noStrike" spc="-1" dirty="0" err="1">
                <a:solidFill>
                  <a:srgbClr val="000000"/>
                </a:solidFill>
                <a:latin typeface="Courier New"/>
              </a:rPr>
              <a:t>lst</a:t>
            </a:r>
            <a:r>
              <a:rPr lang="en-US" sz="2000" b="0" strike="noStrike" spc="-1" dirty="0">
                <a:solidFill>
                  <a:srgbClr val="000000"/>
                </a:solidFill>
                <a:latin typeface="Calibri"/>
              </a:rPr>
              <a:t>, </a:t>
            </a:r>
            <a:r>
              <a:rPr lang="en-US" sz="2000" b="1" strike="noStrike" spc="-1" dirty="0">
                <a:solidFill>
                  <a:srgbClr val="000000"/>
                </a:solidFill>
                <a:latin typeface="Courier New"/>
              </a:rPr>
              <a:t>old</a:t>
            </a:r>
            <a:r>
              <a:rPr lang="en-US" sz="2000" b="0" strike="noStrike" spc="-1" dirty="0">
                <a:solidFill>
                  <a:srgbClr val="000000"/>
                </a:solidFill>
                <a:latin typeface="Calibri"/>
              </a:rPr>
              <a:t>, </a:t>
            </a:r>
            <a:r>
              <a:rPr lang="en-US" sz="2000" b="1" strike="noStrike" spc="-1" dirty="0" err="1">
                <a:solidFill>
                  <a:srgbClr val="000000"/>
                </a:solidFill>
                <a:latin typeface="Courier New"/>
              </a:rPr>
              <a:t>newelt</a:t>
            </a:r>
            <a:r>
              <a:rPr lang="en-US" sz="2000" b="0" strike="noStrike" spc="-1" dirty="0">
                <a:solidFill>
                  <a:srgbClr val="000000"/>
                </a:solidFill>
                <a:latin typeface="Calibri"/>
              </a:rPr>
              <a:t> are non-null. </a:t>
            </a:r>
            <a:r>
              <a:rPr lang="en-US" sz="2000" b="1" strike="noStrike" spc="-1" dirty="0">
                <a:solidFill>
                  <a:srgbClr val="000000"/>
                </a:solidFill>
                <a:latin typeface="Courier New"/>
              </a:rPr>
              <a:t>old</a:t>
            </a:r>
            <a:r>
              <a:rPr lang="en-US" sz="2000" b="0" strike="noStrike" spc="-1" dirty="0">
                <a:solidFill>
                  <a:srgbClr val="000000"/>
                </a:solidFill>
                <a:latin typeface="Calibri"/>
              </a:rPr>
              <a:t> occurs in </a:t>
            </a:r>
            <a:r>
              <a:rPr lang="en-US" sz="2000" b="1" strike="noStrike" spc="-1" dirty="0" err="1">
                <a:solidFill>
                  <a:srgbClr val="000000"/>
                </a:solidFill>
                <a:latin typeface="Courier New"/>
              </a:rPr>
              <a:t>lst</a:t>
            </a:r>
            <a:r>
              <a:rPr lang="en-US" sz="2000" b="0" strike="noStrike" spc="-1" dirty="0">
                <a:solidFill>
                  <a:srgbClr val="000000"/>
                </a:solidFill>
                <a:latin typeface="Calibri"/>
              </a:rPr>
              <a:t>.</a:t>
            </a:r>
          </a:p>
          <a:p>
            <a:pPr>
              <a:lnSpc>
                <a:spcPct val="80000"/>
              </a:lnSpc>
              <a:spcBef>
                <a:spcPts val="751"/>
              </a:spcBef>
            </a:pPr>
            <a:r>
              <a:rPr lang="en-US" sz="2000" b="0" strike="noStrike" spc="-1" dirty="0">
                <a:solidFill>
                  <a:srgbClr val="FF0000"/>
                </a:solidFill>
                <a:latin typeface="Calibri"/>
              </a:rPr>
              <a:t>modifies</a:t>
            </a:r>
            <a:r>
              <a:rPr lang="en-US" sz="2000" b="0" strike="noStrike" spc="-1" dirty="0">
                <a:solidFill>
                  <a:srgbClr val="000000"/>
                </a:solidFill>
                <a:latin typeface="Calibri"/>
              </a:rPr>
              <a:t>: </a:t>
            </a:r>
            <a:r>
              <a:rPr lang="en-US" sz="2000" b="1" strike="noStrike" spc="-1" dirty="0" err="1">
                <a:solidFill>
                  <a:srgbClr val="000000"/>
                </a:solidFill>
                <a:latin typeface="Courier New"/>
              </a:rPr>
              <a:t>lst</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a:rPr>
              <a:t>effects</a:t>
            </a:r>
            <a:r>
              <a:rPr lang="en-US" sz="2000" b="0" strike="noStrike" spc="-1" dirty="0">
                <a:solidFill>
                  <a:srgbClr val="000000"/>
                </a:solidFill>
                <a:latin typeface="Calibri"/>
              </a:rPr>
              <a:t>: replace first occurrence of </a:t>
            </a:r>
            <a:r>
              <a:rPr lang="en-US" sz="2000" b="1" strike="noStrike" spc="-1" dirty="0">
                <a:solidFill>
                  <a:srgbClr val="000000"/>
                </a:solidFill>
                <a:latin typeface="Courier New"/>
              </a:rPr>
              <a:t>old</a:t>
            </a:r>
            <a:r>
              <a:rPr lang="en-US" sz="2000" b="0" strike="noStrike" spc="-1" dirty="0">
                <a:solidFill>
                  <a:srgbClr val="000000"/>
                </a:solidFill>
                <a:latin typeface="Calibri"/>
              </a:rPr>
              <a:t> in </a:t>
            </a:r>
            <a:r>
              <a:rPr lang="en-US" sz="2000" b="1" strike="noStrike" spc="-1" dirty="0" err="1">
                <a:solidFill>
                  <a:srgbClr val="000000"/>
                </a:solidFill>
                <a:latin typeface="Courier New"/>
              </a:rPr>
              <a:t>lst</a:t>
            </a:r>
            <a:r>
              <a:rPr lang="en-US" sz="2000" b="0" strike="noStrike" spc="-1" dirty="0">
                <a:solidFill>
                  <a:srgbClr val="000000"/>
                </a:solidFill>
                <a:latin typeface="Calibri"/>
              </a:rPr>
              <a:t> with </a:t>
            </a:r>
            <a:r>
              <a:rPr lang="en-US" sz="2000" b="1" strike="noStrike" spc="-1" dirty="0" err="1">
                <a:solidFill>
                  <a:srgbClr val="000000"/>
                </a:solidFill>
                <a:latin typeface="Courier New"/>
              </a:rPr>
              <a:t>newelt</a:t>
            </a:r>
            <a:r>
              <a:rPr lang="en-US" sz="2000" b="0" strike="noStrike" spc="-1" dirty="0">
                <a:solidFill>
                  <a:srgbClr val="000000"/>
                </a:solidFill>
                <a:latin typeface="Calibri"/>
              </a:rPr>
              <a:t>. makes no other changes.</a:t>
            </a:r>
          </a:p>
          <a:p>
            <a:pPr>
              <a:lnSpc>
                <a:spcPct val="80000"/>
              </a:lnSpc>
              <a:spcBef>
                <a:spcPts val="751"/>
              </a:spcBef>
            </a:pPr>
            <a:r>
              <a:rPr lang="en-US" sz="2000" b="0" strike="noStrike" spc="-1" dirty="0">
                <a:solidFill>
                  <a:srgbClr val="FF0000"/>
                </a:solidFill>
                <a:latin typeface="Calibri"/>
              </a:rPr>
              <a:t>returns</a:t>
            </a:r>
            <a:r>
              <a:rPr lang="en-US" sz="2000" b="0" strike="noStrike" spc="-1" dirty="0">
                <a:solidFill>
                  <a:srgbClr val="000000"/>
                </a:solidFill>
                <a:latin typeface="Calibri"/>
              </a:rPr>
              <a:t>: position of element in </a:t>
            </a:r>
            <a:r>
              <a:rPr lang="en-US" sz="2000" b="1" strike="noStrike" spc="-1" dirty="0" err="1">
                <a:solidFill>
                  <a:srgbClr val="000000"/>
                </a:solidFill>
                <a:latin typeface="Courier New"/>
              </a:rPr>
              <a:t>lst</a:t>
            </a:r>
            <a:r>
              <a:rPr lang="en-US" sz="2000" b="0" strike="noStrike" spc="-1" dirty="0">
                <a:solidFill>
                  <a:srgbClr val="000000"/>
                </a:solidFill>
                <a:latin typeface="Calibri"/>
              </a:rPr>
              <a:t> that was </a:t>
            </a:r>
            <a:r>
              <a:rPr lang="en-US" sz="2000" b="1" strike="noStrike" spc="-1" dirty="0">
                <a:solidFill>
                  <a:srgbClr val="000000"/>
                </a:solidFill>
                <a:latin typeface="Courier New"/>
              </a:rPr>
              <a:t>old</a:t>
            </a:r>
            <a:r>
              <a:rPr lang="en-US" sz="2000" b="0" strike="noStrike" spc="-1" dirty="0">
                <a:solidFill>
                  <a:srgbClr val="000000"/>
                </a:solidFill>
                <a:latin typeface="Calibri"/>
              </a:rPr>
              <a:t> and is now </a:t>
            </a:r>
            <a:r>
              <a:rPr lang="en-US" sz="2000" b="1" strike="noStrike" spc="-1" dirty="0" err="1">
                <a:solidFill>
                  <a:srgbClr val="000000"/>
                </a:solidFill>
                <a:latin typeface="Courier New"/>
              </a:rPr>
              <a:t>newelt</a:t>
            </a:r>
            <a:endParaRPr lang="en-US" sz="2000" b="0" strike="noStrike" spc="-1" dirty="0">
              <a:solidFill>
                <a:srgbClr val="000000"/>
              </a:solidFill>
              <a:latin typeface="Calibri"/>
            </a:endParaRPr>
          </a:p>
        </p:txBody>
      </p:sp>
      <p:sp>
        <p:nvSpPr>
          <p:cNvPr id="179" name="TextShape 3"/>
          <p:cNvSpPr txBox="1"/>
          <p:nvPr/>
        </p:nvSpPr>
        <p:spPr>
          <a:xfrm>
            <a:off x="228600" y="6248520"/>
            <a:ext cx="58669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0" name="TextShape 4"/>
          <p:cNvSpPr txBox="1"/>
          <p:nvPr/>
        </p:nvSpPr>
        <p:spPr>
          <a:xfrm>
            <a:off x="6458040" y="6356520"/>
            <a:ext cx="2057040" cy="364680"/>
          </a:xfrm>
          <a:prstGeom prst="rect">
            <a:avLst/>
          </a:prstGeom>
          <a:noFill/>
          <a:ln>
            <a:noFill/>
          </a:ln>
        </p:spPr>
        <p:txBody>
          <a:bodyPr anchor="ctr"/>
          <a:lstStyle/>
          <a:p>
            <a:pPr algn="r">
              <a:lnSpc>
                <a:spcPct val="100000"/>
              </a:lnSpc>
            </a:pPr>
            <a:fld id="{EBAB22C3-4879-479E-9CEE-1D09BB184ED7}" type="slidenum">
              <a:rPr lang="en-US" sz="1400" b="0" strike="noStrike" spc="-1">
                <a:solidFill>
                  <a:srgbClr val="8B8B8B"/>
                </a:solidFill>
                <a:latin typeface="Tahoma"/>
                <a:ea typeface="MS PGothic"/>
              </a:rPr>
              <a:t>21</a:t>
            </a:fld>
            <a:endParaRPr lang="en-US" sz="1400" b="0" strike="noStrike" spc="-1">
              <a:latin typeface="Times New Roman"/>
            </a:endParaRPr>
          </a:p>
        </p:txBody>
      </p:sp>
      <p:sp>
        <p:nvSpPr>
          <p:cNvPr id="181" name="CustomShape 5"/>
          <p:cNvSpPr/>
          <p:nvPr/>
        </p:nvSpPr>
        <p:spPr>
          <a:xfrm>
            <a:off x="5040" y="3657600"/>
            <a:ext cx="9067320" cy="22010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70000"/>
              </a:lnSpc>
            </a:pPr>
            <a:r>
              <a:rPr lang="en-US" sz="1800" b="1" strike="noStrike" spc="-1">
                <a:solidFill>
                  <a:srgbClr val="000000"/>
                </a:solidFill>
                <a:latin typeface="Courier New"/>
                <a:ea typeface="MS PGothic"/>
              </a:rPr>
              <a:t>static &lt;T&gt; int change(List&lt;T&gt; lst, T old, T newelt)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int i = 0;</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for (T curr : lst)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if (curr == old)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lst.set(i, newelt);</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return i;</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i = i + 1;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return -1;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a:t>
            </a:r>
            <a:endParaRPr lang="en-US" sz="1800" b="0" strike="noStrike" spc="-1">
              <a:latin typeface="Arial"/>
            </a:endParaRPr>
          </a:p>
        </p:txBody>
      </p:sp>
      <p:sp>
        <p:nvSpPr>
          <p:cNvPr id="182" name="CustomShape 6"/>
          <p:cNvSpPr/>
          <p:nvPr/>
        </p:nvSpPr>
        <p:spPr>
          <a:xfrm>
            <a:off x="2502000" y="5911200"/>
            <a:ext cx="3614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Is there a problem with this spec?</a:t>
            </a:r>
            <a:endParaRPr lang="en-US" sz="18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590760" y="45720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Example 1 – another try</a:t>
            </a:r>
            <a:endParaRPr lang="en-US" sz="3300" b="0" strike="noStrike" spc="-1" dirty="0">
              <a:solidFill>
                <a:srgbClr val="000000"/>
              </a:solidFill>
              <a:latin typeface="Tahoma"/>
            </a:endParaRPr>
          </a:p>
        </p:txBody>
      </p:sp>
      <p:sp>
        <p:nvSpPr>
          <p:cNvPr id="178" name="TextShape 2"/>
          <p:cNvSpPr txBox="1"/>
          <p:nvPr/>
        </p:nvSpPr>
        <p:spPr>
          <a:xfrm>
            <a:off x="228600" y="1523880"/>
            <a:ext cx="8915040" cy="2437920"/>
          </a:xfrm>
          <a:prstGeom prst="rect">
            <a:avLst/>
          </a:prstGeom>
          <a:noFill/>
          <a:ln>
            <a:noFill/>
          </a:ln>
        </p:spPr>
        <p:txBody>
          <a:bodyPr>
            <a:normAutofit/>
          </a:bodyPr>
          <a:lstStyle/>
          <a:p>
            <a:pPr>
              <a:lnSpc>
                <a:spcPct val="80000"/>
              </a:lnSpc>
              <a:spcBef>
                <a:spcPts val="751"/>
              </a:spcBef>
            </a:pPr>
            <a:r>
              <a:rPr lang="en-US" sz="2000" b="1" strike="noStrike" spc="-1" dirty="0">
                <a:solidFill>
                  <a:srgbClr val="000000"/>
                </a:solidFill>
                <a:latin typeface="Courier New"/>
              </a:rPr>
              <a:t>static &lt;T&gt; int change(List&lt;T&gt; </a:t>
            </a:r>
            <a:r>
              <a:rPr lang="en-US" sz="2000" b="1" strike="noStrike" spc="-1" dirty="0" err="1">
                <a:solidFill>
                  <a:srgbClr val="000000"/>
                </a:solidFill>
                <a:latin typeface="Courier New"/>
              </a:rPr>
              <a:t>lst</a:t>
            </a:r>
            <a:r>
              <a:rPr lang="en-US" sz="2000" b="1" strike="noStrike" spc="-1" dirty="0">
                <a:solidFill>
                  <a:srgbClr val="000000"/>
                </a:solidFill>
                <a:latin typeface="Courier New"/>
              </a:rPr>
              <a:t>, T old, T </a:t>
            </a:r>
            <a:r>
              <a:rPr lang="en-US" sz="2000" b="1" strike="noStrike" spc="-1" dirty="0" err="1">
                <a:solidFill>
                  <a:srgbClr val="000000"/>
                </a:solidFill>
                <a:latin typeface="Courier New"/>
              </a:rPr>
              <a:t>newelt</a:t>
            </a: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a:rPr>
              <a:t>requires</a:t>
            </a:r>
            <a:r>
              <a:rPr lang="en-US" sz="2000" b="0" strike="noStrike" spc="-1" dirty="0">
                <a:solidFill>
                  <a:srgbClr val="000000"/>
                </a:solidFill>
                <a:latin typeface="Calibri"/>
              </a:rPr>
              <a:t>:</a:t>
            </a:r>
            <a:r>
              <a:rPr lang="en-US" sz="2000" b="1" strike="noStrike" spc="-1" dirty="0">
                <a:solidFill>
                  <a:srgbClr val="000000"/>
                </a:solidFill>
                <a:latin typeface="Courier New"/>
              </a:rPr>
              <a:t> </a:t>
            </a:r>
            <a:r>
              <a:rPr lang="en-US" sz="2000" b="1" strike="noStrike" spc="-1" dirty="0" err="1">
                <a:solidFill>
                  <a:srgbClr val="000000"/>
                </a:solidFill>
                <a:latin typeface="Courier New"/>
              </a:rPr>
              <a:t>lst</a:t>
            </a:r>
            <a:r>
              <a:rPr lang="en-US" sz="2000" b="0" strike="noStrike" spc="-1" dirty="0">
                <a:solidFill>
                  <a:srgbClr val="000000"/>
                </a:solidFill>
                <a:latin typeface="Calibri"/>
              </a:rPr>
              <a:t>, </a:t>
            </a:r>
            <a:r>
              <a:rPr lang="en-US" sz="2000" b="1" strike="noStrike" spc="-1" dirty="0">
                <a:solidFill>
                  <a:srgbClr val="000000"/>
                </a:solidFill>
                <a:latin typeface="Courier New"/>
              </a:rPr>
              <a:t>old</a:t>
            </a:r>
            <a:r>
              <a:rPr lang="en-US" sz="2000" b="0" strike="noStrike" spc="-1" dirty="0">
                <a:solidFill>
                  <a:srgbClr val="000000"/>
                </a:solidFill>
                <a:latin typeface="Calibri"/>
              </a:rPr>
              <a:t>, </a:t>
            </a:r>
            <a:r>
              <a:rPr lang="en-US" sz="2000" b="1" strike="noStrike" spc="-1" dirty="0" err="1">
                <a:solidFill>
                  <a:srgbClr val="000000"/>
                </a:solidFill>
                <a:latin typeface="Courier New"/>
              </a:rPr>
              <a:t>newelt</a:t>
            </a:r>
            <a:r>
              <a:rPr lang="en-US" sz="2000" b="0" strike="noStrike" spc="-1" dirty="0">
                <a:solidFill>
                  <a:srgbClr val="000000"/>
                </a:solidFill>
                <a:latin typeface="Calibri"/>
              </a:rPr>
              <a:t> are non-null. </a:t>
            </a:r>
          </a:p>
          <a:p>
            <a:pPr>
              <a:lnSpc>
                <a:spcPct val="80000"/>
              </a:lnSpc>
              <a:spcBef>
                <a:spcPts val="751"/>
              </a:spcBef>
            </a:pPr>
            <a:r>
              <a:rPr lang="en-US" sz="2000" b="0" strike="noStrike" spc="-1" dirty="0">
                <a:solidFill>
                  <a:srgbClr val="FF0000"/>
                </a:solidFill>
                <a:latin typeface="Calibri"/>
              </a:rPr>
              <a:t>modifies</a:t>
            </a:r>
            <a:r>
              <a:rPr lang="en-US" sz="2000" b="0" strike="noStrike" spc="-1" dirty="0">
                <a:solidFill>
                  <a:srgbClr val="000000"/>
                </a:solidFill>
                <a:latin typeface="Calibri"/>
              </a:rPr>
              <a:t>: </a:t>
            </a:r>
            <a:r>
              <a:rPr lang="en-US" sz="2000" b="1" strike="noStrike" spc="-1" dirty="0" err="1">
                <a:solidFill>
                  <a:srgbClr val="000000"/>
                </a:solidFill>
                <a:latin typeface="Courier New"/>
              </a:rPr>
              <a:t>lst</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a:rPr>
              <a:t>effects</a:t>
            </a:r>
            <a:r>
              <a:rPr lang="en-US" sz="2000" b="0" strike="noStrike" spc="-1" dirty="0">
                <a:solidFill>
                  <a:srgbClr val="000000"/>
                </a:solidFill>
                <a:latin typeface="Calibri"/>
              </a:rPr>
              <a:t>: replace first occurrence of </a:t>
            </a:r>
            <a:r>
              <a:rPr lang="en-US" sz="2000" b="1" strike="noStrike" spc="-1" dirty="0">
                <a:solidFill>
                  <a:srgbClr val="000000"/>
                </a:solidFill>
                <a:latin typeface="Courier New"/>
              </a:rPr>
              <a:t>old</a:t>
            </a:r>
            <a:r>
              <a:rPr lang="en-US" sz="2000" b="0" strike="noStrike" spc="-1" dirty="0">
                <a:solidFill>
                  <a:srgbClr val="000000"/>
                </a:solidFill>
                <a:latin typeface="Calibri"/>
              </a:rPr>
              <a:t> in </a:t>
            </a:r>
            <a:r>
              <a:rPr lang="en-US" sz="2000" b="1" strike="noStrike" spc="-1" dirty="0" err="1">
                <a:solidFill>
                  <a:srgbClr val="000000"/>
                </a:solidFill>
                <a:latin typeface="Courier New"/>
              </a:rPr>
              <a:t>lst</a:t>
            </a:r>
            <a:r>
              <a:rPr lang="en-US" sz="2000" b="0" strike="noStrike" spc="-1" dirty="0">
                <a:solidFill>
                  <a:srgbClr val="000000"/>
                </a:solidFill>
                <a:latin typeface="Calibri"/>
              </a:rPr>
              <a:t> with </a:t>
            </a:r>
            <a:r>
              <a:rPr lang="en-US" sz="2000" b="1" strike="noStrike" spc="-1" dirty="0" err="1">
                <a:solidFill>
                  <a:srgbClr val="000000"/>
                </a:solidFill>
                <a:latin typeface="Courier New"/>
              </a:rPr>
              <a:t>newelt</a:t>
            </a:r>
            <a:r>
              <a:rPr lang="en-US" sz="2000" b="0" strike="noStrike" spc="-1" dirty="0">
                <a:solidFill>
                  <a:srgbClr val="000000"/>
                </a:solidFill>
                <a:latin typeface="Calibri"/>
              </a:rPr>
              <a:t>. makes no other changes.</a:t>
            </a:r>
          </a:p>
          <a:p>
            <a:pPr>
              <a:lnSpc>
                <a:spcPct val="80000"/>
              </a:lnSpc>
              <a:spcBef>
                <a:spcPts val="751"/>
              </a:spcBef>
            </a:pPr>
            <a:r>
              <a:rPr lang="en-US" sz="2000" b="0" strike="noStrike" spc="-1" dirty="0">
                <a:solidFill>
                  <a:srgbClr val="FF0000"/>
                </a:solidFill>
                <a:latin typeface="Calibri"/>
              </a:rPr>
              <a:t>returns</a:t>
            </a:r>
            <a:r>
              <a:rPr lang="en-US" sz="2000" b="0" strike="noStrike" spc="-1" dirty="0">
                <a:solidFill>
                  <a:srgbClr val="000000"/>
                </a:solidFill>
                <a:latin typeface="Calibri"/>
              </a:rPr>
              <a:t>: position of element in </a:t>
            </a:r>
            <a:r>
              <a:rPr lang="en-US" sz="2000" b="1" strike="noStrike" spc="-1" dirty="0" err="1">
                <a:solidFill>
                  <a:srgbClr val="000000"/>
                </a:solidFill>
                <a:latin typeface="Courier New"/>
              </a:rPr>
              <a:t>lst</a:t>
            </a:r>
            <a:r>
              <a:rPr lang="en-US" sz="2000" b="0" strike="noStrike" spc="-1" dirty="0">
                <a:solidFill>
                  <a:srgbClr val="000000"/>
                </a:solidFill>
                <a:latin typeface="Calibri"/>
              </a:rPr>
              <a:t> that was </a:t>
            </a:r>
            <a:r>
              <a:rPr lang="en-US" sz="2000" b="1" strike="noStrike" spc="-1" dirty="0">
                <a:solidFill>
                  <a:srgbClr val="000000"/>
                </a:solidFill>
                <a:latin typeface="Courier New"/>
              </a:rPr>
              <a:t>old</a:t>
            </a:r>
            <a:r>
              <a:rPr lang="en-US" sz="2000" b="0" strike="noStrike" spc="-1" dirty="0">
                <a:solidFill>
                  <a:srgbClr val="000000"/>
                </a:solidFill>
                <a:latin typeface="Calibri"/>
              </a:rPr>
              <a:t> and is now </a:t>
            </a:r>
            <a:r>
              <a:rPr lang="en-US" sz="2000" b="1" strike="noStrike" spc="-1" dirty="0" err="1">
                <a:solidFill>
                  <a:srgbClr val="000000"/>
                </a:solidFill>
                <a:latin typeface="Courier New"/>
              </a:rPr>
              <a:t>newelt</a:t>
            </a:r>
            <a:r>
              <a:rPr lang="en-US" sz="2000" b="1" strike="noStrike" spc="-1" dirty="0">
                <a:solidFill>
                  <a:srgbClr val="000000"/>
                </a:solidFill>
                <a:latin typeface="Courier New"/>
              </a:rPr>
              <a:t> </a:t>
            </a:r>
            <a:r>
              <a:rPr lang="en-US" sz="2000" strike="noStrike" spc="-1" dirty="0">
                <a:solidFill>
                  <a:srgbClr val="000000"/>
                </a:solidFill>
                <a:latin typeface="Calibri" panose="020F0502020204030204" pitchFamily="34" charset="0"/>
                <a:cs typeface="Calibri" panose="020F0502020204030204" pitchFamily="34" charset="0"/>
              </a:rPr>
              <a:t>or -1 if old was not found.</a:t>
            </a:r>
          </a:p>
        </p:txBody>
      </p:sp>
      <p:sp>
        <p:nvSpPr>
          <p:cNvPr id="179" name="TextShape 3"/>
          <p:cNvSpPr txBox="1"/>
          <p:nvPr/>
        </p:nvSpPr>
        <p:spPr>
          <a:xfrm>
            <a:off x="228600" y="6248520"/>
            <a:ext cx="58669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0" name="TextShape 4"/>
          <p:cNvSpPr txBox="1"/>
          <p:nvPr/>
        </p:nvSpPr>
        <p:spPr>
          <a:xfrm>
            <a:off x="6458040" y="6356520"/>
            <a:ext cx="2057040" cy="364680"/>
          </a:xfrm>
          <a:prstGeom prst="rect">
            <a:avLst/>
          </a:prstGeom>
          <a:noFill/>
          <a:ln>
            <a:noFill/>
          </a:ln>
        </p:spPr>
        <p:txBody>
          <a:bodyPr anchor="ctr"/>
          <a:lstStyle/>
          <a:p>
            <a:pPr algn="r">
              <a:lnSpc>
                <a:spcPct val="100000"/>
              </a:lnSpc>
            </a:pPr>
            <a:fld id="{EBAB22C3-4879-479E-9CEE-1D09BB184ED7}" type="slidenum">
              <a:rPr lang="en-US" sz="1400" b="0" strike="noStrike" spc="-1">
                <a:solidFill>
                  <a:srgbClr val="8B8B8B"/>
                </a:solidFill>
                <a:latin typeface="Tahoma"/>
                <a:ea typeface="MS PGothic"/>
              </a:rPr>
              <a:t>22</a:t>
            </a:fld>
            <a:endParaRPr lang="en-US" sz="1400" b="0" strike="noStrike" spc="-1">
              <a:latin typeface="Times New Roman"/>
            </a:endParaRPr>
          </a:p>
        </p:txBody>
      </p:sp>
      <p:sp>
        <p:nvSpPr>
          <p:cNvPr id="181" name="CustomShape 5"/>
          <p:cNvSpPr/>
          <p:nvPr/>
        </p:nvSpPr>
        <p:spPr>
          <a:xfrm>
            <a:off x="38340" y="3731760"/>
            <a:ext cx="9067320" cy="22010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70000"/>
              </a:lnSpc>
            </a:pPr>
            <a:r>
              <a:rPr lang="en-US" sz="1800" b="1" strike="noStrike" spc="-1">
                <a:solidFill>
                  <a:srgbClr val="000000"/>
                </a:solidFill>
                <a:latin typeface="Courier New"/>
                <a:ea typeface="MS PGothic"/>
              </a:rPr>
              <a:t>static &lt;T&gt; int change(List&lt;T&gt; lst, T old, T newelt)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int i = 0;</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for (T curr : lst)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if (curr == old)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lst.set(i, newelt);</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return i;</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i = i + 1;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   return -1; </a:t>
            </a:r>
            <a:endParaRPr lang="en-US" sz="1800" b="0" strike="noStrike" spc="-1">
              <a:latin typeface="Arial"/>
            </a:endParaRPr>
          </a:p>
          <a:p>
            <a:pPr>
              <a:lnSpc>
                <a:spcPct val="70000"/>
              </a:lnSpc>
            </a:pPr>
            <a:r>
              <a:rPr lang="en-US" sz="1800" b="1" strike="noStrike" spc="-1">
                <a:solidFill>
                  <a:srgbClr val="000000"/>
                </a:solidFill>
                <a:latin typeface="Courier New"/>
                <a:ea typeface="MS PGothic"/>
              </a:rPr>
              <a:t>}</a:t>
            </a:r>
            <a:endParaRPr lang="en-US" sz="1800" b="0" strike="noStrike" spc="-1">
              <a:latin typeface="Arial"/>
            </a:endParaRPr>
          </a:p>
        </p:txBody>
      </p:sp>
      <p:sp>
        <p:nvSpPr>
          <p:cNvPr id="182" name="CustomShape 6"/>
          <p:cNvSpPr/>
          <p:nvPr/>
        </p:nvSpPr>
        <p:spPr>
          <a:xfrm>
            <a:off x="2502000" y="5911200"/>
            <a:ext cx="3614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Maybe a better version</a:t>
            </a:r>
            <a:endParaRPr lang="en-US" sz="1800" b="0" strike="noStrike" spc="-1" dirty="0">
              <a:latin typeface="Arial"/>
            </a:endParaRPr>
          </a:p>
        </p:txBody>
      </p:sp>
    </p:spTree>
    <p:extLst>
      <p:ext uri="{BB962C8B-B14F-4D97-AF65-F5344CB8AC3E}">
        <p14:creationId xmlns:p14="http://schemas.microsoft.com/office/powerpoint/2010/main" val="68019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2</a:t>
            </a:r>
            <a:endParaRPr lang="en-US" sz="3300" b="0" strike="noStrike" spc="-1">
              <a:solidFill>
                <a:srgbClr val="000000"/>
              </a:solidFill>
              <a:latin typeface="Tahoma"/>
            </a:endParaRPr>
          </a:p>
        </p:txBody>
      </p:sp>
      <p:sp>
        <p:nvSpPr>
          <p:cNvPr id="184"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000" b="1" strike="noStrike" spc="-1" dirty="0">
                <a:solidFill>
                  <a:srgbClr val="000000"/>
                </a:solidFill>
                <a:latin typeface="Calibri Light"/>
              </a:rPr>
              <a:t>static List&lt;Integer&gt; </a:t>
            </a:r>
            <a:r>
              <a:rPr lang="en-US" sz="2000" b="1" strike="noStrike" spc="-1" dirty="0" err="1">
                <a:solidFill>
                  <a:srgbClr val="000000"/>
                </a:solidFill>
                <a:latin typeface="Calibri Light"/>
              </a:rPr>
              <a:t>listAdd</a:t>
            </a:r>
            <a:r>
              <a:rPr lang="en-US" sz="2000" b="1" strike="noStrike" spc="-1" dirty="0">
                <a:solidFill>
                  <a:srgbClr val="000000"/>
                </a:solidFill>
                <a:latin typeface="Calibri Light"/>
              </a:rPr>
              <a:t>(List&lt;Integer&gt; lst1,  List&lt;Integer&gt; lst2)</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Light"/>
              </a:rPr>
              <a:t>requires</a:t>
            </a:r>
            <a:r>
              <a:rPr lang="en-US" sz="2000" b="0" strike="noStrike" spc="-1" dirty="0">
                <a:solidFill>
                  <a:srgbClr val="000000"/>
                </a:solidFill>
                <a:latin typeface="Calibri Light"/>
              </a:rPr>
              <a:t>:</a:t>
            </a:r>
            <a:r>
              <a:rPr lang="en-US" sz="2000" b="1" strike="noStrike" spc="-1" dirty="0">
                <a:solidFill>
                  <a:srgbClr val="000000"/>
                </a:solidFill>
                <a:latin typeface="Calibri Light"/>
              </a:rPr>
              <a:t> lst1</a:t>
            </a:r>
            <a:r>
              <a:rPr lang="en-US" sz="2000" b="0" strike="noStrike" spc="-1" dirty="0">
                <a:solidFill>
                  <a:srgbClr val="000000"/>
                </a:solidFill>
                <a:latin typeface="Calibri Light"/>
              </a:rPr>
              <a:t>, </a:t>
            </a:r>
            <a:r>
              <a:rPr lang="en-US" sz="2000" b="1" strike="noStrike" spc="-1" dirty="0">
                <a:solidFill>
                  <a:srgbClr val="000000"/>
                </a:solidFill>
                <a:latin typeface="Calibri Light"/>
              </a:rPr>
              <a:t>lst2</a:t>
            </a:r>
            <a:r>
              <a:rPr lang="en-US" sz="2000" b="0" strike="noStrike" spc="-1" dirty="0">
                <a:solidFill>
                  <a:srgbClr val="000000"/>
                </a:solidFill>
                <a:latin typeface="Calibri Light"/>
              </a:rPr>
              <a:t> are non-null. </a:t>
            </a:r>
            <a:br>
              <a:rPr dirty="0"/>
            </a:br>
            <a:r>
              <a:rPr lang="en-US" sz="2000" b="0" strike="noStrike" spc="-1" dirty="0">
                <a:solidFill>
                  <a:srgbClr val="000000"/>
                </a:solidFill>
                <a:latin typeface="Calibri Light"/>
              </a:rPr>
              <a:t>                 l</a:t>
            </a:r>
            <a:r>
              <a:rPr lang="en-US" sz="2000" b="1" strike="noStrike" spc="-1" dirty="0">
                <a:solidFill>
                  <a:srgbClr val="000000"/>
                </a:solidFill>
                <a:latin typeface="Calibri Light"/>
              </a:rPr>
              <a:t>st1</a:t>
            </a:r>
            <a:r>
              <a:rPr lang="en-US" sz="2000" b="0" strike="noStrike" spc="-1" dirty="0">
                <a:solidFill>
                  <a:srgbClr val="000000"/>
                </a:solidFill>
                <a:latin typeface="Calibri Light"/>
              </a:rPr>
              <a:t> and </a:t>
            </a:r>
            <a:r>
              <a:rPr lang="en-US" sz="2000" b="1" strike="noStrike" spc="-1" dirty="0">
                <a:solidFill>
                  <a:srgbClr val="000000"/>
                </a:solidFill>
                <a:latin typeface="Calibri Light"/>
              </a:rPr>
              <a:t>lst2</a:t>
            </a:r>
            <a:r>
              <a:rPr lang="en-US" sz="2000" b="0" strike="noStrike" spc="-1" dirty="0">
                <a:solidFill>
                  <a:srgbClr val="000000"/>
                </a:solidFill>
                <a:latin typeface="Calibri Light"/>
              </a:rPr>
              <a:t> are same size.</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Light"/>
              </a:rPr>
              <a:t>modifies</a:t>
            </a:r>
            <a:r>
              <a:rPr lang="en-US" sz="2000" b="0" strike="noStrike" spc="-1" dirty="0">
                <a:solidFill>
                  <a:srgbClr val="000000"/>
                </a:solidFill>
                <a:latin typeface="Calibri Light"/>
              </a:rPr>
              <a:t>: none</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Light"/>
              </a:rPr>
              <a:t>effects</a:t>
            </a:r>
            <a:r>
              <a:rPr lang="en-US" sz="2000" b="0" strike="noStrike" spc="-1" dirty="0">
                <a:solidFill>
                  <a:srgbClr val="000000"/>
                </a:solidFill>
                <a:latin typeface="Calibri Light"/>
              </a:rPr>
              <a:t>: none</a:t>
            </a:r>
            <a:endParaRPr lang="en-US" sz="2000" b="0" strike="noStrike" spc="-1" dirty="0">
              <a:solidFill>
                <a:srgbClr val="000000"/>
              </a:solidFill>
              <a:latin typeface="Calibri"/>
            </a:endParaRPr>
          </a:p>
          <a:p>
            <a:pPr>
              <a:lnSpc>
                <a:spcPct val="80000"/>
              </a:lnSpc>
              <a:spcBef>
                <a:spcPts val="751"/>
              </a:spcBef>
            </a:pPr>
            <a:r>
              <a:rPr lang="en-US" sz="2000" b="0" strike="noStrike" spc="-1" dirty="0">
                <a:solidFill>
                  <a:srgbClr val="FF0000"/>
                </a:solidFill>
                <a:latin typeface="Calibri Light"/>
              </a:rPr>
              <a:t>returns</a:t>
            </a:r>
            <a:r>
              <a:rPr lang="en-US" sz="2000" b="0" strike="noStrike" spc="-1" dirty="0">
                <a:solidFill>
                  <a:srgbClr val="000000"/>
                </a:solidFill>
                <a:latin typeface="Calibri Light"/>
              </a:rPr>
              <a:t>: a new list of the same size as </a:t>
            </a:r>
            <a:r>
              <a:rPr lang="en-US" sz="2000" b="1" strike="noStrike" spc="-1" dirty="0">
                <a:solidFill>
                  <a:srgbClr val="000000"/>
                </a:solidFill>
                <a:latin typeface="Calibri Light"/>
              </a:rPr>
              <a:t>lst1</a:t>
            </a:r>
            <a:r>
              <a:rPr lang="en-US" sz="2000" b="0" strike="noStrike" spc="-1" dirty="0">
                <a:solidFill>
                  <a:srgbClr val="000000"/>
                </a:solidFill>
                <a:latin typeface="Calibri Light"/>
              </a:rPr>
              <a:t>, whose </a:t>
            </a:r>
            <a:r>
              <a:rPr lang="en-US" sz="2000" b="0" strike="noStrike" spc="-1" dirty="0" err="1">
                <a:solidFill>
                  <a:srgbClr val="000000"/>
                </a:solidFill>
                <a:latin typeface="Calibri Light"/>
              </a:rPr>
              <a:t>i-th</a:t>
            </a:r>
            <a:r>
              <a:rPr lang="en-US" sz="2000" b="0" strike="noStrike" spc="-1" dirty="0">
                <a:solidFill>
                  <a:srgbClr val="000000"/>
                </a:solidFill>
                <a:latin typeface="Calibri Light"/>
              </a:rPr>
              <a:t> element is the  sum of the </a:t>
            </a:r>
            <a:r>
              <a:rPr lang="en-US" sz="2000" b="0" strike="noStrike" spc="-1" dirty="0" err="1">
                <a:solidFill>
                  <a:srgbClr val="000000"/>
                </a:solidFill>
                <a:latin typeface="Calibri Light"/>
              </a:rPr>
              <a:t>i-th</a:t>
            </a:r>
            <a:r>
              <a:rPr lang="en-US" sz="2000" b="0" strike="noStrike" spc="-1" dirty="0">
                <a:solidFill>
                  <a:srgbClr val="000000"/>
                </a:solidFill>
                <a:latin typeface="Calibri Light"/>
              </a:rPr>
              <a:t> elements of </a:t>
            </a:r>
            <a:r>
              <a:rPr lang="en-US" sz="2000" b="1" strike="noStrike" spc="-1" dirty="0">
                <a:solidFill>
                  <a:srgbClr val="000000"/>
                </a:solidFill>
                <a:latin typeface="Calibri Light"/>
              </a:rPr>
              <a:t>lst1</a:t>
            </a:r>
            <a:r>
              <a:rPr lang="en-US" sz="2000" b="0" strike="noStrike" spc="-1" dirty="0">
                <a:solidFill>
                  <a:srgbClr val="000000"/>
                </a:solidFill>
                <a:latin typeface="Calibri Light"/>
              </a:rPr>
              <a:t> and </a:t>
            </a:r>
            <a:r>
              <a:rPr lang="en-US" sz="2000" b="1" strike="noStrike" spc="-1" dirty="0">
                <a:solidFill>
                  <a:srgbClr val="000000"/>
                </a:solidFill>
                <a:latin typeface="Calibri Light"/>
              </a:rPr>
              <a:t>lst2</a:t>
            </a:r>
            <a:endParaRPr lang="en-US" sz="2000" b="0" strike="noStrike" spc="-1" dirty="0">
              <a:solidFill>
                <a:srgbClr val="000000"/>
              </a:solidFill>
              <a:latin typeface="Calibri"/>
            </a:endParaRPr>
          </a:p>
        </p:txBody>
      </p:sp>
      <p:sp>
        <p:nvSpPr>
          <p:cNvPr id="18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6" name="TextShape 4"/>
          <p:cNvSpPr txBox="1"/>
          <p:nvPr/>
        </p:nvSpPr>
        <p:spPr>
          <a:xfrm>
            <a:off x="6458040" y="6356520"/>
            <a:ext cx="2057040" cy="364680"/>
          </a:xfrm>
          <a:prstGeom prst="rect">
            <a:avLst/>
          </a:prstGeom>
          <a:noFill/>
          <a:ln>
            <a:noFill/>
          </a:ln>
        </p:spPr>
        <p:txBody>
          <a:bodyPr anchor="ctr"/>
          <a:lstStyle/>
          <a:p>
            <a:pPr algn="r">
              <a:lnSpc>
                <a:spcPct val="100000"/>
              </a:lnSpc>
            </a:pPr>
            <a:fld id="{BA481B91-9DB9-43BE-8FF4-B85F6BCE1B4D}" type="slidenum">
              <a:rPr lang="en-US" sz="1400" b="0" strike="noStrike" spc="-1">
                <a:solidFill>
                  <a:srgbClr val="8B8B8B"/>
                </a:solidFill>
                <a:latin typeface="Tahoma"/>
                <a:ea typeface="MS PGothic"/>
              </a:rPr>
              <a:t>23</a:t>
            </a:fld>
            <a:endParaRPr lang="en-US" sz="1400" b="0" strike="noStrike" spc="-1">
              <a:latin typeface="Times New Roman"/>
            </a:endParaRPr>
          </a:p>
        </p:txBody>
      </p:sp>
      <p:sp>
        <p:nvSpPr>
          <p:cNvPr id="187" name="CustomShape 5"/>
          <p:cNvSpPr/>
          <p:nvPr/>
        </p:nvSpPr>
        <p:spPr>
          <a:xfrm>
            <a:off x="0" y="4107960"/>
            <a:ext cx="9067320" cy="1816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1800" b="1" strike="noStrike" spc="-1">
                <a:solidFill>
                  <a:srgbClr val="000000"/>
                </a:solidFill>
                <a:latin typeface="Courier New"/>
                <a:ea typeface="MS PGothic"/>
              </a:rPr>
              <a:t>static List&lt;Integer&gt; listAdd(List&lt;Integer&gt; lst1,</a:t>
            </a:r>
            <a:br/>
            <a:r>
              <a:rPr lang="en-US" sz="1800" b="1" strike="noStrike" spc="-1">
                <a:solidFill>
                  <a:srgbClr val="000000"/>
                </a:solidFill>
                <a:latin typeface="Courier New"/>
                <a:ea typeface="MS PGothic"/>
              </a:rPr>
              <a:t>                             List&lt;Integer&gt; lst2) {</a:t>
            </a:r>
            <a:endParaRPr lang="en-US" sz="1800" b="0" strike="noStrike" spc="-1">
              <a:latin typeface="Arial"/>
            </a:endParaRPr>
          </a:p>
          <a:p>
            <a:pPr>
              <a:lnSpc>
                <a:spcPct val="90000"/>
              </a:lnSpc>
            </a:pPr>
            <a:r>
              <a:rPr lang="en-US" sz="1800" b="1" strike="noStrike" spc="-1">
                <a:solidFill>
                  <a:srgbClr val="000000"/>
                </a:solidFill>
                <a:latin typeface="Courier New"/>
                <a:ea typeface="MS PGothic"/>
              </a:rPr>
              <a:t> List&lt;Integer&gt; res = new ArrayList&lt;Integer&gt;();</a:t>
            </a:r>
            <a:endParaRPr lang="en-US" sz="1800" b="0" strike="noStrike" spc="-1">
              <a:latin typeface="Arial"/>
            </a:endParaRPr>
          </a:p>
          <a:p>
            <a:pPr>
              <a:lnSpc>
                <a:spcPct val="90000"/>
              </a:lnSpc>
            </a:pPr>
            <a:r>
              <a:rPr lang="en-US" sz="1800" b="1" strike="noStrike" spc="-1">
                <a:solidFill>
                  <a:srgbClr val="000000"/>
                </a:solidFill>
                <a:latin typeface="Courier New"/>
                <a:ea typeface="MS PGothic"/>
              </a:rPr>
              <a:t> for (int i = 0; i &lt; lst1.size(); i++) </a:t>
            </a:r>
            <a:endParaRPr lang="en-US" sz="1800" b="0" strike="noStrike" spc="-1">
              <a:latin typeface="Arial"/>
            </a:endParaRPr>
          </a:p>
          <a:p>
            <a:pPr>
              <a:lnSpc>
                <a:spcPct val="90000"/>
              </a:lnSpc>
            </a:pPr>
            <a:r>
              <a:rPr lang="en-US" sz="1800" b="1" strike="noStrike" spc="-1">
                <a:solidFill>
                  <a:srgbClr val="000000"/>
                </a:solidFill>
                <a:latin typeface="Courier New"/>
                <a:ea typeface="MS PGothic"/>
              </a:rPr>
              <a:t>   res.add(lst1.get(i) + lst2.get(i));</a:t>
            </a:r>
            <a:endParaRPr lang="en-US" sz="1800" b="0" strike="noStrike" spc="-1">
              <a:latin typeface="Arial"/>
            </a:endParaRPr>
          </a:p>
          <a:p>
            <a:pPr>
              <a:lnSpc>
                <a:spcPct val="90000"/>
              </a:lnSpc>
            </a:pPr>
            <a:r>
              <a:rPr lang="en-US" sz="1800" b="1" strike="noStrike" spc="-1">
                <a:solidFill>
                  <a:srgbClr val="000000"/>
                </a:solidFill>
                <a:latin typeface="Courier New"/>
                <a:ea typeface="MS PGothic"/>
              </a:rPr>
              <a:t> return res;</a:t>
            </a:r>
            <a:endParaRPr lang="en-US" sz="1800" b="0" strike="noStrike" spc="-1">
              <a:latin typeface="Arial"/>
            </a:endParaRPr>
          </a:p>
          <a:p>
            <a:pPr>
              <a:lnSpc>
                <a:spcPct val="90000"/>
              </a:lnSpc>
            </a:pPr>
            <a:r>
              <a:rPr lang="en-US" sz="1800" b="1" strike="noStrike" spc="-1">
                <a:solidFill>
                  <a:srgbClr val="000000"/>
                </a:solidFill>
                <a:latin typeface="Courier New"/>
                <a:ea typeface="MS PGothic"/>
              </a:rPr>
              <a:t>}</a:t>
            </a:r>
            <a:endParaRPr lang="en-US" sz="18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Aside: Autoboxing and Unboxing</a:t>
            </a:r>
            <a:endParaRPr lang="en-US" sz="3300" b="0" strike="noStrike" spc="-1">
              <a:solidFill>
                <a:srgbClr val="000000"/>
              </a:solidFill>
              <a:latin typeface="Tahoma"/>
            </a:endParaRPr>
          </a:p>
        </p:txBody>
      </p:sp>
      <p:sp>
        <p:nvSpPr>
          <p:cNvPr id="189" name="TextShape 2"/>
          <p:cNvSpPr txBox="1"/>
          <p:nvPr/>
        </p:nvSpPr>
        <p:spPr>
          <a:xfrm>
            <a:off x="228600" y="156384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Boxed primitives. E.g., </a:t>
            </a:r>
            <a:r>
              <a:rPr lang="en-US" sz="2100" b="1" strike="noStrike" spc="-1">
                <a:solidFill>
                  <a:srgbClr val="000000"/>
                </a:solidFill>
                <a:latin typeface="Courier New"/>
              </a:rPr>
              <a:t>int</a:t>
            </a:r>
            <a:r>
              <a:rPr lang="en-US" sz="2100" b="0" strike="noStrike" spc="-1">
                <a:solidFill>
                  <a:srgbClr val="000000"/>
                </a:solidFill>
                <a:latin typeface="Calibri"/>
              </a:rPr>
              <a:t> vs. </a:t>
            </a:r>
            <a:r>
              <a:rPr lang="en-US" sz="2100" b="1" strike="noStrike" spc="-1">
                <a:solidFill>
                  <a:srgbClr val="000000"/>
                </a:solidFill>
                <a:latin typeface="Courier New"/>
              </a:rPr>
              <a:t>Integer</a:t>
            </a:r>
            <a:endParaRPr lang="en-US" sz="21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Autoboxing: automatic conversion from primitive to boxed type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Java generics require reference type arguments </a:t>
            </a:r>
          </a:p>
          <a:p>
            <a:r>
              <a:rPr lang="en-US" sz="1800" b="1" strike="noStrike" spc="-1">
                <a:solidFill>
                  <a:srgbClr val="000000"/>
                </a:solidFill>
                <a:latin typeface="Courier New"/>
              </a:rPr>
              <a:t>ArrayList&lt;Integer&gt; al = new …</a:t>
            </a:r>
            <a:endParaRPr lang="en-US" sz="1800" b="0" strike="noStrike" spc="-1">
              <a:solidFill>
                <a:srgbClr val="000000"/>
              </a:solidFill>
              <a:latin typeface="Calibri"/>
            </a:endParaRPr>
          </a:p>
          <a:p>
            <a:r>
              <a:rPr lang="en-US" sz="1800" b="1" strike="noStrike" spc="-1">
                <a:solidFill>
                  <a:srgbClr val="000000"/>
                </a:solidFill>
                <a:latin typeface="Courier New"/>
              </a:rPr>
              <a:t>for (int i=0; i&lt;10; i++) al.add(i);</a:t>
            </a:r>
            <a:endParaRPr lang="en-US" sz="18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Unboxing: automatic conversion from boxed type to primitive</a:t>
            </a:r>
          </a:p>
          <a:p>
            <a:r>
              <a:rPr lang="en-US" sz="1800" b="1" strike="noStrike" spc="-1">
                <a:solidFill>
                  <a:srgbClr val="000000"/>
                </a:solidFill>
                <a:latin typeface="Courier New"/>
              </a:rPr>
              <a:t>res.add(lst1.get(i) + lst2.get(i))</a:t>
            </a:r>
            <a:endParaRPr lang="en-US" sz="1800" b="0" strike="noStrike" spc="-1">
              <a:solidFill>
                <a:srgbClr val="000000"/>
              </a:solidFill>
              <a:latin typeface="Calibri"/>
            </a:endParaRPr>
          </a:p>
        </p:txBody>
      </p:sp>
      <p:sp>
        <p:nvSpPr>
          <p:cNvPr id="190" name="TextShape 3"/>
          <p:cNvSpPr txBox="1"/>
          <p:nvPr/>
        </p:nvSpPr>
        <p:spPr>
          <a:xfrm>
            <a:off x="6458040" y="6356520"/>
            <a:ext cx="2057040" cy="364680"/>
          </a:xfrm>
          <a:prstGeom prst="rect">
            <a:avLst/>
          </a:prstGeom>
          <a:noFill/>
          <a:ln>
            <a:noFill/>
          </a:ln>
        </p:spPr>
        <p:txBody>
          <a:bodyPr anchor="ctr"/>
          <a:lstStyle/>
          <a:p>
            <a:pPr algn="r">
              <a:lnSpc>
                <a:spcPct val="100000"/>
              </a:lnSpc>
            </a:pPr>
            <a:fld id="{EFD0759D-FA9F-44C2-909B-CE24B8A948EA}" type="slidenum">
              <a:rPr lang="en-US" sz="1400" b="0" strike="noStrike" spc="-1">
                <a:solidFill>
                  <a:srgbClr val="8B8B8B"/>
                </a:solidFill>
                <a:latin typeface="Tahoma"/>
                <a:ea typeface="MS PGothic"/>
              </a:rPr>
              <a:t>24</a:t>
            </a:fld>
            <a:endParaRPr lang="en-US" sz="1400" b="0" strike="noStrike" spc="-1">
              <a:latin typeface="Times New Roman"/>
            </a:endParaRPr>
          </a:p>
        </p:txBody>
      </p:sp>
      <p:sp>
        <p:nvSpPr>
          <p:cNvPr id="19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Details</a:t>
            </a:r>
            <a:endParaRPr lang="en-US" sz="3300" b="0" strike="noStrike" spc="-1">
              <a:solidFill>
                <a:srgbClr val="000000"/>
              </a:solidFill>
              <a:latin typeface="Tahoma"/>
            </a:endParaRPr>
          </a:p>
        </p:txBody>
      </p:sp>
      <p:sp>
        <p:nvSpPr>
          <p:cNvPr id="193"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Sometimes hard to capture all potentially relevant details in the spec</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ea typeface="ＭＳ Ｐゴシック"/>
              </a:rPr>
              <a:t>in Example 1, should we specify that </a:t>
            </a:r>
            <a:r>
              <a:rPr lang="en-US" sz="2000" b="1" strike="noStrike" spc="-1" dirty="0">
                <a:solidFill>
                  <a:srgbClr val="000000"/>
                </a:solidFill>
                <a:latin typeface="Courier New"/>
                <a:ea typeface="ＭＳ Ｐゴシック"/>
              </a:rPr>
              <a:t>old</a:t>
            </a:r>
            <a:r>
              <a:rPr lang="en-US" sz="2000" b="0" strike="noStrike" spc="-1" dirty="0">
                <a:solidFill>
                  <a:srgbClr val="000000"/>
                </a:solidFill>
                <a:latin typeface="Calibri"/>
                <a:ea typeface="ＭＳ Ｐゴシック"/>
              </a:rPr>
              <a:t> is found using reference equality, and thus </a:t>
            </a:r>
            <a:r>
              <a:rPr lang="en-US" sz="2000" b="1" strike="noStrike" spc="-1" dirty="0">
                <a:solidFill>
                  <a:srgbClr val="000000"/>
                </a:solidFill>
                <a:latin typeface="Courier New"/>
                <a:ea typeface="ＭＳ Ｐゴシック"/>
              </a:rPr>
              <a:t>change</a:t>
            </a:r>
            <a:r>
              <a:rPr lang="en-US" sz="2000" b="0" strike="noStrike" spc="-1" dirty="0">
                <a:solidFill>
                  <a:srgbClr val="000000"/>
                </a:solidFill>
                <a:latin typeface="Calibri"/>
                <a:ea typeface="ＭＳ Ｐゴシック"/>
              </a:rPr>
              <a:t> may work unexpectedly when T is not a simple type?</a:t>
            </a:r>
            <a:endParaRPr lang="en-US" sz="20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ea typeface="ＭＳ Ｐゴシック"/>
              </a:rPr>
              <a:t>Rule: add more but stay concise and precise. If spec is too complex, redesign!</a:t>
            </a:r>
            <a:endParaRPr lang="en-US" sz="2000" b="0" strike="noStrike" spc="-1" dirty="0">
              <a:solidFill>
                <a:srgbClr val="000000"/>
              </a:solidFill>
              <a:latin typeface="Calibri"/>
            </a:endParaRPr>
          </a:p>
        </p:txBody>
      </p:sp>
      <p:sp>
        <p:nvSpPr>
          <p:cNvPr id="19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5" name="TextShape 4"/>
          <p:cNvSpPr txBox="1"/>
          <p:nvPr/>
        </p:nvSpPr>
        <p:spPr>
          <a:xfrm>
            <a:off x="6458040" y="6356520"/>
            <a:ext cx="2057040" cy="364680"/>
          </a:xfrm>
          <a:prstGeom prst="rect">
            <a:avLst/>
          </a:prstGeom>
          <a:noFill/>
          <a:ln>
            <a:noFill/>
          </a:ln>
        </p:spPr>
        <p:txBody>
          <a:bodyPr anchor="ctr"/>
          <a:lstStyle/>
          <a:p>
            <a:pPr algn="r">
              <a:lnSpc>
                <a:spcPct val="100000"/>
              </a:lnSpc>
            </a:pPr>
            <a:fld id="{9BD0DDDD-234B-4B00-82E5-1F8DE74040BE}" type="slidenum">
              <a:rPr lang="en-US" sz="1400" b="0" strike="noStrike" spc="-1">
                <a:solidFill>
                  <a:srgbClr val="8B8B8B"/>
                </a:solidFill>
                <a:latin typeface="Tahoma"/>
                <a:ea typeface="MS PGothic"/>
              </a:rPr>
              <a:t>25</a:t>
            </a:fld>
            <a:endParaRPr lang="en-US" sz="1400" b="0" strike="noStrike" spc="-1">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3</a:t>
            </a:r>
            <a:endParaRPr lang="en-US" sz="3300" b="0" strike="noStrike" spc="-1">
              <a:solidFill>
                <a:srgbClr val="000000"/>
              </a:solidFill>
              <a:latin typeface="Tahoma"/>
            </a:endParaRPr>
          </a:p>
        </p:txBody>
      </p:sp>
      <p:sp>
        <p:nvSpPr>
          <p:cNvPr id="197"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a:solidFill>
                  <a:srgbClr val="000000"/>
                </a:solidFill>
                <a:latin typeface="Courier New"/>
              </a:rPr>
              <a:t>static void listAdd2(List&lt;Integer&gt; lst1, </a:t>
            </a:r>
            <a:br/>
            <a:r>
              <a:rPr lang="en-US" sz="2400" b="1" strike="noStrike" spc="-1">
                <a:solidFill>
                  <a:srgbClr val="000000"/>
                </a:solidFill>
                <a:latin typeface="Courier New"/>
              </a:rPr>
              <a:t>                     List&lt;Integer&gt; lst2)</a:t>
            </a:r>
            <a:endParaRPr lang="en-US" sz="2400" b="0" strike="noStrike" spc="-1">
              <a:solidFill>
                <a:srgbClr val="000000"/>
              </a:solidFill>
              <a:latin typeface="Calibri"/>
            </a:endParaRPr>
          </a:p>
          <a:p>
            <a:pPr>
              <a:lnSpc>
                <a:spcPct val="80000"/>
              </a:lnSpc>
              <a:spcBef>
                <a:spcPts val="751"/>
              </a:spcBef>
            </a:pPr>
            <a:r>
              <a:rPr lang="en-US" sz="2400" b="0" strike="noStrike" spc="-1">
                <a:solidFill>
                  <a:srgbClr val="FF0000"/>
                </a:solidFill>
                <a:latin typeface="Calibri"/>
              </a:rPr>
              <a:t>requires</a:t>
            </a:r>
            <a:r>
              <a:rPr lang="en-US" sz="2400" b="0" strike="noStrike" spc="-1">
                <a:solidFill>
                  <a:srgbClr val="000000"/>
                </a:solidFill>
                <a:latin typeface="Calibri"/>
              </a:rPr>
              <a:t>: ??</a:t>
            </a:r>
          </a:p>
          <a:p>
            <a:pPr>
              <a:lnSpc>
                <a:spcPct val="80000"/>
              </a:lnSpc>
              <a:spcBef>
                <a:spcPts val="751"/>
              </a:spcBef>
            </a:pPr>
            <a:r>
              <a:rPr lang="en-US" sz="2400" b="0" strike="noStrike" spc="-1">
                <a:solidFill>
                  <a:srgbClr val="FF0000"/>
                </a:solidFill>
                <a:latin typeface="Calibri"/>
              </a:rPr>
              <a:t>modifies</a:t>
            </a:r>
            <a:r>
              <a:rPr lang="en-US" sz="2400" b="0" strike="noStrike" spc="-1">
                <a:solidFill>
                  <a:srgbClr val="000000"/>
                </a:solidFill>
                <a:latin typeface="Calibri"/>
              </a:rPr>
              <a:t>: ??</a:t>
            </a: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r>
              <a:rPr lang="en-US" sz="2400" b="0" strike="noStrike" spc="-1">
                <a:solidFill>
                  <a:srgbClr val="FF0000"/>
                </a:solidFill>
                <a:latin typeface="Calibri"/>
              </a:rPr>
              <a:t>effects</a:t>
            </a:r>
            <a:r>
              <a:rPr lang="en-US" sz="2400" b="0" strike="noStrike" spc="-1">
                <a:solidFill>
                  <a:srgbClr val="000000"/>
                </a:solidFill>
                <a:latin typeface="Calibri"/>
              </a:rPr>
              <a:t>:  ??</a:t>
            </a:r>
          </a:p>
          <a:p>
            <a:pPr>
              <a:lnSpc>
                <a:spcPct val="80000"/>
              </a:lnSpc>
              <a:spcBef>
                <a:spcPts val="751"/>
              </a:spcBef>
            </a:pPr>
            <a:r>
              <a:rPr lang="en-US" sz="2400" b="0" strike="noStrike" spc="-1">
                <a:solidFill>
                  <a:srgbClr val="FF0000"/>
                </a:solidFill>
                <a:latin typeface="Calibri"/>
              </a:rPr>
              <a:t>returns</a:t>
            </a:r>
            <a:r>
              <a:rPr lang="en-US" sz="2400" b="0" strike="noStrike" spc="-1">
                <a:solidFill>
                  <a:srgbClr val="000000"/>
                </a:solidFill>
                <a:latin typeface="Calibri"/>
              </a:rPr>
              <a:t>: ??</a:t>
            </a:r>
          </a:p>
        </p:txBody>
      </p:sp>
      <p:sp>
        <p:nvSpPr>
          <p:cNvPr id="19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9" name="TextShape 4"/>
          <p:cNvSpPr txBox="1"/>
          <p:nvPr/>
        </p:nvSpPr>
        <p:spPr>
          <a:xfrm>
            <a:off x="6458040" y="6356520"/>
            <a:ext cx="2057040" cy="364680"/>
          </a:xfrm>
          <a:prstGeom prst="rect">
            <a:avLst/>
          </a:prstGeom>
          <a:noFill/>
          <a:ln>
            <a:noFill/>
          </a:ln>
        </p:spPr>
        <p:txBody>
          <a:bodyPr anchor="ctr"/>
          <a:lstStyle/>
          <a:p>
            <a:pPr algn="r">
              <a:lnSpc>
                <a:spcPct val="100000"/>
              </a:lnSpc>
            </a:pPr>
            <a:fld id="{916FA746-8070-4E2F-A9A7-EF6A291EFBE8}" type="slidenum">
              <a:rPr lang="en-US" sz="1400" b="0" strike="noStrike" spc="-1">
                <a:solidFill>
                  <a:srgbClr val="8B8B8B"/>
                </a:solidFill>
                <a:latin typeface="Tahoma"/>
                <a:ea typeface="MS PGothic"/>
              </a:rPr>
              <a:t>26</a:t>
            </a:fld>
            <a:endParaRPr lang="en-US" sz="1400" b="0" strike="noStrike" spc="-1">
              <a:latin typeface="Times New Roman"/>
            </a:endParaRPr>
          </a:p>
        </p:txBody>
      </p:sp>
      <p:sp>
        <p:nvSpPr>
          <p:cNvPr id="200" name="CustomShape 5"/>
          <p:cNvSpPr/>
          <p:nvPr/>
        </p:nvSpPr>
        <p:spPr>
          <a:xfrm>
            <a:off x="76320" y="4343400"/>
            <a:ext cx="9067320" cy="17362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000" b="1" strike="noStrike" spc="-1" dirty="0">
                <a:solidFill>
                  <a:srgbClr val="000000"/>
                </a:solidFill>
                <a:latin typeface="Courier New"/>
                <a:ea typeface="MS PGothic"/>
              </a:rPr>
              <a:t>static void </a:t>
            </a:r>
            <a:r>
              <a:rPr lang="en-US" sz="2000" b="1" strike="noStrike" spc="-1" dirty="0" err="1">
                <a:solidFill>
                  <a:srgbClr val="000000"/>
                </a:solidFill>
                <a:latin typeface="Courier New"/>
                <a:ea typeface="MS PGothic"/>
              </a:rPr>
              <a:t>listAdd</a:t>
            </a:r>
            <a:r>
              <a:rPr lang="en-US" sz="2000" b="1" strike="noStrike" spc="-1" dirty="0">
                <a:solidFill>
                  <a:srgbClr val="000000"/>
                </a:solidFill>
                <a:latin typeface="Courier New"/>
                <a:ea typeface="MS PGothic"/>
              </a:rPr>
              <a:t>(List&lt;Integer&gt; lst1,</a:t>
            </a:r>
            <a:br>
              <a:rPr dirty="0"/>
            </a:br>
            <a:r>
              <a:rPr lang="en-US" sz="2000" b="1" strike="noStrike" spc="-1" dirty="0">
                <a:solidFill>
                  <a:srgbClr val="000000"/>
                </a:solidFill>
                <a:latin typeface="Courier New"/>
                <a:ea typeface="MS PGothic"/>
              </a:rPr>
              <a:t>                    List&lt;Integer&gt; lst2)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for (int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 0;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&lt; lst1.size();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lst1.set(i,lst1.get(</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 lst2.get(</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a:t>
            </a:r>
            <a:endParaRPr lang="en-US" sz="20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3</a:t>
            </a:r>
            <a:endParaRPr lang="en-US" sz="3300" b="0" strike="noStrike" spc="-1">
              <a:solidFill>
                <a:srgbClr val="000000"/>
              </a:solidFill>
              <a:latin typeface="Tahoma"/>
            </a:endParaRPr>
          </a:p>
        </p:txBody>
      </p:sp>
      <p:sp>
        <p:nvSpPr>
          <p:cNvPr id="197"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dirty="0">
                <a:solidFill>
                  <a:srgbClr val="000000"/>
                </a:solidFill>
                <a:latin typeface="Courier New"/>
              </a:rPr>
              <a:t>static void listAdd2(List&lt;Integer&gt; lst1, </a:t>
            </a:r>
            <a:br>
              <a:rPr dirty="0"/>
            </a:br>
            <a:r>
              <a:rPr lang="en-US" sz="2400" b="1" strike="noStrike" spc="-1" dirty="0">
                <a:solidFill>
                  <a:srgbClr val="000000"/>
                </a:solidFill>
                <a:latin typeface="Courier New"/>
              </a:rPr>
              <a:t>                     List&lt;Integer&gt; lst2)</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spc="-1" dirty="0">
                <a:solidFill>
                  <a:srgbClr val="000000"/>
                </a:solidFill>
                <a:latin typeface="Calibri"/>
              </a:rPr>
              <a:t>lst1, lst2 non-null; lst1.size() = lst2.size()</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modifies</a:t>
            </a:r>
            <a:r>
              <a:rPr lang="en-US" sz="2400" b="0" strike="noStrike" spc="-1" dirty="0">
                <a:solidFill>
                  <a:srgbClr val="000000"/>
                </a:solidFill>
                <a:latin typeface="Calibri"/>
              </a:rPr>
              <a:t>: lst1</a:t>
            </a:r>
          </a:p>
          <a:p>
            <a:pPr>
              <a:lnSpc>
                <a:spcPct val="80000"/>
              </a:lnSpc>
              <a:spcBef>
                <a:spcPts val="751"/>
              </a:spcBef>
            </a:pPr>
            <a:r>
              <a:rPr lang="en-US" sz="2400" b="0" strike="noStrike" spc="-1" dirty="0">
                <a:solidFill>
                  <a:srgbClr val="FF0000"/>
                </a:solidFill>
                <a:latin typeface="Calibri"/>
              </a:rPr>
              <a:t>effects</a:t>
            </a:r>
            <a:r>
              <a:rPr lang="en-US" sz="2400" b="0" strike="noStrike" spc="-1" dirty="0">
                <a:solidFill>
                  <a:srgbClr val="000000"/>
                </a:solidFill>
                <a:latin typeface="Calibri"/>
              </a:rPr>
              <a:t>:  </a:t>
            </a:r>
            <a:r>
              <a:rPr lang="en-US" sz="2400" spc="-1" dirty="0" err="1">
                <a:solidFill>
                  <a:srgbClr val="000000"/>
                </a:solidFill>
                <a:latin typeface="Calibri"/>
              </a:rPr>
              <a:t>i-th</a:t>
            </a:r>
            <a:r>
              <a:rPr lang="en-US" sz="2400" spc="-1" dirty="0">
                <a:solidFill>
                  <a:srgbClr val="000000"/>
                </a:solidFill>
                <a:latin typeface="Calibri"/>
              </a:rPr>
              <a:t> element of lst1 is replaced by the sum of </a:t>
            </a:r>
            <a:r>
              <a:rPr lang="en-US" sz="2400" spc="-1" dirty="0" err="1">
                <a:solidFill>
                  <a:srgbClr val="000000"/>
                </a:solidFill>
                <a:latin typeface="Calibri"/>
              </a:rPr>
              <a:t>i-th</a:t>
            </a:r>
            <a:r>
              <a:rPr lang="en-US" sz="2400" spc="-1" dirty="0">
                <a:solidFill>
                  <a:srgbClr val="000000"/>
                </a:solidFill>
                <a:latin typeface="Calibri"/>
              </a:rPr>
              <a:t> elements of lst1 and lst2</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returns</a:t>
            </a:r>
            <a:r>
              <a:rPr lang="en-US" sz="2400" b="0" strike="noStrike" spc="-1" dirty="0">
                <a:solidFill>
                  <a:srgbClr val="000000"/>
                </a:solidFill>
                <a:latin typeface="Calibri"/>
              </a:rPr>
              <a:t>: </a:t>
            </a:r>
            <a:r>
              <a:rPr lang="en-US" sz="2400" spc="-1" dirty="0">
                <a:solidFill>
                  <a:srgbClr val="000000"/>
                </a:solidFill>
                <a:latin typeface="Calibri"/>
              </a:rPr>
              <a:t>none</a:t>
            </a:r>
            <a:endParaRPr lang="en-US" sz="2400" b="0" strike="noStrike" spc="-1" dirty="0">
              <a:solidFill>
                <a:srgbClr val="000000"/>
              </a:solidFill>
              <a:latin typeface="Calibri"/>
            </a:endParaRPr>
          </a:p>
        </p:txBody>
      </p:sp>
      <p:sp>
        <p:nvSpPr>
          <p:cNvPr id="19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9" name="TextShape 4"/>
          <p:cNvSpPr txBox="1"/>
          <p:nvPr/>
        </p:nvSpPr>
        <p:spPr>
          <a:xfrm>
            <a:off x="6458040" y="6356520"/>
            <a:ext cx="2057040" cy="364680"/>
          </a:xfrm>
          <a:prstGeom prst="rect">
            <a:avLst/>
          </a:prstGeom>
          <a:noFill/>
          <a:ln>
            <a:noFill/>
          </a:ln>
        </p:spPr>
        <p:txBody>
          <a:bodyPr anchor="ctr"/>
          <a:lstStyle/>
          <a:p>
            <a:pPr algn="r">
              <a:lnSpc>
                <a:spcPct val="100000"/>
              </a:lnSpc>
            </a:pPr>
            <a:fld id="{916FA746-8070-4E2F-A9A7-EF6A291EFBE8}" type="slidenum">
              <a:rPr lang="en-US" sz="1400" b="0" strike="noStrike" spc="-1">
                <a:solidFill>
                  <a:srgbClr val="8B8B8B"/>
                </a:solidFill>
                <a:latin typeface="Tahoma"/>
                <a:ea typeface="MS PGothic"/>
              </a:rPr>
              <a:t>27</a:t>
            </a:fld>
            <a:endParaRPr lang="en-US" sz="1400" b="0" strike="noStrike" spc="-1">
              <a:latin typeface="Times New Roman"/>
            </a:endParaRPr>
          </a:p>
        </p:txBody>
      </p:sp>
      <p:sp>
        <p:nvSpPr>
          <p:cNvPr id="200" name="CustomShape 5"/>
          <p:cNvSpPr/>
          <p:nvPr/>
        </p:nvSpPr>
        <p:spPr>
          <a:xfrm>
            <a:off x="76320" y="4343400"/>
            <a:ext cx="9067320" cy="17362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000" b="1" strike="noStrike" spc="-1" dirty="0">
                <a:solidFill>
                  <a:srgbClr val="000000"/>
                </a:solidFill>
                <a:latin typeface="Courier New"/>
                <a:ea typeface="MS PGothic"/>
              </a:rPr>
              <a:t>static void </a:t>
            </a:r>
            <a:r>
              <a:rPr lang="en-US" sz="2000" b="1" strike="noStrike" spc="-1" dirty="0" err="1">
                <a:solidFill>
                  <a:srgbClr val="000000"/>
                </a:solidFill>
                <a:latin typeface="Courier New"/>
                <a:ea typeface="MS PGothic"/>
              </a:rPr>
              <a:t>listAdd</a:t>
            </a:r>
            <a:r>
              <a:rPr lang="en-US" sz="2000" b="1" strike="noStrike" spc="-1" dirty="0">
                <a:solidFill>
                  <a:srgbClr val="000000"/>
                </a:solidFill>
                <a:latin typeface="Courier New"/>
                <a:ea typeface="MS PGothic"/>
              </a:rPr>
              <a:t>(List&lt;Integer&gt; lst1,</a:t>
            </a:r>
            <a:br>
              <a:rPr dirty="0"/>
            </a:br>
            <a:r>
              <a:rPr lang="en-US" sz="2000" b="1" strike="noStrike" spc="-1" dirty="0">
                <a:solidFill>
                  <a:srgbClr val="000000"/>
                </a:solidFill>
                <a:latin typeface="Courier New"/>
                <a:ea typeface="MS PGothic"/>
              </a:rPr>
              <a:t>                    List&lt;Integer&gt; lst2)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for (int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 0;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&lt; lst1.size();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lst1.set(i,lst1.get(</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 lst2.get(</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a:t>
            </a:r>
            <a:endParaRPr lang="en-US" sz="2000" b="0" strike="noStrike" spc="-1" dirty="0">
              <a:latin typeface="Arial"/>
            </a:endParaRPr>
          </a:p>
        </p:txBody>
      </p:sp>
    </p:spTree>
    <p:extLst>
      <p:ext uri="{BB962C8B-B14F-4D97-AF65-F5344CB8AC3E}">
        <p14:creationId xmlns:p14="http://schemas.microsoft.com/office/powerpoint/2010/main" val="382697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4</a:t>
            </a:r>
            <a:endParaRPr lang="en-US" sz="3300" b="0" strike="noStrike" spc="-1">
              <a:solidFill>
                <a:srgbClr val="000000"/>
              </a:solidFill>
              <a:latin typeface="Tahoma"/>
            </a:endParaRPr>
          </a:p>
        </p:txBody>
      </p:sp>
      <p:sp>
        <p:nvSpPr>
          <p:cNvPr id="202"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a:solidFill>
                  <a:srgbClr val="000000"/>
                </a:solidFill>
                <a:latin typeface="Courier New"/>
              </a:rPr>
              <a:t>static void uniquefy(List&lt;Integer&gt; lst) </a:t>
            </a:r>
            <a:b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a:t>
            </a:r>
            <a:r>
              <a:rPr lang="en-US" sz="2400" b="0" strike="noStrike" spc="-1">
                <a:solidFill>
                  <a:srgbClr val="FF0000"/>
                </a:solidFill>
                <a:latin typeface="Calibri"/>
              </a:rPr>
              <a:t>requires</a:t>
            </a:r>
            <a:r>
              <a:rPr lang="en-US" sz="2400" b="0" strike="noStrike" spc="-1">
                <a:solidFill>
                  <a:srgbClr val="000000"/>
                </a:solidFill>
                <a:latin typeface="Calibri"/>
              </a:rPr>
              <a:t>: ?</a:t>
            </a: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FF0000"/>
                </a:solidFill>
                <a:latin typeface="Courier New"/>
              </a:rPr>
              <a:t> </a:t>
            </a:r>
            <a:r>
              <a:rPr lang="en-US" sz="2400" b="0" strike="noStrike" spc="-1">
                <a:solidFill>
                  <a:srgbClr val="FF0000"/>
                </a:solidFill>
                <a:latin typeface="Calibri"/>
              </a:rPr>
              <a:t>modifies</a:t>
            </a:r>
            <a:r>
              <a:rPr lang="en-US" sz="2400" b="0" strike="noStrike" spc="-1">
                <a:solidFill>
                  <a:srgbClr val="000000"/>
                </a:solidFill>
                <a:latin typeface="Calibri"/>
              </a:rPr>
              <a:t>: ? </a:t>
            </a:r>
          </a:p>
          <a:p>
            <a:pPr>
              <a:lnSpc>
                <a:spcPct val="80000"/>
              </a:lnSpc>
              <a:spcBef>
                <a:spcPts val="751"/>
              </a:spcBef>
            </a:pPr>
            <a:r>
              <a:rPr lang="en-US" sz="2400" b="0" strike="noStrike" spc="-1">
                <a:solidFill>
                  <a:srgbClr val="000000"/>
                </a:solidFill>
                <a:latin typeface="Calibri"/>
              </a:rPr>
              <a:t>  </a:t>
            </a:r>
            <a:r>
              <a:rPr lang="en-US" sz="2400" b="0" strike="noStrike" spc="-1">
                <a:solidFill>
                  <a:srgbClr val="FF0000"/>
                </a:solidFill>
                <a:latin typeface="Calibri"/>
              </a:rPr>
              <a:t>effects</a:t>
            </a:r>
            <a:r>
              <a:rPr lang="en-US" sz="2400" b="0" strike="noStrike" spc="-1">
                <a:solidFill>
                  <a:srgbClr val="000000"/>
                </a:solidFill>
                <a:latin typeface="Calibri"/>
              </a:rPr>
              <a:t>: ? </a:t>
            </a:r>
          </a:p>
          <a:p>
            <a:pPr>
              <a:lnSpc>
                <a:spcPct val="80000"/>
              </a:lnSpc>
              <a:spcBef>
                <a:spcPts val="751"/>
              </a:spcBef>
            </a:pPr>
            <a:r>
              <a:rPr lang="en-US" sz="2400" b="0" strike="noStrike" spc="-1">
                <a:solidFill>
                  <a:srgbClr val="FF0000"/>
                </a:solidFill>
                <a:latin typeface="Calibri"/>
              </a:rPr>
              <a:t>  returns</a:t>
            </a:r>
            <a:r>
              <a:rPr lang="en-US" sz="2400" b="0" strike="noStrike" spc="-1">
                <a:solidFill>
                  <a:srgbClr val="000000"/>
                </a:solidFill>
                <a:latin typeface="Calibri"/>
              </a:rPr>
              <a:t>: ?</a:t>
            </a:r>
          </a:p>
        </p:txBody>
      </p:sp>
      <p:sp>
        <p:nvSpPr>
          <p:cNvPr id="20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4" name="TextShape 4"/>
          <p:cNvSpPr txBox="1"/>
          <p:nvPr/>
        </p:nvSpPr>
        <p:spPr>
          <a:xfrm>
            <a:off x="6458040" y="6356520"/>
            <a:ext cx="2057040" cy="364680"/>
          </a:xfrm>
          <a:prstGeom prst="rect">
            <a:avLst/>
          </a:prstGeom>
          <a:noFill/>
          <a:ln>
            <a:noFill/>
          </a:ln>
        </p:spPr>
        <p:txBody>
          <a:bodyPr anchor="ctr"/>
          <a:lstStyle/>
          <a:p>
            <a:pPr algn="r">
              <a:lnSpc>
                <a:spcPct val="100000"/>
              </a:lnSpc>
            </a:pPr>
            <a:fld id="{DDBC2914-A64C-4BD9-81C5-31D2B9973BCA}" type="slidenum">
              <a:rPr lang="en-US" sz="1400" b="0" strike="noStrike" spc="-1">
                <a:solidFill>
                  <a:srgbClr val="8B8B8B"/>
                </a:solidFill>
                <a:latin typeface="Tahoma"/>
                <a:ea typeface="MS PGothic"/>
              </a:rPr>
              <a:t>28</a:t>
            </a:fld>
            <a:endParaRPr lang="en-US" sz="1400" b="0" strike="noStrike" spc="-1">
              <a:latin typeface="Times New Roman"/>
            </a:endParaRPr>
          </a:p>
        </p:txBody>
      </p:sp>
      <p:sp>
        <p:nvSpPr>
          <p:cNvPr id="205" name="CustomShape 5"/>
          <p:cNvSpPr/>
          <p:nvPr/>
        </p:nvSpPr>
        <p:spPr>
          <a:xfrm>
            <a:off x="76320" y="4343400"/>
            <a:ext cx="9067320" cy="1735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000" b="1" spc="-1" dirty="0">
                <a:solidFill>
                  <a:srgbClr val="000000"/>
                </a:solidFill>
                <a:latin typeface="Courier New"/>
                <a:ea typeface="MS PGothic"/>
              </a:rPr>
              <a:t>static void </a:t>
            </a:r>
            <a:r>
              <a:rPr lang="en-US" sz="2000" b="1" spc="-1" dirty="0" err="1">
                <a:solidFill>
                  <a:srgbClr val="000000"/>
                </a:solidFill>
                <a:latin typeface="Courier New"/>
                <a:ea typeface="MS PGothic"/>
              </a:rPr>
              <a:t>uniquefy</a:t>
            </a:r>
            <a:r>
              <a:rPr lang="en-US" sz="2000" b="1" spc="-1" dirty="0">
                <a:solidFill>
                  <a:srgbClr val="000000"/>
                </a:solidFill>
                <a:latin typeface="Courier New"/>
                <a:ea typeface="MS PGothic"/>
              </a:rPr>
              <a:t>(List&lt;Integer&gt; </a:t>
            </a:r>
            <a:r>
              <a:rPr lang="en-US" sz="2000" b="1" spc="-1" dirty="0" err="1">
                <a:solidFill>
                  <a:srgbClr val="000000"/>
                </a:solidFill>
                <a:latin typeface="Courier New"/>
                <a:ea typeface="MS PGothic"/>
              </a:rPr>
              <a:t>lst</a:t>
            </a:r>
            <a:r>
              <a:rPr lang="en-US" sz="2000" b="1" spc="-1" dirty="0">
                <a:solidFill>
                  <a:srgbClr val="000000"/>
                </a:solidFill>
                <a:latin typeface="Courier New"/>
                <a:ea typeface="MS PGothic"/>
              </a:rPr>
              <a:t>) { </a:t>
            </a:r>
            <a:endParaRPr lang="en-US" sz="2000" spc="-1" dirty="0"/>
          </a:p>
          <a:p>
            <a:pPr>
              <a:lnSpc>
                <a:spcPct val="90000"/>
              </a:lnSpc>
            </a:pPr>
            <a:r>
              <a:rPr lang="en-US" sz="2000" b="1" spc="-1" dirty="0">
                <a:solidFill>
                  <a:srgbClr val="000000"/>
                </a:solidFill>
                <a:latin typeface="Courier New"/>
                <a:ea typeface="MS PGothic"/>
              </a:rPr>
              <a:t>  for (int </a:t>
            </a:r>
            <a:r>
              <a:rPr lang="en-US" sz="2000" b="1" spc="-1" dirty="0" err="1">
                <a:solidFill>
                  <a:srgbClr val="000000"/>
                </a:solidFill>
                <a:latin typeface="Courier New"/>
                <a:ea typeface="MS PGothic"/>
              </a:rPr>
              <a:t>i</a:t>
            </a:r>
            <a:r>
              <a:rPr lang="en-US" sz="2000" b="1" spc="-1" dirty="0">
                <a:solidFill>
                  <a:srgbClr val="000000"/>
                </a:solidFill>
                <a:latin typeface="Courier New"/>
                <a:ea typeface="MS PGothic"/>
              </a:rPr>
              <a:t> = 0; </a:t>
            </a:r>
            <a:r>
              <a:rPr lang="en-US" sz="2000" b="1" spc="-1" dirty="0" err="1">
                <a:solidFill>
                  <a:srgbClr val="000000"/>
                </a:solidFill>
                <a:latin typeface="Courier New"/>
                <a:ea typeface="MS PGothic"/>
              </a:rPr>
              <a:t>i</a:t>
            </a:r>
            <a:r>
              <a:rPr lang="en-US" sz="2000" b="1" spc="-1" dirty="0">
                <a:solidFill>
                  <a:srgbClr val="000000"/>
                </a:solidFill>
                <a:latin typeface="Courier New"/>
                <a:ea typeface="MS PGothic"/>
              </a:rPr>
              <a:t> &lt; </a:t>
            </a:r>
            <a:r>
              <a:rPr lang="en-US" sz="2000" b="1" spc="-1" dirty="0" err="1">
                <a:solidFill>
                  <a:srgbClr val="000000"/>
                </a:solidFill>
                <a:latin typeface="Courier New"/>
                <a:ea typeface="MS PGothic"/>
              </a:rPr>
              <a:t>lst.size</a:t>
            </a:r>
            <a:r>
              <a:rPr lang="en-US" sz="2000" b="1" spc="-1" dirty="0">
                <a:solidFill>
                  <a:srgbClr val="000000"/>
                </a:solidFill>
                <a:latin typeface="Courier New"/>
                <a:ea typeface="MS PGothic"/>
              </a:rPr>
              <a:t>()-1; </a:t>
            </a:r>
            <a:r>
              <a:rPr lang="en-US" sz="2000" b="1" spc="-1" dirty="0" err="1">
                <a:solidFill>
                  <a:srgbClr val="000000"/>
                </a:solidFill>
                <a:latin typeface="Courier New"/>
                <a:ea typeface="MS PGothic"/>
              </a:rPr>
              <a:t>i</a:t>
            </a:r>
            <a:r>
              <a:rPr lang="en-US" sz="2000" b="1" spc="-1" dirty="0">
                <a:solidFill>
                  <a:srgbClr val="000000"/>
                </a:solidFill>
                <a:latin typeface="Courier New"/>
                <a:ea typeface="MS PGothic"/>
              </a:rPr>
              <a:t>++) </a:t>
            </a:r>
            <a:endParaRPr lang="en-US" sz="2000" spc="-1" dirty="0"/>
          </a:p>
          <a:p>
            <a:pPr>
              <a:lnSpc>
                <a:spcPct val="90000"/>
              </a:lnSpc>
            </a:pPr>
            <a:r>
              <a:rPr lang="en-US" sz="2000" b="1" spc="-1" dirty="0">
                <a:solidFill>
                  <a:srgbClr val="000000"/>
                </a:solidFill>
                <a:latin typeface="Courier New"/>
                <a:ea typeface="MS PGothic"/>
              </a:rPr>
              <a:t>   if (</a:t>
            </a:r>
            <a:r>
              <a:rPr lang="en-US" sz="2000" b="1" spc="-1" dirty="0" err="1">
                <a:solidFill>
                  <a:srgbClr val="000000"/>
                </a:solidFill>
                <a:latin typeface="Courier New"/>
                <a:ea typeface="MS PGothic"/>
              </a:rPr>
              <a:t>lst.get</a:t>
            </a:r>
            <a:r>
              <a:rPr lang="en-US" sz="2000" b="1" spc="-1" dirty="0">
                <a:solidFill>
                  <a:srgbClr val="000000"/>
                </a:solidFill>
                <a:latin typeface="Courier New"/>
                <a:ea typeface="MS PGothic"/>
              </a:rPr>
              <a:t>(</a:t>
            </a:r>
            <a:r>
              <a:rPr lang="en-US" sz="2000" b="1" spc="-1" dirty="0" err="1">
                <a:solidFill>
                  <a:srgbClr val="000000"/>
                </a:solidFill>
                <a:latin typeface="Courier New"/>
                <a:ea typeface="MS PGothic"/>
              </a:rPr>
              <a:t>i</a:t>
            </a:r>
            <a:r>
              <a:rPr lang="en-US" sz="2000" b="1" spc="-1" dirty="0">
                <a:solidFill>
                  <a:srgbClr val="000000"/>
                </a:solidFill>
                <a:latin typeface="Courier New"/>
                <a:ea typeface="MS PGothic"/>
              </a:rPr>
              <a:t>).</a:t>
            </a:r>
            <a:r>
              <a:rPr lang="en-US" sz="2000" b="1" spc="-1" dirty="0" err="1">
                <a:solidFill>
                  <a:srgbClr val="000000"/>
                </a:solidFill>
                <a:latin typeface="Courier New"/>
                <a:ea typeface="MS PGothic"/>
              </a:rPr>
              <a:t>intValue</a:t>
            </a:r>
            <a:r>
              <a:rPr lang="en-US" sz="2000" b="1" spc="-1" dirty="0">
                <a:solidFill>
                  <a:srgbClr val="000000"/>
                </a:solidFill>
                <a:latin typeface="Courier New"/>
                <a:ea typeface="MS PGothic"/>
              </a:rPr>
              <a:t>() == </a:t>
            </a:r>
            <a:r>
              <a:rPr lang="en-US" sz="2000" b="1" spc="-1" dirty="0" err="1">
                <a:solidFill>
                  <a:srgbClr val="000000"/>
                </a:solidFill>
                <a:latin typeface="Courier New"/>
                <a:ea typeface="MS PGothic"/>
              </a:rPr>
              <a:t>lst.get</a:t>
            </a:r>
            <a:r>
              <a:rPr lang="en-US" sz="2000" b="1" spc="-1" dirty="0">
                <a:solidFill>
                  <a:srgbClr val="000000"/>
                </a:solidFill>
                <a:latin typeface="Courier New"/>
                <a:ea typeface="MS PGothic"/>
              </a:rPr>
              <a:t>(i+1).</a:t>
            </a:r>
            <a:r>
              <a:rPr lang="en-US" sz="2000" b="1" spc="-1" dirty="0" err="1">
                <a:solidFill>
                  <a:srgbClr val="000000"/>
                </a:solidFill>
                <a:latin typeface="Courier New"/>
                <a:ea typeface="MS PGothic"/>
              </a:rPr>
              <a:t>intValue</a:t>
            </a:r>
            <a:r>
              <a:rPr lang="en-US" sz="2000" b="1" spc="-1" dirty="0">
                <a:solidFill>
                  <a:srgbClr val="000000"/>
                </a:solidFill>
                <a:latin typeface="Courier New"/>
                <a:ea typeface="MS PGothic"/>
              </a:rPr>
              <a:t>())</a:t>
            </a:r>
            <a:endParaRPr lang="en-US" sz="2000" spc="-1" dirty="0"/>
          </a:p>
          <a:p>
            <a:pPr>
              <a:lnSpc>
                <a:spcPct val="90000"/>
              </a:lnSpc>
            </a:pPr>
            <a:r>
              <a:rPr lang="en-US" sz="2000" b="1" spc="-1" dirty="0">
                <a:solidFill>
                  <a:srgbClr val="000000"/>
                </a:solidFill>
                <a:latin typeface="Courier New"/>
                <a:ea typeface="MS PGothic"/>
              </a:rPr>
              <a:t>	   </a:t>
            </a:r>
            <a:r>
              <a:rPr lang="en-US" sz="2000" b="1" spc="-1" dirty="0" err="1">
                <a:solidFill>
                  <a:srgbClr val="000000"/>
                </a:solidFill>
                <a:latin typeface="Courier New"/>
                <a:ea typeface="MS PGothic"/>
              </a:rPr>
              <a:t>lst.remove</a:t>
            </a:r>
            <a:r>
              <a:rPr lang="en-US" sz="2000" b="1" spc="-1" dirty="0">
                <a:solidFill>
                  <a:srgbClr val="000000"/>
                </a:solidFill>
                <a:latin typeface="Courier New"/>
                <a:ea typeface="MS PGothic"/>
              </a:rPr>
              <a:t>(</a:t>
            </a:r>
            <a:r>
              <a:rPr lang="en-US" sz="2000" b="1" spc="-1" dirty="0" err="1">
                <a:solidFill>
                  <a:srgbClr val="000000"/>
                </a:solidFill>
                <a:latin typeface="Courier New"/>
                <a:ea typeface="MS PGothic"/>
              </a:rPr>
              <a:t>i</a:t>
            </a:r>
            <a:r>
              <a:rPr lang="en-US" sz="2000" b="1" spc="-1" dirty="0">
                <a:solidFill>
                  <a:srgbClr val="000000"/>
                </a:solidFill>
                <a:latin typeface="Courier New"/>
                <a:ea typeface="MS PGothic"/>
              </a:rPr>
              <a:t>);</a:t>
            </a:r>
            <a:endParaRPr lang="en-US" sz="2000" spc="-1" dirty="0"/>
          </a:p>
          <a:p>
            <a:pPr>
              <a:lnSpc>
                <a:spcPct val="90000"/>
              </a:lnSpc>
            </a:pPr>
            <a:r>
              <a:rPr lang="en-US" sz="2000" b="1" spc="-1" dirty="0">
                <a:solidFill>
                  <a:srgbClr val="000000"/>
                </a:solidFill>
                <a:latin typeface="Courier New"/>
                <a:ea typeface="MS PGothic"/>
              </a:rPr>
              <a:t>}</a:t>
            </a:r>
            <a:endParaRPr lang="en-US" sz="2000" b="0" strike="noStrike" spc="-1" dirty="0">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4</a:t>
            </a:r>
            <a:endParaRPr lang="en-US" sz="3300" b="0" strike="noStrike" spc="-1">
              <a:solidFill>
                <a:srgbClr val="000000"/>
              </a:solidFill>
              <a:latin typeface="Tahoma"/>
            </a:endParaRPr>
          </a:p>
        </p:txBody>
      </p:sp>
      <p:sp>
        <p:nvSpPr>
          <p:cNvPr id="202"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dirty="0">
                <a:solidFill>
                  <a:srgbClr val="000000"/>
                </a:solidFill>
                <a:latin typeface="Courier New"/>
              </a:rPr>
              <a:t>static void </a:t>
            </a:r>
            <a:r>
              <a:rPr lang="en-US" sz="2400" b="1" strike="noStrike" spc="-1" dirty="0" err="1">
                <a:solidFill>
                  <a:srgbClr val="000000"/>
                </a:solidFill>
                <a:latin typeface="Courier New"/>
              </a:rPr>
              <a:t>uniquefy</a:t>
            </a:r>
            <a:r>
              <a:rPr lang="en-US" sz="2400" b="1" strike="noStrike" spc="-1" dirty="0">
                <a:solidFill>
                  <a:srgbClr val="000000"/>
                </a:solidFill>
                <a:latin typeface="Courier New"/>
              </a:rPr>
              <a:t>(List&lt;Integer&gt; </a:t>
            </a:r>
            <a:r>
              <a:rPr lang="en-US" sz="2400" b="1" strike="noStrike" spc="-1" dirty="0" err="1">
                <a:solidFill>
                  <a:srgbClr val="000000"/>
                </a:solidFill>
                <a:latin typeface="Courier New"/>
              </a:rPr>
              <a:t>lst</a:t>
            </a:r>
            <a:r>
              <a:rPr lang="en-US" sz="2400" b="1" strike="noStrike" spc="-1" dirty="0">
                <a:solidFill>
                  <a:srgbClr val="000000"/>
                </a:solidFill>
                <a:latin typeface="Courier New"/>
              </a:rPr>
              <a:t>) </a:t>
            </a:r>
            <a:br>
              <a:rPr dirty="0"/>
            </a:b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b="0" strike="noStrike" spc="-1" dirty="0" err="1">
                <a:solidFill>
                  <a:srgbClr val="000000"/>
                </a:solidFill>
                <a:latin typeface="Calibri"/>
              </a:rPr>
              <a:t>lst</a:t>
            </a:r>
            <a:r>
              <a:rPr lang="en-US" sz="2400" b="0" strike="noStrike" spc="-1" dirty="0">
                <a:solidFill>
                  <a:srgbClr val="000000"/>
                </a:solidFill>
                <a:latin typeface="Calibri"/>
              </a:rPr>
              <a:t> non-null</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FF0000"/>
                </a:solidFill>
                <a:latin typeface="Courier New"/>
              </a:rPr>
              <a:t> </a:t>
            </a:r>
            <a:r>
              <a:rPr lang="en-US" sz="2400" b="0" strike="noStrike" spc="-1" dirty="0">
                <a:solidFill>
                  <a:srgbClr val="FF0000"/>
                </a:solidFill>
                <a:latin typeface="Calibri"/>
              </a:rPr>
              <a:t>modifies</a:t>
            </a:r>
            <a:r>
              <a:rPr lang="en-US" sz="2400" b="0" strike="noStrike" spc="-1" dirty="0">
                <a:solidFill>
                  <a:srgbClr val="000000"/>
                </a:solidFill>
                <a:latin typeface="Calibri"/>
              </a:rPr>
              <a:t>: </a:t>
            </a:r>
            <a:r>
              <a:rPr lang="en-US" sz="2400" spc="-1" dirty="0" err="1">
                <a:solidFill>
                  <a:srgbClr val="000000"/>
                </a:solidFill>
                <a:latin typeface="Calibri"/>
              </a:rPr>
              <a:t>lst</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effects</a:t>
            </a:r>
            <a:r>
              <a:rPr lang="en-US" sz="2400" b="0" strike="noStrike" spc="-1" dirty="0">
                <a:solidFill>
                  <a:srgbClr val="000000"/>
                </a:solidFill>
                <a:latin typeface="Calibri"/>
              </a:rPr>
              <a:t>: removes </a:t>
            </a:r>
            <a:r>
              <a:rPr lang="en-US" sz="2400" spc="-1" dirty="0"/>
              <a:t>first of a pair of consecutive duplicates in </a:t>
            </a:r>
            <a:r>
              <a:rPr lang="en-US" sz="2400" spc="-1" dirty="0" err="1"/>
              <a:t>lst</a:t>
            </a:r>
            <a:r>
              <a:rPr lang="en-US" sz="2400" spc="-1" dirty="0"/>
              <a:t>. E.g., &lt;1,1,2,2,2,3&gt; becomes &lt;1,2,2,3&gt;</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  returns</a:t>
            </a:r>
            <a:r>
              <a:rPr lang="en-US" sz="2400" b="0" strike="noStrike" spc="-1" dirty="0">
                <a:solidFill>
                  <a:srgbClr val="000000"/>
                </a:solidFill>
                <a:latin typeface="Calibri"/>
              </a:rPr>
              <a:t>: none</a:t>
            </a:r>
          </a:p>
        </p:txBody>
      </p:sp>
      <p:sp>
        <p:nvSpPr>
          <p:cNvPr id="20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4" name="TextShape 4"/>
          <p:cNvSpPr txBox="1"/>
          <p:nvPr/>
        </p:nvSpPr>
        <p:spPr>
          <a:xfrm>
            <a:off x="6458040" y="6356520"/>
            <a:ext cx="2057040" cy="364680"/>
          </a:xfrm>
          <a:prstGeom prst="rect">
            <a:avLst/>
          </a:prstGeom>
          <a:noFill/>
          <a:ln>
            <a:noFill/>
          </a:ln>
        </p:spPr>
        <p:txBody>
          <a:bodyPr anchor="ctr"/>
          <a:lstStyle/>
          <a:p>
            <a:pPr algn="r">
              <a:lnSpc>
                <a:spcPct val="100000"/>
              </a:lnSpc>
            </a:pPr>
            <a:fld id="{DDBC2914-A64C-4BD9-81C5-31D2B9973BCA}" type="slidenum">
              <a:rPr lang="en-US" sz="1400" b="0" strike="noStrike" spc="-1">
                <a:solidFill>
                  <a:srgbClr val="8B8B8B"/>
                </a:solidFill>
                <a:latin typeface="Tahoma"/>
                <a:ea typeface="MS PGothic"/>
              </a:rPr>
              <a:t>29</a:t>
            </a:fld>
            <a:endParaRPr lang="en-US" sz="1400" b="0" strike="noStrike" spc="-1">
              <a:latin typeface="Times New Roman"/>
            </a:endParaRPr>
          </a:p>
        </p:txBody>
      </p:sp>
      <p:sp>
        <p:nvSpPr>
          <p:cNvPr id="205" name="CustomShape 5"/>
          <p:cNvSpPr/>
          <p:nvPr/>
        </p:nvSpPr>
        <p:spPr>
          <a:xfrm>
            <a:off x="38160" y="4291380"/>
            <a:ext cx="9067320" cy="1735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000" b="1" strike="noStrike" spc="-1" dirty="0">
                <a:solidFill>
                  <a:srgbClr val="000000"/>
                </a:solidFill>
                <a:latin typeface="Courier New"/>
                <a:ea typeface="MS PGothic"/>
              </a:rPr>
              <a:t>static void </a:t>
            </a:r>
            <a:r>
              <a:rPr lang="en-US" sz="2000" b="1" strike="noStrike" spc="-1" dirty="0" err="1">
                <a:solidFill>
                  <a:srgbClr val="000000"/>
                </a:solidFill>
                <a:latin typeface="Courier New"/>
                <a:ea typeface="MS PGothic"/>
              </a:rPr>
              <a:t>uniquefy</a:t>
            </a:r>
            <a:r>
              <a:rPr lang="en-US" sz="2000" b="1" strike="noStrike" spc="-1" dirty="0">
                <a:solidFill>
                  <a:srgbClr val="000000"/>
                </a:solidFill>
                <a:latin typeface="Courier New"/>
                <a:ea typeface="MS PGothic"/>
              </a:rPr>
              <a:t>(List&lt;Integer&gt; </a:t>
            </a:r>
            <a:r>
              <a:rPr lang="en-US" sz="2000" b="1" strike="noStrike" spc="-1" dirty="0" err="1">
                <a:solidFill>
                  <a:srgbClr val="000000"/>
                </a:solidFill>
                <a:latin typeface="Courier New"/>
                <a:ea typeface="MS PGothic"/>
              </a:rPr>
              <a:t>lst</a:t>
            </a:r>
            <a:r>
              <a:rPr lang="en-US" sz="2000" b="1" strike="noStrike" spc="-1" dirty="0">
                <a:solidFill>
                  <a:srgbClr val="000000"/>
                </a:solidFill>
                <a:latin typeface="Courier New"/>
                <a:ea typeface="MS PGothic"/>
              </a:rPr>
              <a:t>) {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for (int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 0;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&lt; </a:t>
            </a:r>
            <a:r>
              <a:rPr lang="en-US" sz="2000" b="1" strike="noStrike" spc="-1" dirty="0" err="1">
                <a:solidFill>
                  <a:srgbClr val="000000"/>
                </a:solidFill>
                <a:latin typeface="Courier New"/>
                <a:ea typeface="MS PGothic"/>
              </a:rPr>
              <a:t>lst.size</a:t>
            </a:r>
            <a:r>
              <a:rPr lang="en-US" sz="2000" b="1" strike="noStrike" spc="-1" dirty="0">
                <a:solidFill>
                  <a:srgbClr val="000000"/>
                </a:solidFill>
                <a:latin typeface="Courier New"/>
                <a:ea typeface="MS PGothic"/>
              </a:rPr>
              <a:t>()-1; </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 </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if (</a:t>
            </a:r>
            <a:r>
              <a:rPr lang="en-US" sz="2000" b="1" strike="noStrike" spc="-1" dirty="0" err="1">
                <a:solidFill>
                  <a:srgbClr val="000000"/>
                </a:solidFill>
                <a:latin typeface="Courier New"/>
                <a:ea typeface="MS PGothic"/>
              </a:rPr>
              <a:t>lst.get</a:t>
            </a:r>
            <a:r>
              <a:rPr lang="en-US" sz="2000" b="1" strike="noStrike" spc="-1" dirty="0">
                <a:solidFill>
                  <a:srgbClr val="000000"/>
                </a:solidFill>
                <a:latin typeface="Courier New"/>
                <a:ea typeface="MS PGothic"/>
              </a:rPr>
              <a:t>(</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a:t>
            </a:r>
            <a:r>
              <a:rPr lang="en-US" sz="2000" b="1" strike="noStrike" spc="-1" dirty="0" err="1">
                <a:solidFill>
                  <a:srgbClr val="000000"/>
                </a:solidFill>
                <a:latin typeface="Courier New"/>
                <a:ea typeface="MS PGothic"/>
              </a:rPr>
              <a:t>intValue</a:t>
            </a:r>
            <a:r>
              <a:rPr lang="en-US" sz="2000" b="1" strike="noStrike" spc="-1" dirty="0">
                <a:solidFill>
                  <a:srgbClr val="000000"/>
                </a:solidFill>
                <a:latin typeface="Courier New"/>
                <a:ea typeface="MS PGothic"/>
              </a:rPr>
              <a:t>() == </a:t>
            </a:r>
            <a:r>
              <a:rPr lang="en-US" sz="2000" b="1" strike="noStrike" spc="-1" dirty="0" err="1">
                <a:solidFill>
                  <a:srgbClr val="000000"/>
                </a:solidFill>
                <a:latin typeface="Courier New"/>
                <a:ea typeface="MS PGothic"/>
              </a:rPr>
              <a:t>lst.get</a:t>
            </a:r>
            <a:r>
              <a:rPr lang="en-US" sz="2000" b="1" strike="noStrike" spc="-1" dirty="0">
                <a:solidFill>
                  <a:srgbClr val="000000"/>
                </a:solidFill>
                <a:latin typeface="Courier New"/>
                <a:ea typeface="MS PGothic"/>
              </a:rPr>
              <a:t>(i+1).</a:t>
            </a:r>
            <a:r>
              <a:rPr lang="en-US" sz="2000" b="1" strike="noStrike" spc="-1" dirty="0" err="1">
                <a:solidFill>
                  <a:srgbClr val="000000"/>
                </a:solidFill>
                <a:latin typeface="Courier New"/>
                <a:ea typeface="MS PGothic"/>
              </a:rPr>
              <a:t>intValue</a:t>
            </a:r>
            <a:r>
              <a:rPr lang="en-US" sz="2000" b="1" strike="noStrike" spc="-1" dirty="0">
                <a:solidFill>
                  <a:srgbClr val="000000"/>
                </a:solidFill>
                <a:latin typeface="Courier New"/>
                <a:ea typeface="MS PGothic"/>
              </a:rPr>
              <a:t>())</a:t>
            </a:r>
            <a:endParaRPr lang="en-US" sz="2000" b="0" strike="noStrike" spc="-1" dirty="0">
              <a:latin typeface="Arial"/>
            </a:endParaRPr>
          </a:p>
          <a:p>
            <a:pPr>
              <a:lnSpc>
                <a:spcPct val="90000"/>
              </a:lnSpc>
            </a:pPr>
            <a:r>
              <a:rPr lang="en-US" sz="2000" b="1" strike="noStrike" spc="-1" dirty="0">
                <a:solidFill>
                  <a:srgbClr val="000000"/>
                </a:solidFill>
                <a:latin typeface="Courier New"/>
                <a:ea typeface="MS PGothic"/>
              </a:rPr>
              <a:t>	   </a:t>
            </a:r>
            <a:r>
              <a:rPr lang="en-US" sz="2000" b="1" strike="noStrike" spc="-1" dirty="0" err="1">
                <a:solidFill>
                  <a:srgbClr val="000000"/>
                </a:solidFill>
                <a:latin typeface="Courier New"/>
                <a:ea typeface="MS PGothic"/>
              </a:rPr>
              <a:t>lst.remove</a:t>
            </a:r>
            <a:r>
              <a:rPr lang="en-US" sz="2000" b="1" strike="noStrike" spc="-1" dirty="0">
                <a:solidFill>
                  <a:srgbClr val="000000"/>
                </a:solidFill>
                <a:latin typeface="Courier New"/>
                <a:ea typeface="MS PGothic"/>
              </a:rPr>
              <a:t>(</a:t>
            </a:r>
            <a:r>
              <a:rPr lang="en-US" sz="2000" b="1" strike="noStrike" spc="-1" dirty="0" err="1">
                <a:solidFill>
                  <a:srgbClr val="000000"/>
                </a:solidFill>
                <a:latin typeface="Courier New"/>
                <a:ea typeface="MS PGothic"/>
              </a:rPr>
              <a:t>i</a:t>
            </a:r>
            <a:r>
              <a:rPr lang="en-US" sz="2000" b="1" strike="noStrike" spc="-1" dirty="0">
                <a:solidFill>
                  <a:srgbClr val="000000"/>
                </a:solidFill>
                <a:latin typeface="Courier New"/>
                <a:ea typeface="MS PGothic"/>
              </a:rPr>
              <a:t>);</a:t>
            </a:r>
            <a:endParaRPr lang="en-US" sz="2000" b="0" strike="noStrike" spc="-1" dirty="0">
              <a:latin typeface="Arial"/>
            </a:endParaRPr>
          </a:p>
          <a:p>
            <a:pPr>
              <a:lnSpc>
                <a:spcPct val="9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
        <p:nvSpPr>
          <p:cNvPr id="2" name="TextBox 1">
            <a:extLst>
              <a:ext uri="{FF2B5EF4-FFF2-40B4-BE49-F238E27FC236}">
                <a16:creationId xmlns:a16="http://schemas.microsoft.com/office/drawing/2014/main" id="{4C67BDEF-ACFD-466A-8F7F-23230522EE6B}"/>
              </a:ext>
            </a:extLst>
          </p:cNvPr>
          <p:cNvSpPr txBox="1"/>
          <p:nvPr/>
        </p:nvSpPr>
        <p:spPr>
          <a:xfrm>
            <a:off x="147484" y="6294612"/>
            <a:ext cx="2698175" cy="369332"/>
          </a:xfrm>
          <a:prstGeom prst="rect">
            <a:avLst/>
          </a:prstGeom>
          <a:noFill/>
        </p:spPr>
        <p:txBody>
          <a:bodyPr wrap="none" rtlCol="0">
            <a:spAutoFit/>
          </a:bodyPr>
          <a:lstStyle/>
          <a:p>
            <a:r>
              <a:rPr lang="en-US" dirty="0"/>
              <a:t>There is a problem here.</a:t>
            </a:r>
          </a:p>
        </p:txBody>
      </p:sp>
    </p:spTree>
    <p:extLst>
      <p:ext uri="{BB962C8B-B14F-4D97-AF65-F5344CB8AC3E}">
        <p14:creationId xmlns:p14="http://schemas.microsoft.com/office/powerpoint/2010/main" val="21896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Specifications</a:t>
            </a:r>
            <a:endParaRPr lang="en-US" sz="3300" b="0" strike="noStrike" spc="-1">
              <a:solidFill>
                <a:srgbClr val="000000"/>
              </a:solidFill>
              <a:latin typeface="Tahoma"/>
            </a:endParaRPr>
          </a:p>
        </p:txBody>
      </p:sp>
      <p:sp>
        <p:nvSpPr>
          <p:cNvPr id="9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A specification consists of a </a:t>
            </a:r>
            <a:r>
              <a:rPr lang="en-US" sz="2100" b="0" strike="noStrike" spc="-1">
                <a:solidFill>
                  <a:srgbClr val="FF0000"/>
                </a:solidFill>
                <a:latin typeface="Calibri"/>
              </a:rPr>
              <a:t>precondition</a:t>
            </a:r>
            <a:r>
              <a:rPr lang="en-US" sz="2100" b="0" strike="noStrike" spc="-1">
                <a:solidFill>
                  <a:srgbClr val="000000"/>
                </a:solidFill>
                <a:latin typeface="Calibri"/>
              </a:rPr>
              <a:t> and a </a:t>
            </a:r>
            <a:r>
              <a:rPr lang="en-US" sz="2100" b="0" strike="noStrike" spc="-1">
                <a:solidFill>
                  <a:srgbClr val="FF0000"/>
                </a:solidFill>
                <a:latin typeface="Calibri"/>
              </a:rPr>
              <a:t>postcondition</a:t>
            </a:r>
            <a:endParaRPr lang="en-US" sz="21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Precondition: conditions that hold before method executes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Postcondition: conditions that hold after method finished execution (if precondition held!)</a:t>
            </a:r>
          </a:p>
        </p:txBody>
      </p:sp>
      <p:sp>
        <p:nvSpPr>
          <p:cNvPr id="100" name="TextShape 3"/>
          <p:cNvSpPr txBox="1"/>
          <p:nvPr/>
        </p:nvSpPr>
        <p:spPr>
          <a:xfrm>
            <a:off x="6458040" y="6356520"/>
            <a:ext cx="2057040" cy="364680"/>
          </a:xfrm>
          <a:prstGeom prst="rect">
            <a:avLst/>
          </a:prstGeom>
          <a:noFill/>
          <a:ln>
            <a:noFill/>
          </a:ln>
        </p:spPr>
        <p:txBody>
          <a:bodyPr anchor="ctr"/>
          <a:lstStyle/>
          <a:p>
            <a:pPr algn="r">
              <a:lnSpc>
                <a:spcPct val="100000"/>
              </a:lnSpc>
            </a:pPr>
            <a:fld id="{0E6EAAAD-5FCA-4464-8FFF-1F95146EDA1D}" type="slidenum">
              <a:rPr lang="en-US" sz="1400" b="0" strike="noStrike" spc="-1">
                <a:solidFill>
                  <a:srgbClr val="8B8B8B"/>
                </a:solidFill>
                <a:latin typeface="Tahoma"/>
                <a:ea typeface="MS PGothic"/>
              </a:rPr>
              <a:t>3</a:t>
            </a:fld>
            <a:endParaRPr lang="en-US" sz="1400" b="0" strike="noStrike" spc="-1">
              <a:latin typeface="Times New Roman"/>
            </a:endParaRPr>
          </a:p>
        </p:txBody>
      </p:sp>
      <p:sp>
        <p:nvSpPr>
          <p:cNvPr id="10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pic>
        <p:nvPicPr>
          <p:cNvPr id="102" name="Picture 2"/>
          <p:cNvPicPr/>
          <p:nvPr/>
        </p:nvPicPr>
        <p:blipFill>
          <a:blip r:embed="rId3"/>
          <a:stretch/>
        </p:blipFill>
        <p:spPr>
          <a:xfrm>
            <a:off x="7315200" y="81000"/>
            <a:ext cx="1519200" cy="160920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628560" y="136800"/>
            <a:ext cx="7886520" cy="1325160"/>
          </a:xfrm>
          <a:prstGeom prst="rect">
            <a:avLst/>
          </a:prstGeom>
          <a:noFill/>
          <a:ln>
            <a:noFill/>
          </a:ln>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 normalizeH="0" baseline="0" noProof="0" dirty="0">
                <a:ln>
                  <a:noFill/>
                </a:ln>
                <a:solidFill>
                  <a:srgbClr val="000000"/>
                </a:solidFill>
                <a:effectLst/>
                <a:uLnTx/>
                <a:uFillTx/>
                <a:latin typeface="Calibri Light"/>
                <a:ea typeface="DejaVu Sans"/>
                <a:cs typeface="DejaVu Sans"/>
              </a:rPr>
              <a:t>Example 4 – </a:t>
            </a:r>
            <a:r>
              <a:rPr lang="en-US" sz="3300" spc="-1" dirty="0">
                <a:solidFill>
                  <a:srgbClr val="000000"/>
                </a:solidFill>
                <a:latin typeface="Calibri Light"/>
                <a:ea typeface="DejaVu Sans"/>
                <a:cs typeface="DejaVu Sans"/>
              </a:rPr>
              <a:t>maybe a better way?</a:t>
            </a:r>
            <a:endParaRPr kumimoji="0" lang="en-US" sz="3300" b="0" i="0" u="none" strike="noStrike" kern="1200" cap="none" spc="-1" normalizeH="0" baseline="0" noProof="0" dirty="0">
              <a:ln>
                <a:noFill/>
              </a:ln>
              <a:solidFill>
                <a:srgbClr val="000000"/>
              </a:solidFill>
              <a:effectLst/>
              <a:uLnTx/>
              <a:uFillTx/>
              <a:latin typeface="Tahoma"/>
              <a:ea typeface="DejaVu Sans"/>
              <a:cs typeface="DejaVu Sans"/>
            </a:endParaRPr>
          </a:p>
        </p:txBody>
      </p:sp>
      <p:sp>
        <p:nvSpPr>
          <p:cNvPr id="202" name="TextShape 2"/>
          <p:cNvSpPr txBox="1"/>
          <p:nvPr/>
        </p:nvSpPr>
        <p:spPr>
          <a:xfrm>
            <a:off x="360" y="1113284"/>
            <a:ext cx="9143640" cy="2437920"/>
          </a:xfrm>
          <a:prstGeom prst="rect">
            <a:avLst/>
          </a:prstGeom>
          <a:noFill/>
          <a:ln>
            <a:noFill/>
          </a:ln>
        </p:spPr>
        <p:txBody>
          <a:bodyPr/>
          <a:lstStyle/>
          <a:p>
            <a:pPr marL="0" marR="0" lvl="0" indent="0" algn="l" defTabSz="914400" rtl="0" eaLnBrk="1" fontAlgn="auto" latinLnBrk="0" hangingPunct="1">
              <a:lnSpc>
                <a:spcPct val="80000"/>
              </a:lnSpc>
              <a:spcBef>
                <a:spcPts val="751"/>
              </a:spcBef>
              <a:spcAft>
                <a:spcPts val="0"/>
              </a:spcAft>
              <a:buClrTx/>
              <a:buSzTx/>
              <a:buFontTx/>
              <a:buNone/>
              <a:tabLst/>
              <a:defRPr/>
            </a:pPr>
            <a:r>
              <a:rPr kumimoji="0" lang="en-US" sz="2400" b="1" i="0" u="none" strike="noStrike" kern="1200" cap="none" spc="-1" normalizeH="0" baseline="0" noProof="0" dirty="0">
                <a:ln>
                  <a:noFill/>
                </a:ln>
                <a:solidFill>
                  <a:srgbClr val="000000"/>
                </a:solidFill>
                <a:effectLst/>
                <a:uLnTx/>
                <a:uFillTx/>
                <a:latin typeface="Courier New"/>
                <a:ea typeface="DejaVu Sans"/>
                <a:cs typeface="DejaVu Sans"/>
              </a:rPr>
              <a:t>static </a:t>
            </a:r>
            <a:r>
              <a:rPr lang="en-US" sz="2400" b="1" spc="-1" dirty="0">
                <a:solidFill>
                  <a:srgbClr val="000000"/>
                </a:solidFill>
                <a:latin typeface="Courier New"/>
                <a:ea typeface="DejaVu Sans"/>
                <a:cs typeface="DejaVu Sans"/>
              </a:rPr>
              <a:t>void </a:t>
            </a:r>
            <a:r>
              <a:rPr kumimoji="0" lang="en-US" sz="2400" b="1" i="0" u="none" strike="noStrike" kern="1200" cap="none" spc="-1" normalizeH="0" baseline="0" noProof="0" dirty="0" err="1">
                <a:ln>
                  <a:noFill/>
                </a:ln>
                <a:solidFill>
                  <a:srgbClr val="000000"/>
                </a:solidFill>
                <a:effectLst/>
                <a:uLnTx/>
                <a:uFillTx/>
                <a:latin typeface="Courier New"/>
                <a:ea typeface="DejaVu Sans"/>
                <a:cs typeface="DejaVu Sans"/>
              </a:rPr>
              <a:t>uniquefy</a:t>
            </a:r>
            <a:r>
              <a:rPr kumimoji="0" lang="en-US" sz="2400" b="1" i="0" u="none" strike="noStrike" kern="1200" cap="none" spc="-1" normalizeH="0" baseline="0" noProof="0" dirty="0">
                <a:ln>
                  <a:noFill/>
                </a:ln>
                <a:solidFill>
                  <a:srgbClr val="000000"/>
                </a:solidFill>
                <a:effectLst/>
                <a:uLnTx/>
                <a:uFillTx/>
                <a:latin typeface="Courier New"/>
                <a:ea typeface="DejaVu Sans"/>
                <a:cs typeface="DejaVu Sans"/>
              </a:rPr>
              <a:t>(List&lt;Integer&gt; </a:t>
            </a:r>
            <a:r>
              <a:rPr kumimoji="0" lang="en-US" sz="2400" b="1" i="0" u="none" strike="noStrike" kern="1200" cap="none" spc="-1" normalizeH="0" baseline="0" noProof="0" dirty="0" err="1">
                <a:ln>
                  <a:noFill/>
                </a:ln>
                <a:solidFill>
                  <a:srgbClr val="000000"/>
                </a:solidFill>
                <a:effectLst/>
                <a:uLnTx/>
                <a:uFillTx/>
                <a:latin typeface="Courier New"/>
                <a:ea typeface="DejaVu Sans"/>
                <a:cs typeface="DejaVu Sans"/>
              </a:rPr>
              <a:t>lst</a:t>
            </a:r>
            <a:r>
              <a:rPr kumimoji="0" lang="en-US" sz="2400" b="1" i="0" u="none" strike="noStrike" kern="1200" cap="none" spc="-1" normalizeH="0" baseline="0" noProof="0" dirty="0">
                <a:ln>
                  <a:noFill/>
                </a:ln>
                <a:solidFill>
                  <a:srgbClr val="000000"/>
                </a:solidFill>
                <a:effectLst/>
                <a:uLnTx/>
                <a:uFillTx/>
                <a:latin typeface="Courier New"/>
                <a:ea typeface="DejaVu Sans"/>
                <a:cs typeface="DejaVu Sans"/>
              </a:rPr>
              <a:t>) </a:t>
            </a:r>
            <a:br>
              <a:rPr kumimoji="0" sz="1800" b="0" i="0" u="none" strike="noStrike" kern="1200" cap="none" spc="0" normalizeH="0" baseline="0" noProof="0" dirty="0">
                <a:ln>
                  <a:noFill/>
                </a:ln>
                <a:solidFill>
                  <a:prstClr val="black"/>
                </a:solidFill>
                <a:effectLst/>
                <a:uLnTx/>
                <a:uFillTx/>
                <a:latin typeface="Arial"/>
                <a:ea typeface="DejaVu Sans"/>
                <a:cs typeface="DejaVu Sans"/>
              </a:rPr>
            </a:br>
            <a:endParaRPr kumimoji="0" lang="en-US" sz="2400" b="0" i="0" u="none" strike="noStrike" kern="1200" cap="none" spc="-1" normalizeH="0" baseline="0" noProof="0" dirty="0">
              <a:ln>
                <a:noFill/>
              </a:ln>
              <a:solidFill>
                <a:srgbClr val="000000"/>
              </a:solidFill>
              <a:effectLst/>
              <a:uLnTx/>
              <a:uFillTx/>
              <a:latin typeface="Calibri"/>
              <a:ea typeface="DejaVu Sans"/>
              <a:cs typeface="DejaVu Sans"/>
            </a:endParaRPr>
          </a:p>
          <a:p>
            <a:pPr marL="0" marR="0" lvl="0" indent="0" algn="l" defTabSz="914400" rtl="0" eaLnBrk="1" fontAlgn="auto" latinLnBrk="0" hangingPunct="1">
              <a:lnSpc>
                <a:spcPct val="80000"/>
              </a:lnSpc>
              <a:spcBef>
                <a:spcPts val="751"/>
              </a:spcBef>
              <a:spcAft>
                <a:spcPts val="0"/>
              </a:spcAft>
              <a:buClrTx/>
              <a:buSzTx/>
              <a:buFontTx/>
              <a:buNone/>
              <a:tabLst/>
              <a:defRPr/>
            </a:pPr>
            <a:r>
              <a:rPr kumimoji="0" lang="en-US" sz="2400" b="1" i="0" u="none" strike="noStrike" kern="1200" cap="none" spc="-1" normalizeH="0" baseline="0" noProof="0" dirty="0">
                <a:ln>
                  <a:noFill/>
                </a:ln>
                <a:solidFill>
                  <a:srgbClr val="000000"/>
                </a:solidFill>
                <a:effectLst/>
                <a:uLnTx/>
                <a:uFillTx/>
                <a:latin typeface="Courier New"/>
                <a:ea typeface="DejaVu Sans"/>
                <a:cs typeface="DejaVu Sans"/>
              </a:rPr>
              <a:t> </a:t>
            </a:r>
            <a:r>
              <a:rPr kumimoji="0" lang="en-US" sz="2400" b="0" i="0" u="none" strike="noStrike" kern="1200" cap="none" spc="-1" normalizeH="0" baseline="0" noProof="0" dirty="0">
                <a:ln>
                  <a:noFill/>
                </a:ln>
                <a:solidFill>
                  <a:srgbClr val="FF0000"/>
                </a:solidFill>
                <a:effectLst/>
                <a:uLnTx/>
                <a:uFillTx/>
                <a:latin typeface="Calibri"/>
                <a:ea typeface="DejaVu Sans"/>
                <a:cs typeface="DejaVu Sans"/>
              </a:rPr>
              <a:t>requires</a:t>
            </a: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 </a:t>
            </a:r>
            <a:r>
              <a:rPr kumimoji="0" lang="en-US" sz="2400" b="0" i="0" u="none" strike="noStrike" kern="1200" cap="none" spc="-1" normalizeH="0" baseline="0" noProof="0" dirty="0" err="1">
                <a:ln>
                  <a:noFill/>
                </a:ln>
                <a:solidFill>
                  <a:srgbClr val="000000"/>
                </a:solidFill>
                <a:effectLst/>
                <a:uLnTx/>
                <a:uFillTx/>
                <a:latin typeface="Calibri"/>
                <a:ea typeface="DejaVu Sans"/>
                <a:cs typeface="DejaVu Sans"/>
              </a:rPr>
              <a:t>lst</a:t>
            </a: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 non-null</a:t>
            </a:r>
            <a:r>
              <a:rPr kumimoji="0" lang="en-US" sz="2400" b="1" i="0" u="none" strike="noStrike" kern="1200" cap="none" spc="-1" normalizeH="0" baseline="0" noProof="0" dirty="0">
                <a:ln>
                  <a:noFill/>
                </a:ln>
                <a:solidFill>
                  <a:srgbClr val="000000"/>
                </a:solidFill>
                <a:effectLst/>
                <a:uLnTx/>
                <a:uFillTx/>
                <a:latin typeface="Courier New"/>
                <a:ea typeface="DejaVu Sans"/>
                <a:cs typeface="DejaVu Sans"/>
              </a:rPr>
              <a:t> </a:t>
            </a:r>
            <a:endParaRPr kumimoji="0" lang="en-US" sz="2400" b="0" i="0" u="none" strike="noStrike" kern="1200" cap="none" spc="-1" normalizeH="0" baseline="0" noProof="0" dirty="0">
              <a:ln>
                <a:noFill/>
              </a:ln>
              <a:solidFill>
                <a:srgbClr val="000000"/>
              </a:solidFill>
              <a:effectLst/>
              <a:uLnTx/>
              <a:uFillTx/>
              <a:latin typeface="Calibri"/>
              <a:ea typeface="DejaVu Sans"/>
              <a:cs typeface="DejaVu Sans"/>
            </a:endParaRPr>
          </a:p>
          <a:p>
            <a:pPr marL="0" marR="0" lvl="0" indent="0" algn="l" defTabSz="914400" rtl="0" eaLnBrk="1" fontAlgn="auto" latinLnBrk="0" hangingPunct="1">
              <a:lnSpc>
                <a:spcPct val="80000"/>
              </a:lnSpc>
              <a:spcBef>
                <a:spcPts val="751"/>
              </a:spcBef>
              <a:spcAft>
                <a:spcPts val="0"/>
              </a:spcAft>
              <a:buClrTx/>
              <a:buSzTx/>
              <a:buFontTx/>
              <a:buNone/>
              <a:tabLst/>
              <a:defRPr/>
            </a:pPr>
            <a:r>
              <a:rPr kumimoji="0" lang="en-US" sz="2400" b="1" i="0" u="none" strike="noStrike" kern="1200" cap="none" spc="-1" normalizeH="0" baseline="0" noProof="0" dirty="0">
                <a:ln>
                  <a:noFill/>
                </a:ln>
                <a:solidFill>
                  <a:srgbClr val="FF0000"/>
                </a:solidFill>
                <a:effectLst/>
                <a:uLnTx/>
                <a:uFillTx/>
                <a:latin typeface="Courier New"/>
                <a:ea typeface="DejaVu Sans"/>
                <a:cs typeface="DejaVu Sans"/>
              </a:rPr>
              <a:t> </a:t>
            </a:r>
            <a:r>
              <a:rPr kumimoji="0" lang="en-US" sz="2400" b="0" i="0" u="none" strike="noStrike" kern="1200" cap="none" spc="-1" normalizeH="0" baseline="0" noProof="0" dirty="0">
                <a:ln>
                  <a:noFill/>
                </a:ln>
                <a:solidFill>
                  <a:srgbClr val="FF0000"/>
                </a:solidFill>
                <a:effectLst/>
                <a:uLnTx/>
                <a:uFillTx/>
                <a:latin typeface="Calibri"/>
                <a:ea typeface="DejaVu Sans"/>
                <a:cs typeface="DejaVu Sans"/>
              </a:rPr>
              <a:t>modifies</a:t>
            </a: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 </a:t>
            </a:r>
            <a:r>
              <a:rPr kumimoji="0" lang="en-US" sz="2400" b="0" i="0" u="none" strike="noStrike" kern="1200" cap="none" spc="-1" normalizeH="0" baseline="0" noProof="0" dirty="0" err="1">
                <a:ln>
                  <a:noFill/>
                </a:ln>
                <a:solidFill>
                  <a:srgbClr val="000000"/>
                </a:solidFill>
                <a:effectLst/>
                <a:uLnTx/>
                <a:uFillTx/>
                <a:latin typeface="Calibri"/>
                <a:ea typeface="DejaVu Sans"/>
                <a:cs typeface="DejaVu Sans"/>
              </a:rPr>
              <a:t>lst</a:t>
            </a:r>
            <a:endParaRPr kumimoji="0" lang="en-US" sz="2400" b="0" i="0" u="none" strike="noStrike" kern="1200" cap="none" spc="-1" normalizeH="0" baseline="0" noProof="0" dirty="0">
              <a:ln>
                <a:noFill/>
              </a:ln>
              <a:solidFill>
                <a:srgbClr val="000000"/>
              </a:solidFill>
              <a:effectLst/>
              <a:uLnTx/>
              <a:uFillTx/>
              <a:latin typeface="Calibri"/>
              <a:ea typeface="DejaVu Sans"/>
              <a:cs typeface="DejaVu Sans"/>
            </a:endParaRPr>
          </a:p>
          <a:p>
            <a:pPr lvl="0">
              <a:lnSpc>
                <a:spcPct val="80000"/>
              </a:lnSpc>
              <a:spcBef>
                <a:spcPts val="751"/>
              </a:spcBef>
              <a:defRPr/>
            </a:pP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  </a:t>
            </a:r>
            <a:r>
              <a:rPr kumimoji="0" lang="en-US" sz="2400" b="0" i="0" u="none" strike="noStrike" kern="1200" cap="none" spc="-1" normalizeH="0" baseline="0" noProof="0" dirty="0">
                <a:ln>
                  <a:noFill/>
                </a:ln>
                <a:solidFill>
                  <a:srgbClr val="FF0000"/>
                </a:solidFill>
                <a:effectLst/>
                <a:uLnTx/>
                <a:uFillTx/>
                <a:latin typeface="Calibri"/>
                <a:ea typeface="DejaVu Sans"/>
                <a:cs typeface="DejaVu Sans"/>
              </a:rPr>
              <a:t>effects</a:t>
            </a: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 </a:t>
            </a:r>
            <a:r>
              <a:rPr lang="en-US" sz="2400" spc="-1" dirty="0">
                <a:solidFill>
                  <a:srgbClr val="000000"/>
                </a:solidFill>
                <a:latin typeface="Calibri"/>
                <a:ea typeface="DejaVu Sans"/>
                <a:cs typeface="DejaVu Sans"/>
              </a:rPr>
              <a:t>removes duplicate elements from </a:t>
            </a:r>
            <a:r>
              <a:rPr lang="en-US" sz="2400" spc="-1" dirty="0" err="1">
                <a:solidFill>
                  <a:srgbClr val="000000"/>
                </a:solidFill>
                <a:latin typeface="Calibri"/>
                <a:ea typeface="DejaVu Sans"/>
                <a:cs typeface="DejaVu Sans"/>
              </a:rPr>
              <a:t>lst</a:t>
            </a:r>
            <a:r>
              <a:rPr lang="en-US" sz="2400" spc="-1" dirty="0">
                <a:solidFill>
                  <a:srgbClr val="000000"/>
                </a:solidFill>
                <a:latin typeface="Calibri"/>
                <a:ea typeface="DejaVu Sans"/>
                <a:cs typeface="DejaVu Sans"/>
              </a:rPr>
              <a:t>, maintains order. </a:t>
            </a:r>
            <a:r>
              <a:rPr lang="en-US" sz="2400" spc="-1" dirty="0">
                <a:solidFill>
                  <a:srgbClr val="000000"/>
                </a:solidFill>
                <a:latin typeface="Calibri"/>
              </a:rPr>
              <a:t>E.g., &lt;1,1,2,2,2,3,1&gt; becomes &lt;1,2,3&gt;</a:t>
            </a:r>
            <a:endParaRPr kumimoji="0" lang="en-US" sz="2400" b="0" i="0" u="none" strike="noStrike" kern="1200" cap="none" spc="-1" normalizeH="0" baseline="0" noProof="0" dirty="0">
              <a:ln>
                <a:noFill/>
              </a:ln>
              <a:solidFill>
                <a:srgbClr val="000000"/>
              </a:solidFill>
              <a:effectLst/>
              <a:uLnTx/>
              <a:uFillTx/>
              <a:latin typeface="Calibri"/>
              <a:ea typeface="DejaVu Sans"/>
              <a:cs typeface="DejaVu Sans"/>
            </a:endParaRPr>
          </a:p>
          <a:p>
            <a:pPr marL="0" marR="0" lvl="0" indent="0" algn="l" defTabSz="914400" rtl="0" eaLnBrk="1" fontAlgn="auto" latinLnBrk="0" hangingPunct="1">
              <a:lnSpc>
                <a:spcPct val="80000"/>
              </a:lnSpc>
              <a:spcBef>
                <a:spcPts val="751"/>
              </a:spcBef>
              <a:spcAft>
                <a:spcPts val="0"/>
              </a:spcAft>
              <a:buClrTx/>
              <a:buSzTx/>
              <a:buFontTx/>
              <a:buNone/>
              <a:tabLst/>
              <a:defRPr/>
            </a:pPr>
            <a:r>
              <a:rPr kumimoji="0" lang="en-US" sz="2400" b="0" i="0" u="none" strike="noStrike" kern="1200" cap="none" spc="-1" normalizeH="0" baseline="0" noProof="0" dirty="0">
                <a:ln>
                  <a:noFill/>
                </a:ln>
                <a:solidFill>
                  <a:srgbClr val="FF0000"/>
                </a:solidFill>
                <a:effectLst/>
                <a:uLnTx/>
                <a:uFillTx/>
                <a:latin typeface="Calibri"/>
                <a:ea typeface="DejaVu Sans"/>
                <a:cs typeface="DejaVu Sans"/>
              </a:rPr>
              <a:t>  returns</a:t>
            </a:r>
            <a:r>
              <a:rPr kumimoji="0" lang="en-US" sz="2400" b="0" i="0" u="none" strike="noStrike" kern="1200" cap="none" spc="-1" normalizeH="0" baseline="0" noProof="0" dirty="0">
                <a:ln>
                  <a:noFill/>
                </a:ln>
                <a:solidFill>
                  <a:srgbClr val="000000"/>
                </a:solidFill>
                <a:effectLst/>
                <a:uLnTx/>
                <a:uFillTx/>
                <a:latin typeface="Calibri"/>
                <a:ea typeface="DejaVu Sans"/>
                <a:cs typeface="DejaVu Sans"/>
              </a:rPr>
              <a:t>: none</a:t>
            </a:r>
          </a:p>
        </p:txBody>
      </p:sp>
      <p:sp>
        <p:nvSpPr>
          <p:cNvPr id="203" name="TextShape 3"/>
          <p:cNvSpPr txBox="1"/>
          <p:nvPr/>
        </p:nvSpPr>
        <p:spPr>
          <a:xfrm>
            <a:off x="3029040" y="6356520"/>
            <a:ext cx="3085920" cy="364680"/>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8B8B8B"/>
                </a:solidFill>
                <a:effectLst/>
                <a:uLnTx/>
                <a:uFillTx/>
                <a:latin typeface="Arial"/>
                <a:ea typeface="MS PGothic"/>
                <a:cs typeface="DejaVu Sans"/>
              </a:rPr>
              <a:t>CSCI 2600 Spring 2021</a:t>
            </a:r>
            <a:endParaRPr kumimoji="0" lang="en-US" sz="1400" b="0" i="0" u="none" strike="noStrike" kern="1200" cap="none" spc="-1" normalizeH="0" baseline="0" noProof="0" dirty="0">
              <a:ln>
                <a:noFill/>
              </a:ln>
              <a:solidFill>
                <a:prstClr val="black"/>
              </a:solidFill>
              <a:effectLst/>
              <a:uLnTx/>
              <a:uFillTx/>
              <a:latin typeface="Times New Roman"/>
              <a:ea typeface="DejaVu Sans"/>
              <a:cs typeface="DejaVu Sans"/>
            </a:endParaRPr>
          </a:p>
        </p:txBody>
      </p:sp>
      <p:sp>
        <p:nvSpPr>
          <p:cNvPr id="204" name="TextShape 4"/>
          <p:cNvSpPr txBox="1"/>
          <p:nvPr/>
        </p:nvSpPr>
        <p:spPr>
          <a:xfrm>
            <a:off x="6458040" y="6356520"/>
            <a:ext cx="2057040" cy="364680"/>
          </a:xfrm>
          <a:prstGeom prst="rect">
            <a:avLst/>
          </a:prstGeom>
          <a:noFill/>
          <a:ln>
            <a:noFill/>
          </a:ln>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DBC2914-A64C-4BD9-81C5-31D2B9973BCA}" type="slidenum">
              <a:rPr kumimoji="0" lang="en-US" sz="1400" b="0" i="0" u="none" strike="noStrike" kern="1200" cap="none" spc="-1" normalizeH="0" baseline="0" noProof="0">
                <a:ln>
                  <a:noFill/>
                </a:ln>
                <a:solidFill>
                  <a:srgbClr val="8B8B8B"/>
                </a:solidFill>
                <a:effectLst/>
                <a:uLnTx/>
                <a:uFillTx/>
                <a:latin typeface="Tahoma"/>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1" normalizeH="0" baseline="0" noProof="0">
              <a:ln>
                <a:noFill/>
              </a:ln>
              <a:solidFill>
                <a:prstClr val="black"/>
              </a:solidFill>
              <a:effectLst/>
              <a:uLnTx/>
              <a:uFillTx/>
              <a:latin typeface="Times New Roman"/>
              <a:ea typeface="DejaVu Sans"/>
              <a:cs typeface="DejaVu Sans"/>
            </a:endParaRPr>
          </a:p>
        </p:txBody>
      </p:sp>
      <p:sp>
        <p:nvSpPr>
          <p:cNvPr id="2" name="Rectangle 1">
            <a:extLst>
              <a:ext uri="{FF2B5EF4-FFF2-40B4-BE49-F238E27FC236}">
                <a16:creationId xmlns:a16="http://schemas.microsoft.com/office/drawing/2014/main" id="{3E58A8EE-DBD9-4EDF-9BC5-08935C300B4F}"/>
              </a:ext>
            </a:extLst>
          </p:cNvPr>
          <p:cNvSpPr/>
          <p:nvPr/>
        </p:nvSpPr>
        <p:spPr>
          <a:xfrm>
            <a:off x="253711" y="3860844"/>
            <a:ext cx="8890289" cy="1938992"/>
          </a:xfrm>
          <a:prstGeom prst="rect">
            <a:avLst/>
          </a:prstGeom>
        </p:spPr>
        <p:txBody>
          <a:bodyPr wrap="square">
            <a:spAutoFit/>
          </a:bodyPr>
          <a:lstStyle/>
          <a:p>
            <a:r>
              <a:rPr lang="en-US" sz="2000" b="1" dirty="0">
                <a:solidFill>
                  <a:srgbClr val="7F0055"/>
                </a:solidFill>
                <a:latin typeface="Courier New" panose="02070309020205020404" pitchFamily="49" charset="0"/>
                <a:cs typeface="Courier New" panose="02070309020205020404" pitchFamily="49" charset="0"/>
              </a:rPr>
              <a:t>static</a:t>
            </a:r>
            <a:r>
              <a:rPr lang="en-US" sz="2000" b="1" dirty="0">
                <a:solidFill>
                  <a:srgbClr val="000000"/>
                </a:solidFill>
                <a:latin typeface="Courier New" panose="02070309020205020404" pitchFamily="49" charset="0"/>
                <a:cs typeface="Courier New" panose="02070309020205020404" pitchFamily="49" charset="0"/>
              </a:rPr>
              <a:t> void </a:t>
            </a:r>
            <a:r>
              <a:rPr lang="en-US" sz="2000" b="1" dirty="0" err="1">
                <a:solidFill>
                  <a:srgbClr val="000000"/>
                </a:solidFill>
                <a:latin typeface="Courier New" panose="02070309020205020404" pitchFamily="49" charset="0"/>
                <a:cs typeface="Courier New" panose="02070309020205020404" pitchFamily="49" charset="0"/>
              </a:rPr>
              <a:t>uniquefy</a:t>
            </a:r>
            <a:r>
              <a:rPr lang="en-US" sz="2000" b="1" dirty="0">
                <a:solidFill>
                  <a:srgbClr val="000000"/>
                </a:solidFill>
                <a:latin typeface="Courier New" panose="02070309020205020404" pitchFamily="49" charset="0"/>
                <a:cs typeface="Courier New" panose="02070309020205020404" pitchFamily="49" charset="0"/>
              </a:rPr>
              <a:t>(List&lt;Integer&gt; </a:t>
            </a:r>
            <a:r>
              <a:rPr lang="en-US" sz="2000" b="1" dirty="0" err="1">
                <a:solidFill>
                  <a:srgbClr val="6A3E3E"/>
                </a:solidFill>
                <a:latin typeface="Courier New" panose="02070309020205020404" pitchFamily="49" charset="0"/>
                <a:cs typeface="Courier New" panose="02070309020205020404" pitchFamily="49" charset="0"/>
              </a:rPr>
              <a:t>lst</a:t>
            </a:r>
            <a:r>
              <a:rPr lang="en-US" sz="2000" b="1" dirty="0">
                <a:solidFill>
                  <a:srgbClr val="000000"/>
                </a:solidFill>
                <a:latin typeface="Courier New" panose="02070309020205020404" pitchFamily="49" charset="0"/>
                <a:cs typeface="Courier New" panose="02070309020205020404" pitchFamily="49" charset="0"/>
              </a:rPr>
              <a:t>) {</a:t>
            </a:r>
          </a:p>
          <a:p>
            <a:r>
              <a:rPr lang="en-US" sz="2000" b="1" dirty="0">
                <a:solidFill>
                  <a:srgbClr val="000000"/>
                </a:solidFill>
                <a:latin typeface="Courier New" panose="02070309020205020404" pitchFamily="49" charset="0"/>
                <a:cs typeface="Courier New" panose="02070309020205020404" pitchFamily="49" charset="0"/>
              </a:rPr>
              <a:t>	// make a copy without duplicates </a:t>
            </a:r>
          </a:p>
          <a:p>
            <a:r>
              <a:rPr lang="en-US" sz="2000" b="1" dirty="0">
                <a:latin typeface="Courier New" panose="02070309020205020404" pitchFamily="49" charset="0"/>
                <a:cs typeface="Courier New" panose="02070309020205020404" pitchFamily="49" charset="0"/>
              </a:rPr>
              <a:t>	Set&lt;Integer&gt; dup = new </a:t>
            </a:r>
            <a:r>
              <a:rPr lang="en-US" sz="2000" b="1" dirty="0" err="1">
                <a:latin typeface="Courier New" panose="02070309020205020404" pitchFamily="49" charset="0"/>
                <a:cs typeface="Courier New" panose="02070309020205020404" pitchFamily="49" charset="0"/>
              </a:rPr>
              <a:t>LinkedHashSet</a:t>
            </a:r>
            <a:r>
              <a:rPr lang="en-US" sz="2000" b="1" dirty="0">
                <a:latin typeface="Courier New" panose="02070309020205020404" pitchFamily="49" charset="0"/>
                <a:cs typeface="Courier New" panose="02070309020205020404" pitchFamily="49" charset="0"/>
              </a:rPr>
              <a:t>&lt;Integer&gt;(</a:t>
            </a:r>
            <a:r>
              <a:rPr lang="en-US" sz="2000" b="1" dirty="0" err="1">
                <a:latin typeface="Courier New" panose="02070309020205020404" pitchFamily="49" charset="0"/>
                <a:cs typeface="Courier New" panose="02070309020205020404" pitchFamily="49" charset="0"/>
              </a:rPr>
              <a:t>lst</a:t>
            </a:r>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lst.clear</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lst.addAll</a:t>
            </a:r>
            <a:r>
              <a:rPr lang="en-US" sz="2000" b="1" dirty="0">
                <a:latin typeface="Courier New" panose="02070309020205020404" pitchFamily="49" charset="0"/>
                <a:cs typeface="Courier New" panose="02070309020205020404" pitchFamily="49" charset="0"/>
              </a:rPr>
              <a:t>(dup); // add the items back </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a:solidFill>
                  <a:srgbClr val="00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6357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Example 4 – </a:t>
            </a:r>
            <a:r>
              <a:rPr lang="en-US" sz="3300" spc="-1" dirty="0">
                <a:solidFill>
                  <a:srgbClr val="000000"/>
                </a:solidFill>
                <a:latin typeface="Calibri Light"/>
              </a:rPr>
              <a:t>a slightly different way</a:t>
            </a:r>
            <a:endParaRPr lang="en-US" sz="3300" b="0" strike="noStrike" spc="-1" dirty="0">
              <a:solidFill>
                <a:srgbClr val="000000"/>
              </a:solidFill>
              <a:latin typeface="Tahoma"/>
            </a:endParaRPr>
          </a:p>
        </p:txBody>
      </p:sp>
      <p:sp>
        <p:nvSpPr>
          <p:cNvPr id="202"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dirty="0">
                <a:solidFill>
                  <a:srgbClr val="000000"/>
                </a:solidFill>
                <a:latin typeface="Courier New"/>
              </a:rPr>
              <a:t>static </a:t>
            </a:r>
            <a:r>
              <a:rPr lang="en-US" sz="2400" b="1" spc="-1" dirty="0">
                <a:solidFill>
                  <a:srgbClr val="000000"/>
                </a:solidFill>
                <a:latin typeface="Courier New"/>
              </a:rPr>
              <a:t>void </a:t>
            </a:r>
            <a:r>
              <a:rPr lang="en-US" sz="2400" b="1" strike="noStrike" spc="-1" dirty="0" err="1">
                <a:solidFill>
                  <a:srgbClr val="000000"/>
                </a:solidFill>
                <a:latin typeface="Courier New"/>
              </a:rPr>
              <a:t>uniquefy</a:t>
            </a:r>
            <a:r>
              <a:rPr lang="en-US" sz="2400" b="1" strike="noStrike" spc="-1" dirty="0">
                <a:solidFill>
                  <a:srgbClr val="000000"/>
                </a:solidFill>
                <a:latin typeface="Courier New"/>
              </a:rPr>
              <a:t>(List&lt;Integer&gt; </a:t>
            </a:r>
            <a:r>
              <a:rPr lang="en-US" sz="2400" b="1" strike="noStrike" spc="-1" dirty="0" err="1">
                <a:solidFill>
                  <a:srgbClr val="000000"/>
                </a:solidFill>
                <a:latin typeface="Courier New"/>
              </a:rPr>
              <a:t>lst</a:t>
            </a:r>
            <a:r>
              <a:rPr lang="en-US" sz="2400" b="1" strike="noStrike" spc="-1" dirty="0">
                <a:solidFill>
                  <a:srgbClr val="000000"/>
                </a:solidFill>
                <a:latin typeface="Courier New"/>
              </a:rPr>
              <a:t>) </a:t>
            </a:r>
            <a:br>
              <a:rPr dirty="0"/>
            </a:b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b="0" strike="noStrike" spc="-1" dirty="0" err="1">
                <a:solidFill>
                  <a:srgbClr val="000000"/>
                </a:solidFill>
                <a:latin typeface="Calibri"/>
              </a:rPr>
              <a:t>lst</a:t>
            </a:r>
            <a:r>
              <a:rPr lang="en-US" sz="2400" b="0" strike="noStrike" spc="-1" dirty="0">
                <a:solidFill>
                  <a:srgbClr val="000000"/>
                </a:solidFill>
                <a:latin typeface="Calibri"/>
              </a:rPr>
              <a:t> non-null</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lvl="0">
              <a:lnSpc>
                <a:spcPct val="80000"/>
              </a:lnSpc>
              <a:spcBef>
                <a:spcPts val="751"/>
              </a:spcBef>
              <a:defRPr/>
            </a:pPr>
            <a:r>
              <a:rPr lang="en-US" sz="2400" b="1" strike="noStrike" spc="-1" dirty="0">
                <a:solidFill>
                  <a:srgbClr val="FF0000"/>
                </a:solidFill>
                <a:latin typeface="Courier New"/>
              </a:rPr>
              <a:t> </a:t>
            </a:r>
            <a:r>
              <a:rPr lang="en-US" sz="2400" spc="-1" dirty="0">
                <a:solidFill>
                  <a:srgbClr val="FF0000"/>
                </a:solidFill>
                <a:latin typeface="Calibri"/>
              </a:rPr>
              <a:t>modifies</a:t>
            </a:r>
            <a:r>
              <a:rPr lang="en-US" sz="2400" spc="-1" dirty="0">
                <a:solidFill>
                  <a:srgbClr val="000000"/>
                </a:solidFill>
                <a:latin typeface="Calibri"/>
              </a:rPr>
              <a:t>: </a:t>
            </a:r>
            <a:r>
              <a:rPr lang="en-US" sz="2400" spc="-1" dirty="0" err="1">
                <a:solidFill>
                  <a:srgbClr val="000000"/>
                </a:solidFill>
                <a:latin typeface="Calibri"/>
              </a:rPr>
              <a:t>lst</a:t>
            </a:r>
            <a:endParaRPr lang="en-US" sz="2400" spc="-1" dirty="0">
              <a:solidFill>
                <a:srgbClr val="000000"/>
              </a:solidFill>
              <a:latin typeface="Calibri"/>
            </a:endParaRPr>
          </a:p>
          <a:p>
            <a:pPr lvl="0">
              <a:lnSpc>
                <a:spcPct val="80000"/>
              </a:lnSpc>
              <a:spcBef>
                <a:spcPts val="751"/>
              </a:spcBef>
              <a:defRPr/>
            </a:pPr>
            <a:r>
              <a:rPr lang="en-US" sz="2400" spc="-1" dirty="0">
                <a:solidFill>
                  <a:srgbClr val="000000"/>
                </a:solidFill>
                <a:latin typeface="Calibri"/>
              </a:rPr>
              <a:t>  </a:t>
            </a:r>
            <a:r>
              <a:rPr lang="en-US" sz="2400" spc="-1" dirty="0">
                <a:solidFill>
                  <a:srgbClr val="FF0000"/>
                </a:solidFill>
                <a:latin typeface="Calibri"/>
              </a:rPr>
              <a:t>effects</a:t>
            </a:r>
            <a:r>
              <a:rPr lang="en-US" sz="2400" spc="-1" dirty="0">
                <a:solidFill>
                  <a:srgbClr val="000000"/>
                </a:solidFill>
                <a:latin typeface="Calibri"/>
              </a:rPr>
              <a:t>: removes duplicate elements from </a:t>
            </a:r>
            <a:r>
              <a:rPr lang="en-US" sz="2400" spc="-1" dirty="0" err="1">
                <a:solidFill>
                  <a:srgbClr val="000000"/>
                </a:solidFill>
                <a:latin typeface="Calibri"/>
              </a:rPr>
              <a:t>lst</a:t>
            </a:r>
            <a:r>
              <a:rPr lang="en-US" sz="2400" spc="-1" dirty="0">
                <a:solidFill>
                  <a:srgbClr val="000000"/>
                </a:solidFill>
                <a:latin typeface="Calibri"/>
              </a:rPr>
              <a:t>, maintains order. </a:t>
            </a:r>
            <a:r>
              <a:rPr lang="en-US" sz="2400" spc="-1">
                <a:solidFill>
                  <a:srgbClr val="000000"/>
                </a:solidFill>
                <a:latin typeface="Calibri"/>
              </a:rPr>
              <a:t>E.g., </a:t>
            </a:r>
            <a:r>
              <a:rPr lang="en-US" sz="2400" spc="-1" dirty="0">
                <a:solidFill>
                  <a:srgbClr val="000000"/>
                </a:solidFill>
                <a:latin typeface="Calibri"/>
              </a:rPr>
              <a:t>&lt;1,1,2,2,2,3,1&gt; becomes &lt;1,2,3&gt;</a:t>
            </a:r>
          </a:p>
          <a:p>
            <a:pPr>
              <a:lnSpc>
                <a:spcPct val="80000"/>
              </a:lnSpc>
              <a:spcBef>
                <a:spcPts val="751"/>
              </a:spcBef>
            </a:pPr>
            <a:r>
              <a:rPr lang="en-US" sz="2400" b="0" strike="noStrike" spc="-1" dirty="0">
                <a:solidFill>
                  <a:srgbClr val="FF0000"/>
                </a:solidFill>
                <a:latin typeface="Calibri"/>
              </a:rPr>
              <a:t>  returns</a:t>
            </a:r>
            <a:r>
              <a:rPr lang="en-US" sz="2400" b="0" strike="noStrike" spc="-1" dirty="0">
                <a:solidFill>
                  <a:srgbClr val="000000"/>
                </a:solidFill>
                <a:latin typeface="Calibri"/>
              </a:rPr>
              <a:t>: </a:t>
            </a:r>
            <a:r>
              <a:rPr lang="en-US" sz="2400" spc="-1" dirty="0">
                <a:solidFill>
                  <a:srgbClr val="000000"/>
                </a:solidFill>
                <a:latin typeface="Calibri"/>
              </a:rPr>
              <a:t>none</a:t>
            </a:r>
            <a:endParaRPr lang="en-US" sz="2400" b="0" strike="noStrike" spc="-1" dirty="0">
              <a:solidFill>
                <a:srgbClr val="000000"/>
              </a:solidFill>
              <a:latin typeface="Calibri"/>
            </a:endParaRPr>
          </a:p>
        </p:txBody>
      </p:sp>
      <p:sp>
        <p:nvSpPr>
          <p:cNvPr id="20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4" name="TextShape 4"/>
          <p:cNvSpPr txBox="1"/>
          <p:nvPr/>
        </p:nvSpPr>
        <p:spPr>
          <a:xfrm>
            <a:off x="6458040" y="6356520"/>
            <a:ext cx="2057040" cy="364680"/>
          </a:xfrm>
          <a:prstGeom prst="rect">
            <a:avLst/>
          </a:prstGeom>
          <a:noFill/>
          <a:ln>
            <a:noFill/>
          </a:ln>
        </p:spPr>
        <p:txBody>
          <a:bodyPr anchor="ctr"/>
          <a:lstStyle/>
          <a:p>
            <a:pPr algn="r">
              <a:lnSpc>
                <a:spcPct val="100000"/>
              </a:lnSpc>
            </a:pPr>
            <a:fld id="{DDBC2914-A64C-4BD9-81C5-31D2B9973BCA}" type="slidenum">
              <a:rPr lang="en-US" sz="1400" b="0" strike="noStrike" spc="-1">
                <a:solidFill>
                  <a:srgbClr val="8B8B8B"/>
                </a:solidFill>
                <a:latin typeface="Tahoma"/>
                <a:ea typeface="MS PGothic"/>
              </a:rPr>
              <a:t>31</a:t>
            </a:fld>
            <a:endParaRPr lang="en-US" sz="1400" b="0" strike="noStrike" spc="-1">
              <a:latin typeface="Times New Roman"/>
            </a:endParaRPr>
          </a:p>
        </p:txBody>
      </p:sp>
      <p:sp>
        <p:nvSpPr>
          <p:cNvPr id="205" name="CustomShape 5"/>
          <p:cNvSpPr/>
          <p:nvPr/>
        </p:nvSpPr>
        <p:spPr>
          <a:xfrm>
            <a:off x="76320" y="4343400"/>
            <a:ext cx="9067320" cy="1735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r>
              <a:rPr lang="en-US" sz="1400" b="1" dirty="0">
                <a:latin typeface="Courier New" panose="02070309020205020404" pitchFamily="49" charset="0"/>
                <a:cs typeface="Courier New" panose="02070309020205020404" pitchFamily="49" charset="0"/>
              </a:rPr>
              <a:t>static void </a:t>
            </a:r>
            <a:r>
              <a:rPr lang="en-US" sz="1400" b="1" dirty="0" err="1">
                <a:latin typeface="Courier New" panose="02070309020205020404" pitchFamily="49" charset="0"/>
                <a:cs typeface="Courier New" panose="02070309020205020404" pitchFamily="49" charset="0"/>
              </a:rPr>
              <a:t>uniquefy</a:t>
            </a:r>
            <a:r>
              <a:rPr lang="en-US" sz="1400" b="1" dirty="0">
                <a:latin typeface="Courier New" panose="02070309020205020404" pitchFamily="49" charset="0"/>
                <a:cs typeface="Courier New" panose="02070309020205020404" pitchFamily="49" charset="0"/>
              </a:rPr>
              <a:t>(List&lt;Integer&gt; </a:t>
            </a:r>
            <a:r>
              <a:rPr lang="en-US" sz="1400" b="1" dirty="0" err="1">
                <a:latin typeface="Courier New" panose="02070309020205020404" pitchFamily="49" charset="0"/>
                <a:cs typeface="Courier New" panose="02070309020205020404" pitchFamily="49" charset="0"/>
              </a:rPr>
              <a:t>lst</a:t>
            </a:r>
            <a:r>
              <a:rPr lang="en-US" sz="1400" b="1" dirty="0">
                <a:latin typeface="Courier New" panose="02070309020205020404" pitchFamily="49" charset="0"/>
                <a:cs typeface="Courier New" panose="02070309020205020404" pitchFamily="49" charset="0"/>
              </a:rPr>
              <a:t>) { </a:t>
            </a:r>
          </a:p>
          <a:p>
            <a:r>
              <a:rPr lang="en-US" sz="1400" b="1" dirty="0">
                <a:latin typeface="Courier New" panose="02070309020205020404" pitchFamily="49" charset="0"/>
                <a:cs typeface="Courier New" panose="02070309020205020404" pitchFamily="49" charset="0"/>
              </a:rPr>
              <a:t>	List&lt;Integer&gt; lst2 = </a:t>
            </a:r>
            <a:r>
              <a:rPr lang="en-US" sz="1400" b="1" dirty="0" err="1">
                <a:latin typeface="Courier New" panose="02070309020205020404" pitchFamily="49" charset="0"/>
                <a:cs typeface="Courier New" panose="02070309020205020404" pitchFamily="49" charset="0"/>
              </a:rPr>
              <a:t>lst.stream</a:t>
            </a:r>
            <a:r>
              <a:rPr lang="en-US" sz="1400" b="1" dirty="0">
                <a:latin typeface="Courier New" panose="02070309020205020404" pitchFamily="49" charset="0"/>
                <a:cs typeface="Courier New" panose="02070309020205020404" pitchFamily="49" charset="0"/>
              </a:rPr>
              <a:t>().distinct().collect(</a:t>
            </a:r>
            <a:r>
              <a:rPr lang="en-US" sz="1400" b="1" dirty="0" err="1">
                <a:latin typeface="Courier New" panose="02070309020205020404" pitchFamily="49" charset="0"/>
                <a:cs typeface="Courier New" panose="02070309020205020404" pitchFamily="49" charset="0"/>
              </a:rPr>
              <a:t>Collectors.</a:t>
            </a:r>
            <a:r>
              <a:rPr lang="en-US" sz="1400" b="1" i="1" dirty="0" err="1">
                <a:latin typeface="Courier New" panose="02070309020205020404" pitchFamily="49" charset="0"/>
                <a:cs typeface="Courier New" panose="02070309020205020404" pitchFamily="49" charset="0"/>
              </a:rPr>
              <a:t>toList</a:t>
            </a:r>
            <a:r>
              <a:rPr lang="en-US" sz="1400" b="1" i="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lst.clear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lst.addAll</a:t>
            </a:r>
            <a:r>
              <a:rPr lang="en-US" sz="1400" b="1" dirty="0">
                <a:latin typeface="Courier New" panose="02070309020205020404" pitchFamily="49" charset="0"/>
                <a:cs typeface="Courier New" panose="02070309020205020404" pitchFamily="49" charset="0"/>
              </a:rPr>
              <a:t>(lst2);</a:t>
            </a:r>
          </a:p>
          <a:p>
            <a:r>
              <a:rPr lang="en-US" sz="1400" b="1" dirty="0">
                <a:latin typeface="Courier New" panose="02070309020205020404" pitchFamily="49" charset="0"/>
                <a:cs typeface="Courier New" panose="02070309020205020404" pitchFamily="49" charset="0"/>
              </a:rPr>
              <a:t>}</a:t>
            </a:r>
          </a:p>
          <a:p>
            <a:endParaRPr lang="en-US" sz="2400" b="1" strike="noStrike" spc="-1" dirty="0">
              <a:latin typeface="Arial"/>
            </a:endParaRPr>
          </a:p>
        </p:txBody>
      </p:sp>
    </p:spTree>
    <p:extLst>
      <p:ext uri="{BB962C8B-B14F-4D97-AF65-F5344CB8AC3E}">
        <p14:creationId xmlns:p14="http://schemas.microsoft.com/office/powerpoint/2010/main" val="133584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5</a:t>
            </a:r>
            <a:endParaRPr lang="en-US" sz="3300" b="0" strike="noStrike" spc="-1">
              <a:solidFill>
                <a:srgbClr val="000000"/>
              </a:solidFill>
              <a:latin typeface="Tahoma"/>
            </a:endParaRPr>
          </a:p>
        </p:txBody>
      </p:sp>
      <p:sp>
        <p:nvSpPr>
          <p:cNvPr id="207" name="TextShape 2"/>
          <p:cNvSpPr txBox="1"/>
          <p:nvPr/>
        </p:nvSpPr>
        <p:spPr>
          <a:xfrm>
            <a:off x="22680" y="1523880"/>
            <a:ext cx="9143640" cy="2437920"/>
          </a:xfrm>
          <a:prstGeom prst="rect">
            <a:avLst/>
          </a:prstGeom>
          <a:noFill/>
          <a:ln>
            <a:noFill/>
          </a:ln>
        </p:spPr>
        <p:txBody>
          <a:bodyPr/>
          <a:lstStyle/>
          <a:p>
            <a:pPr>
              <a:lnSpc>
                <a:spcPct val="80000"/>
              </a:lnSpc>
              <a:spcBef>
                <a:spcPts val="751"/>
              </a:spcBef>
            </a:pPr>
            <a:r>
              <a:rPr lang="en-US" sz="2400" b="1" strike="noStrike" spc="-1">
                <a:solidFill>
                  <a:srgbClr val="000000"/>
                </a:solidFill>
                <a:latin typeface="Courier New"/>
              </a:rPr>
              <a:t>private static void swap(int[] a, int i, int j) </a:t>
            </a:r>
            <a:br/>
            <a:endParaRPr lang="en-US" sz="2400" b="0" strike="noStrike" spc="-1">
              <a:solidFill>
                <a:srgbClr val="000000"/>
              </a:solidFill>
              <a:latin typeface="Calibri"/>
            </a:endParaRPr>
          </a:p>
          <a:p>
            <a:pPr>
              <a:lnSpc>
                <a:spcPct val="80000"/>
              </a:lnSpc>
              <a:spcBef>
                <a:spcPts val="751"/>
              </a:spcBef>
            </a:pPr>
            <a:r>
              <a:rPr lang="en-US" sz="2400" b="0" strike="noStrike" spc="-1">
                <a:solidFill>
                  <a:srgbClr val="FF0000"/>
                </a:solidFill>
                <a:latin typeface="Calibri"/>
              </a:rPr>
              <a:t>requires</a:t>
            </a:r>
            <a:r>
              <a:rPr lang="en-US" sz="2400" b="0" strike="noStrike" spc="-1">
                <a:solidFill>
                  <a:srgbClr val="000000"/>
                </a:solidFill>
                <a:latin typeface="Calibri"/>
              </a:rPr>
              <a:t>: ??</a:t>
            </a:r>
          </a:p>
          <a:p>
            <a:pPr>
              <a:lnSpc>
                <a:spcPct val="80000"/>
              </a:lnSpc>
              <a:spcBef>
                <a:spcPts val="751"/>
              </a:spcBef>
            </a:pPr>
            <a:r>
              <a:rPr lang="en-US" sz="2400" b="0" strike="noStrike" spc="-1">
                <a:solidFill>
                  <a:srgbClr val="FF0000"/>
                </a:solidFill>
                <a:latin typeface="Calibri"/>
              </a:rPr>
              <a:t>modifies</a:t>
            </a:r>
            <a:r>
              <a:rPr lang="en-US" sz="2400" b="0" strike="noStrike" spc="-1">
                <a:solidFill>
                  <a:srgbClr val="000000"/>
                </a:solidFill>
                <a:latin typeface="Calibri"/>
              </a:rPr>
              <a:t>: ?? </a:t>
            </a:r>
          </a:p>
          <a:p>
            <a:pPr>
              <a:lnSpc>
                <a:spcPct val="80000"/>
              </a:lnSpc>
              <a:spcBef>
                <a:spcPts val="751"/>
              </a:spcBef>
            </a:pPr>
            <a:r>
              <a:rPr lang="en-US" sz="2400" b="0" strike="noStrike" spc="-1">
                <a:solidFill>
                  <a:srgbClr val="FF0000"/>
                </a:solidFill>
                <a:latin typeface="Calibri"/>
              </a:rPr>
              <a:t>effects</a:t>
            </a:r>
            <a:r>
              <a:rPr lang="en-US" sz="2400" b="0" strike="noStrike" spc="-1">
                <a:solidFill>
                  <a:srgbClr val="000000"/>
                </a:solidFill>
                <a:latin typeface="Calibri"/>
              </a:rPr>
              <a:t>: ?? </a:t>
            </a:r>
          </a:p>
          <a:p>
            <a:pPr>
              <a:lnSpc>
                <a:spcPct val="80000"/>
              </a:lnSpc>
              <a:spcBef>
                <a:spcPts val="751"/>
              </a:spcBef>
            </a:pPr>
            <a:r>
              <a:rPr lang="en-US" sz="2400" b="0" strike="noStrike" spc="-1">
                <a:solidFill>
                  <a:srgbClr val="FF0000"/>
                </a:solidFill>
                <a:latin typeface="Calibri"/>
              </a:rPr>
              <a:t>returns</a:t>
            </a:r>
            <a:r>
              <a:rPr lang="en-US" sz="2400" b="0" strike="noStrike" spc="-1">
                <a:solidFill>
                  <a:srgbClr val="000000"/>
                </a:solidFill>
                <a:latin typeface="Calibri"/>
              </a:rPr>
              <a:t>: ??</a:t>
            </a:r>
          </a:p>
        </p:txBody>
      </p:sp>
      <p:sp>
        <p:nvSpPr>
          <p:cNvPr id="20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9" name="TextShape 4"/>
          <p:cNvSpPr txBox="1"/>
          <p:nvPr/>
        </p:nvSpPr>
        <p:spPr>
          <a:xfrm>
            <a:off x="6458040" y="6356520"/>
            <a:ext cx="2057040" cy="364680"/>
          </a:xfrm>
          <a:prstGeom prst="rect">
            <a:avLst/>
          </a:prstGeom>
          <a:noFill/>
          <a:ln>
            <a:noFill/>
          </a:ln>
        </p:spPr>
        <p:txBody>
          <a:bodyPr anchor="ctr"/>
          <a:lstStyle/>
          <a:p>
            <a:pPr algn="r">
              <a:lnSpc>
                <a:spcPct val="100000"/>
              </a:lnSpc>
            </a:pPr>
            <a:fld id="{9FB60F0D-2832-4820-9BC1-6ED4C1F63DB9}" type="slidenum">
              <a:rPr lang="en-US" sz="1400" b="0" strike="noStrike" spc="-1">
                <a:solidFill>
                  <a:srgbClr val="8B8B8B"/>
                </a:solidFill>
                <a:latin typeface="Tahoma"/>
                <a:ea typeface="MS PGothic"/>
              </a:rPr>
              <a:t>32</a:t>
            </a:fld>
            <a:endParaRPr lang="en-US" sz="1400" b="0" strike="noStrike" spc="-1">
              <a:latin typeface="Times New Roman"/>
            </a:endParaRPr>
          </a:p>
        </p:txBody>
      </p:sp>
      <p:sp>
        <p:nvSpPr>
          <p:cNvPr id="210" name="CustomShape 5"/>
          <p:cNvSpPr/>
          <p:nvPr/>
        </p:nvSpPr>
        <p:spPr>
          <a:xfrm>
            <a:off x="76320" y="4343400"/>
            <a:ext cx="9067320" cy="1735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1" strike="noStrike" spc="-1" dirty="0">
                <a:solidFill>
                  <a:srgbClr val="000000"/>
                </a:solidFill>
                <a:latin typeface="Courier New"/>
                <a:ea typeface="MS PGothic"/>
              </a:rPr>
              <a:t>static void swap(int[] a, int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int j) {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int </a:t>
            </a:r>
            <a:r>
              <a:rPr lang="en-US" sz="2400" b="1" strike="noStrike" spc="-1" dirty="0" err="1">
                <a:solidFill>
                  <a:srgbClr val="000000"/>
                </a:solidFill>
                <a:latin typeface="Courier New"/>
                <a:ea typeface="MS PGothic"/>
              </a:rPr>
              <a:t>tmp</a:t>
            </a:r>
            <a:r>
              <a:rPr lang="en-US" sz="2400" b="1" strike="noStrike" spc="-1" dirty="0">
                <a:solidFill>
                  <a:srgbClr val="000000"/>
                </a:solidFill>
                <a:latin typeface="Courier New"/>
                <a:ea typeface="MS PGothic"/>
              </a:rPr>
              <a:t> = a[j];</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a[j] = a[</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 </a:t>
            </a:r>
            <a:r>
              <a:rPr lang="en-US" sz="2400" b="1" strike="noStrike" spc="-1" dirty="0" err="1">
                <a:solidFill>
                  <a:srgbClr val="000000"/>
                </a:solidFill>
                <a:latin typeface="Courier New"/>
                <a:ea typeface="MS PGothic"/>
              </a:rPr>
              <a:t>tmp</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5</a:t>
            </a:r>
            <a:endParaRPr lang="en-US" sz="3300" b="0" strike="noStrike" spc="-1">
              <a:solidFill>
                <a:srgbClr val="000000"/>
              </a:solidFill>
              <a:latin typeface="Tahoma"/>
            </a:endParaRPr>
          </a:p>
        </p:txBody>
      </p:sp>
      <p:sp>
        <p:nvSpPr>
          <p:cNvPr id="207" name="TextShape 2"/>
          <p:cNvSpPr txBox="1"/>
          <p:nvPr/>
        </p:nvSpPr>
        <p:spPr>
          <a:xfrm>
            <a:off x="22680" y="1523880"/>
            <a:ext cx="9143640" cy="2437920"/>
          </a:xfrm>
          <a:prstGeom prst="rect">
            <a:avLst/>
          </a:prstGeom>
          <a:noFill/>
          <a:ln>
            <a:noFill/>
          </a:ln>
        </p:spPr>
        <p:txBody>
          <a:bodyPr/>
          <a:lstStyle/>
          <a:p>
            <a:pPr>
              <a:lnSpc>
                <a:spcPct val="80000"/>
              </a:lnSpc>
              <a:spcBef>
                <a:spcPts val="751"/>
              </a:spcBef>
            </a:pPr>
            <a:r>
              <a:rPr lang="en-US" sz="2400" b="1" strike="noStrike" spc="-1" dirty="0">
                <a:solidFill>
                  <a:srgbClr val="000000"/>
                </a:solidFill>
                <a:latin typeface="Courier New"/>
              </a:rPr>
              <a:t>private static void swap(int[] a, int </a:t>
            </a:r>
            <a:r>
              <a:rPr lang="en-US" sz="2400" b="1" strike="noStrike" spc="-1" dirty="0" err="1">
                <a:solidFill>
                  <a:srgbClr val="000000"/>
                </a:solidFill>
                <a:latin typeface="Courier New"/>
              </a:rPr>
              <a:t>i</a:t>
            </a:r>
            <a:r>
              <a:rPr lang="en-US" sz="2400" b="1" strike="noStrike" spc="-1" dirty="0">
                <a:solidFill>
                  <a:srgbClr val="000000"/>
                </a:solidFill>
                <a:latin typeface="Courier New"/>
              </a:rPr>
              <a:t>, int j) </a:t>
            </a:r>
            <a:br>
              <a:rPr dirty="0"/>
            </a:b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spc="-1" dirty="0">
                <a:solidFill>
                  <a:srgbClr val="000000"/>
                </a:solidFill>
                <a:latin typeface="Calibri"/>
              </a:rPr>
              <a:t>a</a:t>
            </a:r>
            <a:r>
              <a:rPr lang="en-US" sz="2400" b="0" strike="noStrike" spc="-1" dirty="0">
                <a:solidFill>
                  <a:srgbClr val="000000"/>
                </a:solidFill>
                <a:latin typeface="Calibri"/>
              </a:rPr>
              <a:t> non-null, 0 &lt;= </a:t>
            </a:r>
            <a:r>
              <a:rPr lang="en-US" sz="2400" b="0" strike="noStrike" spc="-1" dirty="0" err="1">
                <a:solidFill>
                  <a:srgbClr val="000000"/>
                </a:solidFill>
                <a:latin typeface="Calibri"/>
              </a:rPr>
              <a:t>i</a:t>
            </a:r>
            <a:r>
              <a:rPr lang="en-US" sz="2400" b="0" strike="noStrike" spc="-1" dirty="0">
                <a:solidFill>
                  <a:srgbClr val="000000"/>
                </a:solidFill>
                <a:latin typeface="Calibri"/>
              </a:rPr>
              <a:t>, j &lt;</a:t>
            </a:r>
            <a:r>
              <a:rPr lang="en-US" sz="2400" b="0" strike="noStrike" spc="-1" dirty="0" err="1">
                <a:solidFill>
                  <a:srgbClr val="000000"/>
                </a:solidFill>
                <a:latin typeface="Calibri"/>
              </a:rPr>
              <a:t>a.length</a:t>
            </a:r>
            <a:r>
              <a:rPr lang="en-US" sz="2400" b="0" strike="noStrike" spc="-1" dirty="0">
                <a:solidFill>
                  <a:srgbClr val="000000"/>
                </a:solidFill>
                <a:latin typeface="Calibri"/>
              </a:rPr>
              <a:t>() </a:t>
            </a:r>
          </a:p>
          <a:p>
            <a:pPr>
              <a:lnSpc>
                <a:spcPct val="80000"/>
              </a:lnSpc>
              <a:spcBef>
                <a:spcPts val="751"/>
              </a:spcBef>
            </a:pPr>
            <a:r>
              <a:rPr lang="en-US" sz="2400" b="0" strike="noStrike" spc="-1" dirty="0">
                <a:solidFill>
                  <a:srgbClr val="FF0000"/>
                </a:solidFill>
                <a:latin typeface="Calibri"/>
              </a:rPr>
              <a:t>modifies</a:t>
            </a:r>
            <a:r>
              <a:rPr lang="en-US" sz="2400" b="0" strike="noStrike" spc="-1" dirty="0">
                <a:solidFill>
                  <a:srgbClr val="000000"/>
                </a:solidFill>
                <a:latin typeface="Calibri"/>
              </a:rPr>
              <a:t>: a</a:t>
            </a:r>
          </a:p>
          <a:p>
            <a:pPr>
              <a:lnSpc>
                <a:spcPct val="80000"/>
              </a:lnSpc>
              <a:spcBef>
                <a:spcPts val="751"/>
              </a:spcBef>
            </a:pPr>
            <a:r>
              <a:rPr lang="en-US" sz="2400" b="0" strike="noStrike" spc="-1" dirty="0">
                <a:solidFill>
                  <a:srgbClr val="FF0000"/>
                </a:solidFill>
                <a:latin typeface="Calibri"/>
              </a:rPr>
              <a:t>effects</a:t>
            </a:r>
            <a:r>
              <a:rPr lang="en-US" sz="2400" b="0" strike="noStrike" spc="-1" dirty="0">
                <a:solidFill>
                  <a:srgbClr val="000000"/>
                </a:solidFill>
                <a:latin typeface="Calibri"/>
              </a:rPr>
              <a:t>: swaps </a:t>
            </a:r>
            <a:r>
              <a:rPr lang="en-US" sz="2400" b="0" strike="noStrike" spc="-1" dirty="0" err="1">
                <a:solidFill>
                  <a:srgbClr val="000000"/>
                </a:solidFill>
                <a:latin typeface="Calibri"/>
              </a:rPr>
              <a:t>i-th</a:t>
            </a:r>
            <a:r>
              <a:rPr lang="en-US" sz="2400" b="0" strike="noStrike" spc="-1" dirty="0">
                <a:solidFill>
                  <a:srgbClr val="000000"/>
                </a:solidFill>
                <a:latin typeface="Calibri"/>
              </a:rPr>
              <a:t> and j-</a:t>
            </a:r>
            <a:r>
              <a:rPr lang="en-US" sz="2400" b="0" strike="noStrike" spc="-1" dirty="0" err="1">
                <a:solidFill>
                  <a:srgbClr val="000000"/>
                </a:solidFill>
                <a:latin typeface="Calibri"/>
              </a:rPr>
              <a:t>th</a:t>
            </a:r>
            <a:r>
              <a:rPr lang="en-US" sz="2400" b="0" strike="noStrike" spc="-1" dirty="0">
                <a:solidFill>
                  <a:srgbClr val="000000"/>
                </a:solidFill>
                <a:latin typeface="Calibri"/>
              </a:rPr>
              <a:t> element of a</a:t>
            </a:r>
          </a:p>
          <a:p>
            <a:pPr>
              <a:lnSpc>
                <a:spcPct val="80000"/>
              </a:lnSpc>
              <a:spcBef>
                <a:spcPts val="751"/>
              </a:spcBef>
            </a:pPr>
            <a:r>
              <a:rPr lang="en-US" sz="2400" b="0" strike="noStrike" spc="-1" dirty="0">
                <a:solidFill>
                  <a:srgbClr val="FF0000"/>
                </a:solidFill>
                <a:latin typeface="Calibri"/>
              </a:rPr>
              <a:t>returns</a:t>
            </a:r>
            <a:r>
              <a:rPr lang="en-US" sz="2400" b="0" strike="noStrike" spc="-1" dirty="0">
                <a:solidFill>
                  <a:srgbClr val="000000"/>
                </a:solidFill>
                <a:latin typeface="Calibri"/>
              </a:rPr>
              <a:t>: </a:t>
            </a:r>
            <a:r>
              <a:rPr lang="en-US" sz="2400" spc="-1" dirty="0">
                <a:solidFill>
                  <a:srgbClr val="000000"/>
                </a:solidFill>
                <a:latin typeface="Calibri"/>
              </a:rPr>
              <a:t>none</a:t>
            </a:r>
            <a:endParaRPr lang="en-US" sz="2400" b="0" strike="noStrike" spc="-1" dirty="0">
              <a:solidFill>
                <a:srgbClr val="000000"/>
              </a:solidFill>
              <a:latin typeface="Calibri"/>
            </a:endParaRPr>
          </a:p>
        </p:txBody>
      </p:sp>
      <p:sp>
        <p:nvSpPr>
          <p:cNvPr id="20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9" name="TextShape 4"/>
          <p:cNvSpPr txBox="1"/>
          <p:nvPr/>
        </p:nvSpPr>
        <p:spPr>
          <a:xfrm>
            <a:off x="6458040" y="6356520"/>
            <a:ext cx="2057040" cy="364680"/>
          </a:xfrm>
          <a:prstGeom prst="rect">
            <a:avLst/>
          </a:prstGeom>
          <a:noFill/>
          <a:ln>
            <a:noFill/>
          </a:ln>
        </p:spPr>
        <p:txBody>
          <a:bodyPr anchor="ctr"/>
          <a:lstStyle/>
          <a:p>
            <a:pPr algn="r">
              <a:lnSpc>
                <a:spcPct val="100000"/>
              </a:lnSpc>
            </a:pPr>
            <a:fld id="{9FB60F0D-2832-4820-9BC1-6ED4C1F63DB9}" type="slidenum">
              <a:rPr lang="en-US" sz="1400" b="0" strike="noStrike" spc="-1">
                <a:solidFill>
                  <a:srgbClr val="8B8B8B"/>
                </a:solidFill>
                <a:latin typeface="Tahoma"/>
                <a:ea typeface="MS PGothic"/>
              </a:rPr>
              <a:t>33</a:t>
            </a:fld>
            <a:endParaRPr lang="en-US" sz="1400" b="0" strike="noStrike" spc="-1">
              <a:latin typeface="Times New Roman"/>
            </a:endParaRPr>
          </a:p>
        </p:txBody>
      </p:sp>
      <p:sp>
        <p:nvSpPr>
          <p:cNvPr id="210" name="CustomShape 5"/>
          <p:cNvSpPr/>
          <p:nvPr/>
        </p:nvSpPr>
        <p:spPr>
          <a:xfrm>
            <a:off x="76320" y="4343400"/>
            <a:ext cx="9067320" cy="1735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1" strike="noStrike" spc="-1" dirty="0">
                <a:solidFill>
                  <a:srgbClr val="000000"/>
                </a:solidFill>
                <a:latin typeface="Courier New"/>
                <a:ea typeface="MS PGothic"/>
              </a:rPr>
              <a:t>static void swap(int[] a, int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int j) {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int </a:t>
            </a:r>
            <a:r>
              <a:rPr lang="en-US" sz="2400" b="1" strike="noStrike" spc="-1" dirty="0" err="1">
                <a:solidFill>
                  <a:srgbClr val="000000"/>
                </a:solidFill>
                <a:latin typeface="Courier New"/>
                <a:ea typeface="MS PGothic"/>
              </a:rPr>
              <a:t>tmp</a:t>
            </a:r>
            <a:r>
              <a:rPr lang="en-US" sz="2400" b="1" strike="noStrike" spc="-1" dirty="0">
                <a:solidFill>
                  <a:srgbClr val="000000"/>
                </a:solidFill>
                <a:latin typeface="Courier New"/>
                <a:ea typeface="MS PGothic"/>
              </a:rPr>
              <a:t> = a[j];</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a[j] = a[</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 </a:t>
            </a:r>
            <a:r>
              <a:rPr lang="en-US" sz="2400" b="1" strike="noStrike" spc="-1" dirty="0" err="1">
                <a:solidFill>
                  <a:srgbClr val="000000"/>
                </a:solidFill>
                <a:latin typeface="Courier New"/>
                <a:ea typeface="MS PGothic"/>
              </a:rPr>
              <a:t>tmp</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Tree>
    <p:extLst>
      <p:ext uri="{BB962C8B-B14F-4D97-AF65-F5344CB8AC3E}">
        <p14:creationId xmlns:p14="http://schemas.microsoft.com/office/powerpoint/2010/main" val="320736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Example 5 – another way</a:t>
            </a:r>
            <a:endParaRPr lang="en-US" sz="3300" b="0" strike="noStrike" spc="-1" dirty="0">
              <a:solidFill>
                <a:srgbClr val="000000"/>
              </a:solidFill>
              <a:latin typeface="Tahoma"/>
            </a:endParaRPr>
          </a:p>
        </p:txBody>
      </p:sp>
      <p:sp>
        <p:nvSpPr>
          <p:cNvPr id="207" name="TextShape 2"/>
          <p:cNvSpPr txBox="1"/>
          <p:nvPr/>
        </p:nvSpPr>
        <p:spPr>
          <a:xfrm>
            <a:off x="22680" y="1523880"/>
            <a:ext cx="9143640" cy="2437920"/>
          </a:xfrm>
          <a:prstGeom prst="rect">
            <a:avLst/>
          </a:prstGeom>
          <a:noFill/>
          <a:ln>
            <a:noFill/>
          </a:ln>
        </p:spPr>
        <p:txBody>
          <a:bodyPr/>
          <a:lstStyle/>
          <a:p>
            <a:pPr>
              <a:lnSpc>
                <a:spcPct val="80000"/>
              </a:lnSpc>
              <a:spcBef>
                <a:spcPts val="751"/>
              </a:spcBef>
            </a:pPr>
            <a:r>
              <a:rPr lang="en-US" sz="2400" b="1" strike="noStrike" spc="-1" dirty="0">
                <a:solidFill>
                  <a:srgbClr val="000000"/>
                </a:solidFill>
                <a:latin typeface="Courier New"/>
              </a:rPr>
              <a:t>private static void swap(int[] a, int </a:t>
            </a:r>
            <a:r>
              <a:rPr lang="en-US" sz="2400" b="1" strike="noStrike" spc="-1" dirty="0" err="1">
                <a:solidFill>
                  <a:srgbClr val="000000"/>
                </a:solidFill>
                <a:latin typeface="Courier New"/>
              </a:rPr>
              <a:t>i</a:t>
            </a:r>
            <a:r>
              <a:rPr lang="en-US" sz="2400" b="1" strike="noStrike" spc="-1" dirty="0">
                <a:solidFill>
                  <a:srgbClr val="000000"/>
                </a:solidFill>
                <a:latin typeface="Courier New"/>
              </a:rPr>
              <a:t>, int j) </a:t>
            </a:r>
            <a:br>
              <a:rPr dirty="0"/>
            </a:b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requires</a:t>
            </a:r>
            <a:r>
              <a:rPr lang="en-US" sz="2400" b="0" strike="noStrike" spc="-1" dirty="0">
                <a:solidFill>
                  <a:srgbClr val="000000"/>
                </a:solidFill>
                <a:latin typeface="Calibri"/>
              </a:rPr>
              <a:t>: none</a:t>
            </a:r>
          </a:p>
          <a:p>
            <a:pPr>
              <a:lnSpc>
                <a:spcPct val="80000"/>
              </a:lnSpc>
              <a:spcBef>
                <a:spcPts val="751"/>
              </a:spcBef>
            </a:pPr>
            <a:r>
              <a:rPr lang="en-US" sz="2400" b="0" strike="noStrike" spc="-1" dirty="0">
                <a:solidFill>
                  <a:srgbClr val="FF0000"/>
                </a:solidFill>
                <a:latin typeface="Calibri"/>
              </a:rPr>
              <a:t>modifies</a:t>
            </a:r>
            <a:r>
              <a:rPr lang="en-US" sz="2400" b="0" strike="noStrike" spc="-1" dirty="0">
                <a:solidFill>
                  <a:srgbClr val="000000"/>
                </a:solidFill>
                <a:latin typeface="Calibri"/>
              </a:rPr>
              <a:t>: a</a:t>
            </a:r>
          </a:p>
          <a:p>
            <a:pPr>
              <a:lnSpc>
                <a:spcPct val="80000"/>
              </a:lnSpc>
              <a:spcBef>
                <a:spcPts val="751"/>
              </a:spcBef>
            </a:pPr>
            <a:r>
              <a:rPr lang="en-US" sz="2400" b="0" strike="noStrike" spc="-1" dirty="0">
                <a:solidFill>
                  <a:srgbClr val="FF0000"/>
                </a:solidFill>
                <a:latin typeface="Calibri"/>
              </a:rPr>
              <a:t>effects</a:t>
            </a:r>
            <a:r>
              <a:rPr lang="en-US" sz="2400" b="0" strike="noStrike" spc="-1" dirty="0">
                <a:solidFill>
                  <a:srgbClr val="000000"/>
                </a:solidFill>
                <a:latin typeface="Calibri"/>
              </a:rPr>
              <a:t>: swaps </a:t>
            </a:r>
            <a:r>
              <a:rPr lang="en-US" sz="2400" b="0" strike="noStrike" spc="-1" dirty="0" err="1">
                <a:solidFill>
                  <a:srgbClr val="000000"/>
                </a:solidFill>
                <a:latin typeface="Calibri"/>
              </a:rPr>
              <a:t>i-th</a:t>
            </a:r>
            <a:r>
              <a:rPr lang="en-US" sz="2400" b="0" strike="noStrike" spc="-1" dirty="0">
                <a:solidFill>
                  <a:srgbClr val="000000"/>
                </a:solidFill>
                <a:latin typeface="Calibri"/>
              </a:rPr>
              <a:t> and j-</a:t>
            </a:r>
            <a:r>
              <a:rPr lang="en-US" sz="2400" b="0" strike="noStrike" spc="-1" dirty="0" err="1">
                <a:solidFill>
                  <a:srgbClr val="000000"/>
                </a:solidFill>
                <a:latin typeface="Calibri"/>
              </a:rPr>
              <a:t>th</a:t>
            </a:r>
            <a:r>
              <a:rPr lang="en-US" sz="2400" b="0" strike="noStrike" spc="-1" dirty="0">
                <a:solidFill>
                  <a:srgbClr val="000000"/>
                </a:solidFill>
                <a:latin typeface="Calibri"/>
              </a:rPr>
              <a:t> element of a</a:t>
            </a:r>
          </a:p>
          <a:p>
            <a:pPr>
              <a:lnSpc>
                <a:spcPct val="80000"/>
              </a:lnSpc>
              <a:spcBef>
                <a:spcPts val="751"/>
              </a:spcBef>
            </a:pPr>
            <a:r>
              <a:rPr lang="en-US" sz="2400" b="0" strike="noStrike" spc="-1" dirty="0">
                <a:solidFill>
                  <a:srgbClr val="FF0000"/>
                </a:solidFill>
                <a:latin typeface="Calibri"/>
              </a:rPr>
              <a:t>returns</a:t>
            </a:r>
            <a:r>
              <a:rPr lang="en-US" sz="2400" b="0" strike="noStrike" spc="-1" dirty="0">
                <a:solidFill>
                  <a:srgbClr val="000000"/>
                </a:solidFill>
                <a:latin typeface="Calibri"/>
              </a:rPr>
              <a:t>: </a:t>
            </a:r>
            <a:r>
              <a:rPr lang="en-US" sz="2400" spc="-1" dirty="0">
                <a:solidFill>
                  <a:srgbClr val="000000"/>
                </a:solidFill>
                <a:latin typeface="Calibri"/>
              </a:rPr>
              <a:t>none</a:t>
            </a:r>
          </a:p>
          <a:p>
            <a:pPr>
              <a:lnSpc>
                <a:spcPct val="80000"/>
              </a:lnSpc>
              <a:spcBef>
                <a:spcPts val="751"/>
              </a:spcBef>
            </a:pPr>
            <a:r>
              <a:rPr lang="en-US" sz="2400" b="0" strike="noStrike" spc="-1" dirty="0">
                <a:solidFill>
                  <a:srgbClr val="FF0000"/>
                </a:solidFill>
                <a:latin typeface="Calibri"/>
              </a:rPr>
              <a:t>throws</a:t>
            </a:r>
            <a:r>
              <a:rPr lang="en-US" sz="2400" b="0" strike="noStrike" spc="-1" dirty="0">
                <a:solidFill>
                  <a:srgbClr val="000000"/>
                </a:solidFill>
                <a:latin typeface="Calibri"/>
              </a:rPr>
              <a:t>: </a:t>
            </a:r>
            <a:r>
              <a:rPr lang="en-US" sz="2400" spc="-1" dirty="0" err="1">
                <a:solidFill>
                  <a:srgbClr val="000000"/>
                </a:solidFill>
                <a:latin typeface="Calibri"/>
              </a:rPr>
              <a:t>NullPointerException</a:t>
            </a:r>
            <a:r>
              <a:rPr lang="en-US" sz="2400" spc="-1" dirty="0">
                <a:solidFill>
                  <a:srgbClr val="000000"/>
                </a:solidFill>
                <a:latin typeface="Calibri"/>
              </a:rPr>
              <a:t>, </a:t>
            </a:r>
            <a:r>
              <a:rPr lang="en-US" sz="2400" spc="-1" dirty="0" err="1">
                <a:solidFill>
                  <a:srgbClr val="000000"/>
                </a:solidFill>
                <a:latin typeface="Calibri"/>
              </a:rPr>
              <a:t>ArrayIndexOutOfBoundsException</a:t>
            </a:r>
            <a:endParaRPr lang="en-US" sz="2400" b="0" strike="noStrike" spc="-1" dirty="0">
              <a:solidFill>
                <a:srgbClr val="000000"/>
              </a:solidFill>
              <a:latin typeface="Calibri"/>
            </a:endParaRPr>
          </a:p>
        </p:txBody>
      </p:sp>
      <p:sp>
        <p:nvSpPr>
          <p:cNvPr id="20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9" name="TextShape 4"/>
          <p:cNvSpPr txBox="1"/>
          <p:nvPr/>
        </p:nvSpPr>
        <p:spPr>
          <a:xfrm>
            <a:off x="6458040" y="6356520"/>
            <a:ext cx="2057040" cy="364680"/>
          </a:xfrm>
          <a:prstGeom prst="rect">
            <a:avLst/>
          </a:prstGeom>
          <a:noFill/>
          <a:ln>
            <a:noFill/>
          </a:ln>
        </p:spPr>
        <p:txBody>
          <a:bodyPr anchor="ctr"/>
          <a:lstStyle/>
          <a:p>
            <a:pPr algn="r">
              <a:lnSpc>
                <a:spcPct val="100000"/>
              </a:lnSpc>
            </a:pPr>
            <a:fld id="{9FB60F0D-2832-4820-9BC1-6ED4C1F63DB9}" type="slidenum">
              <a:rPr lang="en-US" sz="1400" b="0" strike="noStrike" spc="-1">
                <a:solidFill>
                  <a:srgbClr val="8B8B8B"/>
                </a:solidFill>
                <a:latin typeface="Tahoma"/>
                <a:ea typeface="MS PGothic"/>
              </a:rPr>
              <a:t>34</a:t>
            </a:fld>
            <a:endParaRPr lang="en-US" sz="1400" b="0" strike="noStrike" spc="-1">
              <a:latin typeface="Times New Roman"/>
            </a:endParaRPr>
          </a:p>
        </p:txBody>
      </p:sp>
      <p:sp>
        <p:nvSpPr>
          <p:cNvPr id="210" name="CustomShape 5"/>
          <p:cNvSpPr/>
          <p:nvPr/>
        </p:nvSpPr>
        <p:spPr>
          <a:xfrm>
            <a:off x="76320" y="4343400"/>
            <a:ext cx="9067320" cy="17355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1" strike="noStrike" spc="-1" dirty="0">
                <a:solidFill>
                  <a:srgbClr val="000000"/>
                </a:solidFill>
                <a:latin typeface="Courier New"/>
                <a:ea typeface="MS PGothic"/>
              </a:rPr>
              <a:t>static void swap(int[] a, int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int j) {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int </a:t>
            </a:r>
            <a:r>
              <a:rPr lang="en-US" sz="2400" b="1" strike="noStrike" spc="-1" dirty="0" err="1">
                <a:solidFill>
                  <a:srgbClr val="000000"/>
                </a:solidFill>
                <a:latin typeface="Courier New"/>
                <a:ea typeface="MS PGothic"/>
              </a:rPr>
              <a:t>tmp</a:t>
            </a:r>
            <a:r>
              <a:rPr lang="en-US" sz="2400" b="1" strike="noStrike" spc="-1" dirty="0">
                <a:solidFill>
                  <a:srgbClr val="000000"/>
                </a:solidFill>
                <a:latin typeface="Courier New"/>
                <a:ea typeface="MS PGothic"/>
              </a:rPr>
              <a:t> = a[j];</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a[j] = a[</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 </a:t>
            </a:r>
            <a:r>
              <a:rPr lang="en-US" sz="2400" b="1" strike="noStrike" spc="-1" dirty="0" err="1">
                <a:solidFill>
                  <a:srgbClr val="000000"/>
                </a:solidFill>
                <a:latin typeface="Courier New"/>
                <a:ea typeface="MS PGothic"/>
              </a:rPr>
              <a:t>tmp</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Tree>
    <p:extLst>
      <p:ext uri="{BB962C8B-B14F-4D97-AF65-F5344CB8AC3E}">
        <p14:creationId xmlns:p14="http://schemas.microsoft.com/office/powerpoint/2010/main" val="1899411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6</a:t>
            </a:r>
            <a:endParaRPr lang="en-US" sz="3300" b="0" strike="noStrike" spc="-1">
              <a:solidFill>
                <a:srgbClr val="000000"/>
              </a:solidFill>
              <a:latin typeface="Tahoma"/>
            </a:endParaRPr>
          </a:p>
        </p:txBody>
      </p:sp>
      <p:sp>
        <p:nvSpPr>
          <p:cNvPr id="212"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a:solidFill>
                  <a:srgbClr val="000000"/>
                </a:solidFill>
                <a:latin typeface="Courier New"/>
              </a:rPr>
              <a:t>private static void selection(int[] a) </a:t>
            </a:r>
            <a:b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a:t>
            </a:r>
            <a:r>
              <a:rPr lang="en-US" sz="2400" b="0" strike="noStrike" spc="-1">
                <a:solidFill>
                  <a:srgbClr val="FF0000"/>
                </a:solidFill>
                <a:latin typeface="Calibri"/>
              </a:rPr>
              <a:t>requires</a:t>
            </a:r>
            <a:r>
              <a:rPr lang="en-US" sz="2400" b="0" strike="noStrike" spc="-1">
                <a:solidFill>
                  <a:srgbClr val="000000"/>
                </a:solidFill>
                <a:latin typeface="Calibri"/>
              </a:rPr>
              <a:t>: ?</a:t>
            </a: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FF0000"/>
                </a:solidFill>
                <a:latin typeface="Courier New"/>
              </a:rPr>
              <a:t> </a:t>
            </a:r>
            <a:r>
              <a:rPr lang="en-US" sz="2400" b="0" strike="noStrike" spc="-1">
                <a:solidFill>
                  <a:srgbClr val="FF0000"/>
                </a:solidFill>
                <a:latin typeface="Calibri"/>
              </a:rPr>
              <a:t>modifies</a:t>
            </a:r>
            <a:r>
              <a:rPr lang="en-US" sz="2400" b="0" strike="noStrike" spc="-1">
                <a:solidFill>
                  <a:srgbClr val="000000"/>
                </a:solidFill>
                <a:latin typeface="Calibri"/>
              </a:rPr>
              <a:t>: ? </a:t>
            </a:r>
          </a:p>
          <a:p>
            <a:pPr>
              <a:lnSpc>
                <a:spcPct val="80000"/>
              </a:lnSpc>
              <a:spcBef>
                <a:spcPts val="751"/>
              </a:spcBef>
            </a:pPr>
            <a:r>
              <a:rPr lang="en-US" sz="2400" b="0" strike="noStrike" spc="-1">
                <a:solidFill>
                  <a:srgbClr val="000000"/>
                </a:solidFill>
                <a:latin typeface="Calibri"/>
              </a:rPr>
              <a:t>  </a:t>
            </a:r>
            <a:r>
              <a:rPr lang="en-US" sz="2400" b="0" strike="noStrike" spc="-1">
                <a:solidFill>
                  <a:srgbClr val="FF0000"/>
                </a:solidFill>
                <a:latin typeface="Calibri"/>
              </a:rPr>
              <a:t>effects</a:t>
            </a:r>
            <a:r>
              <a:rPr lang="en-US" sz="2400" b="0" strike="noStrike" spc="-1">
                <a:solidFill>
                  <a:srgbClr val="000000"/>
                </a:solidFill>
                <a:latin typeface="Calibri"/>
              </a:rPr>
              <a:t>: ? </a:t>
            </a:r>
          </a:p>
          <a:p>
            <a:pPr>
              <a:lnSpc>
                <a:spcPct val="80000"/>
              </a:lnSpc>
              <a:spcBef>
                <a:spcPts val="751"/>
              </a:spcBef>
            </a:pPr>
            <a:r>
              <a:rPr lang="en-US" sz="2400" b="0" strike="noStrike" spc="-1">
                <a:solidFill>
                  <a:srgbClr val="FF0000"/>
                </a:solidFill>
                <a:latin typeface="Calibri"/>
              </a:rPr>
              <a:t>  returns</a:t>
            </a:r>
            <a:r>
              <a:rPr lang="en-US" sz="2400" b="0" strike="noStrike" spc="-1">
                <a:solidFill>
                  <a:srgbClr val="000000"/>
                </a:solidFill>
                <a:latin typeface="Calibri"/>
              </a:rPr>
              <a:t>: ?</a:t>
            </a:r>
          </a:p>
        </p:txBody>
      </p:sp>
      <p:sp>
        <p:nvSpPr>
          <p:cNvPr id="21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4" name="TextShape 4"/>
          <p:cNvSpPr txBox="1"/>
          <p:nvPr/>
        </p:nvSpPr>
        <p:spPr>
          <a:xfrm>
            <a:off x="6458040" y="6356520"/>
            <a:ext cx="2057040" cy="364680"/>
          </a:xfrm>
          <a:prstGeom prst="rect">
            <a:avLst/>
          </a:prstGeom>
          <a:noFill/>
          <a:ln>
            <a:noFill/>
          </a:ln>
        </p:spPr>
        <p:txBody>
          <a:bodyPr anchor="ctr"/>
          <a:lstStyle/>
          <a:p>
            <a:pPr algn="r">
              <a:lnSpc>
                <a:spcPct val="100000"/>
              </a:lnSpc>
            </a:pPr>
            <a:fld id="{CA837E61-9D34-42DE-AF43-821DD0597F1C}" type="slidenum">
              <a:rPr lang="en-US" sz="1400" b="0" strike="noStrike" spc="-1">
                <a:solidFill>
                  <a:srgbClr val="8B8B8B"/>
                </a:solidFill>
                <a:latin typeface="Tahoma"/>
                <a:ea typeface="MS PGothic"/>
              </a:rPr>
              <a:t>35</a:t>
            </a:fld>
            <a:endParaRPr lang="en-US" sz="1400" b="0" strike="noStrike" spc="-1">
              <a:latin typeface="Times New Roman"/>
            </a:endParaRPr>
          </a:p>
        </p:txBody>
      </p:sp>
      <p:sp>
        <p:nvSpPr>
          <p:cNvPr id="215" name="CustomShape 5"/>
          <p:cNvSpPr/>
          <p:nvPr/>
        </p:nvSpPr>
        <p:spPr>
          <a:xfrm>
            <a:off x="76320" y="3962520"/>
            <a:ext cx="9067320" cy="2721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1" strike="noStrike" spc="-1" dirty="0">
                <a:solidFill>
                  <a:srgbClr val="000000"/>
                </a:solidFill>
                <a:latin typeface="Courier New"/>
                <a:ea typeface="MS PGothic"/>
              </a:rPr>
              <a:t>static void selection(int[] a) {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for (int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 0;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&lt; </a:t>
            </a:r>
            <a:r>
              <a:rPr lang="en-US" sz="2400" b="1" strike="noStrike" spc="-1" dirty="0" err="1">
                <a:solidFill>
                  <a:srgbClr val="000000"/>
                </a:solidFill>
                <a:latin typeface="Courier New"/>
                <a:ea typeface="MS PGothic"/>
              </a:rPr>
              <a:t>a.length</a:t>
            </a:r>
            <a:r>
              <a:rPr lang="en-US" sz="2400" b="1" strike="noStrike" spc="-1" dirty="0">
                <a:solidFill>
                  <a:srgbClr val="000000"/>
                </a:solidFill>
                <a:latin typeface="Courier New"/>
                <a:ea typeface="MS PGothic"/>
              </a:rPr>
              <a: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int min =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for (int j = i+1; j &lt; </a:t>
            </a:r>
            <a:r>
              <a:rPr lang="en-US" sz="2400" b="1" strike="noStrike" spc="-1" dirty="0" err="1">
                <a:solidFill>
                  <a:srgbClr val="000000"/>
                </a:solidFill>
                <a:latin typeface="Courier New"/>
                <a:ea typeface="MS PGothic"/>
              </a:rPr>
              <a:t>a.length</a:t>
            </a:r>
            <a:r>
              <a:rPr lang="en-US" sz="2400" b="1" strike="noStrike" spc="-1" dirty="0">
                <a:solidFill>
                  <a:srgbClr val="000000"/>
                </a:solidFill>
                <a:latin typeface="Courier New"/>
                <a:ea typeface="MS PGothic"/>
              </a:rPr>
              <a:t>; </a:t>
            </a:r>
            <a:r>
              <a:rPr lang="en-US" sz="2400" b="1" strike="noStrike" spc="-1" dirty="0" err="1">
                <a:solidFill>
                  <a:srgbClr val="000000"/>
                </a:solidFill>
                <a:latin typeface="Courier New"/>
                <a:ea typeface="MS PGothic"/>
              </a:rPr>
              <a:t>j++</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if (a[j] &lt; a[min]) min = j;</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swap(a,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min);</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6</a:t>
            </a:r>
            <a:endParaRPr lang="en-US" sz="3300" b="0" strike="noStrike" spc="-1">
              <a:solidFill>
                <a:srgbClr val="000000"/>
              </a:solidFill>
              <a:latin typeface="Tahoma"/>
            </a:endParaRPr>
          </a:p>
        </p:txBody>
      </p:sp>
      <p:sp>
        <p:nvSpPr>
          <p:cNvPr id="212" name="TextShape 2"/>
          <p:cNvSpPr txBox="1"/>
          <p:nvPr/>
        </p:nvSpPr>
        <p:spPr>
          <a:xfrm>
            <a:off x="0" y="1523880"/>
            <a:ext cx="9143640" cy="2437920"/>
          </a:xfrm>
          <a:prstGeom prst="rect">
            <a:avLst/>
          </a:prstGeom>
          <a:noFill/>
          <a:ln>
            <a:noFill/>
          </a:ln>
        </p:spPr>
        <p:txBody>
          <a:bodyPr/>
          <a:lstStyle/>
          <a:p>
            <a:pPr>
              <a:lnSpc>
                <a:spcPct val="80000"/>
              </a:lnSpc>
              <a:spcBef>
                <a:spcPts val="751"/>
              </a:spcBef>
            </a:pPr>
            <a:r>
              <a:rPr lang="en-US" sz="2400" b="1" strike="noStrike" spc="-1" dirty="0">
                <a:solidFill>
                  <a:srgbClr val="000000"/>
                </a:solidFill>
                <a:latin typeface="Courier New"/>
              </a:rPr>
              <a:t>private static void selection(int[] a) </a:t>
            </a:r>
            <a:br>
              <a:rPr dirty="0"/>
            </a:b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000000"/>
                </a:solidFill>
                <a:latin typeface="Courier New"/>
              </a:rPr>
              <a:t> </a:t>
            </a: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spc="-1" dirty="0">
                <a:solidFill>
                  <a:srgbClr val="000000"/>
                </a:solidFill>
                <a:latin typeface="Calibri"/>
              </a:rPr>
              <a:t>a non-null</a:t>
            </a:r>
            <a:endParaRPr lang="en-US" sz="2400" b="0" strike="noStrike" spc="-1" dirty="0">
              <a:solidFill>
                <a:srgbClr val="000000"/>
              </a:solidFill>
              <a:latin typeface="Calibri"/>
            </a:endParaRPr>
          </a:p>
          <a:p>
            <a:pPr>
              <a:lnSpc>
                <a:spcPct val="80000"/>
              </a:lnSpc>
              <a:spcBef>
                <a:spcPts val="751"/>
              </a:spcBef>
            </a:pPr>
            <a:r>
              <a:rPr lang="en-US" sz="2400" b="1" strike="noStrike" spc="-1" dirty="0">
                <a:solidFill>
                  <a:srgbClr val="FF0000"/>
                </a:solidFill>
                <a:latin typeface="Courier New"/>
              </a:rPr>
              <a:t> </a:t>
            </a:r>
            <a:r>
              <a:rPr lang="en-US" sz="2400" b="0" strike="noStrike" spc="-1" dirty="0">
                <a:solidFill>
                  <a:srgbClr val="FF0000"/>
                </a:solidFill>
                <a:latin typeface="Calibri"/>
              </a:rPr>
              <a:t>modifies</a:t>
            </a:r>
            <a:r>
              <a:rPr lang="en-US" sz="2400" b="0" strike="noStrike" spc="-1" dirty="0">
                <a:solidFill>
                  <a:srgbClr val="000000"/>
                </a:solidFill>
                <a:latin typeface="Calibri"/>
              </a:rPr>
              <a:t>: </a:t>
            </a:r>
            <a:r>
              <a:rPr lang="en-US" sz="2400" spc="-1" dirty="0">
                <a:solidFill>
                  <a:srgbClr val="000000"/>
                </a:solidFill>
                <a:latin typeface="Calibri"/>
              </a:rPr>
              <a:t>a</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effects</a:t>
            </a:r>
            <a:r>
              <a:rPr lang="en-US" sz="2400" b="0" strike="noStrike" spc="-1" dirty="0">
                <a:solidFill>
                  <a:srgbClr val="000000"/>
                </a:solidFill>
                <a:latin typeface="Calibri"/>
              </a:rPr>
              <a:t>: </a:t>
            </a:r>
            <a:r>
              <a:rPr lang="en-US" sz="2400" spc="-1" dirty="0">
                <a:solidFill>
                  <a:srgbClr val="000000"/>
                </a:solidFill>
                <a:latin typeface="Calibri"/>
              </a:rPr>
              <a:t>a is sorted; a[i-1] &lt;= a[</a:t>
            </a:r>
            <a:r>
              <a:rPr lang="en-US" sz="2400" spc="-1" dirty="0" err="1">
                <a:solidFill>
                  <a:srgbClr val="000000"/>
                </a:solidFill>
                <a:latin typeface="Calibri"/>
              </a:rPr>
              <a:t>i</a:t>
            </a:r>
            <a:r>
              <a:rPr lang="en-US" sz="2400" spc="-1" dirty="0">
                <a:solidFill>
                  <a:srgbClr val="000000"/>
                </a:solidFill>
                <a:latin typeface="Calibri"/>
              </a:rPr>
              <a:t>] for 0 &lt; </a:t>
            </a:r>
            <a:r>
              <a:rPr lang="en-US" sz="2400" spc="-1" dirty="0" err="1">
                <a:solidFill>
                  <a:srgbClr val="000000"/>
                </a:solidFill>
                <a:latin typeface="Calibri"/>
              </a:rPr>
              <a:t>i</a:t>
            </a:r>
            <a:r>
              <a:rPr lang="en-US" sz="2400" spc="-1" dirty="0">
                <a:solidFill>
                  <a:srgbClr val="000000"/>
                </a:solidFill>
                <a:latin typeface="Calibri"/>
              </a:rPr>
              <a:t> &lt; </a:t>
            </a:r>
            <a:r>
              <a:rPr lang="en-US" sz="2400" spc="-1" dirty="0" err="1">
                <a:solidFill>
                  <a:srgbClr val="000000"/>
                </a:solidFill>
                <a:latin typeface="Calibri"/>
              </a:rPr>
              <a:t>a.length</a:t>
            </a:r>
            <a:r>
              <a:rPr lang="en-US" sz="2400" spc="-1" dirty="0">
                <a:solidFill>
                  <a:srgbClr val="000000"/>
                </a:solidFill>
                <a:latin typeface="Calibri"/>
              </a:rPr>
              <a:t>;</a:t>
            </a:r>
            <a:endParaRPr lang="en-US" sz="2400" b="0" strike="noStrike" spc="-1" dirty="0">
              <a:solidFill>
                <a:srgbClr val="000000"/>
              </a:solidFill>
              <a:latin typeface="Calibri"/>
            </a:endParaRPr>
          </a:p>
          <a:p>
            <a:pPr>
              <a:lnSpc>
                <a:spcPct val="80000"/>
              </a:lnSpc>
              <a:spcBef>
                <a:spcPts val="751"/>
              </a:spcBef>
            </a:pPr>
            <a:r>
              <a:rPr lang="en-US" sz="2400" b="0" strike="noStrike" spc="-1" dirty="0">
                <a:solidFill>
                  <a:srgbClr val="FF0000"/>
                </a:solidFill>
                <a:latin typeface="Calibri"/>
              </a:rPr>
              <a:t>  returns</a:t>
            </a:r>
            <a:r>
              <a:rPr lang="en-US" sz="2400" b="0" strike="noStrike" spc="-1" dirty="0">
                <a:solidFill>
                  <a:srgbClr val="000000"/>
                </a:solidFill>
                <a:latin typeface="Calibri"/>
              </a:rPr>
              <a:t>: none</a:t>
            </a:r>
          </a:p>
        </p:txBody>
      </p:sp>
      <p:sp>
        <p:nvSpPr>
          <p:cNvPr id="21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4" name="TextShape 4"/>
          <p:cNvSpPr txBox="1"/>
          <p:nvPr/>
        </p:nvSpPr>
        <p:spPr>
          <a:xfrm>
            <a:off x="6458040" y="6356520"/>
            <a:ext cx="2057040" cy="364680"/>
          </a:xfrm>
          <a:prstGeom prst="rect">
            <a:avLst/>
          </a:prstGeom>
          <a:noFill/>
          <a:ln>
            <a:noFill/>
          </a:ln>
        </p:spPr>
        <p:txBody>
          <a:bodyPr anchor="ctr"/>
          <a:lstStyle/>
          <a:p>
            <a:pPr algn="r">
              <a:lnSpc>
                <a:spcPct val="100000"/>
              </a:lnSpc>
            </a:pPr>
            <a:fld id="{CA837E61-9D34-42DE-AF43-821DD0597F1C}" type="slidenum">
              <a:rPr lang="en-US" sz="1400" b="0" strike="noStrike" spc="-1">
                <a:solidFill>
                  <a:srgbClr val="8B8B8B"/>
                </a:solidFill>
                <a:latin typeface="Tahoma"/>
                <a:ea typeface="MS PGothic"/>
              </a:rPr>
              <a:t>36</a:t>
            </a:fld>
            <a:endParaRPr lang="en-US" sz="1400" b="0" strike="noStrike" spc="-1">
              <a:latin typeface="Times New Roman"/>
            </a:endParaRPr>
          </a:p>
        </p:txBody>
      </p:sp>
      <p:sp>
        <p:nvSpPr>
          <p:cNvPr id="215" name="CustomShape 5"/>
          <p:cNvSpPr/>
          <p:nvPr/>
        </p:nvSpPr>
        <p:spPr>
          <a:xfrm>
            <a:off x="76320" y="3962520"/>
            <a:ext cx="9067320" cy="2721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en-US" sz="2400" b="1" strike="noStrike" spc="-1" dirty="0">
                <a:solidFill>
                  <a:srgbClr val="000000"/>
                </a:solidFill>
                <a:latin typeface="Courier New"/>
                <a:ea typeface="MS PGothic"/>
              </a:rPr>
              <a:t>static void selection(int[] a) {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for (int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 0;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&lt; </a:t>
            </a:r>
            <a:r>
              <a:rPr lang="en-US" sz="2400" b="1" strike="noStrike" spc="-1" dirty="0" err="1">
                <a:solidFill>
                  <a:srgbClr val="000000"/>
                </a:solidFill>
                <a:latin typeface="Courier New"/>
                <a:ea typeface="MS PGothic"/>
              </a:rPr>
              <a:t>a.length</a:t>
            </a:r>
            <a:r>
              <a:rPr lang="en-US" sz="2400" b="1" strike="noStrike" spc="-1" dirty="0">
                <a:solidFill>
                  <a:srgbClr val="000000"/>
                </a:solidFill>
                <a:latin typeface="Courier New"/>
                <a:ea typeface="MS PGothic"/>
              </a:rPr>
              <a:t>;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int min =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for (int j = i+1; j &lt; </a:t>
            </a:r>
            <a:r>
              <a:rPr lang="en-US" sz="2400" b="1" strike="noStrike" spc="-1" dirty="0" err="1">
                <a:solidFill>
                  <a:srgbClr val="000000"/>
                </a:solidFill>
                <a:latin typeface="Courier New"/>
                <a:ea typeface="MS PGothic"/>
              </a:rPr>
              <a:t>a.length</a:t>
            </a:r>
            <a:r>
              <a:rPr lang="en-US" sz="2400" b="1" strike="noStrike" spc="-1" dirty="0">
                <a:solidFill>
                  <a:srgbClr val="000000"/>
                </a:solidFill>
                <a:latin typeface="Courier New"/>
                <a:ea typeface="MS PGothic"/>
              </a:rPr>
              <a:t>; </a:t>
            </a:r>
            <a:r>
              <a:rPr lang="en-US" sz="2400" b="1" strike="noStrike" spc="-1" dirty="0" err="1">
                <a:solidFill>
                  <a:srgbClr val="000000"/>
                </a:solidFill>
                <a:latin typeface="Courier New"/>
                <a:ea typeface="MS PGothic"/>
              </a:rPr>
              <a:t>j++</a:t>
            </a:r>
            <a:r>
              <a:rPr lang="en-US" sz="2400" b="1" strike="noStrike" spc="-1" dirty="0">
                <a:solidFill>
                  <a:srgbClr val="000000"/>
                </a:solidFill>
                <a:latin typeface="Courier New"/>
                <a:ea typeface="MS PGothic"/>
              </a:rPr>
              <a:t>)</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if (a[j] &lt; a[min]) min = j;</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swap(a, </a:t>
            </a:r>
            <a:r>
              <a:rPr lang="en-US" sz="2400" b="1" strike="noStrike" spc="-1" dirty="0" err="1">
                <a:solidFill>
                  <a:srgbClr val="000000"/>
                </a:solidFill>
                <a:latin typeface="Courier New"/>
                <a:ea typeface="MS PGothic"/>
              </a:rPr>
              <a:t>i</a:t>
            </a:r>
            <a:r>
              <a:rPr lang="en-US" sz="2400" b="1" strike="noStrike" spc="-1" dirty="0">
                <a:solidFill>
                  <a:srgbClr val="000000"/>
                </a:solidFill>
                <a:latin typeface="Courier New"/>
                <a:ea typeface="MS PGothic"/>
              </a:rPr>
              <a:t>, min);</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9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Tree>
    <p:extLst>
      <p:ext uri="{BB962C8B-B14F-4D97-AF65-F5344CB8AC3E}">
        <p14:creationId xmlns:p14="http://schemas.microsoft.com/office/powerpoint/2010/main" val="415606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Javadoc for </a:t>
            </a:r>
            <a:r>
              <a:rPr lang="en-US" sz="3300" b="0" strike="noStrike" spc="-1" dirty="0" err="1">
                <a:solidFill>
                  <a:srgbClr val="000000"/>
                </a:solidFill>
                <a:latin typeface="Calibri Light"/>
              </a:rPr>
              <a:t>java.util.Arrays</a:t>
            </a:r>
            <a:r>
              <a:rPr lang="en-US" sz="3300" spc="-1" dirty="0" err="1">
                <a:solidFill>
                  <a:srgbClr val="000000"/>
                </a:solidFill>
                <a:latin typeface="Calibri Light"/>
              </a:rPr>
              <a:t>.</a:t>
            </a:r>
            <a:r>
              <a:rPr lang="en-US" sz="3300" b="0" strike="noStrike" spc="-1" dirty="0" err="1">
                <a:solidFill>
                  <a:srgbClr val="000000"/>
                </a:solidFill>
                <a:latin typeface="Calibri Light"/>
              </a:rPr>
              <a:t>binarySearch</a:t>
            </a:r>
            <a:endParaRPr lang="en-US" sz="3300" b="0" strike="noStrike" spc="-1" dirty="0">
              <a:solidFill>
                <a:srgbClr val="000000"/>
              </a:solidFill>
              <a:latin typeface="Tahoma"/>
            </a:endParaRPr>
          </a:p>
        </p:txBody>
      </p:sp>
      <p:sp>
        <p:nvSpPr>
          <p:cNvPr id="217" name="TextShape 2"/>
          <p:cNvSpPr txBox="1"/>
          <p:nvPr/>
        </p:nvSpPr>
        <p:spPr>
          <a:xfrm>
            <a:off x="228600" y="1600200"/>
            <a:ext cx="8915040" cy="4532040"/>
          </a:xfrm>
          <a:prstGeom prst="rect">
            <a:avLst/>
          </a:prstGeom>
          <a:noFill/>
          <a:ln>
            <a:noFill/>
          </a:ln>
        </p:spPr>
        <p:txBody>
          <a:bodyPr/>
          <a:lstStyle/>
          <a:p>
            <a:pPr>
              <a:lnSpc>
                <a:spcPct val="100000"/>
              </a:lnSpc>
              <a:spcBef>
                <a:spcPts val="751"/>
              </a:spcBef>
            </a:pPr>
            <a:r>
              <a:rPr lang="en-US" sz="2400" b="1" strike="noStrike" spc="-1" dirty="0">
                <a:solidFill>
                  <a:srgbClr val="000000"/>
                </a:solidFill>
                <a:latin typeface="Courier New"/>
              </a:rPr>
              <a:t>public static int </a:t>
            </a:r>
            <a:r>
              <a:rPr lang="en-US" sz="2400" b="1" strike="noStrike" spc="-1" dirty="0" err="1">
                <a:solidFill>
                  <a:srgbClr val="000000"/>
                </a:solidFill>
                <a:latin typeface="Courier New"/>
              </a:rPr>
              <a:t>binarySearch</a:t>
            </a:r>
            <a:r>
              <a:rPr lang="en-US" sz="2400" b="1" strike="noStrike" spc="-1" dirty="0">
                <a:solidFill>
                  <a:srgbClr val="000000"/>
                </a:solidFill>
                <a:latin typeface="Courier New"/>
              </a:rPr>
              <a:t>(int[] </a:t>
            </a:r>
            <a:r>
              <a:rPr lang="en-US" sz="2400" b="1" strike="noStrike" spc="-1" dirty="0" err="1">
                <a:solidFill>
                  <a:srgbClr val="000000"/>
                </a:solidFill>
                <a:latin typeface="Courier New"/>
              </a:rPr>
              <a:t>a,int</a:t>
            </a:r>
            <a:r>
              <a:rPr lang="en-US" sz="2400" b="1" strike="noStrike" spc="-1" dirty="0">
                <a:solidFill>
                  <a:srgbClr val="000000"/>
                </a:solidFill>
                <a:latin typeface="Courier New"/>
              </a:rPr>
              <a:t> key)</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rPr>
              <a:t>Searches the specified array of </a:t>
            </a:r>
            <a:r>
              <a:rPr lang="en-US" sz="2400" b="0" strike="noStrike" spc="-1" dirty="0" err="1">
                <a:solidFill>
                  <a:srgbClr val="000000"/>
                </a:solidFill>
                <a:latin typeface="Calibri"/>
              </a:rPr>
              <a:t>ints</a:t>
            </a:r>
            <a:r>
              <a:rPr lang="en-US" sz="2400" b="0" strike="noStrike" spc="-1" dirty="0">
                <a:solidFill>
                  <a:srgbClr val="000000"/>
                </a:solidFill>
                <a:latin typeface="Calibri"/>
              </a:rPr>
              <a:t> for the specified value using the binary search algorithm. The array must be sorted (as by the sort(int[]) method) prior to making this call. If it is not sorted, the results are undefined. If the array contains multiple elements with the specified value, there is no guarantee which one will be found. </a:t>
            </a: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rPr>
              <a:t>Parameters:</a:t>
            </a:r>
          </a:p>
          <a:p>
            <a:pPr>
              <a:lnSpc>
                <a:spcPct val="100000"/>
              </a:lnSpc>
              <a:spcBef>
                <a:spcPts val="751"/>
              </a:spcBef>
            </a:pPr>
            <a:r>
              <a:rPr lang="en-US" sz="2400" b="0" strike="noStrike" spc="-1" dirty="0">
                <a:solidFill>
                  <a:srgbClr val="000000"/>
                </a:solidFill>
                <a:latin typeface="Calibri"/>
              </a:rPr>
              <a:t>  </a:t>
            </a:r>
            <a:r>
              <a:rPr lang="en-US" sz="2400" b="1" strike="noStrike" spc="-1" dirty="0">
                <a:solidFill>
                  <a:srgbClr val="000000"/>
                </a:solidFill>
                <a:latin typeface="Courier New"/>
              </a:rPr>
              <a:t>a</a:t>
            </a:r>
            <a:r>
              <a:rPr lang="en-US" sz="2400" b="0" strike="noStrike" spc="-1" dirty="0">
                <a:solidFill>
                  <a:srgbClr val="000000"/>
                </a:solidFill>
                <a:latin typeface="Calibri"/>
              </a:rPr>
              <a:t> - the array to be searched.</a:t>
            </a:r>
          </a:p>
          <a:p>
            <a:pPr>
              <a:lnSpc>
                <a:spcPct val="100000"/>
              </a:lnSpc>
              <a:spcBef>
                <a:spcPts val="751"/>
              </a:spcBef>
            </a:pPr>
            <a:r>
              <a:rPr lang="en-US" sz="2400" b="0" strike="noStrike" spc="-1" dirty="0">
                <a:solidFill>
                  <a:srgbClr val="000000"/>
                </a:solidFill>
                <a:latin typeface="Calibri"/>
              </a:rPr>
              <a:t>  </a:t>
            </a:r>
            <a:r>
              <a:rPr lang="en-US" sz="2400" b="1" strike="noStrike" spc="-1" dirty="0">
                <a:solidFill>
                  <a:srgbClr val="000000"/>
                </a:solidFill>
                <a:latin typeface="Courier New"/>
              </a:rPr>
              <a:t>key</a:t>
            </a:r>
            <a:r>
              <a:rPr lang="en-US" sz="2400" b="0" strike="noStrike" spc="-1" dirty="0">
                <a:solidFill>
                  <a:srgbClr val="000000"/>
                </a:solidFill>
                <a:latin typeface="Calibri"/>
              </a:rPr>
              <a:t> - the value to be searched for. </a:t>
            </a:r>
          </a:p>
          <a:p>
            <a:pPr>
              <a:lnSpc>
                <a:spcPct val="100000"/>
              </a:lnSpc>
              <a:spcBef>
                <a:spcPts val="751"/>
              </a:spcBef>
            </a:pPr>
            <a:endParaRPr lang="en-US" sz="2400" b="0" strike="noStrike" spc="-1" dirty="0">
              <a:solidFill>
                <a:srgbClr val="000000"/>
              </a:solidFill>
              <a:latin typeface="Calibri"/>
            </a:endParaRPr>
          </a:p>
        </p:txBody>
      </p:sp>
      <p:sp>
        <p:nvSpPr>
          <p:cNvPr id="21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9" name="TextShape 4"/>
          <p:cNvSpPr txBox="1"/>
          <p:nvPr/>
        </p:nvSpPr>
        <p:spPr>
          <a:xfrm>
            <a:off x="6458040" y="6356520"/>
            <a:ext cx="2057040" cy="364680"/>
          </a:xfrm>
          <a:prstGeom prst="rect">
            <a:avLst/>
          </a:prstGeom>
          <a:noFill/>
          <a:ln>
            <a:noFill/>
          </a:ln>
        </p:spPr>
        <p:txBody>
          <a:bodyPr anchor="ctr"/>
          <a:lstStyle/>
          <a:p>
            <a:pPr algn="r">
              <a:lnSpc>
                <a:spcPct val="100000"/>
              </a:lnSpc>
            </a:pPr>
            <a:fld id="{B589FFBC-3678-4578-B073-EB1ADCE33935}" type="slidenum">
              <a:rPr lang="en-US" sz="1400" b="0" strike="noStrike" spc="-1">
                <a:solidFill>
                  <a:srgbClr val="8B8B8B"/>
                </a:solidFill>
                <a:latin typeface="Tahoma"/>
                <a:ea typeface="MS PGothic"/>
              </a:rPr>
              <a:t>37</a:t>
            </a:fld>
            <a:endParaRPr lang="en-US" sz="1400" b="0" strike="noStrike" spc="-1">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Javadoc for </a:t>
            </a:r>
            <a:r>
              <a:rPr lang="en-US" sz="3300" b="0" strike="noStrike" spc="-1" dirty="0" err="1">
                <a:solidFill>
                  <a:srgbClr val="000000"/>
                </a:solidFill>
                <a:latin typeface="Calibri Light"/>
              </a:rPr>
              <a:t>java.util.Arrays.binarySearch</a:t>
            </a:r>
            <a:endParaRPr lang="en-US" sz="3300" b="0" strike="noStrike" spc="-1" dirty="0">
              <a:solidFill>
                <a:srgbClr val="000000"/>
              </a:solidFill>
              <a:latin typeface="Tahoma"/>
            </a:endParaRPr>
          </a:p>
        </p:txBody>
      </p:sp>
      <p:sp>
        <p:nvSpPr>
          <p:cNvPr id="221" name="TextShape 2"/>
          <p:cNvSpPr txBox="1"/>
          <p:nvPr/>
        </p:nvSpPr>
        <p:spPr>
          <a:xfrm>
            <a:off x="228600" y="1600200"/>
            <a:ext cx="8915040" cy="4532040"/>
          </a:xfrm>
          <a:prstGeom prst="rect">
            <a:avLst/>
          </a:prstGeom>
          <a:noFill/>
          <a:ln>
            <a:noFill/>
          </a:ln>
        </p:spPr>
        <p:txBody>
          <a:bodyPr/>
          <a:lstStyle/>
          <a:p>
            <a:pPr>
              <a:lnSpc>
                <a:spcPct val="100000"/>
              </a:lnSpc>
              <a:spcBef>
                <a:spcPts val="751"/>
              </a:spcBef>
            </a:pPr>
            <a:r>
              <a:rPr lang="en-US" sz="2400" b="0" strike="noStrike" spc="-1">
                <a:solidFill>
                  <a:srgbClr val="000000"/>
                </a:solidFill>
                <a:latin typeface="Calibri"/>
              </a:rPr>
              <a:t>Returns:</a:t>
            </a:r>
          </a:p>
          <a:p>
            <a:pPr>
              <a:lnSpc>
                <a:spcPct val="100000"/>
              </a:lnSpc>
              <a:spcBef>
                <a:spcPts val="751"/>
              </a:spcBef>
            </a:pPr>
            <a:r>
              <a:rPr lang="en-US" sz="2400" b="0" strike="noStrike" spc="-1">
                <a:solidFill>
                  <a:srgbClr val="000000"/>
                </a:solidFill>
                <a:latin typeface="Calibri"/>
              </a:rPr>
              <a:t>   index of the search key, if it is contained in the array;    </a:t>
            </a:r>
            <a:br/>
            <a:r>
              <a:rPr lang="en-US" sz="2400" b="0" strike="noStrike" spc="-1">
                <a:solidFill>
                  <a:srgbClr val="000000"/>
                </a:solidFill>
                <a:latin typeface="Calibri"/>
              </a:rPr>
              <a:t>   otherwise, </a:t>
            </a:r>
            <a:r>
              <a:rPr lang="en-US" sz="2400" b="1" strike="noStrike" spc="-1">
                <a:solidFill>
                  <a:srgbClr val="000000"/>
                </a:solidFill>
                <a:latin typeface="Courier New"/>
              </a:rPr>
              <a:t>(-(</a:t>
            </a:r>
            <a:r>
              <a:rPr lang="en-US" sz="2400" b="1" i="1" strike="noStrike" spc="-1">
                <a:solidFill>
                  <a:srgbClr val="000000"/>
                </a:solidFill>
                <a:latin typeface="Courier New"/>
              </a:rPr>
              <a:t>insertion point</a:t>
            </a:r>
            <a:r>
              <a:rPr lang="en-US" sz="2400" b="1" strike="noStrike" spc="-1">
                <a:solidFill>
                  <a:srgbClr val="000000"/>
                </a:solidFill>
                <a:latin typeface="Courier New"/>
              </a:rPr>
              <a:t>) - 1)</a:t>
            </a:r>
            <a:r>
              <a:rPr lang="en-US" sz="2400" b="0" strike="noStrike" spc="-1">
                <a:solidFill>
                  <a:srgbClr val="000000"/>
                </a:solidFill>
                <a:latin typeface="Calibri"/>
              </a:rPr>
              <a:t>. The </a:t>
            </a:r>
            <a:r>
              <a:rPr lang="en-US" sz="2400" b="0" i="1" strike="noStrike" spc="-1">
                <a:solidFill>
                  <a:srgbClr val="000000"/>
                </a:solidFill>
                <a:latin typeface="Calibri"/>
              </a:rPr>
              <a:t>insertion </a:t>
            </a:r>
            <a:br/>
            <a:r>
              <a:rPr lang="en-US" sz="2400" b="0" i="1" strike="noStrike" spc="-1">
                <a:solidFill>
                  <a:srgbClr val="000000"/>
                </a:solidFill>
                <a:latin typeface="Calibri"/>
              </a:rPr>
              <a:t>   point</a:t>
            </a:r>
            <a:r>
              <a:rPr lang="en-US" sz="2400" b="0" strike="noStrike" spc="-1">
                <a:solidFill>
                  <a:srgbClr val="000000"/>
                </a:solidFill>
                <a:latin typeface="Calibri"/>
              </a:rPr>
              <a:t> is defined as the point at which the key would be inserted </a:t>
            </a:r>
            <a:br/>
            <a:r>
              <a:rPr lang="en-US" sz="2400" b="0" strike="noStrike" spc="-1">
                <a:solidFill>
                  <a:srgbClr val="000000"/>
                </a:solidFill>
                <a:latin typeface="Calibri"/>
              </a:rPr>
              <a:t>   into the array; the index of the first element greater than the </a:t>
            </a:r>
            <a:br/>
            <a:r>
              <a:rPr lang="en-US" sz="2400" b="0" strike="noStrike" spc="-1">
                <a:solidFill>
                  <a:srgbClr val="000000"/>
                </a:solidFill>
                <a:latin typeface="Calibri"/>
              </a:rPr>
              <a:t>   key, or </a:t>
            </a:r>
            <a:r>
              <a:rPr lang="en-US" sz="2400" b="1" strike="noStrike" spc="-1">
                <a:solidFill>
                  <a:srgbClr val="000000"/>
                </a:solidFill>
                <a:latin typeface="Courier New"/>
              </a:rPr>
              <a:t>a.length</a:t>
            </a:r>
            <a:r>
              <a:rPr lang="en-US" sz="2400" b="0" strike="noStrike" spc="-1">
                <a:solidFill>
                  <a:srgbClr val="000000"/>
                </a:solidFill>
                <a:latin typeface="Calibri"/>
              </a:rPr>
              <a:t> if all elements in the array are less than the</a:t>
            </a:r>
            <a:br/>
            <a:r>
              <a:rPr lang="en-US" sz="2400" b="0" strike="noStrike" spc="-1">
                <a:solidFill>
                  <a:srgbClr val="000000"/>
                </a:solidFill>
                <a:latin typeface="Calibri"/>
              </a:rPr>
              <a:t>   specified key. </a:t>
            </a:r>
            <a:r>
              <a:rPr lang="en-US" sz="2400" b="0" strike="noStrike" spc="-1">
                <a:solidFill>
                  <a:srgbClr val="FF0000"/>
                </a:solidFill>
                <a:latin typeface="Calibri"/>
              </a:rPr>
              <a:t>Note that this guarantees that the return value</a:t>
            </a:r>
            <a:br/>
            <a:r>
              <a:rPr lang="en-US" sz="2400" b="0" strike="noStrike" spc="-1">
                <a:solidFill>
                  <a:srgbClr val="FF0000"/>
                </a:solidFill>
                <a:latin typeface="Calibri"/>
              </a:rPr>
              <a:t>   will be </a:t>
            </a:r>
            <a:r>
              <a:rPr lang="en-US" sz="2400" b="1" strike="noStrike" spc="-1">
                <a:solidFill>
                  <a:srgbClr val="FF0000"/>
                </a:solidFill>
                <a:latin typeface="Courier New"/>
              </a:rPr>
              <a:t>&gt;= 0</a:t>
            </a:r>
            <a:r>
              <a:rPr lang="en-US" sz="2400" b="0" strike="noStrike" spc="-1">
                <a:solidFill>
                  <a:srgbClr val="FF0000"/>
                </a:solidFill>
                <a:latin typeface="Calibri"/>
              </a:rPr>
              <a:t> if and only if the key is found.</a:t>
            </a:r>
            <a:endParaRPr lang="en-US" sz="2400" b="0" strike="noStrike" spc="-1">
              <a:solidFill>
                <a:srgbClr val="000000"/>
              </a:solidFill>
              <a:latin typeface="Calibri"/>
            </a:endParaRPr>
          </a:p>
          <a:p>
            <a:pPr>
              <a:lnSpc>
                <a:spcPct val="100000"/>
              </a:lnSpc>
              <a:spcBef>
                <a:spcPts val="751"/>
              </a:spcBef>
            </a:pPr>
            <a:endParaRPr lang="en-US" sz="2400" b="0" strike="noStrike" spc="-1">
              <a:solidFill>
                <a:srgbClr val="000000"/>
              </a:solidFill>
              <a:latin typeface="Calibri"/>
            </a:endParaRPr>
          </a:p>
          <a:p>
            <a:pPr>
              <a:lnSpc>
                <a:spcPct val="100000"/>
              </a:lnSpc>
              <a:spcBef>
                <a:spcPts val="751"/>
              </a:spcBef>
            </a:pPr>
            <a:r>
              <a:rPr lang="en-US" sz="2400" b="0" strike="noStrike" spc="-1">
                <a:solidFill>
                  <a:srgbClr val="000000"/>
                </a:solidFill>
                <a:latin typeface="Calibri"/>
              </a:rPr>
              <a:t>So, what is wrong with this spec?</a:t>
            </a:r>
          </a:p>
        </p:txBody>
      </p:sp>
      <p:sp>
        <p:nvSpPr>
          <p:cNvPr id="22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3" name="TextShape 4"/>
          <p:cNvSpPr txBox="1"/>
          <p:nvPr/>
        </p:nvSpPr>
        <p:spPr>
          <a:xfrm>
            <a:off x="6458040" y="6356520"/>
            <a:ext cx="2057040" cy="364680"/>
          </a:xfrm>
          <a:prstGeom prst="rect">
            <a:avLst/>
          </a:prstGeom>
          <a:noFill/>
          <a:ln>
            <a:noFill/>
          </a:ln>
        </p:spPr>
        <p:txBody>
          <a:bodyPr anchor="ctr"/>
          <a:lstStyle/>
          <a:p>
            <a:pPr algn="r">
              <a:lnSpc>
                <a:spcPct val="100000"/>
              </a:lnSpc>
            </a:pPr>
            <a:fld id="{BDED1804-6CDC-4D5C-AB7B-1550977F564F}" type="slidenum">
              <a:rPr lang="en-US" sz="1400" b="0" strike="noStrike" spc="-1">
                <a:solidFill>
                  <a:srgbClr val="8B8B8B"/>
                </a:solidFill>
                <a:latin typeface="Tahoma"/>
                <a:ea typeface="MS PGothic"/>
              </a:rPr>
              <a:t>38</a:t>
            </a:fld>
            <a:endParaRPr lang="en-US" sz="1400" b="0" strike="noStrike" spc="-1">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Alternative </a:t>
            </a:r>
            <a:r>
              <a:rPr lang="en-US" sz="3300" b="0" strike="noStrike" spc="-1" dirty="0" err="1">
                <a:solidFill>
                  <a:srgbClr val="000000"/>
                </a:solidFill>
                <a:latin typeface="Calibri Light"/>
              </a:rPr>
              <a:t>binarySearch</a:t>
            </a:r>
            <a:r>
              <a:rPr lang="en-US" sz="3300" b="0" strike="noStrike" spc="-1" dirty="0">
                <a:solidFill>
                  <a:srgbClr val="000000"/>
                </a:solidFill>
                <a:latin typeface="Calibri Light"/>
              </a:rPr>
              <a:t> Specification</a:t>
            </a:r>
            <a:endParaRPr lang="en-US" sz="3300" b="0" strike="noStrike" spc="-1" dirty="0">
              <a:solidFill>
                <a:srgbClr val="000000"/>
              </a:solidFill>
              <a:latin typeface="Tahoma"/>
            </a:endParaRPr>
          </a:p>
        </p:txBody>
      </p:sp>
      <p:sp>
        <p:nvSpPr>
          <p:cNvPr id="225" name="TextShape 2"/>
          <p:cNvSpPr txBox="1"/>
          <p:nvPr/>
        </p:nvSpPr>
        <p:spPr>
          <a:xfrm>
            <a:off x="228600" y="1600200"/>
            <a:ext cx="8915040" cy="4532040"/>
          </a:xfrm>
          <a:prstGeom prst="rect">
            <a:avLst/>
          </a:prstGeom>
          <a:noFill/>
          <a:ln>
            <a:noFill/>
          </a:ln>
        </p:spPr>
        <p:txBody>
          <a:bodyPr/>
          <a:lstStyle/>
          <a:p>
            <a:pPr>
              <a:lnSpc>
                <a:spcPct val="100000"/>
              </a:lnSpc>
              <a:spcBef>
                <a:spcPts val="751"/>
              </a:spcBef>
            </a:pPr>
            <a:r>
              <a:rPr lang="en-US" sz="2400" b="1" strike="noStrike" spc="-1" dirty="0">
                <a:solidFill>
                  <a:srgbClr val="000000"/>
                </a:solidFill>
                <a:latin typeface="Courier New"/>
              </a:rPr>
              <a:t>public static int </a:t>
            </a:r>
            <a:r>
              <a:rPr lang="en-US" sz="2400" b="1" strike="noStrike" spc="-1" dirty="0" err="1">
                <a:solidFill>
                  <a:srgbClr val="000000"/>
                </a:solidFill>
                <a:latin typeface="Courier New"/>
              </a:rPr>
              <a:t>binarySearch</a:t>
            </a:r>
            <a:r>
              <a:rPr lang="en-US" sz="2400" b="1" strike="noStrike" spc="-1" dirty="0">
                <a:solidFill>
                  <a:srgbClr val="000000"/>
                </a:solidFill>
                <a:latin typeface="Courier New"/>
              </a:rPr>
              <a:t>(int[] </a:t>
            </a:r>
            <a:r>
              <a:rPr lang="en-US" sz="2400" b="1" strike="noStrike" spc="-1" dirty="0" err="1">
                <a:solidFill>
                  <a:srgbClr val="000000"/>
                </a:solidFill>
                <a:latin typeface="Courier New"/>
              </a:rPr>
              <a:t>a,int</a:t>
            </a:r>
            <a:r>
              <a:rPr lang="en-US" sz="2400" b="1" strike="noStrike" spc="-1" dirty="0">
                <a:solidFill>
                  <a:srgbClr val="000000"/>
                </a:solidFill>
                <a:latin typeface="Courier New"/>
              </a:rPr>
              <a:t> key)</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rPr>
              <a:t>Precondition:</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b="1" strike="noStrike" spc="-1" dirty="0">
                <a:solidFill>
                  <a:srgbClr val="000000"/>
                </a:solidFill>
                <a:latin typeface="Courier New"/>
              </a:rPr>
              <a:t>a</a:t>
            </a:r>
            <a:r>
              <a:rPr lang="en-US" sz="2400" b="0" strike="noStrike" spc="-1" dirty="0">
                <a:solidFill>
                  <a:srgbClr val="000000"/>
                </a:solidFill>
                <a:latin typeface="Calibri"/>
              </a:rPr>
              <a:t> is sorted in ascending order</a:t>
            </a:r>
          </a:p>
          <a:p>
            <a:pPr>
              <a:lnSpc>
                <a:spcPct val="100000"/>
              </a:lnSpc>
              <a:spcBef>
                <a:spcPts val="751"/>
              </a:spcBef>
            </a:pPr>
            <a:r>
              <a:rPr lang="en-US" sz="2400" b="0" strike="noStrike" spc="-1" dirty="0">
                <a:solidFill>
                  <a:srgbClr val="000000"/>
                </a:solidFill>
                <a:latin typeface="Calibri"/>
              </a:rPr>
              <a:t>Postcondition:</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modifies: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effects: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returns:</a:t>
            </a:r>
            <a:r>
              <a:rPr lang="en-US" sz="2400" b="0" strike="noStrike" spc="-1" dirty="0">
                <a:solidFill>
                  <a:srgbClr val="000000"/>
                </a:solidFill>
                <a:latin typeface="Calibri"/>
              </a:rPr>
              <a:t> </a:t>
            </a:r>
          </a:p>
          <a:p>
            <a:pPr>
              <a:lnSpc>
                <a:spcPct val="100000"/>
              </a:lnSpc>
              <a:spcBef>
                <a:spcPts val="751"/>
              </a:spcBef>
            </a:pPr>
            <a:r>
              <a:rPr lang="en-US" sz="2400" b="0" strike="noStrike" spc="-1" dirty="0">
                <a:solidFill>
                  <a:srgbClr val="000000"/>
                </a:solidFill>
                <a:latin typeface="Calibri"/>
              </a:rPr>
              <a:t>       </a:t>
            </a:r>
            <a:r>
              <a:rPr lang="en-US" sz="2400" b="1" strike="noStrike" spc="-1" dirty="0" err="1">
                <a:solidFill>
                  <a:srgbClr val="000000"/>
                </a:solidFill>
                <a:latin typeface="Calibri"/>
              </a:rPr>
              <a:t>i</a:t>
            </a:r>
            <a:r>
              <a:rPr lang="en-US" sz="2400" b="0" strike="noStrike" spc="-1" dirty="0">
                <a:solidFill>
                  <a:srgbClr val="000000"/>
                </a:solidFill>
                <a:latin typeface="Calibri"/>
              </a:rPr>
              <a:t> such that </a:t>
            </a:r>
            <a:r>
              <a:rPr lang="en-US" sz="2400" b="1" strike="noStrike" spc="-1" dirty="0">
                <a:solidFill>
                  <a:srgbClr val="000000"/>
                </a:solidFill>
                <a:latin typeface="Calibri"/>
              </a:rPr>
              <a:t>a[</a:t>
            </a:r>
            <a:r>
              <a:rPr lang="en-US" sz="2400" b="1" strike="noStrike" spc="-1" dirty="0" err="1">
                <a:solidFill>
                  <a:srgbClr val="000000"/>
                </a:solidFill>
                <a:latin typeface="Calibri"/>
              </a:rPr>
              <a:t>i</a:t>
            </a:r>
            <a:r>
              <a:rPr lang="en-US" sz="2400" b="1" strike="noStrike" spc="-1" dirty="0">
                <a:solidFill>
                  <a:srgbClr val="000000"/>
                </a:solidFill>
                <a:latin typeface="Calibri"/>
              </a:rPr>
              <a:t>] = key </a:t>
            </a:r>
            <a:r>
              <a:rPr lang="en-US" sz="2400" b="0" strike="noStrike" spc="-1" dirty="0">
                <a:solidFill>
                  <a:srgbClr val="000000"/>
                </a:solidFill>
                <a:latin typeface="Calibri"/>
              </a:rPr>
              <a:t>if such an </a:t>
            </a:r>
            <a:r>
              <a:rPr lang="en-US" sz="2400" b="1" strike="noStrike" spc="-1" dirty="0" err="1">
                <a:solidFill>
                  <a:srgbClr val="000000"/>
                </a:solidFill>
                <a:latin typeface="Calibri"/>
              </a:rPr>
              <a:t>i</a:t>
            </a:r>
            <a:r>
              <a:rPr lang="en-US" sz="2400" b="1" strike="noStrike" spc="-1" dirty="0">
                <a:solidFill>
                  <a:srgbClr val="000000"/>
                </a:solidFill>
                <a:latin typeface="Calibri"/>
              </a:rPr>
              <a:t> </a:t>
            </a:r>
            <a:r>
              <a:rPr lang="en-US" sz="2400" b="0" strike="noStrike" spc="-1" dirty="0">
                <a:solidFill>
                  <a:srgbClr val="000000"/>
                </a:solidFill>
                <a:latin typeface="Calibri"/>
              </a:rPr>
              <a:t>exists</a:t>
            </a:r>
          </a:p>
          <a:p>
            <a:pPr>
              <a:lnSpc>
                <a:spcPct val="100000"/>
              </a:lnSpc>
              <a:spcBef>
                <a:spcPts val="751"/>
              </a:spcBef>
            </a:pPr>
            <a:r>
              <a:rPr lang="en-US" sz="2400" b="0" strike="noStrike" spc="-1" dirty="0">
                <a:solidFill>
                  <a:srgbClr val="000000"/>
                </a:solidFill>
                <a:latin typeface="Calibri"/>
              </a:rPr>
              <a:t>       a negative value otherwise</a:t>
            </a:r>
          </a:p>
          <a:p>
            <a:pPr>
              <a:lnSpc>
                <a:spcPct val="100000"/>
              </a:lnSpc>
              <a:spcBef>
                <a:spcPts val="751"/>
              </a:spcBef>
            </a:pPr>
            <a:r>
              <a:rPr lang="en-US" sz="2400" spc="-1" dirty="0">
                <a:solidFill>
                  <a:srgbClr val="FF0000"/>
                </a:solidFill>
                <a:latin typeface="Calibri"/>
              </a:rPr>
              <a:t>   throws</a:t>
            </a:r>
            <a:r>
              <a:rPr lang="en-US" sz="2400" spc="-1" dirty="0">
                <a:solidFill>
                  <a:srgbClr val="000000"/>
                </a:solidFill>
                <a:latin typeface="Calibri"/>
              </a:rPr>
              <a:t>: </a:t>
            </a:r>
            <a:r>
              <a:rPr lang="en-US" sz="2400" spc="-1" dirty="0" err="1">
                <a:solidFill>
                  <a:srgbClr val="000000"/>
                </a:solidFill>
                <a:latin typeface="Calibri"/>
              </a:rPr>
              <a:t>NullPointerException</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26" name="TextShape 3"/>
          <p:cNvSpPr txBox="1"/>
          <p:nvPr/>
        </p:nvSpPr>
        <p:spPr>
          <a:xfrm>
            <a:off x="228600" y="6248520"/>
            <a:ext cx="60195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7" name="TextShape 4"/>
          <p:cNvSpPr txBox="1"/>
          <p:nvPr/>
        </p:nvSpPr>
        <p:spPr>
          <a:xfrm>
            <a:off x="6458040" y="6356520"/>
            <a:ext cx="2057040" cy="364680"/>
          </a:xfrm>
          <a:prstGeom prst="rect">
            <a:avLst/>
          </a:prstGeom>
          <a:noFill/>
          <a:ln>
            <a:noFill/>
          </a:ln>
        </p:spPr>
        <p:txBody>
          <a:bodyPr anchor="ctr"/>
          <a:lstStyle/>
          <a:p>
            <a:pPr algn="r">
              <a:lnSpc>
                <a:spcPct val="100000"/>
              </a:lnSpc>
            </a:pPr>
            <a:fld id="{26FE545D-48A9-46E1-A3AB-304780CD8258}" type="slidenum">
              <a:rPr lang="en-US" sz="1400" b="0" strike="noStrike" spc="-1">
                <a:solidFill>
                  <a:srgbClr val="8B8B8B"/>
                </a:solidFill>
                <a:latin typeface="Tahoma"/>
                <a:ea typeface="MS PGothic"/>
              </a:rPr>
              <a:t>39</a:t>
            </a:fld>
            <a:endParaRPr lang="en-US" sz="1400" b="0" strike="noStrike" spc="-1">
              <a:latin typeface="Times New Roman"/>
            </a:endParaRPr>
          </a:p>
        </p:txBody>
      </p:sp>
    </p:spTree>
    <p:extLst>
      <p:ext uri="{BB962C8B-B14F-4D97-AF65-F5344CB8AC3E}">
        <p14:creationId xmlns:p14="http://schemas.microsoft.com/office/powerpoint/2010/main" val="295792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Specifications</a:t>
            </a:r>
            <a:endParaRPr lang="en-US" sz="3300" b="0" strike="noStrike" spc="-1">
              <a:solidFill>
                <a:srgbClr val="000000"/>
              </a:solidFill>
              <a:latin typeface="Tahoma"/>
            </a:endParaRPr>
          </a:p>
        </p:txBody>
      </p:sp>
      <p:sp>
        <p:nvSpPr>
          <p:cNvPr id="10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specification is a </a:t>
            </a:r>
            <a:r>
              <a:rPr lang="en-US" sz="2100" b="0" strike="noStrike" spc="-1" dirty="0">
                <a:solidFill>
                  <a:srgbClr val="FF0000"/>
                </a:solidFill>
                <a:latin typeface="Calibri"/>
              </a:rPr>
              <a:t>contract</a:t>
            </a:r>
            <a:r>
              <a:rPr lang="en-US" sz="2100" b="0" strike="noStrike" spc="-1" dirty="0">
                <a:solidFill>
                  <a:srgbClr val="000000"/>
                </a:solidFill>
                <a:latin typeface="Calibri"/>
              </a:rPr>
              <a:t> between a method and its caller</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Obligations of the method (</a:t>
            </a:r>
            <a:r>
              <a:rPr lang="en-US" sz="1800" b="0" strike="noStrike" spc="-1" dirty="0">
                <a:solidFill>
                  <a:srgbClr val="FF0000"/>
                </a:solidFill>
                <a:latin typeface="Calibri"/>
              </a:rPr>
              <a:t>implementation</a:t>
            </a:r>
            <a:r>
              <a:rPr lang="en-US" sz="1800" b="0" strike="noStrike" spc="-1" dirty="0">
                <a:solidFill>
                  <a:srgbClr val="000000"/>
                </a:solidFill>
                <a:latin typeface="Calibri"/>
              </a:rPr>
              <a:t> of the specification): agrees to provide postcondition </a:t>
            </a:r>
            <a:r>
              <a:rPr lang="en-US" sz="1800" b="1" strike="noStrike" spc="-1" dirty="0">
                <a:solidFill>
                  <a:srgbClr val="000000"/>
                </a:solidFill>
                <a:latin typeface="Calibri"/>
              </a:rPr>
              <a:t>if precondition holds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Obligations of the caller (</a:t>
            </a:r>
            <a:r>
              <a:rPr lang="en-US" sz="1800" b="0" strike="noStrike" spc="-1" dirty="0">
                <a:solidFill>
                  <a:srgbClr val="FF0000"/>
                </a:solidFill>
                <a:latin typeface="Calibri"/>
              </a:rPr>
              <a:t>user</a:t>
            </a:r>
            <a:r>
              <a:rPr lang="en-US" sz="1800" b="0" strike="noStrike" spc="-1" dirty="0">
                <a:solidFill>
                  <a:srgbClr val="000000"/>
                </a:solidFill>
                <a:latin typeface="Calibri"/>
              </a:rPr>
              <a:t> of specification): agrees to meet the precondition and not expect more than the promised postcondition</a:t>
            </a:r>
          </a:p>
          <a:p>
            <a:pPr marL="971640" lvl="2" indent="-171000">
              <a:spcBef>
                <a:spcPts val="374"/>
              </a:spcBef>
              <a:buClr>
                <a:srgbClr val="000000"/>
              </a:buClr>
              <a:buFont typeface="Arial"/>
              <a:buChar char="•"/>
            </a:pPr>
            <a:r>
              <a:rPr lang="en-US" spc="-1" dirty="0">
                <a:solidFill>
                  <a:srgbClr val="000000"/>
                </a:solidFill>
                <a:latin typeface="Calibri"/>
              </a:rPr>
              <a:t>If the preconditions is violated, postcondition is not guaranteed</a:t>
            </a:r>
          </a:p>
          <a:p>
            <a:pPr marL="971640" lvl="2" indent="-171000">
              <a:spcBef>
                <a:spcPts val="374"/>
              </a:spcBef>
              <a:buClr>
                <a:srgbClr val="000000"/>
              </a:buClr>
              <a:buFont typeface="Arial"/>
              <a:buChar char="•"/>
            </a:pPr>
            <a:r>
              <a:rPr lang="en-US" spc="-1" dirty="0">
                <a:solidFill>
                  <a:srgbClr val="000000"/>
                </a:solidFill>
                <a:latin typeface="Calibri"/>
              </a:rPr>
              <a:t>Bad things like unexpected exceptions, crashes etc. can happen</a:t>
            </a:r>
          </a:p>
          <a:p>
            <a:pPr>
              <a:lnSpc>
                <a:spcPct val="90000"/>
              </a:lnSpc>
              <a:spcBef>
                <a:spcPts val="751"/>
              </a:spcBef>
            </a:pP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specification is an </a:t>
            </a:r>
            <a:r>
              <a:rPr lang="en-US" sz="2100" b="0" strike="noStrike" spc="-1" dirty="0">
                <a:solidFill>
                  <a:srgbClr val="FF0000"/>
                </a:solidFill>
                <a:latin typeface="Calibri"/>
              </a:rPr>
              <a:t>abstraction</a:t>
            </a:r>
          </a:p>
          <a:p>
            <a:pPr marL="628560" lvl="1" indent="-171000">
              <a:lnSpc>
                <a:spcPct val="90000"/>
              </a:lnSpc>
              <a:spcBef>
                <a:spcPts val="751"/>
              </a:spcBef>
              <a:buClr>
                <a:srgbClr val="000000"/>
              </a:buClr>
              <a:buFont typeface="Arial"/>
              <a:buChar char="•"/>
            </a:pPr>
            <a:r>
              <a:rPr lang="en-US" sz="2100" spc="-1" dirty="0">
                <a:latin typeface="Calibri"/>
              </a:rPr>
              <a:t>An abstract description of the behavior of the method</a:t>
            </a:r>
            <a:endParaRPr lang="en-US" sz="2100" b="0" strike="noStrike" spc="-1" dirty="0">
              <a:latin typeface="Calibri"/>
            </a:endParaRPr>
          </a:p>
        </p:txBody>
      </p:sp>
      <p:sp>
        <p:nvSpPr>
          <p:cNvPr id="105" name="TextShape 3"/>
          <p:cNvSpPr txBox="1"/>
          <p:nvPr/>
        </p:nvSpPr>
        <p:spPr>
          <a:xfrm>
            <a:off x="6458040" y="6356520"/>
            <a:ext cx="2057040" cy="364680"/>
          </a:xfrm>
          <a:prstGeom prst="rect">
            <a:avLst/>
          </a:prstGeom>
          <a:noFill/>
          <a:ln>
            <a:noFill/>
          </a:ln>
        </p:spPr>
        <p:txBody>
          <a:bodyPr anchor="ctr"/>
          <a:lstStyle/>
          <a:p>
            <a:pPr algn="r">
              <a:lnSpc>
                <a:spcPct val="100000"/>
              </a:lnSpc>
            </a:pPr>
            <a:fld id="{01AF6A81-C230-4833-B1EB-03F4501AB89E}" type="slidenum">
              <a:rPr lang="en-US" sz="1400" b="0" strike="noStrike" spc="-1">
                <a:solidFill>
                  <a:srgbClr val="8B8B8B"/>
                </a:solidFill>
                <a:latin typeface="Tahoma"/>
                <a:ea typeface="MS PGothic"/>
              </a:rPr>
              <a:t>4</a:t>
            </a:fld>
            <a:endParaRPr lang="en-US" sz="1400" b="0" strike="noStrike" spc="-1">
              <a:latin typeface="Times New Roman"/>
            </a:endParaRPr>
          </a:p>
        </p:txBody>
      </p:sp>
      <p:sp>
        <p:nvSpPr>
          <p:cNvPr id="10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Better </a:t>
            </a:r>
            <a:r>
              <a:rPr lang="en-US" sz="3300" b="0" strike="noStrike" spc="-1" dirty="0" err="1">
                <a:solidFill>
                  <a:srgbClr val="000000"/>
                </a:solidFill>
                <a:latin typeface="Calibri Light"/>
              </a:rPr>
              <a:t>binarySearch</a:t>
            </a:r>
            <a:r>
              <a:rPr lang="en-US" sz="3300" b="0" strike="noStrike" spc="-1" dirty="0">
                <a:solidFill>
                  <a:srgbClr val="000000"/>
                </a:solidFill>
                <a:latin typeface="Calibri Light"/>
              </a:rPr>
              <a:t> Specification</a:t>
            </a:r>
            <a:endParaRPr lang="en-US" sz="3300" b="0" strike="noStrike" spc="-1" dirty="0">
              <a:solidFill>
                <a:srgbClr val="000000"/>
              </a:solidFill>
              <a:latin typeface="Tahoma"/>
            </a:endParaRPr>
          </a:p>
        </p:txBody>
      </p:sp>
      <p:sp>
        <p:nvSpPr>
          <p:cNvPr id="225" name="TextShape 2"/>
          <p:cNvSpPr txBox="1"/>
          <p:nvPr/>
        </p:nvSpPr>
        <p:spPr>
          <a:xfrm>
            <a:off x="228600" y="1600200"/>
            <a:ext cx="8915040" cy="4532040"/>
          </a:xfrm>
          <a:prstGeom prst="rect">
            <a:avLst/>
          </a:prstGeom>
          <a:noFill/>
          <a:ln>
            <a:noFill/>
          </a:ln>
        </p:spPr>
        <p:txBody>
          <a:bodyPr/>
          <a:lstStyle/>
          <a:p>
            <a:pPr>
              <a:lnSpc>
                <a:spcPct val="100000"/>
              </a:lnSpc>
              <a:spcBef>
                <a:spcPts val="751"/>
              </a:spcBef>
            </a:pPr>
            <a:r>
              <a:rPr lang="en-US" sz="2400" b="1" strike="noStrike" spc="-1" dirty="0">
                <a:solidFill>
                  <a:srgbClr val="000000"/>
                </a:solidFill>
                <a:latin typeface="Courier New"/>
              </a:rPr>
              <a:t>public static int </a:t>
            </a:r>
            <a:r>
              <a:rPr lang="en-US" sz="2400" b="1" strike="noStrike" spc="-1" dirty="0" err="1">
                <a:solidFill>
                  <a:srgbClr val="000000"/>
                </a:solidFill>
                <a:latin typeface="Courier New"/>
              </a:rPr>
              <a:t>binarySearch</a:t>
            </a:r>
            <a:r>
              <a:rPr lang="en-US" sz="2400" b="1" strike="noStrike" spc="-1" dirty="0">
                <a:solidFill>
                  <a:srgbClr val="000000"/>
                </a:solidFill>
                <a:latin typeface="Courier New"/>
              </a:rPr>
              <a:t>(int[] </a:t>
            </a:r>
            <a:r>
              <a:rPr lang="en-US" sz="2400" b="1" strike="noStrike" spc="-1" dirty="0" err="1">
                <a:solidFill>
                  <a:srgbClr val="000000"/>
                </a:solidFill>
                <a:latin typeface="Courier New"/>
              </a:rPr>
              <a:t>a,int</a:t>
            </a:r>
            <a:r>
              <a:rPr lang="en-US" sz="2400" b="1" strike="noStrike" spc="-1" dirty="0">
                <a:solidFill>
                  <a:srgbClr val="000000"/>
                </a:solidFill>
                <a:latin typeface="Courier New"/>
              </a:rPr>
              <a:t> key)</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rPr>
              <a:t>Precondition:</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b="1" strike="noStrike" spc="-1" dirty="0">
                <a:solidFill>
                  <a:srgbClr val="000000"/>
                </a:solidFill>
                <a:latin typeface="Courier New"/>
              </a:rPr>
              <a:t>a</a:t>
            </a:r>
            <a:r>
              <a:rPr lang="en-US" sz="2400" b="0" strike="noStrike" spc="-1" dirty="0">
                <a:solidFill>
                  <a:srgbClr val="000000"/>
                </a:solidFill>
                <a:latin typeface="Calibri"/>
              </a:rPr>
              <a:t> is sorted in ascending order</a:t>
            </a:r>
          </a:p>
          <a:p>
            <a:pPr>
              <a:lnSpc>
                <a:spcPct val="100000"/>
              </a:lnSpc>
              <a:spcBef>
                <a:spcPts val="751"/>
              </a:spcBef>
            </a:pPr>
            <a:r>
              <a:rPr lang="en-US" sz="2400" b="0" strike="noStrike" spc="-1" dirty="0">
                <a:solidFill>
                  <a:srgbClr val="000000"/>
                </a:solidFill>
                <a:latin typeface="Calibri"/>
              </a:rPr>
              <a:t>Postcondition:</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modifies: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effects: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returns:</a:t>
            </a:r>
            <a:r>
              <a:rPr lang="en-US" sz="2400" b="0" strike="noStrike" spc="-1" dirty="0">
                <a:solidFill>
                  <a:srgbClr val="000000"/>
                </a:solidFill>
                <a:latin typeface="Calibri"/>
              </a:rPr>
              <a:t> </a:t>
            </a:r>
          </a:p>
          <a:p>
            <a:pPr>
              <a:lnSpc>
                <a:spcPct val="100000"/>
              </a:lnSpc>
              <a:spcBef>
                <a:spcPts val="751"/>
              </a:spcBef>
            </a:pPr>
            <a:r>
              <a:rPr lang="en-US" sz="2400" b="0" strike="noStrike" spc="-1" dirty="0">
                <a:solidFill>
                  <a:srgbClr val="000000"/>
                </a:solidFill>
                <a:latin typeface="Calibri"/>
              </a:rPr>
              <a:t>       </a:t>
            </a:r>
            <a:r>
              <a:rPr lang="en-US" sz="2400" b="1" strike="noStrike" spc="-1" dirty="0" err="1">
                <a:solidFill>
                  <a:srgbClr val="000000"/>
                </a:solidFill>
                <a:latin typeface="Calibri"/>
              </a:rPr>
              <a:t>i</a:t>
            </a:r>
            <a:r>
              <a:rPr lang="en-US" sz="2400" b="0" strike="noStrike" spc="-1" dirty="0">
                <a:solidFill>
                  <a:srgbClr val="000000"/>
                </a:solidFill>
                <a:latin typeface="Calibri"/>
              </a:rPr>
              <a:t> such that </a:t>
            </a:r>
            <a:r>
              <a:rPr lang="en-US" sz="2400" b="1" strike="noStrike" spc="-1" dirty="0">
                <a:solidFill>
                  <a:srgbClr val="000000"/>
                </a:solidFill>
                <a:latin typeface="Calibri"/>
              </a:rPr>
              <a:t>a[</a:t>
            </a:r>
            <a:r>
              <a:rPr lang="en-US" sz="2400" b="1" strike="noStrike" spc="-1" dirty="0" err="1">
                <a:solidFill>
                  <a:srgbClr val="000000"/>
                </a:solidFill>
                <a:latin typeface="Calibri"/>
              </a:rPr>
              <a:t>i</a:t>
            </a:r>
            <a:r>
              <a:rPr lang="en-US" sz="2400" b="1" strike="noStrike" spc="-1" dirty="0">
                <a:solidFill>
                  <a:srgbClr val="000000"/>
                </a:solidFill>
                <a:latin typeface="Calibri"/>
              </a:rPr>
              <a:t>] = key </a:t>
            </a:r>
            <a:r>
              <a:rPr lang="en-US" sz="2400" b="0" strike="noStrike" spc="-1" dirty="0">
                <a:solidFill>
                  <a:srgbClr val="000000"/>
                </a:solidFill>
                <a:latin typeface="Calibri"/>
              </a:rPr>
              <a:t>if such an </a:t>
            </a:r>
            <a:r>
              <a:rPr lang="en-US" sz="2400" b="0" strike="noStrike" spc="-1" dirty="0" err="1">
                <a:solidFill>
                  <a:srgbClr val="000000"/>
                </a:solidFill>
                <a:latin typeface="Calibri"/>
              </a:rPr>
              <a:t>i</a:t>
            </a:r>
            <a:r>
              <a:rPr lang="en-US" sz="2400" b="0" strike="noStrike" spc="-1" dirty="0">
                <a:solidFill>
                  <a:srgbClr val="000000"/>
                </a:solidFill>
                <a:latin typeface="Calibri"/>
              </a:rPr>
              <a:t> exists</a:t>
            </a:r>
          </a:p>
          <a:p>
            <a:pPr>
              <a:lnSpc>
                <a:spcPct val="100000"/>
              </a:lnSpc>
              <a:spcBef>
                <a:spcPts val="751"/>
              </a:spcBef>
            </a:pPr>
            <a:r>
              <a:rPr lang="en-US" sz="2400" b="0" strike="noStrike" spc="-1" dirty="0">
                <a:solidFill>
                  <a:srgbClr val="000000"/>
                </a:solidFill>
                <a:latin typeface="Calibri"/>
              </a:rPr>
              <a:t>       </a:t>
            </a:r>
            <a:r>
              <a:rPr lang="en-US" sz="2400" b="1" strike="noStrike" spc="-1" dirty="0">
                <a:solidFill>
                  <a:srgbClr val="000000"/>
                </a:solidFill>
                <a:latin typeface="Calibri"/>
              </a:rPr>
              <a:t>(</a:t>
            </a:r>
            <a:r>
              <a:rPr lang="en-US" sz="2400" b="1" spc="-1" dirty="0">
                <a:solidFill>
                  <a:srgbClr val="000000"/>
                </a:solidFill>
                <a:latin typeface="Calibri"/>
              </a:rPr>
              <a:t>- </a:t>
            </a:r>
            <a:r>
              <a:rPr lang="en-US" sz="2400" b="1" spc="-1" dirty="0" err="1">
                <a:solidFill>
                  <a:srgbClr val="000000"/>
                </a:solidFill>
                <a:latin typeface="Calibri"/>
              </a:rPr>
              <a:t>i</a:t>
            </a:r>
            <a:r>
              <a:rPr lang="en-US" sz="2400" b="1" spc="-1" dirty="0">
                <a:solidFill>
                  <a:srgbClr val="000000"/>
                </a:solidFill>
                <a:latin typeface="Calibri"/>
              </a:rPr>
              <a:t> - 1) </a:t>
            </a:r>
            <a:r>
              <a:rPr lang="en-US" sz="2400" spc="-1" dirty="0" err="1">
                <a:solidFill>
                  <a:srgbClr val="000000"/>
                </a:solidFill>
                <a:latin typeface="Calibri"/>
              </a:rPr>
              <a:t>s.t.</a:t>
            </a:r>
            <a:r>
              <a:rPr lang="en-US" sz="2400" spc="-1" dirty="0">
                <a:solidFill>
                  <a:srgbClr val="000000"/>
                </a:solidFill>
                <a:latin typeface="Calibri"/>
              </a:rPr>
              <a:t> inserting </a:t>
            </a:r>
            <a:r>
              <a:rPr lang="en-US" sz="2400" b="1" spc="-1" dirty="0">
                <a:solidFill>
                  <a:srgbClr val="000000"/>
                </a:solidFill>
                <a:latin typeface="Calibri"/>
              </a:rPr>
              <a:t>key</a:t>
            </a:r>
            <a:r>
              <a:rPr lang="en-US" sz="2400" spc="-1" dirty="0">
                <a:solidFill>
                  <a:srgbClr val="000000"/>
                </a:solidFill>
                <a:latin typeface="Calibri"/>
              </a:rPr>
              <a:t> at index </a:t>
            </a:r>
            <a:r>
              <a:rPr lang="en-US" sz="2400" b="1" spc="-1" dirty="0" err="1">
                <a:solidFill>
                  <a:srgbClr val="000000"/>
                </a:solidFill>
                <a:latin typeface="Calibri"/>
              </a:rPr>
              <a:t>i</a:t>
            </a:r>
            <a:r>
              <a:rPr lang="en-US" sz="2400" spc="-1" dirty="0">
                <a:solidFill>
                  <a:srgbClr val="000000"/>
                </a:solidFill>
                <a:latin typeface="Calibri"/>
              </a:rPr>
              <a:t> would keep </a:t>
            </a:r>
            <a:r>
              <a:rPr lang="en-US" sz="2400" b="1" spc="-1" dirty="0">
                <a:solidFill>
                  <a:srgbClr val="000000"/>
                </a:solidFill>
                <a:latin typeface="Calibri"/>
              </a:rPr>
              <a:t>a</a:t>
            </a:r>
            <a:r>
              <a:rPr lang="en-US" sz="2400" spc="-1" dirty="0">
                <a:solidFill>
                  <a:srgbClr val="000000"/>
                </a:solidFill>
                <a:latin typeface="Calibri"/>
              </a:rPr>
              <a:t> sorted, otherwise</a:t>
            </a:r>
          </a:p>
          <a:p>
            <a:pPr>
              <a:lnSpc>
                <a:spcPct val="100000"/>
              </a:lnSpc>
              <a:spcBef>
                <a:spcPts val="751"/>
              </a:spcBef>
            </a:pPr>
            <a:r>
              <a:rPr lang="en-US" sz="2400" spc="-1" dirty="0">
                <a:solidFill>
                  <a:srgbClr val="000000"/>
                </a:solidFill>
                <a:latin typeface="Calibri"/>
              </a:rPr>
              <a:t>   </a:t>
            </a:r>
            <a:r>
              <a:rPr lang="en-US" sz="2400" spc="-1" dirty="0">
                <a:solidFill>
                  <a:srgbClr val="FF0000"/>
                </a:solidFill>
                <a:latin typeface="Calibri"/>
              </a:rPr>
              <a:t>throws</a:t>
            </a:r>
            <a:r>
              <a:rPr lang="en-US" sz="2400" spc="-1" dirty="0">
                <a:solidFill>
                  <a:srgbClr val="000000"/>
                </a:solidFill>
                <a:latin typeface="Calibri"/>
              </a:rPr>
              <a:t>: </a:t>
            </a:r>
            <a:r>
              <a:rPr lang="en-US" sz="2400" spc="-1" dirty="0" err="1">
                <a:solidFill>
                  <a:srgbClr val="000000"/>
                </a:solidFill>
                <a:latin typeface="Calibri"/>
              </a:rPr>
              <a:t>NullPointerException</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26" name="TextShape 3"/>
          <p:cNvSpPr txBox="1"/>
          <p:nvPr/>
        </p:nvSpPr>
        <p:spPr>
          <a:xfrm>
            <a:off x="228600" y="6248520"/>
            <a:ext cx="60195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7" name="TextShape 4"/>
          <p:cNvSpPr txBox="1"/>
          <p:nvPr/>
        </p:nvSpPr>
        <p:spPr>
          <a:xfrm>
            <a:off x="6458040" y="6356520"/>
            <a:ext cx="2057040" cy="364680"/>
          </a:xfrm>
          <a:prstGeom prst="rect">
            <a:avLst/>
          </a:prstGeom>
          <a:noFill/>
          <a:ln>
            <a:noFill/>
          </a:ln>
        </p:spPr>
        <p:txBody>
          <a:bodyPr anchor="ctr"/>
          <a:lstStyle/>
          <a:p>
            <a:pPr algn="r">
              <a:lnSpc>
                <a:spcPct val="100000"/>
              </a:lnSpc>
            </a:pPr>
            <a:fld id="{26FE545D-48A9-46E1-A3AB-304780CD8258}" type="slidenum">
              <a:rPr lang="en-US" sz="1400" b="0" strike="noStrike" spc="-1">
                <a:solidFill>
                  <a:srgbClr val="8B8B8B"/>
                </a:solidFill>
                <a:latin typeface="Tahoma"/>
                <a:ea typeface="MS PGothic"/>
              </a:rPr>
              <a:t>40</a:t>
            </a:fld>
            <a:endParaRPr lang="en-US" sz="1400" b="0" strike="noStrike" spc="-1">
              <a:latin typeface="Times New Roman"/>
            </a:endParaRPr>
          </a:p>
        </p:txBody>
      </p:sp>
    </p:spTree>
    <p:extLst>
      <p:ext uri="{BB962C8B-B14F-4D97-AF65-F5344CB8AC3E}">
        <p14:creationId xmlns:p14="http://schemas.microsoft.com/office/powerpoint/2010/main" val="735072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spc="-1" dirty="0">
                <a:solidFill>
                  <a:srgbClr val="000000"/>
                </a:solidFill>
                <a:latin typeface="Calibri Light"/>
              </a:rPr>
              <a:t>Even b</a:t>
            </a:r>
            <a:r>
              <a:rPr lang="en-US" sz="3300" b="0" strike="noStrike" spc="-1" dirty="0">
                <a:solidFill>
                  <a:srgbClr val="000000"/>
                </a:solidFill>
                <a:latin typeface="Calibri Light"/>
              </a:rPr>
              <a:t>etter </a:t>
            </a:r>
            <a:r>
              <a:rPr lang="en-US" sz="3300" b="0" strike="noStrike" spc="-1" dirty="0" err="1">
                <a:solidFill>
                  <a:srgbClr val="000000"/>
                </a:solidFill>
                <a:latin typeface="Calibri Light"/>
              </a:rPr>
              <a:t>binarySearch</a:t>
            </a:r>
            <a:r>
              <a:rPr lang="en-US" sz="3300" b="0" strike="noStrike" spc="-1" dirty="0">
                <a:solidFill>
                  <a:srgbClr val="000000"/>
                </a:solidFill>
                <a:latin typeface="Calibri Light"/>
              </a:rPr>
              <a:t> Specification</a:t>
            </a:r>
            <a:endParaRPr lang="en-US" sz="3300" b="0" strike="noStrike" spc="-1" dirty="0">
              <a:solidFill>
                <a:srgbClr val="000000"/>
              </a:solidFill>
              <a:latin typeface="Tahoma"/>
            </a:endParaRPr>
          </a:p>
        </p:txBody>
      </p:sp>
      <p:sp>
        <p:nvSpPr>
          <p:cNvPr id="225" name="TextShape 2"/>
          <p:cNvSpPr txBox="1"/>
          <p:nvPr/>
        </p:nvSpPr>
        <p:spPr>
          <a:xfrm>
            <a:off x="228600" y="1600200"/>
            <a:ext cx="8915040" cy="4532040"/>
          </a:xfrm>
          <a:prstGeom prst="rect">
            <a:avLst/>
          </a:prstGeom>
          <a:noFill/>
          <a:ln>
            <a:noFill/>
          </a:ln>
        </p:spPr>
        <p:txBody>
          <a:bodyPr/>
          <a:lstStyle/>
          <a:p>
            <a:pPr>
              <a:lnSpc>
                <a:spcPct val="100000"/>
              </a:lnSpc>
              <a:spcBef>
                <a:spcPts val="751"/>
              </a:spcBef>
            </a:pPr>
            <a:r>
              <a:rPr lang="en-US" sz="2400" b="1" strike="noStrike" spc="-1" dirty="0">
                <a:solidFill>
                  <a:srgbClr val="000000"/>
                </a:solidFill>
                <a:latin typeface="Courier New"/>
              </a:rPr>
              <a:t>public static int </a:t>
            </a:r>
            <a:r>
              <a:rPr lang="en-US" sz="2400" b="1" strike="noStrike" spc="-1" dirty="0" err="1">
                <a:solidFill>
                  <a:srgbClr val="000000"/>
                </a:solidFill>
                <a:latin typeface="Courier New"/>
              </a:rPr>
              <a:t>binarySearch</a:t>
            </a:r>
            <a:r>
              <a:rPr lang="en-US" sz="2400" b="1" strike="noStrike" spc="-1" dirty="0">
                <a:solidFill>
                  <a:srgbClr val="000000"/>
                </a:solidFill>
                <a:latin typeface="Courier New"/>
              </a:rPr>
              <a:t>(int[] </a:t>
            </a:r>
            <a:r>
              <a:rPr lang="en-US" sz="2400" b="1" strike="noStrike" spc="-1" dirty="0" err="1">
                <a:solidFill>
                  <a:srgbClr val="000000"/>
                </a:solidFill>
                <a:latin typeface="Courier New"/>
              </a:rPr>
              <a:t>a,int</a:t>
            </a:r>
            <a:r>
              <a:rPr lang="en-US" sz="2400" b="1" strike="noStrike" spc="-1" dirty="0">
                <a:solidFill>
                  <a:srgbClr val="000000"/>
                </a:solidFill>
                <a:latin typeface="Courier New"/>
              </a:rPr>
              <a:t> key)</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rPr>
              <a:t>Precondition:</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requires</a:t>
            </a:r>
            <a:r>
              <a:rPr lang="en-US" sz="2400" b="0" strike="noStrike" spc="-1" dirty="0">
                <a:solidFill>
                  <a:srgbClr val="000000"/>
                </a:solidFill>
                <a:latin typeface="Calibri"/>
              </a:rPr>
              <a:t>: </a:t>
            </a:r>
            <a:r>
              <a:rPr lang="en-US" sz="2400" b="1" strike="noStrike" spc="-1" dirty="0">
                <a:solidFill>
                  <a:srgbClr val="000000"/>
                </a:solidFill>
                <a:latin typeface="Courier New"/>
              </a:rPr>
              <a:t>a</a:t>
            </a:r>
            <a:r>
              <a:rPr lang="en-US" sz="2400" b="0" strike="noStrike" spc="-1" dirty="0">
                <a:solidFill>
                  <a:srgbClr val="000000"/>
                </a:solidFill>
                <a:latin typeface="Calibri"/>
              </a:rPr>
              <a:t> is sorted in ascending order</a:t>
            </a:r>
          </a:p>
          <a:p>
            <a:pPr>
              <a:lnSpc>
                <a:spcPct val="100000"/>
              </a:lnSpc>
              <a:spcBef>
                <a:spcPts val="751"/>
              </a:spcBef>
            </a:pPr>
            <a:r>
              <a:rPr lang="en-US" sz="2400" b="0" strike="noStrike" spc="-1" dirty="0">
                <a:solidFill>
                  <a:srgbClr val="000000"/>
                </a:solidFill>
                <a:latin typeface="Calibri"/>
              </a:rPr>
              <a:t>Postcondition:</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modifies: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effects:</a:t>
            </a:r>
            <a:r>
              <a:rPr lang="en-US" sz="2400" b="0" strike="noStrike" spc="-1" dirty="0">
                <a:solidFill>
                  <a:srgbClr val="000000"/>
                </a:solidFill>
                <a:latin typeface="Calibri"/>
              </a:rPr>
              <a:t> none</a:t>
            </a:r>
          </a:p>
          <a:p>
            <a:pPr>
              <a:lnSpc>
                <a:spcPct val="100000"/>
              </a:lnSpc>
              <a:spcBef>
                <a:spcPts val="751"/>
              </a:spcBef>
            </a:pPr>
            <a:r>
              <a:rPr lang="en-US" sz="2400" b="0" strike="noStrike" spc="-1" dirty="0">
                <a:solidFill>
                  <a:srgbClr val="000000"/>
                </a:solidFill>
                <a:latin typeface="Calibri"/>
              </a:rPr>
              <a:t>   </a:t>
            </a:r>
            <a:r>
              <a:rPr lang="en-US" sz="2400" b="0" strike="noStrike" spc="-1" dirty="0">
                <a:solidFill>
                  <a:srgbClr val="FF0000"/>
                </a:solidFill>
                <a:latin typeface="Calibri"/>
              </a:rPr>
              <a:t>returns:</a:t>
            </a:r>
            <a:r>
              <a:rPr lang="en-US" sz="2400" b="0" strike="noStrike" spc="-1" dirty="0">
                <a:solidFill>
                  <a:srgbClr val="000000"/>
                </a:solidFill>
                <a:latin typeface="Calibri"/>
              </a:rPr>
              <a:t> </a:t>
            </a:r>
          </a:p>
          <a:p>
            <a:pPr>
              <a:lnSpc>
                <a:spcPct val="100000"/>
              </a:lnSpc>
              <a:spcBef>
                <a:spcPts val="751"/>
              </a:spcBef>
            </a:pPr>
            <a:r>
              <a:rPr lang="en-US" sz="2400" b="0" strike="noStrike" spc="-1" dirty="0">
                <a:solidFill>
                  <a:srgbClr val="000000"/>
                </a:solidFill>
                <a:latin typeface="Calibri"/>
              </a:rPr>
              <a:t>       </a:t>
            </a:r>
            <a:r>
              <a:rPr lang="en-US" sz="2400" b="1" strike="noStrike" spc="-1" dirty="0" err="1">
                <a:solidFill>
                  <a:srgbClr val="000000"/>
                </a:solidFill>
                <a:latin typeface="Calibri"/>
              </a:rPr>
              <a:t>i</a:t>
            </a:r>
            <a:r>
              <a:rPr lang="en-US" sz="2400" b="0" strike="noStrike" spc="-1" dirty="0">
                <a:solidFill>
                  <a:srgbClr val="000000"/>
                </a:solidFill>
                <a:latin typeface="Calibri"/>
              </a:rPr>
              <a:t> such that </a:t>
            </a:r>
            <a:r>
              <a:rPr lang="en-US" sz="2400" b="1" strike="noStrike" spc="-1" dirty="0">
                <a:solidFill>
                  <a:srgbClr val="000000"/>
                </a:solidFill>
                <a:latin typeface="Calibri"/>
              </a:rPr>
              <a:t>a[</a:t>
            </a:r>
            <a:r>
              <a:rPr lang="en-US" sz="2400" b="1" strike="noStrike" spc="-1" dirty="0" err="1">
                <a:solidFill>
                  <a:srgbClr val="000000"/>
                </a:solidFill>
                <a:latin typeface="Calibri"/>
              </a:rPr>
              <a:t>i</a:t>
            </a:r>
            <a:r>
              <a:rPr lang="en-US" sz="2400" b="1" strike="noStrike" spc="-1" dirty="0">
                <a:solidFill>
                  <a:srgbClr val="000000"/>
                </a:solidFill>
                <a:latin typeface="Calibri"/>
              </a:rPr>
              <a:t>] = key</a:t>
            </a:r>
            <a:r>
              <a:rPr lang="en-US" sz="2400" b="0" strike="noStrike" spc="-1" dirty="0">
                <a:solidFill>
                  <a:srgbClr val="000000"/>
                </a:solidFill>
                <a:latin typeface="Calibri"/>
              </a:rPr>
              <a:t>, if such an </a:t>
            </a:r>
            <a:r>
              <a:rPr lang="en-US" sz="2400" b="1" strike="noStrike" spc="-1" dirty="0" err="1">
                <a:solidFill>
                  <a:srgbClr val="000000"/>
                </a:solidFill>
                <a:latin typeface="Calibri"/>
              </a:rPr>
              <a:t>i</a:t>
            </a:r>
            <a:r>
              <a:rPr lang="en-US" sz="2400" b="0" strike="noStrike" spc="-1" dirty="0">
                <a:solidFill>
                  <a:srgbClr val="000000"/>
                </a:solidFill>
                <a:latin typeface="Calibri"/>
              </a:rPr>
              <a:t> exists</a:t>
            </a:r>
          </a:p>
          <a:p>
            <a:pPr>
              <a:spcBef>
                <a:spcPts val="751"/>
              </a:spcBef>
            </a:pPr>
            <a:r>
              <a:rPr lang="en-US" sz="2400" b="0" strike="noStrike" spc="-1" dirty="0">
                <a:solidFill>
                  <a:srgbClr val="000000"/>
                </a:solidFill>
                <a:latin typeface="Calibri"/>
              </a:rPr>
              <a:t> </a:t>
            </a:r>
            <a:r>
              <a:rPr lang="en-US" sz="2400" spc="-1" dirty="0">
                <a:solidFill>
                  <a:srgbClr val="000000"/>
                </a:solidFill>
                <a:latin typeface="Calibri"/>
              </a:rPr>
              <a:t>     </a:t>
            </a:r>
            <a:r>
              <a:rPr lang="en-US" sz="2400" b="1" spc="-1" dirty="0">
                <a:latin typeface="Calibri" panose="020F0502020204030204" pitchFamily="34" charset="0"/>
                <a:cs typeface="Calibri" panose="020F0502020204030204" pitchFamily="34" charset="0"/>
              </a:rPr>
              <a:t>(- i - 1) </a:t>
            </a:r>
            <a:r>
              <a:rPr lang="en-US" sz="2400" spc="-1" dirty="0" err="1">
                <a:latin typeface="Calibri" panose="020F0502020204030204" pitchFamily="34" charset="0"/>
                <a:cs typeface="Calibri" panose="020F0502020204030204" pitchFamily="34" charset="0"/>
              </a:rPr>
              <a:t>s.t.</a:t>
            </a:r>
            <a:r>
              <a:rPr lang="en-US" sz="2400" spc="-1" dirty="0">
                <a:latin typeface="Calibri" panose="020F0502020204030204" pitchFamily="34" charset="0"/>
                <a:cs typeface="Calibri" panose="020F0502020204030204" pitchFamily="34" charset="0"/>
              </a:rPr>
              <a:t> (</a:t>
            </a:r>
            <a:r>
              <a:rPr lang="en-US" sz="2400" spc="-1" dirty="0" err="1">
                <a:latin typeface="Calibri" panose="020F0502020204030204" pitchFamily="34" charset="0"/>
                <a:cs typeface="Calibri" panose="020F0502020204030204" pitchFamily="34" charset="0"/>
              </a:rPr>
              <a:t>i</a:t>
            </a:r>
            <a:r>
              <a:rPr lang="en-US" sz="2400" spc="-1" dirty="0">
                <a:latin typeface="Calibri" panose="020F0502020204030204" pitchFamily="34" charset="0"/>
                <a:cs typeface="Calibri" panose="020F0502020204030204" pitchFamily="34" charset="0"/>
              </a:rPr>
              <a:t> = 0 v a[i-1] &lt; key) ^ (</a:t>
            </a:r>
            <a:r>
              <a:rPr lang="en-US" sz="2400" spc="-1" dirty="0" err="1">
                <a:latin typeface="Calibri" panose="020F0502020204030204" pitchFamily="34" charset="0"/>
                <a:cs typeface="Calibri" panose="020F0502020204030204" pitchFamily="34" charset="0"/>
              </a:rPr>
              <a:t>i</a:t>
            </a:r>
            <a:r>
              <a:rPr lang="en-US" sz="2400" spc="-1" dirty="0">
                <a:latin typeface="Calibri" panose="020F0502020204030204" pitchFamily="34" charset="0"/>
                <a:cs typeface="Calibri" panose="020F0502020204030204" pitchFamily="34" charset="0"/>
              </a:rPr>
              <a:t> = </a:t>
            </a:r>
            <a:r>
              <a:rPr lang="en-US" sz="2400" spc="-1" dirty="0" err="1">
                <a:latin typeface="Calibri" panose="020F0502020204030204" pitchFamily="34" charset="0"/>
                <a:cs typeface="Calibri" panose="020F0502020204030204" pitchFamily="34" charset="0"/>
              </a:rPr>
              <a:t>a.length</a:t>
            </a:r>
            <a:r>
              <a:rPr lang="en-US" sz="2400" spc="-1" dirty="0">
                <a:latin typeface="Calibri" panose="020F0502020204030204" pitchFamily="34" charset="0"/>
                <a:cs typeface="Calibri" panose="020F0502020204030204" pitchFamily="34" charset="0"/>
              </a:rPr>
              <a:t> v key &lt; a[</a:t>
            </a:r>
            <a:r>
              <a:rPr lang="en-US" sz="2400" spc="-1" dirty="0" err="1">
                <a:latin typeface="Calibri" panose="020F0502020204030204" pitchFamily="34" charset="0"/>
                <a:cs typeface="Calibri" panose="020F0502020204030204" pitchFamily="34" charset="0"/>
              </a:rPr>
              <a:t>i</a:t>
            </a:r>
            <a:r>
              <a:rPr lang="en-US" sz="2400" spc="-1" dirty="0">
                <a:latin typeface="Calibri" panose="020F0502020204030204" pitchFamily="34" charset="0"/>
                <a:cs typeface="Calibri" panose="020F0502020204030204" pitchFamily="34" charset="0"/>
              </a:rPr>
              <a:t>]), otherwise</a:t>
            </a:r>
            <a:endParaRPr lang="en-US" sz="2400" b="0" strike="noStrike" spc="-1" dirty="0">
              <a:solidFill>
                <a:srgbClr val="000000"/>
              </a:solidFill>
              <a:latin typeface="Calibri" panose="020F0502020204030204" pitchFamily="34" charset="0"/>
              <a:cs typeface="Calibri" panose="020F0502020204030204" pitchFamily="34" charset="0"/>
            </a:endParaRPr>
          </a:p>
          <a:p>
            <a:pPr>
              <a:lnSpc>
                <a:spcPct val="100000"/>
              </a:lnSpc>
              <a:spcBef>
                <a:spcPts val="751"/>
              </a:spcBef>
            </a:pPr>
            <a:r>
              <a:rPr lang="en-US" sz="2400" b="0" strike="noStrike" spc="-1" dirty="0">
                <a:solidFill>
                  <a:srgbClr val="000000"/>
                </a:solidFill>
                <a:latin typeface="Calibri"/>
              </a:rPr>
              <a:t>  </a:t>
            </a:r>
            <a:r>
              <a:rPr lang="en-US" sz="2400" spc="-1" dirty="0">
                <a:solidFill>
                  <a:srgbClr val="FF0000"/>
                </a:solidFill>
                <a:latin typeface="Calibri"/>
              </a:rPr>
              <a:t> throws</a:t>
            </a:r>
            <a:r>
              <a:rPr lang="en-US" sz="2400" spc="-1" dirty="0">
                <a:solidFill>
                  <a:srgbClr val="000000"/>
                </a:solidFill>
                <a:latin typeface="Calibri"/>
              </a:rPr>
              <a:t>: </a:t>
            </a:r>
            <a:r>
              <a:rPr lang="en-US" sz="2400" spc="-1" dirty="0" err="1">
                <a:solidFill>
                  <a:srgbClr val="000000"/>
                </a:solidFill>
                <a:latin typeface="Calibri"/>
              </a:rPr>
              <a:t>NullPointerException</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26" name="TextShape 3"/>
          <p:cNvSpPr txBox="1"/>
          <p:nvPr/>
        </p:nvSpPr>
        <p:spPr>
          <a:xfrm>
            <a:off x="228600" y="6248520"/>
            <a:ext cx="60195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7" name="TextShape 4"/>
          <p:cNvSpPr txBox="1"/>
          <p:nvPr/>
        </p:nvSpPr>
        <p:spPr>
          <a:xfrm>
            <a:off x="6458040" y="6356520"/>
            <a:ext cx="2057040" cy="364680"/>
          </a:xfrm>
          <a:prstGeom prst="rect">
            <a:avLst/>
          </a:prstGeom>
          <a:noFill/>
          <a:ln>
            <a:noFill/>
          </a:ln>
        </p:spPr>
        <p:txBody>
          <a:bodyPr anchor="ctr"/>
          <a:lstStyle/>
          <a:p>
            <a:pPr algn="r">
              <a:lnSpc>
                <a:spcPct val="100000"/>
              </a:lnSpc>
            </a:pPr>
            <a:fld id="{26FE545D-48A9-46E1-A3AB-304780CD8258}" type="slidenum">
              <a:rPr lang="en-US" sz="1400" b="0" strike="noStrike" spc="-1">
                <a:solidFill>
                  <a:srgbClr val="8B8B8B"/>
                </a:solidFill>
                <a:latin typeface="Tahoma"/>
                <a:ea typeface="MS PGothic"/>
              </a:rPr>
              <a:t>41</a:t>
            </a:fld>
            <a:endParaRPr lang="en-US" sz="1400" b="0" strike="noStrike" spc="-1">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Shall We Check </a:t>
            </a:r>
            <a:r>
              <a:rPr lang="en-US" sz="3300" b="0" strike="noStrike" spc="-1">
                <a:solidFill>
                  <a:srgbClr val="FF0000"/>
                </a:solidFill>
                <a:latin typeface="Calibri Light"/>
              </a:rPr>
              <a:t>requires</a:t>
            </a:r>
            <a:r>
              <a:rPr lang="en-US" sz="3300" b="0" strike="noStrike" spc="-1">
                <a:solidFill>
                  <a:srgbClr val="000000"/>
                </a:solidFill>
                <a:latin typeface="Calibri Light"/>
              </a:rPr>
              <a:t> Clause?</a:t>
            </a:r>
            <a:endParaRPr lang="en-US" sz="3300" b="0" strike="noStrike" spc="-1">
              <a:solidFill>
                <a:srgbClr val="000000"/>
              </a:solidFill>
              <a:latin typeface="Tahoma"/>
            </a:endParaRPr>
          </a:p>
        </p:txBody>
      </p:sp>
      <p:sp>
        <p:nvSpPr>
          <p:cNvPr id="22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If client (i.e., caller) fails to provide the preconditions, method can do anything --- throw an exception or pass bad value back</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It is polite to check</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Checking preconditions </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Makes an implementation more robust</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Provides feedback to the client</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Avoids silent errors</a:t>
            </a:r>
          </a:p>
        </p:txBody>
      </p:sp>
      <p:sp>
        <p:nvSpPr>
          <p:cNvPr id="230" name="TextShape 3"/>
          <p:cNvSpPr txBox="1"/>
          <p:nvPr/>
        </p:nvSpPr>
        <p:spPr>
          <a:xfrm>
            <a:off x="228600" y="6248520"/>
            <a:ext cx="59432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1" name="TextShape 4"/>
          <p:cNvSpPr txBox="1"/>
          <p:nvPr/>
        </p:nvSpPr>
        <p:spPr>
          <a:xfrm>
            <a:off x="6458040" y="6356520"/>
            <a:ext cx="2057040" cy="364680"/>
          </a:xfrm>
          <a:prstGeom prst="rect">
            <a:avLst/>
          </a:prstGeom>
          <a:noFill/>
          <a:ln>
            <a:noFill/>
          </a:ln>
        </p:spPr>
        <p:txBody>
          <a:bodyPr anchor="ctr"/>
          <a:lstStyle/>
          <a:p>
            <a:pPr algn="r">
              <a:lnSpc>
                <a:spcPct val="100000"/>
              </a:lnSpc>
            </a:pPr>
            <a:fld id="{925DAA44-62DE-4BCA-95ED-F06944544BFB}" type="slidenum">
              <a:rPr lang="en-US" sz="1400" b="0" strike="noStrike" spc="-1">
                <a:solidFill>
                  <a:srgbClr val="8B8B8B"/>
                </a:solidFill>
                <a:latin typeface="Tahoma"/>
                <a:ea typeface="MS PGothic"/>
              </a:rPr>
              <a:t>42</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9">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29">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29">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Rule</a:t>
            </a:r>
            <a:endParaRPr lang="en-US" sz="3300" b="0" strike="noStrike" spc="-1">
              <a:solidFill>
                <a:srgbClr val="000000"/>
              </a:solidFill>
              <a:latin typeface="Tahoma"/>
            </a:endParaRPr>
          </a:p>
        </p:txBody>
      </p:sp>
      <p:sp>
        <p:nvSpPr>
          <p:cNvPr id="23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If private method, don’t have to check</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If public method, </a:t>
            </a:r>
            <a:r>
              <a:rPr lang="en-US" sz="2100" b="0" strike="noStrike" spc="-1" dirty="0">
                <a:solidFill>
                  <a:srgbClr val="FF0000"/>
                </a:solidFill>
                <a:latin typeface="Calibri"/>
              </a:rPr>
              <a:t>do check</a:t>
            </a:r>
            <a:r>
              <a:rPr lang="en-US" sz="2100" b="0" strike="noStrike" spc="-1" dirty="0">
                <a:solidFill>
                  <a:srgbClr val="000000"/>
                </a:solidFill>
                <a:latin typeface="Calibri"/>
              </a:rPr>
              <a:t> </a:t>
            </a:r>
            <a:r>
              <a:rPr lang="en-US" sz="2100" b="0" strike="noStrike" spc="-1" dirty="0">
                <a:solidFill>
                  <a:srgbClr val="FF0000"/>
                </a:solidFill>
                <a:latin typeface="Calibri"/>
              </a:rPr>
              <a:t>unless such a check is expensive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E.g., </a:t>
            </a:r>
            <a:r>
              <a:rPr lang="en-US" sz="1800" b="0" strike="noStrike" spc="-1" dirty="0">
                <a:solidFill>
                  <a:srgbClr val="FF0000"/>
                </a:solidFill>
                <a:latin typeface="Calibri"/>
              </a:rPr>
              <a:t>requires</a:t>
            </a:r>
            <a:r>
              <a:rPr lang="en-US" sz="1800" b="0" strike="noStrike" spc="-1" dirty="0">
                <a:solidFill>
                  <a:srgbClr val="000000"/>
                </a:solidFill>
                <a:latin typeface="Calibri"/>
              </a:rPr>
              <a:t>: </a:t>
            </a:r>
            <a:r>
              <a:rPr lang="en-US" sz="1800" b="1" strike="noStrike" spc="-1" dirty="0" err="1">
                <a:solidFill>
                  <a:srgbClr val="000000"/>
                </a:solidFill>
                <a:latin typeface="Calibri"/>
              </a:rPr>
              <a:t>lst</a:t>
            </a:r>
            <a:r>
              <a:rPr lang="en-US" sz="1800" b="0" strike="noStrike" spc="-1" dirty="0">
                <a:solidFill>
                  <a:srgbClr val="000000"/>
                </a:solidFill>
                <a:latin typeface="Calibri"/>
              </a:rPr>
              <a:t> is non-null. Check</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E.g., </a:t>
            </a:r>
            <a:r>
              <a:rPr lang="en-US" sz="1800" b="0" strike="noStrike" spc="-1" dirty="0">
                <a:solidFill>
                  <a:srgbClr val="FF0000"/>
                </a:solidFill>
                <a:latin typeface="Calibri"/>
              </a:rPr>
              <a:t>requires</a:t>
            </a:r>
            <a:r>
              <a:rPr lang="en-US" sz="1800" b="0" strike="noStrike" spc="-1" dirty="0">
                <a:solidFill>
                  <a:srgbClr val="000000"/>
                </a:solidFill>
                <a:latin typeface="Calibri"/>
              </a:rPr>
              <a:t>: </a:t>
            </a:r>
            <a:r>
              <a:rPr lang="en-US" sz="1800" b="1" strike="noStrike" spc="-1" dirty="0" err="1">
                <a:solidFill>
                  <a:srgbClr val="000000"/>
                </a:solidFill>
                <a:latin typeface="Calibri"/>
              </a:rPr>
              <a:t>lst</a:t>
            </a:r>
            <a:r>
              <a:rPr lang="en-US" sz="1800" b="0" strike="noStrike" spc="-1" dirty="0">
                <a:solidFill>
                  <a:srgbClr val="000000"/>
                </a:solidFill>
                <a:latin typeface="Calibri"/>
              </a:rPr>
              <a:t> </a:t>
            </a:r>
            <a:r>
              <a:rPr lang="en-US" spc="-1" dirty="0">
                <a:solidFill>
                  <a:srgbClr val="000000"/>
                </a:solidFill>
                <a:latin typeface="Calibri"/>
              </a:rPr>
              <a:t>is sorted in ascending order</a:t>
            </a:r>
            <a:r>
              <a:rPr lang="en-US" sz="1800" b="0" strike="noStrike" spc="-1" dirty="0">
                <a:solidFill>
                  <a:srgbClr val="000000"/>
                </a:solidFill>
                <a:latin typeface="Calibri"/>
              </a:rPr>
              <a:t>.  Don’t check </a:t>
            </a:r>
          </a:p>
          <a:p>
            <a:pPr marL="514440" lvl="1" indent="-171000">
              <a:lnSpc>
                <a:spcPct val="100000"/>
              </a:lnSpc>
              <a:spcBef>
                <a:spcPts val="374"/>
              </a:spcBef>
              <a:buClr>
                <a:srgbClr val="000000"/>
              </a:buClr>
              <a:buFont typeface="Arial"/>
              <a:buChar char="•"/>
            </a:pPr>
            <a:endParaRPr lang="en-US" spc="-1" dirty="0">
              <a:solidFill>
                <a:srgbClr val="000000"/>
              </a:solidFill>
              <a:latin typeface="Calibri"/>
            </a:endParaRPr>
          </a:p>
          <a:p>
            <a:pPr marL="171360" indent="-171000">
              <a:lnSpc>
                <a:spcPct val="90000"/>
              </a:lnSpc>
              <a:spcBef>
                <a:spcPts val="751"/>
              </a:spcBef>
              <a:buClr>
                <a:srgbClr val="000000"/>
              </a:buClr>
              <a:buFont typeface="Arial"/>
              <a:buChar char="•"/>
            </a:pPr>
            <a:r>
              <a:rPr lang="en-US" spc="-1" dirty="0">
                <a:solidFill>
                  <a:srgbClr val="000000"/>
                </a:solidFill>
                <a:latin typeface="Calibri"/>
              </a:rPr>
              <a:t>Example 1: </a:t>
            </a:r>
            <a:r>
              <a:rPr lang="en-US" spc="-1" dirty="0">
                <a:solidFill>
                  <a:srgbClr val="FF0000"/>
                </a:solidFill>
                <a:latin typeface="Calibri"/>
              </a:rPr>
              <a:t>requires</a:t>
            </a:r>
            <a:r>
              <a:rPr lang="en-US" spc="-1" dirty="0">
                <a:solidFill>
                  <a:srgbClr val="000000"/>
                </a:solidFill>
                <a:latin typeface="Calibri"/>
              </a:rPr>
              <a:t>:</a:t>
            </a:r>
            <a:r>
              <a:rPr lang="en-US" b="1" spc="-1" dirty="0">
                <a:solidFill>
                  <a:srgbClr val="000000"/>
                </a:solidFill>
                <a:latin typeface="Courier New"/>
              </a:rPr>
              <a:t> </a:t>
            </a:r>
            <a:r>
              <a:rPr lang="en-US" b="1" spc="-1" dirty="0" err="1">
                <a:solidFill>
                  <a:srgbClr val="000000"/>
                </a:solidFill>
                <a:latin typeface="Courier New"/>
              </a:rPr>
              <a:t>lst</a:t>
            </a:r>
            <a:r>
              <a:rPr lang="en-US" spc="-1" dirty="0">
                <a:solidFill>
                  <a:srgbClr val="000000"/>
                </a:solidFill>
                <a:latin typeface="Calibri"/>
              </a:rPr>
              <a:t>, </a:t>
            </a:r>
            <a:r>
              <a:rPr lang="en-US" b="1" spc="-1" dirty="0">
                <a:solidFill>
                  <a:srgbClr val="000000"/>
                </a:solidFill>
                <a:latin typeface="Courier New"/>
              </a:rPr>
              <a:t>old</a:t>
            </a:r>
            <a:r>
              <a:rPr lang="en-US" spc="-1" dirty="0">
                <a:solidFill>
                  <a:srgbClr val="000000"/>
                </a:solidFill>
                <a:latin typeface="Calibri"/>
              </a:rPr>
              <a:t>, </a:t>
            </a:r>
            <a:r>
              <a:rPr lang="en-US" b="1" spc="-1" dirty="0">
                <a:solidFill>
                  <a:srgbClr val="000000"/>
                </a:solidFill>
                <a:latin typeface="Courier New"/>
              </a:rPr>
              <a:t>new</a:t>
            </a:r>
            <a:r>
              <a:rPr lang="en-US" spc="-1" dirty="0">
                <a:solidFill>
                  <a:srgbClr val="000000"/>
                </a:solidFill>
                <a:latin typeface="Calibri"/>
              </a:rPr>
              <a:t> are non-null. </a:t>
            </a:r>
            <a:r>
              <a:rPr lang="en-US" b="1" spc="-1" dirty="0">
                <a:solidFill>
                  <a:srgbClr val="000000"/>
                </a:solidFill>
                <a:latin typeface="Courier New"/>
              </a:rPr>
              <a:t>old</a:t>
            </a:r>
            <a:r>
              <a:rPr lang="en-US" spc="-1" dirty="0">
                <a:solidFill>
                  <a:srgbClr val="000000"/>
                </a:solidFill>
                <a:latin typeface="Calibri"/>
              </a:rPr>
              <a:t> occurs in </a:t>
            </a:r>
            <a:r>
              <a:rPr lang="en-US" b="1" spc="-1" dirty="0" err="1">
                <a:solidFill>
                  <a:srgbClr val="000000"/>
                </a:solidFill>
                <a:latin typeface="Courier New"/>
              </a:rPr>
              <a:t>lst</a:t>
            </a:r>
            <a:r>
              <a:rPr lang="en-US" spc="-1" dirty="0">
                <a:solidFill>
                  <a:srgbClr val="000000"/>
                </a:solidFill>
                <a:latin typeface="Calibri"/>
              </a:rPr>
              <a:t>. Check?</a:t>
            </a:r>
          </a:p>
          <a:p>
            <a:pPr marL="171360" indent="-171000">
              <a:lnSpc>
                <a:spcPct val="90000"/>
              </a:lnSpc>
              <a:spcBef>
                <a:spcPts val="751"/>
              </a:spcBef>
              <a:buClr>
                <a:srgbClr val="000000"/>
              </a:buClr>
              <a:buFont typeface="Arial"/>
              <a:buChar char="•"/>
            </a:pPr>
            <a:r>
              <a:rPr lang="en-US" spc="-1" dirty="0">
                <a:solidFill>
                  <a:srgbClr val="000000"/>
                </a:solidFill>
                <a:latin typeface="Calibri"/>
              </a:rPr>
              <a:t>Example 2: </a:t>
            </a:r>
            <a:r>
              <a:rPr lang="en-US" spc="-1" dirty="0">
                <a:solidFill>
                  <a:srgbClr val="FF0000"/>
                </a:solidFill>
                <a:latin typeface="Calibri"/>
              </a:rPr>
              <a:t>requires</a:t>
            </a:r>
            <a:r>
              <a:rPr lang="en-US" spc="-1" dirty="0">
                <a:solidFill>
                  <a:srgbClr val="000000"/>
                </a:solidFill>
                <a:latin typeface="Calibri"/>
              </a:rPr>
              <a:t>: </a:t>
            </a:r>
            <a:r>
              <a:rPr lang="en-US" b="1" spc="-1" dirty="0">
                <a:solidFill>
                  <a:srgbClr val="000000"/>
                </a:solidFill>
                <a:latin typeface="Courier New"/>
              </a:rPr>
              <a:t>lst1</a:t>
            </a:r>
            <a:r>
              <a:rPr lang="en-US" spc="-1" dirty="0">
                <a:solidFill>
                  <a:srgbClr val="000000"/>
                </a:solidFill>
                <a:latin typeface="Calibri"/>
              </a:rPr>
              <a:t>, </a:t>
            </a:r>
            <a:r>
              <a:rPr lang="en-US" b="1" spc="-1" dirty="0">
                <a:solidFill>
                  <a:srgbClr val="000000"/>
                </a:solidFill>
                <a:latin typeface="Courier New"/>
              </a:rPr>
              <a:t>lst2</a:t>
            </a:r>
            <a:r>
              <a:rPr lang="en-US" spc="-1" dirty="0">
                <a:solidFill>
                  <a:srgbClr val="000000"/>
                </a:solidFill>
                <a:latin typeface="Calibri"/>
              </a:rPr>
              <a:t> are non-null. </a:t>
            </a:r>
            <a:r>
              <a:rPr lang="en-US" b="1" spc="-1" dirty="0">
                <a:solidFill>
                  <a:srgbClr val="000000"/>
                </a:solidFill>
                <a:latin typeface="Courier New"/>
              </a:rPr>
              <a:t>lst1</a:t>
            </a:r>
            <a:r>
              <a:rPr lang="en-US" spc="-1" dirty="0">
                <a:solidFill>
                  <a:srgbClr val="000000"/>
                </a:solidFill>
                <a:latin typeface="Calibri"/>
              </a:rPr>
              <a:t> and </a:t>
            </a:r>
            <a:r>
              <a:rPr lang="en-US" b="1" spc="-1" dirty="0">
                <a:solidFill>
                  <a:srgbClr val="000000"/>
                </a:solidFill>
                <a:latin typeface="Courier New"/>
              </a:rPr>
              <a:t>lst2</a:t>
            </a:r>
            <a:r>
              <a:rPr lang="en-US" spc="-1" dirty="0">
                <a:solidFill>
                  <a:srgbClr val="000000"/>
                </a:solidFill>
                <a:latin typeface="Calibri"/>
              </a:rPr>
              <a:t> are same size. Check?</a:t>
            </a:r>
          </a:p>
          <a:p>
            <a:pPr>
              <a:lnSpc>
                <a:spcPct val="90000"/>
              </a:lnSpc>
              <a:spcBef>
                <a:spcPts val="751"/>
              </a:spcBef>
            </a:pPr>
            <a:endParaRPr lang="en-US" spc="-1" dirty="0">
              <a:solidFill>
                <a:srgbClr val="000000"/>
              </a:solidFill>
              <a:latin typeface="Calibri"/>
            </a:endParaRPr>
          </a:p>
          <a:p>
            <a:pPr marL="171360" indent="-171000">
              <a:lnSpc>
                <a:spcPct val="90000"/>
              </a:lnSpc>
              <a:spcBef>
                <a:spcPts val="751"/>
              </a:spcBef>
              <a:buClr>
                <a:srgbClr val="000000"/>
              </a:buClr>
              <a:buFont typeface="Arial"/>
              <a:buChar char="•"/>
            </a:pPr>
            <a:r>
              <a:rPr lang="en-US" spc="-1" dirty="0" err="1">
                <a:solidFill>
                  <a:srgbClr val="000000"/>
                </a:solidFill>
                <a:latin typeface="Calibri"/>
              </a:rPr>
              <a:t>binarySearch</a:t>
            </a:r>
            <a:r>
              <a:rPr lang="en-US" spc="-1" dirty="0">
                <a:solidFill>
                  <a:srgbClr val="000000"/>
                </a:solidFill>
                <a:latin typeface="Calibri"/>
              </a:rPr>
              <a:t>: </a:t>
            </a:r>
            <a:r>
              <a:rPr lang="en-US" spc="-1" dirty="0">
                <a:solidFill>
                  <a:srgbClr val="FF0000"/>
                </a:solidFill>
                <a:latin typeface="Calibri"/>
              </a:rPr>
              <a:t>requires</a:t>
            </a:r>
            <a:r>
              <a:rPr lang="en-US" spc="-1" dirty="0">
                <a:solidFill>
                  <a:srgbClr val="000000"/>
                </a:solidFill>
                <a:latin typeface="Calibri"/>
              </a:rPr>
              <a:t>:</a:t>
            </a:r>
            <a:r>
              <a:rPr lang="en-US" b="1" spc="-1" dirty="0">
                <a:solidFill>
                  <a:srgbClr val="000000"/>
                </a:solidFill>
                <a:latin typeface="Courier New"/>
              </a:rPr>
              <a:t> a </a:t>
            </a:r>
            <a:r>
              <a:rPr lang="en-US" spc="-1" dirty="0">
                <a:solidFill>
                  <a:srgbClr val="000000"/>
                </a:solidFill>
                <a:latin typeface="Calibri"/>
              </a:rPr>
              <a:t>is sorted. Check?</a:t>
            </a:r>
          </a:p>
          <a:p>
            <a:pPr>
              <a:spcBef>
                <a:spcPts val="374"/>
              </a:spcBef>
              <a:buClr>
                <a:srgbClr val="000000"/>
              </a:buClr>
            </a:pPr>
            <a:endParaRPr lang="en-US" b="0" strike="noStrike" spc="-1" dirty="0">
              <a:solidFill>
                <a:srgbClr val="000000"/>
              </a:solidFill>
              <a:latin typeface="Calibri"/>
            </a:endParaRPr>
          </a:p>
        </p:txBody>
      </p:sp>
      <p:sp>
        <p:nvSpPr>
          <p:cNvPr id="234" name="TextShape 3"/>
          <p:cNvSpPr txBox="1"/>
          <p:nvPr/>
        </p:nvSpPr>
        <p:spPr>
          <a:xfrm>
            <a:off x="228600" y="6248520"/>
            <a:ext cx="59432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5" name="TextShape 4"/>
          <p:cNvSpPr txBox="1"/>
          <p:nvPr/>
        </p:nvSpPr>
        <p:spPr>
          <a:xfrm>
            <a:off x="6458040" y="6356520"/>
            <a:ext cx="2057040" cy="364680"/>
          </a:xfrm>
          <a:prstGeom prst="rect">
            <a:avLst/>
          </a:prstGeom>
          <a:noFill/>
          <a:ln>
            <a:noFill/>
          </a:ln>
        </p:spPr>
        <p:txBody>
          <a:bodyPr anchor="ctr"/>
          <a:lstStyle/>
          <a:p>
            <a:pPr algn="r">
              <a:lnSpc>
                <a:spcPct val="100000"/>
              </a:lnSpc>
            </a:pPr>
            <a:fld id="{BC8C9524-DCC7-4624-80E1-45473BA9B605}" type="slidenum">
              <a:rPr lang="en-US" sz="1400" b="0" strike="noStrike" spc="-1">
                <a:solidFill>
                  <a:srgbClr val="8B8B8B"/>
                </a:solidFill>
                <a:latin typeface="Tahoma"/>
                <a:ea typeface="MS PGothic"/>
              </a:rPr>
              <a:t>43</a:t>
            </a:fld>
            <a:endParaRPr lang="en-US" sz="14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JML Convention</a:t>
            </a:r>
            <a:endParaRPr lang="en-US" sz="3300" b="0" strike="noStrike" spc="-1">
              <a:solidFill>
                <a:srgbClr val="000000"/>
              </a:solidFill>
              <a:latin typeface="Tahoma"/>
            </a:endParaRPr>
          </a:p>
        </p:txBody>
      </p:sp>
      <p:sp>
        <p:nvSpPr>
          <p:cNvPr id="241" name="TextShape 2"/>
          <p:cNvSpPr txBox="1"/>
          <p:nvPr/>
        </p:nvSpPr>
        <p:spPr>
          <a:xfrm>
            <a:off x="228600" y="1600200"/>
            <a:ext cx="8915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err="1">
                <a:solidFill>
                  <a:srgbClr val="000000"/>
                </a:solidFill>
                <a:latin typeface="Calibri"/>
              </a:rPr>
              <a:t>Javadocs</a:t>
            </a:r>
            <a:r>
              <a:rPr lang="en-US" sz="2100" b="0" strike="noStrike" spc="-1" dirty="0">
                <a:solidFill>
                  <a:srgbClr val="000000"/>
                </a:solidFill>
                <a:latin typeface="Calibri"/>
              </a:rPr>
              <a:t> and </a:t>
            </a:r>
            <a:r>
              <a:rPr lang="en-US" sz="2100" b="0" strike="noStrike" spc="-1" dirty="0" err="1">
                <a:solidFill>
                  <a:srgbClr val="000000"/>
                </a:solidFill>
                <a:latin typeface="Calibri"/>
              </a:rPr>
              <a:t>PSoft</a:t>
            </a:r>
            <a:r>
              <a:rPr lang="en-US" sz="2100" b="0" strike="noStrike" spc="-1" dirty="0">
                <a:solidFill>
                  <a:srgbClr val="000000"/>
                </a:solidFill>
                <a:latin typeface="Calibri"/>
              </a:rPr>
              <a:t> specifications are not “machine-checkable”</a:t>
            </a:r>
          </a:p>
          <a:p>
            <a:pPr marL="514440" lvl="1" indent="-171000">
              <a:lnSpc>
                <a:spcPct val="100000"/>
              </a:lnSpc>
              <a:spcBef>
                <a:spcPts val="374"/>
              </a:spcBef>
              <a:buClr>
                <a:srgbClr val="000000"/>
              </a:buClr>
              <a:buFont typeface="Arial"/>
              <a:buChar char="•"/>
            </a:pPr>
            <a:r>
              <a:rPr lang="en-US" sz="1800" b="0" strike="noStrike" spc="-1" dirty="0" err="1">
                <a:solidFill>
                  <a:srgbClr val="000000"/>
                </a:solidFill>
                <a:latin typeface="Calibri"/>
              </a:rPr>
              <a:t>PSoft</a:t>
            </a:r>
            <a:r>
              <a:rPr lang="en-US" sz="1800" b="0" strike="noStrike" spc="-1" dirty="0">
                <a:solidFill>
                  <a:srgbClr val="000000"/>
                </a:solidFill>
                <a:latin typeface="Calibri"/>
              </a:rPr>
              <a:t> – Principles of Software</a:t>
            </a:r>
          </a:p>
          <a:p>
            <a:pPr marL="171360" indent="-171000">
              <a:lnSpc>
                <a:spcPct val="90000"/>
              </a:lnSpc>
              <a:spcBef>
                <a:spcPts val="751"/>
              </a:spcBef>
              <a:buClr>
                <a:srgbClr val="000000"/>
              </a:buClr>
              <a:buFont typeface="Arial"/>
              <a:buChar char="•"/>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JML (Java Modeling Language) is a formal specification language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Builds on the ideas of Hoare logic</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End goal is automatic verification</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Does implementation obey contract? Given a spec S and implementation I, does I conform to S?</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Does client obey contract? Does it meet preconditions? Does it expect what method provides?</a:t>
            </a:r>
          </a:p>
          <a:p>
            <a:endParaRPr lang="en-US" sz="1500" b="0" strike="noStrike" spc="-1" dirty="0">
              <a:solidFill>
                <a:srgbClr val="000000"/>
              </a:solidFill>
              <a:latin typeface="Calibri"/>
            </a:endParaRPr>
          </a:p>
        </p:txBody>
      </p:sp>
      <p:sp>
        <p:nvSpPr>
          <p:cNvPr id="242" name="TextShape 3"/>
          <p:cNvSpPr txBox="1"/>
          <p:nvPr/>
        </p:nvSpPr>
        <p:spPr>
          <a:xfrm>
            <a:off x="6458040" y="6356520"/>
            <a:ext cx="2057040" cy="364680"/>
          </a:xfrm>
          <a:prstGeom prst="rect">
            <a:avLst/>
          </a:prstGeom>
          <a:noFill/>
          <a:ln>
            <a:noFill/>
          </a:ln>
        </p:spPr>
        <p:txBody>
          <a:bodyPr anchor="ctr"/>
          <a:lstStyle/>
          <a:p>
            <a:pPr algn="r">
              <a:lnSpc>
                <a:spcPct val="100000"/>
              </a:lnSpc>
            </a:pPr>
            <a:fld id="{FA31BE64-92F3-466A-B3E6-52028C8C188E}" type="slidenum">
              <a:rPr lang="en-US" sz="1400" b="0" strike="noStrike" spc="-1">
                <a:solidFill>
                  <a:srgbClr val="8B8B8B"/>
                </a:solidFill>
                <a:latin typeface="Tahoma"/>
                <a:ea typeface="MS PGothic"/>
              </a:rPr>
              <a:t>44</a:t>
            </a:fld>
            <a:endParaRPr lang="en-US" sz="1400" b="0" strike="noStrike" spc="-1">
              <a:latin typeface="Times New Roman"/>
            </a:endParaRPr>
          </a:p>
        </p:txBody>
      </p:sp>
      <p:sp>
        <p:nvSpPr>
          <p:cNvPr id="24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JML Spec for binarySearch </a:t>
            </a:r>
            <a:endParaRPr lang="en-US" sz="3300" b="0" strike="noStrike" spc="-1">
              <a:solidFill>
                <a:srgbClr val="000000"/>
              </a:solidFill>
              <a:latin typeface="Tahoma"/>
            </a:endParaRPr>
          </a:p>
        </p:txBody>
      </p:sp>
      <p:sp>
        <p:nvSpPr>
          <p:cNvPr id="245" name="TextShape 2"/>
          <p:cNvSpPr txBox="1"/>
          <p:nvPr/>
        </p:nvSpPr>
        <p:spPr>
          <a:xfrm>
            <a:off x="228600" y="1563840"/>
            <a:ext cx="8726040" cy="453204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Precondition:</a:t>
            </a:r>
          </a:p>
          <a:p>
            <a:pPr>
              <a:lnSpc>
                <a:spcPct val="100000"/>
              </a:lnSpc>
              <a:spcBef>
                <a:spcPts val="751"/>
              </a:spcBef>
            </a:pPr>
            <a:r>
              <a:rPr lang="en-US" sz="2100" b="0" strike="noStrike" spc="-1" dirty="0">
                <a:solidFill>
                  <a:srgbClr val="000000"/>
                </a:solidFill>
                <a:latin typeface="Calibri"/>
              </a:rPr>
              <a:t>	</a:t>
            </a:r>
            <a:r>
              <a:rPr lang="en-US" sz="2100" b="0" strike="noStrike" spc="-1" dirty="0">
                <a:solidFill>
                  <a:srgbClr val="FF0000"/>
                </a:solidFill>
                <a:latin typeface="Calibri"/>
              </a:rPr>
              <a:t>requires</a:t>
            </a:r>
            <a:r>
              <a:rPr lang="en-US" sz="2100" b="0" strike="noStrike" spc="-1" dirty="0">
                <a:solidFill>
                  <a:srgbClr val="000000"/>
                </a:solidFill>
                <a:latin typeface="Calibri"/>
              </a:rPr>
              <a:t>: a != null</a:t>
            </a:r>
          </a:p>
          <a:p>
            <a:pPr>
              <a:lnSpc>
                <a:spcPct val="100000"/>
              </a:lnSpc>
              <a:spcBef>
                <a:spcPts val="751"/>
              </a:spcBef>
            </a:pPr>
            <a:r>
              <a:rPr lang="en-US" sz="2100" b="0" strike="noStrike" spc="-1" dirty="0">
                <a:solidFill>
                  <a:srgbClr val="000000"/>
                </a:solidFill>
                <a:latin typeface="Calibri"/>
              </a:rPr>
              <a:t>                   &amp;&amp; (\</a:t>
            </a:r>
            <a:r>
              <a:rPr lang="en-US" sz="2100" b="0" strike="noStrike" spc="-1" dirty="0" err="1">
                <a:solidFill>
                  <a:srgbClr val="000000"/>
                </a:solidFill>
                <a:latin typeface="Calibri"/>
              </a:rPr>
              <a:t>forall</a:t>
            </a:r>
            <a:r>
              <a:rPr lang="en-US" sz="2100" b="0" strike="noStrike" spc="-1" dirty="0">
                <a:solidFill>
                  <a:srgbClr val="000000"/>
                </a:solidFill>
                <a:latin typeface="Calibri"/>
              </a:rPr>
              <a:t> </a:t>
            </a:r>
            <a:r>
              <a:rPr lang="en-US" sz="2100" b="0" strike="noStrike" spc="-1" dirty="0" err="1">
                <a:solidFill>
                  <a:srgbClr val="000000"/>
                </a:solidFill>
                <a:latin typeface="Calibri"/>
              </a:rPr>
              <a:t>int</a:t>
            </a:r>
            <a:r>
              <a:rPr lang="en-US" sz="2100" b="0" strike="noStrike" spc="-1" dirty="0">
                <a:solidFill>
                  <a:srgbClr val="000000"/>
                </a:solidFill>
                <a:latin typeface="Calibri"/>
              </a:rPr>
              <a:t> </a:t>
            </a:r>
            <a:r>
              <a:rPr lang="en-US" sz="2100" b="0" strike="noStrike" spc="-1" dirty="0" err="1">
                <a:solidFill>
                  <a:srgbClr val="000000"/>
                </a:solidFill>
                <a:latin typeface="Calibri"/>
              </a:rPr>
              <a:t>i</a:t>
            </a:r>
            <a:r>
              <a:rPr lang="en-US" sz="2100" b="0" strike="noStrike" spc="-1" dirty="0">
                <a:solidFill>
                  <a:srgbClr val="000000"/>
                </a:solidFill>
                <a:latin typeface="Calibri"/>
              </a:rPr>
              <a:t>;</a:t>
            </a:r>
          </a:p>
          <a:p>
            <a:pPr>
              <a:lnSpc>
                <a:spcPct val="100000"/>
              </a:lnSpc>
              <a:spcBef>
                <a:spcPts val="751"/>
              </a:spcBef>
            </a:pPr>
            <a:r>
              <a:rPr lang="en-US" sz="2100" b="0" strike="noStrike" spc="-1" dirty="0">
                <a:solidFill>
                  <a:srgbClr val="000000"/>
                </a:solidFill>
                <a:latin typeface="Calibri"/>
              </a:rPr>
              <a:t>                               0 &lt; </a:t>
            </a:r>
            <a:r>
              <a:rPr lang="en-US" sz="2100" b="0" strike="noStrike" spc="-1" dirty="0" err="1">
                <a:solidFill>
                  <a:srgbClr val="000000"/>
                </a:solidFill>
                <a:latin typeface="Calibri"/>
              </a:rPr>
              <a:t>i</a:t>
            </a:r>
            <a:r>
              <a:rPr lang="en-US" sz="2100" b="0" strike="noStrike" spc="-1" dirty="0">
                <a:solidFill>
                  <a:srgbClr val="000000"/>
                </a:solidFill>
                <a:latin typeface="Calibri"/>
              </a:rPr>
              <a:t> &amp;&amp; </a:t>
            </a:r>
            <a:r>
              <a:rPr lang="en-US" sz="2100" b="0" strike="noStrike" spc="-1" dirty="0" err="1">
                <a:solidFill>
                  <a:srgbClr val="000000"/>
                </a:solidFill>
                <a:latin typeface="Calibri"/>
              </a:rPr>
              <a:t>i</a:t>
            </a:r>
            <a:r>
              <a:rPr lang="en-US" sz="2100" b="0" strike="noStrike" spc="-1" dirty="0">
                <a:solidFill>
                  <a:srgbClr val="000000"/>
                </a:solidFill>
                <a:latin typeface="Calibri"/>
              </a:rPr>
              <a:t> &lt; </a:t>
            </a:r>
            <a:r>
              <a:rPr lang="en-US" sz="2100" b="0" strike="noStrike" spc="-1" dirty="0" err="1">
                <a:solidFill>
                  <a:srgbClr val="000000"/>
                </a:solidFill>
                <a:latin typeface="Calibri"/>
              </a:rPr>
              <a:t>a.length</a:t>
            </a:r>
            <a:r>
              <a:rPr lang="en-US" sz="2100" b="0" strike="noStrike" spc="-1" dirty="0">
                <a:solidFill>
                  <a:srgbClr val="000000"/>
                </a:solidFill>
                <a:latin typeface="Calibri"/>
              </a:rPr>
              <a:t>;</a:t>
            </a:r>
          </a:p>
          <a:p>
            <a:pPr>
              <a:lnSpc>
                <a:spcPct val="100000"/>
              </a:lnSpc>
              <a:spcBef>
                <a:spcPts val="751"/>
              </a:spcBef>
            </a:pPr>
            <a:r>
              <a:rPr lang="en-US" sz="2100" b="0" strike="noStrike" spc="-1" dirty="0">
                <a:solidFill>
                  <a:srgbClr val="000000"/>
                </a:solidFill>
                <a:latin typeface="Calibri"/>
              </a:rPr>
              <a:t>                               a[i-1] &lt;= a[</a:t>
            </a:r>
            <a:r>
              <a:rPr lang="en-US" sz="2100" b="0" strike="noStrike" spc="-1" dirty="0" err="1">
                <a:solidFill>
                  <a:srgbClr val="000000"/>
                </a:solidFill>
                <a:latin typeface="Calibri"/>
              </a:rPr>
              <a:t>i</a:t>
            </a:r>
            <a:r>
              <a:rPr lang="en-US" sz="2100" b="0" strike="noStrike" spc="-1" dirty="0">
                <a:solidFill>
                  <a:srgbClr val="000000"/>
                </a:solidFill>
                <a:latin typeface="Calibri"/>
              </a:rPr>
              <a:t>];) </a:t>
            </a:r>
          </a:p>
          <a:p>
            <a:pPr>
              <a:lnSpc>
                <a:spcPct val="100000"/>
              </a:lnSpc>
              <a:spcBef>
                <a:spcPts val="751"/>
              </a:spcBef>
            </a:pPr>
            <a:r>
              <a:rPr lang="en-US" sz="2100" b="0" strike="noStrike" spc="-1" dirty="0" err="1">
                <a:solidFill>
                  <a:srgbClr val="000000"/>
                </a:solidFill>
                <a:latin typeface="Calibri"/>
              </a:rPr>
              <a:t>Postcondition</a:t>
            </a:r>
            <a:r>
              <a:rPr lang="en-US" sz="2100" b="0" strike="noStrike" spc="-1" dirty="0">
                <a:solidFill>
                  <a:srgbClr val="000000"/>
                </a:solidFill>
                <a:latin typeface="Calibri"/>
              </a:rPr>
              <a:t>:</a:t>
            </a:r>
          </a:p>
          <a:p>
            <a:pPr>
              <a:lnSpc>
                <a:spcPct val="100000"/>
              </a:lnSpc>
              <a:spcBef>
                <a:spcPts val="751"/>
              </a:spcBef>
            </a:pP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0" strike="noStrike" spc="-1" dirty="0">
                <a:solidFill>
                  <a:srgbClr val="000000"/>
                </a:solidFill>
                <a:latin typeface="Calibri"/>
              </a:rPr>
              <a:t>: // complex statement…</a:t>
            </a:r>
          </a:p>
          <a:p>
            <a:pPr>
              <a:lnSpc>
                <a:spcPct val="100000"/>
              </a:lnSpc>
              <a:spcBef>
                <a:spcPts val="751"/>
              </a:spcBef>
              <a:buClr>
                <a:srgbClr val="000000"/>
              </a:buClr>
              <a:buFont typeface="Arial"/>
              <a:buChar char="•"/>
            </a:pPr>
            <a:r>
              <a:rPr lang="en-US" sz="2100" b="0" strike="noStrike" spc="-1" dirty="0">
                <a:solidFill>
                  <a:srgbClr val="000000"/>
                </a:solidFill>
                <a:latin typeface="Calibri"/>
              </a:rPr>
              <a:t>Difficult problem and an active research area. </a:t>
            </a:r>
          </a:p>
          <a:p>
            <a:pPr>
              <a:lnSpc>
                <a:spcPct val="100000"/>
              </a:lnSpc>
              <a:spcBef>
                <a:spcPts val="751"/>
              </a:spcBef>
              <a:buClr>
                <a:srgbClr val="000000"/>
              </a:buClr>
              <a:buFont typeface="Arial"/>
              <a:buChar char="•"/>
            </a:pPr>
            <a:r>
              <a:rPr lang="en-US" sz="2100" b="0" strike="noStrike" spc="-1" dirty="0">
                <a:solidFill>
                  <a:srgbClr val="000000"/>
                </a:solidFill>
                <a:latin typeface="Calibri"/>
              </a:rPr>
              <a:t>Sir Tony Hoare’s Grand Challenge</a:t>
            </a:r>
          </a:p>
          <a:p>
            <a:pPr marL="343080" lvl="1">
              <a:lnSpc>
                <a:spcPct val="100000"/>
              </a:lnSpc>
              <a:spcBef>
                <a:spcPts val="374"/>
              </a:spcBef>
              <a:buClr>
                <a:srgbClr val="000000"/>
              </a:buClr>
              <a:buFont typeface="Arial"/>
              <a:buChar char="•"/>
            </a:pPr>
            <a:r>
              <a:rPr lang="en-US" sz="1800" b="0" u="sng" strike="noStrike" spc="-1" dirty="0">
                <a:solidFill>
                  <a:srgbClr val="0563C1"/>
                </a:solidFill>
                <a:uFillTx/>
                <a:latin typeface="Calibri"/>
                <a:hlinkClick r:id="rId3"/>
              </a:rPr>
              <a:t>https://www.cs.ox.ac.uk/files/6187/Grand.pdf</a:t>
            </a:r>
            <a:endParaRPr lang="en-US" sz="1800" b="0" strike="noStrike" spc="-1" dirty="0">
              <a:solidFill>
                <a:srgbClr val="000000"/>
              </a:solidFill>
              <a:latin typeface="Calibri"/>
            </a:endParaRPr>
          </a:p>
          <a:p>
            <a:pPr marL="343080" lvl="1">
              <a:lnSpc>
                <a:spcPct val="100000"/>
              </a:lnSpc>
              <a:spcBef>
                <a:spcPts val="374"/>
              </a:spcBef>
              <a:buClr>
                <a:srgbClr val="000000"/>
              </a:buClr>
              <a:buFont typeface="Arial"/>
              <a:buChar char="•"/>
            </a:pPr>
            <a:r>
              <a:rPr lang="en-US" sz="1800" b="0" strike="noStrike" spc="-1" dirty="0">
                <a:solidFill>
                  <a:srgbClr val="000000"/>
                </a:solidFill>
                <a:latin typeface="Calibri"/>
              </a:rPr>
              <a:t>A Verifying Compiler</a:t>
            </a:r>
          </a:p>
          <a:p>
            <a:pPr marL="800280" lvl="2">
              <a:spcBef>
                <a:spcPts val="374"/>
              </a:spcBef>
              <a:buClr>
                <a:srgbClr val="000000"/>
              </a:buClr>
              <a:buFont typeface="Arial"/>
              <a:buChar char="•"/>
            </a:pPr>
            <a:r>
              <a:rPr lang="en-US" spc="-1" dirty="0">
                <a:solidFill>
                  <a:srgbClr val="000000"/>
                </a:solidFill>
                <a:latin typeface="Calibri"/>
                <a:hlinkClick r:id="rId4"/>
              </a:rPr>
              <a:t>https://dl.acm.org/citation.cfm?id=1538814</a:t>
            </a:r>
            <a:endParaRPr lang="en-US" spc="-1" dirty="0">
              <a:solidFill>
                <a:srgbClr val="000000"/>
              </a:solidFill>
              <a:latin typeface="Calibri"/>
            </a:endParaRPr>
          </a:p>
          <a:p>
            <a:pPr marL="800280" lvl="2">
              <a:spcBef>
                <a:spcPts val="374"/>
              </a:spcBef>
              <a:buClr>
                <a:srgbClr val="000000"/>
              </a:buClr>
              <a:buFont typeface="Arial"/>
              <a:buChar char="•"/>
            </a:pPr>
            <a:endParaRPr lang="en-US" b="0" strike="noStrike" spc="-1" dirty="0">
              <a:solidFill>
                <a:srgbClr val="000000"/>
              </a:solidFill>
              <a:latin typeface="Calibri"/>
            </a:endParaRPr>
          </a:p>
        </p:txBody>
      </p:sp>
      <p:sp>
        <p:nvSpPr>
          <p:cNvPr id="246" name="TextShape 3"/>
          <p:cNvSpPr txBox="1"/>
          <p:nvPr/>
        </p:nvSpPr>
        <p:spPr>
          <a:xfrm>
            <a:off x="6458040" y="6356520"/>
            <a:ext cx="2057040" cy="364680"/>
          </a:xfrm>
          <a:prstGeom prst="rect">
            <a:avLst/>
          </a:prstGeom>
          <a:noFill/>
          <a:ln>
            <a:noFill/>
          </a:ln>
        </p:spPr>
        <p:txBody>
          <a:bodyPr anchor="ctr"/>
          <a:lstStyle/>
          <a:p>
            <a:pPr algn="r">
              <a:lnSpc>
                <a:spcPct val="100000"/>
              </a:lnSpc>
            </a:pPr>
            <a:fld id="{5EA35A41-BFC7-41DC-B6E4-3AB9F9169FE0}" type="slidenum">
              <a:rPr lang="en-US" sz="1400" b="0" strike="noStrike" spc="-1">
                <a:solidFill>
                  <a:srgbClr val="8B8B8B"/>
                </a:solidFill>
                <a:latin typeface="Tahoma"/>
                <a:ea typeface="MS PGothic"/>
              </a:rPr>
              <a:t>45</a:t>
            </a:fld>
            <a:endParaRPr lang="en-US" sz="1400" b="0" strike="noStrike" spc="-1">
              <a:latin typeface="Times New Roman"/>
            </a:endParaRPr>
          </a:p>
        </p:txBody>
      </p:sp>
      <p:sp>
        <p:nvSpPr>
          <p:cNvPr id="24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Dafny Spec for binarySearch</a:t>
            </a:r>
            <a:endParaRPr lang="en-US" sz="3300" b="0" strike="noStrike" spc="-1">
              <a:solidFill>
                <a:srgbClr val="000000"/>
              </a:solidFill>
              <a:latin typeface="Tahoma"/>
            </a:endParaRPr>
          </a:p>
        </p:txBody>
      </p:sp>
      <p:sp>
        <p:nvSpPr>
          <p:cNvPr id="249"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method </a:t>
            </a:r>
            <a:r>
              <a:rPr lang="en-US" sz="2100" b="0" strike="noStrike" spc="-1" dirty="0" err="1">
                <a:solidFill>
                  <a:srgbClr val="000000"/>
                </a:solidFill>
                <a:latin typeface="Calibri"/>
              </a:rPr>
              <a:t>BinarySearch</a:t>
            </a:r>
            <a:r>
              <a:rPr lang="en-US" sz="2100" b="0" strike="noStrike" spc="-1" dirty="0">
                <a:solidFill>
                  <a:srgbClr val="000000"/>
                </a:solidFill>
                <a:latin typeface="Calibri"/>
              </a:rPr>
              <a:t>(a: </a:t>
            </a:r>
            <a:r>
              <a:rPr lang="en-US" sz="2100" b="1" strike="noStrike" spc="-1" dirty="0">
                <a:solidFill>
                  <a:srgbClr val="000000"/>
                </a:solidFill>
                <a:latin typeface="Calibri"/>
              </a:rPr>
              <a:t>array</a:t>
            </a:r>
            <a:r>
              <a:rPr lang="en-US" sz="2100" b="0" strike="noStrike" spc="-1" dirty="0">
                <a:solidFill>
                  <a:srgbClr val="000000"/>
                </a:solidFill>
                <a:latin typeface="Calibri"/>
              </a:rPr>
              <a:t>&lt;</a:t>
            </a:r>
            <a:r>
              <a:rPr lang="en-US" sz="2100" b="1" strike="noStrike" spc="-1" dirty="0">
                <a:solidFill>
                  <a:srgbClr val="000000"/>
                </a:solidFill>
                <a:latin typeface="Calibri"/>
              </a:rPr>
              <a:t>int</a:t>
            </a:r>
            <a:r>
              <a:rPr lang="en-US" sz="2100" b="0" strike="noStrike" spc="-1" dirty="0">
                <a:solidFill>
                  <a:srgbClr val="000000"/>
                </a:solidFill>
                <a:latin typeface="Calibri"/>
              </a:rPr>
              <a:t>&gt;, key: </a:t>
            </a:r>
            <a:r>
              <a:rPr lang="en-US" sz="2100" b="1" strike="noStrike" spc="-1" dirty="0">
                <a:solidFill>
                  <a:srgbClr val="000000"/>
                </a:solidFill>
                <a:latin typeface="Calibri"/>
              </a:rPr>
              <a:t>int</a:t>
            </a:r>
            <a:r>
              <a:rPr lang="en-US" sz="2100" b="0" strike="noStrike" spc="-1" dirty="0">
                <a:solidFill>
                  <a:srgbClr val="000000"/>
                </a:solidFill>
                <a:latin typeface="Calibri"/>
              </a:rPr>
              <a:t>)  </a:t>
            </a:r>
            <a:r>
              <a:rPr lang="en-US" sz="2100" b="1" strike="noStrike" spc="-1" dirty="0">
                <a:solidFill>
                  <a:srgbClr val="000000"/>
                </a:solidFill>
                <a:latin typeface="Calibri"/>
              </a:rPr>
              <a:t>returns </a:t>
            </a:r>
            <a:r>
              <a:rPr lang="en-US" sz="2100" b="0" strike="noStrike" spc="-1" dirty="0">
                <a:solidFill>
                  <a:srgbClr val="000000"/>
                </a:solidFill>
                <a:latin typeface="Calibri"/>
              </a:rPr>
              <a:t>(index: </a:t>
            </a:r>
            <a:r>
              <a:rPr lang="en-US" sz="2100" b="1" strike="noStrike" spc="-1" dirty="0">
                <a:solidFill>
                  <a:srgbClr val="000000"/>
                </a:solidFill>
                <a:latin typeface="Calibri"/>
              </a:rPr>
              <a:t>int</a:t>
            </a:r>
            <a:r>
              <a:rPr lang="en-US" sz="2100" b="0" strike="noStrike" spc="-1" dirty="0">
                <a:solidFill>
                  <a:srgbClr val="000000"/>
                </a:solidFill>
                <a:latin typeface="Calibri"/>
              </a:rPr>
              <a:t>) </a:t>
            </a:r>
          </a:p>
          <a:p>
            <a:pPr>
              <a:lnSpc>
                <a:spcPct val="100000"/>
              </a:lnSpc>
              <a:spcBef>
                <a:spcPts val="751"/>
              </a:spcBef>
            </a:pPr>
            <a:r>
              <a:rPr lang="en-US" sz="2100" b="1" strike="noStrike" spc="-1" dirty="0">
                <a:solidFill>
                  <a:srgbClr val="000000"/>
                </a:solidFill>
                <a:latin typeface="Calibri"/>
              </a:rPr>
              <a:t>   </a:t>
            </a:r>
            <a:r>
              <a:rPr lang="en-US" sz="2100" b="0" strike="noStrike" spc="-1" dirty="0">
                <a:solidFill>
                  <a:srgbClr val="FF0000"/>
                </a:solidFill>
                <a:latin typeface="Calibri"/>
              </a:rPr>
              <a:t>requires</a:t>
            </a:r>
            <a:r>
              <a:rPr lang="en-US" sz="2100" b="1" strike="noStrike" spc="-1" dirty="0">
                <a:solidFill>
                  <a:srgbClr val="000000"/>
                </a:solidFill>
                <a:latin typeface="Calibri"/>
              </a:rPr>
              <a:t> </a:t>
            </a:r>
            <a:r>
              <a:rPr lang="en-US" sz="2100" b="0" strike="noStrike" spc="-1" dirty="0">
                <a:solidFill>
                  <a:srgbClr val="000000"/>
                </a:solidFill>
                <a:latin typeface="Calibri"/>
              </a:rPr>
              <a:t>a != </a:t>
            </a:r>
            <a:r>
              <a:rPr lang="en-US" sz="2100" b="1" strike="noStrike" spc="-1" dirty="0">
                <a:solidFill>
                  <a:srgbClr val="000000"/>
                </a:solidFill>
                <a:latin typeface="Calibri"/>
              </a:rPr>
              <a:t>null </a:t>
            </a:r>
            <a:r>
              <a:rPr lang="en-US" sz="2100" b="0" strike="noStrike" spc="-1" dirty="0">
                <a:solidFill>
                  <a:srgbClr val="000000"/>
                </a:solidFill>
                <a:latin typeface="Calibri"/>
              </a:rPr>
              <a:t>&amp;&amp; sorted(a);</a:t>
            </a:r>
            <a:br>
              <a:rPr dirty="0"/>
            </a:b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1" strike="noStrike" spc="-1" dirty="0">
                <a:solidFill>
                  <a:srgbClr val="000000"/>
                </a:solidFill>
                <a:latin typeface="Calibri"/>
              </a:rPr>
              <a:t> </a:t>
            </a:r>
            <a:r>
              <a:rPr lang="en-US" sz="2100" b="0" strike="noStrike" spc="-1" dirty="0">
                <a:solidFill>
                  <a:srgbClr val="000000"/>
                </a:solidFill>
                <a:latin typeface="Calibri"/>
              </a:rPr>
              <a:t>0 &lt;= index ==&gt; index &lt; </a:t>
            </a:r>
            <a:r>
              <a:rPr lang="en-US" sz="2100" b="0" strike="noStrike" spc="-1" dirty="0" err="1">
                <a:solidFill>
                  <a:srgbClr val="000000"/>
                </a:solidFill>
                <a:latin typeface="Calibri"/>
              </a:rPr>
              <a:t>a.Length</a:t>
            </a:r>
            <a:r>
              <a:rPr lang="en-US" sz="2100" b="0" strike="noStrike" spc="-1" dirty="0">
                <a:solidFill>
                  <a:srgbClr val="000000"/>
                </a:solidFill>
                <a:latin typeface="Calibri"/>
              </a:rPr>
              <a:t> &amp;&amp; a[index] == key; </a:t>
            </a:r>
          </a:p>
          <a:p>
            <a:pPr>
              <a:lnSpc>
                <a:spcPct val="100000"/>
              </a:lnSpc>
              <a:spcBef>
                <a:spcPts val="751"/>
              </a:spcBef>
            </a:pP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1" strike="noStrike" spc="-1" dirty="0">
                <a:solidFill>
                  <a:srgbClr val="000000"/>
                </a:solidFill>
                <a:latin typeface="Calibri"/>
              </a:rPr>
              <a:t> </a:t>
            </a:r>
            <a:r>
              <a:rPr lang="en-US" sz="2100" b="0" strike="noStrike" spc="-1" dirty="0">
                <a:solidFill>
                  <a:srgbClr val="000000"/>
                </a:solidFill>
                <a:latin typeface="Calibri"/>
              </a:rPr>
              <a:t>index &lt; 0 ==&gt;  </a:t>
            </a:r>
            <a:r>
              <a:rPr lang="en-US" sz="2100" b="1" strike="noStrike" spc="-1" dirty="0" err="1">
                <a:solidFill>
                  <a:srgbClr val="000000"/>
                </a:solidFill>
                <a:latin typeface="Calibri"/>
              </a:rPr>
              <a:t>forall</a:t>
            </a:r>
            <a:r>
              <a:rPr lang="en-US" sz="2100" b="1" strike="noStrike" spc="-1" dirty="0">
                <a:solidFill>
                  <a:srgbClr val="000000"/>
                </a:solidFill>
                <a:latin typeface="Calibri"/>
              </a:rPr>
              <a:t> </a:t>
            </a:r>
            <a:r>
              <a:rPr lang="en-US" sz="2100" b="0" strike="noStrike" spc="-1" dirty="0">
                <a:solidFill>
                  <a:srgbClr val="000000"/>
                </a:solidFill>
                <a:latin typeface="Calibri"/>
              </a:rPr>
              <a:t>k :: 0 &lt;= k &lt; </a:t>
            </a:r>
            <a:r>
              <a:rPr lang="en-US" sz="2100" b="0" strike="noStrike" spc="-1" dirty="0" err="1">
                <a:solidFill>
                  <a:srgbClr val="000000"/>
                </a:solidFill>
                <a:latin typeface="Calibri"/>
              </a:rPr>
              <a:t>a.Length</a:t>
            </a:r>
            <a:r>
              <a:rPr lang="en-US" sz="2100" b="0" strike="noStrike" spc="-1" dirty="0">
                <a:solidFill>
                  <a:srgbClr val="000000"/>
                </a:solidFill>
                <a:latin typeface="Calibri"/>
              </a:rPr>
              <a:t> ==&gt; a[k] != key; </a:t>
            </a: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p:txBody>
      </p:sp>
      <p:sp>
        <p:nvSpPr>
          <p:cNvPr id="25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51" name="TextShape 4"/>
          <p:cNvSpPr txBox="1"/>
          <p:nvPr/>
        </p:nvSpPr>
        <p:spPr>
          <a:xfrm>
            <a:off x="6458040" y="6356520"/>
            <a:ext cx="2057040" cy="364680"/>
          </a:xfrm>
          <a:prstGeom prst="rect">
            <a:avLst/>
          </a:prstGeom>
          <a:noFill/>
          <a:ln>
            <a:noFill/>
          </a:ln>
        </p:spPr>
        <p:txBody>
          <a:bodyPr anchor="ctr"/>
          <a:lstStyle/>
          <a:p>
            <a:pPr algn="r">
              <a:lnSpc>
                <a:spcPct val="100000"/>
              </a:lnSpc>
            </a:pPr>
            <a:fld id="{80457D46-A6CA-48DB-A5CD-40A419380471}" type="slidenum">
              <a:rPr lang="en-US" sz="1400" b="0" strike="noStrike" spc="-1">
                <a:solidFill>
                  <a:srgbClr val="8B8B8B"/>
                </a:solidFill>
                <a:latin typeface="Tahoma"/>
                <a:ea typeface="MS PGothic"/>
              </a:rPr>
              <a:t>46</a:t>
            </a:fld>
            <a:endParaRPr lang="en-US" sz="14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Better </a:t>
            </a:r>
            <a:r>
              <a:rPr lang="en-US" sz="3300" b="0" strike="noStrike" spc="-1" dirty="0" err="1">
                <a:solidFill>
                  <a:srgbClr val="000000"/>
                </a:solidFill>
                <a:latin typeface="Calibri Light"/>
              </a:rPr>
              <a:t>Dafny</a:t>
            </a:r>
            <a:r>
              <a:rPr lang="en-US" sz="3300" b="0" strike="noStrike" spc="-1" dirty="0">
                <a:solidFill>
                  <a:srgbClr val="000000"/>
                </a:solidFill>
                <a:latin typeface="Calibri Light"/>
              </a:rPr>
              <a:t> Spec for </a:t>
            </a:r>
            <a:r>
              <a:rPr lang="en-US" sz="3300" b="0" strike="noStrike" spc="-1" dirty="0" err="1">
                <a:solidFill>
                  <a:srgbClr val="000000"/>
                </a:solidFill>
                <a:latin typeface="Calibri Light"/>
              </a:rPr>
              <a:t>binarySearch</a:t>
            </a:r>
            <a:endParaRPr lang="en-US" sz="3300" b="0" strike="noStrike" spc="-1" dirty="0">
              <a:solidFill>
                <a:srgbClr val="000000"/>
              </a:solidFill>
              <a:latin typeface="Tahoma"/>
            </a:endParaRPr>
          </a:p>
        </p:txBody>
      </p:sp>
      <p:sp>
        <p:nvSpPr>
          <p:cNvPr id="249" name="TextShape 2"/>
          <p:cNvSpPr txBox="1"/>
          <p:nvPr/>
        </p:nvSpPr>
        <p:spPr>
          <a:xfrm>
            <a:off x="628560" y="1816416"/>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method </a:t>
            </a:r>
            <a:r>
              <a:rPr lang="en-US" sz="2100" b="0" strike="noStrike" spc="-1" dirty="0" err="1">
                <a:solidFill>
                  <a:srgbClr val="000000"/>
                </a:solidFill>
                <a:latin typeface="Calibri"/>
              </a:rPr>
              <a:t>BinarySearch</a:t>
            </a:r>
            <a:r>
              <a:rPr lang="en-US" sz="2100" b="0" strike="noStrike" spc="-1" dirty="0">
                <a:solidFill>
                  <a:srgbClr val="000000"/>
                </a:solidFill>
                <a:latin typeface="Calibri"/>
              </a:rPr>
              <a:t>(a: </a:t>
            </a:r>
            <a:r>
              <a:rPr lang="en-US" sz="2100" b="1" strike="noStrike" spc="-1" dirty="0">
                <a:solidFill>
                  <a:srgbClr val="000000"/>
                </a:solidFill>
                <a:latin typeface="Calibri"/>
              </a:rPr>
              <a:t>array</a:t>
            </a:r>
            <a:r>
              <a:rPr lang="en-US" sz="2100" b="0" strike="noStrike" spc="-1" dirty="0">
                <a:solidFill>
                  <a:srgbClr val="000000"/>
                </a:solidFill>
                <a:latin typeface="Calibri"/>
              </a:rPr>
              <a:t>&lt;</a:t>
            </a:r>
            <a:r>
              <a:rPr lang="en-US" sz="2100" b="1" strike="noStrike" spc="-1" dirty="0">
                <a:solidFill>
                  <a:srgbClr val="000000"/>
                </a:solidFill>
                <a:latin typeface="Calibri"/>
              </a:rPr>
              <a:t>int</a:t>
            </a:r>
            <a:r>
              <a:rPr lang="en-US" sz="2100" b="0" strike="noStrike" spc="-1" dirty="0">
                <a:solidFill>
                  <a:srgbClr val="000000"/>
                </a:solidFill>
                <a:latin typeface="Calibri"/>
              </a:rPr>
              <a:t>&gt;, key: </a:t>
            </a:r>
            <a:r>
              <a:rPr lang="en-US" sz="2100" b="1" strike="noStrike" spc="-1" dirty="0">
                <a:solidFill>
                  <a:srgbClr val="000000"/>
                </a:solidFill>
                <a:latin typeface="Calibri"/>
              </a:rPr>
              <a:t>int</a:t>
            </a:r>
            <a:r>
              <a:rPr lang="en-US" sz="2100" b="0" strike="noStrike" spc="-1" dirty="0">
                <a:solidFill>
                  <a:srgbClr val="000000"/>
                </a:solidFill>
                <a:latin typeface="Calibri"/>
              </a:rPr>
              <a:t>)  </a:t>
            </a:r>
            <a:r>
              <a:rPr lang="en-US" sz="2100" b="1" strike="noStrike" spc="-1" dirty="0">
                <a:solidFill>
                  <a:srgbClr val="000000"/>
                </a:solidFill>
                <a:latin typeface="Calibri"/>
              </a:rPr>
              <a:t>returns </a:t>
            </a:r>
            <a:r>
              <a:rPr lang="en-US" sz="2100" b="0" strike="noStrike" spc="-1" dirty="0">
                <a:solidFill>
                  <a:srgbClr val="000000"/>
                </a:solidFill>
                <a:latin typeface="Calibri"/>
              </a:rPr>
              <a:t>(index: </a:t>
            </a:r>
            <a:r>
              <a:rPr lang="en-US" sz="2100" b="1" strike="noStrike" spc="-1" dirty="0">
                <a:solidFill>
                  <a:srgbClr val="000000"/>
                </a:solidFill>
                <a:latin typeface="Calibri"/>
              </a:rPr>
              <a:t>int</a:t>
            </a:r>
            <a:r>
              <a:rPr lang="en-US" sz="2100" b="0" strike="noStrike" spc="-1" dirty="0">
                <a:solidFill>
                  <a:srgbClr val="000000"/>
                </a:solidFill>
                <a:latin typeface="Calibri"/>
              </a:rPr>
              <a:t>) </a:t>
            </a:r>
          </a:p>
          <a:p>
            <a:pPr>
              <a:lnSpc>
                <a:spcPct val="100000"/>
              </a:lnSpc>
              <a:spcBef>
                <a:spcPts val="751"/>
              </a:spcBef>
            </a:pPr>
            <a:r>
              <a:rPr lang="en-US" sz="2100" b="1" strike="noStrike" spc="-1" dirty="0">
                <a:solidFill>
                  <a:srgbClr val="000000"/>
                </a:solidFill>
                <a:latin typeface="Calibri"/>
              </a:rPr>
              <a:t>   </a:t>
            </a:r>
            <a:r>
              <a:rPr lang="en-US" sz="2100" b="0" strike="noStrike" spc="-1" dirty="0">
                <a:solidFill>
                  <a:srgbClr val="FF0000"/>
                </a:solidFill>
                <a:latin typeface="Calibri"/>
              </a:rPr>
              <a:t>requires</a:t>
            </a:r>
            <a:r>
              <a:rPr lang="en-US" sz="2100" b="1" strike="noStrike" spc="-1" dirty="0">
                <a:solidFill>
                  <a:srgbClr val="000000"/>
                </a:solidFill>
                <a:latin typeface="Calibri"/>
              </a:rPr>
              <a:t> </a:t>
            </a:r>
            <a:r>
              <a:rPr lang="en-US" sz="2100" b="0" strike="noStrike" spc="-1" dirty="0">
                <a:solidFill>
                  <a:srgbClr val="000000"/>
                </a:solidFill>
                <a:latin typeface="Calibri"/>
              </a:rPr>
              <a:t>a != </a:t>
            </a:r>
            <a:r>
              <a:rPr lang="en-US" sz="2100" b="1" strike="noStrike" spc="-1" dirty="0">
                <a:solidFill>
                  <a:srgbClr val="000000"/>
                </a:solidFill>
                <a:latin typeface="Calibri"/>
              </a:rPr>
              <a:t>null </a:t>
            </a:r>
            <a:r>
              <a:rPr lang="en-US" sz="2100" b="0" strike="noStrike" spc="-1" dirty="0">
                <a:solidFill>
                  <a:srgbClr val="000000"/>
                </a:solidFill>
                <a:latin typeface="Calibri"/>
              </a:rPr>
              <a:t>&amp;&amp; sorted(a);</a:t>
            </a:r>
            <a:br>
              <a:rPr dirty="0"/>
            </a:b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1" strike="noStrike" spc="-1" dirty="0">
                <a:solidFill>
                  <a:srgbClr val="000000"/>
                </a:solidFill>
                <a:latin typeface="Calibri"/>
              </a:rPr>
              <a:t> </a:t>
            </a:r>
            <a:r>
              <a:rPr lang="en-US" sz="2100" b="0" strike="noStrike" spc="-1" dirty="0">
                <a:solidFill>
                  <a:srgbClr val="000000"/>
                </a:solidFill>
                <a:latin typeface="Calibri"/>
              </a:rPr>
              <a:t>0 &lt;= index ==&gt; index &lt; </a:t>
            </a:r>
            <a:r>
              <a:rPr lang="en-US" sz="2100" b="0" strike="noStrike" spc="-1" dirty="0" err="1">
                <a:solidFill>
                  <a:srgbClr val="000000"/>
                </a:solidFill>
                <a:latin typeface="Calibri"/>
              </a:rPr>
              <a:t>a.Length</a:t>
            </a:r>
            <a:r>
              <a:rPr lang="en-US" sz="2100" b="0" strike="noStrike" spc="-1" dirty="0">
                <a:solidFill>
                  <a:srgbClr val="000000"/>
                </a:solidFill>
                <a:latin typeface="Calibri"/>
              </a:rPr>
              <a:t> &amp;&amp; a[index] == key; </a:t>
            </a:r>
          </a:p>
          <a:p>
            <a:pPr>
              <a:lnSpc>
                <a:spcPct val="100000"/>
              </a:lnSpc>
              <a:spcBef>
                <a:spcPts val="751"/>
              </a:spcBef>
            </a:pP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1" strike="noStrike" spc="-1" dirty="0">
                <a:solidFill>
                  <a:srgbClr val="000000"/>
                </a:solidFill>
                <a:latin typeface="Calibri"/>
              </a:rPr>
              <a:t> </a:t>
            </a:r>
            <a:r>
              <a:rPr lang="en-US" sz="2100" spc="-1" dirty="0">
                <a:solidFill>
                  <a:srgbClr val="000000"/>
                </a:solidFill>
                <a:latin typeface="Calibri"/>
              </a:rPr>
              <a:t>index &lt; 0 ==&gt; ((-index-1 &lt;= </a:t>
            </a:r>
            <a:r>
              <a:rPr lang="en-US" sz="2100" spc="-1" dirty="0" err="1">
                <a:solidFill>
                  <a:srgbClr val="000000"/>
                </a:solidFill>
                <a:latin typeface="Calibri"/>
              </a:rPr>
              <a:t>a.Length</a:t>
            </a:r>
            <a:r>
              <a:rPr lang="en-US" sz="2100" spc="-1" dirty="0">
                <a:solidFill>
                  <a:srgbClr val="000000"/>
                </a:solidFill>
                <a:latin typeface="Calibri"/>
              </a:rPr>
              <a:t>) &amp;&amp;</a:t>
            </a:r>
          </a:p>
          <a:p>
            <a:pPr>
              <a:lnSpc>
                <a:spcPct val="100000"/>
              </a:lnSpc>
              <a:spcBef>
                <a:spcPts val="751"/>
              </a:spcBef>
            </a:pPr>
            <a:r>
              <a:rPr lang="en-US" sz="2100" spc="-1" dirty="0">
                <a:solidFill>
                  <a:srgbClr val="000000"/>
                </a:solidFill>
                <a:latin typeface="Calibri"/>
              </a:rPr>
              <a:t>                          (</a:t>
            </a:r>
            <a:r>
              <a:rPr lang="en-US" sz="2100" b="1" spc="-1" dirty="0" err="1">
                <a:solidFill>
                  <a:srgbClr val="000000"/>
                </a:solidFill>
                <a:latin typeface="Calibri"/>
              </a:rPr>
              <a:t>forall</a:t>
            </a:r>
            <a:r>
              <a:rPr lang="en-US" sz="2100" spc="-1" dirty="0">
                <a:solidFill>
                  <a:srgbClr val="000000"/>
                </a:solidFill>
                <a:latin typeface="Calibri"/>
              </a:rPr>
              <a:t> k :: 0 &lt;= k &lt; -index-1 ==&gt; a[k] &lt; key) &amp;&amp;</a:t>
            </a:r>
          </a:p>
          <a:p>
            <a:pPr>
              <a:lnSpc>
                <a:spcPct val="100000"/>
              </a:lnSpc>
              <a:spcBef>
                <a:spcPts val="751"/>
              </a:spcBef>
            </a:pPr>
            <a:r>
              <a:rPr lang="en-US" sz="2100" spc="-1" dirty="0">
                <a:solidFill>
                  <a:srgbClr val="000000"/>
                </a:solidFill>
                <a:latin typeface="Calibri"/>
              </a:rPr>
              <a:t>                          (</a:t>
            </a:r>
            <a:r>
              <a:rPr lang="en-US" sz="2100" b="1" spc="-1" dirty="0" err="1">
                <a:solidFill>
                  <a:srgbClr val="000000"/>
                </a:solidFill>
                <a:latin typeface="Calibri"/>
              </a:rPr>
              <a:t>forall</a:t>
            </a:r>
            <a:r>
              <a:rPr lang="en-US" sz="2100" spc="-1" dirty="0">
                <a:solidFill>
                  <a:srgbClr val="000000"/>
                </a:solidFill>
                <a:latin typeface="Calibri"/>
              </a:rPr>
              <a:t> k :: -index-1 &lt;= k &lt; </a:t>
            </a:r>
            <a:r>
              <a:rPr lang="en-US" sz="2100" spc="-1" dirty="0" err="1">
                <a:solidFill>
                  <a:srgbClr val="000000"/>
                </a:solidFill>
                <a:latin typeface="Calibri"/>
              </a:rPr>
              <a:t>a.Length</a:t>
            </a:r>
            <a:r>
              <a:rPr lang="en-US" sz="2100" spc="-1" dirty="0">
                <a:solidFill>
                  <a:srgbClr val="000000"/>
                </a:solidFill>
                <a:latin typeface="Calibri"/>
              </a:rPr>
              <a:t> ==&gt; key &lt; a[k]))</a:t>
            </a: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p:txBody>
      </p:sp>
      <p:sp>
        <p:nvSpPr>
          <p:cNvPr id="25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51" name="TextShape 4"/>
          <p:cNvSpPr txBox="1"/>
          <p:nvPr/>
        </p:nvSpPr>
        <p:spPr>
          <a:xfrm>
            <a:off x="6458040" y="6356520"/>
            <a:ext cx="2057040" cy="364680"/>
          </a:xfrm>
          <a:prstGeom prst="rect">
            <a:avLst/>
          </a:prstGeom>
          <a:noFill/>
          <a:ln>
            <a:noFill/>
          </a:ln>
        </p:spPr>
        <p:txBody>
          <a:bodyPr anchor="ctr"/>
          <a:lstStyle/>
          <a:p>
            <a:pPr algn="r">
              <a:lnSpc>
                <a:spcPct val="100000"/>
              </a:lnSpc>
            </a:pPr>
            <a:fld id="{80457D46-A6CA-48DB-A5CD-40A419380471}" type="slidenum">
              <a:rPr lang="en-US" sz="1400" b="0" strike="noStrike" spc="-1">
                <a:solidFill>
                  <a:srgbClr val="8B8B8B"/>
                </a:solidFill>
                <a:latin typeface="Tahoma"/>
                <a:ea typeface="MS PGothic"/>
              </a:rPr>
              <a:t>47</a:t>
            </a:fld>
            <a:endParaRPr lang="en-US" sz="1400" b="0" strike="noStrike" spc="-1">
              <a:latin typeface="Times New Roman"/>
            </a:endParaRPr>
          </a:p>
        </p:txBody>
      </p:sp>
    </p:spTree>
    <p:extLst>
      <p:ext uri="{BB962C8B-B14F-4D97-AF65-F5344CB8AC3E}">
        <p14:creationId xmlns:p14="http://schemas.microsoft.com/office/powerpoint/2010/main" val="308984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Better </a:t>
            </a:r>
            <a:r>
              <a:rPr lang="en-US" sz="3300" b="0" strike="noStrike" spc="-1" dirty="0" err="1">
                <a:solidFill>
                  <a:srgbClr val="000000"/>
                </a:solidFill>
                <a:latin typeface="Calibri Light"/>
              </a:rPr>
              <a:t>Dafny</a:t>
            </a:r>
            <a:r>
              <a:rPr lang="en-US" sz="3300" b="0" strike="noStrike" spc="-1" dirty="0">
                <a:solidFill>
                  <a:srgbClr val="000000"/>
                </a:solidFill>
                <a:latin typeface="Calibri Light"/>
              </a:rPr>
              <a:t> Spec for </a:t>
            </a:r>
            <a:r>
              <a:rPr lang="en-US" sz="3300" b="0" strike="noStrike" spc="-1" dirty="0" err="1">
                <a:solidFill>
                  <a:srgbClr val="000000"/>
                </a:solidFill>
                <a:latin typeface="Calibri Light"/>
              </a:rPr>
              <a:t>binarySearch</a:t>
            </a:r>
            <a:endParaRPr lang="en-US" sz="3300" b="0" strike="noStrike" spc="-1" dirty="0">
              <a:solidFill>
                <a:srgbClr val="000000"/>
              </a:solidFill>
              <a:latin typeface="Tahoma"/>
            </a:endParaRPr>
          </a:p>
        </p:txBody>
      </p:sp>
      <p:sp>
        <p:nvSpPr>
          <p:cNvPr id="249"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method </a:t>
            </a:r>
            <a:r>
              <a:rPr lang="en-US" sz="2100" b="0" strike="noStrike" spc="-1" dirty="0" err="1">
                <a:solidFill>
                  <a:srgbClr val="000000"/>
                </a:solidFill>
                <a:latin typeface="Calibri"/>
              </a:rPr>
              <a:t>BinarySearch</a:t>
            </a:r>
            <a:r>
              <a:rPr lang="en-US" sz="2100" b="0" strike="noStrike" spc="-1" dirty="0">
                <a:solidFill>
                  <a:srgbClr val="000000"/>
                </a:solidFill>
                <a:latin typeface="Calibri"/>
              </a:rPr>
              <a:t>(a: </a:t>
            </a:r>
            <a:r>
              <a:rPr lang="en-US" sz="2100" b="1" strike="noStrike" spc="-1" dirty="0">
                <a:solidFill>
                  <a:srgbClr val="000000"/>
                </a:solidFill>
                <a:latin typeface="Calibri"/>
              </a:rPr>
              <a:t>array</a:t>
            </a:r>
            <a:r>
              <a:rPr lang="en-US" sz="2100" b="0" strike="noStrike" spc="-1" dirty="0">
                <a:solidFill>
                  <a:srgbClr val="000000"/>
                </a:solidFill>
                <a:latin typeface="Calibri"/>
              </a:rPr>
              <a:t>&lt;</a:t>
            </a:r>
            <a:r>
              <a:rPr lang="en-US" sz="2100" b="1" strike="noStrike" spc="-1" dirty="0">
                <a:solidFill>
                  <a:srgbClr val="000000"/>
                </a:solidFill>
                <a:latin typeface="Calibri"/>
              </a:rPr>
              <a:t>int</a:t>
            </a:r>
            <a:r>
              <a:rPr lang="en-US" sz="2100" b="0" strike="noStrike" spc="-1" dirty="0">
                <a:solidFill>
                  <a:srgbClr val="000000"/>
                </a:solidFill>
                <a:latin typeface="Calibri"/>
              </a:rPr>
              <a:t>&gt;, key: </a:t>
            </a:r>
            <a:r>
              <a:rPr lang="en-US" sz="2100" b="1" strike="noStrike" spc="-1" dirty="0">
                <a:solidFill>
                  <a:srgbClr val="000000"/>
                </a:solidFill>
                <a:latin typeface="Calibri"/>
              </a:rPr>
              <a:t>int</a:t>
            </a:r>
            <a:r>
              <a:rPr lang="en-US" sz="2100" b="0" strike="noStrike" spc="-1" dirty="0">
                <a:solidFill>
                  <a:srgbClr val="000000"/>
                </a:solidFill>
                <a:latin typeface="Calibri"/>
              </a:rPr>
              <a:t>)  </a:t>
            </a:r>
            <a:r>
              <a:rPr lang="en-US" sz="2100" b="1" strike="noStrike" spc="-1" dirty="0">
                <a:solidFill>
                  <a:srgbClr val="000000"/>
                </a:solidFill>
                <a:latin typeface="Calibri"/>
              </a:rPr>
              <a:t>returns </a:t>
            </a:r>
            <a:r>
              <a:rPr lang="en-US" sz="2100" b="0" strike="noStrike" spc="-1" dirty="0">
                <a:solidFill>
                  <a:srgbClr val="000000"/>
                </a:solidFill>
                <a:latin typeface="Calibri"/>
              </a:rPr>
              <a:t>(index: </a:t>
            </a:r>
            <a:r>
              <a:rPr lang="en-US" sz="2100" b="1" strike="noStrike" spc="-1" dirty="0">
                <a:solidFill>
                  <a:srgbClr val="000000"/>
                </a:solidFill>
                <a:latin typeface="Calibri"/>
              </a:rPr>
              <a:t>int</a:t>
            </a:r>
            <a:r>
              <a:rPr lang="en-US" sz="2100" b="0" strike="noStrike" spc="-1" dirty="0">
                <a:solidFill>
                  <a:srgbClr val="000000"/>
                </a:solidFill>
                <a:latin typeface="Calibri"/>
              </a:rPr>
              <a:t>) </a:t>
            </a:r>
          </a:p>
          <a:p>
            <a:pPr>
              <a:lnSpc>
                <a:spcPct val="100000"/>
              </a:lnSpc>
              <a:spcBef>
                <a:spcPts val="751"/>
              </a:spcBef>
            </a:pPr>
            <a:r>
              <a:rPr lang="en-US" sz="2100" b="1" strike="noStrike" spc="-1" dirty="0">
                <a:solidFill>
                  <a:srgbClr val="000000"/>
                </a:solidFill>
                <a:latin typeface="Calibri"/>
              </a:rPr>
              <a:t>   </a:t>
            </a:r>
            <a:r>
              <a:rPr lang="en-US" sz="2100" b="0" strike="noStrike" spc="-1" dirty="0">
                <a:solidFill>
                  <a:srgbClr val="FF0000"/>
                </a:solidFill>
                <a:latin typeface="Calibri"/>
              </a:rPr>
              <a:t>requires</a:t>
            </a:r>
            <a:r>
              <a:rPr lang="en-US" sz="2100" b="1" strike="noStrike" spc="-1" dirty="0">
                <a:solidFill>
                  <a:srgbClr val="000000"/>
                </a:solidFill>
                <a:latin typeface="Calibri"/>
              </a:rPr>
              <a:t> </a:t>
            </a:r>
            <a:r>
              <a:rPr lang="en-US" sz="2100" b="0" strike="noStrike" spc="-1" dirty="0">
                <a:solidFill>
                  <a:srgbClr val="000000"/>
                </a:solidFill>
                <a:latin typeface="Calibri"/>
              </a:rPr>
              <a:t>a != </a:t>
            </a:r>
            <a:r>
              <a:rPr lang="en-US" sz="2100" b="1" strike="noStrike" spc="-1" dirty="0">
                <a:solidFill>
                  <a:srgbClr val="000000"/>
                </a:solidFill>
                <a:latin typeface="Calibri"/>
              </a:rPr>
              <a:t>null </a:t>
            </a:r>
            <a:r>
              <a:rPr lang="en-US" sz="2100" b="0" strike="noStrike" spc="-1" dirty="0">
                <a:solidFill>
                  <a:srgbClr val="000000"/>
                </a:solidFill>
                <a:latin typeface="Calibri"/>
              </a:rPr>
              <a:t>&amp;&amp; sorted(a);</a:t>
            </a:r>
            <a:br>
              <a:rPr dirty="0"/>
            </a:b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1" strike="noStrike" spc="-1" dirty="0">
                <a:solidFill>
                  <a:srgbClr val="000000"/>
                </a:solidFill>
                <a:latin typeface="Calibri"/>
              </a:rPr>
              <a:t> </a:t>
            </a:r>
            <a:r>
              <a:rPr lang="en-US" sz="2100" b="0" strike="noStrike" spc="-1" dirty="0">
                <a:solidFill>
                  <a:srgbClr val="000000"/>
                </a:solidFill>
                <a:latin typeface="Calibri"/>
              </a:rPr>
              <a:t>0 &lt;= index ==&gt; index &lt; </a:t>
            </a:r>
            <a:r>
              <a:rPr lang="en-US" sz="2100" b="0" strike="noStrike" spc="-1" dirty="0" err="1">
                <a:solidFill>
                  <a:srgbClr val="000000"/>
                </a:solidFill>
                <a:latin typeface="Calibri"/>
              </a:rPr>
              <a:t>a.Length</a:t>
            </a:r>
            <a:r>
              <a:rPr lang="en-US" sz="2100" b="0" strike="noStrike" spc="-1" dirty="0">
                <a:solidFill>
                  <a:srgbClr val="000000"/>
                </a:solidFill>
                <a:latin typeface="Calibri"/>
              </a:rPr>
              <a:t> &amp;&amp; a[index] == key; </a:t>
            </a:r>
          </a:p>
          <a:p>
            <a:pPr>
              <a:lnSpc>
                <a:spcPct val="100000"/>
              </a:lnSpc>
              <a:spcBef>
                <a:spcPts val="751"/>
              </a:spcBef>
            </a:pPr>
            <a:r>
              <a:rPr lang="en-US" sz="2100" b="0" strike="noStrike" spc="-1" dirty="0">
                <a:solidFill>
                  <a:srgbClr val="000000"/>
                </a:solidFill>
                <a:latin typeface="Calibri"/>
              </a:rPr>
              <a:t>   </a:t>
            </a:r>
            <a:r>
              <a:rPr lang="en-US" sz="2100" b="0" strike="noStrike" spc="-1" dirty="0">
                <a:solidFill>
                  <a:srgbClr val="FF0000"/>
                </a:solidFill>
                <a:latin typeface="Calibri"/>
              </a:rPr>
              <a:t>ensures</a:t>
            </a:r>
            <a:r>
              <a:rPr lang="en-US" sz="2100" b="1" strike="noStrike" spc="-1" dirty="0">
                <a:solidFill>
                  <a:srgbClr val="000000"/>
                </a:solidFill>
                <a:latin typeface="Calibri"/>
              </a:rPr>
              <a:t> </a:t>
            </a:r>
            <a:r>
              <a:rPr lang="en-US" sz="2100" spc="-1" dirty="0">
                <a:solidFill>
                  <a:srgbClr val="000000"/>
                </a:solidFill>
                <a:latin typeface="Calibri"/>
              </a:rPr>
              <a:t>index &lt; 0 ==&gt; ((-index-1 &lt;= </a:t>
            </a:r>
            <a:r>
              <a:rPr lang="en-US" sz="2100" spc="-1" dirty="0" err="1">
                <a:solidFill>
                  <a:srgbClr val="000000"/>
                </a:solidFill>
                <a:latin typeface="Calibri"/>
              </a:rPr>
              <a:t>a.Length</a:t>
            </a:r>
            <a:r>
              <a:rPr lang="en-US" sz="2100" spc="-1" dirty="0">
                <a:solidFill>
                  <a:srgbClr val="000000"/>
                </a:solidFill>
                <a:latin typeface="Calibri"/>
              </a:rPr>
              <a:t>) &amp;&amp;</a:t>
            </a:r>
          </a:p>
          <a:p>
            <a:pPr>
              <a:lnSpc>
                <a:spcPct val="100000"/>
              </a:lnSpc>
              <a:spcBef>
                <a:spcPts val="751"/>
              </a:spcBef>
            </a:pPr>
            <a:r>
              <a:rPr lang="en-US" sz="2100" spc="-1" dirty="0">
                <a:solidFill>
                  <a:srgbClr val="000000"/>
                </a:solidFill>
                <a:latin typeface="Calibri"/>
              </a:rPr>
              <a:t>                          (index == -1 || a[-index-2] &lt; key) &amp;&amp;</a:t>
            </a:r>
          </a:p>
          <a:p>
            <a:pPr>
              <a:lnSpc>
                <a:spcPct val="100000"/>
              </a:lnSpc>
              <a:spcBef>
                <a:spcPts val="751"/>
              </a:spcBef>
            </a:pPr>
            <a:r>
              <a:rPr lang="en-US" sz="2100" spc="-1" dirty="0">
                <a:solidFill>
                  <a:srgbClr val="000000"/>
                </a:solidFill>
                <a:latin typeface="Calibri"/>
              </a:rPr>
              <a:t>                          (index == -a.Length-1 || key &lt; a[-index-1]))</a:t>
            </a:r>
            <a:endParaRPr lang="en-US" sz="2100" b="0" strike="noStrike" spc="-1" dirty="0">
              <a:solidFill>
                <a:srgbClr val="000000"/>
              </a:solidFill>
              <a:latin typeface="Calibri"/>
            </a:endParaRPr>
          </a:p>
        </p:txBody>
      </p:sp>
      <p:sp>
        <p:nvSpPr>
          <p:cNvPr id="25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51" name="TextShape 4"/>
          <p:cNvSpPr txBox="1"/>
          <p:nvPr/>
        </p:nvSpPr>
        <p:spPr>
          <a:xfrm>
            <a:off x="6458040" y="6356520"/>
            <a:ext cx="2057040" cy="364680"/>
          </a:xfrm>
          <a:prstGeom prst="rect">
            <a:avLst/>
          </a:prstGeom>
          <a:noFill/>
          <a:ln>
            <a:noFill/>
          </a:ln>
        </p:spPr>
        <p:txBody>
          <a:bodyPr anchor="ctr"/>
          <a:lstStyle/>
          <a:p>
            <a:pPr algn="r">
              <a:lnSpc>
                <a:spcPct val="100000"/>
              </a:lnSpc>
            </a:pPr>
            <a:fld id="{80457D46-A6CA-48DB-A5CD-40A419380471}" type="slidenum">
              <a:rPr lang="en-US" sz="1400" b="0" strike="noStrike" spc="-1">
                <a:solidFill>
                  <a:srgbClr val="8B8B8B"/>
                </a:solidFill>
                <a:latin typeface="Tahoma"/>
                <a:ea typeface="MS PGothic"/>
              </a:rPr>
              <a:t>48</a:t>
            </a:fld>
            <a:endParaRPr lang="en-US" sz="1400" b="0" strike="noStrike" spc="-1">
              <a:latin typeface="Times New Roman"/>
            </a:endParaRPr>
          </a:p>
        </p:txBody>
      </p:sp>
    </p:spTree>
    <p:extLst>
      <p:ext uri="{BB962C8B-B14F-4D97-AF65-F5344CB8AC3E}">
        <p14:creationId xmlns:p14="http://schemas.microsoft.com/office/powerpoint/2010/main" val="1801016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Specifications and Dynamic Languages</a:t>
            </a:r>
            <a:endParaRPr lang="en-US" sz="3300" b="0" strike="noStrike" spc="-1">
              <a:solidFill>
                <a:srgbClr val="000000"/>
              </a:solidFill>
              <a:latin typeface="Tahoma"/>
            </a:endParaRPr>
          </a:p>
        </p:txBody>
      </p:sp>
      <p:sp>
        <p:nvSpPr>
          <p:cNvPr id="253" name="TextShape 2"/>
          <p:cNvSpPr txBox="1"/>
          <p:nvPr/>
        </p:nvSpPr>
        <p:spPr>
          <a:xfrm>
            <a:off x="628560" y="1825560"/>
            <a:ext cx="7886520" cy="4350960"/>
          </a:xfrm>
          <a:prstGeom prst="rect">
            <a:avLst/>
          </a:prstGeom>
          <a:noFill/>
          <a:ln>
            <a:noFill/>
          </a:ln>
        </p:spPr>
        <p:txBody>
          <a:bodyPr>
            <a:normAutofit fontScale="92500" lnSpcReduction="10000"/>
          </a:bodyPr>
          <a:lstStyle/>
          <a:p>
            <a:pPr>
              <a:lnSpc>
                <a:spcPct val="100000"/>
              </a:lnSpc>
              <a:spcBef>
                <a:spcPts val="751"/>
              </a:spcBef>
            </a:pPr>
            <a:r>
              <a:rPr lang="en-US" sz="2100" b="0" strike="noStrike" spc="-1" dirty="0">
                <a:solidFill>
                  <a:srgbClr val="000000"/>
                </a:solidFill>
                <a:latin typeface="Calibri"/>
                <a:ea typeface="ＭＳ Ｐゴシック"/>
              </a:rPr>
              <a:t>In statically-typed languages (C/C++, Java) </a:t>
            </a:r>
            <a:r>
              <a:rPr lang="en-US" sz="2100" b="0" u="sng" strike="noStrike" spc="-1" dirty="0">
                <a:solidFill>
                  <a:srgbClr val="000000"/>
                </a:solidFill>
                <a:uFillTx/>
                <a:latin typeface="Calibri"/>
                <a:ea typeface="ＭＳ Ｐゴシック"/>
              </a:rPr>
              <a:t>type signature</a:t>
            </a:r>
            <a:r>
              <a:rPr lang="en-US" sz="2100" b="0" strike="noStrike" spc="-1" dirty="0">
                <a:solidFill>
                  <a:srgbClr val="000000"/>
                </a:solidFill>
                <a:latin typeface="Calibri"/>
                <a:ea typeface="ＭＳ Ｐゴシック"/>
              </a:rPr>
              <a:t> is a form of specification:</a:t>
            </a:r>
            <a:endParaRPr lang="en-US" sz="2100" b="0" strike="noStrike" spc="-1" dirty="0">
              <a:solidFill>
                <a:srgbClr val="000000"/>
              </a:solidFill>
              <a:latin typeface="Calibri"/>
            </a:endParaRPr>
          </a:p>
          <a:p>
            <a:r>
              <a:rPr lang="en-US" sz="1800" b="1" strike="noStrike" spc="-1" dirty="0">
                <a:solidFill>
                  <a:srgbClr val="000000"/>
                </a:solidFill>
                <a:latin typeface="Courier New"/>
                <a:ea typeface="ＭＳ Ｐゴシック"/>
              </a:rPr>
              <a:t>List&lt;Integer&gt; </a:t>
            </a:r>
            <a:r>
              <a:rPr lang="en-US" sz="1800" b="1" strike="noStrike" spc="-1" dirty="0" err="1">
                <a:solidFill>
                  <a:srgbClr val="000000"/>
                </a:solidFill>
                <a:latin typeface="Courier New"/>
                <a:ea typeface="ＭＳ Ｐゴシック"/>
              </a:rPr>
              <a:t>listAdd</a:t>
            </a:r>
            <a:r>
              <a:rPr lang="en-US" sz="1800" b="1" strike="noStrike" spc="-1" dirty="0">
                <a:solidFill>
                  <a:srgbClr val="000000"/>
                </a:solidFill>
                <a:latin typeface="Courier New"/>
                <a:ea typeface="ＭＳ Ｐゴシック"/>
              </a:rPr>
              <a:t>(List&lt;Integer&gt; lst1,</a:t>
            </a:r>
            <a:br>
              <a:rPr dirty="0"/>
            </a:br>
            <a:r>
              <a:rPr lang="en-US" sz="1800" b="1" strike="noStrike" spc="-1" dirty="0">
                <a:solidFill>
                  <a:srgbClr val="000000"/>
                </a:solidFill>
                <a:latin typeface="Courier New"/>
                <a:ea typeface="ＭＳ Ｐゴシック"/>
              </a:rPr>
              <a:t>                      List&lt;Integer&gt; lst2)</a:t>
            </a:r>
            <a:endParaRPr lang="en-US" sz="1800" b="0" strike="noStrike" spc="-1" dirty="0">
              <a:solidFill>
                <a:srgbClr val="000000"/>
              </a:solidFill>
              <a:latin typeface="Calibri"/>
            </a:endParaRPr>
          </a:p>
          <a:p>
            <a:pPr>
              <a:lnSpc>
                <a:spcPct val="100000"/>
              </a:lnSpc>
              <a:spcBef>
                <a:spcPts val="751"/>
              </a:spcBef>
            </a:pPr>
            <a:endParaRPr lang="en-US" sz="18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ea typeface="ＭＳ Ｐゴシック"/>
              </a:rPr>
              <a:t>In dynamically-typed languages (Python, JavaScript), there is </a:t>
            </a:r>
            <a:r>
              <a:rPr lang="en-US" sz="2100" b="0" strike="noStrike" spc="-1" dirty="0">
                <a:solidFill>
                  <a:srgbClr val="FF0000"/>
                </a:solidFill>
                <a:latin typeface="Calibri"/>
                <a:ea typeface="ＭＳ Ｐゴシック"/>
              </a:rPr>
              <a:t>no type signature</a:t>
            </a:r>
            <a:r>
              <a:rPr lang="en-US" sz="2100" b="0" strike="noStrike" spc="-1" dirty="0">
                <a:solidFill>
                  <a:srgbClr val="000000"/>
                </a:solidFill>
                <a:latin typeface="Calibri"/>
                <a:ea typeface="ＭＳ Ｐゴシック"/>
              </a:rPr>
              <a:t>!</a:t>
            </a:r>
            <a:endParaRPr lang="en-US" sz="2100" b="0" strike="noStrike" spc="-1" dirty="0">
              <a:solidFill>
                <a:srgbClr val="000000"/>
              </a:solidFill>
              <a:latin typeface="Calibri"/>
            </a:endParaRPr>
          </a:p>
          <a:p>
            <a:pPr>
              <a:lnSpc>
                <a:spcPct val="80000"/>
              </a:lnSpc>
              <a:spcBef>
                <a:spcPts val="1777"/>
              </a:spcBef>
            </a:pPr>
            <a:r>
              <a:rPr lang="en-US" sz="2000" b="1" strike="noStrike" spc="-1" dirty="0">
                <a:solidFill>
                  <a:srgbClr val="000000"/>
                </a:solidFill>
                <a:latin typeface="Courier New"/>
                <a:ea typeface="ＭＳ Ｐゴシック"/>
              </a:rPr>
              <a:t>def </a:t>
            </a:r>
            <a:r>
              <a:rPr lang="en-US" sz="2000" b="1" strike="noStrike" spc="-1" dirty="0" err="1">
                <a:solidFill>
                  <a:srgbClr val="000000"/>
                </a:solidFill>
                <a:latin typeface="Courier New"/>
                <a:ea typeface="ＭＳ Ｐゴシック"/>
              </a:rPr>
              <a:t>listAdd</a:t>
            </a:r>
            <a:r>
              <a:rPr lang="en-US" sz="2000" b="1" strike="noStrike" spc="-1" dirty="0">
                <a:solidFill>
                  <a:srgbClr val="000000"/>
                </a:solidFill>
                <a:latin typeface="Courier New"/>
                <a:ea typeface="ＭＳ Ｐゴシック"/>
              </a:rPr>
              <a:t>(lst1, lst2): </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ea typeface="ＭＳ Ｐゴシック"/>
              </a:rPr>
              <a:t>   </a:t>
            </a:r>
            <a:r>
              <a:rPr lang="en-US" sz="2000" b="1" strike="noStrike" spc="-1" dirty="0" err="1">
                <a:solidFill>
                  <a:srgbClr val="000000"/>
                </a:solidFill>
                <a:latin typeface="Courier New"/>
                <a:ea typeface="ＭＳ Ｐゴシック"/>
              </a:rPr>
              <a:t>i</a:t>
            </a:r>
            <a:r>
              <a:rPr lang="en-US" sz="2000" b="1" strike="noStrike" spc="-1" dirty="0">
                <a:solidFill>
                  <a:srgbClr val="000000"/>
                </a:solidFill>
                <a:latin typeface="Courier New"/>
                <a:ea typeface="ＭＳ Ｐゴシック"/>
              </a:rPr>
              <a:t> = 0</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ea typeface="ＭＳ Ｐゴシック"/>
              </a:rPr>
              <a:t>   res = []</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ea typeface="ＭＳ Ｐゴシック"/>
              </a:rPr>
              <a:t>   for item in lst1: </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ea typeface="ＭＳ Ｐゴシック"/>
              </a:rPr>
              <a:t>      </a:t>
            </a:r>
            <a:r>
              <a:rPr lang="en-US" sz="2000" b="1" strike="noStrike" spc="-1" dirty="0" err="1">
                <a:solidFill>
                  <a:srgbClr val="000000"/>
                </a:solidFill>
                <a:latin typeface="Courier New"/>
                <a:ea typeface="ＭＳ Ｐゴシック"/>
              </a:rPr>
              <a:t>res.append</a:t>
            </a:r>
            <a:r>
              <a:rPr lang="en-US" sz="2000" b="1" strike="noStrike" spc="-1" dirty="0">
                <a:solidFill>
                  <a:srgbClr val="000000"/>
                </a:solidFill>
                <a:latin typeface="Courier New"/>
                <a:ea typeface="ＭＳ Ｐゴシック"/>
              </a:rPr>
              <a:t>(item+lst2[</a:t>
            </a:r>
            <a:r>
              <a:rPr lang="en-US" sz="2000" b="1" strike="noStrike" spc="-1" dirty="0" err="1">
                <a:solidFill>
                  <a:srgbClr val="000000"/>
                </a:solidFill>
                <a:latin typeface="Courier New"/>
                <a:ea typeface="ＭＳ Ｐゴシック"/>
              </a:rPr>
              <a:t>i</a:t>
            </a:r>
            <a:r>
              <a:rPr lang="en-US" sz="2000" b="1" strike="noStrike" spc="-1" dirty="0">
                <a:solidFill>
                  <a:srgbClr val="000000"/>
                </a:solidFill>
                <a:latin typeface="Courier New"/>
                <a:ea typeface="ＭＳ Ｐゴシック"/>
              </a:rPr>
              <a:t>])</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ea typeface="ＭＳ Ｐゴシック"/>
              </a:rPr>
              <a:t>      </a:t>
            </a:r>
            <a:r>
              <a:rPr lang="en-US" sz="2000" b="1" strike="noStrike" spc="-1" dirty="0" err="1">
                <a:solidFill>
                  <a:srgbClr val="000000"/>
                </a:solidFill>
                <a:latin typeface="Courier New"/>
                <a:ea typeface="ＭＳ Ｐゴシック"/>
              </a:rPr>
              <a:t>i</a:t>
            </a:r>
            <a:r>
              <a:rPr lang="en-US" sz="2000" b="1" strike="noStrike" spc="-1" dirty="0">
                <a:solidFill>
                  <a:srgbClr val="000000"/>
                </a:solidFill>
                <a:latin typeface="Courier New"/>
                <a:ea typeface="ＭＳ Ｐゴシック"/>
              </a:rPr>
              <a:t>=i+1</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ea typeface="ＭＳ Ｐゴシック"/>
              </a:rPr>
              <a:t>   return res</a:t>
            </a:r>
            <a:endParaRPr lang="en-US" sz="2000" b="0" strike="noStrike" spc="-1" dirty="0">
              <a:solidFill>
                <a:srgbClr val="000000"/>
              </a:solidFill>
              <a:latin typeface="Calibri"/>
            </a:endParaRPr>
          </a:p>
        </p:txBody>
      </p:sp>
      <p:sp>
        <p:nvSpPr>
          <p:cNvPr id="254" name="TextShape 3"/>
          <p:cNvSpPr txBox="1"/>
          <p:nvPr/>
        </p:nvSpPr>
        <p:spPr>
          <a:xfrm>
            <a:off x="6458040" y="6356520"/>
            <a:ext cx="2057040" cy="364680"/>
          </a:xfrm>
          <a:prstGeom prst="rect">
            <a:avLst/>
          </a:prstGeom>
          <a:noFill/>
          <a:ln>
            <a:noFill/>
          </a:ln>
        </p:spPr>
        <p:txBody>
          <a:bodyPr anchor="ctr"/>
          <a:lstStyle/>
          <a:p>
            <a:pPr algn="r">
              <a:lnSpc>
                <a:spcPct val="100000"/>
              </a:lnSpc>
            </a:pPr>
            <a:fld id="{55AB3374-AFC1-44FB-BA94-252BAA98D76C}" type="slidenum">
              <a:rPr lang="en-US" sz="1400" b="0" strike="noStrike" spc="-1">
                <a:solidFill>
                  <a:srgbClr val="8B8B8B"/>
                </a:solidFill>
                <a:latin typeface="Tahoma"/>
                <a:ea typeface="MS PGothic"/>
              </a:rPr>
              <a:t>49</a:t>
            </a:fld>
            <a:endParaRPr lang="en-US" sz="1400" b="0" strike="noStrike" spc="-1">
              <a:latin typeface="Times New Roman"/>
            </a:endParaRPr>
          </a:p>
        </p:txBody>
      </p:sp>
      <p:sp>
        <p:nvSpPr>
          <p:cNvPr id="25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Specification</a:t>
            </a:r>
            <a:endParaRPr lang="en-US" sz="3300" b="0" strike="noStrike" spc="-1">
              <a:solidFill>
                <a:srgbClr val="000000"/>
              </a:solidFill>
              <a:latin typeface="Tahoma"/>
            </a:endParaRPr>
          </a:p>
        </p:txBody>
      </p:sp>
      <p:sp>
        <p:nvSpPr>
          <p:cNvPr id="108" name="TextShape 2"/>
          <p:cNvSpPr txBox="1"/>
          <p:nvPr/>
        </p:nvSpPr>
        <p:spPr>
          <a:xfrm>
            <a:off x="228600" y="1600200"/>
            <a:ext cx="8838720" cy="4532040"/>
          </a:xfrm>
          <a:prstGeom prst="rect">
            <a:avLst/>
          </a:prstGeom>
          <a:noFill/>
          <a:ln>
            <a:noFill/>
          </a:ln>
        </p:spPr>
        <p:txBody>
          <a:bodyPr>
            <a:normAutofit fontScale="92500" lnSpcReduction="10000"/>
          </a:bodyPr>
          <a:lstStyle/>
          <a:p>
            <a:pPr>
              <a:lnSpc>
                <a:spcPct val="100000"/>
              </a:lnSpc>
              <a:spcBef>
                <a:spcPts val="751"/>
              </a:spcBef>
            </a:pPr>
            <a:r>
              <a:rPr lang="en-US" sz="2400" b="0" strike="noStrike" spc="-1" dirty="0">
                <a:solidFill>
                  <a:srgbClr val="0000FF"/>
                </a:solidFill>
                <a:latin typeface="Calibri"/>
              </a:rPr>
              <a:t>Precondition: </a:t>
            </a:r>
            <a:r>
              <a:rPr lang="en-US" sz="2400" b="1" strike="noStrike" spc="-1" dirty="0">
                <a:solidFill>
                  <a:srgbClr val="0000FF"/>
                </a:solidFill>
                <a:latin typeface="Courier New" panose="02070309020205020404" pitchFamily="49" charset="0"/>
                <a:cs typeface="Courier New" panose="02070309020205020404" pitchFamily="49" charset="0"/>
              </a:rPr>
              <a:t>a != null &amp;&amp; </a:t>
            </a:r>
            <a:r>
              <a:rPr lang="en-US" sz="2400" b="1" strike="noStrike" spc="-1" dirty="0" err="1">
                <a:solidFill>
                  <a:srgbClr val="0000FF"/>
                </a:solidFill>
                <a:latin typeface="Courier New"/>
              </a:rPr>
              <a:t>len</a:t>
            </a:r>
            <a:r>
              <a:rPr lang="en-US" sz="2400" b="1" strike="noStrike" spc="-1" dirty="0">
                <a:solidFill>
                  <a:srgbClr val="0000FF"/>
                </a:solidFill>
                <a:latin typeface="Courier New"/>
              </a:rPr>
              <a:t> ≥ 0 </a:t>
            </a:r>
            <a:r>
              <a:rPr lang="en-US" sz="2400" b="1" strike="noStrike" spc="-1" dirty="0">
                <a:solidFill>
                  <a:srgbClr val="0000FF"/>
                </a:solidFill>
                <a:latin typeface="Courier New"/>
                <a:ea typeface="MS Gothic"/>
              </a:rPr>
              <a:t>&amp;&amp; </a:t>
            </a:r>
            <a:r>
              <a:rPr lang="en-US" sz="2400" b="1" strike="noStrike" spc="-1" dirty="0" err="1">
                <a:solidFill>
                  <a:srgbClr val="0000FF"/>
                </a:solidFill>
                <a:latin typeface="Courier New"/>
                <a:ea typeface="MS Gothic"/>
              </a:rPr>
              <a:t>a.length</a:t>
            </a:r>
            <a:r>
              <a:rPr lang="en-US" sz="2400" b="1" strike="noStrike" spc="-1" dirty="0">
                <a:solidFill>
                  <a:srgbClr val="0000FF"/>
                </a:solidFill>
                <a:latin typeface="Courier New"/>
                <a:ea typeface="MS Gothic"/>
              </a:rPr>
              <a:t> == </a:t>
            </a:r>
            <a:r>
              <a:rPr lang="en-US" sz="2400" b="1" strike="noStrike" spc="-1" dirty="0" err="1">
                <a:solidFill>
                  <a:srgbClr val="0000FF"/>
                </a:solidFill>
                <a:latin typeface="Courier New"/>
                <a:ea typeface="MS Gothic"/>
              </a:rPr>
              <a:t>len</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FF"/>
                </a:solidFill>
                <a:latin typeface="Calibri"/>
                <a:ea typeface="MS Gothic"/>
              </a:rPr>
              <a:t>Postcondition: </a:t>
            </a:r>
            <a:r>
              <a:rPr lang="en-US" sz="2400" b="1" strike="noStrike" spc="-1" dirty="0">
                <a:solidFill>
                  <a:srgbClr val="0000FF"/>
                </a:solidFill>
                <a:latin typeface="Courier New"/>
                <a:ea typeface="MS Gothic"/>
              </a:rPr>
              <a:t>result = a[0]+…+a[a.length-1]</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int sum(int[] a, int </a:t>
            </a:r>
            <a:r>
              <a:rPr lang="en-US" sz="2400" b="1" strike="noStrike" spc="-1" dirty="0" err="1">
                <a:solidFill>
                  <a:srgbClr val="000000"/>
                </a:solidFill>
                <a:latin typeface="Courier New"/>
                <a:ea typeface="MS Gothic"/>
              </a:rPr>
              <a:t>len</a:t>
            </a:r>
            <a:r>
              <a:rPr lang="en-US" sz="2400" b="1" strike="noStrike" spc="-1" dirty="0">
                <a:solidFill>
                  <a:srgbClr val="000000"/>
                </a:solidFill>
                <a:latin typeface="Courier New"/>
                <a:ea typeface="MS Gothic"/>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int sum = 0;</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int </a:t>
            </a:r>
            <a:r>
              <a:rPr lang="en-US" sz="2400" b="1" strike="noStrike" spc="-1" dirty="0" err="1">
                <a:solidFill>
                  <a:srgbClr val="000000"/>
                </a:solidFill>
                <a:latin typeface="Courier New"/>
                <a:ea typeface="MS Gothic"/>
              </a:rPr>
              <a:t>i</a:t>
            </a:r>
            <a:r>
              <a:rPr lang="en-US" sz="2400" b="1" strike="noStrike" spc="-1" dirty="0">
                <a:solidFill>
                  <a:srgbClr val="000000"/>
                </a:solidFill>
                <a:latin typeface="Courier New"/>
                <a:ea typeface="MS Gothic"/>
              </a:rPr>
              <a:t> = 0;</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while (</a:t>
            </a:r>
            <a:r>
              <a:rPr lang="en-US" sz="2400" b="1" strike="noStrike" spc="-1" dirty="0" err="1">
                <a:solidFill>
                  <a:srgbClr val="000000"/>
                </a:solidFill>
                <a:latin typeface="Courier New"/>
                <a:ea typeface="MS Gothic"/>
              </a:rPr>
              <a:t>i</a:t>
            </a:r>
            <a:r>
              <a:rPr lang="en-US" sz="2400" b="1" strike="noStrike" spc="-1" dirty="0">
                <a:solidFill>
                  <a:srgbClr val="000000"/>
                </a:solidFill>
                <a:latin typeface="Courier New"/>
                <a:ea typeface="MS Gothic"/>
              </a:rPr>
              <a:t> &lt; </a:t>
            </a:r>
            <a:r>
              <a:rPr lang="en-US" sz="2400" b="1" strike="noStrike" spc="-1" dirty="0" err="1">
                <a:solidFill>
                  <a:srgbClr val="000000"/>
                </a:solidFill>
                <a:latin typeface="Courier New"/>
                <a:ea typeface="MS Gothic"/>
              </a:rPr>
              <a:t>len</a:t>
            </a:r>
            <a:r>
              <a:rPr lang="en-US" sz="2400" b="1" strike="noStrike" spc="-1" dirty="0">
                <a:solidFill>
                  <a:srgbClr val="000000"/>
                </a:solidFill>
                <a:latin typeface="Courier New"/>
                <a:ea typeface="MS Gothic"/>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sum = sum + a[</a:t>
            </a:r>
            <a:r>
              <a:rPr lang="en-US" sz="2400" b="1" strike="noStrike" spc="-1" dirty="0" err="1">
                <a:solidFill>
                  <a:srgbClr val="000000"/>
                </a:solidFill>
                <a:latin typeface="Courier New"/>
                <a:ea typeface="MS Gothic"/>
              </a:rPr>
              <a:t>i</a:t>
            </a:r>
            <a:r>
              <a:rPr lang="en-US" sz="2400" b="1" strike="noStrike" spc="-1" dirty="0">
                <a:solidFill>
                  <a:srgbClr val="000000"/>
                </a:solidFill>
                <a:latin typeface="Courier New"/>
                <a:ea typeface="MS Gothic"/>
              </a:rPr>
              <a: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a:t>
            </a:r>
            <a:r>
              <a:rPr lang="en-US" sz="2400" b="1" strike="noStrike" spc="-1" dirty="0" err="1">
                <a:solidFill>
                  <a:srgbClr val="000000"/>
                </a:solidFill>
                <a:latin typeface="Courier New"/>
                <a:ea typeface="MS Gothic"/>
              </a:rPr>
              <a:t>i</a:t>
            </a:r>
            <a:r>
              <a:rPr lang="en-US" sz="2400" b="1" strike="noStrike" spc="-1" dirty="0">
                <a:solidFill>
                  <a:srgbClr val="000000"/>
                </a:solidFill>
                <a:latin typeface="Courier New"/>
                <a:ea typeface="MS Gothic"/>
              </a:rPr>
              <a:t> = i+1;</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   return sum;</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MS Gothic"/>
              </a:rPr>
              <a:t>}</a:t>
            </a:r>
            <a:r>
              <a:rPr lang="en-US" sz="2400" b="0" strike="noStrike" spc="-1" dirty="0">
                <a:solidFill>
                  <a:srgbClr val="000000"/>
                </a:solidFill>
                <a:latin typeface="Calibri"/>
                <a:ea typeface="MS Gothic"/>
              </a:rPr>
              <a:t>  </a:t>
            </a:r>
            <a:endParaRPr lang="en-US" sz="2400" b="0" strike="noStrike" spc="-1" dirty="0">
              <a:solidFill>
                <a:srgbClr val="000000"/>
              </a:solidFill>
              <a:latin typeface="Calibri"/>
            </a:endParaRPr>
          </a:p>
        </p:txBody>
      </p:sp>
      <p:sp>
        <p:nvSpPr>
          <p:cNvPr id="10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10" name="TextShape 4"/>
          <p:cNvSpPr txBox="1"/>
          <p:nvPr/>
        </p:nvSpPr>
        <p:spPr>
          <a:xfrm>
            <a:off x="6458040" y="6356520"/>
            <a:ext cx="2057040" cy="364680"/>
          </a:xfrm>
          <a:prstGeom prst="rect">
            <a:avLst/>
          </a:prstGeom>
          <a:noFill/>
          <a:ln>
            <a:noFill/>
          </a:ln>
        </p:spPr>
        <p:txBody>
          <a:bodyPr anchor="ctr"/>
          <a:lstStyle/>
          <a:p>
            <a:pPr algn="r">
              <a:lnSpc>
                <a:spcPct val="100000"/>
              </a:lnSpc>
            </a:pPr>
            <a:fld id="{F560C84E-B4C8-496D-B7DB-5C1455AB9061}" type="slidenum">
              <a:rPr lang="en-US" sz="1400" b="0" strike="noStrike" spc="-1">
                <a:solidFill>
                  <a:srgbClr val="8B8B8B"/>
                </a:solidFill>
                <a:latin typeface="Tahoma"/>
                <a:ea typeface="MS PGothic"/>
              </a:rPr>
              <a:t>5</a:t>
            </a:fld>
            <a:endParaRPr lang="en-US" sz="1400" b="0" strike="noStrike" spc="-1">
              <a:latin typeface="Times New Roman"/>
            </a:endParaRPr>
          </a:p>
        </p:txBody>
      </p:sp>
      <p:sp>
        <p:nvSpPr>
          <p:cNvPr id="111" name="CustomShape 5"/>
          <p:cNvSpPr/>
          <p:nvPr/>
        </p:nvSpPr>
        <p:spPr>
          <a:xfrm>
            <a:off x="3297240" y="4674240"/>
            <a:ext cx="5635440" cy="15534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solidFill>
                  <a:srgbClr val="000000"/>
                </a:solidFill>
                <a:latin typeface="Arial"/>
                <a:ea typeface="MS PGothic"/>
              </a:rPr>
              <a:t>For our purposes, we will be writing </a:t>
            </a:r>
            <a:br>
              <a:rPr dirty="0"/>
            </a:br>
            <a:r>
              <a:rPr lang="en-US" sz="2400" b="0" strike="noStrike" spc="-1" dirty="0">
                <a:solidFill>
                  <a:srgbClr val="000000"/>
                </a:solidFill>
                <a:latin typeface="Arial"/>
                <a:ea typeface="MS PGothic"/>
              </a:rPr>
              <a:t>specifications that are not especially </a:t>
            </a:r>
          </a:p>
          <a:p>
            <a:pPr>
              <a:lnSpc>
                <a:spcPct val="100000"/>
              </a:lnSpc>
            </a:pPr>
            <a:r>
              <a:rPr lang="en-US" sz="2400" spc="-1" dirty="0">
                <a:solidFill>
                  <a:srgbClr val="000000"/>
                </a:solidFill>
                <a:latin typeface="Arial"/>
                <a:ea typeface="MS PGothic"/>
              </a:rPr>
              <a:t>f</a:t>
            </a:r>
            <a:r>
              <a:rPr lang="en-US" sz="2400" b="0" strike="noStrike" spc="-1" dirty="0">
                <a:solidFill>
                  <a:srgbClr val="000000"/>
                </a:solidFill>
                <a:latin typeface="Arial"/>
                <a:ea typeface="MS PGothic"/>
              </a:rPr>
              <a:t>ormal. Mathematical rigor is </a:t>
            </a:r>
            <a:br>
              <a:rPr dirty="0"/>
            </a:br>
            <a:r>
              <a:rPr lang="en-US" sz="2400" b="0" strike="noStrike" spc="-1" dirty="0">
                <a:solidFill>
                  <a:srgbClr val="000000"/>
                </a:solidFill>
                <a:latin typeface="Arial"/>
                <a:ea typeface="MS PGothic"/>
              </a:rPr>
              <a:t>welcome, but not always necessary.</a:t>
            </a:r>
            <a:endParaRPr lang="en-US" sz="2400" b="0" strike="noStrike" spc="-1" dirty="0">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5</a:t>
            </a:r>
            <a:endParaRPr lang="en-US" sz="3300" b="0" strike="noStrike" spc="-1">
              <a:solidFill>
                <a:srgbClr val="000000"/>
              </a:solidFill>
              <a:latin typeface="Tahoma"/>
            </a:endParaRPr>
          </a:p>
        </p:txBody>
      </p:sp>
      <p:sp>
        <p:nvSpPr>
          <p:cNvPr id="262"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63" name="TextShape 3"/>
          <p:cNvSpPr txBox="1"/>
          <p:nvPr/>
        </p:nvSpPr>
        <p:spPr>
          <a:xfrm>
            <a:off x="6458040" y="6356520"/>
            <a:ext cx="2057040" cy="364680"/>
          </a:xfrm>
          <a:prstGeom prst="rect">
            <a:avLst/>
          </a:prstGeom>
          <a:noFill/>
          <a:ln>
            <a:noFill/>
          </a:ln>
        </p:spPr>
        <p:txBody>
          <a:bodyPr anchor="ctr"/>
          <a:lstStyle/>
          <a:p>
            <a:pPr algn="r">
              <a:lnSpc>
                <a:spcPct val="100000"/>
              </a:lnSpc>
            </a:pPr>
            <a:fld id="{5EA8C22E-586E-401C-8736-B7848D20D4E6}" type="slidenum">
              <a:rPr lang="en-US" sz="1400" b="0" strike="noStrike" spc="-1">
                <a:solidFill>
                  <a:srgbClr val="8B8B8B"/>
                </a:solidFill>
                <a:latin typeface="Tahoma"/>
                <a:ea typeface="MS PGothic"/>
              </a:rPr>
              <a:t>50</a:t>
            </a:fld>
            <a:endParaRPr lang="en-US" sz="1400" b="0" strike="noStrike" spc="-1">
              <a:latin typeface="Times New Roman"/>
            </a:endParaRPr>
          </a:p>
        </p:txBody>
      </p:sp>
      <p:sp>
        <p:nvSpPr>
          <p:cNvPr id="264" name="CustomShape 4"/>
          <p:cNvSpPr/>
          <p:nvPr/>
        </p:nvSpPr>
        <p:spPr>
          <a:xfrm>
            <a:off x="135000" y="1600200"/>
            <a:ext cx="8991360" cy="24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spcBef>
                <a:spcPts val="400"/>
              </a:spcBef>
            </a:pPr>
            <a:r>
              <a:rPr lang="en-US" sz="2000" b="1" strike="noStrike" spc="-1">
                <a:solidFill>
                  <a:srgbClr val="000000"/>
                </a:solidFill>
                <a:latin typeface="Courier New"/>
                <a:ea typeface="ＭＳ Ｐゴシック"/>
              </a:rPr>
              <a:t>def listAdd(lst1, lst2): </a:t>
            </a:r>
            <a:endParaRPr lang="en-US" sz="2000" b="0" strike="noStrike" spc="-1">
              <a:latin typeface="Arial"/>
            </a:endParaRPr>
          </a:p>
          <a:p>
            <a:pPr>
              <a:lnSpc>
                <a:spcPct val="80000"/>
              </a:lnSpc>
              <a:spcBef>
                <a:spcPts val="400"/>
              </a:spcBef>
            </a:pPr>
            <a:endParaRPr lang="en-US" sz="2000" b="0" strike="noStrike" spc="-1">
              <a:latin typeface="Arial"/>
            </a:endParaRPr>
          </a:p>
          <a:p>
            <a:pPr>
              <a:lnSpc>
                <a:spcPct val="80000"/>
              </a:lnSpc>
              <a:spcBef>
                <a:spcPts val="400"/>
              </a:spcBef>
            </a:pPr>
            <a:r>
              <a:rPr lang="en-US" sz="2000" b="0" strike="noStrike" spc="-1">
                <a:solidFill>
                  <a:srgbClr val="FF0000"/>
                </a:solidFill>
                <a:latin typeface="Arial"/>
                <a:ea typeface="MS PGothic"/>
              </a:rPr>
              <a:t>requires</a:t>
            </a:r>
            <a:r>
              <a:rPr lang="en-US" sz="2000" b="0" strike="noStrike" spc="-1">
                <a:solidFill>
                  <a:srgbClr val="000000"/>
                </a:solidFill>
                <a:latin typeface="Arial"/>
                <a:ea typeface="MS PGothic"/>
              </a:rPr>
              <a:t>: ?</a:t>
            </a:r>
            <a:r>
              <a:rPr lang="en-US" sz="2000" b="1" strike="noStrike" spc="-1">
                <a:solidFill>
                  <a:srgbClr val="000000"/>
                </a:solidFill>
                <a:latin typeface="Courier New"/>
                <a:ea typeface="MS PGothic"/>
              </a:rPr>
              <a:t> </a:t>
            </a:r>
            <a:endParaRPr lang="en-US" sz="2000" b="0" strike="noStrike" spc="-1">
              <a:latin typeface="Arial"/>
            </a:endParaRPr>
          </a:p>
          <a:p>
            <a:pPr>
              <a:lnSpc>
                <a:spcPct val="80000"/>
              </a:lnSpc>
              <a:spcBef>
                <a:spcPts val="400"/>
              </a:spcBef>
            </a:pPr>
            <a:r>
              <a:rPr lang="en-US" sz="2000" b="0" strike="noStrike" spc="-1">
                <a:solidFill>
                  <a:srgbClr val="FF0000"/>
                </a:solidFill>
                <a:latin typeface="Arial"/>
                <a:ea typeface="MS PGothic"/>
              </a:rPr>
              <a:t>modifies</a:t>
            </a:r>
            <a:r>
              <a:rPr lang="en-US" sz="2000" b="0" strike="noStrike" spc="-1">
                <a:solidFill>
                  <a:srgbClr val="000000"/>
                </a:solidFill>
                <a:latin typeface="Arial"/>
                <a:ea typeface="MS PGothic"/>
              </a:rPr>
              <a:t>: ? </a:t>
            </a:r>
            <a:endParaRPr lang="en-US" sz="2000" b="0" strike="noStrike" spc="-1">
              <a:latin typeface="Arial"/>
            </a:endParaRPr>
          </a:p>
          <a:p>
            <a:pPr>
              <a:lnSpc>
                <a:spcPct val="80000"/>
              </a:lnSpc>
              <a:spcBef>
                <a:spcPts val="400"/>
              </a:spcBef>
            </a:pPr>
            <a:r>
              <a:rPr lang="en-US" sz="2000" b="0" strike="noStrike" spc="-1">
                <a:solidFill>
                  <a:srgbClr val="FF0000"/>
                </a:solidFill>
                <a:latin typeface="Arial"/>
                <a:ea typeface="MS PGothic"/>
              </a:rPr>
              <a:t>effects</a:t>
            </a:r>
            <a:r>
              <a:rPr lang="en-US" sz="2000" b="0" strike="noStrike" spc="-1">
                <a:solidFill>
                  <a:srgbClr val="000000"/>
                </a:solidFill>
                <a:latin typeface="Arial"/>
                <a:ea typeface="MS PGothic"/>
              </a:rPr>
              <a:t>: ? </a:t>
            </a:r>
            <a:endParaRPr lang="en-US" sz="2000" b="0" strike="noStrike" spc="-1">
              <a:latin typeface="Arial"/>
            </a:endParaRPr>
          </a:p>
          <a:p>
            <a:pPr>
              <a:lnSpc>
                <a:spcPct val="80000"/>
              </a:lnSpc>
              <a:spcBef>
                <a:spcPts val="400"/>
              </a:spcBef>
            </a:pPr>
            <a:r>
              <a:rPr lang="en-US" sz="2000" b="0" strike="noStrike" spc="-1">
                <a:solidFill>
                  <a:srgbClr val="FF0000"/>
                </a:solidFill>
                <a:latin typeface="Arial"/>
                <a:ea typeface="MS PGothic"/>
              </a:rPr>
              <a:t>returns</a:t>
            </a:r>
            <a:r>
              <a:rPr lang="en-US" sz="2000" b="0" strike="noStrike" spc="-1">
                <a:solidFill>
                  <a:srgbClr val="000000"/>
                </a:solidFill>
                <a:latin typeface="Arial"/>
                <a:ea typeface="MS PGothic"/>
              </a:rPr>
              <a:t>: ?</a:t>
            </a:r>
            <a:endParaRPr lang="en-US" sz="2000" b="0" strike="noStrike" spc="-1">
              <a:latin typeface="Arial"/>
            </a:endParaRPr>
          </a:p>
        </p:txBody>
      </p:sp>
      <p:sp>
        <p:nvSpPr>
          <p:cNvPr id="265" name="CustomShape 5"/>
          <p:cNvSpPr/>
          <p:nvPr/>
        </p:nvSpPr>
        <p:spPr>
          <a:xfrm>
            <a:off x="38160" y="3848548"/>
            <a:ext cx="9067320" cy="21366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80000"/>
              </a:lnSpc>
              <a:spcBef>
                <a:spcPts val="1777"/>
              </a:spcBef>
            </a:pPr>
            <a:r>
              <a:rPr lang="en-US" sz="2400" b="1" strike="noStrike" spc="-1" dirty="0">
                <a:solidFill>
                  <a:srgbClr val="000000"/>
                </a:solidFill>
                <a:latin typeface="Courier New"/>
                <a:ea typeface="ＭＳ Ｐゴシック"/>
              </a:rPr>
              <a:t>def </a:t>
            </a:r>
            <a:r>
              <a:rPr lang="en-US" sz="2400" b="1" strike="noStrike" spc="-1" dirty="0" err="1">
                <a:solidFill>
                  <a:srgbClr val="000000"/>
                </a:solidFill>
                <a:latin typeface="Courier New"/>
                <a:ea typeface="ＭＳ Ｐゴシック"/>
              </a:rPr>
              <a:t>listAdd</a:t>
            </a:r>
            <a:r>
              <a:rPr lang="en-US" sz="2400" b="1" strike="noStrike" spc="-1" dirty="0">
                <a:solidFill>
                  <a:srgbClr val="000000"/>
                </a:solidFill>
                <a:latin typeface="Courier New"/>
                <a:ea typeface="ＭＳ Ｐゴシック"/>
              </a:rPr>
              <a:t>(lst1, lst2): </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 = 0</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res = []</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for j in lst1: </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res.append</a:t>
            </a:r>
            <a:r>
              <a:rPr lang="en-US" sz="2400" b="1" strike="noStrike" spc="-1" dirty="0">
                <a:solidFill>
                  <a:srgbClr val="000000"/>
                </a:solidFill>
                <a:latin typeface="Courier New"/>
                <a:ea typeface="ＭＳ Ｐゴシック"/>
              </a:rPr>
              <a:t>(j+lst2[</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=i+1</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return res</a:t>
            </a:r>
            <a:endParaRPr lang="en-US" sz="2400" b="0" strike="noStrike" spc="-1" dirty="0">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5</a:t>
            </a:r>
            <a:endParaRPr lang="en-US" sz="3300" b="0" strike="noStrike" spc="-1">
              <a:solidFill>
                <a:srgbClr val="000000"/>
              </a:solidFill>
              <a:latin typeface="Tahoma"/>
            </a:endParaRPr>
          </a:p>
        </p:txBody>
      </p:sp>
      <p:sp>
        <p:nvSpPr>
          <p:cNvPr id="262"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63" name="TextShape 3"/>
          <p:cNvSpPr txBox="1"/>
          <p:nvPr/>
        </p:nvSpPr>
        <p:spPr>
          <a:xfrm>
            <a:off x="6458040" y="6356520"/>
            <a:ext cx="2057040" cy="364680"/>
          </a:xfrm>
          <a:prstGeom prst="rect">
            <a:avLst/>
          </a:prstGeom>
          <a:noFill/>
          <a:ln>
            <a:noFill/>
          </a:ln>
        </p:spPr>
        <p:txBody>
          <a:bodyPr anchor="ctr"/>
          <a:lstStyle/>
          <a:p>
            <a:pPr algn="r">
              <a:lnSpc>
                <a:spcPct val="100000"/>
              </a:lnSpc>
            </a:pPr>
            <a:fld id="{5EA8C22E-586E-401C-8736-B7848D20D4E6}" type="slidenum">
              <a:rPr lang="en-US" sz="1400" b="0" strike="noStrike" spc="-1">
                <a:solidFill>
                  <a:srgbClr val="8B8B8B"/>
                </a:solidFill>
                <a:latin typeface="Tahoma"/>
                <a:ea typeface="MS PGothic"/>
              </a:rPr>
              <a:t>51</a:t>
            </a:fld>
            <a:endParaRPr lang="en-US" sz="1400" b="0" strike="noStrike" spc="-1">
              <a:latin typeface="Times New Roman"/>
            </a:endParaRPr>
          </a:p>
        </p:txBody>
      </p:sp>
      <p:sp>
        <p:nvSpPr>
          <p:cNvPr id="264" name="CustomShape 4"/>
          <p:cNvSpPr/>
          <p:nvPr/>
        </p:nvSpPr>
        <p:spPr>
          <a:xfrm>
            <a:off x="135000" y="1600200"/>
            <a:ext cx="8991360" cy="24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spcBef>
                <a:spcPts val="400"/>
              </a:spcBef>
            </a:pPr>
            <a:r>
              <a:rPr lang="en-US" sz="2000" b="1" strike="noStrike" spc="-1" dirty="0">
                <a:solidFill>
                  <a:srgbClr val="000000"/>
                </a:solidFill>
                <a:latin typeface="Courier New"/>
                <a:ea typeface="ＭＳ Ｐゴシック"/>
              </a:rPr>
              <a:t>def </a:t>
            </a:r>
            <a:r>
              <a:rPr lang="en-US" sz="2000" b="1" strike="noStrike" spc="-1" dirty="0" err="1">
                <a:solidFill>
                  <a:srgbClr val="000000"/>
                </a:solidFill>
                <a:latin typeface="Courier New"/>
                <a:ea typeface="ＭＳ Ｐゴシック"/>
              </a:rPr>
              <a:t>listAdd</a:t>
            </a:r>
            <a:r>
              <a:rPr lang="en-US" sz="2000" b="1" strike="noStrike" spc="-1" dirty="0">
                <a:solidFill>
                  <a:srgbClr val="000000"/>
                </a:solidFill>
                <a:latin typeface="Courier New"/>
                <a:ea typeface="ＭＳ Ｐゴシック"/>
              </a:rPr>
              <a:t>(lst1, lst2): </a:t>
            </a:r>
            <a:endParaRPr lang="en-US" sz="2000" b="0" strike="noStrike" spc="-1" dirty="0">
              <a:latin typeface="Arial"/>
            </a:endParaRPr>
          </a:p>
          <a:p>
            <a:pPr>
              <a:lnSpc>
                <a:spcPct val="80000"/>
              </a:lnSpc>
              <a:spcBef>
                <a:spcPts val="400"/>
              </a:spcBef>
            </a:pPr>
            <a:endParaRPr lang="en-US" sz="2000" b="0" strike="noStrike" spc="-1" dirty="0">
              <a:latin typeface="Arial"/>
            </a:endParaRPr>
          </a:p>
          <a:p>
            <a:pPr>
              <a:lnSpc>
                <a:spcPct val="80000"/>
              </a:lnSpc>
              <a:spcBef>
                <a:spcPts val="400"/>
              </a:spcBef>
            </a:pPr>
            <a:r>
              <a:rPr lang="en-US" sz="2000" b="0" strike="noStrike" spc="-1" dirty="0">
                <a:solidFill>
                  <a:srgbClr val="FF0000"/>
                </a:solidFill>
                <a:latin typeface="Arial"/>
                <a:ea typeface="MS PGothic"/>
              </a:rPr>
              <a:t>requires</a:t>
            </a:r>
            <a:r>
              <a:rPr lang="en-US" sz="2000" b="0" strike="noStrike" spc="-1" dirty="0">
                <a:solidFill>
                  <a:srgbClr val="000000"/>
                </a:solidFill>
                <a:latin typeface="Arial"/>
                <a:ea typeface="MS PGothic"/>
              </a:rPr>
              <a:t>: </a:t>
            </a:r>
            <a:r>
              <a:rPr lang="en-US" sz="2000" b="0" strike="noStrike" spc="-1" dirty="0" err="1">
                <a:solidFill>
                  <a:srgbClr val="000000"/>
                </a:solidFill>
                <a:latin typeface="Arial"/>
                <a:ea typeface="MS PGothic"/>
              </a:rPr>
              <a:t>len</a:t>
            </a:r>
            <a:r>
              <a:rPr lang="en-US" sz="2000" b="0" strike="noStrike" spc="-1" dirty="0">
                <a:solidFill>
                  <a:srgbClr val="000000"/>
                </a:solidFill>
                <a:latin typeface="Arial"/>
                <a:ea typeface="MS PGothic"/>
              </a:rPr>
              <a:t>(lst1) &lt;= </a:t>
            </a:r>
            <a:r>
              <a:rPr lang="en-US" sz="2000" b="0" strike="noStrike" spc="-1" dirty="0" err="1">
                <a:solidFill>
                  <a:srgbClr val="000000"/>
                </a:solidFill>
                <a:latin typeface="Arial"/>
                <a:ea typeface="MS PGothic"/>
              </a:rPr>
              <a:t>len</a:t>
            </a:r>
            <a:r>
              <a:rPr lang="en-US" sz="2000" b="0" strike="noStrike" spc="-1" dirty="0">
                <a:solidFill>
                  <a:srgbClr val="000000"/>
                </a:solidFill>
                <a:latin typeface="Arial"/>
                <a:ea typeface="MS PGothic"/>
              </a:rPr>
              <a:t>(lst2); lst1, lst2 must contain a type supporting the "+" operator; both lists must contain the same type elements at corresponding list positions </a:t>
            </a:r>
            <a:endParaRPr lang="en-US" sz="2000" b="0" strike="noStrike" spc="-1" dirty="0">
              <a:latin typeface="Arial"/>
            </a:endParaRPr>
          </a:p>
          <a:p>
            <a:pPr>
              <a:lnSpc>
                <a:spcPct val="80000"/>
              </a:lnSpc>
              <a:spcBef>
                <a:spcPts val="400"/>
              </a:spcBef>
            </a:pPr>
            <a:r>
              <a:rPr lang="en-US" sz="2000" b="0" strike="noStrike" spc="-1" dirty="0">
                <a:solidFill>
                  <a:srgbClr val="FF0000"/>
                </a:solidFill>
                <a:latin typeface="Arial"/>
                <a:ea typeface="MS PGothic"/>
              </a:rPr>
              <a:t>modifies</a:t>
            </a:r>
            <a:r>
              <a:rPr lang="en-US" sz="2000" b="0" strike="noStrike" spc="-1" dirty="0">
                <a:solidFill>
                  <a:srgbClr val="000000"/>
                </a:solidFill>
                <a:latin typeface="Arial"/>
                <a:ea typeface="MS PGothic"/>
              </a:rPr>
              <a:t>: </a:t>
            </a:r>
            <a:r>
              <a:rPr lang="en-US" sz="2000" spc="-1" dirty="0">
                <a:solidFill>
                  <a:srgbClr val="000000"/>
                </a:solidFill>
                <a:latin typeface="Arial"/>
                <a:ea typeface="MS PGothic"/>
              </a:rPr>
              <a:t>none</a:t>
            </a:r>
            <a:endParaRPr lang="en-US" sz="2000" b="0" strike="noStrike" spc="-1" dirty="0">
              <a:latin typeface="Arial"/>
            </a:endParaRPr>
          </a:p>
          <a:p>
            <a:pPr>
              <a:lnSpc>
                <a:spcPct val="80000"/>
              </a:lnSpc>
              <a:spcBef>
                <a:spcPts val="400"/>
              </a:spcBef>
            </a:pPr>
            <a:r>
              <a:rPr lang="en-US" sz="2000" b="0" strike="noStrike" spc="-1" dirty="0">
                <a:solidFill>
                  <a:srgbClr val="FF0000"/>
                </a:solidFill>
                <a:latin typeface="Arial"/>
                <a:ea typeface="MS PGothic"/>
              </a:rPr>
              <a:t>effects</a:t>
            </a:r>
            <a:r>
              <a:rPr lang="en-US" sz="2000" b="0" strike="noStrike" spc="-1" dirty="0">
                <a:solidFill>
                  <a:srgbClr val="000000"/>
                </a:solidFill>
                <a:latin typeface="Arial"/>
                <a:ea typeface="MS PGothic"/>
              </a:rPr>
              <a:t>: </a:t>
            </a:r>
            <a:r>
              <a:rPr lang="en-US" sz="2000" spc="-1" dirty="0">
                <a:solidFill>
                  <a:srgbClr val="000000"/>
                </a:solidFill>
                <a:latin typeface="Arial"/>
                <a:ea typeface="MS PGothic"/>
              </a:rPr>
              <a:t>none</a:t>
            </a:r>
            <a:endParaRPr lang="en-US" sz="2000" b="0" strike="noStrike" spc="-1" dirty="0">
              <a:latin typeface="Arial"/>
            </a:endParaRPr>
          </a:p>
          <a:p>
            <a:pPr>
              <a:lnSpc>
                <a:spcPct val="80000"/>
              </a:lnSpc>
              <a:spcBef>
                <a:spcPts val="400"/>
              </a:spcBef>
            </a:pPr>
            <a:r>
              <a:rPr lang="en-US" sz="2000" b="0" strike="noStrike" spc="-1" dirty="0">
                <a:solidFill>
                  <a:srgbClr val="FF0000"/>
                </a:solidFill>
                <a:latin typeface="Arial"/>
                <a:ea typeface="MS PGothic"/>
              </a:rPr>
              <a:t>returns</a:t>
            </a:r>
            <a:r>
              <a:rPr lang="en-US" sz="2000" b="0" strike="noStrike" spc="-1" dirty="0">
                <a:solidFill>
                  <a:srgbClr val="000000"/>
                </a:solidFill>
                <a:latin typeface="Arial"/>
                <a:ea typeface="MS PGothic"/>
              </a:rPr>
              <a:t>: </a:t>
            </a:r>
            <a:r>
              <a:rPr lang="en-US" sz="2000" spc="-1" dirty="0">
                <a:solidFill>
                  <a:srgbClr val="000000"/>
                </a:solidFill>
                <a:ea typeface="MS PGothic"/>
              </a:rPr>
              <a:t>a new list of the same size as lst1, whose </a:t>
            </a:r>
            <a:r>
              <a:rPr lang="en-US" sz="2000" spc="-1" dirty="0" err="1">
                <a:solidFill>
                  <a:srgbClr val="000000"/>
                </a:solidFill>
                <a:ea typeface="MS PGothic"/>
              </a:rPr>
              <a:t>i-th</a:t>
            </a:r>
            <a:r>
              <a:rPr lang="en-US" sz="2000" spc="-1" dirty="0">
                <a:solidFill>
                  <a:srgbClr val="000000"/>
                </a:solidFill>
                <a:ea typeface="MS PGothic"/>
              </a:rPr>
              <a:t> element is the  sum/concatenation of the </a:t>
            </a:r>
            <a:r>
              <a:rPr lang="en-US" sz="2000" spc="-1" dirty="0" err="1">
                <a:solidFill>
                  <a:srgbClr val="000000"/>
                </a:solidFill>
                <a:ea typeface="MS PGothic"/>
              </a:rPr>
              <a:t>i-th</a:t>
            </a:r>
            <a:r>
              <a:rPr lang="en-US" sz="2000" spc="-1" dirty="0">
                <a:solidFill>
                  <a:srgbClr val="000000"/>
                </a:solidFill>
                <a:ea typeface="MS PGothic"/>
              </a:rPr>
              <a:t> elements of </a:t>
            </a:r>
            <a:r>
              <a:rPr lang="en-US" sz="2000" b="1" spc="-1" dirty="0">
                <a:solidFill>
                  <a:srgbClr val="000000"/>
                </a:solidFill>
                <a:ea typeface="MS PGothic"/>
              </a:rPr>
              <a:t>lst1</a:t>
            </a:r>
            <a:r>
              <a:rPr lang="en-US" sz="2000" spc="-1" dirty="0">
                <a:solidFill>
                  <a:srgbClr val="000000"/>
                </a:solidFill>
                <a:ea typeface="MS PGothic"/>
              </a:rPr>
              <a:t> and </a:t>
            </a:r>
            <a:r>
              <a:rPr lang="en-US" sz="2000" b="1" spc="-1" dirty="0">
                <a:solidFill>
                  <a:srgbClr val="000000"/>
                </a:solidFill>
                <a:ea typeface="MS PGothic"/>
              </a:rPr>
              <a:t>lst2</a:t>
            </a:r>
            <a:endParaRPr lang="en-US" sz="2000" b="0" strike="noStrike" spc="-1" dirty="0">
              <a:latin typeface="Arial"/>
            </a:endParaRPr>
          </a:p>
        </p:txBody>
      </p:sp>
      <p:sp>
        <p:nvSpPr>
          <p:cNvPr id="265" name="CustomShape 5"/>
          <p:cNvSpPr/>
          <p:nvPr/>
        </p:nvSpPr>
        <p:spPr>
          <a:xfrm>
            <a:off x="59040" y="4356360"/>
            <a:ext cx="9067320" cy="21366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80000"/>
              </a:lnSpc>
              <a:spcBef>
                <a:spcPts val="1777"/>
              </a:spcBef>
            </a:pPr>
            <a:r>
              <a:rPr lang="en-US" sz="2400" b="1" strike="noStrike" spc="-1" dirty="0">
                <a:solidFill>
                  <a:srgbClr val="000000"/>
                </a:solidFill>
                <a:latin typeface="Courier New"/>
                <a:ea typeface="ＭＳ Ｐゴシック"/>
              </a:rPr>
              <a:t>def </a:t>
            </a:r>
            <a:r>
              <a:rPr lang="en-US" sz="2400" b="1" strike="noStrike" spc="-1" dirty="0" err="1">
                <a:solidFill>
                  <a:srgbClr val="000000"/>
                </a:solidFill>
                <a:latin typeface="Courier New"/>
                <a:ea typeface="ＭＳ Ｐゴシック"/>
              </a:rPr>
              <a:t>listAdd</a:t>
            </a:r>
            <a:r>
              <a:rPr lang="en-US" sz="2400" b="1" strike="noStrike" spc="-1" dirty="0">
                <a:solidFill>
                  <a:srgbClr val="000000"/>
                </a:solidFill>
                <a:latin typeface="Courier New"/>
                <a:ea typeface="ＭＳ Ｐゴシック"/>
              </a:rPr>
              <a:t>(lst1, lst2): </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 = 0</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res = []</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for j in lst1: </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res.append</a:t>
            </a:r>
            <a:r>
              <a:rPr lang="en-US" sz="2400" b="1" strike="noStrike" spc="-1" dirty="0">
                <a:solidFill>
                  <a:srgbClr val="000000"/>
                </a:solidFill>
                <a:latin typeface="Courier New"/>
                <a:ea typeface="ＭＳ Ｐゴシック"/>
              </a:rPr>
              <a:t>(j+lst2[</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=i+1</a:t>
            </a:r>
            <a:endParaRPr lang="en-US" sz="2400" b="0" strike="noStrike" spc="-1" dirty="0">
              <a:latin typeface="Arial"/>
            </a:endParaRPr>
          </a:p>
          <a:p>
            <a:pPr>
              <a:lnSpc>
                <a:spcPct val="80000"/>
              </a:lnSpc>
            </a:pPr>
            <a:r>
              <a:rPr lang="en-US" sz="2400" b="1" strike="noStrike" spc="-1" dirty="0">
                <a:solidFill>
                  <a:srgbClr val="000000"/>
                </a:solidFill>
                <a:latin typeface="Courier New"/>
                <a:ea typeface="ＭＳ Ｐゴシック"/>
              </a:rPr>
              <a:t>   return res</a:t>
            </a:r>
            <a:endParaRPr lang="en-US" sz="2400" b="0" strike="noStrike" spc="-1" dirty="0">
              <a:latin typeface="Arial"/>
            </a:endParaRPr>
          </a:p>
        </p:txBody>
      </p:sp>
    </p:spTree>
    <p:extLst>
      <p:ext uri="{BB962C8B-B14F-4D97-AF65-F5344CB8AC3E}">
        <p14:creationId xmlns:p14="http://schemas.microsoft.com/office/powerpoint/2010/main" val="152637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Specification Style</a:t>
            </a:r>
            <a:endParaRPr lang="en-US" sz="3300" b="0" strike="noStrike" spc="-1">
              <a:solidFill>
                <a:srgbClr val="000000"/>
              </a:solidFill>
              <a:latin typeface="Tahoma"/>
            </a:endParaRPr>
          </a:p>
        </p:txBody>
      </p:sp>
      <p:sp>
        <p:nvSpPr>
          <p:cNvPr id="26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method is called for its side effects (</a:t>
            </a:r>
            <a:r>
              <a:rPr lang="en-US" sz="2100" b="0" strike="noStrike" spc="-1" dirty="0">
                <a:solidFill>
                  <a:srgbClr val="FF0000"/>
                </a:solidFill>
                <a:latin typeface="Calibri"/>
              </a:rPr>
              <a:t>effects</a:t>
            </a:r>
            <a:r>
              <a:rPr lang="en-US" sz="2100" b="0" strike="noStrike" spc="-1" dirty="0">
                <a:solidFill>
                  <a:srgbClr val="000000"/>
                </a:solidFill>
                <a:latin typeface="Calibri"/>
              </a:rPr>
              <a:t> clause) or its return value (return clause)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It is usually </a:t>
            </a:r>
            <a:r>
              <a:rPr lang="en-US" sz="1800" b="0" strike="noStrike" spc="-1" dirty="0">
                <a:solidFill>
                  <a:srgbClr val="FF0000"/>
                </a:solidFill>
                <a:latin typeface="Calibri"/>
              </a:rPr>
              <a:t>bad style </a:t>
            </a:r>
            <a:r>
              <a:rPr lang="en-US" sz="1800" b="0" strike="noStrike" spc="-1" dirty="0">
                <a:solidFill>
                  <a:srgbClr val="000000"/>
                </a:solidFill>
                <a:latin typeface="Calibri"/>
              </a:rPr>
              <a:t>to have both effects and return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There are exceptions. Can you think of one?</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E.g., </a:t>
            </a:r>
            <a:r>
              <a:rPr lang="en-US" sz="1500" b="0" strike="noStrike" spc="-1" dirty="0" err="1">
                <a:solidFill>
                  <a:srgbClr val="000000"/>
                </a:solidFill>
                <a:latin typeface="Calibri"/>
              </a:rPr>
              <a:t>Map.put</a:t>
            </a:r>
            <a:r>
              <a:rPr lang="en-US" sz="1500" b="0" strike="noStrike" spc="-1" dirty="0">
                <a:solidFill>
                  <a:srgbClr val="000000"/>
                </a:solidFill>
                <a:latin typeface="Calibri"/>
              </a:rPr>
              <a:t> returns the previous value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Main point of spec is to be helpful</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Being overly formal does not help</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Being too informal does not help either </a:t>
            </a:r>
          </a:p>
        </p:txBody>
      </p:sp>
      <p:sp>
        <p:nvSpPr>
          <p:cNvPr id="268" name="TextShape 3"/>
          <p:cNvSpPr txBox="1"/>
          <p:nvPr/>
        </p:nvSpPr>
        <p:spPr>
          <a:xfrm>
            <a:off x="228600" y="6248520"/>
            <a:ext cx="64767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69" name="TextShape 4"/>
          <p:cNvSpPr txBox="1"/>
          <p:nvPr/>
        </p:nvSpPr>
        <p:spPr>
          <a:xfrm>
            <a:off x="6458040" y="6356520"/>
            <a:ext cx="2057040" cy="364680"/>
          </a:xfrm>
          <a:prstGeom prst="rect">
            <a:avLst/>
          </a:prstGeom>
          <a:noFill/>
          <a:ln>
            <a:noFill/>
          </a:ln>
        </p:spPr>
        <p:txBody>
          <a:bodyPr anchor="ctr"/>
          <a:lstStyle/>
          <a:p>
            <a:pPr algn="r">
              <a:lnSpc>
                <a:spcPct val="100000"/>
              </a:lnSpc>
            </a:pPr>
            <a:fld id="{4A89FF17-6422-40BC-BA75-F38561EF15CA}" type="slidenum">
              <a:rPr lang="en-US" sz="1400" b="0" strike="noStrike" spc="-1">
                <a:solidFill>
                  <a:srgbClr val="8B8B8B"/>
                </a:solidFill>
                <a:latin typeface="Tahoma"/>
                <a:ea typeface="MS PGothic"/>
              </a:rPr>
              <a:t>52</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Specification Style</a:t>
            </a:r>
            <a:endParaRPr lang="en-US" sz="3300" b="0" strike="noStrike" spc="-1">
              <a:solidFill>
                <a:srgbClr val="000000"/>
              </a:solidFill>
              <a:latin typeface="Tahoma"/>
            </a:endParaRPr>
          </a:p>
        </p:txBody>
      </p:sp>
      <p:sp>
        <p:nvSpPr>
          <p:cNvPr id="271" name="TextShape 2"/>
          <p:cNvSpPr txBox="1"/>
          <p:nvPr/>
        </p:nvSpPr>
        <p:spPr>
          <a:xfrm>
            <a:off x="228600" y="144792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specification should be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Concise: not too many cases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Informative and precise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Specific (strong) enough: to make guarantees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General (weak) enough: to permit efficient implementation</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Too weak a spec imposes too many preconditions and gives too few guarantees</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Too strong a spec imposes too few preconditions and gives many guarantees, placing the burden on the implementation (e.g., is input array sorted?); may hinder efficiency</a:t>
            </a:r>
          </a:p>
          <a:p>
            <a:pPr marL="399960" lvl="1" indent="-171000">
              <a:spcBef>
                <a:spcPts val="374"/>
              </a:spcBef>
              <a:buClr>
                <a:srgbClr val="000000"/>
              </a:buClr>
              <a:buFont typeface="Arial"/>
              <a:buChar char="•"/>
            </a:pPr>
            <a:r>
              <a:rPr lang="en-US" spc="-1" dirty="0">
                <a:solidFill>
                  <a:srgbClr val="000000"/>
                </a:solidFill>
                <a:latin typeface="Calibri"/>
              </a:rPr>
              <a:t>Like a class, methods should do one thing.</a:t>
            </a:r>
          </a:p>
          <a:p>
            <a:pPr marL="857160" lvl="2" indent="-171000">
              <a:spcBef>
                <a:spcPts val="374"/>
              </a:spcBef>
              <a:buClr>
                <a:srgbClr val="000000"/>
              </a:buClr>
              <a:buFont typeface="Arial"/>
              <a:buChar char="•"/>
            </a:pPr>
            <a:r>
              <a:rPr lang="en-US" b="0" strike="noStrike" spc="-1" dirty="0">
                <a:solidFill>
                  <a:srgbClr val="000000"/>
                </a:solidFill>
                <a:latin typeface="Calibri"/>
              </a:rPr>
              <a:t>A complex spec is a warning about the design </a:t>
            </a:r>
          </a:p>
        </p:txBody>
      </p:sp>
      <p:sp>
        <p:nvSpPr>
          <p:cNvPr id="272" name="TextShape 3"/>
          <p:cNvSpPr txBox="1"/>
          <p:nvPr/>
        </p:nvSpPr>
        <p:spPr>
          <a:xfrm>
            <a:off x="228600" y="6248520"/>
            <a:ext cx="6629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3" name="TextShape 4"/>
          <p:cNvSpPr txBox="1"/>
          <p:nvPr/>
        </p:nvSpPr>
        <p:spPr>
          <a:xfrm>
            <a:off x="6458040" y="6356520"/>
            <a:ext cx="2057040" cy="364680"/>
          </a:xfrm>
          <a:prstGeom prst="rect">
            <a:avLst/>
          </a:prstGeom>
          <a:noFill/>
          <a:ln>
            <a:noFill/>
          </a:ln>
        </p:spPr>
        <p:txBody>
          <a:bodyPr anchor="ctr"/>
          <a:lstStyle/>
          <a:p>
            <a:pPr algn="r">
              <a:lnSpc>
                <a:spcPct val="100000"/>
              </a:lnSpc>
            </a:pPr>
            <a:fld id="{0A02C93A-E4DB-4812-B534-58BBD32BC02A}" type="slidenum">
              <a:rPr lang="en-US" sz="1400" b="0" strike="noStrike" spc="-1">
                <a:solidFill>
                  <a:srgbClr val="8B8B8B"/>
                </a:solidFill>
                <a:latin typeface="Tahoma"/>
                <a:ea typeface="MS PGothic"/>
              </a:rPr>
              <a:t>53</a:t>
            </a:fld>
            <a:endParaRPr lang="en-US" sz="1400" b="0" strike="noStrike" spc="-1">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Specification Strength</a:t>
            </a:r>
            <a:endParaRPr lang="en-US" sz="3300" b="0" strike="noStrike" spc="-1" dirty="0">
              <a:solidFill>
                <a:srgbClr val="000000"/>
              </a:solidFill>
              <a:latin typeface="Tahoma"/>
            </a:endParaRPr>
          </a:p>
        </p:txBody>
      </p:sp>
      <p:sp>
        <p:nvSpPr>
          <p:cNvPr id="279" name="TextShape 2"/>
          <p:cNvSpPr txBox="1"/>
          <p:nvPr/>
        </p:nvSpPr>
        <p:spPr>
          <a:xfrm>
            <a:off x="228600" y="1600200"/>
            <a:ext cx="8915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Sometimes, we need to compare specifications (we’ll see why a little later)</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is stronger than B” means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For every implementation </a:t>
            </a:r>
            <a:r>
              <a:rPr lang="en-US" sz="1800" b="0" i="1" strike="noStrike" spc="-1" dirty="0">
                <a:solidFill>
                  <a:srgbClr val="000000"/>
                </a:solidFill>
                <a:latin typeface="Calibri"/>
              </a:rPr>
              <a:t>I</a:t>
            </a:r>
            <a:endParaRPr lang="en-US" sz="18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a:t>
            </a:r>
            <a:r>
              <a:rPr lang="en-US" sz="1500" b="0" i="1" strike="noStrike" spc="-1" dirty="0">
                <a:solidFill>
                  <a:srgbClr val="000000"/>
                </a:solidFill>
                <a:latin typeface="Calibri"/>
              </a:rPr>
              <a:t>I</a:t>
            </a:r>
            <a:r>
              <a:rPr lang="en-US" sz="1500" b="0" strike="noStrike" spc="-1" dirty="0">
                <a:solidFill>
                  <a:srgbClr val="000000"/>
                </a:solidFill>
                <a:latin typeface="Calibri"/>
              </a:rPr>
              <a:t> satisfies A” implies </a:t>
            </a:r>
            <a:r>
              <a:rPr lang="en-US" sz="1500" b="0" i="1" strike="noStrike" spc="-1" dirty="0">
                <a:solidFill>
                  <a:srgbClr val="000000"/>
                </a:solidFill>
                <a:latin typeface="Calibri"/>
              </a:rPr>
              <a:t>“I</a:t>
            </a:r>
            <a:r>
              <a:rPr lang="en-US" sz="1500" b="0" strike="noStrike" spc="-1" dirty="0">
                <a:solidFill>
                  <a:srgbClr val="000000"/>
                </a:solidFill>
                <a:latin typeface="Calibri"/>
              </a:rPr>
              <a:t> satisfies B”</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If the implementation satisfies the stronger spec (A), it satisfies the weaker spec (B)</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The opposite is not necessarily true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For every client </a:t>
            </a:r>
            <a:r>
              <a:rPr lang="en-US" sz="1800" b="0" i="1" strike="noStrike" spc="-1" dirty="0">
                <a:solidFill>
                  <a:srgbClr val="000000"/>
                </a:solidFill>
                <a:latin typeface="Calibri"/>
              </a:rPr>
              <a:t>C</a:t>
            </a:r>
            <a:endParaRPr lang="en-US" sz="18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a:t>
            </a:r>
            <a:r>
              <a:rPr lang="en-US" sz="1500" b="0" i="1" strike="noStrike" spc="-1" dirty="0">
                <a:solidFill>
                  <a:srgbClr val="000000"/>
                </a:solidFill>
                <a:latin typeface="Calibri"/>
              </a:rPr>
              <a:t>C </a:t>
            </a:r>
            <a:r>
              <a:rPr lang="en-US" sz="1500" b="0" strike="noStrike" spc="-1" dirty="0">
                <a:solidFill>
                  <a:srgbClr val="000000"/>
                </a:solidFill>
                <a:latin typeface="Calibri"/>
              </a:rPr>
              <a:t>meets the obligations of B” implies “</a:t>
            </a:r>
            <a:r>
              <a:rPr lang="en-US" sz="1500" b="0" i="1" strike="noStrike" spc="-1" dirty="0">
                <a:solidFill>
                  <a:srgbClr val="000000"/>
                </a:solidFill>
                <a:latin typeface="Calibri"/>
              </a:rPr>
              <a:t>C</a:t>
            </a:r>
            <a:r>
              <a:rPr lang="en-US" sz="1500" b="0" strike="noStrike" spc="-1" dirty="0">
                <a:solidFill>
                  <a:srgbClr val="000000"/>
                </a:solidFill>
                <a:latin typeface="Calibri"/>
              </a:rPr>
              <a:t> meets the obligations of A”</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If C meets the weaker spec (B), it meets the stronger spec (A)</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The opposite is not necessarily true</a:t>
            </a:r>
          </a:p>
          <a:p>
            <a:pPr indent="-228240">
              <a:spcBef>
                <a:spcPts val="374"/>
              </a:spcBef>
              <a:buClr>
                <a:srgbClr val="000000"/>
              </a:buClr>
              <a:buFont typeface="Arial"/>
              <a:buChar char="•"/>
            </a:pPr>
            <a:r>
              <a:rPr lang="en-US" sz="2000" spc="-1" dirty="0">
                <a:solidFill>
                  <a:srgbClr val="000000"/>
                </a:solidFill>
                <a:latin typeface="Calibri"/>
              </a:rPr>
              <a:t>In general, we want strong specifications</a:t>
            </a:r>
          </a:p>
          <a:p>
            <a:pPr marL="171360" indent="-171000">
              <a:lnSpc>
                <a:spcPct val="90000"/>
              </a:lnSpc>
              <a:spcBef>
                <a:spcPts val="751"/>
              </a:spcBef>
              <a:buClr>
                <a:srgbClr val="000000"/>
              </a:buClr>
              <a:buFont typeface="Arial"/>
              <a:buChar char="•"/>
            </a:pPr>
            <a:r>
              <a:rPr lang="en-US" sz="2100" spc="-1" dirty="0">
                <a:solidFill>
                  <a:srgbClr val="000000"/>
                </a:solidFill>
                <a:latin typeface="Calibri"/>
              </a:rPr>
              <a:t>A </a:t>
            </a:r>
            <a:r>
              <a:rPr lang="en-US" sz="2100" b="1" spc="-1" dirty="0">
                <a:solidFill>
                  <a:srgbClr val="000000"/>
                </a:solidFill>
                <a:latin typeface="Calibri"/>
              </a:rPr>
              <a:t>larger world </a:t>
            </a:r>
            <a:r>
              <a:rPr lang="en-US" sz="2100" spc="-1" dirty="0">
                <a:solidFill>
                  <a:srgbClr val="000000"/>
                </a:solidFill>
                <a:latin typeface="Calibri"/>
              </a:rPr>
              <a:t>of implementations satisfy the weaker spec B than the stronger spec A</a:t>
            </a:r>
          </a:p>
          <a:p>
            <a:pPr marL="171360" indent="-171000">
              <a:lnSpc>
                <a:spcPct val="90000"/>
              </a:lnSpc>
              <a:spcBef>
                <a:spcPts val="751"/>
              </a:spcBef>
              <a:buClr>
                <a:srgbClr val="000000"/>
              </a:buClr>
              <a:buFont typeface="Arial"/>
              <a:buChar char="•"/>
            </a:pPr>
            <a:r>
              <a:rPr lang="en-US" sz="2100" spc="-1" dirty="0">
                <a:solidFill>
                  <a:srgbClr val="000000"/>
                </a:solidFill>
                <a:latin typeface="Calibri"/>
              </a:rPr>
              <a:t>Consequently, it is easier to implement a weaker spec!</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Weaker specs require </a:t>
            </a:r>
            <a:r>
              <a:rPr lang="en-US" i="1" spc="-1" dirty="0">
                <a:solidFill>
                  <a:srgbClr val="000000"/>
                </a:solidFill>
                <a:latin typeface="Calibri"/>
              </a:rPr>
              <a:t>more</a:t>
            </a:r>
            <a:r>
              <a:rPr lang="en-US" spc="-1" dirty="0">
                <a:solidFill>
                  <a:srgbClr val="000000"/>
                </a:solidFill>
                <a:latin typeface="Calibri"/>
              </a:rPr>
              <a:t> AND/OR Weaker specs guarantee (promise) </a:t>
            </a:r>
            <a:r>
              <a:rPr lang="en-US" i="1" spc="-1" dirty="0">
                <a:solidFill>
                  <a:srgbClr val="000000"/>
                </a:solidFill>
                <a:latin typeface="Calibri"/>
              </a:rPr>
              <a:t>less</a:t>
            </a:r>
            <a:endParaRPr lang="en-US" sz="2000" b="0" strike="noStrike" spc="-1" dirty="0">
              <a:solidFill>
                <a:srgbClr val="000000"/>
              </a:solidFill>
              <a:latin typeface="Calibri"/>
            </a:endParaRPr>
          </a:p>
        </p:txBody>
      </p:sp>
      <p:sp>
        <p:nvSpPr>
          <p:cNvPr id="280" name="TextShape 3"/>
          <p:cNvSpPr txBox="1"/>
          <p:nvPr/>
        </p:nvSpPr>
        <p:spPr>
          <a:xfrm>
            <a:off x="6458040" y="6356520"/>
            <a:ext cx="2057040" cy="364680"/>
          </a:xfrm>
          <a:prstGeom prst="rect">
            <a:avLst/>
          </a:prstGeom>
          <a:noFill/>
          <a:ln>
            <a:noFill/>
          </a:ln>
        </p:spPr>
        <p:txBody>
          <a:bodyPr anchor="ctr"/>
          <a:lstStyle/>
          <a:p>
            <a:pPr algn="r">
              <a:lnSpc>
                <a:spcPct val="100000"/>
              </a:lnSpc>
            </a:pPr>
            <a:fld id="{D829692B-F8B4-4807-8F3D-80E22C8C4170}" type="slidenum">
              <a:rPr lang="en-US" sz="1400" b="0" strike="noStrike" spc="-1">
                <a:solidFill>
                  <a:srgbClr val="8B8B8B"/>
                </a:solidFill>
                <a:latin typeface="Tahoma"/>
                <a:ea typeface="MS PGothic"/>
              </a:rPr>
              <a:t>54</a:t>
            </a:fld>
            <a:endParaRPr lang="en-US" sz="1400" b="0" strike="noStrike" spc="-1">
              <a:latin typeface="Times New Roman"/>
            </a:endParaRPr>
          </a:p>
        </p:txBody>
      </p:sp>
      <p:sp>
        <p:nvSpPr>
          <p:cNvPr id="28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pic>
        <p:nvPicPr>
          <p:cNvPr id="2" name="Picture 1">
            <a:extLst>
              <a:ext uri="{FF2B5EF4-FFF2-40B4-BE49-F238E27FC236}">
                <a16:creationId xmlns:a16="http://schemas.microsoft.com/office/drawing/2014/main" id="{8452DD41-50B9-4563-AFB9-E558CEC5768F}"/>
              </a:ext>
            </a:extLst>
          </p:cNvPr>
          <p:cNvPicPr>
            <a:picLocks noChangeAspect="1"/>
          </p:cNvPicPr>
          <p:nvPr/>
        </p:nvPicPr>
        <p:blipFill>
          <a:blip r:embed="rId3"/>
          <a:stretch>
            <a:fillRect/>
          </a:stretch>
        </p:blipFill>
        <p:spPr>
          <a:xfrm>
            <a:off x="7411521" y="0"/>
            <a:ext cx="1503519" cy="150351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79C6-50CD-4358-9B31-E5469E93C92B}"/>
              </a:ext>
            </a:extLst>
          </p:cNvPr>
          <p:cNvSpPr>
            <a:spLocks noGrp="1"/>
          </p:cNvSpPr>
          <p:nvPr>
            <p:ph type="title"/>
          </p:nvPr>
        </p:nvSpPr>
        <p:spPr/>
        <p:txBody>
          <a:bodyPr/>
          <a:lstStyle/>
          <a:p>
            <a:r>
              <a:rPr lang="en-US" dirty="0"/>
              <a:t>Specification Strength</a:t>
            </a:r>
          </a:p>
        </p:txBody>
      </p:sp>
      <p:sp>
        <p:nvSpPr>
          <p:cNvPr id="3" name="Content Placeholder 2">
            <a:extLst>
              <a:ext uri="{FF2B5EF4-FFF2-40B4-BE49-F238E27FC236}">
                <a16:creationId xmlns:a16="http://schemas.microsoft.com/office/drawing/2014/main" id="{E055D399-3417-459A-8A67-424C8307F7D3}"/>
              </a:ext>
            </a:extLst>
          </p:cNvPr>
          <p:cNvSpPr>
            <a:spLocks noGrp="1"/>
          </p:cNvSpPr>
          <p:nvPr>
            <p:ph idx="1"/>
          </p:nvPr>
        </p:nvSpPr>
        <p:spPr/>
        <p:txBody>
          <a:bodyPr/>
          <a:lstStyle/>
          <a:p>
            <a:r>
              <a:rPr lang="en-US" spc="-1" dirty="0">
                <a:latin typeface="Arial"/>
              </a:rPr>
              <a:t>A weaker specification is easier to satisfy! And implement…</a:t>
            </a:r>
          </a:p>
          <a:p>
            <a:r>
              <a:rPr lang="en-US" spc="-1" dirty="0">
                <a:latin typeface="Arial"/>
              </a:rPr>
              <a:t>A stronger specification is easier for clients to use. </a:t>
            </a:r>
          </a:p>
          <a:p>
            <a:endParaRPr lang="en-US" spc="-1" dirty="0">
              <a:latin typeface="Arial"/>
            </a:endParaRPr>
          </a:p>
          <a:p>
            <a:r>
              <a:rPr lang="en-US" spc="-1" dirty="0">
                <a:latin typeface="Arial"/>
              </a:rPr>
              <a:t>Example: spec A requires x &gt; -1, spec B requires x &gt; 0, A is stronger all else being the same.</a:t>
            </a:r>
          </a:p>
          <a:p>
            <a:r>
              <a:rPr lang="en-US" spc="-1" dirty="0">
                <a:latin typeface="Arial"/>
              </a:rPr>
              <a:t>An implementation that meets A will certainly meet B.</a:t>
            </a:r>
          </a:p>
          <a:p>
            <a:r>
              <a:rPr lang="en-US" spc="-1" dirty="0">
                <a:latin typeface="Arial"/>
              </a:rPr>
              <a:t>If Client satisfies B, it satisfies A.</a:t>
            </a:r>
          </a:p>
          <a:p>
            <a:endParaRPr lang="en-US" dirty="0"/>
          </a:p>
        </p:txBody>
      </p:sp>
    </p:spTree>
    <p:extLst>
      <p:ext uri="{BB962C8B-B14F-4D97-AF65-F5344CB8AC3E}">
        <p14:creationId xmlns:p14="http://schemas.microsoft.com/office/powerpoint/2010/main" val="3911020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Specification Strength</a:t>
            </a:r>
            <a:endParaRPr lang="en-US" sz="3300" b="0" strike="noStrike" spc="-1" dirty="0">
              <a:solidFill>
                <a:srgbClr val="000000"/>
              </a:solidFill>
              <a:latin typeface="Tahoma"/>
            </a:endParaRPr>
          </a:p>
        </p:txBody>
      </p:sp>
      <p:sp>
        <p:nvSpPr>
          <p:cNvPr id="283" name="TextShape 2"/>
          <p:cNvSpPr txBox="1"/>
          <p:nvPr/>
        </p:nvSpPr>
        <p:spPr>
          <a:xfrm>
            <a:off x="628560" y="1825560"/>
            <a:ext cx="7886520" cy="4350960"/>
          </a:xfrm>
          <a:prstGeom prst="rect">
            <a:avLst/>
          </a:prstGeom>
          <a:noFill/>
          <a:ln>
            <a:noFill/>
          </a:ln>
        </p:spPr>
        <p:txBody>
          <a:bodyPr>
            <a:normAutofit lnSpcReduction="10000"/>
          </a:bodyPr>
          <a:lstStyle/>
          <a:p>
            <a:pPr>
              <a:lnSpc>
                <a:spcPct val="70000"/>
              </a:lnSpc>
              <a:spcBef>
                <a:spcPts val="751"/>
              </a:spcBef>
            </a:pPr>
            <a:r>
              <a:rPr lang="en-US" sz="2200" b="1" strike="noStrike" spc="-1" dirty="0">
                <a:solidFill>
                  <a:srgbClr val="000000"/>
                </a:solidFill>
                <a:latin typeface="Courier New"/>
                <a:ea typeface="ＭＳ Ｐゴシック"/>
              </a:rPr>
              <a:t>int find(int[] a, int value) {</a:t>
            </a:r>
            <a:endParaRPr lang="en-US" sz="2200" b="0" strike="noStrike" spc="-1" dirty="0">
              <a:solidFill>
                <a:srgbClr val="000000"/>
              </a:solidFill>
              <a:latin typeface="Calibri"/>
            </a:endParaRPr>
          </a:p>
          <a:p>
            <a:pPr>
              <a:lnSpc>
                <a:spcPct val="70000"/>
              </a:lnSpc>
              <a:spcBef>
                <a:spcPts val="751"/>
              </a:spcBef>
            </a:pPr>
            <a:r>
              <a:rPr lang="en-US" sz="2200" b="1" strike="noStrike" spc="-1" dirty="0">
                <a:solidFill>
                  <a:srgbClr val="000000"/>
                </a:solidFill>
                <a:latin typeface="Courier New"/>
                <a:ea typeface="ＭＳ Ｐゴシック"/>
              </a:rPr>
              <a:t>   for (int </a:t>
            </a:r>
            <a:r>
              <a:rPr lang="en-US" sz="2200" b="1" strike="noStrike" spc="-1" dirty="0" err="1">
                <a:solidFill>
                  <a:srgbClr val="000000"/>
                </a:solidFill>
                <a:latin typeface="Courier New"/>
                <a:ea typeface="ＭＳ Ｐゴシック"/>
              </a:rPr>
              <a:t>i</a:t>
            </a:r>
            <a:r>
              <a:rPr lang="en-US" sz="2200" b="1" strike="noStrike" spc="-1" dirty="0">
                <a:solidFill>
                  <a:srgbClr val="000000"/>
                </a:solidFill>
                <a:latin typeface="Courier New"/>
                <a:ea typeface="ＭＳ Ｐゴシック"/>
              </a:rPr>
              <a:t>=0; </a:t>
            </a:r>
            <a:r>
              <a:rPr lang="en-US" sz="2200" b="1" strike="noStrike" spc="-1" dirty="0" err="1">
                <a:solidFill>
                  <a:srgbClr val="000000"/>
                </a:solidFill>
                <a:latin typeface="Courier New"/>
                <a:ea typeface="ＭＳ Ｐゴシック"/>
              </a:rPr>
              <a:t>i</a:t>
            </a:r>
            <a:r>
              <a:rPr lang="en-US" sz="2200" b="1" strike="noStrike" spc="-1" dirty="0">
                <a:solidFill>
                  <a:srgbClr val="000000"/>
                </a:solidFill>
                <a:latin typeface="Courier New"/>
                <a:ea typeface="ＭＳ Ｐゴシック"/>
              </a:rPr>
              <a:t>&lt;</a:t>
            </a:r>
            <a:r>
              <a:rPr lang="en-US" sz="2200" b="1" strike="noStrike" spc="-1" dirty="0" err="1">
                <a:solidFill>
                  <a:srgbClr val="000000"/>
                </a:solidFill>
                <a:latin typeface="Courier New"/>
                <a:ea typeface="ＭＳ Ｐゴシック"/>
              </a:rPr>
              <a:t>a.length</a:t>
            </a:r>
            <a:r>
              <a:rPr lang="en-US" sz="2200" b="1" strike="noStrike" spc="-1" dirty="0">
                <a:solidFill>
                  <a:srgbClr val="000000"/>
                </a:solidFill>
                <a:latin typeface="Courier New"/>
                <a:ea typeface="ＭＳ Ｐゴシック"/>
              </a:rPr>
              <a:t>; </a:t>
            </a:r>
            <a:r>
              <a:rPr lang="en-US" sz="2200" b="1" strike="noStrike" spc="-1" dirty="0" err="1">
                <a:solidFill>
                  <a:srgbClr val="000000"/>
                </a:solidFill>
                <a:latin typeface="Courier New"/>
                <a:ea typeface="ＭＳ Ｐゴシック"/>
              </a:rPr>
              <a:t>i</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a:lnSpc>
                <a:spcPct val="70000"/>
              </a:lnSpc>
              <a:spcBef>
                <a:spcPts val="751"/>
              </a:spcBef>
            </a:pPr>
            <a:r>
              <a:rPr lang="en-US" sz="2200" b="1" strike="noStrike" spc="-1" dirty="0">
                <a:solidFill>
                  <a:srgbClr val="000000"/>
                </a:solidFill>
                <a:latin typeface="Courier New"/>
                <a:ea typeface="ＭＳ Ｐゴシック"/>
              </a:rPr>
              <a:t>      if (a[</a:t>
            </a:r>
            <a:r>
              <a:rPr lang="en-US" sz="2200" b="1" strike="noStrike" spc="-1" dirty="0" err="1">
                <a:solidFill>
                  <a:srgbClr val="000000"/>
                </a:solidFill>
                <a:latin typeface="Courier New"/>
                <a:ea typeface="ＭＳ Ｐゴシック"/>
              </a:rPr>
              <a:t>i</a:t>
            </a:r>
            <a:r>
              <a:rPr lang="en-US" sz="2200" b="1" strike="noStrike" spc="-1" dirty="0">
                <a:solidFill>
                  <a:srgbClr val="000000"/>
                </a:solidFill>
                <a:latin typeface="Courier New"/>
                <a:ea typeface="ＭＳ Ｐゴシック"/>
              </a:rPr>
              <a:t>] == value) return </a:t>
            </a:r>
            <a:r>
              <a:rPr lang="en-US" sz="2200" b="1" strike="noStrike" spc="-1" dirty="0" err="1">
                <a:solidFill>
                  <a:srgbClr val="000000"/>
                </a:solidFill>
                <a:latin typeface="Courier New"/>
                <a:ea typeface="ＭＳ Ｐゴシック"/>
              </a:rPr>
              <a:t>i</a:t>
            </a:r>
            <a:r>
              <a:rPr lang="en-US" sz="2200" b="1" strike="noStrike" spc="-1" dirty="0">
                <a:solidFill>
                  <a:srgbClr val="000000"/>
                </a:solidFill>
                <a:latin typeface="Courier New"/>
                <a:ea typeface="ＭＳ Ｐゴシック"/>
              </a:rPr>
              <a:t>;</a:t>
            </a:r>
            <a:endParaRPr lang="en-US" sz="2200" b="0" strike="noStrike" spc="-1" dirty="0">
              <a:solidFill>
                <a:srgbClr val="000000"/>
              </a:solidFill>
              <a:latin typeface="Calibri"/>
            </a:endParaRPr>
          </a:p>
          <a:p>
            <a:pPr>
              <a:lnSpc>
                <a:spcPct val="70000"/>
              </a:lnSpc>
              <a:spcBef>
                <a:spcPts val="751"/>
              </a:spcBef>
            </a:pP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a:lnSpc>
                <a:spcPct val="70000"/>
              </a:lnSpc>
              <a:spcBef>
                <a:spcPts val="751"/>
              </a:spcBef>
            </a:pPr>
            <a:r>
              <a:rPr lang="en-US" sz="2200" b="1" strike="noStrike" spc="-1" dirty="0">
                <a:solidFill>
                  <a:srgbClr val="000000"/>
                </a:solidFill>
                <a:latin typeface="Courier New"/>
                <a:ea typeface="ＭＳ Ｐゴシック"/>
              </a:rPr>
              <a:t>   return -1;</a:t>
            </a:r>
            <a:endParaRPr lang="en-US" sz="2200" b="0" strike="noStrike" spc="-1" dirty="0">
              <a:solidFill>
                <a:srgbClr val="000000"/>
              </a:solidFill>
              <a:latin typeface="Calibri"/>
            </a:endParaRPr>
          </a:p>
          <a:p>
            <a:pPr>
              <a:lnSpc>
                <a:spcPct val="70000"/>
              </a:lnSpc>
              <a:spcBef>
                <a:spcPts val="751"/>
              </a:spcBef>
            </a:pPr>
            <a:r>
              <a:rPr lang="en-US" sz="2200" b="1" strike="noStrike" spc="-1" dirty="0">
                <a:solidFill>
                  <a:srgbClr val="000000"/>
                </a:solidFill>
                <a:latin typeface="Courier New"/>
                <a:ea typeface="ＭＳ Ｐゴシック"/>
              </a:rPr>
              <a:t>}</a:t>
            </a:r>
            <a:endParaRPr lang="en-US" sz="2200" b="0" strike="noStrike" spc="-1" dirty="0">
              <a:solidFill>
                <a:srgbClr val="000000"/>
              </a:solidFill>
              <a:latin typeface="Calibri"/>
            </a:endParaRPr>
          </a:p>
          <a:p>
            <a:pPr marL="171360" indent="-171000">
              <a:lnSpc>
                <a:spcPct val="80000"/>
              </a:lnSpc>
              <a:spcBef>
                <a:spcPts val="751"/>
              </a:spcBef>
              <a:buClr>
                <a:srgbClr val="000000"/>
              </a:buClr>
              <a:buFont typeface="Arial"/>
              <a:buChar char="•"/>
            </a:pPr>
            <a:r>
              <a:rPr lang="en-US" sz="2800" b="0" strike="noStrike" spc="-1" dirty="0">
                <a:solidFill>
                  <a:srgbClr val="000000"/>
                </a:solidFill>
                <a:latin typeface="Calibri"/>
                <a:ea typeface="ＭＳ Ｐゴシック"/>
              </a:rPr>
              <a:t>Specification 1:</a:t>
            </a:r>
            <a:endParaRPr lang="en-US" sz="2800" b="0" strike="noStrike" spc="-1" dirty="0">
              <a:solidFill>
                <a:srgbClr val="000000"/>
              </a:solidFill>
              <a:latin typeface="Calibri"/>
            </a:endParaRPr>
          </a:p>
          <a:p>
            <a:pPr marL="800280" lvl="1" indent="-342720">
              <a:lnSpc>
                <a:spcPct val="80000"/>
              </a:lnSpc>
              <a:spcBef>
                <a:spcPts val="374"/>
              </a:spcBef>
              <a:buClr>
                <a:srgbClr val="FF0000"/>
              </a:buClr>
              <a:buFont typeface="Arial"/>
              <a:buChar char="•"/>
            </a:pPr>
            <a:r>
              <a:rPr lang="en-US" sz="2400" b="0" strike="noStrike" spc="-1" dirty="0">
                <a:solidFill>
                  <a:srgbClr val="FF0000"/>
                </a:solidFill>
                <a:latin typeface="Calibri"/>
                <a:ea typeface="ＭＳ Ｐゴシック"/>
              </a:rPr>
              <a:t>requires</a:t>
            </a:r>
            <a:r>
              <a:rPr lang="en-US" sz="2400" b="0" strike="noStrike" spc="-1" dirty="0">
                <a:solidFill>
                  <a:srgbClr val="000000"/>
                </a:solidFill>
                <a:latin typeface="Calibri"/>
                <a:ea typeface="ＭＳ Ｐゴシック"/>
              </a:rPr>
              <a:t>: </a:t>
            </a:r>
            <a:r>
              <a:rPr lang="en-US" sz="2400" b="1" strike="noStrike" spc="-1" dirty="0">
                <a:solidFill>
                  <a:srgbClr val="000000"/>
                </a:solidFill>
                <a:latin typeface="Courier New"/>
                <a:ea typeface="ＭＳ Ｐゴシック"/>
              </a:rPr>
              <a:t>a</a:t>
            </a:r>
            <a:r>
              <a:rPr lang="en-US" sz="2400" b="0" strike="noStrike" spc="-1" dirty="0">
                <a:solidFill>
                  <a:srgbClr val="000000"/>
                </a:solidFill>
                <a:latin typeface="Calibri"/>
                <a:ea typeface="ＭＳ Ｐゴシック"/>
              </a:rPr>
              <a:t> is non-null and </a:t>
            </a:r>
            <a:r>
              <a:rPr lang="en-US" sz="2400" b="1" strike="noStrike" spc="-1" dirty="0">
                <a:solidFill>
                  <a:srgbClr val="000000"/>
                </a:solidFill>
                <a:latin typeface="Courier New"/>
                <a:ea typeface="ＭＳ Ｐゴシック"/>
              </a:rPr>
              <a:t>value</a:t>
            </a:r>
            <a:r>
              <a:rPr lang="en-US" sz="2400" b="0" strike="noStrike" spc="-1" dirty="0">
                <a:solidFill>
                  <a:srgbClr val="000000"/>
                </a:solidFill>
                <a:latin typeface="Calibri"/>
                <a:ea typeface="ＭＳ Ｐゴシック"/>
              </a:rPr>
              <a:t> occurs in </a:t>
            </a:r>
            <a:r>
              <a:rPr lang="en-US" sz="2400" b="1" strike="noStrike" spc="-1" dirty="0">
                <a:solidFill>
                  <a:srgbClr val="000000"/>
                </a:solidFill>
                <a:latin typeface="Courier New"/>
                <a:ea typeface="ＭＳ Ｐゴシック"/>
              </a:rPr>
              <a:t>a</a:t>
            </a:r>
            <a:r>
              <a:rPr lang="en-US" sz="2400" b="0" strike="noStrike" spc="-1" dirty="0">
                <a:solidFill>
                  <a:srgbClr val="000000"/>
                </a:solidFill>
                <a:latin typeface="Calibri"/>
                <a:ea typeface="ＭＳ Ｐゴシック"/>
              </a:rPr>
              <a:t>  </a:t>
            </a:r>
            <a:endParaRPr lang="en-US" sz="2400" b="0" strike="noStrike" spc="-1" dirty="0">
              <a:solidFill>
                <a:srgbClr val="000000"/>
              </a:solidFill>
              <a:latin typeface="Calibri"/>
            </a:endParaRPr>
          </a:p>
          <a:p>
            <a:pPr marL="800280" lvl="1" indent="-342720">
              <a:lnSpc>
                <a:spcPct val="80000"/>
              </a:lnSpc>
              <a:spcBef>
                <a:spcPts val="374"/>
              </a:spcBef>
              <a:buClr>
                <a:srgbClr val="FF0000"/>
              </a:buClr>
              <a:buFont typeface="Arial"/>
              <a:buChar char="•"/>
            </a:pPr>
            <a:r>
              <a:rPr lang="en-US" sz="2400" b="0" strike="noStrike" spc="-1" dirty="0">
                <a:solidFill>
                  <a:srgbClr val="FF0000"/>
                </a:solidFill>
                <a:latin typeface="Calibri"/>
                <a:ea typeface="ＭＳ Ｐゴシック"/>
              </a:rPr>
              <a:t>returns</a:t>
            </a:r>
            <a:r>
              <a:rPr lang="en-US" sz="2400" b="0" strike="noStrike" spc="-1" dirty="0">
                <a:solidFill>
                  <a:srgbClr val="000000"/>
                </a:solidFill>
                <a:latin typeface="Calibri"/>
                <a:ea typeface="ＭＳ Ｐゴシック"/>
              </a:rPr>
              <a:t>: </a:t>
            </a:r>
            <a:r>
              <a:rPr lang="en-US" sz="2400" b="1" strike="noStrike" spc="-1" dirty="0" err="1">
                <a:solidFill>
                  <a:srgbClr val="000000"/>
                </a:solidFill>
                <a:latin typeface="Courier New"/>
                <a:ea typeface="ＭＳ Ｐゴシック"/>
              </a:rPr>
              <a:t>i</a:t>
            </a:r>
            <a:r>
              <a:rPr lang="en-US" sz="2400" b="0" strike="noStrike" spc="-1" dirty="0">
                <a:solidFill>
                  <a:srgbClr val="000000"/>
                </a:solidFill>
                <a:latin typeface="Calibri"/>
                <a:ea typeface="ＭＳ Ｐゴシック"/>
              </a:rPr>
              <a:t> such that </a:t>
            </a:r>
            <a:r>
              <a:rPr lang="en-US" sz="2400" b="1" strike="noStrike" spc="-1" dirty="0">
                <a:solidFill>
                  <a:srgbClr val="000000"/>
                </a:solidFill>
                <a:latin typeface="Courier New"/>
                <a:ea typeface="ＭＳ Ｐゴシック"/>
              </a:rPr>
              <a:t>a[</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 = value</a:t>
            </a:r>
            <a:endParaRPr lang="en-US" sz="2400" b="0" strike="noStrike" spc="-1" dirty="0">
              <a:solidFill>
                <a:srgbClr val="000000"/>
              </a:solidFill>
              <a:latin typeface="Calibri"/>
            </a:endParaRPr>
          </a:p>
          <a:p>
            <a:pPr marL="171360" indent="-171000">
              <a:lnSpc>
                <a:spcPct val="80000"/>
              </a:lnSpc>
              <a:spcBef>
                <a:spcPts val="751"/>
              </a:spcBef>
              <a:buClr>
                <a:srgbClr val="000000"/>
              </a:buClr>
              <a:buFont typeface="Arial"/>
              <a:buChar char="•"/>
            </a:pPr>
            <a:r>
              <a:rPr lang="en-US" sz="2800" b="0" strike="noStrike" spc="-1" dirty="0">
                <a:solidFill>
                  <a:srgbClr val="000000"/>
                </a:solidFill>
                <a:latin typeface="Calibri"/>
                <a:ea typeface="ＭＳ Ｐゴシック"/>
              </a:rPr>
              <a:t>Specification 2:</a:t>
            </a:r>
            <a:endParaRPr lang="en-US" sz="2800" b="0" strike="noStrike" spc="-1" dirty="0">
              <a:solidFill>
                <a:srgbClr val="000000"/>
              </a:solidFill>
              <a:latin typeface="Calibri"/>
            </a:endParaRPr>
          </a:p>
          <a:p>
            <a:pPr marL="800280" lvl="1" indent="-342720">
              <a:lnSpc>
                <a:spcPct val="80000"/>
              </a:lnSpc>
              <a:spcBef>
                <a:spcPts val="374"/>
              </a:spcBef>
              <a:buClr>
                <a:srgbClr val="FF0000"/>
              </a:buClr>
              <a:buFont typeface="Arial"/>
              <a:buChar char="•"/>
            </a:pPr>
            <a:r>
              <a:rPr lang="en-US" sz="2400" b="0" strike="noStrike" spc="-1" dirty="0">
                <a:solidFill>
                  <a:srgbClr val="FF0000"/>
                </a:solidFill>
                <a:latin typeface="Calibri"/>
                <a:ea typeface="ＭＳ Ｐゴシック"/>
              </a:rPr>
              <a:t>requires: </a:t>
            </a:r>
            <a:r>
              <a:rPr lang="en-US" sz="2400" b="1" strike="noStrike" spc="-1" dirty="0">
                <a:solidFill>
                  <a:srgbClr val="000000"/>
                </a:solidFill>
                <a:latin typeface="Courier New"/>
                <a:ea typeface="ＭＳ Ｐゴシック"/>
              </a:rPr>
              <a:t>a</a:t>
            </a:r>
            <a:r>
              <a:rPr lang="en-US" sz="2400" b="0" strike="noStrike" spc="-1" dirty="0">
                <a:solidFill>
                  <a:srgbClr val="000000"/>
                </a:solidFill>
                <a:latin typeface="Calibri"/>
                <a:ea typeface="ＭＳ Ｐゴシック"/>
              </a:rPr>
              <a:t> is non-null </a:t>
            </a:r>
            <a:endParaRPr lang="en-US" sz="2400" b="0" strike="noStrike" spc="-1" dirty="0">
              <a:solidFill>
                <a:srgbClr val="000000"/>
              </a:solidFill>
              <a:latin typeface="Calibri"/>
            </a:endParaRPr>
          </a:p>
          <a:p>
            <a:pPr marL="800280" lvl="1" indent="-342720">
              <a:lnSpc>
                <a:spcPct val="80000"/>
              </a:lnSpc>
              <a:spcBef>
                <a:spcPts val="374"/>
              </a:spcBef>
              <a:buClr>
                <a:srgbClr val="FF0000"/>
              </a:buClr>
              <a:buFont typeface="Arial"/>
              <a:buChar char="•"/>
            </a:pPr>
            <a:r>
              <a:rPr lang="en-US" sz="2400" b="0" strike="noStrike" spc="-1" dirty="0">
                <a:solidFill>
                  <a:srgbClr val="FF0000"/>
                </a:solidFill>
                <a:latin typeface="Calibri"/>
                <a:ea typeface="ＭＳ Ｐゴシック"/>
              </a:rPr>
              <a:t>returns</a:t>
            </a:r>
            <a:r>
              <a:rPr lang="en-US" sz="2400" b="0" strike="noStrike" spc="-1" dirty="0">
                <a:solidFill>
                  <a:srgbClr val="000000"/>
                </a:solidFill>
                <a:latin typeface="Calibri"/>
                <a:ea typeface="ＭＳ Ｐゴシック"/>
              </a:rPr>
              <a:t>: </a:t>
            </a:r>
            <a:r>
              <a:rPr lang="en-US" sz="2400" b="1" strike="noStrike" spc="-1" dirty="0" err="1">
                <a:solidFill>
                  <a:srgbClr val="000000"/>
                </a:solidFill>
                <a:latin typeface="Courier New"/>
                <a:ea typeface="ＭＳ Ｐゴシック"/>
              </a:rPr>
              <a:t>i</a:t>
            </a:r>
            <a:r>
              <a:rPr lang="en-US" sz="2400" b="0" strike="noStrike" spc="-1" dirty="0">
                <a:solidFill>
                  <a:srgbClr val="000000"/>
                </a:solidFill>
                <a:latin typeface="Calibri"/>
                <a:ea typeface="ＭＳ Ｐゴシック"/>
              </a:rPr>
              <a:t> such that </a:t>
            </a:r>
            <a:r>
              <a:rPr lang="en-US" sz="2400" b="1" strike="noStrike" spc="-1" dirty="0">
                <a:solidFill>
                  <a:srgbClr val="000000"/>
                </a:solidFill>
                <a:latin typeface="Courier New"/>
                <a:ea typeface="ＭＳ Ｐゴシック"/>
              </a:rPr>
              <a:t>a[</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 = value</a:t>
            </a:r>
            <a:r>
              <a:rPr lang="en-US" sz="2400" b="0" strike="noStrike" spc="-1" dirty="0">
                <a:solidFill>
                  <a:srgbClr val="000000"/>
                </a:solidFill>
                <a:latin typeface="Calibri"/>
                <a:ea typeface="ＭＳ Ｐゴシック"/>
              </a:rPr>
              <a:t> or </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 = -1</a:t>
            </a:r>
            <a:r>
              <a:rPr lang="en-US" sz="2400" b="0" strike="noStrike" spc="-1" dirty="0">
                <a:solidFill>
                  <a:srgbClr val="000000"/>
                </a:solidFill>
                <a:latin typeface="Calibri"/>
                <a:ea typeface="ＭＳ Ｐゴシック"/>
              </a:rPr>
              <a:t> if value is not in </a:t>
            </a:r>
            <a:r>
              <a:rPr lang="en-US" sz="2400" b="1" strike="noStrike" spc="-1" dirty="0">
                <a:solidFill>
                  <a:srgbClr val="000000"/>
                </a:solidFill>
                <a:latin typeface="Courier New"/>
                <a:ea typeface="ＭＳ Ｐゴシック"/>
              </a:rPr>
              <a:t>a</a:t>
            </a:r>
            <a:endParaRPr lang="en-US" sz="2400" b="0" strike="noStrike" spc="-1" dirty="0">
              <a:solidFill>
                <a:srgbClr val="000000"/>
              </a:solidFill>
              <a:latin typeface="Calibri"/>
            </a:endParaRPr>
          </a:p>
          <a:p>
            <a:pPr marL="57240">
              <a:lnSpc>
                <a:spcPct val="80000"/>
              </a:lnSpc>
              <a:spcBef>
                <a:spcPts val="751"/>
              </a:spcBef>
            </a:pPr>
            <a:endParaRPr lang="en-US" sz="2400" b="0" strike="noStrike" spc="-1" dirty="0">
              <a:solidFill>
                <a:srgbClr val="000000"/>
              </a:solidFill>
              <a:latin typeface="Calibri"/>
            </a:endParaRPr>
          </a:p>
          <a:p>
            <a:pPr>
              <a:lnSpc>
                <a:spcPct val="80000"/>
              </a:lnSpc>
              <a:spcBef>
                <a:spcPts val="751"/>
              </a:spcBef>
            </a:pPr>
            <a:endParaRPr lang="en-US" sz="2400" b="0" strike="noStrike" spc="-1" dirty="0">
              <a:solidFill>
                <a:srgbClr val="000000"/>
              </a:solidFill>
              <a:latin typeface="Calibri"/>
            </a:endParaRPr>
          </a:p>
        </p:txBody>
      </p:sp>
      <p:sp>
        <p:nvSpPr>
          <p:cNvPr id="284" name="TextShape 3"/>
          <p:cNvSpPr txBox="1"/>
          <p:nvPr/>
        </p:nvSpPr>
        <p:spPr>
          <a:xfrm>
            <a:off x="228600" y="6248520"/>
            <a:ext cx="6629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5" name="TextShape 4"/>
          <p:cNvSpPr txBox="1"/>
          <p:nvPr/>
        </p:nvSpPr>
        <p:spPr>
          <a:xfrm>
            <a:off x="6458040" y="6356520"/>
            <a:ext cx="2057040" cy="364680"/>
          </a:xfrm>
          <a:prstGeom prst="rect">
            <a:avLst/>
          </a:prstGeom>
          <a:noFill/>
          <a:ln>
            <a:noFill/>
          </a:ln>
        </p:spPr>
        <p:txBody>
          <a:bodyPr anchor="ctr"/>
          <a:lstStyle/>
          <a:p>
            <a:pPr algn="r">
              <a:lnSpc>
                <a:spcPct val="100000"/>
              </a:lnSpc>
            </a:pPr>
            <a:fld id="{A0B0A8F6-28BE-4EF2-9BDA-7C758E9C3943}" type="slidenum">
              <a:rPr lang="en-US" sz="1400" b="0" strike="noStrike" spc="-1">
                <a:solidFill>
                  <a:srgbClr val="8B8B8B"/>
                </a:solidFill>
                <a:latin typeface="Tahoma"/>
                <a:ea typeface="MS PGothic"/>
              </a:rPr>
              <a:t>56</a:t>
            </a:fld>
            <a:endParaRPr lang="en-US" sz="1400" b="0" strike="noStrike" spc="-1">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833A-0957-4CEE-A512-071E1EB5562C}"/>
              </a:ext>
            </a:extLst>
          </p:cNvPr>
          <p:cNvSpPr>
            <a:spLocks noGrp="1"/>
          </p:cNvSpPr>
          <p:nvPr>
            <p:ph type="title"/>
          </p:nvPr>
        </p:nvSpPr>
        <p:spPr/>
        <p:txBody>
          <a:bodyPr/>
          <a:lstStyle/>
          <a:p>
            <a:r>
              <a:rPr lang="en-US" sz="3200" spc="-1" dirty="0">
                <a:solidFill>
                  <a:srgbClr val="000000"/>
                </a:solidFill>
                <a:latin typeface="Calibri Light" panose="020F0302020204030204" pitchFamily="34" charset="0"/>
                <a:cs typeface="Calibri Light" panose="020F0302020204030204" pitchFamily="34" charset="0"/>
              </a:rPr>
              <a:t>Specification Strength</a:t>
            </a:r>
            <a:endParaRPr lang="en-US" sz="32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9728033-A365-4FFA-8BF0-AEE47C736D2C}"/>
              </a:ext>
            </a:extLst>
          </p:cNvPr>
          <p:cNvSpPr>
            <a:spLocks noGrp="1"/>
          </p:cNvSpPr>
          <p:nvPr>
            <p:ph idx="1"/>
          </p:nvPr>
        </p:nvSpPr>
        <p:spPr/>
        <p:txBody>
          <a:bodyPr>
            <a:normAutofit/>
          </a:bodyPr>
          <a:lstStyle/>
          <a:p>
            <a:r>
              <a:rPr lang="en-US" sz="2000" spc="-1" dirty="0">
                <a:latin typeface="Calibri" panose="020F0502020204030204" pitchFamily="34" charset="0"/>
                <a:cs typeface="Calibri" panose="020F0502020204030204" pitchFamily="34" charset="0"/>
              </a:rPr>
              <a:t>Which one is STRONGER? </a:t>
            </a:r>
          </a:p>
          <a:p>
            <a:pPr lvl="1"/>
            <a:r>
              <a:rPr lang="en-US" sz="2000" spc="-1" dirty="0">
                <a:latin typeface="Calibri" panose="020F0502020204030204" pitchFamily="34" charset="0"/>
                <a:cs typeface="Calibri" panose="020F0502020204030204" pitchFamily="34" charset="0"/>
              </a:rPr>
              <a:t>Spec 2. </a:t>
            </a:r>
          </a:p>
          <a:p>
            <a:pPr lvl="1"/>
            <a:r>
              <a:rPr lang="en-US" sz="2000" spc="-1" dirty="0">
                <a:latin typeface="Calibri" panose="020F0502020204030204" pitchFamily="34" charset="0"/>
                <a:cs typeface="Calibri" panose="020F0502020204030204" pitchFamily="34" charset="0"/>
              </a:rPr>
              <a:t>If implementation I satisfies Spec 2, then I will satisfy Spec 1 as well. </a:t>
            </a:r>
          </a:p>
          <a:p>
            <a:r>
              <a:rPr lang="en-US" sz="2000" spc="-1" dirty="0">
                <a:latin typeface="Calibri" panose="020F0502020204030204" pitchFamily="34" charset="0"/>
                <a:cs typeface="Calibri" panose="020F0502020204030204" pitchFamily="34" charset="0"/>
              </a:rPr>
              <a:t>The reverse does not hold. </a:t>
            </a:r>
          </a:p>
          <a:p>
            <a:pPr lvl="1"/>
            <a:endParaRPr lang="en-US" sz="2000" spc="-1" dirty="0">
              <a:latin typeface="Calibri" panose="020F0502020204030204" pitchFamily="34" charset="0"/>
              <a:cs typeface="Calibri" panose="020F0502020204030204" pitchFamily="34" charset="0"/>
            </a:endParaRPr>
          </a:p>
          <a:p>
            <a:r>
              <a:rPr lang="en-US" sz="2000" spc="-1" dirty="0">
                <a:latin typeface="Calibri" panose="020F0502020204030204" pitchFamily="34" charset="0"/>
                <a:cs typeface="Calibri" panose="020F0502020204030204" pitchFamily="34" charset="0"/>
              </a:rPr>
              <a:t>A client built against Spec 2 CAN give array a and a value, such that value is in a, or it is not in a, and expect an index or -1. </a:t>
            </a:r>
          </a:p>
          <a:p>
            <a:pPr lvl="1"/>
            <a:r>
              <a:rPr lang="en-US" sz="2000" spc="-1" dirty="0">
                <a:latin typeface="Calibri" panose="020F0502020204030204" pitchFamily="34" charset="0"/>
                <a:cs typeface="Calibri" panose="020F0502020204030204" pitchFamily="34" charset="0"/>
              </a:rPr>
              <a:t>But a client built against Spec 1 MUST GIVE a and value such that value is in a and expect an index.</a:t>
            </a:r>
          </a:p>
          <a:p>
            <a:pPr lvl="1"/>
            <a:r>
              <a:rPr lang="en-US" sz="2000" spc="-1" dirty="0">
                <a:latin typeface="Calibri" panose="020F0502020204030204" pitchFamily="34" charset="0"/>
                <a:cs typeface="Calibri" panose="020F0502020204030204" pitchFamily="34" charset="0"/>
              </a:rPr>
              <a:t>Client built against Spec 1 will work with Spec 2.</a:t>
            </a:r>
          </a:p>
          <a:p>
            <a:endParaRPr lang="en-US" spc="-1" dirty="0">
              <a:latin typeface="Arial"/>
            </a:endParaRPr>
          </a:p>
          <a:p>
            <a:endParaRPr lang="en-US" dirty="0"/>
          </a:p>
        </p:txBody>
      </p:sp>
    </p:spTree>
    <p:extLst>
      <p:ext uri="{BB962C8B-B14F-4D97-AF65-F5344CB8AC3E}">
        <p14:creationId xmlns:p14="http://schemas.microsoft.com/office/powerpoint/2010/main" val="2131624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Strengthening and Weakening Specifications</a:t>
            </a:r>
            <a:endParaRPr lang="en-US" sz="3300" b="0" strike="noStrike" spc="-1">
              <a:solidFill>
                <a:srgbClr val="000000"/>
              </a:solidFill>
              <a:latin typeface="Tahoma"/>
            </a:endParaRPr>
          </a:p>
        </p:txBody>
      </p:sp>
      <p:sp>
        <p:nvSpPr>
          <p:cNvPr id="28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Strengthen a specification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Require less of client: fewer conditions in </a:t>
            </a:r>
            <a:r>
              <a:rPr lang="en-US" sz="1800" b="0" strike="noStrike" spc="-1" dirty="0">
                <a:solidFill>
                  <a:srgbClr val="FF0000"/>
                </a:solidFill>
                <a:latin typeface="Calibri"/>
              </a:rPr>
              <a:t>requires</a:t>
            </a:r>
            <a:r>
              <a:rPr lang="en-US" sz="1800" b="0" strike="noStrike" spc="-1" dirty="0">
                <a:solidFill>
                  <a:srgbClr val="000000"/>
                </a:solidFill>
                <a:latin typeface="Calibri"/>
              </a:rPr>
              <a:t> clause </a:t>
            </a:r>
          </a:p>
          <a:p>
            <a:pPr marL="971640" lvl="2" indent="-171000">
              <a:spcBef>
                <a:spcPts val="374"/>
              </a:spcBef>
              <a:buClr>
                <a:srgbClr val="000000"/>
              </a:buClr>
              <a:buFont typeface="Arial"/>
              <a:buChar char="•"/>
            </a:pPr>
            <a:r>
              <a:rPr lang="en-US" spc="-1" dirty="0">
                <a:solidFill>
                  <a:srgbClr val="000000"/>
                </a:solidFill>
                <a:latin typeface="Calibri"/>
              </a:rPr>
              <a:t>W</a:t>
            </a:r>
            <a:r>
              <a:rPr lang="en-US" b="0" strike="noStrike" spc="-1" dirty="0">
                <a:solidFill>
                  <a:srgbClr val="000000"/>
                </a:solidFill>
                <a:latin typeface="Calibri"/>
              </a:rPr>
              <a:t>eaken precondition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Promise more to client: </a:t>
            </a:r>
            <a:r>
              <a:rPr lang="en-US" sz="1800" b="0" strike="noStrike" spc="-1" dirty="0">
                <a:solidFill>
                  <a:srgbClr val="FF0000"/>
                </a:solidFill>
                <a:latin typeface="Calibri"/>
              </a:rPr>
              <a:t>effects</a:t>
            </a:r>
            <a:r>
              <a:rPr lang="en-US" sz="1800" b="0" strike="noStrike" spc="-1" dirty="0">
                <a:solidFill>
                  <a:srgbClr val="000000"/>
                </a:solidFill>
                <a:latin typeface="Calibri"/>
              </a:rPr>
              <a:t>, </a:t>
            </a:r>
            <a:r>
              <a:rPr lang="en-US" sz="1800" b="0" strike="noStrike" spc="-1" dirty="0">
                <a:solidFill>
                  <a:srgbClr val="FF0000"/>
                </a:solidFill>
                <a:latin typeface="Calibri"/>
              </a:rPr>
              <a:t>modifies</a:t>
            </a:r>
            <a:r>
              <a:rPr lang="en-US" sz="1800" b="0" strike="noStrike" spc="-1" dirty="0">
                <a:solidFill>
                  <a:srgbClr val="000000"/>
                </a:solidFill>
                <a:latin typeface="Calibri"/>
              </a:rPr>
              <a:t>,</a:t>
            </a:r>
            <a:r>
              <a:rPr lang="en-US" sz="1800" b="0" strike="noStrike" spc="-1" dirty="0">
                <a:solidFill>
                  <a:srgbClr val="FF0000"/>
                </a:solidFill>
                <a:latin typeface="Calibri"/>
              </a:rPr>
              <a:t> returns</a:t>
            </a:r>
            <a:endParaRPr lang="en-US" sz="18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Strengthen postcondition</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Effects/modifies affect fewer objects</a:t>
            </a:r>
          </a:p>
          <a:p>
            <a:pPr marL="857160" lvl="2" indent="-171000">
              <a:lnSpc>
                <a:spcPct val="100000"/>
              </a:lnSpc>
              <a:spcBef>
                <a:spcPts val="374"/>
              </a:spcBef>
              <a:buClr>
                <a:srgbClr val="000000"/>
              </a:buClr>
              <a:buFont typeface="Arial"/>
              <a:buChar char="•"/>
            </a:pPr>
            <a:r>
              <a:rPr lang="en-US" spc="-1" dirty="0">
                <a:solidFill>
                  <a:srgbClr val="000000"/>
                </a:solidFill>
                <a:latin typeface="Calibri"/>
              </a:rPr>
              <a:t>S</a:t>
            </a:r>
            <a:r>
              <a:rPr lang="en-US" b="0" strike="noStrike" spc="-1" dirty="0">
                <a:solidFill>
                  <a:srgbClr val="000000"/>
                </a:solidFill>
                <a:latin typeface="Calibri"/>
              </a:rPr>
              <a:t>tronger requirements on returne</a:t>
            </a:r>
            <a:r>
              <a:rPr lang="en-US" spc="-1" dirty="0">
                <a:solidFill>
                  <a:srgbClr val="000000"/>
                </a:solidFill>
                <a:latin typeface="Calibri"/>
              </a:rPr>
              <a:t>d values</a:t>
            </a:r>
            <a:r>
              <a:rPr lang="en-US" b="0" strike="noStrike" spc="-1" dirty="0">
                <a:solidFill>
                  <a:srgbClr val="000000"/>
                </a:solidFill>
                <a:latin typeface="Calibri"/>
              </a:rPr>
              <a:t>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Weaken a specification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Require more of client: add conditions to </a:t>
            </a:r>
            <a:r>
              <a:rPr lang="en-US" sz="1800" b="0" strike="noStrike" spc="-1" dirty="0">
                <a:solidFill>
                  <a:srgbClr val="FF0000"/>
                </a:solidFill>
                <a:latin typeface="Calibri"/>
              </a:rPr>
              <a:t>requires </a:t>
            </a:r>
          </a:p>
          <a:p>
            <a:pPr marL="971640" lvl="2" indent="-171000">
              <a:spcBef>
                <a:spcPts val="374"/>
              </a:spcBef>
              <a:buClr>
                <a:srgbClr val="000000"/>
              </a:buClr>
              <a:buFont typeface="Arial"/>
              <a:buChar char="•"/>
            </a:pPr>
            <a:r>
              <a:rPr lang="en-US" b="0" strike="noStrike" spc="-1" dirty="0">
                <a:solidFill>
                  <a:srgbClr val="000000"/>
                </a:solidFill>
                <a:latin typeface="Calibri"/>
              </a:rPr>
              <a:t>i.e., strengthen precondition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Promise less to client: </a:t>
            </a:r>
            <a:r>
              <a:rPr lang="en-US" sz="1800" b="0" strike="noStrike" spc="-1" dirty="0">
                <a:solidFill>
                  <a:srgbClr val="FF0000"/>
                </a:solidFill>
                <a:latin typeface="Calibri"/>
              </a:rPr>
              <a:t>effects</a:t>
            </a:r>
            <a:r>
              <a:rPr lang="en-US" sz="1800" b="0" strike="noStrike" spc="-1" dirty="0">
                <a:solidFill>
                  <a:srgbClr val="000000"/>
                </a:solidFill>
                <a:latin typeface="Calibri"/>
              </a:rPr>
              <a:t>, </a:t>
            </a:r>
            <a:r>
              <a:rPr lang="en-US" sz="1800" b="0" strike="noStrike" spc="-1" dirty="0">
                <a:solidFill>
                  <a:srgbClr val="FF0000"/>
                </a:solidFill>
                <a:latin typeface="Calibri"/>
              </a:rPr>
              <a:t>modifies</a:t>
            </a:r>
            <a:r>
              <a:rPr lang="en-US" sz="1800" b="0" strike="noStrike" spc="-1" dirty="0">
                <a:solidFill>
                  <a:srgbClr val="000000"/>
                </a:solidFill>
                <a:latin typeface="Calibri"/>
              </a:rPr>
              <a:t>, </a:t>
            </a:r>
            <a:r>
              <a:rPr lang="en-US" sz="1800" b="0" strike="noStrike" spc="-1" dirty="0">
                <a:solidFill>
                  <a:srgbClr val="FF0000"/>
                </a:solidFill>
                <a:latin typeface="Calibri"/>
              </a:rPr>
              <a:t>returns</a:t>
            </a:r>
            <a:r>
              <a:rPr lang="en-US" sz="1800" b="0" strike="noStrike" spc="-1" dirty="0">
                <a:solidFill>
                  <a:srgbClr val="000000"/>
                </a:solidFill>
                <a:latin typeface="Calibri"/>
              </a:rPr>
              <a:t> clauses are weaker, easier to realize in code  </a:t>
            </a:r>
          </a:p>
          <a:p>
            <a:pPr marL="971640" lvl="2" indent="-171000">
              <a:spcBef>
                <a:spcPts val="374"/>
              </a:spcBef>
              <a:buClr>
                <a:srgbClr val="000000"/>
              </a:buClr>
              <a:buFont typeface="Arial"/>
              <a:buChar char="•"/>
            </a:pPr>
            <a:r>
              <a:rPr lang="en-US" spc="-1" dirty="0">
                <a:solidFill>
                  <a:srgbClr val="000000"/>
                </a:solidFill>
                <a:latin typeface="Calibri"/>
              </a:rPr>
              <a:t>Weaken postcondition</a:t>
            </a:r>
            <a:endParaRPr lang="en-US" b="0" strike="noStrike" spc="-1" dirty="0">
              <a:solidFill>
                <a:srgbClr val="000000"/>
              </a:solidFill>
              <a:latin typeface="Calibri"/>
            </a:endParaRPr>
          </a:p>
        </p:txBody>
      </p:sp>
      <p:sp>
        <p:nvSpPr>
          <p:cNvPr id="28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9" name="TextShape 4"/>
          <p:cNvSpPr txBox="1"/>
          <p:nvPr/>
        </p:nvSpPr>
        <p:spPr>
          <a:xfrm>
            <a:off x="6458040" y="6356520"/>
            <a:ext cx="2057040" cy="364680"/>
          </a:xfrm>
          <a:prstGeom prst="rect">
            <a:avLst/>
          </a:prstGeom>
          <a:noFill/>
          <a:ln>
            <a:noFill/>
          </a:ln>
        </p:spPr>
        <p:txBody>
          <a:bodyPr anchor="ctr"/>
          <a:lstStyle/>
          <a:p>
            <a:pPr algn="r">
              <a:lnSpc>
                <a:spcPct val="100000"/>
              </a:lnSpc>
            </a:pPr>
            <a:fld id="{CC8A762D-27F4-45BA-B5CD-3D949A9FB609}" type="slidenum">
              <a:rPr lang="en-US" sz="1400" b="0" strike="noStrike" spc="-1">
                <a:solidFill>
                  <a:srgbClr val="8B8B8B"/>
                </a:solidFill>
                <a:latin typeface="Tahoma"/>
                <a:ea typeface="MS PGothic"/>
              </a:rPr>
              <a:t>58</a:t>
            </a:fld>
            <a:endParaRPr lang="en-US" sz="1400" b="0" strike="noStrike" spc="-1">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Input and Results – Strength Spec</a:t>
            </a:r>
            <a:endParaRPr lang="en-US" sz="3300" b="0" strike="noStrike" spc="-1" dirty="0">
              <a:solidFill>
                <a:srgbClr val="000000"/>
              </a:solidFill>
              <a:latin typeface="Tahoma"/>
            </a:endParaRPr>
          </a:p>
        </p:txBody>
      </p:sp>
      <p:sp>
        <p:nvSpPr>
          <p:cNvPr id="291" name="TextShape 2"/>
          <p:cNvSpPr txBox="1"/>
          <p:nvPr/>
        </p:nvSpPr>
        <p:spPr>
          <a:xfrm>
            <a:off x="628560" y="147911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Method inputs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Argument types may be replaced with supertypes</a:t>
            </a:r>
          </a:p>
          <a:p>
            <a:pPr marL="971640" lvl="2" indent="-171000">
              <a:spcBef>
                <a:spcPts val="374"/>
              </a:spcBef>
              <a:buClr>
                <a:srgbClr val="000000"/>
              </a:buClr>
              <a:buFont typeface="Arial"/>
              <a:buChar char="•"/>
            </a:pPr>
            <a:r>
              <a:rPr lang="en-US" spc="-1" dirty="0">
                <a:solidFill>
                  <a:srgbClr val="000000"/>
                </a:solidFill>
                <a:latin typeface="Calibri"/>
              </a:rPr>
              <a:t>E.g. replace Integer </a:t>
            </a:r>
            <a:r>
              <a:rPr lang="en-US" spc="-1">
                <a:solidFill>
                  <a:srgbClr val="000000"/>
                </a:solidFill>
                <a:latin typeface="Calibri"/>
              </a:rPr>
              <a:t>with Number</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FF0000"/>
                </a:solidFill>
                <a:latin typeface="Calibri"/>
              </a:rPr>
              <a:t>Contravariance</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Doesn’t place any extra demand on client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Method results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Result type may be replaced with a subtype </a:t>
            </a:r>
          </a:p>
          <a:p>
            <a:pPr marL="971640" lvl="2" indent="-171000">
              <a:spcBef>
                <a:spcPts val="374"/>
              </a:spcBef>
              <a:buClr>
                <a:srgbClr val="000000"/>
              </a:buClr>
              <a:buFont typeface="Arial"/>
              <a:buChar char="•"/>
            </a:pPr>
            <a:r>
              <a:rPr lang="en-US" spc="-1" dirty="0">
                <a:solidFill>
                  <a:srgbClr val="000000"/>
                </a:solidFill>
                <a:latin typeface="Calibri"/>
              </a:rPr>
              <a:t>E.g. return Integer rather than Number</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FF0000"/>
                </a:solidFill>
                <a:latin typeface="Calibri"/>
              </a:rPr>
              <a:t>Covariance</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Doesn't violate client's expectations</a:t>
            </a:r>
          </a:p>
          <a:p>
            <a:pPr marL="57240" indent="-171000">
              <a:spcBef>
                <a:spcPts val="374"/>
              </a:spcBef>
              <a:buClr>
                <a:srgbClr val="000000"/>
              </a:buClr>
              <a:buFont typeface="Arial"/>
              <a:buChar char="•"/>
            </a:pPr>
            <a:r>
              <a:rPr lang="en-US" b="0" strike="noStrike" spc="-1" dirty="0">
                <a:solidFill>
                  <a:srgbClr val="000000"/>
                </a:solidFill>
                <a:latin typeface="Calibri"/>
              </a:rPr>
              <a:t>No new exceptions for values in the domain</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Domain in this case is the set of argument values</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Violates client expectations</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Existing exceptions may be replaced by subtypes of exceptions</a:t>
            </a:r>
          </a:p>
          <a:p>
            <a:pPr marL="171360" indent="-171000">
              <a:spcBef>
                <a:spcPts val="1417"/>
              </a:spcBef>
              <a:buClr>
                <a:srgbClr val="000000"/>
              </a:buClr>
              <a:buFont typeface="Arial"/>
              <a:buChar char="•"/>
            </a:pPr>
            <a:r>
              <a:rPr lang="en-US" sz="2000" b="0" strike="noStrike" spc="-1" dirty="0">
                <a:solidFill>
                  <a:srgbClr val="000000"/>
                </a:solidFill>
                <a:latin typeface="Calibri"/>
              </a:rPr>
              <a:t>Basic Rule – No surprises</a:t>
            </a:r>
          </a:p>
          <a:p>
            <a:endParaRPr lang="en-US" sz="2000" b="0" strike="noStrike" spc="-1" dirty="0">
              <a:solidFill>
                <a:srgbClr val="000000"/>
              </a:solidFill>
              <a:latin typeface="Calibri"/>
            </a:endParaRPr>
          </a:p>
        </p:txBody>
      </p:sp>
      <p:sp>
        <p:nvSpPr>
          <p:cNvPr id="29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93" name="TextShape 4"/>
          <p:cNvSpPr txBox="1"/>
          <p:nvPr/>
        </p:nvSpPr>
        <p:spPr>
          <a:xfrm>
            <a:off x="6458040" y="6356520"/>
            <a:ext cx="2057040" cy="364680"/>
          </a:xfrm>
          <a:prstGeom prst="rect">
            <a:avLst/>
          </a:prstGeom>
          <a:noFill/>
          <a:ln>
            <a:noFill/>
          </a:ln>
        </p:spPr>
        <p:txBody>
          <a:bodyPr anchor="ctr"/>
          <a:lstStyle/>
          <a:p>
            <a:pPr algn="r">
              <a:lnSpc>
                <a:spcPct val="100000"/>
              </a:lnSpc>
            </a:pPr>
            <a:fld id="{3982E4A9-0066-4073-897F-EFC13BE6420C}" type="slidenum">
              <a:rPr lang="en-US" sz="900" b="0" strike="noStrike" spc="-1">
                <a:solidFill>
                  <a:srgbClr val="8B8B8B"/>
                </a:solidFill>
                <a:latin typeface="Tahoma"/>
                <a:ea typeface="MS PGothic"/>
              </a:rPr>
              <a:t>59</a:t>
            </a:fld>
            <a:endParaRPr lang="en-US" sz="9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Benefits of Specifications</a:t>
            </a:r>
            <a:endParaRPr lang="en-US" sz="3300" b="0" strike="noStrike" spc="-1">
              <a:solidFill>
                <a:srgbClr val="000000"/>
              </a:solidFill>
              <a:latin typeface="Tahoma"/>
            </a:endParaRPr>
          </a:p>
        </p:txBody>
      </p:sp>
      <p:sp>
        <p:nvSpPr>
          <p:cNvPr id="11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Precisely documents method behavior</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Imagine if you had to read the </a:t>
            </a:r>
            <a:r>
              <a:rPr lang="en-US" sz="1800" b="0" u="sng" strike="noStrike" spc="-1">
                <a:solidFill>
                  <a:srgbClr val="000000"/>
                </a:solidFill>
                <a:uFillTx/>
                <a:latin typeface="Calibri"/>
              </a:rPr>
              <a:t>code</a:t>
            </a:r>
            <a:r>
              <a:rPr lang="en-US" sz="1800" b="0" strike="noStrike" spc="-1">
                <a:solidFill>
                  <a:srgbClr val="000000"/>
                </a:solidFill>
                <a:latin typeface="Calibri"/>
              </a:rPr>
              <a:t> of the Java libraries to figure what they do!</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Promotes </a:t>
            </a:r>
            <a:r>
              <a:rPr lang="en-US" sz="2100" b="0" strike="noStrike" spc="-1">
                <a:solidFill>
                  <a:srgbClr val="FF0000"/>
                </a:solidFill>
                <a:latin typeface="Calibri"/>
              </a:rPr>
              <a:t>modularity</a:t>
            </a:r>
            <a:endParaRPr lang="en-US" sz="2100" b="0" strike="noStrike" spc="-1">
              <a:solidFill>
                <a:srgbClr val="000000"/>
              </a:solidFill>
              <a:latin typeface="Calibri"/>
            </a:endParaRPr>
          </a:p>
          <a:p>
            <a:pPr marL="514440" lvl="1" indent="-171000">
              <a:lnSpc>
                <a:spcPct val="100000"/>
              </a:lnSpc>
              <a:spcBef>
                <a:spcPts val="374"/>
              </a:spcBef>
              <a:buClr>
                <a:srgbClr val="FF0000"/>
              </a:buClr>
              <a:buFont typeface="Arial"/>
              <a:buChar char="•"/>
            </a:pPr>
            <a:r>
              <a:rPr lang="en-US" sz="1800" b="0" strike="noStrike" spc="-1">
                <a:solidFill>
                  <a:srgbClr val="FF0000"/>
                </a:solidFill>
                <a:latin typeface="Calibri"/>
              </a:rPr>
              <a:t>Modularity is key to the development of correct and maintainable software</a:t>
            </a:r>
            <a:endParaRPr lang="en-US" sz="18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Specifications help organize code into small</a:t>
            </a:r>
            <a:r>
              <a:rPr lang="en-US" sz="1800" b="0" strike="noStrike" spc="-1">
                <a:solidFill>
                  <a:srgbClr val="FF0000"/>
                </a:solidFill>
                <a:latin typeface="Calibri"/>
              </a:rPr>
              <a:t> modules</a:t>
            </a:r>
            <a:r>
              <a:rPr lang="en-US" sz="1800" b="0" strike="noStrike" spc="-1">
                <a:solidFill>
                  <a:srgbClr val="000000"/>
                </a:solidFill>
                <a:latin typeface="Calibri"/>
              </a:rPr>
              <a:t>,</a:t>
            </a:r>
            <a:r>
              <a:rPr lang="en-US" sz="1800" b="0" strike="noStrike" spc="-1">
                <a:solidFill>
                  <a:srgbClr val="FF0000"/>
                </a:solidFill>
                <a:latin typeface="Calibri"/>
              </a:rPr>
              <a:t> </a:t>
            </a:r>
            <a:r>
              <a:rPr lang="en-US" sz="1800" b="0" strike="noStrike" spc="-1">
                <a:solidFill>
                  <a:srgbClr val="000000"/>
                </a:solidFill>
                <a:latin typeface="Calibri"/>
              </a:rPr>
              <a:t>with clear-cut boundaries between those modules</a:t>
            </a:r>
          </a:p>
          <a:p>
            <a:endParaRPr lang="en-US" sz="1800" b="0" strike="noStrike" spc="-1">
              <a:solidFill>
                <a:srgbClr val="000000"/>
              </a:solidFill>
              <a:latin typeface="Calibri"/>
            </a:endParaRPr>
          </a:p>
        </p:txBody>
      </p:sp>
      <p:sp>
        <p:nvSpPr>
          <p:cNvPr id="11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15" name="TextShape 4"/>
          <p:cNvSpPr txBox="1"/>
          <p:nvPr/>
        </p:nvSpPr>
        <p:spPr>
          <a:xfrm>
            <a:off x="6458040" y="6356520"/>
            <a:ext cx="2057040" cy="364680"/>
          </a:xfrm>
          <a:prstGeom prst="rect">
            <a:avLst/>
          </a:prstGeom>
          <a:noFill/>
          <a:ln>
            <a:noFill/>
          </a:ln>
        </p:spPr>
        <p:txBody>
          <a:bodyPr anchor="ctr"/>
          <a:lstStyle/>
          <a:p>
            <a:pPr algn="r">
              <a:lnSpc>
                <a:spcPct val="100000"/>
              </a:lnSpc>
            </a:pPr>
            <a:fld id="{750EF79D-2662-4FDF-A6A2-EE8BC7E97554}" type="slidenum">
              <a:rPr lang="en-US" sz="1400" b="0" strike="noStrike" spc="-1">
                <a:solidFill>
                  <a:srgbClr val="8B8B8B"/>
                </a:solidFill>
                <a:latin typeface="Tahoma"/>
                <a:ea typeface="MS PGothic"/>
              </a:rPr>
              <a:t>6</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1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13">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Ease of Use by Client; Ease of Implementation</a:t>
            </a:r>
            <a:endParaRPr lang="en-US" sz="3300" b="0" strike="noStrike" spc="-1">
              <a:solidFill>
                <a:srgbClr val="000000"/>
              </a:solidFill>
              <a:latin typeface="Tahoma"/>
            </a:endParaRPr>
          </a:p>
        </p:txBody>
      </p:sp>
      <p:sp>
        <p:nvSpPr>
          <p:cNvPr id="29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Stronger specification is easier to use </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Client has fewer preconditions to meet </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Client gets more guarantees in postconditions </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But stronger spec is harder to implement</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Weaker specification is easier to implement</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Larger set of preconditions, relieve implementation from burden</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Easier to guarantee less in postcondition</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But weaker spec is harder to use</a:t>
            </a:r>
          </a:p>
        </p:txBody>
      </p:sp>
      <p:sp>
        <p:nvSpPr>
          <p:cNvPr id="29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97" name="TextShape 4"/>
          <p:cNvSpPr txBox="1"/>
          <p:nvPr/>
        </p:nvSpPr>
        <p:spPr>
          <a:xfrm>
            <a:off x="6458040" y="6356520"/>
            <a:ext cx="2057040" cy="364680"/>
          </a:xfrm>
          <a:prstGeom prst="rect">
            <a:avLst/>
          </a:prstGeom>
          <a:noFill/>
          <a:ln>
            <a:noFill/>
          </a:ln>
        </p:spPr>
        <p:txBody>
          <a:bodyPr anchor="ctr"/>
          <a:lstStyle/>
          <a:p>
            <a:pPr algn="r">
              <a:lnSpc>
                <a:spcPct val="100000"/>
              </a:lnSpc>
            </a:pPr>
            <a:fld id="{63727E63-FCCF-4BA1-959A-FDD9420845CB}" type="slidenum">
              <a:rPr lang="en-US" sz="1400" b="0" strike="noStrike" spc="-1">
                <a:solidFill>
                  <a:srgbClr val="8B8B8B"/>
                </a:solidFill>
                <a:latin typeface="Tahoma"/>
                <a:ea typeface="MS PGothic"/>
              </a:rPr>
              <a:t>60</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95">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295">
                                            <p:txEl>
                                              <p:pRg st="5" end="5"/>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95">
                                            <p:txEl>
                                              <p:pRg st="6" end="6"/>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Specification Strength</a:t>
            </a:r>
            <a:endParaRPr lang="en-US" sz="3300" b="0" strike="noStrike" spc="-1" dirty="0">
              <a:solidFill>
                <a:srgbClr val="000000"/>
              </a:solidFill>
              <a:latin typeface="Tahoma"/>
            </a:endParaRPr>
          </a:p>
        </p:txBody>
      </p:sp>
      <p:sp>
        <p:nvSpPr>
          <p:cNvPr id="299"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Specification A consists of precondition P</a:t>
            </a:r>
            <a:r>
              <a:rPr lang="en-US" sz="2100" b="0" strike="noStrike" spc="-1" baseline="-25000" dirty="0">
                <a:solidFill>
                  <a:srgbClr val="000000"/>
                </a:solidFill>
                <a:latin typeface="Calibri"/>
                <a:ea typeface="ＭＳ Ｐゴシック"/>
              </a:rPr>
              <a:t>A</a:t>
            </a:r>
            <a:r>
              <a:rPr lang="en-US" sz="2100" b="0" strike="noStrike" spc="-1" dirty="0">
                <a:solidFill>
                  <a:srgbClr val="000000"/>
                </a:solidFill>
                <a:latin typeface="Calibri"/>
                <a:ea typeface="ＭＳ Ｐゴシック"/>
              </a:rPr>
              <a:t> and </a:t>
            </a:r>
            <a:r>
              <a:rPr lang="en-US" sz="2100" b="0" strike="noStrike" spc="-1" dirty="0" err="1">
                <a:solidFill>
                  <a:srgbClr val="000000"/>
                </a:solidFill>
                <a:latin typeface="Calibri"/>
                <a:ea typeface="ＭＳ Ｐゴシック"/>
              </a:rPr>
              <a:t>postcondition</a:t>
            </a:r>
            <a:r>
              <a:rPr lang="en-US" sz="2100" b="0" strike="noStrike" spc="-1" dirty="0">
                <a:solidFill>
                  <a:srgbClr val="000000"/>
                </a:solidFill>
                <a:latin typeface="Calibri"/>
                <a:ea typeface="ＭＳ Ｐゴシック"/>
              </a:rPr>
              <a:t> Q</a:t>
            </a:r>
            <a:r>
              <a:rPr lang="en-US" sz="2100" b="0" strike="noStrike" spc="-1" baseline="-25000" dirty="0">
                <a:solidFill>
                  <a:srgbClr val="000000"/>
                </a:solidFill>
                <a:latin typeface="Calibri"/>
                <a:ea typeface="ＭＳ Ｐゴシック"/>
              </a:rPr>
              <a:t>A</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Specification B consists of precondition P</a:t>
            </a:r>
            <a:r>
              <a:rPr lang="en-US" sz="2100" b="0" strike="noStrike" spc="-1" baseline="-25000" dirty="0">
                <a:solidFill>
                  <a:srgbClr val="000000"/>
                </a:solidFill>
                <a:latin typeface="Calibri"/>
                <a:ea typeface="ＭＳ Ｐゴシック"/>
              </a:rPr>
              <a:t>B</a:t>
            </a:r>
            <a:r>
              <a:rPr lang="en-US" sz="2100" b="0" strike="noStrike" spc="-1" dirty="0">
                <a:solidFill>
                  <a:srgbClr val="000000"/>
                </a:solidFill>
                <a:latin typeface="Calibri"/>
                <a:ea typeface="ＭＳ Ｐゴシック"/>
              </a:rPr>
              <a:t> and </a:t>
            </a:r>
            <a:r>
              <a:rPr lang="en-US" sz="2100" b="0" strike="noStrike" spc="-1" dirty="0" err="1">
                <a:solidFill>
                  <a:srgbClr val="000000"/>
                </a:solidFill>
                <a:latin typeface="Calibri"/>
                <a:ea typeface="ＭＳ Ｐゴシック"/>
              </a:rPr>
              <a:t>postcondition</a:t>
            </a:r>
            <a:r>
              <a:rPr lang="en-US" sz="2100" b="0" strike="noStrike" spc="-1" dirty="0">
                <a:solidFill>
                  <a:srgbClr val="000000"/>
                </a:solidFill>
                <a:latin typeface="Calibri"/>
                <a:ea typeface="ＭＳ Ｐゴシック"/>
              </a:rPr>
              <a:t> Q</a:t>
            </a:r>
            <a:r>
              <a:rPr lang="en-US" sz="2100" b="0" strike="noStrike" spc="-1" baseline="-25000" dirty="0">
                <a:solidFill>
                  <a:srgbClr val="000000"/>
                </a:solidFill>
                <a:latin typeface="Calibri"/>
                <a:ea typeface="ＭＳ Ｐゴシック"/>
              </a:rPr>
              <a:t>B</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A is stronger than B if and only if</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P</a:t>
            </a:r>
            <a:r>
              <a:rPr lang="en-US" sz="1800" b="0" strike="noStrike" spc="-1" baseline="-25000" dirty="0">
                <a:solidFill>
                  <a:srgbClr val="000000"/>
                </a:solidFill>
                <a:latin typeface="Calibri"/>
                <a:ea typeface="ＭＳ Ｐゴシック"/>
              </a:rPr>
              <a:t>B</a:t>
            </a:r>
            <a:r>
              <a:rPr lang="en-US" sz="1800" b="0" strike="noStrike" spc="-1" dirty="0">
                <a:solidFill>
                  <a:srgbClr val="000000"/>
                </a:solidFill>
                <a:latin typeface="Calibri"/>
                <a:ea typeface="ＭＳ Ｐゴシック"/>
              </a:rPr>
              <a:t> is stronger than P</a:t>
            </a:r>
            <a:r>
              <a:rPr lang="en-US" sz="1800" b="0" strike="noStrike" spc="-1" baseline="-25000" dirty="0">
                <a:solidFill>
                  <a:srgbClr val="000000"/>
                </a:solidFill>
                <a:latin typeface="Calibri"/>
                <a:ea typeface="ＭＳ Ｐゴシック"/>
              </a:rPr>
              <a:t>A </a:t>
            </a:r>
            <a:r>
              <a:rPr lang="en-US" sz="1800" b="0" strike="noStrike" spc="-1" dirty="0">
                <a:solidFill>
                  <a:srgbClr val="000000"/>
                </a:solidFill>
                <a:latin typeface="Calibri"/>
                <a:ea typeface="ＭＳ Ｐゴシック"/>
              </a:rPr>
              <a:t>(this means, stronger specifications </a:t>
            </a:r>
            <a:r>
              <a:rPr lang="en-US" sz="1800" b="0" strike="noStrike" spc="-1" dirty="0">
                <a:solidFill>
                  <a:srgbClr val="FF0000"/>
                </a:solidFill>
                <a:latin typeface="Calibri"/>
                <a:ea typeface="ＭＳ Ｐゴシック"/>
              </a:rPr>
              <a:t>require</a:t>
            </a:r>
            <a:r>
              <a:rPr lang="en-US" sz="1800" b="0" strike="noStrike" spc="-1" dirty="0">
                <a:solidFill>
                  <a:srgbClr val="000000"/>
                </a:solidFill>
                <a:latin typeface="Calibri"/>
                <a:ea typeface="ＭＳ Ｐゴシック"/>
              </a:rPr>
              <a:t> less):</a:t>
            </a:r>
            <a:endParaRPr lang="en-US" sz="18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ea typeface="ＭＳ Ｐゴシック"/>
              </a:rPr>
              <a:t> P</a:t>
            </a:r>
            <a:r>
              <a:rPr lang="en-US" sz="1500" b="0" strike="noStrike" spc="-1" baseline="-25000" dirty="0">
                <a:solidFill>
                  <a:srgbClr val="000000"/>
                </a:solidFill>
                <a:latin typeface="Calibri"/>
                <a:ea typeface="ＭＳ Ｐゴシック"/>
              </a:rPr>
              <a:t>A</a:t>
            </a:r>
            <a:r>
              <a:rPr lang="en-US" sz="1500" b="0" strike="noStrike" spc="-1" dirty="0">
                <a:solidFill>
                  <a:srgbClr val="000000"/>
                </a:solidFill>
                <a:latin typeface="Calibri"/>
                <a:ea typeface="ＭＳ Ｐゴシック"/>
              </a:rPr>
              <a:t>   has  a weaker precondition</a:t>
            </a:r>
            <a:r>
              <a:rPr lang="en-US" sz="1500" b="0" strike="noStrike" spc="-1" baseline="-25000" dirty="0">
                <a:solidFill>
                  <a:srgbClr val="000000"/>
                </a:solidFill>
                <a:latin typeface="Calibri"/>
                <a:ea typeface="ＭＳ Ｐゴシック"/>
              </a:rPr>
              <a:t> </a:t>
            </a:r>
            <a:endParaRPr lang="en-US" sz="15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400" b="0" strike="noStrike" spc="-1" dirty="0">
                <a:solidFill>
                  <a:srgbClr val="000000"/>
                </a:solidFill>
                <a:latin typeface="Calibri"/>
                <a:ea typeface="ＭＳ Ｐゴシック"/>
              </a:rPr>
              <a:t>Requires less of client</a:t>
            </a:r>
            <a:endParaRPr lang="en-US" sz="14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ea typeface="ＭＳ Ｐゴシック"/>
              </a:rPr>
              <a:t>Preconditions are </a:t>
            </a:r>
            <a:r>
              <a:rPr lang="en-US" sz="1500" b="0" strike="noStrike" spc="-1" dirty="0">
                <a:solidFill>
                  <a:srgbClr val="FF0000"/>
                </a:solidFill>
                <a:latin typeface="Calibri"/>
                <a:ea typeface="ＭＳ Ｐゴシック"/>
              </a:rPr>
              <a:t>contravariant</a:t>
            </a:r>
            <a:endParaRPr lang="en-US" sz="15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Q</a:t>
            </a:r>
            <a:r>
              <a:rPr lang="en-US" sz="1800" b="0" strike="noStrike" spc="-1" baseline="-25000" dirty="0">
                <a:solidFill>
                  <a:srgbClr val="000000"/>
                </a:solidFill>
                <a:latin typeface="Calibri"/>
                <a:ea typeface="ＭＳ Ｐゴシック"/>
              </a:rPr>
              <a:t>A</a:t>
            </a:r>
            <a:r>
              <a:rPr lang="en-US" sz="1800" b="0" strike="noStrike" spc="-1" dirty="0">
                <a:solidFill>
                  <a:srgbClr val="000000"/>
                </a:solidFill>
                <a:latin typeface="Calibri"/>
                <a:ea typeface="ＭＳ Ｐゴシック"/>
              </a:rPr>
              <a:t> is stronger than Q</a:t>
            </a:r>
            <a:r>
              <a:rPr lang="en-US" sz="1800" b="0" strike="noStrike" spc="-1" baseline="-25000" dirty="0">
                <a:solidFill>
                  <a:srgbClr val="000000"/>
                </a:solidFill>
                <a:latin typeface="Calibri"/>
                <a:ea typeface="ＭＳ Ｐゴシック"/>
              </a:rPr>
              <a:t>B </a:t>
            </a:r>
            <a:r>
              <a:rPr lang="en-US" sz="1800" b="0" strike="noStrike" spc="-1" dirty="0">
                <a:solidFill>
                  <a:srgbClr val="000000"/>
                </a:solidFill>
                <a:latin typeface="Calibri"/>
                <a:ea typeface="ＭＳ Ｐゴシック"/>
              </a:rPr>
              <a:t>(stronger specifications </a:t>
            </a:r>
            <a:r>
              <a:rPr lang="en-US" sz="1800" b="0" strike="noStrike" spc="-1" dirty="0">
                <a:solidFill>
                  <a:srgbClr val="FF0000"/>
                </a:solidFill>
                <a:latin typeface="Calibri"/>
                <a:ea typeface="ＭＳ Ｐゴシック"/>
              </a:rPr>
              <a:t>promise</a:t>
            </a:r>
            <a:r>
              <a:rPr lang="en-US" sz="1800" b="0" strike="noStrike" spc="-1" dirty="0">
                <a:solidFill>
                  <a:srgbClr val="000000"/>
                </a:solidFill>
                <a:latin typeface="Calibri"/>
                <a:ea typeface="ＭＳ Ｐゴシック"/>
              </a:rPr>
              <a:t> more): </a:t>
            </a:r>
            <a:endParaRPr lang="en-US" sz="18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ea typeface="ＭＳ Ｐゴシック"/>
              </a:rPr>
              <a:t> Q</a:t>
            </a:r>
            <a:r>
              <a:rPr lang="en-US" sz="1500" b="0" strike="noStrike" spc="-1" baseline="-25000" dirty="0">
                <a:solidFill>
                  <a:srgbClr val="000000"/>
                </a:solidFill>
                <a:latin typeface="Calibri"/>
                <a:ea typeface="ＭＳ Ｐゴシック"/>
              </a:rPr>
              <a:t>A</a:t>
            </a:r>
            <a:r>
              <a:rPr lang="en-US" sz="1500" b="0" strike="noStrike" spc="-1" dirty="0">
                <a:solidFill>
                  <a:srgbClr val="000000"/>
                </a:solidFill>
                <a:latin typeface="Calibri"/>
                <a:ea typeface="ＭＳ Ｐゴシック"/>
              </a:rPr>
              <a:t>  has a stronger </a:t>
            </a:r>
            <a:r>
              <a:rPr lang="en-US" sz="1500" b="0" strike="noStrike" spc="-1" dirty="0" err="1">
                <a:solidFill>
                  <a:srgbClr val="000000"/>
                </a:solidFill>
                <a:latin typeface="Calibri"/>
                <a:ea typeface="ＭＳ Ｐゴシック"/>
              </a:rPr>
              <a:t>postcondition</a:t>
            </a:r>
            <a:endParaRPr lang="en-US" sz="15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ea typeface="ＭＳ Ｐゴシック"/>
              </a:rPr>
              <a:t>Promises more to client</a:t>
            </a:r>
            <a:endParaRPr lang="en-US" sz="15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ea typeface="ＭＳ Ｐゴシック"/>
              </a:rPr>
              <a:t>Postconditions are </a:t>
            </a:r>
            <a:r>
              <a:rPr lang="en-US" sz="1500" b="0" strike="noStrike" spc="-1" dirty="0">
                <a:solidFill>
                  <a:srgbClr val="FF0000"/>
                </a:solidFill>
                <a:latin typeface="Calibri"/>
                <a:ea typeface="ＭＳ Ｐゴシック"/>
              </a:rPr>
              <a:t>covariant</a:t>
            </a:r>
          </a:p>
          <a:p>
            <a:pPr marL="399960" lvl="1" indent="-171000">
              <a:spcBef>
                <a:spcPts val="374"/>
              </a:spcBef>
              <a:buClr>
                <a:srgbClr val="000000"/>
              </a:buClr>
              <a:buFont typeface="Arial"/>
              <a:buChar char="•"/>
            </a:pPr>
            <a:r>
              <a:rPr lang="en-US" sz="1600" spc="-1" dirty="0"/>
              <a:t>In other words, A is stronger than B if and only if P</a:t>
            </a:r>
            <a:r>
              <a:rPr lang="en-US" sz="1600" spc="-1" baseline="-25000" dirty="0"/>
              <a:t>B</a:t>
            </a:r>
            <a:r>
              <a:rPr lang="en-US" sz="1600" spc="-1" dirty="0"/>
              <a:t> =&gt; P</a:t>
            </a:r>
            <a:r>
              <a:rPr lang="en-US" sz="1600" spc="-1" baseline="-25000" dirty="0"/>
              <a:t>A</a:t>
            </a:r>
            <a:r>
              <a:rPr lang="en-US" sz="1600" spc="-1" dirty="0"/>
              <a:t> ^ Q</a:t>
            </a:r>
            <a:r>
              <a:rPr lang="en-US" sz="1600" spc="-1" baseline="-25000" dirty="0"/>
              <a:t>A</a:t>
            </a:r>
            <a:r>
              <a:rPr lang="en-US" sz="1600" spc="-1" dirty="0"/>
              <a:t> =&gt; Q</a:t>
            </a:r>
            <a:r>
              <a:rPr lang="en-US" sz="1600" spc="-1" baseline="-25000" dirty="0"/>
              <a:t>B</a:t>
            </a:r>
          </a:p>
          <a:p>
            <a:pPr marL="686160" lvl="2">
              <a:spcBef>
                <a:spcPts val="374"/>
              </a:spcBef>
              <a:buClr>
                <a:srgbClr val="000000"/>
              </a:buClr>
            </a:pPr>
            <a:endParaRPr lang="en-US" sz="1500" b="0" strike="noStrike" spc="-1" dirty="0">
              <a:solidFill>
                <a:srgbClr val="000000"/>
              </a:solidFill>
              <a:latin typeface="Calibri"/>
            </a:endParaRPr>
          </a:p>
          <a:p>
            <a:endParaRPr lang="en-US" sz="1500" b="0" strike="noStrike" spc="-1" dirty="0">
              <a:solidFill>
                <a:srgbClr val="000000"/>
              </a:solidFill>
              <a:latin typeface="Calibri"/>
            </a:endParaRPr>
          </a:p>
        </p:txBody>
      </p:sp>
      <p:sp>
        <p:nvSpPr>
          <p:cNvPr id="300" name="TextShape 3"/>
          <p:cNvSpPr txBox="1"/>
          <p:nvPr/>
        </p:nvSpPr>
        <p:spPr>
          <a:xfrm>
            <a:off x="6458040" y="6356520"/>
            <a:ext cx="2057040" cy="364680"/>
          </a:xfrm>
          <a:prstGeom prst="rect">
            <a:avLst/>
          </a:prstGeom>
          <a:noFill/>
          <a:ln>
            <a:noFill/>
          </a:ln>
        </p:spPr>
        <p:txBody>
          <a:bodyPr anchor="ctr"/>
          <a:lstStyle/>
          <a:p>
            <a:pPr algn="r">
              <a:lnSpc>
                <a:spcPct val="100000"/>
              </a:lnSpc>
            </a:pPr>
            <a:fld id="{8B607D26-448F-4712-B1A4-085F3AFEC2A6}" type="slidenum">
              <a:rPr lang="en-US" sz="1400" b="0" strike="noStrike" spc="-1">
                <a:solidFill>
                  <a:srgbClr val="8B8B8B"/>
                </a:solidFill>
                <a:latin typeface="Tahoma"/>
                <a:ea typeface="MS PGothic"/>
              </a:rPr>
              <a:t>61</a:t>
            </a:fld>
            <a:endParaRPr lang="en-US" sz="1400" b="0" strike="noStrike" spc="-1">
              <a:latin typeface="Times New Roman"/>
            </a:endParaRPr>
          </a:p>
        </p:txBody>
      </p:sp>
      <p:sp>
        <p:nvSpPr>
          <p:cNvPr id="30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n-US" sz="2475" spc="-1" dirty="0">
                <a:solidFill>
                  <a:srgbClr val="000000"/>
                </a:solidFill>
                <a:ea typeface="DejaVu Sans"/>
                <a:cs typeface="DejaVu Sans"/>
              </a:rPr>
              <a:t>Specification Strength</a:t>
            </a:r>
            <a:endParaRPr lang="en-US" dirty="0"/>
          </a:p>
        </p:txBody>
      </p:sp>
      <p:sp>
        <p:nvSpPr>
          <p:cNvPr id="3" name="Content Placeholder 2"/>
          <p:cNvSpPr>
            <a:spLocks noGrp="1"/>
          </p:cNvSpPr>
          <p:nvPr>
            <p:ph idx="1"/>
          </p:nvPr>
        </p:nvSpPr>
        <p:spPr/>
        <p:txBody>
          <a:bodyPr/>
          <a:lstStyle/>
          <a:p>
            <a:r>
              <a:rPr lang="en-US" spc="-1" dirty="0"/>
              <a:t>P</a:t>
            </a:r>
            <a:r>
              <a:rPr lang="en-US" spc="-1" baseline="-25000" dirty="0"/>
              <a:t>B</a:t>
            </a:r>
            <a:r>
              <a:rPr lang="en-US" spc="-1" dirty="0"/>
              <a:t> =&gt; P</a:t>
            </a:r>
            <a:r>
              <a:rPr lang="en-US" spc="-1" baseline="-25000" dirty="0"/>
              <a:t>A</a:t>
            </a:r>
            <a:r>
              <a:rPr lang="en-US" spc="-1" dirty="0"/>
              <a:t> ^ Q</a:t>
            </a:r>
            <a:r>
              <a:rPr lang="en-US" spc="-1" baseline="-25000" dirty="0"/>
              <a:t>A</a:t>
            </a:r>
            <a:r>
              <a:rPr lang="en-US" spc="-1" dirty="0"/>
              <a:t> =&gt; Q</a:t>
            </a:r>
            <a:r>
              <a:rPr lang="en-US" spc="-1" baseline="-25000" dirty="0"/>
              <a:t>B</a:t>
            </a:r>
            <a:r>
              <a:rPr lang="en-US" spc="-1" dirty="0"/>
              <a:t> is a necessary and sufficient condition, e.g.:</a:t>
            </a:r>
          </a:p>
          <a:p>
            <a:pPr lvl="1"/>
            <a:r>
              <a:rPr lang="en-US" dirty="0"/>
              <a:t>P</a:t>
            </a:r>
            <a:r>
              <a:rPr lang="en-US" baseline="-25000" dirty="0"/>
              <a:t>B</a:t>
            </a:r>
            <a:r>
              <a:rPr lang="en-US" dirty="0"/>
              <a:t> =&gt; P</a:t>
            </a:r>
            <a:r>
              <a:rPr lang="en-US" baseline="-25000" dirty="0"/>
              <a:t>A</a:t>
            </a:r>
            <a:r>
              <a:rPr lang="en-US" dirty="0"/>
              <a:t> and Q</a:t>
            </a:r>
            <a:r>
              <a:rPr lang="en-US" baseline="-25000" dirty="0"/>
              <a:t>A</a:t>
            </a:r>
            <a:r>
              <a:rPr lang="en-US" dirty="0"/>
              <a:t> = Q</a:t>
            </a:r>
            <a:r>
              <a:rPr lang="en-US" baseline="-25000" dirty="0"/>
              <a:t>B</a:t>
            </a:r>
            <a:r>
              <a:rPr lang="en-US" dirty="0"/>
              <a:t>, A is stronger than B</a:t>
            </a:r>
          </a:p>
          <a:p>
            <a:pPr lvl="1"/>
            <a:r>
              <a:rPr lang="en-US" dirty="0"/>
              <a:t>Q</a:t>
            </a:r>
            <a:r>
              <a:rPr lang="en-US" baseline="-25000" dirty="0"/>
              <a:t>A</a:t>
            </a:r>
            <a:r>
              <a:rPr lang="en-US" dirty="0"/>
              <a:t> =&gt; Q</a:t>
            </a:r>
            <a:r>
              <a:rPr lang="en-US" baseline="-25000" dirty="0"/>
              <a:t>B</a:t>
            </a:r>
            <a:r>
              <a:rPr lang="en-US" dirty="0"/>
              <a:t> and P</a:t>
            </a:r>
            <a:r>
              <a:rPr lang="en-US" baseline="-25000" dirty="0"/>
              <a:t>A</a:t>
            </a:r>
            <a:r>
              <a:rPr lang="en-US" dirty="0"/>
              <a:t> = P</a:t>
            </a:r>
            <a:r>
              <a:rPr lang="en-US" baseline="-25000" dirty="0"/>
              <a:t>B</a:t>
            </a:r>
            <a:r>
              <a:rPr lang="en-US" dirty="0"/>
              <a:t>, A is stronger than B</a:t>
            </a:r>
          </a:p>
          <a:p>
            <a:pPr lvl="1"/>
            <a:endParaRPr lang="en-US" dirty="0"/>
          </a:p>
          <a:p>
            <a:r>
              <a:rPr lang="en-US" dirty="0"/>
              <a:t>P</a:t>
            </a:r>
            <a:r>
              <a:rPr lang="en-US" baseline="-25000" dirty="0"/>
              <a:t>B</a:t>
            </a:r>
            <a:r>
              <a:rPr lang="en-US" dirty="0"/>
              <a:t> =&gt; P</a:t>
            </a:r>
            <a:r>
              <a:rPr lang="en-US" baseline="-25000" dirty="0"/>
              <a:t>A</a:t>
            </a:r>
            <a:r>
              <a:rPr lang="en-US" dirty="0"/>
              <a:t> and Q</a:t>
            </a:r>
            <a:r>
              <a:rPr lang="en-US" baseline="-25000" dirty="0"/>
              <a:t>B</a:t>
            </a:r>
            <a:r>
              <a:rPr lang="en-US" dirty="0"/>
              <a:t> =&gt; Q</a:t>
            </a:r>
            <a:r>
              <a:rPr lang="en-US" baseline="-25000" dirty="0"/>
              <a:t>A</a:t>
            </a:r>
            <a:r>
              <a:rPr lang="en-US" dirty="0"/>
              <a:t>, we can’t say which spec A or B is stronger</a:t>
            </a:r>
          </a:p>
          <a:p>
            <a:endParaRPr lang="en-US" dirty="0"/>
          </a:p>
          <a:p>
            <a:r>
              <a:rPr lang="en-US" dirty="0"/>
              <a:t>Some conditions are not related by implication (i.e., neither P =&gt; Q nor Q =&gt; P), similarly some specifications are not related by the “stronger than” relationship.</a:t>
            </a:r>
          </a:p>
          <a:p>
            <a:pPr lvl="1"/>
            <a:endParaRPr lang="en-US" dirty="0"/>
          </a:p>
        </p:txBody>
      </p:sp>
    </p:spTree>
    <p:extLst>
      <p:ext uri="{BB962C8B-B14F-4D97-AF65-F5344CB8AC3E}">
        <p14:creationId xmlns:p14="http://schemas.microsoft.com/office/powerpoint/2010/main" val="2749919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Exercise: Order by Strength</a:t>
            </a:r>
            <a:endParaRPr lang="en-US" sz="3300" b="0" strike="noStrike" spc="-1">
              <a:solidFill>
                <a:srgbClr val="000000"/>
              </a:solidFill>
              <a:latin typeface="Tahoma"/>
            </a:endParaRPr>
          </a:p>
        </p:txBody>
      </p:sp>
      <p:sp>
        <p:nvSpPr>
          <p:cNvPr id="303"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Spec A: 	</a:t>
            </a:r>
            <a:r>
              <a:rPr lang="en-US" sz="2100" b="0" u="sng" strike="noStrike" spc="-1" dirty="0">
                <a:solidFill>
                  <a:srgbClr val="000000"/>
                </a:solidFill>
                <a:uFillTx/>
                <a:latin typeface="Calibri"/>
              </a:rPr>
              <a:t>requires</a:t>
            </a:r>
            <a:r>
              <a:rPr lang="en-US" sz="2100" b="0" strike="noStrike" spc="-1" dirty="0">
                <a:solidFill>
                  <a:srgbClr val="000000"/>
                </a:solidFill>
                <a:latin typeface="Calibri"/>
              </a:rPr>
              <a:t>: a non-negative int argument</a:t>
            </a:r>
          </a:p>
          <a:p>
            <a:pPr>
              <a:lnSpc>
                <a:spcPct val="100000"/>
              </a:lnSpc>
              <a:spcBef>
                <a:spcPts val="751"/>
              </a:spcBef>
            </a:pPr>
            <a:r>
              <a:rPr lang="en-US" sz="2100" b="0" strike="noStrike" spc="-1" dirty="0">
                <a:solidFill>
                  <a:srgbClr val="000000"/>
                </a:solidFill>
                <a:latin typeface="Calibri"/>
              </a:rPr>
              <a:t>              	</a:t>
            </a:r>
            <a:r>
              <a:rPr lang="en-US" sz="2100" b="0" u="sng" strike="noStrike" spc="-1" dirty="0">
                <a:solidFill>
                  <a:srgbClr val="000000"/>
                </a:solidFill>
                <a:uFillTx/>
                <a:latin typeface="Calibri"/>
              </a:rPr>
              <a:t>returns</a:t>
            </a:r>
            <a:r>
              <a:rPr lang="en-US" sz="2100" b="0" strike="noStrike" spc="-1" dirty="0">
                <a:solidFill>
                  <a:srgbClr val="000000"/>
                </a:solidFill>
                <a:latin typeface="Calibri"/>
              </a:rPr>
              <a:t>: an int in [1..10]</a:t>
            </a:r>
          </a:p>
          <a:p>
            <a:pPr>
              <a:lnSpc>
                <a:spcPct val="100000"/>
              </a:lnSpc>
              <a:spcBef>
                <a:spcPts val="751"/>
              </a:spcBef>
            </a:pPr>
            <a:r>
              <a:rPr lang="en-US" sz="2100" b="0" strike="noStrike" spc="-1" dirty="0">
                <a:solidFill>
                  <a:srgbClr val="000000"/>
                </a:solidFill>
                <a:latin typeface="Calibri"/>
              </a:rPr>
              <a:t>Spec B: 	</a:t>
            </a:r>
            <a:r>
              <a:rPr lang="en-US" sz="2100" b="0" u="sng" strike="noStrike" spc="-1" dirty="0">
                <a:solidFill>
                  <a:srgbClr val="000000"/>
                </a:solidFill>
                <a:uFillTx/>
                <a:latin typeface="Calibri"/>
              </a:rPr>
              <a:t>requires</a:t>
            </a:r>
            <a:r>
              <a:rPr lang="en-US" sz="2100" b="0" strike="noStrike" spc="-1" dirty="0">
                <a:solidFill>
                  <a:srgbClr val="000000"/>
                </a:solidFill>
                <a:latin typeface="Calibri"/>
              </a:rPr>
              <a:t>: int argument</a:t>
            </a:r>
          </a:p>
          <a:p>
            <a:pPr>
              <a:lnSpc>
                <a:spcPct val="100000"/>
              </a:lnSpc>
              <a:spcBef>
                <a:spcPts val="751"/>
              </a:spcBef>
            </a:pPr>
            <a:r>
              <a:rPr lang="en-US" sz="2100" b="0" strike="noStrike" spc="-1" dirty="0">
                <a:solidFill>
                  <a:srgbClr val="000000"/>
                </a:solidFill>
                <a:latin typeface="Calibri"/>
              </a:rPr>
              <a:t>              	</a:t>
            </a:r>
            <a:r>
              <a:rPr lang="en-US" sz="2100" b="0" u="sng" strike="noStrike" spc="-1" dirty="0">
                <a:solidFill>
                  <a:srgbClr val="000000"/>
                </a:solidFill>
                <a:uFillTx/>
                <a:latin typeface="Calibri"/>
              </a:rPr>
              <a:t>returns</a:t>
            </a:r>
            <a:r>
              <a:rPr lang="en-US" sz="2100" b="0" strike="noStrike" spc="-1" dirty="0">
                <a:solidFill>
                  <a:srgbClr val="000000"/>
                </a:solidFill>
                <a:latin typeface="Calibri"/>
              </a:rPr>
              <a:t>: an int in [2..5]</a:t>
            </a:r>
          </a:p>
          <a:p>
            <a:pPr>
              <a:lnSpc>
                <a:spcPct val="100000"/>
              </a:lnSpc>
              <a:spcBef>
                <a:spcPts val="751"/>
              </a:spcBef>
            </a:pPr>
            <a:r>
              <a:rPr lang="en-US" sz="2100" b="0" strike="noStrike" spc="-1" dirty="0">
                <a:solidFill>
                  <a:srgbClr val="000000"/>
                </a:solidFill>
                <a:latin typeface="Calibri"/>
              </a:rPr>
              <a:t>Spec C: 	</a:t>
            </a:r>
            <a:r>
              <a:rPr lang="en-US" sz="2100" b="0" u="sng" strike="noStrike" spc="-1" dirty="0">
                <a:solidFill>
                  <a:srgbClr val="000000"/>
                </a:solidFill>
                <a:uFillTx/>
                <a:latin typeface="Calibri"/>
              </a:rPr>
              <a:t>requires:</a:t>
            </a:r>
            <a:r>
              <a:rPr lang="en-US" sz="2100" b="0" strike="noStrike" spc="-1" dirty="0">
                <a:solidFill>
                  <a:srgbClr val="000000"/>
                </a:solidFill>
                <a:latin typeface="Calibri"/>
              </a:rPr>
              <a:t> true</a:t>
            </a:r>
          </a:p>
          <a:p>
            <a:pPr>
              <a:lnSpc>
                <a:spcPct val="100000"/>
              </a:lnSpc>
              <a:spcBef>
                <a:spcPts val="751"/>
              </a:spcBef>
            </a:pPr>
            <a:r>
              <a:rPr lang="en-US" sz="2100" spc="-1" dirty="0">
                <a:solidFill>
                  <a:srgbClr val="000000"/>
                </a:solidFill>
                <a:latin typeface="Calibri"/>
              </a:rPr>
              <a:t>	</a:t>
            </a:r>
            <a:r>
              <a:rPr lang="en-US" sz="2100" b="0" u="sng" strike="noStrike" spc="-1" dirty="0">
                <a:solidFill>
                  <a:srgbClr val="000000"/>
                </a:solidFill>
                <a:uFillTx/>
                <a:latin typeface="Calibri"/>
              </a:rPr>
              <a:t>returns</a:t>
            </a:r>
            <a:r>
              <a:rPr lang="en-US" sz="2100" b="0" strike="noStrike" spc="-1" dirty="0">
                <a:solidFill>
                  <a:srgbClr val="000000"/>
                </a:solidFill>
                <a:latin typeface="Calibri"/>
              </a:rPr>
              <a:t>: an int in [2..5] </a:t>
            </a:r>
          </a:p>
          <a:p>
            <a:pPr>
              <a:lnSpc>
                <a:spcPct val="100000"/>
              </a:lnSpc>
              <a:spcBef>
                <a:spcPts val="751"/>
              </a:spcBef>
            </a:pPr>
            <a:r>
              <a:rPr lang="en-US" sz="2100" b="0" strike="noStrike" spc="-1" dirty="0">
                <a:solidFill>
                  <a:srgbClr val="000000"/>
                </a:solidFill>
                <a:latin typeface="Calibri"/>
              </a:rPr>
              <a:t>Spec D: 	</a:t>
            </a:r>
            <a:r>
              <a:rPr lang="en-US" sz="2100" b="0" u="sng" strike="noStrike" spc="-1" dirty="0">
                <a:solidFill>
                  <a:srgbClr val="000000"/>
                </a:solidFill>
                <a:uFillTx/>
                <a:latin typeface="Calibri"/>
              </a:rPr>
              <a:t>requires</a:t>
            </a:r>
            <a:r>
              <a:rPr lang="en-US" sz="2100" b="0" strike="noStrike" spc="-1" dirty="0">
                <a:solidFill>
                  <a:srgbClr val="000000"/>
                </a:solidFill>
                <a:latin typeface="Calibri"/>
              </a:rPr>
              <a:t>: an int in [1..10]</a:t>
            </a:r>
          </a:p>
          <a:p>
            <a:pPr>
              <a:lnSpc>
                <a:spcPct val="100000"/>
              </a:lnSpc>
              <a:spcBef>
                <a:spcPts val="751"/>
              </a:spcBef>
            </a:pPr>
            <a:r>
              <a:rPr lang="en-US" sz="2100" b="0" strike="noStrike" spc="-1" dirty="0">
                <a:solidFill>
                  <a:srgbClr val="000000"/>
                </a:solidFill>
                <a:latin typeface="Calibri"/>
              </a:rPr>
              <a:t>              	</a:t>
            </a:r>
            <a:r>
              <a:rPr lang="en-US" sz="2100" b="0" u="sng" strike="noStrike" spc="-1" dirty="0">
                <a:solidFill>
                  <a:srgbClr val="000000"/>
                </a:solidFill>
                <a:uFillTx/>
                <a:latin typeface="Calibri"/>
              </a:rPr>
              <a:t>returns</a:t>
            </a:r>
            <a:r>
              <a:rPr lang="en-US" sz="2100" b="0" strike="noStrike" spc="-1" dirty="0">
                <a:solidFill>
                  <a:srgbClr val="000000"/>
                </a:solidFill>
                <a:latin typeface="Calibri"/>
              </a:rPr>
              <a:t>: an int in [1..20] </a:t>
            </a:r>
          </a:p>
        </p:txBody>
      </p:sp>
      <p:sp>
        <p:nvSpPr>
          <p:cNvPr id="30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05" name="TextShape 4"/>
          <p:cNvSpPr txBox="1"/>
          <p:nvPr/>
        </p:nvSpPr>
        <p:spPr>
          <a:xfrm>
            <a:off x="6458040" y="6356520"/>
            <a:ext cx="2057040" cy="364680"/>
          </a:xfrm>
          <a:prstGeom prst="rect">
            <a:avLst/>
          </a:prstGeom>
          <a:noFill/>
          <a:ln>
            <a:noFill/>
          </a:ln>
        </p:spPr>
        <p:txBody>
          <a:bodyPr anchor="ctr"/>
          <a:lstStyle/>
          <a:p>
            <a:pPr algn="r">
              <a:lnSpc>
                <a:spcPct val="100000"/>
              </a:lnSpc>
            </a:pPr>
            <a:fld id="{AC788E3F-C79A-4431-89E7-9C0520F94B03}" type="slidenum">
              <a:rPr lang="en-US" sz="1400" b="0" strike="noStrike" spc="-1">
                <a:solidFill>
                  <a:srgbClr val="8B8B8B"/>
                </a:solidFill>
                <a:latin typeface="Tahoma"/>
                <a:ea typeface="MS PGothic"/>
              </a:rPr>
              <a:t>63</a:t>
            </a:fld>
            <a:endParaRPr lang="en-US" sz="1400" b="0" strike="noStrike" spc="-1">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Substitutability</a:t>
            </a:r>
            <a:endParaRPr lang="en-US" sz="3300" b="0" strike="noStrike" spc="-1">
              <a:solidFill>
                <a:srgbClr val="000000"/>
              </a:solidFill>
              <a:latin typeface="Tahoma"/>
            </a:endParaRPr>
          </a:p>
        </p:txBody>
      </p:sp>
      <p:sp>
        <p:nvSpPr>
          <p:cNvPr id="30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Sometimes we use a method where another one is expected. Where?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X </a:t>
            </a:r>
            <a:r>
              <a:rPr lang="en-US" sz="1800" b="0" strike="noStrike" spc="-1" dirty="0" err="1">
                <a:solidFill>
                  <a:srgbClr val="000000"/>
                </a:solidFill>
                <a:latin typeface="Calibri"/>
              </a:rPr>
              <a:t>x</a:t>
            </a:r>
            <a:r>
              <a:rPr lang="en-US" sz="1800" b="0" strike="noStrike" spc="-1" dirty="0">
                <a:solidFill>
                  <a:srgbClr val="000000"/>
                </a:solidFill>
                <a:latin typeface="Calibri"/>
              </a:rPr>
              <a:t>; … </a:t>
            </a:r>
            <a:r>
              <a:rPr lang="en-US" sz="1800" b="0" strike="noStrike" spc="-1" dirty="0" err="1">
                <a:solidFill>
                  <a:srgbClr val="000000"/>
                </a:solidFill>
                <a:latin typeface="Calibri"/>
              </a:rPr>
              <a:t>x.m</a:t>
            </a:r>
            <a:r>
              <a:rPr lang="en-US" sz="18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 subclass of X, e.g. Y, may have its own implementation of m, </a:t>
            </a:r>
            <a:r>
              <a:rPr lang="en-US" sz="1800" b="0" strike="noStrike" spc="-1" dirty="0" err="1">
                <a:solidFill>
                  <a:srgbClr val="000000"/>
                </a:solidFill>
                <a:latin typeface="Calibri"/>
              </a:rPr>
              <a:t>Y.m</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 order for </a:t>
            </a:r>
            <a:r>
              <a:rPr lang="en-US" sz="1800" b="0" strike="noStrike" spc="-1" dirty="0" err="1">
                <a:solidFill>
                  <a:srgbClr val="000000"/>
                </a:solidFill>
                <a:latin typeface="Calibri"/>
              </a:rPr>
              <a:t>Y.m</a:t>
            </a:r>
            <a:r>
              <a:rPr lang="en-US" sz="1800" b="0" strike="noStrike" spc="-1" dirty="0">
                <a:solidFill>
                  <a:srgbClr val="000000"/>
                </a:solidFill>
                <a:latin typeface="Calibri"/>
              </a:rPr>
              <a:t>() to work correctly where </a:t>
            </a:r>
            <a:r>
              <a:rPr lang="en-US" sz="1800" b="0" strike="noStrike" spc="-1" dirty="0" err="1">
                <a:solidFill>
                  <a:srgbClr val="000000"/>
                </a:solidFill>
                <a:latin typeface="Calibri"/>
              </a:rPr>
              <a:t>X.m</a:t>
            </a:r>
            <a:r>
              <a:rPr lang="en-US" sz="1800" b="0" strike="noStrike" spc="-1" dirty="0">
                <a:solidFill>
                  <a:srgbClr val="000000"/>
                </a:solidFill>
                <a:latin typeface="Calibri"/>
              </a:rPr>
              <a:t>() was expected, </a:t>
            </a:r>
            <a:r>
              <a:rPr lang="en-US" sz="1800" b="0" strike="noStrike" spc="-1" dirty="0">
                <a:solidFill>
                  <a:srgbClr val="FF0000"/>
                </a:solidFill>
                <a:latin typeface="Calibri"/>
              </a:rPr>
              <a:t>the spec of </a:t>
            </a:r>
            <a:r>
              <a:rPr lang="en-US" sz="1800" b="0" strike="noStrike" spc="-1" dirty="0" err="1">
                <a:solidFill>
                  <a:srgbClr val="FF0000"/>
                </a:solidFill>
                <a:latin typeface="Calibri"/>
              </a:rPr>
              <a:t>Y.m</a:t>
            </a:r>
            <a:r>
              <a:rPr lang="en-US" sz="1800" b="0" strike="noStrike" spc="-1" dirty="0">
                <a:solidFill>
                  <a:srgbClr val="FF0000"/>
                </a:solidFill>
                <a:latin typeface="Calibri"/>
              </a:rPr>
              <a:t>() must be stronger than the spec of </a:t>
            </a:r>
            <a:r>
              <a:rPr lang="en-US" sz="1800" b="0" strike="noStrike" spc="-1" dirty="0" err="1">
                <a:solidFill>
                  <a:srgbClr val="FF0000"/>
                </a:solidFill>
                <a:latin typeface="Calibri"/>
              </a:rPr>
              <a:t>X.m</a:t>
            </a:r>
            <a:r>
              <a:rPr lang="en-US" sz="1800" b="0" strike="noStrike" spc="-1" dirty="0">
                <a:solidFill>
                  <a:srgbClr val="FF0000"/>
                </a:solidFill>
                <a:latin typeface="Calibri"/>
              </a:rPr>
              <a:t>()</a:t>
            </a:r>
            <a:r>
              <a:rPr lang="en-US" sz="1800" b="0" strike="noStrike" spc="-1" dirty="0">
                <a:solidFill>
                  <a:srgbClr val="000000"/>
                </a:solidFill>
                <a:latin typeface="Calibri"/>
              </a:rPr>
              <a:t>!  </a:t>
            </a:r>
          </a:p>
          <a:p>
            <a:pPr marL="171360" indent="-171000">
              <a:lnSpc>
                <a:spcPct val="90000"/>
              </a:lnSpc>
              <a:spcBef>
                <a:spcPts val="751"/>
              </a:spcBef>
              <a:buClr>
                <a:srgbClr val="000000"/>
              </a:buClr>
              <a:buFont typeface="Arial"/>
              <a:buChar char="•"/>
            </a:pPr>
            <a:r>
              <a:rPr lang="en-US" sz="2100" b="0" strike="noStrike" spc="-1" dirty="0" err="1">
                <a:solidFill>
                  <a:srgbClr val="000000"/>
                </a:solidFill>
                <a:latin typeface="Calibri"/>
              </a:rPr>
              <a:t>Liskov</a:t>
            </a:r>
            <a:r>
              <a:rPr lang="en-US" sz="2100" b="0" strike="noStrike" spc="-1" dirty="0">
                <a:solidFill>
                  <a:srgbClr val="000000"/>
                </a:solidFill>
                <a:latin typeface="Calibri"/>
              </a:rPr>
              <a:t> Principle of Substitutability</a:t>
            </a:r>
          </a:p>
          <a:p>
            <a:pPr marL="514440" lvl="1" indent="-171000">
              <a:lnSpc>
                <a:spcPct val="100000"/>
              </a:lnSpc>
              <a:spcBef>
                <a:spcPts val="374"/>
              </a:spcBef>
              <a:buClr>
                <a:srgbClr val="000000"/>
              </a:buClr>
              <a:buFont typeface="Arial"/>
              <a:buChar char="•"/>
            </a:pPr>
            <a:r>
              <a:rPr lang="en-US" sz="1800" b="0" u="sng" strike="noStrike" spc="-1" dirty="0">
                <a:solidFill>
                  <a:srgbClr val="000000"/>
                </a:solidFill>
                <a:uFillTx/>
                <a:latin typeface="Calibri"/>
              </a:rPr>
              <a:t>An object with a stronger specification can be substituted for an object with a weaker one without altering desirable properties like correctness, tasks performed, etc.</a:t>
            </a:r>
            <a:endParaRPr lang="en-US" sz="1800" b="0" strike="noStrike" spc="-1" dirty="0">
              <a:solidFill>
                <a:srgbClr val="000000"/>
              </a:solidFill>
              <a:latin typeface="Calibri"/>
            </a:endParaRPr>
          </a:p>
          <a:p>
            <a:endParaRPr lang="en-US" sz="1800" b="0" strike="noStrike" spc="-1" dirty="0">
              <a:solidFill>
                <a:srgbClr val="000000"/>
              </a:solidFill>
              <a:latin typeface="Calibri"/>
            </a:endParaRPr>
          </a:p>
        </p:txBody>
      </p:sp>
      <p:sp>
        <p:nvSpPr>
          <p:cNvPr id="30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09" name="TextShape 4"/>
          <p:cNvSpPr txBox="1"/>
          <p:nvPr/>
        </p:nvSpPr>
        <p:spPr>
          <a:xfrm>
            <a:off x="6458040" y="6356520"/>
            <a:ext cx="2057040" cy="364680"/>
          </a:xfrm>
          <a:prstGeom prst="rect">
            <a:avLst/>
          </a:prstGeom>
          <a:noFill/>
          <a:ln>
            <a:noFill/>
          </a:ln>
        </p:spPr>
        <p:txBody>
          <a:bodyPr anchor="ctr"/>
          <a:lstStyle/>
          <a:p>
            <a:pPr algn="r">
              <a:lnSpc>
                <a:spcPct val="100000"/>
              </a:lnSpc>
            </a:pPr>
            <a:fld id="{BE69A44D-57ED-4C6E-8124-502C2CBA4D67}" type="slidenum">
              <a:rPr lang="en-US" sz="1400" b="0" strike="noStrike" spc="-1">
                <a:solidFill>
                  <a:srgbClr val="8B8B8B"/>
                </a:solidFill>
                <a:latin typeface="Tahoma"/>
                <a:ea typeface="MS PGothic"/>
              </a:rPr>
              <a:t>64</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307">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Benefits of Specifications</a:t>
            </a:r>
            <a:endParaRPr lang="en-US" sz="3300" b="0" strike="noStrike" spc="-1">
              <a:solidFill>
                <a:srgbClr val="000000"/>
              </a:solidFill>
              <a:latin typeface="Tahoma"/>
            </a:endParaRPr>
          </a:p>
        </p:txBody>
      </p:sp>
      <p:sp>
        <p:nvSpPr>
          <p:cNvPr id="11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Promote abstraction…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Client relies on description in specification, no need to know the implementation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Method must support specification, but its implementation is free otherwise!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Method and client code can be built </a:t>
            </a:r>
            <a:r>
              <a:rPr lang="en-US" sz="1800" b="0" strike="noStrike" spc="-1" dirty="0">
                <a:solidFill>
                  <a:srgbClr val="FF0000"/>
                </a:solidFill>
                <a:latin typeface="Calibri"/>
              </a:rPr>
              <a:t>simultaneously</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Enables reasoning about correctness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“Does code do the right thing?” means “Does code conform to its specification?”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Confirmed by testing and </a:t>
            </a:r>
            <a:r>
              <a:rPr lang="en-US" sz="1800" b="0" strike="noStrike" spc="-1" dirty="0">
                <a:solidFill>
                  <a:srgbClr val="FF0000"/>
                </a:solidFill>
                <a:latin typeface="Calibri"/>
              </a:rPr>
              <a:t>verification</a:t>
            </a:r>
          </a:p>
          <a:p>
            <a:pPr marL="971640" lvl="2" indent="-171000">
              <a:spcBef>
                <a:spcPts val="374"/>
              </a:spcBef>
              <a:buClr>
                <a:srgbClr val="000000"/>
              </a:buClr>
              <a:buFont typeface="Arial"/>
              <a:buChar char="•"/>
            </a:pPr>
            <a:r>
              <a:rPr lang="en-US" spc="-1" dirty="0">
                <a:latin typeface="Calibri"/>
              </a:rPr>
              <a:t>Reasoning about the code</a:t>
            </a:r>
            <a:endParaRPr lang="en-US" b="0" strike="noStrike" spc="-1" dirty="0">
              <a:latin typeface="Calibri"/>
            </a:endParaRPr>
          </a:p>
          <a:p>
            <a:pPr>
              <a:lnSpc>
                <a:spcPct val="90000"/>
              </a:lnSpc>
              <a:spcBef>
                <a:spcPts val="751"/>
              </a:spcBef>
            </a:pPr>
            <a:endParaRPr lang="en-US" sz="1800" b="0" strike="noStrike" spc="-1" dirty="0">
              <a:solidFill>
                <a:srgbClr val="000000"/>
              </a:solidFill>
              <a:latin typeface="Calibri"/>
            </a:endParaRPr>
          </a:p>
        </p:txBody>
      </p:sp>
      <p:sp>
        <p:nvSpPr>
          <p:cNvPr id="118" name="TextShape 3"/>
          <p:cNvSpPr txBox="1"/>
          <p:nvPr/>
        </p:nvSpPr>
        <p:spPr>
          <a:xfrm>
            <a:off x="6458040" y="6356520"/>
            <a:ext cx="2057040" cy="364680"/>
          </a:xfrm>
          <a:prstGeom prst="rect">
            <a:avLst/>
          </a:prstGeom>
          <a:noFill/>
          <a:ln>
            <a:noFill/>
          </a:ln>
        </p:spPr>
        <p:txBody>
          <a:bodyPr anchor="ctr"/>
          <a:lstStyle/>
          <a:p>
            <a:pPr algn="r">
              <a:lnSpc>
                <a:spcPct val="100000"/>
              </a:lnSpc>
            </a:pPr>
            <a:fld id="{71975385-5D63-4B02-81E8-03BDBB65BD64}" type="slidenum">
              <a:rPr lang="en-US" sz="1400" b="0" strike="noStrike" spc="-1">
                <a:solidFill>
                  <a:srgbClr val="8B8B8B"/>
                </a:solidFill>
                <a:latin typeface="Tahoma"/>
                <a:ea typeface="MS PGothic"/>
              </a:rPr>
              <a:t>7</a:t>
            </a:fld>
            <a:endParaRPr lang="en-US" sz="1400" b="0" strike="noStrike" spc="-1">
              <a:latin typeface="Times New Roman"/>
            </a:endParaRPr>
          </a:p>
        </p:txBody>
      </p:sp>
      <p:sp>
        <p:nvSpPr>
          <p:cNvPr id="119"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Why Not Just Read Code?</a:t>
            </a:r>
            <a:endParaRPr lang="en-US" sz="3300" b="0" strike="noStrike" spc="-1">
              <a:solidFill>
                <a:srgbClr val="000000"/>
              </a:solidFill>
              <a:latin typeface="Tahoma"/>
            </a:endParaRPr>
          </a:p>
        </p:txBody>
      </p:sp>
      <p:sp>
        <p:nvSpPr>
          <p:cNvPr id="121" name="TextShape 2"/>
          <p:cNvSpPr txBox="1"/>
          <p:nvPr/>
        </p:nvSpPr>
        <p:spPr>
          <a:xfrm>
            <a:off x="628560" y="1825560"/>
            <a:ext cx="7886520" cy="4350960"/>
          </a:xfrm>
          <a:prstGeom prst="rect">
            <a:avLst/>
          </a:prstGeom>
          <a:noFill/>
          <a:ln>
            <a:noFill/>
          </a:ln>
        </p:spPr>
        <p:txBody>
          <a:bodyPr>
            <a:normAutofit fontScale="92500" lnSpcReduction="20000"/>
          </a:bodyPr>
          <a:lstStyle/>
          <a:p>
            <a:pPr>
              <a:lnSpc>
                <a:spcPct val="80000"/>
              </a:lnSpc>
              <a:spcBef>
                <a:spcPts val="751"/>
              </a:spcBef>
            </a:pPr>
            <a:r>
              <a:rPr lang="en-US" sz="2400" b="1" strike="noStrike" spc="-1">
                <a:solidFill>
                  <a:srgbClr val="000000"/>
                </a:solidFill>
                <a:latin typeface="Courier New"/>
              </a:rPr>
              <a:t>boolean sub(List&lt;T&gt; src, List&lt;T&gt; part)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int part_index = 0;</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for (Object o : src)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if (o.equals(part.get(part_index)))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part_index++;</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if (part_index == part.size())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return true;</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 else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part_index = 0;</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return false;</a:t>
            </a:r>
            <a:endParaRPr lang="en-US" sz="2400" b="0" strike="noStrike" spc="-1">
              <a:solidFill>
                <a:srgbClr val="000000"/>
              </a:solidFill>
              <a:latin typeface="Calibri"/>
            </a:endParaRPr>
          </a:p>
          <a:p>
            <a:pPr>
              <a:lnSpc>
                <a:spcPct val="8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80000"/>
              </a:lnSpc>
              <a:spcBef>
                <a:spcPts val="751"/>
              </a:spcBef>
            </a:pPr>
            <a:endParaRPr lang="en-US" sz="2400" b="0" strike="noStrike" spc="-1">
              <a:solidFill>
                <a:srgbClr val="000000"/>
              </a:solidFill>
              <a:latin typeface="Calibri"/>
            </a:endParaRPr>
          </a:p>
        </p:txBody>
      </p:sp>
      <p:sp>
        <p:nvSpPr>
          <p:cNvPr id="122" name="TextShape 3"/>
          <p:cNvSpPr txBox="1"/>
          <p:nvPr/>
        </p:nvSpPr>
        <p:spPr>
          <a:xfrm>
            <a:off x="457200" y="6400800"/>
            <a:ext cx="62481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3" name="TextShape 4"/>
          <p:cNvSpPr txBox="1"/>
          <p:nvPr/>
        </p:nvSpPr>
        <p:spPr>
          <a:xfrm>
            <a:off x="6458040" y="6356520"/>
            <a:ext cx="2057040" cy="364680"/>
          </a:xfrm>
          <a:prstGeom prst="rect">
            <a:avLst/>
          </a:prstGeom>
          <a:noFill/>
          <a:ln>
            <a:noFill/>
          </a:ln>
        </p:spPr>
        <p:txBody>
          <a:bodyPr anchor="ctr"/>
          <a:lstStyle/>
          <a:p>
            <a:pPr algn="r">
              <a:lnSpc>
                <a:spcPct val="100000"/>
              </a:lnSpc>
            </a:pPr>
            <a:fld id="{8F296C0E-FFCF-4997-8253-7A3BD2F52C08}" type="slidenum">
              <a:rPr lang="en-US" sz="1400" b="0" strike="noStrike" spc="-1">
                <a:solidFill>
                  <a:srgbClr val="8B8B8B"/>
                </a:solidFill>
                <a:latin typeface="Tahoma"/>
                <a:ea typeface="MS PGothic"/>
              </a:rPr>
              <a:t>8</a:t>
            </a:fld>
            <a:endParaRPr lang="en-US" sz="1400" b="0" strike="noStrike" spc="-1">
              <a:latin typeface="Times New Roman"/>
            </a:endParaRPr>
          </a:p>
        </p:txBody>
      </p:sp>
      <p:pic>
        <p:nvPicPr>
          <p:cNvPr id="124" name="Picture 123"/>
          <p:cNvPicPr/>
          <p:nvPr/>
        </p:nvPicPr>
        <p:blipFill>
          <a:blip r:embed="rId3"/>
          <a:stretch/>
        </p:blipFill>
        <p:spPr>
          <a:xfrm>
            <a:off x="7223760" y="91440"/>
            <a:ext cx="1828800" cy="198432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So, Why Not Just Read Code?</a:t>
            </a:r>
            <a:endParaRPr lang="en-US" sz="3300" b="0" strike="noStrike" spc="-1">
              <a:solidFill>
                <a:srgbClr val="000000"/>
              </a:solidFill>
              <a:latin typeface="Tahoma"/>
            </a:endParaRPr>
          </a:p>
        </p:txBody>
      </p:sp>
      <p:sp>
        <p:nvSpPr>
          <p:cNvPr id="126" name="TextShape 2"/>
          <p:cNvSpPr txBox="1"/>
          <p:nvPr/>
        </p:nvSpPr>
        <p:spPr>
          <a:xfrm>
            <a:off x="628560" y="160204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Code is complicated</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Gives a lot more detail than client needs</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Understanding code is a cognitive burden</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Big code is very difficult to understand</a:t>
            </a:r>
            <a:endParaRPr lang="en-US" sz="1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Code is ambiguous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Often unclear what is </a:t>
            </a:r>
            <a:r>
              <a:rPr lang="en-US" sz="1800" b="0" strike="noStrike" spc="-1" dirty="0">
                <a:solidFill>
                  <a:srgbClr val="FF0000"/>
                </a:solidFill>
                <a:latin typeface="Calibri"/>
                <a:ea typeface="ＭＳ Ｐゴシック"/>
              </a:rPr>
              <a:t>essential</a:t>
            </a:r>
            <a:r>
              <a:rPr lang="en-US" sz="1800" b="0" strike="noStrike" spc="-1" dirty="0">
                <a:solidFill>
                  <a:srgbClr val="000000"/>
                </a:solidFill>
                <a:latin typeface="Calibri"/>
                <a:ea typeface="ＭＳ Ｐゴシック"/>
              </a:rPr>
              <a:t> and what is </a:t>
            </a:r>
            <a:r>
              <a:rPr lang="en-US" sz="1800" b="0" strike="noStrike" spc="-1" dirty="0">
                <a:solidFill>
                  <a:srgbClr val="FF0000"/>
                </a:solidFill>
                <a:latin typeface="Calibri"/>
                <a:ea typeface="ＭＳ Ｐゴシック"/>
              </a:rPr>
              <a:t>incidental </a:t>
            </a:r>
          </a:p>
          <a:p>
            <a:pPr marL="971640" lvl="2" indent="-171000">
              <a:spcBef>
                <a:spcPts val="374"/>
              </a:spcBef>
              <a:buClr>
                <a:srgbClr val="000000"/>
              </a:buClr>
              <a:buFont typeface="Arial"/>
              <a:buChar char="•"/>
            </a:pPr>
            <a:r>
              <a:rPr lang="en-US" spc="-1" dirty="0">
                <a:solidFill>
                  <a:srgbClr val="000000"/>
                </a:solidFill>
                <a:latin typeface="Calibri"/>
                <a:ea typeface="ＭＳ Ｐゴシック"/>
              </a:rPr>
              <a:t>Incidental code </a:t>
            </a:r>
          </a:p>
          <a:p>
            <a:pPr marL="1428840" lvl="3" indent="-171000">
              <a:spcBef>
                <a:spcPts val="374"/>
              </a:spcBef>
              <a:buClr>
                <a:srgbClr val="000000"/>
              </a:buClr>
              <a:buFont typeface="Arial"/>
              <a:buChar char="•"/>
            </a:pPr>
            <a:r>
              <a:rPr lang="en-US" spc="-1" dirty="0">
                <a:solidFill>
                  <a:srgbClr val="000000"/>
                </a:solidFill>
                <a:latin typeface="Calibri"/>
                <a:ea typeface="ＭＳ Ｐゴシック"/>
              </a:rPr>
              <a:t>R</a:t>
            </a:r>
            <a:r>
              <a:rPr lang="en-US" b="0" strike="noStrike" spc="-1" dirty="0">
                <a:solidFill>
                  <a:srgbClr val="000000"/>
                </a:solidFill>
                <a:latin typeface="Calibri"/>
                <a:ea typeface="ＭＳ Ｐゴシック"/>
              </a:rPr>
              <a:t>esult of an optimization</a:t>
            </a:r>
          </a:p>
          <a:p>
            <a:pPr marL="1428840" lvl="3" indent="-171000">
              <a:spcBef>
                <a:spcPts val="374"/>
              </a:spcBef>
              <a:buClr>
                <a:srgbClr val="000000"/>
              </a:buClr>
              <a:buFont typeface="Arial"/>
              <a:buChar char="•"/>
            </a:pPr>
            <a:r>
              <a:rPr lang="en-US" spc="-1" dirty="0">
                <a:solidFill>
                  <a:srgbClr val="000000"/>
                </a:solidFill>
                <a:latin typeface="Calibri"/>
                <a:ea typeface="ＭＳ Ｐゴシック"/>
              </a:rPr>
              <a:t>Dead code</a:t>
            </a:r>
            <a:endParaRPr lang="en-US" sz="1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Client needs to know </a:t>
            </a:r>
            <a:r>
              <a:rPr lang="en-US" sz="2100" b="0" strike="noStrike" spc="-1" dirty="0">
                <a:solidFill>
                  <a:srgbClr val="FF0000"/>
                </a:solidFill>
                <a:latin typeface="Calibri"/>
                <a:ea typeface="ＭＳ Ｐゴシック"/>
              </a:rPr>
              <a:t>what</a:t>
            </a:r>
            <a:r>
              <a:rPr lang="en-US" sz="2100" b="0" strike="noStrike" spc="-1" dirty="0">
                <a:solidFill>
                  <a:srgbClr val="000000"/>
                </a:solidFill>
                <a:latin typeface="Calibri"/>
                <a:ea typeface="ＭＳ Ｐゴシック"/>
              </a:rPr>
              <a:t> the code does, not </a:t>
            </a:r>
            <a:r>
              <a:rPr lang="en-US" sz="2100" b="0" strike="noStrike" spc="-1" dirty="0">
                <a:solidFill>
                  <a:srgbClr val="FF0000"/>
                </a:solidFill>
                <a:latin typeface="Calibri"/>
                <a:ea typeface="ＭＳ Ｐゴシック"/>
              </a:rPr>
              <a:t>how</a:t>
            </a:r>
            <a:r>
              <a:rPr lang="en-US" sz="2100" b="0" strike="noStrike" spc="-1" dirty="0">
                <a:solidFill>
                  <a:srgbClr val="000000"/>
                </a:solidFill>
                <a:latin typeface="Calibri"/>
                <a:ea typeface="ＭＳ Ｐゴシック"/>
              </a:rPr>
              <a:t> it does it!</a:t>
            </a:r>
          </a:p>
          <a:p>
            <a:pPr marL="628560" lvl="1" indent="-171000">
              <a:spcBef>
                <a:spcPts val="751"/>
              </a:spcBef>
              <a:buClr>
                <a:srgbClr val="000000"/>
              </a:buClr>
              <a:buFont typeface="Arial"/>
              <a:buChar char="•"/>
            </a:pPr>
            <a:r>
              <a:rPr lang="en-US" sz="2100" spc="-1" dirty="0">
                <a:solidFill>
                  <a:srgbClr val="000000"/>
                </a:solidFill>
                <a:latin typeface="Calibri"/>
                <a:ea typeface="ＭＳ Ｐゴシック"/>
              </a:rPr>
              <a:t>Even in mathematical/scientific software where a specific method is required, user doesn’t need to know all of the implementation details</a:t>
            </a:r>
            <a:endParaRPr lang="en-US" sz="2100" b="0" strike="noStrike" spc="-1" dirty="0">
              <a:solidFill>
                <a:srgbClr val="000000"/>
              </a:solidFill>
              <a:latin typeface="Calibri"/>
              <a:ea typeface="ＭＳ Ｐゴシック"/>
            </a:endParaRPr>
          </a:p>
          <a:p>
            <a:pPr marL="457560" lvl="1">
              <a:spcBef>
                <a:spcPts val="751"/>
              </a:spcBef>
              <a:buClr>
                <a:srgbClr val="000000"/>
              </a:buClr>
            </a:pPr>
            <a:r>
              <a:rPr lang="en-US" sz="2100" b="0" strike="noStrike" spc="-1" dirty="0">
                <a:solidFill>
                  <a:srgbClr val="000000"/>
                </a:solidFill>
                <a:latin typeface="Calibri"/>
                <a:ea typeface="ＭＳ Ｐゴシック"/>
              </a:rPr>
              <a:t> </a:t>
            </a: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p:txBody>
      </p:sp>
      <p:sp>
        <p:nvSpPr>
          <p:cNvPr id="127" name="TextShape 3"/>
          <p:cNvSpPr txBox="1"/>
          <p:nvPr/>
        </p:nvSpPr>
        <p:spPr>
          <a:xfrm>
            <a:off x="228600" y="6248520"/>
            <a:ext cx="60195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8" name="TextShape 4"/>
          <p:cNvSpPr txBox="1"/>
          <p:nvPr/>
        </p:nvSpPr>
        <p:spPr>
          <a:xfrm>
            <a:off x="6458040" y="6356520"/>
            <a:ext cx="2057040" cy="364680"/>
          </a:xfrm>
          <a:prstGeom prst="rect">
            <a:avLst/>
          </a:prstGeom>
          <a:noFill/>
          <a:ln>
            <a:noFill/>
          </a:ln>
        </p:spPr>
        <p:txBody>
          <a:bodyPr anchor="ctr"/>
          <a:lstStyle/>
          <a:p>
            <a:pPr algn="r">
              <a:lnSpc>
                <a:spcPct val="100000"/>
              </a:lnSpc>
            </a:pPr>
            <a:fld id="{07FA3594-73D0-4AA8-8A1A-BA224C949EAE}" type="slidenum">
              <a:rPr lang="en-US" sz="1400" b="0" strike="noStrike" spc="-1">
                <a:solidFill>
                  <a:srgbClr val="8B8B8B"/>
                </a:solidFill>
                <a:latin typeface="Tahoma"/>
                <a:ea typeface="MS PGothic"/>
              </a:rPr>
              <a:t>9</a:t>
            </a:fld>
            <a:endParaRPr lang="en-US" sz="14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65687</TotalTime>
  <Words>9133</Words>
  <Application>Microsoft Macintosh PowerPoint</Application>
  <PresentationFormat>On-screen Show (4:3)</PresentationFormat>
  <Paragraphs>1104</Paragraphs>
  <Slides>64</Slides>
  <Notes>61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64</vt:i4>
      </vt:variant>
    </vt:vector>
  </HeadingPairs>
  <TitlesOfParts>
    <vt:vector size="76" baseType="lpstr">
      <vt:lpstr>Arial</vt:lpstr>
      <vt:lpstr>Calibri</vt:lpstr>
      <vt:lpstr>Calibri Light</vt:lpstr>
      <vt:lpstr>Courier New</vt:lpstr>
      <vt:lpstr>Symbol</vt:lpstr>
      <vt:lpstr>Tahoma</vt:lpstr>
      <vt:lpstr>Times New Roman</vt:lpstr>
      <vt:lpstr>Wingdings</vt:lpstr>
      <vt:lpstr>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Specification Strength</vt:lpstr>
      <vt:lpstr>PowerPoint Presentation</vt:lpstr>
      <vt:lpstr>Specification Strength</vt:lpstr>
      <vt:lpstr>PowerPoint Presentation</vt:lpstr>
      <vt:lpstr>PowerPoint Presentation</vt:lpstr>
      <vt:lpstr>PowerPoint Presentation</vt:lpstr>
      <vt:lpstr>PowerPoint Presentation</vt:lpstr>
      <vt:lpstr>Specification Strength</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6724</cp:revision>
  <cp:lastPrinted>2021-02-25T15:00:25Z</cp:lastPrinted>
  <dcterms:created xsi:type="dcterms:W3CDTF">2010-08-29T20:20:29Z</dcterms:created>
  <dcterms:modified xsi:type="dcterms:W3CDTF">2021-03-01T01:55:44Z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1</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55</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56</vt:i4>
  </property>
</Properties>
</file>