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4.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699" r:id="rId5"/>
    <p:sldMasterId id="2147483713" r:id="rId6"/>
    <p:sldMasterId id="2147483726" r:id="rId7"/>
    <p:sldMasterId id="2147483739" r:id="rId8"/>
  </p:sldMasterIdLst>
  <p:notesMasterIdLst>
    <p:notesMasterId r:id="rId65"/>
  </p:notesMasterIdLst>
  <p:sldIdLst>
    <p:sldId id="256" r:id="rId9"/>
    <p:sldId id="258" r:id="rId10"/>
    <p:sldId id="259" r:id="rId11"/>
    <p:sldId id="260" r:id="rId12"/>
    <p:sldId id="261" r:id="rId13"/>
    <p:sldId id="262" r:id="rId14"/>
    <p:sldId id="263" r:id="rId15"/>
    <p:sldId id="264" r:id="rId16"/>
    <p:sldId id="309" r:id="rId17"/>
    <p:sldId id="321" r:id="rId18"/>
    <p:sldId id="265" r:id="rId19"/>
    <p:sldId id="266" r:id="rId20"/>
    <p:sldId id="267"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308" r:id="rId40"/>
    <p:sldId id="292" r:id="rId41"/>
    <p:sldId id="293" r:id="rId42"/>
    <p:sldId id="294" r:id="rId43"/>
    <p:sldId id="295" r:id="rId44"/>
    <p:sldId id="322" r:id="rId45"/>
    <p:sldId id="296" r:id="rId46"/>
    <p:sldId id="297" r:id="rId47"/>
    <p:sldId id="298" r:id="rId48"/>
    <p:sldId id="299" r:id="rId49"/>
    <p:sldId id="323" r:id="rId50"/>
    <p:sldId id="324" r:id="rId51"/>
    <p:sldId id="301" r:id="rId52"/>
    <p:sldId id="302" r:id="rId53"/>
    <p:sldId id="303" r:id="rId54"/>
    <p:sldId id="305" r:id="rId55"/>
    <p:sldId id="311" r:id="rId56"/>
    <p:sldId id="312" r:id="rId57"/>
    <p:sldId id="313" r:id="rId58"/>
    <p:sldId id="314" r:id="rId59"/>
    <p:sldId id="315" r:id="rId60"/>
    <p:sldId id="316" r:id="rId61"/>
    <p:sldId id="317" r:id="rId62"/>
    <p:sldId id="318" r:id="rId63"/>
    <p:sldId id="306" r:id="rId64"/>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571" autoAdjust="0"/>
  </p:normalViewPr>
  <p:slideViewPr>
    <p:cSldViewPr snapToGrid="0">
      <p:cViewPr varScale="1">
        <p:scale>
          <a:sx n="127" d="100"/>
          <a:sy n="127" d="100"/>
        </p:scale>
        <p:origin x="1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1T13:27:16.154"/>
    </inkml:context>
    <inkml:brush xml:id="br0">
      <inkml:brushProperty name="width" value="0.05" units="cm"/>
      <inkml:brushProperty name="height" value="0.05" units="cm"/>
    </inkml:brush>
  </inkml:definitions>
  <inkml:trace contextRef="#ctx0" brushRef="#br0">403 21 4992,'5'0'1824,"-5"0"-960,-5 0-1856,5 0-96,0 0-800,0 0-192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1T13:27:22.055"/>
    </inkml:context>
    <inkml:brush xml:id="br0">
      <inkml:brushProperty name="width" value="0.05" units="cm"/>
      <inkml:brushProperty name="height" value="0.05" units="cm"/>
    </inkml:brush>
  </inkml:definitions>
  <inkml:trace contextRef="#ctx0" brushRef="#br0">1411 21 2048,'-19'5'864,"15"0"-448,-25-2-1408,20 6-192</inkml:trace>
  <inkml:trace contextRef="#ctx0" brushRef="#br0" timeOffset="245.34">1290 64 5120,'0'0'2016,"0"3"-1088,-5 1-800,5-4 480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9T17:12:02.637"/>
    </inkml:context>
    <inkml:brush xml:id="br0">
      <inkml:brushProperty name="width" value="0.05" units="cm"/>
      <inkml:brushProperty name="height" value="0.05" units="cm"/>
    </inkml:brush>
  </inkml:definitions>
  <inkml:trace contextRef="#ctx0" brushRef="#br0">3248 5090 2688,'0'13'1056,"-5"-10"-832,0 7-1184,5-10-608</inkml:trace>
  <inkml:trace contextRef="#ctx0" brushRef="#br0" timeOffset="13637.04">5698 6319 128,'5'-5'64,"-5"5"-32,0-8-96,0 8 32</inkml:trace>
  <inkml:trace contextRef="#ctx0" brushRef="#br0" timeOffset="13969.12">5693 6285 1152,'-5'0'512,"5"0"-384,0 0 384,0 0 128,0 0-64,0 0 0,0 0-480,-5 3-192,5-3-1024,0 0-480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08T15:59:08.224"/>
    </inkml:context>
    <inkml:brush xml:id="br0">
      <inkml:brushProperty name="width" value="0.05" units="cm"/>
      <inkml:brushProperty name="height" value="0.05" units="cm"/>
    </inkml:brush>
  </inkml:definitions>
  <inkml:trace contextRef="#ctx0" brushRef="#br0">5586 50 1152,'-6'0'-1362,"-5"0"5022,7 1 660,11 1-2682,39 1-726,-13 2-339,0-2 0,4-1-573,8 2 262,-10-3 227,31-1-489,-40-1 203,0 1 0,0 1 0,0 1 0,1 2-203,6 0 124,-16-2-34,1 1 0,-1 0 1,13 5-91,-14-3 67,133 43 148,-77-21 41,-1 1 0,-3 3 0,41 25-256,0 1 347,-78-41-171,25 7-176,-25-10 128,0 1 0,1 2-128,80 41 244,16 9 237,-103-51-354,-1 0-1,-1 1 1,-1 2 0,0 0-127,-10-6 8,-1 1 0,0-1 1,-1 1-1,1 3-8,9 14-7,6 6 43,-2 0 0,-2 3-1,7 19-35,-14-28 106,2-2 1,16 20-107,16 27 176,-30-39-142,-2 2-1,2 12-33,22 79 130,-25-75-172,44 169 96,-52-190 36,2 15 86,-2 5-176,3 19 27,21 142 100,-27-175-46,15 150 4,-17-139-6,3 51 173,-16 62-140,8-121 271,-4 13-383,-1 6 315,3-22-116,-3 0 0,-2 0 1,-12 31-200,-53 110 510,43-107-386,13-38 144,-19 29-268,18-32 130,2 0 0,-6 17-130,-5 22 43,-38 112 202,23-52-31,-1 7-81,32-97-69,-2 0 0,-7 9-64,-12 25 56,-9 18 27,-149 295 327,165-340-396,-11 14-14,-18 30 77,20-21-125,-46 84 139,69-132-96,-10 17 4,-4 2 1,-7 5 45,-3-1-1,-2-2 1,-36 31-45,-112 95-112,132-126 200,34-29-79,0 1 0,-14 17-9,-57 58-4,15-17 56,22-22-88,-11 10 24,-53 57 64,33-35 30,61-61-85,-1-2 0,-11 7 3,-13 11-85,41-32 89,-75 63 179,-49 30-183,112-86 14,0 2 0,0 3-14,-30 23-2,-44 27-83,16-17 197,65-42-84,-1-2-1,0 0 1,-7 3-28,7-5 0,1 1 1,0 1 0,1 0-1,-5 4 0,-9 9-50,-1-1-1,-10 6 51,-129 83-85,23-13 133,87-59-23,7-5-24,-12 4-1,0-3 67,1 3 0,-29 23-67,41-25-102,-6 0 102,-29 20-32,25-13 41,-2-3 0,-1-1 0,-21 6-9,75-41-75,1 1 0,-1-1-1,0 0 1,0-1 0,0 0 0,0 1 0,-3-2 75,-27 7-167,35-6 159,0-1 1,0 0 0,1 0-1,-1 0 1,0 0 0,0 1-1,0-1 1,0-1 0,1 1-1,-1 0 1,0 0-1,0 0 1,0 0 0,1-1-1,-1 1 1,0-1 0,1 0-1,-1 0 1,0 1 0,1-1-1,-1 0 1,1 0 0,-1 0-1,1 1 1,-1-3 7,0 2-24,0-1 1,0 0-1,0 0 0,1 0 1,0 0-1,-1 0 0,1 0 1,0 1-1,0-2 0,0 1 1,0-1-1,1 2 0,-1-2 1,1 1-1,0-2 24,-1-11-69,2-1-1,0 1 1,1-1 0,1 1-1,5-14 70,0 8-17,1 1-1,1-1 0,2 0 18,-1 9 36,-10 11-29,0 0-1,1-1 1,-1 2 0,0-1 0,0-1-1,-1 1 1,1 0 0,0 0 0,0-1-1,-1 1 1,1 0 0,-1-1 0,1 1-1,-1 0 1,0-1 0,0 0-7,0 2-6,0 0 1,0 0-1,0-1 0,0 1 1,1 0-1,-1 0 0,0 0 0,0-1 1,0 1-1,0 0 0,0 0 1,0 0-1,0 0 0,0 0 1,1 0-1,-1 0 0,0 0 0,0 0 1,0 0-1,0 0 0,1-1 1,-1 1-1,0 0 0,0 0 1,0 0-1,1 0 0,-1 0 0,0 0 1,0 0-1,0 0 0,1 0 1,-1 0-1,0 0 0,0 0 0,0 0 1,1 0-1,-1 0 0,0 0 1,0 0-1,0 0 0,1 0 1,-1 0-1,0 0 0,0 0 0,0 0 1,1 0-1,-1 0 0,0 0 1,0 1-1,0-1 0,1 0 1,-1 0-1,0 0 0,0 0 0,0 0 1,0 0-1,0 0 0,0 0 1,1 0-1,-1 0 6,0 1-5,1-1 0,-1 1 0,1-1 1,-1 1-1,1-1 0,-1 1 0,1-1 0,-1 0 0,1 1 1,-1-1-1,0 1 0,1 0 0,-1-1 0,0 1 0,0-1 1,1 0-1,-1 1 0,0 0 0,0-1 0,0 1 0,0 0 1,0-1-1,0 1 5,-1 2-19,-1-1 0,1 0 0,-1 1 0,1-1 0,-1 1 0,0-1 0,-2 2 19,-10 12-161,-7 27-255,12-27 400,1 0 0,2 0-1,0 1 1,-3 14 16,7-25-17,1 0 1,1 0 0,-1-1 0,1 1 0,0-1-1,1 2 1,0-2 0,0 1 0,0-1-1,1 1 1,0 0 0,0-1 0,1 1-1,0-1 1,4 5 16,-6-8 3,0-1-1,1 1 1,-1-1 0,1 0-1,0 0 1,-1 1-1,1-2 1,0 1 0,0 0-1,0 0 1,0 0-1,2 0-2,4 2 28,73 39-1,-37-19-38,18 7 11,-40-20 82,1 1 1,16 12-83,-31-15-12,-7-8-55,0 1-1,-1 0 1,1-1 0,0 1 0,-1 0-1,1-1 1,0 1 0,0 0 0,0-1-1,0 1 1,0 0 0,0-1 0,0 0 0,0 0-1,0 1 1,1-1 67,-2 0-1056,0-5-2746,-4-3-166</inkml:trace>
  <inkml:trace contextRef="#ctx0" brushRef="#br0" timeOffset="21984.93">2819 6353 3072,'-29'7'4485,"-6"-7"-2000,-21 0 1329,-29 3-3814,44-1 914,-1-2 1,-26-2-915,-3-4 1260,0-3-1,-37-10-1259,34 7 201,18 1-89,1-2 0,1-2 0,0-2 0,2-2 0,-13-8-112,-16-8 98,2-2 1,-52-36-99,88 48 18,9 5 1,-12-9-19,-9-9 1,-33-23-18,56 38-94,-14-7 111,22 15 20,0-1-1,2 0 0,-19-17-19,17 9 69,-7-5-69,2 0 0,1-3 0,2-1 0,-10-11 115,-29-29-115,12 16 93,11 13 222,-6-3-315,-42-42-11,35 31 57,28 31 74,1-2 0,1 0 0,-12-23-120,-23-37 106,28 43 28,-25-48-134,20 19-115,3 0 0,-18-72 115,39 106 0,-4-5 0,-10-30-32,20 52 26,-10-34-73,-6-46 79,1-65-43,6-104 43,21 104 11,-1-23 26,4 55-72,-1-3-95,-7-91 306,-5 52 0,7 103-98,9-48-78,-3 74-39,3 2 1,3-1 0,2 0 38,1 2 75,-5 9-209,15-25 134,2-1-18,12-53 18,-34 95 7,14-31-20,8-12 13,-28 63-3,33-65 46,19-26-43,-44 80-56,1 0-1,1 1 1,0 1 0,5-5 56,17-16 6,-2-2 71,-6 8-78,-2-1 0,12-19 1,14-19 13,-12 17-37,26-33 94,29-25-70,-49 54 32,-26 29-125,1 2-1,6-4 94,67-61-160,70-49 160,28-5 117,-118 89-117,-37 27 1,-1-1 0,-2-1 0,11-14-1,-39 37 3,10-8-36,0 1 1,1-1-1,1 3 0,0-2 1,0 1-1,2 1 33,35-16-63,15-2 63,2-2-3,-13 5-87,1 2-1,49-13 91,-103 34-5,1-1 0,-1 0 0,1-1 0,-1 1 0,0-1 0,0 1 0,0-1 0,0 0 0,0 1 0,-1-2 0,1 1 0,-1 0 0,1 0 0,-1 0 0,0-2 5,3 0 0,0-1 0,1 1 0,-1-1 0,1 1 0,0 0 0,1 0 0,-1 1 0,4-2 0,9-3 0,1 1 0,11-3 0,-4 0 24,-16 6-21,-1 1-1,1-1 1,0 1-3,74-17 6,45-16-6,-97 26 62,23-4-62,-22 7-30,27-9 30,-57 14 8,-1 1 0,1 0 1,0 0-1,-1 0 0,1 0 1,0 0-1,0 1 0,-1 0 0,3 0-8,-3 0-26,0 0 0,1-1-1,-1 0 1,0 0 0,1 0-1,-1 1 1,0-1 0,0-1-1,2 0 27,-2 1 3,0-1 0,-1 2-1,1-1 1,0 0-1,0 0 1,0 0 0,0 1-1,0 0 1,1 0-3,31-4-48,-40 2 593,1 1-529,-1 0 0,1 0 0,0-1 0,0 1-1,0 0 1,-4-3-16,8 3 0,-1 1-1,0-1 1,0 0-1,0 1 1,0 0-1,0-1 1,1 1-1,-1-1 1,0 1-1,0-1 1,0 1-1,-1-1 1,1 1-1,0 0 1,0 0-1,0 0 1,0 0-1,0 0 1,0 0-1,0 0 1,-1 0 0,-6 0-1,-5-3-27,-1 2 0,1 0 0,-1 0 0,0 1 0,1 1 0,-1 0 0,1-1 0,-7 4 28,15-4-31,-22 3-242,26-3 193,1 0-21,0 0-6,0 0 33,15 3-433,-6-2 423,-1 0 1,0-1-1,0 0 0,1 0 84,-1 0-15,1 0 0,-1 0 0,1 0 0,1 1 15,7 2-18,1-2 0,-1 0 0,1-1 0,1 0 18,-6-1-21,1 1 0,-1 0 0,1 1 0,-1 1 0,1-1 1,-1 2-1,4 1 21,-5-1-9,1 0-60,0 1 1,8 3 68,-18-5-19,0-1-1,0 0 1,0 1-1,0 0 1,0 0 0,-1-1-1,1 2 1,0-2-1,-1 2 1,0-1 0,0 1-1,1 0 20,-3-3-3,1 1 1,-1 0-1,0 0 0,0 0 1,0-1-1,0 1 1,0 0-1,0 0 0,-1 0 1,1-1-1,0 1 0,0 0 1,-1 0-1,1 0 0,-1-1 1,1 0-1,-1 2 3,-11 16 4,3-6-6,-2 5-107,7-10 130,0-2-1,0 2 1,1-1 0,0 3-21,-1 4 58,4-13-74,0 0 59,0 0-22,0 0-63,0 13 4,0 0 49,-1-9-9,0 0 0,0 0-1,0 0 1,0 0 0,-1-1 0,0 1-1,0 0 1,0-1 0,-1 3-2,-9 16-16,10-19 12,0 0 0,1 0-1,-1-1 1,-1 2 0,1-2 0,0 0-1,-1 2 1,0-2 4,-5 6 130,-20 13-173,8-2-10,20-17 90,-4-1-58,3 2-3365,1-3 3116,0 0 0,0 1 1,0 0-1,0 0 1,0 0-1,0-1 0,0 0 1,1 1-1,-1 0 1,0 0-1,1-1 0,-1 0 1,0 1-1,1 0 1,-1-1-1,1 1 1,-1 0-1,1-1 0,-1 0 1,1 1 269,12 6-4592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1371600" y="763588"/>
            <a:ext cx="5029200" cy="377190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124" name="PlaceHolder 2"/>
          <p:cNvSpPr>
            <a:spLocks noGrp="1"/>
          </p:cNvSpPr>
          <p:nvPr>
            <p:ph type="body"/>
          </p:nvPr>
        </p:nvSpPr>
        <p:spPr>
          <a:xfrm>
            <a:off x="777240" y="4777561"/>
            <a:ext cx="6217560" cy="4525920"/>
          </a:xfrm>
          <a:prstGeom prst="rect">
            <a:avLst/>
          </a:prstGeom>
        </p:spPr>
        <p:txBody>
          <a:bodyPr lIns="0" tIns="0" rIns="0" bIns="0"/>
          <a:lstStyle/>
          <a:p>
            <a:r>
              <a:rPr lang="en-US" sz="2000" b="0" strike="noStrike" spc="-1">
                <a:latin typeface="Arial"/>
              </a:rPr>
              <a:t>Click to edit the notes format</a:t>
            </a:r>
          </a:p>
        </p:txBody>
      </p:sp>
      <p:sp>
        <p:nvSpPr>
          <p:cNvPr id="125"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26"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27"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28" name="PlaceHolder 6"/>
          <p:cNvSpPr>
            <a:spLocks noGrp="1"/>
          </p:cNvSpPr>
          <p:nvPr>
            <p:ph type="sldNum"/>
          </p:nvPr>
        </p:nvSpPr>
        <p:spPr>
          <a:xfrm>
            <a:off x="4399200" y="9555480"/>
            <a:ext cx="3372840" cy="502560"/>
          </a:xfrm>
          <a:prstGeom prst="rect">
            <a:avLst/>
          </a:prstGeom>
        </p:spPr>
        <p:txBody>
          <a:bodyPr lIns="0" tIns="0" rIns="0" bIns="0" anchor="b"/>
          <a:lstStyle/>
          <a:p>
            <a:pPr algn="r"/>
            <a:fld id="{35A728BE-062D-4B18-A3C9-922F3EBE1B6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D4B6B14-8CA8-43FA-9B0C-2487DC9C8659}"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421" name="PlaceHolder 2"/>
          <p:cNvSpPr>
            <a:spLocks noGrp="1" noRot="1" noChangeAspect="1"/>
          </p:cNvSpPr>
          <p:nvPr>
            <p:ph type="sldImg"/>
          </p:nvPr>
        </p:nvSpPr>
        <p:spPr>
          <a:xfrm>
            <a:off x="1196975" y="696913"/>
            <a:ext cx="4641850" cy="3481387"/>
          </a:xfrm>
          <a:prstGeom prst="rect">
            <a:avLst/>
          </a:prstGeom>
        </p:spPr>
      </p:sp>
      <p:sp>
        <p:nvSpPr>
          <p:cNvPr id="422" name="PlaceHolder 3"/>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1196975" y="696913"/>
            <a:ext cx="4641850" cy="3481387"/>
          </a:xfrm>
          <a:prstGeom prst="rect">
            <a:avLst/>
          </a:prstGeom>
        </p:spPr>
      </p:sp>
      <p:sp>
        <p:nvSpPr>
          <p:cNvPr id="451"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1800" b="0" strike="noStrike" spc="-1">
                <a:latin typeface="Arial"/>
              </a:rPr>
              <a:t>This where to start adding stuff about AI/ML testing</a:t>
            </a:r>
          </a:p>
        </p:txBody>
      </p:sp>
      <p:sp>
        <p:nvSpPr>
          <p:cNvPr id="45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ADFAB7F-F3AD-476C-B7FD-0408DFB341DF}"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1196975" y="696913"/>
            <a:ext cx="4641850" cy="3481387"/>
          </a:xfrm>
          <a:prstGeom prst="rect">
            <a:avLst/>
          </a:prstGeom>
        </p:spPr>
      </p:sp>
      <p:sp>
        <p:nvSpPr>
          <p:cNvPr id="454"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5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C87B6E3-60D1-4824-A508-92035CC9C4DF}"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196975" y="696913"/>
            <a:ext cx="4641850" cy="3481387"/>
          </a:xfrm>
          <a:prstGeom prst="rect">
            <a:avLst/>
          </a:prstGeom>
        </p:spPr>
      </p:sp>
      <p:sp>
        <p:nvSpPr>
          <p:cNvPr id="460"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6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BE60740-FBE4-4B5E-ADDE-36080BE13B8D}"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1196975" y="696913"/>
            <a:ext cx="4641850" cy="3481387"/>
          </a:xfrm>
          <a:prstGeom prst="rect">
            <a:avLst/>
          </a:prstGeom>
        </p:spPr>
      </p:sp>
      <p:sp>
        <p:nvSpPr>
          <p:cNvPr id="463"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6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ACA6BA8-C63D-4BA4-B309-1C897F3EE4DC}"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1196975" y="696913"/>
            <a:ext cx="4641850" cy="3481387"/>
          </a:xfrm>
          <a:prstGeom prst="rect">
            <a:avLst/>
          </a:prstGeom>
        </p:spPr>
      </p:sp>
      <p:sp>
        <p:nvSpPr>
          <p:cNvPr id="466"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6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C450BF1-E413-4BA6-8EBA-0FB4F7FCE549}"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1196975" y="696913"/>
            <a:ext cx="4641850" cy="3481387"/>
          </a:xfrm>
          <a:prstGeom prst="rect">
            <a:avLst/>
          </a:prstGeom>
        </p:spPr>
      </p:sp>
      <p:sp>
        <p:nvSpPr>
          <p:cNvPr id="469"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More needed. What happens when a = [ ]? Duplicate values?</a:t>
            </a:r>
          </a:p>
        </p:txBody>
      </p:sp>
      <p:sp>
        <p:nvSpPr>
          <p:cNvPr id="47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3238BEE-D2DF-4907-B658-DA3A8BC816E2}" type="slidenum">
              <a:rPr lang="en-US" sz="1200" b="0" strike="noStrike" spc="-1">
                <a:solidFill>
                  <a:srgbClr val="000000"/>
                </a:solidFill>
                <a:latin typeface="Arial"/>
                <a:ea typeface="MS PGothic"/>
              </a:rPr>
              <a:t>17</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1196975" y="696913"/>
            <a:ext cx="4641850" cy="3481387"/>
          </a:xfrm>
          <a:prstGeom prst="rect">
            <a:avLst/>
          </a:prstGeom>
        </p:spPr>
      </p:sp>
      <p:sp>
        <p:nvSpPr>
          <p:cNvPr id="472"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7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6602F6A-859F-4718-8729-DB38A2F49949}"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noRot="1" noChangeAspect="1"/>
          </p:cNvSpPr>
          <p:nvPr>
            <p:ph type="sldImg"/>
          </p:nvPr>
        </p:nvSpPr>
        <p:spPr>
          <a:xfrm>
            <a:off x="1196975" y="696913"/>
            <a:ext cx="4641850" cy="3481387"/>
          </a:xfrm>
          <a:prstGeom prst="rect">
            <a:avLst/>
          </a:prstGeom>
        </p:spPr>
      </p:sp>
      <p:sp>
        <p:nvSpPr>
          <p:cNvPr id="475"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Heuristic – rule of thumb</a:t>
            </a:r>
          </a:p>
          <a:p>
            <a:r>
              <a:rPr lang="en-US" sz="2000" dirty="0"/>
              <a:t>a practical method, not guaranteed to be optimal, perfect, logical, or rational, but instead sufficient for reaching an immediate goal.</a:t>
            </a:r>
          </a:p>
          <a:p>
            <a:endParaRPr lang="en-US" sz="2000" b="0" strike="noStrike" spc="-1" dirty="0">
              <a:latin typeface="Arial"/>
            </a:endParaRPr>
          </a:p>
        </p:txBody>
      </p:sp>
      <p:sp>
        <p:nvSpPr>
          <p:cNvPr id="47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308DE72-2594-488C-A725-81105386FE74}"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ceHolder 1"/>
          <p:cNvSpPr>
            <a:spLocks noGrp="1" noRot="1" noChangeAspect="1"/>
          </p:cNvSpPr>
          <p:nvPr>
            <p:ph type="sldImg"/>
          </p:nvPr>
        </p:nvSpPr>
        <p:spPr>
          <a:xfrm>
            <a:off x="1196975" y="696913"/>
            <a:ext cx="4641850" cy="3481387"/>
          </a:xfrm>
          <a:prstGeom prst="rect">
            <a:avLst/>
          </a:prstGeom>
        </p:spPr>
      </p:sp>
      <p:sp>
        <p:nvSpPr>
          <p:cNvPr id="478"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7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0462E76-83DB-4E4A-BA22-78AEDC23B430}" type="slidenum">
              <a:rPr lang="en-US" sz="1200" b="0" strike="noStrike" spc="-1">
                <a:solidFill>
                  <a:srgbClr val="000000"/>
                </a:solidFill>
                <a:latin typeface="Arial"/>
                <a:ea typeface="MS PGothic"/>
              </a:rPr>
              <a:t>20</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1196975" y="696913"/>
            <a:ext cx="4641850" cy="3481387"/>
          </a:xfrm>
          <a:prstGeom prst="rect">
            <a:avLst/>
          </a:prstGeom>
        </p:spPr>
      </p:sp>
      <p:sp>
        <p:nvSpPr>
          <p:cNvPr id="481"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Should try </a:t>
            </a:r>
            <a:r>
              <a:rPr lang="en-US" sz="2000" b="0" strike="noStrike" spc="-1" dirty="0" err="1">
                <a:latin typeface="Arial"/>
              </a:rPr>
              <a:t>arg</a:t>
            </a:r>
            <a:r>
              <a:rPr lang="en-US" sz="2000" b="0" strike="noStrike" spc="-1" dirty="0">
                <a:latin typeface="Arial"/>
              </a:rPr>
              <a:t> = 0, </a:t>
            </a:r>
            <a:r>
              <a:rPr lang="en-US" sz="2000" b="0" strike="noStrike" spc="-1" dirty="0" err="1">
                <a:latin typeface="Arial"/>
              </a:rPr>
              <a:t>arg</a:t>
            </a:r>
            <a:r>
              <a:rPr lang="en-US" sz="2000" b="0" strike="noStrike" spc="-1" dirty="0">
                <a:latin typeface="Arial"/>
              </a:rPr>
              <a:t> = 10</a:t>
            </a:r>
          </a:p>
          <a:p>
            <a:endParaRPr lang="en-US" sz="2000" b="0" strike="noStrike" spc="-1" dirty="0">
              <a:latin typeface="Arial"/>
            </a:endParaRPr>
          </a:p>
          <a:p>
            <a:r>
              <a:rPr lang="en-US" sz="2000" b="0" strike="noStrike" spc="-1" dirty="0">
                <a:latin typeface="Arial"/>
              </a:rPr>
              <a:t>Weaker spec</a:t>
            </a:r>
          </a:p>
          <a:p>
            <a:r>
              <a:rPr lang="en-US" sz="2000" b="0" strike="noStrike" spc="-1" dirty="0">
                <a:latin typeface="Arial"/>
              </a:rPr>
              <a:t>Try </a:t>
            </a:r>
            <a:r>
              <a:rPr lang="en-US" sz="2000" b="0" strike="noStrike" spc="-1" dirty="0" err="1">
                <a:latin typeface="Arial"/>
              </a:rPr>
              <a:t>arg</a:t>
            </a:r>
            <a:r>
              <a:rPr lang="en-US" sz="2000" b="0" strike="noStrike" spc="-1" dirty="0">
                <a:latin typeface="Arial"/>
              </a:rPr>
              <a:t> &lt; 0, 0 &lt;= </a:t>
            </a:r>
            <a:r>
              <a:rPr lang="en-US" sz="2000" b="0" strike="noStrike" spc="-1" dirty="0" err="1">
                <a:latin typeface="Arial"/>
              </a:rPr>
              <a:t>arg</a:t>
            </a:r>
            <a:r>
              <a:rPr lang="en-US" sz="2000" b="0" strike="noStrike" spc="-1" dirty="0">
                <a:latin typeface="Arial"/>
              </a:rPr>
              <a:t> &lt;= 10, </a:t>
            </a:r>
            <a:r>
              <a:rPr lang="en-US" sz="2000" b="0" strike="noStrike" spc="-1" dirty="0" err="1">
                <a:latin typeface="Arial"/>
              </a:rPr>
              <a:t>arg</a:t>
            </a:r>
            <a:r>
              <a:rPr lang="en-US" sz="2000" b="0" strike="noStrike" spc="-1" dirty="0">
                <a:latin typeface="Arial"/>
              </a:rPr>
              <a:t> &gt; 10</a:t>
            </a:r>
          </a:p>
          <a:p>
            <a:r>
              <a:rPr lang="en-US" sz="2000" b="0" strike="noStrike" spc="-1" dirty="0">
                <a:latin typeface="Arial"/>
              </a:rPr>
              <a:t>Also </a:t>
            </a:r>
            <a:r>
              <a:rPr lang="en-US" sz="2000" b="0" strike="noStrike" spc="-1" dirty="0" err="1">
                <a:latin typeface="Arial"/>
              </a:rPr>
              <a:t>arg</a:t>
            </a:r>
            <a:r>
              <a:rPr lang="en-US" sz="2000" b="0" strike="noStrike" spc="-1" dirty="0">
                <a:latin typeface="Arial"/>
              </a:rPr>
              <a:t>= 0, </a:t>
            </a:r>
            <a:r>
              <a:rPr lang="en-US" sz="2000" b="0" strike="noStrike" spc="-1" dirty="0" err="1">
                <a:latin typeface="Arial"/>
              </a:rPr>
              <a:t>arg</a:t>
            </a:r>
            <a:r>
              <a:rPr lang="en-US" sz="2000" b="0" strike="noStrike" spc="-1" dirty="0">
                <a:latin typeface="Arial"/>
              </a:rPr>
              <a:t> = 10</a:t>
            </a:r>
          </a:p>
          <a:p>
            <a:r>
              <a:rPr lang="en-US" sz="2000" b="0" strike="noStrike" spc="-1" dirty="0">
                <a:latin typeface="Arial"/>
              </a:rPr>
              <a:t>What happens when </a:t>
            </a:r>
            <a:r>
              <a:rPr lang="en-US" sz="2000" b="0" strike="noStrike" spc="-1" dirty="0" err="1">
                <a:latin typeface="Arial"/>
              </a:rPr>
              <a:t>arg</a:t>
            </a:r>
            <a:r>
              <a:rPr lang="en-US" sz="2000" b="0" strike="noStrike" spc="-1" dirty="0">
                <a:latin typeface="Arial"/>
              </a:rPr>
              <a:t> &lt; 0 || </a:t>
            </a:r>
            <a:r>
              <a:rPr lang="en-US" sz="2000" b="0" strike="noStrike" spc="-1" dirty="0" err="1">
                <a:latin typeface="Arial"/>
              </a:rPr>
              <a:t>arg</a:t>
            </a:r>
            <a:r>
              <a:rPr lang="en-US" sz="2000" b="0" strike="noStrike" spc="-1" dirty="0">
                <a:latin typeface="Arial"/>
              </a:rPr>
              <a:t> &gt; 10 is undefined.</a:t>
            </a:r>
          </a:p>
          <a:p>
            <a:endParaRPr lang="en-US" sz="2000" b="0" strike="noStrike" spc="-1" dirty="0">
              <a:latin typeface="Arial"/>
            </a:endParaRPr>
          </a:p>
        </p:txBody>
      </p:sp>
      <p:sp>
        <p:nvSpPr>
          <p:cNvPr id="48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39E32B7-C85E-406D-A7EF-A51714867C57}" type="slidenum">
              <a:rPr lang="en-US" sz="1200" b="0" strike="noStrike" spc="-1">
                <a:solidFill>
                  <a:srgbClr val="000000"/>
                </a:solidFill>
                <a:latin typeface="Arial"/>
                <a:ea typeface="MS PGothic"/>
              </a:rPr>
              <a:t>21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1196975" y="696913"/>
            <a:ext cx="4641850" cy="3481387"/>
          </a:xfrm>
          <a:prstGeom prst="rect">
            <a:avLst/>
          </a:prstGeom>
        </p:spPr>
      </p:sp>
      <p:sp>
        <p:nvSpPr>
          <p:cNvPr id="427"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Edsger Dijkstra is another Turing Award winner (1972), again for fundamental contributions to programming languages and software engineering. </a:t>
            </a:r>
          </a:p>
          <a:p>
            <a:endParaRPr lang="en-US" sz="2000" b="0" strike="noStrike" spc="-1">
              <a:latin typeface="Arial"/>
            </a:endParaRPr>
          </a:p>
          <a:p>
            <a:r>
              <a:rPr lang="en-US" sz="2000" b="0" strike="noStrike" spc="-1">
                <a:latin typeface="Arial"/>
              </a:rPr>
              <a:t>Nevertheless testing is important. Why?</a:t>
            </a:r>
          </a:p>
          <a:p>
            <a:endParaRPr lang="en-US" sz="2000" b="0" strike="noStrike" spc="-1">
              <a:latin typeface="Arial"/>
            </a:endParaRPr>
          </a:p>
          <a:p>
            <a:endParaRPr lang="en-US" sz="2000" b="0" strike="noStrike" spc="-1">
              <a:latin typeface="Arial"/>
            </a:endParaRPr>
          </a:p>
        </p:txBody>
      </p:sp>
      <p:sp>
        <p:nvSpPr>
          <p:cNvPr id="42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FB2CFFD-40DF-4ED4-AE35-75E1637375B3}"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noRot="1" noChangeAspect="1"/>
          </p:cNvSpPr>
          <p:nvPr>
            <p:ph type="sldImg"/>
          </p:nvPr>
        </p:nvSpPr>
        <p:spPr>
          <a:xfrm>
            <a:off x="1196975" y="696913"/>
            <a:ext cx="4641850" cy="3481387"/>
          </a:xfrm>
          <a:prstGeom prst="rect">
            <a:avLst/>
          </a:prstGeom>
        </p:spPr>
      </p:sp>
      <p:sp>
        <p:nvSpPr>
          <p:cNvPr id="484"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A fine point. We can only run “invalid” inputs (i.e., inputs from classes that represent invalid input) if the spec defines behaviors in case of invalid input (e.g., throws Exception). We cannot run invalid inputs otherwise (e.g., if spec says // requires 5 &lt;= </a:t>
            </a:r>
            <a:r>
              <a:rPr lang="en-US" sz="2000" b="0" strike="noStrike" spc="-1" dirty="0" err="1">
                <a:latin typeface="Arial"/>
              </a:rPr>
              <a:t>arg</a:t>
            </a:r>
            <a:r>
              <a:rPr lang="en-US" sz="2000" b="0" strike="noStrike" spc="-1" dirty="0">
                <a:latin typeface="Arial"/>
              </a:rPr>
              <a:t> &lt;= 10. This is because we don’t know what to expect if the input is outside the required interval, the spec does not define this!</a:t>
            </a:r>
          </a:p>
          <a:p>
            <a:endParaRPr lang="en-US" sz="2000" b="0" strike="noStrike" spc="-1" dirty="0">
              <a:latin typeface="Arial"/>
            </a:endParaRPr>
          </a:p>
          <a:p>
            <a:r>
              <a:rPr lang="en-US" sz="2000" b="0" strike="noStrike" spc="-1" dirty="0">
                <a:latin typeface="Arial"/>
              </a:rPr>
              <a:t>Thus, black box tests are specification tests. They test whether implementation conforms to specification. We can also run implementation tests that have knowledge of the particular implementation (e.g., a particular implementation checks whether input is in the required range and if not, throws an exception).</a:t>
            </a:r>
          </a:p>
        </p:txBody>
      </p:sp>
      <p:sp>
        <p:nvSpPr>
          <p:cNvPr id="48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074A361-A919-48D0-BF22-E06EF99DC0C4}"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noRot="1" noChangeAspect="1"/>
          </p:cNvSpPr>
          <p:nvPr>
            <p:ph type="sldImg"/>
          </p:nvPr>
        </p:nvSpPr>
        <p:spPr>
          <a:xfrm>
            <a:off x="1196975" y="696913"/>
            <a:ext cx="4641850" cy="3481387"/>
          </a:xfrm>
          <a:prstGeom prst="rect">
            <a:avLst/>
          </a:prstGeom>
        </p:spPr>
      </p:sp>
      <p:sp>
        <p:nvSpPr>
          <p:cNvPr id="487"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8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523758A-FC80-4F88-9195-35CA1671BBF8}" type="slidenum">
              <a:rPr lang="en-US" sz="1200" b="0" strike="noStrike" spc="-1">
                <a:solidFill>
                  <a:srgbClr val="000000"/>
                </a:solidFill>
                <a:latin typeface="Arial"/>
                <a:ea typeface="MS PGothic"/>
              </a:rPr>
              <a:t>23</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1196975" y="696913"/>
            <a:ext cx="4641850" cy="3481387"/>
          </a:xfrm>
          <a:prstGeom prst="rect">
            <a:avLst/>
          </a:prstGeom>
        </p:spPr>
      </p:sp>
      <p:sp>
        <p:nvSpPr>
          <p:cNvPr id="490"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9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2EB056B-EF2B-4BCB-82FC-EE439A6B4329}"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noRot="1" noChangeAspect="1"/>
          </p:cNvSpPr>
          <p:nvPr>
            <p:ph type="sldImg"/>
          </p:nvPr>
        </p:nvSpPr>
        <p:spPr>
          <a:xfrm>
            <a:off x="1196975" y="696913"/>
            <a:ext cx="4641850" cy="3481387"/>
          </a:xfrm>
          <a:prstGeom prst="rect">
            <a:avLst/>
          </a:prstGeom>
        </p:spPr>
      </p:sp>
      <p:sp>
        <p:nvSpPr>
          <p:cNvPr id="493"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Note that we can chose 3 and 25 (outside of the “main” class) only if our spec defines behavior in “invalid input” case. Otherwise, chose 4,5, 14, 23, 24.</a:t>
            </a:r>
          </a:p>
          <a:p>
            <a:endParaRPr lang="en-US" sz="2000" b="0" strike="noStrike" spc="-1">
              <a:latin typeface="Arial"/>
            </a:endParaRPr>
          </a:p>
          <a:p>
            <a:r>
              <a:rPr lang="en-US" sz="2000" b="0" strike="noStrike" spc="-1">
                <a:latin typeface="Arial"/>
              </a:rPr>
              <a:t>Same for the other dimension.</a:t>
            </a:r>
          </a:p>
        </p:txBody>
      </p:sp>
      <p:sp>
        <p:nvSpPr>
          <p:cNvPr id="49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DBFA9EF-2815-42D1-90E9-9D89EA96148E}" type="slidenum">
              <a:rPr lang="en-US" sz="1200" b="0" strike="noStrike" spc="-1">
                <a:solidFill>
                  <a:srgbClr val="000000"/>
                </a:solidFill>
                <a:latin typeface="Arial"/>
                <a:ea typeface="MS PGothic"/>
              </a:rPr>
              <a:t>25</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1196975" y="696913"/>
            <a:ext cx="4641850" cy="3481387"/>
          </a:xfrm>
          <a:prstGeom prst="rect">
            <a:avLst/>
          </a:prstGeom>
        </p:spPr>
      </p:sp>
      <p:sp>
        <p:nvSpPr>
          <p:cNvPr id="496"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9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0F06B00-0109-42CC-9EFE-CBFE88DF1D06}"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1196975" y="696913"/>
            <a:ext cx="4641850" cy="3481387"/>
          </a:xfrm>
          <a:prstGeom prst="rect">
            <a:avLst/>
          </a:prstGeom>
        </p:spPr>
      </p:sp>
      <p:sp>
        <p:nvSpPr>
          <p:cNvPr id="499"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Previously, we partitioned the output domain: we forced -1, we forced normal output, we forced normal output, we forced </a:t>
            </a:r>
            <a:r>
              <a:rPr lang="en-US" sz="2000" b="0" u="sng" strike="noStrike" spc="-1" dirty="0">
                <a:uFillTx/>
                <a:latin typeface="Arial"/>
              </a:rPr>
              <a:t>first</a:t>
            </a:r>
            <a:r>
              <a:rPr lang="en-US" sz="2000" b="0" strike="noStrike" spc="-1" dirty="0">
                <a:latin typeface="Arial"/>
              </a:rPr>
              <a:t>.</a:t>
            </a:r>
          </a:p>
          <a:p>
            <a:endParaRPr lang="en-US" sz="2000" b="0" strike="noStrike" spc="-1" dirty="0">
              <a:latin typeface="Arial"/>
            </a:endParaRPr>
          </a:p>
        </p:txBody>
      </p:sp>
      <p:sp>
        <p:nvSpPr>
          <p:cNvPr id="50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303DC47-E77D-4B06-A446-7AB7AFE0CBA0}"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PlaceHolder 1"/>
          <p:cNvSpPr>
            <a:spLocks noGrp="1" noRot="1" noChangeAspect="1"/>
          </p:cNvSpPr>
          <p:nvPr>
            <p:ph type="sldImg"/>
          </p:nvPr>
        </p:nvSpPr>
        <p:spPr>
          <a:xfrm>
            <a:off x="1196975" y="696913"/>
            <a:ext cx="4641850" cy="3481387"/>
          </a:xfrm>
          <a:prstGeom prst="rect">
            <a:avLst/>
          </a:prstGeom>
        </p:spPr>
      </p:sp>
      <p:sp>
        <p:nvSpPr>
          <p:cNvPr id="502"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Note that this heuristic complements our “paths in specification heuristic”. It can be a good idea to have the outputs partitioned this way and have duplicate elements too!</a:t>
            </a:r>
          </a:p>
          <a:p>
            <a:endParaRPr lang="en-US" sz="2000" b="0" strike="noStrike" spc="-1">
              <a:latin typeface="Arial"/>
            </a:endParaRPr>
          </a:p>
          <a:p>
            <a:r>
              <a:rPr lang="en-US" sz="2000" b="0" strike="noStrike" spc="-1">
                <a:latin typeface="Arial"/>
              </a:rPr>
              <a:t>What about testing null?</a:t>
            </a:r>
          </a:p>
        </p:txBody>
      </p:sp>
      <p:sp>
        <p:nvSpPr>
          <p:cNvPr id="50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92BC5D6-32A7-4E6B-9E94-A02A7F6FE10C}"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noRot="1" noChangeAspect="1"/>
          </p:cNvSpPr>
          <p:nvPr>
            <p:ph type="sldImg"/>
          </p:nvPr>
        </p:nvSpPr>
        <p:spPr>
          <a:xfrm>
            <a:off x="1196975" y="696913"/>
            <a:ext cx="4641850" cy="3481387"/>
          </a:xfrm>
          <a:prstGeom prst="rect">
            <a:avLst/>
          </a:prstGeom>
        </p:spPr>
      </p:sp>
      <p:sp>
        <p:nvSpPr>
          <p:cNvPr id="505"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BDB1F8A-6795-4162-8BFD-D53C334D0088}" type="slidenum">
              <a:rPr lang="en-US" sz="1200" b="0" strike="noStrike" spc="-1">
                <a:solidFill>
                  <a:srgbClr val="000000"/>
                </a:solidFill>
                <a:latin typeface="Arial"/>
                <a:ea typeface="MS PGothic"/>
              </a:rPr>
              <a:t>29</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noRot="1" noChangeAspect="1"/>
          </p:cNvSpPr>
          <p:nvPr>
            <p:ph type="sldImg"/>
          </p:nvPr>
        </p:nvSpPr>
        <p:spPr>
          <a:xfrm>
            <a:off x="1196975" y="696913"/>
            <a:ext cx="4641850" cy="3481387"/>
          </a:xfrm>
          <a:prstGeom prst="rect">
            <a:avLst/>
          </a:prstGeom>
        </p:spPr>
      </p:sp>
      <p:sp>
        <p:nvSpPr>
          <p:cNvPr id="508"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So, what happens here? According to the Javadoc of </a:t>
            </a:r>
            <a:r>
              <a:rPr lang="en-US" sz="2000" b="0" strike="noStrike" spc="-1" dirty="0" err="1">
                <a:latin typeface="Arial"/>
              </a:rPr>
              <a:t>Math.abs</a:t>
            </a:r>
            <a:r>
              <a:rPr lang="en-US" sz="2000" b="0" strike="noStrike" spc="-1" dirty="0">
                <a:latin typeface="Arial"/>
              </a:rPr>
              <a:t>(int a), if a is </a:t>
            </a:r>
            <a:r>
              <a:rPr lang="en-US" sz="2000" b="0" strike="noStrike" spc="-1" dirty="0" err="1">
                <a:latin typeface="Arial"/>
              </a:rPr>
              <a:t>Integer.MIN_VALUE</a:t>
            </a:r>
            <a:r>
              <a:rPr lang="en-US" sz="2000" b="0" strike="noStrike" spc="-1" dirty="0">
                <a:latin typeface="Arial"/>
              </a:rPr>
              <a:t>, the result is the same value, which is negative.</a:t>
            </a:r>
          </a:p>
          <a:p>
            <a:endParaRPr lang="en-US" sz="2000" b="0" strike="noStrike" spc="-1" dirty="0">
              <a:latin typeface="Arial"/>
            </a:endParaRPr>
          </a:p>
          <a:p>
            <a:r>
              <a:rPr lang="en-US" sz="2000" b="0" strike="noStrike" spc="-1" dirty="0">
                <a:latin typeface="Arial"/>
              </a:rPr>
              <a:t>The problem is, the largest positive integer is 2^31 – 1! This is one less than |</a:t>
            </a:r>
            <a:r>
              <a:rPr lang="en-US" sz="2000" b="0" strike="noStrike" spc="-1" dirty="0" err="1">
                <a:latin typeface="Arial"/>
              </a:rPr>
              <a:t>Integer.MIN_VALUE</a:t>
            </a:r>
            <a:r>
              <a:rPr lang="en-US" sz="2000" b="0" strike="noStrike" spc="-1" dirty="0">
                <a:latin typeface="Arial"/>
              </a:rPr>
              <a:t>| and cannot be represented as an integer, i.e., overflow occurs in this case.</a:t>
            </a:r>
          </a:p>
          <a:p>
            <a:endParaRPr lang="en-US" sz="2000" b="0" strike="noStrike" spc="-1" dirty="0">
              <a:latin typeface="Arial"/>
            </a:endParaRPr>
          </a:p>
          <a:p>
            <a:r>
              <a:rPr lang="en-US" sz="2000" dirty="0" err="1"/>
              <a:t>Integer.MIN_VALUE</a:t>
            </a:r>
            <a:r>
              <a:rPr lang="en-US" sz="2000" dirty="0"/>
              <a:t> is -2147483648, but the highest value a 32 bit integer can contain is +2147483647. Attempting to represent +2147483648 in a 32 bit int will effectively "roll over" to -2147483648. This is because, when using signed integers, the two's complement binary representations of +2147483648 and -2147483648 are identical. This is not a problem, however, as +2147483648 is considered out of range.</a:t>
            </a:r>
            <a:endParaRPr lang="en-US" sz="2000" b="0" strike="noStrike" spc="-1" dirty="0">
              <a:latin typeface="Arial"/>
            </a:endParaRPr>
          </a:p>
          <a:p>
            <a:endParaRPr lang="en-US" sz="2000" b="0" strike="noStrike" spc="-1" dirty="0">
              <a:latin typeface="Arial"/>
            </a:endParaRPr>
          </a:p>
        </p:txBody>
      </p:sp>
      <p:sp>
        <p:nvSpPr>
          <p:cNvPr id="50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E5CFF7F-7FE5-4E70-AD4D-BE2C367845DC}"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noRot="1" noChangeAspect="1"/>
          </p:cNvSpPr>
          <p:nvPr>
            <p:ph type="sldImg"/>
          </p:nvPr>
        </p:nvSpPr>
        <p:spPr>
          <a:xfrm>
            <a:off x="1196975" y="696913"/>
            <a:ext cx="4641850" cy="3481387"/>
          </a:xfrm>
          <a:prstGeom prst="rect">
            <a:avLst/>
          </a:prstGeom>
        </p:spPr>
      </p:sp>
      <p:sp>
        <p:nvSpPr>
          <p:cNvPr id="511"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This is an example of alising: src and dst are aliased, i.e., they are different names for the same object! Aliasing can be dangerous. That is why it is a good idea to test with same object as argument at different places.</a:t>
            </a:r>
          </a:p>
          <a:p>
            <a:r>
              <a:rPr lang="en-US" sz="2000" b="0" strike="noStrike" spc="-1">
                <a:latin typeface="Arial"/>
              </a:rPr>
              <a:t>Descends into infinite loop because all we do is remove the last element of the list, then add it again to the end of the list!</a:t>
            </a:r>
          </a:p>
        </p:txBody>
      </p:sp>
      <p:sp>
        <p:nvSpPr>
          <p:cNvPr id="51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5253BDE-33BC-4AC0-A08F-A54537173E3D}" type="slidenum">
              <a:rPr lang="en-US" sz="1200" b="0" strike="noStrike" spc="-1">
                <a:solidFill>
                  <a:srgbClr val="000000"/>
                </a:solidFill>
                <a:latin typeface="Arial"/>
                <a:ea typeface="MS PGothic"/>
              </a:rPr>
              <a:t>31</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1196975" y="696913"/>
            <a:ext cx="4641850" cy="3481387"/>
          </a:xfrm>
          <a:prstGeom prst="rect">
            <a:avLst/>
          </a:prstGeom>
        </p:spPr>
      </p:sp>
      <p:sp>
        <p:nvSpPr>
          <p:cNvPr id="430"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3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03223E2-A685-45F7-9028-1189D4DF7573}"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PlaceHolder 1"/>
          <p:cNvSpPr>
            <a:spLocks noGrp="1" noRot="1" noChangeAspect="1"/>
          </p:cNvSpPr>
          <p:nvPr>
            <p:ph type="sldImg"/>
          </p:nvPr>
        </p:nvSpPr>
        <p:spPr>
          <a:xfrm>
            <a:off x="1196975" y="696913"/>
            <a:ext cx="4641850" cy="3481387"/>
          </a:xfrm>
          <a:prstGeom prst="rect">
            <a:avLst/>
          </a:prstGeom>
        </p:spPr>
      </p:sp>
      <p:sp>
        <p:nvSpPr>
          <p:cNvPr id="514"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1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CB85EA6-F331-4D75-81DF-203C6EA0E021}" type="slidenum">
              <a:rPr lang="en-US" sz="1200" b="0" strike="noStrike" spc="-1">
                <a:solidFill>
                  <a:srgbClr val="000000"/>
                </a:solidFill>
                <a:latin typeface="Arial"/>
                <a:ea typeface="MS PGothic"/>
              </a:rPr>
              <a:t>33</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noRot="1" noChangeAspect="1"/>
          </p:cNvSpPr>
          <p:nvPr>
            <p:ph type="sldImg"/>
          </p:nvPr>
        </p:nvSpPr>
        <p:spPr>
          <a:xfrm>
            <a:off x="1196975" y="696913"/>
            <a:ext cx="4641850" cy="3481387"/>
          </a:xfrm>
          <a:prstGeom prst="rect">
            <a:avLst/>
          </a:prstGeom>
        </p:spPr>
      </p:sp>
      <p:sp>
        <p:nvSpPr>
          <p:cNvPr id="517"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40E1AE1-B5AE-4E9B-BD72-40CAA31AA41A}" type="slidenum">
              <a:rPr lang="en-US" sz="1200" b="0" strike="noStrike" spc="-1">
                <a:solidFill>
                  <a:srgbClr val="000000"/>
                </a:solidFill>
                <a:latin typeface="Arial"/>
                <a:ea typeface="MS PGothic"/>
              </a:rPr>
              <a:t>34</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noRot="1" noChangeAspect="1"/>
          </p:cNvSpPr>
          <p:nvPr>
            <p:ph type="sldImg"/>
          </p:nvPr>
        </p:nvSpPr>
        <p:spPr>
          <a:xfrm>
            <a:off x="1196975" y="696913"/>
            <a:ext cx="4641850" cy="3481387"/>
          </a:xfrm>
          <a:prstGeom prst="rect">
            <a:avLst/>
          </a:prstGeom>
        </p:spPr>
      </p:sp>
      <p:sp>
        <p:nvSpPr>
          <p:cNvPr id="520"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Using black box heuristics, we’ll try small values 1,3,4,5, then some larger ones, e.g., 3571 or larger.</a:t>
            </a:r>
          </a:p>
          <a:p>
            <a:r>
              <a:rPr lang="en-US" sz="2000" b="0" strike="noStrike" spc="-1" dirty="0">
                <a:latin typeface="Arial"/>
              </a:rPr>
              <a:t>But what if CACHE_SIZE is much larger than the largest prime we test with? </a:t>
            </a:r>
          </a:p>
          <a:p>
            <a:endParaRPr lang="en-US" sz="2000" b="0" strike="noStrike" spc="-1" dirty="0">
              <a:latin typeface="Arial"/>
            </a:endParaRPr>
          </a:p>
          <a:p>
            <a:r>
              <a:rPr lang="en-US" sz="2000" b="0" strike="noStrike" spc="-1" dirty="0">
                <a:latin typeface="Arial"/>
              </a:rPr>
              <a:t>Something important happens at around CACHE_SIZE. </a:t>
            </a:r>
          </a:p>
          <a:p>
            <a:r>
              <a:rPr lang="en-US" sz="2000" b="0" strike="noStrike" spc="-1" dirty="0">
                <a:latin typeface="Arial"/>
              </a:rPr>
              <a:t>What happens when x == CACHE_SIZE?</a:t>
            </a:r>
          </a:p>
          <a:p>
            <a:r>
              <a:rPr lang="en-US" sz="2000" b="0" strike="noStrike" spc="-1" dirty="0">
                <a:latin typeface="Arial"/>
              </a:rPr>
              <a:t>Should be CACHE_SIZE – 1 or x &gt;= CACHE_SIZE</a:t>
            </a:r>
          </a:p>
        </p:txBody>
      </p:sp>
      <p:sp>
        <p:nvSpPr>
          <p:cNvPr id="52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C3EA3BD-8D33-4233-8928-D22C2E0B24D1}"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noRot="1" noChangeAspect="1"/>
          </p:cNvSpPr>
          <p:nvPr>
            <p:ph type="sldImg"/>
          </p:nvPr>
        </p:nvSpPr>
        <p:spPr>
          <a:xfrm>
            <a:off x="1196975" y="696913"/>
            <a:ext cx="4641850" cy="3481387"/>
          </a:xfrm>
          <a:prstGeom prst="rect">
            <a:avLst/>
          </a:prstGeom>
        </p:spPr>
      </p:sp>
      <p:sp>
        <p:nvSpPr>
          <p:cNvPr id="523"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Coverage target approximates “all of program”.</a:t>
            </a:r>
          </a:p>
        </p:txBody>
      </p:sp>
      <p:sp>
        <p:nvSpPr>
          <p:cNvPr id="52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F00DD6B-DF78-4959-A0E4-4299D70B3295}" type="slidenum">
              <a:rPr lang="en-US" sz="1200" b="0" strike="noStrike" spc="-1">
                <a:solidFill>
                  <a:srgbClr val="000000"/>
                </a:solidFill>
                <a:latin typeface="Arial"/>
                <a:ea typeface="MS PGothic"/>
              </a:rPr>
              <a:t>36</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noRot="1" noChangeAspect="1"/>
          </p:cNvSpPr>
          <p:nvPr>
            <p:ph type="sldImg"/>
          </p:nvPr>
        </p:nvSpPr>
        <p:spPr>
          <a:xfrm>
            <a:off x="1196975" y="696913"/>
            <a:ext cx="4641850" cy="3481387"/>
          </a:xfrm>
          <a:prstGeom prst="rect">
            <a:avLst/>
          </a:prstGeom>
        </p:spPr>
      </p:sp>
      <p:sp>
        <p:nvSpPr>
          <p:cNvPr id="526"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2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47CB334-3E86-430A-ACE0-D68220248B32}" type="slidenum">
              <a:rPr lang="en-US" sz="1200" b="0" strike="noStrike" spc="-1">
                <a:solidFill>
                  <a:srgbClr val="000000"/>
                </a:solidFill>
                <a:latin typeface="Arial"/>
                <a:ea typeface="MS PGothic"/>
              </a:rPr>
              <a:t>37</a:t>
            </a:fld>
            <a:endParaRPr lang="en-US" sz="1200" b="0" strike="noStrike" spc="-1">
              <a:latin typeface="Times New Roman"/>
            </a:endParaRPr>
          </a:p>
        </p:txBody>
      </p:sp>
    </p:spTree>
    <p:extLst>
      <p:ext uri="{BB962C8B-B14F-4D97-AF65-F5344CB8AC3E}">
        <p14:creationId xmlns:p14="http://schemas.microsoft.com/office/powerpoint/2010/main" val="608736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noRot="1" noChangeAspect="1"/>
          </p:cNvSpPr>
          <p:nvPr>
            <p:ph type="sldImg"/>
          </p:nvPr>
        </p:nvSpPr>
        <p:spPr>
          <a:xfrm>
            <a:off x="1196975" y="696913"/>
            <a:ext cx="4641850" cy="3481387"/>
          </a:xfrm>
          <a:prstGeom prst="rect">
            <a:avLst/>
          </a:prstGeom>
        </p:spPr>
      </p:sp>
      <p:sp>
        <p:nvSpPr>
          <p:cNvPr id="526"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2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47CB334-3E86-430A-ACE0-D68220248B32}" type="slidenum">
              <a:rPr lang="en-US" sz="1200" b="0" strike="noStrike" spc="-1">
                <a:solidFill>
                  <a:srgbClr val="000000"/>
                </a:solidFill>
                <a:latin typeface="Arial"/>
                <a:ea typeface="MS PGothic"/>
              </a:rPr>
              <a:t>38</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PlaceHolder 1"/>
          <p:cNvSpPr>
            <a:spLocks noGrp="1" noRot="1" noChangeAspect="1"/>
          </p:cNvSpPr>
          <p:nvPr>
            <p:ph type="sldImg"/>
          </p:nvPr>
        </p:nvSpPr>
        <p:spPr>
          <a:xfrm>
            <a:off x="1196975" y="696913"/>
            <a:ext cx="4641850" cy="3481387"/>
          </a:xfrm>
          <a:prstGeom prst="rect">
            <a:avLst/>
          </a:prstGeom>
        </p:spPr>
      </p:sp>
      <p:sp>
        <p:nvSpPr>
          <p:cNvPr id="529"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3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E0DEA1C-E8FF-4403-B101-7B081452BE0D}"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noRot="1" noChangeAspect="1"/>
          </p:cNvSpPr>
          <p:nvPr>
            <p:ph type="sldImg"/>
          </p:nvPr>
        </p:nvSpPr>
        <p:spPr>
          <a:xfrm>
            <a:off x="1196975" y="696913"/>
            <a:ext cx="4641850" cy="3481387"/>
          </a:xfrm>
          <a:prstGeom prst="rect">
            <a:avLst/>
          </a:prstGeom>
        </p:spPr>
      </p:sp>
      <p:sp>
        <p:nvSpPr>
          <p:cNvPr id="532"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3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8A40E7C-586B-406B-A256-99FC8D9F93BA}"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noRot="1" noChangeAspect="1"/>
          </p:cNvSpPr>
          <p:nvPr>
            <p:ph type="sldImg"/>
          </p:nvPr>
        </p:nvSpPr>
        <p:spPr>
          <a:xfrm>
            <a:off x="1196975" y="696913"/>
            <a:ext cx="4641850" cy="3481387"/>
          </a:xfrm>
          <a:prstGeom prst="rect">
            <a:avLst/>
          </a:prstGeom>
        </p:spPr>
      </p:sp>
      <p:sp>
        <p:nvSpPr>
          <p:cNvPr id="535"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5E46E61-152F-4912-BC11-15746B28221C}"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B9066E1-67C8-4A79-9E59-4D7A0801CE3B}" type="slidenum">
              <a:rPr lang="en-US" sz="1200" b="0" strike="noStrike" spc="-1">
                <a:solidFill>
                  <a:srgbClr val="000000"/>
                </a:solidFill>
                <a:latin typeface="Times New Roman"/>
                <a:ea typeface="MS PGothic"/>
              </a:rPr>
              <a:t>42</a:t>
            </a:fld>
            <a:endParaRPr lang="en-US" sz="1200" b="0" strike="noStrike" spc="-1">
              <a:latin typeface="Times New Roman"/>
            </a:endParaRPr>
          </a:p>
        </p:txBody>
      </p:sp>
      <p:sp>
        <p:nvSpPr>
          <p:cNvPr id="538" name="PlaceHolder 2"/>
          <p:cNvSpPr>
            <a:spLocks noGrp="1" noRot="1" noChangeAspect="1"/>
          </p:cNvSpPr>
          <p:nvPr>
            <p:ph type="sldImg"/>
          </p:nvPr>
        </p:nvSpPr>
        <p:spPr>
          <a:xfrm>
            <a:off x="1196975" y="696913"/>
            <a:ext cx="4641850" cy="3481387"/>
          </a:xfrm>
          <a:prstGeom prst="rect">
            <a:avLst/>
          </a:prstGeom>
        </p:spPr>
      </p:sp>
      <p:sp>
        <p:nvSpPr>
          <p:cNvPr id="539" name="PlaceHolder 3"/>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solidFill>
                  <a:srgbClr val="FF0000"/>
                </a:solidFill>
                <a:latin typeface="Times New Roman"/>
              </a:rPr>
              <a:t>This test cases achieves 6/7 or ~86% statement coverage. Problem! We want 100% statement coverage. </a:t>
            </a:r>
            <a:endParaRPr lang="en-US" sz="2000" b="0" strike="noStrike" spc="-1" dirty="0">
              <a:latin typeface="Arial"/>
            </a:endParaRPr>
          </a:p>
          <a:p>
            <a:r>
              <a:rPr lang="en-US" sz="2000" b="0" strike="noStrike" spc="-1" dirty="0">
                <a:solidFill>
                  <a:srgbClr val="FF0000"/>
                </a:solidFill>
                <a:latin typeface="Times New Roman"/>
              </a:rPr>
              <a:t>Skips 5</a:t>
            </a:r>
            <a:endParaRPr lang="en-US" sz="2000" b="0" strike="noStrike" spc="-1" dirty="0">
              <a:latin typeface="Arial"/>
            </a:endParaRPr>
          </a:p>
        </p:txBody>
      </p:sp>
    </p:spTree>
    <p:extLst>
      <p:ext uri="{BB962C8B-B14F-4D97-AF65-F5344CB8AC3E}">
        <p14:creationId xmlns:p14="http://schemas.microsoft.com/office/powerpoint/2010/main" val="49431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1196975" y="696913"/>
            <a:ext cx="4641850" cy="3481387"/>
          </a:xfrm>
          <a:prstGeom prst="rect">
            <a:avLst/>
          </a:prstGeom>
        </p:spPr>
      </p:sp>
      <p:sp>
        <p:nvSpPr>
          <p:cNvPr id="433"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Ariane-5 rocket’s first launch in 1996.</a:t>
            </a:r>
          </a:p>
        </p:txBody>
      </p:sp>
      <p:sp>
        <p:nvSpPr>
          <p:cNvPr id="43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584186B-F84E-44C5-BE33-0CDE6760656D}"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7E33784-B812-4708-8B9F-4FD6BEE1FD0E}" type="slidenum">
              <a:rPr lang="en-US" sz="1200" b="0" strike="noStrike" spc="-1">
                <a:solidFill>
                  <a:srgbClr val="000000"/>
                </a:solidFill>
                <a:latin typeface="Times New Roman"/>
                <a:ea typeface="MS PGothic"/>
              </a:rPr>
              <a:t>43</a:t>
            </a:fld>
            <a:endParaRPr lang="en-US" sz="1200" b="0" strike="noStrike" spc="-1">
              <a:latin typeface="Times New Roman"/>
            </a:endParaRPr>
          </a:p>
        </p:txBody>
      </p:sp>
      <p:sp>
        <p:nvSpPr>
          <p:cNvPr id="550" name="PlaceHolder 2"/>
          <p:cNvSpPr>
            <a:spLocks noGrp="1" noRot="1" noChangeAspect="1"/>
          </p:cNvSpPr>
          <p:nvPr>
            <p:ph type="sldImg"/>
          </p:nvPr>
        </p:nvSpPr>
        <p:spPr>
          <a:xfrm>
            <a:off x="1196975" y="696913"/>
            <a:ext cx="4641850" cy="3481387"/>
          </a:xfrm>
          <a:prstGeom prst="rect">
            <a:avLst/>
          </a:prstGeom>
        </p:spPr>
      </p:sp>
      <p:sp>
        <p:nvSpPr>
          <p:cNvPr id="551" name="PlaceHolder 3"/>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Times New Roman"/>
              </a:rPr>
              <a:t>This test suite achieves only 3/4 or 75% branch coverage. We want 100% branch coverage. It misses the 3-5 branch.</a:t>
            </a:r>
            <a:endParaRPr lang="en-US" sz="2000" b="0" strike="noStrike" spc="-1" dirty="0">
              <a:latin typeface="Arial"/>
            </a:endParaRPr>
          </a:p>
        </p:txBody>
      </p:sp>
    </p:spTree>
    <p:extLst>
      <p:ext uri="{BB962C8B-B14F-4D97-AF65-F5344CB8AC3E}">
        <p14:creationId xmlns:p14="http://schemas.microsoft.com/office/powerpoint/2010/main" val="530519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noRot="1" noChangeAspect="1"/>
          </p:cNvSpPr>
          <p:nvPr>
            <p:ph type="sldImg"/>
          </p:nvPr>
        </p:nvSpPr>
        <p:spPr>
          <a:xfrm>
            <a:off x="1196975" y="696913"/>
            <a:ext cx="4641850" cy="3481387"/>
          </a:xfrm>
          <a:prstGeom prst="rect">
            <a:avLst/>
          </a:prstGeom>
        </p:spPr>
      </p:sp>
      <p:sp>
        <p:nvSpPr>
          <p:cNvPr id="541"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Branch coverage implies statement coverage: if we have a test suite that achieves 100% branch coverage then this same test suite achieves 100% statement coverage. The reverse is not true.</a:t>
            </a:r>
          </a:p>
        </p:txBody>
      </p:sp>
      <p:sp>
        <p:nvSpPr>
          <p:cNvPr id="54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FBBD033-5A81-449D-8550-659193010845}"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PlaceHolder 1"/>
          <p:cNvSpPr>
            <a:spLocks noGrp="1" noRot="1" noChangeAspect="1"/>
          </p:cNvSpPr>
          <p:nvPr>
            <p:ph type="sldImg"/>
          </p:nvPr>
        </p:nvSpPr>
        <p:spPr>
          <a:xfrm>
            <a:off x="1196975" y="696913"/>
            <a:ext cx="4641850" cy="3481387"/>
          </a:xfrm>
          <a:prstGeom prst="rect">
            <a:avLst/>
          </a:prstGeom>
        </p:spPr>
      </p:sp>
      <p:sp>
        <p:nvSpPr>
          <p:cNvPr id="544"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4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89F5335-52AB-4CF4-BD60-9E10109AB2B4}"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PlaceHolder 1"/>
          <p:cNvSpPr>
            <a:spLocks noGrp="1" noRot="1" noChangeAspect="1"/>
          </p:cNvSpPr>
          <p:nvPr>
            <p:ph type="sldImg"/>
          </p:nvPr>
        </p:nvSpPr>
        <p:spPr>
          <a:xfrm>
            <a:off x="1196975" y="696913"/>
            <a:ext cx="4641850" cy="3481387"/>
          </a:xfrm>
          <a:prstGeom prst="rect">
            <a:avLst/>
          </a:prstGeom>
        </p:spPr>
      </p:sp>
      <p:sp>
        <p:nvSpPr>
          <p:cNvPr id="547"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We miss the bug! Suppose we try min(2,1).</a:t>
            </a:r>
          </a:p>
          <a:p>
            <a:endParaRPr lang="en-US" sz="2000" b="0" strike="noStrike" spc="-1">
              <a:latin typeface="Arial"/>
            </a:endParaRPr>
          </a:p>
          <a:p>
            <a:r>
              <a:rPr lang="en-US" sz="2000" b="0" strike="noStrike" spc="-1">
                <a:latin typeface="Arial"/>
              </a:rPr>
              <a:t>min(1,2) achieves 100% statement coverage. However, it misses the FALSE branch edge of the IF-THEN statement. min(1.2) achieves 50% branch coverage. </a:t>
            </a:r>
          </a:p>
        </p:txBody>
      </p:sp>
      <p:sp>
        <p:nvSpPr>
          <p:cNvPr id="54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CEB26A8-31F6-484F-B5C8-9B0390BEAAC3}"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noRot="1" noChangeAspect="1"/>
          </p:cNvSpPr>
          <p:nvPr>
            <p:ph type="sldImg"/>
          </p:nvPr>
        </p:nvSpPr>
        <p:spPr>
          <a:xfrm>
            <a:off x="1196975" y="696913"/>
            <a:ext cx="4641850" cy="3481387"/>
          </a:xfrm>
          <a:prstGeom prst="rect">
            <a:avLst/>
          </a:prstGeom>
        </p:spPr>
      </p:sp>
      <p:sp>
        <p:nvSpPr>
          <p:cNvPr id="553"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In hw4, you will install eclEmma, a tool for showing test coverage</a:t>
            </a:r>
          </a:p>
        </p:txBody>
      </p:sp>
      <p:sp>
        <p:nvSpPr>
          <p:cNvPr id="55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016D25C-B2B8-4540-AD9E-719C0F30B0E5}" type="slidenum">
              <a:rPr lang="en-US" sz="1200" b="0" strike="noStrike" spc="-1">
                <a:solidFill>
                  <a:srgbClr val="000000"/>
                </a:solidFill>
                <a:latin typeface="Arial"/>
                <a:ea typeface="MS PGothic"/>
              </a:rPr>
              <a:t>47</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noRot="1" noChangeAspect="1"/>
          </p:cNvSpPr>
          <p:nvPr>
            <p:ph type="sldImg"/>
          </p:nvPr>
        </p:nvSpPr>
        <p:spPr>
          <a:xfrm>
            <a:off x="1196975" y="696913"/>
            <a:ext cx="4641850" cy="3481387"/>
          </a:xfrm>
          <a:prstGeom prst="rect">
            <a:avLst/>
          </a:prstGeom>
        </p:spPr>
      </p:sp>
      <p:sp>
        <p:nvSpPr>
          <p:cNvPr id="511"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12"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B13FAFD-2DE5-467D-ADA6-447E925899FA}"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PlaceHolder 1"/>
          <p:cNvSpPr>
            <a:spLocks noGrp="1" noRot="1" noChangeAspect="1"/>
          </p:cNvSpPr>
          <p:nvPr>
            <p:ph type="sldImg"/>
          </p:nvPr>
        </p:nvSpPr>
        <p:spPr>
          <a:xfrm>
            <a:off x="1196975" y="696913"/>
            <a:ext cx="4641850" cy="3481387"/>
          </a:xfrm>
          <a:prstGeom prst="rect">
            <a:avLst/>
          </a:prstGeom>
        </p:spPr>
      </p:sp>
      <p:sp>
        <p:nvSpPr>
          <p:cNvPr id="514"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dirty="0">
                <a:latin typeface="Arial"/>
              </a:rPr>
              <a:t>Code difficulties cause testing difficulties</a:t>
            </a:r>
          </a:p>
        </p:txBody>
      </p:sp>
      <p:sp>
        <p:nvSpPr>
          <p:cNvPr id="515"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2C0F5A7-EF18-4B46-B6AC-1503A2E59AC4}"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noRot="1" noChangeAspect="1"/>
          </p:cNvSpPr>
          <p:nvPr>
            <p:ph type="sldImg"/>
          </p:nvPr>
        </p:nvSpPr>
        <p:spPr>
          <a:xfrm>
            <a:off x="1196975" y="696913"/>
            <a:ext cx="4641850" cy="3481387"/>
          </a:xfrm>
          <a:prstGeom prst="rect">
            <a:avLst/>
          </a:prstGeom>
        </p:spPr>
      </p:sp>
      <p:sp>
        <p:nvSpPr>
          <p:cNvPr id="517"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18"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528A67E-DF43-4245-9816-148287D37EB6}"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noRot="1" noChangeAspect="1"/>
          </p:cNvSpPr>
          <p:nvPr>
            <p:ph type="sldImg"/>
          </p:nvPr>
        </p:nvSpPr>
        <p:spPr>
          <a:xfrm>
            <a:off x="1196975" y="696913"/>
            <a:ext cx="4641850" cy="3481387"/>
          </a:xfrm>
          <a:prstGeom prst="rect">
            <a:avLst/>
          </a:prstGeom>
        </p:spPr>
      </p:sp>
      <p:sp>
        <p:nvSpPr>
          <p:cNvPr id="520"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21"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D1B884D-E305-4461-BE75-90789B2D4BD1}"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noRot="1" noChangeAspect="1"/>
          </p:cNvSpPr>
          <p:nvPr>
            <p:ph type="sldImg"/>
          </p:nvPr>
        </p:nvSpPr>
        <p:spPr>
          <a:xfrm>
            <a:off x="1196975" y="696913"/>
            <a:ext cx="4641850" cy="3481387"/>
          </a:xfrm>
          <a:prstGeom prst="rect">
            <a:avLst/>
          </a:prstGeom>
        </p:spPr>
      </p:sp>
      <p:sp>
        <p:nvSpPr>
          <p:cNvPr id="523"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24"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2BC0469-D212-4619-AE5E-5FD736CC3D31}"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1196975" y="696913"/>
            <a:ext cx="4641850" cy="3481387"/>
          </a:xfrm>
          <a:prstGeom prst="rect">
            <a:avLst/>
          </a:prstGeom>
        </p:spPr>
      </p:sp>
      <p:sp>
        <p:nvSpPr>
          <p:cNvPr id="436"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Mars Surveyer ’98 was launched by NASA in 1999. </a:t>
            </a:r>
          </a:p>
        </p:txBody>
      </p:sp>
      <p:sp>
        <p:nvSpPr>
          <p:cNvPr id="43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8099A47-A23F-4B50-B444-A47BAEE60E6D}"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noRot="1" noChangeAspect="1"/>
          </p:cNvSpPr>
          <p:nvPr>
            <p:ph type="sldImg"/>
          </p:nvPr>
        </p:nvSpPr>
        <p:spPr>
          <a:xfrm>
            <a:off x="1196975" y="696913"/>
            <a:ext cx="4641850" cy="3481387"/>
          </a:xfrm>
          <a:prstGeom prst="rect">
            <a:avLst/>
          </a:prstGeom>
        </p:spPr>
      </p:sp>
      <p:sp>
        <p:nvSpPr>
          <p:cNvPr id="526"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27"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DCF52F3-CD34-4554-84DB-727FA4BEAB1C}"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PlaceHolder 1"/>
          <p:cNvSpPr>
            <a:spLocks noGrp="1" noRot="1" noChangeAspect="1"/>
          </p:cNvSpPr>
          <p:nvPr>
            <p:ph type="sldImg"/>
          </p:nvPr>
        </p:nvSpPr>
        <p:spPr>
          <a:xfrm>
            <a:off x="1196975" y="696913"/>
            <a:ext cx="4641850" cy="3481387"/>
          </a:xfrm>
          <a:prstGeom prst="rect">
            <a:avLst/>
          </a:prstGeom>
        </p:spPr>
      </p:sp>
      <p:sp>
        <p:nvSpPr>
          <p:cNvPr id="529"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30"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59B3FE9-72A1-4D4B-AF95-794B6E2FFFCB}"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noRot="1" noChangeAspect="1"/>
          </p:cNvSpPr>
          <p:nvPr>
            <p:ph type="sldImg"/>
          </p:nvPr>
        </p:nvSpPr>
        <p:spPr>
          <a:xfrm>
            <a:off x="1196975" y="696913"/>
            <a:ext cx="4641850" cy="3481387"/>
          </a:xfrm>
          <a:prstGeom prst="rect">
            <a:avLst/>
          </a:prstGeom>
        </p:spPr>
      </p:sp>
      <p:sp>
        <p:nvSpPr>
          <p:cNvPr id="532"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533"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160A9A3-685B-4A60-AF33-97F46455EDD2}"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noRot="1" noChangeAspect="1"/>
          </p:cNvSpPr>
          <p:nvPr>
            <p:ph type="sldImg"/>
          </p:nvPr>
        </p:nvSpPr>
        <p:spPr>
          <a:xfrm>
            <a:off x="1196975" y="696913"/>
            <a:ext cx="4641850" cy="3481387"/>
          </a:xfrm>
          <a:prstGeom prst="rect">
            <a:avLst/>
          </a:prstGeom>
        </p:spPr>
      </p:sp>
      <p:sp>
        <p:nvSpPr>
          <p:cNvPr id="556" name="PlaceHolder 2"/>
          <p:cNvSpPr>
            <a:spLocks noGrp="1"/>
          </p:cNvSpPr>
          <p:nvPr>
            <p:ph type="body"/>
          </p:nvPr>
        </p:nvSpPr>
        <p:spPr>
          <a:xfrm>
            <a:off x="703440" y="4410001"/>
            <a:ext cx="5627160" cy="4176360"/>
          </a:xfrm>
          <a:prstGeom prst="rect">
            <a:avLst/>
          </a:prstGeom>
        </p:spPr>
        <p:txBody>
          <a:bodyPr lIns="93240" tIns="46800" rIns="93240" bIns="46800"/>
          <a:lstStyle/>
          <a:p>
            <a:r>
              <a:rPr lang="en-US" sz="2000" b="0" strike="noStrike" spc="-1">
                <a:latin typeface="Arial"/>
              </a:rPr>
              <a:t>Regression testing is the process of testing changes to computer programs to make sure that the older programming still works with the new changes. </a:t>
            </a:r>
          </a:p>
        </p:txBody>
      </p:sp>
      <p:sp>
        <p:nvSpPr>
          <p:cNvPr id="557"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D3EA3E7-6886-4B37-AA95-1D68704041B5}"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120727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1196975" y="696913"/>
            <a:ext cx="4641850" cy="3481387"/>
          </a:xfrm>
          <a:prstGeom prst="rect">
            <a:avLst/>
          </a:prstGeom>
        </p:spPr>
      </p:sp>
      <p:sp>
        <p:nvSpPr>
          <p:cNvPr id="439"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4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99DCA71-DBBF-442F-B3F8-1BC5687E8158}"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1196975" y="696913"/>
            <a:ext cx="4641850" cy="3481387"/>
          </a:xfrm>
          <a:prstGeom prst="rect">
            <a:avLst/>
          </a:prstGeom>
        </p:spPr>
      </p:sp>
      <p:sp>
        <p:nvSpPr>
          <p:cNvPr id="442"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4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1481D8F-F4D2-4D3F-837B-C928F25176C8}" type="slidenum">
              <a:rPr lang="en-US" sz="1200" b="0" strike="noStrike" spc="-1">
                <a:solidFill>
                  <a:srgbClr val="000000"/>
                </a:solidFill>
                <a:latin typeface="Arial"/>
                <a:ea typeface="MS PGothic"/>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1196975" y="696913"/>
            <a:ext cx="4641850" cy="3481387"/>
          </a:xfrm>
          <a:prstGeom prst="rect">
            <a:avLst/>
          </a:prstGeom>
        </p:spPr>
      </p:sp>
      <p:sp>
        <p:nvSpPr>
          <p:cNvPr id="445"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4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15C1A0B-27C7-4EF9-AF6F-CABF4DFE072F}"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1196975" y="696913"/>
            <a:ext cx="4641850" cy="3481387"/>
          </a:xfrm>
          <a:prstGeom prst="rect">
            <a:avLst/>
          </a:prstGeom>
        </p:spPr>
      </p:sp>
      <p:sp>
        <p:nvSpPr>
          <p:cNvPr id="448" name="PlaceHolder 2"/>
          <p:cNvSpPr>
            <a:spLocks noGrp="1"/>
          </p:cNvSpPr>
          <p:nvPr>
            <p:ph type="body"/>
          </p:nvPr>
        </p:nvSpPr>
        <p:spPr>
          <a:xfrm>
            <a:off x="703440" y="4410001"/>
            <a:ext cx="5627160" cy="4176360"/>
          </a:xfrm>
          <a:prstGeom prst="rect">
            <a:avLst/>
          </a:prstGeom>
        </p:spPr>
        <p:txBody>
          <a:bodyPr lIns="93240" tIns="46800" rIns="93240" bIns="46800"/>
          <a:lstStyle/>
          <a:p>
            <a:endParaRPr lang="en-US" sz="2000" b="0" strike="noStrike" spc="-1">
              <a:latin typeface="Arial"/>
            </a:endParaRPr>
          </a:p>
        </p:txBody>
      </p:sp>
      <p:sp>
        <p:nvSpPr>
          <p:cNvPr id="44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D1DCDCF-4A33-4A4D-80BB-20028105012D}"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8"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0"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3"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7"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8"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9"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3"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6"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7"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9"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0"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4"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5"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7"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8"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9"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0"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1"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2"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814833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186740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78060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80208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38542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2930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592641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975641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103641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101144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478507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420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08224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78404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003285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extLst>
      <p:ext uri="{BB962C8B-B14F-4D97-AF65-F5344CB8AC3E}">
        <p14:creationId xmlns:p14="http://schemas.microsoft.com/office/powerpoint/2010/main" val="1562831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194877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299594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854078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942407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543650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26982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12526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5579060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42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8"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492138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0"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775786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3"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12876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extLst>
      <p:ext uri="{BB962C8B-B14F-4D97-AF65-F5344CB8AC3E}">
        <p14:creationId xmlns:p14="http://schemas.microsoft.com/office/powerpoint/2010/main" val="2390987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032814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7"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8"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9"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715053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3"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572027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6"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7"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05902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9"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0"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104993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4"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5"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02616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7"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8"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9"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0"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1"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2"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299032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188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9"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860012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1"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449136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3"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4"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989338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extLst>
      <p:ext uri="{BB962C8B-B14F-4D97-AF65-F5344CB8AC3E}">
        <p14:creationId xmlns:p14="http://schemas.microsoft.com/office/powerpoint/2010/main" val="3082389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676255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8"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9"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0"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15516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4"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700446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7"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8"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8717804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0"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1"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972997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5"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6"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310564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8"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9"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0"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1"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2"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3"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8153416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70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71"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96574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73"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80513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75"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145554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extLst>
      <p:ext uri="{BB962C8B-B14F-4D97-AF65-F5344CB8AC3E}">
        <p14:creationId xmlns:p14="http://schemas.microsoft.com/office/powerpoint/2010/main" val="35890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74550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476341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4"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6"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3099742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8"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0"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337078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92"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3"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2641150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9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6"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8"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106007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00"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1"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2"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3"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4"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5"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extLst>
      <p:ext uri="{BB962C8B-B14F-4D97-AF65-F5344CB8AC3E}">
        <p14:creationId xmlns:p14="http://schemas.microsoft.com/office/powerpoint/2010/main" val="414576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endParaRPr lang="en-US" sz="24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2FE6713F-F47D-4482-A0BC-CB9E673742EF}"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lstStyle/>
          <a:p>
            <a:endParaRPr lang="en-US" sz="24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E164FB18-E150-4C41-AFB0-5D24E1053465}" type="slidenum">
              <a:rPr lang="en-US" sz="900" b="0" strike="noStrike" spc="-1">
                <a:solidFill>
                  <a:srgbClr val="8B8B8B"/>
                </a:solidFill>
                <a:latin typeface="Tahoma"/>
                <a:ea typeface="MS PGothic"/>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628560" y="6356520"/>
            <a:ext cx="2057040" cy="364680"/>
          </a:xfrm>
          <a:prstGeom prst="rect">
            <a:avLst/>
          </a:prstGeom>
        </p:spPr>
        <p:txBody>
          <a:bodyPr anchor="ctr"/>
          <a:lstStyle/>
          <a:p>
            <a:endParaRPr lang="en-US" sz="2400" b="0" strike="noStrike" spc="-1">
              <a:latin typeface="Times New Roman"/>
            </a:endParaRPr>
          </a:p>
        </p:txBody>
      </p:sp>
      <p:sp>
        <p:nvSpPr>
          <p:cNvPr id="83" name="PlaceHolder 2"/>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84"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3CB77416-6638-48D3-8351-4F3BADF026EB}"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tIns="0" rIns="0" bIns="0" anchor="ctr"/>
          <a:lstStyle/>
          <a:p>
            <a:r>
              <a:rPr lang="en-US" sz="3300" b="0" strike="noStrike" spc="-1">
                <a:solidFill>
                  <a:srgbClr val="000000"/>
                </a:solidFill>
                <a:latin typeface="Tahoma"/>
              </a:rPr>
              <a:t>Click to edit the title text format</a:t>
            </a: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6EAD79-2B79-4D54-B880-39C89E37B30E}" type="datetimeFigureOut">
              <a:rPr lang="en-US" smtClean="0"/>
              <a:t>3/21/21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6551507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lstStyle/>
          <a:p>
            <a:pPr>
              <a:lnSpc>
                <a:spcPct val="100000"/>
              </a:lnSpc>
            </a:pPr>
            <a:fld id="{1B579EF3-7065-4948-B115-77046E97AD26}" type="datetime1">
              <a:rPr lang="en-US" sz="900" b="0" strike="noStrike" spc="-1">
                <a:solidFill>
                  <a:srgbClr val="8B8B8B"/>
                </a:solidFill>
                <a:latin typeface="Tahoma"/>
                <a:ea typeface="MS PGothic"/>
              </a:rPr>
              <a:t>3/21/21</a:t>
            </a:fld>
            <a:endParaRPr lang="en-US" sz="9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9287C3FE-4F79-4ADD-8B2D-ADB01C049729}" type="slidenum">
              <a:rPr lang="en-US" sz="900" b="0" strike="noStrike" spc="-1">
                <a:solidFill>
                  <a:srgbClr val="8B8B8B"/>
                </a:solidFill>
                <a:latin typeface="Tahoma"/>
                <a:ea typeface="MS PGothic"/>
              </a:rPr>
              <a:t>‹#›</a:t>
            </a:fld>
            <a:endParaRPr lang="en-US" sz="900" b="0" strike="noStrike" spc="-1">
              <a:latin typeface="Times New Roman"/>
            </a:endParaRPr>
          </a:p>
        </p:txBody>
      </p:sp>
    </p:spTree>
    <p:extLst>
      <p:ext uri="{BB962C8B-B14F-4D97-AF65-F5344CB8AC3E}">
        <p14:creationId xmlns:p14="http://schemas.microsoft.com/office/powerpoint/2010/main" val="24407712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83" name="PlaceHolder 2"/>
          <p:cNvSpPr>
            <a:spLocks noGrp="1"/>
          </p:cNvSpPr>
          <p:nvPr>
            <p:ph type="dt"/>
          </p:nvPr>
        </p:nvSpPr>
        <p:spPr>
          <a:xfrm>
            <a:off x="628560" y="6356520"/>
            <a:ext cx="2057040" cy="364680"/>
          </a:xfrm>
          <a:prstGeom prst="rect">
            <a:avLst/>
          </a:prstGeom>
        </p:spPr>
        <p:txBody>
          <a:bodyPr anchor="ctr"/>
          <a:lstStyle/>
          <a:p>
            <a:pPr>
              <a:lnSpc>
                <a:spcPct val="100000"/>
              </a:lnSpc>
            </a:pPr>
            <a:fld id="{57A3C5A5-B42E-433C-9B9A-917276B99479}" type="datetime1">
              <a:rPr lang="en-US" sz="900" b="0" strike="noStrike" spc="-1">
                <a:solidFill>
                  <a:srgbClr val="8B8B8B"/>
                </a:solidFill>
                <a:latin typeface="Tahoma"/>
                <a:ea typeface="MS PGothic"/>
              </a:rPr>
              <a:t>3/21/21</a:t>
            </a:fld>
            <a:endParaRPr lang="en-US" sz="900" b="0" strike="noStrike" spc="-1">
              <a:latin typeface="Times New Roman"/>
            </a:endParaRPr>
          </a:p>
        </p:txBody>
      </p:sp>
      <p:sp>
        <p:nvSpPr>
          <p:cNvPr id="84"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85"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A3693E46-A0AD-471E-AE39-12D62D5BF51F}"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extLst>
      <p:ext uri="{BB962C8B-B14F-4D97-AF65-F5344CB8AC3E}">
        <p14:creationId xmlns:p14="http://schemas.microsoft.com/office/powerpoint/2010/main" val="4126141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dt"/>
          </p:nvPr>
        </p:nvSpPr>
        <p:spPr>
          <a:xfrm>
            <a:off x="628560" y="6356520"/>
            <a:ext cx="2057040" cy="364680"/>
          </a:xfrm>
          <a:prstGeom prst="rect">
            <a:avLst/>
          </a:prstGeom>
        </p:spPr>
        <p:txBody>
          <a:bodyPr anchor="ctr"/>
          <a:lstStyle/>
          <a:p>
            <a:pPr>
              <a:lnSpc>
                <a:spcPct val="100000"/>
              </a:lnSpc>
            </a:pPr>
            <a:fld id="{D58DA0D7-6B08-4CE7-88C3-72B6CD4F234D}" type="datetime1">
              <a:rPr lang="en-US" sz="900" b="0" strike="noStrike" spc="-1">
                <a:solidFill>
                  <a:srgbClr val="8B8B8B"/>
                </a:solidFill>
                <a:latin typeface="Tahoma"/>
                <a:ea typeface="MS PGothic"/>
              </a:rPr>
              <a:t>3/21/21</a:t>
            </a:fld>
            <a:endParaRPr lang="en-US" sz="900" b="0" strike="noStrike" spc="-1">
              <a:latin typeface="Times New Roman"/>
            </a:endParaRPr>
          </a:p>
        </p:txBody>
      </p:sp>
      <p:sp>
        <p:nvSpPr>
          <p:cNvPr id="124" name="PlaceHolder 2"/>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25"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91F2C025-225A-4263-B132-1B0E59033E17}"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126" name="PlaceHolder 4"/>
          <p:cNvSpPr>
            <a:spLocks noGrp="1"/>
          </p:cNvSpPr>
          <p:nvPr>
            <p:ph type="title"/>
          </p:nvPr>
        </p:nvSpPr>
        <p:spPr>
          <a:xfrm>
            <a:off x="457200" y="273600"/>
            <a:ext cx="8229240" cy="1144800"/>
          </a:xfrm>
          <a:prstGeom prst="rect">
            <a:avLst/>
          </a:prstGeom>
        </p:spPr>
        <p:txBody>
          <a:bodyPr lIns="0" tIns="0" rIns="0" bIns="0" anchor="ctr"/>
          <a:lstStyle/>
          <a:p>
            <a:r>
              <a:rPr lang="en-US" sz="3300" b="0" strike="noStrike" spc="-1">
                <a:solidFill>
                  <a:srgbClr val="000000"/>
                </a:solidFill>
                <a:latin typeface="Tahoma"/>
              </a:rPr>
              <a:t>Click to edit the title text format</a:t>
            </a:r>
          </a:p>
        </p:txBody>
      </p:sp>
      <p:sp>
        <p:nvSpPr>
          <p:cNvPr id="127"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extLst>
      <p:ext uri="{BB962C8B-B14F-4D97-AF65-F5344CB8AC3E}">
        <p14:creationId xmlns:p14="http://schemas.microsoft.com/office/powerpoint/2010/main" val="22617188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630000" y="457200"/>
            <a:ext cx="2948760" cy="1599840"/>
          </a:xfrm>
          <a:prstGeom prst="rect">
            <a:avLst/>
          </a:prstGeom>
        </p:spPr>
        <p:txBody>
          <a:bodyPr anchor="b"/>
          <a:lstStyle/>
          <a:p>
            <a:pPr>
              <a:lnSpc>
                <a:spcPct val="100000"/>
              </a:lnSpc>
            </a:pPr>
            <a:r>
              <a:rPr lang="en-US" sz="2400" b="0" strike="noStrike" spc="-1">
                <a:solidFill>
                  <a:srgbClr val="000000"/>
                </a:solidFill>
                <a:latin typeface="Calibri Light"/>
              </a:rPr>
              <a:t>Click to edit Master title style</a:t>
            </a:r>
            <a:endParaRPr lang="en-US" sz="2400" b="0" strike="noStrike" spc="-1">
              <a:solidFill>
                <a:srgbClr val="000000"/>
              </a:solidFill>
              <a:latin typeface="Tahoma"/>
            </a:endParaRPr>
          </a:p>
        </p:txBody>
      </p:sp>
      <p:sp>
        <p:nvSpPr>
          <p:cNvPr id="165" name="PlaceHolder 2"/>
          <p:cNvSpPr>
            <a:spLocks noGrp="1"/>
          </p:cNvSpPr>
          <p:nvPr>
            <p:ph type="body"/>
          </p:nvPr>
        </p:nvSpPr>
        <p:spPr>
          <a:xfrm>
            <a:off x="3887280" y="987480"/>
            <a:ext cx="4628880" cy="487332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4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21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8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50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Fifth level</a:t>
            </a:r>
          </a:p>
        </p:txBody>
      </p:sp>
      <p:sp>
        <p:nvSpPr>
          <p:cNvPr id="166" name="PlaceHolder 3"/>
          <p:cNvSpPr>
            <a:spLocks noGrp="1"/>
          </p:cNvSpPr>
          <p:nvPr>
            <p:ph type="body"/>
          </p:nvPr>
        </p:nvSpPr>
        <p:spPr>
          <a:xfrm>
            <a:off x="630000" y="2057400"/>
            <a:ext cx="2948760" cy="3811320"/>
          </a:xfrm>
          <a:prstGeom prst="rect">
            <a:avLst/>
          </a:prstGeom>
        </p:spPr>
        <p:txBody>
          <a:bodyPr/>
          <a:lstStyle/>
          <a:p>
            <a:pPr>
              <a:lnSpc>
                <a:spcPct val="100000"/>
              </a:lnSpc>
              <a:spcBef>
                <a:spcPts val="751"/>
              </a:spcBef>
            </a:pPr>
            <a:r>
              <a:rPr lang="en-US" sz="1200" b="0" strike="noStrike" spc="-1">
                <a:solidFill>
                  <a:srgbClr val="000000"/>
                </a:solidFill>
                <a:latin typeface="Calibri"/>
              </a:rPr>
              <a:t>Click to edit Master text styles</a:t>
            </a:r>
          </a:p>
        </p:txBody>
      </p:sp>
      <p:sp>
        <p:nvSpPr>
          <p:cNvPr id="167" name="PlaceHolder 4"/>
          <p:cNvSpPr>
            <a:spLocks noGrp="1"/>
          </p:cNvSpPr>
          <p:nvPr>
            <p:ph type="dt"/>
          </p:nvPr>
        </p:nvSpPr>
        <p:spPr>
          <a:xfrm>
            <a:off x="628560" y="6356520"/>
            <a:ext cx="2057040" cy="364680"/>
          </a:xfrm>
          <a:prstGeom prst="rect">
            <a:avLst/>
          </a:prstGeom>
        </p:spPr>
        <p:txBody>
          <a:bodyPr anchor="ctr"/>
          <a:lstStyle/>
          <a:p>
            <a:pPr>
              <a:lnSpc>
                <a:spcPct val="100000"/>
              </a:lnSpc>
            </a:pPr>
            <a:fld id="{C99BABAD-91A7-481A-B66B-5F7DA3429167}" type="datetime1">
              <a:rPr lang="en-US" sz="900" b="0" strike="noStrike" spc="-1">
                <a:solidFill>
                  <a:srgbClr val="8B8B8B"/>
                </a:solidFill>
                <a:latin typeface="Tahoma"/>
                <a:ea typeface="MS PGothic"/>
              </a:rPr>
              <a:t>3/21/21</a:t>
            </a:fld>
            <a:endParaRPr lang="en-US" sz="900" b="0" strike="noStrike" spc="-1">
              <a:latin typeface="Times New Roman"/>
            </a:endParaRPr>
          </a:p>
        </p:txBody>
      </p:sp>
      <p:sp>
        <p:nvSpPr>
          <p:cNvPr id="168" name="PlaceHolder 5"/>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69" name="PlaceHolder 6"/>
          <p:cNvSpPr>
            <a:spLocks noGrp="1"/>
          </p:cNvSpPr>
          <p:nvPr>
            <p:ph type="sldNum"/>
          </p:nvPr>
        </p:nvSpPr>
        <p:spPr>
          <a:xfrm>
            <a:off x="6458040" y="6356520"/>
            <a:ext cx="2057040" cy="364680"/>
          </a:xfrm>
          <a:prstGeom prst="rect">
            <a:avLst/>
          </a:prstGeom>
        </p:spPr>
        <p:txBody>
          <a:bodyPr anchor="ctr"/>
          <a:lstStyle/>
          <a:p>
            <a:pPr algn="r">
              <a:lnSpc>
                <a:spcPct val="100000"/>
              </a:lnSpc>
            </a:pPr>
            <a:fld id="{A46D427A-5C4F-41FB-B056-4274DA0436F1}" type="slidenum">
              <a:rPr lang="en-US" sz="900" b="0" strike="noStrike" spc="-1">
                <a:solidFill>
                  <a:srgbClr val="8B8B8B"/>
                </a:solidFill>
                <a:latin typeface="Tahoma"/>
                <a:ea typeface="MS PGothic"/>
              </a:rPr>
              <a:t>‹#›</a:t>
            </a:fld>
            <a:endParaRPr lang="en-US" sz="900" b="0" strike="noStrike" spc="-1">
              <a:latin typeface="Times New Roman"/>
            </a:endParaRPr>
          </a:p>
        </p:txBody>
      </p:sp>
    </p:spTree>
    <p:extLst>
      <p:ext uri="{BB962C8B-B14F-4D97-AF65-F5344CB8AC3E}">
        <p14:creationId xmlns:p14="http://schemas.microsoft.com/office/powerpoint/2010/main" val="371408012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01.png"/><Relationship Id="rId5" Type="http://schemas.openxmlformats.org/officeDocument/2006/relationships/customXml" Target="../ink/ink2.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hyperlink" Target="https://raygun.com/blog/costly-software-errors-histor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en.wikipedia.org/wiki/List_of_software_bug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ashireporter.org/HomeInspection/Articles/Software-Errors-Cost-U-S-Economy-59-5-Billion-Annually/7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uru99.com/software-testing-seven-principles.html" TargetMode="Externa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143000" y="1122480"/>
            <a:ext cx="6857640" cy="2387160"/>
          </a:xfrm>
          <a:prstGeom prst="rect">
            <a:avLst/>
          </a:prstGeom>
          <a:noFill/>
          <a:ln>
            <a:noFill/>
          </a:ln>
        </p:spPr>
        <p:txBody>
          <a:bodyPr anchor="b">
            <a:normAutofit/>
          </a:bodyPr>
          <a:lstStyle/>
          <a:p>
            <a:pPr algn="ctr">
              <a:lnSpc>
                <a:spcPct val="100000"/>
              </a:lnSpc>
            </a:pPr>
            <a:br/>
            <a:br/>
            <a:r>
              <a:rPr lang="en-US" sz="4500" b="0" strike="noStrike" spc="-1">
                <a:solidFill>
                  <a:srgbClr val="0563C1"/>
                </a:solidFill>
                <a:latin typeface="Calibri Light"/>
              </a:rPr>
              <a:t>Testing </a:t>
            </a:r>
            <a:br/>
            <a:endParaRPr lang="en-US" sz="4500" b="0" strike="noStrike" spc="-1">
              <a:solidFill>
                <a:srgbClr val="000000"/>
              </a:solidFill>
              <a:latin typeface="Tahoma"/>
            </a:endParaRPr>
          </a:p>
        </p:txBody>
      </p:sp>
      <p:pic>
        <p:nvPicPr>
          <p:cNvPr id="130" name="Picture 2"/>
          <p:cNvPicPr/>
          <p:nvPr/>
        </p:nvPicPr>
        <p:blipFill>
          <a:blip r:embed="rId3"/>
          <a:stretch/>
        </p:blipFill>
        <p:spPr>
          <a:xfrm>
            <a:off x="2514600" y="3124080"/>
            <a:ext cx="4470120" cy="357588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libri Light" panose="020F0302020204030204" pitchFamily="34" charset="0"/>
                <a:cs typeface="Calibri Light" panose="020F0302020204030204" pitchFamily="34" charset="0"/>
              </a:rPr>
              <a:t>Without Proper Testing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2" y="1622612"/>
            <a:ext cx="7853082" cy="5235388"/>
          </a:xfrm>
          <a:prstGeom prst="rect">
            <a:avLst/>
          </a:prstGeom>
        </p:spPr>
      </p:pic>
    </p:spTree>
    <p:extLst>
      <p:ext uri="{BB962C8B-B14F-4D97-AF65-F5344CB8AC3E}">
        <p14:creationId xmlns:p14="http://schemas.microsoft.com/office/powerpoint/2010/main" val="32902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Unit Testing</a:t>
            </a:r>
            <a:endParaRPr lang="en-US" sz="3300" b="0" strike="noStrike" spc="-1">
              <a:solidFill>
                <a:srgbClr val="000000"/>
              </a:solidFill>
              <a:latin typeface="Tahoma"/>
            </a:endParaRPr>
          </a:p>
        </p:txBody>
      </p:sp>
      <p:sp>
        <p:nvSpPr>
          <p:cNvPr id="16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Tests a single unit in isolation from all others</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object-oriented programming, unit testing mostly means </a:t>
            </a:r>
            <a:r>
              <a:rPr lang="en-US" sz="2100" b="0" strike="noStrike" spc="-1" dirty="0">
                <a:solidFill>
                  <a:srgbClr val="0000FF"/>
                </a:solidFill>
                <a:latin typeface="Calibri"/>
              </a:rPr>
              <a:t>class testing</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Tests a single class in isolation from others </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JUnit testing</a:t>
            </a:r>
            <a:endParaRPr lang="en-US" sz="1800" b="0" strike="noStrike" spc="-1" dirty="0">
              <a:solidFill>
                <a:srgbClr val="000000"/>
              </a:solidFill>
              <a:latin typeface="Calibri"/>
            </a:endParaRPr>
          </a:p>
        </p:txBody>
      </p:sp>
      <p:sp>
        <p:nvSpPr>
          <p:cNvPr id="16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9" name="TextShape 4"/>
          <p:cNvSpPr txBox="1"/>
          <p:nvPr/>
        </p:nvSpPr>
        <p:spPr>
          <a:xfrm>
            <a:off x="6458040" y="6356520"/>
            <a:ext cx="2057040" cy="364680"/>
          </a:xfrm>
          <a:prstGeom prst="rect">
            <a:avLst/>
          </a:prstGeom>
          <a:noFill/>
          <a:ln>
            <a:noFill/>
          </a:ln>
        </p:spPr>
        <p:txBody>
          <a:bodyPr anchor="ctr"/>
          <a:lstStyle/>
          <a:p>
            <a:pPr algn="r">
              <a:lnSpc>
                <a:spcPct val="100000"/>
              </a:lnSpc>
            </a:pPr>
            <a:fld id="{D42DA7F1-5849-49FA-9AC1-4EAE543685E7}" type="slidenum">
              <a:rPr lang="en-US" sz="1400" b="0" strike="noStrike" spc="-1">
                <a:solidFill>
                  <a:srgbClr val="8B8B8B"/>
                </a:solidFill>
                <a:latin typeface="Tahoma"/>
                <a:ea typeface="MS PGothic"/>
              </a:rPr>
              <a:t>11</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67">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7">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Why Is Testing So Hard?</a:t>
            </a:r>
            <a:endParaRPr lang="en-US" sz="3300" b="0" strike="noStrike" spc="-1">
              <a:solidFill>
                <a:srgbClr val="000000"/>
              </a:solidFill>
              <a:latin typeface="Tahoma"/>
            </a:endParaRPr>
          </a:p>
        </p:txBody>
      </p:sp>
      <p:sp>
        <p:nvSpPr>
          <p:cNvPr id="171" name="TextShape 2"/>
          <p:cNvSpPr txBox="1"/>
          <p:nvPr/>
        </p:nvSpPr>
        <p:spPr>
          <a:xfrm>
            <a:off x="228600" y="1523880"/>
            <a:ext cx="8726040" cy="453204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ea typeface="ＭＳ Ｐゴシック"/>
              </a:rPr>
              <a:t>// requires: 1 &lt;= </a:t>
            </a:r>
            <a:r>
              <a:rPr lang="en-US" sz="2100" b="0" strike="noStrike" spc="-1" dirty="0" err="1">
                <a:solidFill>
                  <a:srgbClr val="000000"/>
                </a:solidFill>
                <a:latin typeface="Calibri"/>
                <a:ea typeface="ＭＳ Ｐゴシック"/>
              </a:rPr>
              <a:t>x,y,z</a:t>
            </a:r>
            <a:r>
              <a:rPr lang="en-US" sz="2100" b="0" strike="noStrike" spc="-1" dirty="0">
                <a:solidFill>
                  <a:srgbClr val="000000"/>
                </a:solidFill>
                <a:latin typeface="Calibri"/>
                <a:ea typeface="ＭＳ Ｐゴシック"/>
              </a:rPr>
              <a:t> &lt;= 10000</a:t>
            </a:r>
            <a:endParaRPr lang="en-US" sz="21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ea typeface="ＭＳ Ｐゴシック"/>
              </a:rPr>
              <a:t>// returns: computes some f(</a:t>
            </a:r>
            <a:r>
              <a:rPr lang="en-US" sz="2100" b="0" strike="noStrike" spc="-1" dirty="0" err="1">
                <a:solidFill>
                  <a:srgbClr val="000000"/>
                </a:solidFill>
                <a:latin typeface="Calibri"/>
                <a:ea typeface="ＭＳ Ｐゴシック"/>
              </a:rPr>
              <a:t>x,y,z</a:t>
            </a:r>
            <a:r>
              <a:rPr lang="en-US" sz="2100" b="0" strike="noStrike" spc="-1" dirty="0">
                <a:solidFill>
                  <a:srgbClr val="000000"/>
                </a:solidFill>
                <a:latin typeface="Calibri"/>
                <a:ea typeface="ＭＳ Ｐゴシック"/>
              </a:rPr>
              <a:t>)</a:t>
            </a:r>
            <a:endParaRPr lang="en-US" sz="2100" b="0" strike="noStrike" spc="-1" dirty="0">
              <a:solidFill>
                <a:srgbClr val="000000"/>
              </a:solidFill>
              <a:latin typeface="Calibri"/>
            </a:endParaRPr>
          </a:p>
          <a:p>
            <a:pPr>
              <a:lnSpc>
                <a:spcPct val="100000"/>
              </a:lnSpc>
              <a:spcBef>
                <a:spcPts val="751"/>
              </a:spcBef>
            </a:pPr>
            <a:r>
              <a:rPr lang="en-US" sz="2100" b="1" strike="noStrike" spc="-1" dirty="0" err="1">
                <a:solidFill>
                  <a:srgbClr val="000000"/>
                </a:solidFill>
                <a:latin typeface="Courier New"/>
                <a:ea typeface="ＭＳ Ｐゴシック"/>
              </a:rPr>
              <a:t>int</a:t>
            </a:r>
            <a:r>
              <a:rPr lang="en-US" sz="2100" b="1" strike="noStrike" spc="-1" dirty="0">
                <a:solidFill>
                  <a:srgbClr val="000000"/>
                </a:solidFill>
                <a:latin typeface="Courier New"/>
                <a:ea typeface="ＭＳ Ｐゴシック"/>
              </a:rPr>
              <a:t> </a:t>
            </a:r>
            <a:r>
              <a:rPr lang="en-US" sz="2100" b="1" strike="noStrike" spc="-1" dirty="0" err="1">
                <a:solidFill>
                  <a:srgbClr val="0000FF"/>
                </a:solidFill>
                <a:latin typeface="Courier New"/>
                <a:ea typeface="ＭＳ Ｐゴシック"/>
              </a:rPr>
              <a:t>proc</a:t>
            </a:r>
            <a:r>
              <a:rPr lang="en-US" sz="2100" b="1" strike="noStrike" spc="-1" dirty="0">
                <a:solidFill>
                  <a:srgbClr val="000000"/>
                </a:solidFill>
                <a:latin typeface="Courier New"/>
                <a:ea typeface="ＭＳ Ｐゴシック"/>
              </a:rPr>
              <a:t>(</a:t>
            </a:r>
            <a:r>
              <a:rPr lang="en-US" sz="2100" b="1" strike="noStrike" spc="-1" dirty="0" err="1">
                <a:solidFill>
                  <a:srgbClr val="000000"/>
                </a:solidFill>
                <a:latin typeface="Courier New"/>
                <a:ea typeface="ＭＳ Ｐゴシック"/>
              </a:rPr>
              <a:t>int</a:t>
            </a:r>
            <a:r>
              <a:rPr lang="en-US" sz="2100" b="1" strike="noStrike" spc="-1" dirty="0">
                <a:solidFill>
                  <a:srgbClr val="000000"/>
                </a:solidFill>
                <a:latin typeface="Courier New"/>
                <a:ea typeface="ＭＳ Ｐゴシック"/>
              </a:rPr>
              <a:t> </a:t>
            </a:r>
            <a:r>
              <a:rPr lang="en-US" sz="2100" b="1" strike="noStrike" spc="-1" dirty="0">
                <a:solidFill>
                  <a:srgbClr val="0000FF"/>
                </a:solidFill>
                <a:latin typeface="Courier New"/>
                <a:ea typeface="ＭＳ Ｐゴシック"/>
              </a:rPr>
              <a:t>x</a:t>
            </a:r>
            <a:r>
              <a:rPr lang="en-US" sz="2100" b="1" strike="noStrike" spc="-1" dirty="0">
                <a:solidFill>
                  <a:srgbClr val="000000"/>
                </a:solidFill>
                <a:latin typeface="Courier New"/>
                <a:ea typeface="ＭＳ Ｐゴシック"/>
              </a:rPr>
              <a:t>, </a:t>
            </a:r>
            <a:r>
              <a:rPr lang="en-US" sz="2100" b="1" strike="noStrike" spc="-1" dirty="0" err="1">
                <a:solidFill>
                  <a:srgbClr val="000000"/>
                </a:solidFill>
                <a:latin typeface="Courier New"/>
                <a:ea typeface="ＭＳ Ｐゴシック"/>
              </a:rPr>
              <a:t>int</a:t>
            </a:r>
            <a:r>
              <a:rPr lang="en-US" sz="2100" b="1" strike="noStrike" spc="-1" dirty="0">
                <a:solidFill>
                  <a:srgbClr val="000000"/>
                </a:solidFill>
                <a:latin typeface="Courier New"/>
                <a:ea typeface="ＭＳ Ｐゴシック"/>
              </a:rPr>
              <a:t> </a:t>
            </a:r>
            <a:r>
              <a:rPr lang="en-US" sz="2100" b="1" strike="noStrike" spc="-1" dirty="0">
                <a:solidFill>
                  <a:srgbClr val="0000FF"/>
                </a:solidFill>
                <a:latin typeface="Courier New"/>
                <a:ea typeface="ＭＳ Ｐゴシック"/>
              </a:rPr>
              <a:t>y</a:t>
            </a:r>
            <a:r>
              <a:rPr lang="en-US" sz="2100" b="1" strike="noStrike" spc="-1" dirty="0">
                <a:solidFill>
                  <a:srgbClr val="000000"/>
                </a:solidFill>
                <a:latin typeface="Courier New"/>
                <a:ea typeface="ＭＳ Ｐゴシック"/>
              </a:rPr>
              <a:t>, </a:t>
            </a:r>
            <a:r>
              <a:rPr lang="en-US" sz="2100" b="1" strike="noStrike" spc="-1" dirty="0" err="1">
                <a:solidFill>
                  <a:srgbClr val="000000"/>
                </a:solidFill>
                <a:latin typeface="Courier New"/>
                <a:ea typeface="ＭＳ Ｐゴシック"/>
              </a:rPr>
              <a:t>int</a:t>
            </a:r>
            <a:r>
              <a:rPr lang="en-US" sz="2100" b="1" strike="noStrike" spc="-1" dirty="0">
                <a:solidFill>
                  <a:srgbClr val="000000"/>
                </a:solidFill>
                <a:latin typeface="Courier New"/>
                <a:ea typeface="ＭＳ Ｐゴシック"/>
              </a:rPr>
              <a:t> </a:t>
            </a:r>
            <a:r>
              <a:rPr lang="en-US" sz="2100" b="1" strike="noStrike" spc="-1" dirty="0">
                <a:solidFill>
                  <a:srgbClr val="0000FF"/>
                </a:solidFill>
                <a:latin typeface="Courier New"/>
                <a:ea typeface="ＭＳ Ｐゴシック"/>
              </a:rPr>
              <a:t>z</a:t>
            </a:r>
            <a:r>
              <a:rPr lang="en-US" sz="2100" b="1" strike="noStrike" spc="-1" dirty="0">
                <a:solidFill>
                  <a:srgbClr val="000000"/>
                </a:solidFill>
                <a:latin typeface="Courier New"/>
                <a:ea typeface="ＭＳ Ｐゴシック"/>
              </a:rPr>
              <a:t>)</a:t>
            </a:r>
            <a:endParaRPr lang="en-US" sz="2100" b="0" strike="noStrike" spc="-1" dirty="0">
              <a:solidFill>
                <a:srgbClr val="000000"/>
              </a:solidFill>
              <a:latin typeface="Calibri"/>
            </a:endParaRPr>
          </a:p>
          <a:p>
            <a:pPr marL="171360" indent="-171000">
              <a:lnSpc>
                <a:spcPct val="100000"/>
              </a:lnSpc>
              <a:spcBef>
                <a:spcPts val="1967"/>
              </a:spcBef>
              <a:buClr>
                <a:srgbClr val="000000"/>
              </a:buClr>
              <a:buFont typeface="Arial"/>
              <a:buChar char="•"/>
            </a:pPr>
            <a:r>
              <a:rPr lang="en-US" sz="2100" b="0" strike="noStrike" spc="-1" dirty="0">
                <a:solidFill>
                  <a:srgbClr val="000000"/>
                </a:solidFill>
                <a:latin typeface="Calibri"/>
                <a:ea typeface="ＭＳ Ｐゴシック"/>
              </a:rPr>
              <a:t>Exhaustive testing would require 1 trillion runs! And this is a trivially small problem</a:t>
            </a:r>
            <a:endParaRPr lang="en-US" sz="2100" b="0" strike="noStrike" spc="-1" dirty="0">
              <a:solidFill>
                <a:srgbClr val="000000"/>
              </a:solidFill>
              <a:latin typeface="Calibri"/>
            </a:endParaRPr>
          </a:p>
          <a:p>
            <a:pPr marL="514440" lvl="1" indent="-171000">
              <a:lnSpc>
                <a:spcPct val="100000"/>
              </a:lnSpc>
              <a:spcBef>
                <a:spcPts val="1967"/>
              </a:spcBef>
              <a:buClr>
                <a:srgbClr val="000000"/>
              </a:buClr>
              <a:buFont typeface="Arial"/>
              <a:buChar char="•"/>
            </a:pPr>
            <a:r>
              <a:rPr lang="en-US" sz="1800" b="0" strike="noStrike" spc="-1" dirty="0">
                <a:solidFill>
                  <a:srgbClr val="000000"/>
                </a:solidFill>
                <a:latin typeface="Calibri"/>
                <a:ea typeface="ＭＳ Ｐゴシック"/>
              </a:rPr>
              <a:t>Doesn’t test what happens when you violate preconditions</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u="sng" strike="noStrike" spc="-1" dirty="0">
                <a:solidFill>
                  <a:srgbClr val="000000"/>
                </a:solidFill>
                <a:uFillTx/>
                <a:latin typeface="Calibri"/>
                <a:ea typeface="ＭＳ Ｐゴシック"/>
              </a:rPr>
              <a:t>The key problem</a:t>
            </a:r>
            <a:r>
              <a:rPr lang="en-US" sz="2100" b="0" strike="noStrike" spc="-1" dirty="0">
                <a:solidFill>
                  <a:srgbClr val="000000"/>
                </a:solidFill>
                <a:latin typeface="Calibri"/>
                <a:ea typeface="ＭＳ Ｐゴシック"/>
              </a:rPr>
              <a:t>: </a:t>
            </a:r>
            <a:r>
              <a:rPr lang="en-US" sz="2100" b="0" strike="noStrike" spc="-1" dirty="0">
                <a:solidFill>
                  <a:srgbClr val="FF0000"/>
                </a:solidFill>
                <a:latin typeface="Calibri"/>
                <a:ea typeface="ＭＳ Ｐゴシック"/>
              </a:rPr>
              <a:t>choosing a set of inputs (i.e., test suite)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Small enough to finish quickly</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Large enough to validate program</a:t>
            </a:r>
            <a:endParaRPr lang="en-US" sz="1800"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172" name="TextShape 3"/>
          <p:cNvSpPr txBox="1"/>
          <p:nvPr/>
        </p:nvSpPr>
        <p:spPr>
          <a:xfrm>
            <a:off x="152280" y="6248520"/>
            <a:ext cx="6171840" cy="53316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3" name="TextShape 4"/>
          <p:cNvSpPr txBox="1"/>
          <p:nvPr/>
        </p:nvSpPr>
        <p:spPr>
          <a:xfrm>
            <a:off x="6458040" y="6356520"/>
            <a:ext cx="2057040" cy="364680"/>
          </a:xfrm>
          <a:prstGeom prst="rect">
            <a:avLst/>
          </a:prstGeom>
          <a:noFill/>
          <a:ln>
            <a:noFill/>
          </a:ln>
        </p:spPr>
        <p:txBody>
          <a:bodyPr anchor="ctr"/>
          <a:lstStyle/>
          <a:p>
            <a:pPr algn="r">
              <a:lnSpc>
                <a:spcPct val="100000"/>
              </a:lnSpc>
            </a:pPr>
            <a:fld id="{FB0F28ED-E3ED-441C-A943-A7590BBF4747}" type="slidenum">
              <a:rPr lang="en-US" sz="1400" b="0" strike="noStrike" spc="-1">
                <a:solidFill>
                  <a:srgbClr val="8B8B8B"/>
                </a:solidFill>
                <a:latin typeface="Tahoma"/>
                <a:ea typeface="MS PGothic"/>
              </a:rPr>
              <a:t>12</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71">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71">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sqrt Example</a:t>
            </a:r>
            <a:endParaRPr lang="en-US" sz="3300" b="0" strike="noStrike" spc="-1">
              <a:solidFill>
                <a:srgbClr val="000000"/>
              </a:solidFill>
              <a:latin typeface="Tahoma"/>
            </a:endParaRPr>
          </a:p>
        </p:txBody>
      </p:sp>
      <p:sp>
        <p:nvSpPr>
          <p:cNvPr id="175"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400" b="0" strike="noStrike" spc="-1" dirty="0">
                <a:solidFill>
                  <a:srgbClr val="000000"/>
                </a:solidFill>
                <a:latin typeface="Calibri"/>
                <a:ea typeface="ＭＳ Ｐゴシック"/>
              </a:rPr>
              <a:t>// throws: </a:t>
            </a:r>
            <a:r>
              <a:rPr lang="en-US" sz="2400" b="0" strike="noStrike" spc="-1" dirty="0" err="1">
                <a:solidFill>
                  <a:srgbClr val="000000"/>
                </a:solidFill>
                <a:latin typeface="Calibri"/>
                <a:ea typeface="ＭＳ Ｐゴシック"/>
              </a:rPr>
              <a:t>IllegalArgumentException</a:t>
            </a:r>
            <a:r>
              <a:rPr lang="en-US" sz="2400" b="0" strike="noStrike" spc="-1" dirty="0">
                <a:solidFill>
                  <a:srgbClr val="000000"/>
                </a:solidFill>
                <a:latin typeface="Calibri"/>
                <a:ea typeface="ＭＳ Ｐゴシック"/>
              </a:rPr>
              <a:t> if x &lt; 0</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ea typeface="ＭＳ Ｐゴシック"/>
              </a:rPr>
              <a:t>// returns: approximation to square root of x</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public double </a:t>
            </a:r>
            <a:r>
              <a:rPr lang="en-US" sz="2400" b="1" strike="noStrike" spc="-1" dirty="0">
                <a:solidFill>
                  <a:srgbClr val="0000FF"/>
                </a:solidFill>
                <a:latin typeface="Courier New"/>
                <a:ea typeface="ＭＳ Ｐゴシック"/>
              </a:rPr>
              <a:t>sqrt</a:t>
            </a:r>
            <a:r>
              <a:rPr lang="en-US" sz="2400" b="1" strike="noStrike" spc="-1" dirty="0">
                <a:solidFill>
                  <a:srgbClr val="000000"/>
                </a:solidFill>
                <a:latin typeface="Courier New"/>
                <a:ea typeface="ＭＳ Ｐゴシック"/>
              </a:rPr>
              <a:t>(double </a:t>
            </a:r>
            <a:r>
              <a:rPr lang="en-US" sz="2400" b="1" strike="noStrike" spc="-1" dirty="0">
                <a:solidFill>
                  <a:srgbClr val="0000FF"/>
                </a:solidFill>
                <a:latin typeface="Courier New"/>
                <a:ea typeface="ＭＳ Ｐゴシック"/>
              </a:rPr>
              <a:t>x</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What are some values of </a:t>
            </a:r>
            <a:r>
              <a:rPr lang="en-US" sz="2100" b="1" strike="noStrike" spc="-1" dirty="0">
                <a:solidFill>
                  <a:srgbClr val="0000FF"/>
                </a:solidFill>
                <a:latin typeface="Courier New"/>
                <a:ea typeface="ＭＳ Ｐゴシック"/>
              </a:rPr>
              <a:t>x</a:t>
            </a:r>
            <a:r>
              <a:rPr lang="en-US" sz="2100" b="0" strike="noStrike" spc="-1" dirty="0">
                <a:solidFill>
                  <a:srgbClr val="000000"/>
                </a:solidFill>
                <a:latin typeface="Calibri"/>
                <a:ea typeface="ＭＳ Ｐゴシック"/>
              </a:rPr>
              <a:t> worth trying?</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x &lt; 0 (exception thrown)</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x &gt;= 0 (returns normally)</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0 and around 0 (boundary conditions)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Perfect squares, non-perfect squares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x &lt; 1 (</a:t>
            </a:r>
            <a:r>
              <a:rPr lang="en-US" sz="1800" b="1" strike="noStrike" spc="-1" dirty="0">
                <a:solidFill>
                  <a:srgbClr val="000000"/>
                </a:solidFill>
                <a:latin typeface="Courier New"/>
                <a:ea typeface="ＭＳ Ｐゴシック"/>
              </a:rPr>
              <a:t>sqrt(x)</a:t>
            </a:r>
            <a:r>
              <a:rPr lang="en-US" sz="1800" b="0" strike="noStrike" spc="-1" dirty="0">
                <a:solidFill>
                  <a:srgbClr val="000000"/>
                </a:solidFill>
                <a:latin typeface="Calibri"/>
                <a:ea typeface="ＭＳ Ｐゴシック"/>
              </a:rPr>
              <a:t> &gt; x in this case), x = 1, x &gt; 1</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Big numbers: 2,147,483,647, 2,147,483,648</a:t>
            </a:r>
          </a:p>
          <a:p>
            <a:pPr marL="57240" indent="-171000">
              <a:spcBef>
                <a:spcPts val="374"/>
              </a:spcBef>
              <a:buClr>
                <a:srgbClr val="000000"/>
              </a:buClr>
              <a:buFont typeface="Arial"/>
              <a:buChar char="•"/>
            </a:pPr>
            <a:r>
              <a:rPr lang="en-US" spc="-1" dirty="0">
                <a:solidFill>
                  <a:srgbClr val="000000"/>
                </a:solidFill>
                <a:latin typeface="Calibri"/>
                <a:ea typeface="ＭＳ Ｐゴシック"/>
              </a:rPr>
              <a:t>Edge Cases are important!</a:t>
            </a:r>
            <a:endParaRPr lang="en-US" b="0" strike="noStrike" spc="-1" dirty="0">
              <a:solidFill>
                <a:srgbClr val="000000"/>
              </a:solidFill>
              <a:latin typeface="Calibri"/>
            </a:endParaRPr>
          </a:p>
        </p:txBody>
      </p:sp>
      <p:sp>
        <p:nvSpPr>
          <p:cNvPr id="176" name="TextShape 3"/>
          <p:cNvSpPr txBox="1"/>
          <p:nvPr/>
        </p:nvSpPr>
        <p:spPr>
          <a:xfrm>
            <a:off x="228600" y="6172200"/>
            <a:ext cx="586692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7" name="TextShape 4"/>
          <p:cNvSpPr txBox="1"/>
          <p:nvPr/>
        </p:nvSpPr>
        <p:spPr>
          <a:xfrm>
            <a:off x="6458040" y="6356520"/>
            <a:ext cx="2057040" cy="364680"/>
          </a:xfrm>
          <a:prstGeom prst="rect">
            <a:avLst/>
          </a:prstGeom>
          <a:noFill/>
          <a:ln>
            <a:noFill/>
          </a:ln>
        </p:spPr>
        <p:txBody>
          <a:bodyPr anchor="ctr"/>
          <a:lstStyle/>
          <a:p>
            <a:pPr algn="r">
              <a:lnSpc>
                <a:spcPct val="100000"/>
              </a:lnSpc>
            </a:pPr>
            <a:fld id="{35A3BE7C-AEF5-4CB4-B31F-D002D54F3969}" type="slidenum">
              <a:rPr lang="en-US" sz="1400" b="0" strike="noStrike" spc="-1">
                <a:solidFill>
                  <a:srgbClr val="8B8B8B"/>
                </a:solidFill>
                <a:latin typeface="Tahoma"/>
                <a:ea typeface="MS PGothic"/>
              </a:rPr>
              <a:t>13</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75">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75">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75">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75">
                                            <p:txEl>
                                              <p:pRg st="7" end="7"/>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75">
                                            <p:txEl>
                                              <p:pRg st="8" end="8"/>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75">
                                            <p:txEl>
                                              <p:pRg st="9" end="9"/>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Testing Strategies</a:t>
            </a:r>
            <a:endParaRPr lang="en-US" sz="3300" b="0" strike="noStrike" spc="-1">
              <a:solidFill>
                <a:srgbClr val="000000"/>
              </a:solidFill>
              <a:latin typeface="Tahoma"/>
            </a:endParaRPr>
          </a:p>
        </p:txBody>
      </p:sp>
      <p:sp>
        <p:nvSpPr>
          <p:cNvPr id="183" name="TextShape 2"/>
          <p:cNvSpPr txBox="1"/>
          <p:nvPr/>
        </p:nvSpPr>
        <p:spPr>
          <a:xfrm>
            <a:off x="628560" y="1825560"/>
            <a:ext cx="7886520" cy="4350960"/>
          </a:xfrm>
          <a:prstGeom prst="rect">
            <a:avLst/>
          </a:prstGeom>
          <a:noFill/>
          <a:ln>
            <a:noFill/>
          </a:ln>
        </p:spPr>
        <p:txBody>
          <a:bodyPr/>
          <a:lstStyle/>
          <a:p>
            <a:pPr marL="171360" indent="-171000">
              <a:lnSpc>
                <a:spcPct val="80000"/>
              </a:lnSpc>
              <a:spcBef>
                <a:spcPts val="751"/>
              </a:spcBef>
              <a:buClr>
                <a:srgbClr val="000000"/>
              </a:buClr>
              <a:buFont typeface="Arial"/>
              <a:buChar char="•"/>
            </a:pPr>
            <a:r>
              <a:rPr lang="en-US" sz="2100" b="0" strike="noStrike" spc="-1" dirty="0">
                <a:solidFill>
                  <a:srgbClr val="000000"/>
                </a:solidFill>
                <a:latin typeface="Calibri"/>
              </a:rPr>
              <a:t>Test case: specifies </a:t>
            </a:r>
          </a:p>
          <a:p>
            <a:pPr marL="514440" lvl="1" indent="-171000">
              <a:lnSpc>
                <a:spcPct val="80000"/>
              </a:lnSpc>
              <a:spcBef>
                <a:spcPts val="374"/>
              </a:spcBef>
              <a:buClr>
                <a:srgbClr val="000000"/>
              </a:buClr>
              <a:buFont typeface="Arial"/>
              <a:buChar char="•"/>
            </a:pPr>
            <a:r>
              <a:rPr lang="en-US" sz="2400" b="0" u="sng" strike="noStrike" spc="-1" dirty="0">
                <a:solidFill>
                  <a:srgbClr val="000000"/>
                </a:solidFill>
                <a:uFillTx/>
                <a:latin typeface="Calibri"/>
              </a:rPr>
              <a:t>Inputs</a:t>
            </a:r>
            <a:r>
              <a:rPr lang="en-US" sz="2400" b="0" strike="noStrike" spc="-1" dirty="0">
                <a:solidFill>
                  <a:srgbClr val="000000"/>
                </a:solidFill>
                <a:latin typeface="Calibri"/>
              </a:rPr>
              <a:t> + pre-test </a:t>
            </a:r>
            <a:r>
              <a:rPr lang="en-US" sz="2400" b="0" u="sng" strike="noStrike" spc="-1" dirty="0">
                <a:solidFill>
                  <a:srgbClr val="000000"/>
                </a:solidFill>
                <a:uFillTx/>
                <a:latin typeface="Calibri"/>
              </a:rPr>
              <a:t>state</a:t>
            </a:r>
            <a:r>
              <a:rPr lang="en-US" sz="2400" b="0" strike="noStrike" spc="-1" dirty="0">
                <a:solidFill>
                  <a:srgbClr val="000000"/>
                </a:solidFill>
                <a:latin typeface="Calibri"/>
              </a:rPr>
              <a:t> of the software</a:t>
            </a:r>
          </a:p>
          <a:p>
            <a:pPr marL="514440" lvl="1" indent="-171000">
              <a:lnSpc>
                <a:spcPct val="80000"/>
              </a:lnSpc>
              <a:spcBef>
                <a:spcPts val="374"/>
              </a:spcBef>
              <a:buClr>
                <a:srgbClr val="000000"/>
              </a:buClr>
              <a:buFont typeface="Arial"/>
              <a:buChar char="•"/>
            </a:pPr>
            <a:r>
              <a:rPr lang="en-US" sz="2400" b="0" strike="noStrike" spc="-1" dirty="0">
                <a:solidFill>
                  <a:srgbClr val="000000"/>
                </a:solidFill>
                <a:latin typeface="Calibri"/>
              </a:rPr>
              <a:t>Expected result (</a:t>
            </a:r>
            <a:r>
              <a:rPr lang="en-US" sz="2400" b="0" u="sng" strike="noStrike" spc="-1" dirty="0">
                <a:solidFill>
                  <a:srgbClr val="000000"/>
                </a:solidFill>
                <a:uFillTx/>
                <a:latin typeface="Calibri"/>
              </a:rPr>
              <a:t>outputs</a:t>
            </a:r>
            <a:r>
              <a:rPr lang="en-US" sz="2400" b="0" strike="noStrike" spc="-1" dirty="0">
                <a:solidFill>
                  <a:srgbClr val="000000"/>
                </a:solidFill>
                <a:latin typeface="Calibri"/>
              </a:rPr>
              <a:t> and post-test </a:t>
            </a:r>
            <a:r>
              <a:rPr lang="en-US" sz="2400" b="0" u="sng" strike="noStrike" spc="-1" dirty="0">
                <a:solidFill>
                  <a:srgbClr val="000000"/>
                </a:solidFill>
                <a:uFillTx/>
                <a:latin typeface="Calibri"/>
              </a:rPr>
              <a:t>state</a:t>
            </a:r>
            <a:r>
              <a:rPr lang="en-US" sz="2400" b="0" strike="noStrike" spc="-1" dirty="0">
                <a:solidFill>
                  <a:srgbClr val="000000"/>
                </a:solidFill>
                <a:latin typeface="Calibri"/>
              </a:rPr>
              <a:t>)</a:t>
            </a:r>
          </a:p>
          <a:p>
            <a:pPr marL="171360" indent="-171000">
              <a:lnSpc>
                <a:spcPct val="80000"/>
              </a:lnSpc>
              <a:spcBef>
                <a:spcPts val="751"/>
              </a:spcBef>
              <a:buClr>
                <a:srgbClr val="FF0000"/>
              </a:buClr>
              <a:buFont typeface="Arial"/>
              <a:buChar char="•"/>
            </a:pPr>
            <a:r>
              <a:rPr lang="en-US" sz="2100" b="0" strike="noStrike" spc="-1" dirty="0">
                <a:solidFill>
                  <a:srgbClr val="FF0000"/>
                </a:solidFill>
                <a:latin typeface="Calibri"/>
              </a:rPr>
              <a:t>Black box testing</a:t>
            </a:r>
            <a:r>
              <a:rPr lang="en-US" sz="2100" b="0" strike="noStrike" spc="-1" dirty="0">
                <a:solidFill>
                  <a:srgbClr val="000000"/>
                </a:solidFill>
                <a:latin typeface="Calibri"/>
              </a:rPr>
              <a:t>: </a:t>
            </a:r>
          </a:p>
          <a:p>
            <a:pPr marL="514440" lvl="1" indent="-171000">
              <a:lnSpc>
                <a:spcPct val="80000"/>
              </a:lnSpc>
              <a:spcBef>
                <a:spcPts val="374"/>
              </a:spcBef>
              <a:buClr>
                <a:srgbClr val="000000"/>
              </a:buClr>
              <a:buFont typeface="Arial"/>
              <a:buChar char="•"/>
            </a:pPr>
            <a:r>
              <a:rPr lang="en-US" sz="2400" b="0" strike="noStrike" spc="-1" dirty="0">
                <a:solidFill>
                  <a:srgbClr val="000000"/>
                </a:solidFill>
                <a:latin typeface="Calibri"/>
              </a:rPr>
              <a:t>We ignore the code of the program. We look at the </a:t>
            </a:r>
            <a:r>
              <a:rPr lang="en-US" sz="2400" b="0" u="sng" strike="noStrike" spc="-1" dirty="0">
                <a:solidFill>
                  <a:srgbClr val="000000"/>
                </a:solidFill>
                <a:uFillTx/>
                <a:latin typeface="Calibri"/>
              </a:rPr>
              <a:t>specification</a:t>
            </a:r>
            <a:r>
              <a:rPr lang="en-US" sz="2400" b="0" strike="noStrike" spc="-1" dirty="0">
                <a:solidFill>
                  <a:srgbClr val="000000"/>
                </a:solidFill>
                <a:latin typeface="Calibri"/>
              </a:rPr>
              <a:t> </a:t>
            </a:r>
            <a:endParaRPr lang="en-US" sz="2400" spc="-1" dirty="0">
              <a:solidFill>
                <a:srgbClr val="000000"/>
              </a:solidFill>
              <a:latin typeface="Calibri"/>
            </a:endParaRPr>
          </a:p>
          <a:p>
            <a:pPr marL="971640" lvl="2" indent="-171000">
              <a:lnSpc>
                <a:spcPct val="80000"/>
              </a:lnSpc>
              <a:spcBef>
                <a:spcPts val="374"/>
              </a:spcBef>
              <a:buClr>
                <a:srgbClr val="000000"/>
              </a:buClr>
              <a:buFont typeface="Arial"/>
              <a:buChar char="•"/>
            </a:pPr>
            <a:r>
              <a:rPr lang="en-US" sz="2400" b="0" strike="noStrike" spc="-1" dirty="0">
                <a:solidFill>
                  <a:srgbClr val="000000"/>
                </a:solidFill>
                <a:latin typeface="Calibri"/>
              </a:rPr>
              <a:t>given some input, was the produced output correct according to the spec?</a:t>
            </a:r>
          </a:p>
          <a:p>
            <a:pPr marL="514440" lvl="1" indent="-171000">
              <a:lnSpc>
                <a:spcPct val="80000"/>
              </a:lnSpc>
              <a:spcBef>
                <a:spcPts val="374"/>
              </a:spcBef>
              <a:buClr>
                <a:srgbClr val="000000"/>
              </a:buClr>
              <a:buFont typeface="Arial"/>
              <a:buChar char="•"/>
            </a:pPr>
            <a:r>
              <a:rPr lang="en-US" sz="2400" b="0" strike="noStrike" spc="-1" dirty="0">
                <a:solidFill>
                  <a:srgbClr val="000000"/>
                </a:solidFill>
                <a:latin typeface="Calibri"/>
              </a:rPr>
              <a:t>Choose inputs </a:t>
            </a:r>
            <a:r>
              <a:rPr lang="en-US" sz="2400" b="0" u="sng" strike="noStrike" spc="-1" dirty="0">
                <a:solidFill>
                  <a:srgbClr val="000000"/>
                </a:solidFill>
                <a:uFillTx/>
                <a:latin typeface="Calibri"/>
              </a:rPr>
              <a:t>without</a:t>
            </a:r>
            <a:r>
              <a:rPr lang="en-US" sz="2400" b="0" strike="noStrike" spc="-1" dirty="0">
                <a:solidFill>
                  <a:srgbClr val="000000"/>
                </a:solidFill>
                <a:latin typeface="Calibri"/>
              </a:rPr>
              <a:t> looking at the code</a:t>
            </a:r>
          </a:p>
          <a:p>
            <a:pPr marL="171360" indent="-171000">
              <a:lnSpc>
                <a:spcPct val="80000"/>
              </a:lnSpc>
              <a:spcBef>
                <a:spcPts val="751"/>
              </a:spcBef>
              <a:buClr>
                <a:srgbClr val="FF0000"/>
              </a:buClr>
              <a:buFont typeface="Arial"/>
              <a:buChar char="•"/>
            </a:pPr>
            <a:r>
              <a:rPr lang="en-US" sz="2100" b="0" strike="noStrike" spc="-1" dirty="0">
                <a:solidFill>
                  <a:srgbClr val="FF0000"/>
                </a:solidFill>
                <a:latin typeface="Calibri"/>
              </a:rPr>
              <a:t>White box (clear box, glass box) testing</a:t>
            </a:r>
            <a:r>
              <a:rPr lang="en-US" sz="2100" b="0" strike="noStrike" spc="-1" dirty="0">
                <a:solidFill>
                  <a:srgbClr val="000000"/>
                </a:solidFill>
                <a:latin typeface="Calibri"/>
              </a:rPr>
              <a:t>: </a:t>
            </a:r>
          </a:p>
          <a:p>
            <a:pPr marL="514440" lvl="1" indent="-171000">
              <a:lnSpc>
                <a:spcPct val="80000"/>
              </a:lnSpc>
              <a:spcBef>
                <a:spcPts val="374"/>
              </a:spcBef>
              <a:buClr>
                <a:srgbClr val="000000"/>
              </a:buClr>
              <a:buFont typeface="Arial"/>
              <a:buChar char="•"/>
            </a:pPr>
            <a:r>
              <a:rPr lang="en-US" sz="2400" b="0" strike="noStrike" spc="-1" dirty="0">
                <a:solidFill>
                  <a:srgbClr val="000000"/>
                </a:solidFill>
                <a:latin typeface="Calibri"/>
              </a:rPr>
              <a:t>We use knowledge of the code of the program </a:t>
            </a:r>
            <a:endParaRPr lang="en-US" sz="2400" spc="-1" dirty="0">
              <a:solidFill>
                <a:srgbClr val="000000"/>
              </a:solidFill>
              <a:latin typeface="Calibri"/>
            </a:endParaRPr>
          </a:p>
          <a:p>
            <a:pPr marL="971640" lvl="2" indent="-171000">
              <a:lnSpc>
                <a:spcPct val="80000"/>
              </a:lnSpc>
              <a:spcBef>
                <a:spcPts val="374"/>
              </a:spcBef>
              <a:buClr>
                <a:srgbClr val="000000"/>
              </a:buClr>
              <a:buFont typeface="Arial"/>
              <a:buChar char="•"/>
            </a:pPr>
            <a:r>
              <a:rPr lang="en-US" sz="2400" b="0" strike="noStrike" spc="-1" dirty="0">
                <a:solidFill>
                  <a:srgbClr val="000000"/>
                </a:solidFill>
                <a:latin typeface="Calibri"/>
              </a:rPr>
              <a:t>we write tests to “cover” internal paths</a:t>
            </a:r>
          </a:p>
          <a:p>
            <a:pPr marL="514440" lvl="1" indent="-171000">
              <a:lnSpc>
                <a:spcPct val="80000"/>
              </a:lnSpc>
              <a:spcBef>
                <a:spcPts val="374"/>
              </a:spcBef>
              <a:buClr>
                <a:srgbClr val="000000"/>
              </a:buClr>
              <a:buFont typeface="Arial"/>
              <a:buChar char="•"/>
            </a:pPr>
            <a:r>
              <a:rPr lang="en-US" sz="2400" b="0" strike="noStrike" spc="-1" dirty="0">
                <a:solidFill>
                  <a:srgbClr val="000000"/>
                </a:solidFill>
                <a:latin typeface="Calibri"/>
              </a:rPr>
              <a:t>Choose inputs </a:t>
            </a:r>
            <a:r>
              <a:rPr lang="en-US" sz="2400" b="0" u="sng" strike="noStrike" spc="-1" dirty="0">
                <a:solidFill>
                  <a:srgbClr val="000000"/>
                </a:solidFill>
                <a:uFillTx/>
                <a:latin typeface="Calibri"/>
              </a:rPr>
              <a:t>with</a:t>
            </a:r>
            <a:r>
              <a:rPr lang="en-US" sz="2400" b="0" strike="noStrike" spc="-1" dirty="0">
                <a:solidFill>
                  <a:srgbClr val="000000"/>
                </a:solidFill>
                <a:latin typeface="Calibri"/>
              </a:rPr>
              <a:t> knowledge of implementation</a:t>
            </a:r>
          </a:p>
          <a:p>
            <a:pPr>
              <a:lnSpc>
                <a:spcPct val="90000"/>
              </a:lnSpc>
              <a:spcBef>
                <a:spcPts val="751"/>
              </a:spcBef>
            </a:pPr>
            <a:endParaRPr lang="en-US" sz="2400" b="0" strike="noStrike" spc="-1" dirty="0">
              <a:solidFill>
                <a:srgbClr val="000000"/>
              </a:solidFill>
              <a:latin typeface="Calibri"/>
            </a:endParaRPr>
          </a:p>
        </p:txBody>
      </p:sp>
      <p:sp>
        <p:nvSpPr>
          <p:cNvPr id="18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5" name="TextShape 4"/>
          <p:cNvSpPr txBox="1"/>
          <p:nvPr/>
        </p:nvSpPr>
        <p:spPr>
          <a:xfrm>
            <a:off x="6458040" y="6356520"/>
            <a:ext cx="2057040" cy="364680"/>
          </a:xfrm>
          <a:prstGeom prst="rect">
            <a:avLst/>
          </a:prstGeom>
          <a:noFill/>
          <a:ln>
            <a:noFill/>
          </a:ln>
        </p:spPr>
        <p:txBody>
          <a:bodyPr anchor="ctr"/>
          <a:lstStyle/>
          <a:p>
            <a:pPr algn="r">
              <a:lnSpc>
                <a:spcPct val="100000"/>
              </a:lnSpc>
            </a:pPr>
            <a:fld id="{63777FDE-77D1-4281-90ED-99DA2FA733E7}" type="slidenum">
              <a:rPr lang="en-US" sz="1400" b="0" strike="noStrike" spc="-1">
                <a:solidFill>
                  <a:srgbClr val="8B8B8B"/>
                </a:solidFill>
                <a:latin typeface="Tahoma"/>
                <a:ea typeface="MS PGothic"/>
              </a:rPr>
              <a:t>14</a:t>
            </a:fld>
            <a:endParaRPr lang="en-US" sz="1400" b="0" strike="noStrike" spc="-1">
              <a:latin typeface="Times New Roman"/>
            </a:endParaRPr>
          </a:p>
        </p:txBody>
      </p:sp>
      <p:pic>
        <p:nvPicPr>
          <p:cNvPr id="186" name="Picture 185"/>
          <p:cNvPicPr/>
          <p:nvPr/>
        </p:nvPicPr>
        <p:blipFill>
          <a:blip r:embed="rId3"/>
          <a:stretch/>
        </p:blipFill>
        <p:spPr>
          <a:xfrm>
            <a:off x="6580080" y="137880"/>
            <a:ext cx="2381040" cy="155232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Testing Advantages</a:t>
            </a:r>
            <a:endParaRPr lang="en-US" sz="3300" b="0" strike="noStrike" spc="-1">
              <a:solidFill>
                <a:srgbClr val="000000"/>
              </a:solidFill>
              <a:latin typeface="Tahoma"/>
            </a:endParaRPr>
          </a:p>
        </p:txBody>
      </p:sp>
      <p:sp>
        <p:nvSpPr>
          <p:cNvPr id="18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Robust with respect to changes in implementation </a:t>
            </a:r>
          </a:p>
          <a:p>
            <a:pPr marL="628560" lvl="1" indent="-171000">
              <a:lnSpc>
                <a:spcPct val="90000"/>
              </a:lnSpc>
              <a:spcBef>
                <a:spcPts val="751"/>
              </a:spcBef>
              <a:buClr>
                <a:srgbClr val="000000"/>
              </a:buClr>
              <a:buFont typeface="Arial"/>
              <a:buChar char="•"/>
            </a:pPr>
            <a:r>
              <a:rPr lang="en-US" sz="2000" spc="-1" dirty="0">
                <a:solidFill>
                  <a:srgbClr val="000000"/>
                </a:solidFill>
                <a:latin typeface="Calibri"/>
              </a:rPr>
              <a:t>I</a:t>
            </a:r>
            <a:r>
              <a:rPr lang="en-US" sz="2000" b="0" strike="noStrike" spc="-1" dirty="0">
                <a:solidFill>
                  <a:srgbClr val="000000"/>
                </a:solidFill>
                <a:latin typeface="Calibri"/>
              </a:rPr>
              <a:t>ndependent of implementation</a:t>
            </a:r>
            <a:endParaRPr lang="en-US" sz="20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1800" b="0" strike="noStrike" spc="-1" dirty="0">
                <a:solidFill>
                  <a:srgbClr val="000000"/>
                </a:solidFill>
                <a:latin typeface="Calibri"/>
              </a:rPr>
              <a:t>Test data need not be changed when code is changed</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Allows for independent testers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Testers need not be familiar with implementation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Tests can be developed </a:t>
            </a:r>
            <a:r>
              <a:rPr lang="en-US" sz="1800" b="0" u="sng" strike="noStrike" spc="-1" dirty="0">
                <a:solidFill>
                  <a:srgbClr val="000000"/>
                </a:solidFill>
                <a:uFillTx/>
                <a:latin typeface="Calibri"/>
              </a:rPr>
              <a:t>before</a:t>
            </a:r>
            <a:r>
              <a:rPr lang="en-US" sz="1800" b="0" strike="noStrike" spc="-1" dirty="0">
                <a:solidFill>
                  <a:srgbClr val="000000"/>
                </a:solidFill>
                <a:latin typeface="Calibri"/>
              </a:rPr>
              <a:t> code based on </a:t>
            </a:r>
            <a:r>
              <a:rPr lang="en-US" sz="1800" b="0" u="sng" strike="noStrike" spc="-1" dirty="0">
                <a:solidFill>
                  <a:srgbClr val="000000"/>
                </a:solidFill>
                <a:uFillTx/>
                <a:latin typeface="Calibri"/>
              </a:rPr>
              <a:t>specifications</a:t>
            </a:r>
            <a:r>
              <a:rPr lang="en-US" sz="1800" b="0" strike="noStrike" spc="-1" dirty="0">
                <a:solidFill>
                  <a:srgbClr val="000000"/>
                </a:solidFill>
                <a:latin typeface="Calibri"/>
              </a:rPr>
              <a:t>. </a:t>
            </a:r>
          </a:p>
          <a:p>
            <a:pPr marL="971640" lvl="2" indent="-171000">
              <a:spcBef>
                <a:spcPts val="374"/>
              </a:spcBef>
              <a:buClr>
                <a:srgbClr val="000000"/>
              </a:buClr>
              <a:buFont typeface="Arial"/>
              <a:buChar char="•"/>
            </a:pPr>
            <a:r>
              <a:rPr lang="en-US" b="0" strike="noStrike" spc="-1" dirty="0">
                <a:solidFill>
                  <a:srgbClr val="000000"/>
                </a:solidFill>
                <a:latin typeface="Calibri"/>
              </a:rPr>
              <a:t>Do this in HW4!</a:t>
            </a:r>
          </a:p>
          <a:p>
            <a:pPr marL="171360" indent="-171000">
              <a:spcBef>
                <a:spcPts val="1417"/>
              </a:spcBef>
              <a:buClr>
                <a:srgbClr val="000000"/>
              </a:buClr>
              <a:buFont typeface="Arial"/>
              <a:buChar char="•"/>
            </a:pPr>
            <a:r>
              <a:rPr lang="en-US" sz="2100" b="0" strike="noStrike" spc="-1" dirty="0">
                <a:solidFill>
                  <a:srgbClr val="000000"/>
                </a:solidFill>
                <a:latin typeface="Calibri"/>
              </a:rPr>
              <a:t>Special test methods are needed for black boxes based on AI/ML, </a:t>
            </a:r>
            <a:r>
              <a:rPr lang="en-US" sz="2100" b="0" strike="noStrike" spc="-1" dirty="0" err="1">
                <a:solidFill>
                  <a:srgbClr val="000000"/>
                </a:solidFill>
                <a:latin typeface="Calibri"/>
              </a:rPr>
              <a:t>IoT</a:t>
            </a:r>
            <a:r>
              <a:rPr lang="en-US" sz="2100" b="0" strike="noStrike" spc="-1" dirty="0">
                <a:solidFill>
                  <a:srgbClr val="000000"/>
                </a:solidFill>
                <a:latin typeface="Calibri"/>
              </a:rPr>
              <a:t>, sensors, etc. methods</a:t>
            </a:r>
          </a:p>
          <a:p>
            <a:pPr marL="171360" indent="-171000">
              <a:spcBef>
                <a:spcPts val="1417"/>
              </a:spcBef>
              <a:buClr>
                <a:srgbClr val="000000"/>
              </a:buClr>
              <a:buFont typeface="Arial"/>
              <a:buChar char="•"/>
            </a:pPr>
            <a:endParaRPr lang="en-US" sz="2100" b="0" strike="noStrike" spc="-1" dirty="0">
              <a:solidFill>
                <a:srgbClr val="000000"/>
              </a:solidFill>
              <a:latin typeface="Calibri"/>
            </a:endParaRPr>
          </a:p>
        </p:txBody>
      </p:sp>
      <p:sp>
        <p:nvSpPr>
          <p:cNvPr id="189" name="TextShape 3"/>
          <p:cNvSpPr txBox="1"/>
          <p:nvPr/>
        </p:nvSpPr>
        <p:spPr>
          <a:xfrm>
            <a:off x="6458040" y="6356520"/>
            <a:ext cx="2057040" cy="364680"/>
          </a:xfrm>
          <a:prstGeom prst="rect">
            <a:avLst/>
          </a:prstGeom>
          <a:noFill/>
          <a:ln>
            <a:noFill/>
          </a:ln>
        </p:spPr>
        <p:txBody>
          <a:bodyPr anchor="ctr"/>
          <a:lstStyle/>
          <a:p>
            <a:pPr algn="r">
              <a:lnSpc>
                <a:spcPct val="100000"/>
              </a:lnSpc>
            </a:pPr>
            <a:fld id="{BCEA83D1-AB98-4A37-B596-062819BFD7AA}" type="slidenum">
              <a:rPr lang="en-US" sz="1400" b="0" strike="noStrike" spc="-1">
                <a:solidFill>
                  <a:srgbClr val="8B8B8B"/>
                </a:solidFill>
                <a:latin typeface="Tahoma"/>
                <a:ea typeface="MS PGothic"/>
              </a:rPr>
              <a:t>15</a:t>
            </a:fld>
            <a:endParaRPr lang="en-US" sz="1400" b="0" strike="noStrike" spc="-1">
              <a:latin typeface="Times New Roman"/>
            </a:endParaRPr>
          </a:p>
        </p:txBody>
      </p:sp>
      <p:sp>
        <p:nvSpPr>
          <p:cNvPr id="19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pic>
        <p:nvPicPr>
          <p:cNvPr id="191" name="Picture 190"/>
          <p:cNvPicPr/>
          <p:nvPr/>
        </p:nvPicPr>
        <p:blipFill>
          <a:blip r:embed="rId3"/>
          <a:stretch/>
        </p:blipFill>
        <p:spPr>
          <a:xfrm>
            <a:off x="6320160" y="182880"/>
            <a:ext cx="2458080" cy="12801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88">
                                            <p:txEl>
                                              <p:pRg st="4" end="4"/>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88">
                                            <p:txEl>
                                              <p:pRg st="5" end="5"/>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Testing Heuristic</a:t>
            </a:r>
            <a:endParaRPr lang="en-US" sz="3300" b="0" strike="noStrike" spc="-1">
              <a:solidFill>
                <a:srgbClr val="000000"/>
              </a:solidFill>
              <a:latin typeface="Tahoma"/>
            </a:endParaRPr>
          </a:p>
        </p:txBody>
      </p:sp>
      <p:sp>
        <p:nvSpPr>
          <p:cNvPr id="193" name="TextShape 2"/>
          <p:cNvSpPr txBox="1"/>
          <p:nvPr/>
        </p:nvSpPr>
        <p:spPr>
          <a:xfrm>
            <a:off x="228600" y="1600200"/>
            <a:ext cx="8915040" cy="4532040"/>
          </a:xfrm>
          <a:prstGeom prst="rect">
            <a:avLst/>
          </a:prstGeom>
          <a:noFill/>
          <a:ln>
            <a:noFill/>
          </a:ln>
        </p:spPr>
        <p:txBody>
          <a:bodyPr/>
          <a:lstStyle/>
          <a:p>
            <a:pPr marL="171360" indent="-171000">
              <a:lnSpc>
                <a:spcPct val="100000"/>
              </a:lnSpc>
              <a:spcBef>
                <a:spcPts val="751"/>
              </a:spcBef>
              <a:buClr>
                <a:srgbClr val="0000FF"/>
              </a:buClr>
              <a:buFont typeface="Arial"/>
              <a:buChar char="•"/>
            </a:pPr>
            <a:r>
              <a:rPr lang="en-US" sz="2100" b="0" strike="noStrike" spc="-1" dirty="0">
                <a:solidFill>
                  <a:srgbClr val="0000FF"/>
                </a:solidFill>
                <a:latin typeface="Calibri"/>
                <a:ea typeface="ＭＳ Ｐゴシック"/>
              </a:rPr>
              <a:t>Choose test inputs based on paths in specification</a:t>
            </a:r>
            <a:endParaRPr lang="en-US" sz="2100" b="0" strike="noStrike" spc="-1" dirty="0">
              <a:solidFill>
                <a:srgbClr val="000000"/>
              </a:solidFill>
              <a:latin typeface="Calibri"/>
            </a:endParaRPr>
          </a:p>
          <a:p>
            <a:pPr marL="800280" lvl="1" indent="-285480">
              <a:lnSpc>
                <a:spcPct val="80000"/>
              </a:lnSpc>
              <a:spcBef>
                <a:spcPts val="374"/>
              </a:spcBef>
              <a:buClr>
                <a:srgbClr val="000000"/>
              </a:buClr>
              <a:buFont typeface="Arial"/>
              <a:buChar char="•"/>
            </a:pPr>
            <a:r>
              <a:rPr lang="en-US" sz="1800" b="0" strike="noStrike" spc="-1" dirty="0">
                <a:solidFill>
                  <a:srgbClr val="000000"/>
                </a:solidFill>
                <a:latin typeface="Calibri"/>
                <a:ea typeface="ＭＳ Ｐゴシック"/>
              </a:rPr>
              <a:t>// returns: </a:t>
            </a:r>
            <a:r>
              <a:rPr lang="en-US" sz="1800" b="1" strike="noStrike" spc="-1" dirty="0">
                <a:solidFill>
                  <a:srgbClr val="000000"/>
                </a:solidFill>
                <a:latin typeface="Courier New"/>
                <a:ea typeface="ＭＳ Ｐゴシック"/>
              </a:rPr>
              <a:t>a</a:t>
            </a:r>
            <a:r>
              <a:rPr lang="en-US" sz="1800" b="0" strike="noStrike" spc="-1" dirty="0">
                <a:solidFill>
                  <a:srgbClr val="000000"/>
                </a:solidFill>
                <a:latin typeface="Calibri"/>
                <a:ea typeface="ＭＳ Ｐゴシック"/>
              </a:rPr>
              <a:t> if </a:t>
            </a:r>
            <a:r>
              <a:rPr lang="en-US" sz="1800" b="1" strike="noStrike" spc="-1" dirty="0">
                <a:solidFill>
                  <a:srgbClr val="000000"/>
                </a:solidFill>
                <a:latin typeface="Courier New"/>
                <a:ea typeface="ＭＳ Ｐゴシック"/>
              </a:rPr>
              <a:t>a &gt; b</a:t>
            </a:r>
            <a:endParaRPr lang="en-US" sz="1800" b="0" strike="noStrike" spc="-1" dirty="0">
              <a:solidFill>
                <a:srgbClr val="000000"/>
              </a:solidFill>
              <a:latin typeface="Calibri"/>
            </a:endParaRPr>
          </a:p>
          <a:p>
            <a:pPr marL="800280" lvl="1" indent="-285480">
              <a:lnSpc>
                <a:spcPct val="80000"/>
              </a:lnSpc>
              <a:spcBef>
                <a:spcPts val="374"/>
              </a:spcBef>
              <a:buClr>
                <a:srgbClr val="000000"/>
              </a:buClr>
              <a:buFont typeface="Arial"/>
              <a:buChar char="•"/>
            </a:pPr>
            <a:r>
              <a:rPr lang="en-US" sz="1800" b="0" strike="noStrike" spc="-1" dirty="0">
                <a:solidFill>
                  <a:srgbClr val="000000"/>
                </a:solidFill>
                <a:latin typeface="Calibri"/>
                <a:ea typeface="ＭＳ Ｐゴシック"/>
              </a:rPr>
              <a:t>//                 </a:t>
            </a:r>
            <a:r>
              <a:rPr lang="en-US" sz="1800" b="1" strike="noStrike" spc="-1" dirty="0">
                <a:solidFill>
                  <a:srgbClr val="000000"/>
                </a:solidFill>
                <a:latin typeface="Courier New"/>
                <a:ea typeface="ＭＳ Ｐゴシック"/>
              </a:rPr>
              <a:t>b</a:t>
            </a:r>
            <a:r>
              <a:rPr lang="en-US" sz="1800" b="0" strike="noStrike" spc="-1" dirty="0">
                <a:solidFill>
                  <a:srgbClr val="000000"/>
                </a:solidFill>
                <a:latin typeface="Calibri"/>
                <a:ea typeface="ＭＳ Ｐゴシック"/>
              </a:rPr>
              <a:t> if </a:t>
            </a:r>
            <a:r>
              <a:rPr lang="en-US" sz="1800" b="1" strike="noStrike" spc="-1" dirty="0">
                <a:solidFill>
                  <a:srgbClr val="000000"/>
                </a:solidFill>
                <a:latin typeface="Courier New"/>
                <a:ea typeface="ＭＳ Ｐゴシック"/>
              </a:rPr>
              <a:t>b &gt; a</a:t>
            </a:r>
            <a:endParaRPr lang="en-US" sz="1800" b="0" strike="noStrike" spc="-1" dirty="0">
              <a:solidFill>
                <a:srgbClr val="000000"/>
              </a:solidFill>
              <a:latin typeface="Calibri"/>
            </a:endParaRPr>
          </a:p>
          <a:p>
            <a:pPr marL="800280" lvl="1" indent="-285480">
              <a:lnSpc>
                <a:spcPct val="80000"/>
              </a:lnSpc>
              <a:spcBef>
                <a:spcPts val="374"/>
              </a:spcBef>
              <a:buClr>
                <a:srgbClr val="000000"/>
              </a:buClr>
              <a:buFont typeface="Arial"/>
              <a:buChar char="•"/>
            </a:pPr>
            <a:r>
              <a:rPr lang="en-US" sz="1800" b="0" strike="noStrike" spc="-1" dirty="0">
                <a:solidFill>
                  <a:srgbClr val="000000"/>
                </a:solidFill>
                <a:latin typeface="Calibri"/>
                <a:ea typeface="ＭＳ Ｐゴシック"/>
              </a:rPr>
              <a:t>//	 </a:t>
            </a:r>
            <a:r>
              <a:rPr lang="en-US" sz="1800" b="1" strike="noStrike" spc="-1" dirty="0">
                <a:solidFill>
                  <a:srgbClr val="000000"/>
                </a:solidFill>
                <a:latin typeface="Courier New"/>
                <a:ea typeface="ＭＳ Ｐゴシック"/>
              </a:rPr>
              <a:t>a</a:t>
            </a:r>
            <a:r>
              <a:rPr lang="en-US" sz="1800" b="0" strike="noStrike" spc="-1" dirty="0">
                <a:solidFill>
                  <a:srgbClr val="000000"/>
                </a:solidFill>
                <a:latin typeface="Calibri"/>
                <a:ea typeface="ＭＳ Ｐゴシック"/>
              </a:rPr>
              <a:t> if </a:t>
            </a:r>
            <a:r>
              <a:rPr lang="en-US" sz="1800" b="1" strike="noStrike" spc="-1" dirty="0">
                <a:solidFill>
                  <a:srgbClr val="000000"/>
                </a:solidFill>
                <a:latin typeface="Courier New"/>
                <a:ea typeface="ＭＳ Ｐゴシック"/>
              </a:rPr>
              <a:t>a == b</a:t>
            </a:r>
            <a:endParaRPr lang="en-US" sz="1800" b="0" strike="noStrike" spc="-1" dirty="0">
              <a:solidFill>
                <a:srgbClr val="000000"/>
              </a:solidFill>
              <a:latin typeface="Calibri"/>
            </a:endParaRPr>
          </a:p>
          <a:p>
            <a:pPr marL="800280" lvl="1" indent="-285480">
              <a:lnSpc>
                <a:spcPct val="80000"/>
              </a:lnSpc>
              <a:spcBef>
                <a:spcPts val="374"/>
              </a:spcBef>
              <a:buClr>
                <a:srgbClr val="000000"/>
              </a:buClr>
              <a:buFont typeface="Arial"/>
              <a:buChar char="•"/>
            </a:pPr>
            <a:r>
              <a:rPr lang="en-US" sz="1800" b="1" strike="noStrike" spc="-1" dirty="0">
                <a:solidFill>
                  <a:srgbClr val="000000"/>
                </a:solidFill>
                <a:latin typeface="Courier New"/>
                <a:ea typeface="ＭＳ Ｐゴシック"/>
              </a:rPr>
              <a:t>int </a:t>
            </a:r>
            <a:r>
              <a:rPr lang="en-US" sz="1800" b="1" strike="noStrike" spc="-1" dirty="0">
                <a:solidFill>
                  <a:srgbClr val="0000FF"/>
                </a:solidFill>
                <a:latin typeface="Courier New"/>
                <a:ea typeface="ＭＳ Ｐゴシック"/>
              </a:rPr>
              <a:t>max</a:t>
            </a:r>
            <a:r>
              <a:rPr lang="en-US" sz="1800" b="1" strike="noStrike" spc="-1" dirty="0">
                <a:solidFill>
                  <a:srgbClr val="000000"/>
                </a:solidFill>
                <a:latin typeface="Courier New"/>
                <a:ea typeface="ＭＳ Ｐゴシック"/>
              </a:rPr>
              <a:t>(int </a:t>
            </a:r>
            <a:r>
              <a:rPr lang="en-US" sz="1800" b="1" strike="noStrike" spc="-1" dirty="0">
                <a:solidFill>
                  <a:srgbClr val="0000FF"/>
                </a:solidFill>
                <a:latin typeface="Courier New"/>
                <a:ea typeface="ＭＳ Ｐゴシック"/>
              </a:rPr>
              <a:t>a</a:t>
            </a:r>
            <a:r>
              <a:rPr lang="en-US" sz="1800" b="1" strike="noStrike" spc="-1" dirty="0">
                <a:solidFill>
                  <a:srgbClr val="000000"/>
                </a:solidFill>
                <a:latin typeface="Courier New"/>
                <a:ea typeface="ＭＳ Ｐゴシック"/>
              </a:rPr>
              <a:t>, int </a:t>
            </a:r>
            <a:r>
              <a:rPr lang="en-US" sz="1800" b="1" strike="noStrike" spc="-1" dirty="0">
                <a:solidFill>
                  <a:srgbClr val="0000FF"/>
                </a:solidFill>
                <a:latin typeface="Courier New"/>
                <a:ea typeface="ＭＳ Ｐゴシック"/>
              </a:rPr>
              <a:t>b</a:t>
            </a:r>
            <a:r>
              <a:rPr lang="en-US" sz="1800" b="1" strike="noStrike" spc="-1" dirty="0">
                <a:solidFill>
                  <a:srgbClr val="000000"/>
                </a:solidFill>
                <a:latin typeface="Courier New"/>
                <a:ea typeface="ＭＳ Ｐゴシック"/>
              </a:rPr>
              <a:t>)</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3 paths, 3 test cases: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(4,3) =&gt; 4 (input along path a &gt; b)</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(3,4) =&gt; 4 (input along path b &gt; a)</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(3,3) =&gt; 3 (input along path a == b)</a:t>
            </a:r>
            <a:endParaRPr lang="en-US" sz="1800" b="0" strike="noStrike" spc="-1" dirty="0">
              <a:solidFill>
                <a:srgbClr val="000000"/>
              </a:solidFill>
              <a:latin typeface="Calibri"/>
            </a:endParaRPr>
          </a:p>
        </p:txBody>
      </p:sp>
      <p:sp>
        <p:nvSpPr>
          <p:cNvPr id="19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5" name="TextShape 4"/>
          <p:cNvSpPr txBox="1"/>
          <p:nvPr/>
        </p:nvSpPr>
        <p:spPr>
          <a:xfrm>
            <a:off x="6458040" y="6356520"/>
            <a:ext cx="2057040" cy="364680"/>
          </a:xfrm>
          <a:prstGeom prst="rect">
            <a:avLst/>
          </a:prstGeom>
          <a:noFill/>
          <a:ln>
            <a:noFill/>
          </a:ln>
        </p:spPr>
        <p:txBody>
          <a:bodyPr anchor="ctr"/>
          <a:lstStyle/>
          <a:p>
            <a:pPr algn="r">
              <a:lnSpc>
                <a:spcPct val="100000"/>
              </a:lnSpc>
            </a:pPr>
            <a:fld id="{FB10586A-0EC5-4D22-98D9-C0630B3B1EBD}" type="slidenum">
              <a:rPr lang="en-US" sz="1400" b="0" strike="noStrike" spc="-1">
                <a:solidFill>
                  <a:srgbClr val="8B8B8B"/>
                </a:solidFill>
                <a:latin typeface="Tahoma"/>
                <a:ea typeface="MS PGothic"/>
              </a:rPr>
              <a:t>16</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93">
                                            <p:txEl>
                                              <p:pRg st="6" end="6"/>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3">
                                            <p:txEl>
                                              <p:pRg st="7" end="7"/>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Testing Heuristic </a:t>
            </a:r>
            <a:endParaRPr lang="en-US" sz="3300" b="0" strike="noStrike" spc="-1">
              <a:solidFill>
                <a:srgbClr val="000000"/>
              </a:solidFill>
              <a:latin typeface="Tahoma"/>
            </a:endParaRPr>
          </a:p>
        </p:txBody>
      </p:sp>
      <p:sp>
        <p:nvSpPr>
          <p:cNvPr id="197" name="TextShape 2"/>
          <p:cNvSpPr txBox="1"/>
          <p:nvPr/>
        </p:nvSpPr>
        <p:spPr>
          <a:xfrm>
            <a:off x="228600" y="1600200"/>
            <a:ext cx="8915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Choose test inputs based on paths in specification</a:t>
            </a:r>
            <a:endParaRPr lang="en-US" sz="2100" b="0" strike="noStrike" spc="-1" dirty="0">
              <a:solidFill>
                <a:srgbClr val="000000"/>
              </a:solidFill>
              <a:latin typeface="Calibri"/>
            </a:endParaRPr>
          </a:p>
          <a:p>
            <a:pPr marL="800280" lvl="1" indent="-28548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 returns: index of first occurrence of </a:t>
            </a:r>
            <a:r>
              <a:rPr lang="en-US" sz="1800" b="1" strike="noStrike" spc="-1" dirty="0">
                <a:solidFill>
                  <a:srgbClr val="0000FF"/>
                </a:solidFill>
                <a:latin typeface="Courier New"/>
                <a:ea typeface="ＭＳ Ｐゴシック"/>
              </a:rPr>
              <a:t>value</a:t>
            </a:r>
            <a:r>
              <a:rPr lang="en-US" sz="1800" b="0" strike="noStrike" spc="-1" dirty="0">
                <a:solidFill>
                  <a:srgbClr val="000000"/>
                </a:solidFill>
                <a:latin typeface="Calibri"/>
                <a:ea typeface="ＭＳ Ｐゴシック"/>
              </a:rPr>
              <a:t> in </a:t>
            </a:r>
            <a:r>
              <a:rPr lang="en-US" sz="1800" b="1" strike="noStrike" spc="-1" dirty="0">
                <a:solidFill>
                  <a:srgbClr val="0000FF"/>
                </a:solidFill>
                <a:latin typeface="Courier New"/>
                <a:ea typeface="ＭＳ Ｐゴシック"/>
              </a:rPr>
              <a:t>a</a:t>
            </a:r>
            <a:r>
              <a:rPr lang="en-US" sz="1800" b="0" strike="noStrike" spc="-1" dirty="0">
                <a:solidFill>
                  <a:srgbClr val="000000"/>
                </a:solidFill>
                <a:latin typeface="Calibri"/>
                <a:ea typeface="ＭＳ Ｐゴシック"/>
              </a:rPr>
              <a:t> </a:t>
            </a:r>
            <a:br>
              <a:rPr dirty="0"/>
            </a:br>
            <a:r>
              <a:rPr lang="en-US" sz="1800" b="0" strike="noStrike" spc="-1" dirty="0">
                <a:solidFill>
                  <a:srgbClr val="000000"/>
                </a:solidFill>
                <a:latin typeface="Calibri"/>
                <a:ea typeface="ＭＳ Ｐゴシック"/>
              </a:rPr>
              <a:t>//                and -1 if </a:t>
            </a:r>
            <a:r>
              <a:rPr lang="en-US" sz="1800" b="1" strike="noStrike" spc="-1" dirty="0">
                <a:solidFill>
                  <a:srgbClr val="0000FF"/>
                </a:solidFill>
                <a:latin typeface="Courier New"/>
                <a:ea typeface="ＭＳ Ｐゴシック"/>
              </a:rPr>
              <a:t>value</a:t>
            </a:r>
            <a:r>
              <a:rPr lang="en-US" sz="1800" b="0" strike="noStrike" spc="-1" dirty="0">
                <a:solidFill>
                  <a:srgbClr val="000000"/>
                </a:solidFill>
                <a:latin typeface="Calibri"/>
                <a:ea typeface="ＭＳ Ｐゴシック"/>
              </a:rPr>
              <a:t> does not occur in </a:t>
            </a:r>
            <a:r>
              <a:rPr lang="en-US" sz="1800" b="1" strike="noStrike" spc="-1" dirty="0">
                <a:solidFill>
                  <a:srgbClr val="0000FF"/>
                </a:solidFill>
                <a:latin typeface="Courier New"/>
                <a:ea typeface="ＭＳ Ｐゴシック"/>
              </a:rPr>
              <a:t>a</a:t>
            </a:r>
            <a:endParaRPr lang="en-US" sz="1800" b="0" strike="noStrike" spc="-1" dirty="0">
              <a:solidFill>
                <a:srgbClr val="000000"/>
              </a:solidFill>
              <a:latin typeface="Calibri"/>
            </a:endParaRPr>
          </a:p>
          <a:p>
            <a:pPr marL="800280" lvl="1" indent="-285480">
              <a:lnSpc>
                <a:spcPct val="100000"/>
              </a:lnSpc>
              <a:spcBef>
                <a:spcPts val="374"/>
              </a:spcBef>
              <a:buClr>
                <a:srgbClr val="000000"/>
              </a:buClr>
              <a:buFont typeface="Arial"/>
              <a:buChar char="•"/>
            </a:pPr>
            <a:r>
              <a:rPr lang="en-US" sz="1800" b="1" strike="noStrike" spc="-1" dirty="0">
                <a:solidFill>
                  <a:srgbClr val="000000"/>
                </a:solidFill>
                <a:latin typeface="Courier New"/>
                <a:ea typeface="ＭＳ Ｐゴシック"/>
              </a:rPr>
              <a:t>int </a:t>
            </a:r>
            <a:r>
              <a:rPr lang="en-US" sz="1800" b="1" strike="noStrike" spc="-1" dirty="0">
                <a:solidFill>
                  <a:srgbClr val="0000FF"/>
                </a:solidFill>
                <a:latin typeface="Courier New"/>
                <a:ea typeface="ＭＳ Ｐゴシック"/>
              </a:rPr>
              <a:t>find</a:t>
            </a:r>
            <a:r>
              <a:rPr lang="en-US" sz="1800" b="1" strike="noStrike" spc="-1" dirty="0">
                <a:solidFill>
                  <a:srgbClr val="000000"/>
                </a:solidFill>
                <a:latin typeface="Courier New"/>
                <a:ea typeface="ＭＳ Ｐゴシック"/>
              </a:rPr>
              <a:t>(int[] </a:t>
            </a:r>
            <a:r>
              <a:rPr lang="en-US" sz="1800" b="1" strike="noStrike" spc="-1" dirty="0">
                <a:solidFill>
                  <a:srgbClr val="0000FF"/>
                </a:solidFill>
                <a:latin typeface="Courier New"/>
                <a:ea typeface="ＭＳ Ｐゴシック"/>
              </a:rPr>
              <a:t>a</a:t>
            </a:r>
            <a:r>
              <a:rPr lang="en-US" sz="1800" b="1" strike="noStrike" spc="-1" dirty="0">
                <a:solidFill>
                  <a:srgbClr val="000000"/>
                </a:solidFill>
                <a:latin typeface="Courier New"/>
                <a:ea typeface="ＭＳ Ｐゴシック"/>
              </a:rPr>
              <a:t>, int </a:t>
            </a:r>
            <a:r>
              <a:rPr lang="en-US" sz="1800" b="1" strike="noStrike" spc="-1" dirty="0">
                <a:solidFill>
                  <a:srgbClr val="0000FF"/>
                </a:solidFill>
                <a:latin typeface="Courier New"/>
                <a:ea typeface="ＭＳ Ｐゴシック"/>
              </a:rPr>
              <a:t>value</a:t>
            </a:r>
            <a:r>
              <a:rPr lang="en-US" sz="1800" b="1" strike="noStrike" spc="-1" dirty="0">
                <a:solidFill>
                  <a:srgbClr val="000000"/>
                </a:solidFill>
                <a:latin typeface="Courier New"/>
                <a:ea typeface="ＭＳ Ｐゴシック"/>
              </a:rPr>
              <a:t>)</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Arial"/>
              </a:rPr>
              <a:t>What are good test cases?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Arial"/>
              </a:rPr>
              <a:t>([4,3,5,6], 5) =&gt; 2</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Arial"/>
              </a:rPr>
              <a:t>([4,3,5,6], 7) =&gt; -1</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Arial"/>
              </a:rPr>
              <a:t>([4,5,3,5], 5) =&gt; 1</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 1) =&gt; -1</a:t>
            </a:r>
            <a:endParaRPr lang="en-US" sz="1800" b="0" strike="noStrike" spc="-1" dirty="0">
              <a:solidFill>
                <a:srgbClr val="000000"/>
              </a:solidFill>
              <a:latin typeface="Calibri"/>
            </a:endParaRPr>
          </a:p>
        </p:txBody>
      </p:sp>
      <p:sp>
        <p:nvSpPr>
          <p:cNvPr id="19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9" name="TextShape 4"/>
          <p:cNvSpPr txBox="1"/>
          <p:nvPr/>
        </p:nvSpPr>
        <p:spPr>
          <a:xfrm>
            <a:off x="6458040" y="6356520"/>
            <a:ext cx="2057040" cy="364680"/>
          </a:xfrm>
          <a:prstGeom prst="rect">
            <a:avLst/>
          </a:prstGeom>
          <a:noFill/>
          <a:ln>
            <a:noFill/>
          </a:ln>
        </p:spPr>
        <p:txBody>
          <a:bodyPr anchor="ctr"/>
          <a:lstStyle/>
          <a:p>
            <a:pPr algn="r">
              <a:lnSpc>
                <a:spcPct val="100000"/>
              </a:lnSpc>
            </a:pPr>
            <a:fld id="{3AA0BF63-2D34-4E2D-8BD8-AE618206BD7E}" type="slidenum">
              <a:rPr lang="en-US" sz="1400" b="0" strike="noStrike" spc="-1">
                <a:solidFill>
                  <a:srgbClr val="8B8B8B"/>
                </a:solidFill>
                <a:latin typeface="Tahoma"/>
                <a:ea typeface="MS PGothic"/>
              </a:rPr>
              <a:t>17</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97">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1" strike="noStrike" spc="-1">
                <a:solidFill>
                  <a:srgbClr val="000000"/>
                </a:solidFill>
                <a:latin typeface="Courier New"/>
              </a:rPr>
              <a:t>sqrt</a:t>
            </a:r>
            <a:r>
              <a:rPr lang="en-US" sz="3300" b="0" strike="noStrike" spc="-1">
                <a:solidFill>
                  <a:srgbClr val="000000"/>
                </a:solidFill>
                <a:latin typeface="Calibri Light"/>
              </a:rPr>
              <a:t> Example</a:t>
            </a:r>
            <a:endParaRPr lang="en-US" sz="3300" b="0" strike="noStrike" spc="-1">
              <a:solidFill>
                <a:srgbClr val="000000"/>
              </a:solidFill>
              <a:latin typeface="Tahoma"/>
            </a:endParaRPr>
          </a:p>
        </p:txBody>
      </p:sp>
      <p:sp>
        <p:nvSpPr>
          <p:cNvPr id="201"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400" b="0" strike="noStrike" spc="-1">
                <a:solidFill>
                  <a:srgbClr val="000000"/>
                </a:solidFill>
                <a:latin typeface="Calibri"/>
                <a:ea typeface="ＭＳ Ｐゴシック"/>
              </a:rPr>
              <a:t>// throws: IllegalArgumentException if x &lt; 0</a:t>
            </a:r>
            <a:endParaRPr lang="en-US" sz="2400" b="0" strike="noStrike" spc="-1">
              <a:solidFill>
                <a:srgbClr val="000000"/>
              </a:solidFill>
              <a:latin typeface="Calibri"/>
            </a:endParaRPr>
          </a:p>
          <a:p>
            <a:pPr>
              <a:lnSpc>
                <a:spcPct val="100000"/>
              </a:lnSpc>
              <a:spcBef>
                <a:spcPts val="751"/>
              </a:spcBef>
            </a:pPr>
            <a:r>
              <a:rPr lang="en-US" sz="2400" b="0" strike="noStrike" spc="-1">
                <a:solidFill>
                  <a:srgbClr val="000000"/>
                </a:solidFill>
                <a:latin typeface="Calibri"/>
                <a:ea typeface="ＭＳ Ｐゴシック"/>
              </a:rPr>
              <a:t>// returns: approximation to square root of x</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ea typeface="ＭＳ Ｐゴシック"/>
              </a:rPr>
              <a:t>public double </a:t>
            </a:r>
            <a:r>
              <a:rPr lang="en-US" sz="2400" b="1" strike="noStrike" spc="-1">
                <a:solidFill>
                  <a:srgbClr val="0000FF"/>
                </a:solidFill>
                <a:latin typeface="Courier New"/>
                <a:ea typeface="ＭＳ Ｐゴシック"/>
              </a:rPr>
              <a:t>sqrt</a:t>
            </a:r>
            <a:r>
              <a:rPr lang="en-US" sz="2400" b="1" strike="noStrike" spc="-1">
                <a:solidFill>
                  <a:srgbClr val="000000"/>
                </a:solidFill>
                <a:latin typeface="Courier New"/>
                <a:ea typeface="ＭＳ Ｐゴシック"/>
              </a:rPr>
              <a:t>(double </a:t>
            </a:r>
            <a:r>
              <a:rPr lang="en-US" sz="2400" b="1" strike="noStrike" spc="-1">
                <a:solidFill>
                  <a:srgbClr val="0000FF"/>
                </a:solidFill>
                <a:latin typeface="Courier New"/>
                <a:ea typeface="ＭＳ Ｐゴシック"/>
              </a:rPr>
              <a:t>x</a:t>
            </a:r>
            <a:r>
              <a:rPr lang="en-US" sz="2400" b="1" strike="noStrike" spc="-1">
                <a:solidFill>
                  <a:srgbClr val="000000"/>
                </a:solidFill>
                <a:latin typeface="Courier New"/>
                <a:ea typeface="ＭＳ Ｐゴシック"/>
              </a:rPr>
              <a:t>)</a:t>
            </a: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What are some values of </a:t>
            </a:r>
            <a:r>
              <a:rPr lang="en-US" sz="2100" b="1" strike="noStrike" spc="-1">
                <a:solidFill>
                  <a:srgbClr val="0000FF"/>
                </a:solidFill>
                <a:latin typeface="Courier New"/>
                <a:ea typeface="ＭＳ Ｐゴシック"/>
              </a:rPr>
              <a:t>x</a:t>
            </a:r>
            <a:r>
              <a:rPr lang="en-US" sz="2100" b="0" strike="noStrike" spc="-1">
                <a:solidFill>
                  <a:srgbClr val="000000"/>
                </a:solidFill>
                <a:latin typeface="Calibri"/>
                <a:ea typeface="ＭＳ Ｐゴシック"/>
              </a:rPr>
              <a:t> worth trying?</a:t>
            </a:r>
            <a:endParaRPr lang="en-US" sz="21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ea typeface="ＭＳ Ｐゴシック"/>
              </a:rPr>
              <a:t>We used this heuristic in sqrt example. It tells us to try a value of x &lt; 0 (exception thrown) and a value of x &gt;= 0 (returns normally) are worth trying</a:t>
            </a:r>
            <a:endParaRPr lang="en-US" sz="18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ea typeface="ＭＳ Ｐゴシック"/>
              </a:rPr>
              <a:t>Probably should try 0 (edge condition), very large number</a:t>
            </a:r>
            <a:endParaRPr lang="en-US" sz="1800" b="0" strike="noStrike" spc="-1">
              <a:solidFill>
                <a:srgbClr val="000000"/>
              </a:solidFill>
              <a:latin typeface="Calibri"/>
            </a:endParaRPr>
          </a:p>
          <a:p>
            <a:pPr>
              <a:lnSpc>
                <a:spcPct val="100000"/>
              </a:lnSpc>
              <a:spcBef>
                <a:spcPts val="751"/>
              </a:spcBef>
            </a:pPr>
            <a:endParaRPr lang="en-US" sz="1800" b="0" strike="noStrike" spc="-1">
              <a:solidFill>
                <a:srgbClr val="000000"/>
              </a:solidFill>
              <a:latin typeface="Calibri"/>
            </a:endParaRPr>
          </a:p>
        </p:txBody>
      </p:sp>
      <p:sp>
        <p:nvSpPr>
          <p:cNvPr id="202" name="TextShape 3"/>
          <p:cNvSpPr txBox="1"/>
          <p:nvPr/>
        </p:nvSpPr>
        <p:spPr>
          <a:xfrm>
            <a:off x="228600" y="6172200"/>
            <a:ext cx="586692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3" name="TextShape 4"/>
          <p:cNvSpPr txBox="1"/>
          <p:nvPr/>
        </p:nvSpPr>
        <p:spPr>
          <a:xfrm>
            <a:off x="6458040" y="6356520"/>
            <a:ext cx="2057040" cy="364680"/>
          </a:xfrm>
          <a:prstGeom prst="rect">
            <a:avLst/>
          </a:prstGeom>
          <a:noFill/>
          <a:ln>
            <a:noFill/>
          </a:ln>
        </p:spPr>
        <p:txBody>
          <a:bodyPr anchor="ctr"/>
          <a:lstStyle/>
          <a:p>
            <a:pPr algn="r">
              <a:lnSpc>
                <a:spcPct val="100000"/>
              </a:lnSpc>
            </a:pPr>
            <a:fld id="{9B87E68B-1F51-4A98-96D4-999BE83B9F06}" type="slidenum">
              <a:rPr lang="en-US" sz="1400" b="0" strike="noStrike" spc="-1">
                <a:solidFill>
                  <a:srgbClr val="8B8B8B"/>
                </a:solidFill>
                <a:latin typeface="Tahoma"/>
                <a:ea typeface="MS PGothic"/>
              </a:rPr>
              <a:t>18</a:t>
            </a:fld>
            <a:endParaRPr lang="en-US" sz="14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Heuristics</a:t>
            </a:r>
            <a:endParaRPr lang="en-US" sz="3300" b="0" strike="noStrike" spc="-1">
              <a:solidFill>
                <a:srgbClr val="000000"/>
              </a:solidFill>
              <a:latin typeface="Tahoma"/>
            </a:endParaRPr>
          </a:p>
        </p:txBody>
      </p:sp>
      <p:sp>
        <p:nvSpPr>
          <p:cNvPr id="20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“Paths in specification” heuristic is a form of</a:t>
            </a:r>
            <a:r>
              <a:rPr lang="en-US" sz="2100" b="0" strike="noStrike" spc="-1" dirty="0">
                <a:solidFill>
                  <a:srgbClr val="FF0000"/>
                </a:solidFill>
                <a:latin typeface="Calibri"/>
              </a:rPr>
              <a:t> equivalence partitioning</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Equivalence partitioning divides input and output domains into </a:t>
            </a:r>
            <a:r>
              <a:rPr lang="en-US" sz="2100" b="0" strike="noStrike" spc="-1" dirty="0">
                <a:solidFill>
                  <a:srgbClr val="FF0000"/>
                </a:solidFill>
                <a:latin typeface="Calibri"/>
              </a:rPr>
              <a:t>equivalence classes</a:t>
            </a:r>
            <a:endParaRPr lang="en-US" sz="2100" b="0" strike="noStrike" spc="-1" dirty="0">
              <a:solidFill>
                <a:srgbClr val="000000"/>
              </a:solidFill>
              <a:latin typeface="Calibri"/>
            </a:endParaRP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Intuition: values from different classes drive program through different paths </a:t>
            </a: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Intuition: values from the same equivalence class drive program through “same path”, program will likely behave “equivalently”</a:t>
            </a: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We will not formally define equivalence classes</a:t>
            </a: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Intuitively</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Input values have valid and invalid ranges</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We want to choose tests from the valid, invalid regions and values near or at the boundaries of the regions</a:t>
            </a:r>
          </a:p>
          <a:p>
            <a:endParaRPr lang="en-US" sz="1500" b="0" strike="noStrike" spc="-1" dirty="0">
              <a:solidFill>
                <a:srgbClr val="000000"/>
              </a:solidFill>
              <a:latin typeface="Calibri"/>
            </a:endParaRPr>
          </a:p>
        </p:txBody>
      </p:sp>
      <p:sp>
        <p:nvSpPr>
          <p:cNvPr id="206" name="TextShape 3"/>
          <p:cNvSpPr txBox="1"/>
          <p:nvPr/>
        </p:nvSpPr>
        <p:spPr>
          <a:xfrm>
            <a:off x="6458040" y="6356520"/>
            <a:ext cx="2057040" cy="364680"/>
          </a:xfrm>
          <a:prstGeom prst="rect">
            <a:avLst/>
          </a:prstGeom>
          <a:noFill/>
          <a:ln>
            <a:noFill/>
          </a:ln>
        </p:spPr>
        <p:txBody>
          <a:bodyPr anchor="ctr"/>
          <a:lstStyle/>
          <a:p>
            <a:pPr algn="r">
              <a:lnSpc>
                <a:spcPct val="100000"/>
              </a:lnSpc>
            </a:pPr>
            <a:fld id="{B384E0C4-E388-490C-A65B-0151F76CF410}" type="slidenum">
              <a:rPr lang="en-US" sz="1400" b="0" strike="noStrike" spc="-1">
                <a:solidFill>
                  <a:srgbClr val="8B8B8B"/>
                </a:solidFill>
                <a:latin typeface="Tahoma"/>
                <a:ea typeface="MS PGothic"/>
              </a:rPr>
              <a:t>19</a:t>
            </a:fld>
            <a:endParaRPr lang="en-US" sz="1400" b="0" strike="noStrike" spc="-1">
              <a:latin typeface="Times New Roman"/>
            </a:endParaRPr>
          </a:p>
        </p:txBody>
      </p:sp>
      <p:sp>
        <p:nvSpPr>
          <p:cNvPr id="20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 is Testing?</a:t>
            </a:r>
            <a:endParaRPr lang="en-US" sz="3300" b="0" strike="noStrike" spc="-1">
              <a:solidFill>
                <a:srgbClr val="000000"/>
              </a:solidFill>
              <a:latin typeface="Tahoma"/>
            </a:endParaRPr>
          </a:p>
        </p:txBody>
      </p:sp>
      <p:sp>
        <p:nvSpPr>
          <p:cNvPr id="13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a:solidFill>
                  <a:srgbClr val="FF0000"/>
                </a:solidFill>
                <a:latin typeface="Calibri"/>
              </a:rPr>
              <a:t>Testing</a:t>
            </a:r>
            <a:r>
              <a:rPr lang="en-US" sz="2100" b="0" strike="noStrike" spc="-1">
                <a:solidFill>
                  <a:srgbClr val="000000"/>
                </a:solidFill>
                <a:latin typeface="Calibri"/>
              </a:rPr>
              <a:t>: the process of executing software with the intent of finding errors</a:t>
            </a:r>
          </a:p>
          <a:p>
            <a:pPr marL="171360" indent="-171000">
              <a:lnSpc>
                <a:spcPct val="90000"/>
              </a:lnSpc>
              <a:spcBef>
                <a:spcPts val="751"/>
              </a:spcBef>
              <a:buClr>
                <a:srgbClr val="FF0000"/>
              </a:buClr>
              <a:buFont typeface="Arial"/>
              <a:buChar char="•"/>
            </a:pPr>
            <a:r>
              <a:rPr lang="en-US" sz="2100" b="0" strike="noStrike" spc="-1">
                <a:solidFill>
                  <a:srgbClr val="FF0000"/>
                </a:solidFill>
                <a:latin typeface="Calibri"/>
              </a:rPr>
              <a:t>Good testing</a:t>
            </a:r>
            <a:r>
              <a:rPr lang="en-US" sz="2100" b="0" strike="noStrike" spc="-1">
                <a:solidFill>
                  <a:srgbClr val="000000"/>
                </a:solidFill>
                <a:latin typeface="Calibri"/>
              </a:rPr>
              <a:t>:</a:t>
            </a:r>
            <a:r>
              <a:rPr lang="en-US" sz="2100" b="1" strike="noStrike" spc="-1">
                <a:solidFill>
                  <a:srgbClr val="000000"/>
                </a:solidFill>
                <a:latin typeface="Calibri"/>
              </a:rPr>
              <a:t> </a:t>
            </a:r>
            <a:r>
              <a:rPr lang="en-US" sz="2100" b="0" strike="noStrike" spc="-1">
                <a:solidFill>
                  <a:srgbClr val="000000"/>
                </a:solidFill>
                <a:latin typeface="Calibri"/>
              </a:rPr>
              <a:t>a high probability of finding yet-undiscovered errors</a:t>
            </a:r>
          </a:p>
          <a:p>
            <a:pPr marL="171360" indent="-171000">
              <a:lnSpc>
                <a:spcPct val="90000"/>
              </a:lnSpc>
              <a:spcBef>
                <a:spcPts val="751"/>
              </a:spcBef>
              <a:buClr>
                <a:srgbClr val="FF0000"/>
              </a:buClr>
              <a:buFont typeface="Arial"/>
              <a:buChar char="•"/>
            </a:pPr>
            <a:r>
              <a:rPr lang="en-US" sz="2100" b="0" strike="noStrike" spc="-1">
                <a:solidFill>
                  <a:srgbClr val="FF0000"/>
                </a:solidFill>
                <a:latin typeface="Calibri"/>
              </a:rPr>
              <a:t>Successful testing</a:t>
            </a:r>
            <a:r>
              <a:rPr lang="en-US" sz="2100" b="0" strike="noStrike" spc="-1">
                <a:solidFill>
                  <a:srgbClr val="000000"/>
                </a:solidFill>
                <a:latin typeface="Calibri"/>
              </a:rPr>
              <a:t>:</a:t>
            </a:r>
            <a:r>
              <a:rPr lang="en-US" sz="2100" b="1" strike="noStrike" spc="-1">
                <a:solidFill>
                  <a:srgbClr val="000000"/>
                </a:solidFill>
                <a:latin typeface="Calibri"/>
              </a:rPr>
              <a:t> </a:t>
            </a:r>
            <a:r>
              <a:rPr lang="en-US" sz="2100" b="0" strike="noStrike" spc="-1">
                <a:solidFill>
                  <a:srgbClr val="000000"/>
                </a:solidFill>
                <a:latin typeface="Calibri"/>
              </a:rPr>
              <a:t>discovers unknown errors</a:t>
            </a:r>
          </a:p>
          <a:p>
            <a:pPr>
              <a:lnSpc>
                <a:spcPct val="90000"/>
              </a:lnSpc>
              <a:spcBef>
                <a:spcPts val="751"/>
              </a:spcBef>
            </a:pPr>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“Program testing can be used to show the presence of bugs, but never to show their absence.” Edsger Dijkstra 1970</a:t>
            </a:r>
          </a:p>
        </p:txBody>
      </p:sp>
      <p:sp>
        <p:nvSpPr>
          <p:cNvPr id="13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8" name="TextShape 4"/>
          <p:cNvSpPr txBox="1"/>
          <p:nvPr/>
        </p:nvSpPr>
        <p:spPr>
          <a:xfrm>
            <a:off x="6458040" y="6356520"/>
            <a:ext cx="2057040" cy="364680"/>
          </a:xfrm>
          <a:prstGeom prst="rect">
            <a:avLst/>
          </a:prstGeom>
          <a:noFill/>
          <a:ln>
            <a:noFill/>
          </a:ln>
        </p:spPr>
        <p:txBody>
          <a:bodyPr anchor="ctr"/>
          <a:lstStyle/>
          <a:p>
            <a:pPr algn="r">
              <a:lnSpc>
                <a:spcPct val="100000"/>
              </a:lnSpc>
            </a:pPr>
            <a:fld id="{560C61F9-4874-4737-BA41-8E1FD3595E6F}" type="slidenum">
              <a:rPr lang="en-US" sz="1400" b="0" strike="noStrike" spc="-1">
                <a:solidFill>
                  <a:srgbClr val="8B8B8B"/>
                </a:solidFill>
                <a:latin typeface="Tahoma"/>
                <a:ea typeface="MS PGothic"/>
              </a:rPr>
              <a:t>2</a:t>
            </a:fld>
            <a:endParaRPr lang="en-US" sz="1400" b="0" strike="noStrike" spc="-1">
              <a:latin typeface="Times New Roman"/>
            </a:endParaRPr>
          </a:p>
        </p:txBody>
      </p:sp>
      <p:pic>
        <p:nvPicPr>
          <p:cNvPr id="139" name="Picture 138"/>
          <p:cNvPicPr/>
          <p:nvPr/>
        </p:nvPicPr>
        <p:blipFill>
          <a:blip r:embed="rId3"/>
          <a:stretch/>
        </p:blipFill>
        <p:spPr>
          <a:xfrm>
            <a:off x="6858000" y="0"/>
            <a:ext cx="2194560" cy="164664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 </a:t>
            </a:r>
            <a:endParaRPr lang="en-US" sz="3300" b="0" strike="noStrike" spc="-1">
              <a:solidFill>
                <a:srgbClr val="000000"/>
              </a:solidFill>
              <a:latin typeface="Tahoma"/>
            </a:endParaRPr>
          </a:p>
        </p:txBody>
      </p:sp>
      <p:sp>
        <p:nvSpPr>
          <p:cNvPr id="20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Equivalence partitioning </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Divides the input data of a software unit into partitions of equivalent data from which test cases can be derived.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Usually applied to input data</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Try to test each partition at least once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Informally, a method allows valid input for some range of arguments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Fails for others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Example int representation of months</a:t>
            </a:r>
          </a:p>
          <a:p>
            <a:pPr marL="971640" lvl="2" indent="-171000">
              <a:spcBef>
                <a:spcPts val="374"/>
              </a:spcBef>
              <a:buClr>
                <a:srgbClr val="000000"/>
              </a:buClr>
              <a:buFont typeface="Arial"/>
              <a:buChar char="•"/>
            </a:pPr>
            <a:r>
              <a:rPr lang="en-US" b="0" strike="noStrike" spc="-1" dirty="0">
                <a:solidFill>
                  <a:srgbClr val="000000"/>
                </a:solidFill>
                <a:latin typeface="Calibri"/>
              </a:rPr>
              <a:t>Valid for 1..12</a:t>
            </a:r>
          </a:p>
          <a:p>
            <a:pPr marL="971640" lvl="2" indent="-171000">
              <a:spcBef>
                <a:spcPts val="374"/>
              </a:spcBef>
              <a:buClr>
                <a:srgbClr val="000000"/>
              </a:buClr>
              <a:buFont typeface="Arial"/>
              <a:buChar char="•"/>
            </a:pPr>
            <a:r>
              <a:rPr lang="en-US" b="0" strike="noStrike" spc="-1" dirty="0">
                <a:solidFill>
                  <a:srgbClr val="000000"/>
                </a:solidFill>
                <a:latin typeface="Calibri"/>
              </a:rPr>
              <a:t>Invalid for &lt; 1 and &gt; 12</a:t>
            </a:r>
          </a:p>
          <a:p>
            <a:pPr marL="971640" lvl="2" indent="-171000">
              <a:spcBef>
                <a:spcPts val="374"/>
              </a:spcBef>
              <a:buClr>
                <a:srgbClr val="000000"/>
              </a:buClr>
              <a:buFont typeface="Arial"/>
              <a:buChar char="•"/>
            </a:pPr>
            <a:r>
              <a:rPr lang="en-US" b="0" strike="noStrike" spc="-1" dirty="0">
                <a:solidFill>
                  <a:srgbClr val="000000"/>
                </a:solidFill>
                <a:latin typeface="Calibri"/>
              </a:rPr>
              <a:t>3 classes of inputs</a:t>
            </a:r>
          </a:p>
          <a:p>
            <a:pPr marL="971640" lvl="2" indent="-171000">
              <a:spcBef>
                <a:spcPts val="374"/>
              </a:spcBef>
              <a:buClr>
                <a:srgbClr val="000000"/>
              </a:buClr>
              <a:buFont typeface="Arial"/>
              <a:buChar char="•"/>
            </a:pPr>
            <a:r>
              <a:rPr lang="en-US" b="0" strike="noStrike" spc="-1" dirty="0">
                <a:solidFill>
                  <a:srgbClr val="000000"/>
                </a:solidFill>
                <a:latin typeface="Calibri"/>
              </a:rPr>
              <a:t>Boundary regions are important also</a:t>
            </a:r>
          </a:p>
        </p:txBody>
      </p:sp>
      <p:sp>
        <p:nvSpPr>
          <p:cNvPr id="21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11" name="TextShape 4"/>
          <p:cNvSpPr txBox="1"/>
          <p:nvPr/>
        </p:nvSpPr>
        <p:spPr>
          <a:xfrm>
            <a:off x="6458040" y="6356520"/>
            <a:ext cx="2057040" cy="364680"/>
          </a:xfrm>
          <a:prstGeom prst="rect">
            <a:avLst/>
          </a:prstGeom>
          <a:noFill/>
          <a:ln>
            <a:noFill/>
          </a:ln>
        </p:spPr>
        <p:txBody>
          <a:bodyPr anchor="ctr"/>
          <a:lstStyle/>
          <a:p>
            <a:pPr algn="r">
              <a:lnSpc>
                <a:spcPct val="100000"/>
              </a:lnSpc>
            </a:pPr>
            <a:fld id="{02DFFD58-4D80-4493-A318-AB4FB2B4BBC7}" type="slidenum">
              <a:rPr lang="en-US" sz="900" b="0" strike="noStrike" spc="-1">
                <a:solidFill>
                  <a:srgbClr val="8B8B8B"/>
                </a:solidFill>
                <a:latin typeface="Tahoma"/>
                <a:ea typeface="MS PGothic"/>
              </a:rPr>
              <a:t>20</a:t>
            </a:fld>
            <a:endParaRPr lang="en-US" sz="9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Heuristics</a:t>
            </a:r>
            <a:endParaRPr lang="en-US" sz="3300" b="0" strike="noStrike" spc="-1">
              <a:solidFill>
                <a:srgbClr val="000000"/>
              </a:solidFill>
              <a:latin typeface="Tahoma"/>
            </a:endParaRPr>
          </a:p>
        </p:txBody>
      </p:sp>
      <p:sp>
        <p:nvSpPr>
          <p:cNvPr id="21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FF"/>
              </a:buClr>
              <a:buFont typeface="Arial"/>
              <a:buChar char="•"/>
            </a:pPr>
            <a:r>
              <a:rPr lang="en-US" sz="2100" b="0" strike="noStrike" spc="-1" dirty="0">
                <a:solidFill>
                  <a:srgbClr val="0000FF"/>
                </a:solidFill>
                <a:latin typeface="Calibri"/>
              </a:rPr>
              <a:t>Choose test inputs from each equivalence class</a:t>
            </a:r>
            <a:endParaRPr lang="en-US" sz="2100" b="0" strike="noStrike" spc="-1" dirty="0">
              <a:solidFill>
                <a:srgbClr val="000000"/>
              </a:solidFill>
              <a:latin typeface="Calibri"/>
            </a:endParaRPr>
          </a:p>
          <a:p>
            <a:endParaRPr lang="en-US" sz="2100" b="0" strike="noStrike" spc="-1" dirty="0">
              <a:solidFill>
                <a:srgbClr val="000000"/>
              </a:solidFill>
              <a:latin typeface="Calibri"/>
            </a:endParaRPr>
          </a:p>
          <a:p>
            <a:r>
              <a:rPr lang="en-US" sz="1800" b="0" strike="noStrike" spc="-1" dirty="0">
                <a:solidFill>
                  <a:srgbClr val="000000"/>
                </a:solidFill>
                <a:latin typeface="Calibri"/>
              </a:rPr>
              <a:t>// returns: 0 &lt;= result &lt;= 5 </a:t>
            </a:r>
          </a:p>
          <a:p>
            <a:r>
              <a:rPr lang="en-US" sz="1800" b="0" strike="noStrike" spc="-1" dirty="0">
                <a:solidFill>
                  <a:srgbClr val="000000"/>
                </a:solidFill>
                <a:latin typeface="Calibri"/>
              </a:rPr>
              <a:t>// throws: </a:t>
            </a:r>
            <a:r>
              <a:rPr lang="en-US" sz="1800" b="0" strike="noStrike" spc="-1" dirty="0" err="1">
                <a:solidFill>
                  <a:srgbClr val="000000"/>
                </a:solidFill>
                <a:latin typeface="Calibri"/>
              </a:rPr>
              <a:t>SomeException</a:t>
            </a:r>
            <a:r>
              <a:rPr lang="en-US" sz="1800" b="0" strike="noStrike" spc="-1" dirty="0">
                <a:solidFill>
                  <a:srgbClr val="000000"/>
                </a:solidFill>
                <a:latin typeface="Calibri"/>
              </a:rPr>
              <a:t> if </a:t>
            </a:r>
            <a:r>
              <a:rPr lang="en-US" sz="1800" b="1" strike="noStrike" spc="-1" dirty="0" err="1">
                <a:solidFill>
                  <a:srgbClr val="000000"/>
                </a:solidFill>
                <a:latin typeface="Courier New"/>
              </a:rPr>
              <a:t>arg</a:t>
            </a:r>
            <a:r>
              <a:rPr lang="en-US" sz="1800" b="0" strike="noStrike" spc="-1" dirty="0">
                <a:solidFill>
                  <a:srgbClr val="000000"/>
                </a:solidFill>
                <a:latin typeface="Calibri"/>
              </a:rPr>
              <a:t> &lt; 0 || </a:t>
            </a:r>
            <a:r>
              <a:rPr lang="en-US" sz="1800" b="1" strike="noStrike" spc="-1" dirty="0" err="1">
                <a:solidFill>
                  <a:srgbClr val="000000"/>
                </a:solidFill>
                <a:latin typeface="Courier New"/>
              </a:rPr>
              <a:t>arg</a:t>
            </a:r>
            <a:r>
              <a:rPr lang="en-US" sz="1800" b="0" strike="noStrike" spc="-1" dirty="0">
                <a:solidFill>
                  <a:srgbClr val="000000"/>
                </a:solidFill>
                <a:latin typeface="Calibri"/>
              </a:rPr>
              <a:t> &gt; 10</a:t>
            </a:r>
          </a:p>
          <a:p>
            <a:r>
              <a:rPr lang="en-US" sz="1800" b="1" strike="noStrike" spc="-1" dirty="0">
                <a:solidFill>
                  <a:srgbClr val="000000"/>
                </a:solidFill>
                <a:latin typeface="Courier New"/>
              </a:rPr>
              <a:t>int </a:t>
            </a:r>
            <a:r>
              <a:rPr lang="en-US" sz="1800" b="1" strike="noStrike" spc="-1" dirty="0">
                <a:solidFill>
                  <a:srgbClr val="0000FF"/>
                </a:solidFill>
                <a:latin typeface="Courier New"/>
              </a:rPr>
              <a:t>proc</a:t>
            </a:r>
            <a:r>
              <a:rPr lang="en-US" sz="1800" b="1" strike="noStrike" spc="-1" dirty="0">
                <a:solidFill>
                  <a:srgbClr val="000000"/>
                </a:solidFill>
                <a:latin typeface="Courier New"/>
              </a:rPr>
              <a:t>(int </a:t>
            </a:r>
            <a:r>
              <a:rPr lang="en-US" sz="1800" b="1" strike="noStrike" spc="-1" dirty="0" err="1">
                <a:solidFill>
                  <a:srgbClr val="0000FF"/>
                </a:solidFill>
                <a:latin typeface="Courier New"/>
              </a:rPr>
              <a:t>arg</a:t>
            </a:r>
            <a:r>
              <a:rPr lang="en-US" sz="1800" b="1" strike="noStrike" spc="-1" dirty="0">
                <a:solidFill>
                  <a:srgbClr val="000000"/>
                </a:solidFill>
                <a:latin typeface="Courier New"/>
              </a:rPr>
              <a:t>) </a:t>
            </a:r>
            <a:endParaRPr lang="en-US" sz="1800" b="0" strike="noStrike" spc="-1" dirty="0">
              <a:solidFill>
                <a:srgbClr val="000000"/>
              </a:solidFill>
              <a:latin typeface="Calibri"/>
            </a:endParaRPr>
          </a:p>
          <a:p>
            <a:r>
              <a:rPr lang="en-US" sz="1800" b="0" strike="noStrike" spc="-1" dirty="0">
                <a:solidFill>
                  <a:srgbClr val="000000"/>
                </a:solidFill>
                <a:latin typeface="Calibri"/>
              </a:rPr>
              <a:t>There are three equivalence classes: </a:t>
            </a:r>
            <a:br>
              <a:rPr dirty="0"/>
            </a:br>
            <a:r>
              <a:rPr lang="en-US" sz="1800" b="0" strike="noStrike" spc="-1" dirty="0">
                <a:solidFill>
                  <a:srgbClr val="000000"/>
                </a:solidFill>
                <a:latin typeface="Calibri"/>
              </a:rPr>
              <a:t>“</a:t>
            </a:r>
            <a:r>
              <a:rPr lang="en-US" sz="1800" b="1" strike="noStrike" spc="-1" dirty="0" err="1">
                <a:solidFill>
                  <a:srgbClr val="000000"/>
                </a:solidFill>
                <a:latin typeface="Courier New"/>
              </a:rPr>
              <a:t>arg</a:t>
            </a:r>
            <a:r>
              <a:rPr lang="en-US" sz="1800" b="0" strike="noStrike" spc="-1" dirty="0">
                <a:solidFill>
                  <a:srgbClr val="000000"/>
                </a:solidFill>
                <a:latin typeface="Calibri"/>
              </a:rPr>
              <a:t> &lt; 0”, “0 &lt;= </a:t>
            </a:r>
            <a:r>
              <a:rPr lang="en-US" sz="1800" b="1" strike="noStrike" spc="-1" dirty="0" err="1">
                <a:solidFill>
                  <a:srgbClr val="000000"/>
                </a:solidFill>
                <a:latin typeface="Courier New"/>
              </a:rPr>
              <a:t>arg</a:t>
            </a:r>
            <a:r>
              <a:rPr lang="en-US" sz="1800" b="0" strike="noStrike" spc="-1" dirty="0">
                <a:solidFill>
                  <a:srgbClr val="000000"/>
                </a:solidFill>
                <a:latin typeface="Calibri"/>
              </a:rPr>
              <a:t> &lt;= 10” and “10 &lt; </a:t>
            </a:r>
            <a:r>
              <a:rPr lang="en-US" sz="1800" b="1" strike="noStrike" spc="-1" dirty="0" err="1">
                <a:solidFill>
                  <a:srgbClr val="000000"/>
                </a:solidFill>
                <a:latin typeface="Courier New"/>
              </a:rPr>
              <a:t>arg</a:t>
            </a:r>
            <a:r>
              <a:rPr lang="en-US" sz="1800" b="0" strike="noStrike" spc="-1" dirty="0">
                <a:solidFill>
                  <a:srgbClr val="000000"/>
                </a:solidFill>
                <a:latin typeface="Calibri"/>
              </a:rPr>
              <a:t>”. </a:t>
            </a:r>
          </a:p>
          <a:p>
            <a:r>
              <a:rPr lang="en-US" sz="1800" b="0" strike="noStrike" spc="-1" dirty="0">
                <a:solidFill>
                  <a:srgbClr val="000000"/>
                </a:solidFill>
                <a:latin typeface="Calibri"/>
              </a:rPr>
              <a:t>We write tests with values of </a:t>
            </a:r>
            <a:r>
              <a:rPr lang="en-US" sz="1800" b="1" strike="noStrike" spc="-1" dirty="0" err="1">
                <a:solidFill>
                  <a:srgbClr val="000000"/>
                </a:solidFill>
                <a:latin typeface="Courier New"/>
              </a:rPr>
              <a:t>arg</a:t>
            </a:r>
            <a:r>
              <a:rPr lang="en-US" sz="1800" b="0" strike="noStrike" spc="-1" dirty="0">
                <a:solidFill>
                  <a:srgbClr val="000000"/>
                </a:solidFill>
                <a:latin typeface="Calibri"/>
              </a:rPr>
              <a:t> from each class</a:t>
            </a:r>
          </a:p>
          <a:p>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Stronger vs. weaker spec. What if the spec said </a:t>
            </a:r>
            <a:endParaRPr lang="en-US" sz="21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requires: 0 &lt;= </a:t>
            </a:r>
            <a:r>
              <a:rPr lang="en-US" sz="2100" b="1" strike="noStrike" spc="-1" dirty="0" err="1">
                <a:solidFill>
                  <a:srgbClr val="0000FF"/>
                </a:solidFill>
                <a:latin typeface="Courier New"/>
              </a:rPr>
              <a:t>arg</a:t>
            </a:r>
            <a:r>
              <a:rPr lang="en-US" sz="2100" b="0" strike="noStrike" spc="-1" dirty="0">
                <a:solidFill>
                  <a:srgbClr val="000000"/>
                </a:solidFill>
                <a:latin typeface="Calibri"/>
              </a:rPr>
              <a:t> &lt;= 10 and doesn't throw anything?</a:t>
            </a:r>
          </a:p>
          <a:p>
            <a:pPr marL="171360" indent="-171000">
              <a:lnSpc>
                <a:spcPct val="100000"/>
              </a:lnSpc>
              <a:spcBef>
                <a:spcPts val="751"/>
              </a:spcBef>
            </a:pPr>
            <a:endParaRPr lang="en-US" sz="2100" b="0" strike="noStrike" spc="-1" dirty="0">
              <a:solidFill>
                <a:srgbClr val="000000"/>
              </a:solidFill>
              <a:latin typeface="Calibri"/>
            </a:endParaRPr>
          </a:p>
        </p:txBody>
      </p:sp>
      <p:sp>
        <p:nvSpPr>
          <p:cNvPr id="214" name="TextShape 3"/>
          <p:cNvSpPr txBox="1"/>
          <p:nvPr/>
        </p:nvSpPr>
        <p:spPr>
          <a:xfrm>
            <a:off x="6458040" y="6356520"/>
            <a:ext cx="2057040" cy="364680"/>
          </a:xfrm>
          <a:prstGeom prst="rect">
            <a:avLst/>
          </a:prstGeom>
          <a:noFill/>
          <a:ln>
            <a:noFill/>
          </a:ln>
        </p:spPr>
        <p:txBody>
          <a:bodyPr anchor="ctr"/>
          <a:lstStyle/>
          <a:p>
            <a:pPr algn="r">
              <a:lnSpc>
                <a:spcPct val="100000"/>
              </a:lnSpc>
            </a:pPr>
            <a:fld id="{0C4335F2-EDB8-47B2-B36D-34340745D463}" type="slidenum">
              <a:rPr lang="en-US" sz="1400" b="0" strike="noStrike" spc="-1">
                <a:solidFill>
                  <a:srgbClr val="8B8B8B"/>
                </a:solidFill>
                <a:latin typeface="Tahoma"/>
                <a:ea typeface="MS PGothic"/>
              </a:rPr>
              <a:t>21</a:t>
            </a:fld>
            <a:endParaRPr lang="en-US" sz="1400" b="0" strike="noStrike" spc="-1">
              <a:latin typeface="Times New Roman"/>
            </a:endParaRPr>
          </a:p>
        </p:txBody>
      </p:sp>
      <p:sp>
        <p:nvSpPr>
          <p:cNvPr id="21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a:t>
            </a:r>
            <a:endParaRPr lang="en-US" sz="3300" b="0" strike="noStrike" spc="-1">
              <a:solidFill>
                <a:srgbClr val="000000"/>
              </a:solidFill>
              <a:latin typeface="Tahoma"/>
            </a:endParaRPr>
          </a:p>
        </p:txBody>
      </p:sp>
      <p:sp>
        <p:nvSpPr>
          <p:cNvPr id="217"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Examples of equivalence classes</a:t>
            </a:r>
          </a:p>
          <a:p>
            <a:pPr marL="514440" lvl="1" indent="-171000">
              <a:lnSpc>
                <a:spcPct val="90000"/>
              </a:lnSpc>
              <a:spcBef>
                <a:spcPts val="374"/>
              </a:spcBef>
              <a:buClr>
                <a:srgbClr val="000000"/>
              </a:buClr>
              <a:buFont typeface="Arial"/>
              <a:buChar char="•"/>
            </a:pPr>
            <a:r>
              <a:rPr lang="en-US" sz="1800" b="0" strike="noStrike" spc="-1" dirty="0">
                <a:solidFill>
                  <a:srgbClr val="000000"/>
                </a:solidFill>
                <a:latin typeface="Calibri"/>
              </a:rPr>
              <a:t>Valid input </a:t>
            </a:r>
            <a:r>
              <a:rPr lang="en-US" sz="1800" b="1" strike="noStrike" spc="-1" dirty="0">
                <a:solidFill>
                  <a:srgbClr val="000000"/>
                </a:solidFill>
                <a:latin typeface="Courier New"/>
                <a:ea typeface="MS PGothic"/>
              </a:rPr>
              <a:t>x</a:t>
            </a:r>
            <a:r>
              <a:rPr lang="en-US" sz="1800" b="0" strike="noStrike" spc="-1" dirty="0">
                <a:solidFill>
                  <a:srgbClr val="000000"/>
                </a:solidFill>
                <a:latin typeface="Calibri"/>
                <a:ea typeface="MS PGothic"/>
              </a:rPr>
              <a:t> in interval [</a:t>
            </a:r>
            <a:r>
              <a:rPr lang="en-US" sz="1800" b="0" strike="noStrike" spc="-1" dirty="0" err="1">
                <a:solidFill>
                  <a:srgbClr val="000000"/>
                </a:solidFill>
                <a:latin typeface="Calibri"/>
                <a:ea typeface="MS PGothic"/>
              </a:rPr>
              <a:t>a..b</a:t>
            </a:r>
            <a:r>
              <a:rPr lang="en-US" sz="1800" b="0" strike="noStrike" spc="-1" dirty="0">
                <a:solidFill>
                  <a:srgbClr val="000000"/>
                </a:solidFill>
                <a:latin typeface="Calibri"/>
                <a:ea typeface="MS PGothic"/>
              </a:rPr>
              <a:t>]: this defines three classes “</a:t>
            </a:r>
            <a:r>
              <a:rPr lang="en-US" sz="1800" b="1" strike="noStrike" spc="-1" dirty="0">
                <a:solidFill>
                  <a:srgbClr val="000000"/>
                </a:solidFill>
                <a:latin typeface="Courier New"/>
                <a:ea typeface="MS PGothic"/>
              </a:rPr>
              <a:t>x</a:t>
            </a:r>
            <a:r>
              <a:rPr lang="en-US" sz="1800" b="0" strike="noStrike" spc="-1" dirty="0">
                <a:solidFill>
                  <a:srgbClr val="000000"/>
                </a:solidFill>
                <a:latin typeface="Calibri"/>
                <a:ea typeface="MS PGothic"/>
              </a:rPr>
              <a:t>&lt;a”, “a&lt;=</a:t>
            </a:r>
            <a:r>
              <a:rPr lang="en-US" sz="1800" b="1" strike="noStrike" spc="-1" dirty="0">
                <a:solidFill>
                  <a:srgbClr val="000000"/>
                </a:solidFill>
                <a:latin typeface="Courier New"/>
                <a:ea typeface="MS PGothic"/>
              </a:rPr>
              <a:t>x</a:t>
            </a:r>
            <a:r>
              <a:rPr lang="en-US" sz="1800" b="0" strike="noStrike" spc="-1" dirty="0">
                <a:solidFill>
                  <a:srgbClr val="000000"/>
                </a:solidFill>
                <a:latin typeface="Calibri"/>
                <a:ea typeface="MS PGothic"/>
              </a:rPr>
              <a:t>&lt;=b”, “</a:t>
            </a:r>
            <a:r>
              <a:rPr lang="en-US" sz="1800" b="1" strike="noStrike" spc="-1" dirty="0">
                <a:solidFill>
                  <a:srgbClr val="000000"/>
                </a:solidFill>
                <a:latin typeface="Courier New"/>
                <a:ea typeface="MS PGothic"/>
              </a:rPr>
              <a:t>x</a:t>
            </a:r>
            <a:r>
              <a:rPr lang="en-US" sz="1800" strike="noStrike" spc="-1" dirty="0">
                <a:solidFill>
                  <a:srgbClr val="000000"/>
                </a:solidFill>
                <a:latin typeface="Courier New"/>
                <a:ea typeface="MS PGothic"/>
              </a:rPr>
              <a:t>&gt;b</a:t>
            </a:r>
            <a:r>
              <a:rPr lang="en-US" sz="1800" b="0" strike="noStrike" spc="-1" dirty="0">
                <a:solidFill>
                  <a:srgbClr val="000000"/>
                </a:solidFill>
                <a:latin typeface="Calibri"/>
                <a:ea typeface="MS PGothic"/>
              </a:rPr>
              <a:t>”</a:t>
            </a:r>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pPr marL="514440" lvl="1" indent="-171000">
              <a:lnSpc>
                <a:spcPct val="90000"/>
              </a:lnSpc>
              <a:spcBef>
                <a:spcPts val="374"/>
              </a:spcBef>
              <a:buClr>
                <a:srgbClr val="000000"/>
              </a:buClr>
              <a:buFont typeface="Arial"/>
              <a:buChar char="•"/>
            </a:pPr>
            <a:r>
              <a:rPr lang="en-US" sz="1800" b="0" strike="noStrike" spc="-1" dirty="0">
                <a:solidFill>
                  <a:srgbClr val="000000"/>
                </a:solidFill>
                <a:latin typeface="Calibri"/>
                <a:ea typeface="MS PGothic"/>
              </a:rPr>
              <a:t>Input </a:t>
            </a:r>
            <a:r>
              <a:rPr lang="en-US" sz="1800" b="1" strike="noStrike" spc="-1" dirty="0">
                <a:solidFill>
                  <a:srgbClr val="000000"/>
                </a:solidFill>
                <a:latin typeface="Courier New"/>
                <a:ea typeface="MS PGothic"/>
              </a:rPr>
              <a:t>x</a:t>
            </a:r>
            <a:r>
              <a:rPr lang="en-US" sz="1800" b="0" strike="noStrike" spc="-1" dirty="0">
                <a:solidFill>
                  <a:srgbClr val="000000"/>
                </a:solidFill>
                <a:latin typeface="Calibri"/>
                <a:ea typeface="MS PGothic"/>
              </a:rPr>
              <a:t> is </a:t>
            </a:r>
            <a:r>
              <a:rPr lang="en-US" sz="1800" b="0" strike="noStrike" spc="-1" dirty="0" err="1">
                <a:solidFill>
                  <a:srgbClr val="000000"/>
                </a:solidFill>
                <a:latin typeface="Calibri"/>
                <a:ea typeface="MS PGothic"/>
              </a:rPr>
              <a:t>boolean</a:t>
            </a:r>
            <a:r>
              <a:rPr lang="en-US" sz="1800" b="0" strike="noStrike" spc="-1" dirty="0">
                <a:solidFill>
                  <a:srgbClr val="000000"/>
                </a:solidFill>
                <a:latin typeface="Calibri"/>
                <a:ea typeface="MS PGothic"/>
              </a:rPr>
              <a:t>: classes “true” and “false”</a:t>
            </a:r>
            <a:endParaRPr lang="en-US" sz="1800" b="0" strike="noStrike" spc="-1" dirty="0">
              <a:solidFill>
                <a:srgbClr val="000000"/>
              </a:solidFill>
              <a:latin typeface="Calibri"/>
            </a:endParaRPr>
          </a:p>
          <a:p>
            <a:pPr>
              <a:lnSpc>
                <a:spcPct val="90000"/>
              </a:lnSpc>
              <a:spcBef>
                <a:spcPts val="751"/>
              </a:spcBef>
            </a:pP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ea typeface="MS PGothic"/>
              </a:rPr>
              <a:t>Choosing test values</a:t>
            </a:r>
            <a:endParaRPr lang="en-US" sz="2100" b="0" strike="noStrike" spc="-1" dirty="0">
              <a:solidFill>
                <a:srgbClr val="000000"/>
              </a:solidFill>
              <a:latin typeface="Calibri"/>
            </a:endParaRPr>
          </a:p>
          <a:p>
            <a:pPr marL="514440" lvl="1" indent="-171000">
              <a:lnSpc>
                <a:spcPct val="90000"/>
              </a:lnSpc>
              <a:spcBef>
                <a:spcPts val="374"/>
              </a:spcBef>
              <a:buClr>
                <a:srgbClr val="000000"/>
              </a:buClr>
              <a:buFont typeface="Arial"/>
              <a:buChar char="•"/>
            </a:pPr>
            <a:r>
              <a:rPr lang="en-US" sz="1800" b="0" strike="noStrike" spc="-1" dirty="0">
                <a:solidFill>
                  <a:srgbClr val="000000"/>
                </a:solidFill>
                <a:latin typeface="Calibri"/>
                <a:ea typeface="MS PGothic"/>
              </a:rPr>
              <a:t>Choose a </a:t>
            </a:r>
            <a:r>
              <a:rPr lang="en-US" sz="1800" b="0" strike="noStrike" spc="-1" dirty="0">
                <a:solidFill>
                  <a:srgbClr val="0000FF"/>
                </a:solidFill>
                <a:latin typeface="Calibri"/>
                <a:ea typeface="MS PGothic"/>
              </a:rPr>
              <a:t>typical</a:t>
            </a:r>
            <a:r>
              <a:rPr lang="en-US" sz="1800" b="0" strike="noStrike" spc="-1" dirty="0">
                <a:solidFill>
                  <a:srgbClr val="000000"/>
                </a:solidFill>
                <a:latin typeface="Calibri"/>
                <a:ea typeface="MS PGothic"/>
              </a:rPr>
              <a:t> value in the middle of the “main” class (the one that represents valid input)</a:t>
            </a:r>
            <a:endParaRPr lang="en-US" sz="1800" b="0" strike="noStrike" spc="-1" dirty="0">
              <a:solidFill>
                <a:srgbClr val="000000"/>
              </a:solidFill>
              <a:latin typeface="Calibri"/>
            </a:endParaRPr>
          </a:p>
          <a:p>
            <a:pPr marL="514440" lvl="1" indent="-171000">
              <a:lnSpc>
                <a:spcPct val="90000"/>
              </a:lnSpc>
              <a:spcBef>
                <a:spcPts val="374"/>
              </a:spcBef>
              <a:buClr>
                <a:srgbClr val="000000"/>
              </a:buClr>
              <a:buFont typeface="Arial"/>
              <a:buChar char="•"/>
            </a:pPr>
            <a:r>
              <a:rPr lang="en-US" sz="1800" b="0" strike="noStrike" spc="-1" dirty="0">
                <a:solidFill>
                  <a:srgbClr val="000000"/>
                </a:solidFill>
                <a:latin typeface="Calibri"/>
                <a:ea typeface="MS PGothic"/>
              </a:rPr>
              <a:t>Also choose values at the </a:t>
            </a:r>
            <a:r>
              <a:rPr lang="en-US" sz="1800" b="0" strike="noStrike" spc="-1" dirty="0">
                <a:solidFill>
                  <a:srgbClr val="0000FF"/>
                </a:solidFill>
                <a:latin typeface="Calibri"/>
                <a:ea typeface="MS PGothic"/>
              </a:rPr>
              <a:t>boundaries</a:t>
            </a:r>
            <a:r>
              <a:rPr lang="en-US" sz="1800" b="1" strike="noStrike" spc="-1" dirty="0">
                <a:solidFill>
                  <a:srgbClr val="000000"/>
                </a:solidFill>
                <a:latin typeface="Calibri"/>
                <a:ea typeface="MS PGothic"/>
              </a:rPr>
              <a:t> </a:t>
            </a:r>
            <a:r>
              <a:rPr lang="en-US" sz="1800" b="0" strike="noStrike" spc="-1" dirty="0">
                <a:solidFill>
                  <a:srgbClr val="000000"/>
                </a:solidFill>
                <a:latin typeface="Calibri"/>
                <a:ea typeface="MS PGothic"/>
              </a:rPr>
              <a:t>of all classes: e.g., use a-1,a, a+1, b-1,b,b+1</a:t>
            </a:r>
            <a:endParaRPr lang="en-US" sz="1800" b="0" strike="noStrike" spc="-1" dirty="0">
              <a:solidFill>
                <a:srgbClr val="000000"/>
              </a:solidFill>
              <a:latin typeface="Calibri"/>
            </a:endParaRPr>
          </a:p>
          <a:p>
            <a:pPr marL="171360" indent="-171000">
              <a:lnSpc>
                <a:spcPct val="100000"/>
              </a:lnSpc>
              <a:spcBef>
                <a:spcPts val="751"/>
              </a:spcBef>
            </a:pPr>
            <a:endParaRPr lang="en-US" sz="1800" b="0" strike="noStrike" spc="-1" dirty="0">
              <a:solidFill>
                <a:srgbClr val="000000"/>
              </a:solidFill>
              <a:latin typeface="Calibri"/>
            </a:endParaRPr>
          </a:p>
        </p:txBody>
      </p:sp>
      <p:sp>
        <p:nvSpPr>
          <p:cNvPr id="218" name="TextShape 3"/>
          <p:cNvSpPr txBox="1"/>
          <p:nvPr/>
        </p:nvSpPr>
        <p:spPr>
          <a:xfrm>
            <a:off x="6458040" y="6356520"/>
            <a:ext cx="2057040" cy="364680"/>
          </a:xfrm>
          <a:prstGeom prst="rect">
            <a:avLst/>
          </a:prstGeom>
          <a:noFill/>
          <a:ln>
            <a:noFill/>
          </a:ln>
        </p:spPr>
        <p:txBody>
          <a:bodyPr anchor="ctr"/>
          <a:lstStyle/>
          <a:p>
            <a:pPr algn="r">
              <a:lnSpc>
                <a:spcPct val="100000"/>
              </a:lnSpc>
            </a:pPr>
            <a:fld id="{04D7BEE6-4F80-4C50-A644-90AD9597EA2B}"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21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17">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17">
                                            <p:txEl>
                                              <p:pRg st="6" end="6"/>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2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Note:</a:t>
            </a:r>
            <a:endParaRPr lang="en-US" sz="3300" b="0" strike="noStrike" spc="-1">
              <a:solidFill>
                <a:srgbClr val="000000"/>
              </a:solidFill>
              <a:latin typeface="Tahoma"/>
            </a:endParaRPr>
          </a:p>
        </p:txBody>
      </p:sp>
      <p:sp>
        <p:nvSpPr>
          <p:cNvPr id="221" name="TextShape 2"/>
          <p:cNvSpPr txBox="1"/>
          <p:nvPr/>
        </p:nvSpPr>
        <p:spPr>
          <a:xfrm>
            <a:off x="628560" y="160020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We can only run tests on invalid arguments if the spec tells us what will happen for invalid data</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If behavior is undefined if client violates requirements, how do we test undefined behaviors?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Black box tests are </a:t>
            </a:r>
            <a:r>
              <a:rPr lang="en-US" sz="2100" b="0" strike="noStrike" spc="-1" dirty="0">
                <a:solidFill>
                  <a:srgbClr val="FF0000"/>
                </a:solidFill>
                <a:latin typeface="Calibri"/>
              </a:rPr>
              <a:t>specification tests</a:t>
            </a:r>
            <a:r>
              <a:rPr lang="en-US" sz="21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They test whether implementation conforms to specification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Argues for strong specs</a:t>
            </a:r>
          </a:p>
        </p:txBody>
      </p:sp>
      <p:sp>
        <p:nvSpPr>
          <p:cNvPr id="22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23" name="TextShape 4"/>
          <p:cNvSpPr txBox="1"/>
          <p:nvPr/>
        </p:nvSpPr>
        <p:spPr>
          <a:xfrm>
            <a:off x="6458040" y="6356520"/>
            <a:ext cx="2057040" cy="364680"/>
          </a:xfrm>
          <a:prstGeom prst="rect">
            <a:avLst/>
          </a:prstGeom>
          <a:noFill/>
          <a:ln>
            <a:noFill/>
          </a:ln>
        </p:spPr>
        <p:txBody>
          <a:bodyPr anchor="ctr"/>
          <a:lstStyle/>
          <a:p>
            <a:pPr algn="r">
              <a:lnSpc>
                <a:spcPct val="100000"/>
              </a:lnSpc>
            </a:pPr>
            <a:fld id="{89D135BE-196E-4D67-B415-95AB2214575B}" type="slidenum">
              <a:rPr lang="en-US" sz="900" b="0" strike="noStrike" spc="-1">
                <a:solidFill>
                  <a:srgbClr val="8B8B8B"/>
                </a:solidFill>
                <a:latin typeface="Tahoma"/>
                <a:ea typeface="MS PGothic"/>
              </a:rPr>
              <a:t>23</a:t>
            </a:fld>
            <a:endParaRPr lang="en-US" sz="9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Black Box Testing Heuristic:</a:t>
            </a:r>
            <a:br/>
            <a:r>
              <a:rPr lang="en-US" sz="3300" b="0" strike="noStrike" spc="-1">
                <a:solidFill>
                  <a:srgbClr val="000000"/>
                </a:solidFill>
                <a:latin typeface="Calibri Light"/>
              </a:rPr>
              <a:t>Boundary Value Analysis</a:t>
            </a:r>
            <a:endParaRPr lang="en-US" sz="3300" b="0" strike="noStrike" spc="-1">
              <a:solidFill>
                <a:srgbClr val="000000"/>
              </a:solidFill>
              <a:latin typeface="Tahoma"/>
            </a:endParaRPr>
          </a:p>
        </p:txBody>
      </p:sp>
      <p:sp>
        <p:nvSpPr>
          <p:cNvPr id="225" name="TextShape 2"/>
          <p:cNvSpPr txBox="1"/>
          <p:nvPr/>
        </p:nvSpPr>
        <p:spPr>
          <a:xfrm>
            <a:off x="278477" y="1757340"/>
            <a:ext cx="8726040" cy="4532040"/>
          </a:xfrm>
          <a:prstGeom prst="rect">
            <a:avLst/>
          </a:prstGeom>
          <a:noFill/>
          <a:ln>
            <a:noFill/>
          </a:ln>
        </p:spPr>
        <p:txBody>
          <a:bodyPr/>
          <a:lstStyle/>
          <a:p>
            <a:pPr marL="171360" indent="-171000">
              <a:lnSpc>
                <a:spcPct val="90000"/>
              </a:lnSpc>
              <a:spcBef>
                <a:spcPts val="751"/>
              </a:spcBef>
              <a:buClr>
                <a:srgbClr val="0000FF"/>
              </a:buClr>
              <a:buFont typeface="Arial"/>
              <a:buChar char="•"/>
            </a:pPr>
            <a:r>
              <a:rPr lang="en-US" sz="2100" spc="-1" dirty="0">
                <a:solidFill>
                  <a:srgbClr val="0000FF"/>
                </a:solidFill>
                <a:latin typeface="Calibri"/>
              </a:rPr>
              <a:t>C</a:t>
            </a:r>
            <a:r>
              <a:rPr lang="en-US" sz="2100" b="0" strike="noStrike" spc="-1" dirty="0">
                <a:solidFill>
                  <a:srgbClr val="0000FF"/>
                </a:solidFill>
                <a:latin typeface="Calibri"/>
              </a:rPr>
              <a:t>hoose test inputs at the edges of the equivalence classes</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Why?</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Off-by-one bugs, forgot to handle empty container, overflow errors in arithmetic</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Cases at the </a:t>
            </a:r>
            <a:r>
              <a:rPr lang="en-US" sz="2100" b="0" strike="noStrike" spc="-1" dirty="0">
                <a:solidFill>
                  <a:srgbClr val="0000FF"/>
                </a:solidFill>
                <a:latin typeface="Calibri"/>
              </a:rPr>
              <a:t>edges</a:t>
            </a:r>
            <a:r>
              <a:rPr lang="en-US" sz="2100" b="0" strike="noStrike" spc="-1" dirty="0">
                <a:solidFill>
                  <a:srgbClr val="000000"/>
                </a:solidFill>
                <a:latin typeface="Calibri"/>
              </a:rPr>
              <a:t> of the “main” class have high probability of revealing these common errors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Complements equivalence partitioning</a:t>
            </a:r>
          </a:p>
        </p:txBody>
      </p:sp>
      <p:sp>
        <p:nvSpPr>
          <p:cNvPr id="226" name="TextShape 3"/>
          <p:cNvSpPr txBox="1"/>
          <p:nvPr/>
        </p:nvSpPr>
        <p:spPr>
          <a:xfrm>
            <a:off x="6458040" y="6356520"/>
            <a:ext cx="2057040" cy="364680"/>
          </a:xfrm>
          <a:prstGeom prst="rect">
            <a:avLst/>
          </a:prstGeom>
          <a:noFill/>
          <a:ln>
            <a:noFill/>
          </a:ln>
        </p:spPr>
        <p:txBody>
          <a:bodyPr anchor="ctr"/>
          <a:lstStyle/>
          <a:p>
            <a:pPr algn="r">
              <a:lnSpc>
                <a:spcPct val="100000"/>
              </a:lnSpc>
            </a:pPr>
            <a:fld id="{2C7218F7-7350-4465-9198-77BEDEE25A4C}" type="slidenum">
              <a:rPr lang="en-US" sz="1400" b="0" strike="noStrike" spc="-1">
                <a:solidFill>
                  <a:srgbClr val="8B8B8B"/>
                </a:solidFill>
                <a:latin typeface="Tahoma"/>
                <a:ea typeface="MS PGothic"/>
              </a:rPr>
              <a:t>24</a:t>
            </a:fld>
            <a:endParaRPr lang="en-US" sz="1400" b="0" strike="noStrike" spc="-1">
              <a:latin typeface="Times New Roman"/>
            </a:endParaRPr>
          </a:p>
        </p:txBody>
      </p:sp>
      <p:sp>
        <p:nvSpPr>
          <p:cNvPr id="22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 and Boundary Values</a:t>
            </a:r>
            <a:endParaRPr lang="en-US" sz="3300" b="0" strike="noStrike" spc="-1">
              <a:solidFill>
                <a:srgbClr val="000000"/>
              </a:solidFill>
              <a:latin typeface="Tahoma"/>
            </a:endParaRPr>
          </a:p>
        </p:txBody>
      </p:sp>
      <p:sp>
        <p:nvSpPr>
          <p:cNvPr id="22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Suppose our specification says that </a:t>
            </a:r>
            <a:r>
              <a:rPr lang="en-US" sz="2100" b="0" strike="noStrike" spc="-1" dirty="0">
                <a:solidFill>
                  <a:srgbClr val="0000FF"/>
                </a:solidFill>
                <a:latin typeface="Calibri"/>
              </a:rPr>
              <a:t>valid</a:t>
            </a:r>
            <a:r>
              <a:rPr lang="en-US" sz="2100" b="0" strike="noStrike" spc="-1" dirty="0">
                <a:solidFill>
                  <a:srgbClr val="000000"/>
                </a:solidFill>
                <a:latin typeface="Calibri"/>
              </a:rPr>
              <a:t> </a:t>
            </a:r>
            <a:r>
              <a:rPr lang="en-US" sz="2100" b="0" strike="noStrike" spc="-1" dirty="0">
                <a:solidFill>
                  <a:srgbClr val="0000FF"/>
                </a:solidFill>
                <a:latin typeface="Calibri"/>
              </a:rPr>
              <a:t>input</a:t>
            </a:r>
            <a:r>
              <a:rPr lang="en-US" sz="2100" b="0" strike="noStrike" spc="-1" dirty="0">
                <a:solidFill>
                  <a:srgbClr val="000000"/>
                </a:solidFill>
                <a:latin typeface="Calibri"/>
              </a:rPr>
              <a:t> is an array of 4 to 24 numbers, and each number is a 3-digit positive integer</a:t>
            </a: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One dimension: partition size of array</a:t>
            </a:r>
          </a:p>
          <a:p>
            <a:pPr marL="857160" lvl="2" indent="-171000">
              <a:lnSpc>
                <a:spcPct val="90000"/>
              </a:lnSpc>
              <a:spcBef>
                <a:spcPts val="374"/>
              </a:spcBef>
              <a:buClr>
                <a:srgbClr val="000000"/>
              </a:buClr>
              <a:buFont typeface="Arial"/>
              <a:buChar char="•"/>
            </a:pPr>
            <a:r>
              <a:rPr lang="en-US" sz="2000" b="0" strike="noStrike" spc="-1" dirty="0">
                <a:solidFill>
                  <a:srgbClr val="000000"/>
                </a:solidFill>
                <a:latin typeface="Calibri"/>
              </a:rPr>
              <a:t>Classes are “</a:t>
            </a:r>
            <a:r>
              <a:rPr lang="en-US" sz="2000" b="1" strike="noStrike" spc="-1" dirty="0">
                <a:solidFill>
                  <a:srgbClr val="000000"/>
                </a:solidFill>
                <a:latin typeface="Calibri"/>
              </a:rPr>
              <a:t>n</a:t>
            </a:r>
            <a:r>
              <a:rPr lang="en-US" sz="2000" b="0" strike="noStrike" spc="-1" dirty="0">
                <a:solidFill>
                  <a:srgbClr val="000000"/>
                </a:solidFill>
                <a:latin typeface="Calibri"/>
              </a:rPr>
              <a:t>&lt;4”, “4&lt;=</a:t>
            </a:r>
            <a:r>
              <a:rPr lang="en-US" sz="2000" b="1" strike="noStrike" spc="-1" dirty="0">
                <a:solidFill>
                  <a:srgbClr val="000000"/>
                </a:solidFill>
                <a:latin typeface="Calibri"/>
              </a:rPr>
              <a:t>n</a:t>
            </a:r>
            <a:r>
              <a:rPr lang="en-US" sz="2000" b="0" strike="noStrike" spc="-1" dirty="0">
                <a:solidFill>
                  <a:srgbClr val="000000"/>
                </a:solidFill>
                <a:latin typeface="Calibri"/>
              </a:rPr>
              <a:t>&lt;=24”, “n &gt; 24”</a:t>
            </a:r>
          </a:p>
          <a:p>
            <a:pPr marL="857160" lvl="2" indent="-171000">
              <a:lnSpc>
                <a:spcPct val="90000"/>
              </a:lnSpc>
              <a:spcBef>
                <a:spcPts val="374"/>
              </a:spcBef>
              <a:buClr>
                <a:srgbClr val="000000"/>
              </a:buClr>
              <a:buFont typeface="Arial"/>
              <a:buChar char="•"/>
            </a:pPr>
            <a:r>
              <a:rPr lang="en-US" sz="2000" b="0" strike="noStrike" spc="-1" dirty="0">
                <a:solidFill>
                  <a:srgbClr val="000000"/>
                </a:solidFill>
                <a:latin typeface="Calibri"/>
              </a:rPr>
              <a:t>Chosen values: </a:t>
            </a:r>
            <a:r>
              <a:rPr lang="en-US" sz="2000" b="0" strike="noStrike" spc="-1" dirty="0">
                <a:solidFill>
                  <a:srgbClr val="0000FF"/>
                </a:solidFill>
                <a:latin typeface="Calibri"/>
              </a:rPr>
              <a:t>3</a:t>
            </a:r>
            <a:r>
              <a:rPr lang="en-US" sz="2000" b="0" strike="noStrike" spc="-1" dirty="0">
                <a:solidFill>
                  <a:srgbClr val="000000"/>
                </a:solidFill>
                <a:latin typeface="Calibri"/>
              </a:rPr>
              <a:t>,4,5, 14, 23,24,</a:t>
            </a:r>
            <a:r>
              <a:rPr lang="en-US" sz="2000" b="0" strike="noStrike" spc="-1" dirty="0">
                <a:solidFill>
                  <a:srgbClr val="0000FF"/>
                </a:solidFill>
                <a:latin typeface="Calibri"/>
              </a:rPr>
              <a:t>25</a:t>
            </a:r>
            <a:endParaRPr lang="en-US" sz="2000" b="0" strike="noStrike" spc="-1" dirty="0">
              <a:solidFill>
                <a:srgbClr val="000000"/>
              </a:solidFill>
              <a:latin typeface="Calibri"/>
            </a:endParaRPr>
          </a:p>
          <a:p>
            <a:pPr marL="514440" lvl="1" indent="-171000">
              <a:lnSpc>
                <a:spcPct val="90000"/>
              </a:lnSpc>
              <a:spcBef>
                <a:spcPts val="374"/>
              </a:spcBef>
              <a:buClr>
                <a:srgbClr val="000000"/>
              </a:buClr>
              <a:buFont typeface="Arial"/>
              <a:buChar char="•"/>
            </a:pPr>
            <a:r>
              <a:rPr lang="en-US" sz="2000" b="0" strike="noStrike" spc="-1" dirty="0">
                <a:solidFill>
                  <a:srgbClr val="000000"/>
                </a:solidFill>
                <a:latin typeface="Calibri"/>
              </a:rPr>
              <a:t>Another dimension: partition integer values</a:t>
            </a:r>
          </a:p>
          <a:p>
            <a:pPr marL="857160" lvl="2" indent="-171000">
              <a:lnSpc>
                <a:spcPct val="90000"/>
              </a:lnSpc>
              <a:spcBef>
                <a:spcPts val="374"/>
              </a:spcBef>
              <a:buClr>
                <a:srgbClr val="000000"/>
              </a:buClr>
              <a:buFont typeface="Arial"/>
              <a:buChar char="•"/>
            </a:pPr>
            <a:r>
              <a:rPr lang="en-US" sz="2000" b="0" strike="noStrike" spc="-1" dirty="0">
                <a:solidFill>
                  <a:srgbClr val="000000"/>
                </a:solidFill>
                <a:latin typeface="Calibri"/>
              </a:rPr>
              <a:t>Classes are “</a:t>
            </a:r>
            <a:r>
              <a:rPr lang="en-US" sz="2000" b="1" strike="noStrike" spc="-1" dirty="0">
                <a:solidFill>
                  <a:srgbClr val="000000"/>
                </a:solidFill>
                <a:latin typeface="Calibri"/>
              </a:rPr>
              <a:t>x</a:t>
            </a:r>
            <a:r>
              <a:rPr lang="en-US" sz="2000" b="0" strike="noStrike" spc="-1" dirty="0">
                <a:solidFill>
                  <a:srgbClr val="000000"/>
                </a:solidFill>
                <a:latin typeface="Calibri"/>
              </a:rPr>
              <a:t>&lt;100”, “100&lt;=</a:t>
            </a:r>
            <a:r>
              <a:rPr lang="en-US" sz="2000" b="1" strike="noStrike" spc="-1" dirty="0">
                <a:solidFill>
                  <a:srgbClr val="000000"/>
                </a:solidFill>
                <a:latin typeface="Calibri"/>
              </a:rPr>
              <a:t>x</a:t>
            </a:r>
            <a:r>
              <a:rPr lang="en-US" sz="2000" b="0" strike="noStrike" spc="-1" dirty="0">
                <a:solidFill>
                  <a:srgbClr val="000000"/>
                </a:solidFill>
                <a:latin typeface="Calibri"/>
              </a:rPr>
              <a:t>&lt;=999”, “x &gt; 999”</a:t>
            </a:r>
          </a:p>
          <a:p>
            <a:pPr marL="857160" lvl="2" indent="-171000">
              <a:lnSpc>
                <a:spcPct val="90000"/>
              </a:lnSpc>
              <a:spcBef>
                <a:spcPts val="374"/>
              </a:spcBef>
              <a:buClr>
                <a:srgbClr val="000000"/>
              </a:buClr>
              <a:buFont typeface="Arial"/>
              <a:buChar char="•"/>
            </a:pPr>
            <a:r>
              <a:rPr lang="en-US" sz="2000" b="0" strike="noStrike" spc="-1" dirty="0">
                <a:solidFill>
                  <a:srgbClr val="000000"/>
                </a:solidFill>
                <a:latin typeface="Calibri"/>
              </a:rPr>
              <a:t>Chosen values: </a:t>
            </a:r>
            <a:r>
              <a:rPr lang="en-US" sz="2000" b="0" strike="noStrike" spc="-1" dirty="0">
                <a:solidFill>
                  <a:srgbClr val="0000FF"/>
                </a:solidFill>
                <a:latin typeface="Calibri"/>
              </a:rPr>
              <a:t>99</a:t>
            </a:r>
            <a:r>
              <a:rPr lang="en-US" sz="2000" b="0" strike="noStrike" spc="-1" dirty="0">
                <a:solidFill>
                  <a:srgbClr val="000000"/>
                </a:solidFill>
                <a:latin typeface="Calibri"/>
              </a:rPr>
              <a:t>,100,101, 500, 998,999,</a:t>
            </a:r>
            <a:r>
              <a:rPr lang="en-US" sz="2000" b="0" strike="noStrike" spc="-1" dirty="0">
                <a:solidFill>
                  <a:srgbClr val="0000FF"/>
                </a:solidFill>
                <a:latin typeface="Calibri"/>
              </a:rPr>
              <a:t>1000</a:t>
            </a:r>
            <a:endParaRPr lang="en-US" sz="20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Dimensions are orthogonal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We need to test a range of array sizes and values in the array</a:t>
            </a:r>
          </a:p>
        </p:txBody>
      </p:sp>
      <p:sp>
        <p:nvSpPr>
          <p:cNvPr id="230" name="TextShape 3"/>
          <p:cNvSpPr txBox="1"/>
          <p:nvPr/>
        </p:nvSpPr>
        <p:spPr>
          <a:xfrm>
            <a:off x="6458040" y="6356520"/>
            <a:ext cx="2057040" cy="364680"/>
          </a:xfrm>
          <a:prstGeom prst="rect">
            <a:avLst/>
          </a:prstGeom>
          <a:noFill/>
          <a:ln>
            <a:noFill/>
          </a:ln>
        </p:spPr>
        <p:txBody>
          <a:bodyPr anchor="ctr"/>
          <a:lstStyle/>
          <a:p>
            <a:pPr algn="r">
              <a:lnSpc>
                <a:spcPct val="100000"/>
              </a:lnSpc>
            </a:pPr>
            <a:fld id="{4E7457F9-B3BA-41BD-A8FB-ACF7FEE77078}" type="slidenum">
              <a:rPr lang="en-US" sz="1400" b="0" strike="noStrike" spc="-1">
                <a:solidFill>
                  <a:srgbClr val="8B8B8B"/>
                </a:solidFill>
                <a:latin typeface="Tahoma"/>
                <a:ea typeface="MS PGothic"/>
              </a:rPr>
              <a:t>25</a:t>
            </a:fld>
            <a:endParaRPr lang="en-US" sz="1400" b="0" strike="noStrike" spc="-1">
              <a:latin typeface="Times New Roman"/>
            </a:endParaRPr>
          </a:p>
        </p:txBody>
      </p:sp>
      <p:sp>
        <p:nvSpPr>
          <p:cNvPr id="23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2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2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 and Boundary Values</a:t>
            </a:r>
            <a:endParaRPr lang="en-US" sz="3300" b="0" strike="noStrike" spc="-1">
              <a:solidFill>
                <a:srgbClr val="000000"/>
              </a:solidFill>
              <a:latin typeface="Tahoma"/>
            </a:endParaRPr>
          </a:p>
        </p:txBody>
      </p:sp>
      <p:sp>
        <p:nvSpPr>
          <p:cNvPr id="23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Equivalence partitioning and boundary value analysis apply to </a:t>
            </a:r>
            <a:r>
              <a:rPr lang="en-US" sz="2100" b="0" strike="noStrike" spc="-1">
                <a:solidFill>
                  <a:srgbClr val="0000FF"/>
                </a:solidFill>
                <a:latin typeface="Calibri"/>
              </a:rPr>
              <a:t>output</a:t>
            </a:r>
            <a:r>
              <a:rPr lang="en-US" sz="2100" b="0" strike="noStrike" spc="-1">
                <a:solidFill>
                  <a:srgbClr val="000000"/>
                </a:solidFill>
                <a:latin typeface="Calibri"/>
              </a:rPr>
              <a:t> domain as well</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Suppose that the spec says “the output is an array of 3 to 6 numbers, each one an integer in the range 1000 - 2500”</a:t>
            </a:r>
          </a:p>
          <a:p>
            <a:pPr marL="514440" lvl="1" indent="-171000">
              <a:lnSpc>
                <a:spcPct val="90000"/>
              </a:lnSpc>
              <a:spcBef>
                <a:spcPts val="374"/>
              </a:spcBef>
              <a:buClr>
                <a:srgbClr val="000000"/>
              </a:buClr>
              <a:buFont typeface="Arial"/>
              <a:buChar char="•"/>
            </a:pPr>
            <a:r>
              <a:rPr lang="en-US" sz="1800" b="0" strike="noStrike" spc="-1">
                <a:solidFill>
                  <a:srgbClr val="000000"/>
                </a:solidFill>
                <a:latin typeface="Calibri"/>
              </a:rPr>
              <a:t>Test with inputs that produce (for example):</a:t>
            </a:r>
          </a:p>
          <a:p>
            <a:pPr marL="857160" lvl="2" indent="-171000">
              <a:lnSpc>
                <a:spcPct val="90000"/>
              </a:lnSpc>
              <a:spcBef>
                <a:spcPts val="374"/>
              </a:spcBef>
              <a:buClr>
                <a:srgbClr val="000000"/>
              </a:buClr>
              <a:buFont typeface="Arial"/>
              <a:buChar char="•"/>
            </a:pPr>
            <a:r>
              <a:rPr lang="en-US" sz="1500" b="0" strike="noStrike" spc="-1">
                <a:solidFill>
                  <a:srgbClr val="000000"/>
                </a:solidFill>
                <a:latin typeface="Calibri"/>
              </a:rPr>
              <a:t>3 outputs with value 1000</a:t>
            </a:r>
          </a:p>
          <a:p>
            <a:pPr marL="857160" lvl="2" indent="-171000">
              <a:lnSpc>
                <a:spcPct val="90000"/>
              </a:lnSpc>
              <a:spcBef>
                <a:spcPts val="374"/>
              </a:spcBef>
              <a:buClr>
                <a:srgbClr val="000000"/>
              </a:buClr>
              <a:buFont typeface="Arial"/>
              <a:buChar char="•"/>
            </a:pPr>
            <a:r>
              <a:rPr lang="en-US" sz="1500" b="0" strike="noStrike" spc="-1">
                <a:solidFill>
                  <a:srgbClr val="000000"/>
                </a:solidFill>
                <a:latin typeface="Calibri"/>
              </a:rPr>
              <a:t>3 outputs with value 2500</a:t>
            </a:r>
          </a:p>
          <a:p>
            <a:pPr marL="857160" lvl="2" indent="-171000">
              <a:lnSpc>
                <a:spcPct val="90000"/>
              </a:lnSpc>
              <a:spcBef>
                <a:spcPts val="374"/>
              </a:spcBef>
              <a:buClr>
                <a:srgbClr val="000000"/>
              </a:buClr>
              <a:buFont typeface="Arial"/>
              <a:buChar char="•"/>
            </a:pPr>
            <a:r>
              <a:rPr lang="en-US" sz="1500" b="0" strike="noStrike" spc="-1">
                <a:solidFill>
                  <a:srgbClr val="000000"/>
                </a:solidFill>
                <a:latin typeface="Calibri"/>
              </a:rPr>
              <a:t>6 outputs with value 1000</a:t>
            </a:r>
          </a:p>
          <a:p>
            <a:pPr marL="857160" lvl="2" indent="-171000">
              <a:lnSpc>
                <a:spcPct val="90000"/>
              </a:lnSpc>
              <a:spcBef>
                <a:spcPts val="374"/>
              </a:spcBef>
              <a:buClr>
                <a:srgbClr val="000000"/>
              </a:buClr>
              <a:buFont typeface="Arial"/>
              <a:buChar char="•"/>
            </a:pPr>
            <a:r>
              <a:rPr lang="en-US" sz="1500" b="0" strike="noStrike" spc="-1">
                <a:solidFill>
                  <a:srgbClr val="000000"/>
                </a:solidFill>
                <a:latin typeface="Calibri"/>
              </a:rPr>
              <a:t>6 outputs with value 2500</a:t>
            </a:r>
          </a:p>
          <a:p>
            <a:pPr marL="857160" lvl="2" indent="-171000">
              <a:lnSpc>
                <a:spcPct val="90000"/>
              </a:lnSpc>
              <a:spcBef>
                <a:spcPts val="374"/>
              </a:spcBef>
              <a:buClr>
                <a:srgbClr val="000000"/>
              </a:buClr>
              <a:buFont typeface="Arial"/>
              <a:buChar char="•"/>
            </a:pPr>
            <a:r>
              <a:rPr lang="en-US" sz="1500" b="0" strike="noStrike" spc="-1">
                <a:solidFill>
                  <a:srgbClr val="000000"/>
                </a:solidFill>
                <a:latin typeface="Calibri"/>
              </a:rPr>
              <a:t>More tests…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Of course, in this case we need to know what input values produce the various output values </a:t>
            </a:r>
          </a:p>
          <a:p>
            <a:pPr>
              <a:lnSpc>
                <a:spcPct val="90000"/>
              </a:lnSpc>
              <a:spcBef>
                <a:spcPts val="751"/>
              </a:spcBef>
            </a:pPr>
            <a:endParaRPr lang="en-US" sz="1800" b="0" strike="noStrike" spc="-1">
              <a:solidFill>
                <a:srgbClr val="000000"/>
              </a:solidFill>
              <a:latin typeface="Calibri"/>
            </a:endParaRPr>
          </a:p>
        </p:txBody>
      </p:sp>
      <p:sp>
        <p:nvSpPr>
          <p:cNvPr id="23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5" name="TextShape 4"/>
          <p:cNvSpPr txBox="1"/>
          <p:nvPr/>
        </p:nvSpPr>
        <p:spPr>
          <a:xfrm>
            <a:off x="6458040" y="6356520"/>
            <a:ext cx="2057040" cy="364680"/>
          </a:xfrm>
          <a:prstGeom prst="rect">
            <a:avLst/>
          </a:prstGeom>
          <a:noFill/>
          <a:ln>
            <a:noFill/>
          </a:ln>
        </p:spPr>
        <p:txBody>
          <a:bodyPr anchor="ctr"/>
          <a:lstStyle/>
          <a:p>
            <a:pPr algn="r">
              <a:lnSpc>
                <a:spcPct val="100000"/>
              </a:lnSpc>
            </a:pPr>
            <a:fld id="{52AE30C1-61E0-4D09-AD58-0F12C90C3296}" type="slidenum">
              <a:rPr lang="en-US" sz="1400" b="0" strike="noStrike" spc="-1">
                <a:solidFill>
                  <a:srgbClr val="8B8B8B"/>
                </a:solidFill>
                <a:latin typeface="Tahoma"/>
                <a:ea typeface="MS PGothic"/>
              </a:rPr>
              <a:t>26</a:t>
            </a:fld>
            <a:endParaRPr lang="en-US" sz="1400" b="0" strike="noStrike" spc="-1">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 and Boundary Values</a:t>
            </a:r>
            <a:endParaRPr lang="en-US" sz="3300" b="0" strike="noStrike" spc="-1">
              <a:solidFill>
                <a:srgbClr val="000000"/>
              </a:solidFill>
              <a:latin typeface="Tahoma"/>
            </a:endParaRPr>
          </a:p>
        </p:txBody>
      </p:sp>
      <p:sp>
        <p:nvSpPr>
          <p:cNvPr id="237" name="TextShape 2"/>
          <p:cNvSpPr txBox="1"/>
          <p:nvPr/>
        </p:nvSpPr>
        <p:spPr>
          <a:xfrm>
            <a:off x="628560" y="1825560"/>
            <a:ext cx="7886520" cy="4350960"/>
          </a:xfrm>
          <a:prstGeom prst="rect">
            <a:avLst/>
          </a:prstGeom>
          <a:noFill/>
          <a:ln>
            <a:noFill/>
          </a:ln>
        </p:spPr>
        <p:txBody>
          <a:bodyPr/>
          <a:lstStyle/>
          <a:p>
            <a:pPr>
              <a:lnSpc>
                <a:spcPct val="90000"/>
              </a:lnSpc>
              <a:spcBef>
                <a:spcPts val="751"/>
              </a:spcBef>
            </a:pPr>
            <a:r>
              <a:rPr lang="en-US" sz="2000" b="0" strike="noStrike" spc="-1" dirty="0">
                <a:solidFill>
                  <a:srgbClr val="000000"/>
                </a:solidFill>
                <a:latin typeface="Calibri"/>
              </a:rPr>
              <a:t>     </a:t>
            </a:r>
            <a:r>
              <a:rPr lang="en-US" sz="1600" b="0" strike="noStrike" spc="-1" dirty="0">
                <a:solidFill>
                  <a:srgbClr val="000000"/>
                </a:solidFill>
                <a:latin typeface="Courier New" panose="02070309020205020404" pitchFamily="49" charset="0"/>
                <a:cs typeface="Courier New" panose="02070309020205020404" pitchFamily="49" charset="0"/>
              </a:rPr>
              <a:t>// returns: index of first occurrence of </a:t>
            </a:r>
            <a:r>
              <a:rPr lang="en-US" sz="1600" b="1" strike="noStrike" spc="-1" dirty="0">
                <a:solidFill>
                  <a:srgbClr val="000000"/>
                </a:solidFill>
                <a:latin typeface="Courier New" panose="02070309020205020404" pitchFamily="49" charset="0"/>
                <a:ea typeface="Arial"/>
                <a:cs typeface="Courier New" panose="02070309020205020404" pitchFamily="49" charset="0"/>
              </a:rPr>
              <a:t>value</a:t>
            </a:r>
            <a:r>
              <a:rPr lang="en-US" sz="1600" b="0" strike="noStrike" spc="-1" dirty="0">
                <a:solidFill>
                  <a:srgbClr val="000000"/>
                </a:solidFill>
                <a:latin typeface="Courier New" panose="02070309020205020404" pitchFamily="49" charset="0"/>
                <a:ea typeface="Arial"/>
                <a:cs typeface="Courier New" panose="02070309020205020404" pitchFamily="49" charset="0"/>
              </a:rPr>
              <a:t> in </a:t>
            </a:r>
            <a:r>
              <a:rPr lang="en-US" sz="1600" b="1" strike="noStrike" spc="-1" dirty="0">
                <a:solidFill>
                  <a:srgbClr val="000000"/>
                </a:solidFill>
                <a:latin typeface="Courier New" panose="02070309020205020404" pitchFamily="49" charset="0"/>
                <a:ea typeface="Arial"/>
                <a:cs typeface="Courier New" panose="02070309020205020404" pitchFamily="49" charset="0"/>
              </a:rPr>
              <a:t>a</a:t>
            </a:r>
            <a:r>
              <a:rPr lang="en-US" sz="1600" b="0" strike="noStrike" spc="-1" dirty="0">
                <a:solidFill>
                  <a:srgbClr val="000000"/>
                </a:solidFill>
                <a:latin typeface="Courier New" panose="02070309020205020404" pitchFamily="49" charset="0"/>
                <a:ea typeface="Arial"/>
                <a:cs typeface="Courier New" panose="02070309020205020404" pitchFamily="49" charset="0"/>
              </a:rPr>
              <a:t>,</a:t>
            </a:r>
            <a:endParaRPr lang="en-US" sz="1600" spc="-1" dirty="0">
              <a:solidFill>
                <a:srgbClr val="000000"/>
              </a:solidFill>
              <a:latin typeface="Courier New" panose="02070309020205020404" pitchFamily="49" charset="0"/>
              <a:cs typeface="Courier New" panose="02070309020205020404" pitchFamily="49" charset="0"/>
            </a:endParaRPr>
          </a:p>
          <a:p>
            <a:pPr>
              <a:lnSpc>
                <a:spcPct val="90000"/>
              </a:lnSpc>
              <a:spcBef>
                <a:spcPts val="751"/>
              </a:spcBef>
            </a:pPr>
            <a:r>
              <a:rPr lang="en-US" sz="1600" b="0" strike="noStrike" spc="-1" dirty="0">
                <a:solidFill>
                  <a:srgbClr val="000000"/>
                </a:solidFill>
                <a:latin typeface="Courier New" panose="02070309020205020404" pitchFamily="49" charset="0"/>
                <a:ea typeface="Arial"/>
                <a:cs typeface="Courier New" panose="02070309020205020404" pitchFamily="49" charset="0"/>
              </a:rPr>
              <a:t>               and -1 if </a:t>
            </a:r>
            <a:r>
              <a:rPr lang="en-US" sz="1600" b="1" strike="noStrike" spc="-1" dirty="0">
                <a:solidFill>
                  <a:srgbClr val="000000"/>
                </a:solidFill>
                <a:latin typeface="Courier New" panose="02070309020205020404" pitchFamily="49" charset="0"/>
                <a:ea typeface="Arial"/>
                <a:cs typeface="Courier New" panose="02070309020205020404" pitchFamily="49" charset="0"/>
              </a:rPr>
              <a:t>value</a:t>
            </a:r>
            <a:r>
              <a:rPr lang="en-US" sz="1600" b="0" strike="noStrike" spc="-1" dirty="0">
                <a:solidFill>
                  <a:srgbClr val="000000"/>
                </a:solidFill>
                <a:latin typeface="Courier New" panose="02070309020205020404" pitchFamily="49" charset="0"/>
                <a:ea typeface="Arial"/>
                <a:cs typeface="Courier New" panose="02070309020205020404" pitchFamily="49" charset="0"/>
              </a:rPr>
              <a:t> does not occur in </a:t>
            </a:r>
            <a:r>
              <a:rPr lang="en-US" sz="1600" b="1" strike="noStrike" spc="-1" dirty="0">
                <a:solidFill>
                  <a:srgbClr val="000000"/>
                </a:solidFill>
                <a:latin typeface="Courier New" panose="02070309020205020404" pitchFamily="49" charset="0"/>
                <a:ea typeface="Arial"/>
                <a:cs typeface="Courier New" panose="02070309020205020404" pitchFamily="49" charset="0"/>
              </a:rPr>
              <a:t>a</a:t>
            </a:r>
            <a:endParaRPr lang="en-US" sz="1600" b="0" strike="noStrike" spc="-1" dirty="0">
              <a:solidFill>
                <a:srgbClr val="000000"/>
              </a:solidFill>
              <a:latin typeface="Courier New" panose="02070309020205020404" pitchFamily="49" charset="0"/>
              <a:cs typeface="Courier New" panose="02070309020205020404" pitchFamily="49" charset="0"/>
            </a:endParaRPr>
          </a:p>
          <a:p>
            <a:r>
              <a:rPr lang="en-US" sz="1600" b="1" strike="noStrike" spc="-1" dirty="0">
                <a:solidFill>
                  <a:srgbClr val="000000"/>
                </a:solidFill>
                <a:latin typeface="Courier New" panose="02070309020205020404" pitchFamily="49" charset="0"/>
                <a:ea typeface="Arial"/>
                <a:cs typeface="Courier New" panose="02070309020205020404" pitchFamily="49" charset="0"/>
              </a:rPr>
              <a:t>  int </a:t>
            </a:r>
            <a:r>
              <a:rPr lang="en-US" sz="1600" b="1" strike="noStrike" spc="-1" dirty="0">
                <a:solidFill>
                  <a:srgbClr val="0000FF"/>
                </a:solidFill>
                <a:latin typeface="Courier New" panose="02070309020205020404" pitchFamily="49" charset="0"/>
                <a:ea typeface="Arial"/>
                <a:cs typeface="Courier New" panose="02070309020205020404" pitchFamily="49" charset="0"/>
              </a:rPr>
              <a:t>find</a:t>
            </a:r>
            <a:r>
              <a:rPr lang="en-US" sz="1600" b="1" strike="noStrike" spc="-1" dirty="0">
                <a:solidFill>
                  <a:srgbClr val="000000"/>
                </a:solidFill>
                <a:latin typeface="Courier New" panose="02070309020205020404" pitchFamily="49" charset="0"/>
                <a:ea typeface="Arial"/>
                <a:cs typeface="Courier New" panose="02070309020205020404" pitchFamily="49" charset="0"/>
              </a:rPr>
              <a:t>(int[] </a:t>
            </a:r>
            <a:r>
              <a:rPr lang="en-US" sz="1600" b="1" strike="noStrike" spc="-1" dirty="0">
                <a:solidFill>
                  <a:srgbClr val="0000FF"/>
                </a:solidFill>
                <a:latin typeface="Courier New" panose="02070309020205020404" pitchFamily="49" charset="0"/>
                <a:ea typeface="Arial"/>
                <a:cs typeface="Courier New" panose="02070309020205020404" pitchFamily="49" charset="0"/>
              </a:rPr>
              <a:t>a</a:t>
            </a:r>
            <a:r>
              <a:rPr lang="en-US" sz="1600" b="1" strike="noStrike" spc="-1" dirty="0">
                <a:solidFill>
                  <a:srgbClr val="000000"/>
                </a:solidFill>
                <a:latin typeface="Courier New" panose="02070309020205020404" pitchFamily="49" charset="0"/>
                <a:ea typeface="Arial"/>
                <a:cs typeface="Courier New" panose="02070309020205020404" pitchFamily="49" charset="0"/>
              </a:rPr>
              <a:t>, int </a:t>
            </a:r>
            <a:r>
              <a:rPr lang="en-US" sz="1600" b="1" strike="noStrike" spc="-1" dirty="0">
                <a:solidFill>
                  <a:srgbClr val="0000FF"/>
                </a:solidFill>
                <a:latin typeface="Courier New" panose="02070309020205020404" pitchFamily="49" charset="0"/>
                <a:ea typeface="Arial"/>
                <a:cs typeface="Courier New" panose="02070309020205020404" pitchFamily="49" charset="0"/>
              </a:rPr>
              <a:t>value</a:t>
            </a:r>
            <a:r>
              <a:rPr lang="en-US" sz="1600" b="1" strike="noStrike" spc="-1" dirty="0">
                <a:solidFill>
                  <a:srgbClr val="000000"/>
                </a:solidFill>
                <a:latin typeface="Courier New" panose="02070309020205020404" pitchFamily="49" charset="0"/>
                <a:ea typeface="Arial"/>
                <a:cs typeface="Courier New" panose="02070309020205020404" pitchFamily="49" charset="0"/>
              </a:rPr>
              <a:t>)</a:t>
            </a:r>
          </a:p>
          <a:p>
            <a:endParaRPr lang="en-US" sz="1800" b="0" strike="noStrike" spc="-1" dirty="0">
              <a:solidFill>
                <a:srgbClr val="000000"/>
              </a:solidFill>
              <a:latin typeface="Calibri"/>
            </a:endParaRPr>
          </a:p>
          <a:p>
            <a:pPr>
              <a:lnSpc>
                <a:spcPct val="90000"/>
              </a:lnSpc>
              <a:spcBef>
                <a:spcPts val="751"/>
              </a:spcBef>
              <a:buClr>
                <a:srgbClr val="000000"/>
              </a:buClr>
              <a:buFont typeface="Arial"/>
              <a:buChar char="•"/>
            </a:pPr>
            <a:r>
              <a:rPr lang="en-US" sz="2100" b="0" strike="noStrike" spc="-1" dirty="0">
                <a:solidFill>
                  <a:srgbClr val="000000"/>
                </a:solidFill>
                <a:latin typeface="Calibri"/>
                <a:ea typeface="Arial"/>
              </a:rPr>
              <a:t>What is a good partition of the input domain?</a:t>
            </a:r>
            <a:endParaRPr lang="en-US" sz="2100" b="0" strike="noStrike" spc="-1" dirty="0">
              <a:solidFill>
                <a:srgbClr val="000000"/>
              </a:solidFill>
              <a:latin typeface="Calibri"/>
            </a:endParaRPr>
          </a:p>
          <a:p>
            <a:pPr>
              <a:lnSpc>
                <a:spcPct val="90000"/>
              </a:lnSpc>
              <a:spcBef>
                <a:spcPts val="751"/>
              </a:spcBef>
              <a:buClr>
                <a:srgbClr val="000000"/>
              </a:buClr>
              <a:buFont typeface="Arial"/>
              <a:buChar char="•"/>
            </a:pPr>
            <a:r>
              <a:rPr lang="en-US" sz="2100" b="0" strike="noStrike" spc="-1" dirty="0">
                <a:solidFill>
                  <a:srgbClr val="000000"/>
                </a:solidFill>
                <a:latin typeface="Calibri"/>
                <a:ea typeface="Arial"/>
              </a:rPr>
              <a:t>One dimension: size of the array</a:t>
            </a:r>
            <a:endParaRPr lang="en-US" sz="2100" b="0" strike="noStrike" spc="-1" dirty="0">
              <a:solidFill>
                <a:srgbClr val="000000"/>
              </a:solidFill>
              <a:latin typeface="Calibri"/>
            </a:endParaRPr>
          </a:p>
          <a:p>
            <a:pPr marL="457200" lvl="1">
              <a:lnSpc>
                <a:spcPct val="90000"/>
              </a:lnSpc>
              <a:spcBef>
                <a:spcPts val="374"/>
              </a:spcBef>
              <a:buClr>
                <a:srgbClr val="000000"/>
              </a:buClr>
              <a:buFont typeface="Arial"/>
              <a:buChar char="•"/>
            </a:pPr>
            <a:r>
              <a:rPr lang="en-US" sz="1800" b="0" strike="noStrike" spc="-1" dirty="0">
                <a:solidFill>
                  <a:srgbClr val="000000"/>
                </a:solidFill>
                <a:latin typeface="Calibri"/>
                <a:ea typeface="Arial"/>
              </a:rPr>
              <a:t>People often make errors for arrays of size 1, we decide to create a separate equivalence class</a:t>
            </a:r>
            <a:endParaRPr lang="en-US" sz="1800" b="0" strike="noStrike" spc="-1" dirty="0">
              <a:solidFill>
                <a:srgbClr val="000000"/>
              </a:solidFill>
              <a:latin typeface="Calibri"/>
            </a:endParaRPr>
          </a:p>
          <a:p>
            <a:pPr marL="457200" lvl="1">
              <a:lnSpc>
                <a:spcPct val="90000"/>
              </a:lnSpc>
              <a:spcBef>
                <a:spcPts val="374"/>
              </a:spcBef>
              <a:buClr>
                <a:srgbClr val="000000"/>
              </a:buClr>
              <a:buFont typeface="Arial"/>
              <a:buChar char="•"/>
            </a:pPr>
            <a:r>
              <a:rPr lang="en-US" sz="1800" b="0" strike="noStrike" spc="-1" dirty="0">
                <a:solidFill>
                  <a:srgbClr val="000000"/>
                </a:solidFill>
                <a:latin typeface="Calibri"/>
                <a:ea typeface="Arial"/>
              </a:rPr>
              <a:t>Classes are “empty array”, “array with one element”, “array with many elements”</a:t>
            </a:r>
          </a:p>
          <a:p>
            <a:pPr marL="457200" lvl="1">
              <a:lnSpc>
                <a:spcPct val="90000"/>
              </a:lnSpc>
              <a:spcBef>
                <a:spcPts val="374"/>
              </a:spcBef>
              <a:buClr>
                <a:srgbClr val="000000"/>
              </a:buClr>
              <a:buFont typeface="Arial"/>
              <a:buChar char="•"/>
            </a:pPr>
            <a:r>
              <a:rPr lang="en-US" spc="-1" dirty="0">
                <a:solidFill>
                  <a:srgbClr val="000000"/>
                </a:solidFill>
                <a:latin typeface="Calibri"/>
              </a:rPr>
              <a:t>What happens if a is null?</a:t>
            </a:r>
            <a:endParaRPr lang="en-US" sz="1800" b="0" strike="noStrike" spc="-1" dirty="0">
              <a:solidFill>
                <a:srgbClr val="000000"/>
              </a:solidFill>
              <a:latin typeface="Calibri"/>
            </a:endParaRPr>
          </a:p>
          <a:p>
            <a:pPr marL="114480">
              <a:lnSpc>
                <a:spcPct val="100000"/>
              </a:lnSpc>
              <a:spcBef>
                <a:spcPts val="751"/>
              </a:spcBef>
              <a:buClr>
                <a:srgbClr val="000000"/>
              </a:buClr>
              <a:buFont typeface="Arial"/>
              <a:buChar char="•"/>
            </a:pPr>
            <a:r>
              <a:rPr lang="en-US" sz="2100" b="0" strike="noStrike" spc="-1" dirty="0">
                <a:solidFill>
                  <a:srgbClr val="000000"/>
                </a:solidFill>
                <a:latin typeface="Arial"/>
                <a:ea typeface="Arial"/>
              </a:rPr>
              <a:t>Previously, we partitioned the output domain: we forced -1, we forced normal output.</a:t>
            </a:r>
            <a:endParaRPr lang="en-US" sz="2100" b="0" strike="noStrike" spc="-1" dirty="0">
              <a:solidFill>
                <a:srgbClr val="000000"/>
              </a:solidFill>
              <a:latin typeface="Calibri"/>
            </a:endParaRPr>
          </a:p>
          <a:p>
            <a:pPr marL="457200" lvl="1">
              <a:lnSpc>
                <a:spcPct val="100000"/>
              </a:lnSpc>
              <a:spcBef>
                <a:spcPts val="374"/>
              </a:spcBef>
              <a:buClr>
                <a:srgbClr val="000000"/>
              </a:buClr>
              <a:buFont typeface="Arial"/>
              <a:buChar char="•"/>
            </a:pPr>
            <a:r>
              <a:rPr lang="en-US" sz="1800" b="0" strike="noStrike" spc="-1" dirty="0">
                <a:solidFill>
                  <a:srgbClr val="000000"/>
                </a:solidFill>
                <a:latin typeface="Arial"/>
                <a:ea typeface="Arial"/>
              </a:rPr>
              <a:t>Need to test data values also</a:t>
            </a:r>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pPr>
              <a:lnSpc>
                <a:spcPct val="100000"/>
              </a:lnSpc>
              <a:spcBef>
                <a:spcPts val="751"/>
              </a:spcBef>
            </a:pPr>
            <a:endParaRPr lang="en-US" sz="1800" b="0" strike="noStrike" spc="-1" dirty="0">
              <a:solidFill>
                <a:srgbClr val="000000"/>
              </a:solidFill>
              <a:latin typeface="Calibri"/>
            </a:endParaRPr>
          </a:p>
        </p:txBody>
      </p:sp>
      <p:sp>
        <p:nvSpPr>
          <p:cNvPr id="23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9" name="TextShape 4"/>
          <p:cNvSpPr txBox="1"/>
          <p:nvPr/>
        </p:nvSpPr>
        <p:spPr>
          <a:xfrm>
            <a:off x="6458040" y="6356520"/>
            <a:ext cx="2057040" cy="364680"/>
          </a:xfrm>
          <a:prstGeom prst="rect">
            <a:avLst/>
          </a:prstGeom>
          <a:noFill/>
          <a:ln>
            <a:noFill/>
          </a:ln>
        </p:spPr>
        <p:txBody>
          <a:bodyPr anchor="ctr"/>
          <a:lstStyle/>
          <a:p>
            <a:pPr algn="r">
              <a:lnSpc>
                <a:spcPct val="100000"/>
              </a:lnSpc>
            </a:pPr>
            <a:fld id="{2A06C43B-11AD-40E6-89A2-9B2B3C6BC0BC}" type="slidenum">
              <a:rPr lang="en-US" sz="1400" b="0" strike="noStrike" spc="-1">
                <a:solidFill>
                  <a:srgbClr val="8B8B8B"/>
                </a:solidFill>
                <a:latin typeface="Tahoma"/>
                <a:ea typeface="MS PGothic"/>
              </a:rPr>
              <a:t>27</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37">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37">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37">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37">
                                            <p:txEl>
                                              <p:pRg st="8" end="8"/>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37">
                                            <p:txEl>
                                              <p:pRg st="9" end="9"/>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Equivalence Partitioning and Boundary Values</a:t>
            </a:r>
            <a:endParaRPr lang="en-US" sz="3300" b="0" strike="noStrike" spc="-1">
              <a:solidFill>
                <a:srgbClr val="000000"/>
              </a:solidFill>
              <a:latin typeface="Tahoma"/>
            </a:endParaRPr>
          </a:p>
        </p:txBody>
      </p:sp>
      <p:sp>
        <p:nvSpPr>
          <p:cNvPr id="241" name="TextShape 2"/>
          <p:cNvSpPr txBox="1"/>
          <p:nvPr/>
        </p:nvSpPr>
        <p:spPr>
          <a:xfrm>
            <a:off x="628559" y="1825560"/>
            <a:ext cx="8227265" cy="4350960"/>
          </a:xfrm>
          <a:prstGeom prst="rect">
            <a:avLst/>
          </a:prstGeom>
          <a:noFill/>
          <a:ln>
            <a:noFill/>
          </a:ln>
        </p:spPr>
        <p:txBody>
          <a:bodyPr/>
          <a:lstStyle/>
          <a:p>
            <a:pPr marL="171360" indent="-171000">
              <a:lnSpc>
                <a:spcPct val="80000"/>
              </a:lnSpc>
              <a:spcBef>
                <a:spcPts val="751"/>
              </a:spcBef>
              <a:buClr>
                <a:srgbClr val="000000"/>
              </a:buClr>
              <a:buFont typeface="Arial"/>
              <a:buChar char="•"/>
            </a:pPr>
            <a:r>
              <a:rPr lang="en-US" sz="2100" b="0" strike="noStrike" spc="-1" dirty="0">
                <a:solidFill>
                  <a:srgbClr val="000000"/>
                </a:solidFill>
                <a:latin typeface="Calibri"/>
              </a:rPr>
              <a:t>We can also partition the output domain: the location of the value </a:t>
            </a:r>
          </a:p>
          <a:p>
            <a:pPr marL="514440" lvl="1" indent="-171000">
              <a:lnSpc>
                <a:spcPct val="80000"/>
              </a:lnSpc>
              <a:spcBef>
                <a:spcPts val="374"/>
              </a:spcBef>
              <a:buClr>
                <a:srgbClr val="000000"/>
              </a:buClr>
              <a:buFont typeface="Arial"/>
              <a:buChar char="•"/>
            </a:pPr>
            <a:r>
              <a:rPr lang="en-US" sz="1800" b="0" strike="noStrike" spc="-1" dirty="0">
                <a:solidFill>
                  <a:srgbClr val="000000"/>
                </a:solidFill>
                <a:latin typeface="Calibri"/>
              </a:rPr>
              <a:t>Four classes: “first element”, “last element”, “middle element”, “not found” </a:t>
            </a:r>
          </a:p>
          <a:p>
            <a:pPr marL="171360" indent="-171000">
              <a:lnSpc>
                <a:spcPct val="80000"/>
              </a:lnSpc>
              <a:spcBef>
                <a:spcPts val="751"/>
              </a:spcBef>
            </a:pPr>
            <a:r>
              <a:rPr lang="en-US" sz="2000" b="1" u="sng" strike="noStrike" spc="-1" dirty="0">
                <a:solidFill>
                  <a:srgbClr val="000000"/>
                </a:solidFill>
                <a:uFillTx/>
                <a:latin typeface="Calibri"/>
              </a:rPr>
              <a:t>Array</a:t>
            </a:r>
            <a:r>
              <a:rPr lang="en-US" sz="2000" b="0" strike="noStrike" spc="-1" dirty="0">
                <a:solidFill>
                  <a:srgbClr val="000000"/>
                </a:solidFill>
                <a:latin typeface="Calibri"/>
              </a:rPr>
              <a:t>			Value			Output</a:t>
            </a:r>
          </a:p>
          <a:p>
            <a:pPr marL="171360" indent="-171000">
              <a:lnSpc>
                <a:spcPct val="80000"/>
              </a:lnSpc>
              <a:spcBef>
                <a:spcPts val="751"/>
              </a:spcBef>
            </a:pPr>
            <a:r>
              <a:rPr lang="en-US" sz="2000" b="0" strike="noStrike" spc="-1" dirty="0">
                <a:solidFill>
                  <a:srgbClr val="000000"/>
                </a:solidFill>
                <a:latin typeface="Calibri"/>
              </a:rPr>
              <a:t>Empty		                     5			     -1</a:t>
            </a:r>
          </a:p>
          <a:p>
            <a:pPr marL="171360" indent="-171000">
              <a:lnSpc>
                <a:spcPct val="80000"/>
              </a:lnSpc>
              <a:spcBef>
                <a:spcPts val="751"/>
              </a:spcBef>
            </a:pPr>
            <a:r>
              <a:rPr lang="en-US" sz="2000" b="0" strike="noStrike" spc="-1" dirty="0">
                <a:solidFill>
                  <a:srgbClr val="000000"/>
                </a:solidFill>
                <a:latin typeface="Calibri"/>
              </a:rPr>
              <a:t>[7]			     7			     0</a:t>
            </a:r>
          </a:p>
          <a:p>
            <a:pPr marL="171360" indent="-171000">
              <a:lnSpc>
                <a:spcPct val="80000"/>
              </a:lnSpc>
              <a:spcBef>
                <a:spcPts val="751"/>
              </a:spcBef>
            </a:pPr>
            <a:r>
              <a:rPr lang="en-US" sz="2000" b="0" strike="noStrike" spc="-1" dirty="0">
                <a:solidFill>
                  <a:srgbClr val="000000"/>
                </a:solidFill>
                <a:latin typeface="Calibri"/>
              </a:rPr>
              <a:t>[7]			     2			     -1</a:t>
            </a:r>
          </a:p>
          <a:p>
            <a:pPr marL="171360" indent="-171000">
              <a:lnSpc>
                <a:spcPct val="80000"/>
              </a:lnSpc>
              <a:spcBef>
                <a:spcPts val="751"/>
              </a:spcBef>
            </a:pPr>
            <a:r>
              <a:rPr lang="en-US" sz="2000" b="0" strike="noStrike" spc="-1" dirty="0">
                <a:solidFill>
                  <a:srgbClr val="000000"/>
                </a:solidFill>
                <a:latin typeface="Calibri"/>
              </a:rPr>
              <a:t>[1,6,4,7,2]		     1			     0  (boundary, start)</a:t>
            </a:r>
          </a:p>
          <a:p>
            <a:pPr marL="171360" indent="-171000">
              <a:lnSpc>
                <a:spcPct val="80000"/>
              </a:lnSpc>
              <a:spcBef>
                <a:spcPts val="751"/>
              </a:spcBef>
            </a:pPr>
            <a:r>
              <a:rPr lang="en-US" sz="2000" b="0" strike="noStrike" spc="-1" dirty="0">
                <a:solidFill>
                  <a:srgbClr val="000000"/>
                </a:solidFill>
                <a:latin typeface="Calibri"/>
              </a:rPr>
              <a:t>[1,6,4,7,2]		     4			     2  (mid array)</a:t>
            </a:r>
          </a:p>
          <a:p>
            <a:pPr marL="171360" indent="-171000">
              <a:lnSpc>
                <a:spcPct val="80000"/>
              </a:lnSpc>
              <a:spcBef>
                <a:spcPts val="751"/>
              </a:spcBef>
            </a:pPr>
            <a:r>
              <a:rPr lang="en-US" sz="2000" b="0" strike="noStrike" spc="-1" dirty="0">
                <a:solidFill>
                  <a:srgbClr val="000000"/>
                </a:solidFill>
                <a:latin typeface="Calibri"/>
              </a:rPr>
              <a:t>[1,6,4,7,2]		     2			     4  (boundary, end)</a:t>
            </a:r>
          </a:p>
          <a:p>
            <a:pPr marL="171360" indent="-171000">
              <a:lnSpc>
                <a:spcPct val="80000"/>
              </a:lnSpc>
              <a:spcBef>
                <a:spcPts val="751"/>
              </a:spcBef>
            </a:pPr>
            <a:r>
              <a:rPr lang="en-US" sz="2000" b="0" strike="noStrike" spc="-1" dirty="0">
                <a:solidFill>
                  <a:srgbClr val="000000"/>
                </a:solidFill>
                <a:latin typeface="Calibri"/>
              </a:rPr>
              <a:t>[1,6,4,7,2]		     3			     -1</a:t>
            </a:r>
          </a:p>
          <a:p>
            <a:pPr>
              <a:lnSpc>
                <a:spcPct val="90000"/>
              </a:lnSpc>
              <a:spcBef>
                <a:spcPts val="751"/>
              </a:spcBef>
            </a:pPr>
            <a:endParaRPr lang="en-US" sz="2400" b="0" strike="noStrike" spc="-1" dirty="0">
              <a:solidFill>
                <a:srgbClr val="000000"/>
              </a:solidFill>
              <a:latin typeface="Calibri"/>
            </a:endParaRPr>
          </a:p>
        </p:txBody>
      </p:sp>
      <p:sp>
        <p:nvSpPr>
          <p:cNvPr id="24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3" name="TextShape 4"/>
          <p:cNvSpPr txBox="1"/>
          <p:nvPr/>
        </p:nvSpPr>
        <p:spPr>
          <a:xfrm>
            <a:off x="6458040" y="6356520"/>
            <a:ext cx="2057040" cy="364680"/>
          </a:xfrm>
          <a:prstGeom prst="rect">
            <a:avLst/>
          </a:prstGeom>
          <a:noFill/>
          <a:ln>
            <a:noFill/>
          </a:ln>
        </p:spPr>
        <p:txBody>
          <a:bodyPr anchor="ctr"/>
          <a:lstStyle/>
          <a:p>
            <a:pPr algn="r">
              <a:lnSpc>
                <a:spcPct val="100000"/>
              </a:lnSpc>
            </a:pPr>
            <a:fld id="{07A5D487-9281-4D6D-8349-F46EA236232A}" type="slidenum">
              <a:rPr lang="en-US" sz="1400" b="0" strike="noStrike" spc="-1">
                <a:solidFill>
                  <a:srgbClr val="8B8B8B"/>
                </a:solidFill>
                <a:latin typeface="Tahoma"/>
                <a:ea typeface="MS PGothic"/>
              </a:rPr>
              <a:t>28</a:t>
            </a:fld>
            <a:endParaRPr lang="en-US" sz="1400" b="0" strike="noStrike" spc="-1">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Other Boundary Cases</a:t>
            </a:r>
            <a:endParaRPr lang="en-US" sz="3300" b="0" strike="noStrike" spc="-1">
              <a:solidFill>
                <a:srgbClr val="000000"/>
              </a:solidFill>
              <a:latin typeface="Tahoma"/>
            </a:endParaRPr>
          </a:p>
        </p:txBody>
      </p:sp>
      <p:sp>
        <p:nvSpPr>
          <p:cNvPr id="24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Arithmetic</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Smallest/largest values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Zero</a:t>
            </a:r>
          </a:p>
          <a:p>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Objects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Null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Circular list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Same object passed to multiple arguments (</a:t>
            </a:r>
            <a:r>
              <a:rPr lang="en-US" sz="1800" b="0" strike="noStrike" spc="-1" dirty="0">
                <a:solidFill>
                  <a:srgbClr val="FF0000"/>
                </a:solidFill>
                <a:latin typeface="Calibri"/>
              </a:rPr>
              <a:t>aliasing</a:t>
            </a:r>
            <a:r>
              <a:rPr lang="en-US" sz="1800" b="0" strike="noStrike" spc="-1" dirty="0">
                <a:solidFill>
                  <a:srgbClr val="000000"/>
                </a:solidFill>
                <a:latin typeface="Calibri"/>
              </a:rPr>
              <a:t>)</a:t>
            </a:r>
          </a:p>
        </p:txBody>
      </p:sp>
      <p:sp>
        <p:nvSpPr>
          <p:cNvPr id="246" name="TextShape 3"/>
          <p:cNvSpPr txBox="1"/>
          <p:nvPr/>
        </p:nvSpPr>
        <p:spPr>
          <a:xfrm>
            <a:off x="228600" y="6248520"/>
            <a:ext cx="60955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7" name="TextShape 4"/>
          <p:cNvSpPr txBox="1"/>
          <p:nvPr/>
        </p:nvSpPr>
        <p:spPr>
          <a:xfrm>
            <a:off x="6458040" y="6356520"/>
            <a:ext cx="2057040" cy="364680"/>
          </a:xfrm>
          <a:prstGeom prst="rect">
            <a:avLst/>
          </a:prstGeom>
          <a:noFill/>
          <a:ln>
            <a:noFill/>
          </a:ln>
        </p:spPr>
        <p:txBody>
          <a:bodyPr anchor="ctr"/>
          <a:lstStyle/>
          <a:p>
            <a:pPr algn="r">
              <a:lnSpc>
                <a:spcPct val="100000"/>
              </a:lnSpc>
            </a:pPr>
            <a:fld id="{42853F29-43DE-412E-9560-B7FBA9F02DEE}" type="slidenum">
              <a:rPr lang="en-US" sz="1400" b="0" strike="noStrike" spc="-1">
                <a:solidFill>
                  <a:srgbClr val="8B8B8B"/>
                </a:solidFill>
                <a:latin typeface="Tahoma"/>
                <a:ea typeface="MS PGothic"/>
              </a:rPr>
              <a:t>29</a:t>
            </a:fld>
            <a:endParaRPr lang="en-US" sz="14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Quality Assurance (QA)</a:t>
            </a:r>
            <a:endParaRPr lang="en-US" sz="3300" b="0" strike="noStrike" spc="-1">
              <a:solidFill>
                <a:srgbClr val="000000"/>
              </a:solidFill>
              <a:latin typeface="Tahoma"/>
            </a:endParaRPr>
          </a:p>
        </p:txBody>
      </p:sp>
      <p:sp>
        <p:nvSpPr>
          <p:cNvPr id="141" name="TextShape 2"/>
          <p:cNvSpPr txBox="1"/>
          <p:nvPr/>
        </p:nvSpPr>
        <p:spPr>
          <a:xfrm>
            <a:off x="762120" y="205740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 process of </a:t>
            </a:r>
            <a:r>
              <a:rPr lang="en-US" sz="2100" b="0" u="sng" strike="noStrike" spc="-1" dirty="0">
                <a:solidFill>
                  <a:srgbClr val="000000"/>
                </a:solidFill>
                <a:uFillTx/>
                <a:latin typeface="Calibri"/>
              </a:rPr>
              <a:t>uncovering problems and improving the quality of software</a:t>
            </a:r>
            <a:r>
              <a:rPr lang="en-US" sz="2100" b="0" strike="noStrike" spc="-1" dirty="0">
                <a:solidFill>
                  <a:srgbClr val="000000"/>
                </a:solidFill>
                <a:latin typeface="Calibri"/>
              </a:rPr>
              <a:t>. </a:t>
            </a:r>
            <a:r>
              <a:rPr lang="en-US" sz="2100" b="0" u="sng" strike="noStrike" spc="-1" dirty="0">
                <a:solidFill>
                  <a:srgbClr val="000000"/>
                </a:solidFill>
                <a:uFillTx/>
                <a:latin typeface="Calibri"/>
              </a:rPr>
              <a:t>Testing is the major part of QA</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QA is </a:t>
            </a:r>
            <a:r>
              <a:rPr lang="en-US" sz="2100" b="0" strike="noStrike" spc="-1" dirty="0">
                <a:solidFill>
                  <a:srgbClr val="FF0000"/>
                </a:solidFill>
                <a:latin typeface="Calibri"/>
              </a:rPr>
              <a:t>testing</a:t>
            </a:r>
            <a:r>
              <a:rPr lang="en-US" sz="2100" b="0" strike="noStrike" spc="-1" dirty="0">
                <a:solidFill>
                  <a:srgbClr val="000000"/>
                </a:solidFill>
                <a:latin typeface="Calibri"/>
              </a:rPr>
              <a:t> plus other activities: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Static analysis (finding bugs without execution)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Proofs of correctness (theorems)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Code reviews (people reading each other’s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Software process (development methodology)</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No single activity or approach can guarantee software quality</a:t>
            </a:r>
          </a:p>
        </p:txBody>
      </p:sp>
      <p:sp>
        <p:nvSpPr>
          <p:cNvPr id="142" name="TextShape 3"/>
          <p:cNvSpPr txBox="1"/>
          <p:nvPr/>
        </p:nvSpPr>
        <p:spPr>
          <a:xfrm>
            <a:off x="6524640" y="3060720"/>
            <a:ext cx="2057040" cy="364680"/>
          </a:xfrm>
          <a:prstGeom prst="rect">
            <a:avLst/>
          </a:prstGeom>
          <a:noFill/>
          <a:ln>
            <a:noFill/>
          </a:ln>
        </p:spPr>
        <p:txBody>
          <a:bodyPr anchor="ctr"/>
          <a:lstStyle/>
          <a:p>
            <a:pPr algn="r">
              <a:lnSpc>
                <a:spcPct val="100000"/>
              </a:lnSpc>
            </a:pPr>
            <a:r>
              <a:rPr lang="en-US" sz="1400" b="0" strike="noStrike" spc="-1">
                <a:solidFill>
                  <a:srgbClr val="8B8B8B"/>
                </a:solidFill>
                <a:latin typeface="Tahoma"/>
                <a:ea typeface="MS PGothic"/>
              </a:rPr>
              <a:t>Reasoning about code</a:t>
            </a:r>
            <a:endParaRPr lang="en-US" sz="1400" b="0" strike="noStrike" spc="-1">
              <a:latin typeface="Times New Roman"/>
            </a:endParaRPr>
          </a:p>
        </p:txBody>
      </p:sp>
      <p:sp>
        <p:nvSpPr>
          <p:cNvPr id="14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44" name="CustomShape 5"/>
          <p:cNvSpPr/>
          <p:nvPr/>
        </p:nvSpPr>
        <p:spPr>
          <a:xfrm>
            <a:off x="5857920" y="2895480"/>
            <a:ext cx="514080" cy="695160"/>
          </a:xfrm>
          <a:prstGeom prst="rightBrace">
            <a:avLst>
              <a:gd name="adj1" fmla="val 8333"/>
              <a:gd name="adj2" fmla="val 50000"/>
            </a:avLst>
          </a:prstGeom>
          <a:noFill/>
          <a:ln w="6480">
            <a:solidFill>
              <a:srgbClr val="5B9BD5"/>
            </a:solidFill>
            <a:miter/>
          </a:ln>
        </p:spPr>
        <p:style>
          <a:lnRef idx="0">
            <a:scrgbClr r="0" g="0" b="0"/>
          </a:lnRef>
          <a:fillRef idx="0">
            <a:scrgbClr r="0" g="0" b="0"/>
          </a:fillRef>
          <a:effectRef idx="0">
            <a:scrgbClr r="0" g="0" b="0"/>
          </a:effectRef>
          <a:fontRef idx="minor"/>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Boundary Value Analysis: Arithmetic Overflow</a:t>
            </a:r>
            <a:endParaRPr lang="en-US" sz="3300" b="0" strike="noStrike" spc="-1" dirty="0">
              <a:solidFill>
                <a:srgbClr val="000000"/>
              </a:solidFill>
              <a:latin typeface="Tahoma"/>
            </a:endParaRPr>
          </a:p>
        </p:txBody>
      </p:sp>
      <p:sp>
        <p:nvSpPr>
          <p:cNvPr id="24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ourier New" panose="02070309020205020404" pitchFamily="49" charset="0"/>
                <a:ea typeface="ＭＳ Ｐゴシック"/>
                <a:cs typeface="Courier New" panose="02070309020205020404" pitchFamily="49" charset="0"/>
              </a:rPr>
              <a:t>// returns: |x|</a:t>
            </a:r>
            <a:endParaRPr lang="en-US" sz="21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2100" b="1" strike="noStrike" spc="-1" dirty="0">
                <a:solidFill>
                  <a:srgbClr val="000000"/>
                </a:solidFill>
                <a:latin typeface="Courier New" panose="02070309020205020404" pitchFamily="49" charset="0"/>
                <a:ea typeface="ＭＳ Ｐゴシック"/>
                <a:cs typeface="Courier New" panose="02070309020205020404" pitchFamily="49" charset="0"/>
              </a:rPr>
              <a:t>public int </a:t>
            </a:r>
            <a:r>
              <a:rPr lang="en-US" sz="2100" b="1" strike="noStrike" spc="-1" dirty="0">
                <a:solidFill>
                  <a:srgbClr val="0000FF"/>
                </a:solidFill>
                <a:latin typeface="Courier New" panose="02070309020205020404" pitchFamily="49" charset="0"/>
                <a:ea typeface="ＭＳ Ｐゴシック"/>
                <a:cs typeface="Courier New" panose="02070309020205020404" pitchFamily="49" charset="0"/>
              </a:rPr>
              <a:t>abs</a:t>
            </a:r>
            <a:r>
              <a:rPr lang="en-US" sz="2100" b="1" strike="noStrike" spc="-1" dirty="0">
                <a:solidFill>
                  <a:srgbClr val="000000"/>
                </a:solidFill>
                <a:latin typeface="Courier New" panose="02070309020205020404" pitchFamily="49" charset="0"/>
                <a:ea typeface="ＭＳ Ｐゴシック"/>
                <a:cs typeface="Courier New" panose="02070309020205020404" pitchFamily="49" charset="0"/>
              </a:rPr>
              <a:t>(int </a:t>
            </a:r>
            <a:r>
              <a:rPr lang="en-US" sz="2100" b="1" strike="noStrike" spc="-1" dirty="0">
                <a:solidFill>
                  <a:srgbClr val="0000FF"/>
                </a:solidFill>
                <a:latin typeface="Courier New" panose="02070309020205020404" pitchFamily="49" charset="0"/>
                <a:ea typeface="ＭＳ Ｐゴシック"/>
                <a:cs typeface="Courier New" panose="02070309020205020404" pitchFamily="49" charset="0"/>
              </a:rPr>
              <a:t>x</a:t>
            </a:r>
            <a:r>
              <a:rPr lang="en-US" sz="2100" b="1"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1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What are some values worth trying?</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Equivalence classes are x &lt; 0 and x &gt;= 0</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x = -1, x = 1, x = 0 (boundary condition)</a:t>
            </a:r>
          </a:p>
          <a:p>
            <a:pPr marL="514440" lvl="1" indent="-171000">
              <a:lnSpc>
                <a:spcPct val="100000"/>
              </a:lnSpc>
              <a:spcBef>
                <a:spcPts val="374"/>
              </a:spcBef>
              <a:buClr>
                <a:srgbClr val="000000"/>
              </a:buClr>
              <a:buFont typeface="Arial"/>
              <a:buChar char="•"/>
            </a:pPr>
            <a:endParaRPr lang="en-US" sz="2400" b="0" strike="noStrike" spc="-1" dirty="0">
              <a:solidFill>
                <a:srgbClr val="000000"/>
              </a:solidFill>
              <a:latin typeface="Calibri"/>
            </a:endParaRPr>
          </a:p>
          <a:p>
            <a:r>
              <a:rPr lang="en-US" sz="2400" b="0" strike="noStrike" spc="-1" dirty="0">
                <a:solidFill>
                  <a:srgbClr val="000000"/>
                </a:solidFill>
                <a:latin typeface="Calibri"/>
                <a:ea typeface="ＭＳ Ｐゴシック"/>
              </a:rPr>
              <a:t>How about x = </a:t>
            </a:r>
            <a:r>
              <a:rPr lang="en-US" sz="2400" b="0" strike="noStrike" spc="-1" dirty="0" err="1">
                <a:solidFill>
                  <a:srgbClr val="000000"/>
                </a:solidFill>
                <a:latin typeface="Calibri"/>
                <a:ea typeface="ＭＳ Ｐゴシック"/>
              </a:rPr>
              <a:t>Integer.MIN_VALUE</a:t>
            </a:r>
            <a:r>
              <a:rPr lang="en-US" sz="2400" b="0" strike="noStrike" spc="-1" dirty="0">
                <a:solidFill>
                  <a:srgbClr val="000000"/>
                </a:solidFill>
                <a:latin typeface="Calibri"/>
                <a:ea typeface="ＭＳ Ｐゴシック"/>
              </a:rPr>
              <a:t>?</a:t>
            </a:r>
            <a:endParaRPr lang="en-US" sz="2400" b="0" strike="noStrike" spc="-1" dirty="0">
              <a:solidFill>
                <a:srgbClr val="000000"/>
              </a:solidFill>
              <a:latin typeface="Calibri"/>
            </a:endParaRPr>
          </a:p>
          <a:p>
            <a:r>
              <a:rPr lang="en-US" sz="2400" b="0" strike="noStrike" spc="-1" dirty="0">
                <a:solidFill>
                  <a:srgbClr val="000000"/>
                </a:solidFill>
                <a:latin typeface="Calibri"/>
                <a:ea typeface="ＭＳ Ｐゴシック"/>
              </a:rPr>
              <a:t>// this is -2147483648 = -2</a:t>
            </a:r>
            <a:r>
              <a:rPr lang="en-US" sz="2400" b="0" strike="noStrike" spc="-1" baseline="30000" dirty="0">
                <a:solidFill>
                  <a:srgbClr val="000000"/>
                </a:solidFill>
                <a:latin typeface="Calibri"/>
                <a:ea typeface="ＭＳ Ｐゴシック"/>
              </a:rPr>
              <a:t>31</a:t>
            </a:r>
            <a:r>
              <a:rPr lang="en-US" sz="2400" b="0" strike="noStrike" spc="-1" dirty="0">
                <a:solidFill>
                  <a:srgbClr val="000000"/>
                </a:solidFill>
                <a:latin typeface="Calibri"/>
                <a:ea typeface="ＭＳ Ｐゴシック"/>
              </a:rPr>
              <a:t> </a:t>
            </a:r>
            <a:endParaRPr lang="en-US" sz="2400" b="0" strike="noStrike" spc="-1" dirty="0">
              <a:solidFill>
                <a:srgbClr val="000000"/>
              </a:solidFill>
              <a:latin typeface="Calibri"/>
            </a:endParaRPr>
          </a:p>
          <a:p>
            <a:r>
              <a:rPr lang="en-US" sz="2400" b="0" strike="noStrike" spc="-1" dirty="0">
                <a:solidFill>
                  <a:srgbClr val="000000"/>
                </a:solidFill>
                <a:latin typeface="Calibri"/>
                <a:ea typeface="ＭＳ Ｐゴシック"/>
              </a:rPr>
              <a:t>// </a:t>
            </a:r>
            <a:r>
              <a:rPr lang="en-US" sz="2400" b="0" strike="noStrike" spc="-1" dirty="0" err="1">
                <a:solidFill>
                  <a:srgbClr val="000000"/>
                </a:solidFill>
                <a:latin typeface="Calibri"/>
                <a:ea typeface="ＭＳ Ｐゴシック"/>
              </a:rPr>
              <a:t>System.out.println</a:t>
            </a:r>
            <a:r>
              <a:rPr lang="en-US" sz="2400" b="0" strike="noStrike" spc="-1" dirty="0">
                <a:solidFill>
                  <a:srgbClr val="000000"/>
                </a:solidFill>
                <a:latin typeface="Calibri"/>
                <a:ea typeface="ＭＳ Ｐゴシック"/>
              </a:rPr>
              <a:t>(</a:t>
            </a:r>
            <a:r>
              <a:rPr lang="en-US" sz="2400" b="0" strike="noStrike" spc="-1" dirty="0" err="1">
                <a:solidFill>
                  <a:srgbClr val="000000"/>
                </a:solidFill>
                <a:latin typeface="Calibri"/>
                <a:ea typeface="ＭＳ Ｐゴシック"/>
              </a:rPr>
              <a:t>Math.abs</a:t>
            </a:r>
            <a:r>
              <a:rPr lang="en-US" sz="2400" b="0" strike="noStrike" spc="-1" dirty="0">
                <a:solidFill>
                  <a:srgbClr val="000000"/>
                </a:solidFill>
                <a:latin typeface="Calibri"/>
                <a:ea typeface="ＭＳ Ｐゴシック"/>
              </a:rPr>
              <a:t>(x) &lt; 0) prints true!</a:t>
            </a:r>
            <a:endParaRPr lang="en-US" sz="2400" b="0" strike="noStrike" spc="-1" dirty="0">
              <a:solidFill>
                <a:srgbClr val="000000"/>
              </a:solidFill>
              <a:latin typeface="Calibri"/>
            </a:endParaRPr>
          </a:p>
        </p:txBody>
      </p:sp>
      <p:sp>
        <p:nvSpPr>
          <p:cNvPr id="250" name="TextShape 3"/>
          <p:cNvSpPr txBox="1"/>
          <p:nvPr/>
        </p:nvSpPr>
        <p:spPr>
          <a:xfrm>
            <a:off x="228600" y="6248520"/>
            <a:ext cx="53337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1" name="TextShape 4"/>
          <p:cNvSpPr txBox="1"/>
          <p:nvPr/>
        </p:nvSpPr>
        <p:spPr>
          <a:xfrm>
            <a:off x="6458040" y="6356520"/>
            <a:ext cx="2057040" cy="364680"/>
          </a:xfrm>
          <a:prstGeom prst="rect">
            <a:avLst/>
          </a:prstGeom>
          <a:noFill/>
          <a:ln>
            <a:noFill/>
          </a:ln>
        </p:spPr>
        <p:txBody>
          <a:bodyPr anchor="ctr"/>
          <a:lstStyle/>
          <a:p>
            <a:pPr algn="r">
              <a:lnSpc>
                <a:spcPct val="100000"/>
              </a:lnSpc>
            </a:pPr>
            <a:fld id="{DB441075-847C-45F9-B2E1-F1B52DBE3B52}" type="slidenum">
              <a:rPr lang="en-US" sz="1400" b="0" strike="noStrike" spc="-1">
                <a:solidFill>
                  <a:srgbClr val="8B8B8B"/>
                </a:solidFill>
                <a:latin typeface="Tahoma"/>
                <a:ea typeface="MS PGothic"/>
              </a:rPr>
              <a:t>30</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49">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Boundary Value Analysis: Aliasing</a:t>
            </a:r>
            <a:endParaRPr lang="en-US" sz="3300" b="0" strike="noStrike" spc="-1">
              <a:solidFill>
                <a:srgbClr val="000000"/>
              </a:solidFill>
              <a:latin typeface="Tahoma"/>
            </a:endParaRPr>
          </a:p>
        </p:txBody>
      </p:sp>
      <p:sp>
        <p:nvSpPr>
          <p:cNvPr id="253" name="TextShape 2"/>
          <p:cNvSpPr txBox="1"/>
          <p:nvPr/>
        </p:nvSpPr>
        <p:spPr>
          <a:xfrm>
            <a:off x="628560" y="1825560"/>
            <a:ext cx="7886520" cy="4350960"/>
          </a:xfrm>
          <a:prstGeom prst="rect">
            <a:avLst/>
          </a:prstGeom>
          <a:noFill/>
          <a:ln>
            <a:noFill/>
          </a:ln>
        </p:spPr>
        <p:txBody>
          <a:bodyPr>
            <a:normAutofit fontScale="92500" lnSpcReduction="10000"/>
          </a:bodyPr>
          <a:lstStyle/>
          <a:p>
            <a:pPr>
              <a:lnSpc>
                <a:spcPct val="100000"/>
              </a:lnSpc>
              <a:spcBef>
                <a:spcPts val="751"/>
              </a:spcBef>
            </a:pP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modifies: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src</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dest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effects: removes all elements of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src</a:t>
            </a:r>
            <a:r>
              <a:rPr lang="en-US" sz="1900" b="0" strike="noStrike" spc="-1" dirty="0">
                <a:solidFill>
                  <a:srgbClr val="000000"/>
                </a:solidFill>
                <a:latin typeface="Courier New" panose="02070309020205020404" pitchFamily="49" charset="0"/>
                <a:ea typeface="ＭＳ Ｐゴシック"/>
                <a:cs typeface="Courier New" panose="02070309020205020404" pitchFamily="49" charset="0"/>
              </a:rPr>
              <a:t> and appends them // in reverse order to the end of </a:t>
            </a:r>
            <a:r>
              <a:rPr lang="en-US" sz="1900" b="0" strike="noStrike" spc="-1" dirty="0" err="1">
                <a:solidFill>
                  <a:srgbClr val="000000"/>
                </a:solidFill>
                <a:latin typeface="Courier New" panose="02070309020205020404" pitchFamily="49" charset="0"/>
                <a:ea typeface="ＭＳ Ｐゴシック"/>
                <a:cs typeface="Courier New" panose="02070309020205020404" pitchFamily="49" charset="0"/>
              </a:rPr>
              <a:t>dest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void </a:t>
            </a:r>
            <a:r>
              <a:rPr lang="en-US" sz="1900" b="1" strike="noStrike" spc="-1" dirty="0" err="1">
                <a:solidFill>
                  <a:srgbClr val="0000FF"/>
                </a:solidFill>
                <a:latin typeface="Courier New" panose="02070309020205020404" pitchFamily="49" charset="0"/>
                <a:ea typeface="ＭＳ Ｐゴシック"/>
                <a:cs typeface="Courier New" panose="02070309020205020404" pitchFamily="49" charset="0"/>
              </a:rPr>
              <a:t>appendList</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(List&lt;Integer&gt; </a:t>
            </a:r>
            <a:r>
              <a:rPr lang="en-US" sz="1900" b="1" strike="noStrike" spc="-1" dirty="0" err="1">
                <a:solidFill>
                  <a:srgbClr val="0000FF"/>
                </a:solidFill>
                <a:latin typeface="Courier New" panose="02070309020205020404" pitchFamily="49" charset="0"/>
                <a:ea typeface="ＭＳ Ｐゴシック"/>
                <a:cs typeface="Courier New" panose="02070309020205020404" pitchFamily="49" charset="0"/>
              </a:rPr>
              <a:t>src</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a:t>
            </a:r>
            <a:br>
              <a:rPr sz="1900" dirty="0">
                <a:latin typeface="Courier New" panose="02070309020205020404" pitchFamily="49" charset="0"/>
                <a:cs typeface="Courier New" panose="02070309020205020404" pitchFamily="49" charset="0"/>
              </a:rPr>
            </a:b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List&lt;Integer&gt; </a:t>
            </a:r>
            <a:r>
              <a:rPr lang="en-US" sz="1900" b="1" strike="noStrike" spc="-1" dirty="0" err="1">
                <a:solidFill>
                  <a:srgbClr val="0000FF"/>
                </a:solidFill>
                <a:latin typeface="Courier New" panose="02070309020205020404" pitchFamily="49" charset="0"/>
                <a:ea typeface="ＭＳ Ｐゴシック"/>
                <a:cs typeface="Courier New" panose="02070309020205020404" pitchFamily="49" charset="0"/>
              </a:rPr>
              <a:t>dest</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while (</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src.size</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&gt; 0) {</a:t>
            </a:r>
          </a:p>
          <a:p>
            <a:pPr>
              <a:lnSpc>
                <a:spcPct val="100000"/>
              </a:lnSpc>
              <a:spcBef>
                <a:spcPts val="751"/>
              </a:spcBef>
            </a:pPr>
            <a:r>
              <a:rPr lang="en-US" sz="1900" b="1" spc="-1" dirty="0">
                <a:solidFill>
                  <a:srgbClr val="000000"/>
                </a:solidFill>
                <a:latin typeface="Courier New" panose="02070309020205020404" pitchFamily="49" charset="0"/>
                <a:ea typeface="ＭＳ Ｐゴシック"/>
                <a:cs typeface="Courier New" panose="02070309020205020404" pitchFamily="49" charset="0"/>
              </a:rPr>
              <a:t>		</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Integer </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elt</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src.remove</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src.size</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()-1);</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dest.add</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1900" b="1" strike="noStrike" spc="-1" dirty="0" err="1">
                <a:solidFill>
                  <a:srgbClr val="000000"/>
                </a:solidFill>
                <a:latin typeface="Courier New" panose="02070309020205020404" pitchFamily="49" charset="0"/>
                <a:ea typeface="ＭＳ Ｐゴシック"/>
                <a:cs typeface="Courier New" panose="02070309020205020404" pitchFamily="49" charset="0"/>
              </a:rPr>
              <a:t>elt</a:t>
            </a: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	}</a:t>
            </a:r>
            <a:endParaRPr lang="en-US" sz="1900" b="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1900" b="1"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1900" b="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What happens if we run </a:t>
            </a:r>
            <a:r>
              <a:rPr lang="en-US" sz="2400" b="1" strike="noStrike" spc="-1" dirty="0" err="1">
                <a:solidFill>
                  <a:srgbClr val="000000"/>
                </a:solidFill>
                <a:latin typeface="Courier New"/>
                <a:ea typeface="ＭＳ Ｐゴシック"/>
              </a:rPr>
              <a:t>appendList</a:t>
            </a:r>
            <a:r>
              <a:rPr lang="en-US" sz="2400" b="1" strike="noStrike" spc="-1" dirty="0">
                <a:solidFill>
                  <a:srgbClr val="000000"/>
                </a:solidFill>
                <a:latin typeface="Courier New"/>
                <a:ea typeface="ＭＳ Ｐゴシック"/>
              </a:rPr>
              <a:t>(</a:t>
            </a:r>
            <a:r>
              <a:rPr lang="en-US" sz="2400" b="1" strike="noStrike" spc="-1" dirty="0" err="1">
                <a:solidFill>
                  <a:srgbClr val="000000"/>
                </a:solidFill>
                <a:latin typeface="Courier New"/>
                <a:ea typeface="ＭＳ Ｐゴシック"/>
              </a:rPr>
              <a:t>list,list</a:t>
            </a:r>
            <a:r>
              <a:rPr lang="en-US" sz="2400" b="1" strike="noStrike" spc="-1" dirty="0">
                <a:solidFill>
                  <a:srgbClr val="000000"/>
                </a:solidFill>
                <a:latin typeface="Courier New"/>
                <a:ea typeface="ＭＳ Ｐゴシック"/>
              </a:rPr>
              <a:t>)</a:t>
            </a:r>
            <a:r>
              <a:rPr lang="en-US" sz="2400" b="0" strike="noStrike" spc="-1" dirty="0">
                <a:solidFill>
                  <a:srgbClr val="000000"/>
                </a:solidFill>
                <a:latin typeface="Calibri"/>
                <a:ea typeface="ＭＳ Ｐゴシック"/>
              </a:rPr>
              <a:t>? </a:t>
            </a:r>
            <a:endParaRPr lang="en-US" sz="2400" b="0" strike="noStrike" spc="-1" dirty="0">
              <a:solidFill>
                <a:srgbClr val="000000"/>
              </a:solidFill>
              <a:latin typeface="Calibri"/>
            </a:endParaRP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ea typeface="ＭＳ Ｐゴシック"/>
              </a:rPr>
              <a:t>Aliasing.</a:t>
            </a:r>
            <a:endParaRPr lang="en-US" sz="1800" b="0" strike="noStrike" spc="-1" dirty="0">
              <a:solidFill>
                <a:srgbClr val="000000"/>
              </a:solidFill>
              <a:latin typeface="Calibri"/>
            </a:endParaRP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ea typeface="ＭＳ Ｐゴシック"/>
              </a:rPr>
              <a:t>Infinite loop – why?</a:t>
            </a:r>
            <a:endParaRPr lang="en-US" sz="1800" b="0" strike="noStrike" spc="-1" dirty="0">
              <a:solidFill>
                <a:srgbClr val="000000"/>
              </a:solidFill>
              <a:latin typeface="Calibri"/>
            </a:endParaRPr>
          </a:p>
        </p:txBody>
      </p:sp>
      <p:sp>
        <p:nvSpPr>
          <p:cNvPr id="254" name="TextShape 3"/>
          <p:cNvSpPr txBox="1"/>
          <p:nvPr/>
        </p:nvSpPr>
        <p:spPr>
          <a:xfrm>
            <a:off x="6458040" y="6356520"/>
            <a:ext cx="2057040" cy="364680"/>
          </a:xfrm>
          <a:prstGeom prst="rect">
            <a:avLst/>
          </a:prstGeom>
          <a:noFill/>
          <a:ln>
            <a:noFill/>
          </a:ln>
        </p:spPr>
        <p:txBody>
          <a:bodyPr anchor="ctr"/>
          <a:lstStyle/>
          <a:p>
            <a:pPr algn="r">
              <a:lnSpc>
                <a:spcPct val="100000"/>
              </a:lnSpc>
            </a:pPr>
            <a:fld id="{E2D3CF49-072C-4D52-9AE6-529756B73E6E}" type="slidenum">
              <a:rPr lang="en-US" sz="1400" b="0" strike="noStrike" spc="-1">
                <a:solidFill>
                  <a:srgbClr val="8B8B8B"/>
                </a:solidFill>
                <a:latin typeface="Tahoma"/>
                <a:ea typeface="MS PGothic"/>
              </a:rPr>
              <a:t>31</a:t>
            </a:fld>
            <a:endParaRPr lang="en-US" sz="1400" b="0" strike="noStrike" spc="-1">
              <a:latin typeface="Times New Roman"/>
            </a:endParaRPr>
          </a:p>
        </p:txBody>
      </p:sp>
      <p:sp>
        <p:nvSpPr>
          <p:cNvPr id="25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D0BB-C53A-4A33-8FAB-D85D8CF5A8FF}"/>
              </a:ext>
            </a:extLst>
          </p:cNvPr>
          <p:cNvSpPr>
            <a:spLocks noGrp="1"/>
          </p:cNvSpPr>
          <p:nvPr>
            <p:ph type="title"/>
          </p:nvPr>
        </p:nvSpPr>
        <p:spPr/>
        <p:txBody>
          <a:bodyPr/>
          <a:lstStyle/>
          <a:p>
            <a:r>
              <a:rPr lang="en-US" dirty="0"/>
              <a:t>Black Box Testing</a:t>
            </a:r>
          </a:p>
        </p:txBody>
      </p:sp>
      <p:sp>
        <p:nvSpPr>
          <p:cNvPr id="3" name="Content Placeholder 2">
            <a:extLst>
              <a:ext uri="{FF2B5EF4-FFF2-40B4-BE49-F238E27FC236}">
                <a16:creationId xmlns:a16="http://schemas.microsoft.com/office/drawing/2014/main" id="{CE1DA7B2-9677-43EC-9C94-192701DEC177}"/>
              </a:ext>
            </a:extLst>
          </p:cNvPr>
          <p:cNvSpPr>
            <a:spLocks noGrp="1"/>
          </p:cNvSpPr>
          <p:nvPr>
            <p:ph idx="1"/>
          </p:nvPr>
        </p:nvSpPr>
        <p:spPr/>
        <p:txBody>
          <a:bodyPr/>
          <a:lstStyle/>
          <a:p>
            <a:r>
              <a:rPr lang="en-US" dirty="0"/>
              <a:t>Even with simple numerical arguments, testing can be complex</a:t>
            </a:r>
          </a:p>
          <a:p>
            <a:r>
              <a:rPr lang="en-US" dirty="0"/>
              <a:t>With more complex arguments (names, addresses, complex objects, etc.) finding the correct argument partitions can be difficult</a:t>
            </a:r>
          </a:p>
          <a:p>
            <a:r>
              <a:rPr lang="en-US" dirty="0"/>
              <a:t>Test complex systems early, often</a:t>
            </a:r>
          </a:p>
          <a:p>
            <a:pPr lvl="1"/>
            <a:r>
              <a:rPr lang="en-US" dirty="0"/>
              <a:t>At each stage of integration</a:t>
            </a:r>
          </a:p>
          <a:p>
            <a:r>
              <a:rPr lang="en-US" dirty="0"/>
              <a:t>Use mock objects to test complex arguments</a:t>
            </a:r>
          </a:p>
        </p:txBody>
      </p:sp>
    </p:spTree>
    <p:extLst>
      <p:ext uri="{BB962C8B-B14F-4D97-AF65-F5344CB8AC3E}">
        <p14:creationId xmlns:p14="http://schemas.microsoft.com/office/powerpoint/2010/main" val="49782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Summary So Far</a:t>
            </a:r>
            <a:endParaRPr lang="en-US" sz="3300" b="0" strike="noStrike" spc="-1">
              <a:solidFill>
                <a:srgbClr val="000000"/>
              </a:solidFill>
              <a:latin typeface="Tahoma"/>
            </a:endParaRPr>
          </a:p>
        </p:txBody>
      </p:sp>
      <p:sp>
        <p:nvSpPr>
          <p:cNvPr id="269" name="TextShape 2"/>
          <p:cNvSpPr txBox="1"/>
          <p:nvPr/>
        </p:nvSpPr>
        <p:spPr>
          <a:xfrm>
            <a:off x="228600" y="137160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Testing is hard. We cannot run all inputs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Key problem: </a:t>
            </a:r>
            <a:r>
              <a:rPr lang="en-US" sz="2100" b="0" strike="noStrike" spc="-1" dirty="0">
                <a:solidFill>
                  <a:srgbClr val="FF0000"/>
                </a:solidFill>
                <a:latin typeface="Calibri"/>
              </a:rPr>
              <a:t>choose test suites</a:t>
            </a:r>
            <a:r>
              <a:rPr lang="en-US" sz="2100" b="0" strike="noStrike" spc="-1" dirty="0">
                <a:solidFill>
                  <a:srgbClr val="000000"/>
                </a:solidFill>
                <a:latin typeface="Calibri"/>
              </a:rPr>
              <a:t> such that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Small enough to finish in reasonable time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Large enough to validate the program (reveal bugs, or build confidence in absence of bugs)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All we have </a:t>
            </a:r>
            <a:r>
              <a:rPr lang="en-US" sz="2100" spc="-1" dirty="0">
                <a:solidFill>
                  <a:srgbClr val="000000"/>
                </a:solidFill>
                <a:latin typeface="Calibri"/>
              </a:rPr>
              <a:t>is</a:t>
            </a:r>
            <a:r>
              <a:rPr lang="en-US" sz="2100" b="0" strike="noStrike" spc="-1" dirty="0">
                <a:solidFill>
                  <a:srgbClr val="000000"/>
                </a:solidFill>
                <a:latin typeface="Calibri"/>
              </a:rPr>
              <a:t> heuristics!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We saw </a:t>
            </a:r>
            <a:r>
              <a:rPr lang="en-US" sz="1800" b="0" strike="noStrike" spc="-1" dirty="0">
                <a:solidFill>
                  <a:srgbClr val="0000FF"/>
                </a:solidFill>
                <a:latin typeface="Calibri"/>
              </a:rPr>
              <a:t>black box testing heuristics</a:t>
            </a:r>
            <a:r>
              <a:rPr lang="en-US" sz="1800" b="0" strike="noStrike" spc="-1" dirty="0">
                <a:solidFill>
                  <a:srgbClr val="000000"/>
                </a:solidFill>
                <a:latin typeface="Calibri"/>
              </a:rPr>
              <a:t>: run paths in spec, partition input/output into equivalence classes, run with input values at boundaries of these classes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There are also </a:t>
            </a:r>
            <a:r>
              <a:rPr lang="en-US" sz="1800" b="0" strike="noStrike" spc="-1" dirty="0">
                <a:solidFill>
                  <a:srgbClr val="0000FF"/>
                </a:solidFill>
                <a:latin typeface="Calibri"/>
              </a:rPr>
              <a:t>white box testing heuristics</a:t>
            </a:r>
            <a:endParaRPr lang="en-US" sz="1800" b="0" strike="noStrike" spc="-1" dirty="0">
              <a:solidFill>
                <a:srgbClr val="000000"/>
              </a:solidFill>
              <a:latin typeface="Calibri"/>
            </a:endParaRPr>
          </a:p>
        </p:txBody>
      </p:sp>
      <p:sp>
        <p:nvSpPr>
          <p:cNvPr id="270" name="TextShape 3"/>
          <p:cNvSpPr txBox="1"/>
          <p:nvPr/>
        </p:nvSpPr>
        <p:spPr>
          <a:xfrm>
            <a:off x="6458040" y="6356520"/>
            <a:ext cx="2057040" cy="364680"/>
          </a:xfrm>
          <a:prstGeom prst="rect">
            <a:avLst/>
          </a:prstGeom>
          <a:noFill/>
          <a:ln>
            <a:noFill/>
          </a:ln>
        </p:spPr>
        <p:txBody>
          <a:bodyPr anchor="ctr"/>
          <a:lstStyle/>
          <a:p>
            <a:pPr algn="r">
              <a:lnSpc>
                <a:spcPct val="100000"/>
              </a:lnSpc>
            </a:pPr>
            <a:fld id="{64C860A6-D7D0-4E30-8EA1-88C55AE41B65}" type="slidenum">
              <a:rPr lang="en-US" sz="1400" b="0" strike="noStrike" spc="-1">
                <a:solidFill>
                  <a:srgbClr val="8B8B8B"/>
                </a:solidFill>
                <a:latin typeface="Tahoma"/>
                <a:ea typeface="MS PGothic"/>
              </a:rPr>
              <a:t>33</a:t>
            </a:fld>
            <a:endParaRPr lang="en-US" sz="1400" b="0" strike="noStrike" spc="-1">
              <a:latin typeface="Times New Roman"/>
            </a:endParaRPr>
          </a:p>
        </p:txBody>
      </p:sp>
      <p:sp>
        <p:nvSpPr>
          <p:cNvPr id="27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White/Clear Box Testing</a:t>
            </a:r>
            <a:endParaRPr lang="en-US" sz="3300" b="0" strike="noStrike" spc="-1" dirty="0">
              <a:solidFill>
                <a:srgbClr val="000000"/>
              </a:solidFill>
              <a:latin typeface="Tahoma"/>
            </a:endParaRPr>
          </a:p>
        </p:txBody>
      </p:sp>
      <p:sp>
        <p:nvSpPr>
          <p:cNvPr id="27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Testing with knowledge of the code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Ensure test suite </a:t>
            </a:r>
            <a:r>
              <a:rPr lang="en-US" sz="2100" b="0" strike="noStrike" spc="-1" dirty="0">
                <a:solidFill>
                  <a:srgbClr val="0000FF"/>
                </a:solidFill>
                <a:latin typeface="Calibri"/>
              </a:rPr>
              <a:t>covers</a:t>
            </a:r>
            <a:r>
              <a:rPr lang="en-US" sz="2100" b="0" strike="noStrike" spc="-1" dirty="0">
                <a:solidFill>
                  <a:srgbClr val="000000"/>
                </a:solidFill>
                <a:latin typeface="Calibri"/>
              </a:rPr>
              <a:t> (covers means </a:t>
            </a:r>
            <a:r>
              <a:rPr lang="en-US" sz="2100" b="0" u="sng" strike="noStrike" spc="-1" dirty="0">
                <a:solidFill>
                  <a:srgbClr val="000000"/>
                </a:solidFill>
                <a:uFillTx/>
                <a:latin typeface="Calibri"/>
              </a:rPr>
              <a:t>executes</a:t>
            </a:r>
            <a:r>
              <a:rPr lang="en-US" sz="2100" b="0" strike="noStrike" spc="-1" dirty="0">
                <a:solidFill>
                  <a:srgbClr val="000000"/>
                </a:solidFill>
                <a:latin typeface="Calibri"/>
              </a:rPr>
              <a:t>) </a:t>
            </a:r>
            <a:r>
              <a:rPr lang="en-US" sz="2100" b="0" strike="noStrike" spc="-1" dirty="0">
                <a:solidFill>
                  <a:srgbClr val="0000FF"/>
                </a:solidFill>
                <a:latin typeface="Calibri"/>
              </a:rPr>
              <a:t>all of the program</a:t>
            </a:r>
            <a:endParaRPr lang="en-US" sz="2100" b="0" strike="noStrike"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Executes each statement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Measure quality of test suite with </a:t>
            </a:r>
            <a:r>
              <a:rPr lang="en-US" sz="2100" b="0" strike="noStrike" spc="-1" dirty="0">
                <a:solidFill>
                  <a:srgbClr val="0000FF"/>
                </a:solidFill>
                <a:latin typeface="Calibri"/>
              </a:rPr>
              <a:t>% coverage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Assumption: successful tests with high coverage implies few errors in program</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Focus: features not described in specification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Control-flow details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Performance optimizations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Alternate algorithms (paths) for different cases</a:t>
            </a:r>
          </a:p>
        </p:txBody>
      </p:sp>
      <p:sp>
        <p:nvSpPr>
          <p:cNvPr id="274" name="TextShape 3"/>
          <p:cNvSpPr txBox="1"/>
          <p:nvPr/>
        </p:nvSpPr>
        <p:spPr>
          <a:xfrm>
            <a:off x="228600" y="6172200"/>
            <a:ext cx="556236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5" name="TextShape 4"/>
          <p:cNvSpPr txBox="1"/>
          <p:nvPr/>
        </p:nvSpPr>
        <p:spPr>
          <a:xfrm>
            <a:off x="6458040" y="6356520"/>
            <a:ext cx="2057040" cy="364680"/>
          </a:xfrm>
          <a:prstGeom prst="rect">
            <a:avLst/>
          </a:prstGeom>
          <a:noFill/>
          <a:ln>
            <a:noFill/>
          </a:ln>
        </p:spPr>
        <p:txBody>
          <a:bodyPr anchor="ctr"/>
          <a:lstStyle/>
          <a:p>
            <a:pPr algn="r">
              <a:lnSpc>
                <a:spcPct val="100000"/>
              </a:lnSpc>
            </a:pPr>
            <a:fld id="{4C84FE95-C4B7-4D45-85D3-C0A8B3D6DFFD}" type="slidenum">
              <a:rPr lang="en-US" sz="1400" b="0" strike="noStrike" spc="-1">
                <a:solidFill>
                  <a:srgbClr val="8B8B8B"/>
                </a:solidFill>
                <a:latin typeface="Tahoma"/>
                <a:ea typeface="MS PGothic"/>
              </a:rPr>
              <a:t>34</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73">
                                            <p:txEl>
                                              <p:pRg st="6" end="6"/>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73">
                                            <p:txEl>
                                              <p:pRg st="7" end="7"/>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White Box Complements Black Box</a:t>
            </a:r>
            <a:endParaRPr lang="en-US" sz="3300" b="0" strike="noStrike" spc="-1">
              <a:solidFill>
                <a:srgbClr val="000000"/>
              </a:solidFill>
              <a:latin typeface="Tahoma"/>
            </a:endParaRPr>
          </a:p>
        </p:txBody>
      </p:sp>
      <p:sp>
        <p:nvSpPr>
          <p:cNvPr id="277" name="TextShape 2"/>
          <p:cNvSpPr txBox="1"/>
          <p:nvPr/>
        </p:nvSpPr>
        <p:spPr>
          <a:xfrm>
            <a:off x="628560" y="1793880"/>
            <a:ext cx="7886520" cy="4350960"/>
          </a:xfrm>
          <a:prstGeom prst="rect">
            <a:avLst/>
          </a:prstGeom>
          <a:noFill/>
          <a:ln>
            <a:noFill/>
          </a:ln>
        </p:spPr>
        <p:txBody>
          <a:bodyPr>
            <a:normAutofit/>
          </a:bodyPr>
          <a:lstStyle/>
          <a:p>
            <a:pPr>
              <a:lnSpc>
                <a:spcPct val="70000"/>
              </a:lnSpc>
              <a:spcBef>
                <a:spcPts val="751"/>
              </a:spcBef>
            </a:pPr>
            <a:r>
              <a:rPr lang="en-US" sz="2000" b="1" strike="noStrike" spc="-1" dirty="0" err="1">
                <a:solidFill>
                  <a:srgbClr val="000000"/>
                </a:solidFill>
                <a:latin typeface="Courier New"/>
              </a:rPr>
              <a:t>boolean</a:t>
            </a:r>
            <a:r>
              <a:rPr lang="en-US" sz="2000" b="1" strike="noStrike" spc="-1" dirty="0">
                <a:solidFill>
                  <a:srgbClr val="000000"/>
                </a:solidFill>
                <a:latin typeface="Courier New"/>
              </a:rPr>
              <a:t>[] </a:t>
            </a:r>
            <a:r>
              <a:rPr lang="en-US" sz="2000" b="1" strike="noStrike" spc="-1" dirty="0" err="1">
                <a:solidFill>
                  <a:srgbClr val="000000"/>
                </a:solidFill>
                <a:latin typeface="Courier New"/>
              </a:rPr>
              <a:t>primeTable</a:t>
            </a:r>
            <a:r>
              <a:rPr lang="en-US" sz="2000" b="1" strike="noStrike" spc="-1" dirty="0">
                <a:solidFill>
                  <a:srgbClr val="000000"/>
                </a:solidFill>
                <a:latin typeface="Courier New"/>
              </a:rPr>
              <a:t>[CACHE_SIZE]</a:t>
            </a:r>
            <a:endParaRPr lang="en-US" sz="2000" b="0" strike="noStrike" spc="-1" dirty="0">
              <a:solidFill>
                <a:srgbClr val="000000"/>
              </a:solidFill>
              <a:latin typeface="Calibri"/>
            </a:endParaRPr>
          </a:p>
          <a:p>
            <a:pPr>
              <a:lnSpc>
                <a:spcPct val="70000"/>
              </a:lnSpc>
              <a:spcBef>
                <a:spcPts val="751"/>
              </a:spcBef>
            </a:pPr>
            <a:r>
              <a:rPr lang="en-US" sz="2000" b="0" strike="noStrike" spc="-1" dirty="0">
                <a:solidFill>
                  <a:srgbClr val="000000"/>
                </a:solidFill>
                <a:latin typeface="Calibri"/>
              </a:rPr>
              <a:t> </a:t>
            </a:r>
            <a:r>
              <a:rPr lang="en-US" sz="2000" b="1" strike="noStrike" spc="-1" dirty="0">
                <a:solidFill>
                  <a:srgbClr val="000000"/>
                </a:solidFill>
                <a:latin typeface="Courier New" panose="02070309020205020404" pitchFamily="49" charset="0"/>
                <a:cs typeface="Courier New" panose="02070309020205020404" pitchFamily="49" charset="0"/>
              </a:rPr>
              <a:t>// Requires x &gt;= 0</a:t>
            </a:r>
          </a:p>
          <a:p>
            <a:pPr>
              <a:lnSpc>
                <a:spcPct val="70000"/>
              </a:lnSpc>
              <a:spcBef>
                <a:spcPts val="751"/>
              </a:spcBef>
            </a:pPr>
            <a:r>
              <a:rPr lang="en-US" sz="2000" b="1" strike="noStrike" spc="-1" dirty="0">
                <a:solidFill>
                  <a:srgbClr val="000000"/>
                </a:solidFill>
                <a:latin typeface="Courier New"/>
              </a:rPr>
              <a:t>// returns: true if x is prime, false otherwise</a:t>
            </a:r>
            <a:endParaRPr lang="en-US" sz="2000" b="0" strike="noStrike" spc="-1" dirty="0">
              <a:solidFill>
                <a:srgbClr val="000000"/>
              </a:solidFill>
              <a:latin typeface="Calibri"/>
            </a:endParaRPr>
          </a:p>
          <a:p>
            <a:pPr>
              <a:lnSpc>
                <a:spcPct val="70000"/>
              </a:lnSpc>
              <a:spcBef>
                <a:spcPts val="751"/>
              </a:spcBef>
            </a:pPr>
            <a:endParaRPr lang="en-US" sz="2000" b="0" strike="noStrike" spc="-1" dirty="0">
              <a:solidFill>
                <a:srgbClr val="000000"/>
              </a:solidFill>
              <a:latin typeface="Calibri"/>
            </a:endParaRPr>
          </a:p>
          <a:p>
            <a:pPr>
              <a:lnSpc>
                <a:spcPct val="70000"/>
              </a:lnSpc>
              <a:spcBef>
                <a:spcPts val="751"/>
              </a:spcBef>
            </a:pPr>
            <a:r>
              <a:rPr lang="en-US" sz="2000" b="1" strike="noStrike" spc="-1" dirty="0" err="1">
                <a:solidFill>
                  <a:srgbClr val="000000"/>
                </a:solidFill>
                <a:latin typeface="Courier New"/>
              </a:rPr>
              <a:t>boolean</a:t>
            </a:r>
            <a:r>
              <a:rPr lang="en-US" sz="2000" b="1" strike="noStrike" spc="-1" dirty="0">
                <a:solidFill>
                  <a:srgbClr val="000000"/>
                </a:solidFill>
                <a:latin typeface="Courier New"/>
              </a:rPr>
              <a:t> </a:t>
            </a:r>
            <a:r>
              <a:rPr lang="en-US" sz="2000" b="1" strike="noStrike" spc="-1" dirty="0" err="1">
                <a:solidFill>
                  <a:srgbClr val="0000FF"/>
                </a:solidFill>
                <a:latin typeface="Courier New"/>
              </a:rPr>
              <a:t>isPrime</a:t>
            </a:r>
            <a:r>
              <a:rPr lang="en-US" sz="2000" b="1" strike="noStrike" spc="-1" dirty="0">
                <a:solidFill>
                  <a:srgbClr val="000000"/>
                </a:solidFill>
                <a:latin typeface="Courier New"/>
              </a:rPr>
              <a:t>(int </a:t>
            </a:r>
            <a:r>
              <a:rPr lang="en-US" sz="2000" b="1" strike="noStrike" spc="-1" dirty="0">
                <a:solidFill>
                  <a:srgbClr val="0000FF"/>
                </a:solidFill>
                <a:latin typeface="Courier New"/>
              </a:rPr>
              <a:t>x</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if (x &gt; CACHE_SIZE) {</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for (int </a:t>
            </a:r>
            <a:r>
              <a:rPr lang="en-US" sz="2000" b="1" strike="noStrike" spc="-1" dirty="0" err="1">
                <a:solidFill>
                  <a:srgbClr val="000000"/>
                </a:solidFill>
                <a:latin typeface="Courier New"/>
              </a:rPr>
              <a:t>i</a:t>
            </a:r>
            <a:r>
              <a:rPr lang="en-US" sz="2000" b="1" strike="noStrike" spc="-1" dirty="0">
                <a:solidFill>
                  <a:srgbClr val="000000"/>
                </a:solidFill>
                <a:latin typeface="Courier New"/>
              </a:rPr>
              <a:t>=2; </a:t>
            </a:r>
            <a:r>
              <a:rPr lang="en-US" sz="2000" b="1" strike="noStrike" spc="-1" dirty="0" err="1">
                <a:solidFill>
                  <a:srgbClr val="000000"/>
                </a:solidFill>
                <a:latin typeface="Courier New"/>
              </a:rPr>
              <a:t>i</a:t>
            </a:r>
            <a:r>
              <a:rPr lang="en-US" sz="2000" b="1" strike="noStrike" spc="-1" dirty="0">
                <a:solidFill>
                  <a:srgbClr val="000000"/>
                </a:solidFill>
                <a:latin typeface="Courier New"/>
              </a:rPr>
              <a:t>&lt;=sqrt(x); </a:t>
            </a:r>
            <a:r>
              <a:rPr lang="en-US" sz="2000" b="1" strike="noStrike" spc="-1" dirty="0" err="1">
                <a:solidFill>
                  <a:srgbClr val="000000"/>
                </a:solidFill>
                <a:latin typeface="Courier New"/>
              </a:rPr>
              <a:t>i</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if (</a:t>
            </a:r>
            <a:r>
              <a:rPr lang="en-US" sz="2000" b="1" strike="noStrike" spc="-1" dirty="0" err="1">
                <a:solidFill>
                  <a:srgbClr val="000000"/>
                </a:solidFill>
                <a:latin typeface="Courier New"/>
              </a:rPr>
              <a:t>x%i</a:t>
            </a:r>
            <a:r>
              <a:rPr lang="en-US" sz="2000" b="1" strike="noStrike" spc="-1" dirty="0">
                <a:solidFill>
                  <a:srgbClr val="000000"/>
                </a:solidFill>
                <a:latin typeface="Courier New"/>
              </a:rPr>
              <a:t>==0) return false;</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return true;</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    else return </a:t>
            </a:r>
            <a:r>
              <a:rPr lang="en-US" sz="2000" b="1" strike="noStrike" spc="-1" dirty="0" err="1">
                <a:solidFill>
                  <a:srgbClr val="000000"/>
                </a:solidFill>
                <a:latin typeface="Courier New"/>
              </a:rPr>
              <a:t>primeTable</a:t>
            </a:r>
            <a:r>
              <a:rPr lang="en-US" sz="2000" b="1" strike="noStrike" spc="-1" dirty="0">
                <a:solidFill>
                  <a:srgbClr val="000000"/>
                </a:solidFill>
                <a:latin typeface="Courier New"/>
              </a:rPr>
              <a:t>[x];</a:t>
            </a:r>
            <a:endParaRPr lang="en-US" sz="2000" b="0" strike="noStrike" spc="-1" dirty="0">
              <a:solidFill>
                <a:srgbClr val="000000"/>
              </a:solidFill>
              <a:latin typeface="Calibri"/>
            </a:endParaRPr>
          </a:p>
          <a:p>
            <a:pPr>
              <a:lnSpc>
                <a:spcPct val="7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rPr>
              <a:t> </a:t>
            </a:r>
          </a:p>
        </p:txBody>
      </p:sp>
      <p:sp>
        <p:nvSpPr>
          <p:cNvPr id="278"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9" name="TextShape 4"/>
          <p:cNvSpPr txBox="1"/>
          <p:nvPr/>
        </p:nvSpPr>
        <p:spPr>
          <a:xfrm>
            <a:off x="6458040" y="6356520"/>
            <a:ext cx="2057040" cy="364680"/>
          </a:xfrm>
          <a:prstGeom prst="rect">
            <a:avLst/>
          </a:prstGeom>
          <a:noFill/>
          <a:ln>
            <a:noFill/>
          </a:ln>
        </p:spPr>
        <p:txBody>
          <a:bodyPr anchor="ctr"/>
          <a:lstStyle/>
          <a:p>
            <a:pPr algn="r">
              <a:lnSpc>
                <a:spcPct val="100000"/>
              </a:lnSpc>
            </a:pPr>
            <a:fld id="{68837A58-7479-493B-8694-6E796C80AF5C}" type="slidenum">
              <a:rPr lang="en-US" sz="1400" b="0" strike="noStrike" spc="-1">
                <a:solidFill>
                  <a:srgbClr val="8B8B8B"/>
                </a:solidFill>
                <a:latin typeface="Tahoma"/>
                <a:ea typeface="MS PGothic"/>
              </a:rPr>
              <a:t>35</a:t>
            </a:fld>
            <a:endParaRPr lang="en-US" sz="1400" b="0" strike="noStrike" spc="-1">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White Box Testing:</a:t>
            </a:r>
            <a:br/>
            <a:r>
              <a:rPr lang="en-US" sz="3300" b="0" strike="noStrike" spc="-1">
                <a:solidFill>
                  <a:srgbClr val="000000"/>
                </a:solidFill>
                <a:latin typeface="Calibri Light"/>
              </a:rPr>
              <a:t>Control-flow-based Testing</a:t>
            </a:r>
            <a:endParaRPr lang="en-US" sz="3300" b="0" strike="noStrike" spc="-1">
              <a:solidFill>
                <a:srgbClr val="000000"/>
              </a:solidFill>
              <a:latin typeface="Tahoma"/>
            </a:endParaRPr>
          </a:p>
        </p:txBody>
      </p:sp>
      <p:sp>
        <p:nvSpPr>
          <p:cNvPr id="28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Control-flow-based white box testing:</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Extract a control flow graph (CFG)</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Test suite must cover (execute) certain elements of this control flow graph</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Idea: Define a </a:t>
            </a:r>
            <a:r>
              <a:rPr lang="en-US" sz="2100" b="0" strike="noStrike" spc="-1" dirty="0">
                <a:solidFill>
                  <a:srgbClr val="FF0000"/>
                </a:solidFill>
                <a:latin typeface="Calibri"/>
              </a:rPr>
              <a:t>coverage target</a:t>
            </a:r>
            <a:r>
              <a:rPr lang="en-US" sz="2100" b="0" strike="noStrike" spc="-1" dirty="0">
                <a:solidFill>
                  <a:srgbClr val="000000"/>
                </a:solidFill>
                <a:latin typeface="Calibri"/>
              </a:rPr>
              <a:t> and ensure test suite covers target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Targets: nodes, branch edges, paths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Coverage target approximates “</a:t>
            </a:r>
            <a:r>
              <a:rPr lang="en-US" sz="1800" b="0" strike="noStrike" spc="-1" dirty="0">
                <a:solidFill>
                  <a:srgbClr val="0000FF"/>
                </a:solidFill>
                <a:latin typeface="Calibri"/>
              </a:rPr>
              <a:t>all of the program</a:t>
            </a:r>
            <a:r>
              <a:rPr lang="en-US" sz="1800" b="0" strike="noStrike" spc="-1" dirty="0">
                <a:solidFill>
                  <a:srgbClr val="000000"/>
                </a:solidFill>
                <a:latin typeface="Calibri"/>
              </a:rPr>
              <a:t>”</a:t>
            </a: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pPr>
              <a:lnSpc>
                <a:spcPct val="90000"/>
              </a:lnSpc>
              <a:spcBef>
                <a:spcPts val="751"/>
              </a:spcBef>
            </a:pPr>
            <a:endParaRPr lang="en-US" sz="1800" b="0" strike="noStrike" spc="-1" dirty="0">
              <a:solidFill>
                <a:srgbClr val="000000"/>
              </a:solidFill>
              <a:latin typeface="Calibri"/>
            </a:endParaRPr>
          </a:p>
        </p:txBody>
      </p:sp>
      <p:sp>
        <p:nvSpPr>
          <p:cNvPr id="28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3" name="TextShape 4"/>
          <p:cNvSpPr txBox="1"/>
          <p:nvPr/>
        </p:nvSpPr>
        <p:spPr>
          <a:xfrm>
            <a:off x="6458040" y="6356520"/>
            <a:ext cx="2057040" cy="364680"/>
          </a:xfrm>
          <a:prstGeom prst="rect">
            <a:avLst/>
          </a:prstGeom>
          <a:noFill/>
          <a:ln>
            <a:noFill/>
          </a:ln>
        </p:spPr>
        <p:txBody>
          <a:bodyPr anchor="ctr"/>
          <a:lstStyle/>
          <a:p>
            <a:pPr algn="r">
              <a:lnSpc>
                <a:spcPct val="100000"/>
              </a:lnSpc>
            </a:pPr>
            <a:fld id="{5DE8D3AF-F843-4024-9DB1-2F0ACC69CAB2}" type="slidenum">
              <a:rPr lang="en-US" sz="1400" b="0" strike="noStrike" spc="-1">
                <a:solidFill>
                  <a:srgbClr val="8B8B8B"/>
                </a:solidFill>
                <a:latin typeface="Tahoma"/>
                <a:ea typeface="MS PGothic"/>
              </a:rPr>
              <a:t>36</a:t>
            </a:fld>
            <a:endParaRPr lang="en-US" sz="140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Control-flow Graph (CFG)</a:t>
            </a:r>
            <a:endParaRPr lang="en-US" sz="3300" b="0" strike="noStrike" spc="-1">
              <a:solidFill>
                <a:srgbClr val="000000"/>
              </a:solidFill>
              <a:latin typeface="Tahoma"/>
            </a:endParaRPr>
          </a:p>
        </p:txBody>
      </p:sp>
      <p:sp>
        <p:nvSpPr>
          <p:cNvPr id="285"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Can be obtained from the program’s flow graph</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Each node represents a basic block</a:t>
            </a:r>
          </a:p>
          <a:p>
            <a:pPr marL="171360" indent="-171000">
              <a:lnSpc>
                <a:spcPct val="100000"/>
              </a:lnSpc>
              <a:spcBef>
                <a:spcPts val="751"/>
              </a:spcBef>
              <a:buClr>
                <a:srgbClr val="000000"/>
              </a:buClr>
              <a:buFont typeface="Arial"/>
              <a:buChar char="•"/>
            </a:pPr>
            <a:r>
              <a:rPr lang="en-US" sz="2100" spc="-1" dirty="0">
                <a:solidFill>
                  <a:srgbClr val="000000"/>
                </a:solidFill>
                <a:latin typeface="Calibri"/>
                <a:ea typeface="ＭＳ Ｐゴシック"/>
              </a:rPr>
              <a:t>Two designated blocks:</a:t>
            </a:r>
          </a:p>
          <a:p>
            <a:pPr marL="628560" lvl="1" indent="-171000">
              <a:spcBef>
                <a:spcPts val="751"/>
              </a:spcBef>
              <a:buClr>
                <a:srgbClr val="000000"/>
              </a:buClr>
              <a:buFont typeface="Arial"/>
              <a:buChar char="•"/>
            </a:pPr>
            <a:r>
              <a:rPr lang="en-US" sz="2100" b="0" strike="noStrike" spc="-1" dirty="0">
                <a:solidFill>
                  <a:srgbClr val="000000"/>
                </a:solidFill>
                <a:latin typeface="Calibri"/>
                <a:ea typeface="ＭＳ Ｐゴシック"/>
              </a:rPr>
              <a:t>Entry block</a:t>
            </a:r>
          </a:p>
          <a:p>
            <a:pPr marL="628560" lvl="1" indent="-171000">
              <a:spcBef>
                <a:spcPts val="751"/>
              </a:spcBef>
              <a:buClr>
                <a:srgbClr val="000000"/>
              </a:buClr>
              <a:buFont typeface="Arial"/>
              <a:buChar char="•"/>
            </a:pPr>
            <a:r>
              <a:rPr lang="en-US" sz="2100" spc="-1" dirty="0">
                <a:solidFill>
                  <a:srgbClr val="000000"/>
                </a:solidFill>
                <a:latin typeface="Calibri"/>
                <a:ea typeface="ＭＳ Ｐゴシック"/>
              </a:rPr>
              <a:t>Exit block</a:t>
            </a:r>
            <a:endParaRPr lang="en-US" sz="2100" b="0" strike="noStrike" spc="-1" dirty="0">
              <a:solidFill>
                <a:srgbClr val="000000"/>
              </a:solidFill>
              <a:latin typeface="Calibri"/>
              <a:ea typeface="ＭＳ Ｐゴシック"/>
            </a:endParaRPr>
          </a:p>
          <a:p>
            <a:pPr marL="171360" indent="-171000">
              <a:spcBef>
                <a:spcPts val="751"/>
              </a:spcBef>
              <a:buClr>
                <a:srgbClr val="000000"/>
              </a:buClr>
              <a:buFont typeface="Arial"/>
              <a:buChar char="•"/>
            </a:pPr>
            <a:r>
              <a:rPr lang="en-US" sz="2100" spc="-1" dirty="0">
                <a:solidFill>
                  <a:srgbClr val="000000"/>
                </a:solidFill>
                <a:latin typeface="Calibri"/>
                <a:ea typeface="ＭＳ Ｐゴシック"/>
              </a:rPr>
              <a:t>Directed! Edges represent jumps in the control flow</a:t>
            </a:r>
          </a:p>
          <a:p>
            <a:pPr marL="171360" indent="-171000">
              <a:spcBef>
                <a:spcPts val="751"/>
              </a:spcBef>
              <a:buClr>
                <a:srgbClr val="000000"/>
              </a:buClr>
              <a:buFont typeface="Arial"/>
              <a:buChar char="•"/>
            </a:pPr>
            <a:r>
              <a:rPr lang="en-US" sz="2100" spc="-1" dirty="0">
                <a:solidFill>
                  <a:srgbClr val="000000"/>
                </a:solidFill>
                <a:latin typeface="Calibri"/>
                <a:ea typeface="ＭＳ Ｐゴシック"/>
              </a:rPr>
              <a:t>Every edge A </a:t>
            </a:r>
            <a:r>
              <a:rPr lang="en-US" sz="2400" dirty="0"/>
              <a:t>→</a:t>
            </a:r>
            <a:r>
              <a:rPr lang="en-US" sz="2100" spc="-1" dirty="0">
                <a:solidFill>
                  <a:srgbClr val="000000"/>
                </a:solidFill>
                <a:latin typeface="Calibri"/>
                <a:ea typeface="ＭＳ Ｐゴシック"/>
              </a:rPr>
              <a:t> B (except for entry/exit edges) has the property:</a:t>
            </a:r>
            <a:br>
              <a:rPr lang="en-US" sz="2100" spc="-1" dirty="0">
                <a:solidFill>
                  <a:srgbClr val="000000"/>
                </a:solidFill>
                <a:latin typeface="Calibri"/>
                <a:ea typeface="ＭＳ Ｐゴシック"/>
              </a:rPr>
            </a:br>
            <a:r>
              <a:rPr lang="en-US" sz="2100" spc="-1" dirty="0">
                <a:solidFill>
                  <a:srgbClr val="000000"/>
                </a:solidFill>
                <a:latin typeface="Calibri"/>
                <a:ea typeface="ＭＳ Ｐゴシック"/>
              </a:rPr>
              <a:t>outdegree(A) &gt; 1 or indegree(B) &gt; 1 (or both)</a:t>
            </a:r>
          </a:p>
          <a:p>
            <a:pPr marL="628560" lvl="1" indent="-171000">
              <a:spcBef>
                <a:spcPts val="751"/>
              </a:spcBef>
              <a:buClr>
                <a:srgbClr val="000000"/>
              </a:buClr>
              <a:buFont typeface="Arial"/>
              <a:buChar char="•"/>
            </a:pPr>
            <a:r>
              <a:rPr lang="en-US" sz="2100" spc="-1" dirty="0" err="1">
                <a:solidFill>
                  <a:srgbClr val="000000"/>
                </a:solidFill>
                <a:latin typeface="Calibri"/>
                <a:ea typeface="ＭＳ Ｐゴシック"/>
              </a:rPr>
              <a:t>Indegree</a:t>
            </a:r>
            <a:r>
              <a:rPr lang="en-US" sz="2100" spc="-1" dirty="0">
                <a:solidFill>
                  <a:srgbClr val="000000"/>
                </a:solidFill>
                <a:latin typeface="Calibri"/>
                <a:ea typeface="ＭＳ Ｐゴシック"/>
              </a:rPr>
              <a:t> is the number of incoming edges</a:t>
            </a:r>
          </a:p>
          <a:p>
            <a:pPr marL="628560" lvl="1" indent="-171000">
              <a:spcBef>
                <a:spcPts val="751"/>
              </a:spcBef>
              <a:buClr>
                <a:srgbClr val="000000"/>
              </a:buClr>
              <a:buFont typeface="Arial"/>
              <a:buChar char="•"/>
            </a:pPr>
            <a:r>
              <a:rPr lang="en-US" sz="2100" spc="-1" dirty="0" err="1">
                <a:solidFill>
                  <a:srgbClr val="000000"/>
                </a:solidFill>
                <a:latin typeface="Calibri"/>
                <a:ea typeface="ＭＳ Ｐゴシック"/>
              </a:rPr>
              <a:t>Outdegree</a:t>
            </a:r>
            <a:r>
              <a:rPr lang="en-US" sz="2100" spc="-1" dirty="0">
                <a:solidFill>
                  <a:srgbClr val="000000"/>
                </a:solidFill>
                <a:latin typeface="Calibri"/>
                <a:ea typeface="ＭＳ Ｐゴシック"/>
              </a:rPr>
              <a:t> is the number of outgoing edges</a:t>
            </a:r>
          </a:p>
          <a:p>
            <a:pPr marL="628560" lvl="1" indent="-171000">
              <a:spcBef>
                <a:spcPts val="751"/>
              </a:spcBef>
              <a:buClr>
                <a:srgbClr val="000000"/>
              </a:buClr>
              <a:buFont typeface="Arial"/>
              <a:buChar char="•"/>
            </a:pPr>
            <a:endParaRPr lang="en-US" sz="2100" spc="-1" dirty="0">
              <a:solidFill>
                <a:srgbClr val="000000"/>
              </a:solidFill>
              <a:latin typeface="Calibri"/>
              <a:ea typeface="ＭＳ Ｐゴシック"/>
            </a:endParaRPr>
          </a:p>
          <a:p>
            <a:pPr marL="171360" indent="-171000">
              <a:lnSpc>
                <a:spcPct val="100000"/>
              </a:lnSpc>
              <a:spcBef>
                <a:spcPts val="751"/>
              </a:spcBef>
              <a:buClr>
                <a:srgbClr val="000000"/>
              </a:buClr>
              <a:buFont typeface="Arial"/>
              <a:buChar char="•"/>
            </a:pPr>
            <a:endParaRPr lang="en-US" sz="2100" b="0" strike="noStrike" spc="-1" dirty="0">
              <a:solidFill>
                <a:srgbClr val="000000"/>
              </a:solidFill>
              <a:latin typeface="Calibri"/>
              <a:ea typeface="ＭＳ Ｐゴシック"/>
            </a:endParaRPr>
          </a:p>
          <a:p>
            <a:pPr marL="171360" indent="-171000">
              <a:lnSpc>
                <a:spcPct val="100000"/>
              </a:lnSpc>
              <a:spcBef>
                <a:spcPts val="751"/>
              </a:spcBef>
              <a:buClr>
                <a:srgbClr val="000000"/>
              </a:buClr>
              <a:buFont typeface="Arial"/>
              <a:buChar char="•"/>
            </a:pPr>
            <a:endParaRPr lang="en-US" sz="2100" b="0" strike="noStrike" spc="-1" dirty="0">
              <a:solidFill>
                <a:srgbClr val="000000"/>
              </a:solidFill>
              <a:latin typeface="Calibri"/>
            </a:endParaRPr>
          </a:p>
        </p:txBody>
      </p:sp>
      <p:sp>
        <p:nvSpPr>
          <p:cNvPr id="28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Tree>
    <p:extLst>
      <p:ext uri="{BB962C8B-B14F-4D97-AF65-F5344CB8AC3E}">
        <p14:creationId xmlns:p14="http://schemas.microsoft.com/office/powerpoint/2010/main" val="3825693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Control-flow Graph (CFG)</a:t>
            </a:r>
            <a:endParaRPr lang="en-US" sz="3300" b="0" strike="noStrike" spc="-1">
              <a:solidFill>
                <a:srgbClr val="000000"/>
              </a:solidFill>
              <a:latin typeface="Tahoma"/>
            </a:endParaRPr>
          </a:p>
        </p:txBody>
      </p:sp>
      <p:sp>
        <p:nvSpPr>
          <p:cNvPr id="285"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Assignment </a:t>
            </a:r>
            <a:r>
              <a:rPr lang="en-US" sz="2100" b="1" strike="noStrike" spc="-1">
                <a:solidFill>
                  <a:srgbClr val="000000"/>
                </a:solidFill>
                <a:latin typeface="Courier New"/>
                <a:ea typeface="ＭＳ Ｐゴシック"/>
              </a:rPr>
              <a:t>x=y+z</a:t>
            </a:r>
            <a:r>
              <a:rPr lang="en-US" sz="2100" b="0" strike="noStrike" spc="-1">
                <a:solidFill>
                  <a:srgbClr val="000000"/>
                </a:solidFill>
                <a:latin typeface="Calibri"/>
                <a:ea typeface="ＭＳ Ｐゴシック"/>
              </a:rPr>
              <a:t>  =&gt; node in CFG:  </a:t>
            </a: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If-then-else </a:t>
            </a:r>
            <a:endParaRPr lang="en-US" sz="2100" b="0" strike="noStrike" spc="-1">
              <a:solidFill>
                <a:srgbClr val="000000"/>
              </a:solidFill>
              <a:latin typeface="Calibri"/>
            </a:endParaRPr>
          </a:p>
          <a:p>
            <a:pPr>
              <a:lnSpc>
                <a:spcPct val="100000"/>
              </a:lnSpc>
              <a:spcBef>
                <a:spcPts val="751"/>
              </a:spcBef>
            </a:pPr>
            <a:r>
              <a:rPr lang="en-US" sz="2100" b="1" strike="noStrike" spc="-1">
                <a:solidFill>
                  <a:srgbClr val="000000"/>
                </a:solidFill>
                <a:latin typeface="Courier New"/>
                <a:ea typeface="ＭＳ Ｐゴシック"/>
              </a:rPr>
              <a:t>if (b) S1 else S2</a:t>
            </a:r>
            <a:r>
              <a:rPr lang="en-US" sz="2100" b="0" strike="noStrike" spc="-1">
                <a:solidFill>
                  <a:srgbClr val="000000"/>
                </a:solidFill>
                <a:latin typeface="Calibri"/>
                <a:ea typeface="ＭＳ Ｐゴシック"/>
              </a:rPr>
              <a:t>  =&gt;</a:t>
            </a:r>
            <a:endParaRPr lang="en-US" sz="2100" b="0" strike="noStrike" spc="-1">
              <a:solidFill>
                <a:srgbClr val="000000"/>
              </a:solidFill>
              <a:latin typeface="Calibri"/>
            </a:endParaRPr>
          </a:p>
        </p:txBody>
      </p:sp>
      <p:sp>
        <p:nvSpPr>
          <p:cNvPr id="28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7" name="TextShape 4"/>
          <p:cNvSpPr txBox="1"/>
          <p:nvPr/>
        </p:nvSpPr>
        <p:spPr>
          <a:xfrm>
            <a:off x="6458040" y="6356520"/>
            <a:ext cx="2057040" cy="364680"/>
          </a:xfrm>
          <a:prstGeom prst="rect">
            <a:avLst/>
          </a:prstGeom>
          <a:noFill/>
          <a:ln>
            <a:noFill/>
          </a:ln>
        </p:spPr>
        <p:txBody>
          <a:bodyPr anchor="ctr"/>
          <a:lstStyle/>
          <a:p>
            <a:pPr algn="r">
              <a:lnSpc>
                <a:spcPct val="100000"/>
              </a:lnSpc>
            </a:pPr>
            <a:fld id="{98F6A51B-AB5C-4EF3-A1B8-FCF329F860B7}" type="slidenum">
              <a:rPr lang="en-US" sz="1400" b="0" strike="noStrike" spc="-1">
                <a:solidFill>
                  <a:srgbClr val="8B8B8B"/>
                </a:solidFill>
                <a:latin typeface="Tahoma"/>
                <a:ea typeface="MS PGothic"/>
              </a:rPr>
              <a:t>38</a:t>
            </a:fld>
            <a:endParaRPr lang="en-US" sz="1400" b="0" strike="noStrike" spc="-1">
              <a:latin typeface="Times New Roman"/>
            </a:endParaRPr>
          </a:p>
        </p:txBody>
      </p:sp>
      <p:sp>
        <p:nvSpPr>
          <p:cNvPr id="288" name="CustomShape 5"/>
          <p:cNvSpPr/>
          <p:nvPr/>
        </p:nvSpPr>
        <p:spPr>
          <a:xfrm>
            <a:off x="5194080" y="1837440"/>
            <a:ext cx="109548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x=y+z</a:t>
            </a:r>
            <a:endParaRPr lang="en-US" sz="2400" b="0" strike="noStrike" spc="-1">
              <a:latin typeface="Arial"/>
            </a:endParaRPr>
          </a:p>
        </p:txBody>
      </p:sp>
      <p:sp>
        <p:nvSpPr>
          <p:cNvPr id="289" name="CustomShape 6"/>
          <p:cNvSpPr/>
          <p:nvPr/>
        </p:nvSpPr>
        <p:spPr>
          <a:xfrm>
            <a:off x="5770440" y="4800600"/>
            <a:ext cx="1391760" cy="12949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0" name="CustomShape 7"/>
          <p:cNvSpPr/>
          <p:nvPr/>
        </p:nvSpPr>
        <p:spPr>
          <a:xfrm>
            <a:off x="4191120" y="4278240"/>
            <a:ext cx="28951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latin typeface="Courier New"/>
                <a:ea typeface="MS PGothic"/>
              </a:rPr>
              <a:t> CFG for S1</a:t>
            </a:r>
            <a:endParaRPr lang="en-US" sz="2400" b="0" strike="noStrike" spc="-1">
              <a:latin typeface="Arial"/>
            </a:endParaRPr>
          </a:p>
        </p:txBody>
      </p:sp>
      <p:sp>
        <p:nvSpPr>
          <p:cNvPr id="291" name="CustomShape 8"/>
          <p:cNvSpPr/>
          <p:nvPr/>
        </p:nvSpPr>
        <p:spPr>
          <a:xfrm flipH="1">
            <a:off x="5770440" y="3124080"/>
            <a:ext cx="934560" cy="12139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2" name="CustomShape 9"/>
          <p:cNvSpPr/>
          <p:nvPr/>
        </p:nvSpPr>
        <p:spPr>
          <a:xfrm>
            <a:off x="7391520" y="3124080"/>
            <a:ext cx="1106280" cy="12031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3" name="CustomShape 10"/>
          <p:cNvSpPr/>
          <p:nvPr/>
        </p:nvSpPr>
        <p:spPr>
          <a:xfrm flipH="1">
            <a:off x="7162920" y="4789440"/>
            <a:ext cx="1258560" cy="13060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4" name="CustomShape 11"/>
          <p:cNvSpPr/>
          <p:nvPr/>
        </p:nvSpPr>
        <p:spPr>
          <a:xfrm>
            <a:off x="6324480" y="2362320"/>
            <a:ext cx="1371240" cy="91404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400" b="1" strike="noStrike" spc="-1">
                <a:solidFill>
                  <a:srgbClr val="000000"/>
                </a:solidFill>
                <a:latin typeface="Courier New"/>
              </a:rPr>
              <a:t>b</a:t>
            </a:r>
            <a:endParaRPr lang="en-US" sz="2400" b="0" strike="noStrike" spc="-1">
              <a:latin typeface="Arial"/>
            </a:endParaRPr>
          </a:p>
        </p:txBody>
      </p:sp>
      <p:sp>
        <p:nvSpPr>
          <p:cNvPr id="295" name="CustomShape 12"/>
          <p:cNvSpPr/>
          <p:nvPr/>
        </p:nvSpPr>
        <p:spPr>
          <a:xfrm>
            <a:off x="5860800" y="3505320"/>
            <a:ext cx="644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True</a:t>
            </a:r>
            <a:endParaRPr lang="en-US" sz="1800" b="0" strike="noStrike" spc="-1">
              <a:latin typeface="Arial"/>
            </a:endParaRPr>
          </a:p>
        </p:txBody>
      </p:sp>
      <p:sp>
        <p:nvSpPr>
          <p:cNvPr id="296" name="CustomShape 13"/>
          <p:cNvSpPr/>
          <p:nvPr/>
        </p:nvSpPr>
        <p:spPr>
          <a:xfrm>
            <a:off x="7771680" y="3505320"/>
            <a:ext cx="693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False</a:t>
            </a:r>
            <a:endParaRPr lang="en-US" sz="1800" b="0" strike="noStrike" spc="-1">
              <a:latin typeface="Arial"/>
            </a:endParaRPr>
          </a:p>
        </p:txBody>
      </p:sp>
      <p:sp>
        <p:nvSpPr>
          <p:cNvPr id="297" name="CustomShape 14"/>
          <p:cNvSpPr/>
          <p:nvPr/>
        </p:nvSpPr>
        <p:spPr>
          <a:xfrm>
            <a:off x="6858000" y="4267080"/>
            <a:ext cx="2285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latin typeface="Courier New"/>
                <a:ea typeface="MS PGothic"/>
              </a:rPr>
              <a:t> CFG for S2</a:t>
            </a:r>
            <a:endParaRPr lang="en-US" sz="24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Aside: Control-flow Graph (CFG)</a:t>
            </a:r>
            <a:endParaRPr lang="en-US" sz="3300" b="0" strike="noStrike" spc="-1">
              <a:solidFill>
                <a:srgbClr val="000000"/>
              </a:solidFill>
              <a:latin typeface="Tahoma"/>
            </a:endParaRPr>
          </a:p>
        </p:txBody>
      </p:sp>
      <p:sp>
        <p:nvSpPr>
          <p:cNvPr id="29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a:solidFill>
                  <a:srgbClr val="000000"/>
                </a:solidFill>
                <a:latin typeface="Calibri"/>
                <a:ea typeface="ＭＳ Ｐゴシック"/>
              </a:rPr>
              <a:t>  </a:t>
            </a: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Loop </a:t>
            </a:r>
            <a:endParaRPr lang="en-US" sz="2100" b="0" strike="noStrike" spc="-1">
              <a:solidFill>
                <a:srgbClr val="000000"/>
              </a:solidFill>
              <a:latin typeface="Calibri"/>
            </a:endParaRPr>
          </a:p>
          <a:p>
            <a:pPr>
              <a:lnSpc>
                <a:spcPct val="100000"/>
              </a:lnSpc>
              <a:spcBef>
                <a:spcPts val="751"/>
              </a:spcBef>
            </a:pPr>
            <a:r>
              <a:rPr lang="en-US" sz="2100" b="1" strike="noStrike" spc="-1">
                <a:solidFill>
                  <a:srgbClr val="000000"/>
                </a:solidFill>
                <a:latin typeface="Courier New"/>
                <a:ea typeface="ＭＳ Ｐゴシック"/>
              </a:rPr>
              <a:t>while (b) S </a:t>
            </a:r>
            <a:r>
              <a:rPr lang="en-US" sz="2100" b="0" strike="noStrike" spc="-1">
                <a:solidFill>
                  <a:srgbClr val="000000"/>
                </a:solidFill>
                <a:latin typeface="Calibri"/>
                <a:ea typeface="ＭＳ Ｐゴシック"/>
              </a:rPr>
              <a:t>  =&gt;</a:t>
            </a:r>
            <a:endParaRPr lang="en-US" sz="2100" b="0" strike="noStrike" spc="-1">
              <a:solidFill>
                <a:srgbClr val="000000"/>
              </a:solidFill>
              <a:latin typeface="Calibri"/>
            </a:endParaRPr>
          </a:p>
        </p:txBody>
      </p:sp>
      <p:sp>
        <p:nvSpPr>
          <p:cNvPr id="30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01" name="TextShape 4"/>
          <p:cNvSpPr txBox="1"/>
          <p:nvPr/>
        </p:nvSpPr>
        <p:spPr>
          <a:xfrm>
            <a:off x="6458040" y="6356520"/>
            <a:ext cx="2057040" cy="364680"/>
          </a:xfrm>
          <a:prstGeom prst="rect">
            <a:avLst/>
          </a:prstGeom>
          <a:noFill/>
          <a:ln>
            <a:noFill/>
          </a:ln>
        </p:spPr>
        <p:txBody>
          <a:bodyPr anchor="ctr"/>
          <a:lstStyle/>
          <a:p>
            <a:pPr algn="r">
              <a:lnSpc>
                <a:spcPct val="100000"/>
              </a:lnSpc>
            </a:pPr>
            <a:fld id="{28E76AE3-1D98-4E02-A0AF-0417AE0D4124}" type="slidenum">
              <a:rPr lang="en-US" sz="1400" b="0" strike="noStrike" spc="-1">
                <a:solidFill>
                  <a:srgbClr val="8B8B8B"/>
                </a:solidFill>
                <a:latin typeface="Tahoma"/>
                <a:ea typeface="MS PGothic"/>
              </a:rPr>
              <a:t>39</a:t>
            </a:fld>
            <a:endParaRPr lang="en-US" sz="1400" b="0" strike="noStrike" spc="-1">
              <a:latin typeface="Times New Roman"/>
            </a:endParaRPr>
          </a:p>
        </p:txBody>
      </p:sp>
      <p:sp>
        <p:nvSpPr>
          <p:cNvPr id="302" name="CustomShape 5"/>
          <p:cNvSpPr/>
          <p:nvPr/>
        </p:nvSpPr>
        <p:spPr>
          <a:xfrm>
            <a:off x="5791320" y="4278240"/>
            <a:ext cx="2285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latin typeface="Courier New"/>
                <a:ea typeface="MS PGothic"/>
              </a:rPr>
              <a:t> CFG for S</a:t>
            </a:r>
            <a:endParaRPr lang="en-US" sz="2400" b="0" strike="noStrike" spc="-1">
              <a:latin typeface="Arial"/>
            </a:endParaRPr>
          </a:p>
        </p:txBody>
      </p:sp>
      <p:sp>
        <p:nvSpPr>
          <p:cNvPr id="303" name="CustomShape 6"/>
          <p:cNvSpPr/>
          <p:nvPr/>
        </p:nvSpPr>
        <p:spPr>
          <a:xfrm>
            <a:off x="7010280" y="3276720"/>
            <a:ext cx="360" cy="91404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04" name="CustomShape 7"/>
          <p:cNvSpPr/>
          <p:nvPr/>
        </p:nvSpPr>
        <p:spPr>
          <a:xfrm>
            <a:off x="6324480" y="2362320"/>
            <a:ext cx="1371240" cy="91404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400" b="1" strike="noStrike" spc="-1">
                <a:solidFill>
                  <a:srgbClr val="000000"/>
                </a:solidFill>
                <a:latin typeface="Courier New"/>
              </a:rPr>
              <a:t>b</a:t>
            </a:r>
            <a:endParaRPr lang="en-US" sz="2400" b="0" strike="noStrike" spc="-1">
              <a:latin typeface="Arial"/>
            </a:endParaRPr>
          </a:p>
        </p:txBody>
      </p:sp>
      <p:sp>
        <p:nvSpPr>
          <p:cNvPr id="305" name="CustomShape 8"/>
          <p:cNvSpPr/>
          <p:nvPr/>
        </p:nvSpPr>
        <p:spPr>
          <a:xfrm>
            <a:off x="5860800" y="3505320"/>
            <a:ext cx="644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True</a:t>
            </a:r>
            <a:endParaRPr lang="en-US" sz="1800" b="0" strike="noStrike" spc="-1">
              <a:latin typeface="Arial"/>
            </a:endParaRPr>
          </a:p>
        </p:txBody>
      </p:sp>
      <p:sp>
        <p:nvSpPr>
          <p:cNvPr id="306" name="CustomShape 9"/>
          <p:cNvSpPr/>
          <p:nvPr/>
        </p:nvSpPr>
        <p:spPr>
          <a:xfrm>
            <a:off x="7543080" y="3505320"/>
            <a:ext cx="693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False</a:t>
            </a:r>
            <a:endParaRPr lang="en-US" sz="1800" b="0" strike="noStrike" spc="-1">
              <a:latin typeface="Arial"/>
            </a:endParaRPr>
          </a:p>
        </p:txBody>
      </p:sp>
      <p:sp>
        <p:nvSpPr>
          <p:cNvPr id="307" name="CustomShape 10"/>
          <p:cNvSpPr/>
          <p:nvPr/>
        </p:nvSpPr>
        <p:spPr>
          <a:xfrm flipH="1">
            <a:off x="7010280" y="2819520"/>
            <a:ext cx="685440" cy="2971440"/>
          </a:xfrm>
          <a:prstGeom prst="curvedConnector4">
            <a:avLst>
              <a:gd name="adj1" fmla="val -91977"/>
              <a:gd name="adj2" fmla="val 99713"/>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08" name="CustomShape 11"/>
          <p:cNvSpPr/>
          <p:nvPr/>
        </p:nvSpPr>
        <p:spPr>
          <a:xfrm rot="10800000" flipH="1">
            <a:off x="5886540" y="2839500"/>
            <a:ext cx="456840" cy="1690200"/>
          </a:xfrm>
          <a:prstGeom prst="curvedConnector4">
            <a:avLst>
              <a:gd name="adj1" fmla="val -50000"/>
              <a:gd name="adj2" fmla="val 99176"/>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Famous Software Bugs</a:t>
            </a:r>
            <a:endParaRPr lang="en-US" sz="3300" b="0" strike="noStrike" spc="-1">
              <a:solidFill>
                <a:srgbClr val="000000"/>
              </a:solidFill>
              <a:latin typeface="Tahoma"/>
            </a:endParaRPr>
          </a:p>
        </p:txBody>
      </p:sp>
      <p:sp>
        <p:nvSpPr>
          <p:cNvPr id="14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Ariane 5 rocket’s first launch in 1996</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The rocket exploded 37 seconds after launch</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Reason: a bug in control software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Cost: over $1 billion</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Therac-25 radiation therapy machine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Excessive radiation killed patients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Reason: software bug linked to a race condition, missed during testing</a:t>
            </a:r>
          </a:p>
          <a:p>
            <a:endParaRPr lang="en-US" sz="1800" b="0" strike="noStrike" spc="-1">
              <a:solidFill>
                <a:srgbClr val="000000"/>
              </a:solidFill>
              <a:latin typeface="Calibri"/>
            </a:endParaRPr>
          </a:p>
          <a:p>
            <a:endParaRPr lang="en-US" sz="1800" b="0" strike="noStrike" spc="-1">
              <a:solidFill>
                <a:srgbClr val="000000"/>
              </a:solidFill>
              <a:latin typeface="Calibri"/>
            </a:endParaRPr>
          </a:p>
        </p:txBody>
      </p:sp>
      <p:sp>
        <p:nvSpPr>
          <p:cNvPr id="14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8" name="TextShape 4"/>
          <p:cNvSpPr txBox="1"/>
          <p:nvPr/>
        </p:nvSpPr>
        <p:spPr>
          <a:xfrm>
            <a:off x="6458040" y="6356520"/>
            <a:ext cx="2057040" cy="364680"/>
          </a:xfrm>
          <a:prstGeom prst="rect">
            <a:avLst/>
          </a:prstGeom>
          <a:noFill/>
          <a:ln>
            <a:noFill/>
          </a:ln>
        </p:spPr>
        <p:txBody>
          <a:bodyPr anchor="ctr"/>
          <a:lstStyle/>
          <a:p>
            <a:pPr algn="r">
              <a:lnSpc>
                <a:spcPct val="100000"/>
              </a:lnSpc>
            </a:pPr>
            <a:fld id="{37D1E202-27EE-45A3-93EE-FC139FD21F7F}" type="slidenum">
              <a:rPr lang="en-US" sz="1400" b="0" strike="noStrike" spc="-1">
                <a:solidFill>
                  <a:srgbClr val="8B8B8B"/>
                </a:solidFill>
                <a:latin typeface="Tahoma"/>
                <a:ea typeface="MS PGothic"/>
              </a:rPr>
              <a:t>4</a:t>
            </a:fld>
            <a:endParaRPr lang="en-US" sz="1400" b="0" strike="noStrike" spc="-1">
              <a:latin typeface="Times New Roman"/>
            </a:endParaRPr>
          </a:p>
        </p:txBody>
      </p:sp>
      <p:pic>
        <p:nvPicPr>
          <p:cNvPr id="149" name="Picture 148"/>
          <p:cNvPicPr/>
          <p:nvPr/>
        </p:nvPicPr>
        <p:blipFill>
          <a:blip r:embed="rId3"/>
          <a:stretch/>
        </p:blipFill>
        <p:spPr>
          <a:xfrm>
            <a:off x="5754240" y="274320"/>
            <a:ext cx="3024000" cy="1512000"/>
          </a:xfrm>
          <a:prstGeom prst="rect">
            <a:avLst/>
          </a:prstGeom>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Aside: Control Flow Graph (CFG)</a:t>
            </a:r>
            <a:endParaRPr lang="en-US" sz="3300" b="0" strike="noStrike" spc="-1">
              <a:solidFill>
                <a:srgbClr val="000000"/>
              </a:solidFill>
              <a:latin typeface="Tahoma"/>
            </a:endParaRPr>
          </a:p>
        </p:txBody>
      </p:sp>
      <p:sp>
        <p:nvSpPr>
          <p:cNvPr id="31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Draw the CFG for the code below:</a:t>
            </a:r>
          </a:p>
        </p:txBody>
      </p:sp>
      <p:sp>
        <p:nvSpPr>
          <p:cNvPr id="311" name="TextShape 3"/>
          <p:cNvSpPr txBox="1"/>
          <p:nvPr/>
        </p:nvSpPr>
        <p:spPr>
          <a:xfrm>
            <a:off x="6458040" y="6356520"/>
            <a:ext cx="2057040" cy="364680"/>
          </a:xfrm>
          <a:prstGeom prst="rect">
            <a:avLst/>
          </a:prstGeom>
          <a:noFill/>
          <a:ln>
            <a:noFill/>
          </a:ln>
        </p:spPr>
        <p:txBody>
          <a:bodyPr anchor="ctr"/>
          <a:lstStyle/>
          <a:p>
            <a:pPr algn="r">
              <a:lnSpc>
                <a:spcPct val="100000"/>
              </a:lnSpc>
            </a:pPr>
            <a:fld id="{2E6C4325-A1DA-4BE3-9351-B80E85B6E284}" type="slidenum">
              <a:rPr lang="en-US" sz="1400" b="0" strike="noStrike" spc="-1">
                <a:solidFill>
                  <a:srgbClr val="8B8B8B"/>
                </a:solidFill>
                <a:latin typeface="Tahoma"/>
                <a:ea typeface="MS PGothic"/>
              </a:rPr>
              <a:t>40</a:t>
            </a:fld>
            <a:endParaRPr lang="en-US" sz="1400" b="0" strike="noStrike" spc="-1">
              <a:latin typeface="Times New Roman"/>
            </a:endParaRPr>
          </a:p>
        </p:txBody>
      </p:sp>
      <p:sp>
        <p:nvSpPr>
          <p:cNvPr id="312" name="CustomShape 4"/>
          <p:cNvSpPr/>
          <p:nvPr/>
        </p:nvSpPr>
        <p:spPr>
          <a:xfrm>
            <a:off x="380880" y="2590920"/>
            <a:ext cx="4571640" cy="390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1" strike="noStrike" spc="-1">
                <a:solidFill>
                  <a:srgbClr val="000000"/>
                </a:solidFill>
                <a:latin typeface="Courier New"/>
                <a:ea typeface="MS PGothic"/>
              </a:rPr>
              <a:t>1 s:= 0;</a:t>
            </a:r>
            <a:br/>
            <a:r>
              <a:rPr lang="en-US" sz="2400" b="1" strike="noStrike" spc="-1">
                <a:solidFill>
                  <a:srgbClr val="000000"/>
                </a:solidFill>
                <a:latin typeface="Courier New"/>
                <a:ea typeface="MS PGothic"/>
              </a:rPr>
              <a:t>2 x:= 0;</a:t>
            </a:r>
            <a:br/>
            <a:r>
              <a:rPr lang="en-US" sz="2400" b="1" strike="noStrike" spc="-1">
                <a:solidFill>
                  <a:srgbClr val="000000"/>
                </a:solidFill>
                <a:latin typeface="Courier New"/>
                <a:ea typeface="MS PGothic"/>
              </a:rPr>
              <a:t>3 while (x&lt;y) {</a:t>
            </a:r>
            <a:br/>
            <a:r>
              <a:rPr lang="en-US" sz="2400" b="1" strike="noStrike" spc="-1">
                <a:solidFill>
                  <a:srgbClr val="000000"/>
                </a:solidFill>
                <a:latin typeface="Courier New"/>
                <a:ea typeface="MS PGothic"/>
              </a:rPr>
              <a:t>4     x:=x+3;</a:t>
            </a:r>
            <a:br/>
            <a:r>
              <a:rPr lang="en-US" sz="2400" b="1" strike="noStrike" spc="-1">
                <a:solidFill>
                  <a:srgbClr val="000000"/>
                </a:solidFill>
                <a:latin typeface="Courier New"/>
                <a:ea typeface="MS PGothic"/>
              </a:rPr>
              <a:t>5     y:=y+2;</a:t>
            </a:r>
            <a:br/>
            <a:r>
              <a:rPr lang="en-US" sz="2400" b="1" strike="noStrike" spc="-1">
                <a:solidFill>
                  <a:srgbClr val="000000"/>
                </a:solidFill>
                <a:latin typeface="Courier New"/>
                <a:ea typeface="MS PGothic"/>
              </a:rPr>
              <a:t>6     if (x+y&lt;10)</a:t>
            </a:r>
            <a:br/>
            <a:r>
              <a:rPr lang="en-US" sz="2400" b="1" strike="noStrike" spc="-1">
                <a:solidFill>
                  <a:srgbClr val="000000"/>
                </a:solidFill>
                <a:latin typeface="Courier New"/>
                <a:ea typeface="MS PGothic"/>
              </a:rPr>
              <a:t>7        s:=s+x+y;</a:t>
            </a:r>
            <a:br/>
            <a:r>
              <a:rPr lang="en-US" sz="2400" b="1" strike="noStrike" spc="-1">
                <a:solidFill>
                  <a:srgbClr val="000000"/>
                </a:solidFill>
                <a:latin typeface="Courier New"/>
                <a:ea typeface="MS PGothic"/>
              </a:rPr>
              <a:t>      else</a:t>
            </a:r>
            <a:br/>
            <a:r>
              <a:rPr lang="en-US" sz="2400" b="1" strike="noStrike" spc="-1">
                <a:solidFill>
                  <a:srgbClr val="000000"/>
                </a:solidFill>
                <a:latin typeface="Courier New"/>
                <a:ea typeface="MS PGothic"/>
              </a:rPr>
              <a:t>8        s:=s+x-y;</a:t>
            </a:r>
            <a:endParaRPr lang="en-US" sz="2400" b="0" strike="noStrike" spc="-1">
              <a:latin typeface="Arial"/>
            </a:endParaRPr>
          </a:p>
          <a:p>
            <a:pPr>
              <a:lnSpc>
                <a:spcPct val="100000"/>
              </a:lnSpc>
              <a:spcBef>
                <a:spcPts val="1199"/>
              </a:spcBef>
            </a:pPr>
            <a:r>
              <a:rPr lang="en-US" sz="2400" b="1" strike="noStrike" spc="-1">
                <a:solidFill>
                  <a:srgbClr val="000000"/>
                </a:solidFill>
                <a:latin typeface="Courier New"/>
                <a:ea typeface="MS PGothic"/>
              </a:rPr>
              <a:t>  }	</a:t>
            </a:r>
            <a:endParaRPr lang="en-US" sz="2400" b="0" strike="noStrike" spc="-1">
              <a:latin typeface="Arial"/>
            </a:endParaRPr>
          </a:p>
        </p:txBody>
      </p:sp>
      <p:sp>
        <p:nvSpPr>
          <p:cNvPr id="313"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395BAC04-BF6D-4EA6-95C1-2696AA91992C}"/>
                  </a:ext>
                </a:extLst>
              </p14:cNvPr>
              <p14:cNvContentPartPr/>
              <p14:nvPr/>
            </p14:nvContentPartPr>
            <p14:xfrm>
              <a:off x="6927565" y="1388838"/>
              <a:ext cx="2160" cy="360"/>
            </p14:xfrm>
          </p:contentPart>
        </mc:Choice>
        <mc:Fallback xmlns="">
          <p:pic>
            <p:nvPicPr>
              <p:cNvPr id="19" name="Ink 18">
                <a:extLst>
                  <a:ext uri="{FF2B5EF4-FFF2-40B4-BE49-F238E27FC236}">
                    <a16:creationId xmlns:a16="http://schemas.microsoft.com/office/drawing/2014/main" id="{395BAC04-BF6D-4EA6-95C1-2696AA91992C}"/>
                  </a:ext>
                </a:extLst>
              </p:cNvPr>
              <p:cNvPicPr/>
              <p:nvPr/>
            </p:nvPicPr>
            <p:blipFill>
              <a:blip r:embed="rId4"/>
              <a:stretch>
                <a:fillRect/>
              </a:stretch>
            </p:blipFill>
            <p:spPr>
              <a:xfrm>
                <a:off x="6918565" y="1380198"/>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0D40E56C-8F59-480A-A503-1EEC77E6B6BE}"/>
                  </a:ext>
                </a:extLst>
              </p14:cNvPr>
              <p14:cNvContentPartPr/>
              <p14:nvPr/>
            </p14:nvContentPartPr>
            <p14:xfrm>
              <a:off x="7403125" y="2116398"/>
              <a:ext cx="45720" cy="18360"/>
            </p14:xfrm>
          </p:contentPart>
        </mc:Choice>
        <mc:Fallback xmlns="">
          <p:pic>
            <p:nvPicPr>
              <p:cNvPr id="24" name="Ink 23">
                <a:extLst>
                  <a:ext uri="{FF2B5EF4-FFF2-40B4-BE49-F238E27FC236}">
                    <a16:creationId xmlns:a16="http://schemas.microsoft.com/office/drawing/2014/main" id="{0D40E56C-8F59-480A-A503-1EEC77E6B6BE}"/>
                  </a:ext>
                </a:extLst>
              </p:cNvPr>
              <p:cNvPicPr/>
              <p:nvPr/>
            </p:nvPicPr>
            <p:blipFill>
              <a:blip r:embed="rId6"/>
              <a:stretch>
                <a:fillRect/>
              </a:stretch>
            </p:blipFill>
            <p:spPr>
              <a:xfrm>
                <a:off x="7394125" y="2107398"/>
                <a:ext cx="63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1" name="Ink 400">
                <a:extLst>
                  <a:ext uri="{FF2B5EF4-FFF2-40B4-BE49-F238E27FC236}">
                    <a16:creationId xmlns:a16="http://schemas.microsoft.com/office/drawing/2014/main" id="{B4996B33-B3D2-4147-A852-BD449774B8B4}"/>
                  </a:ext>
                </a:extLst>
              </p14:cNvPr>
              <p14:cNvContentPartPr/>
              <p14:nvPr/>
            </p14:nvContentPartPr>
            <p14:xfrm>
              <a:off x="7063489" y="3230883"/>
              <a:ext cx="887400" cy="442800"/>
            </p14:xfrm>
          </p:contentPart>
        </mc:Choice>
        <mc:Fallback xmlns="">
          <p:pic>
            <p:nvPicPr>
              <p:cNvPr id="401" name="Ink 400">
                <a:extLst>
                  <a:ext uri="{FF2B5EF4-FFF2-40B4-BE49-F238E27FC236}">
                    <a16:creationId xmlns:a16="http://schemas.microsoft.com/office/drawing/2014/main" id="{B4996B33-B3D2-4147-A852-BD449774B8B4}"/>
                  </a:ext>
                </a:extLst>
              </p:cNvPr>
              <p:cNvPicPr/>
              <p:nvPr/>
            </p:nvPicPr>
            <p:blipFill>
              <a:blip r:embed="rId8"/>
              <a:stretch>
                <a:fillRect/>
              </a:stretch>
            </p:blipFill>
            <p:spPr>
              <a:xfrm>
                <a:off x="7054489" y="3221883"/>
                <a:ext cx="905040" cy="46044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Statement Coverage</a:t>
            </a:r>
            <a:endParaRPr lang="en-US" sz="3300" b="0" strike="noStrike" spc="-1">
              <a:solidFill>
                <a:srgbClr val="000000"/>
              </a:solidFill>
              <a:latin typeface="Tahoma"/>
            </a:endParaRPr>
          </a:p>
        </p:txBody>
      </p:sp>
      <p:sp>
        <p:nvSpPr>
          <p:cNvPr id="31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Traditional target: </a:t>
            </a:r>
            <a:r>
              <a:rPr lang="en-US" sz="2100" b="0" strike="noStrike" spc="-1">
                <a:solidFill>
                  <a:srgbClr val="FF0000"/>
                </a:solidFill>
                <a:latin typeface="Calibri"/>
              </a:rPr>
              <a:t>statement coverage. </a:t>
            </a:r>
            <a:r>
              <a:rPr lang="en-US" sz="2100" b="0" strike="noStrike" spc="-1">
                <a:solidFill>
                  <a:srgbClr val="000000"/>
                </a:solidFill>
                <a:latin typeface="Calibri"/>
              </a:rPr>
              <a:t>Write test suite that covers </a:t>
            </a:r>
            <a:r>
              <a:rPr lang="en-US" sz="2100" b="0" strike="noStrike" spc="-1">
                <a:solidFill>
                  <a:srgbClr val="0000FF"/>
                </a:solidFill>
                <a:latin typeface="Calibri"/>
              </a:rPr>
              <a:t>all statements</a:t>
            </a:r>
            <a:r>
              <a:rPr lang="en-US" sz="2100" b="0" strike="noStrike" spc="-1">
                <a:solidFill>
                  <a:srgbClr val="000000"/>
                </a:solidFill>
                <a:latin typeface="Calibri"/>
              </a:rPr>
              <a:t>, or in other words, </a:t>
            </a:r>
            <a:r>
              <a:rPr lang="en-US" sz="2100" b="0" strike="noStrike" spc="-1">
                <a:solidFill>
                  <a:srgbClr val="FF0000"/>
                </a:solidFill>
                <a:latin typeface="Calibri"/>
              </a:rPr>
              <a:t>all nodes in the CFG</a:t>
            </a:r>
            <a:endParaRPr lang="en-US" sz="2100" b="0" strike="noStrike" spc="-1">
              <a:solidFill>
                <a:srgbClr val="000000"/>
              </a:solidFill>
              <a:latin typeface="Calibri"/>
            </a:endParaRPr>
          </a:p>
          <a:p>
            <a:pPr>
              <a:lnSpc>
                <a:spcPct val="90000"/>
              </a:lnSpc>
              <a:spcBef>
                <a:spcPts val="751"/>
              </a:spcBef>
            </a:pPr>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Motivation: code that has never been executed during testing may contain errors</a:t>
            </a:r>
          </a:p>
          <a:p>
            <a:pPr marL="514440" lvl="1" indent="-171000">
              <a:lnSpc>
                <a:spcPct val="90000"/>
              </a:lnSpc>
              <a:spcBef>
                <a:spcPts val="374"/>
              </a:spcBef>
              <a:buClr>
                <a:srgbClr val="000000"/>
              </a:buClr>
              <a:buFont typeface="Arial"/>
              <a:buChar char="•"/>
            </a:pPr>
            <a:r>
              <a:rPr lang="en-US" sz="1800" b="0" strike="noStrike" spc="-1">
                <a:solidFill>
                  <a:srgbClr val="000000"/>
                </a:solidFill>
                <a:latin typeface="Calibri"/>
              </a:rPr>
              <a:t>Often this is the “low-probability” code</a:t>
            </a:r>
          </a:p>
          <a:p>
            <a:pPr>
              <a:lnSpc>
                <a:spcPct val="90000"/>
              </a:lnSpc>
              <a:spcBef>
                <a:spcPts val="751"/>
              </a:spcBef>
            </a:pPr>
            <a:endParaRPr lang="en-US" sz="1800" b="0" strike="noStrike" spc="-1">
              <a:solidFill>
                <a:srgbClr val="000000"/>
              </a:solidFill>
              <a:latin typeface="Calibri"/>
            </a:endParaRPr>
          </a:p>
        </p:txBody>
      </p:sp>
      <p:sp>
        <p:nvSpPr>
          <p:cNvPr id="31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17" name="TextShape 4"/>
          <p:cNvSpPr txBox="1"/>
          <p:nvPr/>
        </p:nvSpPr>
        <p:spPr>
          <a:xfrm>
            <a:off x="6458040" y="6356520"/>
            <a:ext cx="2057040" cy="364680"/>
          </a:xfrm>
          <a:prstGeom prst="rect">
            <a:avLst/>
          </a:prstGeom>
          <a:noFill/>
          <a:ln>
            <a:noFill/>
          </a:ln>
        </p:spPr>
        <p:txBody>
          <a:bodyPr anchor="ctr"/>
          <a:lstStyle/>
          <a:p>
            <a:pPr algn="r">
              <a:lnSpc>
                <a:spcPct val="100000"/>
              </a:lnSpc>
            </a:pPr>
            <a:fld id="{7AF73BA7-97EA-4A74-9E2F-D551E24F22CC}" type="slidenum">
              <a:rPr lang="en-US" sz="1400" b="0" strike="noStrike" spc="-1">
                <a:solidFill>
                  <a:srgbClr val="8B8B8B"/>
                </a:solidFill>
                <a:latin typeface="Tahoma"/>
                <a:ea typeface="MS PGothic"/>
              </a:rPr>
              <a:t>41</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15">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39"/>
          <p:cNvSpPr/>
          <p:nvPr/>
        </p:nvSpPr>
        <p:spPr>
          <a:xfrm>
            <a:off x="6858000" y="32004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a:solidFill>
                  <a:srgbClr val="000000"/>
                </a:solidFill>
                <a:latin typeface="Tahoma"/>
                <a:ea typeface="ＭＳ Ｐゴシック"/>
              </a:rPr>
              <a:t>T</a:t>
            </a:r>
            <a:endParaRPr lang="en-US" sz="1800" b="0" strike="noStrike" spc="-1">
              <a:latin typeface="Arial"/>
            </a:endParaRPr>
          </a:p>
        </p:txBody>
      </p:sp>
      <p:sp>
        <p:nvSpPr>
          <p:cNvPr id="318" name="TextShape 1"/>
          <p:cNvSpPr txBox="1"/>
          <p:nvPr/>
        </p:nvSpPr>
        <p:spPr>
          <a:xfrm>
            <a:off x="380880" y="1752480"/>
            <a:ext cx="4800240" cy="45716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Suppose that we write and execute two test cases</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Test case #1: follows path 1-2-7 (e.g., we never take the loop)</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Test case #2: 1-2-3-4-6-2-3-4-6-2-7 (loop twice, and both times take the true branch)</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Problems?</a:t>
            </a:r>
          </a:p>
        </p:txBody>
      </p:sp>
      <p:grpSp>
        <p:nvGrpSpPr>
          <p:cNvPr id="319" name="Group 2"/>
          <p:cNvGrpSpPr/>
          <p:nvPr/>
        </p:nvGrpSpPr>
        <p:grpSpPr>
          <a:xfrm>
            <a:off x="6629400" y="2057400"/>
            <a:ext cx="456840" cy="456840"/>
            <a:chOff x="6629400" y="2057400"/>
            <a:chExt cx="456840" cy="456840"/>
          </a:xfrm>
        </p:grpSpPr>
        <p:sp>
          <p:nvSpPr>
            <p:cNvPr id="320" name="CustomShape 3"/>
            <p:cNvSpPr/>
            <p:nvPr/>
          </p:nvSpPr>
          <p:spPr>
            <a:xfrm>
              <a:off x="6629400" y="213372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21" name="CustomShape 4"/>
            <p:cNvSpPr/>
            <p:nvPr/>
          </p:nvSpPr>
          <p:spPr>
            <a:xfrm>
              <a:off x="6705720" y="20574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Tahoma"/>
                  <a:ea typeface="ＭＳ Ｐゴシック"/>
                </a:rPr>
                <a:t>1</a:t>
              </a:r>
              <a:endParaRPr lang="en-US" sz="1800" b="0" strike="noStrike" spc="-1">
                <a:latin typeface="Arial"/>
              </a:endParaRPr>
            </a:p>
          </p:txBody>
        </p:sp>
      </p:grpSp>
      <p:sp>
        <p:nvSpPr>
          <p:cNvPr id="322" name="CustomShape 5"/>
          <p:cNvSpPr/>
          <p:nvPr/>
        </p:nvSpPr>
        <p:spPr>
          <a:xfrm>
            <a:off x="6705720" y="28195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Tahoma"/>
                <a:ea typeface="ＭＳ Ｐゴシック"/>
              </a:rPr>
              <a:t>2</a:t>
            </a:r>
            <a:endParaRPr lang="en-US" sz="1800" b="0" strike="noStrike" spc="-1">
              <a:latin typeface="Arial"/>
            </a:endParaRPr>
          </a:p>
        </p:txBody>
      </p:sp>
      <p:grpSp>
        <p:nvGrpSpPr>
          <p:cNvPr id="326" name="Group 9"/>
          <p:cNvGrpSpPr/>
          <p:nvPr/>
        </p:nvGrpSpPr>
        <p:grpSpPr>
          <a:xfrm>
            <a:off x="6019920" y="4495680"/>
            <a:ext cx="456840" cy="456840"/>
            <a:chOff x="6019920" y="4495680"/>
            <a:chExt cx="456840" cy="456840"/>
          </a:xfrm>
        </p:grpSpPr>
        <p:sp>
          <p:nvSpPr>
            <p:cNvPr id="327" name="CustomShape 10"/>
            <p:cNvSpPr/>
            <p:nvPr/>
          </p:nvSpPr>
          <p:spPr>
            <a:xfrm>
              <a:off x="6019920" y="457200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28" name="CustomShape 11"/>
            <p:cNvSpPr/>
            <p:nvPr/>
          </p:nvSpPr>
          <p:spPr>
            <a:xfrm>
              <a:off x="6095880" y="449568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4</a:t>
              </a:r>
              <a:endParaRPr lang="en-US" sz="1800" b="0" strike="noStrike" spc="-1" dirty="0">
                <a:latin typeface="Arial"/>
              </a:endParaRPr>
            </a:p>
          </p:txBody>
        </p:sp>
      </p:grpSp>
      <p:grpSp>
        <p:nvGrpSpPr>
          <p:cNvPr id="329" name="Group 12"/>
          <p:cNvGrpSpPr/>
          <p:nvPr/>
        </p:nvGrpSpPr>
        <p:grpSpPr>
          <a:xfrm>
            <a:off x="7238880" y="4572000"/>
            <a:ext cx="456840" cy="456840"/>
            <a:chOff x="7238880" y="4572000"/>
            <a:chExt cx="456840" cy="456840"/>
          </a:xfrm>
        </p:grpSpPr>
        <p:sp>
          <p:nvSpPr>
            <p:cNvPr id="330" name="CustomShape 13"/>
            <p:cNvSpPr/>
            <p:nvPr/>
          </p:nvSpPr>
          <p:spPr>
            <a:xfrm>
              <a:off x="7238880" y="464832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31" name="CustomShape 14"/>
            <p:cNvSpPr/>
            <p:nvPr/>
          </p:nvSpPr>
          <p:spPr>
            <a:xfrm>
              <a:off x="7315200" y="45720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5</a:t>
              </a:r>
              <a:endParaRPr lang="en-US" sz="1800" b="0" strike="noStrike" spc="-1" dirty="0">
                <a:latin typeface="Arial"/>
              </a:endParaRPr>
            </a:p>
          </p:txBody>
        </p:sp>
      </p:grpSp>
      <p:grpSp>
        <p:nvGrpSpPr>
          <p:cNvPr id="332" name="Group 15"/>
          <p:cNvGrpSpPr/>
          <p:nvPr/>
        </p:nvGrpSpPr>
        <p:grpSpPr>
          <a:xfrm>
            <a:off x="6629400" y="4952880"/>
            <a:ext cx="456840" cy="456840"/>
            <a:chOff x="6629400" y="4952880"/>
            <a:chExt cx="456840" cy="456840"/>
          </a:xfrm>
        </p:grpSpPr>
        <p:sp>
          <p:nvSpPr>
            <p:cNvPr id="333" name="CustomShape 16"/>
            <p:cNvSpPr/>
            <p:nvPr/>
          </p:nvSpPr>
          <p:spPr>
            <a:xfrm>
              <a:off x="6629400" y="502920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34" name="CustomShape 17"/>
            <p:cNvSpPr/>
            <p:nvPr/>
          </p:nvSpPr>
          <p:spPr>
            <a:xfrm>
              <a:off x="6705720" y="495288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6</a:t>
              </a:r>
              <a:endParaRPr lang="en-US" sz="1800" b="0" strike="noStrike" spc="-1" dirty="0">
                <a:latin typeface="Arial"/>
              </a:endParaRPr>
            </a:p>
          </p:txBody>
        </p:sp>
      </p:grpSp>
      <p:sp>
        <p:nvSpPr>
          <p:cNvPr id="338" name="Line 21"/>
          <p:cNvSpPr/>
          <p:nvPr/>
        </p:nvSpPr>
        <p:spPr>
          <a:xfrm>
            <a:off x="6858000" y="2514600"/>
            <a:ext cx="360" cy="3045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1" name="Line 24"/>
          <p:cNvSpPr/>
          <p:nvPr/>
        </p:nvSpPr>
        <p:spPr>
          <a:xfrm>
            <a:off x="6858000" y="3346821"/>
            <a:ext cx="360" cy="767979"/>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2" name="Line 25"/>
          <p:cNvSpPr/>
          <p:nvPr/>
        </p:nvSpPr>
        <p:spPr>
          <a:xfrm flipH="1">
            <a:off x="6248160" y="4419360"/>
            <a:ext cx="381240" cy="15264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3" name="Line 26"/>
          <p:cNvSpPr/>
          <p:nvPr/>
        </p:nvSpPr>
        <p:spPr>
          <a:xfrm>
            <a:off x="7086600" y="4419360"/>
            <a:ext cx="380880" cy="22860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4" name="Line 27"/>
          <p:cNvSpPr/>
          <p:nvPr/>
        </p:nvSpPr>
        <p:spPr>
          <a:xfrm>
            <a:off x="6248160" y="4952880"/>
            <a:ext cx="381240" cy="22860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5" name="Line 28"/>
          <p:cNvSpPr/>
          <p:nvPr/>
        </p:nvSpPr>
        <p:spPr>
          <a:xfrm flipH="1">
            <a:off x="7086600" y="5029200"/>
            <a:ext cx="380880" cy="15228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9" name="CustomShape 32"/>
          <p:cNvSpPr/>
          <p:nvPr/>
        </p:nvSpPr>
        <p:spPr>
          <a:xfrm>
            <a:off x="6172200" y="39625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a:solidFill>
                  <a:srgbClr val="000000"/>
                </a:solidFill>
                <a:latin typeface="Tahoma"/>
                <a:ea typeface="ＭＳ Ｐゴシック"/>
              </a:rPr>
              <a:t>T</a:t>
            </a:r>
            <a:endParaRPr lang="en-US" sz="1800" b="0" strike="noStrike" spc="-1">
              <a:latin typeface="Arial"/>
            </a:endParaRPr>
          </a:p>
        </p:txBody>
      </p:sp>
      <p:sp>
        <p:nvSpPr>
          <p:cNvPr id="350" name="CustomShape 33"/>
          <p:cNvSpPr/>
          <p:nvPr/>
        </p:nvSpPr>
        <p:spPr>
          <a:xfrm>
            <a:off x="7162920" y="39625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a:solidFill>
                  <a:srgbClr val="000000"/>
                </a:solidFill>
                <a:latin typeface="Tahoma"/>
                <a:ea typeface="ＭＳ Ｐゴシック"/>
              </a:rPr>
              <a:t>F</a:t>
            </a:r>
            <a:endParaRPr lang="en-US" sz="1800" b="0" strike="noStrike" spc="-1">
              <a:latin typeface="Arial"/>
            </a:endParaRPr>
          </a:p>
        </p:txBody>
      </p:sp>
      <p:sp>
        <p:nvSpPr>
          <p:cNvPr id="351" name="CustomShape 34"/>
          <p:cNvSpPr/>
          <p:nvPr/>
        </p:nvSpPr>
        <p:spPr>
          <a:xfrm>
            <a:off x="1066680" y="228600"/>
            <a:ext cx="779256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4000" b="0" strike="noStrike" spc="-1">
                <a:solidFill>
                  <a:srgbClr val="44546A"/>
                </a:solidFill>
                <a:latin typeface="Arial"/>
                <a:ea typeface="MS PGothic"/>
              </a:rPr>
              <a:t>Example</a:t>
            </a:r>
            <a:endParaRPr lang="en-US" sz="4000" b="0" strike="noStrike" spc="-1">
              <a:latin typeface="Arial"/>
            </a:endParaRPr>
          </a:p>
        </p:txBody>
      </p:sp>
      <p:sp>
        <p:nvSpPr>
          <p:cNvPr id="352" name="CustomShape 35"/>
          <p:cNvSpPr/>
          <p:nvPr/>
        </p:nvSpPr>
        <p:spPr>
          <a:xfrm>
            <a:off x="6629400" y="2819520"/>
            <a:ext cx="456840" cy="53316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p:txBody>
      </p:sp>
      <p:sp>
        <p:nvSpPr>
          <p:cNvPr id="353" name="CustomShape 36"/>
          <p:cNvSpPr/>
          <p:nvPr/>
        </p:nvSpPr>
        <p:spPr>
          <a:xfrm>
            <a:off x="6705720" y="41148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3</a:t>
            </a:r>
            <a:endParaRPr lang="en-US" sz="1800" b="0" strike="noStrike" spc="-1" dirty="0">
              <a:latin typeface="Arial"/>
            </a:endParaRPr>
          </a:p>
        </p:txBody>
      </p:sp>
      <p:sp>
        <p:nvSpPr>
          <p:cNvPr id="354" name="CustomShape 37"/>
          <p:cNvSpPr/>
          <p:nvPr/>
        </p:nvSpPr>
        <p:spPr>
          <a:xfrm>
            <a:off x="6629400" y="4038480"/>
            <a:ext cx="456840" cy="53316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p:txBody>
      </p:sp>
      <p:sp>
        <p:nvSpPr>
          <p:cNvPr id="355" name="CustomShape 38"/>
          <p:cNvSpPr/>
          <p:nvPr/>
        </p:nvSpPr>
        <p:spPr>
          <a:xfrm>
            <a:off x="7296300" y="28438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dirty="0">
                <a:solidFill>
                  <a:srgbClr val="000000"/>
                </a:solidFill>
                <a:latin typeface="Tahoma"/>
                <a:ea typeface="ＭＳ Ｐゴシック"/>
              </a:rPr>
              <a:t>F</a:t>
            </a:r>
            <a:endParaRPr lang="en-US" sz="1800" b="0" strike="noStrike" spc="-1" dirty="0">
              <a:latin typeface="Arial"/>
            </a:endParaRPr>
          </a:p>
        </p:txBody>
      </p:sp>
      <p:sp>
        <p:nvSpPr>
          <p:cNvPr id="357" name="TextShape 40"/>
          <p:cNvSpPr txBox="1"/>
          <p:nvPr/>
        </p:nvSpPr>
        <p:spPr>
          <a:xfrm>
            <a:off x="3029040" y="6356520"/>
            <a:ext cx="3085920" cy="364680"/>
          </a:xfrm>
          <a:prstGeom prst="rect">
            <a:avLst/>
          </a:prstGeom>
          <a:noFill/>
          <a:ln>
            <a:noFill/>
          </a:ln>
        </p:spPr>
        <p:txBody>
          <a:bodyPr anchor="ctr"/>
          <a:lstStyle/>
          <a:p>
            <a:pPr algn="ctr">
              <a:lnSpc>
                <a:spcPct val="100000"/>
              </a:lnSpc>
            </a:pPr>
            <a:r>
              <a:rPr lang="en-US" sz="900" spc="-1" dirty="0">
                <a:solidFill>
                  <a:srgbClr val="8B8B8B"/>
                </a:solidFill>
                <a:latin typeface="Tahoma"/>
                <a:ea typeface="MS PGothic"/>
              </a:rPr>
              <a:t>CSCI 2600 Spring 2021</a:t>
            </a:r>
            <a:endParaRPr lang="en-US" sz="900" spc="-1" dirty="0">
              <a:latin typeface="Times New Roman"/>
            </a:endParaRPr>
          </a:p>
        </p:txBody>
      </p:sp>
      <p:sp>
        <p:nvSpPr>
          <p:cNvPr id="358" name="TextShape 41"/>
          <p:cNvSpPr txBox="1"/>
          <p:nvPr/>
        </p:nvSpPr>
        <p:spPr>
          <a:xfrm>
            <a:off x="6458040" y="6356520"/>
            <a:ext cx="2057040" cy="364680"/>
          </a:xfrm>
          <a:prstGeom prst="rect">
            <a:avLst/>
          </a:prstGeom>
          <a:noFill/>
          <a:ln>
            <a:noFill/>
          </a:ln>
        </p:spPr>
        <p:txBody>
          <a:bodyPr anchor="ctr"/>
          <a:lstStyle/>
          <a:p>
            <a:pPr algn="r">
              <a:lnSpc>
                <a:spcPct val="100000"/>
              </a:lnSpc>
            </a:pPr>
            <a:fld id="{58588D7B-FDD4-4F68-A4F6-79D6F3490A65}" type="slidenum">
              <a:rPr lang="en-US" sz="900" b="0" strike="noStrike" spc="-1">
                <a:solidFill>
                  <a:srgbClr val="8B8B8B"/>
                </a:solidFill>
                <a:latin typeface="Tahoma"/>
                <a:ea typeface="MS PGothic"/>
              </a:rPr>
              <a:t>42</a:t>
            </a:fld>
            <a:endParaRPr lang="en-US" sz="900" b="0" strike="noStrike" spc="-1">
              <a:latin typeface="Times New Roman"/>
            </a:endParaRPr>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33CA4678-2CD4-4258-A409-4ED65B9AB59A}"/>
                  </a:ext>
                </a:extLst>
              </p14:cNvPr>
              <p14:cNvContentPartPr/>
              <p14:nvPr/>
            </p14:nvContentPartPr>
            <p14:xfrm>
              <a:off x="5645580" y="3037779"/>
              <a:ext cx="2811600" cy="2762657"/>
            </p14:xfrm>
          </p:contentPart>
        </mc:Choice>
        <mc:Fallback xmlns="">
          <p:pic>
            <p:nvPicPr>
              <p:cNvPr id="23" name="Ink 22">
                <a:extLst>
                  <a:ext uri="{FF2B5EF4-FFF2-40B4-BE49-F238E27FC236}">
                    <a16:creationId xmlns:a16="http://schemas.microsoft.com/office/drawing/2014/main" id="{33CA4678-2CD4-4258-A409-4ED65B9AB59A}"/>
                  </a:ext>
                </a:extLst>
              </p:cNvPr>
              <p:cNvPicPr/>
              <p:nvPr/>
            </p:nvPicPr>
            <p:blipFill>
              <a:blip r:embed="rId4"/>
              <a:stretch>
                <a:fillRect/>
              </a:stretch>
            </p:blipFill>
            <p:spPr>
              <a:xfrm>
                <a:off x="5635139" y="3027339"/>
                <a:ext cx="2831763" cy="2783177"/>
              </a:xfrm>
              <a:prstGeom prst="rect">
                <a:avLst/>
              </a:prstGeom>
            </p:spPr>
          </p:pic>
        </mc:Fallback>
      </mc:AlternateContent>
      <p:grpSp>
        <p:nvGrpSpPr>
          <p:cNvPr id="42" name="Group 18"/>
          <p:cNvGrpSpPr/>
          <p:nvPr/>
        </p:nvGrpSpPr>
        <p:grpSpPr>
          <a:xfrm>
            <a:off x="6629400" y="5557111"/>
            <a:ext cx="456840" cy="456480"/>
            <a:chOff x="6629400" y="4957792"/>
            <a:chExt cx="456840" cy="456480"/>
          </a:xfrm>
        </p:grpSpPr>
        <p:sp>
          <p:nvSpPr>
            <p:cNvPr id="43" name="CustomShape 19"/>
            <p:cNvSpPr/>
            <p:nvPr/>
          </p:nvSpPr>
          <p:spPr>
            <a:xfrm>
              <a:off x="6629400" y="5033752"/>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44" name="CustomShape 20"/>
            <p:cNvSpPr/>
            <p:nvPr/>
          </p:nvSpPr>
          <p:spPr>
            <a:xfrm>
              <a:off x="6705720" y="4957792"/>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latin typeface="Arial"/>
                </a:rPr>
                <a:t>7</a:t>
              </a:r>
            </a:p>
          </p:txBody>
        </p:sp>
      </p:grpSp>
    </p:spTree>
    <p:extLst>
      <p:ext uri="{BB962C8B-B14F-4D97-AF65-F5344CB8AC3E}">
        <p14:creationId xmlns:p14="http://schemas.microsoft.com/office/powerpoint/2010/main" val="311775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a:t>
            </a:r>
            <a:endParaRPr lang="en-US" sz="3300" b="0" strike="noStrike" spc="-1">
              <a:solidFill>
                <a:srgbClr val="000000"/>
              </a:solidFill>
              <a:latin typeface="Tahoma"/>
            </a:endParaRPr>
          </a:p>
        </p:txBody>
      </p:sp>
      <p:sp>
        <p:nvSpPr>
          <p:cNvPr id="372" name="TextShape 2"/>
          <p:cNvSpPr txBox="1"/>
          <p:nvPr/>
        </p:nvSpPr>
        <p:spPr>
          <a:xfrm>
            <a:off x="380880" y="1752480"/>
            <a:ext cx="5257440" cy="45716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We need to cover the </a:t>
            </a:r>
            <a:r>
              <a:rPr lang="en-US" sz="2100" b="0" strike="noStrike" spc="-1" dirty="0">
                <a:solidFill>
                  <a:srgbClr val="FF0000"/>
                </a:solidFill>
                <a:latin typeface="Calibri"/>
              </a:rPr>
              <a:t>red</a:t>
            </a:r>
            <a:r>
              <a:rPr lang="en-US" sz="2100" b="0" strike="noStrike" spc="-1" dirty="0">
                <a:solidFill>
                  <a:srgbClr val="000000"/>
                </a:solidFill>
                <a:latin typeface="Calibri"/>
              </a:rPr>
              <a:t> branch edges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Test case #1: follows path 1-2-7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Test case #2: 1-2-3-4-6-2-3-4-6-2-7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What is % branch coverage?</a:t>
            </a:r>
          </a:p>
        </p:txBody>
      </p:sp>
      <p:grpSp>
        <p:nvGrpSpPr>
          <p:cNvPr id="373" name="Group 3"/>
          <p:cNvGrpSpPr/>
          <p:nvPr/>
        </p:nvGrpSpPr>
        <p:grpSpPr>
          <a:xfrm>
            <a:off x="6629400" y="2057400"/>
            <a:ext cx="456840" cy="456840"/>
            <a:chOff x="6629400" y="2057400"/>
            <a:chExt cx="456840" cy="456840"/>
          </a:xfrm>
        </p:grpSpPr>
        <p:sp>
          <p:nvSpPr>
            <p:cNvPr id="374" name="CustomShape 4"/>
            <p:cNvSpPr/>
            <p:nvPr/>
          </p:nvSpPr>
          <p:spPr>
            <a:xfrm>
              <a:off x="6629400" y="213372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75" name="CustomShape 5"/>
            <p:cNvSpPr/>
            <p:nvPr/>
          </p:nvSpPr>
          <p:spPr>
            <a:xfrm>
              <a:off x="6705720" y="20574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Tahoma"/>
                  <a:ea typeface="ＭＳ Ｐゴシック"/>
                </a:rPr>
                <a:t>1</a:t>
              </a:r>
              <a:endParaRPr lang="en-US" sz="1800" b="0" strike="noStrike" spc="-1">
                <a:latin typeface="Arial"/>
              </a:endParaRPr>
            </a:p>
          </p:txBody>
        </p:sp>
      </p:grpSp>
      <p:grpSp>
        <p:nvGrpSpPr>
          <p:cNvPr id="379" name="Group 9"/>
          <p:cNvGrpSpPr/>
          <p:nvPr/>
        </p:nvGrpSpPr>
        <p:grpSpPr>
          <a:xfrm>
            <a:off x="6019920" y="4495680"/>
            <a:ext cx="456840" cy="456840"/>
            <a:chOff x="6019920" y="4495680"/>
            <a:chExt cx="456840" cy="456840"/>
          </a:xfrm>
        </p:grpSpPr>
        <p:sp>
          <p:nvSpPr>
            <p:cNvPr id="380" name="CustomShape 10"/>
            <p:cNvSpPr/>
            <p:nvPr/>
          </p:nvSpPr>
          <p:spPr>
            <a:xfrm>
              <a:off x="6019920" y="457200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81" name="CustomShape 11"/>
            <p:cNvSpPr/>
            <p:nvPr/>
          </p:nvSpPr>
          <p:spPr>
            <a:xfrm>
              <a:off x="6095880" y="449568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4</a:t>
              </a:r>
              <a:endParaRPr lang="en-US" sz="1800" b="0" strike="noStrike" spc="-1" dirty="0">
                <a:latin typeface="Arial"/>
              </a:endParaRPr>
            </a:p>
          </p:txBody>
        </p:sp>
      </p:grpSp>
      <p:grpSp>
        <p:nvGrpSpPr>
          <p:cNvPr id="382" name="Group 12"/>
          <p:cNvGrpSpPr/>
          <p:nvPr/>
        </p:nvGrpSpPr>
        <p:grpSpPr>
          <a:xfrm>
            <a:off x="7238880" y="4572000"/>
            <a:ext cx="456840" cy="456840"/>
            <a:chOff x="7238880" y="4572000"/>
            <a:chExt cx="456840" cy="456840"/>
          </a:xfrm>
        </p:grpSpPr>
        <p:sp>
          <p:nvSpPr>
            <p:cNvPr id="383" name="CustomShape 13"/>
            <p:cNvSpPr/>
            <p:nvPr/>
          </p:nvSpPr>
          <p:spPr>
            <a:xfrm>
              <a:off x="7238880" y="464832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84" name="CustomShape 14"/>
            <p:cNvSpPr/>
            <p:nvPr/>
          </p:nvSpPr>
          <p:spPr>
            <a:xfrm>
              <a:off x="7315200" y="457200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5</a:t>
              </a:r>
              <a:endParaRPr lang="en-US" sz="1800" b="0" strike="noStrike" spc="-1" dirty="0">
                <a:latin typeface="Arial"/>
              </a:endParaRPr>
            </a:p>
          </p:txBody>
        </p:sp>
      </p:grpSp>
      <p:grpSp>
        <p:nvGrpSpPr>
          <p:cNvPr id="385" name="Group 15"/>
          <p:cNvGrpSpPr/>
          <p:nvPr/>
        </p:nvGrpSpPr>
        <p:grpSpPr>
          <a:xfrm>
            <a:off x="6629400" y="4952880"/>
            <a:ext cx="456840" cy="456840"/>
            <a:chOff x="6629400" y="4952880"/>
            <a:chExt cx="456840" cy="456840"/>
          </a:xfrm>
        </p:grpSpPr>
        <p:sp>
          <p:nvSpPr>
            <p:cNvPr id="386" name="CustomShape 16"/>
            <p:cNvSpPr/>
            <p:nvPr/>
          </p:nvSpPr>
          <p:spPr>
            <a:xfrm>
              <a:off x="6629400" y="5029200"/>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387" name="CustomShape 17"/>
            <p:cNvSpPr/>
            <p:nvPr/>
          </p:nvSpPr>
          <p:spPr>
            <a:xfrm>
              <a:off x="6705720" y="495288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6</a:t>
              </a:r>
              <a:endParaRPr lang="en-US" sz="1800" b="0" strike="noStrike" spc="-1" dirty="0">
                <a:latin typeface="Arial"/>
              </a:endParaRPr>
            </a:p>
          </p:txBody>
        </p:sp>
      </p:grpSp>
      <p:sp>
        <p:nvSpPr>
          <p:cNvPr id="391" name="Line 21"/>
          <p:cNvSpPr/>
          <p:nvPr/>
        </p:nvSpPr>
        <p:spPr>
          <a:xfrm>
            <a:off x="6858000" y="2514600"/>
            <a:ext cx="360" cy="3045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93" name="Line 23"/>
          <p:cNvSpPr/>
          <p:nvPr/>
        </p:nvSpPr>
        <p:spPr>
          <a:xfrm>
            <a:off x="6858000" y="3200400"/>
            <a:ext cx="0" cy="94644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95" name="Line 25"/>
          <p:cNvSpPr/>
          <p:nvPr/>
        </p:nvSpPr>
        <p:spPr>
          <a:xfrm flipH="1">
            <a:off x="6248160" y="4419360"/>
            <a:ext cx="381240" cy="15264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96" name="Line 26"/>
          <p:cNvSpPr/>
          <p:nvPr/>
        </p:nvSpPr>
        <p:spPr>
          <a:xfrm>
            <a:off x="7086600" y="4419360"/>
            <a:ext cx="380880" cy="228600"/>
          </a:xfrm>
          <a:prstGeom prst="line">
            <a:avLst/>
          </a:prstGeom>
          <a:ln w="9360">
            <a:solidFill>
              <a:srgbClr val="FF0000"/>
            </a:solidFill>
            <a:round/>
            <a:tailEnd type="triangle" w="med" len="med"/>
          </a:ln>
        </p:spPr>
        <p:style>
          <a:lnRef idx="0">
            <a:scrgbClr r="0" g="0" b="0"/>
          </a:lnRef>
          <a:fillRef idx="0">
            <a:scrgbClr r="0" g="0" b="0"/>
          </a:fillRef>
          <a:effectRef idx="0">
            <a:scrgbClr r="0" g="0" b="0"/>
          </a:effectRef>
          <a:fontRef idx="minor"/>
        </p:style>
      </p:sp>
      <p:sp>
        <p:nvSpPr>
          <p:cNvPr id="397" name="Line 27"/>
          <p:cNvSpPr/>
          <p:nvPr/>
        </p:nvSpPr>
        <p:spPr>
          <a:xfrm>
            <a:off x="6248160" y="4952880"/>
            <a:ext cx="381240" cy="22860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98" name="Line 28"/>
          <p:cNvSpPr/>
          <p:nvPr/>
        </p:nvSpPr>
        <p:spPr>
          <a:xfrm flipH="1">
            <a:off x="7086600" y="5029200"/>
            <a:ext cx="380880" cy="15228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402" name="CustomShape 32"/>
          <p:cNvSpPr/>
          <p:nvPr/>
        </p:nvSpPr>
        <p:spPr>
          <a:xfrm>
            <a:off x="6172200" y="39625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a:solidFill>
                  <a:srgbClr val="000000"/>
                </a:solidFill>
                <a:latin typeface="Tahoma"/>
                <a:ea typeface="ＭＳ Ｐゴシック"/>
              </a:rPr>
              <a:t>T</a:t>
            </a:r>
            <a:endParaRPr lang="en-US" sz="1800" b="0" strike="noStrike" spc="-1">
              <a:latin typeface="Arial"/>
            </a:endParaRPr>
          </a:p>
        </p:txBody>
      </p:sp>
      <p:sp>
        <p:nvSpPr>
          <p:cNvPr id="403" name="CustomShape 33"/>
          <p:cNvSpPr/>
          <p:nvPr/>
        </p:nvSpPr>
        <p:spPr>
          <a:xfrm>
            <a:off x="7162920" y="39625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a:solidFill>
                  <a:srgbClr val="000000"/>
                </a:solidFill>
                <a:latin typeface="Tahoma"/>
                <a:ea typeface="ＭＳ Ｐゴシック"/>
              </a:rPr>
              <a:t>F</a:t>
            </a:r>
            <a:endParaRPr lang="en-US" sz="1800" b="0" strike="noStrike" spc="-1">
              <a:latin typeface="Arial"/>
            </a:endParaRPr>
          </a:p>
        </p:txBody>
      </p:sp>
      <p:sp>
        <p:nvSpPr>
          <p:cNvPr id="404" name="CustomShape 34"/>
          <p:cNvSpPr/>
          <p:nvPr/>
        </p:nvSpPr>
        <p:spPr>
          <a:xfrm>
            <a:off x="6551100" y="3212474"/>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dirty="0">
                <a:solidFill>
                  <a:srgbClr val="000000"/>
                </a:solidFill>
                <a:latin typeface="Tahoma"/>
                <a:ea typeface="ＭＳ Ｐゴシック"/>
              </a:rPr>
              <a:t>T</a:t>
            </a:r>
            <a:endParaRPr lang="en-US" sz="1800" b="0" strike="noStrike" spc="-1" dirty="0">
              <a:latin typeface="Arial"/>
            </a:endParaRPr>
          </a:p>
        </p:txBody>
      </p:sp>
      <p:sp>
        <p:nvSpPr>
          <p:cNvPr id="405" name="CustomShape 35"/>
          <p:cNvSpPr/>
          <p:nvPr/>
        </p:nvSpPr>
        <p:spPr>
          <a:xfrm>
            <a:off x="7157520" y="2798209"/>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1" strike="noStrike" spc="-1" dirty="0">
                <a:solidFill>
                  <a:srgbClr val="000000"/>
                </a:solidFill>
                <a:latin typeface="Tahoma"/>
                <a:ea typeface="ＭＳ Ｐゴシック"/>
              </a:rPr>
              <a:t>F</a:t>
            </a:r>
            <a:endParaRPr lang="en-US" sz="1800" b="0" strike="noStrike" spc="-1" dirty="0">
              <a:latin typeface="Arial"/>
            </a:endParaRPr>
          </a:p>
        </p:txBody>
      </p:sp>
      <p:sp>
        <p:nvSpPr>
          <p:cNvPr id="406" name="CustomShape 36"/>
          <p:cNvSpPr/>
          <p:nvPr/>
        </p:nvSpPr>
        <p:spPr>
          <a:xfrm>
            <a:off x="6629400" y="2743200"/>
            <a:ext cx="456840" cy="53316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p:txBody>
      </p:sp>
      <p:sp>
        <p:nvSpPr>
          <p:cNvPr id="407" name="CustomShape 37"/>
          <p:cNvSpPr/>
          <p:nvPr/>
        </p:nvSpPr>
        <p:spPr>
          <a:xfrm>
            <a:off x="6708960" y="281952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2</a:t>
            </a:r>
            <a:endParaRPr lang="en-US" sz="1800" b="0" strike="noStrike" spc="-1">
              <a:latin typeface="Arial"/>
            </a:endParaRPr>
          </a:p>
        </p:txBody>
      </p:sp>
      <p:sp>
        <p:nvSpPr>
          <p:cNvPr id="408" name="CustomShape 38"/>
          <p:cNvSpPr/>
          <p:nvPr/>
        </p:nvSpPr>
        <p:spPr>
          <a:xfrm>
            <a:off x="6629400" y="4114800"/>
            <a:ext cx="456840" cy="533160"/>
          </a:xfrm>
          <a:prstGeom prst="diamond">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p:txBody>
      </p:sp>
      <p:sp>
        <p:nvSpPr>
          <p:cNvPr id="409" name="CustomShape 39"/>
          <p:cNvSpPr/>
          <p:nvPr/>
        </p:nvSpPr>
        <p:spPr>
          <a:xfrm>
            <a:off x="6701400" y="420228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3</a:t>
            </a:r>
            <a:endParaRPr lang="en-US" sz="1800" b="0" strike="noStrike" spc="-1" dirty="0">
              <a:latin typeface="Arial"/>
            </a:endParaRPr>
          </a:p>
        </p:txBody>
      </p:sp>
      <p:sp>
        <p:nvSpPr>
          <p:cNvPr id="410" name="TextShape 40"/>
          <p:cNvSpPr txBox="1"/>
          <p:nvPr/>
        </p:nvSpPr>
        <p:spPr>
          <a:xfrm>
            <a:off x="3029040" y="6356520"/>
            <a:ext cx="3085920" cy="364680"/>
          </a:xfrm>
          <a:prstGeom prst="rect">
            <a:avLst/>
          </a:prstGeom>
          <a:noFill/>
          <a:ln>
            <a:noFill/>
          </a:ln>
        </p:spPr>
        <p:txBody>
          <a:bodyPr anchor="ctr"/>
          <a:lstStyle/>
          <a:p>
            <a:pPr algn="ctr">
              <a:lnSpc>
                <a:spcPct val="100000"/>
              </a:lnSpc>
            </a:pPr>
            <a:r>
              <a:rPr lang="en-US" sz="900" spc="-1" dirty="0">
                <a:solidFill>
                  <a:srgbClr val="8B8B8B"/>
                </a:solidFill>
                <a:latin typeface="Tahoma"/>
                <a:ea typeface="MS PGothic"/>
              </a:rPr>
              <a:t>CSCI 2600 Spring 2021</a:t>
            </a:r>
            <a:endParaRPr lang="en-US" sz="900" spc="-1" dirty="0">
              <a:latin typeface="Times New Roman"/>
            </a:endParaRPr>
          </a:p>
        </p:txBody>
      </p:sp>
      <p:sp>
        <p:nvSpPr>
          <p:cNvPr id="411" name="TextShape 41"/>
          <p:cNvSpPr txBox="1"/>
          <p:nvPr/>
        </p:nvSpPr>
        <p:spPr>
          <a:xfrm>
            <a:off x="6458040" y="6356520"/>
            <a:ext cx="2057040" cy="364680"/>
          </a:xfrm>
          <a:prstGeom prst="rect">
            <a:avLst/>
          </a:prstGeom>
          <a:noFill/>
          <a:ln>
            <a:noFill/>
          </a:ln>
        </p:spPr>
        <p:txBody>
          <a:bodyPr anchor="ctr"/>
          <a:lstStyle/>
          <a:p>
            <a:pPr algn="r">
              <a:lnSpc>
                <a:spcPct val="100000"/>
              </a:lnSpc>
            </a:pPr>
            <a:fld id="{E6636DB0-0AD5-4FEF-A16C-336F17504201}" type="slidenum">
              <a:rPr lang="en-US" sz="900" b="0" strike="noStrike" spc="-1">
                <a:solidFill>
                  <a:srgbClr val="8B8B8B"/>
                </a:solidFill>
                <a:latin typeface="Tahoma"/>
                <a:ea typeface="MS PGothic"/>
              </a:rPr>
              <a:t>43</a:t>
            </a:fld>
            <a:endParaRPr lang="en-US" sz="900" b="0" strike="noStrike" spc="-1">
              <a:latin typeface="Times New Roman"/>
            </a:endParaRPr>
          </a:p>
        </p:txBody>
      </p:sp>
      <p:grpSp>
        <p:nvGrpSpPr>
          <p:cNvPr id="42" name="Group 18"/>
          <p:cNvGrpSpPr/>
          <p:nvPr/>
        </p:nvGrpSpPr>
        <p:grpSpPr>
          <a:xfrm>
            <a:off x="6629400" y="5550048"/>
            <a:ext cx="456840" cy="456480"/>
            <a:chOff x="6629400" y="4950729"/>
            <a:chExt cx="456840" cy="456480"/>
          </a:xfrm>
        </p:grpSpPr>
        <p:sp>
          <p:nvSpPr>
            <p:cNvPr id="43" name="CustomShape 19"/>
            <p:cNvSpPr/>
            <p:nvPr/>
          </p:nvSpPr>
          <p:spPr>
            <a:xfrm>
              <a:off x="6629400" y="5026689"/>
              <a:ext cx="456840" cy="380520"/>
            </a:xfrm>
            <a:prstGeom prst="ellipse">
              <a:avLst/>
            </a:prstGeom>
            <a:noFill/>
            <a:ln w="9360">
              <a:solidFill>
                <a:srgbClr val="000000"/>
              </a:solidFill>
              <a:round/>
            </a:ln>
          </p:spPr>
          <p:style>
            <a:lnRef idx="0">
              <a:scrgbClr r="0" g="0" b="0"/>
            </a:lnRef>
            <a:fillRef idx="0">
              <a:scrgbClr r="0" g="0" b="0"/>
            </a:fillRef>
            <a:effectRef idx="0">
              <a:scrgbClr r="0" g="0" b="0"/>
            </a:effectRef>
            <a:fontRef idx="minor"/>
          </p:style>
        </p:sp>
        <p:sp>
          <p:nvSpPr>
            <p:cNvPr id="44" name="CustomShape 20"/>
            <p:cNvSpPr/>
            <p:nvPr/>
          </p:nvSpPr>
          <p:spPr>
            <a:xfrm>
              <a:off x="6705720" y="4950729"/>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Tahoma"/>
                  <a:ea typeface="ＭＳ Ｐゴシック"/>
                </a:rPr>
                <a:t>7</a:t>
              </a:r>
              <a:endParaRPr lang="en-US" sz="1800" b="0" strike="noStrike" spc="-1" dirty="0">
                <a:latin typeface="Arial"/>
              </a:endParaRPr>
            </a:p>
          </p:txBody>
        </p:sp>
      </p:grpSp>
      <p:cxnSp>
        <p:nvCxnSpPr>
          <p:cNvPr id="7" name="Curved Connector 6"/>
          <p:cNvCxnSpPr>
            <a:stCxn id="406" idx="3"/>
            <a:endCxn id="44" idx="3"/>
          </p:cNvCxnSpPr>
          <p:nvPr/>
        </p:nvCxnSpPr>
        <p:spPr>
          <a:xfrm>
            <a:off x="7086240" y="3009780"/>
            <a:ext cx="12700" cy="2722608"/>
          </a:xfrm>
          <a:prstGeom prst="curvedConnector3">
            <a:avLst>
              <a:gd name="adj1" fmla="val 876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386" idx="4"/>
            <a:endCxn id="407" idx="0"/>
          </p:cNvCxnSpPr>
          <p:nvPr/>
        </p:nvCxnSpPr>
        <p:spPr>
          <a:xfrm rot="5400000" flipH="1" flipV="1">
            <a:off x="5564790" y="4112550"/>
            <a:ext cx="2590200" cy="4140"/>
          </a:xfrm>
          <a:prstGeom prst="curvedConnector5">
            <a:avLst>
              <a:gd name="adj1" fmla="val -8826"/>
              <a:gd name="adj2" fmla="val -29821739"/>
              <a:gd name="adj3" fmla="val 1088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17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Branch Coverage</a:t>
            </a:r>
            <a:endParaRPr lang="en-US" sz="3300" b="0" strike="noStrike" spc="-1">
              <a:solidFill>
                <a:srgbClr val="000000"/>
              </a:solidFill>
              <a:latin typeface="Tahoma"/>
            </a:endParaRPr>
          </a:p>
        </p:txBody>
      </p:sp>
      <p:sp>
        <p:nvSpPr>
          <p:cNvPr id="36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Target: write test cases that cover all </a:t>
            </a:r>
            <a:r>
              <a:rPr lang="en-US" sz="2100" b="0" strike="noStrike" spc="-1" dirty="0">
                <a:solidFill>
                  <a:srgbClr val="FF0000"/>
                </a:solidFill>
                <a:latin typeface="Calibri"/>
              </a:rPr>
              <a:t>branch edges</a:t>
            </a:r>
            <a:r>
              <a:rPr lang="en-US" sz="2100" b="0" strike="noStrike" spc="-1" dirty="0">
                <a:solidFill>
                  <a:srgbClr val="000000"/>
                </a:solidFill>
                <a:latin typeface="Calibri"/>
              </a:rPr>
              <a:t> at predicate nodes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True and false branch edges of each if-then-else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two branch edges corresponding to the condition of a loop</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All alternatives in a </a:t>
            </a:r>
            <a:r>
              <a:rPr lang="en-US" sz="1800" b="0" strike="noStrike" spc="-1" dirty="0">
                <a:solidFill>
                  <a:srgbClr val="000000"/>
                </a:solidFill>
                <a:latin typeface="Courier" pitchFamily="2" charset="0"/>
              </a:rPr>
              <a:t>switch</a:t>
            </a:r>
            <a:r>
              <a:rPr lang="en-US" sz="1800" b="0" strike="noStrike" spc="-1" dirty="0">
                <a:solidFill>
                  <a:srgbClr val="000000"/>
                </a:solidFill>
                <a:latin typeface="Calibri"/>
              </a:rPr>
              <a:t> statement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modern languages, branch coverage </a:t>
            </a:r>
            <a:r>
              <a:rPr lang="en-US" sz="2100" b="0" u="sng" strike="noStrike" spc="-1" dirty="0">
                <a:solidFill>
                  <a:srgbClr val="000000"/>
                </a:solidFill>
                <a:uFillTx/>
                <a:latin typeface="Calibri"/>
              </a:rPr>
              <a:t>implies</a:t>
            </a:r>
            <a:r>
              <a:rPr lang="en-US" sz="2100" b="0" strike="noStrike" spc="-1" dirty="0">
                <a:solidFill>
                  <a:srgbClr val="000000"/>
                </a:solidFill>
                <a:latin typeface="Calibri"/>
              </a:rPr>
              <a:t> statement coverage</a:t>
            </a:r>
          </a:p>
        </p:txBody>
      </p:sp>
      <p:sp>
        <p:nvSpPr>
          <p:cNvPr id="36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62" name="TextShape 4"/>
          <p:cNvSpPr txBox="1"/>
          <p:nvPr/>
        </p:nvSpPr>
        <p:spPr>
          <a:xfrm>
            <a:off x="6458040" y="6356520"/>
            <a:ext cx="2057040" cy="364680"/>
          </a:xfrm>
          <a:prstGeom prst="rect">
            <a:avLst/>
          </a:prstGeom>
          <a:noFill/>
          <a:ln>
            <a:noFill/>
          </a:ln>
        </p:spPr>
        <p:txBody>
          <a:bodyPr anchor="ctr"/>
          <a:lstStyle/>
          <a:p>
            <a:pPr algn="r">
              <a:lnSpc>
                <a:spcPct val="100000"/>
              </a:lnSpc>
            </a:pPr>
            <a:fld id="{6061CE34-E1D8-4CF0-B481-D0B853B878BC}" type="slidenum">
              <a:rPr lang="en-US" sz="1400" b="0" strike="noStrike" spc="-1">
                <a:solidFill>
                  <a:srgbClr val="8B8B8B"/>
                </a:solidFill>
                <a:latin typeface="Tahoma"/>
                <a:ea typeface="MS PGothic"/>
              </a:rPr>
              <a:t>44</a:t>
            </a:fld>
            <a:endParaRPr lang="en-US" sz="14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Branch Coverage</a:t>
            </a:r>
            <a:endParaRPr lang="en-US" sz="3300" b="0" strike="noStrike" spc="-1">
              <a:solidFill>
                <a:srgbClr val="000000"/>
              </a:solidFill>
              <a:latin typeface="Tahoma"/>
            </a:endParaRPr>
          </a:p>
        </p:txBody>
      </p:sp>
      <p:sp>
        <p:nvSpPr>
          <p:cNvPr id="36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Motivation for branch coverage: experience shows that many errors occur in “decision making” (i.e., branching). Plus, it implies statement coverage</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Statement coverage does not imply branch coverage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I.e., a suite that achieves 100% statement coverage does not necessarily achieve 100% branch coverage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Can you think of an example?</a:t>
            </a:r>
          </a:p>
          <a:p>
            <a:pPr>
              <a:lnSpc>
                <a:spcPct val="90000"/>
              </a:lnSpc>
              <a:spcBef>
                <a:spcPts val="751"/>
              </a:spcBef>
            </a:pPr>
            <a:endParaRPr lang="en-US" sz="1800" b="0" strike="noStrike" spc="-1">
              <a:solidFill>
                <a:srgbClr val="000000"/>
              </a:solidFill>
              <a:latin typeface="Calibri"/>
            </a:endParaRPr>
          </a:p>
        </p:txBody>
      </p:sp>
      <p:sp>
        <p:nvSpPr>
          <p:cNvPr id="365" name="TextShape 3"/>
          <p:cNvSpPr txBox="1"/>
          <p:nvPr/>
        </p:nvSpPr>
        <p:spPr>
          <a:xfrm>
            <a:off x="6458040" y="6356520"/>
            <a:ext cx="2057040" cy="364680"/>
          </a:xfrm>
          <a:prstGeom prst="rect">
            <a:avLst/>
          </a:prstGeom>
          <a:noFill/>
          <a:ln>
            <a:noFill/>
          </a:ln>
        </p:spPr>
        <p:txBody>
          <a:bodyPr anchor="ctr"/>
          <a:lstStyle/>
          <a:p>
            <a:pPr algn="r">
              <a:lnSpc>
                <a:spcPct val="100000"/>
              </a:lnSpc>
            </a:pPr>
            <a:fld id="{2CD96840-FCB7-4F10-9937-789D5408952D}" type="slidenum">
              <a:rPr lang="en-US" sz="1400" b="0" strike="noStrike" spc="-1">
                <a:solidFill>
                  <a:srgbClr val="8B8B8B"/>
                </a:solidFill>
                <a:latin typeface="Tahoma"/>
                <a:ea typeface="MS PGothic"/>
              </a:rPr>
              <a:t>45</a:t>
            </a:fld>
            <a:endParaRPr lang="en-US" sz="1400" b="0" strike="noStrike" spc="-1">
              <a:latin typeface="Times New Roman"/>
            </a:endParaRPr>
          </a:p>
        </p:txBody>
      </p:sp>
      <p:sp>
        <p:nvSpPr>
          <p:cNvPr id="36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a:t>
            </a:r>
            <a:endParaRPr lang="en-US" sz="3300" b="0" strike="noStrike" spc="-1">
              <a:solidFill>
                <a:srgbClr val="000000"/>
              </a:solidFill>
              <a:latin typeface="Tahoma"/>
            </a:endParaRPr>
          </a:p>
        </p:txBody>
      </p:sp>
      <p:sp>
        <p:nvSpPr>
          <p:cNvPr id="368" name="TextShape 2"/>
          <p:cNvSpPr txBox="1"/>
          <p:nvPr/>
        </p:nvSpPr>
        <p:spPr>
          <a:xfrm>
            <a:off x="628560" y="1825560"/>
            <a:ext cx="7886520" cy="4350960"/>
          </a:xfrm>
          <a:prstGeom prst="rect">
            <a:avLst/>
          </a:prstGeom>
          <a:noFill/>
          <a:ln>
            <a:noFill/>
          </a:ln>
        </p:spPr>
        <p:txBody>
          <a:bodyPr/>
          <a:lstStyle/>
          <a:p>
            <a:pPr>
              <a:lnSpc>
                <a:spcPct val="70000"/>
              </a:lnSpc>
              <a:spcBef>
                <a:spcPts val="751"/>
              </a:spcBef>
            </a:pPr>
            <a:r>
              <a:rPr lang="en-US" sz="2800" b="1" strike="noStrike" spc="-1" dirty="0">
                <a:solidFill>
                  <a:srgbClr val="000000"/>
                </a:solidFill>
                <a:latin typeface="Courier New"/>
              </a:rPr>
              <a:t>static int min(int a, int b) {</a:t>
            </a:r>
            <a:endParaRPr lang="en-US" sz="2800" b="0" strike="noStrike" spc="-1" dirty="0">
              <a:solidFill>
                <a:srgbClr val="000000"/>
              </a:solidFill>
              <a:latin typeface="Calibri"/>
            </a:endParaRPr>
          </a:p>
          <a:p>
            <a:pPr>
              <a:lnSpc>
                <a:spcPct val="70000"/>
              </a:lnSpc>
              <a:spcBef>
                <a:spcPts val="751"/>
              </a:spcBef>
            </a:pPr>
            <a:r>
              <a:rPr lang="en-US" sz="2800" b="1" strike="noStrike" spc="-1" dirty="0">
                <a:solidFill>
                  <a:srgbClr val="000000"/>
                </a:solidFill>
                <a:latin typeface="Courier New"/>
              </a:rPr>
              <a:t>	int r = a;</a:t>
            </a:r>
            <a:endParaRPr lang="en-US" sz="2800" b="0" strike="noStrike" spc="-1" dirty="0">
              <a:solidFill>
                <a:srgbClr val="000000"/>
              </a:solidFill>
              <a:latin typeface="Calibri"/>
            </a:endParaRPr>
          </a:p>
          <a:p>
            <a:pPr>
              <a:lnSpc>
                <a:spcPct val="70000"/>
              </a:lnSpc>
              <a:spcBef>
                <a:spcPts val="751"/>
              </a:spcBef>
            </a:pPr>
            <a:r>
              <a:rPr lang="en-US" sz="2800" b="1" strike="noStrike" spc="-1" dirty="0">
                <a:solidFill>
                  <a:srgbClr val="000000"/>
                </a:solidFill>
                <a:latin typeface="Courier New"/>
              </a:rPr>
              <a:t>	if (a &lt;= b)</a:t>
            </a:r>
            <a:endParaRPr lang="en-US" sz="2800" b="0" strike="noStrike" spc="-1" dirty="0">
              <a:solidFill>
                <a:srgbClr val="000000"/>
              </a:solidFill>
              <a:latin typeface="Calibri"/>
            </a:endParaRPr>
          </a:p>
          <a:p>
            <a:pPr>
              <a:lnSpc>
                <a:spcPct val="70000"/>
              </a:lnSpc>
              <a:spcBef>
                <a:spcPts val="751"/>
              </a:spcBef>
            </a:pPr>
            <a:r>
              <a:rPr lang="en-US" sz="2800" b="1" strike="noStrike" spc="-1" dirty="0">
                <a:solidFill>
                  <a:srgbClr val="000000"/>
                </a:solidFill>
                <a:latin typeface="Courier New"/>
              </a:rPr>
              <a:t>       r = a;</a:t>
            </a:r>
            <a:endParaRPr lang="en-US" sz="2800" b="0" strike="noStrike" spc="-1" dirty="0">
              <a:solidFill>
                <a:srgbClr val="000000"/>
              </a:solidFill>
              <a:latin typeface="Calibri"/>
            </a:endParaRPr>
          </a:p>
          <a:p>
            <a:pPr>
              <a:lnSpc>
                <a:spcPct val="70000"/>
              </a:lnSpc>
              <a:spcBef>
                <a:spcPts val="751"/>
              </a:spcBef>
            </a:pPr>
            <a:r>
              <a:rPr lang="en-US" sz="2800" b="1" strike="noStrike" spc="-1" dirty="0">
                <a:solidFill>
                  <a:srgbClr val="000000"/>
                </a:solidFill>
                <a:latin typeface="Courier New"/>
              </a:rPr>
              <a:t>	return r;</a:t>
            </a:r>
            <a:endParaRPr lang="en-US" sz="2800" b="0" strike="noStrike" spc="-1" dirty="0">
              <a:solidFill>
                <a:srgbClr val="000000"/>
              </a:solidFill>
              <a:latin typeface="Calibri"/>
            </a:endParaRPr>
          </a:p>
          <a:p>
            <a:pPr>
              <a:lnSpc>
                <a:spcPct val="70000"/>
              </a:lnSpc>
              <a:spcBef>
                <a:spcPts val="751"/>
              </a:spcBef>
            </a:pP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a:lnSpc>
                <a:spcPct val="70000"/>
              </a:lnSpc>
              <a:spcBef>
                <a:spcPts val="751"/>
              </a:spcBef>
            </a:pPr>
            <a:endParaRPr lang="en-US" sz="2800" b="0" strike="noStrike" spc="-1" dirty="0">
              <a:solidFill>
                <a:srgbClr val="000000"/>
              </a:solidFill>
              <a:latin typeface="Calibri"/>
            </a:endParaRPr>
          </a:p>
          <a:p>
            <a:pPr>
              <a:lnSpc>
                <a:spcPct val="100000"/>
              </a:lnSpc>
              <a:spcBef>
                <a:spcPts val="751"/>
              </a:spcBef>
              <a:buClr>
                <a:srgbClr val="000000"/>
              </a:buClr>
              <a:buFont typeface="Arial"/>
              <a:buChar char="•"/>
            </a:pPr>
            <a:r>
              <a:rPr lang="en-US" sz="2100" b="0" strike="noStrike" spc="-1" dirty="0">
                <a:solidFill>
                  <a:srgbClr val="000000"/>
                </a:solidFill>
                <a:latin typeface="Calibri"/>
              </a:rPr>
              <a:t>Let’s test with </a:t>
            </a:r>
            <a:r>
              <a:rPr lang="en-US" sz="2100" b="1" strike="noStrike" spc="-1" dirty="0">
                <a:solidFill>
                  <a:srgbClr val="000000"/>
                </a:solidFill>
                <a:latin typeface="Courier New"/>
              </a:rPr>
              <a:t>min(1,2)</a:t>
            </a:r>
            <a:r>
              <a:rPr lang="en-US" sz="2100" b="0" strike="noStrike" spc="-1" dirty="0">
                <a:solidFill>
                  <a:srgbClr val="000000"/>
                </a:solidFill>
                <a:latin typeface="Calibri"/>
              </a:rPr>
              <a:t> </a:t>
            </a:r>
          </a:p>
          <a:p>
            <a:pPr>
              <a:lnSpc>
                <a:spcPct val="100000"/>
              </a:lnSpc>
              <a:spcBef>
                <a:spcPts val="751"/>
              </a:spcBef>
              <a:buClr>
                <a:srgbClr val="000000"/>
              </a:buClr>
              <a:buFont typeface="Arial"/>
              <a:buChar char="•"/>
            </a:pPr>
            <a:r>
              <a:rPr lang="en-US" sz="2100" b="0" strike="noStrike" spc="-1" dirty="0">
                <a:solidFill>
                  <a:srgbClr val="000000"/>
                </a:solidFill>
                <a:latin typeface="Calibri"/>
              </a:rPr>
              <a:t>What is the statement coverage?</a:t>
            </a:r>
          </a:p>
          <a:p>
            <a:pPr>
              <a:lnSpc>
                <a:spcPct val="100000"/>
              </a:lnSpc>
              <a:spcBef>
                <a:spcPts val="751"/>
              </a:spcBef>
              <a:buClr>
                <a:srgbClr val="000000"/>
              </a:buClr>
              <a:buFont typeface="Arial"/>
              <a:buChar char="•"/>
            </a:pPr>
            <a:r>
              <a:rPr lang="en-US" sz="2100" b="0" strike="noStrike" spc="-1" dirty="0">
                <a:solidFill>
                  <a:srgbClr val="000000"/>
                </a:solidFill>
                <a:latin typeface="Calibri"/>
              </a:rPr>
              <a:t>What is the branch coverage? </a:t>
            </a:r>
          </a:p>
          <a:p>
            <a:pPr>
              <a:lnSpc>
                <a:spcPct val="100000"/>
              </a:lnSpc>
              <a:spcBef>
                <a:spcPts val="751"/>
              </a:spcBef>
              <a:buClr>
                <a:srgbClr val="000000"/>
              </a:buClr>
              <a:buFont typeface="Arial"/>
              <a:buChar char="•"/>
            </a:pPr>
            <a:r>
              <a:rPr lang="en-US" sz="2100" spc="-1" dirty="0">
                <a:solidFill>
                  <a:srgbClr val="000000"/>
                </a:solidFill>
                <a:latin typeface="Calibri"/>
              </a:rPr>
              <a:t>What happens with min(2,1)?</a:t>
            </a:r>
            <a:endParaRPr lang="en-US" sz="2100" b="0" strike="noStrike" spc="-1" dirty="0">
              <a:solidFill>
                <a:srgbClr val="000000"/>
              </a:solidFill>
              <a:latin typeface="Calibri"/>
            </a:endParaRPr>
          </a:p>
          <a:p>
            <a:pPr>
              <a:lnSpc>
                <a:spcPct val="70000"/>
              </a:lnSpc>
              <a:spcBef>
                <a:spcPts val="751"/>
              </a:spcBef>
            </a:pPr>
            <a:r>
              <a:rPr lang="en-US" sz="2400" b="0" strike="noStrike" spc="-1" dirty="0">
                <a:solidFill>
                  <a:srgbClr val="000000"/>
                </a:solidFill>
                <a:latin typeface="Calibri"/>
              </a:rPr>
              <a:t>	</a:t>
            </a:r>
          </a:p>
          <a:p>
            <a:pPr>
              <a:lnSpc>
                <a:spcPct val="100000"/>
              </a:lnSpc>
              <a:spcBef>
                <a:spcPts val="751"/>
              </a:spcBef>
            </a:pPr>
            <a:endParaRPr lang="en-US" sz="2400" b="0" strike="noStrike" spc="-1" dirty="0">
              <a:solidFill>
                <a:srgbClr val="000000"/>
              </a:solidFill>
              <a:latin typeface="Calibri"/>
            </a:endParaRPr>
          </a:p>
        </p:txBody>
      </p:sp>
      <p:sp>
        <p:nvSpPr>
          <p:cNvPr id="36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70" name="TextShape 4"/>
          <p:cNvSpPr txBox="1"/>
          <p:nvPr/>
        </p:nvSpPr>
        <p:spPr>
          <a:xfrm>
            <a:off x="6458040" y="6356520"/>
            <a:ext cx="2057040" cy="364680"/>
          </a:xfrm>
          <a:prstGeom prst="rect">
            <a:avLst/>
          </a:prstGeom>
          <a:noFill/>
          <a:ln>
            <a:noFill/>
          </a:ln>
        </p:spPr>
        <p:txBody>
          <a:bodyPr anchor="ctr"/>
          <a:lstStyle/>
          <a:p>
            <a:pPr algn="r">
              <a:lnSpc>
                <a:spcPct val="100000"/>
              </a:lnSpc>
            </a:pPr>
            <a:fld id="{F443B2B7-E0F5-4247-AD36-70068EAF8781}" type="slidenum">
              <a:rPr lang="en-US" sz="1400" b="0" strike="noStrike" spc="-1">
                <a:solidFill>
                  <a:srgbClr val="8B8B8B"/>
                </a:solidFill>
                <a:latin typeface="Tahoma"/>
                <a:ea typeface="MS PGothic"/>
              </a:rPr>
              <a:t>46</a:t>
            </a:fld>
            <a:endParaRPr lang="en-US" sz="14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Code Coverage in Eclipse</a:t>
            </a:r>
            <a:endParaRPr lang="en-US" sz="3300" b="0" strike="noStrike" spc="-1">
              <a:solidFill>
                <a:srgbClr val="000000"/>
              </a:solidFill>
              <a:latin typeface="Tahoma"/>
            </a:endParaRPr>
          </a:p>
        </p:txBody>
      </p:sp>
      <p:pic>
        <p:nvPicPr>
          <p:cNvPr id="413" name="Content Placeholder 7"/>
          <p:cNvPicPr/>
          <p:nvPr/>
        </p:nvPicPr>
        <p:blipFill>
          <a:blip r:embed="rId3"/>
          <a:stretch/>
        </p:blipFill>
        <p:spPr>
          <a:xfrm>
            <a:off x="1094040" y="1825560"/>
            <a:ext cx="6955200" cy="4350960"/>
          </a:xfrm>
          <a:prstGeom prst="rect">
            <a:avLst/>
          </a:prstGeom>
          <a:ln>
            <a:noFill/>
          </a:ln>
        </p:spPr>
      </p:pic>
      <p:sp>
        <p:nvSpPr>
          <p:cNvPr id="414"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15" name="TextShape 3"/>
          <p:cNvSpPr txBox="1"/>
          <p:nvPr/>
        </p:nvSpPr>
        <p:spPr>
          <a:xfrm>
            <a:off x="6458040" y="6356520"/>
            <a:ext cx="2057040" cy="364680"/>
          </a:xfrm>
          <a:prstGeom prst="rect">
            <a:avLst/>
          </a:prstGeom>
          <a:noFill/>
          <a:ln>
            <a:noFill/>
          </a:ln>
        </p:spPr>
        <p:txBody>
          <a:bodyPr anchor="ctr"/>
          <a:lstStyle/>
          <a:p>
            <a:pPr algn="r">
              <a:lnSpc>
                <a:spcPct val="100000"/>
              </a:lnSpc>
            </a:pPr>
            <a:fld id="{4B7653C6-69A6-4172-95C9-D58BED4FBDAB}" type="slidenum">
              <a:rPr lang="en-US" sz="1400" b="0" strike="noStrike" spc="-1">
                <a:solidFill>
                  <a:srgbClr val="8B8B8B"/>
                </a:solidFill>
                <a:latin typeface="Tahoma"/>
                <a:ea typeface="MS PGothic"/>
              </a:rPr>
              <a:t>47</a:t>
            </a:fld>
            <a:endParaRPr lang="en-US" sz="14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Other White Box Heuristics</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19" name="TextShape 2"/>
          <p:cNvSpPr txBox="1"/>
          <p:nvPr/>
        </p:nvSpPr>
        <p:spPr>
          <a:xfrm>
            <a:off x="628560" y="1825560"/>
            <a:ext cx="7886520" cy="4350960"/>
          </a:xfrm>
          <a:prstGeom prst="rect">
            <a:avLst/>
          </a:prstGeom>
          <a:noFill/>
          <a:ln>
            <a:noFill/>
          </a:ln>
        </p:spPr>
        <p:txBody>
          <a:bodyPr>
            <a:normAutofit lnSpcReduction="10000"/>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lang="en-US" sz="2800" spc="-1" dirty="0">
                <a:solidFill>
                  <a:srgbClr val="000000"/>
                </a:solidFill>
                <a:latin typeface="Calibri"/>
                <a:ea typeface="DejaVu Sans"/>
                <a:cs typeface="DejaVu Sans"/>
              </a:rPr>
              <a:t>E</a:t>
            </a:r>
            <a:r>
              <a:rPr kumimoji="0" lang="en-US" sz="2800" b="0" i="0" u="none" strike="noStrike" kern="1200" cap="none" spc="-1" normalizeH="0" baseline="0" noProof="0" dirty="0" err="1">
                <a:ln>
                  <a:noFill/>
                </a:ln>
                <a:solidFill>
                  <a:srgbClr val="000000"/>
                </a:solidFill>
                <a:effectLst/>
                <a:uLnTx/>
                <a:uFillTx/>
                <a:latin typeface="Calibri"/>
                <a:ea typeface="DejaVu Sans"/>
                <a:cs typeface="DejaVu Sans"/>
              </a:rPr>
              <a:t>quivalence</a:t>
            </a:r>
            <a:r>
              <a:rPr kumimoji="0" lang="en-US" sz="2800" b="0" i="0" u="none" strike="noStrike" kern="1200" cap="none" spc="-1" normalizeH="0" baseline="0" noProof="0" dirty="0">
                <a:ln>
                  <a:noFill/>
                </a:ln>
                <a:solidFill>
                  <a:srgbClr val="000000"/>
                </a:solidFill>
                <a:effectLst/>
                <a:uLnTx/>
                <a:uFillTx/>
                <a:latin typeface="Calibri"/>
                <a:ea typeface="DejaVu Sans"/>
                <a:cs typeface="DejaVu Sans"/>
              </a:rPr>
              <a:t> partitioning and boundary value analysis</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800" b="0" i="0" u="none" strike="noStrike" kern="1200" cap="none" spc="-1" normalizeH="0" baseline="0" noProof="0" dirty="0">
                <a:ln>
                  <a:noFill/>
                </a:ln>
                <a:solidFill>
                  <a:srgbClr val="000000"/>
                </a:solidFill>
                <a:effectLst/>
                <a:uLnTx/>
                <a:uFillTx/>
                <a:latin typeface="Calibri"/>
                <a:ea typeface="DejaVu Sans"/>
                <a:cs typeface="DejaVu Sans"/>
              </a:rPr>
              <a:t>Loop testing</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Skip loop</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loop once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loop twice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loop with typical value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loop with max number of iterations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with boundary values near loop exit condition</a:t>
            </a: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 </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800" b="0" i="0" u="none" strike="noStrike" kern="1200" cap="none" spc="-1" normalizeH="0" baseline="0" noProof="0" dirty="0">
                <a:ln>
                  <a:noFill/>
                </a:ln>
                <a:solidFill>
                  <a:srgbClr val="000000"/>
                </a:solidFill>
                <a:effectLst/>
                <a:uLnTx/>
                <a:uFillTx/>
                <a:latin typeface="Calibri"/>
                <a:ea typeface="DejaVu Sans"/>
                <a:cs typeface="DejaVu Sans"/>
              </a:rPr>
              <a:t>Branch testing</a:t>
            </a:r>
            <a:r>
              <a:rPr kumimoji="0" lang="en-US" sz="2100" b="0" i="0" u="none" strike="noStrike" kern="1200" cap="none" spc="-1" normalizeH="0" baseline="0" noProof="0" dirty="0">
                <a:ln>
                  <a:noFill/>
                </a:ln>
                <a:solidFill>
                  <a:srgbClr val="000000"/>
                </a:solidFill>
                <a:effectLst/>
                <a:uLnTx/>
                <a:uFillTx/>
                <a:latin typeface="Calibri"/>
                <a:ea typeface="DejaVu Sans"/>
                <a:cs typeface="DejaVu Sans"/>
              </a:rPr>
              <a:t> </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Run with values at the boundaries of branch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000000"/>
              </a:solidFill>
              <a:effectLst/>
              <a:uLnTx/>
              <a:uFillTx/>
              <a:latin typeface="Calibri"/>
              <a:ea typeface="DejaVu Sans"/>
              <a:cs typeface="DejaVu Sans"/>
            </a:endParaRPr>
          </a:p>
        </p:txBody>
      </p:sp>
      <p:sp>
        <p:nvSpPr>
          <p:cNvPr id="220" name="TextShape 3"/>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08F1626-63A8-4A29-B14D-A4B1688BBFE4}" type="slidenum">
              <a:rPr kumimoji="0" lang="en-US" sz="14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1" normalizeH="0" baseline="0" noProof="0">
              <a:ln>
                <a:noFill/>
              </a:ln>
              <a:solidFill>
                <a:prstClr val="black"/>
              </a:solidFill>
              <a:effectLst/>
              <a:uLnTx/>
              <a:uFillTx/>
              <a:latin typeface="Times New Roman"/>
              <a:ea typeface="DejaVu Sans"/>
              <a:cs typeface="DejaVu Sans"/>
            </a:endParaRPr>
          </a:p>
        </p:txBody>
      </p:sp>
      <p:sp>
        <p:nvSpPr>
          <p:cNvPr id="221" name="TextShape 4"/>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Difficulties</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23" name="TextShape 2"/>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24" name="TextShape 3"/>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BEF5F7F-EE8C-44AD-83CE-788821EFDA3E}"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pic>
        <p:nvPicPr>
          <p:cNvPr id="225" name="Picture 5"/>
          <p:cNvPicPr/>
          <p:nvPr/>
        </p:nvPicPr>
        <p:blipFill>
          <a:blip r:embed="rId3"/>
          <a:stretch/>
        </p:blipFill>
        <p:spPr>
          <a:xfrm>
            <a:off x="0" y="1316880"/>
            <a:ext cx="9143640" cy="4735080"/>
          </a:xfrm>
          <a:prstGeom prst="rect">
            <a:avLst/>
          </a:prstGeom>
          <a:ln>
            <a:noFill/>
          </a:ln>
        </p:spPr>
      </p:pic>
      <p:sp>
        <p:nvSpPr>
          <p:cNvPr id="226" name="CustomShape 4"/>
          <p:cNvSpPr/>
          <p:nvPr/>
        </p:nvSpPr>
        <p:spPr>
          <a:xfrm>
            <a:off x="1472760" y="6051960"/>
            <a:ext cx="6566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From http://</a:t>
            </a:r>
            <a:r>
              <a:rPr kumimoji="0" lang="en-US" sz="1800" b="0" i="0" u="none" strike="noStrike" kern="1200" cap="none" spc="-1" normalizeH="0" baseline="0" noProof="0" dirty="0" err="1">
                <a:ln>
                  <a:noFill/>
                </a:ln>
                <a:solidFill>
                  <a:srgbClr val="000000"/>
                </a:solidFill>
                <a:effectLst/>
                <a:uLnTx/>
                <a:uFillTx/>
                <a:latin typeface="Tahoma"/>
                <a:ea typeface="MS PGothic"/>
                <a:cs typeface="DejaVu Sans"/>
              </a:rPr>
              <a:t>www.inf.ed.ac.uk</a:t>
            </a: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/teaching/courses/</a:t>
            </a:r>
            <a:r>
              <a:rPr kumimoji="0" lang="en-US" sz="1800" b="0" i="0" u="none" strike="noStrike" kern="1200" cap="none" spc="-1" normalizeH="0" baseline="0" noProof="0" dirty="0" err="1">
                <a:ln>
                  <a:noFill/>
                </a:ln>
                <a:solidFill>
                  <a:srgbClr val="000000"/>
                </a:solidFill>
                <a:effectLst/>
                <a:uLnTx/>
                <a:uFillTx/>
                <a:latin typeface="Tahoma"/>
                <a:ea typeface="MS PGothic"/>
                <a:cs typeface="DejaVu Sans"/>
              </a:rPr>
              <a:t>st</a:t>
            </a: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/2015-16/Ch13.pdf</a:t>
            </a:r>
            <a:endParaRPr kumimoji="0" lang="en-US" sz="1800" b="0" i="0" u="none" strike="noStrike" kern="1200" cap="none" spc="-1" normalizeH="0" baseline="0" noProof="0" dirty="0">
              <a:ln>
                <a:noFill/>
              </a:ln>
              <a:solidFill>
                <a:prstClr val="black"/>
              </a:solidFill>
              <a:effectLst/>
              <a:uLnTx/>
              <a:uFillTx/>
              <a:latin typeface="Arial"/>
              <a:ea typeface="DejaVu Sans"/>
              <a:cs typeface="DejaVu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Famous Software Bugs</a:t>
            </a:r>
            <a:endParaRPr lang="en-US" sz="3300" b="0" strike="noStrike" spc="-1">
              <a:solidFill>
                <a:srgbClr val="000000"/>
              </a:solidFill>
              <a:latin typeface="Tahoma"/>
            </a:endParaRPr>
          </a:p>
        </p:txBody>
      </p:sp>
      <p:sp>
        <p:nvSpPr>
          <p:cNvPr id="151" name="TextShape 2"/>
          <p:cNvSpPr txBox="1"/>
          <p:nvPr/>
        </p:nvSpPr>
        <p:spPr>
          <a:xfrm>
            <a:off x="628560" y="1621938"/>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Mars Polar Lander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Legs deployed after sensor falsely indicated craft had touched down 130 feet above surface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Reason: one bad line of software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Cost: $110 million</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And many more…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Northeast blackout (2003)</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Toyota Prius breaks and engine stalling (2005)</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Facebook bug made 14 million users’ posts public</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Mt. </a:t>
            </a:r>
            <a:r>
              <a:rPr lang="en-US" sz="1800" b="0" strike="noStrike" spc="-1" dirty="0" err="1">
                <a:solidFill>
                  <a:srgbClr val="000000"/>
                </a:solidFill>
                <a:latin typeface="Calibri"/>
              </a:rPr>
              <a:t>Gox</a:t>
            </a:r>
            <a:r>
              <a:rPr lang="en-US" sz="1800" b="0" strike="noStrike" spc="-1" dirty="0">
                <a:solidFill>
                  <a:srgbClr val="000000"/>
                </a:solidFill>
                <a:latin typeface="Calibri"/>
              </a:rPr>
              <a:t> hack – 200,000 bitcoins lost</a:t>
            </a:r>
          </a:p>
          <a:p>
            <a:pPr marL="971640" lvl="2" indent="-171000">
              <a:spcBef>
                <a:spcPts val="374"/>
              </a:spcBef>
              <a:buClr>
                <a:srgbClr val="000000"/>
              </a:buClr>
              <a:buFont typeface="Arial"/>
              <a:buChar char="•"/>
            </a:pPr>
            <a:r>
              <a:rPr lang="en-US" b="0" strike="noStrike" spc="-1" dirty="0">
                <a:solidFill>
                  <a:srgbClr val="000000"/>
                </a:solidFill>
                <a:latin typeface="Calibri"/>
              </a:rPr>
              <a:t>Security "bug" lead to theft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And many, many more…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hlinkClick r:id="rId3"/>
              </a:rPr>
              <a:t>https://raygun.com/blog/costly-software-errors-history/</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hlinkClick r:id="rId4"/>
              </a:rPr>
              <a:t>https://en.wikipedia.org/wiki/List_of_software_bugs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endParaRPr lang="en-US" sz="1800" b="0" strike="noStrike" spc="-1" dirty="0">
              <a:solidFill>
                <a:srgbClr val="000000"/>
              </a:solidFill>
              <a:latin typeface="Calibri"/>
            </a:endParaRPr>
          </a:p>
        </p:txBody>
      </p:sp>
      <p:sp>
        <p:nvSpPr>
          <p:cNvPr id="15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53" name="TextShape 4"/>
          <p:cNvSpPr txBox="1"/>
          <p:nvPr/>
        </p:nvSpPr>
        <p:spPr>
          <a:xfrm>
            <a:off x="6458040" y="6356520"/>
            <a:ext cx="2057040" cy="364680"/>
          </a:xfrm>
          <a:prstGeom prst="rect">
            <a:avLst/>
          </a:prstGeom>
          <a:noFill/>
          <a:ln>
            <a:noFill/>
          </a:ln>
        </p:spPr>
        <p:txBody>
          <a:bodyPr anchor="ctr"/>
          <a:lstStyle/>
          <a:p>
            <a:pPr algn="r">
              <a:lnSpc>
                <a:spcPct val="100000"/>
              </a:lnSpc>
            </a:pPr>
            <a:fld id="{D20B977B-1739-40C8-9405-BE00A00A8A7C}" type="slidenum">
              <a:rPr lang="en-US" sz="1400" b="0" strike="noStrike" spc="-1">
                <a:solidFill>
                  <a:srgbClr val="8B8B8B"/>
                </a:solidFill>
                <a:latin typeface="Tahoma"/>
                <a:ea typeface="MS PGothic"/>
              </a:rPr>
              <a:t>5</a:t>
            </a:fld>
            <a:endParaRPr lang="en-US" sz="1400" b="0" strike="noStrike" spc="-1">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Definition-use Pairs</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28" name="TextShape 2"/>
          <p:cNvSpPr txBox="1"/>
          <p:nvPr/>
        </p:nvSpPr>
        <p:spPr>
          <a:xfrm>
            <a:off x="628560" y="1825560"/>
            <a:ext cx="7886520" cy="4350960"/>
          </a:xfrm>
          <a:prstGeom prst="rect">
            <a:avLst/>
          </a:prstGeom>
          <a:noFill/>
          <a:ln>
            <a:noFill/>
          </a:ln>
        </p:spPr>
        <p:txBody>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A def-use (DU) pair </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A pair of a definition and use of a variable such that at least one path exists from the definition to the use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x = 1;    // definition</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y = x + 3  // use</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DU path</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A path from the definition of a variable to a use of the same variable with no other definition of the variable on the path</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Loops can create infinite DU paths</a:t>
            </a:r>
          </a:p>
        </p:txBody>
      </p:sp>
      <p:sp>
        <p:nvSpPr>
          <p:cNvPr id="229"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30"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730D709-7231-447D-9195-F3B8539CF69D}"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32" name="TextShape 2"/>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0EC483D-85A7-4448-B4DF-D7FC086E805F}"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pic>
        <p:nvPicPr>
          <p:cNvPr id="233" name="Picture 6"/>
          <p:cNvPicPr/>
          <p:nvPr/>
        </p:nvPicPr>
        <p:blipFill>
          <a:blip r:embed="rId3"/>
          <a:stretch/>
        </p:blipFill>
        <p:spPr>
          <a:xfrm>
            <a:off x="0" y="136800"/>
            <a:ext cx="9143640" cy="5322600"/>
          </a:xfrm>
          <a:prstGeom prst="rect">
            <a:avLst/>
          </a:prstGeom>
          <a:ln>
            <a:noFill/>
          </a:ln>
        </p:spPr>
      </p:pic>
      <p:sp>
        <p:nvSpPr>
          <p:cNvPr id="234" name="CustomShape 3"/>
          <p:cNvSpPr/>
          <p:nvPr/>
        </p:nvSpPr>
        <p:spPr>
          <a:xfrm>
            <a:off x="1244160" y="5867280"/>
            <a:ext cx="6566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From http://</a:t>
            </a:r>
            <a:r>
              <a:rPr kumimoji="0" lang="en-US" sz="1800" b="0" i="0" u="none" strike="noStrike" kern="1200" cap="none" spc="-1" normalizeH="0" baseline="0" noProof="0" dirty="0" err="1">
                <a:ln>
                  <a:noFill/>
                </a:ln>
                <a:solidFill>
                  <a:srgbClr val="000000"/>
                </a:solidFill>
                <a:effectLst/>
                <a:uLnTx/>
                <a:uFillTx/>
                <a:latin typeface="Tahoma"/>
                <a:ea typeface="MS PGothic"/>
                <a:cs typeface="DejaVu Sans"/>
              </a:rPr>
              <a:t>www.inf.ed.ac.uk</a:t>
            </a: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/teaching/courses/</a:t>
            </a:r>
            <a:r>
              <a:rPr kumimoji="0" lang="en-US" sz="1800" b="0" i="0" u="none" strike="noStrike" kern="1200" cap="none" spc="-1" normalizeH="0" baseline="0" noProof="0" dirty="0" err="1">
                <a:ln>
                  <a:noFill/>
                </a:ln>
                <a:solidFill>
                  <a:srgbClr val="000000"/>
                </a:solidFill>
                <a:effectLst/>
                <a:uLnTx/>
                <a:uFillTx/>
                <a:latin typeface="Tahoma"/>
                <a:ea typeface="MS PGothic"/>
                <a:cs typeface="DejaVu Sans"/>
              </a:rPr>
              <a:t>st</a:t>
            </a:r>
            <a:r>
              <a:rPr kumimoji="0" lang="en-US" sz="1800" b="0" i="0" u="none" strike="noStrike" kern="1200" cap="none" spc="-1" normalizeH="0" baseline="0" noProof="0" dirty="0">
                <a:ln>
                  <a:noFill/>
                </a:ln>
                <a:solidFill>
                  <a:srgbClr val="000000"/>
                </a:solidFill>
                <a:effectLst/>
                <a:uLnTx/>
                <a:uFillTx/>
                <a:latin typeface="Tahoma"/>
                <a:ea typeface="MS PGothic"/>
                <a:cs typeface="DejaVu Sans"/>
              </a:rPr>
              <a:t>/2015-16/Ch13.pdf</a:t>
            </a:r>
            <a:endParaRPr kumimoji="0" lang="en-US" sz="1800" b="0" i="0" u="none" strike="noStrike" kern="1200" cap="none" spc="-1" normalizeH="0" baseline="0" noProof="0" dirty="0">
              <a:ln>
                <a:noFill/>
              </a:ln>
              <a:solidFill>
                <a:prstClr val="black"/>
              </a:solidFill>
              <a:effectLst/>
              <a:uLnTx/>
              <a:uFillTx/>
              <a:latin typeface="Arial"/>
              <a:ea typeface="DejaVu Sans"/>
              <a:cs typeface="DejaVu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Adequacy</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36" name="TextShape 2"/>
          <p:cNvSpPr txBox="1"/>
          <p:nvPr/>
        </p:nvSpPr>
        <p:spPr>
          <a:xfrm>
            <a:off x="628560" y="1825560"/>
            <a:ext cx="7886520" cy="4350960"/>
          </a:xfrm>
          <a:prstGeom prst="rect">
            <a:avLst/>
          </a:prstGeom>
          <a:noFill/>
          <a:ln>
            <a:noFill/>
          </a:ln>
        </p:spPr>
        <p:txBody>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We want to test:</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All DU pairs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Each DU pair tested at least once</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All DU paths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Each path is tested at least once</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All definitions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For each definition, there is at least one test that exercises a DU path containing it</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Every computed value is used at least once</a:t>
            </a:r>
          </a:p>
        </p:txBody>
      </p:sp>
      <p:sp>
        <p:nvSpPr>
          <p:cNvPr id="237"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38"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AB8BD2D-427C-46C8-A111-E9FB23833DE0}"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Difficulties</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40" name="TextShape 2"/>
          <p:cNvSpPr txBox="1"/>
          <p:nvPr/>
        </p:nvSpPr>
        <p:spPr>
          <a:xfrm>
            <a:off x="628560" y="1825560"/>
            <a:ext cx="7886520" cy="4350960"/>
          </a:xfrm>
          <a:prstGeom prst="rect">
            <a:avLst/>
          </a:prstGeom>
          <a:noFill/>
          <a:ln>
            <a:noFill/>
          </a:ln>
        </p:spPr>
        <p:txBody>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x[</a:t>
            </a:r>
            <a:r>
              <a:rPr kumimoji="0" lang="en-US" sz="2100" b="0" i="0" u="none" strike="noStrike" kern="1200" cap="none" spc="-1" normalizeH="0" baseline="0" noProof="0" dirty="0" err="1">
                <a:ln>
                  <a:noFill/>
                </a:ln>
                <a:solidFill>
                  <a:srgbClr val="000000"/>
                </a:solidFill>
                <a:effectLst/>
                <a:uLnTx/>
                <a:uFillTx/>
                <a:latin typeface="Courier" pitchFamily="2" charset="0"/>
                <a:ea typeface="DejaVu Sans"/>
                <a:cs typeface="DejaVu Sans"/>
              </a:rPr>
              <a:t>i</a:t>
            </a: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 = </a:t>
            </a:r>
            <a:r>
              <a:rPr kumimoji="0" lang="en-US" sz="2100" b="0" i="0" u="none" strike="noStrike" kern="1200" cap="none" spc="-1" normalizeH="0" baseline="0" noProof="0" dirty="0" err="1">
                <a:ln>
                  <a:noFill/>
                </a:ln>
                <a:solidFill>
                  <a:srgbClr val="000000"/>
                </a:solidFill>
                <a:effectLst/>
                <a:uLnTx/>
                <a:uFillTx/>
                <a:latin typeface="Courier" pitchFamily="2" charset="0"/>
                <a:ea typeface="DejaVu Sans"/>
                <a:cs typeface="DejaVu Sans"/>
              </a:rPr>
              <a:t>some_value</a:t>
            </a: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 y = x[j];</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DU pair only if </a:t>
            </a:r>
            <a:r>
              <a:rPr kumimoji="0" lang="en-US" sz="1800" b="0" i="0" u="none" strike="noStrike" kern="1200" cap="none" spc="-1" normalizeH="0" baseline="0" noProof="0" dirty="0" err="1">
                <a:ln>
                  <a:noFill/>
                </a:ln>
                <a:solidFill>
                  <a:srgbClr val="000000"/>
                </a:solidFill>
                <a:effectLst/>
                <a:uLnTx/>
                <a:uFillTx/>
                <a:latin typeface="Calibri"/>
                <a:ea typeface="DejaVu Sans"/>
                <a:cs typeface="DejaVu Sans"/>
              </a:rPr>
              <a:t>i</a:t>
            </a: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 == j</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Obj x = new Obj(); y = x; </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y is an alias of x</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What happens when x or y is used? ( </a:t>
            </a:r>
            <a:r>
              <a:rPr kumimoji="0" lang="en-US" sz="1800" b="0" i="0" u="none" strike="noStrike" kern="1200" cap="none" spc="-1" normalizeH="0" baseline="0" noProof="0" dirty="0" err="1">
                <a:ln>
                  <a:noFill/>
                </a:ln>
                <a:solidFill>
                  <a:srgbClr val="000000"/>
                </a:solidFill>
                <a:effectLst/>
                <a:uLnTx/>
                <a:uFillTx/>
                <a:latin typeface="Courier" pitchFamily="2" charset="0"/>
                <a:ea typeface="DejaVu Sans"/>
                <a:cs typeface="DejaVu Sans"/>
              </a:rPr>
              <a:t>x.setVal</a:t>
            </a:r>
            <a:r>
              <a:rPr kumimoji="0" lang="en-US" sz="1800" b="0" i="0" u="none" strike="noStrike" kern="1200" cap="none" spc="-1" normalizeH="0" baseline="0" noProof="0" dirty="0">
                <a:ln>
                  <a:noFill/>
                </a:ln>
                <a:solidFill>
                  <a:srgbClr val="000000"/>
                </a:solidFill>
                <a:effectLst/>
                <a:uLnTx/>
                <a:uFillTx/>
                <a:latin typeface="Courier" pitchFamily="2" charset="0"/>
                <a:ea typeface="DejaVu Sans"/>
                <a:cs typeface="DejaVu Sans"/>
              </a:rPr>
              <a:t>(</a:t>
            </a:r>
            <a:r>
              <a:rPr kumimoji="0" lang="en-US" sz="1800" b="0" i="0" u="none" strike="noStrike" kern="1200" cap="none" spc="-1" normalizeH="0" baseline="0" noProof="0" dirty="0" err="1">
                <a:ln>
                  <a:noFill/>
                </a:ln>
                <a:solidFill>
                  <a:srgbClr val="000000"/>
                </a:solidFill>
                <a:effectLst/>
                <a:uLnTx/>
                <a:uFillTx/>
                <a:latin typeface="Courier" pitchFamily="2" charset="0"/>
                <a:ea typeface="DejaVu Sans"/>
                <a:cs typeface="DejaVu Sans"/>
              </a:rPr>
              <a:t>newVal</a:t>
            </a:r>
            <a:r>
              <a:rPr kumimoji="0" lang="en-US" sz="1800" b="0" i="0" u="none" strike="noStrike" kern="1200" cap="none" spc="-1" normalizeH="0" baseline="0" noProof="0" dirty="0">
                <a:ln>
                  <a:noFill/>
                </a:ln>
                <a:solidFill>
                  <a:srgbClr val="000000"/>
                </a:solidFill>
                <a:effectLst/>
                <a:uLnTx/>
                <a:uFillTx/>
                <a:latin typeface="Courier" pitchFamily="2" charset="0"/>
                <a:ea typeface="DejaVu Sans"/>
                <a:cs typeface="DejaVu Sans"/>
              </a:rPr>
              <a:t>);</a:t>
            </a: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a:t>
            </a:r>
          </a:p>
          <a:p>
            <a:pPr marL="971640" lvl="2" indent="-171000">
              <a:spcBef>
                <a:spcPts val="374"/>
              </a:spcBef>
              <a:buClr>
                <a:srgbClr val="000000"/>
              </a:buClr>
              <a:buFont typeface="Arial"/>
              <a:buChar char="•"/>
              <a:defRPr/>
            </a:pPr>
            <a:r>
              <a:rPr lang="en-US" spc="-1" dirty="0">
                <a:solidFill>
                  <a:srgbClr val="000000"/>
                </a:solidFill>
                <a:latin typeface="Calibri"/>
                <a:ea typeface="DejaVu Sans"/>
                <a:cs typeface="DejaVu Sans"/>
              </a:rPr>
              <a:t>If x is changed, y is changed, and </a:t>
            </a:r>
            <a:r>
              <a:rPr lang="en-US" spc="-1" dirty="0" err="1">
                <a:solidFill>
                  <a:srgbClr val="000000"/>
                </a:solidFill>
                <a:latin typeface="Calibri"/>
                <a:ea typeface="DejaVu Sans"/>
                <a:cs typeface="DejaVu Sans"/>
              </a:rPr>
              <a:t>viceversa</a:t>
            </a:r>
            <a:endParaRPr kumimoji="0" lang="en-US" b="0" i="0" u="none" strike="noStrike" kern="1200" cap="none" spc="-1" normalizeH="0" baseline="0" noProof="0" dirty="0">
              <a:ln>
                <a:noFill/>
              </a:ln>
              <a:solidFill>
                <a:srgbClr val="000000"/>
              </a:solidFill>
              <a:effectLst/>
              <a:uLnTx/>
              <a:uFillTx/>
              <a:latin typeface="Calibri"/>
              <a:ea typeface="DejaVu Sans"/>
              <a:cs typeface="DejaVu Sans"/>
            </a:endParaRP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dirty="0" err="1">
                <a:ln>
                  <a:noFill/>
                </a:ln>
                <a:solidFill>
                  <a:srgbClr val="000000"/>
                </a:solidFill>
                <a:effectLst/>
                <a:uLnTx/>
                <a:uFillTx/>
                <a:latin typeface="Courier" pitchFamily="2" charset="0"/>
                <a:ea typeface="DejaVu Sans"/>
                <a:cs typeface="DejaVu Sans"/>
              </a:rPr>
              <a:t>m.putFoo</a:t>
            </a: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 y = </a:t>
            </a:r>
            <a:r>
              <a:rPr kumimoji="0" lang="en-US" sz="2100" b="0" i="0" u="none" strike="noStrike" kern="1200" cap="none" spc="-1" normalizeH="0" baseline="0" noProof="0" dirty="0" err="1">
                <a:ln>
                  <a:noFill/>
                </a:ln>
                <a:solidFill>
                  <a:srgbClr val="000000"/>
                </a:solidFill>
                <a:effectLst/>
                <a:uLnTx/>
                <a:uFillTx/>
                <a:latin typeface="Courier" pitchFamily="2" charset="0"/>
                <a:ea typeface="DejaVu Sans"/>
                <a:cs typeface="DejaVu Sans"/>
              </a:rPr>
              <a:t>n.getFoo</a:t>
            </a:r>
            <a:r>
              <a:rPr kumimoji="0" lang="en-US" sz="2100" b="0" i="0" u="none" strike="noStrike" kern="1200" cap="none" spc="-1" normalizeH="0" baseline="0" noProof="0" dirty="0">
                <a:ln>
                  <a:noFill/>
                </a:ln>
                <a:solidFill>
                  <a:srgbClr val="000000"/>
                </a:solidFill>
                <a:effectLst/>
                <a:uLnTx/>
                <a:uFillTx/>
                <a:latin typeface="Courier" pitchFamily="2" charset="0"/>
                <a:ea typeface="DejaVu Sans"/>
                <a:cs typeface="DejaVu Sans"/>
              </a:rPr>
              <a:t>();</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Are m and n the same object?</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Do m and n share a foo?</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dirty="0">
                <a:ln>
                  <a:noFill/>
                </a:ln>
                <a:solidFill>
                  <a:srgbClr val="000000"/>
                </a:solidFill>
                <a:effectLst/>
                <a:uLnTx/>
                <a:uFillTx/>
                <a:latin typeface="Calibri"/>
                <a:ea typeface="DejaVu Sans"/>
                <a:cs typeface="DejaVu Sans"/>
              </a:rPr>
              <a:t>Aliases can be a problem</a:t>
            </a:r>
          </a:p>
        </p:txBody>
      </p:sp>
      <p:sp>
        <p:nvSpPr>
          <p:cNvPr id="241"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42"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F71A4B7-A09D-4469-9A1C-B88032D1CED5}"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30000" y="457200"/>
            <a:ext cx="2948760" cy="709200"/>
          </a:xfrm>
          <a:prstGeom prst="rect">
            <a:avLst/>
          </a:prstGeom>
          <a:noFill/>
          <a:ln>
            <a:noFill/>
          </a:ln>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000000"/>
                </a:solidFill>
                <a:effectLst/>
                <a:uLnTx/>
                <a:uFillTx/>
                <a:latin typeface="Calibri Light"/>
                <a:ea typeface="DejaVu Sans"/>
                <a:cs typeface="DejaVu Sans"/>
              </a:rPr>
              <a:t>Infeasibility</a:t>
            </a:r>
            <a:endParaRPr kumimoji="0" lang="en-US" sz="2400" b="0" i="0" u="none" strike="noStrike" kern="1200" cap="none" spc="-1" normalizeH="0" baseline="0" noProof="0">
              <a:ln>
                <a:noFill/>
              </a:ln>
              <a:solidFill>
                <a:srgbClr val="000000"/>
              </a:solidFill>
              <a:effectLst/>
              <a:uLnTx/>
              <a:uFillTx/>
              <a:latin typeface="Tahoma"/>
              <a:ea typeface="DejaVu Sans"/>
              <a:cs typeface="DejaVu Sans"/>
            </a:endParaRPr>
          </a:p>
        </p:txBody>
      </p:sp>
      <p:pic>
        <p:nvPicPr>
          <p:cNvPr id="244" name="Content Placeholder 6"/>
          <p:cNvPicPr/>
          <p:nvPr/>
        </p:nvPicPr>
        <p:blipFill>
          <a:blip r:embed="rId3"/>
          <a:stretch/>
        </p:blipFill>
        <p:spPr>
          <a:xfrm>
            <a:off x="3887640" y="1166760"/>
            <a:ext cx="4628880" cy="4514400"/>
          </a:xfrm>
          <a:prstGeom prst="rect">
            <a:avLst/>
          </a:prstGeom>
          <a:ln>
            <a:noFill/>
          </a:ln>
        </p:spPr>
      </p:pic>
      <p:sp>
        <p:nvSpPr>
          <p:cNvPr id="245" name="TextShape 2"/>
          <p:cNvSpPr txBox="1"/>
          <p:nvPr/>
        </p:nvSpPr>
        <p:spPr>
          <a:xfrm>
            <a:off x="630000" y="1166760"/>
            <a:ext cx="2948760" cy="4701960"/>
          </a:xfrm>
          <a:prstGeom prst="rect">
            <a:avLst/>
          </a:prstGeom>
          <a:noFill/>
          <a:ln>
            <a:noFill/>
          </a:ln>
        </p:spPr>
        <p:txBody>
          <a:bodyPr>
            <a:normAutofit/>
          </a:bodyPr>
          <a:lstStyle/>
          <a:p>
            <a:pPr marL="171360" marR="0" lvl="0" indent="-171000" algn="l" defTabSz="914400" rtl="0" eaLnBrk="1" fontAlgn="auto" latinLnBrk="0" hangingPunct="1">
              <a:lnSpc>
                <a:spcPct val="100000"/>
              </a:lnSpc>
              <a:spcBef>
                <a:spcPts val="751"/>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Suppose </a:t>
            </a:r>
            <a:r>
              <a:rPr kumimoji="0" lang="en-US" sz="2000" b="0" i="0" u="none" strike="noStrike" kern="1200" cap="none" spc="-1" normalizeH="0" baseline="0" noProof="0" dirty="0" err="1">
                <a:ln>
                  <a:noFill/>
                </a:ln>
                <a:solidFill>
                  <a:srgbClr val="000000"/>
                </a:solidFill>
                <a:effectLst/>
                <a:uLnTx/>
                <a:uFillTx/>
                <a:latin typeface="Calibri"/>
                <a:ea typeface="DejaVu Sans"/>
                <a:cs typeface="DejaVu Sans"/>
              </a:rPr>
              <a:t>cond</a:t>
            </a: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 doesn’t change between 1 and 5</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Or conditions could be different, but 1 implies 5</a:t>
            </a:r>
          </a:p>
          <a:p>
            <a:pPr marL="171360" marR="0" lvl="0" indent="-171000" algn="l" defTabSz="914400" rtl="0" eaLnBrk="1" fontAlgn="auto" latinLnBrk="0" hangingPunct="1">
              <a:lnSpc>
                <a:spcPct val="100000"/>
              </a:lnSpc>
              <a:spcBef>
                <a:spcPts val="751"/>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(3, 6) is not a </a:t>
            </a:r>
            <a:r>
              <a:rPr kumimoji="0" lang="en-US" sz="2000" b="0" i="0" u="none" strike="noStrike" kern="1200" cap="none" spc="-1" normalizeH="0" baseline="0" noProof="0" dirty="0">
                <a:ln>
                  <a:noFill/>
                </a:ln>
                <a:solidFill>
                  <a:srgbClr val="FF0000"/>
                </a:solidFill>
                <a:effectLst/>
                <a:uLnTx/>
                <a:uFillTx/>
                <a:latin typeface="Calibri"/>
                <a:ea typeface="DejaVu Sans"/>
                <a:cs typeface="DejaVu Sans"/>
              </a:rPr>
              <a:t>feasible</a:t>
            </a: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 DU path</a:t>
            </a:r>
          </a:p>
          <a:p>
            <a:pPr marL="171360" marR="0" lvl="0" indent="-171000" algn="l" defTabSz="914400" rtl="0" eaLnBrk="1" fontAlgn="auto" latinLnBrk="0" hangingPunct="1">
              <a:lnSpc>
                <a:spcPct val="100000"/>
              </a:lnSpc>
              <a:spcBef>
                <a:spcPts val="751"/>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It is very difficult to find infeasible paths</a:t>
            </a:r>
          </a:p>
          <a:p>
            <a:pPr marL="171360" marR="0" lvl="0" indent="-171000" algn="l" defTabSz="914400" rtl="0" eaLnBrk="1" fontAlgn="auto" latinLnBrk="0" hangingPunct="1">
              <a:lnSpc>
                <a:spcPct val="100000"/>
              </a:lnSpc>
              <a:spcBef>
                <a:spcPts val="751"/>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Infeasible paths are a problem</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Difficult to find</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DejaVu Sans"/>
              </a:rPr>
              <a:t>Impossible to test</a:t>
            </a:r>
          </a:p>
          <a:p>
            <a:pPr marL="0" marR="0" lvl="0" indent="0" algn="l" defTabSz="914400" rtl="0" eaLnBrk="1" fontAlgn="auto" latinLnBrk="0" hangingPunct="1">
              <a:lnSpc>
                <a:spcPct val="100000"/>
              </a:lnSpc>
              <a:spcBef>
                <a:spcPts val="751"/>
              </a:spcBef>
              <a:spcAft>
                <a:spcPts val="0"/>
              </a:spcAft>
              <a:buClrTx/>
              <a:buSzTx/>
              <a:buFontTx/>
              <a:buNone/>
              <a:tabLst/>
              <a:defRPr/>
            </a:pPr>
            <a:endParaRPr kumimoji="0" lang="en-US" sz="2000" b="0" i="0" u="none" strike="noStrike" kern="1200" cap="none" spc="-1" normalizeH="0" baseline="0" noProof="0" dirty="0">
              <a:ln>
                <a:noFill/>
              </a:ln>
              <a:solidFill>
                <a:srgbClr val="000000"/>
              </a:solidFill>
              <a:effectLst/>
              <a:uLnTx/>
              <a:uFillTx/>
              <a:latin typeface="Calibri"/>
              <a:ea typeface="DejaVu Sans"/>
              <a:cs typeface="DejaVu Sans"/>
            </a:endParaRPr>
          </a:p>
          <a:p>
            <a:pPr marL="0" marR="0" lvl="0" indent="0" algn="l" defTabSz="914400" rtl="0" eaLnBrk="1" fontAlgn="auto" latinLnBrk="0" hangingPunct="1">
              <a:lnSpc>
                <a:spcPct val="100000"/>
              </a:lnSpc>
              <a:spcBef>
                <a:spcPts val="751"/>
              </a:spcBef>
              <a:spcAft>
                <a:spcPts val="0"/>
              </a:spcAft>
              <a:buClrTx/>
              <a:buSzTx/>
              <a:buFontTx/>
              <a:buNone/>
              <a:tabLst/>
              <a:defRPr/>
            </a:pPr>
            <a:endParaRPr kumimoji="0" lang="en-US" sz="2000" b="0" i="0" u="none" strike="noStrike" kern="1200" cap="none" spc="-1" normalizeH="0" baseline="0" noProof="0" dirty="0">
              <a:ln>
                <a:noFill/>
              </a:ln>
              <a:solidFill>
                <a:srgbClr val="000000"/>
              </a:solidFill>
              <a:effectLst/>
              <a:uLnTx/>
              <a:uFillTx/>
              <a:latin typeface="Calibri"/>
              <a:ea typeface="DejaVu Sans"/>
              <a:cs typeface="DejaVu Sans"/>
            </a:endParaRPr>
          </a:p>
        </p:txBody>
      </p:sp>
      <p:sp>
        <p:nvSpPr>
          <p:cNvPr id="246"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47"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697D767-D050-4269-97C8-4018C9977427}"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a:ln>
                  <a:noFill/>
                </a:ln>
                <a:solidFill>
                  <a:srgbClr val="000000"/>
                </a:solidFill>
                <a:effectLst/>
                <a:uLnTx/>
                <a:uFillTx/>
                <a:latin typeface="Calibri Light"/>
                <a:ea typeface="DejaVu Sans"/>
                <a:cs typeface="DejaVu Sans"/>
              </a:rPr>
              <a:t>Infeasibility</a:t>
            </a:r>
            <a:endParaRPr kumimoji="0" lang="en-US" sz="3300" b="0" i="0" u="none" strike="noStrike" kern="1200" cap="none" spc="-1" normalizeH="0" baseline="0" noProof="0">
              <a:ln>
                <a:noFill/>
              </a:ln>
              <a:solidFill>
                <a:srgbClr val="000000"/>
              </a:solidFill>
              <a:effectLst/>
              <a:uLnTx/>
              <a:uFillTx/>
              <a:latin typeface="Tahoma"/>
              <a:ea typeface="DejaVu Sans"/>
              <a:cs typeface="DejaVu Sans"/>
            </a:endParaRPr>
          </a:p>
        </p:txBody>
      </p:sp>
      <p:sp>
        <p:nvSpPr>
          <p:cNvPr id="249" name="TextShape 2"/>
          <p:cNvSpPr txBox="1"/>
          <p:nvPr/>
        </p:nvSpPr>
        <p:spPr>
          <a:xfrm>
            <a:off x="628560" y="1825560"/>
            <a:ext cx="7886520" cy="4350960"/>
          </a:xfrm>
          <a:prstGeom prst="rect">
            <a:avLst/>
          </a:prstGeom>
          <a:noFill/>
          <a:ln>
            <a:noFill/>
          </a:ln>
        </p:spPr>
        <p:txBody>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Detecting infeasibility can be difficult</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Combination of elements matter</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No general way to detect infeasible paths</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In practice the goal is </a:t>
            </a:r>
            <a:r>
              <a:rPr kumimoji="0" lang="en-US" sz="2100" b="0" i="0" u="none" strike="noStrike" kern="1200" cap="none" spc="-1" normalizeH="0" baseline="0" noProof="0">
                <a:ln>
                  <a:noFill/>
                </a:ln>
                <a:solidFill>
                  <a:srgbClr val="FF0000"/>
                </a:solidFill>
                <a:effectLst/>
                <a:uLnTx/>
                <a:uFillTx/>
                <a:latin typeface="Calibri"/>
                <a:ea typeface="DejaVu Sans"/>
                <a:cs typeface="DejaVu Sans"/>
              </a:rPr>
              <a:t>reasonable</a:t>
            </a:r>
            <a:r>
              <a:rPr kumimoji="0" lang="en-US" sz="2100" b="0" i="0" u="none" strike="noStrike" kern="1200" cap="none" spc="-1" normalizeH="0" baseline="0" noProof="0">
                <a:ln>
                  <a:noFill/>
                </a:ln>
                <a:solidFill>
                  <a:srgbClr val="000000"/>
                </a:solidFill>
                <a:effectLst/>
                <a:uLnTx/>
                <a:uFillTx/>
                <a:latin typeface="Calibri"/>
                <a:ea typeface="DejaVu Sans"/>
                <a:cs typeface="DejaVu Sans"/>
              </a:rPr>
              <a:t> coverage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Number of paths can be large</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Doing all DU paths might be impractical</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Problems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Aliases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Infeasible paths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Worst case is bad</a:t>
            </a:r>
          </a:p>
          <a:p>
            <a:pPr marL="857160" marR="0" lvl="2"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500" b="0" i="0" u="none" strike="noStrike" kern="1200" cap="none" spc="-1" normalizeH="0" baseline="0" noProof="0">
                <a:ln>
                  <a:noFill/>
                </a:ln>
                <a:solidFill>
                  <a:srgbClr val="000000"/>
                </a:solidFill>
                <a:effectLst/>
                <a:uLnTx/>
                <a:uFillTx/>
                <a:latin typeface="Calibri"/>
                <a:ea typeface="DejaVu Sans"/>
                <a:cs typeface="DejaVu Sans"/>
              </a:rPr>
              <a:t>Exponential number of paths</a:t>
            </a:r>
          </a:p>
          <a:p>
            <a:pPr marL="857160" marR="0" lvl="2"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500" b="0" i="0" u="none" strike="noStrike" kern="1200" cap="none" spc="-1" normalizeH="0" baseline="0" noProof="0">
                <a:ln>
                  <a:noFill/>
                </a:ln>
                <a:solidFill>
                  <a:srgbClr val="000000"/>
                </a:solidFill>
                <a:effectLst/>
                <a:uLnTx/>
                <a:uFillTx/>
                <a:latin typeface="Calibri"/>
                <a:ea typeface="DejaVu Sans"/>
                <a:cs typeface="DejaVu Sans"/>
              </a:rPr>
              <a:t>Undecidable properties</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a:ln>
                  <a:noFill/>
                </a:ln>
                <a:solidFill>
                  <a:srgbClr val="000000"/>
                </a:solidFill>
                <a:effectLst/>
                <a:uLnTx/>
                <a:uFillTx/>
                <a:latin typeface="Calibri"/>
                <a:ea typeface="DejaVu Sans"/>
                <a:cs typeface="DejaVu Sans"/>
              </a:rPr>
              <a:t>Be pragmatic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srgbClr val="000000"/>
              </a:solidFill>
              <a:effectLst/>
              <a:uLnTx/>
              <a:uFillTx/>
              <a:latin typeface="Calibri"/>
              <a:ea typeface="DejaVu Sans"/>
              <a:cs typeface="DejaVu Sans"/>
            </a:endParaRPr>
          </a:p>
        </p:txBody>
      </p:sp>
      <p:sp>
        <p:nvSpPr>
          <p:cNvPr id="250"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 normalizeH="0" baseline="0" noProof="0" dirty="0">
                <a:ln>
                  <a:noFill/>
                </a:ln>
                <a:solidFill>
                  <a:srgbClr val="8B8B8B"/>
                </a:solidFill>
                <a:effectLst/>
                <a:uLnTx/>
                <a:uFillTx/>
                <a:latin typeface="Tahoma"/>
                <a:ea typeface="MS PGothic"/>
                <a:cs typeface="DejaVu Sans"/>
              </a:rPr>
              <a:t>CSCI 2600 Spring 2021</a:t>
            </a:r>
            <a:endParaRPr kumimoji="0" lang="en-US" sz="9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51"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58C0C2C-5522-4F12-BBB3-772E8CFC5DB6}" type="slidenum">
              <a:rPr kumimoji="0" lang="en-US" sz="9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Shape 1"/>
          <p:cNvSpPr txBox="1"/>
          <p:nvPr/>
        </p:nvSpPr>
        <p:spPr>
          <a:xfrm>
            <a:off x="628560" y="36504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dirty="0">
                <a:ln>
                  <a:noFill/>
                </a:ln>
                <a:solidFill>
                  <a:srgbClr val="000000"/>
                </a:solidFill>
                <a:effectLst/>
                <a:uLnTx/>
                <a:uFillTx/>
                <a:latin typeface="Calibri Light"/>
                <a:ea typeface="DejaVu Sans"/>
                <a:cs typeface="DejaVu Sans"/>
              </a:rPr>
              <a:t>Testing Guidelines</a:t>
            </a:r>
            <a:endParaRPr kumimoji="0" lang="en-US" sz="3300" b="0" i="0" u="none" strike="noStrike" kern="1200" cap="none" spc="-1" normalizeH="0" baseline="0" noProof="0" dirty="0">
              <a:ln>
                <a:noFill/>
              </a:ln>
              <a:solidFill>
                <a:srgbClr val="000000"/>
              </a:solidFill>
              <a:effectLst/>
              <a:uLnTx/>
              <a:uFillTx/>
              <a:latin typeface="Tahoma"/>
              <a:ea typeface="DejaVu Sans"/>
              <a:cs typeface="DejaVu Sans"/>
            </a:endParaRPr>
          </a:p>
        </p:txBody>
      </p:sp>
      <p:sp>
        <p:nvSpPr>
          <p:cNvPr id="417" name="TextShape 2"/>
          <p:cNvSpPr txBox="1"/>
          <p:nvPr/>
        </p:nvSpPr>
        <p:spPr>
          <a:xfrm>
            <a:off x="628560" y="1825560"/>
            <a:ext cx="7886520" cy="4350960"/>
          </a:xfrm>
          <a:prstGeom prst="rect">
            <a:avLst/>
          </a:prstGeom>
          <a:noFill/>
          <a:ln>
            <a:noFill/>
          </a:ln>
        </p:spPr>
        <p:txBody>
          <a:bodyPr/>
          <a:lstStyle/>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dirty="0">
                <a:ln>
                  <a:noFill/>
                </a:ln>
                <a:solidFill>
                  <a:srgbClr val="000000"/>
                </a:solidFill>
                <a:effectLst/>
                <a:uLnTx/>
                <a:uFillTx/>
                <a:latin typeface="Calibri"/>
                <a:ea typeface="DejaVu Sans"/>
                <a:cs typeface="DejaVu Sans"/>
              </a:rPr>
              <a:t>Do it early and do it often</a:t>
            </a:r>
          </a:p>
          <a:p>
            <a:pPr marL="628560" marR="0" lvl="1"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Write tests first</a:t>
            </a:r>
          </a:p>
          <a:p>
            <a:pPr marL="628560" marR="0" lvl="1"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Best to catch bugs soon, before they hide</a:t>
            </a:r>
          </a:p>
          <a:p>
            <a:pPr marL="628560" marR="0" lvl="1"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Automate the process</a:t>
            </a:r>
          </a:p>
          <a:p>
            <a:pPr marL="628560" marR="0" lvl="1"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1800" b="0" i="0" u="sng" strike="noStrike" kern="1200" cap="none" spc="-1" normalizeH="0" baseline="0" noProof="0" dirty="0">
                <a:ln>
                  <a:noFill/>
                </a:ln>
                <a:solidFill>
                  <a:srgbClr val="000000"/>
                </a:solidFill>
                <a:effectLst/>
                <a:uLnTx/>
                <a:uFillTx/>
                <a:latin typeface="Calibri"/>
                <a:ea typeface="DejaVu Sans"/>
                <a:cs typeface="DejaVu Sans"/>
              </a:rPr>
              <a:t>Regression testing</a:t>
            </a: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 will save time</a:t>
            </a:r>
          </a:p>
          <a:p>
            <a:pPr marL="171360" marR="0" lvl="0" indent="-171000" algn="l" defTabSz="914400" rtl="0" eaLnBrk="1" fontAlgn="auto" latinLnBrk="0" hangingPunct="1">
              <a:lnSpc>
                <a:spcPct val="90000"/>
              </a:lnSpc>
              <a:spcBef>
                <a:spcPts val="751"/>
              </a:spcBef>
              <a:spcAft>
                <a:spcPts val="0"/>
              </a:spcAft>
              <a:buClr>
                <a:srgbClr val="000000"/>
              </a:buClr>
              <a:buSzTx/>
              <a:buFont typeface="Arial"/>
              <a:buChar char="•"/>
              <a:tabLst/>
              <a:defRPr/>
            </a:pPr>
            <a:r>
              <a:rPr kumimoji="0" lang="en-US" sz="2100" b="0" i="0" u="none" strike="noStrike" kern="1200" cap="none" spc="-1" normalizeH="0" baseline="0" noProof="0">
                <a:ln>
                  <a:noFill/>
                </a:ln>
                <a:solidFill>
                  <a:srgbClr val="000000"/>
                </a:solidFill>
                <a:effectLst/>
                <a:uLnTx/>
                <a:uFillTx/>
                <a:latin typeface="Calibri"/>
                <a:ea typeface="DejaVu Sans"/>
                <a:cs typeface="DejaVu Sans"/>
              </a:rPr>
              <a:t>Be </a:t>
            </a:r>
            <a:r>
              <a:rPr kumimoji="0" lang="en-US" sz="2100" b="0" i="0" u="none" strike="noStrike" kern="1200" cap="none" spc="-1" normalizeH="0" baseline="0" noProof="0" dirty="0">
                <a:ln>
                  <a:noFill/>
                </a:ln>
                <a:solidFill>
                  <a:srgbClr val="000000"/>
                </a:solidFill>
                <a:effectLst/>
                <a:uLnTx/>
                <a:uFillTx/>
                <a:latin typeface="Calibri"/>
                <a:ea typeface="DejaVu Sans"/>
                <a:cs typeface="DejaVu Sans"/>
              </a:rPr>
              <a:t>systematic</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Writing tests is a good way to understand the spec</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Specs can be buggy too!</a:t>
            </a:r>
          </a:p>
          <a:p>
            <a:pPr marL="514440" marR="0" lvl="1" indent="-171000" algn="l" defTabSz="914400" rtl="0" eaLnBrk="1" fontAlgn="auto" latinLnBrk="0" hangingPunct="1">
              <a:lnSpc>
                <a:spcPct val="100000"/>
              </a:lnSpc>
              <a:spcBef>
                <a:spcPts val="374"/>
              </a:spcBef>
              <a:spcAft>
                <a:spcPts val="0"/>
              </a:spcAft>
              <a:buClr>
                <a:srgbClr val="000000"/>
              </a:buClr>
              <a:buSzTx/>
              <a:buFont typeface="Arial"/>
              <a:buChar char="•"/>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DejaVu Sans"/>
              </a:rPr>
              <a:t>When you find a bug, write a test first, then fix</a:t>
            </a:r>
          </a:p>
        </p:txBody>
      </p:sp>
      <p:sp>
        <p:nvSpPr>
          <p:cNvPr id="418"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8B8B8B"/>
                </a:solidFill>
                <a:effectLst/>
                <a:uLnTx/>
                <a:uFillTx/>
                <a:latin typeface="Arial"/>
                <a:ea typeface="MS PGothic"/>
                <a:cs typeface="DejaVu Sans"/>
              </a:rPr>
              <a:t>CSCI 2600 Spring 2021</a:t>
            </a:r>
            <a:endParaRPr kumimoji="0" lang="en-US" sz="14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419"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360CBA-B128-4B75-AEC4-B51E097B2DDB}" type="slidenum">
              <a:rPr kumimoji="0" lang="en-US" sz="14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196723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Cost to </a:t>
            </a:r>
            <a:r>
              <a:rPr lang="en-US" sz="3300" b="0" strike="noStrike" spc="-1">
                <a:solidFill>
                  <a:srgbClr val="000000"/>
                </a:solidFill>
                <a:latin typeface="Calibri Light"/>
              </a:rPr>
              <a:t>Society (NIST</a:t>
            </a:r>
            <a:r>
              <a:rPr lang="en-US" sz="3300" b="0" strike="noStrike" spc="-1" dirty="0">
                <a:solidFill>
                  <a:srgbClr val="000000"/>
                </a:solidFill>
                <a:latin typeface="Calibri Light"/>
              </a:rPr>
              <a:t>)</a:t>
            </a:r>
            <a:endParaRPr lang="en-US" sz="3300" b="0" strike="noStrike" spc="-1" dirty="0">
              <a:solidFill>
                <a:srgbClr val="000000"/>
              </a:solidFill>
              <a:latin typeface="Tahoma"/>
            </a:endParaRPr>
          </a:p>
        </p:txBody>
      </p:sp>
      <p:sp>
        <p:nvSpPr>
          <p:cNvPr id="15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Software errors cost the US </a:t>
            </a:r>
            <a:r>
              <a:rPr lang="en-US" sz="2100" spc="-1" dirty="0">
                <a:solidFill>
                  <a:srgbClr val="FF0000"/>
                </a:solidFill>
                <a:latin typeface="Calibri"/>
              </a:rPr>
              <a:t>~$60</a:t>
            </a:r>
            <a:r>
              <a:rPr lang="en-US" sz="2100" b="0" strike="noStrike" spc="-1" dirty="0">
                <a:solidFill>
                  <a:srgbClr val="FF0000"/>
                </a:solidFill>
                <a:latin typeface="Calibri"/>
              </a:rPr>
              <a:t> billion</a:t>
            </a:r>
            <a:r>
              <a:rPr lang="en-US" sz="2100" b="0" strike="noStrike" spc="-1" dirty="0">
                <a:solidFill>
                  <a:srgbClr val="000000"/>
                </a:solidFill>
                <a:latin typeface="Calibri"/>
              </a:rPr>
              <a:t> annually</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hlinkClick r:id="rId3"/>
              </a:rPr>
              <a:t>http://www.ashireporter.org/HomeInspection/Articles/Software-Errors-Cost-U-S-Economy-59-5-Billion-Annually/740</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spc="-1" dirty="0">
                <a:solidFill>
                  <a:srgbClr val="000000"/>
                </a:solidFill>
                <a:latin typeface="Calibri"/>
              </a:rPr>
              <a:t>The study also found that, although all errors cannot be removed, more than a third of these costs, or an estimated $22.2 billion, could be eliminated by an improved testing infrastructure </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Testing typically </a:t>
            </a:r>
            <a:r>
              <a:rPr lang="en-US" sz="2100" b="0" strike="noStrike" spc="-1" dirty="0">
                <a:solidFill>
                  <a:srgbClr val="000000"/>
                </a:solidFill>
                <a:latin typeface="Calibri"/>
              </a:rPr>
              <a:t>accounts for </a:t>
            </a:r>
            <a:r>
              <a:rPr lang="en-US" sz="2100" b="0" strike="noStrike" spc="-1" dirty="0">
                <a:solidFill>
                  <a:srgbClr val="FF0000"/>
                </a:solidFill>
                <a:latin typeface="Calibri"/>
              </a:rPr>
              <a:t>50% of software development cost</a:t>
            </a:r>
            <a:endParaRPr lang="en-US" sz="2100" b="0" strike="noStrike" spc="-1" dirty="0">
              <a:solidFill>
                <a:srgbClr val="000000"/>
              </a:solidFill>
              <a:latin typeface="Calibri"/>
            </a:endParaRPr>
          </a:p>
        </p:txBody>
      </p:sp>
      <p:sp>
        <p:nvSpPr>
          <p:cNvPr id="156" name="TextShape 3"/>
          <p:cNvSpPr txBox="1"/>
          <p:nvPr/>
        </p:nvSpPr>
        <p:spPr>
          <a:xfrm>
            <a:off x="6458040" y="6356520"/>
            <a:ext cx="2057040" cy="364680"/>
          </a:xfrm>
          <a:prstGeom prst="rect">
            <a:avLst/>
          </a:prstGeom>
          <a:noFill/>
          <a:ln>
            <a:noFill/>
          </a:ln>
        </p:spPr>
        <p:txBody>
          <a:bodyPr anchor="ctr"/>
          <a:lstStyle/>
          <a:p>
            <a:pPr algn="r">
              <a:lnSpc>
                <a:spcPct val="100000"/>
              </a:lnSpc>
            </a:pPr>
            <a:fld id="{0C74EAF3-F6E0-47FB-A058-364BB565A80A}" type="slidenum">
              <a:rPr lang="en-US" sz="1400" b="0" strike="noStrike" spc="-1">
                <a:solidFill>
                  <a:srgbClr val="8B8B8B"/>
                </a:solidFill>
                <a:latin typeface="Tahoma"/>
                <a:ea typeface="MS PGothic"/>
              </a:rPr>
              <a:t>6</a:t>
            </a:fld>
            <a:endParaRPr lang="en-US" sz="1400" b="0" strike="noStrike" spc="-1">
              <a:latin typeface="Times New Roman"/>
            </a:endParaRPr>
          </a:p>
        </p:txBody>
      </p:sp>
      <p:sp>
        <p:nvSpPr>
          <p:cNvPr id="15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59" name="TextShape 2"/>
          <p:cNvSpPr txBox="1"/>
          <p:nvPr/>
        </p:nvSpPr>
        <p:spPr>
          <a:xfrm>
            <a:off x="6458040" y="6356520"/>
            <a:ext cx="2057040" cy="364680"/>
          </a:xfrm>
          <a:prstGeom prst="rect">
            <a:avLst/>
          </a:prstGeom>
          <a:noFill/>
          <a:ln>
            <a:noFill/>
          </a:ln>
        </p:spPr>
        <p:txBody>
          <a:bodyPr anchor="ctr"/>
          <a:lstStyle/>
          <a:p>
            <a:pPr algn="r">
              <a:lnSpc>
                <a:spcPct val="100000"/>
              </a:lnSpc>
            </a:pPr>
            <a:fld id="{FB4E2B5C-9631-4F62-A667-2B21A114F6EF}" type="slidenum">
              <a:rPr lang="en-US" sz="900" b="0" strike="noStrike" spc="-1">
                <a:solidFill>
                  <a:srgbClr val="8B8B8B"/>
                </a:solidFill>
                <a:latin typeface="Tahoma"/>
                <a:ea typeface="MS PGothic"/>
              </a:rPr>
              <a:t>7</a:t>
            </a:fld>
            <a:endParaRPr lang="en-US" sz="900" b="0" strike="noStrike" spc="-1">
              <a:latin typeface="Times New Roman"/>
            </a:endParaRPr>
          </a:p>
        </p:txBody>
      </p:sp>
      <p:pic>
        <p:nvPicPr>
          <p:cNvPr id="160" name="Picture 3"/>
          <p:cNvPicPr/>
          <p:nvPr/>
        </p:nvPicPr>
        <p:blipFill>
          <a:blip r:embed="rId3"/>
          <a:stretch/>
        </p:blipFill>
        <p:spPr>
          <a:xfrm>
            <a:off x="1523880" y="914400"/>
            <a:ext cx="6643800" cy="4876560"/>
          </a:xfrm>
          <a:prstGeom prst="rect">
            <a:avLst/>
          </a:prstGeom>
          <a:ln>
            <a:noFill/>
          </a:ln>
        </p:spPr>
      </p:pic>
      <p:sp>
        <p:nvSpPr>
          <p:cNvPr id="161" name="CustomShape 3"/>
          <p:cNvSpPr/>
          <p:nvPr/>
        </p:nvSpPr>
        <p:spPr>
          <a:xfrm>
            <a:off x="1990080" y="5955840"/>
            <a:ext cx="6149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https://www.microsoft.com/en-us/SDL/about/benefits.aspx</a:t>
            </a:r>
            <a:endParaRPr lang="en-US"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Scope (Phases) of Testing</a:t>
            </a:r>
            <a:endParaRPr lang="en-US" sz="3300" b="0" strike="noStrike" spc="-1">
              <a:solidFill>
                <a:srgbClr val="000000"/>
              </a:solidFill>
              <a:latin typeface="Tahoma"/>
            </a:endParaRPr>
          </a:p>
        </p:txBody>
      </p:sp>
      <p:sp>
        <p:nvSpPr>
          <p:cNvPr id="16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Unit testing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Does each module do what it is supposed to do?</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Integration testing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Do the parts, when put together, produce the right result?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System testing</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Does program satisfy functional requirements?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Does it work within overall system? </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Behavior under increased loads, failure behavior, etc.</a:t>
            </a:r>
          </a:p>
        </p:txBody>
      </p:sp>
      <p:sp>
        <p:nvSpPr>
          <p:cNvPr id="16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5" name="TextShape 4"/>
          <p:cNvSpPr txBox="1"/>
          <p:nvPr/>
        </p:nvSpPr>
        <p:spPr>
          <a:xfrm>
            <a:off x="6458040" y="6356520"/>
            <a:ext cx="2057040" cy="364680"/>
          </a:xfrm>
          <a:prstGeom prst="rect">
            <a:avLst/>
          </a:prstGeom>
          <a:noFill/>
          <a:ln>
            <a:noFill/>
          </a:ln>
        </p:spPr>
        <p:txBody>
          <a:bodyPr anchor="ctr"/>
          <a:lstStyle/>
          <a:p>
            <a:pPr algn="r">
              <a:lnSpc>
                <a:spcPct val="100000"/>
              </a:lnSpc>
            </a:pPr>
            <a:fld id="{4881C44E-59F7-4B6B-91DB-6909898413F2}" type="slidenum">
              <a:rPr lang="en-US" sz="1400" b="0" strike="noStrike" spc="-1">
                <a:solidFill>
                  <a:srgbClr val="8B8B8B"/>
                </a:solidFill>
                <a:latin typeface="Tahoma"/>
                <a:ea typeface="MS PGothic"/>
              </a:rPr>
              <a:t>8</a:t>
            </a:fld>
            <a:endParaRPr lang="en-US" sz="1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F99C-96E8-4832-9CB6-AF1DC491D223}"/>
              </a:ext>
            </a:extLst>
          </p:cNvPr>
          <p:cNvSpPr>
            <a:spLocks noGrp="1"/>
          </p:cNvSpPr>
          <p:nvPr>
            <p:ph type="title"/>
          </p:nvPr>
        </p:nvSpPr>
        <p:spPr/>
        <p:txBody>
          <a:bodyPr/>
          <a:lstStyle/>
          <a:p>
            <a:r>
              <a:rPr lang="en-US" dirty="0"/>
              <a:t>Seven Rules of Testing</a:t>
            </a:r>
          </a:p>
        </p:txBody>
      </p:sp>
      <p:sp>
        <p:nvSpPr>
          <p:cNvPr id="3" name="Content Placeholder 2">
            <a:extLst>
              <a:ext uri="{FF2B5EF4-FFF2-40B4-BE49-F238E27FC236}">
                <a16:creationId xmlns:a16="http://schemas.microsoft.com/office/drawing/2014/main" id="{62BB2001-EF3C-41CA-8B18-0E07E7328121}"/>
              </a:ext>
            </a:extLst>
          </p:cNvPr>
          <p:cNvSpPr>
            <a:spLocks noGrp="1"/>
          </p:cNvSpPr>
          <p:nvPr>
            <p:ph idx="1"/>
          </p:nvPr>
        </p:nvSpPr>
        <p:spPr/>
        <p:txBody>
          <a:bodyPr>
            <a:normAutofit fontScale="92500" lnSpcReduction="20000"/>
          </a:bodyPr>
          <a:lstStyle/>
          <a:p>
            <a:r>
              <a:rPr lang="en-US" dirty="0"/>
              <a:t>Exhaustive testing is usually not possible</a:t>
            </a:r>
          </a:p>
          <a:p>
            <a:r>
              <a:rPr lang="en-US" dirty="0"/>
              <a:t>Defect Clustering</a:t>
            </a:r>
          </a:p>
          <a:p>
            <a:pPr lvl="1"/>
            <a:r>
              <a:rPr lang="en-US" dirty="0"/>
              <a:t>a small number of modules usually contain most of the defects</a:t>
            </a:r>
          </a:p>
          <a:p>
            <a:r>
              <a:rPr lang="en-US" dirty="0"/>
              <a:t>Pesticide Paradox</a:t>
            </a:r>
          </a:p>
          <a:p>
            <a:pPr lvl="1"/>
            <a:r>
              <a:rPr lang="en-US" dirty="0"/>
              <a:t>Repetitive use of the same pesticide builds stronger bugs</a:t>
            </a:r>
          </a:p>
          <a:p>
            <a:pPr lvl="1"/>
            <a:r>
              <a:rPr lang="en-US" dirty="0"/>
              <a:t>If the same set of repetitive tests are conducted, the method will be useless for discovering new defects. </a:t>
            </a:r>
          </a:p>
          <a:p>
            <a:r>
              <a:rPr lang="en-US" dirty="0"/>
              <a:t>Testing shows the presence of defects</a:t>
            </a:r>
          </a:p>
          <a:p>
            <a:pPr lvl="1"/>
            <a:r>
              <a:rPr lang="en-US" dirty="0"/>
              <a:t>Not absence</a:t>
            </a:r>
          </a:p>
          <a:p>
            <a:r>
              <a:rPr lang="en-US" dirty="0"/>
              <a:t>Absence of Error – fallacy</a:t>
            </a:r>
          </a:p>
          <a:p>
            <a:pPr lvl="1"/>
            <a:r>
              <a:rPr lang="en-US" dirty="0"/>
              <a:t>Absence of evidence is not evidence of absence</a:t>
            </a:r>
          </a:p>
          <a:p>
            <a:r>
              <a:rPr lang="en-US" dirty="0"/>
              <a:t>Test early and often</a:t>
            </a:r>
          </a:p>
          <a:p>
            <a:r>
              <a:rPr lang="en-US" dirty="0"/>
              <a:t>Testing is context dependent</a:t>
            </a:r>
          </a:p>
          <a:p>
            <a:pPr lvl="1"/>
            <a:r>
              <a:rPr lang="en-US" dirty="0"/>
              <a:t>Testing an e-mail app is different than testing a student information system</a:t>
            </a:r>
          </a:p>
          <a:p>
            <a:pPr lvl="1"/>
            <a:r>
              <a:rPr lang="en-US" dirty="0"/>
              <a:t>Different data will give different results, reveal different bugs</a:t>
            </a:r>
          </a:p>
          <a:p>
            <a:r>
              <a:rPr lang="en-US" dirty="0">
                <a:hlinkClick r:id="rId2"/>
              </a:rPr>
              <a:t>https://www.guru99.com/software-testing-seven-principles.html</a:t>
            </a:r>
            <a:endParaRPr lang="en-US" dirty="0"/>
          </a:p>
          <a:p>
            <a:endParaRPr lang="en-US" dirty="0"/>
          </a:p>
        </p:txBody>
      </p:sp>
      <p:pic>
        <p:nvPicPr>
          <p:cNvPr id="4" name="Picture 3">
            <a:extLst>
              <a:ext uri="{FF2B5EF4-FFF2-40B4-BE49-F238E27FC236}">
                <a16:creationId xmlns:a16="http://schemas.microsoft.com/office/drawing/2014/main" id="{8FD58767-B387-485A-8280-AD597BD3B99E}"/>
              </a:ext>
            </a:extLst>
          </p:cNvPr>
          <p:cNvPicPr>
            <a:picLocks noChangeAspect="1"/>
          </p:cNvPicPr>
          <p:nvPr/>
        </p:nvPicPr>
        <p:blipFill>
          <a:blip r:embed="rId3"/>
          <a:stretch>
            <a:fillRect/>
          </a:stretch>
        </p:blipFill>
        <p:spPr>
          <a:xfrm>
            <a:off x="6869357" y="125656"/>
            <a:ext cx="2098798" cy="2064179"/>
          </a:xfrm>
          <a:prstGeom prst="rect">
            <a:avLst/>
          </a:prstGeom>
        </p:spPr>
      </p:pic>
    </p:spTree>
    <p:extLst>
      <p:ext uri="{BB962C8B-B14F-4D97-AF65-F5344CB8AC3E}">
        <p14:creationId xmlns:p14="http://schemas.microsoft.com/office/powerpoint/2010/main" val="1902007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70529</TotalTime>
  <Words>4988</Words>
  <Application>Microsoft Macintosh PowerPoint</Application>
  <PresentationFormat>On-screen Show (4:3)</PresentationFormat>
  <Paragraphs>693</Paragraphs>
  <Slides>56</Slides>
  <Notes>53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56</vt:i4>
      </vt:variant>
    </vt:vector>
  </HeadingPairs>
  <TitlesOfParts>
    <vt:vector size="73" baseType="lpstr">
      <vt:lpstr>Arial</vt:lpstr>
      <vt:lpstr>Calibri</vt:lpstr>
      <vt:lpstr>Calibri Light</vt:lpstr>
      <vt:lpstr>Courier</vt:lpstr>
      <vt:lpstr>Courier New</vt:lpstr>
      <vt:lpstr>Symbol</vt:lpstr>
      <vt:lpstr>Tahoma</vt:lpstr>
      <vt:lpstr>Times New Roman</vt:lpstr>
      <vt:lpstr>Wingdings</vt:lpstr>
      <vt:lpstr>Office Theme</vt:lpstr>
      <vt:lpstr>Office Theme</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Rules of Testing</vt:lpstr>
      <vt:lpstr>Without Proper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Box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9644</cp:revision>
  <cp:lastPrinted>2021-03-22T16:10:19Z</cp:lastPrinted>
  <dcterms:created xsi:type="dcterms:W3CDTF">2010-08-29T20:20:29Z</dcterms:created>
  <dcterms:modified xsi:type="dcterms:W3CDTF">2021-03-25T04:32:10Z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46</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46</vt:i4>
  </property>
</Properties>
</file>