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1" r:id="rId1"/>
    <p:sldMasterId id="2147483674" r:id="rId2"/>
    <p:sldMasterId id="2147483726" r:id="rId3"/>
    <p:sldMasterId id="2147483740" r:id="rId4"/>
    <p:sldMasterId id="2147483752" r:id="rId5"/>
  </p:sldMasterIdLst>
  <p:notesMasterIdLst>
    <p:notesMasterId r:id="rId41"/>
  </p:notesMasterIdLst>
  <p:sldIdLst>
    <p:sldId id="256" r:id="rId6"/>
    <p:sldId id="257" r:id="rId7"/>
    <p:sldId id="258" r:id="rId8"/>
    <p:sldId id="259" r:id="rId9"/>
    <p:sldId id="303" r:id="rId10"/>
    <p:sldId id="260" r:id="rId11"/>
    <p:sldId id="261" r:id="rId12"/>
    <p:sldId id="262" r:id="rId13"/>
    <p:sldId id="263" r:id="rId14"/>
    <p:sldId id="282" r:id="rId15"/>
    <p:sldId id="307" r:id="rId16"/>
    <p:sldId id="283" r:id="rId17"/>
    <p:sldId id="284" r:id="rId18"/>
    <p:sldId id="285" r:id="rId19"/>
    <p:sldId id="265" r:id="rId20"/>
    <p:sldId id="264"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304" r:id="rId37"/>
    <p:sldId id="305" r:id="rId38"/>
    <p:sldId id="306"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367" autoAdjust="0"/>
  </p:normalViewPr>
  <p:slideViewPr>
    <p:cSldViewPr snapToGrid="0">
      <p:cViewPr varScale="1">
        <p:scale>
          <a:sx n="99" d="100"/>
          <a:sy n="99" d="100"/>
        </p:scale>
        <p:origin x="160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7" name="PlaceHolder 1"/>
          <p:cNvSpPr>
            <a:spLocks noGrp="1"/>
          </p:cNvSpPr>
          <p:nvPr>
            <p:ph type="hdr"/>
          </p:nvPr>
        </p:nvSpPr>
        <p:spPr>
          <a:xfrm>
            <a:off x="0" y="0"/>
            <a:ext cx="2971800" cy="458640"/>
          </a:xfrm>
          <a:prstGeom prst="rect">
            <a:avLst/>
          </a:prstGeom>
        </p:spPr>
        <p:txBody>
          <a:bodyPr/>
          <a:lstStyle/>
          <a:p>
            <a:endParaRPr lang="en-US" sz="2400" b="0" strike="noStrike" spc="-1">
              <a:latin typeface="Times New Roman"/>
            </a:endParaRPr>
          </a:p>
        </p:txBody>
      </p:sp>
      <p:sp>
        <p:nvSpPr>
          <p:cNvPr id="498" name="PlaceHolder 2"/>
          <p:cNvSpPr>
            <a:spLocks noGrp="1"/>
          </p:cNvSpPr>
          <p:nvPr>
            <p:ph type="dt"/>
          </p:nvPr>
        </p:nvSpPr>
        <p:spPr>
          <a:xfrm>
            <a:off x="3884760" y="0"/>
            <a:ext cx="2971800" cy="458640"/>
          </a:xfrm>
          <a:prstGeom prst="rect">
            <a:avLst/>
          </a:prstGeom>
        </p:spPr>
        <p:txBody>
          <a:bodyPr/>
          <a:lstStyle/>
          <a:p>
            <a:pPr algn="r">
              <a:lnSpc>
                <a:spcPct val="100000"/>
              </a:lnSpc>
            </a:pPr>
            <a:fld id="{6804DC29-842D-4B18-B173-12DBC273ADFB}" type="datetime">
              <a:rPr lang="en-US" sz="1200" b="0" strike="noStrike" spc="-1">
                <a:solidFill>
                  <a:srgbClr val="000000"/>
                </a:solidFill>
                <a:latin typeface="Calibri"/>
              </a:rPr>
              <a:t>1/25/21</a:t>
            </a:fld>
            <a:endParaRPr lang="en-US" sz="1200" b="0" strike="noStrike" spc="-1">
              <a:latin typeface="Times New Roman"/>
            </a:endParaRPr>
          </a:p>
        </p:txBody>
      </p:sp>
      <p:sp>
        <p:nvSpPr>
          <p:cNvPr id="499" name="PlaceHolder 3"/>
          <p:cNvSpPr>
            <a:spLocks noGrp="1" noRot="1" noChangeAspect="1"/>
          </p:cNvSpPr>
          <p:nvPr>
            <p:ph type="sldImg"/>
          </p:nvPr>
        </p:nvSpPr>
        <p:spPr>
          <a:xfrm>
            <a:off x="685800" y="1143000"/>
            <a:ext cx="5486400" cy="3085920"/>
          </a:xfrm>
          <a:prstGeom prst="rect">
            <a:avLst/>
          </a:prstGeom>
        </p:spPr>
        <p:txBody>
          <a:bodyPr lIns="0" tIns="0" rIns="0" bIns="0" anchor="ctr"/>
          <a:lstStyle/>
          <a:p>
            <a:pPr algn="ctr"/>
            <a:r>
              <a:rPr lang="en-US" sz="4400" b="0" strike="noStrike" spc="-1">
                <a:latin typeface="Arial"/>
              </a:rPr>
              <a:t>Click to move the slide</a:t>
            </a:r>
          </a:p>
        </p:txBody>
      </p:sp>
      <p:sp>
        <p:nvSpPr>
          <p:cNvPr id="500" name="PlaceHolder 4"/>
          <p:cNvSpPr>
            <a:spLocks noGrp="1"/>
          </p:cNvSpPr>
          <p:nvPr>
            <p:ph type="body"/>
          </p:nvPr>
        </p:nvSpPr>
        <p:spPr>
          <a:xfrm>
            <a:off x="685800" y="4400640"/>
            <a:ext cx="5486400" cy="3600360"/>
          </a:xfrm>
          <a:prstGeom prst="rect">
            <a:avLst/>
          </a:prstGeom>
        </p:spPr>
        <p:txBody>
          <a:bodyPr/>
          <a:lstStyle/>
          <a:p>
            <a:pPr>
              <a:lnSpc>
                <a:spcPct val="100000"/>
              </a:lnSpc>
            </a:pPr>
            <a:r>
              <a:rPr lang="en-US" sz="1200" b="0" strike="noStrike" spc="-1">
                <a:solidFill>
                  <a:srgbClr val="000000"/>
                </a:solidFill>
                <a:latin typeface="Calibri"/>
              </a:rPr>
              <a:t>Click to edit Master text styles</a:t>
            </a:r>
            <a:endParaRPr lang="en-US" sz="1200" b="0" strike="noStrike" spc="-1">
              <a:latin typeface="Arial"/>
            </a:endParaRPr>
          </a:p>
          <a:p>
            <a:pPr marL="457200" lvl="1">
              <a:lnSpc>
                <a:spcPct val="100000"/>
              </a:lnSpc>
            </a:pPr>
            <a:r>
              <a:rPr lang="en-US" sz="1200" b="0" strike="noStrike" spc="-1">
                <a:solidFill>
                  <a:srgbClr val="000000"/>
                </a:solidFill>
                <a:latin typeface="Calibri"/>
              </a:rPr>
              <a:t>Second level</a:t>
            </a:r>
            <a:endParaRPr lang="en-US" sz="1200" b="0" strike="noStrike" spc="-1">
              <a:latin typeface="Arial"/>
            </a:endParaRPr>
          </a:p>
          <a:p>
            <a:pPr marL="914400" lvl="2">
              <a:lnSpc>
                <a:spcPct val="100000"/>
              </a:lnSpc>
            </a:pPr>
            <a:r>
              <a:rPr lang="en-US" sz="1200" b="0" strike="noStrike" spc="-1">
                <a:solidFill>
                  <a:srgbClr val="000000"/>
                </a:solidFill>
                <a:latin typeface="Calibri"/>
              </a:rPr>
              <a:t>Third level</a:t>
            </a:r>
            <a:endParaRPr lang="en-US" sz="1200" b="0" strike="noStrike" spc="-1">
              <a:latin typeface="Arial"/>
            </a:endParaRPr>
          </a:p>
          <a:p>
            <a:pPr marL="1371600" lvl="3">
              <a:lnSpc>
                <a:spcPct val="100000"/>
              </a:lnSpc>
            </a:pPr>
            <a:r>
              <a:rPr lang="en-US" sz="1200" b="0" strike="noStrike" spc="-1">
                <a:solidFill>
                  <a:srgbClr val="000000"/>
                </a:solidFill>
                <a:latin typeface="Calibri"/>
              </a:rPr>
              <a:t>Fourth level</a:t>
            </a:r>
            <a:endParaRPr lang="en-US" sz="1200" b="0" strike="noStrike" spc="-1">
              <a:latin typeface="Arial"/>
            </a:endParaRPr>
          </a:p>
          <a:p>
            <a:pPr marL="1828800" lvl="4">
              <a:lnSpc>
                <a:spcPct val="100000"/>
              </a:lnSpc>
            </a:pPr>
            <a:r>
              <a:rPr lang="en-US" sz="1200" b="0" strike="noStrike" spc="-1">
                <a:solidFill>
                  <a:srgbClr val="000000"/>
                </a:solidFill>
                <a:latin typeface="Calibri"/>
              </a:rPr>
              <a:t>Fifth level</a:t>
            </a:r>
            <a:endParaRPr lang="en-US" sz="1200" b="0" strike="noStrike" spc="-1">
              <a:latin typeface="Arial"/>
            </a:endParaRPr>
          </a:p>
        </p:txBody>
      </p:sp>
      <p:sp>
        <p:nvSpPr>
          <p:cNvPr id="501" name="PlaceHolder 5"/>
          <p:cNvSpPr>
            <a:spLocks noGrp="1"/>
          </p:cNvSpPr>
          <p:nvPr>
            <p:ph type="ftr"/>
          </p:nvPr>
        </p:nvSpPr>
        <p:spPr>
          <a:xfrm>
            <a:off x="0" y="8685360"/>
            <a:ext cx="2971800" cy="458640"/>
          </a:xfrm>
          <a:prstGeom prst="rect">
            <a:avLst/>
          </a:prstGeom>
        </p:spPr>
        <p:txBody>
          <a:bodyPr anchor="b"/>
          <a:lstStyle/>
          <a:p>
            <a:endParaRPr lang="en-US" sz="2400" b="0" strike="noStrike" spc="-1">
              <a:latin typeface="Times New Roman"/>
            </a:endParaRPr>
          </a:p>
        </p:txBody>
      </p:sp>
      <p:sp>
        <p:nvSpPr>
          <p:cNvPr id="502" name="PlaceHolder 6"/>
          <p:cNvSpPr>
            <a:spLocks noGrp="1"/>
          </p:cNvSpPr>
          <p:nvPr>
            <p:ph type="sldNum"/>
          </p:nvPr>
        </p:nvSpPr>
        <p:spPr>
          <a:xfrm>
            <a:off x="3884760" y="8685360"/>
            <a:ext cx="2971800" cy="458640"/>
          </a:xfrm>
          <a:prstGeom prst="rect">
            <a:avLst/>
          </a:prstGeom>
        </p:spPr>
        <p:txBody>
          <a:bodyPr anchor="b"/>
          <a:lstStyle/>
          <a:p>
            <a:pPr algn="r">
              <a:lnSpc>
                <a:spcPct val="100000"/>
              </a:lnSpc>
            </a:pPr>
            <a:fld id="{EB947CDB-CD78-4281-B247-CC36C4BDA454}" type="slidenum">
              <a:rPr lang="en-US" sz="1200" b="0" strike="noStrike" spc="-1">
                <a:solidFill>
                  <a:srgbClr val="000000"/>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Paul_Graham_(computer_programmer)"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en.wikipedia.org/wiki/Object-oriented_programming#cite_note-graham-4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PlaceHolder 1"/>
          <p:cNvSpPr>
            <a:spLocks noGrp="1" noRot="1" noChangeAspect="1"/>
          </p:cNvSpPr>
          <p:nvPr>
            <p:ph type="sldImg"/>
          </p:nvPr>
        </p:nvSpPr>
        <p:spPr>
          <a:xfrm>
            <a:off x="685800" y="1143000"/>
            <a:ext cx="5486400" cy="3086100"/>
          </a:xfrm>
          <a:prstGeom prst="rect">
            <a:avLst/>
          </a:prstGeom>
        </p:spPr>
      </p:sp>
      <p:sp>
        <p:nvSpPr>
          <p:cNvPr id="574" name="PlaceHolder 2"/>
          <p:cNvSpPr>
            <a:spLocks noGrp="1"/>
          </p:cNvSpPr>
          <p:nvPr>
            <p:ph type="body"/>
          </p:nvPr>
        </p:nvSpPr>
        <p:spPr>
          <a:xfrm>
            <a:off x="685800" y="4400640"/>
            <a:ext cx="5486400" cy="3600360"/>
          </a:xfrm>
          <a:prstGeom prst="rect">
            <a:avLst/>
          </a:prstGeom>
        </p:spPr>
        <p:txBody>
          <a:bodyPr/>
          <a:lstStyle/>
          <a:p>
            <a:endParaRPr lang="en-US" sz="2000" b="0" strike="noStrike" spc="-1">
              <a:latin typeface="Arial"/>
            </a:endParaRPr>
          </a:p>
        </p:txBody>
      </p:sp>
      <p:sp>
        <p:nvSpPr>
          <p:cNvPr id="575" name="TextShape 3"/>
          <p:cNvSpPr txBox="1"/>
          <p:nvPr/>
        </p:nvSpPr>
        <p:spPr>
          <a:xfrm>
            <a:off x="3884760" y="8685360"/>
            <a:ext cx="2971800" cy="458640"/>
          </a:xfrm>
          <a:prstGeom prst="rect">
            <a:avLst/>
          </a:prstGeom>
          <a:noFill/>
          <a:ln>
            <a:noFill/>
          </a:ln>
        </p:spPr>
        <p:txBody>
          <a:bodyPr anchor="b"/>
          <a:lstStyle/>
          <a:p>
            <a:pPr algn="r">
              <a:lnSpc>
                <a:spcPct val="100000"/>
              </a:lnSpc>
            </a:pPr>
            <a:fld id="{6F66E962-9E7A-4073-A876-629569C68274}" type="slidenum">
              <a:rPr lang="en-US" sz="1200" b="0" strike="noStrike" spc="-1">
                <a:solidFill>
                  <a:srgbClr val="000000"/>
                </a:solidFill>
                <a:latin typeface="Calibri"/>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halting problem is the problem of determining, from a description of an arbitrary computer program and an input, whether the program will finish running (i.e., halt) or continue to run forever.</a:t>
            </a:r>
            <a:r>
              <a:rPr lang="ru-RU" dirty="0"/>
              <a:t> </a:t>
            </a:r>
            <a:r>
              <a:rPr lang="en-US" dirty="0"/>
              <a:t>Alan Turing proved in 1936 that a general algorithm to solve the halting problem for all possible program-input pairs cannot exist. </a:t>
            </a:r>
            <a:endParaRPr lang="ru-RU" dirty="0"/>
          </a:p>
          <a:p>
            <a:endParaRPr lang="ru-RU" dirty="0"/>
          </a:p>
          <a:p>
            <a:r>
              <a:rPr lang="en-US" dirty="0"/>
              <a:t>Rice's theorem states that all non-trivial, semantic properties of programs are undecidable. A semantic property is one about the program's behavior (for instance, does the program terminate for all inputs), unlike a syntactic property (for instance, does the program contain an if-then-else statement). A property is non-trivial if it is neither true for every computable function, nor false for every computable function.</a:t>
            </a:r>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17</a:t>
            </a:fld>
            <a:endParaRPr lang="en-US" sz="1200" b="0" strike="noStrike" spc="-1">
              <a:latin typeface="Times New Roman"/>
            </a:endParaRPr>
          </a:p>
        </p:txBody>
      </p:sp>
    </p:spTree>
    <p:extLst>
      <p:ext uri="{BB962C8B-B14F-4D97-AF65-F5344CB8AC3E}">
        <p14:creationId xmlns:p14="http://schemas.microsoft.com/office/powerpoint/2010/main" val="171945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PlaceHolder 1"/>
          <p:cNvSpPr>
            <a:spLocks noGrp="1" noRot="1" noChangeAspect="1"/>
          </p:cNvSpPr>
          <p:nvPr>
            <p:ph type="sldImg"/>
          </p:nvPr>
        </p:nvSpPr>
        <p:spPr>
          <a:xfrm>
            <a:off x="685800" y="1143000"/>
            <a:ext cx="5486400" cy="3086100"/>
          </a:xfrm>
          <a:prstGeom prst="rect">
            <a:avLst/>
          </a:prstGeom>
        </p:spPr>
      </p:sp>
      <p:sp>
        <p:nvSpPr>
          <p:cNvPr id="583" name="PlaceHolder 2"/>
          <p:cNvSpPr>
            <a:spLocks noGrp="1"/>
          </p:cNvSpPr>
          <p:nvPr>
            <p:ph type="body"/>
          </p:nvPr>
        </p:nvSpPr>
        <p:spPr>
          <a:xfrm>
            <a:off x="685800" y="4400640"/>
            <a:ext cx="5486400" cy="3600360"/>
          </a:xfrm>
          <a:prstGeom prst="rect">
            <a:avLst/>
          </a:prstGeom>
        </p:spPr>
        <p:txBody>
          <a:bodyPr/>
          <a:lstStyle/>
          <a:p>
            <a:r>
              <a:rPr lang="en-US" sz="2000" b="0" strike="noStrike" spc="-1" dirty="0">
                <a:latin typeface="+mn-lt"/>
              </a:rPr>
              <a:t>Open for extension but closed for modification: it should be easy to add a feature without making extensive changes to the code</a:t>
            </a:r>
          </a:p>
          <a:p>
            <a:endParaRPr lang="en-US" sz="2000" b="0" strike="noStrike" spc="-1" dirty="0">
              <a:latin typeface="Arial"/>
            </a:endParaRPr>
          </a:p>
        </p:txBody>
      </p:sp>
      <p:sp>
        <p:nvSpPr>
          <p:cNvPr id="584" name="TextShape 3"/>
          <p:cNvSpPr txBox="1"/>
          <p:nvPr/>
        </p:nvSpPr>
        <p:spPr>
          <a:xfrm>
            <a:off x="3884760" y="8685360"/>
            <a:ext cx="2971800" cy="458640"/>
          </a:xfrm>
          <a:prstGeom prst="rect">
            <a:avLst/>
          </a:prstGeom>
          <a:noFill/>
          <a:ln>
            <a:noFill/>
          </a:ln>
        </p:spPr>
        <p:txBody>
          <a:bodyPr anchor="b"/>
          <a:lstStyle/>
          <a:p>
            <a:pPr algn="r">
              <a:lnSpc>
                <a:spcPct val="100000"/>
              </a:lnSpc>
            </a:pPr>
            <a:fld id="{85E47F8B-9C91-402F-893D-5AAD2FA59E5B}" type="slidenum">
              <a:rPr lang="en-US" sz="1200" b="0" strike="noStrike" spc="-1">
                <a:solidFill>
                  <a:srgbClr val="000000"/>
                </a:solidFill>
                <a:latin typeface="Calibri"/>
              </a:rPr>
              <a:t>19</a:t>
            </a:fld>
            <a:endParaRPr lang="en-U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noRot="1" noChangeAspect="1"/>
          </p:cNvSpPr>
          <p:nvPr>
            <p:ph type="sldImg"/>
          </p:nvPr>
        </p:nvSpPr>
        <p:spPr>
          <a:xfrm>
            <a:off x="685800" y="1143000"/>
            <a:ext cx="5486400" cy="3086100"/>
          </a:xfrm>
          <a:prstGeom prst="rect">
            <a:avLst/>
          </a:prstGeom>
        </p:spPr>
      </p:sp>
      <p:sp>
        <p:nvSpPr>
          <p:cNvPr id="586" name="PlaceHolder 2"/>
          <p:cNvSpPr>
            <a:spLocks noGrp="1"/>
          </p:cNvSpPr>
          <p:nvPr>
            <p:ph type="body"/>
          </p:nvPr>
        </p:nvSpPr>
        <p:spPr>
          <a:xfrm>
            <a:off x="685800" y="4400640"/>
            <a:ext cx="5486400" cy="3600360"/>
          </a:xfrm>
          <a:prstGeom prst="rect">
            <a:avLst/>
          </a:prstGeom>
        </p:spPr>
        <p:txBody>
          <a:bodyPr/>
          <a:lstStyle/>
          <a:p>
            <a:r>
              <a:rPr lang="en-US" sz="2000" b="0" strike="noStrike" spc="-1">
                <a:latin typeface="Arial"/>
              </a:rPr>
              <a:t>We also look at other approaches, in particular, functional programming.</a:t>
            </a:r>
          </a:p>
        </p:txBody>
      </p:sp>
      <p:sp>
        <p:nvSpPr>
          <p:cNvPr id="587" name="TextShape 3"/>
          <p:cNvSpPr txBox="1"/>
          <p:nvPr/>
        </p:nvSpPr>
        <p:spPr>
          <a:xfrm>
            <a:off x="3884760" y="8685360"/>
            <a:ext cx="2971800" cy="458640"/>
          </a:xfrm>
          <a:prstGeom prst="rect">
            <a:avLst/>
          </a:prstGeom>
          <a:noFill/>
          <a:ln>
            <a:noFill/>
          </a:ln>
        </p:spPr>
        <p:txBody>
          <a:bodyPr anchor="b"/>
          <a:lstStyle/>
          <a:p>
            <a:pPr algn="r">
              <a:lnSpc>
                <a:spcPct val="100000"/>
              </a:lnSpc>
            </a:pPr>
            <a:fld id="{F31DD0A4-8092-4D07-B768-4CF4C041A969}" type="slidenum">
              <a:rPr lang="en-US" sz="1200" b="0" strike="noStrike" spc="-1">
                <a:solidFill>
                  <a:srgbClr val="000000"/>
                </a:solidFill>
                <a:latin typeface="Calibri"/>
              </a:rPr>
              <a:t>20</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noRot="1" noChangeAspect="1"/>
          </p:cNvSpPr>
          <p:nvPr>
            <p:ph type="sldImg"/>
          </p:nvPr>
        </p:nvSpPr>
        <p:spPr>
          <a:xfrm>
            <a:off x="685800" y="1143000"/>
            <a:ext cx="5486400" cy="3086100"/>
          </a:xfrm>
          <a:prstGeom prst="rect">
            <a:avLst/>
          </a:prstGeom>
        </p:spPr>
      </p:sp>
      <p:sp>
        <p:nvSpPr>
          <p:cNvPr id="589" name="PlaceHolder 2"/>
          <p:cNvSpPr>
            <a:spLocks noGrp="1"/>
          </p:cNvSpPr>
          <p:nvPr>
            <p:ph type="body"/>
          </p:nvPr>
        </p:nvSpPr>
        <p:spPr>
          <a:xfrm>
            <a:off x="685800" y="4400640"/>
            <a:ext cx="5486400" cy="3600360"/>
          </a:xfrm>
          <a:prstGeom prst="rect">
            <a:avLst/>
          </a:prstGeom>
        </p:spPr>
        <p:txBody>
          <a:bodyPr/>
          <a:lstStyle/>
          <a:p>
            <a:pPr>
              <a:lnSpc>
                <a:spcPct val="100000"/>
              </a:lnSpc>
            </a:pPr>
            <a:r>
              <a:rPr lang="en-US" sz="1200" b="0" strike="noStrike" spc="-1" dirty="0">
                <a:solidFill>
                  <a:srgbClr val="000000"/>
                </a:solidFill>
                <a:latin typeface="Calibri"/>
              </a:rPr>
              <a:t> “if all you have is a hammer, everything looks like a nail”</a:t>
            </a:r>
          </a:p>
          <a:p>
            <a:pPr>
              <a:lnSpc>
                <a:spcPct val="100000"/>
              </a:lnSpc>
            </a:pPr>
            <a:endParaRPr lang="en-US" sz="1200" b="0" strike="noStrike" spc="-1" dirty="0">
              <a:solidFill>
                <a:srgbClr val="000000"/>
              </a:solidFill>
              <a:latin typeface="Calibri"/>
            </a:endParaRPr>
          </a:p>
          <a:p>
            <a:pPr>
              <a:lnSpc>
                <a:spcPct val="100000"/>
              </a:lnSpc>
            </a:pPr>
            <a:r>
              <a:rPr lang="en-US" sz="1200" b="0" strike="noStrike" spc="-1" dirty="0">
                <a:solidFill>
                  <a:srgbClr val="000000"/>
                </a:solidFill>
                <a:latin typeface="Calibri"/>
              </a:rPr>
              <a:t>IDEs for Java: NetBeans, </a:t>
            </a:r>
            <a:r>
              <a:rPr lang="en-US" sz="1200" b="0" strike="noStrike" spc="-1" dirty="0" err="1">
                <a:solidFill>
                  <a:srgbClr val="000000"/>
                </a:solidFill>
                <a:latin typeface="Calibri"/>
              </a:rPr>
              <a:t>IntlleJ</a:t>
            </a:r>
            <a:r>
              <a:rPr lang="en-US" sz="1200" b="0" strike="noStrike" spc="-1" dirty="0">
                <a:solidFill>
                  <a:srgbClr val="000000"/>
                </a:solidFill>
                <a:latin typeface="Calibri"/>
              </a:rPr>
              <a:t>, </a:t>
            </a:r>
            <a:r>
              <a:rPr lang="en-US" sz="1200" b="0" strike="noStrike" spc="-1" dirty="0" err="1">
                <a:solidFill>
                  <a:srgbClr val="000000"/>
                </a:solidFill>
                <a:latin typeface="Calibri"/>
              </a:rPr>
              <a:t>Jsource</a:t>
            </a:r>
            <a:r>
              <a:rPr lang="en-US" sz="1200" b="0" strike="noStrike" spc="-1" dirty="0">
                <a:solidFill>
                  <a:srgbClr val="000000"/>
                </a:solidFill>
                <a:latin typeface="Calibri"/>
              </a:rPr>
              <a:t>, </a:t>
            </a:r>
            <a:r>
              <a:rPr lang="en-US" sz="1200" b="0" strike="noStrike" spc="-1" dirty="0" err="1">
                <a:solidFill>
                  <a:srgbClr val="000000"/>
                </a:solidFill>
                <a:latin typeface="Calibri"/>
              </a:rPr>
              <a:t>DrJava</a:t>
            </a:r>
            <a:r>
              <a:rPr lang="en-US" sz="1200" b="0" strike="noStrike" spc="-1" dirty="0">
                <a:solidFill>
                  <a:srgbClr val="000000"/>
                </a:solidFill>
                <a:latin typeface="Calibri"/>
              </a:rPr>
              <a:t>, Visual Studio Code</a:t>
            </a:r>
            <a:endParaRPr lang="en-US" sz="1200" b="0" strike="noStrike" spc="-1" dirty="0">
              <a:latin typeface="Arial"/>
            </a:endParaRPr>
          </a:p>
        </p:txBody>
      </p:sp>
      <p:sp>
        <p:nvSpPr>
          <p:cNvPr id="590" name="TextShape 3"/>
          <p:cNvSpPr txBox="1"/>
          <p:nvPr/>
        </p:nvSpPr>
        <p:spPr>
          <a:xfrm>
            <a:off x="3884760" y="8685360"/>
            <a:ext cx="2971800" cy="458640"/>
          </a:xfrm>
          <a:prstGeom prst="rect">
            <a:avLst/>
          </a:prstGeom>
          <a:noFill/>
          <a:ln>
            <a:noFill/>
          </a:ln>
        </p:spPr>
        <p:txBody>
          <a:bodyPr anchor="b"/>
          <a:lstStyle/>
          <a:p>
            <a:pPr algn="r">
              <a:lnSpc>
                <a:spcPct val="100000"/>
              </a:lnSpc>
            </a:pPr>
            <a:fld id="{53D09C7E-FE97-457F-B3CB-E1D1275745D3}" type="slidenum">
              <a:rPr lang="en-US" sz="1200" b="0" strike="noStrike" spc="-1">
                <a:solidFill>
                  <a:srgbClr val="000000"/>
                </a:solidFill>
                <a:latin typeface="Calibri"/>
              </a:rPr>
              <a:t>22</a:t>
            </a:fld>
            <a:endParaRPr lang="en-U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noRot="1" noChangeAspect="1"/>
          </p:cNvSpPr>
          <p:nvPr>
            <p:ph type="sldImg"/>
          </p:nvPr>
        </p:nvSpPr>
        <p:spPr>
          <a:xfrm>
            <a:off x="685800" y="1143000"/>
            <a:ext cx="5486400" cy="3085920"/>
          </a:xfrm>
          <a:prstGeom prst="rect">
            <a:avLst/>
          </a:prstGeom>
        </p:spPr>
      </p:sp>
      <p:sp>
        <p:nvSpPr>
          <p:cNvPr id="592" name="PlaceHolder 2"/>
          <p:cNvSpPr>
            <a:spLocks noGrp="1"/>
          </p:cNvSpPr>
          <p:nvPr>
            <p:ph type="body"/>
          </p:nvPr>
        </p:nvSpPr>
        <p:spPr>
          <a:xfrm>
            <a:off x="685800" y="4400640"/>
            <a:ext cx="5486400" cy="3600360"/>
          </a:xfrm>
          <a:prstGeom prst="rect">
            <a:avLst/>
          </a:prstGeom>
        </p:spPr>
        <p:txBody>
          <a:bodyPr/>
          <a:lstStyle/>
          <a:p>
            <a:endParaRPr lang="en-US" sz="2000" b="0" strike="noStrike" spc="-1">
              <a:latin typeface="Arial"/>
            </a:endParaRPr>
          </a:p>
        </p:txBody>
      </p:sp>
      <p:sp>
        <p:nvSpPr>
          <p:cNvPr id="593" name="TextShape 3"/>
          <p:cNvSpPr txBox="1"/>
          <p:nvPr/>
        </p:nvSpPr>
        <p:spPr>
          <a:xfrm>
            <a:off x="3884760" y="8685360"/>
            <a:ext cx="2971800" cy="458640"/>
          </a:xfrm>
          <a:prstGeom prst="rect">
            <a:avLst/>
          </a:prstGeom>
          <a:noFill/>
          <a:ln>
            <a:noFill/>
          </a:ln>
        </p:spPr>
        <p:txBody>
          <a:bodyPr anchor="b"/>
          <a:lstStyle/>
          <a:p>
            <a:pPr algn="r">
              <a:lnSpc>
                <a:spcPct val="100000"/>
              </a:lnSpc>
            </a:pPr>
            <a:fld id="{00A156A7-CA81-4586-9B26-01C266282DB5}" type="slidenum">
              <a:rPr lang="en-US" sz="1200" b="0" strike="noStrike" spc="-1">
                <a:solidFill>
                  <a:srgbClr val="000000"/>
                </a:solidFill>
                <a:latin typeface="Calibri"/>
              </a:rPr>
              <a:t>24</a:t>
            </a:fld>
            <a:endParaRPr lang="en-U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PlaceHolder 1"/>
          <p:cNvSpPr>
            <a:spLocks noGrp="1" noRot="1" noChangeAspect="1"/>
          </p:cNvSpPr>
          <p:nvPr>
            <p:ph type="sldImg"/>
          </p:nvPr>
        </p:nvSpPr>
        <p:spPr>
          <a:xfrm>
            <a:off x="685800" y="1143000"/>
            <a:ext cx="5486400" cy="3086100"/>
          </a:xfrm>
          <a:prstGeom prst="rect">
            <a:avLst/>
          </a:prstGeom>
        </p:spPr>
      </p:sp>
      <p:sp>
        <p:nvSpPr>
          <p:cNvPr id="595" name="PlaceHolder 2"/>
          <p:cNvSpPr>
            <a:spLocks noGrp="1"/>
          </p:cNvSpPr>
          <p:nvPr>
            <p:ph type="body"/>
          </p:nvPr>
        </p:nvSpPr>
        <p:spPr>
          <a:xfrm>
            <a:off x="685800" y="4400640"/>
            <a:ext cx="5486400" cy="3600360"/>
          </a:xfrm>
          <a:prstGeom prst="rect">
            <a:avLst/>
          </a:prstGeom>
        </p:spPr>
        <p:txBody>
          <a:bodyPr/>
          <a:lstStyle/>
          <a:p>
            <a:endParaRPr lang="en-US" sz="2000" b="0" strike="noStrike" spc="-1">
              <a:latin typeface="Arial"/>
            </a:endParaRPr>
          </a:p>
        </p:txBody>
      </p:sp>
      <p:sp>
        <p:nvSpPr>
          <p:cNvPr id="596" name="TextShape 3"/>
          <p:cNvSpPr txBox="1"/>
          <p:nvPr/>
        </p:nvSpPr>
        <p:spPr>
          <a:xfrm>
            <a:off x="3884760" y="8685360"/>
            <a:ext cx="2971800" cy="458640"/>
          </a:xfrm>
          <a:prstGeom prst="rect">
            <a:avLst/>
          </a:prstGeom>
          <a:noFill/>
          <a:ln>
            <a:noFill/>
          </a:ln>
        </p:spPr>
        <p:txBody>
          <a:bodyPr anchor="b"/>
          <a:lstStyle/>
          <a:p>
            <a:pPr algn="r">
              <a:lnSpc>
                <a:spcPct val="100000"/>
              </a:lnSpc>
            </a:pPr>
            <a:fld id="{F26AB06A-8082-4D2F-A737-89C7565243DB}" type="slidenum">
              <a:rPr lang="en-US" sz="1200" b="0" strike="noStrike" spc="-1">
                <a:solidFill>
                  <a:srgbClr val="000000"/>
                </a:solidFill>
                <a:latin typeface="Calibri"/>
              </a:rPr>
              <a:t>28</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interface-segregation principle (ISP</a:t>
            </a:r>
            <a:r>
              <a:rPr lang="en-US" dirty="0"/>
              <a:t>) states that no client should be forced to depend on methods it does not use</a:t>
            </a:r>
          </a:p>
          <a:p>
            <a:r>
              <a:rPr lang="en-US" dirty="0"/>
              <a:t>ISP splits interfaces that are very large into smaller and more specific ones so that clients will only have to know about the methods that are of interest to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tooltip="Paul Graham (computer programmer)"/>
              </a:rPr>
              <a:t>Paul Graham</a:t>
            </a:r>
            <a:r>
              <a:rPr lang="en-US" dirty="0"/>
              <a:t> has suggested that OOP's popularity within large companies is due to "large (and frequently changing) groups of mediocre programmers". According to Graham, the discipline imposed by OOP prevents any one programmer from "doing too much damage".</a:t>
            </a:r>
            <a:r>
              <a:rPr lang="en-US" baseline="30000" dirty="0">
                <a:hlinkClick r:id="rId4"/>
              </a:rPr>
              <a:t>[46]</a:t>
            </a:r>
            <a:r>
              <a:rPr lang="en-US"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E7D5C-FF31-448A-BDF5-E119C5E18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57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34</a:t>
            </a:fld>
            <a:endParaRPr lang="en-US" sz="1200" b="0" strike="noStrike" spc="-1">
              <a:latin typeface="Times New Roman"/>
            </a:endParaRPr>
          </a:p>
        </p:txBody>
      </p:sp>
    </p:spTree>
    <p:extLst>
      <p:ext uri="{BB962C8B-B14F-4D97-AF65-F5344CB8AC3E}">
        <p14:creationId xmlns:p14="http://schemas.microsoft.com/office/powerpoint/2010/main" val="265374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35</a:t>
            </a:fld>
            <a:endParaRPr lang="en-US" sz="1200" b="0" strike="noStrike" spc="-1">
              <a:latin typeface="Times New Roman"/>
            </a:endParaRPr>
          </a:p>
        </p:txBody>
      </p:sp>
    </p:spTree>
    <p:extLst>
      <p:ext uri="{BB962C8B-B14F-4D97-AF65-F5344CB8AC3E}">
        <p14:creationId xmlns:p14="http://schemas.microsoft.com/office/powerpoint/2010/main" val="286854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ITWS majors too?</a:t>
            </a:r>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3</a:t>
            </a:fld>
            <a:endParaRPr lang="en-US" sz="1200" b="0" strike="noStrike" spc="-1">
              <a:latin typeface="Times New Roman"/>
            </a:endParaRPr>
          </a:p>
        </p:txBody>
      </p:sp>
    </p:spTree>
    <p:extLst>
      <p:ext uri="{BB962C8B-B14F-4D97-AF65-F5344CB8AC3E}">
        <p14:creationId xmlns:p14="http://schemas.microsoft.com/office/powerpoint/2010/main" val="24331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PlaceHolder 1"/>
          <p:cNvSpPr>
            <a:spLocks noGrp="1" noRot="1" noChangeAspect="1"/>
          </p:cNvSpPr>
          <p:nvPr>
            <p:ph type="sldImg"/>
          </p:nvPr>
        </p:nvSpPr>
        <p:spPr>
          <a:xfrm>
            <a:off x="685800" y="1143000"/>
            <a:ext cx="5486400" cy="3086100"/>
          </a:xfrm>
          <a:prstGeom prst="rect">
            <a:avLst/>
          </a:prstGeom>
        </p:spPr>
      </p:sp>
      <p:sp>
        <p:nvSpPr>
          <p:cNvPr id="577" name="PlaceHolder 2"/>
          <p:cNvSpPr>
            <a:spLocks noGrp="1"/>
          </p:cNvSpPr>
          <p:nvPr>
            <p:ph type="body"/>
          </p:nvPr>
        </p:nvSpPr>
        <p:spPr>
          <a:xfrm>
            <a:off x="685800" y="4400640"/>
            <a:ext cx="5486400" cy="3600360"/>
          </a:xfrm>
          <a:prstGeom prst="rect">
            <a:avLst/>
          </a:prstGeom>
        </p:spPr>
        <p:txBody>
          <a:bodyPr/>
          <a:lstStyle/>
          <a:p>
            <a:pPr>
              <a:lnSpc>
                <a:spcPct val="100000"/>
              </a:lnSpc>
            </a:pPr>
            <a:r>
              <a:rPr lang="en-US" sz="1200" b="0" strike="noStrike" spc="-1" dirty="0">
                <a:solidFill>
                  <a:srgbClr val="000000"/>
                </a:solidFill>
                <a:latin typeface="Calibri"/>
              </a:rPr>
              <a:t>review web site and syllabus</a:t>
            </a:r>
          </a:p>
          <a:p>
            <a:pPr>
              <a:lnSpc>
                <a:spcPct val="100000"/>
              </a:lnSpc>
            </a:pPr>
            <a:r>
              <a:rPr lang="en-US" sz="1200" b="0" strike="noStrike" spc="-1" dirty="0">
                <a:solidFill>
                  <a:srgbClr val="000000"/>
                </a:solidFill>
                <a:latin typeface="Calibri"/>
              </a:rPr>
              <a:t>Describe Moss</a:t>
            </a:r>
            <a:endParaRPr lang="en-US" sz="1200" b="0" strike="noStrike" spc="-1" dirty="0">
              <a:latin typeface="Arial"/>
            </a:endParaRPr>
          </a:p>
        </p:txBody>
      </p:sp>
      <p:sp>
        <p:nvSpPr>
          <p:cNvPr id="578" name="TextShape 3"/>
          <p:cNvSpPr txBox="1"/>
          <p:nvPr/>
        </p:nvSpPr>
        <p:spPr>
          <a:xfrm>
            <a:off x="3884760" y="8685360"/>
            <a:ext cx="2971800" cy="458640"/>
          </a:xfrm>
          <a:prstGeom prst="rect">
            <a:avLst/>
          </a:prstGeom>
          <a:noFill/>
          <a:ln>
            <a:noFill/>
          </a:ln>
        </p:spPr>
        <p:txBody>
          <a:bodyPr anchor="b"/>
          <a:lstStyle/>
          <a:p>
            <a:pPr algn="r">
              <a:lnSpc>
                <a:spcPct val="100000"/>
              </a:lnSpc>
            </a:pPr>
            <a:fld id="{A9103697-F7FA-4168-8EC3-1CF299B14166}" type="slidenum">
              <a:rPr lang="en-US" sz="1200" b="0" strike="noStrike" spc="-1">
                <a:solidFill>
                  <a:srgbClr val="000000"/>
                </a:solidFill>
                <a:latin typeface="Calibri"/>
              </a:rPr>
              <a:t>4</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6</a:t>
            </a:fld>
            <a:endParaRPr lang="en-US" sz="1200" b="0" strike="noStrike" spc="-1">
              <a:latin typeface="Times New Roman"/>
            </a:endParaRPr>
          </a:p>
        </p:txBody>
      </p:sp>
    </p:spTree>
    <p:extLst>
      <p:ext uri="{BB962C8B-B14F-4D97-AF65-F5344CB8AC3E}">
        <p14:creationId xmlns:p14="http://schemas.microsoft.com/office/powerpoint/2010/main" val="7885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8</a:t>
            </a:fld>
            <a:endParaRPr lang="en-US" sz="1200" b="0" strike="noStrike" spc="-1">
              <a:latin typeface="Times New Roman"/>
            </a:endParaRPr>
          </a:p>
        </p:txBody>
      </p:sp>
    </p:spTree>
    <p:extLst>
      <p:ext uri="{BB962C8B-B14F-4D97-AF65-F5344CB8AC3E}">
        <p14:creationId xmlns:p14="http://schemas.microsoft.com/office/powerpoint/2010/main" val="207799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800" dirty="0"/>
              <a:t>The course has two broad parts. The first is technical – how do we reason about code and involves reasoning, specifications, polymorphism. The second part is about general guidelines to produce maintainable code and involves design patterns, anti-patterns, usability.</a:t>
            </a:r>
          </a:p>
          <a:p>
            <a:pPr marL="0" indent="0">
              <a:lnSpc>
                <a:spcPct val="80000"/>
              </a:lnSpc>
              <a:spcBef>
                <a:spcPts val="1001"/>
              </a:spcBef>
              <a:buClr>
                <a:srgbClr val="000000"/>
              </a:buClr>
              <a:buFont typeface="Arial"/>
              <a:buNone/>
            </a:pPr>
            <a:endParaRPr lang="en-US" sz="2600" b="0" strike="noStrike" spc="-1" dirty="0">
              <a:solidFill>
                <a:srgbClr val="FF0000"/>
              </a:solidFill>
              <a:latin typeface="Calibri"/>
            </a:endParaRPr>
          </a:p>
          <a:p>
            <a:pPr marL="228600" indent="-228600">
              <a:lnSpc>
                <a:spcPct val="80000"/>
              </a:lnSpc>
              <a:spcBef>
                <a:spcPts val="1001"/>
              </a:spcBef>
              <a:buClr>
                <a:srgbClr val="000000"/>
              </a:buClr>
              <a:buFont typeface="Arial"/>
              <a:buChar char="•"/>
            </a:pPr>
            <a:r>
              <a:rPr lang="en-US" sz="2600" b="0" strike="noStrike" spc="-1" dirty="0">
                <a:solidFill>
                  <a:srgbClr val="FF0000"/>
                </a:solidFill>
                <a:latin typeface="Calibri"/>
              </a:rPr>
              <a:t>Correct</a:t>
            </a:r>
            <a:r>
              <a:rPr lang="en-US" sz="2600" b="0" strike="noStrike" spc="-1" dirty="0">
                <a:solidFill>
                  <a:srgbClr val="000000"/>
                </a:solidFill>
                <a:latin typeface="Calibri"/>
              </a:rPr>
              <a:t> code is not necessarily the same as </a:t>
            </a:r>
            <a:r>
              <a:rPr lang="en-US" sz="2600" b="0" strike="noStrike" spc="-1" dirty="0">
                <a:solidFill>
                  <a:srgbClr val="FF0000"/>
                </a:solidFill>
                <a:latin typeface="Calibri"/>
              </a:rPr>
              <a:t>good</a:t>
            </a:r>
            <a:r>
              <a:rPr lang="en-US" sz="2600" b="0" strike="noStrike" spc="-1" dirty="0">
                <a:solidFill>
                  <a:srgbClr val="000000"/>
                </a:solidFill>
                <a:latin typeface="Calibri"/>
              </a:rPr>
              <a:t> code</a:t>
            </a:r>
            <a:endParaRPr lang="en-US" sz="2600" b="0" strike="noStrike" spc="-1" dirty="0">
              <a:latin typeface="+mn-lt"/>
            </a:endParaRPr>
          </a:p>
          <a:p>
            <a:pPr marL="228600" indent="-228600">
              <a:lnSpc>
                <a:spcPct val="80000"/>
              </a:lnSpc>
              <a:spcBef>
                <a:spcPts val="1001"/>
              </a:spcBef>
              <a:buClr>
                <a:srgbClr val="000000"/>
              </a:buClr>
              <a:buFont typeface="Arial"/>
              <a:buChar char="•"/>
            </a:pPr>
            <a:r>
              <a:rPr lang="en-US" sz="2600" spc="-1" dirty="0">
                <a:solidFill>
                  <a:srgbClr val="000000"/>
                </a:solidFill>
                <a:latin typeface="Calibri"/>
              </a:rPr>
              <a:t>We know that code can be </a:t>
            </a:r>
            <a:endParaRPr lang="en-US" sz="2600" b="0" strike="noStrike" spc="-1" dirty="0">
              <a:latin typeface="+mn-lt"/>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Malware</a:t>
            </a:r>
            <a:endParaRPr lang="en-US" sz="2200" b="0" strike="noStrike" spc="-1" dirty="0">
              <a:latin typeface="+mn-lt"/>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Insecure</a:t>
            </a:r>
            <a:endParaRPr lang="en-US" sz="2200" b="0" strike="noStrike" spc="-1" dirty="0">
              <a:latin typeface="+mn-lt"/>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Misleading to users</a:t>
            </a:r>
            <a:endParaRPr lang="en-US" sz="2200" b="0" strike="noStrike" spc="-1" dirty="0">
              <a:latin typeface="+mn-lt"/>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Discriminatory towards individuals and groups</a:t>
            </a:r>
            <a:endParaRPr lang="en-US" sz="2200" b="0" strike="noStrike" spc="-1" dirty="0">
              <a:latin typeface="+mn-lt"/>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Old English Text MT"/>
              </a:rPr>
              <a:t>Evil</a:t>
            </a:r>
            <a:endParaRPr lang="en-US" sz="2200" b="0" strike="noStrike" spc="-1" dirty="0">
              <a:latin typeface="+mn-lt"/>
            </a:endParaRPr>
          </a:p>
          <a:p>
            <a:endParaRPr lang="en-US" dirty="0"/>
          </a:p>
        </p:txBody>
      </p:sp>
      <p:sp>
        <p:nvSpPr>
          <p:cNvPr id="4" name="Slide Number Placeholder 3"/>
          <p:cNvSpPr>
            <a:spLocks noGrp="1"/>
          </p:cNvSpPr>
          <p:nvPr>
            <p:ph type="sldNum"/>
          </p:nvPr>
        </p:nvSpPr>
        <p:spPr/>
        <p:txBody>
          <a:bodyPr/>
          <a:lstStyle/>
          <a:p>
            <a:pPr algn="r">
              <a:lnSpc>
                <a:spcPct val="100000"/>
              </a:lnSpc>
            </a:pPr>
            <a:fld id="{EB947CDB-CD78-4281-B247-CC36C4BDA454}" type="slidenum">
              <a:rPr lang="en-US" sz="1200" b="0" strike="noStrike" spc="-1" smtClean="0">
                <a:solidFill>
                  <a:srgbClr val="000000"/>
                </a:solidFill>
                <a:latin typeface="Calibri"/>
              </a:rPr>
              <a:t>9</a:t>
            </a:fld>
            <a:endParaRPr lang="en-US" sz="1200" b="0" strike="noStrike" spc="-1">
              <a:latin typeface="Times New Roman"/>
            </a:endParaRPr>
          </a:p>
        </p:txBody>
      </p:sp>
    </p:spTree>
    <p:extLst>
      <p:ext uri="{BB962C8B-B14F-4D97-AF65-F5344CB8AC3E}">
        <p14:creationId xmlns:p14="http://schemas.microsoft.com/office/powerpoint/2010/main" val="110898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See Philosophy of Software Design Chapter 2</a:t>
            </a:r>
          </a:p>
        </p:txBody>
      </p:sp>
      <p:sp>
        <p:nvSpPr>
          <p:cNvPr id="4" name="Slide Number Placeholder 3"/>
          <p:cNvSpPr>
            <a:spLocks noGrp="1"/>
          </p:cNvSpPr>
          <p:nvPr>
            <p:ph type="sldNum" sz="quarter" idx="5"/>
          </p:nvPr>
        </p:nvSpPr>
        <p:spPr/>
        <p:txBody>
          <a:bodyPr/>
          <a:lstStyle/>
          <a:p>
            <a:fld id="{33FE7D5C-FF31-448A-BDF5-E119C5E18214}" type="slidenum">
              <a:rPr lang="en-US" smtClean="0"/>
              <a:t>10</a:t>
            </a:fld>
            <a:endParaRPr lang="en-US"/>
          </a:p>
        </p:txBody>
      </p:sp>
    </p:spTree>
    <p:extLst>
      <p:ext uri="{BB962C8B-B14F-4D97-AF65-F5344CB8AC3E}">
        <p14:creationId xmlns:p14="http://schemas.microsoft.com/office/powerpoint/2010/main" val="4026435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See Philosophy of Software Design Chapter 2</a:t>
            </a:r>
          </a:p>
        </p:txBody>
      </p:sp>
      <p:sp>
        <p:nvSpPr>
          <p:cNvPr id="4" name="Slide Number Placeholder 3"/>
          <p:cNvSpPr>
            <a:spLocks noGrp="1"/>
          </p:cNvSpPr>
          <p:nvPr>
            <p:ph type="sldNum" sz="quarter" idx="5"/>
          </p:nvPr>
        </p:nvSpPr>
        <p:spPr/>
        <p:txBody>
          <a:bodyPr/>
          <a:lstStyle/>
          <a:p>
            <a:fld id="{33FE7D5C-FF31-448A-BDF5-E119C5E18214}" type="slidenum">
              <a:rPr lang="en-US" smtClean="0"/>
              <a:t>11</a:t>
            </a:fld>
            <a:endParaRPr lang="en-US"/>
          </a:p>
        </p:txBody>
      </p:sp>
    </p:spTree>
    <p:extLst>
      <p:ext uri="{BB962C8B-B14F-4D97-AF65-F5344CB8AC3E}">
        <p14:creationId xmlns:p14="http://schemas.microsoft.com/office/powerpoint/2010/main" val="395309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laceHolder 1"/>
          <p:cNvSpPr>
            <a:spLocks noGrp="1" noRot="1" noChangeAspect="1"/>
          </p:cNvSpPr>
          <p:nvPr>
            <p:ph type="sldImg"/>
          </p:nvPr>
        </p:nvSpPr>
        <p:spPr>
          <a:xfrm>
            <a:off x="685800" y="1143000"/>
            <a:ext cx="5486400" cy="3086100"/>
          </a:xfrm>
          <a:prstGeom prst="rect">
            <a:avLst/>
          </a:prstGeom>
        </p:spPr>
      </p:sp>
      <p:sp>
        <p:nvSpPr>
          <p:cNvPr id="580" name="PlaceHolder 2"/>
          <p:cNvSpPr>
            <a:spLocks noGrp="1"/>
          </p:cNvSpPr>
          <p:nvPr>
            <p:ph type="body"/>
          </p:nvPr>
        </p:nvSpPr>
        <p:spPr>
          <a:xfrm>
            <a:off x="685800" y="4400640"/>
            <a:ext cx="5486400" cy="3600360"/>
          </a:xfrm>
          <a:prstGeom prst="rect">
            <a:avLst/>
          </a:prstGeom>
        </p:spPr>
        <p:txBody>
          <a:bodyPr/>
          <a:lstStyle/>
          <a:p>
            <a:pPr>
              <a:lnSpc>
                <a:spcPct val="100000"/>
              </a:lnSpc>
            </a:pPr>
            <a:r>
              <a:rPr lang="en-US" sz="1200" b="0" strike="noStrike" spc="-1" dirty="0">
                <a:solidFill>
                  <a:srgbClr val="000000"/>
                </a:solidFill>
                <a:latin typeface="Arial"/>
              </a:rPr>
              <a:t>What is a specification? How do we write specifications? How do we prove that the program obeys the specifications?</a:t>
            </a:r>
            <a:endParaRPr lang="en-US" sz="1200" b="0" strike="noStrike" spc="-1" dirty="0">
              <a:latin typeface="Arial"/>
            </a:endParaRPr>
          </a:p>
          <a:p>
            <a:pPr>
              <a:lnSpc>
                <a:spcPct val="100000"/>
              </a:lnSpc>
            </a:pPr>
            <a:r>
              <a:rPr lang="en-US" sz="1200" b="0" strike="noStrike" spc="-1" dirty="0">
                <a:solidFill>
                  <a:srgbClr val="000000"/>
                </a:solidFill>
                <a:latin typeface="Arial"/>
              </a:rPr>
              <a:t>These are the questions we will explore in the coming weeks.</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0" strike="noStrike" spc="-1" dirty="0">
                <a:solidFill>
                  <a:srgbClr val="000000"/>
                </a:solidFill>
                <a:latin typeface="Arial"/>
              </a:rPr>
              <a:t>What is our notion of “correctness” in data driven/big data programs?</a:t>
            </a:r>
          </a:p>
          <a:p>
            <a:pPr>
              <a:lnSpc>
                <a:spcPct val="100000"/>
              </a:lnSpc>
            </a:pPr>
            <a:r>
              <a:rPr lang="en-US" sz="1200" b="0" strike="noStrike" spc="-1" dirty="0">
                <a:solidFill>
                  <a:srgbClr val="000000"/>
                </a:solidFill>
                <a:latin typeface="Arial"/>
              </a:rPr>
              <a:t>Notions of correctness may vary with the domains. In ML or scientific programming, it can be based on statistics.</a:t>
            </a:r>
            <a:endParaRPr lang="en-US" sz="1200" b="0" strike="noStrike" spc="-1" dirty="0">
              <a:latin typeface="Arial"/>
            </a:endParaRPr>
          </a:p>
        </p:txBody>
      </p:sp>
      <p:sp>
        <p:nvSpPr>
          <p:cNvPr id="581" name="TextShape 3"/>
          <p:cNvSpPr txBox="1"/>
          <p:nvPr/>
        </p:nvSpPr>
        <p:spPr>
          <a:xfrm>
            <a:off x="3884760" y="8685360"/>
            <a:ext cx="2971800" cy="458640"/>
          </a:xfrm>
          <a:prstGeom prst="rect">
            <a:avLst/>
          </a:prstGeom>
          <a:noFill/>
          <a:ln>
            <a:noFill/>
          </a:ln>
        </p:spPr>
        <p:txBody>
          <a:bodyPr anchor="b"/>
          <a:lstStyle/>
          <a:p>
            <a:pPr algn="r">
              <a:lnSpc>
                <a:spcPct val="100000"/>
              </a:lnSpc>
            </a:pPr>
            <a:fld id="{B79E958A-0B24-4EF4-832C-9121D6CE086C}" type="slidenum">
              <a:rPr lang="en-US" sz="1200" b="0" strike="noStrike" spc="-1">
                <a:solidFill>
                  <a:srgbClr val="000000"/>
                </a:solidFill>
                <a:latin typeface="Calibri"/>
              </a:rPr>
              <a:t>16</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8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9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1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11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1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1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1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11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92239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6"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5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5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3"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4"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2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7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7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7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7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7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7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7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8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28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28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28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29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29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43A-9D07-43E5-97DF-FE6EA27149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6F88E-7B81-4ACC-8946-4074AE2D8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70F140-42F3-402A-B34E-06806F19F8CD}"/>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2890C619-D1CE-4DD1-99F2-BABD699D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575D-FA20-49DD-9DB9-8CD9FCF502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151501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82019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A9F-779A-44FC-AEA8-BEAF8B481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F145B-FAB2-461B-BD69-771D96C632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6192-DCD7-49A6-A4F1-79932C7EDE20}"/>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23B8D962-CF51-4116-8D52-F3FDDAE9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7F68-421B-4169-871A-C7B6C5F912E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511562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2C4-2755-4552-84CD-B7DB065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F950-CB3A-446E-9E64-AE3CEBD423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E81C-5C2B-40CC-9C84-16BB7D0321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7BECB-08C4-4B97-8B46-11396D46E7AB}"/>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6" name="Footer Placeholder 5">
            <a:extLst>
              <a:ext uri="{FF2B5EF4-FFF2-40B4-BE49-F238E27FC236}">
                <a16:creationId xmlns:a16="http://schemas.microsoft.com/office/drawing/2014/main" id="{EE78F836-7DCC-463E-851D-F6AFD7158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12DB-1B09-44F2-88A2-DFAFEAB3276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880771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396-3776-4225-8ADA-5E8850124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38102-F844-4744-889C-E31A85DE9C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33A1A-1E1F-4D91-91C4-88E299DAE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5D2BE-0F70-4994-B567-1C6EDFE38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54365-7750-4305-9BC2-4734407C8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101D0-186C-4854-8560-DC0137A86210}"/>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8" name="Footer Placeholder 7">
            <a:extLst>
              <a:ext uri="{FF2B5EF4-FFF2-40B4-BE49-F238E27FC236}">
                <a16:creationId xmlns:a16="http://schemas.microsoft.com/office/drawing/2014/main" id="{7C2E9C66-1BD0-4DB9-96DD-97E73E062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C0B0D-A879-4338-AAEC-D46B7DCFC5C9}"/>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956128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69F-50CC-41EB-9311-A51D70F3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A64B9-A009-44D2-AA2F-FDABE854CFCB}"/>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4" name="Footer Placeholder 3">
            <a:extLst>
              <a:ext uri="{FF2B5EF4-FFF2-40B4-BE49-F238E27FC236}">
                <a16:creationId xmlns:a16="http://schemas.microsoft.com/office/drawing/2014/main" id="{A5D3613B-5186-4C51-8C75-9D1536710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DFF9-4778-4695-AEAF-CEDABFFABBE2}"/>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423360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3F60B-F958-462B-98FA-B95C46DA7919}"/>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3" name="Footer Placeholder 2">
            <a:extLst>
              <a:ext uri="{FF2B5EF4-FFF2-40B4-BE49-F238E27FC236}">
                <a16:creationId xmlns:a16="http://schemas.microsoft.com/office/drawing/2014/main" id="{8301FA8B-2AD9-46BC-A45D-5C4CBCF4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F42B9-B411-4674-9E74-C45D51DCA028}"/>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28578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5D2-334D-4308-9FE5-5ED6795D9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603CCB-5BEC-4937-89C4-F9B3DCCA5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7BE09-78BF-4209-A512-BC21C7D1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5B2EA-7F3A-48C4-8812-C1EE7E13C65E}"/>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6" name="Footer Placeholder 5">
            <a:extLst>
              <a:ext uri="{FF2B5EF4-FFF2-40B4-BE49-F238E27FC236}">
                <a16:creationId xmlns:a16="http://schemas.microsoft.com/office/drawing/2014/main" id="{D3FC6B78-DFF6-4749-8F01-1ABEC555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BF6A-C110-4386-95CD-596FC4569DD7}"/>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137690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3EB8-FFC5-433E-880E-BDB45C39E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672DA9-6AC7-410B-878F-1E457AE47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B5D69-C1B2-440F-B531-280B1E859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2DDDD5-B819-4350-9E9F-04AD8B58C8D5}"/>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6" name="Footer Placeholder 5">
            <a:extLst>
              <a:ext uri="{FF2B5EF4-FFF2-40B4-BE49-F238E27FC236}">
                <a16:creationId xmlns:a16="http://schemas.microsoft.com/office/drawing/2014/main" id="{C21CF8D0-0D04-4D47-A73E-94A90CB11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740F-68AC-48B2-B7D5-8BC6474744A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12057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2105-32F4-4961-9F13-39413119D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B512A-A883-4898-9F7D-A0952FEA6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A2AEF-2D38-4B63-8266-8AAC2DBBD854}"/>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5552D63B-A84C-4B9A-8105-F167AA1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CCAF3-AC3A-442C-AAF3-F875808555BB}"/>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569813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28C1-7C7E-4B9F-8D78-57FCBFA8F5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3E06-F3A8-4B13-8271-738D7A52D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ACEA-39B9-4295-9C90-C9DAAF137C5D}"/>
              </a:ext>
            </a:extLst>
          </p:cNvPr>
          <p:cNvSpPr>
            <a:spLocks noGrp="1"/>
          </p:cNvSpPr>
          <p:nvPr>
            <p:ph type="dt" sz="half" idx="10"/>
          </p:nvPr>
        </p:nvSpPr>
        <p:spPr/>
        <p:txBody>
          <a:body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8AFF4461-F32F-49C2-9AAF-1A0316517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AFED-9BB5-4D75-8F46-8DFDA3237E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67180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06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47" name="PlaceHolder 2"/>
          <p:cNvSpPr>
            <a:spLocks noGrp="1"/>
          </p:cNvSpPr>
          <p:nvPr>
            <p:ph type="subTitle"/>
          </p:nvPr>
        </p:nvSpPr>
        <p:spPr>
          <a:xfrm>
            <a:off x="609319" y="1604494"/>
            <a:ext cx="10972092" cy="3977120"/>
          </a:xfrm>
          <a:prstGeom prst="rect">
            <a:avLst/>
          </a:prstGeom>
        </p:spPr>
        <p:txBody>
          <a:bodyPr lIns="0" tIns="0" rIns="0" bIns="0" anchor="ctr"/>
          <a:lstStyle/>
          <a:p>
            <a:pPr algn="ctr"/>
            <a:endParaRPr lang="en-US" sz="2902" b="0" strike="noStrike" spc="-1">
              <a:latin typeface="Arial"/>
            </a:endParaRPr>
          </a:p>
        </p:txBody>
      </p:sp>
    </p:spTree>
    <p:extLst>
      <p:ext uri="{BB962C8B-B14F-4D97-AF65-F5344CB8AC3E}">
        <p14:creationId xmlns:p14="http://schemas.microsoft.com/office/powerpoint/2010/main" val="331779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49" name="PlaceHolder 2"/>
          <p:cNvSpPr>
            <a:spLocks noGrp="1"/>
          </p:cNvSpPr>
          <p:nvPr>
            <p:ph type="body"/>
          </p:nvPr>
        </p:nvSpPr>
        <p:spPr>
          <a:xfrm>
            <a:off x="609319" y="1604494"/>
            <a:ext cx="10972092" cy="3977120"/>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1087254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51" name="PlaceHolder 2"/>
          <p:cNvSpPr>
            <a:spLocks noGrp="1"/>
          </p:cNvSpPr>
          <p:nvPr>
            <p:ph type="body"/>
          </p:nvPr>
        </p:nvSpPr>
        <p:spPr>
          <a:xfrm>
            <a:off x="609319" y="1604494"/>
            <a:ext cx="5354078" cy="3977120"/>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52" name="PlaceHolder 3"/>
          <p:cNvSpPr>
            <a:spLocks noGrp="1"/>
          </p:cNvSpPr>
          <p:nvPr>
            <p:ph type="body"/>
          </p:nvPr>
        </p:nvSpPr>
        <p:spPr>
          <a:xfrm>
            <a:off x="6231688" y="1604494"/>
            <a:ext cx="5354078" cy="3977120"/>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647515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Tree>
    <p:extLst>
      <p:ext uri="{BB962C8B-B14F-4D97-AF65-F5344CB8AC3E}">
        <p14:creationId xmlns:p14="http://schemas.microsoft.com/office/powerpoint/2010/main" val="176684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319" y="273564"/>
            <a:ext cx="10972092" cy="5308050"/>
          </a:xfrm>
          <a:prstGeom prst="rect">
            <a:avLst/>
          </a:prstGeom>
        </p:spPr>
        <p:txBody>
          <a:bodyPr lIns="0" tIns="0" rIns="0" bIns="0" anchor="ctr"/>
          <a:lstStyle/>
          <a:p>
            <a:pPr algn="ctr"/>
            <a:endParaRPr lang="en-US" sz="2902" b="0" strike="noStrike" spc="-1">
              <a:latin typeface="Arial"/>
            </a:endParaRPr>
          </a:p>
        </p:txBody>
      </p:sp>
    </p:spTree>
    <p:extLst>
      <p:ext uri="{BB962C8B-B14F-4D97-AF65-F5344CB8AC3E}">
        <p14:creationId xmlns:p14="http://schemas.microsoft.com/office/powerpoint/2010/main" val="3899316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56" name="PlaceHolder 2"/>
          <p:cNvSpPr>
            <a:spLocks noGrp="1"/>
          </p:cNvSpPr>
          <p:nvPr>
            <p:ph type="body"/>
          </p:nvPr>
        </p:nvSpPr>
        <p:spPr>
          <a:xfrm>
            <a:off x="609319"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57" name="PlaceHolder 3"/>
          <p:cNvSpPr>
            <a:spLocks noGrp="1"/>
          </p:cNvSpPr>
          <p:nvPr>
            <p:ph type="body"/>
          </p:nvPr>
        </p:nvSpPr>
        <p:spPr>
          <a:xfrm>
            <a:off x="6231688" y="1604494"/>
            <a:ext cx="5354078" cy="3977120"/>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58" name="PlaceHolder 4"/>
          <p:cNvSpPr>
            <a:spLocks noGrp="1"/>
          </p:cNvSpPr>
          <p:nvPr>
            <p:ph type="body"/>
          </p:nvPr>
        </p:nvSpPr>
        <p:spPr>
          <a:xfrm>
            <a:off x="609319" y="3682011"/>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3015917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60" name="PlaceHolder 2"/>
          <p:cNvSpPr>
            <a:spLocks noGrp="1"/>
          </p:cNvSpPr>
          <p:nvPr>
            <p:ph type="body"/>
          </p:nvPr>
        </p:nvSpPr>
        <p:spPr>
          <a:xfrm>
            <a:off x="609319" y="1604494"/>
            <a:ext cx="5354078" cy="3977120"/>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61" name="PlaceHolder 3"/>
          <p:cNvSpPr>
            <a:spLocks noGrp="1"/>
          </p:cNvSpPr>
          <p:nvPr>
            <p:ph type="body"/>
          </p:nvPr>
        </p:nvSpPr>
        <p:spPr>
          <a:xfrm>
            <a:off x="6231688"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62" name="PlaceHolder 4"/>
          <p:cNvSpPr>
            <a:spLocks noGrp="1"/>
          </p:cNvSpPr>
          <p:nvPr>
            <p:ph type="body"/>
          </p:nvPr>
        </p:nvSpPr>
        <p:spPr>
          <a:xfrm>
            <a:off x="6231688" y="3682011"/>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1473111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64" name="PlaceHolder 2"/>
          <p:cNvSpPr>
            <a:spLocks noGrp="1"/>
          </p:cNvSpPr>
          <p:nvPr>
            <p:ph type="body"/>
          </p:nvPr>
        </p:nvSpPr>
        <p:spPr>
          <a:xfrm>
            <a:off x="609319"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65" name="PlaceHolder 3"/>
          <p:cNvSpPr>
            <a:spLocks noGrp="1"/>
          </p:cNvSpPr>
          <p:nvPr>
            <p:ph type="body"/>
          </p:nvPr>
        </p:nvSpPr>
        <p:spPr>
          <a:xfrm>
            <a:off x="6231688"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66" name="PlaceHolder 4"/>
          <p:cNvSpPr>
            <a:spLocks noGrp="1"/>
          </p:cNvSpPr>
          <p:nvPr>
            <p:ph type="body"/>
          </p:nvPr>
        </p:nvSpPr>
        <p:spPr>
          <a:xfrm>
            <a:off x="609319" y="3682011"/>
            <a:ext cx="10972092"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835676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68" name="PlaceHolder 2"/>
          <p:cNvSpPr>
            <a:spLocks noGrp="1"/>
          </p:cNvSpPr>
          <p:nvPr>
            <p:ph type="body"/>
          </p:nvPr>
        </p:nvSpPr>
        <p:spPr>
          <a:xfrm>
            <a:off x="609319" y="1604494"/>
            <a:ext cx="10972092"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69" name="PlaceHolder 3"/>
          <p:cNvSpPr>
            <a:spLocks noGrp="1"/>
          </p:cNvSpPr>
          <p:nvPr>
            <p:ph type="body"/>
          </p:nvPr>
        </p:nvSpPr>
        <p:spPr>
          <a:xfrm>
            <a:off x="609319" y="3682011"/>
            <a:ext cx="10972092"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1431485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71" name="PlaceHolder 2"/>
          <p:cNvSpPr>
            <a:spLocks noGrp="1"/>
          </p:cNvSpPr>
          <p:nvPr>
            <p:ph type="body"/>
          </p:nvPr>
        </p:nvSpPr>
        <p:spPr>
          <a:xfrm>
            <a:off x="609319"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2" name="PlaceHolder 3"/>
          <p:cNvSpPr>
            <a:spLocks noGrp="1"/>
          </p:cNvSpPr>
          <p:nvPr>
            <p:ph type="body"/>
          </p:nvPr>
        </p:nvSpPr>
        <p:spPr>
          <a:xfrm>
            <a:off x="6231688" y="1604494"/>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3" name="PlaceHolder 4"/>
          <p:cNvSpPr>
            <a:spLocks noGrp="1"/>
          </p:cNvSpPr>
          <p:nvPr>
            <p:ph type="body"/>
          </p:nvPr>
        </p:nvSpPr>
        <p:spPr>
          <a:xfrm>
            <a:off x="609319" y="3682011"/>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4" name="PlaceHolder 5"/>
          <p:cNvSpPr>
            <a:spLocks noGrp="1"/>
          </p:cNvSpPr>
          <p:nvPr>
            <p:ph type="body"/>
          </p:nvPr>
        </p:nvSpPr>
        <p:spPr>
          <a:xfrm>
            <a:off x="6231688" y="3682011"/>
            <a:ext cx="5354078"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66686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600" cy="6145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319" y="273564"/>
            <a:ext cx="10972092" cy="1144854"/>
          </a:xfrm>
          <a:prstGeom prst="rect">
            <a:avLst/>
          </a:prstGeom>
        </p:spPr>
        <p:txBody>
          <a:bodyPr lIns="0" tIns="0" rIns="0" bIns="0" anchor="ctr"/>
          <a:lstStyle/>
          <a:p>
            <a:endParaRPr lang="en-US" sz="3264" b="0" strike="noStrike" spc="-1">
              <a:solidFill>
                <a:srgbClr val="000000"/>
              </a:solidFill>
              <a:latin typeface="Calibri"/>
            </a:endParaRPr>
          </a:p>
        </p:txBody>
      </p:sp>
      <p:sp>
        <p:nvSpPr>
          <p:cNvPr id="76" name="PlaceHolder 2"/>
          <p:cNvSpPr>
            <a:spLocks noGrp="1"/>
          </p:cNvSpPr>
          <p:nvPr>
            <p:ph type="body"/>
          </p:nvPr>
        </p:nvSpPr>
        <p:spPr>
          <a:xfrm>
            <a:off x="609319" y="1604494"/>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7" name="PlaceHolder 3"/>
          <p:cNvSpPr>
            <a:spLocks noGrp="1"/>
          </p:cNvSpPr>
          <p:nvPr>
            <p:ph type="body"/>
          </p:nvPr>
        </p:nvSpPr>
        <p:spPr>
          <a:xfrm>
            <a:off x="4319238" y="1604494"/>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8" name="PlaceHolder 4"/>
          <p:cNvSpPr>
            <a:spLocks noGrp="1"/>
          </p:cNvSpPr>
          <p:nvPr>
            <p:ph type="body"/>
          </p:nvPr>
        </p:nvSpPr>
        <p:spPr>
          <a:xfrm>
            <a:off x="8028721" y="1604494"/>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79" name="PlaceHolder 5"/>
          <p:cNvSpPr>
            <a:spLocks noGrp="1"/>
          </p:cNvSpPr>
          <p:nvPr>
            <p:ph type="body"/>
          </p:nvPr>
        </p:nvSpPr>
        <p:spPr>
          <a:xfrm>
            <a:off x="609319" y="3682011"/>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80" name="PlaceHolder 6"/>
          <p:cNvSpPr>
            <a:spLocks noGrp="1"/>
          </p:cNvSpPr>
          <p:nvPr>
            <p:ph type="body"/>
          </p:nvPr>
        </p:nvSpPr>
        <p:spPr>
          <a:xfrm>
            <a:off x="4319238" y="3682011"/>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
        <p:nvSpPr>
          <p:cNvPr id="81" name="PlaceHolder 7"/>
          <p:cNvSpPr>
            <a:spLocks noGrp="1"/>
          </p:cNvSpPr>
          <p:nvPr>
            <p:ph type="body"/>
          </p:nvPr>
        </p:nvSpPr>
        <p:spPr>
          <a:xfrm>
            <a:off x="8028721" y="3682011"/>
            <a:ext cx="3532655" cy="1896991"/>
          </a:xfrm>
          <a:prstGeom prst="rect">
            <a:avLst/>
          </a:prstGeom>
        </p:spPr>
        <p:txBody>
          <a:bodyPr lIns="0" tIns="0" rIns="0" bIns="0">
            <a:normAutofit/>
          </a:bodyPr>
          <a:lstStyle/>
          <a:p>
            <a:endParaRPr lang="en-US" sz="2086" b="0" strike="noStrike" spc="-1">
              <a:solidFill>
                <a:srgbClr val="000000"/>
              </a:solidFill>
              <a:latin typeface="Calibri"/>
            </a:endParaRPr>
          </a:p>
        </p:txBody>
      </p:sp>
    </p:spTree>
    <p:extLst>
      <p:ext uri="{BB962C8B-B14F-4D97-AF65-F5344CB8AC3E}">
        <p14:creationId xmlns:p14="http://schemas.microsoft.com/office/powerpoint/2010/main" val="250261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600" cy="1325520"/>
          </a:xfrm>
          <a:prstGeom prst="rect">
            <a:avLst/>
          </a:prstGeom>
        </p:spPr>
        <p:txBody>
          <a:bodyPr lIns="0" tIns="0" rIns="0" bIns="0" anchor="ctr"/>
          <a:lstStyle/>
          <a:p>
            <a:pPr algn="ctr"/>
            <a:endParaRPr lang="en-US" sz="4400" b="0" strike="noStrike" spc="-1">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4000" cy="2387520"/>
          </a:xfrm>
          <a:prstGeom prst="rect">
            <a:avLst/>
          </a:prstGeom>
        </p:spPr>
        <p:txBody>
          <a:bodyPr anchor="b" anchorCtr="1">
            <a:norm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latin typeface="Arial"/>
            </a:endParaRPr>
          </a:p>
        </p:txBody>
      </p:sp>
      <p:sp>
        <p:nvSpPr>
          <p:cNvPr id="42" name="PlaceHolder 2"/>
          <p:cNvSpPr>
            <a:spLocks noGrp="1"/>
          </p:cNvSpPr>
          <p:nvPr>
            <p:ph type="dt"/>
          </p:nvPr>
        </p:nvSpPr>
        <p:spPr>
          <a:xfrm>
            <a:off x="838080" y="6356520"/>
            <a:ext cx="2743200" cy="365040"/>
          </a:xfrm>
          <a:prstGeom prst="rect">
            <a:avLst/>
          </a:prstGeom>
        </p:spPr>
        <p:txBody>
          <a:bodyPr anchor="ctr"/>
          <a:lstStyle/>
          <a:p>
            <a:pPr>
              <a:lnSpc>
                <a:spcPct val="100000"/>
              </a:lnSpc>
            </a:pPr>
            <a:endParaRPr lang="en-US" sz="1200" b="0" strike="noStrike" spc="-1">
              <a:latin typeface="Times New Roman"/>
            </a:endParaRPr>
          </a:p>
        </p:txBody>
      </p:sp>
      <p:sp>
        <p:nvSpPr>
          <p:cNvPr id="43" name="PlaceHolder 3"/>
          <p:cNvSpPr>
            <a:spLocks noGrp="1"/>
          </p:cNvSpPr>
          <p:nvPr>
            <p:ph type="ftr"/>
          </p:nvPr>
        </p:nvSpPr>
        <p:spPr>
          <a:xfrm>
            <a:off x="4038480" y="6356520"/>
            <a:ext cx="4114800" cy="365040"/>
          </a:xfrm>
          <a:prstGeom prst="rect">
            <a:avLst/>
          </a:prstGeom>
        </p:spPr>
        <p:txBody>
          <a:bodyPr anchor="ctr" anchorCtr="1"/>
          <a:lstStyle/>
          <a:p>
            <a:pPr algn="ctr">
              <a:lnSpc>
                <a:spcPct val="100000"/>
              </a:lnSpc>
            </a:pPr>
            <a:r>
              <a:rPr lang="en-US" sz="1200" b="0" strike="noStrike" spc="-1">
                <a:solidFill>
                  <a:srgbClr val="898989"/>
                </a:solidFill>
                <a:latin typeface="Calibri"/>
              </a:rPr>
              <a:t>CSCI-2600</a:t>
            </a:r>
            <a:endParaRPr lang="en-US" sz="1200" b="0" strike="noStrike" spc="-1">
              <a:latin typeface="Times New Roman"/>
            </a:endParaRPr>
          </a:p>
        </p:txBody>
      </p:sp>
      <p:sp>
        <p:nvSpPr>
          <p:cNvPr id="44" name="PlaceHolder 4"/>
          <p:cNvSpPr>
            <a:spLocks noGrp="1"/>
          </p:cNvSpPr>
          <p:nvPr>
            <p:ph type="sldNum"/>
          </p:nvPr>
        </p:nvSpPr>
        <p:spPr>
          <a:xfrm>
            <a:off x="8610480" y="6356520"/>
            <a:ext cx="2743200" cy="365040"/>
          </a:xfrm>
          <a:prstGeom prst="rect">
            <a:avLst/>
          </a:prstGeom>
        </p:spPr>
        <p:txBody>
          <a:bodyPr anchor="ctr"/>
          <a:lstStyle/>
          <a:p>
            <a:pPr algn="r">
              <a:lnSpc>
                <a:spcPct val="100000"/>
              </a:lnSpc>
            </a:pPr>
            <a:fld id="{AD19BBEA-A84E-4E7D-9D7E-01462AC89C2C}" type="slidenum">
              <a:rPr lang="en-US" sz="1200" b="0" strike="noStrike" spc="-1">
                <a:solidFill>
                  <a:srgbClr val="898989"/>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600" cy="1325520"/>
          </a:xfrm>
          <a:prstGeom prst="rect">
            <a:avLst/>
          </a:prstGeom>
        </p:spPr>
        <p:txBody>
          <a:bodyPr anchor="ctr">
            <a:norm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latin typeface="Arial"/>
            </a:endParaRPr>
          </a:p>
        </p:txBody>
      </p:sp>
      <p:sp>
        <p:nvSpPr>
          <p:cNvPr id="83" name="PlaceHolder 2"/>
          <p:cNvSpPr>
            <a:spLocks noGrp="1"/>
          </p:cNvSpPr>
          <p:nvPr>
            <p:ph type="title"/>
          </p:nvPr>
        </p:nvSpPr>
        <p:spPr>
          <a:xfrm>
            <a:off x="838080" y="1825560"/>
            <a:ext cx="10515600" cy="4351320"/>
          </a:xfrm>
          <a:prstGeom prst="rect">
            <a:avLst/>
          </a:prstGeom>
        </p:spPr>
        <p:txBody>
          <a:bodyPr>
            <a:norm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br/>
            <a:r>
              <a:rPr lang="en-US" sz="2400" b="0" strike="noStrike" spc="-1">
                <a:solidFill>
                  <a:srgbClr val="000000"/>
                </a:solidFill>
                <a:latin typeface="Calibri"/>
              </a:rPr>
              <a:t>Second level</a:t>
            </a:r>
            <a:br/>
            <a:r>
              <a:rPr lang="en-US" sz="2000" b="0" strike="noStrike" spc="-1">
                <a:solidFill>
                  <a:srgbClr val="000000"/>
                </a:solidFill>
                <a:latin typeface="Calibri"/>
              </a:rPr>
              <a:t>Third level</a:t>
            </a:r>
            <a:br/>
            <a:r>
              <a:rPr lang="en-US" sz="1800" b="0" strike="noStrike" spc="-1">
                <a:solidFill>
                  <a:srgbClr val="000000"/>
                </a:solidFill>
                <a:latin typeface="Calibri"/>
              </a:rPr>
              <a:t>Fourth level</a:t>
            </a:r>
            <a:br/>
            <a:r>
              <a:rPr lang="en-US" sz="1800" b="0" strike="noStrike" spc="-1">
                <a:solidFill>
                  <a:srgbClr val="000000"/>
                </a:solidFill>
                <a:latin typeface="Calibri"/>
              </a:rPr>
              <a:t>Fifth level</a:t>
            </a:r>
            <a:endParaRPr lang="en-US" sz="1800" b="0" strike="noStrike" spc="-1">
              <a:latin typeface="Arial"/>
            </a:endParaRPr>
          </a:p>
        </p:txBody>
      </p:sp>
      <p:sp>
        <p:nvSpPr>
          <p:cNvPr id="84" name="PlaceHolder 3"/>
          <p:cNvSpPr>
            <a:spLocks noGrp="1"/>
          </p:cNvSpPr>
          <p:nvPr>
            <p:ph type="dt"/>
          </p:nvPr>
        </p:nvSpPr>
        <p:spPr>
          <a:xfrm>
            <a:off x="838080" y="6356520"/>
            <a:ext cx="2743200" cy="365040"/>
          </a:xfrm>
          <a:prstGeom prst="rect">
            <a:avLst/>
          </a:prstGeom>
        </p:spPr>
        <p:txBody>
          <a:bodyPr anchor="ctr"/>
          <a:lstStyle/>
          <a:p>
            <a:pPr>
              <a:lnSpc>
                <a:spcPct val="100000"/>
              </a:lnSpc>
            </a:pPr>
            <a:endParaRPr lang="en-US" sz="1200" b="0" strike="noStrike" spc="-1">
              <a:latin typeface="Times New Roman"/>
            </a:endParaRPr>
          </a:p>
        </p:txBody>
      </p:sp>
      <p:sp>
        <p:nvSpPr>
          <p:cNvPr id="85" name="PlaceHolder 4"/>
          <p:cNvSpPr>
            <a:spLocks noGrp="1"/>
          </p:cNvSpPr>
          <p:nvPr>
            <p:ph type="ftr"/>
          </p:nvPr>
        </p:nvSpPr>
        <p:spPr>
          <a:xfrm>
            <a:off x="4038480" y="6356520"/>
            <a:ext cx="4114800" cy="365040"/>
          </a:xfrm>
          <a:prstGeom prst="rect">
            <a:avLst/>
          </a:prstGeom>
        </p:spPr>
        <p:txBody>
          <a:bodyPr anchor="ctr" anchorCtr="1"/>
          <a:lstStyle/>
          <a:p>
            <a:pPr algn="ctr">
              <a:lnSpc>
                <a:spcPct val="100000"/>
              </a:lnSpc>
            </a:pPr>
            <a:r>
              <a:rPr lang="en-US" sz="1200" b="0" strike="noStrike" spc="-1">
                <a:solidFill>
                  <a:srgbClr val="898989"/>
                </a:solidFill>
                <a:latin typeface="Calibri"/>
              </a:rPr>
              <a:t>CSCI-2600</a:t>
            </a:r>
            <a:endParaRPr lang="en-US" sz="1200" b="0" strike="noStrike" spc="-1">
              <a:latin typeface="Times New Roman"/>
            </a:endParaRPr>
          </a:p>
        </p:txBody>
      </p:sp>
      <p:sp>
        <p:nvSpPr>
          <p:cNvPr id="86" name="PlaceHolder 5"/>
          <p:cNvSpPr>
            <a:spLocks noGrp="1"/>
          </p:cNvSpPr>
          <p:nvPr>
            <p:ph type="sldNum"/>
          </p:nvPr>
        </p:nvSpPr>
        <p:spPr>
          <a:xfrm>
            <a:off x="8610480" y="6356520"/>
            <a:ext cx="2743200" cy="365040"/>
          </a:xfrm>
          <a:prstGeom prst="rect">
            <a:avLst/>
          </a:prstGeom>
        </p:spPr>
        <p:txBody>
          <a:bodyPr anchor="ctr"/>
          <a:lstStyle/>
          <a:p>
            <a:pPr algn="r">
              <a:lnSpc>
                <a:spcPct val="100000"/>
              </a:lnSpc>
            </a:pPr>
            <a:fld id="{6AA9D8A6-091D-4076-ACD3-69272ADB84E2}" type="slidenum">
              <a:rPr lang="en-US" sz="1200" b="0" strike="noStrike" spc="-1">
                <a:solidFill>
                  <a:srgbClr val="898989"/>
                </a:solidFill>
                <a:latin typeface="Calibri"/>
              </a:rPr>
              <a:t>‹#›</a:t>
            </a:fld>
            <a:endParaRPr lang="en-US" sz="1200" b="0" strike="noStrike" spc="-1">
              <a:latin typeface="Times New Roman"/>
            </a:endParaRPr>
          </a:p>
        </p:txBody>
      </p:sp>
      <p:sp>
        <p:nvSpPr>
          <p:cNvPr id="87" name="PlaceHolder 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39"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 name="PlaceHolder 1"/>
          <p:cNvSpPr>
            <a:spLocks noGrp="1"/>
          </p:cNvSpPr>
          <p:nvPr>
            <p:ph type="title"/>
          </p:nvPr>
        </p:nvSpPr>
        <p:spPr>
          <a:xfrm>
            <a:off x="838080" y="365040"/>
            <a:ext cx="10515600" cy="1325520"/>
          </a:xfrm>
          <a:prstGeom prst="rect">
            <a:avLst/>
          </a:prstGeom>
        </p:spPr>
        <p:txBody>
          <a:bodyPr anchor="ctr">
            <a:norm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latin typeface="Arial"/>
            </a:endParaRPr>
          </a:p>
        </p:txBody>
      </p:sp>
      <p:sp>
        <p:nvSpPr>
          <p:cNvPr id="252" name="PlaceHolder 2"/>
          <p:cNvSpPr>
            <a:spLocks noGrp="1"/>
          </p:cNvSpPr>
          <p:nvPr>
            <p:ph type="dt"/>
          </p:nvPr>
        </p:nvSpPr>
        <p:spPr>
          <a:xfrm>
            <a:off x="838080" y="6356520"/>
            <a:ext cx="2743200" cy="365040"/>
          </a:xfrm>
          <a:prstGeom prst="rect">
            <a:avLst/>
          </a:prstGeom>
        </p:spPr>
        <p:txBody>
          <a:bodyPr anchor="ctr"/>
          <a:lstStyle/>
          <a:p>
            <a:pPr>
              <a:lnSpc>
                <a:spcPct val="100000"/>
              </a:lnSpc>
            </a:pPr>
            <a:endParaRPr lang="en-US" sz="1200" b="0" strike="noStrike" spc="-1">
              <a:latin typeface="Times New Roman"/>
            </a:endParaRPr>
          </a:p>
        </p:txBody>
      </p:sp>
      <p:sp>
        <p:nvSpPr>
          <p:cNvPr id="253" name="PlaceHolder 3"/>
          <p:cNvSpPr>
            <a:spLocks noGrp="1"/>
          </p:cNvSpPr>
          <p:nvPr>
            <p:ph type="ftr"/>
          </p:nvPr>
        </p:nvSpPr>
        <p:spPr>
          <a:xfrm>
            <a:off x="4038480" y="6356520"/>
            <a:ext cx="4114800" cy="365040"/>
          </a:xfrm>
          <a:prstGeom prst="rect">
            <a:avLst/>
          </a:prstGeom>
        </p:spPr>
        <p:txBody>
          <a:bodyPr anchor="ctr" anchorCtr="1"/>
          <a:lstStyle/>
          <a:p>
            <a:pPr algn="ctr">
              <a:lnSpc>
                <a:spcPct val="100000"/>
              </a:lnSpc>
            </a:pPr>
            <a:r>
              <a:rPr lang="en-US" sz="1200" b="0" strike="noStrike" spc="-1">
                <a:solidFill>
                  <a:srgbClr val="898989"/>
                </a:solidFill>
                <a:latin typeface="Calibri"/>
              </a:rPr>
              <a:t>CSCI-2600</a:t>
            </a:r>
            <a:endParaRPr lang="en-US" sz="1200" b="0" strike="noStrike" spc="-1">
              <a:latin typeface="Times New Roman"/>
            </a:endParaRPr>
          </a:p>
        </p:txBody>
      </p:sp>
      <p:sp>
        <p:nvSpPr>
          <p:cNvPr id="254" name="PlaceHolder 4"/>
          <p:cNvSpPr>
            <a:spLocks noGrp="1"/>
          </p:cNvSpPr>
          <p:nvPr>
            <p:ph type="sldNum"/>
          </p:nvPr>
        </p:nvSpPr>
        <p:spPr>
          <a:xfrm>
            <a:off x="8610480" y="6356520"/>
            <a:ext cx="2743200" cy="365040"/>
          </a:xfrm>
          <a:prstGeom prst="rect">
            <a:avLst/>
          </a:prstGeom>
        </p:spPr>
        <p:txBody>
          <a:bodyPr anchor="ctr"/>
          <a:lstStyle/>
          <a:p>
            <a:pPr algn="r">
              <a:lnSpc>
                <a:spcPct val="100000"/>
              </a:lnSpc>
            </a:pPr>
            <a:fld id="{F21672CD-5B50-4753-B1A0-C24DF1DA4997}" type="slidenum">
              <a:rPr lang="en-US" sz="1200" b="0" strike="noStrike" spc="-1">
                <a:solidFill>
                  <a:srgbClr val="898989"/>
                </a:solidFill>
                <a:latin typeface="Calibri"/>
              </a:rPr>
              <a:t>‹#›</a:t>
            </a:fld>
            <a:endParaRPr lang="en-US" sz="1200" b="0" strike="noStrike" spc="-1">
              <a:latin typeface="Times New Roman"/>
            </a:endParaRPr>
          </a:p>
        </p:txBody>
      </p:sp>
      <p:sp>
        <p:nvSpPr>
          <p:cNvPr id="25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08E85-978E-4637-A081-703280007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FB95-C73D-459A-AC87-88A06B105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46D3-6966-4C10-8029-FFA126378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EEE2-BBEB-417C-A3F8-56D01B92C4D5}" type="datetimeFigureOut">
              <a:rPr lang="en-US" smtClean="0"/>
              <a:t>1/25/21</a:t>
            </a:fld>
            <a:endParaRPr lang="en-US"/>
          </a:p>
        </p:txBody>
      </p:sp>
      <p:sp>
        <p:nvSpPr>
          <p:cNvPr id="5" name="Footer Placeholder 4">
            <a:extLst>
              <a:ext uri="{FF2B5EF4-FFF2-40B4-BE49-F238E27FC236}">
                <a16:creationId xmlns:a16="http://schemas.microsoft.com/office/drawing/2014/main" id="{06C6C243-FF0C-497A-8CD9-BA132DE9C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C9358-7E79-400D-9816-863F9698E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DED9D-E5DB-4638-A792-469B4054E4E6}" type="slidenum">
              <a:rPr lang="en-US" smtClean="0"/>
              <a:t>‹#›</a:t>
            </a:fld>
            <a:endParaRPr lang="en-US"/>
          </a:p>
        </p:txBody>
      </p:sp>
    </p:spTree>
    <p:extLst>
      <p:ext uri="{BB962C8B-B14F-4D97-AF65-F5344CB8AC3E}">
        <p14:creationId xmlns:p14="http://schemas.microsoft.com/office/powerpoint/2010/main" val="1380224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7541" y="365622"/>
            <a:ext cx="10516954" cy="1324075"/>
          </a:xfrm>
          <a:prstGeom prst="rect">
            <a:avLst/>
          </a:prstGeom>
        </p:spPr>
        <p:txBody>
          <a:bodyPr anchor="ctr"/>
          <a:lstStyle/>
          <a:p>
            <a:pPr>
              <a:lnSpc>
                <a:spcPct val="90000"/>
              </a:lnSpc>
            </a:pPr>
            <a:r>
              <a:rPr lang="en-US" sz="3264" b="0" strike="noStrike" spc="-1">
                <a:solidFill>
                  <a:srgbClr val="000000"/>
                </a:solidFill>
                <a:latin typeface="Calibri Light"/>
              </a:rPr>
              <a:t>Click to edit Master title style</a:t>
            </a:r>
            <a:endParaRPr lang="en-US" sz="3264" b="0" strike="noStrike" spc="-1">
              <a:solidFill>
                <a:srgbClr val="000000"/>
              </a:solidFill>
              <a:latin typeface="Calibri"/>
            </a:endParaRPr>
          </a:p>
        </p:txBody>
      </p:sp>
      <p:sp>
        <p:nvSpPr>
          <p:cNvPr id="42" name="PlaceHolder 2"/>
          <p:cNvSpPr>
            <a:spLocks noGrp="1"/>
          </p:cNvSpPr>
          <p:nvPr>
            <p:ph type="body"/>
          </p:nvPr>
        </p:nvSpPr>
        <p:spPr>
          <a:xfrm>
            <a:off x="837541" y="1825499"/>
            <a:ext cx="10516954" cy="4351557"/>
          </a:xfrm>
          <a:prstGeom prst="rect">
            <a:avLst/>
          </a:prstGeom>
        </p:spPr>
        <p:txBody>
          <a:bodyPr/>
          <a:lstStyle/>
          <a:p>
            <a:pPr marL="432000" indent="-324000">
              <a:lnSpc>
                <a:spcPct val="100000"/>
              </a:lnSpc>
              <a:spcBef>
                <a:spcPts val="825"/>
              </a:spcBef>
              <a:buClr>
                <a:srgbClr val="000000"/>
              </a:buClr>
              <a:buSzPct val="45000"/>
              <a:buFont typeface="Wingdings" charset="2"/>
              <a:buChar char=""/>
            </a:pPr>
            <a:r>
              <a:rPr lang="en-US" sz="2086" b="0" strike="noStrike" spc="-1">
                <a:solidFill>
                  <a:srgbClr val="000000"/>
                </a:solidFill>
                <a:latin typeface="Calibri"/>
              </a:rPr>
              <a:t>Edit Master text styles</a:t>
            </a:r>
          </a:p>
          <a:p>
            <a:pPr marL="783475" lvl="1" indent="-293803">
              <a:lnSpc>
                <a:spcPct val="100000"/>
              </a:lnSpc>
              <a:spcBef>
                <a:spcPts val="375"/>
              </a:spcBef>
              <a:buClr>
                <a:srgbClr val="000000"/>
              </a:buClr>
              <a:buSzPct val="75000"/>
              <a:buFont typeface="Symbol" charset="2"/>
              <a:buChar char=""/>
            </a:pPr>
            <a:r>
              <a:rPr lang="en-US" sz="1723" b="0" strike="noStrike" spc="-1">
                <a:solidFill>
                  <a:srgbClr val="000000"/>
                </a:solidFill>
                <a:latin typeface="Calibri"/>
              </a:rPr>
              <a:t>Second level</a:t>
            </a:r>
          </a:p>
          <a:p>
            <a:pPr marL="1175213" lvl="2" indent="-261158">
              <a:lnSpc>
                <a:spcPct val="100000"/>
              </a:lnSpc>
              <a:spcBef>
                <a:spcPts val="375"/>
              </a:spcBef>
              <a:buClr>
                <a:srgbClr val="000000"/>
              </a:buClr>
              <a:buSzPct val="45000"/>
              <a:buFont typeface="Wingdings" charset="2"/>
              <a:buChar char=""/>
            </a:pPr>
            <a:r>
              <a:rPr lang="en-US" sz="1451" b="0" strike="noStrike" spc="-1">
                <a:solidFill>
                  <a:srgbClr val="000000"/>
                </a:solidFill>
                <a:latin typeface="Calibri"/>
              </a:rPr>
              <a:t>Third level</a:t>
            </a:r>
          </a:p>
          <a:p>
            <a:pPr marL="1566950" lvl="3" indent="-195869">
              <a:lnSpc>
                <a:spcPct val="100000"/>
              </a:lnSpc>
              <a:spcBef>
                <a:spcPts val="375"/>
              </a:spcBef>
              <a:buClr>
                <a:srgbClr val="000000"/>
              </a:buClr>
              <a:buSzPct val="75000"/>
              <a:buFont typeface="Symbol" charset="2"/>
              <a:buChar char=""/>
            </a:pPr>
            <a:r>
              <a:rPr lang="en-US" sz="1270" b="0" strike="noStrike" spc="-1">
                <a:solidFill>
                  <a:srgbClr val="000000"/>
                </a:solidFill>
                <a:latin typeface="Calibri"/>
              </a:rPr>
              <a:t>Fourth level</a:t>
            </a:r>
          </a:p>
          <a:p>
            <a:pPr marL="1958688" lvl="4" indent="-195869">
              <a:lnSpc>
                <a:spcPct val="100000"/>
              </a:lnSpc>
              <a:spcBef>
                <a:spcPts val="375"/>
              </a:spcBef>
              <a:buClr>
                <a:srgbClr val="000000"/>
              </a:buClr>
              <a:buSzPct val="45000"/>
              <a:buFont typeface="Wingdings" charset="2"/>
              <a:buChar char=""/>
            </a:pPr>
            <a:r>
              <a:rPr lang="en-US" sz="1270" b="0" strike="noStrike" spc="-1">
                <a:solidFill>
                  <a:srgbClr val="000000"/>
                </a:solidFill>
                <a:latin typeface="Calibri"/>
              </a:rPr>
              <a:t>Fifth level</a:t>
            </a:r>
          </a:p>
        </p:txBody>
      </p:sp>
      <p:sp>
        <p:nvSpPr>
          <p:cNvPr id="43" name="PlaceHolder 3"/>
          <p:cNvSpPr>
            <a:spLocks noGrp="1"/>
          </p:cNvSpPr>
          <p:nvPr>
            <p:ph type="dt"/>
          </p:nvPr>
        </p:nvSpPr>
        <p:spPr>
          <a:xfrm>
            <a:off x="837541" y="6356929"/>
            <a:ext cx="2743894" cy="363990"/>
          </a:xfrm>
          <a:prstGeom prst="rect">
            <a:avLst/>
          </a:prstGeom>
        </p:spPr>
        <p:txBody>
          <a:bodyPr anchor="ctr"/>
          <a:lstStyle/>
          <a:p>
            <a:pPr>
              <a:lnSpc>
                <a:spcPct val="100000"/>
              </a:lnSpc>
            </a:pPr>
            <a:fld id="{B54E6803-8720-4E96-BAA2-4C6BF3775507}" type="datetime1">
              <a:rPr lang="en-US" sz="897" b="0" strike="noStrike" spc="-1">
                <a:solidFill>
                  <a:srgbClr val="8B8B8B"/>
                </a:solidFill>
                <a:latin typeface="Calibri"/>
              </a:rPr>
              <a:t>1/25/21</a:t>
            </a:fld>
            <a:endParaRPr lang="en-US" sz="897" b="0" strike="noStrike" spc="-1">
              <a:latin typeface="Times New Roman"/>
            </a:endParaRPr>
          </a:p>
        </p:txBody>
      </p:sp>
      <p:sp>
        <p:nvSpPr>
          <p:cNvPr id="44" name="PlaceHolder 4"/>
          <p:cNvSpPr>
            <a:spLocks noGrp="1"/>
          </p:cNvSpPr>
          <p:nvPr>
            <p:ph type="ftr"/>
          </p:nvPr>
        </p:nvSpPr>
        <p:spPr>
          <a:xfrm>
            <a:off x="4039186" y="6356929"/>
            <a:ext cx="4113664" cy="363990"/>
          </a:xfrm>
          <a:prstGeom prst="rect">
            <a:avLst/>
          </a:prstGeom>
        </p:spPr>
        <p:txBody>
          <a:bodyPr anchor="ctr"/>
          <a:lstStyle/>
          <a:p>
            <a:pPr algn="ctr">
              <a:lnSpc>
                <a:spcPct val="100000"/>
              </a:lnSpc>
            </a:pPr>
            <a:r>
              <a:rPr lang="en-US" sz="897" b="0" strike="noStrike" spc="-1" dirty="0">
                <a:solidFill>
                  <a:srgbClr val="8B8B8B"/>
                </a:solidFill>
                <a:latin typeface="Calibri"/>
              </a:rPr>
              <a:t>CSCI 2600 Fall 2019</a:t>
            </a:r>
            <a:endParaRPr lang="en-US" sz="897" b="0" strike="noStrike" spc="-1" dirty="0">
              <a:latin typeface="Times New Roman"/>
            </a:endParaRPr>
          </a:p>
        </p:txBody>
      </p:sp>
      <p:sp>
        <p:nvSpPr>
          <p:cNvPr id="45" name="PlaceHolder 5"/>
          <p:cNvSpPr>
            <a:spLocks noGrp="1"/>
          </p:cNvSpPr>
          <p:nvPr>
            <p:ph type="sldNum"/>
          </p:nvPr>
        </p:nvSpPr>
        <p:spPr>
          <a:xfrm>
            <a:off x="8610166" y="6356929"/>
            <a:ext cx="2743894" cy="363990"/>
          </a:xfrm>
          <a:prstGeom prst="rect">
            <a:avLst/>
          </a:prstGeom>
        </p:spPr>
        <p:txBody>
          <a:bodyPr anchor="ctr"/>
          <a:lstStyle/>
          <a:p>
            <a:pPr algn="r">
              <a:lnSpc>
                <a:spcPct val="100000"/>
              </a:lnSpc>
            </a:pPr>
            <a:fld id="{663DB180-944C-40DA-9F54-F3AE4ADC8CA7}" type="slidenum">
              <a:rPr lang="en-US" sz="897" b="0" strike="noStrike" spc="-1">
                <a:solidFill>
                  <a:srgbClr val="8B8B8B"/>
                </a:solidFill>
                <a:latin typeface="Calibri"/>
              </a:rPr>
              <a:t>‹#›</a:t>
            </a:fld>
            <a:endParaRPr lang="en-US" sz="897" b="0" strike="noStrike" spc="-1">
              <a:latin typeface="Times New Roman"/>
            </a:endParaRPr>
          </a:p>
        </p:txBody>
      </p:sp>
    </p:spTree>
    <p:extLst>
      <p:ext uri="{BB962C8B-B14F-4D97-AF65-F5344CB8AC3E}">
        <p14:creationId xmlns:p14="http://schemas.microsoft.com/office/powerpoint/2010/main" val="27830602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829178" rtl="0" eaLnBrk="1" latinLnBrk="0" hangingPunct="1">
        <a:lnSpc>
          <a:spcPct val="90000"/>
        </a:lnSpc>
        <a:spcBef>
          <a:spcPct val="0"/>
        </a:spcBef>
        <a:buNone/>
        <a:defRPr sz="3990" kern="1200">
          <a:solidFill>
            <a:schemeClr val="tx1"/>
          </a:solidFill>
          <a:latin typeface="+mj-lt"/>
          <a:ea typeface="+mj-ea"/>
          <a:cs typeface="+mj-cs"/>
        </a:defRPr>
      </a:lvl1pPr>
    </p:titleStyle>
    <p:bodyStyle>
      <a:lvl1pPr marL="391738" indent="-293803" algn="l" defTabSz="829178" rtl="0" eaLnBrk="1" latinLnBrk="0" hangingPunct="1">
        <a:lnSpc>
          <a:spcPct val="100000"/>
        </a:lnSpc>
        <a:spcBef>
          <a:spcPts val="748"/>
        </a:spcBef>
        <a:buClr>
          <a:srgbClr val="000000"/>
        </a:buClr>
        <a:buSzPct val="45000"/>
        <a:buFont typeface="Wingdings" charset="2"/>
        <a:buChar char=""/>
        <a:defRPr sz="2539" kern="1200">
          <a:solidFill>
            <a:schemeClr val="tx1"/>
          </a:solidFill>
          <a:latin typeface="+mn-lt"/>
          <a:ea typeface="+mn-ea"/>
          <a:cs typeface="+mn-cs"/>
        </a:defRPr>
      </a:lvl1pPr>
      <a:lvl2pPr marL="621883" indent="-207294" algn="l" defTabSz="829178" rtl="0" eaLnBrk="1" latinLnBrk="0" hangingPunct="1">
        <a:lnSpc>
          <a:spcPct val="90000"/>
        </a:lnSpc>
        <a:spcBef>
          <a:spcPts val="453"/>
        </a:spcBef>
        <a:buFont typeface="Arial" panose="020B0604020202020204" pitchFamily="34" charset="0"/>
        <a:buChar char="•"/>
        <a:defRPr sz="2176" kern="1200">
          <a:solidFill>
            <a:schemeClr val="tx1"/>
          </a:solidFill>
          <a:latin typeface="+mn-lt"/>
          <a:ea typeface="+mn-ea"/>
          <a:cs typeface="+mn-cs"/>
        </a:defRPr>
      </a:lvl2pPr>
      <a:lvl3pPr marL="1036472" indent="-207294" algn="l" defTabSz="829178" rtl="0" eaLnBrk="1" latinLnBrk="0" hangingPunct="1">
        <a:lnSpc>
          <a:spcPct val="90000"/>
        </a:lnSpc>
        <a:spcBef>
          <a:spcPts val="453"/>
        </a:spcBef>
        <a:buFont typeface="Arial" panose="020B0604020202020204" pitchFamily="34" charset="0"/>
        <a:buChar char="•"/>
        <a:defRPr sz="1814" kern="1200">
          <a:solidFill>
            <a:schemeClr val="tx1"/>
          </a:solidFill>
          <a:latin typeface="+mn-lt"/>
          <a:ea typeface="+mn-ea"/>
          <a:cs typeface="+mn-cs"/>
        </a:defRPr>
      </a:lvl3pPr>
      <a:lvl4pPr marL="1451061"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4pPr>
      <a:lvl5pPr marL="1865650"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5pPr>
      <a:lvl6pPr marL="2280239"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6pPr>
      <a:lvl7pPr marL="2694828"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7pPr>
      <a:lvl8pPr marL="3109417"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8pPr>
      <a:lvl9pPr marL="3524006" indent="-207294" algn="l" defTabSz="829178" rtl="0" eaLnBrk="1" latinLnBrk="0" hangingPunct="1">
        <a:lnSpc>
          <a:spcPct val="90000"/>
        </a:lnSpc>
        <a:spcBef>
          <a:spcPts val="453"/>
        </a:spcBef>
        <a:buFont typeface="Arial" panose="020B0604020202020204" pitchFamily="34" charset="0"/>
        <a:buChar char="•"/>
        <a:defRPr sz="1632" kern="1200">
          <a:solidFill>
            <a:schemeClr val="tx1"/>
          </a:solidFill>
          <a:latin typeface="+mn-lt"/>
          <a:ea typeface="+mn-ea"/>
          <a:cs typeface="+mn-cs"/>
        </a:defRPr>
      </a:lvl9pPr>
    </p:bodyStyle>
    <p:otherStyle>
      <a:defPPr>
        <a:defRPr lang="en-US"/>
      </a:defPPr>
      <a:lvl1pPr marL="0" algn="l" defTabSz="829178" rtl="0" eaLnBrk="1" latinLnBrk="0" hangingPunct="1">
        <a:defRPr sz="1632" kern="1200">
          <a:solidFill>
            <a:schemeClr val="tx1"/>
          </a:solidFill>
          <a:latin typeface="+mn-lt"/>
          <a:ea typeface="+mn-ea"/>
          <a:cs typeface="+mn-cs"/>
        </a:defRPr>
      </a:lvl1pPr>
      <a:lvl2pPr marL="414589" algn="l" defTabSz="829178" rtl="0" eaLnBrk="1" latinLnBrk="0" hangingPunct="1">
        <a:defRPr sz="1632" kern="1200">
          <a:solidFill>
            <a:schemeClr val="tx1"/>
          </a:solidFill>
          <a:latin typeface="+mn-lt"/>
          <a:ea typeface="+mn-ea"/>
          <a:cs typeface="+mn-cs"/>
        </a:defRPr>
      </a:lvl2pPr>
      <a:lvl3pPr marL="829178" algn="l" defTabSz="829178" rtl="0" eaLnBrk="1" latinLnBrk="0" hangingPunct="1">
        <a:defRPr sz="1632" kern="1200">
          <a:solidFill>
            <a:schemeClr val="tx1"/>
          </a:solidFill>
          <a:latin typeface="+mn-lt"/>
          <a:ea typeface="+mn-ea"/>
          <a:cs typeface="+mn-cs"/>
        </a:defRPr>
      </a:lvl3pPr>
      <a:lvl4pPr marL="1243767" algn="l" defTabSz="829178" rtl="0" eaLnBrk="1" latinLnBrk="0" hangingPunct="1">
        <a:defRPr sz="1632" kern="1200">
          <a:solidFill>
            <a:schemeClr val="tx1"/>
          </a:solidFill>
          <a:latin typeface="+mn-lt"/>
          <a:ea typeface="+mn-ea"/>
          <a:cs typeface="+mn-cs"/>
        </a:defRPr>
      </a:lvl4pPr>
      <a:lvl5pPr marL="1658356" algn="l" defTabSz="829178" rtl="0" eaLnBrk="1" latinLnBrk="0" hangingPunct="1">
        <a:defRPr sz="1632" kern="1200">
          <a:solidFill>
            <a:schemeClr val="tx1"/>
          </a:solidFill>
          <a:latin typeface="+mn-lt"/>
          <a:ea typeface="+mn-ea"/>
          <a:cs typeface="+mn-cs"/>
        </a:defRPr>
      </a:lvl5pPr>
      <a:lvl6pPr marL="2072945" algn="l" defTabSz="829178" rtl="0" eaLnBrk="1" latinLnBrk="0" hangingPunct="1">
        <a:defRPr sz="1632" kern="1200">
          <a:solidFill>
            <a:schemeClr val="tx1"/>
          </a:solidFill>
          <a:latin typeface="+mn-lt"/>
          <a:ea typeface="+mn-ea"/>
          <a:cs typeface="+mn-cs"/>
        </a:defRPr>
      </a:lvl6pPr>
      <a:lvl7pPr marL="2487534" algn="l" defTabSz="829178" rtl="0" eaLnBrk="1" latinLnBrk="0" hangingPunct="1">
        <a:defRPr sz="1632" kern="1200">
          <a:solidFill>
            <a:schemeClr val="tx1"/>
          </a:solidFill>
          <a:latin typeface="+mn-lt"/>
          <a:ea typeface="+mn-ea"/>
          <a:cs typeface="+mn-cs"/>
        </a:defRPr>
      </a:lvl7pPr>
      <a:lvl8pPr marL="2902123" algn="l" defTabSz="829178" rtl="0" eaLnBrk="1" latinLnBrk="0" hangingPunct="1">
        <a:defRPr sz="1632" kern="1200">
          <a:solidFill>
            <a:schemeClr val="tx1"/>
          </a:solidFill>
          <a:latin typeface="+mn-lt"/>
          <a:ea typeface="+mn-ea"/>
          <a:cs typeface="+mn-cs"/>
        </a:defRPr>
      </a:lvl8pPr>
      <a:lvl9pPr marL="3316712" algn="l" defTabSz="829178"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softstaff@cs.lists.rpi.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cs.rpi.edu/academics/courses/spring21/csci260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outfresh.com/knowledge-base/6-famous-software-disasters-due-lack-testing/"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Halting_problem"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hyperlink" Target="http://blog.paralleluniverse.co/2016/07/23/correctness-and-complexity/" TargetMode="External"/><Relationship Id="rId4" Type="http://schemas.openxmlformats.org/officeDocument/2006/relationships/hyperlink" Target="https://en.wikipedia.org/wiki/Rice's_theore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mailto:sciencehub@rpi.ed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pi.edu/academics/courses/spring21/csci2600/"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hyperlink" Target="mailto:psoftstaff@cs.lists.rpi.edu" TargetMode="External"/><Relationship Id="rId4" Type="http://schemas.openxmlformats.org/officeDocument/2006/relationships/hyperlink" Target="https://submitty.cs.rpi.edu/s21/csci2600/foru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hyperlink" Target="https://www.cs.rpi.edu/academics/courses/spring21/csci2600/handout-files/files_25_01/eclipse_and_git.pdf"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ubmitty.cs.rpi.edu/home"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3" name="TextShape 1"/>
          <p:cNvSpPr txBox="1"/>
          <p:nvPr/>
        </p:nvSpPr>
        <p:spPr>
          <a:xfrm>
            <a:off x="1523880" y="1122480"/>
            <a:ext cx="9144000" cy="2387520"/>
          </a:xfrm>
          <a:prstGeom prst="rect">
            <a:avLst/>
          </a:prstGeom>
          <a:noFill/>
          <a:ln w="12600">
            <a:noFill/>
          </a:ln>
        </p:spPr>
        <p:txBody>
          <a:bodyPr anchor="b" anchorCtr="1">
            <a:normAutofit/>
          </a:bodyPr>
          <a:lstStyle/>
          <a:p>
            <a:pPr algn="ctr">
              <a:lnSpc>
                <a:spcPct val="90000"/>
              </a:lnSpc>
            </a:pPr>
            <a:r>
              <a:rPr lang="en-US" sz="6000" b="0" strike="noStrike" spc="-1" dirty="0">
                <a:solidFill>
                  <a:srgbClr val="000000"/>
                </a:solidFill>
                <a:latin typeface="Calibri Light"/>
              </a:rPr>
              <a:t>CSCI-2600: </a:t>
            </a:r>
          </a:p>
          <a:p>
            <a:pPr algn="ctr">
              <a:lnSpc>
                <a:spcPct val="90000"/>
              </a:lnSpc>
            </a:pPr>
            <a:r>
              <a:rPr lang="en-US" sz="6000" b="0" strike="noStrike" spc="-1" dirty="0">
                <a:solidFill>
                  <a:srgbClr val="000000"/>
                </a:solidFill>
                <a:latin typeface="Calibri Light"/>
              </a:rPr>
              <a:t>Principles of Software</a:t>
            </a:r>
            <a:endParaRPr lang="en-US" sz="6000" b="0" strike="noStrike" spc="-1" dirty="0">
              <a:latin typeface="Arial"/>
            </a:endParaRPr>
          </a:p>
        </p:txBody>
      </p:sp>
      <p:sp>
        <p:nvSpPr>
          <p:cNvPr id="504" name="TextShape 2"/>
          <p:cNvSpPr txBox="1"/>
          <p:nvPr/>
        </p:nvSpPr>
        <p:spPr>
          <a:xfrm>
            <a:off x="1523881" y="4489696"/>
            <a:ext cx="9144000" cy="1689840"/>
          </a:xfrm>
          <a:prstGeom prst="rect">
            <a:avLst/>
          </a:prstGeom>
          <a:noFill/>
          <a:ln w="12600">
            <a:noFill/>
          </a:ln>
        </p:spPr>
        <p:txBody>
          <a:bodyPr anchorCtr="1">
            <a:normAutofit fontScale="92500" lnSpcReduction="20000"/>
          </a:bodyPr>
          <a:lstStyle/>
          <a:p>
            <a:pPr algn="ctr">
              <a:lnSpc>
                <a:spcPct val="80000"/>
              </a:lnSpc>
              <a:spcBef>
                <a:spcPts val="1001"/>
              </a:spcBef>
            </a:pPr>
            <a:r>
              <a:rPr lang="en-US" sz="2400" spc="-1" dirty="0">
                <a:solidFill>
                  <a:srgbClr val="000000"/>
                </a:solidFill>
                <a:latin typeface="Calibri"/>
              </a:rPr>
              <a:t>Spring 2021</a:t>
            </a:r>
          </a:p>
          <a:p>
            <a:pPr algn="ctr">
              <a:lnSpc>
                <a:spcPct val="80000"/>
              </a:lnSpc>
              <a:spcBef>
                <a:spcPts val="1001"/>
              </a:spcBef>
            </a:pPr>
            <a:r>
              <a:rPr lang="en-US" sz="2400" spc="-1" dirty="0">
                <a:solidFill>
                  <a:srgbClr val="000000"/>
                </a:solidFill>
                <a:latin typeface="Calibri"/>
              </a:rPr>
              <a:t>Carlos Varela, Instructor </a:t>
            </a:r>
            <a:endParaRPr lang="en-US" sz="2400" spc="-1" dirty="0"/>
          </a:p>
          <a:p>
            <a:pPr algn="ctr">
              <a:lnSpc>
                <a:spcPct val="80000"/>
              </a:lnSpc>
              <a:spcBef>
                <a:spcPts val="1001"/>
              </a:spcBef>
            </a:pPr>
            <a:r>
              <a:rPr lang="en-US" sz="2400" spc="-1" dirty="0">
                <a:solidFill>
                  <a:srgbClr val="000000"/>
                </a:solidFill>
                <a:latin typeface="Calibri"/>
              </a:rPr>
              <a:t>Konstantin </a:t>
            </a:r>
            <a:r>
              <a:rPr lang="en-US" sz="2400" spc="-1" dirty="0" err="1">
                <a:solidFill>
                  <a:srgbClr val="000000"/>
                </a:solidFill>
                <a:latin typeface="Calibri"/>
              </a:rPr>
              <a:t>Kuzmin</a:t>
            </a:r>
            <a:r>
              <a:rPr lang="en-US" sz="2400" spc="-1" dirty="0">
                <a:solidFill>
                  <a:srgbClr val="000000"/>
                </a:solidFill>
                <a:latin typeface="Calibri"/>
              </a:rPr>
              <a:t>, Co-Instructor</a:t>
            </a:r>
          </a:p>
          <a:p>
            <a:pPr algn="ctr">
              <a:lnSpc>
                <a:spcPct val="80000"/>
              </a:lnSpc>
              <a:spcBef>
                <a:spcPts val="1001"/>
              </a:spcBef>
            </a:pPr>
            <a:r>
              <a:rPr lang="en-US" sz="2400" spc="-1" dirty="0">
                <a:solidFill>
                  <a:srgbClr val="000000"/>
                </a:solidFill>
                <a:latin typeface="Calibri"/>
              </a:rPr>
              <a:t> </a:t>
            </a:r>
            <a:r>
              <a:rPr lang="en-US" sz="2400" spc="-1" dirty="0">
                <a:solidFill>
                  <a:srgbClr val="000000"/>
                </a:solidFill>
                <a:latin typeface="Calibri"/>
                <a:hlinkClick r:id="rId3"/>
              </a:rPr>
              <a:t>psoftstaff@cs.lists.rpi.edu</a:t>
            </a:r>
            <a:endParaRPr lang="en-US" sz="2400" spc="-1" dirty="0">
              <a:solidFill>
                <a:srgbClr val="000000"/>
              </a:solidFill>
              <a:latin typeface="Calibri"/>
            </a:endParaRPr>
          </a:p>
          <a:p>
            <a:pPr algn="ctr">
              <a:lnSpc>
                <a:spcPct val="80000"/>
              </a:lnSpc>
              <a:spcBef>
                <a:spcPts val="1001"/>
              </a:spcBef>
            </a:pPr>
            <a:r>
              <a:rPr lang="en-US" sz="2400" spc="-1" dirty="0">
                <a:solidFill>
                  <a:srgbClr val="000000"/>
                </a:solidFill>
                <a:latin typeface="Calibri"/>
                <a:hlinkClick r:id="rId4"/>
              </a:rPr>
              <a:t>https://www.cs.rpi.edu/academics/courses/spring21/csci2600/</a:t>
            </a:r>
            <a:endParaRPr lang="en-US" sz="2400" spc="-1" dirty="0"/>
          </a:p>
          <a:p>
            <a:pPr algn="ctr">
              <a:lnSpc>
                <a:spcPct val="80000"/>
              </a:lnSpc>
              <a:spcBef>
                <a:spcPts val="1001"/>
              </a:spcBef>
            </a:pPr>
            <a:endParaRPr lang="en-US" sz="2400" b="0" strike="noStrike" spc="-1" dirty="0">
              <a:latin typeface="Arial"/>
            </a:endParaRPr>
          </a:p>
          <a:p>
            <a:pPr algn="ctr">
              <a:lnSpc>
                <a:spcPct val="80000"/>
              </a:lnSpc>
              <a:spcBef>
                <a:spcPts val="1001"/>
              </a:spcBef>
            </a:pPr>
            <a:endParaRPr lang="en-US" sz="2400" b="0" strike="noStrike" spc="-1" dirty="0">
              <a:latin typeface="Arial"/>
            </a:endParaRPr>
          </a:p>
        </p:txBody>
      </p:sp>
      <p:pic>
        <p:nvPicPr>
          <p:cNvPr id="505" name="Picture 3"/>
          <p:cNvPicPr/>
          <p:nvPr/>
        </p:nvPicPr>
        <p:blipFill>
          <a:blip r:embed="rId5"/>
          <a:stretch/>
        </p:blipFill>
        <p:spPr>
          <a:xfrm>
            <a:off x="5011200" y="216360"/>
            <a:ext cx="2169360" cy="1427040"/>
          </a:xfrm>
          <a:prstGeom prst="rect">
            <a:avLst/>
          </a:prstGeom>
          <a:ln w="1260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AFD896-AE26-4DE2-8B99-F9A51A45575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Why is </a:t>
            </a:r>
            <a:r>
              <a:rPr lang="en-US" dirty="0">
                <a:solidFill>
                  <a:schemeClr val="accent1"/>
                </a:solidFill>
                <a:latin typeface="Calibri Light" panose="020F0302020204030204" pitchFamily="34" charset="0"/>
                <a:cs typeface="Calibri Light" panose="020F0302020204030204" pitchFamily="34" charset="0"/>
              </a:rPr>
              <a:t>soft</a:t>
            </a:r>
            <a:r>
              <a:rPr lang="en-US" dirty="0">
                <a:latin typeface="Calibri Light" panose="020F0302020204030204" pitchFamily="34" charset="0"/>
                <a:cs typeface="Calibri Light" panose="020F0302020204030204" pitchFamily="34" charset="0"/>
              </a:rPr>
              <a:t>ware so </a:t>
            </a:r>
            <a:r>
              <a:rPr lang="en-US" dirty="0">
                <a:solidFill>
                  <a:srgbClr val="FF0000"/>
                </a:solidFill>
                <a:latin typeface="Calibri Light" panose="020F0302020204030204" pitchFamily="34" charset="0"/>
                <a:cs typeface="Calibri Light" panose="020F0302020204030204" pitchFamily="34" charset="0"/>
              </a:rPr>
              <a:t>hard</a:t>
            </a:r>
            <a:r>
              <a:rPr lang="en-US" dirty="0">
                <a:latin typeface="Calibri Light" panose="020F0302020204030204" pitchFamily="34" charset="0"/>
                <a:cs typeface="Calibri Light" panose="020F0302020204030204" pitchFamily="34" charset="0"/>
              </a:rPr>
              <a:t>?</a:t>
            </a:r>
          </a:p>
        </p:txBody>
      </p:sp>
      <p:sp>
        <p:nvSpPr>
          <p:cNvPr id="5" name="Content Placeholder 4">
            <a:extLst>
              <a:ext uri="{FF2B5EF4-FFF2-40B4-BE49-F238E27FC236}">
                <a16:creationId xmlns:a16="http://schemas.microsoft.com/office/drawing/2014/main" id="{80D78386-CA75-42C4-927F-D4B351F7DFFF}"/>
              </a:ext>
            </a:extLst>
          </p:cNvPr>
          <p:cNvSpPr>
            <a:spLocks noGrp="1"/>
          </p:cNvSpPr>
          <p:nvPr>
            <p:ph idx="1"/>
          </p:nvPr>
        </p:nvSpPr>
        <p:spPr>
          <a:xfrm>
            <a:off x="609480" y="1604520"/>
            <a:ext cx="10972440" cy="4888440"/>
          </a:xfrm>
        </p:spPr>
        <p:txBody>
          <a:bodyPr>
            <a:normAutofit/>
          </a:bodyPr>
          <a:lstStyle/>
          <a:p>
            <a:pPr>
              <a:lnSpc>
                <a:spcPct val="150000"/>
              </a:lnSpc>
            </a:pPr>
            <a:endParaRPr lang="en-US" sz="3200" dirty="0">
              <a:latin typeface="Calibri" panose="020F0502020204030204" pitchFamily="34" charset="0"/>
              <a:cs typeface="Calibri" panose="020F0502020204030204" pitchFamily="34" charset="0"/>
            </a:endParaRPr>
          </a:p>
          <a:p>
            <a:pPr>
              <a:lnSpc>
                <a:spcPct val="150000"/>
              </a:lnSpc>
            </a:pPr>
            <a:r>
              <a:rPr lang="en-US" sz="3200" dirty="0">
                <a:latin typeface="Calibri" panose="020F0502020204030204" pitchFamily="34" charset="0"/>
                <a:cs typeface="Calibri" panose="020F0502020204030204" pitchFamily="34" charset="0"/>
              </a:rPr>
              <a:t>Programming is about managing complexity</a:t>
            </a:r>
          </a:p>
          <a:p>
            <a:pPr lvl="1">
              <a:lnSpc>
                <a:spcPct val="100000"/>
              </a:lnSpc>
            </a:pPr>
            <a:r>
              <a:rPr lang="en-US" sz="2800" dirty="0">
                <a:latin typeface="Calibri" panose="020F0502020204030204" pitchFamily="34" charset="0"/>
                <a:cs typeface="Calibri" panose="020F0502020204030204" pitchFamily="34" charset="0"/>
              </a:rPr>
              <a:t>Complexity is anything related to the structure of a software system that makes it hard to understand and modify the system</a:t>
            </a:r>
          </a:p>
          <a:p>
            <a:pPr lvl="2">
              <a:lnSpc>
                <a:spcPct val="150000"/>
              </a:lnSpc>
            </a:pPr>
            <a:r>
              <a:rPr lang="en-US" sz="2400" dirty="0">
                <a:latin typeface="Calibri" panose="020F0502020204030204" pitchFamily="34" charset="0"/>
                <a:cs typeface="Calibri" panose="020F0502020204030204" pitchFamily="34" charset="0"/>
              </a:rPr>
              <a:t>See John </a:t>
            </a:r>
            <a:r>
              <a:rPr lang="en-US" sz="2400" dirty="0" err="1">
                <a:latin typeface="Calibri" panose="020F0502020204030204" pitchFamily="34" charset="0"/>
                <a:cs typeface="Calibri" panose="020F0502020204030204" pitchFamily="34" charset="0"/>
              </a:rPr>
              <a:t>Ousterhout’s</a:t>
            </a:r>
            <a:r>
              <a:rPr lang="en-US" sz="2400" dirty="0">
                <a:latin typeface="Calibri" panose="020F0502020204030204" pitchFamily="34" charset="0"/>
                <a:cs typeface="Calibri" panose="020F0502020204030204" pitchFamily="34" charset="0"/>
              </a:rPr>
              <a:t> “A Philosophy of Software Design” (Chapter 2)</a:t>
            </a:r>
          </a:p>
          <a:p>
            <a:pPr lvl="1">
              <a:lnSpc>
                <a:spcPct val="150000"/>
              </a:lnSpc>
            </a:pPr>
            <a:r>
              <a:rPr lang="en-US" sz="2800" dirty="0">
                <a:latin typeface="Calibri" panose="020F0502020204030204" pitchFamily="34" charset="0"/>
                <a:cs typeface="Calibri" panose="020F0502020204030204" pitchFamily="34" charset="0"/>
              </a:rPr>
              <a:t>Common indications are </a:t>
            </a:r>
            <a:r>
              <a:rPr lang="en-US" sz="2800" i="1" dirty="0">
                <a:latin typeface="Calibri" panose="020F0502020204030204" pitchFamily="34" charset="0"/>
                <a:cs typeface="Calibri" panose="020F0502020204030204" pitchFamily="34" charset="0"/>
              </a:rPr>
              <a:t>antipatterns</a:t>
            </a:r>
            <a:r>
              <a:rPr lang="en-US" sz="2800" dirty="0">
                <a:latin typeface="Calibri" panose="020F0502020204030204" pitchFamily="34" charset="0"/>
                <a:cs typeface="Calibri" panose="020F0502020204030204" pitchFamily="34" charset="0"/>
              </a:rPr>
              <a:t> and </a:t>
            </a:r>
            <a:r>
              <a:rPr lang="en-US" sz="2800" i="1" dirty="0">
                <a:latin typeface="Calibri" panose="020F0502020204030204" pitchFamily="34" charset="0"/>
                <a:cs typeface="Calibri" panose="020F0502020204030204" pitchFamily="34" charset="0"/>
              </a:rPr>
              <a:t>code smells</a:t>
            </a:r>
          </a:p>
        </p:txBody>
      </p:sp>
      <p:pic>
        <p:nvPicPr>
          <p:cNvPr id="3" name="Picture 2" descr="A picture containing text, map&#10;&#10;Description automatically generated">
            <a:extLst>
              <a:ext uri="{FF2B5EF4-FFF2-40B4-BE49-F238E27FC236}">
                <a16:creationId xmlns:a16="http://schemas.microsoft.com/office/drawing/2014/main" id="{1EDBA903-4B3E-42AA-B3AB-875FD7DA1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279" y="0"/>
            <a:ext cx="2852721" cy="1906617"/>
          </a:xfrm>
          <a:prstGeom prst="rect">
            <a:avLst/>
          </a:prstGeom>
        </p:spPr>
      </p:pic>
    </p:spTree>
    <p:extLst>
      <p:ext uri="{BB962C8B-B14F-4D97-AF65-F5344CB8AC3E}">
        <p14:creationId xmlns:p14="http://schemas.microsoft.com/office/powerpoint/2010/main" val="238960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AFD896-AE26-4DE2-8B99-F9A51A455754}"/>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Why is </a:t>
            </a:r>
            <a:r>
              <a:rPr lang="en-US" dirty="0">
                <a:solidFill>
                  <a:schemeClr val="accent1"/>
                </a:solidFill>
                <a:latin typeface="Calibri Light" panose="020F0302020204030204" pitchFamily="34" charset="0"/>
                <a:cs typeface="Calibri Light" panose="020F0302020204030204" pitchFamily="34" charset="0"/>
              </a:rPr>
              <a:t>soft</a:t>
            </a:r>
            <a:r>
              <a:rPr lang="en-US" dirty="0">
                <a:latin typeface="Calibri Light" panose="020F0302020204030204" pitchFamily="34" charset="0"/>
                <a:cs typeface="Calibri Light" panose="020F0302020204030204" pitchFamily="34" charset="0"/>
              </a:rPr>
              <a:t>ware so </a:t>
            </a:r>
            <a:r>
              <a:rPr lang="en-US" dirty="0">
                <a:solidFill>
                  <a:srgbClr val="FF0000"/>
                </a:solidFill>
                <a:latin typeface="Calibri Light" panose="020F0302020204030204" pitchFamily="34" charset="0"/>
                <a:cs typeface="Calibri Light" panose="020F0302020204030204" pitchFamily="34" charset="0"/>
              </a:rPr>
              <a:t>hard</a:t>
            </a:r>
            <a:r>
              <a:rPr lang="en-US" dirty="0">
                <a:latin typeface="Calibri Light" panose="020F0302020204030204" pitchFamily="34" charset="0"/>
                <a:cs typeface="Calibri Light" panose="020F0302020204030204" pitchFamily="34" charset="0"/>
              </a:rPr>
              <a:t>?</a:t>
            </a:r>
          </a:p>
        </p:txBody>
      </p:sp>
      <p:sp>
        <p:nvSpPr>
          <p:cNvPr id="5" name="Content Placeholder 4">
            <a:extLst>
              <a:ext uri="{FF2B5EF4-FFF2-40B4-BE49-F238E27FC236}">
                <a16:creationId xmlns:a16="http://schemas.microsoft.com/office/drawing/2014/main" id="{80D78386-CA75-42C4-927F-D4B351F7DFFF}"/>
              </a:ext>
            </a:extLst>
          </p:cNvPr>
          <p:cNvSpPr>
            <a:spLocks noGrp="1"/>
          </p:cNvSpPr>
          <p:nvPr>
            <p:ph idx="1"/>
          </p:nvPr>
        </p:nvSpPr>
        <p:spPr>
          <a:xfrm>
            <a:off x="609480" y="1604520"/>
            <a:ext cx="10972440" cy="4888440"/>
          </a:xfrm>
        </p:spPr>
        <p:txBody>
          <a:bodyPr>
            <a:normAutofit/>
          </a:bodyPr>
          <a:lstStyle/>
          <a:p>
            <a:pPr marL="457200" lvl="1" indent="0">
              <a:buNone/>
            </a:pPr>
            <a:endParaRPr lang="en-US" i="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Poor Design Symptoms </a:t>
            </a:r>
          </a:p>
          <a:p>
            <a:pPr lvl="1"/>
            <a:r>
              <a:rPr lang="en-US" dirty="0">
                <a:latin typeface="Calibri" panose="020F0502020204030204" pitchFamily="34" charset="0"/>
                <a:cs typeface="Calibri" panose="020F0502020204030204" pitchFamily="34" charset="0"/>
              </a:rPr>
              <a:t>Change Amplification</a:t>
            </a:r>
          </a:p>
          <a:p>
            <a:pPr lvl="2"/>
            <a:r>
              <a:rPr lang="en-US" dirty="0">
                <a:latin typeface="Calibri" panose="020F0502020204030204" pitchFamily="34" charset="0"/>
                <a:cs typeface="Calibri" panose="020F0502020204030204" pitchFamily="34" charset="0"/>
              </a:rPr>
              <a:t>Simple changes require changes in many different places</a:t>
            </a:r>
          </a:p>
          <a:p>
            <a:pPr lvl="2"/>
            <a:r>
              <a:rPr lang="en-US" dirty="0">
                <a:latin typeface="Calibri" panose="020F0502020204030204" pitchFamily="34" charset="0"/>
                <a:cs typeface="Calibri" panose="020F0502020204030204" pitchFamily="34" charset="0"/>
              </a:rPr>
              <a:t>One of the goals of good design is to reduce the amount of code that is affected by each design decision, so design changes don’t require very many code modifications</a:t>
            </a:r>
          </a:p>
          <a:p>
            <a:pPr lvl="1"/>
            <a:r>
              <a:rPr lang="en-US" dirty="0">
                <a:latin typeface="Calibri" panose="020F0502020204030204" pitchFamily="34" charset="0"/>
                <a:cs typeface="Calibri" panose="020F0502020204030204" pitchFamily="34" charset="0"/>
              </a:rPr>
              <a:t>Cognitive Load</a:t>
            </a:r>
          </a:p>
          <a:p>
            <a:pPr lvl="2"/>
            <a:r>
              <a:rPr lang="en-US" dirty="0">
                <a:latin typeface="Calibri" panose="020F0502020204030204" pitchFamily="34" charset="0"/>
                <a:cs typeface="Calibri" panose="020F0502020204030204" pitchFamily="34" charset="0"/>
              </a:rPr>
              <a:t>How much does a developer need to know to complete a task</a:t>
            </a:r>
          </a:p>
          <a:p>
            <a:pPr lvl="1"/>
            <a:r>
              <a:rPr lang="en-US" dirty="0">
                <a:latin typeface="Calibri" panose="020F0502020204030204" pitchFamily="34" charset="0"/>
                <a:cs typeface="Calibri" panose="020F0502020204030204" pitchFamily="34" charset="0"/>
              </a:rPr>
              <a:t>Unknown unknowns</a:t>
            </a:r>
          </a:p>
          <a:p>
            <a:pPr lvl="2"/>
            <a:r>
              <a:rPr lang="en-US" dirty="0">
                <a:latin typeface="Calibri" panose="020F0502020204030204" pitchFamily="34" charset="0"/>
                <a:cs typeface="Calibri" panose="020F0502020204030204" pitchFamily="34" charset="0"/>
              </a:rPr>
              <a:t>Occurs when it is not obvious which pieces of code must be modified to complete a task, or what information a developer must have to carry out the task successfully</a:t>
            </a:r>
          </a:p>
        </p:txBody>
      </p:sp>
      <p:pic>
        <p:nvPicPr>
          <p:cNvPr id="3" name="Picture 2" descr="A picture containing text, map&#10;&#10;Description automatically generated">
            <a:extLst>
              <a:ext uri="{FF2B5EF4-FFF2-40B4-BE49-F238E27FC236}">
                <a16:creationId xmlns:a16="http://schemas.microsoft.com/office/drawing/2014/main" id="{1EDBA903-4B3E-42AA-B3AB-875FD7DA1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279" y="0"/>
            <a:ext cx="2852721" cy="1906617"/>
          </a:xfrm>
          <a:prstGeom prst="rect">
            <a:avLst/>
          </a:prstGeom>
        </p:spPr>
      </p:pic>
    </p:spTree>
    <p:extLst>
      <p:ext uri="{BB962C8B-B14F-4D97-AF65-F5344CB8AC3E}">
        <p14:creationId xmlns:p14="http://schemas.microsoft.com/office/powerpoint/2010/main" val="100602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19F5-BD29-4F47-BD80-A09BEDC593D3}"/>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Causes of Complexity</a:t>
            </a:r>
          </a:p>
        </p:txBody>
      </p:sp>
      <p:sp>
        <p:nvSpPr>
          <p:cNvPr id="3" name="Content Placeholder 2">
            <a:extLst>
              <a:ext uri="{FF2B5EF4-FFF2-40B4-BE49-F238E27FC236}">
                <a16:creationId xmlns:a16="http://schemas.microsoft.com/office/drawing/2014/main" id="{8C5DFCCD-FFA5-41B0-BC5F-96AA234162B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Dependencies</a:t>
            </a:r>
          </a:p>
          <a:p>
            <a:pPr lvl="1"/>
            <a:r>
              <a:rPr lang="en-US" dirty="0">
                <a:latin typeface="Calibri" panose="020F0502020204030204" pitchFamily="34" charset="0"/>
                <a:cs typeface="Calibri" panose="020F0502020204030204" pitchFamily="34" charset="0"/>
              </a:rPr>
              <a:t>A dependency exists when a given piece of code cannot be understood and modified in isolation</a:t>
            </a:r>
          </a:p>
          <a:p>
            <a:pPr lvl="1"/>
            <a:r>
              <a:rPr lang="en-US" dirty="0">
                <a:latin typeface="Calibri" panose="020F0502020204030204" pitchFamily="34" charset="0"/>
                <a:cs typeface="Calibri" panose="020F0502020204030204" pitchFamily="34" charset="0"/>
              </a:rPr>
              <a:t>There will always be dependencies, but they should be made obvious</a:t>
            </a:r>
          </a:p>
          <a:p>
            <a:r>
              <a:rPr lang="en-US" dirty="0">
                <a:latin typeface="Calibri" panose="020F0502020204030204" pitchFamily="34" charset="0"/>
                <a:cs typeface="Calibri" panose="020F0502020204030204" pitchFamily="34" charset="0"/>
              </a:rPr>
              <a:t>Obscurity</a:t>
            </a:r>
          </a:p>
          <a:p>
            <a:pPr lvl="1"/>
            <a:r>
              <a:rPr lang="en-US" dirty="0">
                <a:latin typeface="Calibri" panose="020F0502020204030204" pitchFamily="34" charset="0"/>
                <a:cs typeface="Calibri" panose="020F0502020204030204" pitchFamily="34" charset="0"/>
              </a:rPr>
              <a:t>Obscurity occurs when important information is not obvious</a:t>
            </a:r>
          </a:p>
          <a:p>
            <a:pPr lvl="2"/>
            <a:r>
              <a:rPr lang="en-US" dirty="0">
                <a:latin typeface="Calibri" panose="020F0502020204030204" pitchFamily="34" charset="0"/>
                <a:cs typeface="Calibri" panose="020F0502020204030204" pitchFamily="34" charset="0"/>
              </a:rPr>
              <a:t>Often a documentation problem</a:t>
            </a:r>
          </a:p>
          <a:p>
            <a:r>
              <a:rPr lang="en-US" dirty="0">
                <a:latin typeface="Calibri" panose="020F0502020204030204" pitchFamily="34" charset="0"/>
                <a:cs typeface="Calibri" panose="020F0502020204030204" pitchFamily="34" charset="0"/>
              </a:rPr>
              <a:t>Complexity is incremental</a:t>
            </a:r>
          </a:p>
          <a:p>
            <a:pPr lvl="1"/>
            <a:r>
              <a:rPr lang="en-US" dirty="0">
                <a:latin typeface="Calibri" panose="020F0502020204030204" pitchFamily="34" charset="0"/>
                <a:cs typeface="Calibri" panose="020F0502020204030204" pitchFamily="34" charset="0"/>
              </a:rPr>
              <a:t>It creeps in</a:t>
            </a:r>
          </a:p>
        </p:txBody>
      </p:sp>
    </p:spTree>
    <p:extLst>
      <p:ext uri="{BB962C8B-B14F-4D97-AF65-F5344CB8AC3E}">
        <p14:creationId xmlns:p14="http://schemas.microsoft.com/office/powerpoint/2010/main" val="6291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E3D4-3EF8-4B9A-BCF1-6391176EF33F}"/>
              </a:ext>
            </a:extLst>
          </p:cNvPr>
          <p:cNvSpPr>
            <a:spLocks noGrp="1"/>
          </p:cNvSpPr>
          <p:nvPr>
            <p:ph type="title"/>
          </p:nvPr>
        </p:nvSpPr>
        <p:spPr/>
        <p:txBody>
          <a:bodyPr/>
          <a:lstStyle/>
          <a:p>
            <a:r>
              <a:rPr lang="en-US" dirty="0"/>
              <a:t>Goal – Manage Complexity</a:t>
            </a:r>
          </a:p>
        </p:txBody>
      </p:sp>
      <p:sp>
        <p:nvSpPr>
          <p:cNvPr id="3" name="Content Placeholder 2">
            <a:extLst>
              <a:ext uri="{FF2B5EF4-FFF2-40B4-BE49-F238E27FC236}">
                <a16:creationId xmlns:a16="http://schemas.microsoft.com/office/drawing/2014/main" id="{29430423-4B95-4718-B1E8-8A00596B645E}"/>
              </a:ext>
            </a:extLst>
          </p:cNvPr>
          <p:cNvSpPr>
            <a:spLocks noGrp="1"/>
          </p:cNvSpPr>
          <p:nvPr>
            <p:ph idx="1"/>
          </p:nvPr>
        </p:nvSpPr>
        <p:spPr/>
        <p:txBody>
          <a:bodyPr/>
          <a:lstStyle/>
          <a:p>
            <a:r>
              <a:rPr lang="en-US" dirty="0"/>
              <a:t>Complexity comes from an accumulation of dependencies and obscurities. </a:t>
            </a:r>
          </a:p>
          <a:p>
            <a:r>
              <a:rPr lang="en-US" dirty="0"/>
              <a:t>As complexity increases, it leads to change amplification, a high cognitive load, and unknown unknowns</a:t>
            </a:r>
            <a:r>
              <a:rPr lang="ru-RU" dirty="0"/>
              <a:t>.</a:t>
            </a:r>
            <a:endParaRPr lang="en-US" dirty="0"/>
          </a:p>
          <a:p>
            <a:pPr lvl="1"/>
            <a:r>
              <a:rPr lang="en-US" dirty="0"/>
              <a:t>As a result, it takes more code modifications to implement each new feature.</a:t>
            </a:r>
          </a:p>
          <a:p>
            <a:pPr lvl="1"/>
            <a:r>
              <a:rPr lang="en-US" dirty="0"/>
              <a:t>Developers spend more time acquiring enough information to make the change safely</a:t>
            </a:r>
            <a:r>
              <a:rPr lang="ru-RU" dirty="0"/>
              <a:t>.</a:t>
            </a:r>
            <a:endParaRPr lang="en-US" dirty="0"/>
          </a:p>
          <a:p>
            <a:pPr lvl="1"/>
            <a:r>
              <a:rPr lang="en-US" dirty="0"/>
              <a:t>In the worst case, they can’t even find all the information they need. </a:t>
            </a:r>
          </a:p>
          <a:p>
            <a:r>
              <a:rPr lang="en-US" dirty="0"/>
              <a:t>The bottom line is that complexity makes it difficult and risky to modify an existing code base.</a:t>
            </a:r>
          </a:p>
        </p:txBody>
      </p:sp>
    </p:spTree>
    <p:extLst>
      <p:ext uri="{BB962C8B-B14F-4D97-AF65-F5344CB8AC3E}">
        <p14:creationId xmlns:p14="http://schemas.microsoft.com/office/powerpoint/2010/main" val="14100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4F63-2962-4E70-B397-24B2840A11B5}"/>
              </a:ext>
            </a:extLst>
          </p:cNvPr>
          <p:cNvSpPr>
            <a:spLocks noGrp="1"/>
          </p:cNvSpPr>
          <p:nvPr>
            <p:ph type="title"/>
          </p:nvPr>
        </p:nvSpPr>
        <p:spPr/>
        <p:txBody>
          <a:bodyPr/>
          <a:lstStyle/>
          <a:p>
            <a:r>
              <a:rPr lang="en-US" dirty="0"/>
              <a:t>How Do We Manage Complexity?</a:t>
            </a:r>
          </a:p>
        </p:txBody>
      </p:sp>
      <p:sp>
        <p:nvSpPr>
          <p:cNvPr id="3" name="Content Placeholder 2">
            <a:extLst>
              <a:ext uri="{FF2B5EF4-FFF2-40B4-BE49-F238E27FC236}">
                <a16:creationId xmlns:a16="http://schemas.microsoft.com/office/drawing/2014/main" id="{56AD7188-BA5A-4E38-928A-52295DE71C53}"/>
              </a:ext>
            </a:extLst>
          </p:cNvPr>
          <p:cNvSpPr>
            <a:spLocks noGrp="1"/>
          </p:cNvSpPr>
          <p:nvPr>
            <p:ph idx="1"/>
          </p:nvPr>
        </p:nvSpPr>
        <p:spPr/>
        <p:txBody>
          <a:bodyPr>
            <a:normAutofit lnSpcReduction="10000"/>
          </a:bodyPr>
          <a:lstStyle/>
          <a:p>
            <a:r>
              <a:rPr lang="en-US" dirty="0"/>
              <a:t>Modular design</a:t>
            </a:r>
          </a:p>
          <a:p>
            <a:pPr lvl="1"/>
            <a:r>
              <a:rPr lang="en-US" dirty="0"/>
              <a:t>Software is decomposed into a collection of </a:t>
            </a:r>
            <a:r>
              <a:rPr lang="en-US" i="1" dirty="0"/>
              <a:t>modules</a:t>
            </a:r>
            <a:r>
              <a:rPr lang="en-US" dirty="0"/>
              <a:t> that are relatively independent </a:t>
            </a:r>
          </a:p>
          <a:p>
            <a:pPr lvl="2"/>
            <a:r>
              <a:rPr lang="en-US" dirty="0"/>
              <a:t>Classes, subsystems, services</a:t>
            </a:r>
          </a:p>
          <a:p>
            <a:pPr lvl="1"/>
            <a:r>
              <a:rPr lang="en-US" dirty="0"/>
              <a:t>In an ideal world, modules would be independent of one another</a:t>
            </a:r>
          </a:p>
          <a:p>
            <a:pPr lvl="1"/>
            <a:r>
              <a:rPr lang="en-US" dirty="0"/>
              <a:t>In the real world, there are always </a:t>
            </a:r>
            <a:r>
              <a:rPr lang="en-US" dirty="0">
                <a:solidFill>
                  <a:srgbClr val="FF0000"/>
                </a:solidFill>
              </a:rPr>
              <a:t>dependencies</a:t>
            </a:r>
          </a:p>
          <a:p>
            <a:pPr lvl="1"/>
            <a:r>
              <a:rPr lang="en-US" dirty="0"/>
              <a:t>Our goal is to manage these dependencies to reduce complexities</a:t>
            </a:r>
          </a:p>
          <a:p>
            <a:pPr lvl="2"/>
            <a:r>
              <a:rPr lang="en-US" dirty="0"/>
              <a:t>Separate </a:t>
            </a:r>
            <a:r>
              <a:rPr lang="en-US" dirty="0">
                <a:solidFill>
                  <a:srgbClr val="FF0000"/>
                </a:solidFill>
              </a:rPr>
              <a:t>interface</a:t>
            </a:r>
            <a:r>
              <a:rPr lang="en-US" dirty="0"/>
              <a:t> from </a:t>
            </a:r>
            <a:r>
              <a:rPr lang="en-US" dirty="0">
                <a:solidFill>
                  <a:srgbClr val="FF0000"/>
                </a:solidFill>
              </a:rPr>
              <a:t>implementation</a:t>
            </a:r>
            <a:r>
              <a:rPr lang="en-US" dirty="0"/>
              <a:t> </a:t>
            </a:r>
          </a:p>
          <a:p>
            <a:pPr lvl="3"/>
            <a:r>
              <a:rPr lang="en-US" dirty="0"/>
              <a:t>The user of a module interacts with the module through an interface</a:t>
            </a:r>
          </a:p>
          <a:p>
            <a:pPr lvl="3"/>
            <a:r>
              <a:rPr lang="en-US" dirty="0"/>
              <a:t>How the module performs the operation is hidden from the user</a:t>
            </a:r>
          </a:p>
          <a:p>
            <a:pPr lvl="2"/>
            <a:r>
              <a:rPr lang="en-US" dirty="0"/>
              <a:t>Write correct specifications</a:t>
            </a:r>
          </a:p>
          <a:p>
            <a:pPr lvl="3"/>
            <a:r>
              <a:rPr lang="en-US" dirty="0"/>
              <a:t>Programmer codes to the spec, not the code</a:t>
            </a:r>
          </a:p>
          <a:p>
            <a:pPr lvl="2"/>
            <a:r>
              <a:rPr lang="en-US" dirty="0"/>
              <a:t>Follow correct practices</a:t>
            </a:r>
          </a:p>
          <a:p>
            <a:pPr marL="1371600" lvl="3" indent="0">
              <a:buNone/>
            </a:pPr>
            <a:endParaRPr lang="en-US" dirty="0"/>
          </a:p>
          <a:p>
            <a:pPr lvl="1"/>
            <a:endParaRPr lang="en-US" dirty="0"/>
          </a:p>
        </p:txBody>
      </p:sp>
    </p:spTree>
    <p:extLst>
      <p:ext uri="{BB962C8B-B14F-4D97-AF65-F5344CB8AC3E}">
        <p14:creationId xmlns:p14="http://schemas.microsoft.com/office/powerpoint/2010/main" val="115631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Correctness - why do we care?</a:t>
            </a:r>
            <a:endParaRPr lang="en-US" sz="4400" b="0" strike="noStrike" spc="-1">
              <a:latin typeface="Arial"/>
            </a:endParaRPr>
          </a:p>
        </p:txBody>
      </p:sp>
      <p:sp>
        <p:nvSpPr>
          <p:cNvPr id="530" name="TextShape 2"/>
          <p:cNvSpPr txBox="1"/>
          <p:nvPr/>
        </p:nvSpPr>
        <p:spPr>
          <a:xfrm>
            <a:off x="838080" y="1825560"/>
            <a:ext cx="10515600" cy="4351320"/>
          </a:xfrm>
          <a:prstGeom prst="rect">
            <a:avLst/>
          </a:prstGeom>
          <a:noFill/>
          <a:ln w="12600">
            <a:noFill/>
          </a:ln>
        </p:spPr>
        <p:txBody>
          <a:bodyPr>
            <a:normAutofit fontScale="77500" lnSpcReduction="20000"/>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Programming errors cost the U.S. economy $60 billion yearly in lost efficiency and real harms.</a:t>
            </a:r>
            <a:endParaRPr lang="en-US" sz="2800" b="0" strike="noStrike" spc="-1" dirty="0">
              <a:latin typeface="Calibri" panose="020F0502020204030204" pitchFamily="34" charset="0"/>
              <a:cs typeface="Calibri" panose="020F0502020204030204" pitchFamily="34" charset="0"/>
            </a:endParaRPr>
          </a:p>
          <a:p>
            <a:pPr marL="228600" lvl="1" indent="-228600">
              <a:lnSpc>
                <a:spcPct val="90000"/>
              </a:lnSpc>
              <a:spcBef>
                <a:spcPts val="1134"/>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hlinkClick r:id="rId2"/>
              </a:rPr>
              <a:t>http://outfresh.com/knowledge-base/6-famous-software-disasters-due-lack-testing/</a:t>
            </a:r>
            <a:endParaRPr lang="en-US" sz="2800" b="0" strike="noStrike" spc="-1" dirty="0">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Crash of an Airbus A400M transport plane (2015)</a:t>
            </a:r>
            <a:endParaRPr lang="en-US" sz="2800" b="0" strike="noStrike" spc="-1" dirty="0">
              <a:latin typeface="Calibri" panose="020F0502020204030204" pitchFamily="34" charset="0"/>
              <a:cs typeface="Calibri" panose="020F0502020204030204" pitchFamily="34" charset="0"/>
            </a:endParaRPr>
          </a:p>
          <a:p>
            <a:pPr marL="685800" lvl="2" indent="-228600">
              <a:lnSpc>
                <a:spcPct val="90000"/>
              </a:lnSpc>
              <a:spcBef>
                <a:spcPts val="1134"/>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Caused by error in software configuration</a:t>
            </a:r>
            <a:endParaRPr lang="en-US" sz="2800" b="0" strike="noStrike" spc="-1" dirty="0">
              <a:latin typeface="Calibri" panose="020F0502020204030204" pitchFamily="34" charset="0"/>
              <a:cs typeface="Calibri" panose="020F0502020204030204" pitchFamily="34" charset="0"/>
            </a:endParaRPr>
          </a:p>
          <a:p>
            <a:pPr marL="228600" indent="-228600">
              <a:lnSpc>
                <a:spcPct val="90000"/>
              </a:lnSpc>
              <a:spcBef>
                <a:spcPts val="1417"/>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Mars Climate Orbiter crash (1998)</a:t>
            </a:r>
          </a:p>
          <a:p>
            <a:pPr marL="685800" lvl="1" indent="-228600">
              <a:lnSpc>
                <a:spcPct val="90000"/>
              </a:lnSpc>
              <a:spcBef>
                <a:spcPts val="1417"/>
              </a:spcBef>
              <a:buClr>
                <a:srgbClr val="000000"/>
              </a:buClr>
              <a:buFont typeface="Arial"/>
              <a:buChar char="•"/>
            </a:pPr>
            <a:r>
              <a:rPr lang="en-US" sz="2800" b="0" strike="noStrike" spc="-1" dirty="0">
                <a:latin typeface="Calibri" panose="020F0502020204030204" pitchFamily="34" charset="0"/>
                <a:cs typeface="Calibri" panose="020F0502020204030204" pitchFamily="34" charset="0"/>
              </a:rPr>
              <a:t>Command software incorrectly used English units instead of metric </a:t>
            </a:r>
          </a:p>
          <a:p>
            <a:pPr marL="228600" indent="-228600">
              <a:lnSpc>
                <a:spcPct val="90000"/>
              </a:lnSpc>
              <a:spcBef>
                <a:spcPts val="1417"/>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Nissan Airbag Malfunction (2013)</a:t>
            </a:r>
            <a:endParaRPr lang="en-US" sz="2800" b="0" strike="noStrike" spc="-1" dirty="0">
              <a:latin typeface="Calibri" panose="020F0502020204030204" pitchFamily="34" charset="0"/>
              <a:cs typeface="Calibri" panose="020F0502020204030204" pitchFamily="34" charset="0"/>
            </a:endParaRPr>
          </a:p>
          <a:p>
            <a:pPr marL="685800" lvl="2" indent="-228600">
              <a:lnSpc>
                <a:spcPct val="90000"/>
              </a:lnSpc>
              <a:spcBef>
                <a:spcPts val="1134"/>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System couldn’t determine if passenger seat was occupied</a:t>
            </a:r>
            <a:endParaRPr lang="en-US" sz="2800" b="0" strike="noStrike" spc="-1" dirty="0">
              <a:latin typeface="Calibri" panose="020F0502020204030204" pitchFamily="34" charset="0"/>
              <a:cs typeface="Calibri" panose="020F0502020204030204" pitchFamily="34" charset="0"/>
            </a:endParaRPr>
          </a:p>
          <a:p>
            <a:pPr marL="228600" indent="-228600">
              <a:lnSpc>
                <a:spcPct val="90000"/>
              </a:lnSpc>
              <a:spcBef>
                <a:spcPts val="1417"/>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Northeast blackout (2003)</a:t>
            </a:r>
            <a:endParaRPr lang="en-US" sz="2800" b="0" strike="noStrike" spc="-1" dirty="0">
              <a:latin typeface="Calibri" panose="020F0502020204030204" pitchFamily="34" charset="0"/>
              <a:cs typeface="Calibri" panose="020F0502020204030204" pitchFamily="34" charset="0"/>
            </a:endParaRPr>
          </a:p>
          <a:p>
            <a:pPr marL="685800" lvl="2" indent="-228600">
              <a:lnSpc>
                <a:spcPct val="90000"/>
              </a:lnSpc>
              <a:spcBef>
                <a:spcPts val="1134"/>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Programming error caused alarm failure </a:t>
            </a:r>
            <a:endParaRPr lang="en-US" sz="2800" b="0" strike="noStrike" spc="-1" dirty="0">
              <a:latin typeface="Calibri" panose="020F0502020204030204" pitchFamily="34" charset="0"/>
              <a:cs typeface="Calibri" panose="020F0502020204030204" pitchFamily="34" charset="0"/>
            </a:endParaRPr>
          </a:p>
        </p:txBody>
      </p:sp>
      <p:pic>
        <p:nvPicPr>
          <p:cNvPr id="531" name="Picture 5"/>
          <p:cNvPicPr/>
          <p:nvPr/>
        </p:nvPicPr>
        <p:blipFill>
          <a:blip r:embed="rId3"/>
          <a:stretch/>
        </p:blipFill>
        <p:spPr>
          <a:xfrm>
            <a:off x="10180320" y="115200"/>
            <a:ext cx="1829640" cy="1575360"/>
          </a:xfrm>
          <a:prstGeom prst="rect">
            <a:avLst/>
          </a:prstGeom>
          <a:ln w="1260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Goals – Correctness</a:t>
            </a:r>
            <a:endParaRPr lang="en-US" sz="4400" b="0" strike="noStrike" spc="-1">
              <a:latin typeface="Arial"/>
            </a:endParaRPr>
          </a:p>
        </p:txBody>
      </p:sp>
      <p:sp>
        <p:nvSpPr>
          <p:cNvPr id="528"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We want to write </a:t>
            </a:r>
            <a:r>
              <a:rPr lang="en-US" sz="2800" b="0" strike="noStrike" spc="-1" dirty="0">
                <a:solidFill>
                  <a:srgbClr val="FF0000"/>
                </a:solidFill>
                <a:latin typeface="Calibri"/>
              </a:rPr>
              <a:t>correct</a:t>
            </a:r>
            <a:r>
              <a:rPr lang="en-US" sz="2800" b="0" strike="noStrike" spc="-1" dirty="0">
                <a:solidFill>
                  <a:srgbClr val="000000"/>
                </a:solidFill>
                <a:latin typeface="Calibri"/>
              </a:rPr>
              <a:t> and </a:t>
            </a:r>
            <a:r>
              <a:rPr lang="en-US" sz="2800" b="0" strike="noStrike" spc="-1" dirty="0">
                <a:solidFill>
                  <a:srgbClr val="FF0000"/>
                </a:solidFill>
                <a:latin typeface="Calibri"/>
              </a:rPr>
              <a:t>maintainable</a:t>
            </a:r>
            <a:r>
              <a:rPr lang="en-US" sz="2800" b="0" strike="noStrike" spc="-1" dirty="0">
                <a:solidFill>
                  <a:srgbClr val="000000"/>
                </a:solidFill>
                <a:latin typeface="Calibri"/>
              </a:rPr>
              <a:t> programs</a:t>
            </a:r>
            <a:endParaRPr lang="en-US" sz="2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What does it mean for a program to be </a:t>
            </a:r>
            <a:r>
              <a:rPr lang="en-US" sz="2800" b="0" strike="noStrike" spc="-1" dirty="0">
                <a:solidFill>
                  <a:srgbClr val="FF0000"/>
                </a:solidFill>
                <a:latin typeface="Calibri"/>
              </a:rPr>
              <a:t>correct</a:t>
            </a:r>
            <a:r>
              <a:rPr lang="en-US" sz="2800" b="0" strike="noStrike" spc="-1" dirty="0">
                <a:solidFill>
                  <a:srgbClr val="000000"/>
                </a:solidFill>
                <a:latin typeface="Calibri"/>
              </a:rPr>
              <a:t>?</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Matches specifications</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What are ways to </a:t>
            </a:r>
            <a:r>
              <a:rPr lang="en-US" sz="2800" b="0" strike="noStrike" spc="-1" dirty="0">
                <a:solidFill>
                  <a:srgbClr val="FF0000"/>
                </a:solidFill>
                <a:latin typeface="Calibri"/>
              </a:rPr>
              <a:t>achieve correctness</a:t>
            </a:r>
            <a:r>
              <a:rPr lang="en-US" sz="2800" b="0" strike="noStrike" spc="-1" dirty="0">
                <a:solidFill>
                  <a:srgbClr val="000000"/>
                </a:solidFill>
                <a:latin typeface="Calibri"/>
              </a:rPr>
              <a:t>?</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Principled design and development </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Abstraction and modularity</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Documentation</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What are ways to </a:t>
            </a:r>
            <a:r>
              <a:rPr lang="en-US" sz="2800" b="0" strike="noStrike" spc="-1" dirty="0">
                <a:solidFill>
                  <a:srgbClr val="FF0000"/>
                </a:solidFill>
                <a:latin typeface="Calibri"/>
              </a:rPr>
              <a:t>verify correctness</a:t>
            </a:r>
            <a:r>
              <a:rPr lang="en-US" sz="2800" b="0" strike="noStrike" spc="-1" dirty="0">
                <a:solidFill>
                  <a:srgbClr val="000000"/>
                </a:solidFill>
                <a:latin typeface="Calibri"/>
              </a:rPr>
              <a:t>?</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Reasoning about code</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Testing</a:t>
            </a:r>
          </a:p>
          <a:p>
            <a:pPr marL="685800" lvl="1" indent="-228600">
              <a:lnSpc>
                <a:spcPct val="80000"/>
              </a:lnSpc>
              <a:spcBef>
                <a:spcPts val="499"/>
              </a:spcBef>
              <a:buClr>
                <a:srgbClr val="000000"/>
              </a:buClr>
              <a:buFont typeface="Arial"/>
              <a:buChar char="•"/>
            </a:pPr>
            <a:r>
              <a:rPr lang="en-US" sz="2400" spc="-1" dirty="0">
                <a:solidFill>
                  <a:srgbClr val="000000"/>
                </a:solidFill>
                <a:latin typeface="Calibri"/>
              </a:rPr>
              <a:t>Automated verification</a:t>
            </a:r>
            <a:endParaRPr lang="en-US" sz="24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Writing Correct Code is Hard</a:t>
            </a:r>
            <a:endParaRPr lang="en-US" sz="4400" b="0" strike="noStrike" spc="-1">
              <a:latin typeface="Arial"/>
            </a:endParaRPr>
          </a:p>
        </p:txBody>
      </p:sp>
      <p:sp>
        <p:nvSpPr>
          <p:cNvPr id="533" name="TextShape 2"/>
          <p:cNvSpPr txBox="1"/>
          <p:nvPr/>
        </p:nvSpPr>
        <p:spPr>
          <a:xfrm>
            <a:off x="838080" y="1825560"/>
            <a:ext cx="10515600" cy="4351320"/>
          </a:xfrm>
          <a:prstGeom prst="rect">
            <a:avLst/>
          </a:prstGeom>
          <a:noFill/>
          <a:ln w="12600">
            <a:noFill/>
          </a:ln>
        </p:spPr>
        <p:txBody>
          <a:bodyPr>
            <a:normAutofit fontScale="92500" lnSpcReduction="10000"/>
          </a:bodyPr>
          <a:lstStyle/>
          <a:p>
            <a:pPr>
              <a:lnSpc>
                <a:spcPct val="90000"/>
              </a:lnSpc>
              <a:spcBef>
                <a:spcPts val="1001"/>
              </a:spcBef>
              <a:buClr>
                <a:srgbClr val="000000"/>
              </a:buClr>
            </a:pPr>
            <a:endParaRPr lang="en-US" sz="2800" b="0" strike="noStrike" spc="-1" dirty="0">
              <a:latin typeface="Arial"/>
            </a:endParaRPr>
          </a:p>
          <a:p>
            <a:pPr marL="228600" lvl="1" indent="-228600">
              <a:lnSpc>
                <a:spcPct val="90000"/>
              </a:lnSpc>
              <a:spcBef>
                <a:spcPts val="1134"/>
              </a:spcBef>
              <a:buClr>
                <a:srgbClr val="000000"/>
              </a:buClr>
              <a:buFont typeface="Arial"/>
              <a:buChar char="•"/>
            </a:pPr>
            <a:r>
              <a:rPr lang="en-US" sz="2800" b="0" strike="noStrike" spc="-1" dirty="0">
                <a:solidFill>
                  <a:srgbClr val="000000"/>
                </a:solidFill>
                <a:latin typeface="Calibri"/>
              </a:rPr>
              <a:t>"Program testing can be used to show the presence of bugs, but never to show their absence!" </a:t>
            </a:r>
            <a:r>
              <a:rPr lang="en-US" sz="2800" b="0" strike="noStrike" spc="-1" dirty="0" err="1">
                <a:solidFill>
                  <a:srgbClr val="000000"/>
                </a:solidFill>
                <a:latin typeface="Calibri"/>
              </a:rPr>
              <a:t>Edsger</a:t>
            </a:r>
            <a:r>
              <a:rPr lang="en-US" sz="2800" b="0" strike="noStrike" spc="-1" dirty="0">
                <a:solidFill>
                  <a:srgbClr val="000000"/>
                </a:solidFill>
                <a:latin typeface="Calibri"/>
              </a:rPr>
              <a:t> Dijkstra</a:t>
            </a:r>
            <a:endParaRPr lang="en-US" sz="2800" b="0" strike="noStrike" spc="-1" dirty="0">
              <a:latin typeface="Arial"/>
            </a:endParaRPr>
          </a:p>
          <a:p>
            <a:pPr marL="685800" indent="-228600">
              <a:lnSpc>
                <a:spcPct val="90000"/>
              </a:lnSpc>
              <a:spcBef>
                <a:spcPts val="1417"/>
              </a:spcBef>
              <a:buClr>
                <a:srgbClr val="000000"/>
              </a:buClr>
              <a:buFont typeface="Arial"/>
              <a:buChar char="•"/>
            </a:pPr>
            <a:r>
              <a:rPr lang="en-US" sz="2400" b="0" strike="noStrike" spc="-1" dirty="0">
                <a:solidFill>
                  <a:srgbClr val="000000"/>
                </a:solidFill>
                <a:latin typeface="Calibri"/>
                <a:hlinkClick r:id="rId3"/>
              </a:rPr>
              <a:t>Halting problem</a:t>
            </a:r>
            <a:endParaRPr lang="en-US" sz="2400" b="0" strike="noStrike" spc="-1" dirty="0">
              <a:latin typeface="Arial"/>
            </a:endParaRPr>
          </a:p>
          <a:p>
            <a:pPr marL="685800" indent="-228600">
              <a:lnSpc>
                <a:spcPct val="90000"/>
              </a:lnSpc>
              <a:spcBef>
                <a:spcPts val="1417"/>
              </a:spcBef>
              <a:buClr>
                <a:srgbClr val="000000"/>
              </a:buClr>
              <a:buFont typeface="Arial"/>
              <a:buChar char="•"/>
            </a:pPr>
            <a:r>
              <a:rPr lang="en-US" sz="2400" b="0" i="1" strike="noStrike" spc="-1" dirty="0">
                <a:solidFill>
                  <a:srgbClr val="000000"/>
                </a:solidFill>
                <a:latin typeface="Calibri"/>
              </a:rPr>
              <a:t>For any non-trivial property of partial functions, no algorithm can decide whether or not a program (TM) M computes a partial function with that property.</a:t>
            </a:r>
            <a:endParaRPr lang="en-US" sz="2400" b="0" strike="noStrike" spc="-1" dirty="0">
              <a:latin typeface="Arial"/>
            </a:endParaRPr>
          </a:p>
          <a:p>
            <a:pPr marL="1143000" lvl="1" indent="-228600">
              <a:lnSpc>
                <a:spcPct val="90000"/>
              </a:lnSpc>
              <a:spcBef>
                <a:spcPts val="1134"/>
              </a:spcBef>
              <a:buClr>
                <a:srgbClr val="000000"/>
              </a:buClr>
              <a:buFont typeface="Arial"/>
              <a:buChar char="•"/>
            </a:pPr>
            <a:r>
              <a:rPr lang="en-US" sz="2000" b="0" strike="noStrike" spc="-1" dirty="0">
                <a:solidFill>
                  <a:srgbClr val="000000"/>
                </a:solidFill>
                <a:latin typeface="Calibri"/>
                <a:hlinkClick r:id="rId4"/>
              </a:rPr>
              <a:t>Rice’s Theorem</a:t>
            </a:r>
            <a:endParaRPr lang="en-US" sz="2000" b="0" strike="noStrike" spc="-1" dirty="0">
              <a:latin typeface="Arial"/>
            </a:endParaRPr>
          </a:p>
          <a:p>
            <a:pPr marL="1143000" lvl="1" indent="-228600">
              <a:lnSpc>
                <a:spcPct val="90000"/>
              </a:lnSpc>
              <a:spcBef>
                <a:spcPts val="1134"/>
              </a:spcBef>
              <a:buClr>
                <a:srgbClr val="000000"/>
              </a:buClr>
              <a:buFont typeface="Arial"/>
              <a:buChar char="•"/>
            </a:pPr>
            <a:r>
              <a:rPr lang="en-US" sz="2000" b="0" strike="noStrike" spc="-1" dirty="0">
                <a:solidFill>
                  <a:srgbClr val="000000"/>
                </a:solidFill>
                <a:latin typeface="Calibri"/>
              </a:rPr>
              <a:t>TM = Turing Machine</a:t>
            </a:r>
            <a:endParaRPr lang="en-US" sz="20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Why?</a:t>
            </a:r>
            <a:endParaRPr lang="en-US" sz="2400" b="0" strike="noStrike" spc="-1" dirty="0">
              <a:latin typeface="Arial"/>
            </a:endParaRPr>
          </a:p>
          <a:p>
            <a:pPr marL="1143000" lvl="1" indent="-228600">
              <a:lnSpc>
                <a:spcPct val="90000"/>
              </a:lnSpc>
              <a:spcBef>
                <a:spcPts val="1134"/>
              </a:spcBef>
              <a:buClr>
                <a:srgbClr val="000000"/>
              </a:buClr>
              <a:buFont typeface="Arial"/>
              <a:buChar char="•"/>
            </a:pPr>
            <a:r>
              <a:rPr lang="en-US" sz="2000" b="0" strike="noStrike" spc="-1" dirty="0">
                <a:solidFill>
                  <a:srgbClr val="000000"/>
                </a:solidFill>
                <a:latin typeface="Calibri"/>
              </a:rPr>
              <a:t>See </a:t>
            </a:r>
            <a:r>
              <a:rPr lang="en-US" sz="2000" b="0" strike="noStrike" spc="-1" dirty="0">
                <a:solidFill>
                  <a:srgbClr val="000000"/>
                </a:solidFill>
                <a:latin typeface="Calibri"/>
                <a:hlinkClick r:id="rId5"/>
              </a:rPr>
              <a:t>http://blog.paralleluniverse.co/2016/07/23/correctness-and-complexity/</a:t>
            </a:r>
            <a:endParaRPr lang="en-US" sz="2000" b="0" strike="noStrike" spc="-1" dirty="0">
              <a:latin typeface="Arial"/>
            </a:endParaRPr>
          </a:p>
          <a:p>
            <a:pPr>
              <a:lnSpc>
                <a:spcPct val="90000"/>
              </a:lnSpc>
              <a:spcBef>
                <a:spcPts val="1001"/>
              </a:spcBef>
            </a:pPr>
            <a:r>
              <a:rPr lang="en-US" sz="2800" b="0" strike="noStrike" spc="-1" dirty="0">
                <a:solidFill>
                  <a:srgbClr val="000000"/>
                </a:solidFill>
                <a:latin typeface="Calibri"/>
              </a:rPr>
              <a:t>   </a:t>
            </a:r>
            <a:endParaRPr lang="en-US" sz="2800" b="0" strike="noStrike" spc="-1" dirty="0">
              <a:latin typeface="Arial"/>
            </a:endParaRPr>
          </a:p>
        </p:txBody>
      </p:sp>
      <p:pic>
        <p:nvPicPr>
          <p:cNvPr id="534" name="Picture 6"/>
          <p:cNvPicPr/>
          <p:nvPr/>
        </p:nvPicPr>
        <p:blipFill>
          <a:blip r:embed="rId6"/>
          <a:stretch/>
        </p:blipFill>
        <p:spPr>
          <a:xfrm>
            <a:off x="9982080" y="70200"/>
            <a:ext cx="1542960" cy="2005560"/>
          </a:xfrm>
          <a:prstGeom prst="rect">
            <a:avLst/>
          </a:prstGeom>
          <a:ln w="1260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5"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Writing Correct Code is Hard</a:t>
            </a:r>
            <a:endParaRPr lang="en-US" sz="4400" b="0" strike="noStrike" spc="-1">
              <a:latin typeface="Arial"/>
            </a:endParaRPr>
          </a:p>
        </p:txBody>
      </p:sp>
      <p:sp>
        <p:nvSpPr>
          <p:cNvPr id="536"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400" b="0" strike="noStrike" spc="-1" dirty="0">
                <a:solidFill>
                  <a:srgbClr val="000000"/>
                </a:solidFill>
                <a:latin typeface="Calibri" panose="020F0502020204030204" pitchFamily="34" charset="0"/>
                <a:cs typeface="Calibri" panose="020F0502020204030204" pitchFamily="34" charset="0"/>
              </a:rPr>
              <a:t>That doesn’t mean we can’t do it in specific cases</a:t>
            </a:r>
            <a:endParaRPr lang="en-US" sz="2400" b="0" strike="noStrike" spc="-1" dirty="0">
              <a:latin typeface="Calibri" panose="020F0502020204030204" pitchFamily="34" charset="0"/>
              <a:cs typeface="Calibri" panose="020F0502020204030204" pitchFamily="34" charset="0"/>
            </a:endParaRPr>
          </a:p>
          <a:p>
            <a:pPr marL="228600" indent="-228600">
              <a:lnSpc>
                <a:spcPct val="80000"/>
              </a:lnSpc>
              <a:spcBef>
                <a:spcPts val="1001"/>
              </a:spcBef>
              <a:buClr>
                <a:srgbClr val="000000"/>
              </a:buClr>
              <a:buFont typeface="Arial"/>
              <a:buChar char="•"/>
            </a:pPr>
            <a:r>
              <a:rPr lang="en-US" sz="2400" b="0" i="1" strike="noStrike" spc="-1" dirty="0">
                <a:solidFill>
                  <a:srgbClr val="000000"/>
                </a:solidFill>
                <a:latin typeface="Calibri" panose="020F0502020204030204" pitchFamily="34" charset="0"/>
                <a:cs typeface="Calibri" panose="020F0502020204030204" pitchFamily="34" charset="0"/>
              </a:rPr>
              <a:t>The possibilities as to what one may do are immense. One of our difficulties will be the maintenance of an appropriate discipline, so that we do not lose track of what we are doing.</a:t>
            </a:r>
            <a:endParaRPr lang="en-US" sz="2400" b="0" strike="noStrike" spc="-1" dirty="0">
              <a:latin typeface="Calibri" panose="020F0502020204030204" pitchFamily="34" charset="0"/>
              <a:cs typeface="Calibri" panose="020F0502020204030204" pitchFamily="34" charset="0"/>
            </a:endParaRPr>
          </a:p>
          <a:p>
            <a:pPr marL="685800" lvl="1" indent="-228600">
              <a:lnSpc>
                <a:spcPct val="80000"/>
              </a:lnSpc>
              <a:spcBef>
                <a:spcPts val="499"/>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Alan Turing</a:t>
            </a:r>
          </a:p>
          <a:p>
            <a:pPr lvl="1">
              <a:lnSpc>
                <a:spcPct val="80000"/>
              </a:lnSpc>
              <a:spcBef>
                <a:spcPts val="499"/>
              </a:spcBef>
              <a:buClr>
                <a:srgbClr val="000000"/>
              </a:buClr>
            </a:pPr>
            <a:endParaRPr lang="en-US" sz="2000" b="0" strike="noStrike" spc="-1" dirty="0">
              <a:latin typeface="Calibri" panose="020F0502020204030204" pitchFamily="34" charset="0"/>
              <a:cs typeface="Calibri" panose="020F0502020204030204" pitchFamily="34" charset="0"/>
            </a:endParaRPr>
          </a:p>
          <a:p>
            <a:pPr marL="228600" indent="-228600">
              <a:lnSpc>
                <a:spcPct val="80000"/>
              </a:lnSpc>
              <a:spcBef>
                <a:spcPts val="1001"/>
              </a:spcBef>
              <a:buClr>
                <a:srgbClr val="000000"/>
              </a:buClr>
              <a:buFont typeface="Arial"/>
              <a:buChar char="•"/>
            </a:pPr>
            <a:r>
              <a:rPr lang="en-US" sz="2400" b="0" i="1" strike="noStrike" spc="-1" dirty="0">
                <a:solidFill>
                  <a:srgbClr val="000000"/>
                </a:solidFill>
                <a:latin typeface="Calibri" panose="020F0502020204030204" pitchFamily="34" charset="0"/>
                <a:cs typeface="Calibri" panose="020F0502020204030204" pitchFamily="34" charset="0"/>
              </a:rPr>
              <a:t>Almost all (92%) of the catastrophic system failures are the result of incorrect handling of non-fatal errors explicitly signaled in software… In 58% of the catastrophic failures, the underlying faults could easily have been detected through simple testing of error handling code</a:t>
            </a:r>
            <a:endParaRPr lang="en-US" sz="2400" b="0" i="1" strike="noStrike" spc="-1" dirty="0">
              <a:latin typeface="Calibri" panose="020F0502020204030204" pitchFamily="34" charset="0"/>
              <a:cs typeface="Calibri" panose="020F0502020204030204" pitchFamily="34" charset="0"/>
            </a:endParaRPr>
          </a:p>
          <a:p>
            <a:pPr marL="685800" lvl="1" indent="-228600">
              <a:lnSpc>
                <a:spcPct val="80000"/>
              </a:lnSpc>
              <a:spcBef>
                <a:spcPts val="499"/>
              </a:spcBef>
              <a:buClr>
                <a:srgbClr val="000000"/>
              </a:buClr>
              <a:buFont typeface="Arial"/>
              <a:buChar char="•"/>
            </a:pPr>
            <a:r>
              <a:rPr lang="en-US" sz="2000" b="0" strike="noStrike" spc="-1" dirty="0">
                <a:solidFill>
                  <a:srgbClr val="000000"/>
                </a:solidFill>
                <a:latin typeface="Calibri" panose="020F0502020204030204" pitchFamily="34" charset="0"/>
                <a:cs typeface="Calibri" panose="020F0502020204030204" pitchFamily="34" charset="0"/>
              </a:rPr>
              <a:t>Ding Yuan et al., Simple Testing Can Prevent Most Critical Failures: An Analysis of Production Failures in Distributed Data-Intensive Systems, 2014 </a:t>
            </a:r>
          </a:p>
          <a:p>
            <a:pPr marL="228600" indent="-228600">
              <a:lnSpc>
                <a:spcPct val="80000"/>
              </a:lnSpc>
              <a:spcBef>
                <a:spcPts val="1001"/>
              </a:spcBef>
              <a:buClr>
                <a:srgbClr val="000000"/>
              </a:buClr>
              <a:buFont typeface="Arial"/>
              <a:buChar char="•"/>
            </a:pPr>
            <a:endParaRPr lang="en-US" sz="2400" b="0" strike="noStrike" spc="-1"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7"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Goals – Maintainability</a:t>
            </a:r>
            <a:endParaRPr lang="en-US" sz="4400" b="0" strike="noStrike" spc="-1" dirty="0">
              <a:latin typeface="Arial"/>
            </a:endParaRPr>
          </a:p>
        </p:txBody>
      </p:sp>
      <p:sp>
        <p:nvSpPr>
          <p:cNvPr id="538"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What does it mean for a program to be </a:t>
            </a:r>
            <a:r>
              <a:rPr lang="en-US" sz="2800" b="0" strike="noStrike" spc="-1" dirty="0">
                <a:solidFill>
                  <a:srgbClr val="FF0000"/>
                </a:solidFill>
                <a:latin typeface="Calibri"/>
              </a:rPr>
              <a:t>maintainable</a:t>
            </a:r>
            <a:r>
              <a:rPr lang="en-US" sz="2800" b="0" strike="noStrike" spc="-1" dirty="0">
                <a:solidFill>
                  <a:srgbClr val="000000"/>
                </a:solidFill>
                <a:latin typeface="Calibri"/>
              </a:rPr>
              <a:t>?</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Well-organized</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Consistent</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Well-documented and understandable</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1" strike="noStrike" spc="-1" dirty="0">
                <a:solidFill>
                  <a:srgbClr val="CE181E"/>
                </a:solidFill>
                <a:latin typeface="Calibri"/>
              </a:rPr>
              <a:t>Open for extension but closed for modification</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Example:</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Suppose we have an editor that manipulates two-dimensional shapes</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We have coded </a:t>
            </a:r>
            <a:r>
              <a:rPr lang="en-US" sz="2400" b="0" strike="noStrike" spc="-1" dirty="0">
                <a:solidFill>
                  <a:srgbClr val="000000"/>
                </a:solidFill>
                <a:latin typeface="Courier" pitchFamily="2" charset="0"/>
              </a:rPr>
              <a:t>Square</a:t>
            </a:r>
            <a:r>
              <a:rPr lang="en-US" sz="2400" b="0" strike="noStrike" spc="-1" dirty="0">
                <a:solidFill>
                  <a:srgbClr val="000000"/>
                </a:solidFill>
                <a:latin typeface="Calibri"/>
              </a:rPr>
              <a:t> and </a:t>
            </a:r>
            <a:r>
              <a:rPr lang="en-US" sz="2400" b="0" strike="noStrike" spc="-1" dirty="0">
                <a:solidFill>
                  <a:srgbClr val="000000"/>
                </a:solidFill>
                <a:latin typeface="Courier" pitchFamily="2" charset="0"/>
              </a:rPr>
              <a:t>Circle</a:t>
            </a:r>
            <a:r>
              <a:rPr lang="en-US" sz="2400" b="0" strike="noStrike" spc="-1" dirty="0">
                <a:solidFill>
                  <a:srgbClr val="000000"/>
                </a:solidFill>
                <a:latin typeface="Calibri"/>
              </a:rPr>
              <a:t> objects and have tons of code that manipulates these objects</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It should be “easy” to add </a:t>
            </a:r>
            <a:r>
              <a:rPr lang="en-US" sz="2400" b="0" strike="noStrike" spc="-1" dirty="0">
                <a:solidFill>
                  <a:srgbClr val="000000"/>
                </a:solidFill>
                <a:latin typeface="Courier" pitchFamily="2" charset="0"/>
              </a:rPr>
              <a:t>Triangle</a:t>
            </a:r>
            <a:r>
              <a:rPr lang="en-US" sz="2400" b="0" strike="noStrike" spc="-1" dirty="0">
                <a:solidFill>
                  <a:srgbClr val="000000"/>
                </a:solidFill>
                <a:latin typeface="Calibri"/>
              </a:rPr>
              <a:t> (</a:t>
            </a:r>
            <a:r>
              <a:rPr lang="en-US" sz="2400" b="0" strike="noStrike" spc="-1" dirty="0">
                <a:solidFill>
                  <a:srgbClr val="FF0000"/>
                </a:solidFill>
                <a:latin typeface="Calibri"/>
              </a:rPr>
              <a:t>open for extension</a:t>
            </a:r>
            <a:r>
              <a:rPr lang="en-US" sz="2400" b="0" strike="noStrike" spc="-1" dirty="0">
                <a:solidFill>
                  <a:srgbClr val="000000"/>
                </a:solidFill>
                <a:latin typeface="Calibri"/>
              </a:rPr>
              <a:t>) without any changes to the existing code that manipulates shapes (</a:t>
            </a:r>
            <a:r>
              <a:rPr lang="en-US" sz="2400" b="0" strike="noStrike" spc="-1" dirty="0">
                <a:solidFill>
                  <a:srgbClr val="FF0000"/>
                </a:solidFill>
                <a:latin typeface="Calibri"/>
              </a:rPr>
              <a:t>closed for modification</a:t>
            </a:r>
            <a:r>
              <a:rPr lang="en-US" sz="2400" b="0" strike="noStrike" spc="-1" dirty="0">
                <a:solidFill>
                  <a:srgbClr val="000000"/>
                </a:solidFill>
                <a:latin typeface="Calibri"/>
              </a:rPr>
              <a:t>)</a:t>
            </a:r>
            <a:endParaRPr lang="en-US"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6" name="TextShape 1"/>
          <p:cNvSpPr txBox="1"/>
          <p:nvPr/>
        </p:nvSpPr>
        <p:spPr>
          <a:xfrm>
            <a:off x="838080" y="365040"/>
            <a:ext cx="10515600" cy="1325520"/>
          </a:xfrm>
          <a:prstGeom prst="rect">
            <a:avLst/>
          </a:prstGeom>
          <a:noFill/>
          <a:ln w="12600">
            <a:noFill/>
          </a:ln>
        </p:spPr>
        <p:txBody>
          <a:bodyPr anchor="ctr">
            <a:normAutofit/>
          </a:bodyPr>
          <a:lstStyle/>
          <a:p>
            <a:pPr algn="ctr">
              <a:lnSpc>
                <a:spcPct val="90000"/>
              </a:lnSpc>
            </a:pPr>
            <a:r>
              <a:rPr lang="en-US" sz="4400" strike="noStrike" spc="-1" dirty="0">
                <a:solidFill>
                  <a:srgbClr val="000000"/>
                </a:solidFill>
                <a:latin typeface="Calibri Light" panose="020F0302020204030204" pitchFamily="34" charset="0"/>
                <a:cs typeface="Calibri Light" panose="020F0302020204030204" pitchFamily="34" charset="0"/>
              </a:rPr>
              <a:t>Acknowledgements</a:t>
            </a:r>
            <a:endParaRPr lang="en-US" sz="4400" strike="noStrike" spc="-1" dirty="0">
              <a:latin typeface="Calibri Light" panose="020F0302020204030204" pitchFamily="34" charset="0"/>
              <a:cs typeface="Calibri Light" panose="020F0302020204030204" pitchFamily="34" charset="0"/>
            </a:endParaRPr>
          </a:p>
        </p:txBody>
      </p:sp>
      <p:sp>
        <p:nvSpPr>
          <p:cNvPr id="507" name="TextShape 2"/>
          <p:cNvSpPr txBox="1"/>
          <p:nvPr/>
        </p:nvSpPr>
        <p:spPr>
          <a:xfrm>
            <a:off x="838080" y="1825560"/>
            <a:ext cx="10515600" cy="4351320"/>
          </a:xfrm>
          <a:prstGeom prst="rect">
            <a:avLst/>
          </a:prstGeom>
          <a:noFill/>
          <a:ln w="12600">
            <a:noFill/>
          </a:ln>
        </p:spPr>
        <p:txBody>
          <a:bodyPr>
            <a:normAutofit lnSpcReduction="10000"/>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Some of the material in this course comes from: </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Prof. </a:t>
            </a:r>
            <a:r>
              <a:rPr lang="en-US" sz="2400" b="0" strike="noStrike" spc="-1" dirty="0" err="1">
                <a:solidFill>
                  <a:srgbClr val="000000"/>
                </a:solidFill>
                <a:latin typeface="Calibri"/>
              </a:rPr>
              <a:t>Milanova</a:t>
            </a:r>
            <a:r>
              <a:rPr lang="en-US" sz="2400" b="0" strike="noStrike" spc="-1" dirty="0">
                <a:latin typeface="Arial"/>
              </a:rPr>
              <a:t>, </a:t>
            </a:r>
            <a:r>
              <a:rPr lang="en-US" sz="2400" spc="-1" dirty="0">
                <a:solidFill>
                  <a:srgbClr val="000000"/>
                </a:solidFill>
                <a:latin typeface="Calibri"/>
              </a:rPr>
              <a:t>P</a:t>
            </a:r>
            <a:r>
              <a:rPr lang="en-US" sz="2400" b="0" strike="noStrike" spc="-1" dirty="0">
                <a:solidFill>
                  <a:srgbClr val="000000"/>
                </a:solidFill>
                <a:latin typeface="Calibri"/>
              </a:rPr>
              <a:t>rof. Goldschmidt,</a:t>
            </a:r>
            <a:r>
              <a:rPr lang="en-US" sz="2400" b="0" strike="noStrike" spc="-1" dirty="0">
                <a:latin typeface="Arial"/>
              </a:rPr>
              <a:t> </a:t>
            </a:r>
            <a:r>
              <a:rPr lang="en-US" sz="2400" b="0" strike="noStrike" spc="-1" dirty="0">
                <a:solidFill>
                  <a:srgbClr val="000000"/>
                </a:solidFill>
                <a:latin typeface="Calibri"/>
              </a:rPr>
              <a:t>Prof. </a:t>
            </a:r>
            <a:r>
              <a:rPr lang="en-US" sz="2400" spc="-1" dirty="0">
                <a:solidFill>
                  <a:srgbClr val="000000"/>
                </a:solidFill>
                <a:latin typeface="Calibri"/>
              </a:rPr>
              <a:t>Thompson</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Prof. Michael Ernst </a:t>
            </a:r>
            <a:r>
              <a:rPr lang="en-US" sz="2400" spc="-1" dirty="0">
                <a:solidFill>
                  <a:srgbClr val="000000"/>
                </a:solidFill>
                <a:latin typeface="Calibri"/>
              </a:rPr>
              <a:t>- </a:t>
            </a:r>
            <a:r>
              <a:rPr lang="en-US" sz="2000" b="0" strike="noStrike" spc="-1" dirty="0">
                <a:solidFill>
                  <a:srgbClr val="000000"/>
                </a:solidFill>
                <a:latin typeface="Calibri"/>
              </a:rPr>
              <a:t>University of Washington</a:t>
            </a:r>
            <a:endParaRPr lang="en-US" sz="2000" spc="-1" dirty="0">
              <a:latin typeface="Arial"/>
            </a:endParaRPr>
          </a:p>
          <a:p>
            <a:pPr marL="685800" lvl="1" indent="-228600">
              <a:lnSpc>
                <a:spcPct val="90000"/>
              </a:lnSpc>
              <a:spcBef>
                <a:spcPts val="499"/>
              </a:spcBef>
              <a:buClr>
                <a:srgbClr val="000000"/>
              </a:buClr>
              <a:buFont typeface="Arial"/>
              <a:buChar char="•"/>
            </a:pPr>
            <a:r>
              <a:rPr lang="en-US" sz="2400" spc="-1" dirty="0">
                <a:solidFill>
                  <a:srgbClr val="000000"/>
                </a:solidFill>
                <a:latin typeface="Calibri"/>
              </a:rPr>
              <a:t>Thanks to Prof. Cutler and the </a:t>
            </a:r>
            <a:r>
              <a:rPr lang="en-US" sz="2400" spc="-1" dirty="0" err="1">
                <a:solidFill>
                  <a:srgbClr val="000000"/>
                </a:solidFill>
                <a:latin typeface="Calibri"/>
              </a:rPr>
              <a:t>Submitty</a:t>
            </a:r>
            <a:r>
              <a:rPr lang="en-US" sz="2400" spc="-1" dirty="0">
                <a:solidFill>
                  <a:srgbClr val="000000"/>
                </a:solidFill>
                <a:latin typeface="Calibri"/>
              </a:rPr>
              <a:t> team</a:t>
            </a:r>
            <a:endParaRPr lang="en-US" sz="2400" spc="-1" dirty="0"/>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Many others</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Thanks to our teaching staff:</a:t>
            </a:r>
          </a:p>
          <a:p>
            <a:pPr marL="685800" lvl="1" indent="-228600">
              <a:lnSpc>
                <a:spcPct val="90000"/>
              </a:lnSpc>
              <a:spcBef>
                <a:spcPts val="1001"/>
              </a:spcBef>
              <a:buClr>
                <a:srgbClr val="000000"/>
              </a:buClr>
              <a:buFont typeface="Arial"/>
              <a:buChar char="•"/>
            </a:pPr>
            <a:r>
              <a:rPr lang="en-US" sz="2400" b="1" spc="-1" dirty="0">
                <a:solidFill>
                  <a:srgbClr val="000000"/>
                </a:solidFill>
                <a:latin typeface="Calibri"/>
              </a:rPr>
              <a:t>TAs</a:t>
            </a:r>
            <a:r>
              <a:rPr lang="en-US" sz="2400" spc="-1" dirty="0">
                <a:solidFill>
                  <a:srgbClr val="000000"/>
                </a:solidFill>
                <a:latin typeface="Calibri"/>
              </a:rPr>
              <a:t>: Ankita </a:t>
            </a:r>
            <a:r>
              <a:rPr lang="en-US" sz="2400" spc="-1" dirty="0" err="1">
                <a:solidFill>
                  <a:srgbClr val="000000"/>
                </a:solidFill>
                <a:latin typeface="Calibri"/>
              </a:rPr>
              <a:t>Bhaumik</a:t>
            </a:r>
            <a:r>
              <a:rPr lang="en-US" sz="2400" spc="-1" dirty="0">
                <a:solidFill>
                  <a:srgbClr val="000000"/>
                </a:solidFill>
                <a:latin typeface="Calibri"/>
              </a:rPr>
              <a:t>, Lilian </a:t>
            </a:r>
            <a:r>
              <a:rPr lang="en-US" sz="2400" spc="-1" dirty="0" err="1">
                <a:solidFill>
                  <a:srgbClr val="000000"/>
                </a:solidFill>
                <a:latin typeface="Calibri"/>
              </a:rPr>
              <a:t>Ngweta</a:t>
            </a:r>
            <a:r>
              <a:rPr lang="en-US" sz="2400" spc="-1" dirty="0">
                <a:solidFill>
                  <a:srgbClr val="000000"/>
                </a:solidFill>
                <a:latin typeface="Calibri"/>
              </a:rPr>
              <a:t>, </a:t>
            </a:r>
            <a:r>
              <a:rPr lang="en-US" sz="2400" spc="-1" dirty="0" err="1">
                <a:solidFill>
                  <a:srgbClr val="000000"/>
                </a:solidFill>
                <a:latin typeface="Calibri"/>
              </a:rPr>
              <a:t>Vipula</a:t>
            </a:r>
            <a:r>
              <a:rPr lang="en-US" sz="2400" spc="-1" dirty="0">
                <a:solidFill>
                  <a:srgbClr val="000000"/>
                </a:solidFill>
                <a:latin typeface="Calibri"/>
              </a:rPr>
              <a:t> </a:t>
            </a:r>
            <a:r>
              <a:rPr lang="en-US" sz="2400" spc="-1" dirty="0" err="1">
                <a:solidFill>
                  <a:srgbClr val="000000"/>
                </a:solidFill>
                <a:latin typeface="Calibri"/>
              </a:rPr>
              <a:t>Rawte</a:t>
            </a:r>
            <a:r>
              <a:rPr lang="en-US" sz="2400" spc="-1" dirty="0">
                <a:solidFill>
                  <a:srgbClr val="000000"/>
                </a:solidFill>
                <a:latin typeface="Calibri"/>
              </a:rPr>
              <a:t>, </a:t>
            </a:r>
            <a:r>
              <a:rPr lang="en-US" sz="2400" spc="-1" dirty="0" err="1">
                <a:solidFill>
                  <a:srgbClr val="000000"/>
                </a:solidFill>
                <a:latin typeface="Calibri"/>
              </a:rPr>
              <a:t>Jiawen</a:t>
            </a:r>
            <a:r>
              <a:rPr lang="en-US" sz="2400" spc="-1" dirty="0">
                <a:solidFill>
                  <a:srgbClr val="000000"/>
                </a:solidFill>
                <a:latin typeface="Calibri"/>
              </a:rPr>
              <a:t> Zhang.</a:t>
            </a:r>
          </a:p>
          <a:p>
            <a:pPr marL="685800" lvl="1" indent="-228600">
              <a:lnSpc>
                <a:spcPct val="90000"/>
              </a:lnSpc>
              <a:spcBef>
                <a:spcPts val="1001"/>
              </a:spcBef>
              <a:buClr>
                <a:srgbClr val="000000"/>
              </a:buClr>
              <a:buFont typeface="Arial"/>
              <a:buChar char="•"/>
            </a:pPr>
            <a:r>
              <a:rPr lang="en-US" sz="2400" b="1" spc="-1" dirty="0">
                <a:solidFill>
                  <a:srgbClr val="000000"/>
                </a:solidFill>
                <a:latin typeface="Calibri"/>
              </a:rPr>
              <a:t>Mentors</a:t>
            </a:r>
            <a:r>
              <a:rPr lang="en-US" sz="2400" spc="-1" dirty="0">
                <a:solidFill>
                  <a:srgbClr val="000000"/>
                </a:solidFill>
                <a:latin typeface="Calibri"/>
              </a:rPr>
              <a:t>: </a:t>
            </a:r>
            <a:r>
              <a:rPr lang="en-US" sz="2400" spc="-1" dirty="0" err="1">
                <a:solidFill>
                  <a:srgbClr val="000000"/>
                </a:solidFill>
                <a:latin typeface="Calibri"/>
              </a:rPr>
              <a:t>Kongmin</a:t>
            </a:r>
            <a:r>
              <a:rPr lang="en-US" sz="2400" spc="-1" dirty="0">
                <a:solidFill>
                  <a:srgbClr val="000000"/>
                </a:solidFill>
                <a:latin typeface="Calibri"/>
              </a:rPr>
              <a:t> Cao, Dennis Chau, Rory </a:t>
            </a:r>
            <a:r>
              <a:rPr lang="en-US" sz="2400" spc="-1" dirty="0" err="1">
                <a:solidFill>
                  <a:srgbClr val="000000"/>
                </a:solidFill>
                <a:latin typeface="Calibri"/>
              </a:rPr>
              <a:t>Eiffe</a:t>
            </a:r>
            <a:r>
              <a:rPr lang="en-US" sz="2400" spc="-1" dirty="0">
                <a:solidFill>
                  <a:srgbClr val="000000"/>
                </a:solidFill>
                <a:latin typeface="Calibri"/>
              </a:rPr>
              <a:t>, Robin Hong, Richard Le, </a:t>
            </a:r>
            <a:r>
              <a:rPr lang="en-US" sz="2400" spc="-1" dirty="0" err="1">
                <a:solidFill>
                  <a:srgbClr val="000000"/>
                </a:solidFill>
                <a:latin typeface="Calibri"/>
              </a:rPr>
              <a:t>Zhangcheng</a:t>
            </a:r>
            <a:r>
              <a:rPr lang="en-US" sz="2400" spc="-1" dirty="0">
                <a:solidFill>
                  <a:srgbClr val="000000"/>
                </a:solidFill>
                <a:latin typeface="Calibri"/>
              </a:rPr>
              <a:t> Li, Zachary McDaniel, Ruben McWilliams, Joseph Napolitano, Emma </a:t>
            </a:r>
            <a:r>
              <a:rPr lang="en-US" sz="2400" spc="-1" dirty="0" err="1">
                <a:solidFill>
                  <a:srgbClr val="000000"/>
                </a:solidFill>
                <a:latin typeface="Calibri"/>
              </a:rPr>
              <a:t>Skantze</a:t>
            </a:r>
            <a:r>
              <a:rPr lang="en-US" sz="2400" spc="-1" dirty="0">
                <a:solidFill>
                  <a:srgbClr val="000000"/>
                </a:solidFill>
                <a:latin typeface="Calibri"/>
              </a:rPr>
              <a:t>.</a:t>
            </a:r>
          </a:p>
          <a:p>
            <a:pPr marL="685800" lvl="1" indent="-228600">
              <a:lnSpc>
                <a:spcPct val="90000"/>
              </a:lnSpc>
              <a:spcBef>
                <a:spcPts val="1001"/>
              </a:spcBef>
              <a:buClr>
                <a:srgbClr val="000000"/>
              </a:buClr>
              <a:buFont typeface="Arial"/>
              <a:buChar char="•"/>
            </a:pPr>
            <a:r>
              <a:rPr lang="en-US" sz="2400" b="1" spc="-1" dirty="0">
                <a:solidFill>
                  <a:srgbClr val="000000"/>
                </a:solidFill>
                <a:latin typeface="Calibri"/>
              </a:rPr>
              <a:t>Instructional Support Coordinator</a:t>
            </a:r>
            <a:r>
              <a:rPr lang="en-US" sz="2400" spc="-1" dirty="0">
                <a:solidFill>
                  <a:srgbClr val="000000"/>
                </a:solidFill>
                <a:latin typeface="Calibri"/>
              </a:rPr>
              <a:t>: Shianne Hulbert</a:t>
            </a:r>
          </a:p>
          <a:p>
            <a:pPr marL="228600" indent="-228600">
              <a:lnSpc>
                <a:spcPct val="90000"/>
              </a:lnSpc>
              <a:spcBef>
                <a:spcPts val="1001"/>
              </a:spcBef>
              <a:buClr>
                <a:srgbClr val="000000"/>
              </a:buClr>
              <a:buFont typeface="Arial"/>
              <a:buChar char="•"/>
            </a:pPr>
            <a:endParaRPr lang="en-US" sz="2400"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9"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Goals – Maintainability</a:t>
            </a:r>
            <a:endParaRPr lang="en-US" sz="4400" b="0" strike="noStrike" spc="-1">
              <a:latin typeface="Arial"/>
            </a:endParaRPr>
          </a:p>
        </p:txBody>
      </p:sp>
      <p:sp>
        <p:nvSpPr>
          <p:cNvPr id="540"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What are ways to </a:t>
            </a:r>
            <a:r>
              <a:rPr lang="en-US" sz="2800" b="0" strike="noStrike" spc="-1" dirty="0">
                <a:solidFill>
                  <a:srgbClr val="FF0000"/>
                </a:solidFill>
                <a:latin typeface="Calibri"/>
              </a:rPr>
              <a:t>achieve maintainability</a:t>
            </a:r>
            <a:r>
              <a:rPr lang="en-US" sz="2800" b="0" strike="noStrike" spc="-1" dirty="0">
                <a:solidFill>
                  <a:srgbClr val="000000"/>
                </a:solidFill>
                <a:latin typeface="Calibri"/>
              </a:rPr>
              <a:t>?</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Principled design and development</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Abstraction and modularity</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Correct object-oriented approach, especially polymorphism, facilitates achieving maintainability</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Documentation!</a:t>
            </a:r>
            <a:endParaRPr lang="en-US" sz="2400" b="0" strike="noStrike" spc="-1" dirty="0">
              <a:latin typeface="Arial"/>
            </a:endParaRPr>
          </a:p>
        </p:txBody>
      </p:sp>
      <p:pic>
        <p:nvPicPr>
          <p:cNvPr id="541" name="Picture 6"/>
          <p:cNvPicPr/>
          <p:nvPr/>
        </p:nvPicPr>
        <p:blipFill>
          <a:blip r:embed="rId3"/>
          <a:stretch/>
        </p:blipFill>
        <p:spPr>
          <a:xfrm>
            <a:off x="10350720" y="0"/>
            <a:ext cx="1541160" cy="1536120"/>
          </a:xfrm>
          <a:prstGeom prst="rect">
            <a:avLst/>
          </a:prstGeom>
          <a:ln w="1260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Software Engineering</a:t>
            </a:r>
            <a:endParaRPr lang="en-US" sz="4400" b="0" strike="noStrike" spc="-1">
              <a:latin typeface="Arial"/>
            </a:endParaRPr>
          </a:p>
        </p:txBody>
      </p:sp>
      <p:sp>
        <p:nvSpPr>
          <p:cNvPr id="543" name="TextShape 2"/>
          <p:cNvSpPr txBox="1"/>
          <p:nvPr/>
        </p:nvSpPr>
        <p:spPr>
          <a:xfrm>
            <a:off x="1069920" y="2121480"/>
            <a:ext cx="10058400" cy="435564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600" b="0" strike="noStrike" spc="-1" dirty="0">
                <a:solidFill>
                  <a:srgbClr val="000000"/>
                </a:solidFill>
                <a:latin typeface="Calibri"/>
              </a:rPr>
              <a:t>Building “correct” software is difficult!</a:t>
            </a:r>
            <a:endParaRPr lang="en-US" sz="2600" b="0" strike="noStrike" spc="-1" dirty="0">
              <a:latin typeface="Arial"/>
            </a:endParaRPr>
          </a:p>
          <a:p>
            <a:pPr marL="228600" indent="-228600">
              <a:lnSpc>
                <a:spcPct val="90000"/>
              </a:lnSpc>
              <a:spcBef>
                <a:spcPts val="1001"/>
              </a:spcBef>
              <a:buClr>
                <a:srgbClr val="000000"/>
              </a:buClr>
              <a:buFont typeface="Arial"/>
              <a:buChar char="•"/>
            </a:pPr>
            <a:r>
              <a:rPr lang="en-US" sz="2600" b="0" strike="noStrike" spc="-1" dirty="0">
                <a:solidFill>
                  <a:srgbClr val="000000"/>
                </a:solidFill>
                <a:latin typeface="Calibri"/>
              </a:rPr>
              <a:t>Large software systems are </a:t>
            </a:r>
            <a:r>
              <a:rPr lang="en-US" sz="2600" b="0" strike="noStrike" spc="-1" dirty="0">
                <a:solidFill>
                  <a:srgbClr val="FF0000"/>
                </a:solidFill>
                <a:latin typeface="Calibri"/>
              </a:rPr>
              <a:t>enormously complex</a:t>
            </a:r>
            <a:r>
              <a:rPr lang="en-US" sz="2600" b="0" strike="noStrike" spc="-1" dirty="0">
                <a:solidFill>
                  <a:srgbClr val="000000"/>
                </a:solidFill>
                <a:latin typeface="Calibri"/>
              </a:rPr>
              <a:t> </a:t>
            </a:r>
            <a:endParaRPr lang="en-US" sz="26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Lots of moving parts</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Ever-changing requirements, interfaces, devices, etc.</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Often face problems </a:t>
            </a:r>
            <a:r>
              <a:rPr lang="en-US" sz="2200" b="0" strike="noStrike" spc="-1" dirty="0">
                <a:solidFill>
                  <a:srgbClr val="FF0000"/>
                </a:solidFill>
                <a:latin typeface="Calibri"/>
              </a:rPr>
              <a:t>scaling up</a:t>
            </a:r>
            <a:r>
              <a:rPr lang="en-US" sz="2200" b="0" strike="noStrike" spc="-1" dirty="0">
                <a:solidFill>
                  <a:srgbClr val="000000"/>
                </a:solidFill>
                <a:latin typeface="Calibri"/>
              </a:rPr>
              <a:t> </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Software is often put to </a:t>
            </a:r>
            <a:r>
              <a:rPr lang="en-US" sz="2200" b="0" strike="noStrike" spc="-1" dirty="0">
                <a:solidFill>
                  <a:srgbClr val="FF0000"/>
                </a:solidFill>
                <a:latin typeface="Calibri"/>
              </a:rPr>
              <a:t>new uses</a:t>
            </a:r>
            <a:r>
              <a:rPr lang="en-US" sz="2200" b="0" strike="noStrike" spc="-1" dirty="0">
                <a:solidFill>
                  <a:srgbClr val="000000"/>
                </a:solidFill>
                <a:latin typeface="Calibri"/>
              </a:rPr>
              <a:t>, sometimes without relevant experience</a:t>
            </a:r>
            <a:endParaRPr lang="en-US" sz="2200" b="0" strike="noStrike" spc="-1" dirty="0">
              <a:latin typeface="Arial"/>
            </a:endParaRPr>
          </a:p>
          <a:p>
            <a:pPr marL="228600" indent="-228600">
              <a:lnSpc>
                <a:spcPct val="90000"/>
              </a:lnSpc>
              <a:spcBef>
                <a:spcPts val="1001"/>
              </a:spcBef>
              <a:buClr>
                <a:srgbClr val="000000"/>
              </a:buClr>
              <a:buFont typeface="Arial"/>
              <a:buChar char="•"/>
            </a:pPr>
            <a:r>
              <a:rPr lang="en-US" sz="2600" b="0" strike="noStrike" spc="-1" dirty="0">
                <a:solidFill>
                  <a:srgbClr val="000000"/>
                </a:solidFill>
                <a:latin typeface="Calibri"/>
              </a:rPr>
              <a:t>Software engineering focuses on:</a:t>
            </a:r>
            <a:endParaRPr lang="en-US" sz="26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Mitigating and managing complexity</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Managing </a:t>
            </a:r>
            <a:r>
              <a:rPr lang="en-US" sz="2200" b="0" strike="noStrike" spc="-1" dirty="0">
                <a:solidFill>
                  <a:srgbClr val="FF0000"/>
                </a:solidFill>
                <a:latin typeface="Calibri"/>
              </a:rPr>
              <a:t>change</a:t>
            </a:r>
            <a:r>
              <a:rPr lang="en-US" sz="2200" b="0" strike="noStrike" spc="-1" dirty="0">
                <a:solidFill>
                  <a:srgbClr val="000000"/>
                </a:solidFill>
                <a:latin typeface="Calibri"/>
              </a:rPr>
              <a:t> </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Handling software </a:t>
            </a:r>
            <a:r>
              <a:rPr lang="en-US" sz="2200" b="0" strike="noStrike" spc="-1" dirty="0">
                <a:solidFill>
                  <a:srgbClr val="FF0000"/>
                </a:solidFill>
                <a:latin typeface="Calibri"/>
              </a:rPr>
              <a:t>failures</a:t>
            </a:r>
            <a:r>
              <a:rPr lang="en-US" sz="2200" b="0" strike="noStrike" spc="-1" dirty="0">
                <a:solidFill>
                  <a:srgbClr val="000000"/>
                </a:solidFill>
                <a:latin typeface="Calibri"/>
              </a:rPr>
              <a:t> </a:t>
            </a:r>
            <a:endParaRPr lang="en-US" sz="2200" b="0" strike="noStrike" spc="-1" dirty="0">
              <a:latin typeface="Arial"/>
            </a:endParaRPr>
          </a:p>
          <a:p>
            <a:pPr marL="685800" lvl="1" indent="-228600">
              <a:lnSpc>
                <a:spcPct val="90000"/>
              </a:lnSpc>
              <a:spcBef>
                <a:spcPts val="499"/>
              </a:spcBef>
              <a:buClr>
                <a:srgbClr val="000000"/>
              </a:buClr>
              <a:buFont typeface="Arial"/>
              <a:buChar char="•"/>
            </a:pPr>
            <a:r>
              <a:rPr lang="en-US" sz="2200" b="0" strike="noStrike" spc="-1" dirty="0">
                <a:solidFill>
                  <a:srgbClr val="000000"/>
                </a:solidFill>
                <a:latin typeface="Calibri"/>
              </a:rPr>
              <a:t>Handling software project failures</a:t>
            </a:r>
            <a:endParaRPr lang="en-US" sz="2200" b="0" strike="noStrike" spc="-1" dirty="0">
              <a:latin typeface="Arial"/>
            </a:endParaRPr>
          </a:p>
        </p:txBody>
      </p:sp>
      <p:pic>
        <p:nvPicPr>
          <p:cNvPr id="544" name="Picture 5"/>
          <p:cNvPicPr/>
          <p:nvPr/>
        </p:nvPicPr>
        <p:blipFill>
          <a:blip r:embed="rId2"/>
          <a:stretch/>
        </p:blipFill>
        <p:spPr>
          <a:xfrm>
            <a:off x="8553480" y="66501"/>
            <a:ext cx="3638520" cy="2286000"/>
          </a:xfrm>
          <a:prstGeom prst="rect">
            <a:avLst/>
          </a:prstGeom>
          <a:ln w="1260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A Summary of Tools</a:t>
            </a:r>
            <a:endParaRPr lang="en-US" sz="4400" b="0" strike="noStrike" spc="-1" dirty="0">
              <a:latin typeface="Arial"/>
            </a:endParaRPr>
          </a:p>
        </p:txBody>
      </p:sp>
      <p:sp>
        <p:nvSpPr>
          <p:cNvPr id="546"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70000"/>
              </a:lnSpc>
              <a:spcBef>
                <a:spcPts val="1001"/>
              </a:spcBef>
              <a:buClr>
                <a:srgbClr val="000000"/>
              </a:buClr>
              <a:buFont typeface="Arial"/>
              <a:buChar char="•"/>
            </a:pPr>
            <a:r>
              <a:rPr lang="en-US" sz="2600" spc="-1" dirty="0">
                <a:solidFill>
                  <a:srgbClr val="000000"/>
                </a:solidFill>
                <a:latin typeface="Calibri"/>
              </a:rPr>
              <a:t>P</a:t>
            </a:r>
            <a:r>
              <a:rPr lang="en-US" sz="2600" b="0" strike="noStrike" spc="-1" dirty="0">
                <a:solidFill>
                  <a:srgbClr val="000000"/>
                </a:solidFill>
                <a:latin typeface="Calibri"/>
              </a:rPr>
              <a:t>rinciples are more important than tools!</a:t>
            </a:r>
          </a:p>
          <a:p>
            <a:pPr marL="228600" indent="-228600">
              <a:lnSpc>
                <a:spcPct val="70000"/>
              </a:lnSpc>
              <a:spcBef>
                <a:spcPts val="1001"/>
              </a:spcBef>
              <a:buClr>
                <a:srgbClr val="000000"/>
              </a:buClr>
              <a:buFont typeface="Arial"/>
              <a:buChar char="•"/>
            </a:pPr>
            <a:r>
              <a:rPr lang="en-US" sz="2600" spc="-1" dirty="0">
                <a:solidFill>
                  <a:srgbClr val="000000"/>
                </a:solidFill>
                <a:latin typeface="Calibri"/>
              </a:rPr>
              <a:t>However, good tools are important</a:t>
            </a:r>
            <a:endParaRPr lang="en-US" sz="2600" b="0" strike="noStrike" spc="-1" dirty="0">
              <a:latin typeface="Arial"/>
            </a:endParaRPr>
          </a:p>
          <a:p>
            <a:pPr lvl="8">
              <a:lnSpc>
                <a:spcPct val="70000"/>
              </a:lnSpc>
              <a:spcBef>
                <a:spcPts val="499"/>
              </a:spcBef>
              <a:buClr>
                <a:srgbClr val="000000"/>
              </a:buClr>
            </a:pPr>
            <a:endParaRPr lang="en-US" sz="1700" b="0" strike="noStrike" spc="-1" dirty="0">
              <a:latin typeface="Arial"/>
            </a:endParaRPr>
          </a:p>
          <a:p>
            <a:pPr marL="228600" indent="-228600">
              <a:lnSpc>
                <a:spcPct val="70000"/>
              </a:lnSpc>
              <a:spcBef>
                <a:spcPts val="1001"/>
              </a:spcBef>
              <a:buClr>
                <a:srgbClr val="000000"/>
              </a:buClr>
              <a:buFont typeface="Arial"/>
              <a:buChar char="•"/>
            </a:pPr>
            <a:r>
              <a:rPr lang="en-US" sz="2600" b="0" strike="noStrike" spc="-1" dirty="0">
                <a:solidFill>
                  <a:srgbClr val="000000"/>
                </a:solidFill>
                <a:latin typeface="Courier" pitchFamily="2" charset="0"/>
              </a:rPr>
              <a:t>Java</a:t>
            </a:r>
            <a:r>
              <a:rPr lang="en-US" sz="2600" b="0" strike="noStrike" spc="-1" dirty="0">
                <a:solidFill>
                  <a:srgbClr val="000000"/>
                </a:solidFill>
                <a:latin typeface="Calibri"/>
              </a:rPr>
              <a:t> – an industry standard object-oriented programming language</a:t>
            </a:r>
            <a:endParaRPr lang="en-US" sz="2600" b="0" strike="noStrike" spc="-1" dirty="0">
              <a:latin typeface="Arial"/>
            </a:endParaRPr>
          </a:p>
          <a:p>
            <a:pPr marL="228600" indent="-228600">
              <a:lnSpc>
                <a:spcPct val="70000"/>
              </a:lnSpc>
              <a:spcBef>
                <a:spcPts val="1001"/>
              </a:spcBef>
              <a:buClr>
                <a:srgbClr val="000000"/>
              </a:buClr>
              <a:buFont typeface="Arial"/>
              <a:buChar char="•"/>
            </a:pPr>
            <a:r>
              <a:rPr lang="en-US" sz="2600" b="0" strike="noStrike" spc="-1" dirty="0">
                <a:solidFill>
                  <a:srgbClr val="000000"/>
                </a:solidFill>
                <a:latin typeface="Courier" pitchFamily="2" charset="0"/>
              </a:rPr>
              <a:t>Eclipse</a:t>
            </a:r>
            <a:r>
              <a:rPr lang="en-US" sz="2600" b="0" strike="noStrike" spc="-1" dirty="0">
                <a:solidFill>
                  <a:srgbClr val="000000"/>
                </a:solidFill>
                <a:latin typeface="Calibri"/>
              </a:rPr>
              <a:t> – powerful integrated development environment (IDE)</a:t>
            </a:r>
            <a:endParaRPr lang="en-US" sz="2600" b="0" strike="noStrike" spc="-1" dirty="0">
              <a:latin typeface="Arial"/>
            </a:endParaRPr>
          </a:p>
          <a:p>
            <a:pPr marL="228600" indent="-228600">
              <a:lnSpc>
                <a:spcPct val="70000"/>
              </a:lnSpc>
              <a:spcBef>
                <a:spcPts val="1001"/>
              </a:spcBef>
              <a:buClr>
                <a:srgbClr val="000000"/>
              </a:buClr>
              <a:buFont typeface="Arial"/>
              <a:buChar char="•"/>
            </a:pPr>
            <a:r>
              <a:rPr lang="en-US" sz="2600" b="0" strike="noStrike" spc="-1" dirty="0">
                <a:solidFill>
                  <a:srgbClr val="000000"/>
                </a:solidFill>
                <a:latin typeface="Courier" pitchFamily="2" charset="0"/>
              </a:rPr>
              <a:t>Git</a:t>
            </a:r>
            <a:r>
              <a:rPr lang="en-US" sz="2600" b="0" strike="noStrike" spc="-1" dirty="0">
                <a:solidFill>
                  <a:srgbClr val="000000"/>
                </a:solidFill>
                <a:latin typeface="Calibri"/>
              </a:rPr>
              <a:t> – version control (more on this coming up...)</a:t>
            </a:r>
            <a:endParaRPr lang="en-US" sz="2600" b="0" strike="noStrike" spc="-1" dirty="0">
              <a:latin typeface="Arial"/>
            </a:endParaRPr>
          </a:p>
          <a:p>
            <a:pPr marL="228600" indent="-228600">
              <a:lnSpc>
                <a:spcPct val="70000"/>
              </a:lnSpc>
              <a:spcBef>
                <a:spcPts val="1001"/>
              </a:spcBef>
              <a:buClr>
                <a:srgbClr val="000000"/>
              </a:buClr>
              <a:buFont typeface="Arial"/>
              <a:buChar char="•"/>
            </a:pPr>
            <a:r>
              <a:rPr lang="en-US" sz="2600" b="0" strike="noStrike" spc="-1" dirty="0">
                <a:solidFill>
                  <a:srgbClr val="000000"/>
                </a:solidFill>
                <a:latin typeface="Courier" pitchFamily="2" charset="0"/>
              </a:rPr>
              <a:t>JUnit 4</a:t>
            </a:r>
            <a:r>
              <a:rPr lang="en-US" sz="2600" b="0" strike="noStrike" spc="-1" dirty="0">
                <a:solidFill>
                  <a:srgbClr val="000000"/>
                </a:solidFill>
                <a:latin typeface="Calibri"/>
              </a:rPr>
              <a:t> – testing framework for Java</a:t>
            </a:r>
            <a:endParaRPr lang="en-US" sz="2600" b="0" strike="noStrike" spc="-1" dirty="0">
              <a:latin typeface="Arial"/>
            </a:endParaRPr>
          </a:p>
          <a:p>
            <a:pPr marL="228600" indent="-228600">
              <a:lnSpc>
                <a:spcPct val="70000"/>
              </a:lnSpc>
              <a:spcBef>
                <a:spcPts val="1001"/>
              </a:spcBef>
              <a:buClr>
                <a:srgbClr val="000000"/>
              </a:buClr>
              <a:buFont typeface="Arial"/>
              <a:buChar char="•"/>
            </a:pPr>
            <a:r>
              <a:rPr lang="en-US" sz="2600" b="0" strike="noStrike" spc="-1" dirty="0" err="1">
                <a:solidFill>
                  <a:srgbClr val="000000"/>
                </a:solidFill>
                <a:latin typeface="Courier" pitchFamily="2" charset="0"/>
              </a:rPr>
              <a:t>Submitty</a:t>
            </a:r>
            <a:endParaRPr lang="en-US" sz="2600" b="0" strike="noStrike" spc="-1" dirty="0">
              <a:latin typeface="Courier" pitchFamily="2" charset="0"/>
            </a:endParaRPr>
          </a:p>
          <a:p>
            <a:pPr marL="685800" lvl="1" indent="-228600">
              <a:lnSpc>
                <a:spcPct val="70000"/>
              </a:lnSpc>
              <a:spcBef>
                <a:spcPts val="499"/>
              </a:spcBef>
              <a:buClr>
                <a:srgbClr val="000000"/>
              </a:buClr>
              <a:buFont typeface="Arial"/>
              <a:buChar char="•"/>
            </a:pPr>
            <a:r>
              <a:rPr lang="en-US" sz="2200" b="0" strike="noStrike" spc="-1" dirty="0">
                <a:solidFill>
                  <a:srgbClr val="000000"/>
                </a:solidFill>
                <a:latin typeface="Calibri"/>
              </a:rPr>
              <a:t>Homework Submission Server</a:t>
            </a:r>
            <a:endParaRPr lang="en-US" sz="2200" b="0" strike="noStrike" spc="-1" dirty="0">
              <a:latin typeface="Arial"/>
            </a:endParaRPr>
          </a:p>
          <a:p>
            <a:pPr marL="685800" lvl="1" indent="-228600">
              <a:lnSpc>
                <a:spcPct val="70000"/>
              </a:lnSpc>
              <a:spcBef>
                <a:spcPts val="499"/>
              </a:spcBef>
              <a:buClr>
                <a:srgbClr val="000000"/>
              </a:buClr>
              <a:buFont typeface="Arial"/>
              <a:buChar char="•"/>
            </a:pPr>
            <a:r>
              <a:rPr lang="en-US" sz="2200" b="0" strike="noStrike" spc="-1" dirty="0">
                <a:solidFill>
                  <a:srgbClr val="000000"/>
                </a:solidFill>
                <a:latin typeface="Calibri"/>
              </a:rPr>
              <a:t>Developed by RPI and RCOS, a system for submitting assignments, auto-testing such submissions, assigning grades, etc.</a:t>
            </a:r>
            <a:endParaRPr lang="en-US" sz="2200" b="0" strike="noStrike" spc="-1" dirty="0">
              <a:latin typeface="Arial"/>
            </a:endParaRPr>
          </a:p>
        </p:txBody>
      </p:sp>
      <p:pic>
        <p:nvPicPr>
          <p:cNvPr id="547" name="Picture 9"/>
          <p:cNvPicPr/>
          <p:nvPr/>
        </p:nvPicPr>
        <p:blipFill>
          <a:blip r:embed="rId3"/>
          <a:stretch/>
        </p:blipFill>
        <p:spPr>
          <a:xfrm>
            <a:off x="9982080" y="108000"/>
            <a:ext cx="1809720" cy="2438280"/>
          </a:xfrm>
          <a:prstGeom prst="rect">
            <a:avLst/>
          </a:prstGeom>
          <a:ln w="1260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8" name="Picture 4"/>
          <p:cNvPicPr/>
          <p:nvPr/>
        </p:nvPicPr>
        <p:blipFill>
          <a:blip r:embed="rId2"/>
          <a:stretch/>
        </p:blipFill>
        <p:spPr>
          <a:xfrm>
            <a:off x="7914960" y="11880"/>
            <a:ext cx="4134240" cy="2424960"/>
          </a:xfrm>
          <a:prstGeom prst="rect">
            <a:avLst/>
          </a:prstGeom>
          <a:ln w="12600">
            <a:noFill/>
          </a:ln>
        </p:spPr>
      </p:pic>
      <p:sp>
        <p:nvSpPr>
          <p:cNvPr id="549"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Version Control</a:t>
            </a:r>
            <a:endParaRPr lang="en-US" sz="4400" b="0" strike="noStrike" spc="-1" dirty="0">
              <a:latin typeface="Arial"/>
            </a:endParaRPr>
          </a:p>
        </p:txBody>
      </p:sp>
      <p:sp>
        <p:nvSpPr>
          <p:cNvPr id="550"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What does a version control system do?</a:t>
            </a:r>
            <a:endParaRPr lang="en-US" sz="2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Records changes to a set of files over </a:t>
            </a:r>
            <a:r>
              <a:rPr lang="en-US" sz="2800" b="0" strike="noStrike" spc="-1" dirty="0">
                <a:solidFill>
                  <a:srgbClr val="FF0000"/>
                </a:solidFill>
                <a:latin typeface="Calibri"/>
              </a:rPr>
              <a:t>time</a:t>
            </a:r>
            <a:r>
              <a:rPr lang="en-US" sz="2800" b="0" strike="noStrike" spc="-1" dirty="0">
                <a:solidFill>
                  <a:srgbClr val="000000"/>
                </a:solidFill>
                <a:latin typeface="Calibri"/>
              </a:rPr>
              <a:t> </a:t>
            </a:r>
            <a:endParaRPr lang="en-US" sz="2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Manages changes by a single user or </a:t>
            </a:r>
            <a:r>
              <a:rPr lang="en-US" sz="2800" b="0" strike="noStrike" spc="-1" dirty="0">
                <a:solidFill>
                  <a:srgbClr val="FF0000"/>
                </a:solidFill>
                <a:latin typeface="Calibri"/>
              </a:rPr>
              <a:t>multiple users</a:t>
            </a:r>
            <a:r>
              <a:rPr lang="en-US" sz="2800" b="0" strike="noStrike" spc="-1" dirty="0">
                <a:solidFill>
                  <a:srgbClr val="000000"/>
                </a:solidFill>
                <a:latin typeface="Calibri"/>
              </a:rPr>
              <a:t> </a:t>
            </a:r>
            <a:endParaRPr lang="en-US" sz="2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Maintains a </a:t>
            </a:r>
            <a:r>
              <a:rPr lang="en-US" sz="2800" b="0" strike="noStrike" spc="-1" dirty="0">
                <a:solidFill>
                  <a:srgbClr val="FF0000"/>
                </a:solidFill>
                <a:latin typeface="Calibri"/>
              </a:rPr>
              <a:t>centralized repository</a:t>
            </a:r>
            <a:r>
              <a:rPr lang="en-US" sz="2800" b="0" strike="noStrike" spc="-1" dirty="0">
                <a:solidFill>
                  <a:srgbClr val="000000"/>
                </a:solidFill>
                <a:latin typeface="Calibri"/>
              </a:rPr>
              <a:t> of files, from which users may checkout all or some of the files on a </a:t>
            </a:r>
            <a:r>
              <a:rPr lang="en-US" sz="2800" b="0" strike="noStrike" spc="-1" dirty="0">
                <a:solidFill>
                  <a:srgbClr val="FF0000"/>
                </a:solidFill>
                <a:latin typeface="Calibri"/>
              </a:rPr>
              <a:t>local</a:t>
            </a:r>
            <a:r>
              <a:rPr lang="en-US" sz="2800" b="0" strike="noStrike" spc="-1" dirty="0">
                <a:solidFill>
                  <a:srgbClr val="000000"/>
                </a:solidFill>
                <a:latin typeface="Calibri"/>
              </a:rPr>
              <a:t> machine</a:t>
            </a:r>
            <a:endParaRPr lang="en-US" sz="2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Reverts to older versions, reviews changes made over time, tracks all changes, reviews who introduced what issues, etc.</a:t>
            </a:r>
            <a:endParaRPr lang="en-US" sz="2800" b="0" strike="noStrike" spc="-1" dirty="0">
              <a:latin typeface="Arial"/>
            </a:endParaRPr>
          </a:p>
          <a:p>
            <a:pPr lvl="8">
              <a:lnSpc>
                <a:spcPct val="80000"/>
              </a:lnSpc>
              <a:spcBef>
                <a:spcPts val="499"/>
              </a:spcBef>
              <a:buClr>
                <a:srgbClr val="000000"/>
              </a:buClr>
            </a:pPr>
            <a:r>
              <a:rPr lang="en-US" sz="1800" b="0" strike="noStrike" spc="-1" dirty="0">
                <a:solidFill>
                  <a:srgbClr val="000000"/>
                </a:solidFill>
                <a:latin typeface="Calibri"/>
              </a:rPr>
              <a:t> </a:t>
            </a:r>
            <a:endParaRPr lang="en-US" sz="18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We will use </a:t>
            </a:r>
            <a:r>
              <a:rPr lang="en-US" sz="2800" b="0" strike="noStrike" spc="-1" dirty="0">
                <a:solidFill>
                  <a:srgbClr val="000000"/>
                </a:solidFill>
                <a:latin typeface="Courier" pitchFamily="2" charset="0"/>
              </a:rPr>
              <a:t>Git</a:t>
            </a:r>
            <a:r>
              <a:rPr lang="en-US" sz="2800" spc="-1" dirty="0">
                <a:solidFill>
                  <a:srgbClr val="000000"/>
                </a:solidFill>
                <a:latin typeface="Calibri"/>
              </a:rPr>
              <a:t>.</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ourier" pitchFamily="2" charset="0"/>
              </a:rPr>
              <a:t>SVN</a:t>
            </a:r>
            <a:r>
              <a:rPr lang="en-US" sz="2400" b="0" strike="noStrike" spc="-1" dirty="0">
                <a:solidFill>
                  <a:srgbClr val="000000"/>
                </a:solidFill>
                <a:latin typeface="Calibri"/>
              </a:rPr>
              <a:t> is a popular alternative</a:t>
            </a:r>
            <a:endParaRPr lang="en-US" sz="24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Version Control – Basic Schematic</a:t>
            </a:r>
            <a:endParaRPr lang="en-US" sz="4400" b="0" strike="noStrike" spc="-1">
              <a:latin typeface="Arial"/>
            </a:endParaRPr>
          </a:p>
        </p:txBody>
      </p:sp>
      <p:pic>
        <p:nvPicPr>
          <p:cNvPr id="552" name="Picture 3"/>
          <p:cNvPicPr/>
          <p:nvPr/>
        </p:nvPicPr>
        <p:blipFill>
          <a:blip r:embed="rId3"/>
          <a:stretch/>
        </p:blipFill>
        <p:spPr>
          <a:xfrm>
            <a:off x="3122280" y="1856880"/>
            <a:ext cx="5947560" cy="4662720"/>
          </a:xfrm>
          <a:prstGeom prst="rect">
            <a:avLst/>
          </a:prstGeom>
          <a:ln w="1260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Version Control – Key Functions</a:t>
            </a:r>
            <a:endParaRPr lang="en-US" sz="4400" b="0" strike="noStrike" spc="-1" dirty="0">
              <a:latin typeface="Arial"/>
            </a:endParaRPr>
          </a:p>
        </p:txBody>
      </p:sp>
      <p:sp>
        <p:nvSpPr>
          <p:cNvPr id="554"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800" b="0" strike="noStrike" spc="-1" dirty="0">
                <a:solidFill>
                  <a:srgbClr val="FF0000"/>
                </a:solidFill>
                <a:latin typeface="Calibri"/>
              </a:rPr>
              <a:t>Checkout</a:t>
            </a:r>
            <a:r>
              <a:rPr lang="en-US" sz="2800" b="0" strike="noStrike" spc="-1" dirty="0">
                <a:solidFill>
                  <a:srgbClr val="000000"/>
                </a:solidFill>
                <a:latin typeface="Calibri"/>
              </a:rPr>
              <a:t> a set of files, from a centralized repository to a local machine</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Typically just done once unless you wish to revert to an older version</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FF0000"/>
                </a:solidFill>
                <a:latin typeface="Calibri"/>
              </a:rPr>
              <a:t>Add</a:t>
            </a:r>
            <a:r>
              <a:rPr lang="en-US" sz="2800" b="0" strike="noStrike" spc="-1" dirty="0">
                <a:solidFill>
                  <a:srgbClr val="000000"/>
                </a:solidFill>
                <a:latin typeface="Calibri"/>
              </a:rPr>
              <a:t> new files to a repository, i.e., to version control</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Store newly created local file(s) in the centralized repository</a:t>
            </a:r>
            <a:endParaRPr lang="en-US" sz="24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Enables other users to see/obtain/modify files</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FF0000"/>
                </a:solidFill>
                <a:latin typeface="Calibri"/>
              </a:rPr>
              <a:t>Commit</a:t>
            </a:r>
            <a:r>
              <a:rPr lang="en-US" sz="2800" b="0" strike="noStrike" spc="-1" dirty="0">
                <a:solidFill>
                  <a:srgbClr val="000000"/>
                </a:solidFill>
                <a:latin typeface="Calibri"/>
              </a:rPr>
              <a:t> files, i.e., push changes to the repository</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In other words, commit your changes</a:t>
            </a:r>
            <a:endParaRPr lang="en-US" sz="2400"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FF0000"/>
                </a:solidFill>
                <a:latin typeface="Calibri"/>
              </a:rPr>
              <a:t>Update</a:t>
            </a:r>
            <a:r>
              <a:rPr lang="en-US" sz="2800" b="0" strike="noStrike" spc="-1" dirty="0">
                <a:solidFill>
                  <a:srgbClr val="000000"/>
                </a:solidFill>
                <a:latin typeface="Calibri"/>
              </a:rPr>
              <a:t> files, i.e., obtain changed file(s) from the repository</a:t>
            </a:r>
            <a:endParaRPr lang="en-US" sz="2800" b="0" strike="noStrike" spc="-1" dirty="0">
              <a:latin typeface="Arial"/>
            </a:endParaRPr>
          </a:p>
          <a:p>
            <a:pPr marL="685800" lvl="1" indent="-228600">
              <a:lnSpc>
                <a:spcPct val="80000"/>
              </a:lnSpc>
              <a:spcBef>
                <a:spcPts val="499"/>
              </a:spcBef>
              <a:buClr>
                <a:srgbClr val="000000"/>
              </a:buClr>
              <a:buFont typeface="Arial"/>
              <a:buChar char="•"/>
            </a:pPr>
            <a:r>
              <a:rPr lang="en-US" sz="2400" b="0" strike="noStrike" spc="-1" dirty="0">
                <a:solidFill>
                  <a:srgbClr val="000000"/>
                </a:solidFill>
                <a:latin typeface="Calibri"/>
              </a:rPr>
              <a:t>In other words, get your local machine or instance up to date</a:t>
            </a:r>
            <a:endParaRPr lang="en-US" sz="24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5"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Version Control – Merges</a:t>
            </a:r>
            <a:endParaRPr lang="en-US" sz="4400" b="0" strike="noStrike" spc="-1">
              <a:latin typeface="Arial"/>
            </a:endParaRPr>
          </a:p>
        </p:txBody>
      </p:sp>
      <p:sp>
        <p:nvSpPr>
          <p:cNvPr id="556"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FF0000"/>
                </a:solidFill>
                <a:latin typeface="Calibri"/>
              </a:rPr>
              <a:t>Merges</a:t>
            </a:r>
            <a:r>
              <a:rPr lang="en-US" sz="2800" b="0" strike="noStrike" spc="-1" dirty="0">
                <a:solidFill>
                  <a:srgbClr val="000000"/>
                </a:solidFill>
                <a:latin typeface="Calibri"/>
              </a:rPr>
              <a:t> occur when multiple users have modified the same file</a:t>
            </a:r>
            <a:endParaRPr lang="en-US" sz="2800" b="0" strike="noStrike" spc="-1" dirty="0">
              <a:latin typeface="Arial"/>
            </a:endParaRPr>
          </a:p>
          <a:p>
            <a:pPr marL="685800" lvl="1" indent="-228600">
              <a:lnSpc>
                <a:spcPct val="90000"/>
              </a:lnSpc>
              <a:spcBef>
                <a:spcPts val="1001"/>
              </a:spcBef>
              <a:buClr>
                <a:srgbClr val="000000"/>
              </a:buClr>
              <a:buFont typeface="Arial"/>
              <a:buChar char="•"/>
            </a:pPr>
            <a:r>
              <a:rPr lang="en-US" sz="2800" b="0" strike="noStrike" spc="-1" dirty="0">
                <a:solidFill>
                  <a:srgbClr val="000000"/>
                </a:solidFill>
                <a:latin typeface="Calibri"/>
              </a:rPr>
              <a:t>Changes must be merged together into the file in the centralized repository</a:t>
            </a:r>
            <a:endParaRPr lang="en-US" sz="2800" b="0" strike="noStrike" spc="-1" dirty="0">
              <a:latin typeface="Arial"/>
            </a:endParaRPr>
          </a:p>
          <a:p>
            <a:pPr marL="685800" lvl="1" indent="-228600">
              <a:lnSpc>
                <a:spcPct val="90000"/>
              </a:lnSpc>
              <a:spcBef>
                <a:spcPts val="1001"/>
              </a:spcBef>
              <a:buClr>
                <a:srgbClr val="000000"/>
              </a:buClr>
              <a:buFont typeface="Arial"/>
              <a:buChar char="•"/>
            </a:pPr>
            <a:r>
              <a:rPr lang="en-US" sz="2800" b="0" strike="noStrike" spc="-1" dirty="0">
                <a:solidFill>
                  <a:srgbClr val="000000"/>
                </a:solidFill>
                <a:latin typeface="Calibri"/>
              </a:rPr>
              <a:t>Hopefully, the changes do not overlap or conflict</a:t>
            </a:r>
            <a:endParaRPr lang="en-US" sz="2800" b="0" strike="noStrike" spc="-1" dirty="0">
              <a:latin typeface="Arial"/>
            </a:endParaRPr>
          </a:p>
          <a:p>
            <a:pPr marL="685800" lvl="1" indent="-228600">
              <a:lnSpc>
                <a:spcPct val="90000"/>
              </a:lnSpc>
              <a:spcBef>
                <a:spcPts val="1001"/>
              </a:spcBef>
              <a:buClr>
                <a:srgbClr val="000000"/>
              </a:buClr>
              <a:buFont typeface="Arial"/>
              <a:buChar char="•"/>
            </a:pPr>
            <a:r>
              <a:rPr lang="en-US" sz="2800" b="0" strike="noStrike" spc="-1" dirty="0">
                <a:solidFill>
                  <a:srgbClr val="000000"/>
                </a:solidFill>
                <a:latin typeface="Calibri"/>
              </a:rPr>
              <a:t>If a </a:t>
            </a:r>
            <a:r>
              <a:rPr lang="en-US" sz="2800" b="0" strike="noStrike" spc="-1" dirty="0">
                <a:solidFill>
                  <a:srgbClr val="FF0000"/>
                </a:solidFill>
                <a:latin typeface="Calibri"/>
              </a:rPr>
              <a:t>conflict</a:t>
            </a:r>
            <a:r>
              <a:rPr lang="en-US" sz="2800" b="0" strike="noStrike" spc="-1" dirty="0">
                <a:solidFill>
                  <a:srgbClr val="000000"/>
                </a:solidFill>
                <a:latin typeface="Calibri"/>
              </a:rPr>
              <a:t> does occur, a merge must be performed manually</a:t>
            </a:r>
            <a:endParaRPr lang="en-US" sz="2800" b="0" strike="noStrike" spc="-1" dirty="0">
              <a:latin typeface="Arial"/>
            </a:endParaRPr>
          </a:p>
          <a:p>
            <a:pPr lvl="8">
              <a:lnSpc>
                <a:spcPct val="90000"/>
              </a:lnSpc>
              <a:spcBef>
                <a:spcPts val="499"/>
              </a:spcBef>
              <a:buClr>
                <a:srgbClr val="000000"/>
              </a:buClr>
            </a:pPr>
            <a:r>
              <a:rPr lang="en-US" sz="1800" b="0" strike="noStrike" spc="-1" dirty="0">
                <a:solidFill>
                  <a:srgbClr val="000000"/>
                </a:solidFill>
                <a:latin typeface="Calibri"/>
              </a:rPr>
              <a:t> </a:t>
            </a:r>
            <a:endParaRPr lang="en-US" sz="18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In this class, we hope you will not need to worry about merges </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spc="-1" dirty="0">
                <a:solidFill>
                  <a:srgbClr val="000000"/>
                </a:solidFill>
                <a:latin typeface="Calibri"/>
              </a:rPr>
              <a:t>E</a:t>
            </a:r>
            <a:r>
              <a:rPr lang="en-US" sz="2400" b="0" strike="noStrike" spc="-1" dirty="0">
                <a:solidFill>
                  <a:srgbClr val="000000"/>
                </a:solidFill>
                <a:latin typeface="Calibri"/>
              </a:rPr>
              <a:t>ach of you will have your own repository on the </a:t>
            </a:r>
            <a:r>
              <a:rPr lang="en-US" sz="2400" b="0" strike="noStrike" spc="-1" dirty="0" err="1">
                <a:solidFill>
                  <a:srgbClr val="000000"/>
                </a:solidFill>
                <a:latin typeface="Calibri"/>
              </a:rPr>
              <a:t>Submitty</a:t>
            </a:r>
            <a:r>
              <a:rPr lang="en-US" sz="2400" b="0" strike="noStrike" spc="-1" dirty="0">
                <a:solidFill>
                  <a:srgbClr val="000000"/>
                </a:solidFill>
                <a:latin typeface="Calibri"/>
              </a:rPr>
              <a:t> server</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If you think you require a merge, let us know....</a:t>
            </a:r>
            <a:endParaRPr lang="en-US" sz="28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7"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JUnit testing framework</a:t>
            </a:r>
            <a:endParaRPr lang="en-US" sz="4400" b="0" strike="noStrike" spc="-1" dirty="0">
              <a:latin typeface="Arial"/>
            </a:endParaRPr>
          </a:p>
        </p:txBody>
      </p:sp>
      <p:sp>
        <p:nvSpPr>
          <p:cNvPr id="558"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JUnit is a </a:t>
            </a:r>
            <a:r>
              <a:rPr lang="en-US" sz="2800" b="0" strike="noStrike" spc="-1" dirty="0">
                <a:solidFill>
                  <a:srgbClr val="FF0000"/>
                </a:solidFill>
                <a:latin typeface="Calibri"/>
              </a:rPr>
              <a:t>unit testing</a:t>
            </a:r>
            <a:r>
              <a:rPr lang="en-US" sz="2800" b="0" strike="noStrike" spc="-1" dirty="0">
                <a:solidFill>
                  <a:srgbClr val="000000"/>
                </a:solidFill>
                <a:latin typeface="Calibri"/>
              </a:rPr>
              <a:t> framework for Java that supports writing and running unit tests</a:t>
            </a:r>
            <a:endParaRPr lang="en-US" sz="2800" b="0" strike="noStrike" spc="-1" dirty="0">
              <a:latin typeface="Arial"/>
            </a:endParaRPr>
          </a:p>
          <a:p>
            <a:pPr lvl="8">
              <a:lnSpc>
                <a:spcPct val="90000"/>
              </a:lnSpc>
              <a:spcBef>
                <a:spcPts val="499"/>
              </a:spcBef>
              <a:buClr>
                <a:srgbClr val="000000"/>
              </a:buClr>
            </a:pPr>
            <a:r>
              <a:rPr lang="en-US" sz="1800" b="0" strike="noStrike" spc="-1" dirty="0">
                <a:solidFill>
                  <a:srgbClr val="000000"/>
                </a:solidFill>
                <a:latin typeface="Calibri"/>
              </a:rPr>
              <a:t> </a:t>
            </a:r>
            <a:endParaRPr lang="en-US" sz="18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What is unit testing?</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Testing in which the scope of the test is one unit (or module or component)</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Example units include a subroutine, function, class, file, etc.</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In object-oriented programming, the smallest testable unit is the </a:t>
            </a:r>
            <a:r>
              <a:rPr lang="en-US" sz="2800" b="0" strike="noStrike" spc="-1" dirty="0">
                <a:solidFill>
                  <a:srgbClr val="FF0000"/>
                </a:solidFill>
                <a:latin typeface="Calibri"/>
              </a:rPr>
              <a:t>class</a:t>
            </a:r>
            <a:r>
              <a:rPr lang="en-US" sz="2800" b="0" strike="noStrike" spc="-1" dirty="0">
                <a:solidFill>
                  <a:srgbClr val="000000"/>
                </a:solidFill>
                <a:latin typeface="Calibri"/>
              </a:rPr>
              <a:t> </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Unit testing is essentially class testing</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After unit testing, we have integration testing, then system testing</a:t>
            </a:r>
            <a:endParaRPr lang="en-US" sz="2800" b="0" strike="noStrike" spc="-1" dirty="0">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9"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Junit 4.x</a:t>
            </a:r>
            <a:endParaRPr lang="en-US" sz="4400" b="0" strike="noStrike" spc="-1">
              <a:latin typeface="Arial"/>
            </a:endParaRPr>
          </a:p>
        </p:txBody>
      </p:sp>
      <p:sp>
        <p:nvSpPr>
          <p:cNvPr id="560"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JUnit uses annotations to specify test runs:</a:t>
            </a:r>
            <a:endParaRPr lang="en-US" sz="2800" b="0" strike="noStrike" spc="-1" dirty="0">
              <a:latin typeface="Arial"/>
            </a:endParaRPr>
          </a:p>
          <a:p>
            <a:pPr marL="685800" lvl="1" indent="-228600">
              <a:lnSpc>
                <a:spcPct val="80000"/>
              </a:lnSpc>
              <a:spcBef>
                <a:spcPts val="1001"/>
              </a:spcBef>
              <a:buClr>
                <a:srgbClr val="000000"/>
              </a:buClr>
              <a:buFont typeface="Arial"/>
              <a:buChar char="•"/>
            </a:pPr>
            <a:r>
              <a:rPr lang="en-US" sz="2800" b="0" strike="noStrike" spc="-1" dirty="0">
                <a:solidFill>
                  <a:srgbClr val="000000"/>
                </a:solidFill>
                <a:latin typeface="Courier" pitchFamily="2" charset="0"/>
              </a:rPr>
              <a:t>@</a:t>
            </a:r>
            <a:r>
              <a:rPr lang="en-US" sz="2800" b="0" strike="noStrike" spc="-1" dirty="0" err="1">
                <a:solidFill>
                  <a:srgbClr val="000000"/>
                </a:solidFill>
                <a:latin typeface="Courier" pitchFamily="2" charset="0"/>
              </a:rPr>
              <a:t>BeforeClass</a:t>
            </a:r>
            <a:r>
              <a:rPr lang="en-US" sz="2800" b="0" strike="noStrike" spc="-1" dirty="0">
                <a:solidFill>
                  <a:srgbClr val="000000"/>
                </a:solidFill>
                <a:latin typeface="Courier" pitchFamily="2" charset="0"/>
              </a:rPr>
              <a:t> </a:t>
            </a:r>
            <a:r>
              <a:rPr lang="en-US" sz="2800" b="0" strike="noStrike" spc="-1" dirty="0">
                <a:solidFill>
                  <a:srgbClr val="000000"/>
                </a:solidFill>
                <a:latin typeface="Calibri"/>
              </a:rPr>
              <a:t>– static method to configure the test run</a:t>
            </a:r>
            <a:endParaRPr lang="en-US" sz="2800" b="0" strike="noStrike" spc="-1" dirty="0">
              <a:latin typeface="Arial"/>
            </a:endParaRPr>
          </a:p>
          <a:p>
            <a:pPr marL="1143000" lvl="2" indent="-228600">
              <a:lnSpc>
                <a:spcPct val="80000"/>
              </a:lnSpc>
              <a:spcBef>
                <a:spcPts val="499"/>
              </a:spcBef>
              <a:buClr>
                <a:srgbClr val="000000"/>
              </a:buClr>
              <a:buFont typeface="Arial"/>
              <a:buChar char="•"/>
            </a:pPr>
            <a:r>
              <a:rPr lang="en-US" sz="2400" b="0" strike="noStrike" spc="-1" dirty="0">
                <a:solidFill>
                  <a:srgbClr val="000000"/>
                </a:solidFill>
                <a:latin typeface="Calibri"/>
              </a:rPr>
              <a:t>The JUnit framework runs this method before all tests</a:t>
            </a:r>
            <a:endParaRPr lang="en-US" sz="2400" b="0" strike="noStrike" spc="-1" dirty="0">
              <a:latin typeface="Arial"/>
            </a:endParaRPr>
          </a:p>
          <a:p>
            <a:pPr marL="1143000" lvl="2" indent="-228600">
              <a:lnSpc>
                <a:spcPct val="80000"/>
              </a:lnSpc>
              <a:spcBef>
                <a:spcPts val="499"/>
              </a:spcBef>
              <a:buClr>
                <a:srgbClr val="000000"/>
              </a:buClr>
              <a:buFont typeface="Arial"/>
              <a:buChar char="•"/>
            </a:pPr>
            <a:r>
              <a:rPr lang="en-US" sz="2400" b="0" strike="noStrike" spc="-1" dirty="0">
                <a:solidFill>
                  <a:srgbClr val="000000"/>
                </a:solidFill>
                <a:latin typeface="Calibri"/>
              </a:rPr>
              <a:t>This method creates an instance of the class being tested</a:t>
            </a:r>
            <a:endParaRPr lang="en-US" sz="2400" b="0" strike="noStrike" spc="-1" dirty="0">
              <a:latin typeface="Arial"/>
            </a:endParaRPr>
          </a:p>
          <a:p>
            <a:pPr marL="685800" lvl="1" indent="-228600">
              <a:lnSpc>
                <a:spcPct val="80000"/>
              </a:lnSpc>
              <a:spcBef>
                <a:spcPts val="1001"/>
              </a:spcBef>
              <a:buClr>
                <a:srgbClr val="000000"/>
              </a:buClr>
              <a:buFont typeface="Arial"/>
              <a:buChar char="•"/>
            </a:pPr>
            <a:r>
              <a:rPr lang="en-US" sz="2800" b="0" strike="noStrike" spc="-1" dirty="0">
                <a:solidFill>
                  <a:srgbClr val="000000"/>
                </a:solidFill>
                <a:latin typeface="Courier" pitchFamily="2" charset="0"/>
              </a:rPr>
              <a:t>@Test </a:t>
            </a:r>
            <a:r>
              <a:rPr lang="en-US" sz="2800" b="0" strike="noStrike" spc="-1" dirty="0">
                <a:solidFill>
                  <a:srgbClr val="000000"/>
                </a:solidFill>
                <a:latin typeface="Calibri"/>
              </a:rPr>
              <a:t>– this annotation marks a method as a test method</a:t>
            </a:r>
            <a:endParaRPr lang="en-US" sz="2800" b="0" strike="noStrike" spc="-1" dirty="0">
              <a:latin typeface="Arial"/>
            </a:endParaRPr>
          </a:p>
          <a:p>
            <a:pPr marL="1143000" lvl="2" indent="-228600">
              <a:lnSpc>
                <a:spcPct val="80000"/>
              </a:lnSpc>
              <a:spcBef>
                <a:spcPts val="499"/>
              </a:spcBef>
              <a:buClr>
                <a:srgbClr val="000000"/>
              </a:buClr>
              <a:buFont typeface="Arial"/>
              <a:buChar char="•"/>
            </a:pPr>
            <a:r>
              <a:rPr lang="en-US" sz="2400" b="0" strike="noStrike" spc="-1" dirty="0">
                <a:solidFill>
                  <a:srgbClr val="000000"/>
                </a:solidFill>
                <a:latin typeface="Calibri"/>
              </a:rPr>
              <a:t>The JUnit framework runs this method as a test</a:t>
            </a:r>
            <a:endParaRPr lang="en-US" b="0" strike="noStrike" spc="-1" dirty="0">
              <a:latin typeface="Arial"/>
            </a:endParaRPr>
          </a:p>
          <a:p>
            <a:pPr marL="228600" indent="-228600">
              <a:lnSpc>
                <a:spcPct val="80000"/>
              </a:lnSpc>
              <a:spcBef>
                <a:spcPts val="1001"/>
              </a:spcBef>
              <a:buClr>
                <a:srgbClr val="000000"/>
              </a:buClr>
              <a:buFont typeface="Arial"/>
              <a:buChar char="•"/>
            </a:pPr>
            <a:r>
              <a:rPr lang="en-US" sz="2800" b="0" strike="noStrike" spc="-1" dirty="0">
                <a:solidFill>
                  <a:srgbClr val="000000"/>
                </a:solidFill>
                <a:latin typeface="Calibri"/>
              </a:rPr>
              <a:t>Test methods:</a:t>
            </a:r>
            <a:endParaRPr lang="en-US" sz="2800" b="0" strike="noStrike" spc="-1" dirty="0">
              <a:latin typeface="Arial"/>
            </a:endParaRPr>
          </a:p>
          <a:p>
            <a:pPr marL="685800" lvl="1" indent="-228600">
              <a:lnSpc>
                <a:spcPct val="80000"/>
              </a:lnSpc>
              <a:spcBef>
                <a:spcPts val="1001"/>
              </a:spcBef>
              <a:buClr>
                <a:srgbClr val="000000"/>
              </a:buClr>
              <a:buFont typeface="Arial"/>
              <a:buChar char="•"/>
            </a:pPr>
            <a:r>
              <a:rPr lang="en-US" sz="2800" b="0" strike="noStrike" spc="-1" dirty="0" err="1">
                <a:solidFill>
                  <a:srgbClr val="000000"/>
                </a:solidFill>
                <a:latin typeface="Courier" pitchFamily="2" charset="0"/>
              </a:rPr>
              <a:t>assertEqual</a:t>
            </a:r>
            <a:r>
              <a:rPr lang="en-US" sz="2800" b="0" strike="noStrike" spc="-1" dirty="0">
                <a:solidFill>
                  <a:srgbClr val="000000"/>
                </a:solidFill>
                <a:latin typeface="Calibri"/>
              </a:rPr>
              <a:t>( message, expected result, actual expression )</a:t>
            </a:r>
            <a:endParaRPr lang="en-US" sz="2800" b="0" strike="noStrike" spc="-1" dirty="0">
              <a:latin typeface="Arial"/>
            </a:endParaRPr>
          </a:p>
          <a:p>
            <a:pPr marL="685800" lvl="1" indent="-228600">
              <a:lnSpc>
                <a:spcPct val="80000"/>
              </a:lnSpc>
              <a:spcBef>
                <a:spcPts val="1001"/>
              </a:spcBef>
              <a:buClr>
                <a:srgbClr val="000000"/>
              </a:buClr>
              <a:buFont typeface="Arial"/>
              <a:buChar char="•"/>
            </a:pPr>
            <a:r>
              <a:rPr lang="en-US" sz="2800" b="0" strike="noStrike" spc="-1" dirty="0" err="1">
                <a:solidFill>
                  <a:srgbClr val="000000"/>
                </a:solidFill>
                <a:latin typeface="Courier" pitchFamily="2" charset="0"/>
              </a:rPr>
              <a:t>assertTrue</a:t>
            </a:r>
            <a:r>
              <a:rPr lang="en-US" sz="2800" b="0" strike="noStrike" spc="-1" dirty="0">
                <a:solidFill>
                  <a:srgbClr val="000000"/>
                </a:solidFill>
                <a:latin typeface="Calibri"/>
              </a:rPr>
              <a:t>( message, Boolean expression )</a:t>
            </a:r>
            <a:endParaRPr lang="en-US" sz="2800" b="0" strike="noStrike" spc="-1" dirty="0">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1"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Junit 4.x Example</a:t>
            </a:r>
            <a:endParaRPr lang="en-US" sz="4400" b="0" strike="noStrike" spc="-1">
              <a:latin typeface="Arial"/>
            </a:endParaRPr>
          </a:p>
        </p:txBody>
      </p:sp>
      <p:sp>
        <p:nvSpPr>
          <p:cNvPr id="562" name="TextShape 2"/>
          <p:cNvSpPr txBox="1"/>
          <p:nvPr/>
        </p:nvSpPr>
        <p:spPr>
          <a:xfrm>
            <a:off x="1069920" y="2121480"/>
            <a:ext cx="10058400" cy="4431960"/>
          </a:xfrm>
          <a:prstGeom prst="rect">
            <a:avLst/>
          </a:prstGeom>
          <a:noFill/>
          <a:ln w="12600">
            <a:noFill/>
          </a:ln>
        </p:spPr>
        <p:txBody>
          <a:bodyPr>
            <a:normAutofit/>
          </a:bodyPr>
          <a:lstStyle/>
          <a:p>
            <a:pPr>
              <a:lnSpc>
                <a:spcPct val="90000"/>
              </a:lnSpc>
              <a:spcBef>
                <a:spcPts val="1001"/>
              </a:spcBef>
            </a:pPr>
            <a:r>
              <a:rPr lang="en-US" sz="1800" b="1" strike="noStrike" spc="-1" dirty="0">
                <a:solidFill>
                  <a:srgbClr val="000000"/>
                </a:solidFill>
                <a:latin typeface="Courier" pitchFamily="2" charset="0"/>
              </a:rPr>
              <a:t>public class </a:t>
            </a:r>
            <a:r>
              <a:rPr lang="en-US" sz="1800" b="1" strike="noStrike" spc="-1" dirty="0" err="1">
                <a:solidFill>
                  <a:srgbClr val="0070C0"/>
                </a:solidFill>
                <a:latin typeface="Courier" pitchFamily="2" charset="0"/>
              </a:rPr>
              <a:t>SaleTest</a:t>
            </a:r>
            <a:r>
              <a:rPr lang="en-US" sz="1800" b="1" strike="noStrike" spc="-1" dirty="0">
                <a:solidFill>
                  <a:srgbClr val="000000"/>
                </a:solidFill>
                <a:latin typeface="Courier" pitchFamily="2" charset="0"/>
              </a:rPr>
              <a:t>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private static </a:t>
            </a:r>
            <a:r>
              <a:rPr lang="en-US" sz="1800" b="1" strike="noStrike" spc="-1" dirty="0">
                <a:latin typeface="Courier" pitchFamily="2" charset="0"/>
              </a:rPr>
              <a:t>Sale</a:t>
            </a:r>
            <a:r>
              <a:rPr lang="en-US" sz="1800" b="1" strike="noStrike" spc="-1" dirty="0">
                <a:solidFill>
                  <a:srgbClr val="000000"/>
                </a:solidFill>
                <a:latin typeface="Courier" pitchFamily="2" charset="0"/>
              </a:rPr>
              <a:t> sale = null;</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private static double ITEM_PRICE = 2.5;</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r>
              <a:rPr lang="en-US" sz="1800" b="1" strike="noStrike" spc="-1" dirty="0">
                <a:solidFill>
                  <a:srgbClr val="FF0000"/>
                </a:solidFill>
                <a:latin typeface="Courier" pitchFamily="2" charset="0"/>
              </a:rPr>
              <a:t>@</a:t>
            </a:r>
            <a:r>
              <a:rPr lang="en-US" sz="1800" b="1" strike="noStrike" spc="-1" dirty="0" err="1">
                <a:solidFill>
                  <a:srgbClr val="FF0000"/>
                </a:solidFill>
                <a:latin typeface="Courier" pitchFamily="2" charset="0"/>
              </a:rPr>
              <a:t>BeforeClass</a:t>
            </a:r>
            <a:endParaRPr lang="en-US" sz="1800" b="0" strike="noStrike" spc="-1" dirty="0">
              <a:solidFill>
                <a:srgbClr val="FF0000"/>
              </a:solidFill>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public static void </a:t>
            </a:r>
            <a:r>
              <a:rPr lang="en-US" sz="1800" b="1" strike="noStrike" spc="-1" dirty="0" err="1">
                <a:solidFill>
                  <a:srgbClr val="000000"/>
                </a:solidFill>
                <a:latin typeface="Courier" pitchFamily="2" charset="0"/>
              </a:rPr>
              <a:t>setupBeforeTests</a:t>
            </a:r>
            <a:r>
              <a:rPr lang="en-US" sz="1800" b="1" strike="noStrike" spc="-1" dirty="0">
                <a:solidFill>
                  <a:srgbClr val="000000"/>
                </a:solidFill>
                <a:latin typeface="Courier" pitchFamily="2" charset="0"/>
              </a:rPr>
              <a:t>() { sale = new </a:t>
            </a:r>
            <a:r>
              <a:rPr lang="en-US" sz="1800" b="1" strike="noStrike" spc="-1" dirty="0">
                <a:solidFill>
                  <a:srgbClr val="0070C0"/>
                </a:solidFill>
                <a:latin typeface="Courier" pitchFamily="2" charset="0"/>
              </a:rPr>
              <a:t>Sale</a:t>
            </a:r>
            <a:r>
              <a:rPr lang="en-US" sz="1800" b="1" strike="noStrike" spc="-1" dirty="0">
                <a:solidFill>
                  <a:srgbClr val="000000"/>
                </a:solidFill>
                <a:latin typeface="Courier" pitchFamily="2" charset="0"/>
              </a:rPr>
              <a:t>();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r>
              <a:rPr lang="en-US" sz="1800" b="1" strike="noStrike" spc="-1" dirty="0">
                <a:solidFill>
                  <a:srgbClr val="FF0000"/>
                </a:solidFill>
                <a:latin typeface="Courier" pitchFamily="2" charset="0"/>
              </a:rPr>
              <a:t>@Test</a:t>
            </a:r>
            <a:endParaRPr lang="en-US" sz="1800" b="0" strike="noStrike" spc="-1" dirty="0">
              <a:solidFill>
                <a:srgbClr val="FF0000"/>
              </a:solidFill>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public void </a:t>
            </a:r>
            <a:r>
              <a:rPr lang="en-US" sz="1800" b="1" strike="noStrike" spc="-1" dirty="0" err="1">
                <a:solidFill>
                  <a:srgbClr val="000000"/>
                </a:solidFill>
                <a:latin typeface="Courier" pitchFamily="2" charset="0"/>
              </a:rPr>
              <a:t>testGetTotal</a:t>
            </a:r>
            <a:r>
              <a:rPr lang="en-US" sz="1800" b="1" strike="noStrike" spc="-1" dirty="0">
                <a:solidFill>
                  <a:srgbClr val="000000"/>
                </a:solidFill>
                <a:latin typeface="Courier" pitchFamily="2" charset="0"/>
              </a:rPr>
              <a:t>()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r>
              <a:rPr lang="en-US" sz="1800" b="1" strike="noStrike" spc="-1" dirty="0" err="1">
                <a:solidFill>
                  <a:srgbClr val="000000"/>
                </a:solidFill>
                <a:latin typeface="Courier" pitchFamily="2" charset="0"/>
              </a:rPr>
              <a:t>sale.</a:t>
            </a:r>
            <a:r>
              <a:rPr lang="en-US" sz="1800" b="1" strike="noStrike" spc="-1" dirty="0" err="1">
                <a:solidFill>
                  <a:srgbClr val="0070C0"/>
                </a:solidFill>
                <a:latin typeface="Courier" pitchFamily="2" charset="0"/>
              </a:rPr>
              <a:t>makeLineItem</a:t>
            </a:r>
            <a:r>
              <a:rPr lang="en-US" sz="1800" b="1" strike="noStrike" spc="-1" dirty="0">
                <a:solidFill>
                  <a:srgbClr val="000000"/>
                </a:solidFill>
                <a:latin typeface="Courier" pitchFamily="2" charset="0"/>
              </a:rPr>
              <a:t>( "item1", 1, ITEM_PRICE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r>
              <a:rPr lang="en-US" sz="1800" b="1" strike="noStrike" spc="-1" dirty="0" err="1">
                <a:solidFill>
                  <a:srgbClr val="000000"/>
                </a:solidFill>
                <a:latin typeface="Courier" pitchFamily="2" charset="0"/>
              </a:rPr>
              <a:t>sale.</a:t>
            </a:r>
            <a:r>
              <a:rPr lang="en-US" sz="1800" b="1" strike="noStrike" spc="-1" dirty="0" err="1">
                <a:solidFill>
                  <a:srgbClr val="0070C0"/>
                </a:solidFill>
                <a:latin typeface="Courier" pitchFamily="2" charset="0"/>
              </a:rPr>
              <a:t>makeLineItem</a:t>
            </a:r>
            <a:r>
              <a:rPr lang="en-US" sz="1800" b="1" strike="noStrike" spc="-1" dirty="0">
                <a:solidFill>
                  <a:srgbClr val="000000"/>
                </a:solidFill>
                <a:latin typeface="Courier" pitchFamily="2" charset="0"/>
              </a:rPr>
              <a:t>( "item2", 2, ITEM_PRICE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r>
              <a:rPr lang="en-US" sz="1800" b="1" strike="noStrike" spc="-1" dirty="0" err="1">
                <a:solidFill>
                  <a:srgbClr val="FF0000"/>
                </a:solidFill>
                <a:latin typeface="Courier" pitchFamily="2" charset="0"/>
              </a:rPr>
              <a:t>assertEquals</a:t>
            </a:r>
            <a:r>
              <a:rPr lang="en-US" sz="1800" b="1" strike="noStrike" spc="-1" dirty="0">
                <a:solidFill>
                  <a:srgbClr val="000000"/>
                </a:solidFill>
                <a:latin typeface="Courier" pitchFamily="2" charset="0"/>
              </a:rPr>
              <a:t>( "</a:t>
            </a:r>
            <a:r>
              <a:rPr lang="en-US" sz="1800" b="1" strike="noStrike" spc="-1" dirty="0" err="1">
                <a:solidFill>
                  <a:srgbClr val="000000"/>
                </a:solidFill>
                <a:latin typeface="Courier" pitchFamily="2" charset="0"/>
              </a:rPr>
              <a:t>sale.getTotal</a:t>
            </a:r>
            <a:r>
              <a:rPr lang="en-US" sz="1800" b="1" strike="noStrike" spc="-1" dirty="0">
                <a:solidFill>
                  <a:srgbClr val="000000"/>
                </a:solidFill>
                <a:latin typeface="Courier" pitchFamily="2" charset="0"/>
              </a:rPr>
              <a:t>()", 7.5, </a:t>
            </a:r>
            <a:r>
              <a:rPr lang="en-US" sz="1800" b="1" strike="noStrike" spc="-1" dirty="0" err="1">
                <a:solidFill>
                  <a:srgbClr val="000000"/>
                </a:solidFill>
                <a:latin typeface="Courier" pitchFamily="2" charset="0"/>
              </a:rPr>
              <a:t>sale.</a:t>
            </a:r>
            <a:r>
              <a:rPr lang="en-US" sz="1800" b="1" strike="noStrike" spc="-1" dirty="0" err="1">
                <a:solidFill>
                  <a:srgbClr val="0070C0"/>
                </a:solidFill>
                <a:latin typeface="Courier" pitchFamily="2" charset="0"/>
              </a:rPr>
              <a:t>getTotal</a:t>
            </a:r>
            <a:r>
              <a:rPr lang="en-US" sz="1800" b="1" strike="noStrike" spc="-1" dirty="0">
                <a:solidFill>
                  <a:srgbClr val="000000"/>
                </a:solidFill>
                <a:latin typeface="Courier" pitchFamily="2" charset="0"/>
              </a:rPr>
              <a:t>() );</a:t>
            </a:r>
            <a:endParaRPr lang="en-US" sz="1800" b="0" strike="noStrike" spc="-1" dirty="0">
              <a:latin typeface="Courier" pitchFamily="2" charset="0"/>
            </a:endParaRPr>
          </a:p>
          <a:p>
            <a:pPr>
              <a:lnSpc>
                <a:spcPct val="90000"/>
              </a:lnSpc>
              <a:spcBef>
                <a:spcPts val="1001"/>
              </a:spcBef>
            </a:pPr>
            <a:r>
              <a:rPr lang="en-US" sz="1800" b="1" strike="noStrike" spc="-1" dirty="0">
                <a:solidFill>
                  <a:srgbClr val="000000"/>
                </a:solidFill>
                <a:latin typeface="Courier" pitchFamily="2" charset="0"/>
              </a:rPr>
              <a:t>  }</a:t>
            </a:r>
            <a:endParaRPr lang="en-US" sz="1800" b="0" strike="noStrike" spc="-1" dirty="0">
              <a:latin typeface="Courier" pitchFamily="2" charset="0"/>
            </a:endParaRPr>
          </a:p>
        </p:txBody>
      </p:sp>
      <p:sp>
        <p:nvSpPr>
          <p:cNvPr id="563" name="TextShape 3"/>
          <p:cNvSpPr txBox="1"/>
          <p:nvPr/>
        </p:nvSpPr>
        <p:spPr>
          <a:xfrm rot="600000">
            <a:off x="7274520" y="1005840"/>
            <a:ext cx="3407040" cy="646200"/>
          </a:xfrm>
          <a:prstGeom prst="rect">
            <a:avLst/>
          </a:prstGeom>
          <a:solidFill>
            <a:srgbClr val="FFFFFF"/>
          </a:solidFill>
          <a:ln w="12600">
            <a:solidFill>
              <a:srgbClr val="5B9BD5"/>
            </a:solidFill>
            <a:custDash>
              <a:ds d="300000" sp="300000"/>
            </a:custDash>
            <a:miter/>
          </a:ln>
        </p:spPr>
        <p:txBody>
          <a:bodyPr anchorCtr="1"/>
          <a:lstStyle/>
          <a:p>
            <a:pPr algn="ctr">
              <a:lnSpc>
                <a:spcPct val="100000"/>
              </a:lnSpc>
            </a:pPr>
            <a:r>
              <a:rPr lang="en-US" sz="1800" b="0" strike="noStrike" spc="-1" dirty="0">
                <a:solidFill>
                  <a:srgbClr val="000000"/>
                </a:solidFill>
                <a:latin typeface="Calibri" panose="020F0502020204030204" pitchFamily="34" charset="0"/>
                <a:cs typeface="Calibri" panose="020F0502020204030204" pitchFamily="34" charset="0"/>
              </a:rPr>
              <a:t>By the naming convention, this</a:t>
            </a:r>
            <a:br>
              <a:rPr dirty="0">
                <a:latin typeface="Calibri" panose="020F0502020204030204" pitchFamily="34" charset="0"/>
                <a:cs typeface="Calibri" panose="020F0502020204030204" pitchFamily="34" charset="0"/>
              </a:rPr>
            </a:br>
            <a:r>
              <a:rPr lang="en-US" sz="1800" b="0" strike="noStrike" spc="-1" dirty="0">
                <a:solidFill>
                  <a:srgbClr val="000000"/>
                </a:solidFill>
                <a:latin typeface="Calibri" panose="020F0502020204030204" pitchFamily="34" charset="0"/>
                <a:cs typeface="Calibri" panose="020F0502020204030204" pitchFamily="34" charset="0"/>
              </a:rPr>
              <a:t>is a test of the </a:t>
            </a:r>
            <a:r>
              <a:rPr lang="en-US" sz="1800" b="0" strike="noStrike" spc="-1" dirty="0">
                <a:solidFill>
                  <a:srgbClr val="000000"/>
                </a:solidFill>
                <a:latin typeface="Courier" pitchFamily="2" charset="0"/>
                <a:cs typeface="Calibri" panose="020F0502020204030204" pitchFamily="34" charset="0"/>
              </a:rPr>
              <a:t>Sale</a:t>
            </a:r>
            <a:r>
              <a:rPr lang="en-US" sz="1800" b="0" strike="noStrike" spc="-1" dirty="0">
                <a:solidFill>
                  <a:srgbClr val="000000"/>
                </a:solidFill>
                <a:latin typeface="Calibri" panose="020F0502020204030204" pitchFamily="34" charset="0"/>
                <a:cs typeface="Calibri" panose="020F0502020204030204" pitchFamily="34" charset="0"/>
              </a:rPr>
              <a:t> class</a:t>
            </a:r>
            <a:endParaRPr lang="en-US" sz="1800" b="0" strike="noStrike" spc="-1" dirty="0">
              <a:latin typeface="Calibri" panose="020F0502020204030204" pitchFamily="34" charset="0"/>
              <a:cs typeface="Calibri" panose="020F0502020204030204" pitchFamily="34" charset="0"/>
            </a:endParaRPr>
          </a:p>
        </p:txBody>
      </p:sp>
      <p:cxnSp>
        <p:nvCxnSpPr>
          <p:cNvPr id="564" name="Line 4"/>
          <p:cNvCxnSpPr>
            <a:stCxn id="563" idx="2"/>
          </p:cNvCxnSpPr>
          <p:nvPr/>
        </p:nvCxnSpPr>
        <p:spPr>
          <a:xfrm flipH="1">
            <a:off x="4434840" y="1653480"/>
            <a:ext cx="4486320" cy="617760"/>
          </a:xfrm>
          <a:prstGeom prst="straightConnector1">
            <a:avLst/>
          </a:prstGeom>
          <a:ln w="12600">
            <a:solidFill>
              <a:srgbClr val="5B9BD5"/>
            </a:solidFill>
            <a:miter/>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Shape 1"/>
          <p:cNvSpPr txBox="1"/>
          <p:nvPr/>
        </p:nvSpPr>
        <p:spPr>
          <a:xfrm>
            <a:off x="837900" y="137826"/>
            <a:ext cx="10515600" cy="1325520"/>
          </a:xfrm>
          <a:prstGeom prst="rect">
            <a:avLst/>
          </a:prstGeom>
          <a:noFill/>
          <a:ln w="12600">
            <a:noFill/>
          </a:ln>
        </p:spPr>
        <p:txBody>
          <a:bodyPr lIns="0" tIns="0" rIns="0" bIns="0" anchor="ctr"/>
          <a:lstStyle/>
          <a:p>
            <a:pPr algn="ctr"/>
            <a:r>
              <a:rPr lang="en-US" sz="4400" strike="noStrike" spc="-1" dirty="0">
                <a:latin typeface="Calibri Light" panose="020F0302020204030204" pitchFamily="34" charset="0"/>
                <a:cs typeface="Calibri Light" panose="020F0302020204030204" pitchFamily="34" charset="0"/>
              </a:rPr>
              <a:t>Some Administrative Notes</a:t>
            </a:r>
          </a:p>
        </p:txBody>
      </p:sp>
      <p:sp>
        <p:nvSpPr>
          <p:cNvPr id="509" name="TextShape 2"/>
          <p:cNvSpPr txBox="1"/>
          <p:nvPr/>
        </p:nvSpPr>
        <p:spPr>
          <a:xfrm>
            <a:off x="609480" y="1604519"/>
            <a:ext cx="10972440" cy="4577339"/>
          </a:xfrm>
          <a:prstGeom prst="rect">
            <a:avLst/>
          </a:prstGeom>
          <a:noFill/>
          <a:ln w="12600">
            <a:noFill/>
          </a:ln>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dirty="0">
                <a:latin typeface="Calibri" panose="020F0502020204030204" pitchFamily="34" charset="0"/>
                <a:cs typeface="Calibri" panose="020F0502020204030204" pitchFamily="34" charset="0"/>
              </a:rPr>
              <a:t>CSCI 2600 is restricted to CSCI majors.  </a:t>
            </a:r>
          </a:p>
          <a:p>
            <a:pPr marL="864000" lvl="1" indent="-324000">
              <a:spcBef>
                <a:spcPts val="1134"/>
              </a:spcBef>
              <a:buClr>
                <a:srgbClr val="000000"/>
              </a:buClr>
              <a:buSzPct val="75000"/>
              <a:buFont typeface="Symbol" charset="2"/>
              <a:buChar char=""/>
            </a:pPr>
            <a:r>
              <a:rPr lang="en-US" sz="2400" b="0" strike="noStrike" spc="-1" dirty="0">
                <a:latin typeface="Calibri" panose="020F0502020204030204" pitchFamily="34" charset="0"/>
                <a:cs typeface="Calibri" panose="020F0502020204030204" pitchFamily="34" charset="0"/>
              </a:rPr>
              <a:t>This semester we are enforcing this restriction.</a:t>
            </a:r>
          </a:p>
          <a:p>
            <a:pPr marL="864000" lvl="1" indent="-324000">
              <a:spcBef>
                <a:spcPts val="1134"/>
              </a:spcBef>
              <a:buClr>
                <a:srgbClr val="000000"/>
              </a:buClr>
              <a:buSzPct val="75000"/>
              <a:buFont typeface="Symbol" charset="2"/>
              <a:buChar char=""/>
            </a:pPr>
            <a:r>
              <a:rPr lang="en-US" sz="2400" b="0" strike="noStrike" spc="-1" dirty="0">
                <a:latin typeface="Calibri" panose="020F0502020204030204" pitchFamily="34" charset="0"/>
                <a:cs typeface="Calibri" panose="020F0502020204030204" pitchFamily="34" charset="0"/>
              </a:rPr>
              <a:t>We are also enforcing the pre-requisites: CSCI 1200 and CSCI 2200.</a:t>
            </a:r>
          </a:p>
          <a:p>
            <a:pPr marL="864000" lvl="1" indent="-324000">
              <a:spcBef>
                <a:spcPts val="1134"/>
              </a:spcBef>
              <a:buClr>
                <a:srgbClr val="000000"/>
              </a:buClr>
              <a:buSzPct val="75000"/>
              <a:buFont typeface="Symbol" charset="2"/>
              <a:buChar char=""/>
            </a:pPr>
            <a:r>
              <a:rPr lang="en-US" sz="2400" spc="-1" dirty="0">
                <a:latin typeface="Calibri" panose="020F0502020204030204" pitchFamily="34" charset="0"/>
                <a:cs typeface="Calibri" panose="020F0502020204030204" pitchFamily="34" charset="0"/>
              </a:rPr>
              <a:t>Given the synchronous teaching format, and final exam scheduling and other potential conflicts, no concurrent courses (with time conflicts) were approved.  You should plan on attending lectures synchronously.</a:t>
            </a:r>
            <a:endParaRPr lang="en-US" sz="2400" b="0" strike="noStrike" spc="-1" dirty="0">
              <a:latin typeface="Calibri" panose="020F0502020204030204" pitchFamily="34" charset="0"/>
              <a:cs typeface="Calibri" panose="020F0502020204030204" pitchFamily="34" charset="0"/>
            </a:endParaRPr>
          </a:p>
          <a:p>
            <a:pPr marL="432000" indent="-324000">
              <a:spcBef>
                <a:spcPts val="1417"/>
              </a:spcBef>
              <a:buClr>
                <a:srgbClr val="000000"/>
              </a:buClr>
              <a:buSzPct val="45000"/>
              <a:buFont typeface="Wingdings" charset="2"/>
              <a:buChar char=""/>
            </a:pPr>
            <a:r>
              <a:rPr lang="en-US" sz="2400" b="0" strike="noStrike" spc="-1" dirty="0">
                <a:latin typeface="Calibri" panose="020F0502020204030204" pitchFamily="34" charset="0"/>
                <a:cs typeface="Calibri" panose="020F0502020204030204" pitchFamily="34" charset="0"/>
              </a:rPr>
              <a:t>If a student is adding the dual major or switching to CSCI, they must do that before registering for CSCI 2600.  </a:t>
            </a:r>
          </a:p>
          <a:p>
            <a:pPr marL="864000" lvl="1" indent="-324000">
              <a:spcBef>
                <a:spcPts val="1134"/>
              </a:spcBef>
              <a:buClr>
                <a:srgbClr val="000000"/>
              </a:buClr>
              <a:buSzPct val="75000"/>
              <a:buFont typeface="Symbol" charset="2"/>
              <a:buChar char=""/>
            </a:pPr>
            <a:r>
              <a:rPr lang="en-US" sz="2400" b="0" strike="noStrike" spc="-1" dirty="0">
                <a:latin typeface="Calibri" panose="020F0502020204030204" pitchFamily="34" charset="0"/>
                <a:cs typeface="Calibri" panose="020F0502020204030204" pitchFamily="34" charset="0"/>
              </a:rPr>
              <a:t>Students should contact the </a:t>
            </a:r>
            <a:r>
              <a:rPr lang="en-US" sz="2400" b="0" strike="noStrike" spc="-1" dirty="0" err="1">
                <a:latin typeface="Calibri" panose="020F0502020204030204" pitchFamily="34" charset="0"/>
                <a:cs typeface="Calibri" panose="020F0502020204030204" pitchFamily="34" charset="0"/>
              </a:rPr>
              <a:t>SoS</a:t>
            </a:r>
            <a:r>
              <a:rPr lang="en-US" sz="2400" b="0" strike="noStrike" spc="-1" dirty="0">
                <a:latin typeface="Calibri" panose="020F0502020204030204" pitchFamily="34" charset="0"/>
                <a:cs typeface="Calibri" panose="020F0502020204030204" pitchFamily="34" charset="0"/>
              </a:rPr>
              <a:t> Advising Hub to declare the dual major </a:t>
            </a:r>
          </a:p>
          <a:p>
            <a:pPr marL="1296000" lvl="2" indent="-288000">
              <a:spcBef>
                <a:spcPts val="850"/>
              </a:spcBef>
              <a:buClr>
                <a:srgbClr val="000000"/>
              </a:buClr>
              <a:buSzPct val="45000"/>
              <a:buFont typeface="Wingdings" charset="2"/>
              <a:buChar char=""/>
            </a:pPr>
            <a:r>
              <a:rPr lang="en-US" sz="2400" spc="-1" dirty="0">
                <a:latin typeface="Calibri" panose="020F0502020204030204" pitchFamily="34" charset="0"/>
                <a:cs typeface="Calibri" panose="020F0502020204030204" pitchFamily="34" charset="0"/>
              </a:rPr>
              <a:t>Please email: </a:t>
            </a:r>
            <a:r>
              <a:rPr lang="en-US" sz="2400" spc="-1" dirty="0">
                <a:solidFill>
                  <a:srgbClr val="000000"/>
                </a:solidFill>
                <a:latin typeface="Calibri" panose="020F0502020204030204" pitchFamily="34" charset="0"/>
                <a:cs typeface="Calibri" panose="020F0502020204030204" pitchFamily="34" charset="0"/>
                <a:hlinkClick r:id="rId3"/>
              </a:rPr>
              <a:t>sciencehub@rpi.edu</a:t>
            </a:r>
            <a:endParaRPr lang="en-US" sz="2400" spc="-1" dirty="0">
              <a:solidFill>
                <a:srgbClr val="000000"/>
              </a:solidFill>
              <a:latin typeface="Calibri" panose="020F0502020204030204" pitchFamily="34" charset="0"/>
              <a:cs typeface="Calibri" panose="020F0502020204030204" pitchFamily="34" charset="0"/>
            </a:endParaRPr>
          </a:p>
        </p:txBody>
      </p:sp>
      <p:pic>
        <p:nvPicPr>
          <p:cNvPr id="510" name="Picture 509"/>
          <p:cNvPicPr/>
          <p:nvPr/>
        </p:nvPicPr>
        <p:blipFill>
          <a:blip r:embed="rId4"/>
          <a:stretch/>
        </p:blipFill>
        <p:spPr>
          <a:xfrm>
            <a:off x="10367280" y="304920"/>
            <a:ext cx="1428480" cy="138564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5"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Unit Testing</a:t>
            </a:r>
            <a:endParaRPr lang="en-US" sz="4400" b="0" strike="noStrike" spc="-1">
              <a:latin typeface="Arial"/>
            </a:endParaRPr>
          </a:p>
        </p:txBody>
      </p:sp>
      <p:sp>
        <p:nvSpPr>
          <p:cNvPr id="566"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Modern software development methodologies, such as Extreme Programming (XP) and the Unified Process (UP), place great emphasis on unit testing</a:t>
            </a:r>
            <a:endParaRPr lang="en-US" sz="28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They advocate Test-Driven Development (TDD)</a:t>
            </a:r>
            <a:endParaRPr lang="en-US" sz="28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test-first development</a:t>
            </a:r>
            <a:endParaRPr lang="en-US" sz="2400" b="0" strike="noStrike" spc="-1">
              <a:latin typeface="Arial"/>
            </a:endParaRPr>
          </a:p>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Key point is that developers </a:t>
            </a:r>
            <a:r>
              <a:rPr lang="en-US" sz="2800" b="0" strike="noStrike" spc="-1">
                <a:solidFill>
                  <a:srgbClr val="FF0000"/>
                </a:solidFill>
                <a:latin typeface="Calibri"/>
              </a:rPr>
              <a:t>first write the unit tests</a:t>
            </a:r>
            <a:endParaRPr lang="en-US" sz="2800" b="0" strike="noStrike" spc="-1">
              <a:latin typeface="Arial"/>
            </a:endParaRP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before the unit (class) being tested is actually implemented!</a:t>
            </a:r>
            <a:endParaRPr lang="en-US" sz="2400" b="0" strike="noStrike" spc="-1">
              <a:latin typeface="Arial"/>
            </a:endParaRPr>
          </a:p>
        </p:txBody>
      </p:sp>
      <p:pic>
        <p:nvPicPr>
          <p:cNvPr id="567" name="Picture 3"/>
          <p:cNvPicPr/>
          <p:nvPr/>
        </p:nvPicPr>
        <p:blipFill>
          <a:blip r:embed="rId2"/>
          <a:stretch/>
        </p:blipFill>
        <p:spPr>
          <a:xfrm>
            <a:off x="9820440" y="-204840"/>
            <a:ext cx="1895400" cy="1895400"/>
          </a:xfrm>
          <a:prstGeom prst="rect">
            <a:avLst/>
          </a:prstGeom>
          <a:ln w="1260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8"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Test-Driven Development (TDD)</a:t>
            </a:r>
            <a:endParaRPr lang="en-US" sz="4400" b="0" strike="noStrike" spc="-1" dirty="0">
              <a:latin typeface="Arial"/>
            </a:endParaRPr>
          </a:p>
        </p:txBody>
      </p:sp>
      <p:sp>
        <p:nvSpPr>
          <p:cNvPr id="569"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Write unit tests first!  Why?</a:t>
            </a:r>
            <a:endParaRPr lang="en-US" sz="28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The unit tests actually get written</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Programmer satisfaction that leads to more consistent test writing</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Clarification of </a:t>
            </a:r>
            <a:r>
              <a:rPr lang="en-US" sz="2400" b="0" strike="noStrike" spc="-1" dirty="0">
                <a:solidFill>
                  <a:srgbClr val="FF0000"/>
                </a:solidFill>
                <a:latin typeface="Calibri"/>
              </a:rPr>
              <a:t>correct interface behavior</a:t>
            </a:r>
            <a:r>
              <a:rPr lang="en-US" sz="2400" b="0" strike="noStrike" spc="-1" dirty="0">
                <a:solidFill>
                  <a:srgbClr val="000000"/>
                </a:solidFill>
                <a:latin typeface="Calibri"/>
              </a:rPr>
              <a:t> </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Forces one to think of necessary inputs and outputs, as well as “corner cases”</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Repeatable, automated verification</a:t>
            </a:r>
            <a:endParaRPr lang="en-US" sz="2400" b="0" strike="noStrike" spc="-1" dirty="0">
              <a:latin typeface="Arial"/>
            </a:endParaRP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More confidence in making changes to individual unit (i.e., “unit tests all passed”)</a:t>
            </a:r>
            <a:endParaRPr lang="en-US" sz="2400" b="0" strike="noStrike" spc="-1" dirty="0">
              <a:latin typeface="Arial"/>
            </a:endParaRPr>
          </a:p>
        </p:txBody>
      </p:sp>
      <p:pic>
        <p:nvPicPr>
          <p:cNvPr id="570" name="Picture 569"/>
          <p:cNvPicPr/>
          <p:nvPr/>
        </p:nvPicPr>
        <p:blipFill>
          <a:blip r:embed="rId2"/>
          <a:stretch/>
        </p:blipFill>
        <p:spPr>
          <a:xfrm>
            <a:off x="8686800" y="118440"/>
            <a:ext cx="3333240" cy="207612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48F0-609A-44D5-B198-9CB1EE11A37F}"/>
              </a:ext>
            </a:extLst>
          </p:cNvPr>
          <p:cNvSpPr>
            <a:spLocks noGrp="1"/>
          </p:cNvSpPr>
          <p:nvPr>
            <p:ph type="title"/>
          </p:nvPr>
        </p:nvSpPr>
        <p:spPr/>
        <p:txBody>
          <a:bodyPr/>
          <a:lstStyle/>
          <a:p>
            <a:r>
              <a:rPr lang="en-US" dirty="0"/>
              <a:t>Object Oriented Programming (OOP)</a:t>
            </a:r>
          </a:p>
        </p:txBody>
      </p:sp>
      <p:sp>
        <p:nvSpPr>
          <p:cNvPr id="3" name="Content Placeholder 2">
            <a:extLst>
              <a:ext uri="{FF2B5EF4-FFF2-40B4-BE49-F238E27FC236}">
                <a16:creationId xmlns:a16="http://schemas.microsoft.com/office/drawing/2014/main" id="{3CD9C28B-C361-4030-9698-1B4DC2850BAF}"/>
              </a:ext>
            </a:extLst>
          </p:cNvPr>
          <p:cNvSpPr>
            <a:spLocks noGrp="1"/>
          </p:cNvSpPr>
          <p:nvPr>
            <p:ph idx="1"/>
          </p:nvPr>
        </p:nvSpPr>
        <p:spPr/>
        <p:txBody>
          <a:bodyPr/>
          <a:lstStyle/>
          <a:p>
            <a:r>
              <a:rPr lang="en-US" dirty="0"/>
              <a:t>Object</a:t>
            </a:r>
          </a:p>
          <a:p>
            <a:pPr lvl="1"/>
            <a:r>
              <a:rPr lang="en-US" dirty="0"/>
              <a:t>Software </a:t>
            </a:r>
            <a:r>
              <a:rPr lang="en-US" i="1" dirty="0"/>
              <a:t>“unit” </a:t>
            </a:r>
            <a:r>
              <a:rPr lang="en-US" dirty="0"/>
              <a:t>that contains state and methods</a:t>
            </a:r>
          </a:p>
          <a:p>
            <a:pPr lvl="2"/>
            <a:r>
              <a:rPr lang="en-US" dirty="0"/>
              <a:t>State – maintains values</a:t>
            </a:r>
          </a:p>
          <a:p>
            <a:pPr lvl="2"/>
            <a:r>
              <a:rPr lang="en-US" dirty="0"/>
              <a:t>Methods – perform operations</a:t>
            </a:r>
          </a:p>
          <a:p>
            <a:r>
              <a:rPr lang="en-US" dirty="0"/>
              <a:t>This class will mainly focus on object oriented programming concepts</a:t>
            </a:r>
          </a:p>
          <a:p>
            <a:pPr lvl="1"/>
            <a:r>
              <a:rPr lang="en-US" dirty="0"/>
              <a:t>Inheritance</a:t>
            </a:r>
          </a:p>
          <a:p>
            <a:pPr lvl="1"/>
            <a:r>
              <a:rPr lang="en-US" dirty="0"/>
              <a:t>Encapsulation</a:t>
            </a:r>
          </a:p>
          <a:p>
            <a:pPr lvl="1"/>
            <a:r>
              <a:rPr lang="en-US" dirty="0"/>
              <a:t>Abstraction</a:t>
            </a:r>
          </a:p>
          <a:p>
            <a:pPr lvl="1"/>
            <a:r>
              <a:rPr lang="en-US" dirty="0"/>
              <a:t>Polymorphism</a:t>
            </a:r>
          </a:p>
          <a:p>
            <a:endParaRPr lang="en-US" dirty="0"/>
          </a:p>
        </p:txBody>
      </p:sp>
      <p:pic>
        <p:nvPicPr>
          <p:cNvPr id="5" name="Picture 4" descr="A black and silver text on a screen&#10;&#10;Description automatically generated">
            <a:extLst>
              <a:ext uri="{FF2B5EF4-FFF2-40B4-BE49-F238E27FC236}">
                <a16:creationId xmlns:a16="http://schemas.microsoft.com/office/drawing/2014/main" id="{E6515B17-E798-4266-BE9C-8B323CFB1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963" y="88128"/>
            <a:ext cx="2662037" cy="1737497"/>
          </a:xfrm>
          <a:prstGeom prst="rect">
            <a:avLst/>
          </a:prstGeom>
        </p:spPr>
      </p:pic>
    </p:spTree>
    <p:extLst>
      <p:ext uri="{BB962C8B-B14F-4D97-AF65-F5344CB8AC3E}">
        <p14:creationId xmlns:p14="http://schemas.microsoft.com/office/powerpoint/2010/main" val="320855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C58A-089A-42B9-B504-9ACF10F91BD4}"/>
              </a:ext>
            </a:extLst>
          </p:cNvPr>
          <p:cNvSpPr>
            <a:spLocks noGrp="1"/>
          </p:cNvSpPr>
          <p:nvPr>
            <p:ph type="title"/>
          </p:nvPr>
        </p:nvSpPr>
        <p:spPr/>
        <p:txBody>
          <a:bodyPr/>
          <a:lstStyle/>
          <a:p>
            <a:r>
              <a:rPr lang="en-US" dirty="0"/>
              <a:t>Object Oriented Programming</a:t>
            </a:r>
          </a:p>
        </p:txBody>
      </p:sp>
      <p:sp>
        <p:nvSpPr>
          <p:cNvPr id="3" name="Content Placeholder 2">
            <a:extLst>
              <a:ext uri="{FF2B5EF4-FFF2-40B4-BE49-F238E27FC236}">
                <a16:creationId xmlns:a16="http://schemas.microsoft.com/office/drawing/2014/main" id="{871B366E-54D9-4818-9458-BDED90200880}"/>
              </a:ext>
            </a:extLst>
          </p:cNvPr>
          <p:cNvSpPr>
            <a:spLocks noGrp="1"/>
          </p:cNvSpPr>
          <p:nvPr>
            <p:ph idx="1"/>
          </p:nvPr>
        </p:nvSpPr>
        <p:spPr/>
        <p:txBody>
          <a:bodyPr>
            <a:normAutofit lnSpcReduction="10000"/>
          </a:bodyPr>
          <a:lstStyle/>
          <a:p>
            <a:r>
              <a:rPr lang="en-US" dirty="0"/>
              <a:t>OOP requires discipline</a:t>
            </a:r>
          </a:p>
          <a:p>
            <a:pPr lvl="1"/>
            <a:r>
              <a:rPr lang="en-US" dirty="0"/>
              <a:t>Design Patterns</a:t>
            </a:r>
          </a:p>
          <a:p>
            <a:pPr lvl="1"/>
            <a:r>
              <a:rPr lang="en-US" dirty="0"/>
              <a:t>SOLID</a:t>
            </a:r>
          </a:p>
          <a:p>
            <a:pPr lvl="2"/>
            <a:r>
              <a:rPr lang="en-US" b="1" dirty="0"/>
              <a:t>S</a:t>
            </a:r>
            <a:r>
              <a:rPr lang="en-US" dirty="0"/>
              <a:t>ingle responsibility principle</a:t>
            </a:r>
          </a:p>
          <a:p>
            <a:pPr lvl="3"/>
            <a:r>
              <a:rPr lang="en-US" dirty="0"/>
              <a:t>A class should only have a single responsibility</a:t>
            </a:r>
          </a:p>
          <a:p>
            <a:pPr lvl="2"/>
            <a:r>
              <a:rPr lang="en-US" b="1" dirty="0"/>
              <a:t>O</a:t>
            </a:r>
            <a:r>
              <a:rPr lang="en-US" dirty="0"/>
              <a:t>pen–closed principle</a:t>
            </a:r>
          </a:p>
          <a:p>
            <a:pPr lvl="3"/>
            <a:r>
              <a:rPr lang="en-US" dirty="0"/>
              <a:t>Software entities should be open for extension but closed for modification.</a:t>
            </a:r>
          </a:p>
          <a:p>
            <a:pPr lvl="2"/>
            <a:r>
              <a:rPr lang="en-US" b="1" dirty="0" err="1"/>
              <a:t>L</a:t>
            </a:r>
            <a:r>
              <a:rPr lang="en-US" dirty="0" err="1"/>
              <a:t>iskov</a:t>
            </a:r>
            <a:r>
              <a:rPr lang="en-US" dirty="0"/>
              <a:t> substitution principle</a:t>
            </a:r>
          </a:p>
          <a:p>
            <a:pPr lvl="3"/>
            <a:r>
              <a:rPr lang="en-US" dirty="0"/>
              <a:t>Objects in a program should be replaceable with instances of their subtypes without altering the correctness of that program.</a:t>
            </a:r>
          </a:p>
          <a:p>
            <a:pPr lvl="2"/>
            <a:r>
              <a:rPr lang="en-US" b="1" dirty="0"/>
              <a:t>I</a:t>
            </a:r>
            <a:r>
              <a:rPr lang="en-US" dirty="0"/>
              <a:t>nterface segregation principle</a:t>
            </a:r>
          </a:p>
          <a:p>
            <a:pPr lvl="3"/>
            <a:r>
              <a:rPr lang="en-US" dirty="0"/>
              <a:t>Many client-specific interfaces are better than one general-purpose interface.</a:t>
            </a:r>
          </a:p>
          <a:p>
            <a:pPr lvl="2"/>
            <a:r>
              <a:rPr lang="en-US" b="1" dirty="0"/>
              <a:t>D</a:t>
            </a:r>
            <a:r>
              <a:rPr lang="en-US" dirty="0"/>
              <a:t>ependency inversion principle</a:t>
            </a:r>
          </a:p>
          <a:p>
            <a:pPr lvl="3"/>
            <a:r>
              <a:rPr lang="en-US" dirty="0"/>
              <a:t>One should depend upon abstractions, [not] concrete implementations</a:t>
            </a:r>
          </a:p>
        </p:txBody>
      </p:sp>
    </p:spTree>
    <p:extLst>
      <p:ext uri="{BB962C8B-B14F-4D97-AF65-F5344CB8AC3E}">
        <p14:creationId xmlns:p14="http://schemas.microsoft.com/office/powerpoint/2010/main" val="404018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041C-6007-4C5B-8A92-73960ABDCBD7}"/>
              </a:ext>
            </a:extLst>
          </p:cNvPr>
          <p:cNvSpPr>
            <a:spLocks noGrp="1"/>
          </p:cNvSpPr>
          <p:nvPr>
            <p:ph type="title"/>
          </p:nvPr>
        </p:nvSpPr>
        <p:spPr/>
        <p:txBody>
          <a:bodyPr/>
          <a:lstStyle/>
          <a:p>
            <a:r>
              <a:rPr lang="en-US" dirty="0"/>
              <a:t>It's not the only way to think about software</a:t>
            </a:r>
          </a:p>
        </p:txBody>
      </p:sp>
      <p:sp>
        <p:nvSpPr>
          <p:cNvPr id="3" name="Content Placeholder 2">
            <a:extLst>
              <a:ext uri="{FF2B5EF4-FFF2-40B4-BE49-F238E27FC236}">
                <a16:creationId xmlns:a16="http://schemas.microsoft.com/office/drawing/2014/main" id="{0D41EC80-5D53-4091-AA65-76AF5F9741CD}"/>
              </a:ext>
            </a:extLst>
          </p:cNvPr>
          <p:cNvSpPr>
            <a:spLocks noGrp="1"/>
          </p:cNvSpPr>
          <p:nvPr>
            <p:ph idx="1"/>
          </p:nvPr>
        </p:nvSpPr>
        <p:spPr/>
        <p:txBody>
          <a:bodyPr>
            <a:normAutofit fontScale="77500" lnSpcReduction="20000"/>
          </a:bodyPr>
          <a:lstStyle/>
          <a:p>
            <a:r>
              <a:rPr lang="en-US" i="1" dirty="0"/>
              <a:t>Object Oriented Programming puts the Nouns first and foremost. Why would you go to such lengths to put one part of speech on a pedestal? Why should one kind of concept take precedence over another? It's not as if OOP has suddenly made verbs less important in the way we actually think. It's a strangely skewed perspective. </a:t>
            </a:r>
          </a:p>
          <a:p>
            <a:pPr lvl="1"/>
            <a:r>
              <a:rPr lang="en-US" dirty="0"/>
              <a:t>Steve </a:t>
            </a:r>
            <a:r>
              <a:rPr lang="en-US" dirty="0" err="1"/>
              <a:t>Yegge</a:t>
            </a:r>
            <a:endParaRPr lang="en-US" dirty="0"/>
          </a:p>
          <a:p>
            <a:r>
              <a:rPr lang="en-US" dirty="0"/>
              <a:t>Other approaches</a:t>
            </a:r>
          </a:p>
          <a:p>
            <a:pPr lvl="1"/>
            <a:r>
              <a:rPr lang="en-US" sz="2600" dirty="0"/>
              <a:t>imperative in which the programmer instructs the machine how to change its state</a:t>
            </a:r>
          </a:p>
          <a:p>
            <a:pPr lvl="2"/>
            <a:r>
              <a:rPr lang="en-US" sz="2600" dirty="0"/>
              <a:t>procedural which groups instructions into procedures,</a:t>
            </a:r>
          </a:p>
          <a:p>
            <a:pPr lvl="1"/>
            <a:r>
              <a:rPr lang="en-US" sz="2600" dirty="0"/>
              <a:t>declarative in which the programmer merely declares properties of the desired result, but not how to compute it</a:t>
            </a:r>
          </a:p>
          <a:p>
            <a:pPr lvl="2"/>
            <a:r>
              <a:rPr lang="en-US" sz="2600" dirty="0"/>
              <a:t>functional in which the desired result is declared as the value of a series of function applications,</a:t>
            </a:r>
          </a:p>
          <a:p>
            <a:pPr lvl="2"/>
            <a:r>
              <a:rPr lang="en-US" sz="2600" dirty="0"/>
              <a:t>logic in which the desired result is declared as the answer to a question about a collection of facts and rules,</a:t>
            </a:r>
          </a:p>
          <a:p>
            <a:pPr lvl="2"/>
            <a:r>
              <a:rPr lang="en-US" sz="2600" dirty="0"/>
              <a:t>mathematical in which the desired result is declared as the solution of an optimization problem</a:t>
            </a:r>
          </a:p>
        </p:txBody>
      </p:sp>
    </p:spTree>
    <p:extLst>
      <p:ext uri="{BB962C8B-B14F-4D97-AF65-F5344CB8AC3E}">
        <p14:creationId xmlns:p14="http://schemas.microsoft.com/office/powerpoint/2010/main" val="37631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1"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What happens Next?</a:t>
            </a:r>
            <a:endParaRPr lang="en-US" sz="4400" b="0" strike="noStrike" spc="-1">
              <a:latin typeface="Arial"/>
            </a:endParaRPr>
          </a:p>
        </p:txBody>
      </p:sp>
      <p:sp>
        <p:nvSpPr>
          <p:cNvPr id="572" name="TextShape 2"/>
          <p:cNvSpPr txBox="1"/>
          <p:nvPr/>
        </p:nvSpPr>
        <p:spPr>
          <a:xfrm>
            <a:off x="1069920" y="2121480"/>
            <a:ext cx="10058400" cy="435564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Review the course syllabus and schedule</a:t>
            </a:r>
            <a:endParaRPr lang="en-US" sz="28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Be sure you are on </a:t>
            </a:r>
            <a:r>
              <a:rPr lang="en-US" sz="2800" b="0" strike="noStrike" spc="-1" dirty="0" err="1">
                <a:solidFill>
                  <a:srgbClr val="000000"/>
                </a:solidFill>
                <a:latin typeface="Calibri"/>
              </a:rPr>
              <a:t>Submitty</a:t>
            </a:r>
            <a:endParaRPr lang="en-US" sz="2800" spc="-1" dirty="0">
              <a:solidFill>
                <a:srgbClr val="000000"/>
              </a:solidFill>
              <a:latin typeface="Calibri"/>
            </a:endParaRPr>
          </a:p>
          <a:p>
            <a:pPr marL="685800" lvl="1" indent="-228600">
              <a:lnSpc>
                <a:spcPct val="90000"/>
              </a:lnSpc>
              <a:spcBef>
                <a:spcPts val="1001"/>
              </a:spcBef>
              <a:buClr>
                <a:srgbClr val="000000"/>
              </a:buClr>
              <a:buFont typeface="Arial"/>
              <a:buChar char="•"/>
            </a:pPr>
            <a:r>
              <a:rPr lang="en-US" sz="2800" spc="-1" dirty="0">
                <a:solidFill>
                  <a:srgbClr val="000000"/>
                </a:solidFill>
                <a:latin typeface="Calibri"/>
              </a:rPr>
              <a:t>L</a:t>
            </a:r>
            <a:r>
              <a:rPr lang="en-US" sz="2800" b="0" strike="noStrike" spc="-1" dirty="0">
                <a:solidFill>
                  <a:srgbClr val="000000"/>
                </a:solidFill>
                <a:latin typeface="Calibri"/>
              </a:rPr>
              <a:t>og in with your RCS ID</a:t>
            </a:r>
            <a:endParaRPr lang="en-US" sz="2800" b="0" strike="noStrike" spc="-1" dirty="0">
              <a:latin typeface="Arial"/>
            </a:endParaRPr>
          </a:p>
          <a:p>
            <a:pPr marL="1143000" lvl="2" indent="-228600">
              <a:lnSpc>
                <a:spcPct val="90000"/>
              </a:lnSpc>
              <a:spcBef>
                <a:spcPts val="499"/>
              </a:spcBef>
              <a:buClr>
                <a:srgbClr val="000000"/>
              </a:buClr>
              <a:buFont typeface="Arial"/>
              <a:buChar char="•"/>
            </a:pPr>
            <a:r>
              <a:rPr lang="en-US" sz="2400" b="0" strike="noStrike" spc="-1" dirty="0">
                <a:solidFill>
                  <a:srgbClr val="000000"/>
                </a:solidFill>
                <a:latin typeface="Calibri"/>
              </a:rPr>
              <a:t>The first part of your @rpi.edu email address</a:t>
            </a:r>
          </a:p>
          <a:p>
            <a:pPr marL="685800" lvl="1" indent="-228600">
              <a:lnSpc>
                <a:spcPct val="90000"/>
              </a:lnSpc>
              <a:spcBef>
                <a:spcPts val="499"/>
              </a:spcBef>
              <a:buClr>
                <a:srgbClr val="000000"/>
              </a:buClr>
              <a:buFont typeface="Arial"/>
              <a:buChar char="•"/>
            </a:pPr>
            <a:r>
              <a:rPr lang="en-US" sz="2400" spc="-1" dirty="0">
                <a:solidFill>
                  <a:srgbClr val="000000"/>
                </a:solidFill>
                <a:latin typeface="Calibri"/>
              </a:rPr>
              <a:t>Check the </a:t>
            </a:r>
            <a:r>
              <a:rPr lang="en-US" sz="2400" spc="-1" dirty="0" err="1">
                <a:solidFill>
                  <a:srgbClr val="000000"/>
                </a:solidFill>
                <a:latin typeface="Calibri"/>
              </a:rPr>
              <a:t>Submitty</a:t>
            </a:r>
            <a:r>
              <a:rPr lang="en-US" sz="2400" spc="-1" dirty="0">
                <a:solidFill>
                  <a:srgbClr val="000000"/>
                </a:solidFill>
                <a:latin typeface="Calibri"/>
              </a:rPr>
              <a:t> forum regularly for announcements</a:t>
            </a:r>
          </a:p>
          <a:p>
            <a:pPr marL="685800" lvl="1" indent="-228600">
              <a:lnSpc>
                <a:spcPct val="90000"/>
              </a:lnSpc>
              <a:spcBef>
                <a:spcPts val="499"/>
              </a:spcBef>
              <a:buClr>
                <a:srgbClr val="000000"/>
              </a:buClr>
              <a:buFont typeface="Arial"/>
              <a:buChar char="•"/>
            </a:pPr>
            <a:r>
              <a:rPr lang="en-US" sz="2400" b="0" strike="noStrike" spc="-1" dirty="0">
                <a:solidFill>
                  <a:srgbClr val="000000"/>
                </a:solidFill>
                <a:latin typeface="Calibri"/>
              </a:rPr>
              <a:t>Quizzes, homework, etc. will be announced there</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Make sure you are registered for the course on SIS</a:t>
            </a:r>
            <a:endParaRPr lang="en-US" sz="2800" b="0" strike="noStrike" spc="-1" dirty="0">
              <a:latin typeface="Arial"/>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a:rPr>
              <a:t>Start programming in Java</a:t>
            </a:r>
            <a:endParaRPr lang="en-US" sz="2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1" name="TextShape 1"/>
          <p:cNvSpPr txBox="1"/>
          <p:nvPr/>
        </p:nvSpPr>
        <p:spPr>
          <a:xfrm>
            <a:off x="838080" y="365040"/>
            <a:ext cx="10515600" cy="1325520"/>
          </a:xfrm>
          <a:prstGeom prst="rect">
            <a:avLst/>
          </a:prstGeom>
          <a:noFill/>
          <a:ln w="12600">
            <a:noFill/>
          </a:ln>
        </p:spPr>
        <p:txBody>
          <a:bodyPr anchor="ctr">
            <a:normAutofit/>
          </a:bodyPr>
          <a:lstStyle/>
          <a:p>
            <a:pPr algn="ctr"/>
            <a:endParaRPr lang="en-US" sz="4400" b="0" strike="noStrike" spc="-1">
              <a:latin typeface="Arial"/>
            </a:endParaRPr>
          </a:p>
        </p:txBody>
      </p:sp>
      <p:sp>
        <p:nvSpPr>
          <p:cNvPr id="512" name="TextShape 2"/>
          <p:cNvSpPr txBox="1"/>
          <p:nvPr/>
        </p:nvSpPr>
        <p:spPr>
          <a:xfrm>
            <a:off x="838080" y="1825560"/>
            <a:ext cx="10515600" cy="4351320"/>
          </a:xfrm>
          <a:prstGeom prst="rect">
            <a:avLst/>
          </a:prstGeom>
          <a:noFill/>
          <a:ln w="12600">
            <a:noFill/>
          </a:ln>
        </p:spPr>
        <p:txBody>
          <a:bodyPr>
            <a:normAutofit fontScale="92500" lnSpcReduction="10000"/>
          </a:bodyPr>
          <a:lstStyle/>
          <a:p>
            <a:pPr marL="228600" indent="-228600">
              <a:lnSpc>
                <a:spcPct val="90000"/>
              </a:lnSpc>
              <a:spcBef>
                <a:spcPts val="1001"/>
              </a:spcBef>
              <a:buClr>
                <a:srgbClr val="000000"/>
              </a:buClr>
              <a:buFont typeface="Arial"/>
              <a:buChar char="•"/>
            </a:pPr>
            <a:r>
              <a:rPr lang="en-US" sz="2400" b="0" strike="noStrike" spc="-1" dirty="0">
                <a:solidFill>
                  <a:srgbClr val="000000"/>
                </a:solidFill>
                <a:latin typeface="Calibri"/>
              </a:rPr>
              <a:t>The class web site is </a:t>
            </a:r>
            <a:r>
              <a:rPr lang="en-US" sz="2400" spc="-1" dirty="0">
                <a:solidFill>
                  <a:srgbClr val="000000"/>
                </a:solidFill>
                <a:latin typeface="Calibri"/>
                <a:hlinkClick r:id="rId3"/>
              </a:rPr>
              <a:t>https://www.cs.rpi.edu/academics/courses/spring21/csci2600/</a:t>
            </a:r>
            <a:endParaRPr lang="en-US" sz="2400" b="0" strike="noStrike" spc="-1" dirty="0">
              <a:solidFill>
                <a:srgbClr val="000000"/>
              </a:solidFill>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400" b="0" strike="noStrike" spc="-1" dirty="0">
                <a:solidFill>
                  <a:srgbClr val="000000"/>
                </a:solidFill>
                <a:latin typeface="Calibri"/>
              </a:rPr>
              <a:t>Please carefully read the syllabus and ask any questions you have on the </a:t>
            </a:r>
            <a:r>
              <a:rPr lang="en-US" sz="2400" b="0" strike="noStrike" spc="-1" dirty="0" err="1">
                <a:solidFill>
                  <a:srgbClr val="CE181E"/>
                </a:solidFill>
                <a:latin typeface="Calibri"/>
              </a:rPr>
              <a:t>Submitty</a:t>
            </a:r>
            <a:r>
              <a:rPr lang="en-US" sz="2400" b="0" strike="noStrike" spc="-1" dirty="0">
                <a:solidFill>
                  <a:srgbClr val="000000"/>
                </a:solidFill>
                <a:latin typeface="Calibri"/>
              </a:rPr>
              <a:t> forum</a:t>
            </a:r>
          </a:p>
          <a:p>
            <a:pPr lvl="1">
              <a:lnSpc>
                <a:spcPct val="90000"/>
              </a:lnSpc>
              <a:spcBef>
                <a:spcPts val="1001"/>
              </a:spcBef>
              <a:buClr>
                <a:srgbClr val="000000"/>
              </a:buClr>
            </a:pPr>
            <a:r>
              <a:rPr lang="en-US" sz="2400" spc="-1" dirty="0">
                <a:solidFill>
                  <a:srgbClr val="000000"/>
                </a:solidFill>
                <a:latin typeface="Calibri"/>
                <a:hlinkClick r:id="rId4"/>
              </a:rPr>
              <a:t>https://submitty.cs.rpi.edu/s21/csci2600/forum</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400" b="0" strike="noStrike" spc="-1" dirty="0">
                <a:solidFill>
                  <a:srgbClr val="000000"/>
                </a:solidFill>
                <a:latin typeface="Calibri"/>
              </a:rPr>
              <a:t>If you are not able to log onto </a:t>
            </a:r>
            <a:r>
              <a:rPr lang="en-US" sz="2400" b="0" strike="noStrike" spc="-1" dirty="0" err="1">
                <a:solidFill>
                  <a:srgbClr val="FF0000"/>
                </a:solidFill>
                <a:latin typeface="Calibri"/>
              </a:rPr>
              <a:t>Submitty</a:t>
            </a:r>
            <a:r>
              <a:rPr lang="en-US" sz="2400" b="0" strike="noStrike" spc="-1" dirty="0">
                <a:solidFill>
                  <a:srgbClr val="000000"/>
                </a:solidFill>
                <a:latin typeface="Calibri"/>
              </a:rPr>
              <a:t>, please let us know immediately.</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400" spc="-1" dirty="0">
                <a:solidFill>
                  <a:srgbClr val="000000"/>
                </a:solidFill>
                <a:latin typeface="Calibri"/>
              </a:rPr>
              <a:t>You should ask course questions in </a:t>
            </a:r>
            <a:r>
              <a:rPr lang="en-US" sz="2400" spc="-1" dirty="0" err="1">
                <a:solidFill>
                  <a:srgbClr val="FF0000"/>
                </a:solidFill>
                <a:latin typeface="Calibri"/>
              </a:rPr>
              <a:t>Submitty</a:t>
            </a:r>
            <a:r>
              <a:rPr lang="en-US" sz="2400" spc="-1" dirty="0">
                <a:solidFill>
                  <a:srgbClr val="000000"/>
                </a:solidFill>
                <a:latin typeface="Calibri"/>
              </a:rPr>
              <a:t> whenever possible.  </a:t>
            </a:r>
          </a:p>
          <a:p>
            <a:pPr marL="685800" lvl="1" indent="-228600">
              <a:lnSpc>
                <a:spcPct val="90000"/>
              </a:lnSpc>
              <a:spcBef>
                <a:spcPts val="1001"/>
              </a:spcBef>
              <a:buClr>
                <a:srgbClr val="000000"/>
              </a:buClr>
              <a:buFont typeface="Arial"/>
              <a:buChar char="•"/>
            </a:pPr>
            <a:r>
              <a:rPr lang="en-US" sz="2400" spc="-1" dirty="0">
                <a:solidFill>
                  <a:srgbClr val="000000"/>
                </a:solidFill>
                <a:latin typeface="Calibri"/>
              </a:rPr>
              <a:t>If you need to contact only the course teaching staff, you can email </a:t>
            </a:r>
            <a:r>
              <a:rPr lang="en-US" sz="2400" spc="-1" dirty="0">
                <a:solidFill>
                  <a:srgbClr val="000000"/>
                </a:solidFill>
                <a:latin typeface="Calibri"/>
                <a:hlinkClick r:id="rId5"/>
              </a:rPr>
              <a:t>psoftstaff@cs.lists.rpi.edu </a:t>
            </a:r>
            <a:endParaRPr lang="en-US" sz="2400" spc="-1" dirty="0">
              <a:solidFill>
                <a:srgbClr val="000000"/>
              </a:solidFill>
              <a:latin typeface="Calibri"/>
            </a:endParaRPr>
          </a:p>
          <a:p>
            <a:pPr marL="228600" indent="-228600">
              <a:lnSpc>
                <a:spcPct val="90000"/>
              </a:lnSpc>
              <a:spcBef>
                <a:spcPts val="1001"/>
              </a:spcBef>
              <a:buClr>
                <a:srgbClr val="000000"/>
              </a:buClr>
              <a:buFont typeface="Arial"/>
              <a:buChar char="•"/>
            </a:pPr>
            <a:r>
              <a:rPr lang="en-US" sz="2400" b="0" strike="noStrike" spc="-1" dirty="0">
                <a:solidFill>
                  <a:srgbClr val="000000"/>
                </a:solidFill>
                <a:latin typeface="Calibri"/>
              </a:rPr>
              <a:t>All homework assignments must be completed </a:t>
            </a:r>
            <a:r>
              <a:rPr lang="en-US" sz="2400" b="0" strike="noStrike" spc="-1" dirty="0">
                <a:solidFill>
                  <a:srgbClr val="FF0000"/>
                </a:solidFill>
                <a:latin typeface="Calibri"/>
              </a:rPr>
              <a:t>individually</a:t>
            </a:r>
            <a:r>
              <a:rPr lang="en-US" sz="2400" b="0" strike="noStrike" spc="-1" dirty="0">
                <a:solidFill>
                  <a:srgbClr val="000000"/>
                </a:solidFill>
                <a:latin typeface="Calibri"/>
              </a:rPr>
              <a:t>!  Submit only your own work.</a:t>
            </a:r>
          </a:p>
          <a:p>
            <a:pPr marL="685800" lvl="1" indent="-228600">
              <a:lnSpc>
                <a:spcPct val="90000"/>
              </a:lnSpc>
              <a:spcBef>
                <a:spcPts val="1001"/>
              </a:spcBef>
              <a:buClr>
                <a:srgbClr val="000000"/>
              </a:buClr>
              <a:buFont typeface="Arial"/>
              <a:buChar char="•"/>
            </a:pPr>
            <a:r>
              <a:rPr lang="en-US" sz="2400" b="1" spc="-1" dirty="0">
                <a:solidFill>
                  <a:srgbClr val="000000"/>
                </a:solidFill>
                <a:latin typeface="Calibri"/>
              </a:rPr>
              <a:t>Cheating will not be tolerated</a:t>
            </a:r>
            <a:endParaRPr lang="en-US" sz="2400" b="0" strike="noStrike" spc="-1" dirty="0">
              <a:latin typeface="Arial"/>
            </a:endParaRPr>
          </a:p>
          <a:p>
            <a:pPr marL="228600" indent="-228600">
              <a:lnSpc>
                <a:spcPct val="90000"/>
              </a:lnSpc>
              <a:spcBef>
                <a:spcPts val="1001"/>
              </a:spcBef>
              <a:buClr>
                <a:srgbClr val="000000"/>
              </a:buClr>
              <a:buFont typeface="Arial"/>
              <a:buChar char="•"/>
            </a:pPr>
            <a:r>
              <a:rPr lang="en-US" sz="2400" b="0" strike="noStrike" spc="-1" dirty="0">
                <a:solidFill>
                  <a:srgbClr val="000000"/>
                </a:solidFill>
                <a:latin typeface="Calibri"/>
              </a:rPr>
              <a:t>Discussion is encouraged on</a:t>
            </a:r>
            <a:r>
              <a:rPr lang="en-US" sz="2400" b="0" strike="noStrike" spc="-1" dirty="0">
                <a:solidFill>
                  <a:srgbClr val="FF0000"/>
                </a:solidFill>
                <a:latin typeface="Calibri"/>
              </a:rPr>
              <a:t> </a:t>
            </a:r>
            <a:r>
              <a:rPr lang="en-US" sz="2400" b="0" strike="noStrike" spc="-1" dirty="0" err="1">
                <a:solidFill>
                  <a:srgbClr val="FF0000"/>
                </a:solidFill>
                <a:latin typeface="Calibri"/>
              </a:rPr>
              <a:t>Submitty</a:t>
            </a:r>
            <a:r>
              <a:rPr lang="en-US" sz="2400" b="0" strike="noStrike" spc="-1" dirty="0">
                <a:solidFill>
                  <a:srgbClr val="000000"/>
                </a:solidFill>
                <a:latin typeface="Calibri"/>
              </a:rPr>
              <a:t>, </a:t>
            </a:r>
            <a:r>
              <a:rPr lang="en-US" sz="2400" spc="-1" dirty="0">
                <a:solidFill>
                  <a:srgbClr val="000000"/>
                </a:solidFill>
                <a:latin typeface="Calibri"/>
              </a:rPr>
              <a:t>but do not post code (whether correct or incorrect) for any </a:t>
            </a:r>
            <a:r>
              <a:rPr lang="en-US" sz="2400" spc="-1" dirty="0" err="1">
                <a:solidFill>
                  <a:srgbClr val="000000"/>
                </a:solidFill>
                <a:latin typeface="Calibri"/>
              </a:rPr>
              <a:t>gradeable</a:t>
            </a:r>
            <a:r>
              <a:rPr lang="en-US" sz="2400" spc="-1" dirty="0">
                <a:solidFill>
                  <a:srgbClr val="000000"/>
                </a:solidFill>
                <a:latin typeface="Calibri"/>
              </a:rPr>
              <a:t> assignment.</a:t>
            </a:r>
            <a:endParaRPr lang="en-US" sz="2400" b="0" strike="noStrike" spc="-1" dirty="0">
              <a:latin typeface="Arial"/>
            </a:endParaRPr>
          </a:p>
        </p:txBody>
      </p:sp>
      <p:pic>
        <p:nvPicPr>
          <p:cNvPr id="513" name="Picture 512"/>
          <p:cNvPicPr/>
          <p:nvPr/>
        </p:nvPicPr>
        <p:blipFill>
          <a:blip r:embed="rId6"/>
          <a:stretch/>
        </p:blipFill>
        <p:spPr>
          <a:xfrm>
            <a:off x="3840480" y="116280"/>
            <a:ext cx="3414240" cy="170928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222C-29EF-4ED6-819E-9876477CBB53}"/>
              </a:ext>
            </a:extLst>
          </p:cNvPr>
          <p:cNvSpPr>
            <a:spLocks noGrp="1"/>
          </p:cNvSpPr>
          <p:nvPr>
            <p:ph type="title"/>
          </p:nvPr>
        </p:nvSpPr>
        <p:spPr>
          <a:xfrm>
            <a:off x="2189741" y="0"/>
            <a:ext cx="8223887" cy="1144854"/>
          </a:xfrm>
        </p:spPr>
        <p:txBody>
          <a:bodyPr/>
          <a:lstStyle/>
          <a:p>
            <a:r>
              <a:rPr lang="en-US" sz="4400" dirty="0">
                <a:latin typeface="Calibri Light" panose="020F0302020204030204" pitchFamily="34" charset="0"/>
                <a:cs typeface="Calibri Light" panose="020F0302020204030204" pitchFamily="34" charset="0"/>
              </a:rPr>
              <a:t>How to ask for help</a:t>
            </a:r>
          </a:p>
        </p:txBody>
      </p:sp>
      <p:sp>
        <p:nvSpPr>
          <p:cNvPr id="3" name="TextBox 2">
            <a:extLst>
              <a:ext uri="{FF2B5EF4-FFF2-40B4-BE49-F238E27FC236}">
                <a16:creationId xmlns:a16="http://schemas.microsoft.com/office/drawing/2014/main" id="{680B128F-883A-4CE8-850C-3DC7489E90AE}"/>
              </a:ext>
            </a:extLst>
          </p:cNvPr>
          <p:cNvSpPr txBox="1"/>
          <p:nvPr/>
        </p:nvSpPr>
        <p:spPr>
          <a:xfrm>
            <a:off x="1006866" y="992501"/>
            <a:ext cx="10346078" cy="5617820"/>
          </a:xfrm>
          <a:prstGeom prst="rect">
            <a:avLst/>
          </a:prstGeom>
          <a:noFill/>
        </p:spPr>
        <p:txBody>
          <a:bodyPr wrap="square" rtlCol="0">
            <a:spAutoFit/>
          </a:bodyPr>
          <a:lstStyle/>
          <a:p>
            <a:pPr defTabSz="829178"/>
            <a:r>
              <a:rPr lang="en-US" sz="1632" dirty="0">
                <a:solidFill>
                  <a:prstClr val="black"/>
                </a:solidFill>
                <a:latin typeface="Calibri" panose="020F0502020204030204" pitchFamily="34" charset="0"/>
                <a:ea typeface="DejaVu Sans"/>
                <a:cs typeface="Calibri" panose="020F0502020204030204" pitchFamily="34" charset="0"/>
              </a:rPr>
              <a:t>Before asking for help</a:t>
            </a:r>
          </a:p>
          <a:p>
            <a:pPr defTabSz="829178"/>
            <a:r>
              <a:rPr lang="en-US" sz="1632" dirty="0">
                <a:solidFill>
                  <a:prstClr val="black"/>
                </a:solidFill>
                <a:latin typeface="Calibri" panose="020F0502020204030204" pitchFamily="34" charset="0"/>
                <a:ea typeface="DejaVu Sans"/>
                <a:cs typeface="Calibri" panose="020F0502020204030204" pitchFamily="34" charset="0"/>
              </a:rPr>
              <a:t>	Read the docs.</a:t>
            </a:r>
          </a:p>
          <a:p>
            <a:pPr defTabSz="829178"/>
            <a:r>
              <a:rPr lang="en-US" sz="1632" dirty="0">
                <a:solidFill>
                  <a:prstClr val="black"/>
                </a:solidFill>
                <a:latin typeface="Calibri" panose="020F0502020204030204" pitchFamily="34" charset="0"/>
                <a:ea typeface="DejaVu Sans"/>
                <a:cs typeface="Calibri" panose="020F0502020204030204" pitchFamily="34" charset="0"/>
              </a:rPr>
              <a:t>	Fix all compiler errors.</a:t>
            </a:r>
          </a:p>
          <a:p>
            <a:pPr defTabSz="829178"/>
            <a:r>
              <a:rPr lang="en-US" sz="1632" dirty="0">
                <a:solidFill>
                  <a:prstClr val="black"/>
                </a:solidFill>
                <a:latin typeface="Calibri" panose="020F0502020204030204" pitchFamily="34" charset="0"/>
                <a:ea typeface="DejaVu Sans"/>
                <a:cs typeface="Calibri" panose="020F0502020204030204" pitchFamily="34" charset="0"/>
              </a:rPr>
              <a:t>	Examine all compiler warnings. Fix them if possible.</a:t>
            </a:r>
          </a:p>
          <a:p>
            <a:pPr defTabSz="829178"/>
            <a:r>
              <a:rPr lang="en-US" sz="1632" dirty="0">
                <a:solidFill>
                  <a:prstClr val="black"/>
                </a:solidFill>
                <a:latin typeface="Calibri" panose="020F0502020204030204" pitchFamily="34" charset="0"/>
                <a:ea typeface="DejaVu Sans"/>
                <a:cs typeface="Calibri" panose="020F0502020204030204" pitchFamily="34" charset="0"/>
              </a:rPr>
              <a:t>	Read and try to understand the error messages.</a:t>
            </a:r>
          </a:p>
          <a:p>
            <a:pPr defTabSz="829178"/>
            <a:r>
              <a:rPr lang="en-US" sz="1632" dirty="0">
                <a:solidFill>
                  <a:prstClr val="black"/>
                </a:solidFill>
                <a:latin typeface="Calibri" panose="020F0502020204030204" pitchFamily="34" charset="0"/>
                <a:ea typeface="DejaVu Sans"/>
                <a:cs typeface="Calibri" panose="020F0502020204030204" pitchFamily="34" charset="0"/>
              </a:rPr>
              <a:t>	Try and fix the problem yourself.</a:t>
            </a:r>
          </a:p>
          <a:p>
            <a:pPr defTabSz="829178"/>
            <a:r>
              <a:rPr lang="en-US" sz="1632" dirty="0">
                <a:solidFill>
                  <a:prstClr val="black"/>
                </a:solidFill>
                <a:latin typeface="Calibri" panose="020F0502020204030204" pitchFamily="34" charset="0"/>
                <a:ea typeface="DejaVu Sans"/>
                <a:cs typeface="Calibri" panose="020F0502020204030204" pitchFamily="34" charset="0"/>
              </a:rPr>
              <a:t>	Test your code with relevant data.</a:t>
            </a:r>
          </a:p>
          <a:p>
            <a:pPr defTabSz="829178"/>
            <a:r>
              <a:rPr lang="en-US" sz="1632" dirty="0">
                <a:solidFill>
                  <a:prstClr val="black"/>
                </a:solidFill>
                <a:latin typeface="Calibri" panose="020F0502020204030204" pitchFamily="34" charset="0"/>
                <a:ea typeface="DejaVu Sans"/>
                <a:cs typeface="Calibri" panose="020F0502020204030204" pitchFamily="34" charset="0"/>
              </a:rPr>
              <a:t>	Read the forum/mailing list, the question may have been answered.</a:t>
            </a:r>
          </a:p>
          <a:p>
            <a:pPr defTabSz="829178"/>
            <a:endParaRPr lang="en-US" sz="1632" dirty="0">
              <a:solidFill>
                <a:prstClr val="black"/>
              </a:solidFill>
              <a:latin typeface="Calibri" panose="020F0502020204030204" pitchFamily="34" charset="0"/>
              <a:ea typeface="DejaVu Sans"/>
              <a:cs typeface="Calibri" panose="020F0502020204030204" pitchFamily="34" charset="0"/>
            </a:endParaRPr>
          </a:p>
          <a:p>
            <a:pPr defTabSz="829178"/>
            <a:r>
              <a:rPr lang="en-US" sz="1632" dirty="0">
                <a:solidFill>
                  <a:prstClr val="black"/>
                </a:solidFill>
                <a:latin typeface="Calibri" panose="020F0502020204030204" pitchFamily="34" charset="0"/>
                <a:ea typeface="DejaVu Sans"/>
                <a:cs typeface="Calibri" panose="020F0502020204030204" pitchFamily="34" charset="0"/>
              </a:rPr>
              <a:t>When reporting a problem, say what you were doing, </a:t>
            </a:r>
          </a:p>
          <a:p>
            <a:pPr defTabSz="829178"/>
            <a:r>
              <a:rPr lang="en-US" sz="1632" dirty="0">
                <a:solidFill>
                  <a:prstClr val="black"/>
                </a:solidFill>
                <a:latin typeface="Calibri" panose="020F0502020204030204" pitchFamily="34" charset="0"/>
                <a:ea typeface="DejaVu Sans"/>
                <a:cs typeface="Calibri" panose="020F0502020204030204" pitchFamily="34" charset="0"/>
              </a:rPr>
              <a:t>what you expected to happen and what actually happened.</a:t>
            </a:r>
          </a:p>
          <a:p>
            <a:pPr defTabSz="829178"/>
            <a:r>
              <a:rPr lang="en-US" sz="1632" dirty="0">
                <a:solidFill>
                  <a:prstClr val="black"/>
                </a:solidFill>
                <a:latin typeface="Calibri" panose="020F0502020204030204" pitchFamily="34" charset="0"/>
                <a:ea typeface="DejaVu Sans"/>
                <a:cs typeface="Calibri" panose="020F0502020204030204" pitchFamily="34" charset="0"/>
              </a:rPr>
              <a:t>	Give information.</a:t>
            </a:r>
          </a:p>
          <a:p>
            <a:pPr defTabSz="829178"/>
            <a:r>
              <a:rPr lang="en-US" sz="1632" dirty="0">
                <a:solidFill>
                  <a:prstClr val="black"/>
                </a:solidFill>
                <a:latin typeface="Calibri" panose="020F0502020204030204" pitchFamily="34" charset="0"/>
                <a:ea typeface="DejaVu Sans"/>
                <a:cs typeface="Calibri" panose="020F0502020204030204" pitchFamily="34" charset="0"/>
              </a:rPr>
              <a:t>	“My code doesn’t work. What’s wrong?” is useless to you and your audience.</a:t>
            </a:r>
          </a:p>
          <a:p>
            <a:pPr defTabSz="829178"/>
            <a:r>
              <a:rPr lang="en-US" sz="1632" dirty="0">
                <a:solidFill>
                  <a:prstClr val="black"/>
                </a:solidFill>
                <a:latin typeface="Calibri" panose="020F0502020204030204" pitchFamily="34" charset="0"/>
                <a:ea typeface="DejaVu Sans"/>
                <a:cs typeface="Calibri" panose="020F0502020204030204" pitchFamily="34" charset="0"/>
              </a:rPr>
              <a:t>		If your code worked, you wouldn’t be asking. </a:t>
            </a:r>
          </a:p>
          <a:p>
            <a:pPr defTabSz="829178"/>
            <a:endParaRPr lang="en-US" sz="1632" dirty="0">
              <a:solidFill>
                <a:prstClr val="black"/>
              </a:solidFill>
              <a:latin typeface="Calibri" panose="020F0502020204030204" pitchFamily="34" charset="0"/>
              <a:ea typeface="DejaVu Sans"/>
              <a:cs typeface="Calibri" panose="020F0502020204030204" pitchFamily="34" charset="0"/>
            </a:endParaRPr>
          </a:p>
          <a:p>
            <a:pPr defTabSz="829178"/>
            <a:r>
              <a:rPr lang="en-US" sz="1632" dirty="0">
                <a:solidFill>
                  <a:prstClr val="black"/>
                </a:solidFill>
                <a:latin typeface="Calibri" panose="020F0502020204030204" pitchFamily="34" charset="0"/>
                <a:ea typeface="DejaVu Sans"/>
                <a:cs typeface="Calibri" panose="020F0502020204030204" pitchFamily="34" charset="0"/>
              </a:rPr>
              <a:t>Before posting a question, read it yourself and ask if you would understand it. </a:t>
            </a:r>
          </a:p>
          <a:p>
            <a:pPr defTabSz="829178"/>
            <a:r>
              <a:rPr lang="en-US" sz="1632" dirty="0">
                <a:solidFill>
                  <a:prstClr val="black"/>
                </a:solidFill>
                <a:latin typeface="Calibri" panose="020F0502020204030204" pitchFamily="34" charset="0"/>
                <a:ea typeface="DejaVu Sans"/>
                <a:cs typeface="Calibri" panose="020F0502020204030204" pitchFamily="34" charset="0"/>
              </a:rPr>
              <a:t>If not, add more info. Remember other people are not there with you so they can't see what's on your screen.</a:t>
            </a:r>
          </a:p>
          <a:p>
            <a:pPr defTabSz="829178"/>
            <a:endParaRPr lang="en-US" sz="1632" dirty="0">
              <a:solidFill>
                <a:prstClr val="black"/>
              </a:solidFill>
              <a:latin typeface="Calibri" panose="020F0502020204030204" pitchFamily="34" charset="0"/>
              <a:ea typeface="DejaVu Sans"/>
              <a:cs typeface="Calibri" panose="020F0502020204030204" pitchFamily="34" charset="0"/>
            </a:endParaRPr>
          </a:p>
          <a:p>
            <a:pPr defTabSz="829178"/>
            <a:r>
              <a:rPr lang="en-US" sz="1632" dirty="0">
                <a:solidFill>
                  <a:prstClr val="black"/>
                </a:solidFill>
                <a:latin typeface="Calibri" panose="020F0502020204030204" pitchFamily="34" charset="0"/>
                <a:ea typeface="DejaVu Sans"/>
                <a:cs typeface="Calibri" panose="020F0502020204030204" pitchFamily="34" charset="0"/>
              </a:rPr>
              <a:t>Be polite. Say "thank you". Expressing frustration may make you feel better, but it doesn’t</a:t>
            </a:r>
          </a:p>
          <a:p>
            <a:pPr defTabSz="829178"/>
            <a:r>
              <a:rPr lang="en-US" sz="1632" dirty="0">
                <a:solidFill>
                  <a:prstClr val="black"/>
                </a:solidFill>
                <a:latin typeface="Calibri" panose="020F0502020204030204" pitchFamily="34" charset="0"/>
                <a:ea typeface="DejaVu Sans"/>
                <a:cs typeface="Calibri" panose="020F0502020204030204" pitchFamily="34" charset="0"/>
              </a:rPr>
              <a:t>help solve the problem and may just annoy people who might help you.</a:t>
            </a:r>
          </a:p>
          <a:p>
            <a:pPr defTabSz="829178"/>
            <a:endParaRPr lang="en-US" sz="1632" dirty="0">
              <a:solidFill>
                <a:prstClr val="black"/>
              </a:solidFill>
              <a:latin typeface="Calibri" panose="020F0502020204030204" pitchFamily="34" charset="0"/>
              <a:ea typeface="DejaVu Sans"/>
              <a:cs typeface="Calibri" panose="020F0502020204030204" pitchFamily="34" charset="0"/>
            </a:endParaRPr>
          </a:p>
          <a:p>
            <a:pPr defTabSz="829178"/>
            <a:r>
              <a:rPr lang="en-US" sz="1632" dirty="0">
                <a:solidFill>
                  <a:prstClr val="black"/>
                </a:solidFill>
                <a:latin typeface="Calibri" panose="020F0502020204030204" pitchFamily="34" charset="0"/>
                <a:ea typeface="DejaVu Sans"/>
                <a:cs typeface="Calibri" panose="020F0502020204030204" pitchFamily="34" charset="0"/>
              </a:rPr>
              <a:t>Remember: It’s almost never the hardware or the server. It’s usually your code.</a:t>
            </a:r>
          </a:p>
        </p:txBody>
      </p:sp>
      <p:pic>
        <p:nvPicPr>
          <p:cNvPr id="4" name="Picture 3">
            <a:extLst>
              <a:ext uri="{FF2B5EF4-FFF2-40B4-BE49-F238E27FC236}">
                <a16:creationId xmlns:a16="http://schemas.microsoft.com/office/drawing/2014/main" id="{0860F091-512F-464A-93DC-B7532B9FDC04}"/>
              </a:ext>
            </a:extLst>
          </p:cNvPr>
          <p:cNvPicPr>
            <a:picLocks noChangeAspect="1"/>
          </p:cNvPicPr>
          <p:nvPr/>
        </p:nvPicPr>
        <p:blipFill>
          <a:blip r:embed="rId2"/>
          <a:stretch>
            <a:fillRect/>
          </a:stretch>
        </p:blipFill>
        <p:spPr>
          <a:xfrm>
            <a:off x="9330878" y="0"/>
            <a:ext cx="2762384" cy="1836173"/>
          </a:xfrm>
          <a:prstGeom prst="rect">
            <a:avLst/>
          </a:prstGeom>
        </p:spPr>
      </p:pic>
    </p:spTree>
    <p:extLst>
      <p:ext uri="{BB962C8B-B14F-4D97-AF65-F5344CB8AC3E}">
        <p14:creationId xmlns:p14="http://schemas.microsoft.com/office/powerpoint/2010/main" val="360066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Java and </a:t>
            </a:r>
            <a:r>
              <a:rPr lang="en-US" sz="4400" b="0" strike="noStrike" spc="-1" dirty="0" err="1">
                <a:solidFill>
                  <a:srgbClr val="000000"/>
                </a:solidFill>
                <a:latin typeface="Calibri Light"/>
              </a:rPr>
              <a:t>Git</a:t>
            </a:r>
            <a:r>
              <a:rPr lang="en-US" sz="4400" b="0" strike="noStrike" spc="-1" dirty="0">
                <a:solidFill>
                  <a:srgbClr val="000000"/>
                </a:solidFill>
                <a:latin typeface="Calibri Light"/>
              </a:rPr>
              <a:t> Environments</a:t>
            </a:r>
            <a:endParaRPr lang="en-US" sz="4400" b="0" strike="noStrike" spc="-1" dirty="0">
              <a:latin typeface="Arial"/>
            </a:endParaRPr>
          </a:p>
        </p:txBody>
      </p:sp>
      <p:sp>
        <p:nvSpPr>
          <p:cNvPr id="515" name="TextShape 2"/>
          <p:cNvSpPr txBox="1"/>
          <p:nvPr/>
        </p:nvSpPr>
        <p:spPr>
          <a:xfrm>
            <a:off x="838080" y="1825560"/>
            <a:ext cx="10679250" cy="4351320"/>
          </a:xfrm>
          <a:prstGeom prst="rect">
            <a:avLst/>
          </a:prstGeom>
          <a:noFill/>
          <a:ln w="12600">
            <a:noFill/>
          </a:ln>
        </p:spPr>
        <p:txBody>
          <a:bodyPr>
            <a:normAutofit fontScale="85000" lnSpcReduction="10000"/>
          </a:bodyPr>
          <a:lstStyle/>
          <a:p>
            <a:pPr marL="228600" indent="-228600">
              <a:lnSpc>
                <a:spcPct val="150000"/>
              </a:lnSpc>
              <a:spcBef>
                <a:spcPts val="1001"/>
              </a:spcBef>
              <a:buClr>
                <a:srgbClr val="000000"/>
              </a:buClr>
              <a:buFont typeface="Arial"/>
              <a:buChar char="•"/>
            </a:pPr>
            <a:r>
              <a:rPr lang="en-US" sz="2400" b="0" strike="noStrike" spc="-1" dirty="0">
                <a:solidFill>
                  <a:srgbClr val="000000"/>
                </a:solidFill>
                <a:latin typeface="Calibri"/>
              </a:rPr>
              <a:t>As part of Homework 0, you will install Eclipse (general-purpose IDE)</a:t>
            </a:r>
            <a:endParaRPr lang="en-US" sz="2400" b="0" strike="noStrike" spc="-1" dirty="0">
              <a:latin typeface="Arial"/>
            </a:endParaRPr>
          </a:p>
          <a:p>
            <a:pPr marL="685800" lvl="1" indent="-228600">
              <a:lnSpc>
                <a:spcPct val="150000"/>
              </a:lnSpc>
              <a:spcBef>
                <a:spcPts val="499"/>
              </a:spcBef>
              <a:buClr>
                <a:srgbClr val="000000"/>
              </a:buClr>
              <a:buFont typeface="Arial"/>
              <a:buChar char="•"/>
            </a:pPr>
            <a:r>
              <a:rPr lang="en-US" sz="2000" spc="-1" dirty="0">
                <a:solidFill>
                  <a:srgbClr val="000000"/>
                </a:solidFill>
                <a:latin typeface="Calibri"/>
                <a:hlinkClick r:id="rId3"/>
              </a:rPr>
              <a:t>https://www.cs.rpi.edu/academics/courses/spring21/csci2600/handout-files/files_25_01/eclipse_and_git.pdf</a:t>
            </a:r>
            <a:endParaRPr lang="en-US" sz="2000" b="0" strike="noStrike" spc="-1" dirty="0">
              <a:latin typeface="Arial"/>
            </a:endParaRPr>
          </a:p>
          <a:p>
            <a:pPr marL="228600" indent="-228600">
              <a:lnSpc>
                <a:spcPct val="150000"/>
              </a:lnSpc>
              <a:spcBef>
                <a:spcPts val="1001"/>
              </a:spcBef>
              <a:buClr>
                <a:srgbClr val="000000"/>
              </a:buClr>
              <a:buFont typeface="Arial"/>
              <a:buChar char="•"/>
            </a:pPr>
            <a:r>
              <a:rPr lang="en-US" sz="2400" b="0" strike="noStrike" spc="-1" dirty="0">
                <a:solidFill>
                  <a:srgbClr val="000000"/>
                </a:solidFill>
                <a:latin typeface="Calibri"/>
              </a:rPr>
              <a:t>Homework will be released and also turned in using Git on </a:t>
            </a:r>
            <a:r>
              <a:rPr lang="en-US" sz="2400" b="0" strike="noStrike" spc="-1" dirty="0" err="1">
                <a:solidFill>
                  <a:srgbClr val="000000"/>
                </a:solidFill>
                <a:latin typeface="Calibri"/>
              </a:rPr>
              <a:t>Submitty</a:t>
            </a:r>
            <a:endParaRPr lang="en-US" sz="2400" b="0" strike="noStrike" spc="-1" dirty="0">
              <a:latin typeface="Arial"/>
            </a:endParaRPr>
          </a:p>
          <a:p>
            <a:pPr marL="228600" lvl="1" indent="-228600">
              <a:lnSpc>
                <a:spcPct val="150000"/>
              </a:lnSpc>
              <a:spcBef>
                <a:spcPts val="1134"/>
              </a:spcBef>
              <a:buClr>
                <a:srgbClr val="000000"/>
              </a:buClr>
              <a:buFont typeface="Arial"/>
              <a:buChar char="•"/>
            </a:pPr>
            <a:r>
              <a:rPr lang="en-US" sz="2400" b="0" strike="noStrike" spc="-1" dirty="0">
                <a:solidFill>
                  <a:srgbClr val="000000"/>
                </a:solidFill>
                <a:latin typeface="Calibri"/>
              </a:rPr>
              <a:t>Git – Version Control System (VCS)</a:t>
            </a:r>
            <a:endParaRPr lang="en-US" sz="2400" b="0" strike="noStrike" spc="-1" dirty="0">
              <a:latin typeface="Arial"/>
            </a:endParaRPr>
          </a:p>
          <a:p>
            <a:pPr marL="228600" indent="-228600">
              <a:lnSpc>
                <a:spcPct val="150000"/>
              </a:lnSpc>
              <a:spcBef>
                <a:spcPts val="1001"/>
              </a:spcBef>
              <a:buClr>
                <a:srgbClr val="000000"/>
              </a:buClr>
              <a:buFont typeface="Arial"/>
              <a:buChar char="•"/>
            </a:pPr>
            <a:r>
              <a:rPr lang="en-US" sz="2400" b="0" strike="noStrike" spc="-1" dirty="0">
                <a:solidFill>
                  <a:srgbClr val="000000"/>
                </a:solidFill>
                <a:latin typeface="Calibri"/>
              </a:rPr>
              <a:t>To turn in your homework, </a:t>
            </a:r>
            <a:r>
              <a:rPr lang="en-US" sz="2400" b="0" strike="noStrike" spc="-1" dirty="0">
                <a:solidFill>
                  <a:srgbClr val="FF0000"/>
                </a:solidFill>
                <a:latin typeface="Calibri"/>
              </a:rPr>
              <a:t>commit</a:t>
            </a:r>
            <a:r>
              <a:rPr lang="en-US" sz="2400" b="0" strike="noStrike" spc="-1" dirty="0">
                <a:solidFill>
                  <a:srgbClr val="000000"/>
                </a:solidFill>
                <a:latin typeface="Calibri"/>
              </a:rPr>
              <a:t> into your repository, push the files to </a:t>
            </a:r>
            <a:r>
              <a:rPr lang="en-US" sz="2400" b="0" strike="noStrike" spc="-1" dirty="0" err="1">
                <a:solidFill>
                  <a:srgbClr val="000000"/>
                </a:solidFill>
                <a:latin typeface="Calibri"/>
              </a:rPr>
              <a:t>Submitty</a:t>
            </a:r>
            <a:r>
              <a:rPr lang="en-US" sz="2400" b="0" strike="noStrike" spc="-1" dirty="0">
                <a:solidFill>
                  <a:srgbClr val="000000"/>
                </a:solidFill>
                <a:latin typeface="Calibri"/>
              </a:rPr>
              <a:t>,</a:t>
            </a:r>
            <a:br>
              <a:rPr dirty="0"/>
            </a:br>
            <a:r>
              <a:rPr lang="en-US" sz="2400" b="0" strike="noStrike" spc="-1" dirty="0">
                <a:solidFill>
                  <a:srgbClr val="000000"/>
                </a:solidFill>
                <a:latin typeface="Calibri"/>
              </a:rPr>
              <a:t>then </a:t>
            </a:r>
            <a:r>
              <a:rPr lang="en-US" sz="2400" b="0" strike="noStrike" spc="-1" dirty="0">
                <a:solidFill>
                  <a:srgbClr val="FF0000"/>
                </a:solidFill>
                <a:latin typeface="Calibri"/>
              </a:rPr>
              <a:t>push</a:t>
            </a:r>
            <a:r>
              <a:rPr lang="en-US" sz="2400" b="0" strike="noStrike" spc="-1" dirty="0">
                <a:solidFill>
                  <a:srgbClr val="000000"/>
                </a:solidFill>
                <a:latin typeface="Calibri"/>
              </a:rPr>
              <a:t> the files to the Homework Submission Server</a:t>
            </a:r>
            <a:endParaRPr lang="en-US" sz="2400" b="0" strike="noStrike" spc="-1" dirty="0">
              <a:latin typeface="Arial"/>
            </a:endParaRPr>
          </a:p>
          <a:p>
            <a:pPr marL="228600" indent="-228600">
              <a:lnSpc>
                <a:spcPct val="150000"/>
              </a:lnSpc>
              <a:spcBef>
                <a:spcPts val="1001"/>
              </a:spcBef>
              <a:buClr>
                <a:srgbClr val="000000"/>
              </a:buClr>
              <a:buFont typeface="Arial"/>
              <a:buChar char="•"/>
            </a:pPr>
            <a:r>
              <a:rPr lang="en-US" sz="2400" b="0" strike="noStrike" spc="-1" dirty="0">
                <a:solidFill>
                  <a:srgbClr val="000000"/>
                </a:solidFill>
                <a:latin typeface="Calibri"/>
              </a:rPr>
              <a:t>Commit early and often</a:t>
            </a:r>
            <a:endParaRPr lang="en-US" sz="2400" b="0" strike="noStrike" spc="-1" dirty="0">
              <a:latin typeface="Arial"/>
            </a:endParaRPr>
          </a:p>
          <a:p>
            <a:pPr marL="228600" indent="-228600">
              <a:lnSpc>
                <a:spcPct val="150000"/>
              </a:lnSpc>
              <a:spcBef>
                <a:spcPts val="1001"/>
              </a:spcBef>
              <a:buClr>
                <a:srgbClr val="000000"/>
              </a:buClr>
              <a:buFont typeface="Arial"/>
              <a:buChar char="•"/>
            </a:pPr>
            <a:r>
              <a:rPr lang="en-US" sz="2400" b="0" strike="noStrike" spc="-1" dirty="0">
                <a:solidFill>
                  <a:srgbClr val="000000"/>
                </a:solidFill>
                <a:latin typeface="Calibri"/>
              </a:rPr>
              <a:t>More details on Git, JUnit, etc. to follow</a:t>
            </a:r>
            <a:endParaRPr lang="en-US" sz="2400" b="0" strike="noStrike" spc="-1" dirty="0">
              <a:latin typeface="Arial"/>
            </a:endParaRPr>
          </a:p>
        </p:txBody>
      </p:sp>
      <p:pic>
        <p:nvPicPr>
          <p:cNvPr id="516" name="Picture 5"/>
          <p:cNvPicPr/>
          <p:nvPr/>
        </p:nvPicPr>
        <p:blipFill>
          <a:blip r:embed="rId4"/>
          <a:stretch/>
        </p:blipFill>
        <p:spPr>
          <a:xfrm>
            <a:off x="9982080" y="42120"/>
            <a:ext cx="1971720" cy="1971720"/>
          </a:xfrm>
          <a:prstGeom prst="rect">
            <a:avLst/>
          </a:prstGeom>
          <a:ln w="1260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7"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Homework Assignments</a:t>
            </a:r>
            <a:endParaRPr lang="en-US" sz="4400" b="0" strike="noStrike" spc="-1" dirty="0">
              <a:latin typeface="Arial"/>
            </a:endParaRPr>
          </a:p>
        </p:txBody>
      </p:sp>
      <p:sp>
        <p:nvSpPr>
          <p:cNvPr id="518"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Homework assignments must be submitted (via </a:t>
            </a:r>
            <a:r>
              <a:rPr lang="en-US" sz="2800" b="0" strike="noStrike" spc="-1" dirty="0" err="1">
                <a:solidFill>
                  <a:srgbClr val="000000"/>
                </a:solidFill>
                <a:latin typeface="Calibri" panose="020F0502020204030204" pitchFamily="34" charset="0"/>
                <a:cs typeface="Calibri" panose="020F0502020204030204" pitchFamily="34" charset="0"/>
              </a:rPr>
              <a:t>Submitty</a:t>
            </a:r>
            <a:r>
              <a:rPr lang="en-US" sz="2800" b="0" strike="noStrike" spc="-1" dirty="0">
                <a:solidFill>
                  <a:srgbClr val="000000"/>
                </a:solidFill>
                <a:latin typeface="Calibri" panose="020F0502020204030204" pitchFamily="34" charset="0"/>
                <a:cs typeface="Calibri" panose="020F0502020204030204" pitchFamily="34" charset="0"/>
              </a:rPr>
              <a:t>) by </a:t>
            </a:r>
            <a:r>
              <a:rPr lang="en-US" sz="2800" b="0" strike="noStrike" spc="-1" dirty="0">
                <a:solidFill>
                  <a:srgbClr val="FF0000"/>
                </a:solidFill>
                <a:latin typeface="Calibri" panose="020F0502020204030204" pitchFamily="34" charset="0"/>
                <a:cs typeface="Calibri" panose="020F0502020204030204" pitchFamily="34" charset="0"/>
              </a:rPr>
              <a:t>11:59</a:t>
            </a:r>
            <a:r>
              <a:rPr lang="en-US" dirty="0">
                <a:latin typeface="Calibri" panose="020F0502020204030204" pitchFamily="34" charset="0"/>
                <a:cs typeface="Calibri" panose="020F0502020204030204" pitchFamily="34" charset="0"/>
              </a:rPr>
              <a:t> </a:t>
            </a:r>
            <a:r>
              <a:rPr lang="en-US" sz="2800" b="0" strike="noStrike" spc="-1" dirty="0">
                <a:solidFill>
                  <a:srgbClr val="FF0000"/>
                </a:solidFill>
                <a:latin typeface="Calibri" panose="020F0502020204030204" pitchFamily="34" charset="0"/>
                <a:cs typeface="Calibri" panose="020F0502020204030204" pitchFamily="34" charset="0"/>
              </a:rPr>
              <a:t>PM </a:t>
            </a:r>
            <a:r>
              <a:rPr lang="en-US" sz="2800" b="0" strike="noStrike" spc="-1" dirty="0">
                <a:solidFill>
                  <a:srgbClr val="000000"/>
                </a:solidFill>
                <a:latin typeface="Calibri" panose="020F0502020204030204" pitchFamily="34" charset="0"/>
                <a:cs typeface="Calibri" panose="020F0502020204030204" pitchFamily="34" charset="0"/>
              </a:rPr>
              <a:t>on the given due date</a:t>
            </a:r>
            <a:endParaRPr lang="en-US" sz="2800" b="0" strike="noStrike" spc="-1" dirty="0">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The </a:t>
            </a:r>
            <a:r>
              <a:rPr lang="en-US" sz="2800" b="0" strike="noStrike" spc="-1" dirty="0" err="1">
                <a:solidFill>
                  <a:srgbClr val="000000"/>
                </a:solidFill>
                <a:latin typeface="Calibri" panose="020F0502020204030204" pitchFamily="34" charset="0"/>
                <a:cs typeface="Calibri" panose="020F0502020204030204" pitchFamily="34" charset="0"/>
              </a:rPr>
              <a:t>Submitty</a:t>
            </a:r>
            <a:r>
              <a:rPr lang="en-US" sz="2800" b="0" strike="noStrike" spc="-1" dirty="0">
                <a:solidFill>
                  <a:srgbClr val="000000"/>
                </a:solidFill>
                <a:latin typeface="Calibri" panose="020F0502020204030204" pitchFamily="34" charset="0"/>
                <a:cs typeface="Calibri" panose="020F0502020204030204" pitchFamily="34" charset="0"/>
              </a:rPr>
              <a:t> URL is </a:t>
            </a:r>
            <a:r>
              <a:rPr lang="en-US" sz="2400" b="0" strike="noStrike" spc="-1" dirty="0">
                <a:solidFill>
                  <a:srgbClr val="000000"/>
                </a:solidFill>
                <a:latin typeface="Calibri" panose="020F0502020204030204" pitchFamily="34" charset="0"/>
                <a:cs typeface="Calibri" panose="020F0502020204030204" pitchFamily="34" charset="0"/>
                <a:hlinkClick r:id="rId2"/>
              </a:rPr>
              <a:t>https://submitty.cs.rpi.edu/home</a:t>
            </a:r>
            <a:endParaRPr lang="en-US" sz="2400" b="0" strike="noStrike" spc="-1" dirty="0">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You have </a:t>
            </a:r>
            <a:r>
              <a:rPr lang="en-US" sz="2800" b="0" strike="noStrike" spc="-1" dirty="0">
                <a:solidFill>
                  <a:srgbClr val="FF0000"/>
                </a:solidFill>
                <a:latin typeface="Calibri" panose="020F0502020204030204" pitchFamily="34" charset="0"/>
                <a:cs typeface="Calibri" panose="020F0502020204030204" pitchFamily="34" charset="0"/>
              </a:rPr>
              <a:t>seven late days (7)</a:t>
            </a:r>
            <a:r>
              <a:rPr lang="en-US" sz="2800" b="0" strike="noStrike" spc="-1" dirty="0">
                <a:solidFill>
                  <a:srgbClr val="000000"/>
                </a:solidFill>
                <a:latin typeface="Calibri" panose="020F0502020204030204" pitchFamily="34" charset="0"/>
                <a:cs typeface="Calibri" panose="020F0502020204030204" pitchFamily="34" charset="0"/>
              </a:rPr>
              <a:t> for the entire semester (use them wisely)</a:t>
            </a:r>
            <a:endParaRPr lang="en-US" sz="2800" b="0" strike="noStrike" spc="-1" dirty="0">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800" spc="-1" dirty="0">
                <a:solidFill>
                  <a:srgbClr val="000000"/>
                </a:solidFill>
                <a:latin typeface="Calibri" panose="020F0502020204030204" pitchFamily="34" charset="0"/>
                <a:cs typeface="Calibri" panose="020F0502020204030204" pitchFamily="34" charset="0"/>
              </a:rPr>
              <a:t>Y</a:t>
            </a:r>
            <a:r>
              <a:rPr lang="en-US" sz="2800" b="0" strike="noStrike" spc="-1" dirty="0">
                <a:solidFill>
                  <a:srgbClr val="000000"/>
                </a:solidFill>
                <a:latin typeface="Calibri" panose="020F0502020204030204" pitchFamily="34" charset="0"/>
                <a:cs typeface="Calibri" panose="020F0502020204030204" pitchFamily="34" charset="0"/>
              </a:rPr>
              <a:t>ou have a </a:t>
            </a:r>
            <a:r>
              <a:rPr lang="en-US" sz="2800" b="0" strike="noStrike" spc="-1" dirty="0">
                <a:solidFill>
                  <a:srgbClr val="FF0000"/>
                </a:solidFill>
                <a:latin typeface="Calibri" panose="020F0502020204030204" pitchFamily="34" charset="0"/>
                <a:cs typeface="Calibri" panose="020F0502020204030204" pitchFamily="34" charset="0"/>
              </a:rPr>
              <a:t>maximum of two late days per assignment</a:t>
            </a:r>
            <a:r>
              <a:rPr lang="en-US" sz="2800" b="0" strike="noStrike" spc="-1" dirty="0">
                <a:solidFill>
                  <a:srgbClr val="000000"/>
                </a:solidFill>
                <a:latin typeface="Calibri" panose="020F0502020204030204" pitchFamily="34" charset="0"/>
                <a:cs typeface="Calibri" panose="020F0502020204030204" pitchFamily="34" charset="0"/>
              </a:rPr>
              <a:t> </a:t>
            </a:r>
            <a:r>
              <a:rPr lang="en-US" sz="1800" b="0" strike="noStrike" spc="-1" dirty="0">
                <a:solidFill>
                  <a:srgbClr val="000000"/>
                </a:solidFill>
                <a:latin typeface="Calibri" panose="020F0502020204030204" pitchFamily="34" charset="0"/>
                <a:cs typeface="Calibri" panose="020F0502020204030204" pitchFamily="34" charset="0"/>
              </a:rPr>
              <a:t> </a:t>
            </a:r>
            <a:endParaRPr lang="en-US" sz="1800" b="0" strike="noStrike" spc="-1" dirty="0">
              <a:latin typeface="Calibri" panose="020F0502020204030204" pitchFamily="34" charset="0"/>
              <a:cs typeface="Calibri" panose="020F0502020204030204" pitchFamily="34" charset="0"/>
            </a:endParaRPr>
          </a:p>
          <a:p>
            <a:pPr marL="228600" indent="-228600">
              <a:lnSpc>
                <a:spcPct val="90000"/>
              </a:lnSpc>
              <a:spcBef>
                <a:spcPts val="1001"/>
              </a:spcBef>
              <a:buClr>
                <a:srgbClr val="000000"/>
              </a:buClr>
              <a:buFont typeface="Arial"/>
              <a:buChar char="•"/>
            </a:pPr>
            <a:r>
              <a:rPr lang="en-US" sz="2800" b="0" strike="noStrike" spc="-1" dirty="0">
                <a:solidFill>
                  <a:srgbClr val="000000"/>
                </a:solidFill>
                <a:latin typeface="Calibri" panose="020F0502020204030204" pitchFamily="34" charset="0"/>
                <a:cs typeface="Calibri" panose="020F0502020204030204" pitchFamily="34" charset="0"/>
              </a:rPr>
              <a:t>Requests for extensions beyond the two late days due to illness or other extenuating circumstances must be backed by a note from the Student Success Office or other school authority</a:t>
            </a:r>
            <a:endParaRPr lang="en-US" sz="2800" b="0" strike="noStrike" spc="-1" dirty="0">
              <a:latin typeface="Calibri" panose="020F0502020204030204" pitchFamily="34" charset="0"/>
              <a:cs typeface="Calibri" panose="020F0502020204030204" pitchFamily="34" charset="0"/>
            </a:endParaRPr>
          </a:p>
        </p:txBody>
      </p:sp>
      <p:pic>
        <p:nvPicPr>
          <p:cNvPr id="519" name="Picture 6"/>
          <p:cNvPicPr/>
          <p:nvPr/>
        </p:nvPicPr>
        <p:blipFill>
          <a:blip r:embed="rId3"/>
          <a:stretch/>
        </p:blipFill>
        <p:spPr>
          <a:xfrm>
            <a:off x="10290240" y="230040"/>
            <a:ext cx="1465200" cy="1343520"/>
          </a:xfrm>
          <a:prstGeom prst="rect">
            <a:avLst/>
          </a:prstGeom>
          <a:ln w="12600">
            <a:noFill/>
          </a:ln>
        </p:spPr>
      </p:pic>
      <p:sp>
        <p:nvSpPr>
          <p:cNvPr id="3" name="Rectangle 2">
            <a:extLst>
              <a:ext uri="{FF2B5EF4-FFF2-40B4-BE49-F238E27FC236}">
                <a16:creationId xmlns:a16="http://schemas.microsoft.com/office/drawing/2014/main" id="{93F2992F-D07F-44BC-AF89-8F2E5D2A813C}"/>
              </a:ext>
            </a:extLst>
          </p:cNvPr>
          <p:cNvSpPr/>
          <p:nvPr/>
        </p:nvSpPr>
        <p:spPr>
          <a:xfrm>
            <a:off x="5977217" y="3244334"/>
            <a:ext cx="23756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
        <p:nvSpPr>
          <p:cNvPr id="5" name="Rectangle 4">
            <a:extLst>
              <a:ext uri="{FF2B5EF4-FFF2-40B4-BE49-F238E27FC236}">
                <a16:creationId xmlns:a16="http://schemas.microsoft.com/office/drawing/2014/main" id="{BB6CFDFE-B5FA-4771-A12C-5848970962A0}"/>
              </a:ext>
            </a:extLst>
          </p:cNvPr>
          <p:cNvSpPr/>
          <p:nvPr/>
        </p:nvSpPr>
        <p:spPr>
          <a:xfrm>
            <a:off x="5977217" y="3244334"/>
            <a:ext cx="23756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0"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dirty="0">
                <a:solidFill>
                  <a:srgbClr val="000000"/>
                </a:solidFill>
                <a:latin typeface="Calibri Light"/>
              </a:rPr>
              <a:t>Remember This! </a:t>
            </a:r>
            <a:endParaRPr lang="en-US" sz="4400" b="0" strike="noStrike" spc="-1" dirty="0">
              <a:latin typeface="Arial"/>
            </a:endParaRPr>
          </a:p>
        </p:txBody>
      </p:sp>
      <p:sp>
        <p:nvSpPr>
          <p:cNvPr id="523" name="TextShape 3"/>
          <p:cNvSpPr txBox="1"/>
          <p:nvPr/>
        </p:nvSpPr>
        <p:spPr>
          <a:xfrm>
            <a:off x="457199" y="6134100"/>
            <a:ext cx="6548719" cy="346320"/>
          </a:xfrm>
          <a:prstGeom prst="rect">
            <a:avLst/>
          </a:prstGeom>
          <a:noFill/>
          <a:ln>
            <a:noFill/>
          </a:ln>
        </p:spPr>
        <p:txBody>
          <a:bodyPr lIns="90000" tIns="45000" rIns="90000" bIns="45000"/>
          <a:lstStyle/>
          <a:p>
            <a:r>
              <a:rPr lang="en-US" sz="2000" b="1" strike="noStrike" spc="-1" dirty="0">
                <a:latin typeface="Calibri" panose="020F0502020204030204" pitchFamily="34" charset="0"/>
                <a:cs typeface="Calibri" panose="020F0502020204030204" pitchFamily="34" charset="0"/>
              </a:rPr>
              <a:t>Just committing and pushing your repo is not enough.</a:t>
            </a:r>
          </a:p>
        </p:txBody>
      </p:sp>
      <p:sp>
        <p:nvSpPr>
          <p:cNvPr id="2" name="Rounded Rectangular Callout 1"/>
          <p:cNvSpPr/>
          <p:nvPr/>
        </p:nvSpPr>
        <p:spPr>
          <a:xfrm>
            <a:off x="8557315" y="4656786"/>
            <a:ext cx="2260600" cy="1257300"/>
          </a:xfrm>
          <a:prstGeom prst="wedgeRoundRectCallout">
            <a:avLst>
              <a:gd name="adj1" fmla="val -41619"/>
              <a:gd name="adj2" fmla="val -981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latin typeface="Calibri" panose="020F0502020204030204" pitchFamily="34" charset="0"/>
                <a:cs typeface="Calibri" panose="020F0502020204030204" pitchFamily="34" charset="0"/>
              </a:rPr>
              <a:t>You must click this button for your homework to be graded</a:t>
            </a:r>
            <a:r>
              <a:rPr lang="en-US"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495A738E-E00E-4E1F-AF47-7095B8A52F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 y="1364787"/>
            <a:ext cx="12192000" cy="2582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4" name="TextShape 1"/>
          <p:cNvSpPr txBox="1"/>
          <p:nvPr/>
        </p:nvSpPr>
        <p:spPr>
          <a:xfrm>
            <a:off x="838080" y="365040"/>
            <a:ext cx="10515600" cy="1325520"/>
          </a:xfrm>
          <a:prstGeom prst="rect">
            <a:avLst/>
          </a:prstGeom>
          <a:noFill/>
          <a:ln w="12600">
            <a:noFill/>
          </a:ln>
        </p:spPr>
        <p:txBody>
          <a:bodyPr anchor="ctr">
            <a:normAutofit/>
          </a:bodyPr>
          <a:lstStyle/>
          <a:p>
            <a:pPr>
              <a:lnSpc>
                <a:spcPct val="90000"/>
              </a:lnSpc>
            </a:pPr>
            <a:r>
              <a:rPr lang="en-US" sz="4400" b="0" strike="noStrike" spc="-1">
                <a:solidFill>
                  <a:srgbClr val="000000"/>
                </a:solidFill>
                <a:latin typeface="Calibri Light"/>
              </a:rPr>
              <a:t>What This Course is About</a:t>
            </a:r>
            <a:endParaRPr lang="en-US" sz="4400" b="0" strike="noStrike" spc="-1">
              <a:latin typeface="Arial"/>
            </a:endParaRPr>
          </a:p>
        </p:txBody>
      </p:sp>
      <p:sp>
        <p:nvSpPr>
          <p:cNvPr id="525" name="TextShape 2"/>
          <p:cNvSpPr txBox="1"/>
          <p:nvPr/>
        </p:nvSpPr>
        <p:spPr>
          <a:xfrm>
            <a:off x="838080" y="1825560"/>
            <a:ext cx="10515600" cy="4351320"/>
          </a:xfrm>
          <a:prstGeom prst="rect">
            <a:avLst/>
          </a:prstGeom>
          <a:noFill/>
          <a:ln w="12600">
            <a:noFill/>
          </a:ln>
        </p:spPr>
        <p:txBody>
          <a:bodyPr>
            <a:normAutofit/>
          </a:bodyPr>
          <a:lstStyle/>
          <a:p>
            <a:pPr marL="228600" indent="-228600">
              <a:lnSpc>
                <a:spcPct val="80000"/>
              </a:lnSpc>
              <a:spcBef>
                <a:spcPts val="1001"/>
              </a:spcBef>
              <a:buClr>
                <a:srgbClr val="000000"/>
              </a:buClr>
              <a:buFont typeface="Arial"/>
              <a:buChar char="•"/>
            </a:pPr>
            <a:r>
              <a:rPr lang="en-US" sz="2600" b="0" strike="noStrike" spc="-1" dirty="0">
                <a:solidFill>
                  <a:srgbClr val="FF0000"/>
                </a:solidFill>
                <a:latin typeface="Calibri"/>
              </a:rPr>
              <a:t>Writing</a:t>
            </a:r>
            <a:r>
              <a:rPr lang="en-US" sz="2600" b="0" strike="noStrike" spc="-1" dirty="0">
                <a:solidFill>
                  <a:srgbClr val="000000"/>
                </a:solidFill>
                <a:latin typeface="Calibri"/>
              </a:rPr>
              <a:t> </a:t>
            </a:r>
            <a:r>
              <a:rPr lang="en-US" sz="2600" b="1" strike="noStrike" spc="-1" dirty="0">
                <a:solidFill>
                  <a:srgbClr val="FF0000"/>
                </a:solidFill>
                <a:latin typeface="Calibri"/>
              </a:rPr>
              <a:t>correct code</a:t>
            </a:r>
            <a:endParaRPr lang="en-US" sz="2600" b="0" strike="noStrike" spc="-1" dirty="0">
              <a:latin typeface="Arial"/>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Error-free code</a:t>
            </a:r>
            <a:endParaRPr lang="en-US" sz="2200" b="0" strike="noStrike" spc="-1" dirty="0">
              <a:latin typeface="Arial"/>
            </a:endParaRPr>
          </a:p>
          <a:p>
            <a:pPr marL="685800" lvl="1" indent="-228600">
              <a:lnSpc>
                <a:spcPct val="80000"/>
              </a:lnSpc>
              <a:spcBef>
                <a:spcPts val="499"/>
              </a:spcBef>
              <a:buClr>
                <a:srgbClr val="000000"/>
              </a:buClr>
              <a:buFont typeface="Arial"/>
              <a:buChar char="•"/>
            </a:pPr>
            <a:r>
              <a:rPr lang="en-US" sz="2200" b="0" strike="noStrike" spc="-1" dirty="0">
                <a:solidFill>
                  <a:srgbClr val="000000"/>
                </a:solidFill>
                <a:latin typeface="Calibri"/>
              </a:rPr>
              <a:t>Does what the programmer intended</a:t>
            </a:r>
            <a:endParaRPr lang="en-US" sz="2200" b="0" strike="noStrike" spc="-1" dirty="0">
              <a:latin typeface="Arial"/>
            </a:endParaRPr>
          </a:p>
          <a:p>
            <a:pPr marL="228600" indent="-228600">
              <a:lnSpc>
                <a:spcPct val="80000"/>
              </a:lnSpc>
              <a:spcBef>
                <a:spcPts val="1001"/>
              </a:spcBef>
              <a:buClr>
                <a:srgbClr val="000000"/>
              </a:buClr>
              <a:buFont typeface="Arial"/>
              <a:buChar char="•"/>
            </a:pPr>
            <a:r>
              <a:rPr lang="en-US" sz="2600" b="0" strike="noStrike" spc="-1" dirty="0">
                <a:solidFill>
                  <a:srgbClr val="000000"/>
                </a:solidFill>
                <a:latin typeface="Calibri"/>
              </a:rPr>
              <a:t>How can we describe what we intend?</a:t>
            </a:r>
            <a:endParaRPr lang="en-US" sz="2600" b="0" strike="noStrike" spc="-1" dirty="0">
              <a:latin typeface="Arial"/>
            </a:endParaRPr>
          </a:p>
          <a:p>
            <a:pPr marL="228600" indent="-228600">
              <a:lnSpc>
                <a:spcPct val="80000"/>
              </a:lnSpc>
              <a:spcBef>
                <a:spcPts val="1001"/>
              </a:spcBef>
              <a:buClr>
                <a:srgbClr val="000000"/>
              </a:buClr>
              <a:buFont typeface="Arial"/>
              <a:buChar char="•"/>
            </a:pPr>
            <a:r>
              <a:rPr lang="en-US" sz="2600" b="0" strike="noStrike" spc="-1" dirty="0">
                <a:solidFill>
                  <a:srgbClr val="000000"/>
                </a:solidFill>
                <a:latin typeface="Calibri"/>
              </a:rPr>
              <a:t>How can we guarantee the code matches our descriptions?</a:t>
            </a:r>
            <a:endParaRPr lang="en-US" sz="2600" spc="-1" dirty="0">
              <a:solidFill>
                <a:srgbClr val="000000"/>
              </a:solidFill>
              <a:latin typeface="Calibri"/>
            </a:endParaRPr>
          </a:p>
          <a:p>
            <a:pPr marL="228600" indent="-228600">
              <a:lnSpc>
                <a:spcPct val="80000"/>
              </a:lnSpc>
              <a:spcBef>
                <a:spcPts val="1001"/>
              </a:spcBef>
              <a:buClr>
                <a:srgbClr val="000000"/>
              </a:buClr>
              <a:buFont typeface="Arial"/>
              <a:buChar char="•"/>
            </a:pPr>
            <a:r>
              <a:rPr lang="en-US" sz="2600" b="0" strike="noStrike" spc="-1" dirty="0">
                <a:solidFill>
                  <a:srgbClr val="000000"/>
                </a:solidFill>
                <a:latin typeface="Calibri"/>
              </a:rPr>
              <a:t>How can we make our </a:t>
            </a:r>
            <a:r>
              <a:rPr lang="en-US" sz="2600" spc="-1" dirty="0">
                <a:solidFill>
                  <a:srgbClr val="000000"/>
                </a:solidFill>
                <a:latin typeface="Calibri"/>
              </a:rPr>
              <a:t>code </a:t>
            </a:r>
            <a:r>
              <a:rPr lang="en-US" sz="2600" spc="-1" dirty="0">
                <a:solidFill>
                  <a:srgbClr val="FF0000"/>
                </a:solidFill>
                <a:latin typeface="Calibri"/>
              </a:rPr>
              <a:t>maintainable</a:t>
            </a:r>
          </a:p>
          <a:p>
            <a:pPr marL="685800" lvl="1" indent="-228600">
              <a:lnSpc>
                <a:spcPct val="80000"/>
              </a:lnSpc>
              <a:spcBef>
                <a:spcPts val="1001"/>
              </a:spcBef>
              <a:buClr>
                <a:srgbClr val="000000"/>
              </a:buClr>
              <a:buFont typeface="Arial"/>
              <a:buChar char="•"/>
            </a:pPr>
            <a:endParaRPr lang="en-US" sz="2600" spc="-1" dirty="0">
              <a:solidFill>
                <a:srgbClr val="FF0000"/>
              </a:solidFill>
              <a:latin typeface="Calibri"/>
            </a:endParaRPr>
          </a:p>
          <a:p>
            <a:pPr marL="228600" indent="-228600">
              <a:lnSpc>
                <a:spcPct val="80000"/>
              </a:lnSpc>
              <a:spcBef>
                <a:spcPts val="1001"/>
              </a:spcBef>
              <a:buClr>
                <a:srgbClr val="000000"/>
              </a:buClr>
              <a:buFont typeface="Arial"/>
              <a:buChar char="•"/>
            </a:pPr>
            <a:r>
              <a:rPr lang="en-US" sz="2600" spc="-1" dirty="0">
                <a:latin typeface="Calibri"/>
              </a:rPr>
              <a:t>Reasoning about Code</a:t>
            </a:r>
          </a:p>
          <a:p>
            <a:pPr marL="228600" indent="-228600">
              <a:lnSpc>
                <a:spcPct val="80000"/>
              </a:lnSpc>
              <a:spcBef>
                <a:spcPts val="1001"/>
              </a:spcBef>
              <a:buClr>
                <a:srgbClr val="000000"/>
              </a:buClr>
              <a:buFont typeface="Arial"/>
              <a:buChar char="•"/>
            </a:pPr>
            <a:r>
              <a:rPr lang="en-US" sz="2600" spc="-1" dirty="0">
                <a:latin typeface="Calibri"/>
              </a:rPr>
              <a:t>Object-Oriented Programming: Inheritance and Polymorphism</a:t>
            </a:r>
          </a:p>
          <a:p>
            <a:pPr marL="228600" indent="-228600">
              <a:lnSpc>
                <a:spcPct val="80000"/>
              </a:lnSpc>
              <a:spcBef>
                <a:spcPts val="1001"/>
              </a:spcBef>
              <a:buClr>
                <a:srgbClr val="000000"/>
              </a:buClr>
              <a:buFont typeface="Arial"/>
              <a:buChar char="•"/>
            </a:pPr>
            <a:r>
              <a:rPr lang="en-US" sz="2600" spc="-1" dirty="0">
                <a:latin typeface="Calibri"/>
              </a:rPr>
              <a:t>Design Patterns</a:t>
            </a:r>
          </a:p>
          <a:p>
            <a:pPr marL="685800" lvl="1" indent="-228600">
              <a:lnSpc>
                <a:spcPct val="80000"/>
              </a:lnSpc>
              <a:spcBef>
                <a:spcPts val="1001"/>
              </a:spcBef>
              <a:buClr>
                <a:srgbClr val="000000"/>
              </a:buClr>
              <a:buFont typeface="Arial"/>
              <a:buChar char="•"/>
            </a:pPr>
            <a:endParaRPr lang="en-US" sz="2600" b="0" strike="noStrike" spc="-1" dirty="0">
              <a:solidFill>
                <a:srgbClr val="000000"/>
              </a:solidFill>
              <a:latin typeface="Calibri"/>
            </a:endParaRPr>
          </a:p>
        </p:txBody>
      </p:sp>
      <p:pic>
        <p:nvPicPr>
          <p:cNvPr id="526" name="Picture 525"/>
          <p:cNvPicPr/>
          <p:nvPr/>
        </p:nvPicPr>
        <p:blipFill>
          <a:blip r:embed="rId3"/>
          <a:stretch/>
        </p:blipFill>
        <p:spPr>
          <a:xfrm>
            <a:off x="8778240" y="288000"/>
            <a:ext cx="3227040" cy="18151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2499</TotalTime>
  <Words>3427</Words>
  <Application>Microsoft Macintosh PowerPoint</Application>
  <PresentationFormat>Widescreen</PresentationFormat>
  <Paragraphs>379</Paragraphs>
  <Slides>35</Slides>
  <Notes>18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35</vt:i4>
      </vt:variant>
    </vt:vector>
  </HeadingPairs>
  <TitlesOfParts>
    <vt:vector size="48" baseType="lpstr">
      <vt:lpstr>Arial</vt:lpstr>
      <vt:lpstr>Calibri</vt:lpstr>
      <vt:lpstr>Calibri Light</vt:lpstr>
      <vt:lpstr>Courier</vt:lpstr>
      <vt:lpstr>Old English Text MT</vt:lpstr>
      <vt:lpstr>Symbol</vt:lpstr>
      <vt:lpstr>Times New Roman</vt:lpstr>
      <vt:lpstr>Wingdings</vt:lpstr>
      <vt:lpstr>Office Theme</vt:lpstr>
      <vt:lpstr>Office Theme</vt:lpstr>
      <vt:lpstr>Office Theme</vt:lpstr>
      <vt:lpstr>1_Office Theme</vt:lpstr>
      <vt:lpstr>2_Office Theme</vt:lpstr>
      <vt:lpstr>PowerPoint Presentation</vt:lpstr>
      <vt:lpstr>PowerPoint Presentation</vt:lpstr>
      <vt:lpstr>PowerPoint Presentation</vt:lpstr>
      <vt:lpstr>PowerPoint Presentation</vt:lpstr>
      <vt:lpstr>How to ask for help</vt:lpstr>
      <vt:lpstr>PowerPoint Presentation</vt:lpstr>
      <vt:lpstr>PowerPoint Presentation</vt:lpstr>
      <vt:lpstr>PowerPoint Presentation</vt:lpstr>
      <vt:lpstr>PowerPoint Presentation</vt:lpstr>
      <vt:lpstr>Why is software so hard?</vt:lpstr>
      <vt:lpstr>Why is software so hard?</vt:lpstr>
      <vt:lpstr>Causes of Complexity</vt:lpstr>
      <vt:lpstr>Goal – Manage Complexity</vt:lpstr>
      <vt:lpstr>How Do We Manage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 Oriented Programming (OOP)</vt:lpstr>
      <vt:lpstr>Object Oriented Programming</vt:lpstr>
      <vt:lpstr>It's not the only way to think about software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2600 Principles of Software</dc:title>
  <dc:subject/>
  <dc:creator>Crimson</dc:creator>
  <dc:description/>
  <cp:lastModifiedBy>Varela, Carlos A</cp:lastModifiedBy>
  <cp:revision>307</cp:revision>
  <cp:lastPrinted>2021-01-23T22:42:03Z</cp:lastPrinted>
  <dcterms:created xsi:type="dcterms:W3CDTF">2016-01-25T02:18:59Z</dcterms:created>
  <dcterms:modified xsi:type="dcterms:W3CDTF">2021-01-25T19:24:15Z</dcterms:modified>
  <dc:language>en-US</dc:language>
</cp:coreProperties>
</file>