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26" r:id="rId3"/>
    <p:sldMasterId id="2147483738" r:id="rId4"/>
    <p:sldMasterId id="2147483750" r:id="rId5"/>
    <p:sldMasterId id="2147483762" r:id="rId6"/>
  </p:sldMasterIdLst>
  <p:notesMasterIdLst>
    <p:notesMasterId r:id="rId67"/>
  </p:notesMasterIdLst>
  <p:sldIdLst>
    <p:sldId id="326" r:id="rId7"/>
    <p:sldId id="267" r:id="rId8"/>
    <p:sldId id="268" r:id="rId9"/>
    <p:sldId id="327" r:id="rId10"/>
    <p:sldId id="269" r:id="rId11"/>
    <p:sldId id="270" r:id="rId12"/>
    <p:sldId id="271" r:id="rId13"/>
    <p:sldId id="323" r:id="rId14"/>
    <p:sldId id="272" r:id="rId15"/>
    <p:sldId id="273" r:id="rId16"/>
    <p:sldId id="274" r:id="rId17"/>
    <p:sldId id="275" r:id="rId18"/>
    <p:sldId id="276" r:id="rId19"/>
    <p:sldId id="278" r:id="rId20"/>
    <p:sldId id="328" r:id="rId21"/>
    <p:sldId id="277" r:id="rId22"/>
    <p:sldId id="315" r:id="rId23"/>
    <p:sldId id="322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29" r:id="rId34"/>
    <p:sldId id="330" r:id="rId35"/>
    <p:sldId id="290" r:id="rId36"/>
    <p:sldId id="316" r:id="rId37"/>
    <p:sldId id="289" r:id="rId38"/>
    <p:sldId id="324" r:id="rId39"/>
    <p:sldId id="317" r:id="rId40"/>
    <p:sldId id="291" r:id="rId41"/>
    <p:sldId id="325" r:id="rId42"/>
    <p:sldId id="292" r:id="rId43"/>
    <p:sldId id="293" r:id="rId44"/>
    <p:sldId id="295" r:id="rId45"/>
    <p:sldId id="296" r:id="rId46"/>
    <p:sldId id="297" r:id="rId47"/>
    <p:sldId id="298" r:id="rId48"/>
    <p:sldId id="299" r:id="rId49"/>
    <p:sldId id="319" r:id="rId50"/>
    <p:sldId id="320" r:id="rId51"/>
    <p:sldId id="300" r:id="rId52"/>
    <p:sldId id="301" r:id="rId53"/>
    <p:sldId id="294" r:id="rId54"/>
    <p:sldId id="302" r:id="rId55"/>
    <p:sldId id="303" r:id="rId56"/>
    <p:sldId id="304" r:id="rId57"/>
    <p:sldId id="318" r:id="rId58"/>
    <p:sldId id="305" r:id="rId59"/>
    <p:sldId id="306" r:id="rId60"/>
    <p:sldId id="307" r:id="rId61"/>
    <p:sldId id="308" r:id="rId62"/>
    <p:sldId id="310" r:id="rId63"/>
    <p:sldId id="311" r:id="rId64"/>
    <p:sldId id="312" r:id="rId65"/>
    <p:sldId id="313" r:id="rId66"/>
  </p:sldIdLst>
  <p:sldSz cx="9144000" cy="6858000" type="screen4x3"/>
  <p:notesSz cx="7034213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7891" autoAdjust="0"/>
  </p:normalViewPr>
  <p:slideViewPr>
    <p:cSldViewPr snapToGrid="0">
      <p:cViewPr varScale="1">
        <p:scale>
          <a:sx n="85" d="100"/>
          <a:sy n="85" d="100"/>
        </p:scale>
        <p:origin x="29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300" b="0" strike="noStrike" spc="-1">
                <a:solidFill>
                  <a:srgbClr val="000000"/>
                </a:solidFill>
                <a:latin typeface="Tahoma"/>
              </a:rPr>
              <a:t>Click to move the slide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0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1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1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FD7E51A-3E7B-475E-AAB5-A62571AB876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3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E8F3FB58-EDD4-434F-ACD0-892F96DF31F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False – not same object</a:t>
            </a:r>
          </a:p>
        </p:txBody>
      </p:sp>
      <p:sp>
        <p:nvSpPr>
          <p:cNvPr id="56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C17CA01F-4234-4595-89C7-65380D7E553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Courier New"/>
              </a:rPr>
              <a:t>See Duration1.java</a:t>
            </a:r>
          </a:p>
          <a:p>
            <a:endParaRPr lang="en-US" sz="2000" b="0" strike="noStrike" spc="-1" dirty="0">
              <a:latin typeface="Courier New"/>
            </a:endParaRPr>
          </a:p>
          <a:p>
            <a:r>
              <a:rPr lang="en-US" sz="2000" b="0" strike="noStrike" spc="-1" dirty="0">
                <a:latin typeface="Courier New"/>
              </a:rPr>
              <a:t>Yields true.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It is reflexive, symmetric and transitive, yes.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Problem: we overloaded equals(), instead of overriding it. 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However, consider: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Object d1 = new Duration(10,5);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Object d2 = new Duration(10,5);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 err="1">
                <a:latin typeface="Courier New"/>
              </a:rPr>
              <a:t>System.out.println</a:t>
            </a:r>
            <a:r>
              <a:rPr lang="en-US" sz="2000" b="0" strike="noStrike" spc="-1" dirty="0">
                <a:latin typeface="Courier New"/>
              </a:rPr>
              <a:t>(d1.equals(d2)); </a:t>
            </a:r>
            <a:r>
              <a:rPr lang="en-US" sz="2000" b="0" strike="noStrike" spc="-1" dirty="0">
                <a:latin typeface="Arial"/>
              </a:rPr>
              <a:t>Yields FALSE! 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We’ll see why soon.</a:t>
            </a: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56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FEE42F23-92CF-4180-9A11-BB504DDA49E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See Duration1.java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Yields false! equals(Duration) </a:t>
            </a:r>
            <a:r>
              <a:rPr lang="en-US" sz="2000" b="1" strike="noStrike" spc="-1" dirty="0">
                <a:latin typeface="Arial"/>
              </a:rPr>
              <a:t>overloads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Object.equals</a:t>
            </a:r>
            <a:r>
              <a:rPr lang="en-US" sz="2000" b="0" strike="noStrike" spc="-1" dirty="0">
                <a:latin typeface="Arial"/>
              </a:rPr>
              <a:t>. So now Duration has 2 </a:t>
            </a:r>
            <a:r>
              <a:rPr lang="en-US" sz="2000" b="1" strike="noStrike" spc="-1" dirty="0">
                <a:latin typeface="Arial"/>
              </a:rPr>
              <a:t>equals</a:t>
            </a:r>
            <a:r>
              <a:rPr lang="en-US" sz="2000" b="0" strike="noStrike" spc="-1" dirty="0">
                <a:latin typeface="Arial"/>
              </a:rPr>
              <a:t> method families.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Because d1 and d2 are of declared (compile-time) type Object, the call d1.equals(d2) resolves to equals(Object) at compile time. At runtime, it calls </a:t>
            </a:r>
            <a:r>
              <a:rPr lang="en-US" sz="2000" b="0" strike="noStrike" spc="-1" dirty="0" err="1">
                <a:latin typeface="Arial"/>
              </a:rPr>
              <a:t>Object.equals</a:t>
            </a:r>
            <a:r>
              <a:rPr lang="en-US" sz="2000" b="0" strike="noStrike" spc="-1" dirty="0">
                <a:latin typeface="Arial"/>
              </a:rPr>
              <a:t>(Object).</a:t>
            </a: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572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57A751C4-257A-4F90-B84A-2D20FE331BD9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6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742C43DD-111D-4DB0-869B-88EED76F067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Courier New"/>
              </a:rPr>
              <a:t>See Duration2.java</a:t>
            </a:r>
          </a:p>
          <a:p>
            <a:endParaRPr lang="en-US" sz="2000" b="0" strike="noStrike" spc="-1" dirty="0">
              <a:latin typeface="Courier New"/>
            </a:endParaRPr>
          </a:p>
          <a:p>
            <a:r>
              <a:rPr lang="en-US" sz="2000" b="0" strike="noStrike" spc="-1" dirty="0" err="1">
                <a:latin typeface="Courier New"/>
              </a:rPr>
              <a:t>Instanceof</a:t>
            </a:r>
            <a:r>
              <a:rPr lang="en-US" sz="2000" b="0" strike="noStrike" spc="-1" dirty="0">
                <a:latin typeface="Courier New"/>
              </a:rPr>
              <a:t> https://docs.oracle.com/javase/tutorial/java/nutsandbolts/op2.html</a:t>
            </a:r>
          </a:p>
          <a:p>
            <a:endParaRPr lang="en-US" sz="2000" b="0" strike="noStrike" spc="-1" dirty="0">
              <a:latin typeface="Courier New"/>
            </a:endParaRPr>
          </a:p>
          <a:p>
            <a:r>
              <a:rPr lang="en-US" sz="2000" b="0" strike="noStrike" spc="-1" dirty="0">
                <a:latin typeface="Courier New"/>
              </a:rPr>
              <a:t>Yields true.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Now </a:t>
            </a:r>
            <a:r>
              <a:rPr lang="en-US" sz="2000" b="0" strike="noStrike" spc="-1" dirty="0" err="1">
                <a:latin typeface="Courier New"/>
              </a:rPr>
              <a:t>Duration.equals</a:t>
            </a:r>
            <a:r>
              <a:rPr lang="en-US" sz="2000" b="0" strike="noStrike" spc="-1" dirty="0">
                <a:latin typeface="Courier New"/>
              </a:rPr>
              <a:t>(Object) overrides </a:t>
            </a:r>
            <a:r>
              <a:rPr lang="en-US" sz="2000" b="0" strike="noStrike" spc="-1" dirty="0" err="1">
                <a:latin typeface="Courier New"/>
              </a:rPr>
              <a:t>Object.equals</a:t>
            </a:r>
            <a:r>
              <a:rPr lang="en-US" sz="2000" b="0" strike="noStrike" spc="-1" dirty="0">
                <a:latin typeface="Courier New"/>
              </a:rPr>
              <a:t>(Object). d1.equals(d2) calls </a:t>
            </a:r>
            <a:r>
              <a:rPr lang="en-US" sz="2000" b="0" strike="noStrike" spc="-1" dirty="0" err="1">
                <a:latin typeface="Courier New"/>
              </a:rPr>
              <a:t>Duration.equals</a:t>
            </a:r>
            <a:r>
              <a:rPr lang="en-US" sz="2000" b="0" strike="noStrike" spc="-1" dirty="0">
                <a:latin typeface="Courier New"/>
              </a:rPr>
              <a:t>(Object).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@Override isn’t absolutely necessary. It helps you. Compiler will warn you if not actually an override.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57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AF8B7F8E-0C67-47A6-9BDF-E998597968C4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What happens if we inherit </a:t>
            </a:r>
            <a:r>
              <a:rPr lang="en-US" sz="2000" b="0" strike="noStrike" spc="-1" dirty="0" err="1">
                <a:latin typeface="Arial"/>
              </a:rPr>
              <a:t>Duration.equals</a:t>
            </a:r>
            <a:r>
              <a:rPr lang="en-US" sz="2000" b="0" strike="noStrike" spc="-1" dirty="0">
                <a:latin typeface="Arial"/>
              </a:rPr>
              <a:t>?</a:t>
            </a:r>
          </a:p>
          <a:p>
            <a:r>
              <a:rPr lang="en-US" sz="2000" b="0" strike="noStrike" spc="-1" dirty="0">
                <a:latin typeface="Arial"/>
              </a:rPr>
              <a:t>Try it. Duration3.java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 d1 = new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NanoDuration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(5,10,15);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 d2 = new Duration(5,10);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out.println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(d1.equals(d2));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out.println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(d2.equals(d1));</a:t>
            </a:r>
          </a:p>
          <a:p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Prints</a:t>
            </a:r>
          </a:p>
          <a:p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</a:p>
          <a:p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</a:p>
          <a:p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they’re not equal</a:t>
            </a: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581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207108EF-BA50-4DA9-A277-D19A288B900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Courier New"/>
              </a:rPr>
              <a:t>See Duration4.java</a:t>
            </a:r>
          </a:p>
          <a:p>
            <a:r>
              <a:rPr lang="en-US" sz="2000" b="0" strike="noStrike" spc="-1" dirty="0">
                <a:latin typeface="Courier New"/>
              </a:rPr>
              <a:t>This is not good. 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It is not symmetric!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d1.equals(d2) returns false. Fails </a:t>
            </a:r>
            <a:r>
              <a:rPr lang="en-US" sz="2000" b="0" strike="noStrike" spc="-1" dirty="0" err="1">
                <a:latin typeface="Courier New"/>
              </a:rPr>
              <a:t>instanceof</a:t>
            </a:r>
            <a:r>
              <a:rPr lang="en-US" sz="2000" b="0" strike="noStrike" spc="-1" dirty="0">
                <a:latin typeface="Courier New"/>
              </a:rPr>
              <a:t> test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d2.equals(d1) returns true. Calls </a:t>
            </a:r>
            <a:r>
              <a:rPr lang="en-US" sz="2000" b="0" strike="noStrike" spc="-1" dirty="0" err="1">
                <a:latin typeface="Courier New"/>
              </a:rPr>
              <a:t>Duration.equals</a:t>
            </a:r>
            <a:r>
              <a:rPr lang="en-US" sz="2000" b="0" strike="noStrike" spc="-1" dirty="0">
                <a:latin typeface="Courier New"/>
              </a:rPr>
              <a:t>() ignores </a:t>
            </a:r>
            <a:r>
              <a:rPr lang="en-US" sz="2000" b="0" strike="noStrike" spc="-1" dirty="0" err="1">
                <a:latin typeface="Courier New"/>
              </a:rPr>
              <a:t>nano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Courier New"/>
              </a:rPr>
              <a:t>This is a good example of why object-oriented programming can be confusing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58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B84743C2-6FF0-47DD-93A0-0923E463AE3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Courier New"/>
              </a:rPr>
              <a:t>See Duration5.java</a:t>
            </a:r>
          </a:p>
          <a:p>
            <a:endParaRPr lang="en-US" sz="2000" b="0" strike="noStrike" spc="-1" dirty="0">
              <a:latin typeface="Courier New"/>
            </a:endParaRPr>
          </a:p>
          <a:p>
            <a:r>
              <a:rPr lang="en-US" sz="2000" b="0" strike="noStrike" spc="-1" dirty="0">
                <a:latin typeface="Courier New"/>
              </a:rPr>
              <a:t>It fixes the symmetry problem but it is not transitive!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latin typeface="Courier New"/>
              </a:rPr>
              <a:t>Duration d1 = new </a:t>
            </a:r>
            <a:r>
              <a:rPr lang="en-US" sz="1200" b="0" strike="noStrike" spc="-1" dirty="0" err="1">
                <a:latin typeface="Courier New"/>
              </a:rPr>
              <a:t>NanoDuration</a:t>
            </a:r>
            <a:r>
              <a:rPr lang="en-US" sz="1200" b="0" strike="noStrike" spc="-1" dirty="0">
                <a:latin typeface="Courier New"/>
              </a:rPr>
              <a:t>(5,10,15);</a:t>
            </a: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latin typeface="Courier New"/>
              </a:rPr>
              <a:t>Duration d2 = new Duration(5,10);</a:t>
            </a: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200" b="0" strike="noStrike" spc="-1" dirty="0">
                <a:latin typeface="Courier New"/>
              </a:rPr>
              <a:t>Duration d3 = new </a:t>
            </a:r>
            <a:r>
              <a:rPr lang="en-US" sz="1200" b="0" strike="noStrike" spc="-1" dirty="0" err="1">
                <a:latin typeface="Courier New"/>
              </a:rPr>
              <a:t>NanoDuration</a:t>
            </a:r>
            <a:r>
              <a:rPr lang="en-US" sz="1200" b="0" strike="noStrike" spc="-1" dirty="0">
                <a:latin typeface="Courier New"/>
              </a:rPr>
              <a:t>(5,10,30);</a:t>
            </a: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latin typeface="Courier New"/>
              </a:rPr>
              <a:t>d1.equals(d2); </a:t>
            </a:r>
            <a:r>
              <a:rPr lang="en-US" sz="1200" b="0" strike="noStrike" spc="-1" dirty="0">
                <a:latin typeface="Arial"/>
              </a:rPr>
              <a:t>// true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latin typeface="Courier New"/>
              </a:rPr>
              <a:t>d2.equals(d3);   // true</a:t>
            </a: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latin typeface="Courier New"/>
              </a:rPr>
              <a:t>d1.equals(d3) // false</a:t>
            </a: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Courier New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latin typeface="Courier New"/>
              </a:rPr>
              <a:t>d2.equals(d1) doesn't seem right. d2 has nano=0. Do we want them to be equal?</a:t>
            </a: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latin typeface="Courier New"/>
              </a:rPr>
              <a:t>At compile time d2.equals(d3), compiler chooses Duration equals. At runtime, comparison is done without nano.</a:t>
            </a: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</p:txBody>
      </p:sp>
      <p:sp>
        <p:nvSpPr>
          <p:cNvPr id="58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21AB447A-2045-426B-97CD-E3C60185B6A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 dirty="0">
                <a:latin typeface="Courier New"/>
              </a:rPr>
              <a:t>d1.equals(d2); </a:t>
            </a:r>
            <a:r>
              <a:rPr lang="en-US" sz="2000" b="0" strike="noStrike" spc="-1" dirty="0">
                <a:latin typeface="Arial"/>
              </a:rPr>
              <a:t>Yields true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 dirty="0">
                <a:latin typeface="Courier New"/>
              </a:rPr>
              <a:t>d2.equals(d3);</a:t>
            </a:r>
            <a:r>
              <a:rPr lang="en-US" sz="2000" b="0" strike="noStrike" spc="-1" dirty="0">
                <a:latin typeface="Arial"/>
              </a:rPr>
              <a:t>  Yields true Is that what we want?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 dirty="0">
                <a:latin typeface="Courier New"/>
              </a:rPr>
              <a:t>d1.equals(d3);</a:t>
            </a:r>
            <a:r>
              <a:rPr lang="en-US" sz="2000" b="0" strike="noStrike" spc="-1" dirty="0">
                <a:latin typeface="Arial"/>
              </a:rPr>
              <a:t>  Yields false!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 dirty="0">
                <a:latin typeface="Courier New"/>
              </a:rPr>
              <a:t>Not transitive!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59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4EFCEC05-0B29-4621-A84F-2CA2F294C16D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Courier New"/>
              </a:rPr>
              <a:t>Aside: </a:t>
            </a:r>
            <a:r>
              <a:rPr lang="en-US" sz="2000" b="0" strike="noStrike" spc="-1" dirty="0" err="1">
                <a:latin typeface="Courier New"/>
              </a:rPr>
              <a:t>Object.getClass</a:t>
            </a:r>
            <a:r>
              <a:rPr lang="en-US" sz="2000" b="0" strike="noStrike" spc="-1" dirty="0">
                <a:latin typeface="Courier New"/>
              </a:rPr>
              <a:t>() returns the exact runtime class of the receiver object.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59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DC7D0CE6-AACE-483B-B5EE-6D7165855D2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Shape 1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452DC205-83EE-438F-AB4A-010ED30778C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4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938160" y="4410000"/>
            <a:ext cx="51573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pPr marL="216000" indent="-216000"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Hence, there are 2 ways (at least) to test for equality!</a:t>
            </a:r>
          </a:p>
          <a:p>
            <a:pPr marL="216000" indent="-216000"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== is the reference equality. Returns true of the 2 references point to the same object.</a:t>
            </a:r>
          </a:p>
          <a:p>
            <a:pPr marL="216000" indent="-216000"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.equals() is the “value” equality. It may relax the reference equality. If it is defined in a class, it specifies what it means for two objects of this class to be “equal”. If it is not defined in a class, then the class inherits </a:t>
            </a:r>
            <a:r>
              <a:rPr lang="en-US" sz="1400" b="0" strike="noStrike" spc="-1" dirty="0" err="1">
                <a:latin typeface="Arial"/>
              </a:rPr>
              <a:t>Object.equals</a:t>
            </a:r>
            <a:r>
              <a:rPr lang="en-US" sz="1400" b="0" strike="noStrike" spc="-1" dirty="0">
                <a:latin typeface="Arial"/>
              </a:rPr>
              <a:t>, which implements reference equality.</a:t>
            </a:r>
          </a:p>
          <a:p>
            <a:pPr marL="216000" indent="-216000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a == b   is false</a:t>
            </a:r>
          </a:p>
          <a:p>
            <a:pPr marL="216000" indent="-216000"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b == c   is true</a:t>
            </a:r>
          </a:p>
          <a:p>
            <a:pPr marL="216000" indent="-216000">
              <a:lnSpc>
                <a:spcPct val="100000"/>
              </a:lnSpc>
            </a:pPr>
            <a:r>
              <a:rPr lang="en-US" sz="1400" b="0" strike="noStrike" spc="-1" dirty="0" err="1">
                <a:latin typeface="Arial"/>
              </a:rPr>
              <a:t>a.equals</a:t>
            </a:r>
            <a:r>
              <a:rPr lang="en-US" sz="1400" b="0" strike="noStrike" spc="-1" dirty="0">
                <a:latin typeface="Arial"/>
              </a:rPr>
              <a:t>(b) is false</a:t>
            </a:r>
          </a:p>
          <a:p>
            <a:pPr marL="216000" indent="-216000">
              <a:lnSpc>
                <a:spcPct val="100000"/>
              </a:lnSpc>
            </a:pPr>
            <a:r>
              <a:rPr lang="en-US" sz="1400" b="0" strike="noStrike" spc="-1" dirty="0" err="1">
                <a:latin typeface="Arial"/>
              </a:rPr>
              <a:t>b.equals</a:t>
            </a:r>
            <a:r>
              <a:rPr lang="en-US" sz="1400" b="0" strike="noStrike" spc="-1" dirty="0">
                <a:latin typeface="Arial"/>
              </a:rPr>
              <a:t>(c) is true</a:t>
            </a:r>
          </a:p>
          <a:p>
            <a:pPr marL="216000" indent="-216000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= operator copies references for objects not “stuff”</a:t>
            </a:r>
          </a:p>
          <a:p>
            <a:pPr marL="216000" indent="-216000">
              <a:lnSpc>
                <a:spcPct val="100000"/>
              </a:lnSpc>
            </a:pPr>
            <a:r>
              <a:rPr lang="en-US" sz="1400" b="0" strike="noStrike" spc="-1" dirty="0">
                <a:latin typeface="Arial"/>
              </a:rPr>
              <a:t>For primitives, it copies data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4640263" cy="3481388"/>
          </a:xfrm>
          <a:prstGeom prst="rect">
            <a:avLst/>
          </a:prstGeom>
        </p:spPr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703080" y="4409640"/>
            <a:ext cx="5626800" cy="417708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</p:txBody>
      </p:sp>
      <p:sp>
        <p:nvSpPr>
          <p:cNvPr id="59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4DA25E79-3CAD-4556-AC54-18A2C2C0E88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97" name="TextShape 4"/>
          <p:cNvSpPr txBox="1"/>
          <p:nvPr/>
        </p:nvSpPr>
        <p:spPr>
          <a:xfrm>
            <a:off x="1554480" y="5212080"/>
            <a:ext cx="43426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</a:rPr>
              <a:t>In general, it is better to use composition.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0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797AFB05-06F3-4BE7-9387-726AA081D62E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0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CB3ACCA6-EAC9-4591-9612-7977CBB41BDE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Unicity – uniqueness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Just because two objects have the same </a:t>
            </a:r>
            <a:r>
              <a:rPr lang="en-US" sz="2000" b="0" strike="noStrike" spc="-1" dirty="0" err="1">
                <a:latin typeface="Arial"/>
              </a:rPr>
              <a:t>hashcode</a:t>
            </a:r>
            <a:r>
              <a:rPr lang="en-US" sz="2000" b="0" strike="noStrike" spc="-1" dirty="0">
                <a:latin typeface="Arial"/>
              </a:rPr>
              <a:t> doesn't mean they are equal.</a:t>
            </a:r>
          </a:p>
        </p:txBody>
      </p:sp>
      <p:sp>
        <p:nvSpPr>
          <p:cNvPr id="60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5F2E80C7-C9D3-4EC0-8009-EFB3BF15DE5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12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A7476631-9517-4926-A665-F0641A8939C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Choice 1: </a:t>
            </a:r>
            <a:r>
              <a:rPr lang="en-US" sz="2000" b="0" strike="noStrike" spc="-1" dirty="0" err="1">
                <a:latin typeface="Arial"/>
              </a:rPr>
              <a:t>hashCode</a:t>
            </a:r>
            <a:r>
              <a:rPr lang="en-US" sz="2000" b="0" strike="noStrike" spc="-1" dirty="0">
                <a:latin typeface="Arial"/>
              </a:rPr>
              <a:t> is inconsistent with equals. </a:t>
            </a:r>
          </a:p>
          <a:p>
            <a:r>
              <a:rPr lang="en-US" sz="2000" b="0" strike="noStrike" spc="-1" dirty="0">
                <a:latin typeface="Arial"/>
              </a:rPr>
              <a:t>One of the most common mistakes by Java programmers is to override equals but not override </a:t>
            </a:r>
            <a:r>
              <a:rPr lang="en-US" sz="2000" b="0" strike="noStrike" spc="-1" dirty="0" err="1">
                <a:latin typeface="Arial"/>
              </a:rPr>
              <a:t>hashCode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The problem is that two objects with the same minutes and seconds will be equal but have different hash values 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Choice 2: consistent with equals, but inefficient, groups all Duration objects into one bucket.</a:t>
            </a:r>
          </a:p>
          <a:p>
            <a:r>
              <a:rPr lang="en-US" sz="2000" b="0" strike="noStrike" spc="-1" dirty="0">
                <a:latin typeface="Arial"/>
              </a:rPr>
              <a:t>Choice 3: consistent with equals, better prefiltering, but still inefficient because groups all durations with same min into one bucket.</a:t>
            </a:r>
          </a:p>
          <a:p>
            <a:r>
              <a:rPr lang="en-US" sz="2000" b="0" strike="noStrike" spc="-1" dirty="0">
                <a:latin typeface="Arial"/>
              </a:rPr>
              <a:t>Choice 4: consistent with equals. Even better, will tend to change the </a:t>
            </a:r>
            <a:r>
              <a:rPr lang="en-US" sz="2000" b="0" strike="noStrike" spc="-1" dirty="0" err="1">
                <a:latin typeface="Arial"/>
              </a:rPr>
              <a:t>hashCode</a:t>
            </a:r>
            <a:r>
              <a:rPr lang="en-US" sz="2000" b="0" strike="noStrike" spc="-1" dirty="0">
                <a:latin typeface="Arial"/>
              </a:rPr>
              <a:t> as object value changes. Still has problems </a:t>
            </a:r>
            <a:r>
              <a:rPr lang="en-US" sz="2000" b="0" strike="noStrike" spc="-1" dirty="0" err="1">
                <a:latin typeface="Arial"/>
              </a:rPr>
              <a:t>hashCode</a:t>
            </a:r>
            <a:r>
              <a:rPr lang="en-US" sz="2000" b="0" strike="noStrike" spc="-1" dirty="0">
                <a:latin typeface="Arial"/>
              </a:rPr>
              <a:t> for 1min 30 secs is the same as for 30 min 1 sec. </a:t>
            </a:r>
          </a:p>
        </p:txBody>
      </p:sp>
      <p:sp>
        <p:nvSpPr>
          <p:cNvPr id="61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A2DF788C-3D0A-4FB8-B87D-A0ADBF5472D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We need to redefine </a:t>
            </a:r>
            <a:r>
              <a:rPr lang="en-US" sz="2000" b="0" strike="noStrike" spc="-1" dirty="0" err="1">
                <a:latin typeface="Arial"/>
              </a:rPr>
              <a:t>hashCode</a:t>
            </a:r>
            <a:r>
              <a:rPr lang="en-US" sz="2000" b="0" strike="noStrike" spc="-1" dirty="0">
                <a:latin typeface="Arial"/>
              </a:rPr>
              <a:t>. What will be a good one? return 60*</a:t>
            </a:r>
            <a:r>
              <a:rPr lang="en-US" sz="2000" b="0" strike="noStrike" spc="-1" dirty="0" err="1">
                <a:latin typeface="Arial"/>
              </a:rPr>
              <a:t>min+sec</a:t>
            </a:r>
            <a:r>
              <a:rPr lang="en-US" sz="2000" b="0" strike="noStrike" spc="-1" dirty="0">
                <a:latin typeface="Arial"/>
              </a:rPr>
              <a:t>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Problem: 0 min 90 secs and 1 min 30 secs are equal by this methods, but hash1 = 90 and hash2 = 31. Equal objects have different </a:t>
            </a:r>
            <a:r>
              <a:rPr lang="en-US" sz="2000" b="0" strike="noStrike" spc="-1" dirty="0" err="1">
                <a:latin typeface="Arial"/>
              </a:rPr>
              <a:t>hashCodes</a:t>
            </a:r>
            <a:r>
              <a:rPr lang="en-US" sz="2000" b="0" strike="noStrike" spc="-1" dirty="0">
                <a:latin typeface="Arial"/>
              </a:rPr>
              <a:t>.</a:t>
            </a:r>
          </a:p>
        </p:txBody>
      </p:sp>
      <p:sp>
        <p:nvSpPr>
          <p:cNvPr id="61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6667041A-91A1-4CF9-BD62-25377F74FE5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2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DF05520B-19D5-477B-82C5-B84492E0C39E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2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F68BC625-441A-447C-8733-FAC4C92BDF8E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3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D3EB0E58-4768-4D36-9AD7-F60CAF88946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33FD7A52-71C4-4001-9002-1DF912687F3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4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938160" y="4410000"/>
            <a:ext cx="51573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Two strings with the same content are behaviorally equivalent. Two Dates or </a:t>
            </a:r>
            <a:r>
              <a:rPr lang="en-US" sz="2000" b="0" strike="noStrike" spc="-1" dirty="0" err="1">
                <a:latin typeface="Arial"/>
              </a:rPr>
              <a:t>StringBuffers</a:t>
            </a:r>
            <a:r>
              <a:rPr lang="en-US" sz="2000" b="0" strike="noStrike" spc="-1" dirty="0">
                <a:latin typeface="Arial"/>
              </a:rPr>
              <a:t> with the same content are not. 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Two Strings, Dates, or </a:t>
            </a:r>
            <a:r>
              <a:rPr lang="en-US" sz="2000" b="0" strike="noStrike" spc="-1" dirty="0" err="1">
                <a:latin typeface="Arial"/>
              </a:rPr>
              <a:t>StringBuffers</a:t>
            </a:r>
            <a:r>
              <a:rPr lang="en-US" sz="2000" b="0" strike="noStrike" spc="-1" dirty="0">
                <a:latin typeface="Arial"/>
              </a:rPr>
              <a:t> with same content are observationally equivalent.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+mn-lt"/>
              </a:rPr>
              <a:t>http://web.mit.edu/6.005/www/fa15/classes/15-equality/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63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0694E683-F57A-46F0-8F1A-7ECABA4FA0B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36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E50ADBB0-8853-4A4A-BCD5-3F32F6D80AB4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Prints true, false, false</a:t>
            </a:r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BrokenSet.java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8FD7E51A-3E7B-475E-AAB5-A62571AB8762}" type="slidenum">
              <a:rPr lang="en-US" sz="1400" b="0" strike="noStrike" spc="-1" smtClean="0">
                <a:latin typeface="Times New Roman"/>
              </a:rPr>
              <a:t>44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084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3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2E63754B-F5F5-4030-88FF-DFD4E0FC9DA4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>
                <a:latin typeface="Arial"/>
              </a:rPr>
              <a:t>See DateCompare.java</a:t>
            </a: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Date is deprecated – don’t use. Use Calendar instead. It’s just used here for illustration. Calendar overrides equals.</a:t>
            </a:r>
          </a:p>
          <a:p>
            <a:r>
              <a:rPr lang="en-US" sz="2000" b="0" strike="noStrike" spc="-1" dirty="0" err="1">
                <a:latin typeface="Arial"/>
              </a:rPr>
              <a:t>Set.contains</a:t>
            </a:r>
            <a:r>
              <a:rPr lang="en-US" sz="2000" b="0" strike="noStrike" spc="-1" dirty="0">
                <a:latin typeface="Arial"/>
              </a:rPr>
              <a:t>() uses </a:t>
            </a:r>
            <a:r>
              <a:rPr lang="en-US" sz="2000" b="0" strike="noStrike" spc="-1" dirty="0" err="1">
                <a:latin typeface="Arial"/>
              </a:rPr>
              <a:t>Date.equals</a:t>
            </a:r>
            <a:r>
              <a:rPr lang="en-US" sz="2000" b="0" strike="noStrike" spc="-1" dirty="0">
                <a:latin typeface="Arial"/>
              </a:rPr>
              <a:t>(). Why is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s.contains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(d2) false?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Because the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hashCode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has changed, but s doesn't know it.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Date overrides equals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These sorts of problems are hard to track down. This is why you should avoid sets of mutable objects whenever possible.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642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90A0CE23-0032-4496-A2AE-06D195FE5B45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4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4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F4885574-1C40-427C-B9FB-88B0154667D1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49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4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D35D0239-862D-4DEC-8AC0-E7E15CFEA98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Prints:</a:t>
            </a:r>
            <a:endParaRPr lang="en-US" sz="1200" b="0" strike="noStrike" spc="-1" dirty="0">
              <a:latin typeface="Arial"/>
            </a:endParaRPr>
          </a:p>
          <a:p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false</a:t>
            </a:r>
            <a:endParaRPr lang="en-US" sz="1200" b="0" strike="noStrike" spc="-1" dirty="0">
              <a:latin typeface="Arial"/>
            </a:endParaRPr>
          </a:p>
          <a:p>
            <a:endParaRPr lang="en-US" sz="1200" b="0" strike="noStrike" spc="-1" dirty="0">
              <a:latin typeface="Arial"/>
            </a:endParaRPr>
          </a:p>
          <a:p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true</a:t>
            </a:r>
            <a:endParaRPr lang="en-US" sz="1200" b="0" strike="noStrike" spc="-1" dirty="0">
              <a:latin typeface="Arial"/>
            </a:endParaRPr>
          </a:p>
          <a:p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false</a:t>
            </a:r>
            <a:endParaRPr lang="en-US" sz="1200" b="0" strike="noStrike" spc="-1" dirty="0">
              <a:latin typeface="Arial"/>
            </a:endParaRPr>
          </a:p>
          <a:p>
            <a:endParaRPr lang="en-US" sz="1200" b="0" strike="noStrike" spc="-1" dirty="0">
              <a:latin typeface="Arial"/>
            </a:endParaRPr>
          </a:p>
          <a:p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MS PGothic"/>
              </a:rPr>
              <a:t>lst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 thinks it doesn’t contain friends, but one of its elements is equal to friends. It is using reference equality.</a:t>
            </a:r>
          </a:p>
          <a:p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LinkedList does not override equals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See SetTest.java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651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81F1977A-F5AC-4C7D-9DFA-A476DD10AC1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Can we use hashCode to prefilter? Why yes, or why not?</a:t>
            </a:r>
          </a:p>
        </p:txBody>
      </p:sp>
      <p:sp>
        <p:nvSpPr>
          <p:cNvPr id="65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5D1FE4F4-6DDF-483D-807F-EA3FFD5E5F6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5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74E6167D-54A5-4513-881B-F124CE3820D1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4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85890363-ABC0-401B-B948-629AFB3828D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6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AA3B24D3-64C5-448B-9259-1C0778D057EE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>
                <a:latin typeface="Arial"/>
              </a:rPr>
              <a:t>For immutable objects, we can use hashCode to prefilter.</a:t>
            </a:r>
          </a:p>
        </p:txBody>
      </p:sp>
      <p:sp>
        <p:nvSpPr>
          <p:cNvPr id="663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A2B3CEF-0FB9-47A4-80C3-56EBD16FF29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69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F3E7EA48-3D46-4AFC-A1C2-0BD11A4D9E6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72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47AA1312-F08C-433F-AFAD-C5E8192A44F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75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8996BC6D-E383-452B-BA50-CD8939B2E65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59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678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10AD32CE-D6AA-457A-AF9B-8267CCA86F1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60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Shape 1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C9BC35B3-8DE5-492C-8ACF-34A35B2BF07E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938160" y="4410000"/>
            <a:ext cx="51573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Point extends Object (all objects extend Object, implicitly).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Doesn't convey information about reflexivity, symmetry, or transitivity.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8FD7E51A-3E7B-475E-AAB5-A62571AB8762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6828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54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39D0F5B2-3574-40F3-B702-CD02D1925FF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57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7CF03247-A786-4912-B150-634FD94B9D9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</p:spPr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sz="2000" b="0" strike="noStrike" spc="-1" dirty="0" err="1">
                <a:latin typeface="Arial"/>
              </a:rPr>
              <a:t>JavaDoc</a:t>
            </a:r>
            <a:r>
              <a:rPr lang="en-US" sz="2000" b="0" strike="noStrike" spc="-1" dirty="0">
                <a:latin typeface="Arial"/>
              </a:rPr>
              <a:t> spec </a:t>
            </a:r>
            <a:r>
              <a:rPr lang="en-US" sz="2000" b="0" strike="noStrike" spc="-1" dirty="0" err="1">
                <a:latin typeface="Arial"/>
              </a:rPr>
              <a:t>object.equals</a:t>
            </a:r>
            <a:endParaRPr lang="en-US" sz="2000" b="0" strike="noStrike" spc="-1" dirty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@requires none</a:t>
            </a:r>
          </a:p>
          <a:p>
            <a:r>
              <a:rPr lang="en-US" sz="2000" b="0" strike="noStrike" spc="-1" dirty="0">
                <a:latin typeface="Arial"/>
              </a:rPr>
              <a:t>@modifies none</a:t>
            </a:r>
          </a:p>
          <a:p>
            <a:r>
              <a:rPr lang="en-US" sz="2000" b="0" strike="noStrike" spc="-1" dirty="0">
                <a:latin typeface="Arial"/>
              </a:rPr>
              <a:t>@effects none</a:t>
            </a:r>
          </a:p>
          <a:p>
            <a:r>
              <a:rPr lang="en-US" sz="2000" b="0" strike="noStrike" spc="-1" dirty="0">
                <a:latin typeface="Arial"/>
              </a:rPr>
              <a:t>@throws none</a:t>
            </a:r>
          </a:p>
          <a:p>
            <a:r>
              <a:rPr lang="en-US" sz="2000" b="0" strike="noStrike" spc="-1" dirty="0">
                <a:latin typeface="Arial"/>
              </a:rPr>
              <a:t>@returns true if this == </a:t>
            </a:r>
            <a:r>
              <a:rPr lang="en-US" sz="2000" b="0" strike="noStrike" spc="-1" dirty="0" err="1">
                <a:latin typeface="Arial"/>
              </a:rPr>
              <a:t>arg</a:t>
            </a:r>
            <a:r>
              <a:rPr lang="en-US" sz="2000" b="0" strike="noStrike" spc="-1" dirty="0">
                <a:latin typeface="Arial"/>
              </a:rPr>
              <a:t> else false </a:t>
            </a:r>
            <a:r>
              <a:rPr lang="en-US" sz="2000" b="0" strike="noStrike" spc="-1" dirty="0" err="1">
                <a:latin typeface="Arial"/>
              </a:rPr>
              <a:t>i.e</a:t>
            </a:r>
            <a:r>
              <a:rPr lang="en-US" sz="2000" b="0" strike="noStrike" spc="-1" dirty="0">
                <a:latin typeface="Arial"/>
              </a:rPr>
              <a:t> returns true if </a:t>
            </a:r>
            <a:r>
              <a:rPr lang="en-US" sz="2000" b="0" strike="noStrike" spc="-1" dirty="0" err="1">
                <a:latin typeface="Arial"/>
              </a:rPr>
              <a:t>arg</a:t>
            </a:r>
            <a:r>
              <a:rPr lang="en-US" sz="2000" b="0" strike="noStrike" spc="-1" dirty="0">
                <a:latin typeface="Arial"/>
              </a:rPr>
              <a:t> is same ref as this </a:t>
            </a:r>
          </a:p>
        </p:txBody>
      </p:sp>
      <p:sp>
        <p:nvSpPr>
          <p:cNvPr id="560" name="TextShape 3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9360">
            <a:noFill/>
          </a:ln>
        </p:spPr>
        <p:txBody>
          <a:bodyPr lIns="93240" tIns="46800" rIns="93240" bIns="46800" anchor="b"/>
          <a:lstStyle/>
          <a:p>
            <a:pPr algn="r">
              <a:lnSpc>
                <a:spcPct val="100000"/>
              </a:lnSpc>
            </a:pPr>
            <a:fld id="{705E7D4E-3E3B-4E0E-94F9-BC56A99913BA}" type="slidenum">
              <a:rPr lang="en-US" sz="1200" b="0" strike="noStrike" spc="-1">
                <a:solidFill>
                  <a:srgbClr val="000000"/>
                </a:solidFill>
                <a:latin typeface="Arial"/>
                <a:ea typeface="MS PGothic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578A-15F1-4F59-A7C1-BEA38442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B69D-2240-4391-8911-936AF912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E42E-7B76-419F-9B9D-BF1134AB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2BBF-53C6-4ACF-925E-FB8B9114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55EB-3D80-460F-BC46-EFA96C7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65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FEEA-468D-4A7E-A585-54BAAA648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B5BBB-08F6-4DFD-86A7-63C58F3B4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0E72-D2BA-4290-96F7-40F661BD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71BE5-13D9-4FFD-8252-C35AC8FA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959F-FE12-4B6F-AF3D-99E3A0D9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55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578A-15F1-4F59-A7C1-BEA38442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B69D-2240-4391-8911-936AF912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E42E-7B76-419F-9B9D-BF1134AB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2BBF-53C6-4ACF-925E-FB8B9114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55EB-3D80-460F-BC46-EFA96C7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74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D3C9-BB44-4CD9-8007-67239219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A0FE0-5628-4E0F-A9EA-2A452B2B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F4C04-4C9B-41F8-98B4-8827EB07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7B72-9B35-4BBF-832F-1EB5207F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AF40-245A-4DB2-8D6A-405A257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43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B12E-1E66-486F-8BAF-83C220E8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5DA9-3CE2-4530-BEC7-7C3FF493B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63EF0-2FF8-4176-ABE9-492D2A6AB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3D264-1647-4A31-AC36-00B50402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F2CB2-E78F-48D5-B328-8D89E398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25232-48DA-4AB6-B8C3-D568C4E3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0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6303-0634-48D8-9873-F68F32A0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8AB5-A851-4556-80CE-3922B2EF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8B1AA-3848-4B99-AB44-C2018A076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76B95-9DCE-4E99-940A-E87B360D7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34399-9325-4EDD-AC15-B12738AF2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72D77-34DB-4937-96B3-ECBF78BE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1E9E9-9A6F-4627-AE35-BAB2FDA8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BEBF4-8583-4EED-B355-31348BFB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4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4B50-4FAE-4867-8B67-E6FBE383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BBF0B-0706-4EC8-99DA-515B63C2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9BFE6-2FBE-49BC-981B-ECBA709C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49EF7-E86C-4A1E-AFC2-D4517C54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1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07834-1D7F-48E0-A5E4-80F681EB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F0030-F095-4226-8AFB-D7D006EF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D4B52-6C69-4418-8247-09576561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9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D269-8A57-4514-994B-2B640DBF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794-ADD5-4380-9EE0-D36EEBAC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D64B-D238-42F7-BD22-E4E584FE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15317-1298-4A7D-8650-F80BBDF2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F2CCE-5212-4925-A86B-4B1CCB37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6FB78-85AE-4FB7-AEA5-A91C7F14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7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76F7-D29D-497D-A717-3CC5D289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5CC13-5A40-4461-8F48-9B381D28C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A0E60-64FA-4A6C-98E0-35F314A62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9B17E-7ECE-4A5A-AAF4-92D7F6D9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EAE2E-16AD-46AF-9BA6-7F50ECC7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13667-D7EE-4587-97C0-AAD50C0D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27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01DD-28BC-4D7F-B41C-CD2EE644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AF47F-6A17-45F2-9727-8591F2780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20AB-3A0C-4D41-866B-794A5CB9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586AF-C67F-415C-8B5A-20BB2013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B416-144E-40D1-A199-3DC9AAD5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10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B4A4B-E3FC-4790-A309-D14A4B9D7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3F347-459D-441D-A276-452FFC13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BFA0C-EE89-47E3-81FD-0F601DF6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CCC0-1E21-4243-9DD5-B3327CCD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BDB-91F2-4349-8F62-D070B1A2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34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B43A-9D07-43E5-97DF-FE6EA2714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6F88E-7B81-4ACC-8946-4074AE2D8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F140-42F3-402A-B34E-06806F19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0C619-D1CE-4DD1-99F2-BABD699D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C575D-FA20-49DD-9DB9-8CD9FCF5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8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9263-A8F5-404A-A97D-1C604FB7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73A7-DC46-4887-9157-9AE55751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A98D1-8D52-4A2A-8A0C-CF7835B6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71271-CB10-4B96-AC73-C4989D88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2C8B0-D321-44F6-AF3C-E7478090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4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AA9F-779A-44FC-AEA8-BEAF8B48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145B-FAB2-461B-BD69-771D96C6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6192-DCD7-49A6-A4F1-79932C7E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D962-CF51-4116-8D52-F3FDDAE9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F7F68-421B-4169-871A-C7B6C5F9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F2C4-2755-4552-84CD-B7DB0659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AF950-CB3A-446E-9E64-AE3CEBD42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AE81C-5C2B-40CC-9C84-16BB7D03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7BECB-08C4-4B97-8B46-11396D4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F836-7DCC-463E-851D-F6AFD715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12DB-1B09-44F2-88A2-DFAFEAB3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27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1396-3776-4225-8ADA-5E885012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38102-F844-4744-889C-E31A85DE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33A1A-1E1F-4D91-91C4-88E299DAE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5D2BE-0F70-4994-B567-1C6EDFE38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54365-7750-4305-9BC2-4734407C8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101D0-186C-4854-8560-DC0137A8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E9C66-1BD0-4DB9-96DD-97E73E06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C0B0D-A879-4338-AAEC-D46B7DCF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1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269F-50CC-41EB-9311-A51D70F3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A64B9-A009-44D2-AA2F-FDABE854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3613B-5186-4C51-8C75-9D153671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5DFF9-4778-4695-AEAF-CEDABFFA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38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3F60B-F958-462B-98FA-B95C46DA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1FA8B-2AD9-46BC-A45D-5C4CBCF4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F42B9-B411-4674-9E74-C45D51DC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1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F5D2-334D-4308-9FE5-5ED6795D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3CCB-5BEC-4937-89C4-F9B3DCCA5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7BE09-78BF-4209-A512-BC21C7D1C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5B2EA-7F3A-48C4-8812-C1EE7E13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C6B78-DFF6-4749-8F01-1ABEC555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DBF6A-C110-4386-95CD-596FC456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44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3EB8-FFC5-433E-880E-BDB45C39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72DA9-6AC7-410B-878F-1E457AE47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B5D69-C1B2-440F-B531-280B1E859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DDDD5-B819-4350-9E9F-04AD8B58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CF8D0-0D04-4D47-A73E-94A90CB1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3740F-68AC-48B2-B7D5-8BC64747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2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2105-32F4-4961-9F13-39413119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B512A-A883-4898-9F7D-A0952FEA6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A2AEF-2D38-4B63-8266-8AAC2DBB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2D63B-A84C-4B9A-8105-F167AA13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CCAF3-AC3A-442C-AAF3-F8758085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18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528C1-7C7E-4B9F-8D78-57FCBFA8F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C3E06-F3A8-4B13-8271-738D7A52D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4ACEA-39B9-4295-9C90-C9DAAF13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4461-F32F-49C2-9AAF-1A031651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EAFED-9BB5-4D75-8F46-8DFDA323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57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FEEA-468D-4A7E-A585-54BAAA648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B5BBB-08F6-4DFD-86A7-63C58F3B4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0E72-D2BA-4290-96F7-40F661BD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9C7-B81F-4A98-A74A-A7BB0FC94BC4}" type="datetime1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71BE5-13D9-4FFD-8252-C35AC8FA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959F-FE12-4B6F-AF3D-99E3A0D9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4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578A-15F1-4F59-A7C1-BEA38442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B69D-2240-4391-8911-936AF912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E42E-7B76-419F-9B9D-BF1134AB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77AB-C661-4E13-9998-58B95546DE82}" type="datetime1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2BBF-53C6-4ACF-925E-FB8B9114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55EB-3D80-460F-BC46-EFA96C7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D3C9-BB44-4CD9-8007-67239219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A0FE0-5628-4E0F-A9EA-2A452B2B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F4C04-4C9B-41F8-98B4-8827EB07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1F2-B0A6-4B39-9614-A7842AC5B532}" type="datetime1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7B72-9B35-4BBF-832F-1EB5207F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AF40-245A-4DB2-8D6A-405A257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7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B12E-1E66-486F-8BAF-83C220E8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5DA9-3CE2-4530-BEC7-7C3FF493B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63EF0-2FF8-4176-ABE9-492D2A6AB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3D264-1647-4A31-AC36-00B50402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EA4-82DD-42FC-AACA-BE884E86572A}" type="datetime1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F2CB2-E78F-48D5-B328-8D89E398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25232-48DA-4AB6-B8C3-D568C4E3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6303-0634-48D8-9873-F68F32A0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8AB5-A851-4556-80CE-3922B2EF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8B1AA-3848-4B99-AB44-C2018A076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76B95-9DCE-4E99-940A-E87B360D7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34399-9325-4EDD-AC15-B12738AF2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72D77-34DB-4937-96B3-ECBF78BE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168-F63C-4C0B-AB6B-5AD61EBAA45B}" type="datetime1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1E9E9-9A6F-4627-AE35-BAB2FDA8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BEBF4-8583-4EED-B355-31348BFB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2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4B50-4FAE-4867-8B67-E6FBE383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BBF0B-0706-4EC8-99DA-515B63C2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84A-8EC4-4733-8899-3683124C0293}" type="datetime1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9BFE6-2FBE-49BC-981B-ECBA709C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49EF7-E86C-4A1E-AFC2-D4517C54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5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07834-1D7F-48E0-A5E4-80F681EB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114F-9388-420E-824D-1D7BD43D8C39}" type="datetime1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F0030-F095-4226-8AFB-D7D006EF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D4B52-6C69-4418-8247-09576561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0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D269-8A57-4514-994B-2B640DBF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794-ADD5-4380-9EE0-D36EEBAC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D64B-D238-42F7-BD22-E4E584FE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15317-1298-4A7D-8650-F80BBDF2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D18E-2799-48AE-B6CC-C3A96A59C2E7}" type="datetime1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F2CCE-5212-4925-A86B-4B1CCB37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6FB78-85AE-4FB7-AEA5-A91C7F14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77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76F7-D29D-497D-A717-3CC5D289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5CC13-5A40-4461-8F48-9B381D28C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A0E60-64FA-4A6C-98E0-35F314A62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9B17E-7ECE-4A5A-AAF4-92D7F6D9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CA3-0E50-4595-B4C5-4282266DD428}" type="datetime1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EAE2E-16AD-46AF-9BA6-7F50ECC7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13667-D7EE-4587-97C0-AAD50C0D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2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01DD-28BC-4D7F-B41C-CD2EE644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AF47F-6A17-45F2-9727-8591F2780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20AB-3A0C-4D41-866B-794A5CB9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EB9-7D4A-4F20-A890-912CD4422E9B}" type="datetime1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586AF-C67F-415C-8B5A-20BB2013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B416-144E-40D1-A199-3DC9AAD5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41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B4A4B-E3FC-4790-A309-D14A4B9D7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3F347-459D-441D-A276-452FFC13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BFA0C-EE89-47E3-81FD-0F601DF6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6999-53BA-4BFC-B5B3-400D7224522A}" type="datetime1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CCC0-1E21-4243-9DD5-B3327CCD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BDB-91F2-4349-8F62-D070B1A2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41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FEEA-468D-4A7E-A585-54BAAA648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B5BBB-08F6-4DFD-86A7-63C58F3B4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0E72-D2BA-4290-96F7-40F661BD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71BE5-13D9-4FFD-8252-C35AC8FA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959F-FE12-4B6F-AF3D-99E3A0D9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5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578A-15F1-4F59-A7C1-BEA38442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B69D-2240-4391-8911-936AF912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E42E-7B76-419F-9B9D-BF1134AB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2BBF-53C6-4ACF-925E-FB8B9114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55EB-3D80-460F-BC46-EFA96C7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03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D3C9-BB44-4CD9-8007-67239219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A0FE0-5628-4E0F-A9EA-2A452B2B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F4C04-4C9B-41F8-98B4-8827EB07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7B72-9B35-4BBF-832F-1EB5207F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AF40-245A-4DB2-8D6A-405A257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5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B12E-1E66-486F-8BAF-83C220E8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5DA9-3CE2-4530-BEC7-7C3FF493B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63EF0-2FF8-4176-ABE9-492D2A6AB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3D264-1647-4A31-AC36-00B50402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F2CB2-E78F-48D5-B328-8D89E398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25232-48DA-4AB6-B8C3-D568C4E3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0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6303-0634-48D8-9873-F68F32A0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8AB5-A851-4556-80CE-3922B2EF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8B1AA-3848-4B99-AB44-C2018A076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76B95-9DCE-4E99-940A-E87B360D7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34399-9325-4EDD-AC15-B12738AF2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72D77-34DB-4937-96B3-ECBF78BE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1E9E9-9A6F-4627-AE35-BAB2FDA8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BEBF4-8583-4EED-B355-31348BFB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15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4B50-4FAE-4867-8B67-E6FBE383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BBF0B-0706-4EC8-99DA-515B63C2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9BFE6-2FBE-49BC-981B-ECBA709C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49EF7-E86C-4A1E-AFC2-D4517C54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123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07834-1D7F-48E0-A5E4-80F681EB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F0030-F095-4226-8AFB-D7D006EF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D4B52-6C69-4418-8247-09576561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8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D269-8A57-4514-994B-2B640DBF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794-ADD5-4380-9EE0-D36EEBAC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D64B-D238-42F7-BD22-E4E584FE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15317-1298-4A7D-8650-F80BBDF2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F2CCE-5212-4925-A86B-4B1CCB37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6FB78-85AE-4FB7-AEA5-A91C7F14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5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76F7-D29D-497D-A717-3CC5D289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5CC13-5A40-4461-8F48-9B381D28C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A0E60-64FA-4A6C-98E0-35F314A62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9B17E-7ECE-4A5A-AAF4-92D7F6D9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EAE2E-16AD-46AF-9BA6-7F50ECC7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13667-D7EE-4587-97C0-AAD50C0D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84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01DD-28BC-4D7F-B41C-CD2EE644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AF47F-6A17-45F2-9727-8591F2780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20AB-3A0C-4D41-866B-794A5CB9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586AF-C67F-415C-8B5A-20BB2013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B416-144E-40D1-A199-3DC9AAD5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44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B4A4B-E3FC-4790-A309-D14A4B9D7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3F347-459D-441D-A276-452FFC13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BFA0C-EE89-47E3-81FD-0F601DF6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CCC0-1E21-4243-9DD5-B3327CCD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BDB-91F2-4349-8F62-D070B1A2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45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1D55281-2C9C-453B-914B-5A698CD64FC9}" type="datetime1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3/23/21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175E9B6-C0CE-4EA9-B1D7-A177F6EA003C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864000" lvl="1" indent="-324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296000" lvl="2" indent="-288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728000" lvl="3" indent="-216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160000" lvl="4" indent="-216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B579EF3-7065-4948-B115-77046E97AD26}" type="datetime1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3/23/21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287C3FE-4F79-4ADD-8B2D-ADB01C049729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D2449-10A8-440B-86FF-FD6DD150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9E269-8CA1-40FA-A170-2C500BAE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0D49C-83E6-4300-B3C6-3D049212C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3927-A9A2-4572-BE37-02562104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76541-45F0-4C09-855A-42377B52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1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08E85-978E-4637-A081-70328000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FFB95-C73D-459A-AC87-88A06B10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6D3-6966-4C10-8029-FFA126378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EEE2-BBEB-417C-A3F8-56D01B92C4D5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C243-FF0C-497A-8CD9-BA132DE9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9358-7E79-400D-9816-863F9698E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ED9D-E5DB-4638-A792-469B4054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3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D2449-10A8-440B-86FF-FD6DD150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9E269-8CA1-40FA-A170-2C500BAE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0D49C-83E6-4300-B3C6-3D049212C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3C8FC-7822-4919-8C1D-FC4B7C718FD1}" type="datetime1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3927-A9A2-4572-BE37-02562104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76541-45F0-4C09-855A-42377B52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D2449-10A8-440B-86FF-FD6DD150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9E269-8CA1-40FA-A170-2C500BAE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0D49C-83E6-4300-B3C6-3D049212C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AD79-2B79-4D54-B880-39C89E37B30E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3927-A9A2-4572-BE37-02562104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76541-45F0-4C09-855A-42377B52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A328-39A7-4B1B-85DB-0F646D82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ssell's_parado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638F64-5D4C-4784-92FF-B3A806C8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Identity and Equality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228D96-E279-4B14-8FCC-42638DFF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47" y="2388054"/>
            <a:ext cx="5726359" cy="322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648360" y="13680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1" strike="noStrike" spc="-1" dirty="0" err="1">
                <a:solidFill>
                  <a:srgbClr val="000000"/>
                </a:solidFill>
                <a:latin typeface="Courier New"/>
              </a:rPr>
              <a:t>Object.equals</a:t>
            </a:r>
            <a:r>
              <a:rPr lang="en-US" sz="33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Javadoc spec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228600" y="1208348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For any non-null reference value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x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x.equals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(null)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should return false. 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equals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method for class Object implements </a:t>
            </a:r>
            <a:r>
              <a:rPr lang="en-US" sz="2200" b="0" strike="noStrike" spc="-1" dirty="0">
                <a:solidFill>
                  <a:srgbClr val="0000FF"/>
                </a:solidFill>
                <a:latin typeface="Calibri"/>
              </a:rPr>
              <a:t>the most discriminating possible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(i.e., the </a:t>
            </a:r>
            <a:r>
              <a:rPr lang="en-US" sz="2200" b="0" strike="noStrike" spc="-1" dirty="0">
                <a:solidFill>
                  <a:srgbClr val="0000FF"/>
                </a:solidFill>
                <a:latin typeface="Calibri"/>
              </a:rPr>
              <a:t>strongest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/>
              </a:rPr>
              <a:t>equivalence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relation on objects; that is, for any non-null reference values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x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y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, this method returns true if and only if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x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y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refer to the same object (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x == y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has the value true)…  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Parameters: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obj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- the reference object with which to compare. 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Returns: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	true if this object is the same as the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obj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argument; 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               false otherwise.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See Also: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</a:rPr>
              <a:t>hashCode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</a:rPr>
              <a:t>(), HashMap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38B7CE0-6162-4E9E-B28C-2D24C08F43D0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13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The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Object.equals</a:t>
            </a:r>
            <a:r>
              <a:rPr lang="en-US" sz="3300" b="1" strike="noStrike" spc="-1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Spec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228600" y="156384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Why this complex specification? Why not just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00280" lvl="1" indent="-34272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returns: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true if obj == this, false otherwise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Object is the superclass for all Java classes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The specification of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Object.equals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must be as </a:t>
            </a:r>
            <a:r>
              <a:rPr lang="en-US" sz="2400" b="0" u="sng" strike="noStrike" spc="-1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weak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(i.e., general) as possible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Subclasses must be </a:t>
            </a:r>
            <a:r>
              <a:rPr lang="en-US" sz="2800" b="0" strike="noStrike" spc="-1">
                <a:solidFill>
                  <a:srgbClr val="0000FF"/>
                </a:solidFill>
                <a:latin typeface="Calibri"/>
                <a:ea typeface="ＭＳ Ｐゴシック"/>
              </a:rPr>
              <a:t>substitutable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for Object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Thus, subclasses need to provide stronger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equals!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No subclass can weaken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equals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and still be </a:t>
            </a:r>
            <a:r>
              <a:rPr lang="en-US" sz="2400" b="0" strike="noStrike" spc="-1">
                <a:solidFill>
                  <a:srgbClr val="2F5597"/>
                </a:solidFill>
                <a:latin typeface="Calibri"/>
                <a:ea typeface="ＭＳ Ｐゴシック"/>
              </a:rPr>
              <a:t>substitutable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for Object!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Javadoc spec lists the properties of equality, the </a:t>
            </a:r>
            <a:r>
              <a:rPr lang="en-US" sz="2400" b="0" u="sng" strike="noStrike" spc="-1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weakest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possible specification of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equals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C8CD893-A2AA-483D-9B3F-1AFCE5DEDB19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17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Adding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208800" y="13320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public class Duration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private final int min;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private final int sec;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public Duration(int min, int sec)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this.min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 min;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this.sec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 sec;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Duration d1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Duration d2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(d1.equals(d2)); // prints?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21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AAB4690-D925-43C7-8C96-D4986CE12F05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570605" y="995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First Attempt to Add </a:t>
            </a:r>
            <a:r>
              <a:rPr lang="en-US" sz="3300" b="1" strike="noStrike" spc="-1" dirty="0">
                <a:solidFill>
                  <a:srgbClr val="000000"/>
                </a:solidFill>
                <a:latin typeface="Courier New"/>
              </a:rPr>
              <a:t>equals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228600" y="1325581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public class Duration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public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equals(Duration d)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 return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this.min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==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d.min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&amp;&amp;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this.sec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==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d.sec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Duration d1 = new Duration(10, 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Duration d2 = new Duration(10, 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System.out.println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(d1.equals(d2));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Yields what?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Is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equals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reflexive, symmetric and transitive?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This 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equals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is not quite correct. Why?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25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4B3939C-EA98-4940-9F03-9EDFF173AE6F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What About This?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228600" y="1453642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public class Duration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public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equals(Duration d)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 return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this.min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d.min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&amp;&amp;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this.sec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d.sec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Object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d1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Object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d2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d1.equals(d2)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);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Yields what?</a:t>
            </a:r>
          </a:p>
        </p:txBody>
      </p:sp>
      <p:sp>
        <p:nvSpPr>
          <p:cNvPr id="332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33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6EC135-FD19-4D63-909D-84E23166B393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34" name="CustomShape 5"/>
          <p:cNvSpPr/>
          <p:nvPr/>
        </p:nvSpPr>
        <p:spPr>
          <a:xfrm>
            <a:off x="2971800" y="3429000"/>
            <a:ext cx="3885840" cy="761760"/>
          </a:xfrm>
          <a:prstGeom prst="wedgeRoundRectCallout">
            <a:avLst>
              <a:gd name="adj1" fmla="val -75681"/>
              <a:gd name="adj2" fmla="val 57500"/>
              <a:gd name="adj3" fmla="val 16667"/>
            </a:avLst>
          </a:prstGeom>
          <a:noFill/>
          <a:ln w="9360">
            <a:solidFill>
              <a:srgbClr val="00E4A7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6"/>
          <p:cNvSpPr/>
          <p:nvPr/>
        </p:nvSpPr>
        <p:spPr>
          <a:xfrm>
            <a:off x="3068280" y="3468600"/>
            <a:ext cx="37213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d1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’s compile-time type is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Object.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d1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’s runtime type is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Duration.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36" name="CustomShape 7"/>
          <p:cNvSpPr/>
          <p:nvPr/>
        </p:nvSpPr>
        <p:spPr>
          <a:xfrm>
            <a:off x="3124080" y="5715000"/>
            <a:ext cx="4495320" cy="761760"/>
          </a:xfrm>
          <a:prstGeom prst="wedgeRoundRectCallout">
            <a:avLst>
              <a:gd name="adj1" fmla="val -9708"/>
              <a:gd name="adj2" fmla="val -74551"/>
              <a:gd name="adj3" fmla="val 16667"/>
            </a:avLst>
          </a:prstGeom>
          <a:noFill/>
          <a:ln w="9360">
            <a:solidFill>
              <a:srgbClr val="00E4A7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8"/>
          <p:cNvSpPr/>
          <p:nvPr/>
        </p:nvSpPr>
        <p:spPr>
          <a:xfrm>
            <a:off x="3248280" y="5754600"/>
            <a:ext cx="4358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Compiler looks at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d1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’s compile-time type.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MS PGothic"/>
              </a:rPr>
              <a:t>Chooses signature 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equals(Object).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EAA6-B5BD-405E-A16B-84E8AD57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wrong with </a:t>
            </a:r>
            <a:r>
              <a:rPr lang="en-US" dirty="0" err="1"/>
              <a:t>Duration.equals</a:t>
            </a:r>
            <a:r>
              <a:rPr lang="en-US" dirty="0"/>
              <a:t>()?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BF16-3C06-4CF6-94D5-6EFA7D72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an overload, not an override</a:t>
            </a:r>
          </a:p>
          <a:p>
            <a:r>
              <a:rPr lang="en-US" dirty="0"/>
              <a:t>Overloading happens at compile time</a:t>
            </a:r>
          </a:p>
          <a:p>
            <a:r>
              <a:rPr lang="en-US" dirty="0"/>
              <a:t>There are now 2 different versions of .equals()</a:t>
            </a:r>
          </a:p>
          <a:p>
            <a:pPr lvl="1"/>
            <a:r>
              <a:rPr lang="en-US" dirty="0"/>
              <a:t>One from Duration</a:t>
            </a:r>
          </a:p>
          <a:p>
            <a:pPr lvl="1"/>
            <a:r>
              <a:rPr lang="en-US" dirty="0"/>
              <a:t>One from Object</a:t>
            </a:r>
          </a:p>
          <a:p>
            <a:r>
              <a:rPr lang="en-US" spc="-1" dirty="0"/>
              <a:t>Because d1 and d2 are of declared (compile-time) type Object, the call d1.equals(d2) resolves to equals(Object) at compile time. </a:t>
            </a:r>
          </a:p>
          <a:p>
            <a:r>
              <a:rPr lang="en-US" spc="-1" dirty="0"/>
              <a:t>At runtime, it calls </a:t>
            </a:r>
            <a:r>
              <a:rPr lang="en-US" spc="-1" dirty="0" err="1"/>
              <a:t>Object.equals</a:t>
            </a:r>
            <a:r>
              <a:rPr lang="en-US" spc="-1" dirty="0"/>
              <a:t>(Object).</a:t>
            </a:r>
          </a:p>
          <a:p>
            <a:pPr lvl="1"/>
            <a:r>
              <a:rPr lang="en-US" spc="-1" dirty="0"/>
              <a:t>Probably not what the client expects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7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628560" y="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Java Overriding vs. Overloading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628560" y="1179297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Method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overloading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is when two or more methods in the same class have the exact same name but different parameters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When overloading, one changes either the type or the number of parameters for a method that belongs to the same class. Overriding means that a method inherited from a parent class will be changed.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Happens at compile time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Method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overriding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is when a derived class requires a different definition for an inherited method,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The method can be redefined in the derived class.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i="1" strike="noStrike" spc="-1" dirty="0">
                <a:solidFill>
                  <a:srgbClr val="000000"/>
                </a:solidFill>
                <a:latin typeface="Calibri"/>
              </a:rPr>
              <a:t>In overriding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a method, arguments remain exactly the same</a:t>
            </a: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The method name, the number and types of parameters all remain the same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the method definition – what the method does is changed slightly to fit in with the needs of the child class.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The return type must be the same as, or a subtype of the return type declared in the overridden method in the superclass.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Happens at runtime</a:t>
            </a:r>
          </a:p>
        </p:txBody>
      </p:sp>
      <p:sp>
        <p:nvSpPr>
          <p:cNvPr id="328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32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0C155CF-3A67-4B74-BECE-B026F36125AD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16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F29D-CF7F-435D-9555-ED6D3782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Java Override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7BF3-4F3A-4414-BAFD-073E10F1D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Java supports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return types for overridden methods.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means an overridden method may have a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specific return type.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 long as the new return type is assignable to the return type of the method you are overriding, it's allowed.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method declaration d1 with return type R1 is return-type-substitutable for another method d2 with return type R2, if and only if the following conditions hold: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R1 is void then R2 is void.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R1 is a primitive type, then R2 is identical to R1.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R1 is a reference type then: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R1 is the same  or a subtype of R2</a:t>
            </a:r>
          </a:p>
        </p:txBody>
      </p:sp>
    </p:spTree>
    <p:extLst>
      <p:ext uri="{BB962C8B-B14F-4D97-AF65-F5344CB8AC3E}">
        <p14:creationId xmlns:p14="http://schemas.microsoft.com/office/powerpoint/2010/main" val="296954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2310-CC19-4636-8EA7-0302B22C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497"/>
            <a:ext cx="7886700" cy="1325563"/>
          </a:xfrm>
        </p:spPr>
        <p:txBody>
          <a:bodyPr/>
          <a:lstStyle/>
          <a:p>
            <a:r>
              <a:rPr lang="en-US" dirty="0"/>
              <a:t>Java Rules for Overrides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C47DD-12BE-42B9-B982-D5A54BEE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84" y="1116634"/>
            <a:ext cx="7886700" cy="4351338"/>
          </a:xfrm>
        </p:spPr>
        <p:txBody>
          <a:bodyPr>
            <a:noAutofit/>
          </a:bodyPr>
          <a:lstStyle/>
          <a:p>
            <a:r>
              <a:rPr lang="en-US" sz="1800" dirty="0"/>
              <a:t>The overriding method can not have a more restrictive access modifier than the method being overridden but it can be less restrictive.</a:t>
            </a:r>
          </a:p>
          <a:p>
            <a:pPr lvl="1"/>
            <a:r>
              <a:rPr lang="en-US" sz="1500" dirty="0"/>
              <a:t>Access modifier: private, public etc.</a:t>
            </a:r>
          </a:p>
          <a:p>
            <a:r>
              <a:rPr lang="en-US" sz="1800" dirty="0"/>
              <a:t>The argument list must exactly match that of the overridden method. If it doesn't, you are overloading the method.</a:t>
            </a:r>
          </a:p>
          <a:p>
            <a:pPr lvl="1"/>
            <a:r>
              <a:rPr lang="en-US" sz="1500" dirty="0"/>
              <a:t>If the argument list is not the same, it's an overload.</a:t>
            </a:r>
          </a:p>
          <a:p>
            <a:r>
              <a:rPr lang="en-US" sz="1800" dirty="0"/>
              <a:t>The return type must be the same as, or a subtype of the return type declared in the overridden method in the superclass.</a:t>
            </a:r>
          </a:p>
          <a:p>
            <a:r>
              <a:rPr lang="en-US" sz="1800" dirty="0"/>
              <a:t>If superclass method does not declare any exception, then subclass overridden method cannot declare a checked exception, but it can declare unchecked exceptions.</a:t>
            </a:r>
          </a:p>
          <a:p>
            <a:r>
              <a:rPr lang="en-US" sz="1800" dirty="0"/>
              <a:t> If superclass method throws an exception, then the subclass overridden method can throw the same or a subclass of the exception or no exception, but must not throw a parent exception of the exception thrown by superclass method.</a:t>
            </a:r>
          </a:p>
          <a:p>
            <a:pPr lvl="1"/>
            <a:r>
              <a:rPr lang="en-US" dirty="0"/>
              <a:t>That is, if the superclass method throws an object of </a:t>
            </a:r>
            <a:r>
              <a:rPr lang="en-US" dirty="0" err="1"/>
              <a:t>IOException</a:t>
            </a:r>
            <a:r>
              <a:rPr lang="en-US" dirty="0"/>
              <a:t> class, then subclass method can either throw the same exception, or can throw no exception, but it cannot throw an object of Exception class (parent of </a:t>
            </a:r>
            <a:r>
              <a:rPr lang="en-US" dirty="0" err="1"/>
              <a:t>IOException</a:t>
            </a:r>
            <a:r>
              <a:rPr lang="en-US" dirty="0"/>
              <a:t> class). </a:t>
            </a:r>
          </a:p>
          <a:p>
            <a:r>
              <a:rPr lang="en-US" sz="1800" dirty="0"/>
              <a:t>A final or static method can not be overridden.</a:t>
            </a:r>
          </a:p>
        </p:txBody>
      </p:sp>
    </p:spTree>
    <p:extLst>
      <p:ext uri="{BB962C8B-B14F-4D97-AF65-F5344CB8AC3E}">
        <p14:creationId xmlns:p14="http://schemas.microsoft.com/office/powerpoint/2010/main" val="2461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A More Correct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76320" y="1563840"/>
            <a:ext cx="91436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@Override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public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equals(Object o)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if (! (o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instanceof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Duration) )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	return false;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Duration d = (Duration) o;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return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this.min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d.min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&amp;&amp;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this.sec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d.sec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Object d1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Object d2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(d1.equals(d2));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Yields what?</a:t>
            </a:r>
          </a:p>
        </p:txBody>
      </p:sp>
      <p:sp>
        <p:nvSpPr>
          <p:cNvPr id="340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41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583586C-DDD4-44C7-919E-6B720F50CC9A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Identity vs. Equality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228600" y="156384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Simple idea: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2 objects are equal if they have the same value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2 objects are equal if they are the same object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Many subtleties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Same reference, or same value?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Same representation or same abstract value?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Equality in the presence of inheritance?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Does equality hold </a:t>
            </a:r>
            <a:r>
              <a:rPr lang="en-US" sz="2400" b="0" strike="noStrike" spc="-1" dirty="0">
                <a:solidFill>
                  <a:srgbClr val="FF0000"/>
                </a:solidFill>
                <a:latin typeface="Calibri"/>
              </a:rPr>
              <a:t>just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-1" dirty="0">
                <a:solidFill>
                  <a:srgbClr val="FF0000"/>
                </a:solidFill>
                <a:latin typeface="Calibri"/>
              </a:rPr>
              <a:t>now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or is it </a:t>
            </a:r>
            <a:r>
              <a:rPr lang="en-US" sz="2400" b="0" strike="noStrike" spc="-1" dirty="0">
                <a:solidFill>
                  <a:srgbClr val="FF0000"/>
                </a:solidFill>
                <a:latin typeface="Calibri"/>
              </a:rPr>
              <a:t>eternal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?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How can we implement equality efficiently? </a:t>
            </a:r>
          </a:p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5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306CC6F-DD9F-43BD-A5B3-EE7B83D9A3C9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2FC84-6A11-48FB-BCA1-DB457DB3E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57" y="138297"/>
            <a:ext cx="2899962" cy="14255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648360" y="1526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Add a Nano-second Field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228600" y="1217064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public class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extends Duration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private final int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public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(int min,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                  int sec,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                  int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){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super(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min,sec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);// initializes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min&amp;sec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this.nano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What if we don’t add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ourier New"/>
              </a:rPr>
              <a:t>NanoDuration.equals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?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(Assume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ourier New"/>
              </a:rPr>
              <a:t>Duration.equals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 as in previous slide)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4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FB6C269-2E59-405B-99E4-0FC4427B2163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648360" y="10836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First Attempt at </a:t>
            </a:r>
            <a:r>
              <a:rPr lang="en-US" sz="3300" b="1" strike="noStrike" spc="-1" dirty="0" err="1">
                <a:solidFill>
                  <a:srgbClr val="000000"/>
                </a:solidFill>
                <a:latin typeface="Courier New"/>
              </a:rPr>
              <a:t>NanoDuration.equals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273676" y="1254747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public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equals(Object o)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if (! (o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instanceof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) )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	  return false;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nd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 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) o;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 return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super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.equals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nd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) &amp;&amp;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nd.nano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 ==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;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Duration d1 = new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(5,10,15);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Duration d2 = new Duration(5,10);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d1.equals(d2);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Yields what?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d2.equals(d1);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Yields what?</a:t>
            </a:r>
          </a:p>
        </p:txBody>
      </p:sp>
      <p:sp>
        <p:nvSpPr>
          <p:cNvPr id="352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53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D31F9BF-3C5E-44A8-BF58-DB49011585C7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628560" y="13680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Possible Fix for </a:t>
            </a:r>
            <a:r>
              <a:rPr lang="en-US" sz="3300" b="1" strike="noStrike" spc="-1" dirty="0" err="1">
                <a:solidFill>
                  <a:srgbClr val="000000"/>
                </a:solidFill>
                <a:latin typeface="Courier New"/>
              </a:rPr>
              <a:t>NanoDuration.equals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228600" y="1265557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public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equals(Object o)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FF0000"/>
                </a:solidFill>
                <a:latin typeface="Courier New"/>
                <a:ea typeface="ＭＳ Ｐゴシック"/>
              </a:rPr>
              <a:t>  if (! (o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  <a:ea typeface="ＭＳ Ｐゴシック"/>
              </a:rPr>
              <a:t>instanceof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  <a:ea typeface="ＭＳ Ｐゴシック"/>
              </a:rPr>
              <a:t> Duration) ) </a:t>
            </a:r>
            <a:endParaRPr lang="en-US" sz="2400" b="0" strike="noStrike" spc="-1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FF0000"/>
                </a:solidFill>
                <a:latin typeface="Courier New"/>
                <a:ea typeface="ＭＳ Ｐゴシック"/>
              </a:rPr>
              <a:t>	return false;</a:t>
            </a:r>
            <a:endParaRPr lang="en-US" sz="2400" b="0" strike="noStrike" spc="-1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if (! (o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instanceof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) 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 return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  <a:ea typeface="ＭＳ Ｐゴシック"/>
              </a:rPr>
              <a:t>super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.equals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(o);//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compare without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ＭＳ Ｐゴシック"/>
              </a:rPr>
              <a:t>nano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                                                                          // Is this what we want?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nd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= (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) o;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return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  <a:ea typeface="ＭＳ Ｐゴシック"/>
              </a:rPr>
              <a:t>super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.equals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(o) &amp;&amp;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nd.nano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==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nano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;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Does it fix the symmetry bug?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What can go wrong?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57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ADFAC38-4926-4679-9E11-438A64FC7B11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Possible Fix for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NanoDuration.equals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228600" y="156384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Duration d1 = new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(10,5,15);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Duration d2 = new Duration(10,5);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Duration d3 = new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(10,5,30);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d1.equals(d2);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Yields what?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d2.equals(d3);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Yields what?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d1.equals(d3);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Yields what?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equals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is not transitive!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61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FBD7F09-51EB-4C3A-8EF3-BC22F53FDE1F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62" name="CustomShape 5"/>
          <p:cNvSpPr/>
          <p:nvPr/>
        </p:nvSpPr>
        <p:spPr>
          <a:xfrm>
            <a:off x="6812280" y="3672000"/>
            <a:ext cx="519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10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5794560" y="3581280"/>
            <a:ext cx="54684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d1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d2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d3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6781680" y="3672000"/>
            <a:ext cx="1447560" cy="456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Line 8"/>
          <p:cNvSpPr/>
          <p:nvPr/>
        </p:nvSpPr>
        <p:spPr>
          <a:xfrm>
            <a:off x="6102360" y="3915000"/>
            <a:ext cx="60948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Line 9"/>
          <p:cNvSpPr/>
          <p:nvPr/>
        </p:nvSpPr>
        <p:spPr>
          <a:xfrm>
            <a:off x="6095880" y="4967280"/>
            <a:ext cx="60948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10"/>
          <p:cNvSpPr/>
          <p:nvPr/>
        </p:nvSpPr>
        <p:spPr>
          <a:xfrm>
            <a:off x="7343280" y="366696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8" name="CustomShape 11"/>
          <p:cNvSpPr/>
          <p:nvPr/>
        </p:nvSpPr>
        <p:spPr>
          <a:xfrm>
            <a:off x="6709320" y="4719600"/>
            <a:ext cx="519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10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9" name="CustomShape 12"/>
          <p:cNvSpPr/>
          <p:nvPr/>
        </p:nvSpPr>
        <p:spPr>
          <a:xfrm>
            <a:off x="6781680" y="4734000"/>
            <a:ext cx="837720" cy="456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13"/>
          <p:cNvSpPr/>
          <p:nvPr/>
        </p:nvSpPr>
        <p:spPr>
          <a:xfrm>
            <a:off x="7266960" y="472428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71" name="CustomShape 14"/>
          <p:cNvSpPr/>
          <p:nvPr/>
        </p:nvSpPr>
        <p:spPr>
          <a:xfrm>
            <a:off x="7725240" y="3657600"/>
            <a:ext cx="519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15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72" name="CustomShape 15"/>
          <p:cNvSpPr/>
          <p:nvPr/>
        </p:nvSpPr>
        <p:spPr>
          <a:xfrm>
            <a:off x="6812280" y="5786280"/>
            <a:ext cx="519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10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73" name="CustomShape 16"/>
          <p:cNvSpPr/>
          <p:nvPr/>
        </p:nvSpPr>
        <p:spPr>
          <a:xfrm>
            <a:off x="6781680" y="5786280"/>
            <a:ext cx="1447560" cy="456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17"/>
          <p:cNvSpPr/>
          <p:nvPr/>
        </p:nvSpPr>
        <p:spPr>
          <a:xfrm>
            <a:off x="7343280" y="578160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75" name="CustomShape 18"/>
          <p:cNvSpPr/>
          <p:nvPr/>
        </p:nvSpPr>
        <p:spPr>
          <a:xfrm>
            <a:off x="7725240" y="5772240"/>
            <a:ext cx="519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30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76" name="Line 19"/>
          <p:cNvSpPr/>
          <p:nvPr/>
        </p:nvSpPr>
        <p:spPr>
          <a:xfrm>
            <a:off x="6095880" y="6103260"/>
            <a:ext cx="60948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Line 20"/>
          <p:cNvSpPr/>
          <p:nvPr/>
        </p:nvSpPr>
        <p:spPr>
          <a:xfrm>
            <a:off x="7315200" y="3657600"/>
            <a:ext cx="360" cy="4572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Line 21"/>
          <p:cNvSpPr/>
          <p:nvPr/>
        </p:nvSpPr>
        <p:spPr>
          <a:xfrm>
            <a:off x="7696080" y="3657600"/>
            <a:ext cx="360" cy="4572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Line 22"/>
          <p:cNvSpPr/>
          <p:nvPr/>
        </p:nvSpPr>
        <p:spPr>
          <a:xfrm>
            <a:off x="7238880" y="4724280"/>
            <a:ext cx="360" cy="4572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Line 23"/>
          <p:cNvSpPr/>
          <p:nvPr/>
        </p:nvSpPr>
        <p:spPr>
          <a:xfrm>
            <a:off x="7315200" y="5790960"/>
            <a:ext cx="360" cy="4572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Line 24"/>
          <p:cNvSpPr/>
          <p:nvPr/>
        </p:nvSpPr>
        <p:spPr>
          <a:xfrm>
            <a:off x="7696080" y="5790960"/>
            <a:ext cx="360" cy="4572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28560" y="1008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One Solution: Checking Exact Class, Instead of </a:t>
            </a:r>
            <a:r>
              <a:rPr lang="en-US" sz="3300" b="1" strike="noStrike" spc="-1" dirty="0" err="1">
                <a:solidFill>
                  <a:srgbClr val="000000"/>
                </a:solidFill>
                <a:latin typeface="Courier New"/>
              </a:rPr>
              <a:t>instanceof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228600" y="1261186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class Duration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public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boolean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equals(Object o) {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if (o == null) return false;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if ( !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o.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  <a:ea typeface="ＭＳ Ｐゴシック"/>
              </a:rPr>
              <a:t>getClass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  <a:ea typeface="ＭＳ Ｐゴシック"/>
              </a:rPr>
              <a:t>()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.equals(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  <a:ea typeface="ＭＳ Ｐゴシック"/>
              </a:rPr>
              <a:t>getClass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  <a:ea typeface="ＭＳ Ｐゴシック"/>
              </a:rPr>
              <a:t>()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) 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	  		  return false;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Duration d = (Duration) o;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 return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d.min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== min &amp;&amp;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d.sec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== sec;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Problem: every subclass must implement 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equals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; sometimes, we want to compare distinct classes!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TextShape 3"/>
          <p:cNvSpPr txBox="1"/>
          <p:nvPr/>
        </p:nvSpPr>
        <p:spPr>
          <a:xfrm>
            <a:off x="228600" y="6324480"/>
            <a:ext cx="6248160" cy="38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85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B83AD0E-80C3-4B09-9D0B-F2BDAECDA4FC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Another Solution: Composition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7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public class NanoDuration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final Duration duration;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private final int nano;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Composition does solve the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problem: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Duration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are now unrelated, so we’ll never compare a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Duration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to a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NanoDuration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Problem: Can’t use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instead of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Duration.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Can’t reuse code written for </a:t>
            </a:r>
            <a:r>
              <a:rPr lang="en-US" sz="2800" b="1" strike="noStrike" spc="-1">
                <a:solidFill>
                  <a:srgbClr val="000000"/>
                </a:solidFill>
                <a:latin typeface="Courier New"/>
              </a:rPr>
              <a:t>Duration.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TextShape 3"/>
          <p:cNvSpPr txBox="1"/>
          <p:nvPr/>
        </p:nvSpPr>
        <p:spPr>
          <a:xfrm>
            <a:off x="228600" y="6248520"/>
            <a:ext cx="56383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8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B206761-963D-42AF-B2AD-7991BE2034E2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A Reason to Avoid Subclassing Concrete Classes. More later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208800" y="1603634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In the JDK,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  <a:ea typeface="ＭＳ Ｐゴシック"/>
              </a:rPr>
              <a:t>subclassing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of concrete classes is relatively rare. When it happens, there can be  problems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One example: </a:t>
            </a:r>
            <a:r>
              <a:rPr lang="en-US" sz="21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Timestamp extends Date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Extends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Date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with a nanosecond value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But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Timestamp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spec lists several caveats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E.g.,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Timestamp.equals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(Object)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method </a:t>
            </a:r>
            <a:r>
              <a:rPr lang="en-US" sz="2000" b="0" strike="noStrike" spc="-1" dirty="0">
                <a:solidFill>
                  <a:srgbClr val="0000FF"/>
                </a:solidFill>
                <a:latin typeface="Calibri"/>
                <a:ea typeface="ＭＳ Ｐゴシック"/>
              </a:rPr>
              <a:t>is not symmetric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with respect to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Date.equals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(Object)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0240" lvl="2" indent="-28548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 (the symmetry problem we saw on the previous slides)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F0C982B-B39B-4EBA-99FC-EBF62DF0C44E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93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Abstract Classes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Prefer subclassing abstract classes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“Superclasses” cannot be instantiated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There is no equality problem if superclass cannot be instantiated!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E.g., if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Duration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were abstract, the issue of comparing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Duration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NanoDuration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never arises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TextShape 3"/>
          <p:cNvSpPr txBox="1"/>
          <p:nvPr/>
        </p:nvSpPr>
        <p:spPr>
          <a:xfrm>
            <a:off x="228600" y="6095880"/>
            <a:ext cx="6248160" cy="609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97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C1FF5E7-0E32-433F-8B38-C26930033593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C2B8-5FE8-44EC-89B9-32450B58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Story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399A-A3D7-440A-BE88-B920F098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Java supports two kinds of equality for objects</a:t>
            </a:r>
          </a:p>
          <a:p>
            <a:pPr lvl="1"/>
            <a:r>
              <a:rPr lang="en-US" sz="2400" dirty="0"/>
              <a:t>Reference equality</a:t>
            </a:r>
          </a:p>
          <a:p>
            <a:pPr lvl="2"/>
            <a:r>
              <a:rPr lang="en-US" sz="2400" dirty="0"/>
              <a:t>Do these 2 variables refer to the same object?</a:t>
            </a:r>
          </a:p>
          <a:p>
            <a:pPr lvl="1"/>
            <a:r>
              <a:rPr lang="en-US" sz="2400" dirty="0"/>
              <a:t>Value equality</a:t>
            </a:r>
          </a:p>
          <a:p>
            <a:pPr lvl="2"/>
            <a:r>
              <a:rPr lang="en-US" sz="2400" dirty="0"/>
              <a:t>Do these 2 variables refer to two objects with the same value?</a:t>
            </a:r>
          </a:p>
          <a:p>
            <a:pPr lvl="2"/>
            <a:r>
              <a:rPr lang="en-US" sz="2400" dirty="0"/>
              <a:t>What does "the same value" mean?</a:t>
            </a:r>
          </a:p>
          <a:p>
            <a:pPr lvl="1"/>
            <a:r>
              <a:rPr lang="en-US" sz="2400" dirty="0"/>
              <a:t>If you don't override .equals(), you get </a:t>
            </a:r>
            <a:r>
              <a:rPr lang="en-US" sz="2400" dirty="0" err="1"/>
              <a:t>Object.equals</a:t>
            </a:r>
            <a:r>
              <a:rPr lang="en-US" sz="2400" dirty="0"/>
              <a:t>()</a:t>
            </a:r>
          </a:p>
          <a:p>
            <a:pPr lvl="2"/>
            <a:r>
              <a:rPr lang="en-US" sz="2400" dirty="0" err="1"/>
              <a:t>Object.equals</a:t>
            </a:r>
            <a:r>
              <a:rPr lang="en-US" sz="2400" dirty="0"/>
              <a:t>() is reference equality</a:t>
            </a:r>
          </a:p>
          <a:p>
            <a:r>
              <a:rPr lang="en-US" sz="2400" dirty="0"/>
              <a:t>Equality is an </a:t>
            </a:r>
            <a:r>
              <a:rPr lang="en-US" sz="2400" dirty="0">
                <a:solidFill>
                  <a:srgbClr val="FF0000"/>
                </a:solidFill>
              </a:rPr>
              <a:t>equivalence relationship</a:t>
            </a:r>
          </a:p>
          <a:p>
            <a:r>
              <a:rPr lang="en-US" sz="2400" dirty="0"/>
              <a:t>Equality can get complicated in the context of inheritance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5CE54-FD40-4D33-8869-F568CA64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2" y="1360"/>
            <a:ext cx="2416628" cy="13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13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97EE-43E0-47F3-B3EB-4F55FB7B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AB86-29F3-42B1-B343-AD56DB4F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function that maps an object to a number </a:t>
            </a:r>
          </a:p>
          <a:p>
            <a:r>
              <a:rPr lang="en-US" sz="2400" dirty="0"/>
              <a:t>For data storage, the number is used to index into a fixed-size table called a </a:t>
            </a:r>
            <a:r>
              <a:rPr lang="en-US" sz="2400" i="1" dirty="0"/>
              <a:t>hash table</a:t>
            </a:r>
            <a:r>
              <a:rPr lang="en-US" sz="2400" dirty="0"/>
              <a:t>.</a:t>
            </a:r>
          </a:p>
          <a:p>
            <a:r>
              <a:rPr lang="en-US" sz="2400" dirty="0"/>
              <a:t>Allows data storage and retrieval applications to access data in a small and nearly constant time per retrieval</a:t>
            </a:r>
          </a:p>
          <a:p>
            <a:pPr lvl="1"/>
            <a:r>
              <a:rPr lang="en-US" sz="2400" dirty="0"/>
              <a:t>Worst case can be bad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F762D-F404-4FFF-9C6A-1965A510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674" y="0"/>
            <a:ext cx="2664823" cy="1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1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</a:rPr>
              <a:t>Equality: </a:t>
            </a:r>
            <a:r>
              <a:rPr lang="en-US" sz="3600" b="1" strike="noStrike" spc="-1">
                <a:solidFill>
                  <a:srgbClr val="000000"/>
                </a:solidFill>
                <a:latin typeface="Courier New"/>
              </a:rPr>
              <a:t>==</a:t>
            </a:r>
            <a:r>
              <a:rPr lang="en-US" sz="3600" b="0" strike="noStrike" spc="-1">
                <a:solidFill>
                  <a:srgbClr val="000000"/>
                </a:solidFill>
                <a:latin typeface="Calibri Light"/>
              </a:rPr>
              <a:t> and </a:t>
            </a:r>
            <a:r>
              <a:rPr lang="en-US" sz="36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endParaRPr lang="en-US" sz="36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304920" y="1600200"/>
            <a:ext cx="8381520" cy="518112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Java uses the reference model for class types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class Point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   int x; // x-coordinate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   int y; // y-coordinate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   Point(int x, int y)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     this.x = x;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     this.y = y;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	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a = new Point(2,5);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b = new Point(2,5);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563C1"/>
                </a:solidFill>
                <a:latin typeface="Courier New"/>
              </a:rPr>
              <a:t>c = b;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52B1CC7-F13E-4D66-8ABC-FEFE35F09367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7421040" y="222408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6406560" y="2133720"/>
            <a:ext cx="36396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a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b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7391520" y="2224080"/>
            <a:ext cx="914040" cy="456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Line 7"/>
          <p:cNvSpPr/>
          <p:nvPr/>
        </p:nvSpPr>
        <p:spPr>
          <a:xfrm>
            <a:off x="6705360" y="2376360"/>
            <a:ext cx="60984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Line 8"/>
          <p:cNvSpPr/>
          <p:nvPr/>
        </p:nvSpPr>
        <p:spPr>
          <a:xfrm>
            <a:off x="6705360" y="3519360"/>
            <a:ext cx="60984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Line 9"/>
          <p:cNvSpPr/>
          <p:nvPr/>
        </p:nvSpPr>
        <p:spPr>
          <a:xfrm>
            <a:off x="7848360" y="2261880"/>
            <a:ext cx="360" cy="4194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10"/>
          <p:cNvSpPr/>
          <p:nvPr/>
        </p:nvSpPr>
        <p:spPr>
          <a:xfrm>
            <a:off x="7876440" y="221940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0" name="CustomShape 11"/>
          <p:cNvSpPr/>
          <p:nvPr/>
        </p:nvSpPr>
        <p:spPr>
          <a:xfrm>
            <a:off x="7421040" y="328608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1" name="CustomShape 12"/>
          <p:cNvSpPr/>
          <p:nvPr/>
        </p:nvSpPr>
        <p:spPr>
          <a:xfrm>
            <a:off x="7391520" y="3286080"/>
            <a:ext cx="914040" cy="456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13"/>
          <p:cNvSpPr/>
          <p:nvPr/>
        </p:nvSpPr>
        <p:spPr>
          <a:xfrm>
            <a:off x="7876440" y="328140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3" name="Line 14"/>
          <p:cNvSpPr/>
          <p:nvPr/>
        </p:nvSpPr>
        <p:spPr>
          <a:xfrm>
            <a:off x="7848360" y="3328920"/>
            <a:ext cx="360" cy="4190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5"/>
          <p:cNvSpPr/>
          <p:nvPr/>
        </p:nvSpPr>
        <p:spPr>
          <a:xfrm>
            <a:off x="6479640" y="4191120"/>
            <a:ext cx="363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c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5" name="Line 16"/>
          <p:cNvSpPr/>
          <p:nvPr/>
        </p:nvSpPr>
        <p:spPr>
          <a:xfrm flipV="1">
            <a:off x="6781680" y="3581280"/>
            <a:ext cx="533520" cy="91440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7"/>
          <p:cNvSpPr/>
          <p:nvPr/>
        </p:nvSpPr>
        <p:spPr>
          <a:xfrm>
            <a:off x="4550400" y="4800600"/>
            <a:ext cx="441936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true or false?</a:t>
            </a:r>
            <a:r>
              <a:rPr lang="en-US" sz="2400" b="0" strike="noStrike" spc="-1">
                <a:solidFill>
                  <a:srgbClr val="000000"/>
                </a:solidFill>
                <a:latin typeface="Tahoma"/>
                <a:ea typeface="MS PGothic"/>
              </a:rPr>
              <a:t> 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a == b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?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true or false?</a:t>
            </a:r>
            <a:r>
              <a:rPr lang="en-US" sz="2400" b="0" strike="noStrike" spc="-1">
                <a:solidFill>
                  <a:srgbClr val="000000"/>
                </a:solidFill>
                <a:latin typeface="Tahoma"/>
                <a:ea typeface="MS PGothic"/>
              </a:rPr>
              <a:t> 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b == c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?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true or false?</a:t>
            </a:r>
            <a:r>
              <a:rPr lang="en-US" sz="2400" b="0" strike="noStrike" spc="-1">
                <a:solidFill>
                  <a:srgbClr val="000000"/>
                </a:solidFill>
                <a:latin typeface="Tahoma"/>
                <a:ea typeface="MS PGothic"/>
              </a:rPr>
              <a:t>  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  <a:ea typeface="MS PGothic"/>
              </a:rPr>
              <a:t>a.equals(b)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?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true or false?</a:t>
            </a:r>
            <a:r>
              <a:rPr lang="en-US" sz="2400" b="0" strike="noStrike" spc="-1">
                <a:solidFill>
                  <a:srgbClr val="000000"/>
                </a:solidFill>
                <a:latin typeface="Tahoma"/>
                <a:ea typeface="MS PGothic"/>
              </a:rPr>
              <a:t> 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b.equals(c)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 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7" name="TextShape 18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The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int hashCode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Method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1" strike="noStrike" spc="-1" dirty="0" err="1">
                <a:solidFill>
                  <a:srgbClr val="000000"/>
                </a:solidFill>
                <a:latin typeface="Courier New"/>
              </a:rPr>
              <a:t>hashCode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computes an index for the object (to be used in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hashtables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Javadoc for </a:t>
            </a:r>
            <a:r>
              <a:rPr lang="en-US" sz="2100" b="1" strike="noStrike" spc="-1" dirty="0" err="1">
                <a:solidFill>
                  <a:srgbClr val="000000"/>
                </a:solidFill>
                <a:latin typeface="Courier New"/>
              </a:rPr>
              <a:t>Object.hashCode</a:t>
            </a:r>
            <a:r>
              <a:rPr lang="en-US" sz="2100" b="1" strike="noStrike" spc="-1" dirty="0">
                <a:solidFill>
                  <a:srgbClr val="000000"/>
                </a:solidFill>
                <a:latin typeface="Courier New"/>
              </a:rPr>
              <a:t>()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: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“Returns a hash code value of the object. This method is supported for the benefit of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hashtables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such as those provided by 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HashMap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.”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Self-consistent: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o.hashCode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() ==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o.hashCode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	… as long as 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o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does not change between the calls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FF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Consistent with </a:t>
            </a:r>
            <a:r>
              <a:rPr lang="en-US" sz="1800" b="1" strike="noStrike" spc="-1" dirty="0">
                <a:solidFill>
                  <a:srgbClr val="0000FF"/>
                </a:solidFill>
                <a:latin typeface="Courier New"/>
              </a:rPr>
              <a:t>equals()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 method: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a.equals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(b) =&gt; 	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a.hashCode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() == </a:t>
            </a:r>
            <a:r>
              <a:rPr lang="en-US" sz="2400" b="1" strike="noStrike" spc="-1" dirty="0" err="1">
                <a:solidFill>
                  <a:srgbClr val="0000FF"/>
                </a:solidFill>
                <a:latin typeface="Courier New"/>
              </a:rPr>
              <a:t>b.hashCode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()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If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a.equals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(b), a and b must have the same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hashCode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Not necessarily true the other way around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Collections such as HashMap calculate </a:t>
            </a: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</a:rPr>
              <a:t>unicity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using .equals and .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hashCode</a:t>
            </a:r>
            <a:r>
              <a:rPr lang="en-US" sz="2400" b="1" strike="noStrike" spc="-1" dirty="0">
                <a:solidFill>
                  <a:srgbClr val="0000FF"/>
                </a:solidFill>
                <a:latin typeface="Courier New"/>
              </a:rPr>
              <a:t>	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58B5915-AED1-4562-AECF-BF80B580E046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05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89B7-B3A9-4BCD-96FE-FF0B0F2FD9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98" y="25408"/>
            <a:ext cx="2396750" cy="13481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5D6F-D5F4-46BC-9505-49656638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DAAA-2B0F-4BB0-A5CD-04ACF7B68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hashCode</a:t>
            </a:r>
            <a:r>
              <a:rPr lang="en-US" sz="2000" dirty="0"/>
              <a:t>() is used for </a:t>
            </a:r>
            <a:r>
              <a:rPr lang="en-US" sz="2000" i="1" dirty="0"/>
              <a:t>bucketing</a:t>
            </a:r>
            <a:r>
              <a:rPr lang="en-US" sz="2000" dirty="0"/>
              <a:t> in Hash implementations </a:t>
            </a:r>
          </a:p>
          <a:p>
            <a:pPr lvl="1"/>
            <a:r>
              <a:rPr lang="en-US" sz="2000" dirty="0"/>
              <a:t>HashMap, </a:t>
            </a:r>
            <a:r>
              <a:rPr lang="en-US" sz="2000" dirty="0" err="1"/>
              <a:t>HashTable</a:t>
            </a:r>
            <a:r>
              <a:rPr lang="en-US" sz="2000" dirty="0"/>
              <a:t>, HashSet, etc.</a:t>
            </a:r>
          </a:p>
          <a:p>
            <a:r>
              <a:rPr lang="en-US" sz="2000" dirty="0"/>
              <a:t>The value received from </a:t>
            </a:r>
            <a:r>
              <a:rPr lang="en-US" sz="2000" dirty="0" err="1"/>
              <a:t>hashCode</a:t>
            </a:r>
            <a:r>
              <a:rPr lang="en-US" sz="2000" dirty="0"/>
              <a:t>() is used to determine the bucket for storing elements of the set/map. </a:t>
            </a:r>
          </a:p>
          <a:p>
            <a:pPr lvl="1"/>
            <a:r>
              <a:rPr lang="en-US" sz="2000" dirty="0"/>
              <a:t>The bucket is the address of the element inside the set/map.</a:t>
            </a:r>
          </a:p>
          <a:p>
            <a:r>
              <a:rPr lang="en-US" sz="2000" dirty="0"/>
              <a:t>When you do contains() it will take the hash code of the element, then look for the bucket where hash code points. </a:t>
            </a:r>
          </a:p>
          <a:p>
            <a:pPr lvl="2"/>
            <a:r>
              <a:rPr lang="en-US" sz="2000" dirty="0"/>
              <a:t>Multiple objects can have the same hash code</a:t>
            </a:r>
          </a:p>
          <a:p>
            <a:pPr lvl="2"/>
            <a:r>
              <a:rPr lang="en-US" sz="2000" dirty="0"/>
              <a:t>It uses the equals() method to evaluate if the objects are equal</a:t>
            </a:r>
          </a:p>
          <a:p>
            <a:pPr lvl="3"/>
            <a:r>
              <a:rPr lang="en-US" sz="1850" dirty="0"/>
              <a:t>Only looks in the current bucket</a:t>
            </a:r>
          </a:p>
          <a:p>
            <a:pPr lvl="2"/>
            <a:r>
              <a:rPr lang="en-US" sz="2000" dirty="0"/>
              <a:t>Then decide if contains() is true or false</a:t>
            </a:r>
          </a:p>
        </p:txBody>
      </p:sp>
    </p:spTree>
    <p:extLst>
      <p:ext uri="{BB962C8B-B14F-4D97-AF65-F5344CB8AC3E}">
        <p14:creationId xmlns:p14="http://schemas.microsoft.com/office/powerpoint/2010/main" val="1015602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01F8-D260-4413-AC06-D1B0C26E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HashSet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802E0-8ABC-49B7-819D-4B12FC31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pc="-1" dirty="0">
              <a:latin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333FB-EBF3-4EE3-9C89-43AABE80A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70" y="1976134"/>
            <a:ext cx="4785721" cy="35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71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E4919C-DD4F-4D12-B2A7-5086F9B4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54EBF-6CF5-4BB5-B98A-DCCDF0A2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98" y="1518413"/>
            <a:ext cx="6423177" cy="41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8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634C-8CBB-4B41-8822-7CF37F81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502F-FADE-42F9-A0A2-48E523437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definition, if two objects are equal, their hash code must also be equal. </a:t>
            </a:r>
          </a:p>
          <a:p>
            <a:r>
              <a:rPr lang="en-US" dirty="0"/>
              <a:t>If you override the equals() method, you change the way two objects are equated </a:t>
            </a:r>
          </a:p>
          <a:p>
            <a:pPr lvl="1"/>
            <a:r>
              <a:rPr lang="en-US" dirty="0"/>
              <a:t>Object's implementation of </a:t>
            </a:r>
            <a:r>
              <a:rPr lang="en-US" dirty="0" err="1"/>
              <a:t>hashCode</a:t>
            </a:r>
            <a:r>
              <a:rPr lang="en-US" dirty="0"/>
              <a:t>() is no longer valid. </a:t>
            </a:r>
          </a:p>
          <a:p>
            <a:pPr lvl="1"/>
            <a:r>
              <a:rPr lang="en-US" dirty="0"/>
              <a:t>Therefore, if you override the equals() method, you must also override the </a:t>
            </a:r>
            <a:r>
              <a:rPr lang="en-US" dirty="0" err="1"/>
              <a:t>hashCode</a:t>
            </a:r>
            <a:r>
              <a:rPr lang="en-US" dirty="0"/>
              <a:t>() method as well.</a:t>
            </a:r>
          </a:p>
          <a:p>
            <a:r>
              <a:rPr lang="en-US" dirty="0"/>
              <a:t>We didn't do this for Duration to keep the description simple</a:t>
            </a:r>
          </a:p>
          <a:p>
            <a:pPr lvl="1"/>
            <a:r>
              <a:rPr lang="en-US" dirty="0"/>
              <a:t>But we should have</a:t>
            </a:r>
          </a:p>
        </p:txBody>
      </p:sp>
    </p:spTree>
    <p:extLst>
      <p:ext uri="{BB962C8B-B14F-4D97-AF65-F5344CB8AC3E}">
        <p14:creationId xmlns:p14="http://schemas.microsoft.com/office/powerpoint/2010/main" val="2581435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The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Object.hashCode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Method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7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Object.hashCode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’s implementation returns a </a:t>
            </a:r>
            <a:r>
              <a:rPr lang="en-US" sz="2100" b="0" strike="noStrike" spc="-1">
                <a:solidFill>
                  <a:srgbClr val="0000FF"/>
                </a:solidFill>
                <a:latin typeface="Calibri"/>
              </a:rPr>
              <a:t>distinct integer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for each </a:t>
            </a:r>
            <a:r>
              <a:rPr lang="en-US" sz="2100" b="0" strike="noStrike" spc="-1">
                <a:solidFill>
                  <a:srgbClr val="0000FF"/>
                </a:solidFill>
                <a:latin typeface="Calibri"/>
              </a:rPr>
              <a:t>distinct object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, typically by converting the object’s address into an integer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hashCode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must be consistent with equality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hashCode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are used in hashtables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If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hashCode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is inconsistent with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, the hashtable behaves incorrectly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Rule: if you override </a:t>
            </a:r>
            <a:r>
              <a:rPr lang="en-US" sz="1800" b="1" strike="noStrike" spc="-1">
                <a:solidFill>
                  <a:srgbClr val="FF0000"/>
                </a:solidFill>
                <a:latin typeface="Courier New"/>
              </a:rPr>
              <a:t>equals</a:t>
            </a: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, override </a:t>
            </a:r>
            <a:r>
              <a:rPr lang="en-US" sz="1800" b="1" strike="noStrike" spc="-1">
                <a:solidFill>
                  <a:srgbClr val="FF0000"/>
                </a:solidFill>
                <a:latin typeface="Courier New"/>
              </a:rPr>
              <a:t>hashCode</a:t>
            </a: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; must be consistent with </a:t>
            </a:r>
            <a:r>
              <a:rPr lang="en-US" sz="1800" b="1" strike="noStrike" spc="-1">
                <a:solidFill>
                  <a:srgbClr val="FF0000"/>
                </a:solidFill>
                <a:latin typeface="Courier New"/>
              </a:rPr>
              <a:t>equals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Eclipse has an option to automatically generate a hashCode() method.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F7842B-CFC3-44A2-A292-74954C46C931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09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55C4-335B-40D7-B2D6-FA514026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</a:t>
            </a:r>
            <a:r>
              <a:rPr lang="en-US" dirty="0" err="1"/>
              <a:t>HashCodes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A2559-A8EE-45B7-A858-7C0C80B66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33" y="160696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During the execution of the application, if </a:t>
            </a:r>
            <a:r>
              <a:rPr lang="en-US" dirty="0" err="1"/>
              <a:t>hashCode</a:t>
            </a:r>
            <a:r>
              <a:rPr lang="en-US" dirty="0"/>
              <a:t>() is invoked more than once on the same Object then it must consistently return the same Integer value, provided no information used in </a:t>
            </a:r>
            <a:r>
              <a:rPr lang="en-US" b="1" dirty="0"/>
              <a:t>equals(Object)</a:t>
            </a:r>
            <a:r>
              <a:rPr lang="en-US" dirty="0"/>
              <a:t> comparison on the Object is modified. </a:t>
            </a:r>
          </a:p>
          <a:p>
            <a:pPr lvl="1"/>
            <a:r>
              <a:rPr lang="en-US" dirty="0"/>
              <a:t>It is not necessary that this Integer value remain the same from one execution of the application to another execution of the same application.</a:t>
            </a:r>
          </a:p>
          <a:p>
            <a:r>
              <a:rPr lang="en-US" dirty="0"/>
              <a:t>If two Objects are equal, according to the </a:t>
            </a:r>
            <a:r>
              <a:rPr lang="en-US" b="1" dirty="0"/>
              <a:t>equals(Object)</a:t>
            </a:r>
            <a:r>
              <a:rPr lang="en-US" dirty="0"/>
              <a:t> method, then </a:t>
            </a:r>
            <a:r>
              <a:rPr lang="en-US" dirty="0" err="1"/>
              <a:t>hashCode</a:t>
            </a:r>
            <a:r>
              <a:rPr lang="en-US" dirty="0"/>
              <a:t>() method must produce the same Integer on each of the two Objects.</a:t>
            </a:r>
          </a:p>
          <a:p>
            <a:r>
              <a:rPr lang="en-US" dirty="0"/>
              <a:t>If two Objects are unequal, according to the </a:t>
            </a:r>
            <a:r>
              <a:rPr lang="en-US" b="1" dirty="0"/>
              <a:t>equals(Object)</a:t>
            </a:r>
            <a:r>
              <a:rPr lang="en-US" dirty="0"/>
              <a:t> method, it is not necessary that the Integer value produced by the </a:t>
            </a:r>
            <a:r>
              <a:rPr lang="en-US" dirty="0" err="1"/>
              <a:t>hashCode</a:t>
            </a:r>
            <a:r>
              <a:rPr lang="en-US" dirty="0"/>
              <a:t>() method on each of the two Objects be distinct. </a:t>
            </a:r>
          </a:p>
          <a:p>
            <a:pPr lvl="1"/>
            <a:r>
              <a:rPr lang="en-US" dirty="0"/>
              <a:t>Objects which are distinct by the </a:t>
            </a:r>
            <a:r>
              <a:rPr lang="en-US" b="1" dirty="0"/>
              <a:t>equals(Object) </a:t>
            </a:r>
            <a:r>
              <a:rPr lang="en-US" dirty="0"/>
              <a:t>method may still compute the same </a:t>
            </a:r>
            <a:r>
              <a:rPr lang="en-US" dirty="0" err="1"/>
              <a:t>hashCode</a:t>
            </a:r>
            <a:r>
              <a:rPr lang="en-US" dirty="0"/>
              <a:t>() value</a:t>
            </a:r>
          </a:p>
          <a:p>
            <a:pPr lvl="1"/>
            <a:r>
              <a:rPr lang="en-US" dirty="0"/>
              <a:t>It can be same but producing a distinct Integer on each of the two Objects is better for improving the performance of hashing based Collections like HashMap, </a:t>
            </a:r>
            <a:r>
              <a:rPr lang="en-US" dirty="0" err="1"/>
              <a:t>HashTable</a:t>
            </a:r>
            <a:r>
              <a:rPr lang="en-US" dirty="0"/>
              <a:t>…etc.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91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Implementations of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hashCode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152280" y="1639800"/>
            <a:ext cx="91436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Remember, we defined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Duration.equals(Object)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public class Duration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Choice 1: don’t override, inherit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hashCode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from Object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  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Choice 2: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public int hashCode() { return 1; }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 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  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Choice 3: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public int hashCode() { return min;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  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Choice 4: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public int hashCode() { return min+sec; 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    </a:t>
            </a:r>
          </a:p>
        </p:txBody>
      </p:sp>
      <p:sp>
        <p:nvSpPr>
          <p:cNvPr id="412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13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E48DEEB-3443-46B5-B928-A0176F5B3C31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hashCode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Must Be Consistent with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Suppose we change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Duration.equals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// Returns true if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and 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this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represent the same number of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// seconds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public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boolean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equals(Object o) {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if (!(o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instanceof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Duration)) return false;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Duration d = (Duration) o;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  return 60*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min+sec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 == 60*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d.min+d.sec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Will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min+sec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for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hashCode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still work?</a:t>
            </a:r>
          </a:p>
          <a:p>
            <a:pPr marL="628560" lvl="1" indent="-171000"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/>
              <a:t>Problem: 0 min 90 secs and 1 min 30 secs are equal by this method, but hash1 = 90 and hash2 = 31. Equal objects have different </a:t>
            </a:r>
            <a:r>
              <a:rPr lang="en-US" sz="2000" spc="-1" dirty="0" err="1"/>
              <a:t>hashCodes</a:t>
            </a:r>
            <a:r>
              <a:rPr lang="en-US" sz="2000" spc="-1" dirty="0"/>
              <a:t>.</a:t>
            </a:r>
          </a:p>
          <a:p>
            <a:pPr marL="628560" lvl="1" indent="-171000"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>
              <a:solidFill>
                <a:srgbClr val="000000"/>
              </a:solidFill>
              <a:latin typeface="Calibri"/>
              <a:ea typeface="ＭＳ Ｐゴシック"/>
            </a:endParaRPr>
          </a:p>
          <a:p>
            <a:pPr marL="628560" lvl="1" indent="-171000"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17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D2333DC-8DCB-4E49-BF3F-1D55F78D0612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38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Equality, Mutation and Time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3" name="TextShape 2"/>
          <p:cNvSpPr txBox="1"/>
          <p:nvPr/>
        </p:nvSpPr>
        <p:spPr>
          <a:xfrm>
            <a:off x="228600" y="14875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If two objects are equal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</a:rPr>
              <a:t>now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, will they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</a:rPr>
              <a:t>always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be equal?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In mathematics, the answer is “yes”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00" b="0" strike="noStrike" spc="-1" dirty="0">
                <a:solidFill>
                  <a:srgbClr val="000000"/>
                </a:solidFill>
                <a:latin typeface="Calibri"/>
              </a:rPr>
              <a:t>Given that the object is not a function of time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In Java, the answer is “you choose”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The Object spec does not specify this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For immutable objects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Abstract value never changes, equality is </a:t>
            </a:r>
            <a:r>
              <a:rPr lang="en-US" sz="2600" b="0" strike="noStrike" spc="-1" dirty="0">
                <a:solidFill>
                  <a:srgbClr val="FF0000"/>
                </a:solidFill>
                <a:latin typeface="Calibri"/>
              </a:rPr>
              <a:t>eternal</a:t>
            </a:r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For mutable objects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We can either compare abstract values </a:t>
            </a:r>
            <a:r>
              <a:rPr lang="en-US" sz="2600" b="0" strike="noStrike" spc="-1" dirty="0">
                <a:solidFill>
                  <a:srgbClr val="FF0000"/>
                </a:solidFill>
                <a:latin typeface="Calibri"/>
              </a:rPr>
              <a:t>now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, or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be </a:t>
            </a:r>
            <a:r>
              <a:rPr lang="en-US" sz="2600" b="0" strike="noStrike" spc="-1" dirty="0">
                <a:solidFill>
                  <a:srgbClr val="FF0000"/>
                </a:solidFill>
                <a:latin typeface="Calibri"/>
              </a:rPr>
              <a:t>eternal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 (can’t have both since value can change)</a:t>
            </a:r>
          </a:p>
        </p:txBody>
      </p:sp>
      <p:sp>
        <p:nvSpPr>
          <p:cNvPr id="424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25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6F596CB-431F-4265-A5EE-B6CACDC5D66A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39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276DF-FD56-49FB-B645-284B40CE3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955" y="0"/>
            <a:ext cx="2513045" cy="1412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BA22-3184-46A5-BB17-67D6A36F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Operator "="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20207-2C2F-421A-9FB7-D97B60712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2000" indent="-162000">
              <a:lnSpc>
                <a:spcPct val="100000"/>
              </a:lnSpc>
            </a:pPr>
            <a:r>
              <a:rPr lang="en-US" spc="-1" dirty="0">
                <a:latin typeface="Arial"/>
              </a:rPr>
              <a:t>= operator copies references for objects not “stuff”</a:t>
            </a:r>
          </a:p>
          <a:p>
            <a:pPr marL="162000" indent="-162000">
              <a:lnSpc>
                <a:spcPct val="100000"/>
              </a:lnSpc>
            </a:pPr>
            <a:r>
              <a:rPr lang="en-US" spc="-1" dirty="0">
                <a:latin typeface="Arial"/>
              </a:rPr>
              <a:t>For primitives, it copies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29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StringBuffer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Example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7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StringBuffer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is </a:t>
            </a: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mutable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, and takes the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eternal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approach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StringBuffer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s1 = new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StringBuffer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(“hello”);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StringBuffer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 s2 = new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StringBuffer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(“hello”);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(s1.equals(s1));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// true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 dirty="0" err="1">
                <a:solidFill>
                  <a:srgbClr val="000000"/>
                </a:solidFill>
                <a:latin typeface="Courier New"/>
              </a:rPr>
              <a:t>System.out.println</a:t>
            </a:r>
            <a:r>
              <a:rPr lang="en-US" sz="2000" b="1" strike="noStrike" spc="-1" dirty="0">
                <a:solidFill>
                  <a:srgbClr val="000000"/>
                </a:solidFill>
                <a:latin typeface="Courier New"/>
              </a:rPr>
              <a:t>(s1.equals(s2));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// false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1" strike="noStrike" spc="-1" dirty="0">
                <a:solidFill>
                  <a:srgbClr val="000000"/>
                </a:solidFill>
                <a:latin typeface="Courier New"/>
              </a:rPr>
              <a:t>equals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is just reference equality (==). This is the only way to ensure eternal equality for mutable objects </a:t>
            </a:r>
          </a:p>
          <a:p>
            <a:pPr marL="628560" lvl="1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Eternal means that as long as neither object changes, they stay equal or not-equal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TextShape 3"/>
          <p:cNvSpPr txBox="1"/>
          <p:nvPr/>
        </p:nvSpPr>
        <p:spPr>
          <a:xfrm>
            <a:off x="228600" y="6248520"/>
            <a:ext cx="5790960" cy="38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2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2418663-F4C1-4D3B-B5D7-48D44C4E98C8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40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Date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Example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1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Date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is mutable, and takes the “</a:t>
            </a:r>
            <a:r>
              <a:rPr lang="en-US" sz="2100" b="0" strike="noStrike" spc="-1">
                <a:solidFill>
                  <a:srgbClr val="FF0000"/>
                </a:solidFill>
                <a:latin typeface="Calibri"/>
              </a:rPr>
              <a:t>compare values now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” approach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Date d1 = new Date(0); //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Jan 1, 1970 00:00:00 GMT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Date d2 = new Date(0);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System.out.println(d1.equals(d2));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// true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d2.setTime(10000); //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some time later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System.out.println(d1.equals(d2));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// false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TextShape 3"/>
          <p:cNvSpPr txBox="1"/>
          <p:nvPr/>
        </p:nvSpPr>
        <p:spPr>
          <a:xfrm>
            <a:off x="228600" y="6248520"/>
            <a:ext cx="5790960" cy="38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33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0BBD2B-E189-4D31-AEDB-946FFC11C139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Behavioral and Observational Equivalence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5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Two objects are “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behaviorally equivalent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” if there is no sequence of operations that can distinguish them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0" strike="noStrike" spc="-1" dirty="0">
                <a:solidFill>
                  <a:srgbClr val="000000"/>
                </a:solidFill>
                <a:latin typeface="Calibri"/>
              </a:rPr>
              <a:t>This is “eternal” equality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0" strike="noStrike" spc="-1" dirty="0">
                <a:solidFill>
                  <a:srgbClr val="000000"/>
                </a:solidFill>
                <a:latin typeface="Calibri"/>
              </a:rPr>
              <a:t>Two Strings with same content are behaviorally equivalent, two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Calibri"/>
              </a:rPr>
              <a:t>StringBuffers</a:t>
            </a:r>
            <a:r>
              <a:rPr lang="en-US" sz="1900" b="0" strike="noStrike" spc="-1" dirty="0">
                <a:solidFill>
                  <a:srgbClr val="000000"/>
                </a:solidFill>
                <a:latin typeface="Calibri"/>
              </a:rPr>
              <a:t> with same content are not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dirty="0"/>
              <a:t>They cannot be distinguished by </a:t>
            </a:r>
            <a:r>
              <a:rPr lang="en-US" sz="1900" i="1" dirty="0"/>
              <a:t>any</a:t>
            </a:r>
            <a:r>
              <a:rPr lang="en-US" sz="1900" dirty="0"/>
              <a:t> observation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dirty="0"/>
              <a:t>The two objects will “behave” the same, in this and all future states.</a:t>
            </a:r>
            <a:endParaRPr lang="en-US" sz="19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9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Two objects are “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observationally equivalent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” if there is no sequence of </a:t>
            </a: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observer operations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that can distinguish them</a:t>
            </a:r>
          </a:p>
          <a:p>
            <a:pPr marL="457200" lvl="1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0" strike="noStrike" spc="-1" dirty="0">
                <a:solidFill>
                  <a:srgbClr val="000000"/>
                </a:solidFill>
                <a:latin typeface="Calibri"/>
              </a:rPr>
              <a:t>We are excluding mutators</a:t>
            </a:r>
          </a:p>
          <a:p>
            <a:pPr marL="457200" lvl="1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0" strike="noStrike" spc="-1" dirty="0">
                <a:solidFill>
                  <a:srgbClr val="000000"/>
                </a:solidFill>
                <a:latin typeface="Calibri"/>
              </a:rPr>
              <a:t>Excluding ==</a:t>
            </a:r>
          </a:p>
          <a:p>
            <a:pPr marL="457200" lvl="1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0" strike="noStrike" spc="-1" dirty="0">
                <a:solidFill>
                  <a:srgbClr val="000000"/>
                </a:solidFill>
                <a:latin typeface="Arial"/>
              </a:rPr>
              <a:t>Two Strings, Dates, or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Arial"/>
              </a:rPr>
              <a:t>StringBuffers</a:t>
            </a:r>
            <a:r>
              <a:rPr lang="en-US" sz="1900" b="0" strike="noStrike" spc="-1" dirty="0">
                <a:solidFill>
                  <a:srgbClr val="000000"/>
                </a:solidFill>
                <a:latin typeface="Arial"/>
              </a:rPr>
              <a:t> with same content are observationally equivalent.</a:t>
            </a:r>
          </a:p>
          <a:p>
            <a:pPr lvl="1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dirty="0"/>
              <a:t>Cannot be distinguished by observation </a:t>
            </a:r>
            <a:r>
              <a:rPr lang="en-US" sz="1900" i="1" dirty="0"/>
              <a:t>that doesn’t change the state of the objects</a:t>
            </a:r>
            <a:r>
              <a:rPr lang="en-US" sz="1900" dirty="0"/>
              <a:t>, i.e., by calling only observer, producer, and creator methods. </a:t>
            </a:r>
          </a:p>
          <a:p>
            <a:pPr lvl="1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0" strike="noStrike" spc="-1" dirty="0">
                <a:solidFill>
                  <a:srgbClr val="000000"/>
                </a:solidFill>
                <a:latin typeface="Calibri"/>
              </a:rPr>
              <a:t>They look the same</a:t>
            </a:r>
          </a:p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37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5A9D390-2260-41F0-904E-5D8FA2CF6573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42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Equality and Mutation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9" name="TextShape 2"/>
          <p:cNvSpPr txBox="1"/>
          <p:nvPr/>
        </p:nvSpPr>
        <p:spPr>
          <a:xfrm>
            <a:off x="228600" y="152388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Date class implements observational equality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We can </a:t>
            </a:r>
            <a:r>
              <a:rPr lang="en-US" sz="21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violate the rep invariant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of a Set container (rep invariant: there are no duplicates in set) by </a:t>
            </a:r>
            <a:r>
              <a:rPr lang="en-US" sz="21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mutating after insertion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Set&lt;Date&gt; s = new HashSet&lt;Date&gt;();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Date d1 = new Date(0);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Date d2 = new Date(1);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s.add(d1);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s.add(d2);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ＭＳ Ｐゴシック"/>
              </a:rPr>
              <a:t>d2.setTime(0); // </a:t>
            </a:r>
            <a:r>
              <a:rPr lang="en-US" sz="24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mutation after d2 already in the Set!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for (Date d : s) { // prints 2 identical dates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 System.out.println(d);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0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5C1B693-D7A7-4363-A2CA-DB6CE971CA4F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41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C119-7D7B-4735-AC25-B16248D9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It's even worse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3692E-AA3F-40A7-AA31-3304F071B641}"/>
              </a:ext>
            </a:extLst>
          </p:cNvPr>
          <p:cNvSpPr txBox="1"/>
          <p:nvPr/>
        </p:nvSpPr>
        <p:spPr>
          <a:xfrm>
            <a:off x="967409" y="1690200"/>
            <a:ext cx="594906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List&lt;String&gt; list = </a:t>
            </a:r>
            <a:r>
              <a:rPr lang="en-US" b="1" dirty="0"/>
              <a:t>new </a:t>
            </a:r>
            <a:r>
              <a:rPr lang="en-US" b="1" dirty="0" err="1"/>
              <a:t>ArrayList</a:t>
            </a:r>
            <a:r>
              <a:rPr lang="en-US" b="1" dirty="0"/>
              <a:t>&lt;String&gt;();</a:t>
            </a:r>
          </a:p>
          <a:p>
            <a:r>
              <a:rPr lang="en-US" dirty="0" err="1"/>
              <a:t>list.add</a:t>
            </a:r>
            <a:r>
              <a:rPr lang="en-US" dirty="0"/>
              <a:t>("cat");</a:t>
            </a:r>
          </a:p>
          <a:p>
            <a:endParaRPr lang="en-US" dirty="0"/>
          </a:p>
          <a:p>
            <a:r>
              <a:rPr lang="en-US" dirty="0"/>
              <a:t>Set&lt;List&lt;String&gt;&gt; set = </a:t>
            </a:r>
            <a:r>
              <a:rPr lang="en-US" b="1" dirty="0"/>
              <a:t>new HashSet&lt;List&lt;String&gt;&gt;();</a:t>
            </a:r>
          </a:p>
          <a:p>
            <a:r>
              <a:rPr lang="en-US" dirty="0" err="1"/>
              <a:t>set.add</a:t>
            </a:r>
            <a:r>
              <a:rPr lang="en-US" dirty="0"/>
              <a:t>(list);</a:t>
            </a:r>
          </a:p>
          <a:p>
            <a:endParaRPr lang="en-US" dirty="0"/>
          </a:p>
          <a:p>
            <a:r>
              <a:rPr lang="en-US" dirty="0" err="1"/>
              <a:t>System.</a:t>
            </a:r>
            <a:r>
              <a:rPr lang="en-US" b="1" i="1" dirty="0" err="1"/>
              <a:t>out.println</a:t>
            </a:r>
            <a:r>
              <a:rPr lang="en-US" b="1" i="1" dirty="0"/>
              <a:t>(</a:t>
            </a:r>
            <a:r>
              <a:rPr lang="en-US" b="1" i="1" dirty="0" err="1"/>
              <a:t>set.contains</a:t>
            </a:r>
            <a:r>
              <a:rPr lang="en-US" b="1" i="1" dirty="0"/>
              <a:t>(list));  // true</a:t>
            </a:r>
          </a:p>
          <a:p>
            <a:endParaRPr lang="en-US" dirty="0"/>
          </a:p>
          <a:p>
            <a:r>
              <a:rPr lang="en-US" dirty="0" err="1"/>
              <a:t>list.add</a:t>
            </a:r>
            <a:r>
              <a:rPr lang="en-US" dirty="0"/>
              <a:t>("dog");</a:t>
            </a:r>
          </a:p>
          <a:p>
            <a:r>
              <a:rPr lang="en-US" dirty="0" err="1"/>
              <a:t>System.</a:t>
            </a:r>
            <a:r>
              <a:rPr lang="en-US" b="1" i="1" dirty="0" err="1"/>
              <a:t>out.println</a:t>
            </a:r>
            <a:r>
              <a:rPr lang="en-US" b="1" i="1" dirty="0"/>
              <a:t>(</a:t>
            </a:r>
            <a:r>
              <a:rPr lang="en-US" b="1" i="1" dirty="0" err="1"/>
              <a:t>set.contains</a:t>
            </a:r>
            <a:r>
              <a:rPr lang="en-US" b="1" i="1" dirty="0"/>
              <a:t>(list)); //false</a:t>
            </a:r>
          </a:p>
          <a:p>
            <a:endParaRPr lang="en-US" dirty="0"/>
          </a:p>
          <a:p>
            <a:r>
              <a:rPr lang="en-US" b="1" dirty="0"/>
              <a:t>for (List&lt;String&gt; l : set) { </a:t>
            </a:r>
          </a:p>
          <a:p>
            <a:r>
              <a:rPr lang="en-US" dirty="0"/>
              <a:t>    </a:t>
            </a:r>
            <a:r>
              <a:rPr lang="en-US" dirty="0" err="1"/>
              <a:t>System.</a:t>
            </a:r>
            <a:r>
              <a:rPr lang="en-US" b="1" i="1" dirty="0" err="1"/>
              <a:t>out.println</a:t>
            </a:r>
            <a:r>
              <a:rPr lang="en-US" b="1" i="1" dirty="0"/>
              <a:t>(</a:t>
            </a:r>
            <a:r>
              <a:rPr lang="en-US" b="1" i="1" dirty="0" err="1"/>
              <a:t>set.contains</a:t>
            </a:r>
            <a:r>
              <a:rPr lang="en-US" b="1" i="1" dirty="0"/>
              <a:t>(l));  // false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25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83E0-9D89-47B5-808B-EFD8A880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E21AD-6D33-4E9A-A291-978E404F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List&lt;String&gt; is a mutable object. </a:t>
            </a:r>
          </a:p>
          <a:p>
            <a:r>
              <a:rPr lang="en-US" dirty="0"/>
              <a:t>Mutations affect the result of equals() and </a:t>
            </a:r>
            <a:r>
              <a:rPr lang="en-US" dirty="0" err="1"/>
              <a:t>hashCode</a:t>
            </a:r>
            <a:r>
              <a:rPr lang="en-US" dirty="0"/>
              <a:t>(). </a:t>
            </a:r>
          </a:p>
          <a:p>
            <a:r>
              <a:rPr lang="en-US" dirty="0"/>
              <a:t>When the list is first put into the HashSet, it is stored in the hash bucket corresponding to its </a:t>
            </a:r>
            <a:r>
              <a:rPr lang="en-US" dirty="0" err="1"/>
              <a:t>hashCode</a:t>
            </a:r>
            <a:r>
              <a:rPr lang="en-US" dirty="0"/>
              <a:t>() result at that time. </a:t>
            </a:r>
          </a:p>
          <a:p>
            <a:r>
              <a:rPr lang="en-US" dirty="0"/>
              <a:t>When the list is subsequently mutated, its </a:t>
            </a:r>
            <a:r>
              <a:rPr lang="en-US" dirty="0" err="1"/>
              <a:t>hashCode</a:t>
            </a:r>
            <a:r>
              <a:rPr lang="en-US" dirty="0"/>
              <a:t>() changes, but HashSet doesn’t realize it. </a:t>
            </a:r>
          </a:p>
          <a:p>
            <a:r>
              <a:rPr lang="en-US" dirty="0" err="1"/>
              <a:t>set.contains</a:t>
            </a:r>
            <a:r>
              <a:rPr lang="en-US" dirty="0"/>
              <a:t>() looks in the wrong bucket</a:t>
            </a:r>
          </a:p>
          <a:p>
            <a:pPr lvl="1"/>
            <a:r>
              <a:rPr lang="en-US" dirty="0"/>
              <a:t>So it can not be found.</a:t>
            </a:r>
          </a:p>
        </p:txBody>
      </p:sp>
    </p:spTree>
    <p:extLst>
      <p:ext uri="{BB962C8B-B14F-4D97-AF65-F5344CB8AC3E}">
        <p14:creationId xmlns:p14="http://schemas.microsoft.com/office/powerpoint/2010/main" val="308380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Equality and Mutation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3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Be very careful with elements of Sets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Ideally, elements should be </a:t>
            </a: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immutable objects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, because immutable objects guarantee behavioral equivalence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Java spec for Sets warns about using </a:t>
            </a:r>
            <a:r>
              <a:rPr lang="en-US" sz="2100" b="0" u="sng" strike="noStrike" spc="-1" dirty="0">
                <a:solidFill>
                  <a:srgbClr val="000000"/>
                </a:solidFill>
                <a:uFillTx/>
                <a:latin typeface="Calibri"/>
              </a:rPr>
              <a:t>mutable objects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 as set elements</a:t>
            </a:r>
          </a:p>
          <a:p>
            <a:pPr marL="628560" lvl="1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latin typeface="Calibri"/>
              </a:rPr>
              <a:t>from the specification of </a:t>
            </a:r>
            <a:r>
              <a:rPr lang="en-US" sz="2100" spc="-1" dirty="0" err="1">
                <a:solidFill>
                  <a:srgbClr val="000000"/>
                </a:solidFill>
                <a:latin typeface="Calibri"/>
              </a:rPr>
              <a:t>java.util.Set</a:t>
            </a:r>
            <a:r>
              <a:rPr lang="en-US" sz="21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1085760" lvl="2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latin typeface="Calibri"/>
              </a:rPr>
              <a:t>Note: Great care must be exercised if mutable objects are used as set elements. The behavior of a set is not specified if the value of an object is changed in a manner that affects equals comparisons while the object is an element in the set.</a:t>
            </a:r>
          </a:p>
          <a:p>
            <a:pPr marL="914760" lvl="2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Same problem applies to </a:t>
            </a:r>
            <a:r>
              <a:rPr lang="en-US" sz="2100" b="0" strike="noStrike" spc="-1" dirty="0">
                <a:solidFill>
                  <a:srgbClr val="0000FF"/>
                </a:solidFill>
                <a:latin typeface="Calibri"/>
              </a:rPr>
              <a:t>keys in maps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4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45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D00A0DA-C47C-42B4-8105-8CCCD2F4E339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46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Equality and Mutation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7" name="TextShape 2"/>
          <p:cNvSpPr txBox="1"/>
          <p:nvPr/>
        </p:nvSpPr>
        <p:spPr>
          <a:xfrm>
            <a:off x="228600" y="148752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Sets assume hash codes don’t change</a:t>
            </a: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Set&lt;Date&gt; s = new HashSet&lt;Date&gt;();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Date d1 = new Date(0);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Date d2 = new Date(1000); //  later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s.add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(d1);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s.add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(d2);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d2.setTime(10000);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s.contains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(d2);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s.contains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(new Date(10000));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 dirty="0" err="1">
                <a:solidFill>
                  <a:srgbClr val="FF0000"/>
                </a:solidFill>
                <a:latin typeface="Courier New"/>
              </a:rPr>
              <a:t>s.contains</a:t>
            </a:r>
            <a:r>
              <a:rPr lang="en-US" sz="2400" b="1" strike="noStrike" spc="-1" dirty="0">
                <a:solidFill>
                  <a:srgbClr val="FF0000"/>
                </a:solidFill>
                <a:latin typeface="Courier New"/>
              </a:rPr>
              <a:t>(new Date(1000));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4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DBD5A11-69B4-417B-9274-2CF4E4309E31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50" name="CustomShape 5"/>
          <p:cNvSpPr/>
          <p:nvPr/>
        </p:nvSpPr>
        <p:spPr>
          <a:xfrm>
            <a:off x="2947500" y="4567320"/>
            <a:ext cx="16441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latin typeface="Courier New"/>
                <a:ea typeface="MS PGothic"/>
              </a:rPr>
              <a:t>// false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451" name="CustomShape 6"/>
          <p:cNvSpPr/>
          <p:nvPr/>
        </p:nvSpPr>
        <p:spPr>
          <a:xfrm>
            <a:off x="5490360" y="5023440"/>
            <a:ext cx="16441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// false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52" name="CustomShape 7"/>
          <p:cNvSpPr/>
          <p:nvPr/>
        </p:nvSpPr>
        <p:spPr>
          <a:xfrm>
            <a:off x="5348160" y="5487480"/>
            <a:ext cx="2741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// false again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6DB3-0BA8-49EE-A527-46911C22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394A-57B3-445A-9A48-61BCD557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pc="-1" dirty="0">
                <a:latin typeface="Arial"/>
              </a:rPr>
              <a:t>Date is deprecated </a:t>
            </a:r>
          </a:p>
          <a:p>
            <a:pPr lvl="1"/>
            <a:r>
              <a:rPr lang="en-US" spc="-1" dirty="0">
                <a:latin typeface="Arial"/>
              </a:rPr>
              <a:t>Use Calendar instead. </a:t>
            </a:r>
          </a:p>
          <a:p>
            <a:r>
              <a:rPr lang="en-US" spc="-1" dirty="0" err="1">
                <a:latin typeface="Arial"/>
              </a:rPr>
              <a:t>Set.contains</a:t>
            </a:r>
            <a:r>
              <a:rPr lang="en-US" spc="-1" dirty="0">
                <a:latin typeface="Arial"/>
              </a:rPr>
              <a:t>() uses </a:t>
            </a:r>
            <a:r>
              <a:rPr lang="en-US" spc="-1" dirty="0" err="1">
                <a:latin typeface="Arial"/>
              </a:rPr>
              <a:t>Date.equals</a:t>
            </a:r>
            <a:r>
              <a:rPr lang="en-US" spc="-1" dirty="0">
                <a:latin typeface="Arial"/>
              </a:rPr>
              <a:t>(). </a:t>
            </a:r>
          </a:p>
          <a:p>
            <a:pPr lvl="1"/>
            <a:r>
              <a:rPr lang="en-US" spc="-1">
                <a:solidFill>
                  <a:srgbClr val="000000"/>
                </a:solidFill>
                <a:latin typeface="Arial"/>
              </a:rPr>
              <a:t>Date overrides equals</a:t>
            </a:r>
            <a:endParaRPr lang="en-US" spc="-1" dirty="0">
              <a:latin typeface="Arial"/>
            </a:endParaRPr>
          </a:p>
          <a:p>
            <a:r>
              <a:rPr lang="en-US" spc="-1" dirty="0">
                <a:latin typeface="Arial"/>
              </a:rPr>
              <a:t>Why is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s.contains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(d2) false?</a:t>
            </a:r>
            <a:endParaRPr lang="en-US" spc="-1" dirty="0">
              <a:latin typeface="Arial"/>
            </a:endParaRPr>
          </a:p>
          <a:p>
            <a:pPr lvl="1"/>
            <a:r>
              <a:rPr lang="en-US" spc="-1" dirty="0">
                <a:solidFill>
                  <a:srgbClr val="000000"/>
                </a:solidFill>
                <a:latin typeface="Arial"/>
              </a:rPr>
              <a:t>Because the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hashCode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has changed, but s doesn't know it.</a:t>
            </a:r>
          </a:p>
          <a:p>
            <a:pPr lvl="1"/>
            <a:r>
              <a:rPr lang="en-US" spc="-1" dirty="0" err="1">
                <a:latin typeface="Arial"/>
              </a:rPr>
              <a:t>s.contains</a:t>
            </a:r>
            <a:r>
              <a:rPr lang="en-US" spc="-1" dirty="0">
                <a:latin typeface="Arial"/>
              </a:rPr>
              <a:t>(d2) is looking in the 10000</a:t>
            </a:r>
          </a:p>
          <a:p>
            <a:pPr lvl="2"/>
            <a:r>
              <a:rPr lang="en-US" spc="-1" dirty="0">
                <a:latin typeface="Arial"/>
              </a:rPr>
              <a:t>But d2 is still in the 1000 bucket</a:t>
            </a:r>
          </a:p>
          <a:p>
            <a:pPr lvl="1"/>
            <a:r>
              <a:rPr lang="en-US" spc="-1" dirty="0" err="1">
                <a:latin typeface="Arial"/>
              </a:rPr>
              <a:t>s.contains</a:t>
            </a:r>
            <a:r>
              <a:rPr lang="en-US" spc="-1" dirty="0">
                <a:latin typeface="Arial"/>
              </a:rPr>
              <a:t>(new Date(1000)) fails because contains looks in the 1000 bucket but there's no longer a Date(1000) in 1000 bucket</a:t>
            </a:r>
          </a:p>
          <a:p>
            <a:pPr lvl="2"/>
            <a:r>
              <a:rPr lang="en-US" spc="-1" dirty="0">
                <a:latin typeface="Arial"/>
              </a:rPr>
              <a:t>We changed it</a:t>
            </a:r>
          </a:p>
          <a:p>
            <a:pPr lvl="1"/>
            <a:r>
              <a:rPr lang="en-US" spc="-1" dirty="0" err="1">
                <a:latin typeface="Arial"/>
              </a:rPr>
              <a:t>s.contains</a:t>
            </a:r>
            <a:r>
              <a:rPr lang="en-US" spc="-1" dirty="0">
                <a:latin typeface="Arial"/>
              </a:rPr>
              <a:t>(new Date(10000)); fails because it looks in the 10000 bucket, but d2 is in the 1000 bucket</a:t>
            </a:r>
          </a:p>
          <a:p>
            <a:pPr marL="0" indent="0">
              <a:buNone/>
            </a:pPr>
            <a:endParaRPr lang="en-US" spc="-1" dirty="0">
              <a:latin typeface="Arial"/>
            </a:endParaRPr>
          </a:p>
          <a:p>
            <a:r>
              <a:rPr lang="en-US" spc="-1" dirty="0">
                <a:solidFill>
                  <a:srgbClr val="000000"/>
                </a:solidFill>
                <a:latin typeface="Arial"/>
              </a:rPr>
              <a:t>These sorts of problems are hard to track down. This is why you should avoid sets of mutable objects whenever possible.</a:t>
            </a:r>
            <a:endParaRPr lang="en-US" spc="-1" dirty="0"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98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Equality and Mutation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4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Redefining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hashCode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makes most sense for immutable, “value”, objects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E.g., String, RatNum 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Be careful with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hashCode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on mutable objects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From spec of Object.equals: It is </a:t>
            </a:r>
            <a:r>
              <a:rPr lang="en-US" sz="1800" b="0" i="1" strike="noStrike" spc="-1">
                <a:solidFill>
                  <a:srgbClr val="000000"/>
                </a:solidFill>
                <a:latin typeface="Calibri"/>
              </a:rPr>
              <a:t>consistent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: for any non-null reference values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x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y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, multiple invocations of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x.equals(y)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consistently return true or consistently return false, </a:t>
            </a:r>
            <a:r>
              <a:rPr lang="en-US" sz="1800" b="0" u="sng" strike="noStrike" spc="-1">
                <a:solidFill>
                  <a:srgbClr val="000000"/>
                </a:solidFill>
                <a:uFillTx/>
                <a:latin typeface="Calibri"/>
              </a:rPr>
              <a:t>provided no information used in equals comparisons on the objects is modified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. </a:t>
            </a:r>
          </a:p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72081E0-B59E-44AF-A042-2663FE758FBE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49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56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</a:rPr>
              <a:t>Equality: </a:t>
            </a:r>
            <a:r>
              <a:rPr lang="en-US" sz="3600" b="1" strike="noStrike" spc="-1">
                <a:solidFill>
                  <a:srgbClr val="000000"/>
                </a:solidFill>
                <a:latin typeface="Courier New"/>
              </a:rPr>
              <a:t>==</a:t>
            </a:r>
            <a:r>
              <a:rPr lang="en-US" sz="3600" b="0" strike="noStrike" spc="-1">
                <a:solidFill>
                  <a:srgbClr val="000000"/>
                </a:solidFill>
                <a:latin typeface="Calibri Light"/>
              </a:rPr>
              <a:t> and </a:t>
            </a:r>
            <a:r>
              <a:rPr lang="en-US" sz="36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endParaRPr lang="en-US" sz="36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304920" y="1600200"/>
            <a:ext cx="8381520" cy="518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In Java,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 ==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tests for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</a:rPr>
              <a:t>reference equality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Often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/>
              </a:rPr>
              <a:t>value equality is </a:t>
            </a:r>
            <a:r>
              <a:rPr lang="en-US" sz="2800" b="0" strike="noStrike" spc="-1" dirty="0">
                <a:latin typeface="Calibri"/>
              </a:rPr>
              <a:t>what we want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In our 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Point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example, we want </a:t>
            </a:r>
            <a:br>
              <a:rPr dirty="0"/>
            </a:b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a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to be “equal” to 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b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because</a:t>
            </a:r>
            <a:br>
              <a:rPr dirty="0"/>
            </a:b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a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800" b="1" strike="noStrike" spc="-1" dirty="0">
                <a:solidFill>
                  <a:srgbClr val="000000"/>
                </a:solidFill>
                <a:latin typeface="Courier New"/>
              </a:rPr>
              <a:t>b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objects hold the </a:t>
            </a:r>
            <a:br>
              <a:rPr dirty="0"/>
            </a:b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same value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Need to override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ourier New"/>
              </a:rPr>
              <a:t>Object.equals</a:t>
            </a:r>
            <a:r>
              <a:rPr lang="en-US" sz="2400" b="1" strike="noStrike" spc="-1" dirty="0">
                <a:solidFill>
                  <a:srgbClr val="000000"/>
                </a:solidFill>
                <a:latin typeface="Courier New"/>
              </a:rPr>
              <a:t>()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228600" y="6324480"/>
            <a:ext cx="4723920" cy="45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281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F2DF1B8-0E03-407D-872F-EBE6917D1E6E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6771600" y="2789280"/>
            <a:ext cx="3639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b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c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7467480" y="3276720"/>
            <a:ext cx="533160" cy="38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7"/>
          <p:cNvSpPr/>
          <p:nvPr/>
        </p:nvSpPr>
        <p:spPr>
          <a:xfrm>
            <a:off x="6811200" y="457200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85" name="Line 8"/>
          <p:cNvSpPr/>
          <p:nvPr/>
        </p:nvSpPr>
        <p:spPr>
          <a:xfrm>
            <a:off x="7010280" y="3047760"/>
            <a:ext cx="380880" cy="22860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Line 9"/>
          <p:cNvSpPr/>
          <p:nvPr/>
        </p:nvSpPr>
        <p:spPr>
          <a:xfrm flipV="1">
            <a:off x="7010280" y="3581280"/>
            <a:ext cx="380880" cy="22860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10"/>
          <p:cNvSpPr/>
          <p:nvPr/>
        </p:nvSpPr>
        <p:spPr>
          <a:xfrm>
            <a:off x="5797080" y="4481640"/>
            <a:ext cx="36396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a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b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88" name="CustomShape 11"/>
          <p:cNvSpPr/>
          <p:nvPr/>
        </p:nvSpPr>
        <p:spPr>
          <a:xfrm>
            <a:off x="6781680" y="4572000"/>
            <a:ext cx="914040" cy="456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Line 12"/>
          <p:cNvSpPr/>
          <p:nvPr/>
        </p:nvSpPr>
        <p:spPr>
          <a:xfrm>
            <a:off x="6095880" y="4724280"/>
            <a:ext cx="60948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13"/>
          <p:cNvSpPr/>
          <p:nvPr/>
        </p:nvSpPr>
        <p:spPr>
          <a:xfrm>
            <a:off x="6095880" y="5867280"/>
            <a:ext cx="609480" cy="360"/>
          </a:xfrm>
          <a:prstGeom prst="line">
            <a:avLst/>
          </a:prstGeom>
          <a:ln w="9360" cap="rnd">
            <a:solidFill>
              <a:srgbClr val="000000"/>
            </a:solidFill>
            <a:custDash>
              <a:ds d="500000" sp="4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14"/>
          <p:cNvSpPr/>
          <p:nvPr/>
        </p:nvSpPr>
        <p:spPr>
          <a:xfrm>
            <a:off x="7238880" y="4609800"/>
            <a:ext cx="360" cy="4194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15"/>
          <p:cNvSpPr/>
          <p:nvPr/>
        </p:nvSpPr>
        <p:spPr>
          <a:xfrm>
            <a:off x="7266960" y="456732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3" name="CustomShape 16"/>
          <p:cNvSpPr/>
          <p:nvPr/>
        </p:nvSpPr>
        <p:spPr>
          <a:xfrm>
            <a:off x="6811200" y="563400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2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4" name="CustomShape 17"/>
          <p:cNvSpPr/>
          <p:nvPr/>
        </p:nvSpPr>
        <p:spPr>
          <a:xfrm>
            <a:off x="6781680" y="5634000"/>
            <a:ext cx="914040" cy="456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18"/>
          <p:cNvSpPr/>
          <p:nvPr/>
        </p:nvSpPr>
        <p:spPr>
          <a:xfrm>
            <a:off x="7266960" y="562932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S PGothic"/>
              </a:rPr>
              <a:t>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6" name="Line 19"/>
          <p:cNvSpPr/>
          <p:nvPr/>
        </p:nvSpPr>
        <p:spPr>
          <a:xfrm>
            <a:off x="7238880" y="5676840"/>
            <a:ext cx="360" cy="4190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Equality and Mutation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8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From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JavaDoc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Note: Great care must be exercised if mutable objects are used as set elements. 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The behavior of a set is not specified if the value of an object is changed in a manner that affects equals comparisons while the object is an element in the set.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A special case of this prohibition is that it is not permissible for a set to contain itself as an element.</a:t>
            </a:r>
          </a:p>
          <a:p>
            <a:pPr marL="971640" lvl="2" indent="-171000"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See Russell's Paradox </a:t>
            </a:r>
            <a:r>
              <a:rPr lang="en-US" spc="-1" dirty="0">
                <a:solidFill>
                  <a:srgbClr val="000000"/>
                </a:solidFill>
                <a:latin typeface="Calibri"/>
                <a:hlinkClick r:id="rId3"/>
              </a:rPr>
              <a:t>https://en.wikipedia.org/wiki/Russell's_paradox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</a:t>
            </a:r>
            <a:endParaRPr lang="en-US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HashSet.contains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() uses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hashCode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()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HashSet.contains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() method relies on hash values to stay immutable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There is an assumption that the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hashCode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() does not change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contains() computes the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"/>
              </a:rPr>
              <a:t>hashCode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() of the object it is looking for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It searches only the </a:t>
            </a:r>
            <a:r>
              <a:rPr lang="en-US" sz="1800" b="0" i="1" strike="noStrike" spc="-1" dirty="0">
                <a:solidFill>
                  <a:srgbClr val="000000"/>
                </a:solidFill>
                <a:latin typeface="Calibri"/>
              </a:rPr>
              <a:t>bucket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that contains the hash value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The moral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If you put mutable objects in a Set, don’t modify them and expect operations like contains() to work as expected.</a:t>
            </a:r>
          </a:p>
        </p:txBody>
      </p:sp>
      <p:sp>
        <p:nvSpPr>
          <p:cNvPr id="459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spc="-1" dirty="0">
              <a:latin typeface="Times New Roman"/>
            </a:endParaRPr>
          </a:p>
        </p:txBody>
      </p:sp>
      <p:sp>
        <p:nvSpPr>
          <p:cNvPr id="460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BC0FCE9-2303-438F-8C5E-97FAA9BE00C4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50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Mutation and hash codes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2" name="TextShape 2"/>
          <p:cNvSpPr txBox="1"/>
          <p:nvPr/>
        </p:nvSpPr>
        <p:spPr>
          <a:xfrm>
            <a:off x="576360" y="152172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Sets assume that the hash codes don’t change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Mutation can break this assumption</a:t>
            </a:r>
          </a:p>
        </p:txBody>
      </p:sp>
      <p:sp>
        <p:nvSpPr>
          <p:cNvPr id="463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64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1992238-510C-47D7-917F-A041091BF064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51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465" name="CustomShape 5"/>
          <p:cNvSpPr/>
          <p:nvPr/>
        </p:nvSpPr>
        <p:spPr>
          <a:xfrm>
            <a:off x="681120" y="2372400"/>
            <a:ext cx="7139520" cy="398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List&lt;String&gt; friends = 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 new LinkedList&lt;String&gt;(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Arrays.</a:t>
            </a:r>
            <a:r>
              <a:rPr lang="en-US" sz="1600" b="1" i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asList</a:t>
            </a:r>
            <a:r>
              <a:rPr lang="en-US" sz="1600" b="1" i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("</a:t>
            </a:r>
            <a:r>
              <a:rPr lang="en-US" sz="1600" b="1" i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yoda</a:t>
            </a:r>
            <a:r>
              <a:rPr lang="en-US" sz="1600" b="1" i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", "</a:t>
            </a:r>
            <a:r>
              <a:rPr lang="en-US" sz="1600" b="1" i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zaphod</a:t>
            </a:r>
            <a:r>
              <a:rPr lang="en-US" sz="1600" b="1" i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"));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List&lt;String&gt; enemies = 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 new LinkedList&lt;String&gt;(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Arrays.</a:t>
            </a:r>
            <a:r>
              <a:rPr lang="en-US" sz="1600" b="1" i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asList</a:t>
            </a:r>
            <a:r>
              <a:rPr lang="en-US" sz="1600" b="1" i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("Darth Vader", "Joker"));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Set&lt;List&lt;String&gt;&gt; h = </a:t>
            </a:r>
            <a:r>
              <a:rPr lang="en-US" sz="16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new HashSet&lt;List&lt;String&gt;&gt;();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h.add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(friends);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h.add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(enemies);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friends.add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("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BatMan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");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System.</a:t>
            </a:r>
            <a:r>
              <a:rPr lang="en-US" sz="1600" b="1" i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out.println</a:t>
            </a:r>
            <a:r>
              <a:rPr lang="en-US" sz="1600" b="1" i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(</a:t>
            </a:r>
            <a:r>
              <a:rPr lang="en-US" sz="1600" b="1" i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h.contains</a:t>
            </a:r>
            <a:r>
              <a:rPr lang="en-US" sz="1600" b="1" i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(friends)); 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System.</a:t>
            </a:r>
            <a:r>
              <a:rPr lang="en-US" sz="1600" b="1" i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out.println</a:t>
            </a:r>
            <a:r>
              <a:rPr lang="en-US" sz="1600" b="1" i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();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for (List&lt;String&gt;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lst</a:t>
            </a:r>
            <a:r>
              <a:rPr lang="en-US" sz="1600" b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 : h) {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     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System.</a:t>
            </a:r>
            <a:r>
              <a:rPr lang="en-US" sz="1600" b="1" i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out.println</a:t>
            </a:r>
            <a:r>
              <a:rPr lang="en-US" sz="1600" b="1" i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(</a:t>
            </a:r>
            <a:r>
              <a:rPr lang="en-US" sz="1600" b="1" i="1" strike="noStrike" spc="-1" dirty="0" err="1">
                <a:solidFill>
                  <a:srgbClr val="000000"/>
                </a:solidFill>
                <a:latin typeface="Tahoma"/>
                <a:ea typeface="MS PGothic"/>
              </a:rPr>
              <a:t>lst.equals</a:t>
            </a:r>
            <a:r>
              <a:rPr lang="en-US" sz="1600" b="1" i="1" strike="noStrike" spc="-1" dirty="0">
                <a:solidFill>
                  <a:srgbClr val="000000"/>
                </a:solidFill>
                <a:latin typeface="Tahoma"/>
                <a:ea typeface="MS PGothic"/>
              </a:rPr>
              <a:t>(friends));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MS PGothic"/>
              </a:rPr>
              <a:t>}  // one “true” will be printed - inconsistent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A5B864-AECD-470A-8F8B-BB3CB04A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and 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47736-FF7D-490B-AE5E-78DF3C757595}"/>
              </a:ext>
            </a:extLst>
          </p:cNvPr>
          <p:cNvSpPr txBox="1"/>
          <p:nvPr/>
        </p:nvSpPr>
        <p:spPr>
          <a:xfrm>
            <a:off x="418000" y="1733520"/>
            <a:ext cx="8755538" cy="512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000" dirty="0">
                <a:solidFill>
                  <a:prstClr val="black"/>
                </a:solidFill>
                <a:latin typeface="Courier" pitchFamily="2" charset="0"/>
              </a:rPr>
              <a:t>Set&lt;String&gt; set1 = new HashSet &lt;String&gt;();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ourier" pitchFamily="2" charset="0"/>
              </a:rPr>
              <a:t>Set&lt;String&gt; set2 = new </a:t>
            </a:r>
            <a:r>
              <a:rPr lang="en-US" sz="2000" dirty="0" err="1">
                <a:solidFill>
                  <a:prstClr val="black"/>
                </a:solidFill>
                <a:latin typeface="Courier" pitchFamily="2" charset="0"/>
              </a:rPr>
              <a:t>TreeSet</a:t>
            </a:r>
            <a:r>
              <a:rPr lang="en-US" sz="2000" dirty="0">
                <a:solidFill>
                  <a:prstClr val="black"/>
                </a:solidFill>
                <a:latin typeface="Courier" pitchFamily="2" charset="0"/>
              </a:rPr>
              <a:t> &lt;String&gt;();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ourier" pitchFamily="2" charset="0"/>
              </a:rPr>
              <a:t>for (String s : "hi how are </a:t>
            </a:r>
            <a:r>
              <a:rPr lang="en-US" sz="2000" dirty="0" err="1">
                <a:solidFill>
                  <a:prstClr val="black"/>
                </a:solidFill>
                <a:latin typeface="Courier" pitchFamily="2" charset="0"/>
              </a:rPr>
              <a:t>you".split</a:t>
            </a:r>
            <a:r>
              <a:rPr lang="en-US" sz="2000" dirty="0">
                <a:solidFill>
                  <a:prstClr val="black"/>
                </a:solidFill>
                <a:latin typeface="Courier" pitchFamily="2" charset="0"/>
              </a:rPr>
              <a:t>(" ")) {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ourier" pitchFamily="2" charset="0"/>
              </a:rPr>
              <a:t>	set1.add(s); 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ourier" pitchFamily="2" charset="0"/>
              </a:rPr>
              <a:t>	set2.add(s);}</a:t>
            </a:r>
          </a:p>
          <a:p>
            <a:pPr defTabSz="685800"/>
            <a:r>
              <a:rPr lang="en-US" sz="2000" dirty="0" err="1">
                <a:solidFill>
                  <a:prstClr val="black"/>
                </a:solidFill>
                <a:latin typeface="Courier" pitchFamily="2" charset="0"/>
              </a:rPr>
              <a:t>System.out.println</a:t>
            </a:r>
            <a:r>
              <a:rPr lang="en-US" sz="2000" dirty="0">
                <a:solidFill>
                  <a:prstClr val="black"/>
                </a:solidFill>
                <a:latin typeface="Courier" pitchFamily="2" charset="0"/>
              </a:rPr>
              <a:t>(set1.equals(set2));  // true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•Objects of different types are usually not equals()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to each other.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•But the documentation for the Set interface specifies: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Returns true if the specified object is also a set, 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the two sets have the same size, 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and every member of the specified set is contained in this set 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(or equivalently, every member of this set is contained in the specified set). 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This definition ensures that the equals method works properly across 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different implementations of the set interface.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6400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Implementing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 Efficiently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7" name="TextShape 2"/>
          <p:cNvSpPr txBox="1"/>
          <p:nvPr/>
        </p:nvSpPr>
        <p:spPr>
          <a:xfrm>
            <a:off x="228600" y="156384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equals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can be expensive! 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How can we speed-up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equals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?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public boolean equals(Object o) {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if (this == o) return true;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   // class-specific prefiltering (e.g., 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   // compare file size if working with files)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   // Lastly, compare fields (can be expensive)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}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EB5CB0-D15E-4C30-A5F0-8F0D195C29F1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69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Example: A Na</a:t>
            </a:r>
            <a:r>
              <a:rPr 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ï</a:t>
            </a:r>
            <a:r>
              <a:rPr lang="en-US" sz="3300" b="0" strike="noStrike" spc="-1" dirty="0">
                <a:solidFill>
                  <a:srgbClr val="000000"/>
                </a:solidFill>
                <a:latin typeface="Calibri Light"/>
              </a:rPr>
              <a:t>ve </a:t>
            </a:r>
            <a:r>
              <a:rPr lang="en-US" sz="3300" b="1" strike="noStrike" spc="-1" dirty="0" err="1">
                <a:solidFill>
                  <a:srgbClr val="000000"/>
                </a:solidFill>
                <a:latin typeface="Courier New"/>
              </a:rPr>
              <a:t>RatPoly.equals</a:t>
            </a:r>
            <a:endParaRPr lang="en-US" sz="33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1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public boolean equals(Object o)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if (o instanceof RatPoly)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RatPoly rp = (RatPoly) o;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int i=0;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while (i&lt;Math.min(rp.c.length,c.length))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  if (rp.c[i] != c[i]) // Assume int arrays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    return false;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  i = i+1;   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if (i != rp.c.length || i != c.length) return false;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return true;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else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return false;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73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6E3F974-76EC-47E8-9BBE-4ECF759C5EE8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Example: Better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5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public boolean equals(Object o)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if (o instanceof RatPoly)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RatPoly rp = (RatPoly) o;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if (rp.c.length != c.length)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  return false; </a:t>
            </a:r>
            <a:r>
              <a:rPr lang="en-US" sz="2000" b="1" strike="noStrike" spc="-1">
                <a:solidFill>
                  <a:srgbClr val="FF0000"/>
                </a:solidFill>
                <a:latin typeface="Courier New"/>
              </a:rPr>
              <a:t>// prefiltering</a:t>
            </a: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for (int i=0; i &lt; c.length; i++) {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  if (rp.c[i] != c[i])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    return false;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return true;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else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    return false;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77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751B060-EB98-40B2-9D79-16504C3A34F3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55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Implementing </a:t>
            </a: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hashCode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9" name="TextShape 2"/>
          <p:cNvSpPr txBox="1"/>
          <p:nvPr/>
        </p:nvSpPr>
        <p:spPr>
          <a:xfrm>
            <a:off x="228600" y="1563840"/>
            <a:ext cx="872604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// returns: the 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hashCode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value of this String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public int </a:t>
            </a:r>
            <a:r>
              <a:rPr lang="en-US" sz="2400" b="1" strike="noStrike" spc="-1">
                <a:solidFill>
                  <a:srgbClr val="0000FF"/>
                </a:solidFill>
                <a:latin typeface="Courier New"/>
              </a:rPr>
              <a:t>hashCode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() 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   int h = this.hash; // rep. field hash       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if (h == 0) {      // </a:t>
            </a:r>
            <a:r>
              <a:rPr lang="en-US" sz="2400" b="1" u="sng" strike="noStrike" spc="-1">
                <a:solidFill>
                  <a:srgbClr val="000000"/>
                </a:solidFill>
                <a:uFillTx/>
                <a:latin typeface="Courier New"/>
              </a:rPr>
              <a:t>caches the hashcode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      char[] val = value;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      int len = count;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      for (int i = 0; i &lt; len; i++) 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          h = 31*h + val[i];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      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      this.hash = h;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   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   return h;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81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EB18A25-6AB2-40B5-89E8-46486A1AF138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82" name="CustomShape 5"/>
          <p:cNvSpPr/>
          <p:nvPr/>
        </p:nvSpPr>
        <p:spPr>
          <a:xfrm>
            <a:off x="1029224" y="5700600"/>
            <a:ext cx="4497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S PGothic"/>
              </a:rPr>
              <a:t>This works only for immutable objects!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Rep Invariant, AF and Equality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8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With ADTs we compare abstract values, not rep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Usually, many valid reps map to the same abstract value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If Concrete Object (rep) and Concrete Object’ (rep’) map to the </a:t>
            </a:r>
            <a:r>
              <a:rPr lang="en-US" sz="1800" b="0" u="sng" strike="noStrike" spc="-1">
                <a:solidFill>
                  <a:srgbClr val="000000"/>
                </a:solidFill>
                <a:uFillTx/>
                <a:latin typeface="Calibri"/>
              </a:rPr>
              <a:t>same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Abstract Value, then Concrete Object and Concrete Object’ must be </a:t>
            </a:r>
            <a:r>
              <a:rPr lang="en-US" sz="1800" b="1" strike="noStrike" spc="-1">
                <a:solidFill>
                  <a:srgbClr val="000000"/>
                </a:solidFill>
                <a:latin typeface="Courier New"/>
              </a:rPr>
              <a:t>equal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A stronger rep invariant shrinks the domain of the AF and simplifies </a:t>
            </a:r>
            <a:r>
              <a:rPr lang="en-US" sz="2100" b="1" strike="noStrike" spc="-1">
                <a:solidFill>
                  <a:srgbClr val="000000"/>
                </a:solidFill>
                <a:latin typeface="Courier New"/>
              </a:rPr>
              <a:t>equals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489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863D46C-E2E4-41EE-8614-1F901B0B083A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90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Example: Line Segment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2" name="TextShape 2"/>
          <p:cNvSpPr txBox="1"/>
          <p:nvPr/>
        </p:nvSpPr>
        <p:spPr>
          <a:xfrm>
            <a:off x="152280" y="1600200"/>
            <a:ext cx="4952520" cy="4532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class LineSegment {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// Rep invariant: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FF0000"/>
                </a:solidFill>
                <a:latin typeface="Courier New"/>
              </a:rPr>
              <a:t>// !(x1=x2 &amp;&amp; y1=y2)  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float x1,y1;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  float x2,y2;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…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}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// equals must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// return </a:t>
            </a:r>
            <a:r>
              <a:rPr lang="en-US" sz="2400" b="1" u="sng" strike="noStrike" spc="-1">
                <a:solidFill>
                  <a:srgbClr val="000000"/>
                </a:solidFill>
                <a:uFillTx/>
                <a:latin typeface="Courier New"/>
              </a:rPr>
              <a:t>true</a:t>
            </a: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 for </a:t>
            </a:r>
            <a:br/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// {x1:1,y1:2,x2:4,y2:5}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</a:rPr>
              <a:t>// and {4,5,1,2} 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494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5256C49-752D-4E97-98FC-8FFC86B536D4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58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95" name="CustomShape 5"/>
          <p:cNvSpPr/>
          <p:nvPr/>
        </p:nvSpPr>
        <p:spPr>
          <a:xfrm>
            <a:off x="4648320" y="1600200"/>
            <a:ext cx="4343040" cy="45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class LineSegment {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// Rep invariant: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// x1&lt;x2 ||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FF0000"/>
                </a:solidFill>
                <a:latin typeface="Courier New"/>
                <a:ea typeface="MS PGothic"/>
              </a:rPr>
              <a:t>// x1=x2 &amp;&amp; y1&lt;y2 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float x1,y1;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   float x2,y2;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…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}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// equals is simpler: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// {4,5,1,2} is not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ourier New"/>
                <a:ea typeface="MS PGothic"/>
              </a:rPr>
              <a:t>// valid rep anymore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Rules for overriding equals()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7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Overriding equality seems easy but many ways to get it wrong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Obey the general contract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Don’t do it if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Each instance of the class is inherently unique.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You don’t care whether the class provides a “logical equality” test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Random numbers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A superclass has already overridden equals, and the behavior inherited from the superclass is adequate for this class.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Set inherits its equals from AbstractSet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The class is private or package-private, and you are certain that its equals method will never be invoked. </a:t>
            </a:r>
          </a:p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8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99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DB489C1-8B42-4785-8DD3-425BCA1F1A57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59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Properties of Equality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Equality is an </a:t>
            </a:r>
            <a:r>
              <a:rPr lang="en-US" sz="2100" b="0" strike="noStrike" spc="-1" dirty="0">
                <a:solidFill>
                  <a:srgbClr val="FF0000"/>
                </a:solidFill>
                <a:latin typeface="Calibri"/>
              </a:rPr>
              <a:t>equivalence relation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Reflexive	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</a:rPr>
              <a:t>a.equals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(a)</a:t>
            </a: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	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Symmetric	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</a:rPr>
              <a:t>a.equals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(b)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Wingdings"/>
              </a:rPr>
              <a:t>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</a:rPr>
              <a:t>b.equals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(a)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</a:rPr>
              <a:t>Transitive	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</a:rPr>
              <a:t>a.equals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</a:rPr>
              <a:t>(b)</a:t>
            </a:r>
            <a:r>
              <a:rPr lang="en-US" b="1" spc="-1" dirty="0">
                <a:solidFill>
                  <a:srgbClr val="000000"/>
                </a:solidFill>
                <a:latin typeface="Courier New"/>
                <a:ea typeface="MS Gothic"/>
              </a:rPr>
              <a:t>&amp;&amp;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MS Gothic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  <a:ea typeface="MS Gothic"/>
              </a:rPr>
              <a:t>b.equals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MS Gothic"/>
              </a:rPr>
              <a:t>(c)   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ourier New"/>
                <a:ea typeface="MS Gothic"/>
              </a:rPr>
              <a:t>a.equals</a:t>
            </a:r>
            <a:r>
              <a:rPr lang="en-US" sz="1800" b="1" strike="noStrike" spc="-1" dirty="0">
                <a:solidFill>
                  <a:srgbClr val="000000"/>
                </a:solidFill>
                <a:latin typeface="Courier New"/>
                <a:ea typeface="MS Gothic"/>
              </a:rPr>
              <a:t>(c)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  <a:ea typeface="MS Gothic"/>
              </a:rPr>
              <a:t>Is reference equality an equivalence relation?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MS Gothic"/>
              </a:rPr>
              <a:t>Yes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pc="-1" dirty="0">
                <a:solidFill>
                  <a:srgbClr val="FF0000"/>
                </a:solidFill>
                <a:latin typeface="Calibri"/>
              </a:rPr>
              <a:t>Reflexive	</a:t>
            </a:r>
            <a:r>
              <a:rPr lang="en-US" b="1" spc="-1" dirty="0">
                <a:solidFill>
                  <a:srgbClr val="000000"/>
                </a:solidFill>
                <a:latin typeface="Courier New"/>
              </a:rPr>
              <a:t>a == a</a:t>
            </a:r>
            <a:r>
              <a:rPr lang="en-US" spc="-1" dirty="0">
                <a:solidFill>
                  <a:srgbClr val="FF0000"/>
                </a:solidFill>
                <a:latin typeface="Calibri"/>
              </a:rPr>
              <a:t>	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pc="-1" dirty="0">
                <a:solidFill>
                  <a:srgbClr val="FF0000"/>
                </a:solidFill>
                <a:latin typeface="Calibri"/>
              </a:rPr>
              <a:t>Symmetric	</a:t>
            </a:r>
            <a:r>
              <a:rPr lang="en-US" b="1" spc="-1" dirty="0">
                <a:solidFill>
                  <a:srgbClr val="000000"/>
                </a:solidFill>
                <a:latin typeface="Courier New"/>
              </a:rPr>
              <a:t>a == b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Wingdings"/>
              </a:rPr>
              <a:t>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b="1" spc="-1" dirty="0">
                <a:solidFill>
                  <a:srgbClr val="000000"/>
                </a:solidFill>
                <a:latin typeface="Courier New"/>
              </a:rPr>
              <a:t>b == a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FF0000"/>
              </a:buClr>
              <a:buFont typeface="Arial"/>
              <a:buChar char="•"/>
            </a:pPr>
            <a:r>
              <a:rPr lang="en-US" spc="-1" dirty="0">
                <a:solidFill>
                  <a:srgbClr val="FF0000"/>
                </a:solidFill>
                <a:latin typeface="Calibri"/>
              </a:rPr>
              <a:t>Transitive	</a:t>
            </a:r>
            <a:r>
              <a:rPr lang="en-US" b="1" spc="-1" dirty="0">
                <a:solidFill>
                  <a:srgbClr val="000000"/>
                </a:solidFill>
                <a:latin typeface="Courier New"/>
              </a:rPr>
              <a:t>a == b &amp;&amp;</a:t>
            </a:r>
            <a:r>
              <a:rPr lang="en-US" b="1" spc="-1" dirty="0">
                <a:solidFill>
                  <a:srgbClr val="000000"/>
                </a:solidFill>
                <a:latin typeface="Courier New"/>
                <a:ea typeface="MS Gothic"/>
              </a:rPr>
              <a:t> b == c</a:t>
            </a:r>
            <a:r>
              <a:rPr lang="en-US" b="1" spc="-1" dirty="0">
                <a:solidFill>
                  <a:srgbClr val="000000"/>
                </a:solidFill>
                <a:latin typeface="Courier New"/>
                <a:ea typeface="MS Gothic"/>
                <a:sym typeface="Wingdings" panose="05000000000000000000" pitchFamily="2" charset="2"/>
              </a:rPr>
              <a:t> </a:t>
            </a:r>
            <a:r>
              <a:rPr lang="en-US" b="1" spc="-1" dirty="0">
                <a:solidFill>
                  <a:srgbClr val="000000"/>
                </a:solidFill>
                <a:latin typeface="Courier New"/>
                <a:ea typeface="MS Gothic"/>
              </a:rPr>
              <a:t>    a == c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152280" y="6172200"/>
            <a:ext cx="5866920" cy="609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8B8B8B"/>
                </a:solidFill>
                <a:latin typeface="Arial"/>
                <a:ea typeface="MS PGothic"/>
              </a:rPr>
              <a:t>CSCI 2600 Spring 2021</a:t>
            </a:r>
            <a:endParaRPr lang="en-US" sz="1400" b="0" strike="noStrike" spc="-1" dirty="0">
              <a:latin typeface="Times New Roman"/>
            </a:endParaRPr>
          </a:p>
        </p:txBody>
      </p:sp>
      <p:sp>
        <p:nvSpPr>
          <p:cNvPr id="300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FA681D0-34DB-4EBB-B304-704D0EA58958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6019200" y="2906762"/>
            <a:ext cx="304560" cy="228240"/>
          </a:xfrm>
          <a:prstGeom prst="right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A30848B6-3FEA-4FB1-B88C-8EA1F8EFE808}"/>
              </a:ext>
            </a:extLst>
          </p:cNvPr>
          <p:cNvSpPr/>
          <p:nvPr/>
        </p:nvSpPr>
        <p:spPr>
          <a:xfrm>
            <a:off x="4861080" y="4903202"/>
            <a:ext cx="304560" cy="228240"/>
          </a:xfrm>
          <a:prstGeom prst="rightArrow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miter/>
          </a:ln>
          <a:effectLst>
            <a:outerShdw dist="23040" dir="540000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Rules for overriding equals()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01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If you need to: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Use the == operator to check if the argument is a reference to this object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Use the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instanceof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operator to check if the argument is of the correct type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Cast the argument to the correct type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For each “significant” field in the class, check to see if that field of the argument matches the corresponding field of this object.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When you are finished writing your equals method, ask yourself four questions: Is it reflexive, is it symmetric, is it transitive, and is it consistent?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Always override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hashCode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when you override  equals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Don’t substitute another type for Object in the equals declaration. 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Eclipse can generate Java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hashCode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and equals methods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Source-&gt;Generate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alibri"/>
              </a:rPr>
              <a:t>hashCode</a:t>
            </a: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() and equals()‘.</a:t>
            </a:r>
          </a:p>
          <a:p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2" name="TextShape 3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503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8894F59-BABC-4BD3-9C3C-72A94CCCF8CD}" type="slidenum">
              <a:rPr lang="en-US" sz="900" b="0" strike="noStrike" spc="-1">
                <a:solidFill>
                  <a:srgbClr val="8B8B8B"/>
                </a:solidFill>
                <a:latin typeface="Tahoma"/>
                <a:ea typeface="MS PGothic"/>
              </a:rPr>
              <a:t>60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Courier New"/>
              </a:rPr>
              <a:t>Object.equals </a:t>
            </a:r>
            <a:r>
              <a:rPr lang="en-US" sz="3600" b="0" strike="noStrike" spc="-1">
                <a:solidFill>
                  <a:srgbClr val="000000"/>
                </a:solidFill>
                <a:latin typeface="Calibri Light"/>
              </a:rPr>
              <a:t>method</a:t>
            </a:r>
            <a:endParaRPr lang="en-US" sz="36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304920" y="1600200"/>
            <a:ext cx="8686440" cy="3809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Object.equals</a:t>
            </a: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 is very simple: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Point extends Object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all objects extend Object, implicitly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reference equality 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public class Object {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	public boolean equals(Object obj) {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  		return this == obj;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	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Courier New"/>
                <a:ea typeface="ＭＳ Ｐゴシック"/>
              </a:rPr>
              <a:t>}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3CAC27C-DC24-4E4C-A0F0-B0478EA28E5E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05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9956-3BE7-4168-9A0A-97979D3E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 err="1"/>
              <a:t>PSoft</a:t>
            </a:r>
            <a:r>
              <a:rPr lang="en-US" spc="-1" dirty="0"/>
              <a:t> spec for </a:t>
            </a:r>
            <a:r>
              <a:rPr lang="en-US" spc="-1" dirty="0" err="1"/>
              <a:t>Object.equals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05D79-167B-4986-B2E1-E395C908B463}"/>
              </a:ext>
            </a:extLst>
          </p:cNvPr>
          <p:cNvSpPr txBox="1"/>
          <p:nvPr/>
        </p:nvSpPr>
        <p:spPr>
          <a:xfrm>
            <a:off x="301130" y="2341944"/>
            <a:ext cx="8818568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300" spc="-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requires none</a:t>
            </a:r>
          </a:p>
          <a:p>
            <a:pPr defTabSz="685800"/>
            <a:r>
              <a:rPr lang="en-US" sz="2300" spc="-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modifies none</a:t>
            </a:r>
          </a:p>
          <a:p>
            <a:pPr defTabSz="685800"/>
            <a:r>
              <a:rPr lang="en-US" sz="2300" spc="-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effects none</a:t>
            </a:r>
          </a:p>
          <a:p>
            <a:pPr defTabSz="685800"/>
            <a:r>
              <a:rPr lang="en-US" sz="2300" spc="-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throws none</a:t>
            </a:r>
          </a:p>
          <a:p>
            <a:pPr defTabSz="685800"/>
            <a:r>
              <a:rPr lang="en-US" sz="2300" spc="-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true if this == </a:t>
            </a:r>
            <a:r>
              <a:rPr lang="en-US" sz="2300" spc="-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300" spc="-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else false </a:t>
            </a:r>
          </a:p>
          <a:p>
            <a:pPr defTabSz="685800"/>
            <a:r>
              <a:rPr lang="en-US" sz="2300" spc="-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i.e., returns true if </a:t>
            </a:r>
            <a:r>
              <a:rPr lang="en-US" sz="2300" spc="-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300" spc="-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same ref as this </a:t>
            </a:r>
          </a:p>
          <a:p>
            <a:pPr defTabSz="685800"/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57A60-D0DB-453B-AF4E-DB605B8C4C99}"/>
              </a:ext>
            </a:extLst>
          </p:cNvPr>
          <p:cNvSpPr txBox="1"/>
          <p:nvPr/>
        </p:nvSpPr>
        <p:spPr>
          <a:xfrm>
            <a:off x="563880" y="5600700"/>
            <a:ext cx="676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Doesn't convey information about reflexivity, symmetry, or transitivity.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628560" y="242691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300" b="1" strike="noStrike" spc="-1">
                <a:solidFill>
                  <a:srgbClr val="000000"/>
                </a:solidFill>
                <a:latin typeface="Courier New"/>
              </a:rPr>
              <a:t>Object.equals </a:t>
            </a:r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Javadoc spec</a:t>
            </a:r>
            <a:endParaRPr lang="en-US" sz="33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628560" y="1342602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Indicates whether some other object is "equal to" this one. The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equals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method implements an equivalence relation: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It is 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reflexive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: for any non-null reference value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x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,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x.equals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(x)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should return true.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It is 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symmetric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: for any non-null reference values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x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and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y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, </a:t>
            </a:r>
            <a:br>
              <a:rPr dirty="0"/>
            </a:b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x.equals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(y)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should return true if and only if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y.equals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(x)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returns true.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It is 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transitive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: for any non-null reference values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x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,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y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, and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z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, if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x.equals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(y)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returns true and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y.equals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(z)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returns true, then </a:t>
            </a:r>
            <a:br>
              <a:rPr dirty="0"/>
            </a:b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x.equals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(z)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should return true.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It is </a:t>
            </a:r>
            <a:r>
              <a:rPr lang="en-US" sz="2200" b="0" i="1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consistent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: for any non-null reference values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x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and 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y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, multiple invocations of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Courier New"/>
                <a:ea typeface="ＭＳ Ｐゴシック"/>
              </a:rPr>
              <a:t>x.equals</a:t>
            </a:r>
            <a:r>
              <a:rPr lang="en-US" sz="2200" b="1" strike="noStrike" spc="-1" dirty="0">
                <a:solidFill>
                  <a:srgbClr val="000000"/>
                </a:solidFill>
                <a:latin typeface="Courier New"/>
                <a:ea typeface="ＭＳ Ｐゴシック"/>
              </a:rPr>
              <a:t>(y)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 consistently return true or consistently return false, </a:t>
            </a:r>
            <a:r>
              <a:rPr lang="en-US" sz="2200" b="0" u="sng" strike="noStrike" spc="-1" dirty="0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provided no information used in equals comparisons on the objects is modified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ＭＳ Ｐゴシック"/>
              </a:rPr>
              <a:t>.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70CFC30-7C33-4CA8-8551-BAFF31844C6B}" type="slidenum">
              <a:rPr lang="en-US" sz="1400" b="0" strike="noStrike" spc="-1">
                <a:solidFill>
                  <a:srgbClr val="8B8B8B"/>
                </a:solidFill>
                <a:latin typeface="Tahoma"/>
                <a:ea typeface="MS PGothic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09" name="TextShape 4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8B8B8B"/>
                </a:solidFill>
                <a:latin typeface="Tahoma"/>
                <a:ea typeface="MS PGothic"/>
              </a:rPr>
              <a:t>CSCI 2600 Spring 2021</a:t>
            </a:r>
            <a:endParaRPr lang="en-US" sz="9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85766</TotalTime>
  <Words>7076</Words>
  <Application>Microsoft Macintosh PowerPoint</Application>
  <PresentationFormat>On-screen Show (4:3)</PresentationFormat>
  <Paragraphs>919</Paragraphs>
  <Slides>60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</vt:lpstr>
      <vt:lpstr>Calibri</vt:lpstr>
      <vt:lpstr>Calibri Light</vt:lpstr>
      <vt:lpstr>Courier</vt:lpstr>
      <vt:lpstr>Courier New</vt:lpstr>
      <vt:lpstr>Symbol</vt:lpstr>
      <vt:lpstr>Tahoma</vt:lpstr>
      <vt:lpstr>Times New Roman</vt:lpstr>
      <vt:lpstr>Wingdings</vt:lpstr>
      <vt:lpstr>Office Theme</vt:lpstr>
      <vt:lpstr>Office Theme</vt:lpstr>
      <vt:lpstr>1_Office Theme</vt:lpstr>
      <vt:lpstr>2_Office Theme</vt:lpstr>
      <vt:lpstr>3_Office Theme</vt:lpstr>
      <vt:lpstr>4_Office Theme</vt:lpstr>
      <vt:lpstr>Identity and Equality</vt:lpstr>
      <vt:lpstr>PowerPoint Presentation</vt:lpstr>
      <vt:lpstr>PowerPoint Presentation</vt:lpstr>
      <vt:lpstr>Assignment Operator "="</vt:lpstr>
      <vt:lpstr>PowerPoint Presentation</vt:lpstr>
      <vt:lpstr>PowerPoint Presentation</vt:lpstr>
      <vt:lpstr>PowerPoint Presentation</vt:lpstr>
      <vt:lpstr>PSoft spec for Object.equals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What's wrong with Duration.equals()?</vt:lpstr>
      <vt:lpstr>PowerPoint Presentation</vt:lpstr>
      <vt:lpstr>Java Override</vt:lpstr>
      <vt:lpstr>Java Rules for Overrides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Story So Far…</vt:lpstr>
      <vt:lpstr>Hash Function</vt:lpstr>
      <vt:lpstr>PowerPoint Presentation</vt:lpstr>
      <vt:lpstr>Hash Code</vt:lpstr>
      <vt:lpstr>HashSet</vt:lpstr>
      <vt:lpstr>HashMap</vt:lpstr>
      <vt:lpstr>Hash Code</vt:lpstr>
      <vt:lpstr>PowerPoint Presentation</vt:lpstr>
      <vt:lpstr>Rules for HashCodes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It's even worse</vt:lpstr>
      <vt:lpstr>What happened?</vt:lpstr>
      <vt:lpstr>PowerPoint Presentation</vt:lpstr>
      <vt:lpstr>PowerPoint Presentation</vt:lpstr>
      <vt:lpstr>What happened?</vt:lpstr>
      <vt:lpstr>PowerPoint Presentation</vt:lpstr>
      <vt:lpstr>PowerPoint Presentation</vt:lpstr>
      <vt:lpstr>PowerPoint Presentation</vt:lpstr>
      <vt:lpstr>Equality and 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Rensselaer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 CSCI 4430 &amp; CSCI 6969</dc:title>
  <dc:subject/>
  <dc:creator>student</dc:creator>
  <dc:description/>
  <cp:lastModifiedBy>Varela, Carlos A</cp:lastModifiedBy>
  <cp:revision>10222</cp:revision>
  <cp:lastPrinted>2021-03-25T04:30:28Z</cp:lastPrinted>
  <dcterms:created xsi:type="dcterms:W3CDTF">2010-08-29T20:20:29Z</dcterms:created>
  <dcterms:modified xsi:type="dcterms:W3CDTF">2021-03-29T00:29:02Z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Rensselaer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58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58</vt:i4>
  </property>
</Properties>
</file>