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700" r:id="rId4"/>
  </p:sldMasterIdLst>
  <p:notesMasterIdLst>
    <p:notesMasterId r:id="rId75"/>
  </p:notesMasterIdLst>
  <p:sldIdLst>
    <p:sldId id="256" r:id="rId5"/>
    <p:sldId id="258" r:id="rId6"/>
    <p:sldId id="259" r:id="rId7"/>
    <p:sldId id="260" r:id="rId8"/>
    <p:sldId id="261" r:id="rId9"/>
    <p:sldId id="262" r:id="rId10"/>
    <p:sldId id="264" r:id="rId11"/>
    <p:sldId id="265" r:id="rId12"/>
    <p:sldId id="266" r:id="rId13"/>
    <p:sldId id="267" r:id="rId14"/>
    <p:sldId id="268" r:id="rId15"/>
    <p:sldId id="263" r:id="rId16"/>
    <p:sldId id="269" r:id="rId17"/>
    <p:sldId id="270" r:id="rId18"/>
    <p:sldId id="271" r:id="rId19"/>
    <p:sldId id="272" r:id="rId20"/>
    <p:sldId id="273" r:id="rId21"/>
    <p:sldId id="274" r:id="rId22"/>
    <p:sldId id="275" r:id="rId23"/>
    <p:sldId id="329" r:id="rId24"/>
    <p:sldId id="276" r:id="rId25"/>
    <p:sldId id="277" r:id="rId26"/>
    <p:sldId id="278" r:id="rId27"/>
    <p:sldId id="279" r:id="rId28"/>
    <p:sldId id="280" r:id="rId29"/>
    <p:sldId id="281" r:id="rId30"/>
    <p:sldId id="330" r:id="rId31"/>
    <p:sldId id="324" r:id="rId32"/>
    <p:sldId id="325" r:id="rId33"/>
    <p:sldId id="326" r:id="rId34"/>
    <p:sldId id="284" r:id="rId35"/>
    <p:sldId id="285" r:id="rId36"/>
    <p:sldId id="286" r:id="rId37"/>
    <p:sldId id="331" r:id="rId38"/>
    <p:sldId id="332" r:id="rId39"/>
    <p:sldId id="327"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333" r:id="rId53"/>
    <p:sldId id="334" r:id="rId54"/>
    <p:sldId id="328" r:id="rId55"/>
    <p:sldId id="302" r:id="rId56"/>
    <p:sldId id="303" r:id="rId57"/>
    <p:sldId id="304" r:id="rId58"/>
    <p:sldId id="305" r:id="rId59"/>
    <p:sldId id="306" r:id="rId60"/>
    <p:sldId id="307" r:id="rId61"/>
    <p:sldId id="308" r:id="rId62"/>
    <p:sldId id="336" r:id="rId63"/>
    <p:sldId id="335" r:id="rId64"/>
    <p:sldId id="337" r:id="rId65"/>
    <p:sldId id="313" r:id="rId66"/>
    <p:sldId id="314" r:id="rId67"/>
    <p:sldId id="315" r:id="rId68"/>
    <p:sldId id="316" r:id="rId69"/>
    <p:sldId id="317" r:id="rId70"/>
    <p:sldId id="318" r:id="rId71"/>
    <p:sldId id="338" r:id="rId72"/>
    <p:sldId id="320" r:id="rId73"/>
    <p:sldId id="323" r:id="rId74"/>
  </p:sldIdLst>
  <p:sldSz cx="9144000" cy="6858000" type="screen4x3"/>
  <p:notesSz cx="7034213"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7007" autoAdjust="0"/>
  </p:normalViewPr>
  <p:slideViewPr>
    <p:cSldViewPr snapToGrid="0">
      <p:cViewPr varScale="1">
        <p:scale>
          <a:sx n="110" d="100"/>
          <a:sy n="110" d="100"/>
        </p:scale>
        <p:origin x="22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 name="PlaceHolder 1"/>
          <p:cNvSpPr>
            <a:spLocks noGrp="1" noRot="1" noChangeAspect="1"/>
          </p:cNvSpPr>
          <p:nvPr>
            <p:ph type="sldImg"/>
          </p:nvPr>
        </p:nvSpPr>
        <p:spPr>
          <a:xfrm>
            <a:off x="533520" y="764280"/>
            <a:ext cx="6704640" cy="3771360"/>
          </a:xfrm>
          <a:prstGeom prst="rect">
            <a:avLst/>
          </a:prstGeom>
        </p:spPr>
        <p:txBody>
          <a:bodyPr lIns="0" tIns="0" rIns="0" bIns="0" anchor="ctr"/>
          <a:lstStyle/>
          <a:p>
            <a:r>
              <a:rPr lang="en-US" sz="3300" b="0" strike="noStrike" spc="-1">
                <a:solidFill>
                  <a:srgbClr val="000000"/>
                </a:solidFill>
                <a:latin typeface="Calibri"/>
              </a:rPr>
              <a:t>Click to move the slide</a:t>
            </a:r>
          </a:p>
        </p:txBody>
      </p:sp>
      <p:sp>
        <p:nvSpPr>
          <p:cNvPr id="164" name="PlaceHolder 2"/>
          <p:cNvSpPr>
            <a:spLocks noGrp="1"/>
          </p:cNvSpPr>
          <p:nvPr>
            <p:ph type="body"/>
          </p:nvPr>
        </p:nvSpPr>
        <p:spPr>
          <a:xfrm>
            <a:off x="777240" y="4777560"/>
            <a:ext cx="6217560" cy="4525920"/>
          </a:xfrm>
          <a:prstGeom prst="rect">
            <a:avLst/>
          </a:prstGeom>
        </p:spPr>
        <p:txBody>
          <a:bodyPr lIns="0" tIns="0" rIns="0" bIns="0"/>
          <a:lstStyle/>
          <a:p>
            <a:r>
              <a:rPr lang="en-US" sz="2000" b="0" strike="noStrike" spc="-1">
                <a:latin typeface="Arial"/>
              </a:rPr>
              <a:t>Click to edit the notes format</a:t>
            </a:r>
          </a:p>
        </p:txBody>
      </p:sp>
      <p:sp>
        <p:nvSpPr>
          <p:cNvPr id="165" name="PlaceHolder 3"/>
          <p:cNvSpPr>
            <a:spLocks noGrp="1"/>
          </p:cNvSpPr>
          <p:nvPr>
            <p:ph type="hdr"/>
          </p:nvPr>
        </p:nvSpPr>
        <p:spPr>
          <a:xfrm>
            <a:off x="0" y="0"/>
            <a:ext cx="3372840" cy="502560"/>
          </a:xfrm>
          <a:prstGeom prst="rect">
            <a:avLst/>
          </a:prstGeom>
        </p:spPr>
        <p:txBody>
          <a:bodyPr lIns="0" tIns="0" rIns="0" bIns="0"/>
          <a:lstStyle/>
          <a:p>
            <a:r>
              <a:rPr lang="en-US" sz="1400" b="0" strike="noStrike" spc="-1">
                <a:latin typeface="Times New Roman"/>
              </a:rPr>
              <a:t>&lt;header&gt;</a:t>
            </a:r>
          </a:p>
        </p:txBody>
      </p:sp>
      <p:sp>
        <p:nvSpPr>
          <p:cNvPr id="166" name="PlaceHolder 4"/>
          <p:cNvSpPr>
            <a:spLocks noGrp="1"/>
          </p:cNvSpPr>
          <p:nvPr>
            <p:ph type="dt"/>
          </p:nvPr>
        </p:nvSpPr>
        <p:spPr>
          <a:xfrm>
            <a:off x="4399200" y="0"/>
            <a:ext cx="3372840" cy="502560"/>
          </a:xfrm>
          <a:prstGeom prst="rect">
            <a:avLst/>
          </a:prstGeom>
        </p:spPr>
        <p:txBody>
          <a:bodyPr lIns="0" tIns="0" rIns="0" bIns="0"/>
          <a:lstStyle/>
          <a:p>
            <a:pPr algn="r"/>
            <a:r>
              <a:rPr lang="en-US" sz="1400" b="0" strike="noStrike" spc="-1">
                <a:latin typeface="Times New Roman"/>
              </a:rPr>
              <a:t>&lt;date/time&gt;</a:t>
            </a:r>
          </a:p>
        </p:txBody>
      </p:sp>
      <p:sp>
        <p:nvSpPr>
          <p:cNvPr id="167" name="PlaceHolder 5"/>
          <p:cNvSpPr>
            <a:spLocks noGrp="1"/>
          </p:cNvSpPr>
          <p:nvPr>
            <p:ph type="ftr"/>
          </p:nvPr>
        </p:nvSpPr>
        <p:spPr>
          <a:xfrm>
            <a:off x="0" y="9555480"/>
            <a:ext cx="3372840" cy="502560"/>
          </a:xfrm>
          <a:prstGeom prst="rect">
            <a:avLst/>
          </a:prstGeom>
        </p:spPr>
        <p:txBody>
          <a:bodyPr lIns="0" tIns="0" rIns="0" bIns="0" anchor="b"/>
          <a:lstStyle/>
          <a:p>
            <a:r>
              <a:rPr lang="en-US" sz="1400" b="0" strike="noStrike" spc="-1">
                <a:latin typeface="Times New Roman"/>
              </a:rPr>
              <a:t>&lt;footer&gt;</a:t>
            </a:r>
          </a:p>
        </p:txBody>
      </p:sp>
      <p:sp>
        <p:nvSpPr>
          <p:cNvPr id="168" name="PlaceHolder 6"/>
          <p:cNvSpPr>
            <a:spLocks noGrp="1"/>
          </p:cNvSpPr>
          <p:nvPr>
            <p:ph type="sldNum"/>
          </p:nvPr>
        </p:nvSpPr>
        <p:spPr>
          <a:xfrm>
            <a:off x="4399200" y="9555480"/>
            <a:ext cx="3372840" cy="502560"/>
          </a:xfrm>
          <a:prstGeom prst="rect">
            <a:avLst/>
          </a:prstGeom>
        </p:spPr>
        <p:txBody>
          <a:bodyPr lIns="0" tIns="0" rIns="0" bIns="0" anchor="b"/>
          <a:lstStyle/>
          <a:p>
            <a:pPr algn="r"/>
            <a:fld id="{164A8430-A432-4D27-9667-B684B710C37D}"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 name="TextShape 1"/>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A5F8B7C4-58A0-471B-AAF9-CA8B21CFC20A}" type="slidenum">
              <a:rPr lang="en-US" sz="1200" b="0" strike="noStrike" spc="-1">
                <a:solidFill>
                  <a:srgbClr val="000000"/>
                </a:solidFill>
                <a:latin typeface="Arial"/>
                <a:ea typeface="MS PGothic"/>
              </a:rPr>
              <a:t>1</a:t>
            </a:fld>
            <a:endParaRPr lang="en-US" sz="1200" b="0" strike="noStrike" spc="-1">
              <a:latin typeface="Times New Roman"/>
            </a:endParaRPr>
          </a:p>
        </p:txBody>
      </p:sp>
      <p:sp>
        <p:nvSpPr>
          <p:cNvPr id="832" name="PlaceHolder 2"/>
          <p:cNvSpPr>
            <a:spLocks noGrp="1" noRot="1" noChangeAspect="1"/>
          </p:cNvSpPr>
          <p:nvPr>
            <p:ph type="sldImg"/>
          </p:nvPr>
        </p:nvSpPr>
        <p:spPr>
          <a:xfrm>
            <a:off x="1196975" y="696913"/>
            <a:ext cx="4641850" cy="3481387"/>
          </a:xfrm>
          <a:prstGeom prst="rect">
            <a:avLst/>
          </a:prstGeom>
        </p:spPr>
      </p:sp>
      <p:sp>
        <p:nvSpPr>
          <p:cNvPr id="833" name="PlaceHolder 3"/>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dirty="0">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 name="PlaceHolder 1"/>
          <p:cNvSpPr>
            <a:spLocks noGrp="1" noRot="1" noChangeAspect="1"/>
          </p:cNvSpPr>
          <p:nvPr>
            <p:ph type="sldImg"/>
          </p:nvPr>
        </p:nvSpPr>
        <p:spPr>
          <a:xfrm>
            <a:off x="1196975" y="696913"/>
            <a:ext cx="4641850" cy="3481387"/>
          </a:xfrm>
          <a:prstGeom prst="rect">
            <a:avLst/>
          </a:prstGeom>
        </p:spPr>
      </p:sp>
      <p:sp>
        <p:nvSpPr>
          <p:cNvPr id="865"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866"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BDE5D70D-6331-4E7A-B38C-DC277A57DEDC}" type="slidenum">
              <a:rPr lang="en-US" sz="1200" b="0" strike="noStrike" spc="-1">
                <a:solidFill>
                  <a:srgbClr val="000000"/>
                </a:solidFill>
                <a:latin typeface="Arial"/>
                <a:ea typeface="+mn-ea"/>
              </a:rPr>
              <a:t>10</a:t>
            </a:fld>
            <a:endParaRPr lang="en-US"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 name="PlaceHolder 1"/>
          <p:cNvSpPr>
            <a:spLocks noGrp="1" noRot="1" noChangeAspect="1"/>
          </p:cNvSpPr>
          <p:nvPr>
            <p:ph type="sldImg"/>
          </p:nvPr>
        </p:nvSpPr>
        <p:spPr>
          <a:xfrm>
            <a:off x="1196975" y="696913"/>
            <a:ext cx="4641850" cy="3481387"/>
          </a:xfrm>
          <a:prstGeom prst="rect">
            <a:avLst/>
          </a:prstGeom>
        </p:spPr>
      </p:sp>
      <p:sp>
        <p:nvSpPr>
          <p:cNvPr id="868"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869"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A4B6733C-BD64-45DB-B378-50197F13547D}" type="slidenum">
              <a:rPr lang="en-US" sz="1200" b="0" strike="noStrike" spc="-1">
                <a:solidFill>
                  <a:srgbClr val="000000"/>
                </a:solidFill>
                <a:latin typeface="Arial"/>
                <a:ea typeface="+mn-ea"/>
              </a:rPr>
              <a:t>11</a:t>
            </a:fld>
            <a:endParaRPr lang="en-US"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 name="PlaceHolder 1"/>
          <p:cNvSpPr>
            <a:spLocks noGrp="1" noRot="1" noChangeAspect="1"/>
          </p:cNvSpPr>
          <p:nvPr>
            <p:ph type="sldImg"/>
          </p:nvPr>
        </p:nvSpPr>
        <p:spPr>
          <a:xfrm>
            <a:off x="1196975" y="696913"/>
            <a:ext cx="4641850" cy="3481387"/>
          </a:xfrm>
          <a:prstGeom prst="rect">
            <a:avLst/>
          </a:prstGeom>
        </p:spPr>
      </p:sp>
      <p:sp>
        <p:nvSpPr>
          <p:cNvPr id="853"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Previous example was pull model</a:t>
            </a:r>
          </a:p>
        </p:txBody>
      </p:sp>
      <p:sp>
        <p:nvSpPr>
          <p:cNvPr id="854"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CE4073D4-57FD-488D-BFBA-46C19A782BE1}" type="slidenum">
              <a:rPr lang="en-US" sz="1200" b="0" strike="noStrike" spc="-1">
                <a:solidFill>
                  <a:srgbClr val="000000"/>
                </a:solidFill>
                <a:latin typeface="Arial"/>
              </a:rPr>
              <a:t>12</a:t>
            </a:fld>
            <a:endParaRPr lang="en-US"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 name="PlaceHolder 1"/>
          <p:cNvSpPr>
            <a:spLocks noGrp="1" noRot="1" noChangeAspect="1"/>
          </p:cNvSpPr>
          <p:nvPr>
            <p:ph type="sldImg"/>
          </p:nvPr>
        </p:nvSpPr>
        <p:spPr>
          <a:xfrm>
            <a:off x="1196975" y="696913"/>
            <a:ext cx="4641850" cy="3481387"/>
          </a:xfrm>
          <a:prstGeom prst="rect">
            <a:avLst/>
          </a:prstGeom>
        </p:spPr>
      </p:sp>
      <p:sp>
        <p:nvSpPr>
          <p:cNvPr id="871"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What can be a problem?</a:t>
            </a:r>
          </a:p>
          <a:p>
            <a:r>
              <a:rPr lang="en-US" sz="2000" b="0" strike="noStrike" spc="-1" dirty="0">
                <a:latin typeface="Arial"/>
              </a:rPr>
              <a:t>Possible rep exposure</a:t>
            </a:r>
          </a:p>
        </p:txBody>
      </p:sp>
      <p:sp>
        <p:nvSpPr>
          <p:cNvPr id="872"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59FB897C-2DFA-42DA-B148-C8BD1B4DE70B}" type="slidenum">
              <a:rPr lang="en-US" sz="1200" b="0" strike="noStrike" spc="-1">
                <a:solidFill>
                  <a:srgbClr val="000000"/>
                </a:solidFill>
                <a:latin typeface="Arial"/>
                <a:ea typeface="MS PGothic"/>
              </a:rPr>
              <a:t>13</a:t>
            </a:fld>
            <a:endParaRPr lang="en-US" sz="12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 name="PlaceHolder 1"/>
          <p:cNvSpPr>
            <a:spLocks noGrp="1" noRot="1" noChangeAspect="1"/>
          </p:cNvSpPr>
          <p:nvPr>
            <p:ph type="sldImg"/>
          </p:nvPr>
        </p:nvSpPr>
        <p:spPr>
          <a:xfrm>
            <a:off x="1196975" y="696913"/>
            <a:ext cx="4641850" cy="3481387"/>
          </a:xfrm>
          <a:prstGeom prst="rect">
            <a:avLst/>
          </a:prstGeom>
        </p:spPr>
      </p:sp>
      <p:sp>
        <p:nvSpPr>
          <p:cNvPr id="874"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Observable is an SDK class.</a:t>
            </a:r>
          </a:p>
          <a:p>
            <a:endParaRPr lang="en-US" sz="2000" b="0" strike="noStrike" spc="-1" dirty="0">
              <a:latin typeface="Arial"/>
            </a:endParaRPr>
          </a:p>
          <a:p>
            <a:r>
              <a:rPr lang="en-US" sz="2000" b="0" strike="noStrike" spc="-1" dirty="0" err="1">
                <a:latin typeface="Arial"/>
              </a:rPr>
              <a:t>notifyObservers</a:t>
            </a:r>
            <a:r>
              <a:rPr lang="en-US" sz="2000" b="0" strike="noStrike" spc="-1" dirty="0">
                <a:latin typeface="Arial"/>
              </a:rPr>
              <a:t> calls update() on each Observer</a:t>
            </a:r>
          </a:p>
          <a:p>
            <a:endParaRPr lang="en-US" sz="2000" b="0" strike="noStrike" spc="-1" dirty="0">
              <a:latin typeface="Arial"/>
            </a:endParaRPr>
          </a:p>
          <a:p>
            <a:r>
              <a:rPr lang="en-US" sz="2000" b="0" strike="noStrike" spc="-1" dirty="0">
                <a:latin typeface="Arial"/>
              </a:rPr>
              <a:t>This is the model.</a:t>
            </a:r>
          </a:p>
        </p:txBody>
      </p:sp>
      <p:sp>
        <p:nvSpPr>
          <p:cNvPr id="875"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43303576-52CA-429D-A977-103D45DEEBA7}" type="slidenum">
              <a:rPr lang="en-US" sz="1200" b="0" strike="noStrike" spc="-1">
                <a:solidFill>
                  <a:srgbClr val="000000"/>
                </a:solidFill>
                <a:latin typeface="Arial"/>
              </a:rPr>
              <a:t>14</a:t>
            </a:fld>
            <a:endParaRPr lang="en-US" sz="12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 name="PlaceHolder 1"/>
          <p:cNvSpPr>
            <a:spLocks noGrp="1" noRot="1" noChangeAspect="1"/>
          </p:cNvSpPr>
          <p:nvPr>
            <p:ph type="sldImg"/>
          </p:nvPr>
        </p:nvSpPr>
        <p:spPr>
          <a:xfrm>
            <a:off x="1196975" y="696913"/>
            <a:ext cx="4641850" cy="3481387"/>
          </a:xfrm>
          <a:prstGeom prst="rect">
            <a:avLst/>
          </a:prstGeom>
        </p:spPr>
      </p:sp>
      <p:sp>
        <p:nvSpPr>
          <p:cNvPr id="877"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solidFill>
                  <a:srgbClr val="FF0000"/>
                </a:solidFill>
                <a:latin typeface="Courier New"/>
              </a:rPr>
              <a:t>Observer is a Java SDK interface.</a:t>
            </a:r>
          </a:p>
          <a:p>
            <a:endParaRPr lang="en-US" sz="2000" b="0" strike="noStrike" spc="-1" dirty="0">
              <a:solidFill>
                <a:srgbClr val="FF0000"/>
              </a:solidFill>
              <a:latin typeface="Courier New"/>
            </a:endParaRPr>
          </a:p>
          <a:p>
            <a:r>
              <a:rPr lang="en-US" sz="2000" b="0" strike="noStrike" spc="-1" dirty="0">
                <a:solidFill>
                  <a:srgbClr val="FF0000"/>
                </a:solidFill>
                <a:latin typeface="Courier New"/>
              </a:rPr>
              <a:t>update(Observable obj, Object </a:t>
            </a:r>
            <a:r>
              <a:rPr lang="en-US" sz="2000" b="0" strike="noStrike" spc="-1" dirty="0" err="1">
                <a:solidFill>
                  <a:srgbClr val="FF0000"/>
                </a:solidFill>
                <a:latin typeface="Courier New"/>
              </a:rPr>
              <a:t>arg</a:t>
            </a:r>
            <a:r>
              <a:rPr lang="en-US" sz="2000" b="0" strike="noStrike" spc="-1" dirty="0">
                <a:solidFill>
                  <a:srgbClr val="FF0000"/>
                </a:solidFill>
                <a:latin typeface="Courier New"/>
              </a:rPr>
              <a:t>) allows for both Push and Pull models.</a:t>
            </a:r>
            <a:endParaRPr lang="en-US" sz="2000" b="0" strike="noStrike" spc="-1" dirty="0">
              <a:latin typeface="Arial"/>
            </a:endParaRPr>
          </a:p>
          <a:p>
            <a:endParaRPr lang="en-US" sz="2000" b="0" strike="noStrike" spc="-1" dirty="0">
              <a:latin typeface="Arial"/>
            </a:endParaRPr>
          </a:p>
          <a:p>
            <a:r>
              <a:rPr lang="en-US" sz="2000" b="0" strike="noStrike" spc="-1" dirty="0">
                <a:solidFill>
                  <a:srgbClr val="FF0000"/>
                </a:solidFill>
                <a:latin typeface="Courier New"/>
              </a:rPr>
              <a:t>Update is called from </a:t>
            </a:r>
            <a:r>
              <a:rPr lang="en-US" sz="2000" b="0" strike="noStrike" spc="-1" dirty="0" err="1">
                <a:solidFill>
                  <a:srgbClr val="FF0000"/>
                </a:solidFill>
                <a:latin typeface="Courier New"/>
              </a:rPr>
              <a:t>notifyObservers</a:t>
            </a:r>
            <a:r>
              <a:rPr lang="en-US" sz="2000" b="0" strike="noStrike" spc="-1" dirty="0">
                <a:solidFill>
                  <a:srgbClr val="FF0000"/>
                </a:solidFill>
                <a:latin typeface="Courier New"/>
              </a:rPr>
              <a:t>, which is a library method! </a:t>
            </a:r>
            <a:r>
              <a:rPr lang="en-US" sz="2000" b="0" strike="noStrike" spc="-1" dirty="0" err="1">
                <a:solidFill>
                  <a:srgbClr val="FF0000"/>
                </a:solidFill>
                <a:latin typeface="Courier New"/>
              </a:rPr>
              <a:t>notifyObservers</a:t>
            </a:r>
            <a:r>
              <a:rPr lang="en-US" sz="2000" b="0" strike="noStrike" spc="-1" dirty="0">
                <a:solidFill>
                  <a:srgbClr val="FF0000"/>
                </a:solidFill>
                <a:latin typeface="Courier New"/>
              </a:rPr>
              <a:t>() calls update(this, null) and </a:t>
            </a:r>
            <a:r>
              <a:rPr lang="en-US" sz="2000" b="0" strike="noStrike" spc="-1" dirty="0" err="1">
                <a:solidFill>
                  <a:srgbClr val="FF0000"/>
                </a:solidFill>
                <a:latin typeface="Courier New"/>
              </a:rPr>
              <a:t>notifyObservers</a:t>
            </a:r>
            <a:r>
              <a:rPr lang="en-US" sz="2000" b="0" strike="noStrike" spc="-1" dirty="0">
                <a:solidFill>
                  <a:srgbClr val="FF0000"/>
                </a:solidFill>
                <a:latin typeface="Courier New"/>
              </a:rPr>
              <a:t>(</a:t>
            </a:r>
            <a:r>
              <a:rPr lang="en-US" sz="2000" b="0" strike="noStrike" spc="-1" dirty="0" err="1">
                <a:solidFill>
                  <a:srgbClr val="FF0000"/>
                </a:solidFill>
                <a:latin typeface="Courier New"/>
              </a:rPr>
              <a:t>arg</a:t>
            </a:r>
            <a:r>
              <a:rPr lang="en-US" sz="2000" b="0" strike="noStrike" spc="-1" dirty="0">
                <a:solidFill>
                  <a:srgbClr val="FF0000"/>
                </a:solidFill>
                <a:latin typeface="Courier New"/>
              </a:rPr>
              <a:t>) calls update(this, </a:t>
            </a:r>
            <a:r>
              <a:rPr lang="en-US" sz="2000" b="0" strike="noStrike" spc="-1" dirty="0" err="1">
                <a:solidFill>
                  <a:srgbClr val="FF0000"/>
                </a:solidFill>
                <a:latin typeface="Courier New"/>
              </a:rPr>
              <a:t>arg</a:t>
            </a:r>
            <a:r>
              <a:rPr lang="en-US" sz="2000" b="0" strike="noStrike" spc="-1" dirty="0">
                <a:solidFill>
                  <a:srgbClr val="FF0000"/>
                </a:solidFill>
                <a:latin typeface="Courier New"/>
              </a:rPr>
              <a:t>).</a:t>
            </a:r>
            <a:endParaRPr lang="en-US" sz="2000" b="0" strike="noStrike" spc="-1" dirty="0">
              <a:latin typeface="Arial"/>
            </a:endParaRPr>
          </a:p>
          <a:p>
            <a:endParaRPr lang="en-US" sz="2000" b="0" strike="noStrike" spc="-1" dirty="0">
              <a:latin typeface="Arial"/>
            </a:endParaRPr>
          </a:p>
          <a:p>
            <a:r>
              <a:rPr lang="en-US" sz="2000" b="0" strike="noStrike" spc="-1" dirty="0">
                <a:solidFill>
                  <a:srgbClr val="FF0000"/>
                </a:solidFill>
                <a:latin typeface="Courier New"/>
              </a:rPr>
              <a:t>An Observer (such as </a:t>
            </a:r>
            <a:r>
              <a:rPr lang="en-US" sz="2000" b="0" strike="noStrike" spc="-1" dirty="0" err="1">
                <a:solidFill>
                  <a:srgbClr val="FF0000"/>
                </a:solidFill>
                <a:latin typeface="Courier New"/>
              </a:rPr>
              <a:t>NameObserver</a:t>
            </a:r>
            <a:r>
              <a:rPr lang="en-US" sz="2000" b="0" strike="noStrike" spc="-1" dirty="0">
                <a:solidFill>
                  <a:srgbClr val="FF0000"/>
                </a:solidFill>
                <a:latin typeface="Courier New"/>
              </a:rPr>
              <a:t>) can choose to use the first argument of update, the Observable obj, cast it to the appropriate type and extract the info it needs (the Pull model) or it can choose to ignore Observable obj, and use the argument Object </a:t>
            </a:r>
            <a:r>
              <a:rPr lang="en-US" sz="2000" b="0" strike="noStrike" spc="-1" dirty="0" err="1">
                <a:solidFill>
                  <a:srgbClr val="FF0000"/>
                </a:solidFill>
                <a:latin typeface="Courier New"/>
              </a:rPr>
              <a:t>arg</a:t>
            </a:r>
            <a:r>
              <a:rPr lang="en-US" sz="2000" b="0" strike="noStrike" spc="-1" dirty="0">
                <a:solidFill>
                  <a:srgbClr val="FF0000"/>
                </a:solidFill>
                <a:latin typeface="Courier New"/>
              </a:rPr>
              <a:t>, which the data sends (the Push model).</a:t>
            </a:r>
            <a:endParaRPr lang="en-US" sz="2000" b="0" strike="noStrike" spc="-1" dirty="0">
              <a:latin typeface="Arial"/>
            </a:endParaRPr>
          </a:p>
        </p:txBody>
      </p:sp>
      <p:sp>
        <p:nvSpPr>
          <p:cNvPr id="878"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2D2A4A77-8CD8-452F-BEBC-8EB27EC27AEB}" type="slidenum">
              <a:rPr lang="en-US" sz="1200" b="0" strike="noStrike" spc="-1">
                <a:solidFill>
                  <a:srgbClr val="000000"/>
                </a:solidFill>
                <a:latin typeface="Arial"/>
                <a:ea typeface="MS PGothic"/>
              </a:rPr>
              <a:t>15</a:t>
            </a:fld>
            <a:endParaRPr lang="en-US" sz="1200" b="0" strike="noStrike" spc="-1">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 name="PlaceHolder 1"/>
          <p:cNvSpPr>
            <a:spLocks noGrp="1" noRot="1" noChangeAspect="1"/>
          </p:cNvSpPr>
          <p:nvPr>
            <p:ph type="sldImg"/>
          </p:nvPr>
        </p:nvSpPr>
        <p:spPr>
          <a:xfrm>
            <a:off x="1196975" y="696913"/>
            <a:ext cx="4641850" cy="3481387"/>
          </a:xfrm>
          <a:prstGeom prst="rect">
            <a:avLst/>
          </a:prstGeom>
        </p:spPr>
      </p:sp>
      <p:sp>
        <p:nvSpPr>
          <p:cNvPr id="880"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881"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8050639D-44D8-416E-BD47-3AEA73E265CE}" type="slidenum">
              <a:rPr lang="en-US" sz="1200" b="0" strike="noStrike" spc="-1">
                <a:solidFill>
                  <a:srgbClr val="000000"/>
                </a:solidFill>
                <a:latin typeface="Arial"/>
                <a:ea typeface="+mn-ea"/>
              </a:rPr>
              <a:t>16</a:t>
            </a:fld>
            <a:endParaRPr lang="en-US" sz="1200" b="0" strike="noStrike" spc="-1">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 name="PlaceHolder 1"/>
          <p:cNvSpPr>
            <a:spLocks noGrp="1" noRot="1" noChangeAspect="1"/>
          </p:cNvSpPr>
          <p:nvPr>
            <p:ph type="sldImg"/>
          </p:nvPr>
        </p:nvSpPr>
        <p:spPr>
          <a:xfrm>
            <a:off x="1196975" y="696913"/>
            <a:ext cx="4641850" cy="3481387"/>
          </a:xfrm>
          <a:prstGeom prst="rect">
            <a:avLst/>
          </a:prstGeom>
        </p:spPr>
      </p:sp>
      <p:sp>
        <p:nvSpPr>
          <p:cNvPr id="883"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err="1">
                <a:latin typeface="Arial"/>
              </a:rPr>
              <a:t>SaleItem</a:t>
            </a:r>
            <a:r>
              <a:rPr lang="en-US" sz="2000" b="0" strike="noStrike" spc="-1" dirty="0">
                <a:latin typeface="Arial"/>
              </a:rPr>
              <a:t> pushed the data, i.e., </a:t>
            </a:r>
            <a:r>
              <a:rPr lang="en-US" sz="2000" b="0" strike="noStrike" spc="-1" dirty="0" err="1">
                <a:latin typeface="Arial"/>
              </a:rPr>
              <a:t>arg</a:t>
            </a:r>
            <a:r>
              <a:rPr lang="en-US" sz="2000" b="0" strike="noStrike" spc="-1" dirty="0">
                <a:latin typeface="Arial"/>
              </a:rPr>
              <a:t> – the new data</a:t>
            </a:r>
          </a:p>
          <a:p>
            <a:endParaRPr lang="en-US" sz="2000" b="0" strike="noStrike" spc="-1" dirty="0">
              <a:latin typeface="Arial"/>
            </a:endParaRPr>
          </a:p>
          <a:p>
            <a:endParaRPr lang="en-US" sz="2000" b="0" strike="noStrike" spc="-1" dirty="0">
              <a:latin typeface="Arial"/>
            </a:endParaRPr>
          </a:p>
        </p:txBody>
      </p:sp>
      <p:sp>
        <p:nvSpPr>
          <p:cNvPr id="884"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E2DF6AF0-0026-43DA-86B5-A16F9B40EFED}" type="slidenum">
              <a:rPr lang="en-US" sz="1200" b="0" strike="noStrike" spc="-1">
                <a:solidFill>
                  <a:srgbClr val="000000"/>
                </a:solidFill>
                <a:latin typeface="Arial"/>
              </a:rPr>
              <a:t>17</a:t>
            </a:fld>
            <a:endParaRPr lang="en-US" sz="1200" b="0" strike="noStrike" spc="-1">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 name="PlaceHolder 1"/>
          <p:cNvSpPr>
            <a:spLocks noGrp="1" noRot="1" noChangeAspect="1"/>
          </p:cNvSpPr>
          <p:nvPr>
            <p:ph type="sldImg"/>
          </p:nvPr>
        </p:nvSpPr>
        <p:spPr>
          <a:xfrm>
            <a:off x="1196975" y="696913"/>
            <a:ext cx="4641850" cy="3481387"/>
          </a:xfrm>
          <a:prstGeom prst="rect">
            <a:avLst/>
          </a:prstGeom>
        </p:spPr>
      </p:sp>
      <p:sp>
        <p:nvSpPr>
          <p:cNvPr id="886"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solidFill>
                  <a:srgbClr val="FF0000"/>
                </a:solidFill>
                <a:latin typeface="Courier New"/>
              </a:rPr>
              <a:t>Pull </a:t>
            </a:r>
            <a:r>
              <a:rPr lang="en-US" sz="2000" b="0" strike="noStrike" spc="-1" dirty="0" err="1">
                <a:solidFill>
                  <a:srgbClr val="FF0000"/>
                </a:solidFill>
                <a:latin typeface="Courier New"/>
              </a:rPr>
              <a:t>PriceObserver</a:t>
            </a:r>
            <a:r>
              <a:rPr lang="en-US" sz="2000" b="0" strike="noStrike" spc="-1" dirty="0">
                <a:solidFill>
                  <a:srgbClr val="FF0000"/>
                </a:solidFill>
                <a:latin typeface="Courier New"/>
              </a:rPr>
              <a:t> has access to this</a:t>
            </a:r>
          </a:p>
          <a:p>
            <a:r>
              <a:rPr lang="en-US" sz="2000" b="0" strike="noStrike" spc="-1" dirty="0">
                <a:solidFill>
                  <a:srgbClr val="FF0000"/>
                </a:solidFill>
                <a:latin typeface="Courier New"/>
              </a:rPr>
              <a:t>This method has access to the object, so it could do more.</a:t>
            </a:r>
          </a:p>
          <a:p>
            <a:r>
              <a:rPr lang="en-US" sz="2000" b="0" strike="noStrike" spc="-1" dirty="0">
                <a:solidFill>
                  <a:srgbClr val="FF0000"/>
                </a:solidFill>
                <a:latin typeface="Courier New"/>
              </a:rPr>
              <a:t>Could be dangerous</a:t>
            </a:r>
            <a:endParaRPr lang="en-US" sz="2000" b="0" strike="noStrike" spc="-1" dirty="0">
              <a:latin typeface="Arial"/>
            </a:endParaRPr>
          </a:p>
        </p:txBody>
      </p:sp>
      <p:sp>
        <p:nvSpPr>
          <p:cNvPr id="887"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3BBF8742-C35C-43FD-ABA5-D4EE916FC85C}" type="slidenum">
              <a:rPr lang="en-US" sz="1200" b="0" strike="noStrike" spc="-1">
                <a:solidFill>
                  <a:srgbClr val="000000"/>
                </a:solidFill>
                <a:latin typeface="Arial"/>
                <a:ea typeface="MS PGothic"/>
              </a:rPr>
              <a:t>18</a:t>
            </a:fld>
            <a:endParaRPr lang="en-US" sz="1200" b="0" strike="noStrike" spc="-1">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 name="PlaceHolder 1"/>
          <p:cNvSpPr>
            <a:spLocks noGrp="1" noRot="1" noChangeAspect="1"/>
          </p:cNvSpPr>
          <p:nvPr>
            <p:ph type="sldImg"/>
          </p:nvPr>
        </p:nvSpPr>
        <p:spPr>
          <a:xfrm>
            <a:off x="1196975" y="696913"/>
            <a:ext cx="4641850" cy="3481387"/>
          </a:xfrm>
          <a:prstGeom prst="rect">
            <a:avLst/>
          </a:prstGeom>
        </p:spPr>
      </p:sp>
      <p:sp>
        <p:nvSpPr>
          <p:cNvPr id="889"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err="1">
                <a:latin typeface="Arial"/>
              </a:rPr>
              <a:t>SaleItem</a:t>
            </a:r>
            <a:r>
              <a:rPr lang="en-US" sz="2000" b="0" strike="noStrike" spc="-1" dirty="0">
                <a:latin typeface="Arial"/>
              </a:rPr>
              <a:t> implements Observable</a:t>
            </a:r>
          </a:p>
          <a:p>
            <a:r>
              <a:rPr lang="en-US" sz="2000" b="0" strike="noStrike" spc="-1" dirty="0" err="1">
                <a:latin typeface="Arial"/>
              </a:rPr>
              <a:t>NameObserver</a:t>
            </a:r>
            <a:r>
              <a:rPr lang="en-US" sz="2000" b="0" strike="noStrike" spc="-1" dirty="0">
                <a:latin typeface="Arial"/>
              </a:rPr>
              <a:t> implements Observer</a:t>
            </a:r>
          </a:p>
          <a:p>
            <a:endParaRPr lang="en-US" sz="2000" b="0" strike="noStrike" spc="-1" dirty="0">
              <a:latin typeface="Arial"/>
            </a:endParaRPr>
          </a:p>
          <a:p>
            <a:r>
              <a:rPr lang="en-US" sz="2000" b="0" strike="noStrike" spc="-1" dirty="0">
                <a:latin typeface="Arial"/>
              </a:rPr>
              <a:t>What happens here? Is this the push model or the pull model? This is the push model: </a:t>
            </a:r>
            <a:r>
              <a:rPr lang="en-US" sz="2000" b="0" strike="noStrike" spc="-1" dirty="0" err="1">
                <a:latin typeface="Arial"/>
              </a:rPr>
              <a:t>SaleItem</a:t>
            </a:r>
            <a:r>
              <a:rPr lang="en-US" sz="2000" b="0" strike="noStrike" spc="-1" dirty="0">
                <a:latin typeface="Arial"/>
              </a:rPr>
              <a:t> pushes the data observers need to know (name String or price Float). Observers don’t know what </a:t>
            </a:r>
            <a:r>
              <a:rPr lang="en-US" sz="2000" b="0" strike="noStrike" spc="-1" dirty="0" err="1">
                <a:latin typeface="Arial"/>
              </a:rPr>
              <a:t>SaleItem</a:t>
            </a:r>
            <a:r>
              <a:rPr lang="en-US" sz="2000" b="0" strike="noStrike" spc="-1" dirty="0">
                <a:latin typeface="Arial"/>
              </a:rPr>
              <a:t> is!</a:t>
            </a:r>
          </a:p>
          <a:p>
            <a:endParaRPr lang="en-US" sz="2000" b="0" strike="noStrike" spc="-1" dirty="0">
              <a:latin typeface="Arial"/>
            </a:endParaRPr>
          </a:p>
          <a:p>
            <a:r>
              <a:rPr lang="en-US" sz="2000" b="0" strike="noStrike" spc="-1" dirty="0">
                <a:latin typeface="Arial"/>
              </a:rPr>
              <a:t>Advantage of push is that Observers don’t need knowledge of </a:t>
            </a:r>
            <a:r>
              <a:rPr lang="en-US" sz="2000" b="0" strike="noStrike" spc="-1" dirty="0" err="1">
                <a:latin typeface="Arial"/>
              </a:rPr>
              <a:t>obj’s</a:t>
            </a:r>
            <a:r>
              <a:rPr lang="en-US" sz="2000" b="0" strike="noStrike" spc="-1" dirty="0">
                <a:latin typeface="Arial"/>
              </a:rPr>
              <a:t> details.</a:t>
            </a:r>
          </a:p>
        </p:txBody>
      </p:sp>
      <p:sp>
        <p:nvSpPr>
          <p:cNvPr id="890"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1F8647B7-2EC3-4E78-9DE5-051478AAA079}" type="slidenum">
              <a:rPr lang="en-US" sz="1200" b="0" strike="noStrike" spc="-1">
                <a:solidFill>
                  <a:srgbClr val="000000"/>
                </a:solidFill>
                <a:latin typeface="Arial"/>
                <a:ea typeface="MS PGothic"/>
              </a:rPr>
              <a:t>19</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 name="PlaceHolder 1"/>
          <p:cNvSpPr>
            <a:spLocks noGrp="1" noRot="1" noChangeAspect="1"/>
          </p:cNvSpPr>
          <p:nvPr>
            <p:ph type="sldImg"/>
          </p:nvPr>
        </p:nvSpPr>
        <p:spPr>
          <a:xfrm>
            <a:off x="1196975" y="696913"/>
            <a:ext cx="4641850" cy="3481387"/>
          </a:xfrm>
          <a:prstGeom prst="rect">
            <a:avLst/>
          </a:prstGeom>
        </p:spPr>
      </p:sp>
      <p:sp>
        <p:nvSpPr>
          <p:cNvPr id="838"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839"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C3282298-DFE5-4C74-8F68-A778BFEBADE5}" type="slidenum">
              <a:rPr lang="en-US" sz="1200" b="0" strike="noStrike" spc="-1">
                <a:solidFill>
                  <a:srgbClr val="000000"/>
                </a:solidFill>
                <a:latin typeface="Arial"/>
              </a:rPr>
              <a:t>2</a:t>
            </a:fld>
            <a:endParaRPr lang="en-US" sz="1200" b="0" strike="noStrike" spc="-1">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 name="PlaceHolder 1"/>
          <p:cNvSpPr>
            <a:spLocks noGrp="1" noRot="1" noChangeAspect="1"/>
          </p:cNvSpPr>
          <p:nvPr>
            <p:ph type="sldImg"/>
          </p:nvPr>
        </p:nvSpPr>
        <p:spPr>
          <a:xfrm>
            <a:off x="1196975" y="696913"/>
            <a:ext cx="4641850" cy="3481387"/>
          </a:xfrm>
          <a:prstGeom prst="rect">
            <a:avLst/>
          </a:prstGeom>
        </p:spPr>
      </p:sp>
      <p:sp>
        <p:nvSpPr>
          <p:cNvPr id="892"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Google Navigator – has text view and map view</a:t>
            </a:r>
          </a:p>
        </p:txBody>
      </p:sp>
      <p:sp>
        <p:nvSpPr>
          <p:cNvPr id="893"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97CA76D2-879A-4230-8A3D-33A72D02698B}" type="slidenum">
              <a:rPr lang="en-US" sz="1200" b="0" strike="noStrike" spc="-1">
                <a:solidFill>
                  <a:srgbClr val="000000"/>
                </a:solidFill>
                <a:latin typeface="Arial"/>
              </a:rPr>
              <a:t>21</a:t>
            </a:fld>
            <a:endParaRPr lang="en-US" sz="1200" b="0" strike="noStrike" spc="-1">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 name="PlaceHolder 1"/>
          <p:cNvSpPr>
            <a:spLocks noGrp="1" noRot="1" noChangeAspect="1"/>
          </p:cNvSpPr>
          <p:nvPr>
            <p:ph type="sldImg"/>
          </p:nvPr>
        </p:nvSpPr>
        <p:spPr>
          <a:xfrm>
            <a:off x="1196975" y="696913"/>
            <a:ext cx="4641850" cy="3481387"/>
          </a:xfrm>
          <a:prstGeom prst="rect">
            <a:avLst/>
          </a:prstGeom>
        </p:spPr>
      </p:sp>
      <p:sp>
        <p:nvSpPr>
          <p:cNvPr id="895"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Where is the bug?</a:t>
            </a:r>
          </a:p>
          <a:p>
            <a:r>
              <a:rPr lang="en-US" sz="2000" b="0" strike="noStrike" spc="-1" dirty="0" err="1">
                <a:latin typeface="Arial"/>
              </a:rPr>
              <a:t>setChanged</a:t>
            </a:r>
            <a:r>
              <a:rPr lang="en-US" sz="2000" b="0" strike="noStrike" spc="-1" dirty="0">
                <a:latin typeface="Arial"/>
              </a:rPr>
              <a:t>() has not been called, so </a:t>
            </a:r>
            <a:r>
              <a:rPr lang="en-US" sz="2000" b="0" strike="noStrike" spc="-1" dirty="0" err="1">
                <a:latin typeface="Arial"/>
              </a:rPr>
              <a:t>notifyObservers</a:t>
            </a:r>
            <a:r>
              <a:rPr lang="en-US" sz="2000" b="0" strike="noStrike" spc="-1" dirty="0">
                <a:latin typeface="Arial"/>
              </a:rPr>
              <a:t>() will not</a:t>
            </a:r>
            <a:r>
              <a:rPr lang="en-US" sz="2000" b="0" strike="noStrike" spc="-1" baseline="0" dirty="0">
                <a:latin typeface="Arial"/>
              </a:rPr>
              <a:t> notify anybody of anything </a:t>
            </a:r>
            <a:r>
              <a:rPr lang="en-US" sz="2000" b="0" strike="noStrike" spc="-1" baseline="0" dirty="0">
                <a:latin typeface="+mn-lt"/>
              </a:rPr>
              <a:t>because </a:t>
            </a:r>
            <a:r>
              <a:rPr lang="en-US" sz="2000" b="0" strike="noStrike" spc="-1" baseline="0" dirty="0" err="1">
                <a:latin typeface="+mn-lt"/>
              </a:rPr>
              <a:t>hasChanged</a:t>
            </a:r>
            <a:r>
              <a:rPr lang="en-US" sz="2000" b="0" strike="noStrike" spc="-1" baseline="0" dirty="0">
                <a:latin typeface="+mn-lt"/>
              </a:rPr>
              <a:t> will return false.</a:t>
            </a:r>
          </a:p>
          <a:p>
            <a:endParaRPr lang="en-US" sz="2000" b="0" strike="noStrike" spc="-1" baseline="0" dirty="0">
              <a:latin typeface="+mn-lt"/>
            </a:endParaRPr>
          </a:p>
          <a:p>
            <a:r>
              <a:rPr lang="en-US" sz="2000" b="0" strike="noStrike" spc="-1" baseline="0" dirty="0">
                <a:latin typeface="+mn-lt"/>
              </a:rPr>
              <a:t>According to https://docs.oracle.com/javase/8/docs/api/java/util/Observable.html#notifyObservers--:</a:t>
            </a:r>
            <a:endParaRPr lang="en-US" sz="2000" b="0" strike="noStrike" spc="-1" baseline="0" dirty="0">
              <a:latin typeface="Arial"/>
            </a:endParaRPr>
          </a:p>
          <a:p>
            <a:r>
              <a:rPr lang="en-US" sz="2000" b="1" dirty="0"/>
              <a:t>If this object has changed, as indicated by the </a:t>
            </a:r>
            <a:r>
              <a:rPr lang="en-US" sz="2000" b="1" dirty="0" err="1"/>
              <a:t>hasChanged</a:t>
            </a:r>
            <a:r>
              <a:rPr lang="en-US" sz="2000" b="1" dirty="0"/>
              <a:t> method, then notify all of its observers and then call the </a:t>
            </a:r>
            <a:r>
              <a:rPr lang="en-US" sz="2000" b="1" dirty="0" err="1"/>
              <a:t>clearChanged</a:t>
            </a:r>
            <a:r>
              <a:rPr lang="en-US" sz="2000" b="1" dirty="0"/>
              <a:t> method to indicate that this object has no longer changed. </a:t>
            </a:r>
            <a:endParaRPr lang="en-US" sz="2000" b="1" strike="noStrike" spc="-1" baseline="0" dirty="0">
              <a:latin typeface="Arial"/>
            </a:endParaRPr>
          </a:p>
          <a:p>
            <a:endParaRPr lang="en-US" sz="2000" b="0" strike="noStrike" spc="-1" baseline="0" dirty="0">
              <a:latin typeface="Arial"/>
            </a:endParaRPr>
          </a:p>
          <a:p>
            <a:r>
              <a:rPr lang="en-US" sz="2000" b="0" strike="noStrike" spc="-1" dirty="0">
                <a:latin typeface="+mn-lt"/>
              </a:rPr>
              <a:t>See https://courses.cs.washington.edu/courses/cse331/17wi/lec16/lec16-events-4up.pdf</a:t>
            </a:r>
            <a:endParaRPr lang="en-US" sz="2000" b="0" strike="noStrike" spc="-1" dirty="0">
              <a:latin typeface="Arial"/>
            </a:endParaRPr>
          </a:p>
        </p:txBody>
      </p:sp>
      <p:sp>
        <p:nvSpPr>
          <p:cNvPr id="896"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E8DE591A-0499-449B-90BF-DA2887F2D765}" type="slidenum">
              <a:rPr lang="en-US" sz="1200" b="0" strike="noStrike" spc="-1">
                <a:solidFill>
                  <a:srgbClr val="000000"/>
                </a:solidFill>
                <a:latin typeface="Arial"/>
                <a:ea typeface="MS PGothic"/>
              </a:rPr>
              <a:t>22</a:t>
            </a:fld>
            <a:endParaRPr lang="en-US" sz="1200" b="0" strike="noStrike" spc="-1">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 name="PlaceHolder 1"/>
          <p:cNvSpPr>
            <a:spLocks noGrp="1" noRot="1" noChangeAspect="1"/>
          </p:cNvSpPr>
          <p:nvPr>
            <p:ph type="sldImg"/>
          </p:nvPr>
        </p:nvSpPr>
        <p:spPr>
          <a:xfrm>
            <a:off x="1196975" y="696913"/>
            <a:ext cx="4641850" cy="3481387"/>
          </a:xfrm>
          <a:prstGeom prst="rect">
            <a:avLst/>
          </a:prstGeom>
        </p:spPr>
      </p:sp>
      <p:sp>
        <p:nvSpPr>
          <p:cNvPr id="898"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Pull model</a:t>
            </a:r>
          </a:p>
        </p:txBody>
      </p:sp>
      <p:sp>
        <p:nvSpPr>
          <p:cNvPr id="899"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A19468DF-7B2F-4429-9A83-FBC921BFF6B3}" type="slidenum">
              <a:rPr lang="en-US" sz="1200" b="0" strike="noStrike" spc="-1">
                <a:solidFill>
                  <a:srgbClr val="000000"/>
                </a:solidFill>
                <a:latin typeface="Arial"/>
              </a:rPr>
              <a:t>23</a:t>
            </a:fld>
            <a:endParaRPr lang="en-US" sz="1200" b="0" strike="noStrike" spc="-1">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 name="PlaceHolder 1"/>
          <p:cNvSpPr>
            <a:spLocks noGrp="1" noRot="1" noChangeAspect="1"/>
          </p:cNvSpPr>
          <p:nvPr>
            <p:ph type="sldImg"/>
          </p:nvPr>
        </p:nvSpPr>
        <p:spPr>
          <a:xfrm>
            <a:off x="1196975" y="696913"/>
            <a:ext cx="4641850" cy="3481387"/>
          </a:xfrm>
          <a:prstGeom prst="rect">
            <a:avLst/>
          </a:prstGeom>
        </p:spPr>
      </p:sp>
      <p:sp>
        <p:nvSpPr>
          <p:cNvPr id="901"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Pull model because the Observer needs to cast into the Observable type then call its methods.</a:t>
            </a:r>
          </a:p>
        </p:txBody>
      </p:sp>
      <p:sp>
        <p:nvSpPr>
          <p:cNvPr id="902"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3F41A8BE-2E03-4A76-87BA-7CB2F06519A1}" type="slidenum">
              <a:rPr lang="en-US" sz="1200" b="0" strike="noStrike" spc="-1">
                <a:solidFill>
                  <a:srgbClr val="000000"/>
                </a:solidFill>
                <a:latin typeface="Arial"/>
                <a:ea typeface="MS PGothic"/>
              </a:rPr>
              <a:t>24</a:t>
            </a:fld>
            <a:endParaRPr lang="en-US" sz="1200" b="0" strike="noStrike" spc="-1">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 name="PlaceHolder 1"/>
          <p:cNvSpPr>
            <a:spLocks noGrp="1" noRot="1" noChangeAspect="1"/>
          </p:cNvSpPr>
          <p:nvPr>
            <p:ph type="sldImg"/>
          </p:nvPr>
        </p:nvSpPr>
        <p:spPr>
          <a:xfrm>
            <a:off x="1196975" y="696913"/>
            <a:ext cx="4641850" cy="3481387"/>
          </a:xfrm>
          <a:prstGeom prst="rect">
            <a:avLst/>
          </a:prstGeom>
        </p:spPr>
      </p:sp>
      <p:sp>
        <p:nvSpPr>
          <p:cNvPr id="904"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Sale is observable, a model</a:t>
            </a:r>
          </a:p>
          <a:p>
            <a:r>
              <a:rPr lang="en-US" sz="2000" b="0" strike="noStrike" spc="-1" dirty="0" err="1">
                <a:latin typeface="Arial"/>
              </a:rPr>
              <a:t>SaleTotalFrame</a:t>
            </a:r>
            <a:r>
              <a:rPr lang="en-US" sz="2000" b="0" strike="noStrike" spc="-1" dirty="0">
                <a:latin typeface="Arial"/>
              </a:rPr>
              <a:t> is observer</a:t>
            </a:r>
          </a:p>
        </p:txBody>
      </p:sp>
      <p:sp>
        <p:nvSpPr>
          <p:cNvPr id="905"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20A8BD23-D9BD-4FA4-926D-7B5737818D93}" type="slidenum">
              <a:rPr lang="en-US" sz="1200" b="0" strike="noStrike" spc="-1">
                <a:solidFill>
                  <a:srgbClr val="000000"/>
                </a:solidFill>
                <a:latin typeface="Arial"/>
              </a:rPr>
              <a:t>25</a:t>
            </a:fld>
            <a:endParaRPr lang="en-US" sz="1200" b="0" strike="noStrike" spc="-1">
              <a:latin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 name="PlaceHolder 1"/>
          <p:cNvSpPr>
            <a:spLocks noGrp="1" noRot="1" noChangeAspect="1"/>
          </p:cNvSpPr>
          <p:nvPr>
            <p:ph type="sldImg"/>
          </p:nvPr>
        </p:nvSpPr>
        <p:spPr>
          <a:xfrm>
            <a:off x="1196975" y="696913"/>
            <a:ext cx="4641850" cy="3481387"/>
          </a:xfrm>
          <a:prstGeom prst="rect">
            <a:avLst/>
          </a:prstGeom>
        </p:spPr>
      </p:sp>
      <p:sp>
        <p:nvSpPr>
          <p:cNvPr id="907"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908"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564B719B-3B9C-4B1A-971A-95A2DA35D699}" type="slidenum">
              <a:rPr lang="en-US" sz="1200" b="0" strike="noStrike" spc="-1">
                <a:solidFill>
                  <a:srgbClr val="000000"/>
                </a:solidFill>
                <a:latin typeface="Arial"/>
              </a:rPr>
              <a:t>26</a:t>
            </a:fld>
            <a:endParaRPr lang="en-US" sz="1200" b="0" strike="noStrike" spc="-1">
              <a:latin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r>
              <a:rPr lang="en-US" dirty="0"/>
              <a:t>TwitterDemo.java</a:t>
            </a:r>
          </a:p>
        </p:txBody>
      </p:sp>
      <p:sp>
        <p:nvSpPr>
          <p:cNvPr id="4" name="Slide Number Placeholder 3"/>
          <p:cNvSpPr>
            <a:spLocks noGrp="1"/>
          </p:cNvSpPr>
          <p:nvPr>
            <p:ph type="sldNum"/>
          </p:nvPr>
        </p:nvSpPr>
        <p:spPr/>
        <p:txBody>
          <a:bodyPr/>
          <a:lstStyle/>
          <a:p>
            <a:pPr algn="r"/>
            <a:fld id="{164A8430-A432-4D27-9667-B684B710C37D}" type="slidenum">
              <a:rPr lang="en-US" sz="1400" b="0" strike="noStrike" spc="-1" smtClean="0">
                <a:latin typeface="Times New Roman"/>
              </a:rPr>
              <a:t>28</a:t>
            </a:fld>
            <a:endParaRPr lang="en-US" sz="1400" b="0" strike="noStrike" spc="-1">
              <a:latin typeface="Times New Roman"/>
            </a:endParaRPr>
          </a:p>
        </p:txBody>
      </p:sp>
    </p:spTree>
    <p:extLst>
      <p:ext uri="{BB962C8B-B14F-4D97-AF65-F5344CB8AC3E}">
        <p14:creationId xmlns:p14="http://schemas.microsoft.com/office/powerpoint/2010/main" val="581136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r>
              <a:rPr lang="en-US" dirty="0"/>
              <a:t>Redundant code</a:t>
            </a:r>
          </a:p>
        </p:txBody>
      </p:sp>
      <p:sp>
        <p:nvSpPr>
          <p:cNvPr id="4" name="Slide Number Placeholder 3"/>
          <p:cNvSpPr>
            <a:spLocks noGrp="1"/>
          </p:cNvSpPr>
          <p:nvPr>
            <p:ph type="sldNum"/>
          </p:nvPr>
        </p:nvSpPr>
        <p:spPr/>
        <p:txBody>
          <a:bodyPr/>
          <a:lstStyle/>
          <a:p>
            <a:pPr algn="r"/>
            <a:fld id="{164A8430-A432-4D27-9667-B684B710C37D}" type="slidenum">
              <a:rPr lang="en-US" sz="1400" b="0" strike="noStrike" spc="-1" smtClean="0">
                <a:latin typeface="Times New Roman"/>
              </a:rPr>
              <a:t>29</a:t>
            </a:fld>
            <a:endParaRPr lang="en-US" sz="1400" b="0" strike="noStrike" spc="-1">
              <a:latin typeface="Times New Roman"/>
            </a:endParaRPr>
          </a:p>
        </p:txBody>
      </p:sp>
    </p:spTree>
    <p:extLst>
      <p:ext uri="{BB962C8B-B14F-4D97-AF65-F5344CB8AC3E}">
        <p14:creationId xmlns:p14="http://schemas.microsoft.com/office/powerpoint/2010/main" val="1665668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r>
              <a:rPr lang="en-US" dirty="0" err="1"/>
              <a:t>FunTwitterDemo</a:t>
            </a:r>
            <a:endParaRPr lang="en-US" dirty="0"/>
          </a:p>
          <a:p>
            <a:endParaRPr lang="en-US" dirty="0"/>
          </a:p>
          <a:p>
            <a:r>
              <a:rPr lang="en-US" dirty="0"/>
              <a:t>Removes boilerplate code.</a:t>
            </a:r>
          </a:p>
          <a:p>
            <a:r>
              <a:rPr lang="en-US" dirty="0"/>
              <a:t>We register a functional object</a:t>
            </a:r>
          </a:p>
          <a:p>
            <a:endParaRPr lang="en-US" dirty="0"/>
          </a:p>
          <a:p>
            <a:r>
              <a:rPr lang="en-US" dirty="0"/>
              <a:t>https://dzone.com/articles/refactoring-observer-design-pattern-with-lambdas</a:t>
            </a:r>
          </a:p>
        </p:txBody>
      </p:sp>
      <p:sp>
        <p:nvSpPr>
          <p:cNvPr id="4" name="Slide Number Placeholder 3"/>
          <p:cNvSpPr>
            <a:spLocks noGrp="1"/>
          </p:cNvSpPr>
          <p:nvPr>
            <p:ph type="sldNum"/>
          </p:nvPr>
        </p:nvSpPr>
        <p:spPr/>
        <p:txBody>
          <a:bodyPr/>
          <a:lstStyle/>
          <a:p>
            <a:pPr algn="r"/>
            <a:fld id="{164A8430-A432-4D27-9667-B684B710C37D}" type="slidenum">
              <a:rPr lang="en-US" sz="1400" b="0" strike="noStrike" spc="-1" smtClean="0">
                <a:latin typeface="Times New Roman"/>
              </a:rPr>
              <a:t>30</a:t>
            </a:fld>
            <a:endParaRPr lang="en-US" sz="1400" b="0" strike="noStrike" spc="-1">
              <a:latin typeface="Times New Roman"/>
            </a:endParaRPr>
          </a:p>
        </p:txBody>
      </p:sp>
    </p:spTree>
    <p:extLst>
      <p:ext uri="{BB962C8B-B14F-4D97-AF65-F5344CB8AC3E}">
        <p14:creationId xmlns:p14="http://schemas.microsoft.com/office/powerpoint/2010/main" val="29452717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 name="PlaceHolder 1"/>
          <p:cNvSpPr>
            <a:spLocks noGrp="1" noRot="1" noChangeAspect="1"/>
          </p:cNvSpPr>
          <p:nvPr>
            <p:ph type="sldImg"/>
          </p:nvPr>
        </p:nvSpPr>
        <p:spPr>
          <a:xfrm>
            <a:off x="1196975" y="696913"/>
            <a:ext cx="4641850" cy="3481387"/>
          </a:xfrm>
          <a:prstGeom prst="rect">
            <a:avLst/>
          </a:prstGeom>
        </p:spPr>
      </p:sp>
      <p:sp>
        <p:nvSpPr>
          <p:cNvPr id="913"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dirty="0">
              <a:latin typeface="Arial"/>
            </a:endParaRPr>
          </a:p>
        </p:txBody>
      </p:sp>
      <p:sp>
        <p:nvSpPr>
          <p:cNvPr id="914"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D356A3FB-D99C-4202-B447-7302F4A0263C}" type="slidenum">
              <a:rPr lang="en-US" sz="1200" b="0" strike="noStrike" spc="-1">
                <a:solidFill>
                  <a:srgbClr val="000000"/>
                </a:solidFill>
                <a:latin typeface="Arial"/>
              </a:rPr>
              <a:t>31</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 name="PlaceHolder 1"/>
          <p:cNvSpPr>
            <a:spLocks noGrp="1" noRot="1" noChangeAspect="1"/>
          </p:cNvSpPr>
          <p:nvPr>
            <p:ph type="sldImg"/>
          </p:nvPr>
        </p:nvSpPr>
        <p:spPr>
          <a:xfrm>
            <a:off x="1196975" y="696913"/>
            <a:ext cx="4641850" cy="3481387"/>
          </a:xfrm>
          <a:prstGeom prst="rect">
            <a:avLst/>
          </a:prstGeom>
        </p:spPr>
      </p:sp>
      <p:sp>
        <p:nvSpPr>
          <p:cNvPr id="841"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Remember, this is a central issue in design. Where Design patterns help. We would like to build systems that are open for extension (easy to change, add Views), but close to modification (we want to insulate Data from the change).</a:t>
            </a:r>
          </a:p>
        </p:txBody>
      </p:sp>
      <p:sp>
        <p:nvSpPr>
          <p:cNvPr id="842"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775B1DD6-859D-40C5-9375-14A4D3A50759}" type="slidenum">
              <a:rPr lang="en-US" sz="1200" b="0" strike="noStrike" spc="-1">
                <a:solidFill>
                  <a:srgbClr val="000000"/>
                </a:solidFill>
                <a:latin typeface="Arial"/>
                <a:ea typeface="MS PGothic"/>
              </a:rPr>
              <a:t>3</a:t>
            </a:fld>
            <a:endParaRPr lang="en-US" sz="1200" b="0" strike="noStrike" spc="-1">
              <a:latin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 name="PlaceHolder 1"/>
          <p:cNvSpPr>
            <a:spLocks noGrp="1" noRot="1" noChangeAspect="1"/>
          </p:cNvSpPr>
          <p:nvPr>
            <p:ph type="sldImg"/>
          </p:nvPr>
        </p:nvSpPr>
        <p:spPr>
          <a:xfrm>
            <a:off x="1196975" y="696913"/>
            <a:ext cx="4641850" cy="3481387"/>
          </a:xfrm>
          <a:prstGeom prst="rect">
            <a:avLst/>
          </a:prstGeom>
        </p:spPr>
      </p:sp>
      <p:sp>
        <p:nvSpPr>
          <p:cNvPr id="916"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917"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DA420864-BA61-41BE-8DD7-E947977DFE00}" type="slidenum">
              <a:rPr lang="en-US" sz="1200" b="0" strike="noStrike" spc="-1">
                <a:solidFill>
                  <a:srgbClr val="000000"/>
                </a:solidFill>
                <a:latin typeface="Arial"/>
              </a:rPr>
              <a:t>32</a:t>
            </a:fld>
            <a:endParaRPr lang="en-US" sz="1200" b="0" strike="noStrike" spc="-1">
              <a:latin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 name="PlaceHolder 1"/>
          <p:cNvSpPr>
            <a:spLocks noGrp="1" noRot="1" noChangeAspect="1"/>
          </p:cNvSpPr>
          <p:nvPr>
            <p:ph type="sldImg"/>
          </p:nvPr>
        </p:nvSpPr>
        <p:spPr>
          <a:xfrm>
            <a:off x="1196975" y="696913"/>
            <a:ext cx="4641850" cy="3481387"/>
          </a:xfrm>
          <a:prstGeom prst="rect">
            <a:avLst/>
          </a:prstGeom>
        </p:spPr>
      </p:sp>
      <p:sp>
        <p:nvSpPr>
          <p:cNvPr id="919"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920"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FD8A3C84-A896-4680-BFCD-B89BF4BC4BFD}" type="slidenum">
              <a:rPr lang="en-US" sz="1200" b="0" strike="noStrike" spc="-1">
                <a:solidFill>
                  <a:srgbClr val="000000"/>
                </a:solidFill>
                <a:latin typeface="Arial"/>
              </a:rPr>
              <a:t>33</a:t>
            </a:fld>
            <a:endParaRPr lang="en-US" sz="1200" b="0" strike="noStrike" spc="-1">
              <a:latin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r>
              <a:rPr lang="en-US" dirty="0"/>
              <a:t>https://stackoverflow.com/questions/3489131/difference-between-the-facade-proxy-adapter-and-decorator-design-patterns#3489187</a:t>
            </a:r>
          </a:p>
        </p:txBody>
      </p:sp>
      <p:sp>
        <p:nvSpPr>
          <p:cNvPr id="4" name="Slide Number Placeholder 3"/>
          <p:cNvSpPr>
            <a:spLocks noGrp="1"/>
          </p:cNvSpPr>
          <p:nvPr>
            <p:ph type="sldNum"/>
          </p:nvPr>
        </p:nvSpPr>
        <p:spPr/>
        <p:txBody>
          <a:bodyPr/>
          <a:lstStyle/>
          <a:p>
            <a:pPr algn="r"/>
            <a:fld id="{164A8430-A432-4D27-9667-B684B710C37D}" type="slidenum">
              <a:rPr lang="en-US" sz="1400" b="0" strike="noStrike" spc="-1" smtClean="0">
                <a:latin typeface="Times New Roman"/>
              </a:rPr>
              <a:t>36</a:t>
            </a:fld>
            <a:endParaRPr lang="en-US" sz="1400" b="0" strike="noStrike" spc="-1">
              <a:latin typeface="Times New Roman"/>
            </a:endParaRPr>
          </a:p>
        </p:txBody>
      </p:sp>
    </p:spTree>
    <p:extLst>
      <p:ext uri="{BB962C8B-B14F-4D97-AF65-F5344CB8AC3E}">
        <p14:creationId xmlns:p14="http://schemas.microsoft.com/office/powerpoint/2010/main" val="42584529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 name="PlaceHolder 1"/>
          <p:cNvSpPr>
            <a:spLocks noGrp="1" noRot="1" noChangeAspect="1"/>
          </p:cNvSpPr>
          <p:nvPr>
            <p:ph type="sldImg"/>
          </p:nvPr>
        </p:nvSpPr>
        <p:spPr>
          <a:xfrm>
            <a:off x="1196975" y="696913"/>
            <a:ext cx="4641850" cy="3481387"/>
          </a:xfrm>
          <a:prstGeom prst="rect">
            <a:avLst/>
          </a:prstGeom>
        </p:spPr>
      </p:sp>
      <p:sp>
        <p:nvSpPr>
          <p:cNvPr id="922"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923"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34D00AD6-811D-43D4-934A-B1F8AEBE4D98}" type="slidenum">
              <a:rPr lang="en-US" sz="1200" b="0" strike="noStrike" spc="-1">
                <a:solidFill>
                  <a:srgbClr val="000000"/>
                </a:solidFill>
                <a:latin typeface="Arial"/>
              </a:rPr>
              <a:t>37</a:t>
            </a:fld>
            <a:endParaRPr lang="en-US" sz="1200" b="0" strike="noStrike" spc="-1">
              <a:latin typeface="Times New Roman"/>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 name="PlaceHolder 1"/>
          <p:cNvSpPr>
            <a:spLocks noGrp="1" noRot="1" noChangeAspect="1"/>
          </p:cNvSpPr>
          <p:nvPr>
            <p:ph type="sldImg"/>
          </p:nvPr>
        </p:nvSpPr>
        <p:spPr>
          <a:xfrm>
            <a:off x="1196975" y="696913"/>
            <a:ext cx="4641850" cy="3481387"/>
          </a:xfrm>
          <a:prstGeom prst="rect">
            <a:avLst/>
          </a:prstGeom>
        </p:spPr>
      </p:sp>
      <p:sp>
        <p:nvSpPr>
          <p:cNvPr id="925"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dirty="0">
              <a:latin typeface="Arial"/>
            </a:endParaRPr>
          </a:p>
        </p:txBody>
      </p:sp>
      <p:sp>
        <p:nvSpPr>
          <p:cNvPr id="926"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59841E2B-BFFA-4E64-A15F-4EB67673D70B}" type="slidenum">
              <a:rPr lang="en-US" sz="1200" b="0" strike="noStrike" spc="-1">
                <a:solidFill>
                  <a:srgbClr val="000000"/>
                </a:solidFill>
                <a:latin typeface="Arial"/>
              </a:rPr>
              <a:t>38</a:t>
            </a:fld>
            <a:endParaRPr lang="en-US" sz="1200" b="0" strike="noStrike" spc="-1">
              <a:latin typeface="Times New Roman"/>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 name="PlaceHolder 1"/>
          <p:cNvSpPr>
            <a:spLocks noGrp="1" noRot="1" noChangeAspect="1"/>
          </p:cNvSpPr>
          <p:nvPr>
            <p:ph type="sldImg"/>
          </p:nvPr>
        </p:nvSpPr>
        <p:spPr>
          <a:xfrm>
            <a:off x="1196975" y="696913"/>
            <a:ext cx="4641850" cy="3481387"/>
          </a:xfrm>
          <a:prstGeom prst="rect">
            <a:avLst/>
          </a:prstGeom>
        </p:spPr>
      </p:sp>
      <p:sp>
        <p:nvSpPr>
          <p:cNvPr id="928"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dirty="0">
              <a:latin typeface="Arial"/>
            </a:endParaRPr>
          </a:p>
        </p:txBody>
      </p:sp>
      <p:sp>
        <p:nvSpPr>
          <p:cNvPr id="929"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8B6DE79E-E6CB-49FF-826B-E0BE27F903C1}" type="slidenum">
              <a:rPr lang="en-US" sz="1200" b="0" strike="noStrike" spc="-1">
                <a:solidFill>
                  <a:srgbClr val="000000"/>
                </a:solidFill>
                <a:latin typeface="Arial"/>
              </a:rPr>
              <a:t>39</a:t>
            </a:fld>
            <a:endParaRPr lang="en-US" sz="1200" b="0" strike="noStrike" spc="-1">
              <a:latin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 name="PlaceHolder 1"/>
          <p:cNvSpPr>
            <a:spLocks noGrp="1" noRot="1" noChangeAspect="1"/>
          </p:cNvSpPr>
          <p:nvPr>
            <p:ph type="sldImg"/>
          </p:nvPr>
        </p:nvSpPr>
        <p:spPr>
          <a:xfrm>
            <a:off x="1196975" y="696913"/>
            <a:ext cx="4641850" cy="3481387"/>
          </a:xfrm>
          <a:prstGeom prst="rect">
            <a:avLst/>
          </a:prstGeom>
        </p:spPr>
      </p:sp>
      <p:sp>
        <p:nvSpPr>
          <p:cNvPr id="931"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dirty="0">
              <a:latin typeface="Arial"/>
            </a:endParaRPr>
          </a:p>
        </p:txBody>
      </p:sp>
      <p:sp>
        <p:nvSpPr>
          <p:cNvPr id="932"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35273ED2-220F-431A-84F1-539C1CCA4C39}" type="slidenum">
              <a:rPr lang="en-US" sz="1200" b="0" strike="noStrike" spc="-1">
                <a:solidFill>
                  <a:srgbClr val="000000"/>
                </a:solidFill>
                <a:latin typeface="Arial"/>
              </a:rPr>
              <a:t>40</a:t>
            </a:fld>
            <a:endParaRPr lang="en-US" sz="1200" b="0" strike="noStrike" spc="-1">
              <a:latin typeface="Times New Roman"/>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 name="PlaceHolder 1"/>
          <p:cNvSpPr>
            <a:spLocks noGrp="1" noRot="1" noChangeAspect="1"/>
          </p:cNvSpPr>
          <p:nvPr>
            <p:ph type="sldImg"/>
          </p:nvPr>
        </p:nvSpPr>
        <p:spPr>
          <a:xfrm>
            <a:off x="1196975" y="696913"/>
            <a:ext cx="4641850" cy="3481387"/>
          </a:xfrm>
          <a:prstGeom prst="rect">
            <a:avLst/>
          </a:prstGeom>
        </p:spPr>
      </p:sp>
      <p:sp>
        <p:nvSpPr>
          <p:cNvPr id="934"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935"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85844DD6-2A31-4BEF-B166-C0F309D36A58}" type="slidenum">
              <a:rPr lang="en-US" sz="1200" b="0" strike="noStrike" spc="-1">
                <a:solidFill>
                  <a:srgbClr val="000000"/>
                </a:solidFill>
                <a:latin typeface="Arial"/>
              </a:rPr>
              <a:t>41</a:t>
            </a:fld>
            <a:endParaRPr lang="en-US" sz="1200" b="0" strike="noStrike" spc="-1">
              <a:latin typeface="Times New Roman"/>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 name="PlaceHolder 1"/>
          <p:cNvSpPr>
            <a:spLocks noGrp="1" noRot="1" noChangeAspect="1"/>
          </p:cNvSpPr>
          <p:nvPr>
            <p:ph type="sldImg"/>
          </p:nvPr>
        </p:nvSpPr>
        <p:spPr>
          <a:xfrm>
            <a:off x="1196975" y="696913"/>
            <a:ext cx="4641850" cy="3481387"/>
          </a:xfrm>
          <a:prstGeom prst="rect">
            <a:avLst/>
          </a:prstGeom>
        </p:spPr>
      </p:sp>
      <p:sp>
        <p:nvSpPr>
          <p:cNvPr id="937"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938"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BEFE147A-F715-4DCF-AC55-CA7DACEA5D18}" type="slidenum">
              <a:rPr lang="en-US" sz="1200" b="0" strike="noStrike" spc="-1">
                <a:solidFill>
                  <a:srgbClr val="000000"/>
                </a:solidFill>
                <a:latin typeface="Arial"/>
                <a:ea typeface="+mn-ea"/>
              </a:rPr>
              <a:t>42</a:t>
            </a:fld>
            <a:endParaRPr lang="en-US" sz="1200" b="0" strike="noStrike" spc="-1">
              <a:latin typeface="Times New Roman"/>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 name="PlaceHolder 1"/>
          <p:cNvSpPr>
            <a:spLocks noGrp="1" noRot="1" noChangeAspect="1"/>
          </p:cNvSpPr>
          <p:nvPr>
            <p:ph type="sldImg"/>
          </p:nvPr>
        </p:nvSpPr>
        <p:spPr>
          <a:xfrm>
            <a:off x="1196975" y="696913"/>
            <a:ext cx="4641850" cy="3481387"/>
          </a:xfrm>
          <a:prstGeom prst="rect">
            <a:avLst/>
          </a:prstGeom>
        </p:spPr>
      </p:sp>
      <p:sp>
        <p:nvSpPr>
          <p:cNvPr id="940"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941"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81EF80C3-A45B-4E0F-BA35-ED0636B09E41}" type="slidenum">
              <a:rPr lang="en-US" sz="1200" b="0" strike="noStrike" spc="-1">
                <a:solidFill>
                  <a:srgbClr val="000000"/>
                </a:solidFill>
                <a:latin typeface="Arial"/>
                <a:ea typeface="+mn-ea"/>
              </a:rPr>
              <a:t>43</a:t>
            </a:fld>
            <a:endParaRPr lang="en-U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 name="PlaceHolder 1"/>
          <p:cNvSpPr>
            <a:spLocks noGrp="1" noRot="1" noChangeAspect="1"/>
          </p:cNvSpPr>
          <p:nvPr>
            <p:ph type="sldImg"/>
          </p:nvPr>
        </p:nvSpPr>
        <p:spPr>
          <a:xfrm>
            <a:off x="1196975" y="696913"/>
            <a:ext cx="4641850" cy="3481387"/>
          </a:xfrm>
          <a:prstGeom prst="rect">
            <a:avLst/>
          </a:prstGeom>
        </p:spPr>
      </p:sp>
      <p:sp>
        <p:nvSpPr>
          <p:cNvPr id="844"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In second version Data has a list of Observers. When data changes, it notifies the observers.</a:t>
            </a:r>
          </a:p>
        </p:txBody>
      </p:sp>
      <p:sp>
        <p:nvSpPr>
          <p:cNvPr id="845"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4A66BF48-417C-4B65-AB6C-C1088E3F536B}" type="slidenum">
              <a:rPr lang="en-US" sz="1200" b="0" strike="noStrike" spc="-1">
                <a:solidFill>
                  <a:srgbClr val="000000"/>
                </a:solidFill>
                <a:latin typeface="Arial"/>
              </a:rPr>
              <a:t>4</a:t>
            </a:fld>
            <a:endParaRPr lang="en-US" sz="1200" b="0" strike="noStrike" spc="-1">
              <a:latin typeface="Times New Roman"/>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 name="PlaceHolder 1"/>
          <p:cNvSpPr>
            <a:spLocks noGrp="1" noRot="1" noChangeAspect="1"/>
          </p:cNvSpPr>
          <p:nvPr>
            <p:ph type="sldImg"/>
          </p:nvPr>
        </p:nvSpPr>
        <p:spPr>
          <a:xfrm>
            <a:off x="1196975" y="696913"/>
            <a:ext cx="4641850" cy="3481387"/>
          </a:xfrm>
          <a:prstGeom prst="rect">
            <a:avLst/>
          </a:prstGeom>
        </p:spPr>
      </p:sp>
      <p:sp>
        <p:nvSpPr>
          <p:cNvPr id="943"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944"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2326BC0B-CCD0-4F9E-8AF5-0AF9C4228E5B}" type="slidenum">
              <a:rPr lang="en-US" sz="1200" b="0" strike="noStrike" spc="-1">
                <a:solidFill>
                  <a:srgbClr val="000000"/>
                </a:solidFill>
                <a:latin typeface="Arial"/>
              </a:rPr>
              <a:t>44</a:t>
            </a:fld>
            <a:endParaRPr lang="en-US" sz="1200" b="0" strike="noStrike" spc="-1">
              <a:latin typeface="Times New Roman"/>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 name="PlaceHolder 1"/>
          <p:cNvSpPr>
            <a:spLocks noGrp="1" noRot="1" noChangeAspect="1"/>
          </p:cNvSpPr>
          <p:nvPr>
            <p:ph type="sldImg"/>
          </p:nvPr>
        </p:nvSpPr>
        <p:spPr>
          <a:xfrm>
            <a:off x="1196975" y="696913"/>
            <a:ext cx="4641850" cy="3481387"/>
          </a:xfrm>
          <a:prstGeom prst="rect">
            <a:avLst/>
          </a:prstGeom>
        </p:spPr>
      </p:sp>
      <p:sp>
        <p:nvSpPr>
          <p:cNvPr id="946"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947"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C1E6D232-64B0-4E9F-A3AA-C900D3FBCF24}" type="slidenum">
              <a:rPr lang="en-US" sz="1200" b="0" strike="noStrike" spc="-1">
                <a:solidFill>
                  <a:srgbClr val="000000"/>
                </a:solidFill>
                <a:latin typeface="Arial"/>
              </a:rPr>
              <a:t>45</a:t>
            </a:fld>
            <a:endParaRPr lang="en-US" sz="1200" b="0" strike="noStrike" spc="-1">
              <a:latin typeface="Times New Roman"/>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 name="PlaceHolder 1"/>
          <p:cNvSpPr>
            <a:spLocks noGrp="1" noRot="1" noChangeAspect="1"/>
          </p:cNvSpPr>
          <p:nvPr>
            <p:ph type="sldImg"/>
          </p:nvPr>
        </p:nvSpPr>
        <p:spPr>
          <a:xfrm>
            <a:off x="1196975" y="696913"/>
            <a:ext cx="4641850" cy="3481387"/>
          </a:xfrm>
          <a:prstGeom prst="rect">
            <a:avLst/>
          </a:prstGeom>
        </p:spPr>
      </p:sp>
      <p:sp>
        <p:nvSpPr>
          <p:cNvPr id="949"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Lots missing</a:t>
            </a:r>
          </a:p>
        </p:txBody>
      </p:sp>
      <p:sp>
        <p:nvSpPr>
          <p:cNvPr id="950"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0BA60911-87AD-40F0-AA58-7EC203D8367B}" type="slidenum">
              <a:rPr lang="en-US" sz="1200" b="0" strike="noStrike" spc="-1">
                <a:solidFill>
                  <a:srgbClr val="000000"/>
                </a:solidFill>
                <a:latin typeface="Arial"/>
                <a:ea typeface="MS PGothic"/>
              </a:rPr>
              <a:t>46</a:t>
            </a:fld>
            <a:endParaRPr lang="en-US" sz="1200" b="0" strike="noStrike" spc="-1">
              <a:latin typeface="Times New Roman"/>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 name="PlaceHolder 1"/>
          <p:cNvSpPr>
            <a:spLocks noGrp="1" noRot="1" noChangeAspect="1"/>
          </p:cNvSpPr>
          <p:nvPr>
            <p:ph type="sldImg"/>
          </p:nvPr>
        </p:nvSpPr>
        <p:spPr>
          <a:xfrm>
            <a:off x="1196975" y="696913"/>
            <a:ext cx="4641850" cy="3481387"/>
          </a:xfrm>
          <a:prstGeom prst="rect">
            <a:avLst/>
          </a:prstGeom>
        </p:spPr>
      </p:sp>
      <p:sp>
        <p:nvSpPr>
          <p:cNvPr id="952"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Formatting is kind of like a view.</a:t>
            </a:r>
          </a:p>
        </p:txBody>
      </p:sp>
      <p:sp>
        <p:nvSpPr>
          <p:cNvPr id="953"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5A631285-2807-4688-AF69-BF28F9E1A77B}" type="slidenum">
              <a:rPr lang="en-US" sz="1200" b="0" strike="noStrike" spc="-1">
                <a:solidFill>
                  <a:srgbClr val="000000"/>
                </a:solidFill>
                <a:latin typeface="Arial"/>
              </a:rPr>
              <a:t>47</a:t>
            </a:fld>
            <a:endParaRPr lang="en-US" sz="1200" b="0" strike="noStrike" spc="-1">
              <a:latin typeface="Times New Roman"/>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 name="PlaceHolder 1"/>
          <p:cNvSpPr>
            <a:spLocks noGrp="1" noRot="1" noChangeAspect="1"/>
          </p:cNvSpPr>
          <p:nvPr>
            <p:ph type="sldImg"/>
          </p:nvPr>
        </p:nvSpPr>
        <p:spPr>
          <a:xfrm>
            <a:off x="1196975" y="696913"/>
            <a:ext cx="4641850" cy="3481387"/>
          </a:xfrm>
          <a:prstGeom prst="rect">
            <a:avLst/>
          </a:prstGeom>
        </p:spPr>
      </p:sp>
      <p:sp>
        <p:nvSpPr>
          <p:cNvPr id="955"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956"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DC604799-4473-406E-8135-50F2976A2C4C}" type="slidenum">
              <a:rPr lang="en-US" sz="1200" b="0" strike="noStrike" spc="-1">
                <a:solidFill>
                  <a:srgbClr val="000000"/>
                </a:solidFill>
                <a:latin typeface="Arial"/>
              </a:rPr>
              <a:t>48</a:t>
            </a:fld>
            <a:endParaRPr lang="en-US" sz="1200" b="0" strike="noStrike" spc="-1">
              <a:latin typeface="Times New Roman"/>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r>
              <a:rPr lang="en-US" dirty="0"/>
              <a:t>Compare to ObjStrategyDemo.java</a:t>
            </a:r>
          </a:p>
        </p:txBody>
      </p:sp>
      <p:sp>
        <p:nvSpPr>
          <p:cNvPr id="4" name="Slide Number Placeholder 3"/>
          <p:cNvSpPr>
            <a:spLocks noGrp="1"/>
          </p:cNvSpPr>
          <p:nvPr>
            <p:ph type="sldNum"/>
          </p:nvPr>
        </p:nvSpPr>
        <p:spPr/>
        <p:txBody>
          <a:bodyPr/>
          <a:lstStyle/>
          <a:p>
            <a:pPr algn="r"/>
            <a:fld id="{164A8430-A432-4D27-9667-B684B710C37D}" type="slidenum">
              <a:rPr lang="en-US" sz="1400" b="0" strike="noStrike" spc="-1" smtClean="0">
                <a:latin typeface="Times New Roman"/>
              </a:rPr>
              <a:t>51</a:t>
            </a:fld>
            <a:endParaRPr lang="en-US" sz="1400" b="0" strike="noStrike" spc="-1">
              <a:latin typeface="Times New Roman"/>
            </a:endParaRPr>
          </a:p>
        </p:txBody>
      </p:sp>
    </p:spTree>
    <p:extLst>
      <p:ext uri="{BB962C8B-B14F-4D97-AF65-F5344CB8AC3E}">
        <p14:creationId xmlns:p14="http://schemas.microsoft.com/office/powerpoint/2010/main" val="20220261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 name="PlaceHolder 1"/>
          <p:cNvSpPr>
            <a:spLocks noGrp="1" noRot="1" noChangeAspect="1"/>
          </p:cNvSpPr>
          <p:nvPr>
            <p:ph type="sldImg"/>
          </p:nvPr>
        </p:nvSpPr>
        <p:spPr>
          <a:xfrm>
            <a:off x="1196975" y="696913"/>
            <a:ext cx="4641850" cy="3481387"/>
          </a:xfrm>
          <a:prstGeom prst="rect">
            <a:avLst/>
          </a:prstGeom>
        </p:spPr>
      </p:sp>
      <p:sp>
        <p:nvSpPr>
          <p:cNvPr id="967"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968"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6AE95206-FA6E-4025-9587-CA6B0A66DE68}" type="slidenum">
              <a:rPr lang="en-US" sz="1200" b="0" strike="noStrike" spc="-1">
                <a:solidFill>
                  <a:srgbClr val="000000"/>
                </a:solidFill>
                <a:latin typeface="Arial"/>
              </a:rPr>
              <a:t>52</a:t>
            </a:fld>
            <a:endParaRPr lang="en-US" sz="1200" b="0" strike="noStrike" spc="-1">
              <a:latin typeface="Times New Roman"/>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 name="PlaceHolder 1"/>
          <p:cNvSpPr>
            <a:spLocks noGrp="1" noRot="1" noChangeAspect="1"/>
          </p:cNvSpPr>
          <p:nvPr>
            <p:ph type="sldImg"/>
          </p:nvPr>
        </p:nvSpPr>
        <p:spPr>
          <a:xfrm>
            <a:off x="1196975" y="696913"/>
            <a:ext cx="4641850" cy="3481387"/>
          </a:xfrm>
          <a:prstGeom prst="rect">
            <a:avLst/>
          </a:prstGeom>
        </p:spPr>
      </p:sp>
      <p:sp>
        <p:nvSpPr>
          <p:cNvPr id="970"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971"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0F5C8A17-D66F-4C42-87D0-6E293F8547CF}" type="slidenum">
              <a:rPr lang="en-US" sz="1200" b="0" strike="noStrike" spc="-1">
                <a:solidFill>
                  <a:srgbClr val="000000"/>
                </a:solidFill>
                <a:latin typeface="Arial"/>
              </a:rPr>
              <a:t>53</a:t>
            </a:fld>
            <a:endParaRPr lang="en-US" sz="1200" b="0" strike="noStrike" spc="-1">
              <a:latin typeface="Times New Roman"/>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 name="PlaceHolder 1"/>
          <p:cNvSpPr>
            <a:spLocks noGrp="1" noRot="1" noChangeAspect="1"/>
          </p:cNvSpPr>
          <p:nvPr>
            <p:ph type="sldImg"/>
          </p:nvPr>
        </p:nvSpPr>
        <p:spPr>
          <a:xfrm>
            <a:off x="1196975" y="696913"/>
            <a:ext cx="4641850" cy="3481387"/>
          </a:xfrm>
          <a:prstGeom prst="rect">
            <a:avLst/>
          </a:prstGeom>
        </p:spPr>
      </p:sp>
      <p:sp>
        <p:nvSpPr>
          <p:cNvPr id="973"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974"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F11781B8-CBCD-4303-8386-F4A01A8534A5}" type="slidenum">
              <a:rPr lang="en-US" sz="1200" b="0" strike="noStrike" spc="-1">
                <a:solidFill>
                  <a:srgbClr val="000000"/>
                </a:solidFill>
                <a:latin typeface="Arial"/>
              </a:rPr>
              <a:t>54</a:t>
            </a:fld>
            <a:endParaRPr lang="en-US" sz="1200" b="0" strike="noStrike" spc="-1">
              <a:latin typeface="Times New Roman"/>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 name="PlaceHolder 1"/>
          <p:cNvSpPr>
            <a:spLocks noGrp="1" noRot="1" noChangeAspect="1"/>
          </p:cNvSpPr>
          <p:nvPr>
            <p:ph type="sldImg"/>
          </p:nvPr>
        </p:nvSpPr>
        <p:spPr>
          <a:xfrm>
            <a:off x="1196975" y="696913"/>
            <a:ext cx="4641850" cy="3481387"/>
          </a:xfrm>
          <a:prstGeom prst="rect">
            <a:avLst/>
          </a:prstGeom>
        </p:spPr>
      </p:sp>
      <p:sp>
        <p:nvSpPr>
          <p:cNvPr id="976"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Hard to extend. To add undo, we need to add it in several places.</a:t>
            </a:r>
          </a:p>
        </p:txBody>
      </p:sp>
      <p:sp>
        <p:nvSpPr>
          <p:cNvPr id="977"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50C2E30B-F861-488E-8FF2-C1751E9EF029}" type="slidenum">
              <a:rPr lang="en-US" sz="1200" b="0" strike="noStrike" spc="-1">
                <a:solidFill>
                  <a:srgbClr val="000000"/>
                </a:solidFill>
                <a:latin typeface="Arial"/>
              </a:rPr>
              <a:t>55</a:t>
            </a:fld>
            <a:endParaRPr lang="en-US"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 name="PlaceHolder 1"/>
          <p:cNvSpPr>
            <a:spLocks noGrp="1" noRot="1" noChangeAspect="1"/>
          </p:cNvSpPr>
          <p:nvPr>
            <p:ph type="sldImg"/>
          </p:nvPr>
        </p:nvSpPr>
        <p:spPr>
          <a:xfrm>
            <a:off x="1196975" y="696913"/>
            <a:ext cx="4641850" cy="3481387"/>
          </a:xfrm>
          <a:prstGeom prst="rect">
            <a:avLst/>
          </a:prstGeom>
        </p:spPr>
      </p:sp>
      <p:sp>
        <p:nvSpPr>
          <p:cNvPr id="847"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What can be a problem?</a:t>
            </a:r>
          </a:p>
        </p:txBody>
      </p:sp>
      <p:sp>
        <p:nvSpPr>
          <p:cNvPr id="848"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FB9697DA-1F68-4A12-AC72-982AE1F304E8}" type="slidenum">
              <a:rPr lang="en-US" sz="1200" b="0" strike="noStrike" spc="-1">
                <a:solidFill>
                  <a:srgbClr val="000000"/>
                </a:solidFill>
                <a:latin typeface="Arial"/>
                <a:ea typeface="MS PGothic"/>
              </a:rPr>
              <a:t>5</a:t>
            </a:fld>
            <a:endParaRPr lang="en-US" sz="1200" b="0" strike="noStrike" spc="-1">
              <a:latin typeface="Times New Roman"/>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 name="PlaceHolder 1"/>
          <p:cNvSpPr>
            <a:spLocks noGrp="1" noRot="1" noChangeAspect="1"/>
          </p:cNvSpPr>
          <p:nvPr>
            <p:ph type="sldImg"/>
          </p:nvPr>
        </p:nvSpPr>
        <p:spPr>
          <a:xfrm>
            <a:off x="1196975" y="696913"/>
            <a:ext cx="4641850" cy="3481387"/>
          </a:xfrm>
          <a:prstGeom prst="rect">
            <a:avLst/>
          </a:prstGeom>
        </p:spPr>
      </p:sp>
      <p:sp>
        <p:nvSpPr>
          <p:cNvPr id="979"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Each item operation is a subtype of Command Menu, buttons use Command. Operations are localized.</a:t>
            </a:r>
          </a:p>
        </p:txBody>
      </p:sp>
      <p:sp>
        <p:nvSpPr>
          <p:cNvPr id="980"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06DA7526-D6AE-44ED-B4C8-18F0DBDD4168}" type="slidenum">
              <a:rPr lang="en-US" sz="1200" b="0" strike="noStrike" spc="-1">
                <a:solidFill>
                  <a:srgbClr val="000000"/>
                </a:solidFill>
                <a:latin typeface="Arial"/>
              </a:rPr>
              <a:t>56</a:t>
            </a:fld>
            <a:endParaRPr lang="en-US" sz="1200" b="0" strike="noStrike" spc="-1">
              <a:latin typeface="Times New Roman"/>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1" name="PlaceHolder 1"/>
          <p:cNvSpPr>
            <a:spLocks noGrp="1" noRot="1" noChangeAspect="1"/>
          </p:cNvSpPr>
          <p:nvPr>
            <p:ph type="sldImg"/>
          </p:nvPr>
        </p:nvSpPr>
        <p:spPr>
          <a:xfrm>
            <a:off x="1196975" y="696913"/>
            <a:ext cx="4641850" cy="3481387"/>
          </a:xfrm>
          <a:prstGeom prst="rect">
            <a:avLst/>
          </a:prstGeom>
        </p:spPr>
      </p:sp>
      <p:sp>
        <p:nvSpPr>
          <p:cNvPr id="982"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Starts looking like something a visitor pattern might simplify</a:t>
            </a:r>
          </a:p>
        </p:txBody>
      </p:sp>
      <p:sp>
        <p:nvSpPr>
          <p:cNvPr id="983"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AC39C7FD-CF51-40B1-8E53-8863ED705606}" type="slidenum">
              <a:rPr lang="en-US" sz="1200" b="0" strike="noStrike" spc="-1">
                <a:solidFill>
                  <a:srgbClr val="000000"/>
                </a:solidFill>
                <a:latin typeface="Arial"/>
              </a:rPr>
              <a:t>57</a:t>
            </a:fld>
            <a:endParaRPr lang="en-US" sz="1200" b="0" strike="noStrike" spc="-1">
              <a:latin typeface="Times New Roman"/>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 name="PlaceHolder 1"/>
          <p:cNvSpPr>
            <a:spLocks noGrp="1" noRot="1" noChangeAspect="1"/>
          </p:cNvSpPr>
          <p:nvPr>
            <p:ph type="sldImg"/>
          </p:nvPr>
        </p:nvSpPr>
        <p:spPr>
          <a:xfrm>
            <a:off x="1196975" y="696913"/>
            <a:ext cx="4641850" cy="3481387"/>
          </a:xfrm>
          <a:prstGeom prst="rect">
            <a:avLst/>
          </a:prstGeom>
        </p:spPr>
      </p:sp>
      <p:sp>
        <p:nvSpPr>
          <p:cNvPr id="997"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998"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B61EBC3F-52C6-43C8-B839-6970ADEA0769}" type="slidenum">
              <a:rPr lang="en-US" sz="1200" b="0" strike="noStrike" spc="-1">
                <a:solidFill>
                  <a:srgbClr val="000000"/>
                </a:solidFill>
                <a:latin typeface="Arial"/>
              </a:rPr>
              <a:t>62</a:t>
            </a:fld>
            <a:endParaRPr lang="en-US" sz="1200" b="0" strike="noStrike" spc="-1">
              <a:latin typeface="Times New Roman"/>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 name="PlaceHolder 1"/>
          <p:cNvSpPr>
            <a:spLocks noGrp="1" noRot="1" noChangeAspect="1"/>
          </p:cNvSpPr>
          <p:nvPr>
            <p:ph type="sldImg"/>
          </p:nvPr>
        </p:nvSpPr>
        <p:spPr>
          <a:xfrm>
            <a:off x="1196975" y="696913"/>
            <a:ext cx="4641850" cy="3481387"/>
          </a:xfrm>
          <a:prstGeom prst="rect">
            <a:avLst/>
          </a:prstGeom>
        </p:spPr>
      </p:sp>
      <p:sp>
        <p:nvSpPr>
          <p:cNvPr id="1000"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1001"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F25AC074-4CD1-49C8-877F-B724843F8CC8}" type="slidenum">
              <a:rPr lang="en-US" sz="1200" b="0" strike="noStrike" spc="-1">
                <a:solidFill>
                  <a:srgbClr val="000000"/>
                </a:solidFill>
                <a:latin typeface="Arial"/>
              </a:rPr>
              <a:t>63</a:t>
            </a:fld>
            <a:endParaRPr lang="en-US" sz="1200" b="0" strike="noStrike" spc="-1">
              <a:latin typeface="Times New Roman"/>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 name="PlaceHolder 1"/>
          <p:cNvSpPr>
            <a:spLocks noGrp="1" noRot="1" noChangeAspect="1"/>
          </p:cNvSpPr>
          <p:nvPr>
            <p:ph type="sldImg"/>
          </p:nvPr>
        </p:nvSpPr>
        <p:spPr>
          <a:xfrm>
            <a:off x="1196975" y="696913"/>
            <a:ext cx="4641850" cy="3481387"/>
          </a:xfrm>
          <a:prstGeom prst="rect">
            <a:avLst/>
          </a:prstGeom>
        </p:spPr>
      </p:sp>
      <p:sp>
        <p:nvSpPr>
          <p:cNvPr id="1003"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1004"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45AAE0DE-B246-439D-B2B9-6801DBA685E0}" type="slidenum">
              <a:rPr lang="en-US" sz="1200" b="0" strike="noStrike" spc="-1">
                <a:solidFill>
                  <a:srgbClr val="000000"/>
                </a:solidFill>
                <a:latin typeface="Arial"/>
                <a:ea typeface="+mn-ea"/>
              </a:rPr>
              <a:t>64</a:t>
            </a:fld>
            <a:endParaRPr lang="en-US" sz="1200" b="0" strike="noStrike" spc="-1">
              <a:latin typeface="Times New Roman"/>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 name="PlaceHolder 1"/>
          <p:cNvSpPr>
            <a:spLocks noGrp="1" noRot="1" noChangeAspect="1"/>
          </p:cNvSpPr>
          <p:nvPr>
            <p:ph type="sldImg"/>
          </p:nvPr>
        </p:nvSpPr>
        <p:spPr>
          <a:xfrm>
            <a:off x="1196975" y="696913"/>
            <a:ext cx="4641850" cy="3481387"/>
          </a:xfrm>
          <a:prstGeom prst="rect">
            <a:avLst/>
          </a:prstGeom>
        </p:spPr>
      </p:sp>
      <p:sp>
        <p:nvSpPr>
          <p:cNvPr id="1006"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DesignPatterns3 – continue with last DesignPatterns4</a:t>
            </a:r>
          </a:p>
        </p:txBody>
      </p:sp>
      <p:sp>
        <p:nvSpPr>
          <p:cNvPr id="1007"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124B81C4-A824-4E6C-B85D-BF1736F7121E}" type="slidenum">
              <a:rPr lang="en-US" sz="1200" b="0" strike="noStrike" spc="-1">
                <a:solidFill>
                  <a:srgbClr val="000000"/>
                </a:solidFill>
                <a:latin typeface="Arial"/>
                <a:ea typeface="+mn-ea"/>
              </a:rPr>
              <a:t>65</a:t>
            </a:fld>
            <a:endParaRPr lang="en-US" sz="1200" b="0" strike="noStrike" spc="-1">
              <a:latin typeface="Times New Roman"/>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 name="PlaceHolder 1"/>
          <p:cNvSpPr>
            <a:spLocks noGrp="1" noRot="1" noChangeAspect="1"/>
          </p:cNvSpPr>
          <p:nvPr>
            <p:ph type="sldImg"/>
          </p:nvPr>
        </p:nvSpPr>
        <p:spPr>
          <a:xfrm>
            <a:off x="1196975" y="696913"/>
            <a:ext cx="4641850" cy="3481387"/>
          </a:xfrm>
          <a:prstGeom prst="rect">
            <a:avLst/>
          </a:prstGeom>
        </p:spPr>
      </p:sp>
      <p:sp>
        <p:nvSpPr>
          <p:cNvPr id="1009"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1010"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D46C9DDA-B1B4-4DCA-B40C-87D6D09AA048}" type="slidenum">
              <a:rPr lang="en-US" sz="1200" b="0" strike="noStrike" spc="-1">
                <a:solidFill>
                  <a:srgbClr val="000000"/>
                </a:solidFill>
                <a:latin typeface="Arial"/>
                <a:ea typeface="+mn-ea"/>
              </a:rPr>
              <a:t>66</a:t>
            </a:fld>
            <a:endParaRPr lang="en-US" sz="1200" b="0" strike="noStrike" spc="-1">
              <a:latin typeface="Times New Roman"/>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164A8430-A432-4D27-9667-B684B710C37D}" type="slidenum">
              <a:rPr lang="en-US" sz="1400" b="0" strike="noStrike" spc="-1" smtClean="0">
                <a:latin typeface="Times New Roman"/>
              </a:rPr>
              <a:t>70</a:t>
            </a:fld>
            <a:endParaRPr lang="en-US" sz="1400" b="0" strike="noStrike" spc="-1">
              <a:latin typeface="Times New Roman"/>
            </a:endParaRPr>
          </a:p>
        </p:txBody>
      </p:sp>
    </p:spTree>
    <p:extLst>
      <p:ext uri="{BB962C8B-B14F-4D97-AF65-F5344CB8AC3E}">
        <p14:creationId xmlns:p14="http://schemas.microsoft.com/office/powerpoint/2010/main" val="444865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 name="PlaceHolder 1"/>
          <p:cNvSpPr>
            <a:spLocks noGrp="1" noRot="1" noChangeAspect="1"/>
          </p:cNvSpPr>
          <p:nvPr>
            <p:ph type="sldImg"/>
          </p:nvPr>
        </p:nvSpPr>
        <p:spPr>
          <a:xfrm>
            <a:off x="1196975" y="696913"/>
            <a:ext cx="4641850" cy="3481387"/>
          </a:xfrm>
          <a:prstGeom prst="rect">
            <a:avLst/>
          </a:prstGeom>
        </p:spPr>
      </p:sp>
      <p:sp>
        <p:nvSpPr>
          <p:cNvPr id="850"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Observable maintains a list of observers. Attach/detach modify list.</a:t>
            </a:r>
          </a:p>
          <a:p>
            <a:r>
              <a:rPr lang="en-US" sz="2000" b="0" strike="noStrike" spc="-1" dirty="0">
                <a:latin typeface="Arial"/>
              </a:rPr>
              <a:t>Data is a subclass of Observer. When data changes, notify observers.</a:t>
            </a:r>
          </a:p>
          <a:p>
            <a:r>
              <a:rPr lang="en-US" sz="2000" b="0" strike="noStrike" spc="-1" dirty="0" err="1">
                <a:latin typeface="Arial"/>
              </a:rPr>
              <a:t>SpreadsheetView</a:t>
            </a:r>
            <a:r>
              <a:rPr lang="en-US" sz="2000" b="0" strike="noStrike" spc="-1" dirty="0">
                <a:latin typeface="Arial"/>
              </a:rPr>
              <a:t>, </a:t>
            </a:r>
            <a:r>
              <a:rPr lang="en-US" sz="2000" b="0" strike="noStrike" spc="-1" dirty="0" err="1">
                <a:latin typeface="Arial"/>
              </a:rPr>
              <a:t>BarChartView</a:t>
            </a:r>
            <a:r>
              <a:rPr lang="en-US" sz="2000" b="0" strike="noStrike" spc="-1" dirty="0">
                <a:latin typeface="Arial"/>
              </a:rPr>
              <a:t> are subclasses of Observer.</a:t>
            </a:r>
          </a:p>
        </p:txBody>
      </p:sp>
      <p:sp>
        <p:nvSpPr>
          <p:cNvPr id="851"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8F3145EB-4D82-4E4C-AAB4-8A0BED91C116}" type="slidenum">
              <a:rPr lang="en-US" sz="1200" b="0" strike="noStrike" spc="-1">
                <a:solidFill>
                  <a:srgbClr val="000000"/>
                </a:solidFill>
                <a:latin typeface="Arial"/>
                <a:ea typeface="MS PGothic"/>
              </a:rPr>
              <a:t>6</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 name="PlaceHolder 1"/>
          <p:cNvSpPr>
            <a:spLocks noGrp="1" noRot="1" noChangeAspect="1"/>
          </p:cNvSpPr>
          <p:nvPr>
            <p:ph type="sldImg"/>
          </p:nvPr>
        </p:nvSpPr>
        <p:spPr>
          <a:xfrm>
            <a:off x="1196975" y="696913"/>
            <a:ext cx="4641850" cy="3481387"/>
          </a:xfrm>
          <a:prstGeom prst="rect">
            <a:avLst/>
          </a:prstGeom>
        </p:spPr>
      </p:sp>
      <p:sp>
        <p:nvSpPr>
          <p:cNvPr id="856" name="PlaceHolder 2"/>
          <p:cNvSpPr>
            <a:spLocks noGrp="1"/>
          </p:cNvSpPr>
          <p:nvPr>
            <p:ph type="body"/>
          </p:nvPr>
        </p:nvSpPr>
        <p:spPr>
          <a:xfrm>
            <a:off x="703440" y="4410000"/>
            <a:ext cx="5627160" cy="4176360"/>
          </a:xfrm>
          <a:prstGeom prst="rect">
            <a:avLst/>
          </a:prstGeom>
        </p:spPr>
        <p:txBody>
          <a:bodyPr lIns="93240" tIns="46800" rIns="93240" bIns="468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strike="noStrike" spc="-1">
                <a:latin typeface="Courier New"/>
              </a:rPr>
              <a:t>See ObserverDemo.java</a:t>
            </a:r>
            <a:endParaRPr lang="en-US" sz="2000" b="0" strike="noStrike" spc="-1" dirty="0">
              <a:latin typeface="Courier New"/>
            </a:endParaRPr>
          </a:p>
        </p:txBody>
      </p:sp>
      <p:sp>
        <p:nvSpPr>
          <p:cNvPr id="857"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C707806D-408C-4D14-B5E4-754F68180EDE}" type="slidenum">
              <a:rPr lang="en-US" sz="1200" b="0" strike="noStrike" spc="-1">
                <a:solidFill>
                  <a:srgbClr val="000000"/>
                </a:solidFill>
                <a:latin typeface="Arial"/>
                <a:ea typeface="+mn-ea"/>
              </a:rPr>
              <a:t>7</a:t>
            </a:fld>
            <a:endParaRPr lang="en-US"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 name="PlaceHolder 1"/>
          <p:cNvSpPr>
            <a:spLocks noGrp="1" noRot="1" noChangeAspect="1"/>
          </p:cNvSpPr>
          <p:nvPr>
            <p:ph type="sldImg"/>
          </p:nvPr>
        </p:nvSpPr>
        <p:spPr>
          <a:xfrm>
            <a:off x="1196975" y="696913"/>
            <a:ext cx="4641850" cy="3481387"/>
          </a:xfrm>
          <a:prstGeom prst="rect">
            <a:avLst/>
          </a:prstGeom>
        </p:spPr>
      </p:sp>
      <p:sp>
        <p:nvSpPr>
          <p:cNvPr id="859"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dirty="0">
              <a:latin typeface="Arial"/>
            </a:endParaRPr>
          </a:p>
        </p:txBody>
      </p:sp>
      <p:sp>
        <p:nvSpPr>
          <p:cNvPr id="860"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EAB22558-F92A-4602-8CFA-7365E83FD35B}" type="slidenum">
              <a:rPr lang="en-US" sz="1200" b="0" strike="noStrike" spc="-1">
                <a:solidFill>
                  <a:srgbClr val="000000"/>
                </a:solidFill>
                <a:latin typeface="Arial"/>
                <a:ea typeface="+mn-ea"/>
              </a:rPr>
              <a:t>8</a:t>
            </a:fld>
            <a:endParaRPr lang="en-US"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PlaceHolder 1"/>
          <p:cNvSpPr>
            <a:spLocks noGrp="1" noRot="1" noChangeAspect="1"/>
          </p:cNvSpPr>
          <p:nvPr>
            <p:ph type="sldImg"/>
          </p:nvPr>
        </p:nvSpPr>
        <p:spPr>
          <a:xfrm>
            <a:off x="1196975" y="696913"/>
            <a:ext cx="4641850" cy="3481387"/>
          </a:xfrm>
          <a:prstGeom prst="rect">
            <a:avLst/>
          </a:prstGeom>
        </p:spPr>
      </p:sp>
      <p:sp>
        <p:nvSpPr>
          <p:cNvPr id="862"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863"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3B176F06-5C1F-4C04-8875-7C1C5607A7D7}" type="slidenum">
              <a:rPr lang="en-US" sz="1200" b="0" strike="noStrike" spc="-1">
                <a:solidFill>
                  <a:srgbClr val="000000"/>
                </a:solidFill>
                <a:latin typeface="Arial"/>
                <a:ea typeface="+mn-ea"/>
              </a:rPr>
              <a:t>9</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Calibri"/>
            </a:endParaRPr>
          </a:p>
        </p:txBody>
      </p:sp>
      <p:sp>
        <p:nvSpPr>
          <p:cNvPr id="27"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8"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Calibri"/>
            </a:endParaRPr>
          </a:p>
        </p:txBody>
      </p:sp>
      <p:sp>
        <p:nvSpPr>
          <p:cNvPr id="30"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1"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2"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3"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Calibri"/>
            </a:endParaRPr>
          </a:p>
        </p:txBody>
      </p:sp>
      <p:sp>
        <p:nvSpPr>
          <p:cNvPr id="35"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6"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7"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8"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9"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40"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Calibri"/>
            </a:endParaRPr>
          </a:p>
        </p:txBody>
      </p:sp>
      <p:sp>
        <p:nvSpPr>
          <p:cNvPr id="46" name="PlaceHolder 2"/>
          <p:cNvSpPr>
            <a:spLocks noGrp="1"/>
          </p:cNvSpPr>
          <p:nvPr>
            <p:ph type="subTitle"/>
          </p:nvPr>
        </p:nvSpPr>
        <p:spPr>
          <a:xfrm>
            <a:off x="628560" y="1825560"/>
            <a:ext cx="7886520" cy="43509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Calibri"/>
            </a:endParaRPr>
          </a:p>
        </p:txBody>
      </p:sp>
      <p:sp>
        <p:nvSpPr>
          <p:cNvPr id="48"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Calibri"/>
            </a:endParaRPr>
          </a:p>
        </p:txBody>
      </p:sp>
      <p:sp>
        <p:nvSpPr>
          <p:cNvPr id="50"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51"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628560" y="365040"/>
            <a:ext cx="7886520" cy="614412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Calibri"/>
            </a:endParaRPr>
          </a:p>
        </p:txBody>
      </p:sp>
      <p:sp>
        <p:nvSpPr>
          <p:cNvPr id="55"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56"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57"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Calibri"/>
            </a:endParaRPr>
          </a:p>
        </p:txBody>
      </p:sp>
      <p:sp>
        <p:nvSpPr>
          <p:cNvPr id="6" name="PlaceHolder 2"/>
          <p:cNvSpPr>
            <a:spLocks noGrp="1"/>
          </p:cNvSpPr>
          <p:nvPr>
            <p:ph type="subTitle"/>
          </p:nvPr>
        </p:nvSpPr>
        <p:spPr>
          <a:xfrm>
            <a:off x="628560" y="1825560"/>
            <a:ext cx="7886520" cy="43509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Calibri"/>
            </a:endParaRPr>
          </a:p>
        </p:txBody>
      </p:sp>
      <p:sp>
        <p:nvSpPr>
          <p:cNvPr id="59"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0"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1"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Calibri"/>
            </a:endParaRPr>
          </a:p>
        </p:txBody>
      </p:sp>
      <p:sp>
        <p:nvSpPr>
          <p:cNvPr id="63"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4"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5"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Calibri"/>
            </a:endParaRPr>
          </a:p>
        </p:txBody>
      </p:sp>
      <p:sp>
        <p:nvSpPr>
          <p:cNvPr id="67"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8"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Calibri"/>
            </a:endParaRPr>
          </a:p>
        </p:txBody>
      </p:sp>
      <p:sp>
        <p:nvSpPr>
          <p:cNvPr id="70"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1"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2"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3"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Calibri"/>
            </a:endParaRPr>
          </a:p>
        </p:txBody>
      </p:sp>
      <p:sp>
        <p:nvSpPr>
          <p:cNvPr id="75"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6"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7"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8"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9"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80"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6"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Calibri"/>
            </a:endParaRPr>
          </a:p>
        </p:txBody>
      </p:sp>
      <p:sp>
        <p:nvSpPr>
          <p:cNvPr id="87" name="PlaceHolder 2"/>
          <p:cNvSpPr>
            <a:spLocks noGrp="1"/>
          </p:cNvSpPr>
          <p:nvPr>
            <p:ph type="subTitle"/>
          </p:nvPr>
        </p:nvSpPr>
        <p:spPr>
          <a:xfrm>
            <a:off x="628560" y="1825560"/>
            <a:ext cx="7886520" cy="43509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Calibri"/>
            </a:endParaRPr>
          </a:p>
        </p:txBody>
      </p:sp>
      <p:sp>
        <p:nvSpPr>
          <p:cNvPr id="89"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Calibri"/>
            </a:endParaRPr>
          </a:p>
        </p:txBody>
      </p:sp>
      <p:sp>
        <p:nvSpPr>
          <p:cNvPr id="91"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92"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3"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Calibri"/>
            </a:endParaRPr>
          </a:p>
        </p:txBody>
      </p:sp>
      <p:sp>
        <p:nvSpPr>
          <p:cNvPr id="8"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4" name="PlaceHolder 1"/>
          <p:cNvSpPr>
            <a:spLocks noGrp="1"/>
          </p:cNvSpPr>
          <p:nvPr>
            <p:ph type="subTitle"/>
          </p:nvPr>
        </p:nvSpPr>
        <p:spPr>
          <a:xfrm>
            <a:off x="628560" y="365040"/>
            <a:ext cx="7886520" cy="614412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Calibri"/>
            </a:endParaRPr>
          </a:p>
        </p:txBody>
      </p:sp>
      <p:sp>
        <p:nvSpPr>
          <p:cNvPr id="96"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97"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98"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Calibri"/>
            </a:endParaRPr>
          </a:p>
        </p:txBody>
      </p:sp>
      <p:sp>
        <p:nvSpPr>
          <p:cNvPr id="100"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01"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02"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Calibri"/>
            </a:endParaRPr>
          </a:p>
        </p:txBody>
      </p:sp>
      <p:sp>
        <p:nvSpPr>
          <p:cNvPr id="104"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05"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06"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Calibri"/>
            </a:endParaRPr>
          </a:p>
        </p:txBody>
      </p:sp>
      <p:sp>
        <p:nvSpPr>
          <p:cNvPr id="108"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09"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Calibri"/>
            </a:endParaRPr>
          </a:p>
        </p:txBody>
      </p:sp>
      <p:sp>
        <p:nvSpPr>
          <p:cNvPr id="111"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2"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3"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4"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Calibri"/>
            </a:endParaRPr>
          </a:p>
        </p:txBody>
      </p:sp>
      <p:sp>
        <p:nvSpPr>
          <p:cNvPr id="116"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7"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8"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9"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20"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21"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8FEEA-468D-4A7E-A585-54BAAA64846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6CB5BBB-08F6-4DFD-86A7-63C58F3B4F7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0610E72-D2BA-4290-96F7-40F661BDD116}"/>
              </a:ext>
            </a:extLst>
          </p:cNvPr>
          <p:cNvSpPr>
            <a:spLocks noGrp="1"/>
          </p:cNvSpPr>
          <p:nvPr>
            <p:ph type="dt" sz="half" idx="10"/>
          </p:nvPr>
        </p:nvSpPr>
        <p:spPr/>
        <p:txBody>
          <a:bodyPr/>
          <a:lstStyle/>
          <a:p>
            <a:fld id="{192D69C7-B81F-4A98-A74A-A7BB0FC94BC4}" type="datetime1">
              <a:rPr lang="en-US" smtClean="0"/>
              <a:t>4/24/21</a:t>
            </a:fld>
            <a:endParaRPr lang="en-US"/>
          </a:p>
        </p:txBody>
      </p:sp>
      <p:sp>
        <p:nvSpPr>
          <p:cNvPr id="5" name="Footer Placeholder 4">
            <a:extLst>
              <a:ext uri="{FF2B5EF4-FFF2-40B4-BE49-F238E27FC236}">
                <a16:creationId xmlns:a16="http://schemas.microsoft.com/office/drawing/2014/main" id="{08771BE5-13D9-4FFD-8252-C35AC8FA922A}"/>
              </a:ext>
            </a:extLst>
          </p:cNvPr>
          <p:cNvSpPr>
            <a:spLocks noGrp="1"/>
          </p:cNvSpPr>
          <p:nvPr>
            <p:ph type="ftr" sz="quarter" idx="11"/>
          </p:nvPr>
        </p:nvSpPr>
        <p:spPr/>
        <p:txBody>
          <a:bodyPr/>
          <a:lstStyle/>
          <a:p>
            <a:r>
              <a:rPr lang="en-US" dirty="0"/>
              <a:t>CSCI 2600 Spring 2021</a:t>
            </a:r>
          </a:p>
        </p:txBody>
      </p:sp>
      <p:sp>
        <p:nvSpPr>
          <p:cNvPr id="6" name="Slide Number Placeholder 5">
            <a:extLst>
              <a:ext uri="{FF2B5EF4-FFF2-40B4-BE49-F238E27FC236}">
                <a16:creationId xmlns:a16="http://schemas.microsoft.com/office/drawing/2014/main" id="{1955959F-FE12-4B6F-AF3D-99E3A0D984FE}"/>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4058459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6578A-15F1-4F59-A7C1-BEA3844286C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1C0B69D-2240-4391-8911-936AF912358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CE42E-7B76-419F-9B9D-BF1134AB0B2E}"/>
              </a:ext>
            </a:extLst>
          </p:cNvPr>
          <p:cNvSpPr>
            <a:spLocks noGrp="1"/>
          </p:cNvSpPr>
          <p:nvPr>
            <p:ph type="dt" sz="half" idx="10"/>
          </p:nvPr>
        </p:nvSpPr>
        <p:spPr/>
        <p:txBody>
          <a:bodyPr/>
          <a:lstStyle/>
          <a:p>
            <a:fld id="{F58677AB-C661-4E13-9998-58B95546DE82}" type="datetime1">
              <a:rPr lang="en-US" smtClean="0"/>
              <a:t>4/24/21</a:t>
            </a:fld>
            <a:endParaRPr lang="en-US"/>
          </a:p>
        </p:txBody>
      </p:sp>
      <p:sp>
        <p:nvSpPr>
          <p:cNvPr id="5" name="Footer Placeholder 4">
            <a:extLst>
              <a:ext uri="{FF2B5EF4-FFF2-40B4-BE49-F238E27FC236}">
                <a16:creationId xmlns:a16="http://schemas.microsoft.com/office/drawing/2014/main" id="{1F312BBF-53C6-4ACF-925E-FB8B91140437}"/>
              </a:ext>
            </a:extLst>
          </p:cNvPr>
          <p:cNvSpPr>
            <a:spLocks noGrp="1"/>
          </p:cNvSpPr>
          <p:nvPr>
            <p:ph type="ftr" sz="quarter" idx="11"/>
          </p:nvPr>
        </p:nvSpPr>
        <p:spPr/>
        <p:txBody>
          <a:bodyPr/>
          <a:lstStyle/>
          <a:p>
            <a:r>
              <a:rPr lang="en-US" dirty="0"/>
              <a:t>CSCI 2600 Spring 2021</a:t>
            </a:r>
          </a:p>
        </p:txBody>
      </p:sp>
      <p:sp>
        <p:nvSpPr>
          <p:cNvPr id="6" name="Slide Number Placeholder 5">
            <a:extLst>
              <a:ext uri="{FF2B5EF4-FFF2-40B4-BE49-F238E27FC236}">
                <a16:creationId xmlns:a16="http://schemas.microsoft.com/office/drawing/2014/main" id="{6F4255EB-3D80-460F-BC46-EFA96C765148}"/>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14650048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8D3C9-BB44-4CD9-8007-67239219709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7AA0FE0-5628-4E0F-A9EA-2A452B2BCC4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14F4C04-4C9B-41F8-98B4-8827EB070699}"/>
              </a:ext>
            </a:extLst>
          </p:cNvPr>
          <p:cNvSpPr>
            <a:spLocks noGrp="1"/>
          </p:cNvSpPr>
          <p:nvPr>
            <p:ph type="dt" sz="half" idx="10"/>
          </p:nvPr>
        </p:nvSpPr>
        <p:spPr/>
        <p:txBody>
          <a:bodyPr/>
          <a:lstStyle/>
          <a:p>
            <a:fld id="{F74C81F2-B0A6-4B39-9614-A7842AC5B532}" type="datetime1">
              <a:rPr lang="en-US" smtClean="0"/>
              <a:t>4/24/21</a:t>
            </a:fld>
            <a:endParaRPr lang="en-US"/>
          </a:p>
        </p:txBody>
      </p:sp>
      <p:sp>
        <p:nvSpPr>
          <p:cNvPr id="5" name="Footer Placeholder 4">
            <a:extLst>
              <a:ext uri="{FF2B5EF4-FFF2-40B4-BE49-F238E27FC236}">
                <a16:creationId xmlns:a16="http://schemas.microsoft.com/office/drawing/2014/main" id="{4E257B72-9B35-4BBF-832F-1EB5207F370E}"/>
              </a:ext>
            </a:extLst>
          </p:cNvPr>
          <p:cNvSpPr>
            <a:spLocks noGrp="1"/>
          </p:cNvSpPr>
          <p:nvPr>
            <p:ph type="ftr" sz="quarter" idx="11"/>
          </p:nvPr>
        </p:nvSpPr>
        <p:spPr/>
        <p:txBody>
          <a:bodyPr/>
          <a:lstStyle/>
          <a:p>
            <a:r>
              <a:rPr lang="en-US" dirty="0"/>
              <a:t>CSCI 2600 Spring 2021</a:t>
            </a:r>
          </a:p>
        </p:txBody>
      </p:sp>
      <p:sp>
        <p:nvSpPr>
          <p:cNvPr id="6" name="Slide Number Placeholder 5">
            <a:extLst>
              <a:ext uri="{FF2B5EF4-FFF2-40B4-BE49-F238E27FC236}">
                <a16:creationId xmlns:a16="http://schemas.microsoft.com/office/drawing/2014/main" id="{751CAF40-245A-4DB2-8D6A-405A257953E9}"/>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2478117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Calibri"/>
            </a:endParaRPr>
          </a:p>
        </p:txBody>
      </p:sp>
      <p:sp>
        <p:nvSpPr>
          <p:cNvPr id="10"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1"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2B12E-1E66-486F-8BAF-83C220E8A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645DA9-3CE2-4530-BEC7-7C3FF493B4CB}"/>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363EF0-2FF8-4176-ABE9-492D2A6ABCBA}"/>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43D264-1647-4A31-AC36-00B50402F896}"/>
              </a:ext>
            </a:extLst>
          </p:cNvPr>
          <p:cNvSpPr>
            <a:spLocks noGrp="1"/>
          </p:cNvSpPr>
          <p:nvPr>
            <p:ph type="dt" sz="half" idx="10"/>
          </p:nvPr>
        </p:nvSpPr>
        <p:spPr/>
        <p:txBody>
          <a:bodyPr/>
          <a:lstStyle/>
          <a:p>
            <a:fld id="{E6244EA4-82DD-42FC-AACA-BE884E86572A}" type="datetime1">
              <a:rPr lang="en-US" smtClean="0"/>
              <a:t>4/24/21</a:t>
            </a:fld>
            <a:endParaRPr lang="en-US"/>
          </a:p>
        </p:txBody>
      </p:sp>
      <p:sp>
        <p:nvSpPr>
          <p:cNvPr id="6" name="Footer Placeholder 5">
            <a:extLst>
              <a:ext uri="{FF2B5EF4-FFF2-40B4-BE49-F238E27FC236}">
                <a16:creationId xmlns:a16="http://schemas.microsoft.com/office/drawing/2014/main" id="{36CF2CB2-E78F-48D5-B328-8D89E398717D}"/>
              </a:ext>
            </a:extLst>
          </p:cNvPr>
          <p:cNvSpPr>
            <a:spLocks noGrp="1"/>
          </p:cNvSpPr>
          <p:nvPr>
            <p:ph type="ftr" sz="quarter" idx="11"/>
          </p:nvPr>
        </p:nvSpPr>
        <p:spPr/>
        <p:txBody>
          <a:bodyPr/>
          <a:lstStyle/>
          <a:p>
            <a:r>
              <a:rPr lang="en-US" dirty="0"/>
              <a:t>CSCI 2600 Spring 2021</a:t>
            </a:r>
          </a:p>
        </p:txBody>
      </p:sp>
      <p:sp>
        <p:nvSpPr>
          <p:cNvPr id="7" name="Slide Number Placeholder 6">
            <a:extLst>
              <a:ext uri="{FF2B5EF4-FFF2-40B4-BE49-F238E27FC236}">
                <a16:creationId xmlns:a16="http://schemas.microsoft.com/office/drawing/2014/main" id="{F8A25232-48DA-4AB6-B8C3-D568C4E37AF5}"/>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14167330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F6303-0634-48D8-9873-F68F32A02E2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908AB5-A851-4556-80CE-3922B2EF342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EC8B1AA-3848-4B99-AB44-C2018A07617B}"/>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476B95-9DCE-4E99-940A-E87B360D761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1634399-9325-4EDD-AC15-B12738AF285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772D77-34DB-4937-96B3-ECBF78BE79C6}"/>
              </a:ext>
            </a:extLst>
          </p:cNvPr>
          <p:cNvSpPr>
            <a:spLocks noGrp="1"/>
          </p:cNvSpPr>
          <p:nvPr>
            <p:ph type="dt" sz="half" idx="10"/>
          </p:nvPr>
        </p:nvSpPr>
        <p:spPr/>
        <p:txBody>
          <a:bodyPr/>
          <a:lstStyle/>
          <a:p>
            <a:fld id="{321BB168-F63C-4C0B-AB6B-5AD61EBAA45B}" type="datetime1">
              <a:rPr lang="en-US" smtClean="0"/>
              <a:t>4/24/21</a:t>
            </a:fld>
            <a:endParaRPr lang="en-US"/>
          </a:p>
        </p:txBody>
      </p:sp>
      <p:sp>
        <p:nvSpPr>
          <p:cNvPr id="8" name="Footer Placeholder 7">
            <a:extLst>
              <a:ext uri="{FF2B5EF4-FFF2-40B4-BE49-F238E27FC236}">
                <a16:creationId xmlns:a16="http://schemas.microsoft.com/office/drawing/2014/main" id="{B511E9E9-9A6F-4627-AE35-BAB2FDA8A269}"/>
              </a:ext>
            </a:extLst>
          </p:cNvPr>
          <p:cNvSpPr>
            <a:spLocks noGrp="1"/>
          </p:cNvSpPr>
          <p:nvPr>
            <p:ph type="ftr" sz="quarter" idx="11"/>
          </p:nvPr>
        </p:nvSpPr>
        <p:spPr/>
        <p:txBody>
          <a:bodyPr/>
          <a:lstStyle/>
          <a:p>
            <a:r>
              <a:rPr lang="en-US" dirty="0"/>
              <a:t>CSCI 2600 Spring 2021</a:t>
            </a:r>
          </a:p>
        </p:txBody>
      </p:sp>
      <p:sp>
        <p:nvSpPr>
          <p:cNvPr id="9" name="Slide Number Placeholder 8">
            <a:extLst>
              <a:ext uri="{FF2B5EF4-FFF2-40B4-BE49-F238E27FC236}">
                <a16:creationId xmlns:a16="http://schemas.microsoft.com/office/drawing/2014/main" id="{5E3BEBF4-8583-4EED-B355-31348BFB55FF}"/>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6172803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C4B50-4FAE-4867-8B67-E6FBE38371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0BBF0B-0706-4EC8-99DA-515B63C2DCBA}"/>
              </a:ext>
            </a:extLst>
          </p:cNvPr>
          <p:cNvSpPr>
            <a:spLocks noGrp="1"/>
          </p:cNvSpPr>
          <p:nvPr>
            <p:ph type="dt" sz="half" idx="10"/>
          </p:nvPr>
        </p:nvSpPr>
        <p:spPr/>
        <p:txBody>
          <a:bodyPr/>
          <a:lstStyle/>
          <a:p>
            <a:fld id="{923C384A-8EC4-4733-8899-3683124C0293}" type="datetime1">
              <a:rPr lang="en-US" smtClean="0"/>
              <a:t>4/24/21</a:t>
            </a:fld>
            <a:endParaRPr lang="en-US"/>
          </a:p>
        </p:txBody>
      </p:sp>
      <p:sp>
        <p:nvSpPr>
          <p:cNvPr id="4" name="Footer Placeholder 3">
            <a:extLst>
              <a:ext uri="{FF2B5EF4-FFF2-40B4-BE49-F238E27FC236}">
                <a16:creationId xmlns:a16="http://schemas.microsoft.com/office/drawing/2014/main" id="{7189BFE6-2FBE-49BC-981B-ECBA709C3F86}"/>
              </a:ext>
            </a:extLst>
          </p:cNvPr>
          <p:cNvSpPr>
            <a:spLocks noGrp="1"/>
          </p:cNvSpPr>
          <p:nvPr>
            <p:ph type="ftr" sz="quarter" idx="11"/>
          </p:nvPr>
        </p:nvSpPr>
        <p:spPr/>
        <p:txBody>
          <a:bodyPr/>
          <a:lstStyle/>
          <a:p>
            <a:r>
              <a:rPr lang="en-US" dirty="0"/>
              <a:t>CSCI 2600 Spring 2021</a:t>
            </a:r>
          </a:p>
        </p:txBody>
      </p:sp>
      <p:sp>
        <p:nvSpPr>
          <p:cNvPr id="5" name="Slide Number Placeholder 4">
            <a:extLst>
              <a:ext uri="{FF2B5EF4-FFF2-40B4-BE49-F238E27FC236}">
                <a16:creationId xmlns:a16="http://schemas.microsoft.com/office/drawing/2014/main" id="{0AA49EF7-E86C-4A1E-AFC2-D4517C54930E}"/>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40852931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B07834-1D7F-48E0-A5E4-80F681EBF44C}"/>
              </a:ext>
            </a:extLst>
          </p:cNvPr>
          <p:cNvSpPr>
            <a:spLocks noGrp="1"/>
          </p:cNvSpPr>
          <p:nvPr>
            <p:ph type="dt" sz="half" idx="10"/>
          </p:nvPr>
        </p:nvSpPr>
        <p:spPr/>
        <p:txBody>
          <a:bodyPr/>
          <a:lstStyle/>
          <a:p>
            <a:fld id="{2D7F114F-9388-420E-824D-1D7BD43D8C39}" type="datetime1">
              <a:rPr lang="en-US" smtClean="0"/>
              <a:t>4/24/21</a:t>
            </a:fld>
            <a:endParaRPr lang="en-US"/>
          </a:p>
        </p:txBody>
      </p:sp>
      <p:sp>
        <p:nvSpPr>
          <p:cNvPr id="3" name="Footer Placeholder 2">
            <a:extLst>
              <a:ext uri="{FF2B5EF4-FFF2-40B4-BE49-F238E27FC236}">
                <a16:creationId xmlns:a16="http://schemas.microsoft.com/office/drawing/2014/main" id="{5B2F0030-F095-4226-8AFB-D7D006EF6D90}"/>
              </a:ext>
            </a:extLst>
          </p:cNvPr>
          <p:cNvSpPr>
            <a:spLocks noGrp="1"/>
          </p:cNvSpPr>
          <p:nvPr>
            <p:ph type="ftr" sz="quarter" idx="11"/>
          </p:nvPr>
        </p:nvSpPr>
        <p:spPr/>
        <p:txBody>
          <a:bodyPr/>
          <a:lstStyle/>
          <a:p>
            <a:r>
              <a:rPr lang="en-US" dirty="0"/>
              <a:t>CSCI 2600 Spring 2021</a:t>
            </a:r>
          </a:p>
        </p:txBody>
      </p:sp>
      <p:sp>
        <p:nvSpPr>
          <p:cNvPr id="4" name="Slide Number Placeholder 3">
            <a:extLst>
              <a:ext uri="{FF2B5EF4-FFF2-40B4-BE49-F238E27FC236}">
                <a16:creationId xmlns:a16="http://schemas.microsoft.com/office/drawing/2014/main" id="{BE4D4B52-6C69-4418-8247-095765611A16}"/>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21680233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6D269-8A57-4514-994B-2B640DBF220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065B794-ADD5-4380-9EE0-D36EEBAC4C8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0D64B-D238-42F7-BD22-E4E584FE48F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DA15317-1298-4A7D-8650-F80BBDF2E0CD}"/>
              </a:ext>
            </a:extLst>
          </p:cNvPr>
          <p:cNvSpPr>
            <a:spLocks noGrp="1"/>
          </p:cNvSpPr>
          <p:nvPr>
            <p:ph type="dt" sz="half" idx="10"/>
          </p:nvPr>
        </p:nvSpPr>
        <p:spPr/>
        <p:txBody>
          <a:bodyPr/>
          <a:lstStyle/>
          <a:p>
            <a:fld id="{E662D18E-2799-48AE-B6CC-C3A96A59C2E7}" type="datetime1">
              <a:rPr lang="en-US" smtClean="0"/>
              <a:t>4/24/21</a:t>
            </a:fld>
            <a:endParaRPr lang="en-US"/>
          </a:p>
        </p:txBody>
      </p:sp>
      <p:sp>
        <p:nvSpPr>
          <p:cNvPr id="6" name="Footer Placeholder 5">
            <a:extLst>
              <a:ext uri="{FF2B5EF4-FFF2-40B4-BE49-F238E27FC236}">
                <a16:creationId xmlns:a16="http://schemas.microsoft.com/office/drawing/2014/main" id="{BD2F2CCE-5212-4925-A86B-4B1CCB372B7E}"/>
              </a:ext>
            </a:extLst>
          </p:cNvPr>
          <p:cNvSpPr>
            <a:spLocks noGrp="1"/>
          </p:cNvSpPr>
          <p:nvPr>
            <p:ph type="ftr" sz="quarter" idx="11"/>
          </p:nvPr>
        </p:nvSpPr>
        <p:spPr/>
        <p:txBody>
          <a:bodyPr/>
          <a:lstStyle/>
          <a:p>
            <a:r>
              <a:rPr lang="en-US" dirty="0"/>
              <a:t>CSCI 2600 Spring 2021</a:t>
            </a:r>
          </a:p>
        </p:txBody>
      </p:sp>
      <p:sp>
        <p:nvSpPr>
          <p:cNvPr id="7" name="Slide Number Placeholder 6">
            <a:extLst>
              <a:ext uri="{FF2B5EF4-FFF2-40B4-BE49-F238E27FC236}">
                <a16:creationId xmlns:a16="http://schemas.microsoft.com/office/drawing/2014/main" id="{A4E6FB78-85AE-4FB7-AEA5-A91C7F149856}"/>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12483190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376F7-D29D-497D-A717-3CC5D28972C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E55CC13-5A40-4461-8F48-9B381D28C3C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7EA0E60-64FA-4A6C-98E0-35F314A6206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C19B17E-7ECE-4A5A-AAF4-92D7F6D9FA4B}"/>
              </a:ext>
            </a:extLst>
          </p:cNvPr>
          <p:cNvSpPr>
            <a:spLocks noGrp="1"/>
          </p:cNvSpPr>
          <p:nvPr>
            <p:ph type="dt" sz="half" idx="10"/>
          </p:nvPr>
        </p:nvSpPr>
        <p:spPr/>
        <p:txBody>
          <a:bodyPr/>
          <a:lstStyle/>
          <a:p>
            <a:fld id="{9CD5DCA3-0E50-4595-B4C5-4282266DD428}" type="datetime1">
              <a:rPr lang="en-US" smtClean="0"/>
              <a:t>4/24/21</a:t>
            </a:fld>
            <a:endParaRPr lang="en-US"/>
          </a:p>
        </p:txBody>
      </p:sp>
      <p:sp>
        <p:nvSpPr>
          <p:cNvPr id="6" name="Footer Placeholder 5">
            <a:extLst>
              <a:ext uri="{FF2B5EF4-FFF2-40B4-BE49-F238E27FC236}">
                <a16:creationId xmlns:a16="http://schemas.microsoft.com/office/drawing/2014/main" id="{0F9EAE2E-16AD-46AF-9BA6-7F50ECC78179}"/>
              </a:ext>
            </a:extLst>
          </p:cNvPr>
          <p:cNvSpPr>
            <a:spLocks noGrp="1"/>
          </p:cNvSpPr>
          <p:nvPr>
            <p:ph type="ftr" sz="quarter" idx="11"/>
          </p:nvPr>
        </p:nvSpPr>
        <p:spPr/>
        <p:txBody>
          <a:bodyPr/>
          <a:lstStyle/>
          <a:p>
            <a:r>
              <a:rPr lang="en-US" dirty="0"/>
              <a:t>CSCI 2600 Spring 2021</a:t>
            </a:r>
          </a:p>
        </p:txBody>
      </p:sp>
      <p:sp>
        <p:nvSpPr>
          <p:cNvPr id="7" name="Slide Number Placeholder 6">
            <a:extLst>
              <a:ext uri="{FF2B5EF4-FFF2-40B4-BE49-F238E27FC236}">
                <a16:creationId xmlns:a16="http://schemas.microsoft.com/office/drawing/2014/main" id="{F8913667-D7EE-4587-97C0-AAD50C0DF827}"/>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24773363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101DD-28BC-4D7F-B41C-CD2EE644C7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0AF47F-6A17-45F2-9727-8591F27803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220AB-3A0C-4D41-866B-794A5CB9B5F3}"/>
              </a:ext>
            </a:extLst>
          </p:cNvPr>
          <p:cNvSpPr>
            <a:spLocks noGrp="1"/>
          </p:cNvSpPr>
          <p:nvPr>
            <p:ph type="dt" sz="half" idx="10"/>
          </p:nvPr>
        </p:nvSpPr>
        <p:spPr/>
        <p:txBody>
          <a:bodyPr/>
          <a:lstStyle/>
          <a:p>
            <a:fld id="{50C0DEB9-7D4A-4F20-A890-912CD4422E9B}" type="datetime1">
              <a:rPr lang="en-US" smtClean="0"/>
              <a:t>4/24/21</a:t>
            </a:fld>
            <a:endParaRPr lang="en-US"/>
          </a:p>
        </p:txBody>
      </p:sp>
      <p:sp>
        <p:nvSpPr>
          <p:cNvPr id="5" name="Footer Placeholder 4">
            <a:extLst>
              <a:ext uri="{FF2B5EF4-FFF2-40B4-BE49-F238E27FC236}">
                <a16:creationId xmlns:a16="http://schemas.microsoft.com/office/drawing/2014/main" id="{04B586AF-C67F-415C-8B5A-20BB2013C08F}"/>
              </a:ext>
            </a:extLst>
          </p:cNvPr>
          <p:cNvSpPr>
            <a:spLocks noGrp="1"/>
          </p:cNvSpPr>
          <p:nvPr>
            <p:ph type="ftr" sz="quarter" idx="11"/>
          </p:nvPr>
        </p:nvSpPr>
        <p:spPr/>
        <p:txBody>
          <a:bodyPr/>
          <a:lstStyle/>
          <a:p>
            <a:r>
              <a:rPr lang="en-US" dirty="0"/>
              <a:t>CSCI 2600 Spring 2021</a:t>
            </a:r>
          </a:p>
        </p:txBody>
      </p:sp>
      <p:sp>
        <p:nvSpPr>
          <p:cNvPr id="6" name="Slide Number Placeholder 5">
            <a:extLst>
              <a:ext uri="{FF2B5EF4-FFF2-40B4-BE49-F238E27FC236}">
                <a16:creationId xmlns:a16="http://schemas.microsoft.com/office/drawing/2014/main" id="{552BB416-144E-40D1-A199-3DC9AAD512CA}"/>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21207076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8B4A4B-E3FC-4790-A309-D14A4B9D78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83F347-459D-441D-A276-452FFC130678}"/>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BFA0C-EE89-47E3-81FD-0F601DF6BABF}"/>
              </a:ext>
            </a:extLst>
          </p:cNvPr>
          <p:cNvSpPr>
            <a:spLocks noGrp="1"/>
          </p:cNvSpPr>
          <p:nvPr>
            <p:ph type="dt" sz="half" idx="10"/>
          </p:nvPr>
        </p:nvSpPr>
        <p:spPr/>
        <p:txBody>
          <a:bodyPr/>
          <a:lstStyle/>
          <a:p>
            <a:fld id="{D2356999-53BA-4BFC-B5B3-400D7224522A}" type="datetime1">
              <a:rPr lang="en-US" smtClean="0"/>
              <a:t>4/24/21</a:t>
            </a:fld>
            <a:endParaRPr lang="en-US"/>
          </a:p>
        </p:txBody>
      </p:sp>
      <p:sp>
        <p:nvSpPr>
          <p:cNvPr id="5" name="Footer Placeholder 4">
            <a:extLst>
              <a:ext uri="{FF2B5EF4-FFF2-40B4-BE49-F238E27FC236}">
                <a16:creationId xmlns:a16="http://schemas.microsoft.com/office/drawing/2014/main" id="{9595CCC0-1E21-4243-9DD5-B3327CCD2D10}"/>
              </a:ext>
            </a:extLst>
          </p:cNvPr>
          <p:cNvSpPr>
            <a:spLocks noGrp="1"/>
          </p:cNvSpPr>
          <p:nvPr>
            <p:ph type="ftr" sz="quarter" idx="11"/>
          </p:nvPr>
        </p:nvSpPr>
        <p:spPr/>
        <p:txBody>
          <a:bodyPr/>
          <a:lstStyle/>
          <a:p>
            <a:r>
              <a:rPr lang="en-US" dirty="0"/>
              <a:t>CSCI 2600 Spring 2021</a:t>
            </a:r>
          </a:p>
        </p:txBody>
      </p:sp>
      <p:sp>
        <p:nvSpPr>
          <p:cNvPr id="6" name="Slide Number Placeholder 5">
            <a:extLst>
              <a:ext uri="{FF2B5EF4-FFF2-40B4-BE49-F238E27FC236}">
                <a16:creationId xmlns:a16="http://schemas.microsoft.com/office/drawing/2014/main" id="{6BC4FBDB-91F2-4349-8F62-D070B1A270B4}"/>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569489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28560" y="365040"/>
            <a:ext cx="7886520" cy="614412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Calibri"/>
            </a:endParaRPr>
          </a:p>
        </p:txBody>
      </p:sp>
      <p:sp>
        <p:nvSpPr>
          <p:cNvPr id="15"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6"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7"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Calibri"/>
            </a:endParaRPr>
          </a:p>
        </p:txBody>
      </p:sp>
      <p:sp>
        <p:nvSpPr>
          <p:cNvPr id="19"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0"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1"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Calibri"/>
            </a:endParaRPr>
          </a:p>
        </p:txBody>
      </p:sp>
      <p:sp>
        <p:nvSpPr>
          <p:cNvPr id="23"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4"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5"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143000" y="1122480"/>
            <a:ext cx="6857640" cy="2387160"/>
          </a:xfrm>
          <a:prstGeom prst="rect">
            <a:avLst/>
          </a:prstGeom>
        </p:spPr>
        <p:txBody>
          <a:bodyPr anchor="b"/>
          <a:lstStyle/>
          <a:p>
            <a:pPr algn="ctr">
              <a:lnSpc>
                <a:spcPct val="100000"/>
              </a:lnSpc>
            </a:pPr>
            <a:r>
              <a:rPr lang="en-US" sz="4500" b="0" strike="noStrike" spc="-1">
                <a:solidFill>
                  <a:srgbClr val="000000"/>
                </a:solidFill>
                <a:latin typeface="Calibri Light"/>
              </a:rPr>
              <a:t>Click to edit Master title style</a:t>
            </a:r>
            <a:endParaRPr lang="en-US" sz="4500" b="0" strike="noStrike" spc="-1">
              <a:solidFill>
                <a:srgbClr val="000000"/>
              </a:solidFill>
              <a:latin typeface="Calibri"/>
            </a:endParaRPr>
          </a:p>
        </p:txBody>
      </p:sp>
      <p:sp>
        <p:nvSpPr>
          <p:cNvPr id="6" name="PlaceHolder 2"/>
          <p:cNvSpPr>
            <a:spLocks noGrp="1"/>
          </p:cNvSpPr>
          <p:nvPr>
            <p:ph type="dt"/>
          </p:nvPr>
        </p:nvSpPr>
        <p:spPr>
          <a:xfrm>
            <a:off x="628560" y="6356520"/>
            <a:ext cx="2057040" cy="364680"/>
          </a:xfrm>
          <a:prstGeom prst="rect">
            <a:avLst/>
          </a:prstGeom>
        </p:spPr>
        <p:txBody>
          <a:bodyPr anchor="ctr"/>
          <a:lstStyle/>
          <a:p>
            <a:pPr>
              <a:lnSpc>
                <a:spcPct val="100000"/>
              </a:lnSpc>
            </a:pPr>
            <a:fld id="{AD89CF20-116B-4E31-AFDF-AB337DAB0175}" type="datetime1">
              <a:rPr lang="en-US" sz="900" b="0" strike="noStrike" spc="-1">
                <a:solidFill>
                  <a:srgbClr val="8B8B8B"/>
                </a:solidFill>
                <a:latin typeface="Calibri"/>
              </a:rPr>
              <a:t>4/24/21</a:t>
            </a:fld>
            <a:endParaRPr lang="en-US" sz="900" b="0" strike="noStrike" spc="-1">
              <a:latin typeface="Times New Roman"/>
            </a:endParaRPr>
          </a:p>
        </p:txBody>
      </p:sp>
      <p:sp>
        <p:nvSpPr>
          <p:cNvPr id="2" name="PlaceHolder 3"/>
          <p:cNvSpPr>
            <a:spLocks noGrp="1"/>
          </p:cNvSpPr>
          <p:nvPr>
            <p:ph type="ftr"/>
          </p:nvPr>
        </p:nvSpPr>
        <p:spPr>
          <a:xfrm>
            <a:off x="3029040" y="6356520"/>
            <a:ext cx="3085920" cy="364680"/>
          </a:xfrm>
          <a:prstGeom prst="rect">
            <a:avLst/>
          </a:prstGeom>
        </p:spPr>
        <p:txBody>
          <a:bodyPr anchor="ctr"/>
          <a:lstStyle/>
          <a:p>
            <a:pPr algn="ctr">
              <a:lnSpc>
                <a:spcPct val="100000"/>
              </a:lnSpc>
            </a:pPr>
            <a:r>
              <a:rPr lang="en-US" sz="900" b="0" strike="noStrike" spc="-1" dirty="0">
                <a:solidFill>
                  <a:srgbClr val="8B8B8B"/>
                </a:solidFill>
                <a:latin typeface="Calibri"/>
              </a:rPr>
              <a:t>CSCI 2600 Spring 2021</a:t>
            </a:r>
            <a:endParaRPr lang="en-US" sz="900" b="0" strike="noStrike" spc="-1" dirty="0">
              <a:latin typeface="Times New Roman"/>
            </a:endParaRPr>
          </a:p>
        </p:txBody>
      </p:sp>
      <p:sp>
        <p:nvSpPr>
          <p:cNvPr id="3" name="PlaceHolder 4"/>
          <p:cNvSpPr>
            <a:spLocks noGrp="1"/>
          </p:cNvSpPr>
          <p:nvPr>
            <p:ph type="sldNum"/>
          </p:nvPr>
        </p:nvSpPr>
        <p:spPr>
          <a:xfrm>
            <a:off x="6458040" y="6356520"/>
            <a:ext cx="2057040" cy="364680"/>
          </a:xfrm>
          <a:prstGeom prst="rect">
            <a:avLst/>
          </a:prstGeom>
        </p:spPr>
        <p:txBody>
          <a:bodyPr anchor="ctr"/>
          <a:lstStyle/>
          <a:p>
            <a:pPr algn="r">
              <a:lnSpc>
                <a:spcPct val="100000"/>
              </a:lnSpc>
            </a:pPr>
            <a:fld id="{507194C6-7505-4069-AC77-19EC51B6B24F}" type="slidenum">
              <a:rPr lang="en-US" sz="900" b="0" strike="noStrike" spc="-1">
                <a:solidFill>
                  <a:srgbClr val="8B8B8B"/>
                </a:solidFill>
                <a:latin typeface="Calibri"/>
              </a:rPr>
              <a:t>‹#›</a:t>
            </a:fld>
            <a:endParaRPr lang="en-US" sz="900" b="0" strike="noStrike" spc="-1">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1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15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3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3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628560" y="365040"/>
            <a:ext cx="7886520" cy="1325160"/>
          </a:xfrm>
          <a:prstGeom prst="rect">
            <a:avLst/>
          </a:prstGeom>
        </p:spPr>
        <p:txBody>
          <a:bodyPr anchor="ctr"/>
          <a:lstStyle/>
          <a:p>
            <a:pPr>
              <a:lnSpc>
                <a:spcPct val="90000"/>
              </a:lnSpc>
            </a:pPr>
            <a:r>
              <a:rPr lang="en-US" sz="3300" b="0" strike="noStrike" spc="-1">
                <a:solidFill>
                  <a:srgbClr val="000000"/>
                </a:solidFill>
                <a:latin typeface="Calibri Light"/>
              </a:rPr>
              <a:t>Click to edit Master title style</a:t>
            </a:r>
            <a:endParaRPr lang="en-US" sz="3300" b="0" strike="noStrike" spc="-1">
              <a:solidFill>
                <a:srgbClr val="000000"/>
              </a:solidFill>
              <a:latin typeface="Calibri"/>
            </a:endParaRPr>
          </a:p>
        </p:txBody>
      </p:sp>
      <p:sp>
        <p:nvSpPr>
          <p:cNvPr id="42" name="PlaceHolder 2"/>
          <p:cNvSpPr>
            <a:spLocks noGrp="1"/>
          </p:cNvSpPr>
          <p:nvPr>
            <p:ph type="body"/>
          </p:nvPr>
        </p:nvSpPr>
        <p:spPr>
          <a:xfrm>
            <a:off x="628560" y="1825560"/>
            <a:ext cx="7886520" cy="4350960"/>
          </a:xfrm>
          <a:prstGeom prst="rect">
            <a:avLst/>
          </a:prstGeom>
        </p:spPr>
        <p:txBody>
          <a:bodyPr/>
          <a:lstStyle/>
          <a:p>
            <a:pPr marL="432000" indent="-324000">
              <a:lnSpc>
                <a:spcPct val="100000"/>
              </a:lnSpc>
              <a:spcBef>
                <a:spcPts val="751"/>
              </a:spcBef>
              <a:buClr>
                <a:srgbClr val="000000"/>
              </a:buClr>
              <a:buSzPct val="45000"/>
              <a:buFont typeface="Wingdings" charset="2"/>
              <a:buChar char=""/>
            </a:pPr>
            <a:r>
              <a:rPr lang="en-US" sz="2100" b="0" strike="noStrike" spc="-1">
                <a:solidFill>
                  <a:srgbClr val="000000"/>
                </a:solidFill>
                <a:latin typeface="Calibri"/>
              </a:rPr>
              <a:t>Edit Master text styles</a:t>
            </a:r>
          </a:p>
          <a:p>
            <a:pPr marL="864000" lvl="1" indent="-324000">
              <a:lnSpc>
                <a:spcPct val="100000"/>
              </a:lnSpc>
              <a:spcBef>
                <a:spcPts val="374"/>
              </a:spcBef>
              <a:buClr>
                <a:srgbClr val="000000"/>
              </a:buClr>
              <a:buSzPct val="75000"/>
              <a:buFont typeface="Symbol" charset="2"/>
              <a:buChar char=""/>
            </a:pPr>
            <a:r>
              <a:rPr lang="en-US" sz="1800" b="0" strike="noStrike" spc="-1">
                <a:solidFill>
                  <a:srgbClr val="000000"/>
                </a:solidFill>
                <a:latin typeface="Calibri"/>
              </a:rPr>
              <a:t>Second level</a:t>
            </a:r>
          </a:p>
          <a:p>
            <a:pPr marL="1296000" lvl="2" indent="-288000">
              <a:lnSpc>
                <a:spcPct val="100000"/>
              </a:lnSpc>
              <a:spcBef>
                <a:spcPts val="374"/>
              </a:spcBef>
              <a:buClr>
                <a:srgbClr val="000000"/>
              </a:buClr>
              <a:buSzPct val="45000"/>
              <a:buFont typeface="Wingdings" charset="2"/>
              <a:buChar char=""/>
            </a:pPr>
            <a:r>
              <a:rPr lang="en-US" sz="1500" b="0" strike="noStrike" spc="-1">
                <a:solidFill>
                  <a:srgbClr val="000000"/>
                </a:solidFill>
                <a:latin typeface="Calibri"/>
              </a:rPr>
              <a:t>Third level</a:t>
            </a:r>
          </a:p>
          <a:p>
            <a:pPr marL="1728000" lvl="3" indent="-216000">
              <a:lnSpc>
                <a:spcPct val="100000"/>
              </a:lnSpc>
              <a:spcBef>
                <a:spcPts val="374"/>
              </a:spcBef>
              <a:buClr>
                <a:srgbClr val="000000"/>
              </a:buClr>
              <a:buSzPct val="75000"/>
              <a:buFont typeface="Symbol" charset="2"/>
              <a:buChar char=""/>
            </a:pPr>
            <a:r>
              <a:rPr lang="en-US" sz="1300" b="0" strike="noStrike" spc="-1">
                <a:solidFill>
                  <a:srgbClr val="000000"/>
                </a:solidFill>
                <a:latin typeface="Calibri"/>
              </a:rPr>
              <a:t>Fourth level</a:t>
            </a:r>
          </a:p>
          <a:p>
            <a:pPr marL="2160000" lvl="4" indent="-216000">
              <a:lnSpc>
                <a:spcPct val="100000"/>
              </a:lnSpc>
              <a:spcBef>
                <a:spcPts val="374"/>
              </a:spcBef>
              <a:buClr>
                <a:srgbClr val="000000"/>
              </a:buClr>
              <a:buSzPct val="45000"/>
              <a:buFont typeface="Wingdings" charset="2"/>
              <a:buChar char=""/>
            </a:pPr>
            <a:r>
              <a:rPr lang="en-US" sz="1300" b="0" strike="noStrike" spc="-1">
                <a:solidFill>
                  <a:srgbClr val="000000"/>
                </a:solidFill>
                <a:latin typeface="Calibri"/>
              </a:rPr>
              <a:t>Fifth level</a:t>
            </a:r>
          </a:p>
        </p:txBody>
      </p:sp>
      <p:sp>
        <p:nvSpPr>
          <p:cNvPr id="43" name="PlaceHolder 3"/>
          <p:cNvSpPr>
            <a:spLocks noGrp="1"/>
          </p:cNvSpPr>
          <p:nvPr>
            <p:ph type="dt"/>
          </p:nvPr>
        </p:nvSpPr>
        <p:spPr>
          <a:xfrm>
            <a:off x="628560" y="6356520"/>
            <a:ext cx="2057040" cy="364680"/>
          </a:xfrm>
          <a:prstGeom prst="rect">
            <a:avLst/>
          </a:prstGeom>
        </p:spPr>
        <p:txBody>
          <a:bodyPr anchor="ctr"/>
          <a:lstStyle/>
          <a:p>
            <a:pPr>
              <a:lnSpc>
                <a:spcPct val="100000"/>
              </a:lnSpc>
            </a:pPr>
            <a:fld id="{D806E9FC-E839-4F06-89D7-2FE6903D4B8B}" type="datetime1">
              <a:rPr lang="en-US" sz="900" b="0" strike="noStrike" spc="-1">
                <a:solidFill>
                  <a:srgbClr val="8B8B8B"/>
                </a:solidFill>
                <a:latin typeface="Calibri"/>
              </a:rPr>
              <a:t>4/24/21</a:t>
            </a:fld>
            <a:endParaRPr lang="en-US" sz="900" b="0" strike="noStrike" spc="-1">
              <a:latin typeface="Times New Roman"/>
            </a:endParaRPr>
          </a:p>
        </p:txBody>
      </p:sp>
      <p:sp>
        <p:nvSpPr>
          <p:cNvPr id="44" name="PlaceHolder 4"/>
          <p:cNvSpPr>
            <a:spLocks noGrp="1"/>
          </p:cNvSpPr>
          <p:nvPr>
            <p:ph type="ftr"/>
          </p:nvPr>
        </p:nvSpPr>
        <p:spPr>
          <a:xfrm>
            <a:off x="3029040" y="6356520"/>
            <a:ext cx="3085920" cy="364680"/>
          </a:xfrm>
          <a:prstGeom prst="rect">
            <a:avLst/>
          </a:prstGeom>
        </p:spPr>
        <p:txBody>
          <a:bodyPr anchor="ctr"/>
          <a:lstStyle/>
          <a:p>
            <a:pPr algn="ctr">
              <a:lnSpc>
                <a:spcPct val="100000"/>
              </a:lnSpc>
            </a:pPr>
            <a:r>
              <a:rPr lang="en-US" sz="900" b="0" strike="noStrike" spc="-1" dirty="0">
                <a:solidFill>
                  <a:srgbClr val="8B8B8B"/>
                </a:solidFill>
                <a:latin typeface="Calibri"/>
              </a:rPr>
              <a:t>CSCI 2600 Spring 2021</a:t>
            </a:r>
            <a:endParaRPr lang="en-US" sz="900" b="0" strike="noStrike" spc="-1" dirty="0">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 name="PlaceHolder 1"/>
          <p:cNvSpPr>
            <a:spLocks noGrp="1"/>
          </p:cNvSpPr>
          <p:nvPr>
            <p:ph type="dt"/>
          </p:nvPr>
        </p:nvSpPr>
        <p:spPr>
          <a:xfrm>
            <a:off x="628560" y="6356520"/>
            <a:ext cx="2057040" cy="364680"/>
          </a:xfrm>
          <a:prstGeom prst="rect">
            <a:avLst/>
          </a:prstGeom>
        </p:spPr>
        <p:txBody>
          <a:bodyPr anchor="ctr"/>
          <a:lstStyle/>
          <a:p>
            <a:pPr>
              <a:lnSpc>
                <a:spcPct val="100000"/>
              </a:lnSpc>
            </a:pPr>
            <a:fld id="{C45C453C-9F23-4308-9E2C-7EF8B561F00E}" type="datetime1">
              <a:rPr lang="en-US" sz="900" b="0" strike="noStrike" spc="-1">
                <a:solidFill>
                  <a:srgbClr val="8B8B8B"/>
                </a:solidFill>
                <a:latin typeface="Calibri"/>
              </a:rPr>
              <a:t>4/24/21</a:t>
            </a:fld>
            <a:endParaRPr lang="en-US" sz="900" b="0" strike="noStrike" spc="-1">
              <a:latin typeface="Times New Roman"/>
            </a:endParaRPr>
          </a:p>
        </p:txBody>
      </p:sp>
      <p:sp>
        <p:nvSpPr>
          <p:cNvPr id="82" name="PlaceHolder 2"/>
          <p:cNvSpPr>
            <a:spLocks noGrp="1"/>
          </p:cNvSpPr>
          <p:nvPr>
            <p:ph type="ftr"/>
          </p:nvPr>
        </p:nvSpPr>
        <p:spPr>
          <a:xfrm>
            <a:off x="3029040" y="6356520"/>
            <a:ext cx="3085920" cy="364680"/>
          </a:xfrm>
          <a:prstGeom prst="rect">
            <a:avLst/>
          </a:prstGeom>
        </p:spPr>
        <p:txBody>
          <a:bodyPr anchor="ctr"/>
          <a:lstStyle/>
          <a:p>
            <a:pPr algn="ctr">
              <a:lnSpc>
                <a:spcPct val="100000"/>
              </a:lnSpc>
            </a:pPr>
            <a:r>
              <a:rPr lang="en-US" sz="900" b="0" strike="noStrike" spc="-1" dirty="0">
                <a:solidFill>
                  <a:srgbClr val="8B8B8B"/>
                </a:solidFill>
                <a:latin typeface="Calibri"/>
              </a:rPr>
              <a:t>CSCI 2600 Spring 2021</a:t>
            </a:r>
            <a:endParaRPr lang="en-US" sz="900" b="0" strike="noStrike" spc="-1" dirty="0">
              <a:latin typeface="Times New Roman"/>
            </a:endParaRPr>
          </a:p>
        </p:txBody>
      </p:sp>
      <p:sp>
        <p:nvSpPr>
          <p:cNvPr id="83" name="PlaceHolder 3"/>
          <p:cNvSpPr>
            <a:spLocks noGrp="1"/>
          </p:cNvSpPr>
          <p:nvPr>
            <p:ph type="sldNum"/>
          </p:nvPr>
        </p:nvSpPr>
        <p:spPr>
          <a:xfrm>
            <a:off x="6458040" y="6356520"/>
            <a:ext cx="2057040" cy="364680"/>
          </a:xfrm>
          <a:prstGeom prst="rect">
            <a:avLst/>
          </a:prstGeom>
        </p:spPr>
        <p:txBody>
          <a:bodyPr anchor="ctr"/>
          <a:lstStyle/>
          <a:p>
            <a:pPr algn="r">
              <a:lnSpc>
                <a:spcPct val="100000"/>
              </a:lnSpc>
            </a:pPr>
            <a:fld id="{55AD9B64-B40E-4A47-BE55-24F743D43E74}" type="slidenum">
              <a:rPr lang="en-US" sz="900" b="0" strike="noStrike" spc="-1">
                <a:solidFill>
                  <a:srgbClr val="8B8B8B"/>
                </a:solidFill>
                <a:latin typeface="Calibri"/>
              </a:rPr>
              <a:t>‹#›</a:t>
            </a:fld>
            <a:endParaRPr lang="en-US" sz="900" b="0" strike="noStrike" spc="-1">
              <a:latin typeface="Times New Roman"/>
            </a:endParaRPr>
          </a:p>
        </p:txBody>
      </p:sp>
      <p:sp>
        <p:nvSpPr>
          <p:cNvPr id="84" name="PlaceHolder 4"/>
          <p:cNvSpPr>
            <a:spLocks noGrp="1"/>
          </p:cNvSpPr>
          <p:nvPr>
            <p:ph type="title"/>
          </p:nvPr>
        </p:nvSpPr>
        <p:spPr>
          <a:xfrm>
            <a:off x="457200" y="273600"/>
            <a:ext cx="8229240" cy="1144800"/>
          </a:xfrm>
          <a:prstGeom prst="rect">
            <a:avLst/>
          </a:prstGeom>
        </p:spPr>
        <p:txBody>
          <a:bodyPr lIns="0" tIns="0" rIns="0" bIns="0" anchor="ctr"/>
          <a:lstStyle/>
          <a:p>
            <a:r>
              <a:rPr lang="en-US" sz="3300" b="0" strike="noStrike" spc="-1">
                <a:solidFill>
                  <a:srgbClr val="000000"/>
                </a:solidFill>
                <a:latin typeface="Calibri"/>
              </a:rPr>
              <a:t>Click to edit the title text format</a:t>
            </a:r>
          </a:p>
        </p:txBody>
      </p:sp>
      <p:sp>
        <p:nvSpPr>
          <p:cNvPr id="85"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1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15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3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3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CD2449-10A8-440B-86FF-FD6DD150EAF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59E269-8CA1-40FA-A170-2C500BAE3F1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20D49C-83E6-4300-B3C6-3D049212C9D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D53C8FC-7822-4919-8C1D-FC4B7C718FD1}" type="datetime1">
              <a:rPr lang="en-US" smtClean="0"/>
              <a:t>4/24/21</a:t>
            </a:fld>
            <a:endParaRPr lang="en-US"/>
          </a:p>
        </p:txBody>
      </p:sp>
      <p:sp>
        <p:nvSpPr>
          <p:cNvPr id="5" name="Footer Placeholder 4">
            <a:extLst>
              <a:ext uri="{FF2B5EF4-FFF2-40B4-BE49-F238E27FC236}">
                <a16:creationId xmlns:a16="http://schemas.microsoft.com/office/drawing/2014/main" id="{607E3927-A9A2-4572-BE37-02562104A91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CSCI 2600 Spring 2021</a:t>
            </a:r>
          </a:p>
        </p:txBody>
      </p:sp>
      <p:sp>
        <p:nvSpPr>
          <p:cNvPr id="6" name="Slide Number Placeholder 5">
            <a:extLst>
              <a:ext uri="{FF2B5EF4-FFF2-40B4-BE49-F238E27FC236}">
                <a16:creationId xmlns:a16="http://schemas.microsoft.com/office/drawing/2014/main" id="{F2E76541-45F0-4C09-855A-42377B527CC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CFA328-39A7-4B1B-85DB-0F646D82F7BA}" type="slidenum">
              <a:rPr lang="en-US" smtClean="0"/>
              <a:t>‹#›</a:t>
            </a:fld>
            <a:endParaRPr lang="en-US"/>
          </a:p>
        </p:txBody>
      </p:sp>
    </p:spTree>
    <p:extLst>
      <p:ext uri="{BB962C8B-B14F-4D97-AF65-F5344CB8AC3E}">
        <p14:creationId xmlns:p14="http://schemas.microsoft.com/office/powerpoint/2010/main" val="111565805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Shape 1"/>
          <p:cNvSpPr txBox="1"/>
          <p:nvPr/>
        </p:nvSpPr>
        <p:spPr>
          <a:xfrm>
            <a:off x="1280160" y="91440"/>
            <a:ext cx="6857640" cy="2387160"/>
          </a:xfrm>
          <a:prstGeom prst="rect">
            <a:avLst/>
          </a:prstGeom>
          <a:noFill/>
          <a:ln>
            <a:noFill/>
          </a:ln>
        </p:spPr>
        <p:txBody>
          <a:bodyPr anchor="b"/>
          <a:lstStyle/>
          <a:p>
            <a:pPr algn="ctr">
              <a:lnSpc>
                <a:spcPct val="100000"/>
              </a:lnSpc>
            </a:pPr>
            <a:r>
              <a:rPr lang="en-US" sz="4500" b="0" strike="noStrike" spc="-1">
                <a:solidFill>
                  <a:srgbClr val="0563C1"/>
                </a:solidFill>
                <a:latin typeface="Calibri Light"/>
              </a:rPr>
              <a:t>More Design Patterns</a:t>
            </a:r>
            <a:endParaRPr lang="en-US" sz="4500" b="0" strike="noStrike" spc="-1">
              <a:solidFill>
                <a:srgbClr val="000000"/>
              </a:solidFill>
              <a:latin typeface="Calibri"/>
            </a:endParaRPr>
          </a:p>
        </p:txBody>
      </p:sp>
      <p:pic>
        <p:nvPicPr>
          <p:cNvPr id="170" name="Picture 169"/>
          <p:cNvPicPr/>
          <p:nvPr/>
        </p:nvPicPr>
        <p:blipFill>
          <a:blip r:embed="rId3"/>
          <a:stretch/>
        </p:blipFill>
        <p:spPr>
          <a:xfrm>
            <a:off x="2943720" y="2619720"/>
            <a:ext cx="3182760" cy="3049560"/>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extShape 1"/>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Calibri"/>
              </a:rPr>
              <a:t>CSCI 2600 Spring 2021</a:t>
            </a:r>
            <a:endParaRPr lang="en-US" sz="900" b="0" strike="noStrike" spc="-1" dirty="0">
              <a:latin typeface="Times New Roman"/>
            </a:endParaRPr>
          </a:p>
        </p:txBody>
      </p:sp>
      <p:sp>
        <p:nvSpPr>
          <p:cNvPr id="266" name="TextShape 2"/>
          <p:cNvSpPr txBox="1"/>
          <p:nvPr/>
        </p:nvSpPr>
        <p:spPr>
          <a:xfrm>
            <a:off x="6458040" y="6356520"/>
            <a:ext cx="2057040" cy="364680"/>
          </a:xfrm>
          <a:prstGeom prst="rect">
            <a:avLst/>
          </a:prstGeom>
          <a:noFill/>
          <a:ln>
            <a:noFill/>
          </a:ln>
        </p:spPr>
        <p:txBody>
          <a:bodyPr anchor="ctr"/>
          <a:lstStyle/>
          <a:p>
            <a:pPr algn="r">
              <a:lnSpc>
                <a:spcPct val="100000"/>
              </a:lnSpc>
            </a:pPr>
            <a:fld id="{243C1A61-E588-44CB-81BB-023CCCE6E24A}" type="slidenum">
              <a:rPr lang="en-US" sz="900" b="0" strike="noStrike" spc="-1">
                <a:solidFill>
                  <a:srgbClr val="8B8B8B"/>
                </a:solidFill>
                <a:latin typeface="Calibri"/>
              </a:rPr>
              <a:t>10</a:t>
            </a:fld>
            <a:endParaRPr lang="en-US" sz="900" b="0" strike="noStrike" spc="-1">
              <a:latin typeface="Times New Roman"/>
            </a:endParaRPr>
          </a:p>
        </p:txBody>
      </p:sp>
      <p:sp>
        <p:nvSpPr>
          <p:cNvPr id="267" name="CustomShape 3"/>
          <p:cNvSpPr/>
          <p:nvPr/>
        </p:nvSpPr>
        <p:spPr>
          <a:xfrm>
            <a:off x="277920" y="174600"/>
            <a:ext cx="7883640" cy="33822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dirty="0">
                <a:solidFill>
                  <a:srgbClr val="000000"/>
                </a:solidFill>
                <a:latin typeface="Calibri"/>
              </a:rPr>
              <a:t>public class </a:t>
            </a:r>
            <a:r>
              <a:rPr lang="en-US" sz="1800" b="0" strike="noStrike" spc="-1" dirty="0" err="1">
                <a:solidFill>
                  <a:srgbClr val="000000"/>
                </a:solidFill>
                <a:latin typeface="Calibri"/>
              </a:rPr>
              <a:t>OctalObserver</a:t>
            </a:r>
            <a:r>
              <a:rPr lang="en-US" sz="1800" b="0" strike="noStrike" spc="-1" dirty="0">
                <a:solidFill>
                  <a:srgbClr val="000000"/>
                </a:solidFill>
                <a:latin typeface="Calibri"/>
              </a:rPr>
              <a:t> extends Observer{</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0" strike="noStrike" spc="-1" dirty="0">
                <a:solidFill>
                  <a:srgbClr val="000000"/>
                </a:solidFill>
                <a:latin typeface="Calibri"/>
              </a:rPr>
              <a:t>   public </a:t>
            </a:r>
            <a:r>
              <a:rPr lang="en-US" sz="1800" b="0" strike="noStrike" spc="-1" dirty="0" err="1">
                <a:solidFill>
                  <a:srgbClr val="000000"/>
                </a:solidFill>
                <a:latin typeface="Calibri"/>
              </a:rPr>
              <a:t>OctalObserver</a:t>
            </a:r>
            <a:r>
              <a:rPr lang="en-US" sz="1800" b="0" strike="noStrike" spc="-1" dirty="0">
                <a:solidFill>
                  <a:srgbClr val="000000"/>
                </a:solidFill>
                <a:latin typeface="Calibri"/>
              </a:rPr>
              <a:t>(Subject subject){</a:t>
            </a:r>
            <a:endParaRPr lang="en-US" sz="1800" b="0" strike="noStrike" spc="-1" dirty="0">
              <a:latin typeface="Arial"/>
            </a:endParaRPr>
          </a:p>
          <a:p>
            <a:pPr>
              <a:lnSpc>
                <a:spcPct val="100000"/>
              </a:lnSpc>
            </a:pPr>
            <a:r>
              <a:rPr lang="en-US" sz="1800" b="0" strike="noStrike" spc="-1" dirty="0">
                <a:solidFill>
                  <a:srgbClr val="000000"/>
                </a:solidFill>
                <a:latin typeface="Calibri"/>
              </a:rPr>
              <a:t>      </a:t>
            </a:r>
            <a:r>
              <a:rPr lang="en-US" sz="1800" b="0" strike="noStrike" spc="-1" dirty="0" err="1">
                <a:solidFill>
                  <a:srgbClr val="000000"/>
                </a:solidFill>
                <a:latin typeface="Calibri"/>
              </a:rPr>
              <a:t>this.subject</a:t>
            </a:r>
            <a:r>
              <a:rPr lang="en-US" sz="1800" b="0" strike="noStrike" spc="-1" dirty="0">
                <a:solidFill>
                  <a:srgbClr val="000000"/>
                </a:solidFill>
                <a:latin typeface="Calibri"/>
              </a:rPr>
              <a:t> = subject;</a:t>
            </a:r>
            <a:endParaRPr lang="en-US" sz="1800" b="0" strike="noStrike" spc="-1" dirty="0">
              <a:latin typeface="Arial"/>
            </a:endParaRPr>
          </a:p>
          <a:p>
            <a:pPr>
              <a:lnSpc>
                <a:spcPct val="100000"/>
              </a:lnSpc>
            </a:pPr>
            <a:r>
              <a:rPr lang="en-US" sz="1800" b="0" strike="noStrike" spc="-1" dirty="0">
                <a:solidFill>
                  <a:srgbClr val="000000"/>
                </a:solidFill>
                <a:latin typeface="Calibri"/>
              </a:rPr>
              <a:t>      </a:t>
            </a:r>
            <a:r>
              <a:rPr lang="en-US" sz="1800" b="0" strike="noStrike" spc="-1" dirty="0" err="1">
                <a:solidFill>
                  <a:srgbClr val="000000"/>
                </a:solidFill>
                <a:latin typeface="Calibri"/>
              </a:rPr>
              <a:t>this.subject.attach</a:t>
            </a:r>
            <a:r>
              <a:rPr lang="en-US" sz="1800" b="0" strike="noStrike" spc="-1" dirty="0">
                <a:solidFill>
                  <a:srgbClr val="000000"/>
                </a:solidFill>
                <a:latin typeface="Calibri"/>
              </a:rPr>
              <a:t>(this);</a:t>
            </a:r>
            <a:endParaRPr lang="en-US" sz="1800" b="0" strike="noStrike" spc="-1" dirty="0">
              <a:latin typeface="Arial"/>
            </a:endParaRPr>
          </a:p>
          <a:p>
            <a:pPr>
              <a:lnSpc>
                <a:spcPct val="100000"/>
              </a:lnSpc>
            </a:pPr>
            <a:r>
              <a:rPr lang="en-US" sz="1800" b="0" strike="noStrike" spc="-1" dirty="0">
                <a:solidFill>
                  <a:srgbClr val="000000"/>
                </a:solidFill>
                <a:latin typeface="Calibri"/>
              </a:rPr>
              <a:t>   }</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0" strike="noStrike" spc="-1" dirty="0">
                <a:solidFill>
                  <a:srgbClr val="000000"/>
                </a:solidFill>
                <a:latin typeface="Calibri"/>
              </a:rPr>
              <a:t>   @Override</a:t>
            </a:r>
            <a:endParaRPr lang="en-US" sz="1800" b="0" strike="noStrike" spc="-1" dirty="0">
              <a:latin typeface="Arial"/>
            </a:endParaRPr>
          </a:p>
          <a:p>
            <a:pPr>
              <a:lnSpc>
                <a:spcPct val="100000"/>
              </a:lnSpc>
            </a:pPr>
            <a:r>
              <a:rPr lang="en-US" sz="1800" b="0" strike="noStrike" spc="-1" dirty="0">
                <a:solidFill>
                  <a:srgbClr val="000000"/>
                </a:solidFill>
                <a:latin typeface="Calibri"/>
              </a:rPr>
              <a:t>   public void update() {</a:t>
            </a:r>
            <a:endParaRPr lang="en-US" sz="1800" b="0" strike="noStrike" spc="-1" dirty="0">
              <a:latin typeface="Arial"/>
            </a:endParaRPr>
          </a:p>
          <a:p>
            <a:pPr>
              <a:lnSpc>
                <a:spcPct val="100000"/>
              </a:lnSpc>
            </a:pPr>
            <a:r>
              <a:rPr lang="en-US" sz="1800" b="0" strike="noStrike" spc="-1" dirty="0">
                <a:solidFill>
                  <a:srgbClr val="000000"/>
                </a:solidFill>
                <a:latin typeface="Calibri"/>
              </a:rPr>
              <a:t>     </a:t>
            </a:r>
            <a:r>
              <a:rPr lang="en-US" sz="1800" b="0" strike="noStrike" spc="-1" dirty="0" err="1">
                <a:solidFill>
                  <a:srgbClr val="000000"/>
                </a:solidFill>
                <a:latin typeface="Calibri"/>
              </a:rPr>
              <a:t>System.out.println</a:t>
            </a:r>
            <a:r>
              <a:rPr lang="en-US" sz="1800" b="0" strike="noStrike" spc="-1" dirty="0">
                <a:solidFill>
                  <a:srgbClr val="000000"/>
                </a:solidFill>
                <a:latin typeface="Calibri"/>
              </a:rPr>
              <a:t>( "Octal String: " + </a:t>
            </a:r>
            <a:r>
              <a:rPr lang="en-US" sz="1800" b="0" strike="noStrike" spc="-1" dirty="0" err="1">
                <a:solidFill>
                  <a:srgbClr val="000000"/>
                </a:solidFill>
                <a:latin typeface="Calibri"/>
              </a:rPr>
              <a:t>Integer.toOctalString</a:t>
            </a:r>
            <a:r>
              <a:rPr lang="en-US" sz="1800" b="0" strike="noStrike" spc="-1" dirty="0">
                <a:solidFill>
                  <a:srgbClr val="000000"/>
                </a:solidFill>
                <a:latin typeface="Calibri"/>
              </a:rPr>
              <a:t>( </a:t>
            </a:r>
            <a:r>
              <a:rPr lang="en-US" sz="1800" b="0" strike="noStrike" spc="-1" dirty="0" err="1">
                <a:solidFill>
                  <a:srgbClr val="000000"/>
                </a:solidFill>
                <a:latin typeface="Calibri"/>
              </a:rPr>
              <a:t>subject.getState</a:t>
            </a:r>
            <a:r>
              <a:rPr lang="en-US" sz="1800" b="0" strike="noStrike" spc="-1" dirty="0">
                <a:solidFill>
                  <a:srgbClr val="000000"/>
                </a:solidFill>
                <a:latin typeface="Calibri"/>
              </a:rPr>
              <a:t>() ) ); </a:t>
            </a:r>
            <a:endParaRPr lang="en-US" sz="1800" b="0" strike="noStrike" spc="-1" dirty="0">
              <a:latin typeface="Arial"/>
            </a:endParaRPr>
          </a:p>
          <a:p>
            <a:pPr>
              <a:lnSpc>
                <a:spcPct val="100000"/>
              </a:lnSpc>
            </a:pPr>
            <a:r>
              <a:rPr lang="en-US" sz="1800" b="0" strike="noStrike" spc="-1" dirty="0">
                <a:solidFill>
                  <a:srgbClr val="000000"/>
                </a:solidFill>
                <a:latin typeface="Calibri"/>
              </a:rPr>
              <a:t>   }</a:t>
            </a:r>
            <a:endParaRPr lang="en-US" sz="1800" b="0" strike="noStrike" spc="-1" dirty="0">
              <a:latin typeface="Arial"/>
            </a:endParaRPr>
          </a:p>
          <a:p>
            <a:pPr>
              <a:lnSpc>
                <a:spcPct val="100000"/>
              </a:lnSpc>
            </a:pPr>
            <a:r>
              <a:rPr lang="en-US" sz="1800" b="0" strike="noStrike" spc="-1" dirty="0">
                <a:solidFill>
                  <a:srgbClr val="000000"/>
                </a:solidFill>
                <a:latin typeface="Calibri"/>
              </a:rPr>
              <a:t>}</a:t>
            </a:r>
            <a:endParaRPr lang="en-US" sz="1800" b="0" strike="noStrike" spc="-1" dirty="0">
              <a:latin typeface="Arial"/>
            </a:endParaRPr>
          </a:p>
        </p:txBody>
      </p:sp>
      <p:sp>
        <p:nvSpPr>
          <p:cNvPr id="268" name="CustomShape 4"/>
          <p:cNvSpPr/>
          <p:nvPr/>
        </p:nvSpPr>
        <p:spPr>
          <a:xfrm>
            <a:off x="208440" y="3581280"/>
            <a:ext cx="9075240" cy="33822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dirty="0">
                <a:solidFill>
                  <a:srgbClr val="000000"/>
                </a:solidFill>
                <a:latin typeface="Calibri"/>
              </a:rPr>
              <a:t>public class </a:t>
            </a:r>
            <a:r>
              <a:rPr lang="en-US" sz="1800" b="0" strike="noStrike" spc="-1" dirty="0" err="1">
                <a:solidFill>
                  <a:srgbClr val="000000"/>
                </a:solidFill>
                <a:latin typeface="Calibri"/>
              </a:rPr>
              <a:t>HexaObserver</a:t>
            </a:r>
            <a:r>
              <a:rPr lang="en-US" sz="1800" b="0" strike="noStrike" spc="-1" dirty="0">
                <a:solidFill>
                  <a:srgbClr val="000000"/>
                </a:solidFill>
                <a:latin typeface="Calibri"/>
              </a:rPr>
              <a:t> extends Observer{</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0" strike="noStrike" spc="-1" dirty="0">
                <a:solidFill>
                  <a:srgbClr val="000000"/>
                </a:solidFill>
                <a:latin typeface="Calibri"/>
              </a:rPr>
              <a:t>   public </a:t>
            </a:r>
            <a:r>
              <a:rPr lang="en-US" sz="1800" b="0" strike="noStrike" spc="-1" dirty="0" err="1">
                <a:solidFill>
                  <a:srgbClr val="000000"/>
                </a:solidFill>
                <a:latin typeface="Calibri"/>
              </a:rPr>
              <a:t>HexaObserver</a:t>
            </a:r>
            <a:r>
              <a:rPr lang="en-US" sz="1800" b="0" strike="noStrike" spc="-1" dirty="0">
                <a:solidFill>
                  <a:srgbClr val="000000"/>
                </a:solidFill>
                <a:latin typeface="Calibri"/>
              </a:rPr>
              <a:t>(Subject subject){</a:t>
            </a:r>
            <a:endParaRPr lang="en-US" sz="1800" b="0" strike="noStrike" spc="-1" dirty="0">
              <a:latin typeface="Arial"/>
            </a:endParaRPr>
          </a:p>
          <a:p>
            <a:pPr>
              <a:lnSpc>
                <a:spcPct val="100000"/>
              </a:lnSpc>
            </a:pPr>
            <a:r>
              <a:rPr lang="en-US" sz="1800" b="0" strike="noStrike" spc="-1" dirty="0">
                <a:solidFill>
                  <a:srgbClr val="000000"/>
                </a:solidFill>
                <a:latin typeface="Calibri"/>
              </a:rPr>
              <a:t>      </a:t>
            </a:r>
            <a:r>
              <a:rPr lang="en-US" sz="1800" b="0" strike="noStrike" spc="-1" dirty="0" err="1">
                <a:solidFill>
                  <a:srgbClr val="000000"/>
                </a:solidFill>
                <a:latin typeface="Calibri"/>
              </a:rPr>
              <a:t>this.subject</a:t>
            </a:r>
            <a:r>
              <a:rPr lang="en-US" sz="1800" b="0" strike="noStrike" spc="-1" dirty="0">
                <a:solidFill>
                  <a:srgbClr val="000000"/>
                </a:solidFill>
                <a:latin typeface="Calibri"/>
              </a:rPr>
              <a:t> = subject;</a:t>
            </a:r>
            <a:endParaRPr lang="en-US" sz="1800" b="0" strike="noStrike" spc="-1" dirty="0">
              <a:latin typeface="Arial"/>
            </a:endParaRPr>
          </a:p>
          <a:p>
            <a:pPr>
              <a:lnSpc>
                <a:spcPct val="100000"/>
              </a:lnSpc>
            </a:pPr>
            <a:r>
              <a:rPr lang="en-US" sz="1800" b="0" strike="noStrike" spc="-1" dirty="0">
                <a:solidFill>
                  <a:srgbClr val="000000"/>
                </a:solidFill>
                <a:latin typeface="Calibri"/>
              </a:rPr>
              <a:t>      </a:t>
            </a:r>
            <a:r>
              <a:rPr lang="en-US" sz="1800" b="0" strike="noStrike" spc="-1" dirty="0" err="1">
                <a:solidFill>
                  <a:srgbClr val="000000"/>
                </a:solidFill>
                <a:latin typeface="Calibri"/>
              </a:rPr>
              <a:t>this.subject.attach</a:t>
            </a:r>
            <a:r>
              <a:rPr lang="en-US" sz="1800" b="0" strike="noStrike" spc="-1" dirty="0">
                <a:solidFill>
                  <a:srgbClr val="000000"/>
                </a:solidFill>
                <a:latin typeface="Calibri"/>
              </a:rPr>
              <a:t>(this);</a:t>
            </a:r>
            <a:endParaRPr lang="en-US" sz="1800" b="0" strike="noStrike" spc="-1" dirty="0">
              <a:latin typeface="Arial"/>
            </a:endParaRPr>
          </a:p>
          <a:p>
            <a:pPr>
              <a:lnSpc>
                <a:spcPct val="100000"/>
              </a:lnSpc>
            </a:pPr>
            <a:r>
              <a:rPr lang="en-US" sz="1800" b="0" strike="noStrike" spc="-1" dirty="0">
                <a:solidFill>
                  <a:srgbClr val="000000"/>
                </a:solidFill>
                <a:latin typeface="Calibri"/>
              </a:rPr>
              <a:t>   }</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0" strike="noStrike" spc="-1" dirty="0">
                <a:solidFill>
                  <a:srgbClr val="000000"/>
                </a:solidFill>
                <a:latin typeface="Calibri"/>
              </a:rPr>
              <a:t>   @Override</a:t>
            </a:r>
            <a:endParaRPr lang="en-US" sz="1800" b="0" strike="noStrike" spc="-1" dirty="0">
              <a:latin typeface="Arial"/>
            </a:endParaRPr>
          </a:p>
          <a:p>
            <a:pPr>
              <a:lnSpc>
                <a:spcPct val="100000"/>
              </a:lnSpc>
            </a:pPr>
            <a:r>
              <a:rPr lang="en-US" sz="1800" b="0" strike="noStrike" spc="-1" dirty="0">
                <a:solidFill>
                  <a:srgbClr val="000000"/>
                </a:solidFill>
                <a:latin typeface="Calibri"/>
              </a:rPr>
              <a:t>   public void update() {</a:t>
            </a:r>
            <a:endParaRPr lang="en-US" sz="1800" b="0" strike="noStrike" spc="-1" dirty="0">
              <a:latin typeface="Arial"/>
            </a:endParaRPr>
          </a:p>
          <a:p>
            <a:pPr>
              <a:lnSpc>
                <a:spcPct val="100000"/>
              </a:lnSpc>
            </a:pPr>
            <a:r>
              <a:rPr lang="en-US" sz="1800" b="0" strike="noStrike" spc="-1" dirty="0">
                <a:solidFill>
                  <a:srgbClr val="000000"/>
                </a:solidFill>
                <a:latin typeface="Calibri"/>
              </a:rPr>
              <a:t>      </a:t>
            </a:r>
            <a:r>
              <a:rPr lang="en-US" sz="1800" b="0" strike="noStrike" spc="-1" dirty="0" err="1">
                <a:solidFill>
                  <a:srgbClr val="000000"/>
                </a:solidFill>
                <a:latin typeface="Calibri"/>
              </a:rPr>
              <a:t>System.out.println</a:t>
            </a:r>
            <a:r>
              <a:rPr lang="en-US" sz="1800" b="0" strike="noStrike" spc="-1" dirty="0">
                <a:solidFill>
                  <a:srgbClr val="000000"/>
                </a:solidFill>
                <a:latin typeface="Calibri"/>
              </a:rPr>
              <a:t>( "Hex String: " + </a:t>
            </a:r>
            <a:r>
              <a:rPr lang="en-US" sz="1800" b="0" strike="noStrike" spc="-1" dirty="0" err="1">
                <a:solidFill>
                  <a:srgbClr val="000000"/>
                </a:solidFill>
                <a:latin typeface="Calibri"/>
              </a:rPr>
              <a:t>Integer.toHexString</a:t>
            </a:r>
            <a:r>
              <a:rPr lang="en-US" sz="1800" b="0" strike="noStrike" spc="-1" dirty="0">
                <a:solidFill>
                  <a:srgbClr val="000000"/>
                </a:solidFill>
                <a:latin typeface="Calibri"/>
              </a:rPr>
              <a:t>( </a:t>
            </a:r>
            <a:r>
              <a:rPr lang="en-US" sz="1800" b="0" strike="noStrike" spc="-1" dirty="0" err="1">
                <a:solidFill>
                  <a:srgbClr val="000000"/>
                </a:solidFill>
                <a:latin typeface="Calibri"/>
              </a:rPr>
              <a:t>subject.getState</a:t>
            </a:r>
            <a:r>
              <a:rPr lang="en-US" sz="1800" b="0" strike="noStrike" spc="-1" dirty="0">
                <a:solidFill>
                  <a:srgbClr val="000000"/>
                </a:solidFill>
                <a:latin typeface="Calibri"/>
              </a:rPr>
              <a:t>() ).</a:t>
            </a:r>
            <a:r>
              <a:rPr lang="en-US" sz="1800" b="0" strike="noStrike" spc="-1" dirty="0" err="1">
                <a:solidFill>
                  <a:srgbClr val="000000"/>
                </a:solidFill>
                <a:latin typeface="Calibri"/>
              </a:rPr>
              <a:t>toUpperCase</a:t>
            </a:r>
            <a:r>
              <a:rPr lang="en-US" sz="1800" b="0" strike="noStrike" spc="-1" dirty="0">
                <a:solidFill>
                  <a:srgbClr val="000000"/>
                </a:solidFill>
                <a:latin typeface="Calibri"/>
              </a:rPr>
              <a:t>() ); </a:t>
            </a:r>
            <a:endParaRPr lang="en-US" sz="1800" b="0" strike="noStrike" spc="-1" dirty="0">
              <a:latin typeface="Arial"/>
            </a:endParaRPr>
          </a:p>
          <a:p>
            <a:pPr>
              <a:lnSpc>
                <a:spcPct val="100000"/>
              </a:lnSpc>
            </a:pPr>
            <a:r>
              <a:rPr lang="en-US" sz="1800" b="0" strike="noStrike" spc="-1" dirty="0">
                <a:solidFill>
                  <a:srgbClr val="000000"/>
                </a:solidFill>
                <a:latin typeface="Calibri"/>
              </a:rPr>
              <a:t>   }</a:t>
            </a:r>
            <a:endParaRPr lang="en-US" sz="1800" b="0" strike="noStrike" spc="-1" dirty="0">
              <a:latin typeface="Arial"/>
            </a:endParaRPr>
          </a:p>
          <a:p>
            <a:pPr>
              <a:lnSpc>
                <a:spcPct val="100000"/>
              </a:lnSpc>
            </a:pPr>
            <a:r>
              <a:rPr lang="en-US" sz="1800" b="0" strike="noStrike" spc="-1" dirty="0">
                <a:solidFill>
                  <a:srgbClr val="000000"/>
                </a:solidFill>
                <a:latin typeface="Calibri"/>
              </a:rPr>
              <a:t>}</a:t>
            </a:r>
            <a:endParaRPr lang="en-US" sz="1800" b="0" strike="noStrike" spc="-1" dirty="0">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TextShape 1"/>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Calibri"/>
              </a:rPr>
              <a:t>CSCI 2600 Spring 2021</a:t>
            </a:r>
            <a:endParaRPr lang="en-US" sz="900" b="0" strike="noStrike" spc="-1" dirty="0">
              <a:latin typeface="Times New Roman"/>
            </a:endParaRPr>
          </a:p>
        </p:txBody>
      </p:sp>
      <p:sp>
        <p:nvSpPr>
          <p:cNvPr id="270" name="TextShape 2"/>
          <p:cNvSpPr txBox="1"/>
          <p:nvPr/>
        </p:nvSpPr>
        <p:spPr>
          <a:xfrm>
            <a:off x="6458040" y="6356520"/>
            <a:ext cx="2057040" cy="364680"/>
          </a:xfrm>
          <a:prstGeom prst="rect">
            <a:avLst/>
          </a:prstGeom>
          <a:noFill/>
          <a:ln>
            <a:noFill/>
          </a:ln>
        </p:spPr>
        <p:txBody>
          <a:bodyPr anchor="ctr"/>
          <a:lstStyle/>
          <a:p>
            <a:pPr algn="r">
              <a:lnSpc>
                <a:spcPct val="100000"/>
              </a:lnSpc>
            </a:pPr>
            <a:fld id="{8654F356-1B03-4064-ACCB-6B596B2178A8}" type="slidenum">
              <a:rPr lang="en-US" sz="900" b="0" strike="noStrike" spc="-1">
                <a:solidFill>
                  <a:srgbClr val="8B8B8B"/>
                </a:solidFill>
                <a:latin typeface="Calibri"/>
              </a:rPr>
              <a:t>11</a:t>
            </a:fld>
            <a:endParaRPr lang="en-US" sz="900" b="0" strike="noStrike" spc="-1">
              <a:latin typeface="Times New Roman"/>
            </a:endParaRPr>
          </a:p>
        </p:txBody>
      </p:sp>
      <p:sp>
        <p:nvSpPr>
          <p:cNvPr id="271" name="CustomShape 3"/>
          <p:cNvSpPr/>
          <p:nvPr/>
        </p:nvSpPr>
        <p:spPr>
          <a:xfrm>
            <a:off x="152280" y="228600"/>
            <a:ext cx="4876560" cy="420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dirty="0">
                <a:solidFill>
                  <a:srgbClr val="000000"/>
                </a:solidFill>
                <a:latin typeface="Calibri"/>
              </a:rPr>
              <a:t>public class </a:t>
            </a:r>
            <a:r>
              <a:rPr lang="en-US" sz="1800" b="0" strike="noStrike" spc="-1" dirty="0" err="1">
                <a:solidFill>
                  <a:srgbClr val="000000"/>
                </a:solidFill>
                <a:latin typeface="Calibri"/>
              </a:rPr>
              <a:t>ObserverPatternDemo</a:t>
            </a:r>
            <a:r>
              <a:rPr lang="en-US" sz="1800" b="0" strike="noStrike" spc="-1" dirty="0">
                <a:solidFill>
                  <a:srgbClr val="000000"/>
                </a:solidFill>
                <a:latin typeface="Calibri"/>
              </a:rPr>
              <a:t> {</a:t>
            </a:r>
            <a:endParaRPr lang="en-US" sz="1800" b="0" strike="noStrike" spc="-1" dirty="0">
              <a:latin typeface="Arial"/>
            </a:endParaRPr>
          </a:p>
          <a:p>
            <a:pPr>
              <a:lnSpc>
                <a:spcPct val="100000"/>
              </a:lnSpc>
            </a:pPr>
            <a:r>
              <a:rPr lang="en-US" sz="1800" b="0" strike="noStrike" spc="-1" dirty="0">
                <a:solidFill>
                  <a:srgbClr val="000000"/>
                </a:solidFill>
                <a:latin typeface="Calibri"/>
              </a:rPr>
              <a:t>   public static void main(String[] </a:t>
            </a:r>
            <a:r>
              <a:rPr lang="en-US" sz="1800" b="0" strike="noStrike" spc="-1" dirty="0" err="1">
                <a:solidFill>
                  <a:srgbClr val="000000"/>
                </a:solidFill>
                <a:latin typeface="Calibri"/>
              </a:rPr>
              <a:t>args</a:t>
            </a:r>
            <a:r>
              <a:rPr lang="en-US" sz="1800" b="0" strike="noStrike" spc="-1" dirty="0">
                <a:solidFill>
                  <a:srgbClr val="000000"/>
                </a:solidFill>
                <a:latin typeface="Calibri"/>
              </a:rPr>
              <a:t>) {</a:t>
            </a:r>
            <a:endParaRPr lang="en-US" sz="1800" b="0" strike="noStrike" spc="-1" dirty="0">
              <a:latin typeface="Arial"/>
            </a:endParaRPr>
          </a:p>
          <a:p>
            <a:pPr>
              <a:lnSpc>
                <a:spcPct val="100000"/>
              </a:lnSpc>
            </a:pPr>
            <a:r>
              <a:rPr lang="en-US" sz="1800" b="0" strike="noStrike" spc="-1" dirty="0">
                <a:solidFill>
                  <a:srgbClr val="000000"/>
                </a:solidFill>
                <a:latin typeface="Calibri"/>
              </a:rPr>
              <a:t>      Subject </a:t>
            </a:r>
            <a:r>
              <a:rPr lang="en-US" sz="1800" b="0" strike="noStrike" spc="-1" dirty="0" err="1">
                <a:solidFill>
                  <a:srgbClr val="000000"/>
                </a:solidFill>
                <a:latin typeface="Calibri"/>
              </a:rPr>
              <a:t>subject</a:t>
            </a:r>
            <a:r>
              <a:rPr lang="en-US" sz="1800" b="0" strike="noStrike" spc="-1" dirty="0">
                <a:solidFill>
                  <a:srgbClr val="000000"/>
                </a:solidFill>
                <a:latin typeface="Calibri"/>
              </a:rPr>
              <a:t> = new Subject();</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0" strike="noStrike" spc="-1" dirty="0">
                <a:solidFill>
                  <a:srgbClr val="000000"/>
                </a:solidFill>
                <a:latin typeface="Calibri"/>
              </a:rPr>
              <a:t>      new </a:t>
            </a:r>
            <a:r>
              <a:rPr lang="en-US" sz="1800" b="0" strike="noStrike" spc="-1" dirty="0" err="1">
                <a:solidFill>
                  <a:srgbClr val="000000"/>
                </a:solidFill>
                <a:latin typeface="Calibri"/>
              </a:rPr>
              <a:t>HexaObserver</a:t>
            </a:r>
            <a:r>
              <a:rPr lang="en-US" sz="1800" b="0" strike="noStrike" spc="-1" dirty="0">
                <a:solidFill>
                  <a:srgbClr val="000000"/>
                </a:solidFill>
                <a:latin typeface="Calibri"/>
              </a:rPr>
              <a:t>(subject);</a:t>
            </a:r>
            <a:endParaRPr lang="en-US" sz="1800" b="0" strike="noStrike" spc="-1" dirty="0">
              <a:latin typeface="Arial"/>
            </a:endParaRPr>
          </a:p>
          <a:p>
            <a:pPr>
              <a:lnSpc>
                <a:spcPct val="100000"/>
              </a:lnSpc>
            </a:pPr>
            <a:r>
              <a:rPr lang="en-US" sz="1800" b="0" strike="noStrike" spc="-1" dirty="0">
                <a:solidFill>
                  <a:srgbClr val="000000"/>
                </a:solidFill>
                <a:latin typeface="Calibri"/>
              </a:rPr>
              <a:t>      new </a:t>
            </a:r>
            <a:r>
              <a:rPr lang="en-US" sz="1800" b="0" strike="noStrike" spc="-1" dirty="0" err="1">
                <a:solidFill>
                  <a:srgbClr val="000000"/>
                </a:solidFill>
                <a:latin typeface="Calibri"/>
              </a:rPr>
              <a:t>OctalObserver</a:t>
            </a:r>
            <a:r>
              <a:rPr lang="en-US" sz="1800" b="0" strike="noStrike" spc="-1" dirty="0">
                <a:solidFill>
                  <a:srgbClr val="000000"/>
                </a:solidFill>
                <a:latin typeface="Calibri"/>
              </a:rPr>
              <a:t>(subject);</a:t>
            </a:r>
            <a:endParaRPr lang="en-US" sz="1800" b="0" strike="noStrike" spc="-1" dirty="0">
              <a:latin typeface="Arial"/>
            </a:endParaRPr>
          </a:p>
          <a:p>
            <a:pPr>
              <a:lnSpc>
                <a:spcPct val="100000"/>
              </a:lnSpc>
            </a:pPr>
            <a:r>
              <a:rPr lang="en-US" sz="1800" b="0" strike="noStrike" spc="-1" dirty="0">
                <a:solidFill>
                  <a:srgbClr val="000000"/>
                </a:solidFill>
                <a:latin typeface="Calibri"/>
              </a:rPr>
              <a:t>      new </a:t>
            </a:r>
            <a:r>
              <a:rPr lang="en-US" sz="1800" b="0" strike="noStrike" spc="-1" dirty="0" err="1">
                <a:solidFill>
                  <a:srgbClr val="000000"/>
                </a:solidFill>
                <a:latin typeface="Calibri"/>
              </a:rPr>
              <a:t>BinaryObserver</a:t>
            </a:r>
            <a:r>
              <a:rPr lang="en-US" sz="1800" b="0" strike="noStrike" spc="-1" dirty="0">
                <a:solidFill>
                  <a:srgbClr val="000000"/>
                </a:solidFill>
                <a:latin typeface="Calibri"/>
              </a:rPr>
              <a:t>(subject);</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0" strike="noStrike" spc="-1" dirty="0">
                <a:solidFill>
                  <a:srgbClr val="000000"/>
                </a:solidFill>
                <a:latin typeface="Calibri"/>
              </a:rPr>
              <a:t>      </a:t>
            </a:r>
            <a:r>
              <a:rPr lang="en-US" sz="1800" b="0" strike="noStrike" spc="-1" dirty="0" err="1">
                <a:solidFill>
                  <a:srgbClr val="000000"/>
                </a:solidFill>
                <a:latin typeface="Calibri"/>
              </a:rPr>
              <a:t>System.out.println</a:t>
            </a:r>
            <a:r>
              <a:rPr lang="en-US" sz="1800" b="0" strike="noStrike" spc="-1" dirty="0">
                <a:solidFill>
                  <a:srgbClr val="000000"/>
                </a:solidFill>
                <a:latin typeface="Calibri"/>
              </a:rPr>
              <a:t>("First state change: 15");	</a:t>
            </a:r>
            <a:endParaRPr lang="en-US" sz="1800" b="0" strike="noStrike" spc="-1" dirty="0">
              <a:latin typeface="Arial"/>
            </a:endParaRPr>
          </a:p>
          <a:p>
            <a:pPr>
              <a:lnSpc>
                <a:spcPct val="100000"/>
              </a:lnSpc>
            </a:pPr>
            <a:r>
              <a:rPr lang="en-US" sz="1800" b="0" strike="noStrike" spc="-1" dirty="0">
                <a:solidFill>
                  <a:srgbClr val="000000"/>
                </a:solidFill>
                <a:latin typeface="Calibri"/>
              </a:rPr>
              <a:t>      </a:t>
            </a:r>
            <a:r>
              <a:rPr lang="en-US" sz="1800" b="0" strike="noStrike" spc="-1" dirty="0" err="1">
                <a:solidFill>
                  <a:srgbClr val="000000"/>
                </a:solidFill>
                <a:latin typeface="Calibri"/>
              </a:rPr>
              <a:t>subject.setState</a:t>
            </a:r>
            <a:r>
              <a:rPr lang="en-US" sz="1800" b="0" strike="noStrike" spc="-1" dirty="0">
                <a:solidFill>
                  <a:srgbClr val="000000"/>
                </a:solidFill>
                <a:latin typeface="Calibri"/>
              </a:rPr>
              <a:t>(15);</a:t>
            </a:r>
            <a:endParaRPr lang="en-US" sz="1800" b="0" strike="noStrike" spc="-1" dirty="0">
              <a:latin typeface="Arial"/>
            </a:endParaRPr>
          </a:p>
          <a:p>
            <a:pPr>
              <a:lnSpc>
                <a:spcPct val="100000"/>
              </a:lnSpc>
            </a:pPr>
            <a:r>
              <a:rPr lang="en-US" sz="1800" b="0" strike="noStrike" spc="-1" dirty="0">
                <a:solidFill>
                  <a:srgbClr val="000000"/>
                </a:solidFill>
                <a:latin typeface="Calibri"/>
              </a:rPr>
              <a:t>      </a:t>
            </a:r>
            <a:r>
              <a:rPr lang="en-US" sz="1800" b="0" strike="noStrike" spc="-1" dirty="0" err="1">
                <a:solidFill>
                  <a:srgbClr val="000000"/>
                </a:solidFill>
                <a:latin typeface="Calibri"/>
              </a:rPr>
              <a:t>System.out.println</a:t>
            </a:r>
            <a:r>
              <a:rPr lang="en-US" sz="1800" b="0" strike="noStrike" spc="-1" dirty="0">
                <a:solidFill>
                  <a:srgbClr val="000000"/>
                </a:solidFill>
                <a:latin typeface="Calibri"/>
              </a:rPr>
              <a:t>("Second state change: 10“);        </a:t>
            </a:r>
            <a:endParaRPr lang="en-US" sz="1800" b="0" strike="noStrike" spc="-1" dirty="0">
              <a:latin typeface="Arial"/>
            </a:endParaRPr>
          </a:p>
          <a:p>
            <a:pPr>
              <a:lnSpc>
                <a:spcPct val="100000"/>
              </a:lnSpc>
            </a:pPr>
            <a:r>
              <a:rPr lang="en-US" sz="1800" b="0" strike="noStrike" spc="-1" dirty="0">
                <a:solidFill>
                  <a:srgbClr val="000000"/>
                </a:solidFill>
                <a:latin typeface="Calibri"/>
              </a:rPr>
              <a:t>      </a:t>
            </a:r>
            <a:r>
              <a:rPr lang="en-US" sz="1800" b="0" strike="noStrike" spc="-1" dirty="0" err="1">
                <a:solidFill>
                  <a:srgbClr val="000000"/>
                </a:solidFill>
                <a:latin typeface="Calibri"/>
              </a:rPr>
              <a:t>subject.setState</a:t>
            </a:r>
            <a:r>
              <a:rPr lang="en-US" sz="1800" b="0" strike="noStrike" spc="-1" dirty="0">
                <a:solidFill>
                  <a:srgbClr val="000000"/>
                </a:solidFill>
                <a:latin typeface="Calibri"/>
              </a:rPr>
              <a:t>(10);</a:t>
            </a:r>
            <a:endParaRPr lang="en-US" sz="1800" b="0" strike="noStrike" spc="-1" dirty="0">
              <a:latin typeface="Arial"/>
            </a:endParaRPr>
          </a:p>
          <a:p>
            <a:pPr>
              <a:lnSpc>
                <a:spcPct val="100000"/>
              </a:lnSpc>
            </a:pPr>
            <a:r>
              <a:rPr lang="en-US" sz="1800" b="0" strike="noStrike" spc="-1" dirty="0">
                <a:solidFill>
                  <a:srgbClr val="000000"/>
                </a:solidFill>
                <a:latin typeface="Calibri"/>
              </a:rPr>
              <a:t>   }</a:t>
            </a:r>
            <a:endParaRPr lang="en-US" sz="1800" b="0" strike="noStrike" spc="-1" dirty="0">
              <a:latin typeface="Arial"/>
            </a:endParaRPr>
          </a:p>
          <a:p>
            <a:pPr>
              <a:lnSpc>
                <a:spcPct val="100000"/>
              </a:lnSpc>
            </a:pPr>
            <a:r>
              <a:rPr lang="en-US" sz="1800" b="0" strike="noStrike" spc="-1" dirty="0">
                <a:solidFill>
                  <a:srgbClr val="000000"/>
                </a:solidFill>
                <a:latin typeface="Calibri"/>
              </a:rPr>
              <a:t>}</a:t>
            </a:r>
            <a:endParaRPr lang="en-US" sz="1800" b="0" strike="noStrike" spc="-1" dirty="0">
              <a:latin typeface="Arial"/>
            </a:endParaRPr>
          </a:p>
        </p:txBody>
      </p:sp>
      <p:sp>
        <p:nvSpPr>
          <p:cNvPr id="272" name="CustomShape 4"/>
          <p:cNvSpPr/>
          <p:nvPr/>
        </p:nvSpPr>
        <p:spPr>
          <a:xfrm>
            <a:off x="5882400" y="380880"/>
            <a:ext cx="2426040" cy="2559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dirty="0">
                <a:solidFill>
                  <a:srgbClr val="000000"/>
                </a:solidFill>
                <a:latin typeface="Calibri"/>
              </a:rPr>
              <a:t>Output:</a:t>
            </a:r>
            <a:endParaRPr lang="en-US" sz="1800" b="0" strike="noStrike" spc="-1" dirty="0">
              <a:latin typeface="Arial"/>
            </a:endParaRPr>
          </a:p>
          <a:p>
            <a:pPr>
              <a:lnSpc>
                <a:spcPct val="100000"/>
              </a:lnSpc>
            </a:pPr>
            <a:r>
              <a:rPr lang="en-US" sz="1800" b="0" strike="noStrike" spc="-1" dirty="0">
                <a:solidFill>
                  <a:srgbClr val="000000"/>
                </a:solidFill>
                <a:latin typeface="Calibri"/>
              </a:rPr>
              <a:t>First state change: 15</a:t>
            </a:r>
            <a:endParaRPr lang="en-US" sz="1800" b="0" strike="noStrike" spc="-1" dirty="0">
              <a:latin typeface="Arial"/>
            </a:endParaRPr>
          </a:p>
          <a:p>
            <a:pPr>
              <a:lnSpc>
                <a:spcPct val="100000"/>
              </a:lnSpc>
            </a:pPr>
            <a:r>
              <a:rPr lang="en-US" sz="1800" b="0" strike="noStrike" spc="-1" dirty="0">
                <a:solidFill>
                  <a:srgbClr val="000000"/>
                </a:solidFill>
                <a:latin typeface="Calibri"/>
              </a:rPr>
              <a:t>Hex String: F</a:t>
            </a:r>
            <a:endParaRPr lang="en-US" sz="1800" b="0" strike="noStrike" spc="-1" dirty="0">
              <a:latin typeface="Arial"/>
            </a:endParaRPr>
          </a:p>
          <a:p>
            <a:pPr>
              <a:lnSpc>
                <a:spcPct val="100000"/>
              </a:lnSpc>
            </a:pPr>
            <a:r>
              <a:rPr lang="en-US" sz="1800" b="0" strike="noStrike" spc="-1" dirty="0">
                <a:solidFill>
                  <a:srgbClr val="000000"/>
                </a:solidFill>
                <a:latin typeface="Calibri"/>
              </a:rPr>
              <a:t>Octal String: 17</a:t>
            </a:r>
            <a:endParaRPr lang="en-US" sz="1800" b="0" strike="noStrike" spc="-1" dirty="0">
              <a:latin typeface="Arial"/>
            </a:endParaRPr>
          </a:p>
          <a:p>
            <a:pPr>
              <a:lnSpc>
                <a:spcPct val="100000"/>
              </a:lnSpc>
            </a:pPr>
            <a:r>
              <a:rPr lang="en-US" sz="1800" b="0" strike="noStrike" spc="-1" dirty="0">
                <a:solidFill>
                  <a:srgbClr val="000000"/>
                </a:solidFill>
                <a:latin typeface="Calibri"/>
              </a:rPr>
              <a:t>Binary String: 1111</a:t>
            </a:r>
            <a:endParaRPr lang="en-US" sz="1800" b="0" strike="noStrike" spc="-1" dirty="0">
              <a:latin typeface="Arial"/>
            </a:endParaRPr>
          </a:p>
          <a:p>
            <a:pPr>
              <a:lnSpc>
                <a:spcPct val="100000"/>
              </a:lnSpc>
            </a:pPr>
            <a:r>
              <a:rPr lang="en-US" sz="1800" b="0" strike="noStrike" spc="-1" dirty="0">
                <a:solidFill>
                  <a:srgbClr val="000000"/>
                </a:solidFill>
                <a:latin typeface="Calibri"/>
              </a:rPr>
              <a:t>Second state change: 10</a:t>
            </a:r>
            <a:endParaRPr lang="en-US" sz="1800" b="0" strike="noStrike" spc="-1" dirty="0">
              <a:latin typeface="Arial"/>
            </a:endParaRPr>
          </a:p>
          <a:p>
            <a:pPr>
              <a:lnSpc>
                <a:spcPct val="100000"/>
              </a:lnSpc>
            </a:pPr>
            <a:r>
              <a:rPr lang="en-US" sz="1800" b="0" strike="noStrike" spc="-1" dirty="0">
                <a:solidFill>
                  <a:srgbClr val="000000"/>
                </a:solidFill>
                <a:latin typeface="Calibri"/>
              </a:rPr>
              <a:t>Hex String: A</a:t>
            </a:r>
            <a:endParaRPr lang="en-US" sz="1800" b="0" strike="noStrike" spc="-1" dirty="0">
              <a:latin typeface="Arial"/>
            </a:endParaRPr>
          </a:p>
          <a:p>
            <a:pPr>
              <a:lnSpc>
                <a:spcPct val="100000"/>
              </a:lnSpc>
            </a:pPr>
            <a:r>
              <a:rPr lang="en-US" sz="1800" b="0" strike="noStrike" spc="-1" dirty="0">
                <a:solidFill>
                  <a:srgbClr val="000000"/>
                </a:solidFill>
                <a:latin typeface="Calibri"/>
              </a:rPr>
              <a:t>Octal String: 12</a:t>
            </a:r>
            <a:endParaRPr lang="en-US" sz="1800" b="0" strike="noStrike" spc="-1" dirty="0">
              <a:latin typeface="Arial"/>
            </a:endParaRPr>
          </a:p>
          <a:p>
            <a:pPr>
              <a:lnSpc>
                <a:spcPct val="100000"/>
              </a:lnSpc>
            </a:pPr>
            <a:r>
              <a:rPr lang="en-US" sz="1800" b="0" strike="noStrike" spc="-1" dirty="0">
                <a:solidFill>
                  <a:srgbClr val="000000"/>
                </a:solidFill>
                <a:latin typeface="Calibri"/>
              </a:rPr>
              <a:t>Binary String: 1010</a:t>
            </a:r>
            <a:endParaRPr lang="en-US" sz="1800" b="0" strike="noStrike" spc="-1" dirty="0">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000000"/>
                </a:solidFill>
                <a:latin typeface="Calibri Light"/>
              </a:rPr>
              <a:t>Push vs. Pull Model</a:t>
            </a:r>
            <a:endParaRPr lang="en-US" sz="3300" b="0" strike="noStrike" spc="-1">
              <a:solidFill>
                <a:srgbClr val="000000"/>
              </a:solidFill>
              <a:latin typeface="Calibri"/>
            </a:endParaRPr>
          </a:p>
        </p:txBody>
      </p:sp>
      <p:sp>
        <p:nvSpPr>
          <p:cNvPr id="251" name="TextShape 2"/>
          <p:cNvSpPr txBox="1"/>
          <p:nvPr/>
        </p:nvSpPr>
        <p:spPr>
          <a:xfrm>
            <a:off x="628560" y="1825560"/>
            <a:ext cx="7886520" cy="4350960"/>
          </a:xfrm>
          <a:prstGeom prst="rect">
            <a:avLst/>
          </a:prstGeom>
          <a:noFill/>
          <a:ln>
            <a:noFill/>
          </a:ln>
        </p:spPr>
        <p:txBody>
          <a:bodyPr/>
          <a:lstStyle/>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rPr>
              <a:t>Question: How does the object (Data in our case) know what info each observer (View) needs?</a:t>
            </a:r>
          </a:p>
          <a:p>
            <a:pPr marL="171360" indent="-171000">
              <a:lnSpc>
                <a:spcPct val="100000"/>
              </a:lnSpc>
              <a:spcBef>
                <a:spcPts val="751"/>
              </a:spcBef>
              <a:buClr>
                <a:srgbClr val="FF0000"/>
              </a:buClr>
              <a:buFont typeface="Arial"/>
              <a:buChar char="•"/>
            </a:pPr>
            <a:r>
              <a:rPr lang="en-US" sz="2100" b="0" strike="noStrike" spc="-1">
                <a:solidFill>
                  <a:srgbClr val="FF0000"/>
                </a:solidFill>
                <a:latin typeface="Calibri"/>
              </a:rPr>
              <a:t>Push</a:t>
            </a:r>
            <a:r>
              <a:rPr lang="en-US" sz="2100" b="0" strike="noStrike" spc="-1">
                <a:solidFill>
                  <a:srgbClr val="000000"/>
                </a:solidFill>
                <a:latin typeface="Calibri"/>
              </a:rPr>
              <a:t> model: Object sends the info to Observers </a:t>
            </a:r>
          </a:p>
          <a:p>
            <a:pPr marL="171360" indent="-171000">
              <a:lnSpc>
                <a:spcPct val="100000"/>
              </a:lnSpc>
              <a:spcBef>
                <a:spcPts val="751"/>
              </a:spcBef>
              <a:buClr>
                <a:srgbClr val="FF0000"/>
              </a:buClr>
              <a:buFont typeface="Arial"/>
              <a:buChar char="•"/>
            </a:pPr>
            <a:r>
              <a:rPr lang="en-US" sz="2100" b="0" strike="noStrike" spc="-1">
                <a:solidFill>
                  <a:srgbClr val="FF0000"/>
                </a:solidFill>
                <a:latin typeface="Calibri"/>
              </a:rPr>
              <a:t>Pull</a:t>
            </a:r>
            <a:r>
              <a:rPr lang="en-US" sz="2100" b="0" strike="noStrike" spc="-1">
                <a:solidFill>
                  <a:srgbClr val="000000"/>
                </a:solidFill>
                <a:latin typeface="Calibri"/>
              </a:rPr>
              <a:t> model: Object does not send info directly. It gives access to itself to the Observers and lets each Observer extract the data they need</a:t>
            </a:r>
          </a:p>
        </p:txBody>
      </p:sp>
      <p:sp>
        <p:nvSpPr>
          <p:cNvPr id="252"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53" name="TextShape 4"/>
          <p:cNvSpPr txBox="1"/>
          <p:nvPr/>
        </p:nvSpPr>
        <p:spPr>
          <a:xfrm>
            <a:off x="6458040" y="6356520"/>
            <a:ext cx="2057040" cy="364680"/>
          </a:xfrm>
          <a:prstGeom prst="rect">
            <a:avLst/>
          </a:prstGeom>
          <a:noFill/>
          <a:ln>
            <a:noFill/>
          </a:ln>
        </p:spPr>
        <p:txBody>
          <a:bodyPr anchor="ctr"/>
          <a:lstStyle/>
          <a:p>
            <a:pPr algn="r">
              <a:lnSpc>
                <a:spcPct val="100000"/>
              </a:lnSpc>
            </a:pPr>
            <a:fld id="{41C009D7-0AE8-46B6-BB9F-4C76B81C99D7}" type="slidenum">
              <a:rPr lang="en-US" sz="1400" b="0" strike="noStrike" spc="-1">
                <a:solidFill>
                  <a:srgbClr val="8B8B8B"/>
                </a:solidFill>
                <a:latin typeface="Tahoma"/>
                <a:ea typeface="MS PGothic"/>
              </a:rPr>
              <a:t>12</a:t>
            </a:fld>
            <a:endParaRPr lang="en-US" sz="1400" b="0" strike="noStrike" spc="-1">
              <a:latin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FF0000"/>
                </a:solidFill>
                <a:latin typeface="Calibri Light"/>
              </a:rPr>
              <a:t>Observer</a:t>
            </a:r>
            <a:r>
              <a:rPr lang="en-US" sz="3300" b="0" strike="noStrike" spc="-1">
                <a:solidFill>
                  <a:srgbClr val="000000"/>
                </a:solidFill>
                <a:latin typeface="Calibri Light"/>
              </a:rPr>
              <a:t> Pattern</a:t>
            </a:r>
            <a:endParaRPr lang="en-US" sz="3300" b="0" strike="noStrike" spc="-1">
              <a:solidFill>
                <a:srgbClr val="000000"/>
              </a:solidFill>
              <a:latin typeface="Calibri"/>
            </a:endParaRPr>
          </a:p>
        </p:txBody>
      </p:sp>
      <p:sp>
        <p:nvSpPr>
          <p:cNvPr id="274" name="CustomShape 2"/>
          <p:cNvSpPr/>
          <p:nvPr/>
        </p:nvSpPr>
        <p:spPr>
          <a:xfrm>
            <a:off x="1295280" y="1828800"/>
            <a:ext cx="2514240" cy="15382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Data</a:t>
            </a:r>
            <a:br/>
            <a:r>
              <a:rPr lang="en-US" sz="1800" b="0" strike="noStrike" spc="-1">
                <a:solidFill>
                  <a:srgbClr val="000000"/>
                </a:solidFill>
                <a:latin typeface="Arial"/>
                <a:ea typeface="MS PGothic"/>
              </a:rPr>
              <a:t>attach(Observer)</a:t>
            </a:r>
            <a:br/>
            <a:r>
              <a:rPr lang="en-US" sz="1800" b="0" strike="noStrike" spc="-1">
                <a:solidFill>
                  <a:srgbClr val="000000"/>
                </a:solidFill>
                <a:latin typeface="Arial"/>
                <a:ea typeface="MS PGothic"/>
              </a:rPr>
              <a:t>detach(Observer)</a:t>
            </a:r>
            <a:br/>
            <a:r>
              <a:rPr lang="en-US" sz="1800" b="0" strike="noStrike" spc="-1">
                <a:solidFill>
                  <a:srgbClr val="000000"/>
                </a:solidFill>
                <a:latin typeface="Arial"/>
                <a:ea typeface="MS PGothic"/>
              </a:rPr>
              <a:t>notifyObservers(…)</a:t>
            </a:r>
            <a:endParaRPr lang="en-US" sz="1800" b="0" strike="noStrike" spc="-1">
              <a:latin typeface="Arial"/>
            </a:endParaRPr>
          </a:p>
          <a:p>
            <a:pPr>
              <a:lnSpc>
                <a:spcPct val="100000"/>
              </a:lnSpc>
              <a:spcBef>
                <a:spcPts val="601"/>
              </a:spcBef>
            </a:pPr>
            <a:r>
              <a:rPr lang="en-US" sz="1800" b="0" strike="noStrike" spc="-1">
                <a:solidFill>
                  <a:srgbClr val="FF0000"/>
                </a:solidFill>
                <a:latin typeface="Arial"/>
                <a:ea typeface="MS PGothic"/>
              </a:rPr>
              <a:t>getStockPrice();</a:t>
            </a:r>
            <a:endParaRPr lang="en-US" sz="1800" b="0" strike="noStrike" spc="-1">
              <a:latin typeface="Arial"/>
            </a:endParaRPr>
          </a:p>
        </p:txBody>
      </p:sp>
      <p:sp>
        <p:nvSpPr>
          <p:cNvPr id="275" name="CustomShape 3"/>
          <p:cNvSpPr/>
          <p:nvPr/>
        </p:nvSpPr>
        <p:spPr>
          <a:xfrm>
            <a:off x="6400800" y="1828800"/>
            <a:ext cx="1676160" cy="63900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i="1" strike="noStrike" spc="-1">
                <a:solidFill>
                  <a:srgbClr val="000000"/>
                </a:solidFill>
                <a:latin typeface="Arial"/>
                <a:ea typeface="MS PGothic"/>
              </a:rPr>
              <a:t>Observer</a:t>
            </a:r>
            <a:br/>
            <a:r>
              <a:rPr lang="en-US" sz="1800" b="0" i="1" strike="noStrike" spc="-1">
                <a:solidFill>
                  <a:srgbClr val="000000"/>
                </a:solidFill>
                <a:latin typeface="Arial"/>
                <a:ea typeface="MS PGothic"/>
              </a:rPr>
              <a:t>update(</a:t>
            </a:r>
            <a:r>
              <a:rPr lang="en-US" sz="1800" b="0" strike="noStrike" spc="-1">
                <a:solidFill>
                  <a:srgbClr val="000000"/>
                </a:solidFill>
                <a:latin typeface="Arial"/>
                <a:ea typeface="MS PGothic"/>
              </a:rPr>
              <a:t>Data</a:t>
            </a:r>
            <a:r>
              <a:rPr lang="en-US" sz="1800" b="0" i="1" strike="noStrike" spc="-1">
                <a:solidFill>
                  <a:srgbClr val="000000"/>
                </a:solidFill>
                <a:latin typeface="Arial"/>
                <a:ea typeface="MS PGothic"/>
              </a:rPr>
              <a:t>)</a:t>
            </a:r>
            <a:endParaRPr lang="en-US" sz="1800" b="0" strike="noStrike" spc="-1">
              <a:latin typeface="Arial"/>
            </a:endParaRPr>
          </a:p>
        </p:txBody>
      </p:sp>
      <p:sp>
        <p:nvSpPr>
          <p:cNvPr id="276" name="CustomShape 4"/>
          <p:cNvSpPr/>
          <p:nvPr/>
        </p:nvSpPr>
        <p:spPr>
          <a:xfrm>
            <a:off x="4800600" y="4495680"/>
            <a:ext cx="2057040" cy="63900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SpreadsheedView</a:t>
            </a:r>
            <a:br/>
            <a:r>
              <a:rPr lang="en-US" sz="1800" b="0" strike="noStrike" spc="-1">
                <a:solidFill>
                  <a:srgbClr val="000000"/>
                </a:solidFill>
                <a:latin typeface="Arial"/>
                <a:ea typeface="MS PGothic"/>
              </a:rPr>
              <a:t>update(Data)</a:t>
            </a:r>
            <a:endParaRPr lang="en-US" sz="1800" b="0" strike="noStrike" spc="-1">
              <a:latin typeface="Arial"/>
            </a:endParaRPr>
          </a:p>
        </p:txBody>
      </p:sp>
      <p:sp>
        <p:nvSpPr>
          <p:cNvPr id="277" name="Line 5"/>
          <p:cNvSpPr/>
          <p:nvPr/>
        </p:nvSpPr>
        <p:spPr>
          <a:xfrm>
            <a:off x="1295280" y="2133360"/>
            <a:ext cx="251460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278" name="Line 6"/>
          <p:cNvSpPr/>
          <p:nvPr/>
        </p:nvSpPr>
        <p:spPr>
          <a:xfrm>
            <a:off x="6400800" y="2133360"/>
            <a:ext cx="144756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279" name="Line 7"/>
          <p:cNvSpPr/>
          <p:nvPr/>
        </p:nvSpPr>
        <p:spPr>
          <a:xfrm>
            <a:off x="4800600" y="4876560"/>
            <a:ext cx="205740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280" name="CustomShape 8"/>
          <p:cNvSpPr/>
          <p:nvPr/>
        </p:nvSpPr>
        <p:spPr>
          <a:xfrm>
            <a:off x="6934320" y="2438280"/>
            <a:ext cx="304560" cy="380520"/>
          </a:xfrm>
          <a:prstGeom prst="triangle">
            <a:avLst>
              <a:gd name="adj" fmla="val 50000"/>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281" name="Line 9"/>
          <p:cNvSpPr/>
          <p:nvPr/>
        </p:nvSpPr>
        <p:spPr>
          <a:xfrm>
            <a:off x="7086600" y="2819160"/>
            <a:ext cx="360" cy="1067040"/>
          </a:xfrm>
          <a:prstGeom prst="line">
            <a:avLst/>
          </a:prstGeom>
          <a:ln w="9360" cap="rnd">
            <a:solidFill>
              <a:srgbClr val="000000"/>
            </a:solidFill>
            <a:custDash>
              <a:ds d="500000" sp="400000"/>
            </a:custDash>
            <a:round/>
          </a:ln>
        </p:spPr>
        <p:style>
          <a:lnRef idx="0">
            <a:scrgbClr r="0" g="0" b="0"/>
          </a:lnRef>
          <a:fillRef idx="0">
            <a:scrgbClr r="0" g="0" b="0"/>
          </a:fillRef>
          <a:effectRef idx="0">
            <a:scrgbClr r="0" g="0" b="0"/>
          </a:effectRef>
          <a:fontRef idx="minor"/>
        </p:style>
      </p:sp>
      <p:sp>
        <p:nvSpPr>
          <p:cNvPr id="282" name="Line 10"/>
          <p:cNvSpPr/>
          <p:nvPr/>
        </p:nvSpPr>
        <p:spPr>
          <a:xfrm>
            <a:off x="3809880" y="2057400"/>
            <a:ext cx="2590920" cy="360"/>
          </a:xfrm>
          <a:prstGeom prst="line">
            <a:avLst/>
          </a:prstGeom>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283" name="CustomShape 11"/>
          <p:cNvSpPr/>
          <p:nvPr/>
        </p:nvSpPr>
        <p:spPr>
          <a:xfrm>
            <a:off x="3886200" y="2068560"/>
            <a:ext cx="15998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observers</a:t>
            </a:r>
            <a:endParaRPr lang="en-US" sz="1800" b="0" strike="noStrike" spc="-1">
              <a:latin typeface="Arial"/>
            </a:endParaRPr>
          </a:p>
        </p:txBody>
      </p:sp>
      <p:sp>
        <p:nvSpPr>
          <p:cNvPr id="284" name="CustomShape 12"/>
          <p:cNvSpPr/>
          <p:nvPr/>
        </p:nvSpPr>
        <p:spPr>
          <a:xfrm>
            <a:off x="3811320" y="1600200"/>
            <a:ext cx="3074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MS PGothic"/>
              </a:rPr>
              <a:t>1</a:t>
            </a:r>
            <a:endParaRPr lang="en-US" sz="1800" b="0" strike="noStrike" spc="-1">
              <a:latin typeface="Arial"/>
            </a:endParaRPr>
          </a:p>
        </p:txBody>
      </p:sp>
      <p:sp>
        <p:nvSpPr>
          <p:cNvPr id="285" name="CustomShape 13"/>
          <p:cNvSpPr/>
          <p:nvPr/>
        </p:nvSpPr>
        <p:spPr>
          <a:xfrm>
            <a:off x="6091920" y="1687680"/>
            <a:ext cx="2696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MS PGothic"/>
              </a:rPr>
              <a:t>*</a:t>
            </a:r>
            <a:endParaRPr lang="en-US" sz="1800" b="0" strike="noStrike" spc="-1">
              <a:latin typeface="Arial"/>
            </a:endParaRPr>
          </a:p>
        </p:txBody>
      </p:sp>
      <p:sp>
        <p:nvSpPr>
          <p:cNvPr id="286" name="CustomShape 14"/>
          <p:cNvSpPr/>
          <p:nvPr/>
        </p:nvSpPr>
        <p:spPr>
          <a:xfrm>
            <a:off x="7391520" y="4535640"/>
            <a:ext cx="1676160" cy="63900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BarChartView</a:t>
            </a:r>
            <a:br/>
            <a:r>
              <a:rPr lang="en-US" sz="1800" b="0" strike="noStrike" spc="-1">
                <a:solidFill>
                  <a:srgbClr val="000000"/>
                </a:solidFill>
                <a:latin typeface="Arial"/>
                <a:ea typeface="MS PGothic"/>
              </a:rPr>
              <a:t>update(Data)</a:t>
            </a:r>
            <a:endParaRPr lang="en-US" sz="1800" b="0" strike="noStrike" spc="-1">
              <a:latin typeface="Arial"/>
            </a:endParaRPr>
          </a:p>
        </p:txBody>
      </p:sp>
      <p:sp>
        <p:nvSpPr>
          <p:cNvPr id="287" name="Line 15"/>
          <p:cNvSpPr/>
          <p:nvPr/>
        </p:nvSpPr>
        <p:spPr>
          <a:xfrm>
            <a:off x="7391160" y="4876560"/>
            <a:ext cx="167652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288" name="Line 16"/>
          <p:cNvSpPr/>
          <p:nvPr/>
        </p:nvSpPr>
        <p:spPr>
          <a:xfrm>
            <a:off x="5790960" y="3886200"/>
            <a:ext cx="2362320" cy="360"/>
          </a:xfrm>
          <a:prstGeom prst="line">
            <a:avLst/>
          </a:prstGeom>
          <a:ln w="9360" cap="rnd">
            <a:solidFill>
              <a:srgbClr val="000000"/>
            </a:solidFill>
            <a:custDash>
              <a:ds d="500000" sp="400000"/>
            </a:custDash>
            <a:round/>
          </a:ln>
        </p:spPr>
        <p:style>
          <a:lnRef idx="0">
            <a:scrgbClr r="0" g="0" b="0"/>
          </a:lnRef>
          <a:fillRef idx="0">
            <a:scrgbClr r="0" g="0" b="0"/>
          </a:fillRef>
          <a:effectRef idx="0">
            <a:scrgbClr r="0" g="0" b="0"/>
          </a:effectRef>
          <a:fontRef idx="minor"/>
        </p:style>
      </p:sp>
      <p:sp>
        <p:nvSpPr>
          <p:cNvPr id="289" name="Line 17"/>
          <p:cNvSpPr/>
          <p:nvPr/>
        </p:nvSpPr>
        <p:spPr>
          <a:xfrm>
            <a:off x="5790960" y="3886200"/>
            <a:ext cx="360" cy="609480"/>
          </a:xfrm>
          <a:prstGeom prst="line">
            <a:avLst/>
          </a:prstGeom>
          <a:ln w="9360" cap="rnd">
            <a:solidFill>
              <a:srgbClr val="000000"/>
            </a:solidFill>
            <a:custDash>
              <a:ds d="500000" sp="400000"/>
            </a:custDash>
            <a:round/>
          </a:ln>
        </p:spPr>
        <p:style>
          <a:lnRef idx="0">
            <a:scrgbClr r="0" g="0" b="0"/>
          </a:lnRef>
          <a:fillRef idx="0">
            <a:scrgbClr r="0" g="0" b="0"/>
          </a:fillRef>
          <a:effectRef idx="0">
            <a:scrgbClr r="0" g="0" b="0"/>
          </a:effectRef>
          <a:fontRef idx="minor"/>
        </p:style>
      </p:sp>
      <p:sp>
        <p:nvSpPr>
          <p:cNvPr id="290" name="Line 18"/>
          <p:cNvSpPr/>
          <p:nvPr/>
        </p:nvSpPr>
        <p:spPr>
          <a:xfrm>
            <a:off x="8153280" y="3886200"/>
            <a:ext cx="360" cy="609480"/>
          </a:xfrm>
          <a:prstGeom prst="line">
            <a:avLst/>
          </a:prstGeom>
          <a:ln w="9360" cap="rnd">
            <a:solidFill>
              <a:srgbClr val="000000"/>
            </a:solidFill>
            <a:custDash>
              <a:ds d="500000" sp="400000"/>
            </a:custDash>
            <a:round/>
          </a:ln>
        </p:spPr>
        <p:style>
          <a:lnRef idx="0">
            <a:scrgbClr r="0" g="0" b="0"/>
          </a:lnRef>
          <a:fillRef idx="0">
            <a:scrgbClr r="0" g="0" b="0"/>
          </a:fillRef>
          <a:effectRef idx="0">
            <a:scrgbClr r="0" g="0" b="0"/>
          </a:effectRef>
          <a:fontRef idx="minor"/>
        </p:style>
      </p:sp>
      <p:sp>
        <p:nvSpPr>
          <p:cNvPr id="291" name="CustomShape 19"/>
          <p:cNvSpPr/>
          <p:nvPr/>
        </p:nvSpPr>
        <p:spPr>
          <a:xfrm>
            <a:off x="214200" y="5800680"/>
            <a:ext cx="8575560" cy="943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b="0" strike="noStrike" spc="-1">
                <a:solidFill>
                  <a:srgbClr val="FF0000"/>
                </a:solidFill>
                <a:latin typeface="Arial"/>
                <a:ea typeface="MS PGothic"/>
              </a:rPr>
              <a:t>Pull</a:t>
            </a:r>
            <a:r>
              <a:rPr lang="en-US" sz="2800" b="0" strike="noStrike" spc="-1">
                <a:solidFill>
                  <a:srgbClr val="000000"/>
                </a:solidFill>
                <a:latin typeface="Arial"/>
                <a:ea typeface="MS PGothic"/>
              </a:rPr>
              <a:t> model: observers have access to Data, they can </a:t>
            </a:r>
            <a:br/>
            <a:r>
              <a:rPr lang="en-US" sz="2800" b="0" strike="noStrike" spc="-1">
                <a:solidFill>
                  <a:srgbClr val="000000"/>
                </a:solidFill>
                <a:latin typeface="Arial"/>
                <a:ea typeface="MS PGothic"/>
              </a:rPr>
              <a:t>pull the info they need.</a:t>
            </a:r>
            <a:endParaRPr lang="en-US" sz="2800" b="0" strike="noStrike" spc="-1">
              <a:latin typeface="Arial"/>
            </a:endParaRPr>
          </a:p>
        </p:txBody>
      </p:sp>
      <p:sp>
        <p:nvSpPr>
          <p:cNvPr id="292" name="CustomShape 20"/>
          <p:cNvSpPr/>
          <p:nvPr/>
        </p:nvSpPr>
        <p:spPr>
          <a:xfrm rot="10800000">
            <a:off x="2553120" y="3445200"/>
            <a:ext cx="2247480" cy="1374480"/>
          </a:xfrm>
          <a:prstGeom prst="bentConnector2">
            <a:avLst/>
          </a:prstGeom>
          <a:noFill/>
          <a:ln w="25560">
            <a:solidFill>
              <a:srgbClr val="000000"/>
            </a:solidFill>
            <a:miter/>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293" name="CustomShape 21"/>
          <p:cNvSpPr/>
          <p:nvPr/>
        </p:nvSpPr>
        <p:spPr>
          <a:xfrm rot="5400000" flipH="1">
            <a:off x="4522680" y="1474920"/>
            <a:ext cx="1736280" cy="5676480"/>
          </a:xfrm>
          <a:prstGeom prst="bentConnector3">
            <a:avLst>
              <a:gd name="adj1" fmla="val -13162"/>
            </a:avLst>
          </a:prstGeom>
          <a:noFill/>
          <a:ln w="25560">
            <a:solidFill>
              <a:srgbClr val="000000"/>
            </a:solidFill>
            <a:miter/>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294" name="CustomShape 22"/>
          <p:cNvSpPr/>
          <p:nvPr/>
        </p:nvSpPr>
        <p:spPr>
          <a:xfrm>
            <a:off x="380880" y="3559320"/>
            <a:ext cx="4343040" cy="8218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199"/>
              </a:spcBef>
            </a:pPr>
            <a:r>
              <a:rPr lang="en-US" sz="2400" b="0" strike="noStrike" spc="-1">
                <a:solidFill>
                  <a:srgbClr val="000000"/>
                </a:solidFill>
                <a:latin typeface="Arial"/>
                <a:ea typeface="MS PGothic"/>
              </a:rPr>
              <a:t>for (Observer obs : observers) </a:t>
            </a:r>
            <a:br/>
            <a:r>
              <a:rPr lang="en-US" sz="2400" b="0" strike="noStrike" spc="-1">
                <a:solidFill>
                  <a:srgbClr val="000000"/>
                </a:solidFill>
                <a:latin typeface="Arial"/>
                <a:ea typeface="MS PGothic"/>
              </a:rPr>
              <a:t>   obs.update(</a:t>
            </a:r>
            <a:r>
              <a:rPr lang="en-US" sz="2400" b="1" strike="noStrike" spc="-1">
                <a:solidFill>
                  <a:srgbClr val="0000FF"/>
                </a:solidFill>
                <a:latin typeface="Arial"/>
                <a:ea typeface="MS PGothic"/>
              </a:rPr>
              <a:t>this</a:t>
            </a:r>
            <a:r>
              <a:rPr lang="en-US" sz="2400" b="0" strike="noStrike" spc="-1">
                <a:solidFill>
                  <a:srgbClr val="000000"/>
                </a:solidFill>
                <a:latin typeface="Arial"/>
                <a:ea typeface="MS PGothic"/>
              </a:rPr>
              <a:t>) </a:t>
            </a:r>
            <a:endParaRPr lang="en-US" sz="2400" b="0" strike="noStrike" spc="-1">
              <a:latin typeface="Arial"/>
            </a:endParaRPr>
          </a:p>
        </p:txBody>
      </p:sp>
      <p:sp>
        <p:nvSpPr>
          <p:cNvPr id="295" name="Line 23"/>
          <p:cNvSpPr/>
          <p:nvPr/>
        </p:nvSpPr>
        <p:spPr>
          <a:xfrm flipH="1">
            <a:off x="1066680" y="2971800"/>
            <a:ext cx="457200" cy="990360"/>
          </a:xfrm>
          <a:prstGeom prst="line">
            <a:avLst/>
          </a:prstGeom>
          <a:ln w="9360" cap="rnd">
            <a:solidFill>
              <a:srgbClr val="000000"/>
            </a:solidFill>
            <a:custDash>
              <a:ds d="500000" sp="400000"/>
            </a:custDash>
            <a:round/>
          </a:ln>
        </p:spPr>
        <p:style>
          <a:lnRef idx="0">
            <a:scrgbClr r="0" g="0" b="0"/>
          </a:lnRef>
          <a:fillRef idx="0">
            <a:scrgbClr r="0" g="0" b="0"/>
          </a:fillRef>
          <a:effectRef idx="0">
            <a:scrgbClr r="0" g="0" b="0"/>
          </a:effectRef>
          <a:fontRef idx="minor"/>
        </p:style>
      </p:sp>
      <p:sp>
        <p:nvSpPr>
          <p:cNvPr id="296" name="TextShape 2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Calibri"/>
              </a:rPr>
              <a:t>CSCI 2600 Spring 2021</a:t>
            </a:r>
            <a:endParaRPr lang="en-US" sz="900" b="0" strike="noStrike" spc="-1" dirty="0">
              <a:latin typeface="Times New Roman"/>
            </a:endParaRPr>
          </a:p>
        </p:txBody>
      </p:sp>
      <p:sp>
        <p:nvSpPr>
          <p:cNvPr id="297" name="TextShape 25"/>
          <p:cNvSpPr txBox="1"/>
          <p:nvPr/>
        </p:nvSpPr>
        <p:spPr>
          <a:xfrm>
            <a:off x="6458040" y="6356520"/>
            <a:ext cx="2057040" cy="364680"/>
          </a:xfrm>
          <a:prstGeom prst="rect">
            <a:avLst/>
          </a:prstGeom>
          <a:noFill/>
          <a:ln>
            <a:noFill/>
          </a:ln>
        </p:spPr>
        <p:txBody>
          <a:bodyPr anchor="ctr"/>
          <a:lstStyle/>
          <a:p>
            <a:pPr algn="r">
              <a:lnSpc>
                <a:spcPct val="100000"/>
              </a:lnSpc>
            </a:pPr>
            <a:fld id="{0C9D60BC-E460-4108-BA6C-40E7A66B32BF}" type="slidenum">
              <a:rPr lang="en-US" sz="900" b="0" strike="noStrike" spc="-1">
                <a:solidFill>
                  <a:srgbClr val="8B8B8B"/>
                </a:solidFill>
                <a:latin typeface="Calibri"/>
              </a:rPr>
              <a:t>13</a:t>
            </a:fld>
            <a:endParaRPr lang="en-US" sz="900" b="0" strike="noStrike" spc="-1">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2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000000"/>
                </a:solidFill>
                <a:latin typeface="Calibri Light"/>
              </a:rPr>
              <a:t>Example of Observer</a:t>
            </a:r>
            <a:endParaRPr lang="en-US" sz="3300" b="0" strike="noStrike" spc="-1">
              <a:solidFill>
                <a:srgbClr val="000000"/>
              </a:solidFill>
              <a:latin typeface="Calibri"/>
            </a:endParaRPr>
          </a:p>
        </p:txBody>
      </p:sp>
      <p:sp>
        <p:nvSpPr>
          <p:cNvPr id="299" name="TextShape 2"/>
          <p:cNvSpPr txBox="1"/>
          <p:nvPr/>
        </p:nvSpPr>
        <p:spPr>
          <a:xfrm>
            <a:off x="228600" y="1523880"/>
            <a:ext cx="8726040" cy="4532040"/>
          </a:xfrm>
          <a:prstGeom prst="rect">
            <a:avLst/>
          </a:prstGeom>
          <a:noFill/>
          <a:ln>
            <a:noFill/>
          </a:ln>
        </p:spPr>
        <p:txBody>
          <a:bodyPr>
            <a:normAutofit fontScale="85000" lnSpcReduction="20000"/>
          </a:bodyPr>
          <a:lstStyle/>
          <a:p>
            <a:pPr marL="171360" indent="-171000">
              <a:lnSpc>
                <a:spcPct val="80000"/>
              </a:lnSpc>
              <a:spcBef>
                <a:spcPts val="751"/>
              </a:spcBef>
            </a:pPr>
            <a:r>
              <a:rPr lang="en-US" sz="2200" b="1" strike="noStrike" spc="-1" dirty="0">
                <a:solidFill>
                  <a:srgbClr val="000000"/>
                </a:solidFill>
                <a:latin typeface="Courier New"/>
                <a:ea typeface="ＭＳ Ｐゴシック"/>
              </a:rPr>
              <a:t>public class </a:t>
            </a:r>
            <a:r>
              <a:rPr lang="en-US" sz="2200" b="1" strike="noStrike" spc="-1" dirty="0" err="1">
                <a:solidFill>
                  <a:srgbClr val="000000"/>
                </a:solidFill>
                <a:latin typeface="Courier New"/>
                <a:ea typeface="ＭＳ Ｐゴシック"/>
              </a:rPr>
              <a:t>SaleItem</a:t>
            </a:r>
            <a:r>
              <a:rPr lang="en-US" sz="2200" b="1" strike="noStrike" spc="-1" dirty="0">
                <a:solidFill>
                  <a:srgbClr val="000000"/>
                </a:solidFill>
                <a:latin typeface="Courier New"/>
                <a:ea typeface="ＭＳ Ｐゴシック"/>
              </a:rPr>
              <a:t> extends </a:t>
            </a:r>
            <a:r>
              <a:rPr lang="en-US" sz="2200" b="1" strike="noStrike" spc="-1" dirty="0">
                <a:solidFill>
                  <a:srgbClr val="FF0000"/>
                </a:solidFill>
                <a:latin typeface="Courier New"/>
                <a:ea typeface="ＭＳ Ｐゴシック"/>
              </a:rPr>
              <a:t>Observable</a:t>
            </a:r>
            <a:r>
              <a:rPr lang="en-US" sz="2200" b="1" strike="noStrike" spc="-1" dirty="0">
                <a:solidFill>
                  <a:srgbClr val="000000"/>
                </a:solidFill>
                <a:latin typeface="Courier New"/>
                <a:ea typeface="ＭＳ Ｐゴシック"/>
              </a:rPr>
              <a:t> {</a:t>
            </a:r>
            <a:endParaRPr lang="en-US" sz="2200" b="0" strike="noStrike" spc="-1" dirty="0">
              <a:solidFill>
                <a:srgbClr val="000000"/>
              </a:solidFill>
              <a:latin typeface="Calibri"/>
            </a:endParaRPr>
          </a:p>
          <a:p>
            <a:pPr marL="171360" indent="-171000">
              <a:lnSpc>
                <a:spcPct val="80000"/>
              </a:lnSpc>
              <a:spcBef>
                <a:spcPts val="751"/>
              </a:spcBef>
            </a:pPr>
            <a:r>
              <a:rPr lang="en-US" sz="2200" b="1" strike="noStrike" spc="-1" dirty="0">
                <a:solidFill>
                  <a:srgbClr val="000000"/>
                </a:solidFill>
                <a:latin typeface="Courier New"/>
                <a:ea typeface="ＭＳ Ｐゴシック"/>
              </a:rPr>
              <a:t>	private String name;</a:t>
            </a:r>
            <a:endParaRPr lang="en-US" sz="2200" b="0" strike="noStrike" spc="-1" dirty="0">
              <a:solidFill>
                <a:srgbClr val="000000"/>
              </a:solidFill>
              <a:latin typeface="Calibri"/>
            </a:endParaRPr>
          </a:p>
          <a:p>
            <a:pPr marL="171360" indent="-171000">
              <a:lnSpc>
                <a:spcPct val="80000"/>
              </a:lnSpc>
              <a:spcBef>
                <a:spcPts val="751"/>
              </a:spcBef>
            </a:pPr>
            <a:r>
              <a:rPr lang="en-US" sz="2200" b="1" strike="noStrike" spc="-1" dirty="0">
                <a:solidFill>
                  <a:srgbClr val="000000"/>
                </a:solidFill>
                <a:latin typeface="Courier New"/>
                <a:ea typeface="ＭＳ Ｐゴシック"/>
              </a:rPr>
              <a:t>	private float price;</a:t>
            </a:r>
            <a:endParaRPr lang="en-US" sz="2200" b="0" strike="noStrike" spc="-1" dirty="0">
              <a:solidFill>
                <a:srgbClr val="000000"/>
              </a:solidFill>
              <a:latin typeface="Calibri"/>
            </a:endParaRPr>
          </a:p>
          <a:p>
            <a:pPr marL="171360" indent="-171000">
              <a:lnSpc>
                <a:spcPct val="80000"/>
              </a:lnSpc>
              <a:spcBef>
                <a:spcPts val="751"/>
              </a:spcBef>
            </a:pPr>
            <a:r>
              <a:rPr lang="en-US" sz="2200" b="1" strike="noStrike" spc="-1" dirty="0">
                <a:solidFill>
                  <a:srgbClr val="000000"/>
                </a:solidFill>
                <a:latin typeface="Courier New"/>
                <a:ea typeface="ＭＳ Ｐゴシック"/>
              </a:rPr>
              <a:t>	public </a:t>
            </a:r>
            <a:r>
              <a:rPr lang="en-US" sz="2200" b="1" strike="noStrike" spc="-1" dirty="0" err="1">
                <a:solidFill>
                  <a:srgbClr val="000000"/>
                </a:solidFill>
                <a:latin typeface="Courier New"/>
                <a:ea typeface="ＭＳ Ｐゴシック"/>
              </a:rPr>
              <a:t>SaleItem</a:t>
            </a:r>
            <a:r>
              <a:rPr lang="en-US" sz="2200" b="1" strike="noStrike" spc="-1" dirty="0">
                <a:solidFill>
                  <a:srgbClr val="000000"/>
                </a:solidFill>
                <a:latin typeface="Courier New"/>
                <a:ea typeface="ＭＳ Ｐゴシック"/>
              </a:rPr>
              <a:t>(String name, float price) {</a:t>
            </a:r>
            <a:endParaRPr lang="en-US" sz="2200" b="0" strike="noStrike" spc="-1" dirty="0">
              <a:solidFill>
                <a:srgbClr val="000000"/>
              </a:solidFill>
              <a:latin typeface="Calibri"/>
            </a:endParaRPr>
          </a:p>
          <a:p>
            <a:pPr marL="171360" indent="-171000">
              <a:lnSpc>
                <a:spcPct val="80000"/>
              </a:lnSpc>
              <a:spcBef>
                <a:spcPts val="751"/>
              </a:spcBef>
            </a:pPr>
            <a:r>
              <a:rPr lang="en-US" sz="2200" b="1" strike="noStrike" spc="-1" dirty="0">
                <a:solidFill>
                  <a:srgbClr val="000000"/>
                </a:solidFill>
                <a:latin typeface="Courier New"/>
                <a:ea typeface="ＭＳ Ｐゴシック"/>
              </a:rPr>
              <a:t>		this.name = name;</a:t>
            </a:r>
            <a:endParaRPr lang="en-US" sz="2200" b="0" strike="noStrike" spc="-1" dirty="0">
              <a:solidFill>
                <a:srgbClr val="000000"/>
              </a:solidFill>
              <a:latin typeface="Calibri"/>
            </a:endParaRPr>
          </a:p>
          <a:p>
            <a:pPr marL="171360" indent="-171000">
              <a:lnSpc>
                <a:spcPct val="80000"/>
              </a:lnSpc>
              <a:spcBef>
                <a:spcPts val="751"/>
              </a:spcBef>
            </a:pPr>
            <a:r>
              <a:rPr lang="en-US" sz="2200" b="1" strike="noStrike" spc="-1" dirty="0">
                <a:solidFill>
                  <a:srgbClr val="000000"/>
                </a:solidFill>
                <a:latin typeface="Courier New"/>
                <a:ea typeface="ＭＳ Ｐゴシック"/>
              </a:rPr>
              <a:t>		</a:t>
            </a:r>
            <a:r>
              <a:rPr lang="en-US" sz="2200" b="1" strike="noStrike" spc="-1" dirty="0" err="1">
                <a:solidFill>
                  <a:srgbClr val="000000"/>
                </a:solidFill>
                <a:latin typeface="Courier New"/>
                <a:ea typeface="ＭＳ Ｐゴシック"/>
              </a:rPr>
              <a:t>this.price</a:t>
            </a:r>
            <a:r>
              <a:rPr lang="en-US" sz="2200" b="1" strike="noStrike" spc="-1" dirty="0">
                <a:solidFill>
                  <a:srgbClr val="000000"/>
                </a:solidFill>
                <a:latin typeface="Courier New"/>
                <a:ea typeface="ＭＳ Ｐゴシック"/>
              </a:rPr>
              <a:t> = price;</a:t>
            </a:r>
            <a:endParaRPr lang="en-US" sz="2200" b="0" strike="noStrike" spc="-1" dirty="0">
              <a:solidFill>
                <a:srgbClr val="000000"/>
              </a:solidFill>
              <a:latin typeface="Calibri"/>
            </a:endParaRPr>
          </a:p>
          <a:p>
            <a:pPr marL="171360" indent="-171000">
              <a:lnSpc>
                <a:spcPct val="80000"/>
              </a:lnSpc>
              <a:spcBef>
                <a:spcPts val="751"/>
              </a:spcBef>
            </a:pPr>
            <a:r>
              <a:rPr lang="en-US" sz="2200" b="1" strike="noStrike" spc="-1" dirty="0">
                <a:solidFill>
                  <a:srgbClr val="000000"/>
                </a:solidFill>
                <a:latin typeface="Courier New"/>
                <a:ea typeface="ＭＳ Ｐゴシック"/>
              </a:rPr>
              <a:t>  }</a:t>
            </a:r>
            <a:endParaRPr lang="en-US" sz="2200" b="0" strike="noStrike" spc="-1" dirty="0">
              <a:solidFill>
                <a:srgbClr val="000000"/>
              </a:solidFill>
              <a:latin typeface="Calibri"/>
            </a:endParaRPr>
          </a:p>
          <a:p>
            <a:pPr marL="171360" indent="-171000">
              <a:lnSpc>
                <a:spcPct val="80000"/>
              </a:lnSpc>
              <a:spcBef>
                <a:spcPts val="751"/>
              </a:spcBef>
            </a:pPr>
            <a:r>
              <a:rPr lang="en-US" sz="2200" b="1" strike="noStrike" spc="-1" dirty="0">
                <a:solidFill>
                  <a:srgbClr val="000000"/>
                </a:solidFill>
                <a:latin typeface="Calibri"/>
                <a:ea typeface="ＭＳ Ｐゴシック"/>
              </a:rPr>
              <a:t>     </a:t>
            </a:r>
            <a:r>
              <a:rPr lang="en-US" sz="2200" b="1" strike="noStrike" spc="-1" dirty="0">
                <a:solidFill>
                  <a:srgbClr val="000000"/>
                </a:solidFill>
                <a:latin typeface="Courier New"/>
                <a:ea typeface="ＭＳ Ｐゴシック"/>
              </a:rPr>
              <a:t>public void </a:t>
            </a:r>
            <a:r>
              <a:rPr lang="en-US" sz="2200" b="1" strike="noStrike" spc="-1" dirty="0" err="1">
                <a:solidFill>
                  <a:srgbClr val="000000"/>
                </a:solidFill>
                <a:latin typeface="Courier New"/>
                <a:ea typeface="ＭＳ Ｐゴシック"/>
              </a:rPr>
              <a:t>setName</a:t>
            </a:r>
            <a:r>
              <a:rPr lang="en-US" sz="2200" b="1" strike="noStrike" spc="-1" dirty="0">
                <a:solidFill>
                  <a:srgbClr val="000000"/>
                </a:solidFill>
                <a:latin typeface="Courier New"/>
                <a:ea typeface="ＭＳ Ｐゴシック"/>
              </a:rPr>
              <a:t>(String name) {</a:t>
            </a:r>
            <a:endParaRPr lang="en-US" sz="2200" b="0" strike="noStrike" spc="-1" dirty="0">
              <a:solidFill>
                <a:srgbClr val="000000"/>
              </a:solidFill>
              <a:latin typeface="Calibri"/>
            </a:endParaRPr>
          </a:p>
          <a:p>
            <a:pPr marL="171360" indent="-171000">
              <a:lnSpc>
                <a:spcPct val="80000"/>
              </a:lnSpc>
              <a:spcBef>
                <a:spcPts val="751"/>
              </a:spcBef>
            </a:pPr>
            <a:r>
              <a:rPr lang="en-US" sz="2200" b="1" strike="noStrike" spc="-1" dirty="0">
                <a:solidFill>
                  <a:srgbClr val="000000"/>
                </a:solidFill>
                <a:latin typeface="Courier New"/>
                <a:ea typeface="ＭＳ Ｐゴシック"/>
              </a:rPr>
              <a:t>		this.name = name;</a:t>
            </a:r>
            <a:endParaRPr lang="en-US" sz="2200" b="0" strike="noStrike" spc="-1" dirty="0">
              <a:solidFill>
                <a:srgbClr val="000000"/>
              </a:solidFill>
              <a:latin typeface="Calibri"/>
            </a:endParaRPr>
          </a:p>
          <a:p>
            <a:pPr marL="171360" indent="-171000">
              <a:lnSpc>
                <a:spcPct val="80000"/>
              </a:lnSpc>
              <a:spcBef>
                <a:spcPts val="751"/>
              </a:spcBef>
            </a:pPr>
            <a:r>
              <a:rPr lang="en-US" sz="2200" b="1" strike="noStrike" spc="-1" dirty="0">
                <a:solidFill>
                  <a:srgbClr val="000000"/>
                </a:solidFill>
                <a:latin typeface="Courier New"/>
                <a:ea typeface="ＭＳ Ｐゴシック"/>
              </a:rPr>
              <a:t>		</a:t>
            </a:r>
            <a:r>
              <a:rPr lang="en-US" sz="2200" b="1" strike="noStrike" spc="-1" dirty="0" err="1">
                <a:solidFill>
                  <a:srgbClr val="FF0000"/>
                </a:solidFill>
                <a:latin typeface="Courier New"/>
                <a:ea typeface="ＭＳ Ｐゴシック"/>
              </a:rPr>
              <a:t>setChanged</a:t>
            </a:r>
            <a:r>
              <a:rPr lang="en-US" sz="2200" b="1" strike="noStrike" spc="-1" dirty="0">
                <a:solidFill>
                  <a:srgbClr val="FF0000"/>
                </a:solidFill>
                <a:latin typeface="Courier New"/>
                <a:ea typeface="ＭＳ Ｐゴシック"/>
              </a:rPr>
              <a:t>();</a:t>
            </a:r>
            <a:endParaRPr lang="en-US" sz="2200" b="0" strike="noStrike" spc="-1" dirty="0">
              <a:solidFill>
                <a:srgbClr val="000000"/>
              </a:solidFill>
              <a:latin typeface="Calibri"/>
            </a:endParaRPr>
          </a:p>
          <a:p>
            <a:pPr marL="171360" indent="-171000">
              <a:lnSpc>
                <a:spcPct val="80000"/>
              </a:lnSpc>
              <a:spcBef>
                <a:spcPts val="751"/>
              </a:spcBef>
            </a:pPr>
            <a:r>
              <a:rPr lang="en-US" sz="2200" b="1" strike="noStrike" spc="-1" dirty="0">
                <a:solidFill>
                  <a:srgbClr val="000000"/>
                </a:solidFill>
                <a:latin typeface="Courier New"/>
                <a:ea typeface="ＭＳ Ｐゴシック"/>
              </a:rPr>
              <a:t>		</a:t>
            </a:r>
            <a:r>
              <a:rPr lang="en-US" sz="2200" b="1" strike="noStrike" spc="-1" dirty="0" err="1">
                <a:solidFill>
                  <a:srgbClr val="FF0000"/>
                </a:solidFill>
                <a:latin typeface="Courier New"/>
                <a:ea typeface="ＭＳ Ｐゴシック"/>
              </a:rPr>
              <a:t>notifyObservers</a:t>
            </a:r>
            <a:r>
              <a:rPr lang="en-US" sz="2200" b="1" strike="noStrike" spc="-1" dirty="0">
                <a:solidFill>
                  <a:srgbClr val="FF0000"/>
                </a:solidFill>
                <a:latin typeface="Courier New"/>
                <a:ea typeface="ＭＳ Ｐゴシック"/>
              </a:rPr>
              <a:t>(name);</a:t>
            </a:r>
            <a:endParaRPr lang="en-US" sz="2200" b="0" strike="noStrike" spc="-1" dirty="0">
              <a:solidFill>
                <a:srgbClr val="000000"/>
              </a:solidFill>
              <a:latin typeface="Calibri"/>
            </a:endParaRPr>
          </a:p>
          <a:p>
            <a:pPr marL="171360" indent="-171000">
              <a:lnSpc>
                <a:spcPct val="80000"/>
              </a:lnSpc>
              <a:spcBef>
                <a:spcPts val="751"/>
              </a:spcBef>
            </a:pPr>
            <a:r>
              <a:rPr lang="en-US" sz="2200" b="1" strike="noStrike" spc="-1" dirty="0">
                <a:solidFill>
                  <a:srgbClr val="000000"/>
                </a:solidFill>
                <a:latin typeface="Courier New"/>
                <a:ea typeface="ＭＳ Ｐゴシック"/>
              </a:rPr>
              <a:t>	}</a:t>
            </a:r>
            <a:endParaRPr lang="en-US" sz="2200" b="0" strike="noStrike" spc="-1" dirty="0">
              <a:solidFill>
                <a:srgbClr val="000000"/>
              </a:solidFill>
              <a:latin typeface="Calibri"/>
            </a:endParaRPr>
          </a:p>
          <a:p>
            <a:pPr marL="171360" indent="-171000">
              <a:lnSpc>
                <a:spcPct val="80000"/>
              </a:lnSpc>
              <a:spcBef>
                <a:spcPts val="751"/>
              </a:spcBef>
            </a:pPr>
            <a:r>
              <a:rPr lang="en-US" sz="2200" b="1" strike="noStrike" spc="-1" dirty="0">
                <a:solidFill>
                  <a:srgbClr val="000000"/>
                </a:solidFill>
                <a:latin typeface="Calibri"/>
                <a:ea typeface="ＭＳ Ｐゴシック"/>
              </a:rPr>
              <a:t>	</a:t>
            </a:r>
            <a:r>
              <a:rPr lang="en-US" sz="2200" b="1" strike="noStrike" spc="-1" dirty="0">
                <a:solidFill>
                  <a:srgbClr val="000000"/>
                </a:solidFill>
                <a:latin typeface="Courier New"/>
                <a:ea typeface="ＭＳ Ｐゴシック"/>
              </a:rPr>
              <a:t>public void </a:t>
            </a:r>
            <a:r>
              <a:rPr lang="en-US" sz="2200" b="1" strike="noStrike" spc="-1" dirty="0" err="1">
                <a:solidFill>
                  <a:srgbClr val="000000"/>
                </a:solidFill>
                <a:latin typeface="Courier New"/>
                <a:ea typeface="ＭＳ Ｐゴシック"/>
              </a:rPr>
              <a:t>setPrice</a:t>
            </a:r>
            <a:r>
              <a:rPr lang="en-US" sz="2200" b="1" strike="noStrike" spc="-1" dirty="0">
                <a:solidFill>
                  <a:srgbClr val="000000"/>
                </a:solidFill>
                <a:latin typeface="Courier New"/>
                <a:ea typeface="ＭＳ Ｐゴシック"/>
              </a:rPr>
              <a:t>(float price) {</a:t>
            </a:r>
            <a:endParaRPr lang="en-US" sz="2200" b="0" strike="noStrike" spc="-1" dirty="0">
              <a:solidFill>
                <a:srgbClr val="000000"/>
              </a:solidFill>
              <a:latin typeface="Calibri"/>
            </a:endParaRPr>
          </a:p>
          <a:p>
            <a:pPr marL="171360" indent="-171000">
              <a:lnSpc>
                <a:spcPct val="80000"/>
              </a:lnSpc>
              <a:spcBef>
                <a:spcPts val="751"/>
              </a:spcBef>
            </a:pPr>
            <a:r>
              <a:rPr lang="en-US" sz="2200" b="1" strike="noStrike" spc="-1" dirty="0">
                <a:solidFill>
                  <a:srgbClr val="000000"/>
                </a:solidFill>
                <a:latin typeface="Courier New"/>
                <a:ea typeface="ＭＳ Ｐゴシック"/>
              </a:rPr>
              <a:t>		// analogous to </a:t>
            </a:r>
            <a:r>
              <a:rPr lang="en-US" sz="2200" b="1" strike="noStrike" spc="-1" dirty="0" err="1">
                <a:solidFill>
                  <a:srgbClr val="000000"/>
                </a:solidFill>
                <a:latin typeface="Courier New"/>
                <a:ea typeface="ＭＳ Ｐゴシック"/>
              </a:rPr>
              <a:t>setName</a:t>
            </a:r>
            <a:endParaRPr lang="en-US" sz="2200" b="0" strike="noStrike" spc="-1" dirty="0">
              <a:solidFill>
                <a:srgbClr val="000000"/>
              </a:solidFill>
              <a:latin typeface="Calibri"/>
            </a:endParaRPr>
          </a:p>
          <a:p>
            <a:pPr marL="171360" indent="-171000">
              <a:lnSpc>
                <a:spcPct val="80000"/>
              </a:lnSpc>
              <a:spcBef>
                <a:spcPts val="751"/>
              </a:spcBef>
            </a:pPr>
            <a:r>
              <a:rPr lang="en-US" sz="2200" b="1" strike="noStrike" spc="-1" dirty="0">
                <a:solidFill>
                  <a:srgbClr val="000000"/>
                </a:solidFill>
                <a:latin typeface="Courier New"/>
                <a:ea typeface="ＭＳ Ｐゴシック"/>
              </a:rPr>
              <a:t>	}</a:t>
            </a:r>
            <a:endParaRPr lang="en-US" sz="2200" b="0" strike="noStrike" spc="-1" dirty="0">
              <a:solidFill>
                <a:srgbClr val="000000"/>
              </a:solidFill>
              <a:latin typeface="Calibri"/>
            </a:endParaRPr>
          </a:p>
          <a:p>
            <a:pPr marL="171360" indent="-171000">
              <a:lnSpc>
                <a:spcPct val="80000"/>
              </a:lnSpc>
              <a:spcBef>
                <a:spcPts val="751"/>
              </a:spcBef>
            </a:pPr>
            <a:r>
              <a:rPr lang="en-US" sz="2200" b="1" strike="noStrike" spc="-1" dirty="0">
                <a:solidFill>
                  <a:srgbClr val="000000"/>
                </a:solidFill>
                <a:latin typeface="Courier New"/>
                <a:ea typeface="ＭＳ Ｐゴシック"/>
              </a:rPr>
              <a:t>}</a:t>
            </a:r>
            <a:endParaRPr lang="en-US" sz="2200" b="0" strike="noStrike" spc="-1" dirty="0">
              <a:solidFill>
                <a:srgbClr val="000000"/>
              </a:solidFill>
              <a:latin typeface="Calibri"/>
            </a:endParaRPr>
          </a:p>
          <a:p>
            <a:pPr marL="171360" indent="-171000">
              <a:lnSpc>
                <a:spcPct val="100000"/>
              </a:lnSpc>
              <a:spcBef>
                <a:spcPts val="751"/>
              </a:spcBef>
            </a:pPr>
            <a:endParaRPr lang="en-US" sz="2200" b="0" strike="noStrike" spc="-1" dirty="0">
              <a:solidFill>
                <a:srgbClr val="000000"/>
              </a:solidFill>
              <a:latin typeface="Calibri"/>
            </a:endParaRPr>
          </a:p>
          <a:p>
            <a:pPr marL="171360" indent="-171000">
              <a:lnSpc>
                <a:spcPct val="100000"/>
              </a:lnSpc>
              <a:spcBef>
                <a:spcPts val="751"/>
              </a:spcBef>
            </a:pPr>
            <a:endParaRPr lang="en-US" sz="2200" b="0" strike="noStrike" spc="-1" dirty="0">
              <a:solidFill>
                <a:srgbClr val="000000"/>
              </a:solidFill>
              <a:latin typeface="Calibri"/>
            </a:endParaRPr>
          </a:p>
          <a:p>
            <a:pPr>
              <a:lnSpc>
                <a:spcPct val="100000"/>
              </a:lnSpc>
              <a:spcBef>
                <a:spcPts val="751"/>
              </a:spcBef>
            </a:pPr>
            <a:endParaRPr lang="en-US" sz="2200" b="0" strike="noStrike" spc="-1" dirty="0">
              <a:solidFill>
                <a:srgbClr val="000000"/>
              </a:solidFill>
              <a:latin typeface="Calibri"/>
            </a:endParaRPr>
          </a:p>
        </p:txBody>
      </p:sp>
      <p:sp>
        <p:nvSpPr>
          <p:cNvPr id="300" name="TextShape 3"/>
          <p:cNvSpPr txBox="1"/>
          <p:nvPr/>
        </p:nvSpPr>
        <p:spPr>
          <a:xfrm>
            <a:off x="6458040" y="6356520"/>
            <a:ext cx="2057040" cy="364680"/>
          </a:xfrm>
          <a:prstGeom prst="rect">
            <a:avLst/>
          </a:prstGeom>
          <a:noFill/>
          <a:ln>
            <a:noFill/>
          </a:ln>
        </p:spPr>
        <p:txBody>
          <a:bodyPr anchor="ctr"/>
          <a:lstStyle/>
          <a:p>
            <a:pPr algn="r">
              <a:lnSpc>
                <a:spcPct val="100000"/>
              </a:lnSpc>
            </a:pPr>
            <a:fld id="{CD193C4F-1B7D-4A28-B2C8-6A6D6D63885C}" type="slidenum">
              <a:rPr lang="en-US" sz="1400" b="0" strike="noStrike" spc="-1">
                <a:solidFill>
                  <a:srgbClr val="8B8B8B"/>
                </a:solidFill>
                <a:latin typeface="Tahoma"/>
                <a:ea typeface="MS PGothic"/>
              </a:rPr>
              <a:t>14</a:t>
            </a:fld>
            <a:endParaRPr lang="en-US" sz="1400" b="0" strike="noStrike" spc="-1">
              <a:latin typeface="Times New Roman"/>
            </a:endParaRPr>
          </a:p>
        </p:txBody>
      </p:sp>
      <p:sp>
        <p:nvSpPr>
          <p:cNvPr id="301" name="CustomShape 4"/>
          <p:cNvSpPr/>
          <p:nvPr/>
        </p:nvSpPr>
        <p:spPr>
          <a:xfrm>
            <a:off x="6359400" y="533520"/>
            <a:ext cx="1488600" cy="609120"/>
          </a:xfrm>
          <a:prstGeom prst="wedgeRoundRectCallout">
            <a:avLst>
              <a:gd name="adj1" fmla="val -67944"/>
              <a:gd name="adj2" fmla="val 124926"/>
              <a:gd name="adj3" fmla="val 16667"/>
            </a:avLst>
          </a:prstGeom>
          <a:noFill/>
          <a:ln w="9360">
            <a:solidFill>
              <a:srgbClr val="000000"/>
            </a:solidFill>
            <a:miter/>
          </a:ln>
          <a:effectLst>
            <a:outerShdw dist="23040" dir="5400000">
              <a:srgbClr val="808080">
                <a:alpha val="35000"/>
              </a:srgbClr>
            </a:outerShdw>
          </a:effectLst>
        </p:spPr>
        <p:style>
          <a:lnRef idx="0">
            <a:scrgbClr r="0" g="0" b="0"/>
          </a:lnRef>
          <a:fillRef idx="0">
            <a:scrgbClr r="0" g="0" b="0"/>
          </a:fillRef>
          <a:effectRef idx="0">
            <a:scrgbClr r="0" g="0" b="0"/>
          </a:effectRef>
          <a:fontRef idx="minor"/>
        </p:style>
      </p:sp>
      <p:sp>
        <p:nvSpPr>
          <p:cNvPr id="302" name="CustomShape 5"/>
          <p:cNvSpPr/>
          <p:nvPr/>
        </p:nvSpPr>
        <p:spPr>
          <a:xfrm>
            <a:off x="6435000" y="696960"/>
            <a:ext cx="12099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MS PGothic"/>
              </a:rPr>
              <a:t>From JDK</a:t>
            </a:r>
            <a:endParaRPr lang="en-US" sz="1800" b="0" strike="noStrike" spc="-1">
              <a:latin typeface="Arial"/>
            </a:endParaRPr>
          </a:p>
        </p:txBody>
      </p:sp>
      <p:sp>
        <p:nvSpPr>
          <p:cNvPr id="303" name="CustomShape 6"/>
          <p:cNvSpPr/>
          <p:nvPr/>
        </p:nvSpPr>
        <p:spPr>
          <a:xfrm>
            <a:off x="6227640" y="3643200"/>
            <a:ext cx="2590560" cy="609120"/>
          </a:xfrm>
          <a:prstGeom prst="wedgeRoundRectCallout">
            <a:avLst>
              <a:gd name="adj1" fmla="val -172292"/>
              <a:gd name="adj2" fmla="val 27914"/>
              <a:gd name="adj3" fmla="val 16667"/>
            </a:avLst>
          </a:prstGeom>
          <a:noFill/>
          <a:ln w="9360">
            <a:solidFill>
              <a:srgbClr val="000000"/>
            </a:solidFill>
            <a:miter/>
          </a:ln>
          <a:effectLst>
            <a:outerShdw dist="23040" dir="5400000">
              <a:srgbClr val="808080">
                <a:alpha val="35000"/>
              </a:srgbClr>
            </a:outerShdw>
          </a:effectLst>
        </p:spPr>
        <p:style>
          <a:lnRef idx="0">
            <a:scrgbClr r="0" g="0" b="0"/>
          </a:lnRef>
          <a:fillRef idx="0">
            <a:scrgbClr r="0" g="0" b="0"/>
          </a:fillRef>
          <a:effectRef idx="0">
            <a:scrgbClr r="0" g="0" b="0"/>
          </a:effectRef>
          <a:fontRef idx="minor"/>
        </p:style>
      </p:sp>
      <p:sp>
        <p:nvSpPr>
          <p:cNvPr id="304" name="CustomShape 7"/>
          <p:cNvSpPr/>
          <p:nvPr/>
        </p:nvSpPr>
        <p:spPr>
          <a:xfrm>
            <a:off x="6210360" y="3657600"/>
            <a:ext cx="25142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latin typeface="Arial"/>
                <a:ea typeface="MS PGothic"/>
              </a:rPr>
              <a:t>From JDK. Marks that object has changed.</a:t>
            </a:r>
            <a:endParaRPr lang="en-US" sz="1800" b="0" strike="noStrike" spc="-1">
              <a:latin typeface="Arial"/>
            </a:endParaRPr>
          </a:p>
        </p:txBody>
      </p:sp>
      <p:sp>
        <p:nvSpPr>
          <p:cNvPr id="305" name="CustomShape 8"/>
          <p:cNvSpPr/>
          <p:nvPr/>
        </p:nvSpPr>
        <p:spPr>
          <a:xfrm>
            <a:off x="5791320" y="4799880"/>
            <a:ext cx="3352320" cy="837720"/>
          </a:xfrm>
          <a:prstGeom prst="wedgeRoundRectCallout">
            <a:avLst>
              <a:gd name="adj1" fmla="val -96059"/>
              <a:gd name="adj2" fmla="val -78930"/>
              <a:gd name="adj3" fmla="val 16667"/>
            </a:avLst>
          </a:prstGeom>
          <a:noFill/>
          <a:ln w="9360">
            <a:solidFill>
              <a:srgbClr val="000000"/>
            </a:solidFill>
            <a:miter/>
          </a:ln>
          <a:effectLst>
            <a:outerShdw dist="23040" dir="5400000">
              <a:srgbClr val="808080">
                <a:alpha val="35000"/>
              </a:srgbClr>
            </a:outerShdw>
          </a:effectLst>
        </p:spPr>
        <p:style>
          <a:lnRef idx="0">
            <a:scrgbClr r="0" g="0" b="0"/>
          </a:lnRef>
          <a:fillRef idx="0">
            <a:scrgbClr r="0" g="0" b="0"/>
          </a:fillRef>
          <a:effectRef idx="0">
            <a:scrgbClr r="0" g="0" b="0"/>
          </a:effectRef>
          <a:fontRef idx="minor"/>
        </p:style>
      </p:sp>
      <p:sp>
        <p:nvSpPr>
          <p:cNvPr id="306" name="CustomShape 9"/>
          <p:cNvSpPr/>
          <p:nvPr/>
        </p:nvSpPr>
        <p:spPr>
          <a:xfrm>
            <a:off x="5867280" y="4724280"/>
            <a:ext cx="335232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dirty="0">
                <a:solidFill>
                  <a:srgbClr val="000000"/>
                </a:solidFill>
                <a:latin typeface="Arial"/>
                <a:ea typeface="MS PGothic"/>
              </a:rPr>
              <a:t>From JDK. If object has changed, calls </a:t>
            </a:r>
            <a:br>
              <a:rPr dirty="0"/>
            </a:br>
            <a:r>
              <a:rPr lang="en-US" sz="1800" b="1" strike="noStrike" spc="-1" dirty="0" err="1">
                <a:solidFill>
                  <a:srgbClr val="000000"/>
                </a:solidFill>
                <a:latin typeface="Courier New"/>
                <a:ea typeface="MS PGothic"/>
              </a:rPr>
              <a:t>obs.</a:t>
            </a:r>
            <a:r>
              <a:rPr lang="en-US" sz="1800" b="1" strike="noStrike" spc="-1" dirty="0" err="1">
                <a:solidFill>
                  <a:srgbClr val="FF0000"/>
                </a:solidFill>
                <a:latin typeface="Courier New"/>
                <a:ea typeface="MS PGothic"/>
              </a:rPr>
              <a:t>update</a:t>
            </a:r>
            <a:r>
              <a:rPr lang="en-US" sz="1800" b="1" strike="noStrike" spc="-1" dirty="0">
                <a:solidFill>
                  <a:srgbClr val="000000"/>
                </a:solidFill>
                <a:latin typeface="Courier New"/>
                <a:ea typeface="MS PGothic"/>
              </a:rPr>
              <a:t>(this, name)</a:t>
            </a:r>
            <a:endParaRPr lang="en-US" sz="1800" b="0" strike="noStrike" spc="-1" dirty="0">
              <a:latin typeface="Arial"/>
            </a:endParaRPr>
          </a:p>
        </p:txBody>
      </p:sp>
      <p:sp>
        <p:nvSpPr>
          <p:cNvPr id="307" name="CustomShape 10"/>
          <p:cNvSpPr/>
          <p:nvPr/>
        </p:nvSpPr>
        <p:spPr>
          <a:xfrm>
            <a:off x="3816360" y="260280"/>
            <a:ext cx="1974960"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1" strike="noStrike" spc="-1">
                <a:solidFill>
                  <a:srgbClr val="0000FF"/>
                </a:solidFill>
                <a:latin typeface="Arial"/>
                <a:ea typeface="MS PGothic"/>
              </a:rPr>
              <a:t>THE MODEL</a:t>
            </a:r>
            <a:endParaRPr lang="en-US" sz="2400" b="0" strike="noStrike" spc="-1">
              <a:latin typeface="Arial"/>
            </a:endParaRPr>
          </a:p>
        </p:txBody>
      </p:sp>
      <p:sp>
        <p:nvSpPr>
          <p:cNvPr id="308" name="TextShape 11"/>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Calibri"/>
              </a:rPr>
              <a:t>CSCI 2600 Spring 2021</a:t>
            </a:r>
            <a:endParaRPr lang="en-US" sz="900" b="0" strike="noStrike" spc="-1" dirty="0">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000000"/>
                </a:solidFill>
                <a:latin typeface="Calibri Light"/>
              </a:rPr>
              <a:t>An Observer of Name Changes (Push)</a:t>
            </a:r>
            <a:endParaRPr lang="en-US" sz="3300" b="0" strike="noStrike" spc="-1">
              <a:solidFill>
                <a:srgbClr val="000000"/>
              </a:solidFill>
              <a:latin typeface="Calibri"/>
            </a:endParaRPr>
          </a:p>
        </p:txBody>
      </p:sp>
      <p:sp>
        <p:nvSpPr>
          <p:cNvPr id="310" name="TextShape 2"/>
          <p:cNvSpPr txBox="1"/>
          <p:nvPr/>
        </p:nvSpPr>
        <p:spPr>
          <a:xfrm>
            <a:off x="228600" y="1600200"/>
            <a:ext cx="8915040" cy="4532040"/>
          </a:xfrm>
          <a:prstGeom prst="rect">
            <a:avLst/>
          </a:prstGeom>
          <a:noFill/>
          <a:ln>
            <a:noFill/>
          </a:ln>
        </p:spPr>
        <p:txBody>
          <a:bodyPr>
            <a:normAutofit fontScale="92500" lnSpcReduction="20000"/>
          </a:bodyPr>
          <a:lstStyle/>
          <a:p>
            <a:pPr marL="171360" indent="-171000">
              <a:lnSpc>
                <a:spcPct val="80000"/>
              </a:lnSpc>
              <a:spcBef>
                <a:spcPts val="751"/>
              </a:spcBef>
            </a:pPr>
            <a:r>
              <a:rPr lang="en-US" sz="2200" b="1" strike="noStrike" spc="-1" dirty="0">
                <a:solidFill>
                  <a:srgbClr val="000000"/>
                </a:solidFill>
                <a:latin typeface="Courier New"/>
                <a:ea typeface="ＭＳ Ｐゴシック"/>
              </a:rPr>
              <a:t>public class </a:t>
            </a:r>
            <a:r>
              <a:rPr lang="en-US" sz="2200" b="1" strike="noStrike" spc="-1" dirty="0" err="1">
                <a:solidFill>
                  <a:srgbClr val="000000"/>
                </a:solidFill>
                <a:latin typeface="Courier New"/>
                <a:ea typeface="ＭＳ Ｐゴシック"/>
              </a:rPr>
              <a:t>NameObserver</a:t>
            </a:r>
            <a:r>
              <a:rPr lang="en-US" sz="2200" b="1" strike="noStrike" spc="-1" dirty="0">
                <a:solidFill>
                  <a:srgbClr val="000000"/>
                </a:solidFill>
                <a:latin typeface="Courier New"/>
                <a:ea typeface="ＭＳ Ｐゴシック"/>
              </a:rPr>
              <a:t> implements </a:t>
            </a:r>
            <a:r>
              <a:rPr lang="en-US" sz="2200" b="1" strike="noStrike" spc="-1" dirty="0">
                <a:solidFill>
                  <a:srgbClr val="FF0000"/>
                </a:solidFill>
                <a:latin typeface="Courier New"/>
                <a:ea typeface="ＭＳ Ｐゴシック"/>
              </a:rPr>
              <a:t>Observer</a:t>
            </a:r>
            <a:r>
              <a:rPr lang="en-US" sz="2200" b="1" strike="noStrike" spc="-1" dirty="0">
                <a:solidFill>
                  <a:srgbClr val="000000"/>
                </a:solidFill>
                <a:latin typeface="Courier New"/>
                <a:ea typeface="ＭＳ Ｐゴシック"/>
              </a:rPr>
              <a:t> {</a:t>
            </a:r>
            <a:endParaRPr lang="en-US" sz="2200" b="0" strike="noStrike" spc="-1" dirty="0">
              <a:solidFill>
                <a:srgbClr val="000000"/>
              </a:solidFill>
              <a:latin typeface="Calibri"/>
            </a:endParaRPr>
          </a:p>
          <a:p>
            <a:pPr marL="171360" indent="-171000">
              <a:lnSpc>
                <a:spcPct val="80000"/>
              </a:lnSpc>
              <a:spcBef>
                <a:spcPts val="751"/>
              </a:spcBef>
            </a:pPr>
            <a:r>
              <a:rPr lang="en-US" sz="2200" b="1" strike="noStrike" spc="-1" dirty="0">
                <a:solidFill>
                  <a:srgbClr val="000000"/>
                </a:solidFill>
                <a:latin typeface="Courier New"/>
                <a:ea typeface="ＭＳ Ｐゴシック"/>
              </a:rPr>
              <a:t>	private String name;</a:t>
            </a:r>
            <a:endParaRPr lang="en-US" sz="2200" b="0" strike="noStrike" spc="-1" dirty="0">
              <a:solidFill>
                <a:srgbClr val="000000"/>
              </a:solidFill>
              <a:latin typeface="Calibri"/>
            </a:endParaRPr>
          </a:p>
          <a:p>
            <a:pPr marL="171360" indent="-171000">
              <a:lnSpc>
                <a:spcPct val="80000"/>
              </a:lnSpc>
              <a:spcBef>
                <a:spcPts val="751"/>
              </a:spcBef>
            </a:pPr>
            <a:r>
              <a:rPr lang="en-US" sz="2200" b="1" strike="noStrike" spc="-1" dirty="0">
                <a:solidFill>
                  <a:srgbClr val="000000"/>
                </a:solidFill>
                <a:latin typeface="Courier New"/>
                <a:ea typeface="ＭＳ Ｐゴシック"/>
              </a:rPr>
              <a:t>	</a:t>
            </a:r>
            <a:endParaRPr lang="en-US" sz="2200" b="0" strike="noStrike" spc="-1" dirty="0">
              <a:solidFill>
                <a:srgbClr val="000000"/>
              </a:solidFill>
              <a:latin typeface="Calibri"/>
            </a:endParaRPr>
          </a:p>
          <a:p>
            <a:pPr marL="171360" indent="-171000">
              <a:lnSpc>
                <a:spcPct val="80000"/>
              </a:lnSpc>
              <a:spcBef>
                <a:spcPts val="751"/>
              </a:spcBef>
            </a:pPr>
            <a:r>
              <a:rPr lang="en-US" sz="2200" b="1" strike="noStrike" spc="-1" dirty="0">
                <a:solidFill>
                  <a:srgbClr val="000000"/>
                </a:solidFill>
                <a:latin typeface="Courier New"/>
                <a:ea typeface="ＭＳ Ｐゴシック"/>
              </a:rPr>
              <a:t>  public void </a:t>
            </a:r>
            <a:r>
              <a:rPr lang="en-US" sz="2200" b="1" strike="noStrike" spc="-1" dirty="0">
                <a:solidFill>
                  <a:srgbClr val="FF0000"/>
                </a:solidFill>
                <a:latin typeface="Courier New"/>
                <a:ea typeface="ＭＳ Ｐゴシック"/>
              </a:rPr>
              <a:t>update</a:t>
            </a:r>
            <a:r>
              <a:rPr lang="en-US" sz="2200" b="1" strike="noStrike" spc="-1" dirty="0">
                <a:solidFill>
                  <a:srgbClr val="000000"/>
                </a:solidFill>
                <a:latin typeface="Courier New"/>
                <a:ea typeface="ＭＳ Ｐゴシック"/>
              </a:rPr>
              <a:t>(Observable </a:t>
            </a:r>
            <a:r>
              <a:rPr lang="en-US" sz="2200" b="1" strike="noStrike" spc="-1" dirty="0">
                <a:solidFill>
                  <a:srgbClr val="FF0000"/>
                </a:solidFill>
                <a:latin typeface="Courier New"/>
                <a:ea typeface="ＭＳ Ｐゴシック"/>
              </a:rPr>
              <a:t>obj</a:t>
            </a:r>
            <a:r>
              <a:rPr lang="en-US" sz="2200" b="1" strike="noStrike" spc="-1" dirty="0">
                <a:solidFill>
                  <a:srgbClr val="000000"/>
                </a:solidFill>
                <a:latin typeface="Courier New"/>
                <a:ea typeface="ＭＳ Ｐゴシック"/>
              </a:rPr>
              <a:t>, Object </a:t>
            </a:r>
            <a:r>
              <a:rPr lang="en-US" sz="2200" b="1" strike="noStrike" spc="-1" dirty="0" err="1">
                <a:solidFill>
                  <a:srgbClr val="FF0000"/>
                </a:solidFill>
                <a:latin typeface="Courier New"/>
                <a:ea typeface="ＭＳ Ｐゴシック"/>
              </a:rPr>
              <a:t>arg</a:t>
            </a:r>
            <a:r>
              <a:rPr lang="en-US" sz="2200" b="1" strike="noStrike" spc="-1" dirty="0">
                <a:solidFill>
                  <a:srgbClr val="000000"/>
                </a:solidFill>
                <a:latin typeface="Courier New"/>
                <a:ea typeface="ＭＳ Ｐゴシック"/>
              </a:rPr>
              <a:t>) {</a:t>
            </a:r>
          </a:p>
          <a:p>
            <a:pPr marL="171360" indent="-171000">
              <a:lnSpc>
                <a:spcPct val="80000"/>
              </a:lnSpc>
              <a:spcBef>
                <a:spcPts val="751"/>
              </a:spcBef>
            </a:pPr>
            <a:r>
              <a:rPr lang="en-US" sz="2200" b="0" strike="noStrike" spc="-1" dirty="0">
                <a:solidFill>
                  <a:srgbClr val="000000"/>
                </a:solidFill>
                <a:latin typeface="Calibri"/>
              </a:rPr>
              <a:t>	      </a:t>
            </a:r>
            <a:r>
              <a:rPr lang="en-US" sz="2200" b="1" strike="noStrike" spc="-1" dirty="0">
                <a:solidFill>
                  <a:srgbClr val="000000"/>
                </a:solidFill>
                <a:latin typeface="Courier New" panose="02070309020205020404" pitchFamily="49" charset="0"/>
                <a:cs typeface="Courier New" panose="02070309020205020404" pitchFamily="49" charset="0"/>
              </a:rPr>
              <a:t>// we ignore obj in this example</a:t>
            </a:r>
          </a:p>
          <a:p>
            <a:pPr marL="171360" indent="-171000">
              <a:lnSpc>
                <a:spcPct val="80000"/>
              </a:lnSpc>
              <a:spcBef>
                <a:spcPts val="751"/>
              </a:spcBef>
            </a:pPr>
            <a:r>
              <a:rPr lang="en-US" sz="2200" b="1" strike="noStrike" spc="-1" dirty="0">
                <a:solidFill>
                  <a:srgbClr val="000000"/>
                </a:solidFill>
                <a:latin typeface="Courier New"/>
                <a:ea typeface="ＭＳ Ｐゴシック"/>
              </a:rPr>
              <a:t>	  if (</a:t>
            </a:r>
            <a:r>
              <a:rPr lang="en-US" sz="2200" b="1" strike="noStrike" spc="-1" dirty="0" err="1">
                <a:solidFill>
                  <a:srgbClr val="FF0000"/>
                </a:solidFill>
                <a:latin typeface="Courier New"/>
                <a:ea typeface="ＭＳ Ｐゴシック"/>
              </a:rPr>
              <a:t>arg</a:t>
            </a:r>
            <a:r>
              <a:rPr lang="en-US" sz="2200" b="1" strike="noStrike" spc="-1" dirty="0">
                <a:solidFill>
                  <a:srgbClr val="000000"/>
                </a:solidFill>
                <a:latin typeface="Courier New"/>
                <a:ea typeface="ＭＳ Ｐゴシック"/>
              </a:rPr>
              <a:t> </a:t>
            </a:r>
            <a:r>
              <a:rPr lang="en-US" sz="2200" b="1" strike="noStrike" spc="-1" dirty="0" err="1">
                <a:solidFill>
                  <a:srgbClr val="000000"/>
                </a:solidFill>
                <a:latin typeface="Courier New"/>
                <a:ea typeface="ＭＳ Ｐゴシック"/>
              </a:rPr>
              <a:t>instanceof</a:t>
            </a:r>
            <a:r>
              <a:rPr lang="en-US" sz="2200" b="1" strike="noStrike" spc="-1" dirty="0">
                <a:solidFill>
                  <a:srgbClr val="000000"/>
                </a:solidFill>
                <a:latin typeface="Courier New"/>
                <a:ea typeface="ＭＳ Ｐゴシック"/>
              </a:rPr>
              <a:t> String) {</a:t>
            </a:r>
            <a:endParaRPr lang="en-US" sz="2200" b="0" strike="noStrike" spc="-1" dirty="0">
              <a:solidFill>
                <a:srgbClr val="000000"/>
              </a:solidFill>
              <a:latin typeface="Calibri"/>
            </a:endParaRPr>
          </a:p>
          <a:p>
            <a:pPr marL="171360" indent="-171000">
              <a:lnSpc>
                <a:spcPct val="80000"/>
              </a:lnSpc>
              <a:spcBef>
                <a:spcPts val="751"/>
              </a:spcBef>
            </a:pPr>
            <a:r>
              <a:rPr lang="en-US" sz="2200" b="1" strike="noStrike" spc="-1" dirty="0">
                <a:solidFill>
                  <a:srgbClr val="000000"/>
                </a:solidFill>
                <a:latin typeface="Courier New"/>
                <a:ea typeface="ＭＳ Ｐゴシック"/>
              </a:rPr>
              <a:t>	     name = (String)</a:t>
            </a:r>
            <a:r>
              <a:rPr lang="en-US" sz="2200" b="1" strike="noStrike" spc="-1" dirty="0" err="1">
                <a:solidFill>
                  <a:srgbClr val="000000"/>
                </a:solidFill>
                <a:latin typeface="Courier New"/>
                <a:ea typeface="ＭＳ Ｐゴシック"/>
              </a:rPr>
              <a:t>arg</a:t>
            </a:r>
            <a:r>
              <a:rPr lang="en-US" sz="2200" b="1" strike="noStrike" spc="-1" dirty="0">
                <a:solidFill>
                  <a:srgbClr val="000000"/>
                </a:solidFill>
                <a:latin typeface="Courier New"/>
                <a:ea typeface="ＭＳ Ｐゴシック"/>
              </a:rPr>
              <a:t>;</a:t>
            </a:r>
            <a:endParaRPr lang="en-US" sz="2200" b="0" strike="noStrike" spc="-1" dirty="0">
              <a:solidFill>
                <a:srgbClr val="000000"/>
              </a:solidFill>
              <a:latin typeface="Calibri"/>
            </a:endParaRPr>
          </a:p>
          <a:p>
            <a:pPr marL="171360" indent="-171000">
              <a:lnSpc>
                <a:spcPct val="80000"/>
              </a:lnSpc>
              <a:spcBef>
                <a:spcPts val="751"/>
              </a:spcBef>
            </a:pPr>
            <a:r>
              <a:rPr lang="en-US" sz="2200" b="1" strike="noStrike" spc="-1" dirty="0">
                <a:solidFill>
                  <a:srgbClr val="000000"/>
                </a:solidFill>
                <a:latin typeface="Courier New"/>
                <a:ea typeface="ＭＳ Ｐゴシック"/>
              </a:rPr>
              <a:t>	     </a:t>
            </a:r>
            <a:r>
              <a:rPr lang="en-US" sz="2200" b="1" strike="noStrike" spc="-1" dirty="0" err="1">
                <a:solidFill>
                  <a:srgbClr val="000000"/>
                </a:solidFill>
                <a:latin typeface="Courier New"/>
                <a:ea typeface="ＭＳ Ｐゴシック"/>
              </a:rPr>
              <a:t>System.out.println</a:t>
            </a:r>
            <a:r>
              <a:rPr lang="en-US" sz="2200" b="1" strike="noStrike" spc="-1" dirty="0">
                <a:solidFill>
                  <a:srgbClr val="000000"/>
                </a:solidFill>
                <a:latin typeface="Courier New"/>
                <a:ea typeface="ＭＳ Ｐゴシック"/>
              </a:rPr>
              <a:t>("</a:t>
            </a:r>
            <a:r>
              <a:rPr lang="en-US" sz="2200" b="1" strike="noStrike" spc="-1" dirty="0" err="1">
                <a:solidFill>
                  <a:srgbClr val="000000"/>
                </a:solidFill>
                <a:latin typeface="Courier New"/>
                <a:ea typeface="ＭＳ Ｐゴシック"/>
              </a:rPr>
              <a:t>NameObserver</a:t>
            </a:r>
            <a:r>
              <a:rPr lang="en-US" sz="2200" b="1" strike="noStrike" spc="-1" dirty="0">
                <a:solidFill>
                  <a:srgbClr val="000000"/>
                </a:solidFill>
                <a:latin typeface="Courier New"/>
                <a:ea typeface="ＭＳ Ｐゴシック"/>
              </a:rPr>
              <a:t>: </a:t>
            </a:r>
            <a:br>
              <a:rPr dirty="0"/>
            </a:br>
            <a:r>
              <a:rPr lang="en-US" sz="2200" b="1" strike="noStrike" spc="-1" dirty="0">
                <a:solidFill>
                  <a:srgbClr val="000000"/>
                </a:solidFill>
                <a:latin typeface="Courier New"/>
                <a:ea typeface="ＭＳ Ｐゴシック"/>
              </a:rPr>
              <a:t>                   Name changed to " + name); </a:t>
            </a:r>
            <a:endParaRPr lang="en-US" sz="2200" b="0" strike="noStrike" spc="-1" dirty="0">
              <a:solidFill>
                <a:srgbClr val="000000"/>
              </a:solidFill>
              <a:latin typeface="Calibri"/>
            </a:endParaRPr>
          </a:p>
          <a:p>
            <a:pPr marL="171360" indent="-171000">
              <a:lnSpc>
                <a:spcPct val="80000"/>
              </a:lnSpc>
              <a:spcBef>
                <a:spcPts val="751"/>
              </a:spcBef>
            </a:pPr>
            <a:r>
              <a:rPr lang="en-US" sz="2200" b="1" strike="noStrike" spc="-1" dirty="0">
                <a:solidFill>
                  <a:srgbClr val="000000"/>
                </a:solidFill>
                <a:latin typeface="Courier New"/>
                <a:ea typeface="ＭＳ Ｐゴシック"/>
              </a:rPr>
              <a:t>    } </a:t>
            </a:r>
            <a:endParaRPr lang="en-US" sz="2200" b="0" strike="noStrike" spc="-1" dirty="0">
              <a:solidFill>
                <a:srgbClr val="000000"/>
              </a:solidFill>
              <a:latin typeface="Calibri"/>
            </a:endParaRPr>
          </a:p>
          <a:p>
            <a:pPr marL="171360" indent="-171000">
              <a:lnSpc>
                <a:spcPct val="80000"/>
              </a:lnSpc>
              <a:spcBef>
                <a:spcPts val="751"/>
              </a:spcBef>
            </a:pPr>
            <a:r>
              <a:rPr lang="en-US" sz="2200" b="1" strike="noStrike" spc="-1" dirty="0">
                <a:solidFill>
                  <a:srgbClr val="000000"/>
                </a:solidFill>
                <a:latin typeface="Courier New"/>
                <a:ea typeface="ＭＳ Ｐゴシック"/>
              </a:rPr>
              <a:t>	  else </a:t>
            </a:r>
            <a:endParaRPr lang="en-US" sz="2200" b="0" strike="noStrike" spc="-1" dirty="0">
              <a:solidFill>
                <a:srgbClr val="000000"/>
              </a:solidFill>
              <a:latin typeface="Calibri"/>
            </a:endParaRPr>
          </a:p>
          <a:p>
            <a:pPr marL="171360" indent="-171000">
              <a:lnSpc>
                <a:spcPct val="80000"/>
              </a:lnSpc>
              <a:spcBef>
                <a:spcPts val="751"/>
              </a:spcBef>
            </a:pPr>
            <a:r>
              <a:rPr lang="en-US" sz="2200" b="1" strike="noStrike" spc="-1" dirty="0">
                <a:solidFill>
                  <a:srgbClr val="000000"/>
                </a:solidFill>
                <a:latin typeface="Courier New"/>
                <a:ea typeface="ＭＳ Ｐゴシック"/>
              </a:rPr>
              <a:t>	     </a:t>
            </a:r>
            <a:r>
              <a:rPr lang="en-US" sz="2200" b="1" strike="noStrike" spc="-1" dirty="0" err="1">
                <a:solidFill>
                  <a:srgbClr val="000000"/>
                </a:solidFill>
                <a:latin typeface="Courier New"/>
                <a:ea typeface="ＭＳ Ｐゴシック"/>
              </a:rPr>
              <a:t>System.out.println</a:t>
            </a:r>
            <a:r>
              <a:rPr lang="en-US" sz="2200" b="1" strike="noStrike" spc="-1" dirty="0">
                <a:solidFill>
                  <a:srgbClr val="000000"/>
                </a:solidFill>
                <a:latin typeface="Courier New"/>
                <a:ea typeface="ＭＳ Ｐゴシック"/>
              </a:rPr>
              <a:t>("</a:t>
            </a:r>
            <a:r>
              <a:rPr lang="en-US" sz="2200" b="1" strike="noStrike" spc="-1" dirty="0" err="1">
                <a:solidFill>
                  <a:srgbClr val="000000"/>
                </a:solidFill>
                <a:latin typeface="Courier New"/>
                <a:ea typeface="ＭＳ Ｐゴシック"/>
              </a:rPr>
              <a:t>NameObserver</a:t>
            </a:r>
            <a:r>
              <a:rPr lang="en-US" sz="2200" b="1" strike="noStrike" spc="-1" dirty="0">
                <a:solidFill>
                  <a:srgbClr val="000000"/>
                </a:solidFill>
                <a:latin typeface="Courier New"/>
                <a:ea typeface="ＭＳ Ｐゴシック"/>
              </a:rPr>
              <a:t>: </a:t>
            </a:r>
            <a:endParaRPr lang="en-US" sz="2200" b="0" strike="noStrike" spc="-1" dirty="0">
              <a:solidFill>
                <a:srgbClr val="000000"/>
              </a:solidFill>
              <a:latin typeface="Calibri"/>
            </a:endParaRPr>
          </a:p>
          <a:p>
            <a:pPr marL="171360" indent="-171000">
              <a:lnSpc>
                <a:spcPct val="80000"/>
              </a:lnSpc>
              <a:spcBef>
                <a:spcPts val="751"/>
              </a:spcBef>
            </a:pPr>
            <a:r>
              <a:rPr lang="en-US" sz="2200" b="1" strike="noStrike" spc="-1" dirty="0">
                <a:solidFill>
                  <a:srgbClr val="000000"/>
                </a:solidFill>
                <a:latin typeface="Courier New"/>
                <a:ea typeface="ＭＳ Ｐゴシック"/>
              </a:rPr>
              <a:t>                 Some other change to observable!");</a:t>
            </a:r>
            <a:endParaRPr lang="en-US" sz="2200" b="0" strike="noStrike" spc="-1" dirty="0">
              <a:solidFill>
                <a:srgbClr val="000000"/>
              </a:solidFill>
              <a:latin typeface="Calibri"/>
            </a:endParaRPr>
          </a:p>
          <a:p>
            <a:pPr marL="171360" indent="-171000">
              <a:lnSpc>
                <a:spcPct val="80000"/>
              </a:lnSpc>
              <a:spcBef>
                <a:spcPts val="751"/>
              </a:spcBef>
            </a:pPr>
            <a:r>
              <a:rPr lang="en-US" sz="2200" b="1" strike="noStrike" spc="-1" dirty="0">
                <a:solidFill>
                  <a:srgbClr val="000000"/>
                </a:solidFill>
                <a:latin typeface="Courier New"/>
                <a:ea typeface="ＭＳ Ｐゴシック"/>
              </a:rPr>
              <a:t>	  } </a:t>
            </a:r>
            <a:endParaRPr lang="en-US" sz="2200" b="0" strike="noStrike" spc="-1" dirty="0">
              <a:solidFill>
                <a:srgbClr val="000000"/>
              </a:solidFill>
              <a:latin typeface="Calibri"/>
            </a:endParaRPr>
          </a:p>
          <a:p>
            <a:pPr marL="171360" indent="-171000">
              <a:lnSpc>
                <a:spcPct val="80000"/>
              </a:lnSpc>
              <a:spcBef>
                <a:spcPts val="751"/>
              </a:spcBef>
            </a:pPr>
            <a:r>
              <a:rPr lang="en-US" sz="2200" b="1" strike="noStrike" spc="-1" dirty="0">
                <a:solidFill>
                  <a:srgbClr val="000000"/>
                </a:solidFill>
                <a:latin typeface="Courier New"/>
                <a:ea typeface="ＭＳ Ｐゴシック"/>
              </a:rPr>
              <a:t>}</a:t>
            </a:r>
            <a:endParaRPr lang="en-US" sz="2200" b="0" strike="noStrike" spc="-1" dirty="0">
              <a:solidFill>
                <a:srgbClr val="000000"/>
              </a:solidFill>
              <a:latin typeface="Calibri"/>
            </a:endParaRPr>
          </a:p>
          <a:p>
            <a:pPr>
              <a:lnSpc>
                <a:spcPct val="100000"/>
              </a:lnSpc>
              <a:spcBef>
                <a:spcPts val="751"/>
              </a:spcBef>
            </a:pPr>
            <a:endParaRPr lang="en-US" sz="2200" b="0" strike="noStrike" spc="-1" dirty="0">
              <a:solidFill>
                <a:srgbClr val="000000"/>
              </a:solidFill>
              <a:latin typeface="Calibri"/>
            </a:endParaRPr>
          </a:p>
        </p:txBody>
      </p:sp>
      <p:sp>
        <p:nvSpPr>
          <p:cNvPr id="311"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312" name="TextShape 4"/>
          <p:cNvSpPr txBox="1"/>
          <p:nvPr/>
        </p:nvSpPr>
        <p:spPr>
          <a:xfrm>
            <a:off x="6458040" y="6356520"/>
            <a:ext cx="2057040" cy="364680"/>
          </a:xfrm>
          <a:prstGeom prst="rect">
            <a:avLst/>
          </a:prstGeom>
          <a:noFill/>
          <a:ln>
            <a:noFill/>
          </a:ln>
        </p:spPr>
        <p:txBody>
          <a:bodyPr anchor="ctr"/>
          <a:lstStyle/>
          <a:p>
            <a:pPr algn="r">
              <a:lnSpc>
                <a:spcPct val="100000"/>
              </a:lnSpc>
            </a:pPr>
            <a:fld id="{9F88A9A3-4998-4B7C-9439-1A3CE9B7B979}" type="slidenum">
              <a:rPr lang="en-US" sz="1400" b="0" strike="noStrike" spc="-1">
                <a:solidFill>
                  <a:srgbClr val="8B8B8B"/>
                </a:solidFill>
                <a:latin typeface="Tahoma"/>
                <a:ea typeface="MS PGothic"/>
              </a:rPr>
              <a:t>15</a:t>
            </a:fld>
            <a:endParaRPr lang="en-US" sz="1400" b="0" strike="noStrike" spc="-1">
              <a:latin typeface="Times New Roman"/>
            </a:endParaRPr>
          </a:p>
        </p:txBody>
      </p:sp>
      <p:sp>
        <p:nvSpPr>
          <p:cNvPr id="313" name="CustomShape 5"/>
          <p:cNvSpPr/>
          <p:nvPr/>
        </p:nvSpPr>
        <p:spPr>
          <a:xfrm>
            <a:off x="7397640" y="2209680"/>
            <a:ext cx="1488600" cy="445680"/>
          </a:xfrm>
          <a:prstGeom prst="wedgeRoundRectCallout">
            <a:avLst>
              <a:gd name="adj1" fmla="val -65361"/>
              <a:gd name="adj2" fmla="val -126616"/>
              <a:gd name="adj3" fmla="val 16667"/>
            </a:avLst>
          </a:prstGeom>
          <a:noFill/>
          <a:ln w="9360">
            <a:solidFill>
              <a:srgbClr val="000000"/>
            </a:solidFill>
            <a:miter/>
          </a:ln>
          <a:effectLst>
            <a:outerShdw dist="23040" dir="5400000">
              <a:srgbClr val="808080">
                <a:alpha val="35000"/>
              </a:srgbClr>
            </a:outerShdw>
          </a:effectLst>
        </p:spPr>
        <p:style>
          <a:lnRef idx="0">
            <a:scrgbClr r="0" g="0" b="0"/>
          </a:lnRef>
          <a:fillRef idx="0">
            <a:scrgbClr r="0" g="0" b="0"/>
          </a:fillRef>
          <a:effectRef idx="0">
            <a:scrgbClr r="0" g="0" b="0"/>
          </a:effectRef>
          <a:fontRef idx="minor"/>
        </p:style>
      </p:sp>
      <p:sp>
        <p:nvSpPr>
          <p:cNvPr id="314" name="CustomShape 6"/>
          <p:cNvSpPr/>
          <p:nvPr/>
        </p:nvSpPr>
        <p:spPr>
          <a:xfrm>
            <a:off x="7474320" y="2286000"/>
            <a:ext cx="12099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MS PGothic"/>
              </a:rPr>
              <a:t>From JDK</a:t>
            </a:r>
            <a:endParaRPr lang="en-US" sz="1800" b="0" strike="noStrike" spc="-1">
              <a:latin typeface="Arial"/>
            </a:endParaRPr>
          </a:p>
        </p:txBody>
      </p:sp>
      <p:sp>
        <p:nvSpPr>
          <p:cNvPr id="315" name="CustomShape 7"/>
          <p:cNvSpPr/>
          <p:nvPr/>
        </p:nvSpPr>
        <p:spPr>
          <a:xfrm>
            <a:off x="5797440" y="4038531"/>
            <a:ext cx="3346200" cy="609120"/>
          </a:xfrm>
          <a:prstGeom prst="wedgeRoundRectCallout">
            <a:avLst>
              <a:gd name="adj1" fmla="val -126626"/>
              <a:gd name="adj2" fmla="val -272613"/>
              <a:gd name="adj3" fmla="val 16667"/>
            </a:avLst>
          </a:prstGeom>
          <a:noFill/>
          <a:ln w="9360">
            <a:solidFill>
              <a:srgbClr val="000000"/>
            </a:solidFill>
            <a:miter/>
          </a:ln>
          <a:effectLst>
            <a:outerShdw dist="23040" dir="5400000">
              <a:srgbClr val="808080">
                <a:alpha val="35000"/>
              </a:srgbClr>
            </a:outerShdw>
          </a:effectLst>
        </p:spPr>
        <p:style>
          <a:lnRef idx="0">
            <a:scrgbClr r="0" g="0" b="0"/>
          </a:lnRef>
          <a:fillRef idx="0">
            <a:scrgbClr r="0" g="0" b="0"/>
          </a:fillRef>
          <a:effectRef idx="0">
            <a:scrgbClr r="0" g="0" b="0"/>
          </a:effectRef>
          <a:fontRef idx="minor"/>
        </p:style>
      </p:sp>
      <p:sp>
        <p:nvSpPr>
          <p:cNvPr id="316" name="CustomShape 8"/>
          <p:cNvSpPr/>
          <p:nvPr/>
        </p:nvSpPr>
        <p:spPr>
          <a:xfrm>
            <a:off x="5792580" y="4043211"/>
            <a:ext cx="33634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dirty="0">
                <a:solidFill>
                  <a:srgbClr val="000000"/>
                </a:solidFill>
                <a:latin typeface="Arial"/>
                <a:ea typeface="MS PGothic"/>
              </a:rPr>
              <a:t>Implements </a:t>
            </a:r>
            <a:r>
              <a:rPr lang="en-US" sz="1800" b="1" strike="noStrike" spc="-1" dirty="0">
                <a:solidFill>
                  <a:srgbClr val="000000"/>
                </a:solidFill>
                <a:latin typeface="Courier New"/>
                <a:ea typeface="MS PGothic"/>
              </a:rPr>
              <a:t>update</a:t>
            </a:r>
            <a:r>
              <a:rPr lang="en-US" sz="1800" b="0" strike="noStrike" spc="-1" dirty="0">
                <a:solidFill>
                  <a:srgbClr val="000000"/>
                </a:solidFill>
                <a:latin typeface="Arial"/>
                <a:ea typeface="MS PGothic"/>
              </a:rPr>
              <a:t> from JDK.</a:t>
            </a:r>
            <a:br>
              <a:rPr dirty="0"/>
            </a:br>
            <a:r>
              <a:rPr lang="en-US" sz="1800" b="0" strike="noStrike" spc="-1" dirty="0">
                <a:solidFill>
                  <a:srgbClr val="000000"/>
                </a:solidFill>
                <a:latin typeface="Arial"/>
                <a:ea typeface="MS PGothic"/>
              </a:rPr>
              <a:t>Results in </a:t>
            </a:r>
            <a:r>
              <a:rPr lang="en-US" sz="1800" b="0" strike="noStrike" spc="-1" dirty="0">
                <a:solidFill>
                  <a:srgbClr val="FF0000"/>
                </a:solidFill>
                <a:latin typeface="Arial"/>
                <a:ea typeface="MS PGothic"/>
              </a:rPr>
              <a:t>callback</a:t>
            </a:r>
            <a:r>
              <a:rPr lang="en-US" sz="1800" b="0" strike="noStrike" spc="-1" dirty="0">
                <a:solidFill>
                  <a:srgbClr val="000000"/>
                </a:solidFill>
                <a:latin typeface="Arial"/>
                <a:ea typeface="MS PGothic"/>
              </a:rPr>
              <a:t>!</a:t>
            </a:r>
            <a:endParaRPr lang="en-US" sz="1800" b="0" strike="noStrike" spc="-1" dirty="0">
              <a:latin typeface="Arial"/>
            </a:endParaRPr>
          </a:p>
        </p:txBody>
      </p:sp>
      <p:sp>
        <p:nvSpPr>
          <p:cNvPr id="317" name="CustomShape 9"/>
          <p:cNvSpPr/>
          <p:nvPr/>
        </p:nvSpPr>
        <p:spPr>
          <a:xfrm>
            <a:off x="7176240" y="754560"/>
            <a:ext cx="1653120"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1" strike="noStrike" spc="-1" dirty="0">
                <a:solidFill>
                  <a:srgbClr val="0000FF"/>
                </a:solidFill>
                <a:latin typeface="Arial"/>
                <a:ea typeface="MS PGothic"/>
              </a:rPr>
              <a:t>THE VIEW</a:t>
            </a:r>
            <a:endParaRPr lang="en-US" sz="24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Observables and Observers</a:t>
            </a:r>
            <a:endParaRPr lang="en-US" sz="3300" b="0" strike="noStrike" spc="-1">
              <a:solidFill>
                <a:srgbClr val="000000"/>
              </a:solidFill>
              <a:latin typeface="Calibri"/>
            </a:endParaRPr>
          </a:p>
        </p:txBody>
      </p:sp>
      <p:sp>
        <p:nvSpPr>
          <p:cNvPr id="319"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FF0000"/>
              </a:buClr>
              <a:buFont typeface="Arial"/>
              <a:buChar char="•"/>
            </a:pPr>
            <a:r>
              <a:rPr lang="en-US" sz="2100" b="0" strike="noStrike" spc="-1" dirty="0">
                <a:solidFill>
                  <a:srgbClr val="FF0000"/>
                </a:solidFill>
                <a:latin typeface="Calibri"/>
              </a:rPr>
              <a:t>update</a:t>
            </a:r>
            <a:r>
              <a:rPr lang="en-US" sz="2100" b="0" strike="noStrike" spc="-1" dirty="0">
                <a:solidFill>
                  <a:srgbClr val="000000"/>
                </a:solidFill>
                <a:latin typeface="Calibri"/>
              </a:rPr>
              <a:t>(Observable </a:t>
            </a:r>
            <a:r>
              <a:rPr lang="en-US" sz="2100" b="0" strike="noStrike" spc="-1" dirty="0">
                <a:solidFill>
                  <a:srgbClr val="FF0000"/>
                </a:solidFill>
                <a:latin typeface="Calibri"/>
              </a:rPr>
              <a:t>obj</a:t>
            </a:r>
            <a:r>
              <a:rPr lang="en-US" sz="2100" b="0" strike="noStrike" spc="-1" dirty="0">
                <a:solidFill>
                  <a:srgbClr val="000000"/>
                </a:solidFill>
                <a:latin typeface="Calibri"/>
              </a:rPr>
              <a:t>, Object </a:t>
            </a:r>
            <a:r>
              <a:rPr lang="en-US" sz="2100" b="0" strike="noStrike" spc="-1" dirty="0" err="1">
                <a:solidFill>
                  <a:srgbClr val="FF0000"/>
                </a:solidFill>
                <a:latin typeface="Calibri"/>
              </a:rPr>
              <a:t>arg</a:t>
            </a:r>
            <a:r>
              <a:rPr lang="en-US" sz="2100" b="0" strike="noStrike" spc="-1" dirty="0">
                <a:solidFill>
                  <a:srgbClr val="000000"/>
                </a:solidFill>
                <a:latin typeface="Calibri"/>
              </a:rPr>
              <a:t>) allows for both Push and Pull models.</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update is called from </a:t>
            </a:r>
            <a:r>
              <a:rPr lang="en-US" sz="2100" b="0" strike="noStrike" spc="-1" dirty="0" err="1">
                <a:solidFill>
                  <a:srgbClr val="FF0000"/>
                </a:solidFill>
                <a:latin typeface="Calibri"/>
              </a:rPr>
              <a:t>notifyObservers</a:t>
            </a:r>
            <a:r>
              <a:rPr lang="en-US" sz="2100" b="0" strike="noStrike" spc="-1" dirty="0">
                <a:solidFill>
                  <a:srgbClr val="000000"/>
                </a:solidFill>
                <a:latin typeface="Calibri"/>
              </a:rPr>
              <a:t>, which is a library method!</a:t>
            </a:r>
          </a:p>
          <a:p>
            <a:pPr marL="171360" indent="-171000">
              <a:lnSpc>
                <a:spcPct val="90000"/>
              </a:lnSpc>
              <a:spcBef>
                <a:spcPts val="751"/>
              </a:spcBef>
              <a:buClr>
                <a:srgbClr val="000000"/>
              </a:buClr>
              <a:buFont typeface="Arial"/>
              <a:buChar char="•"/>
            </a:pPr>
            <a:r>
              <a:rPr lang="en-US" sz="2100" b="0" strike="noStrike" spc="-1" dirty="0" err="1">
                <a:solidFill>
                  <a:srgbClr val="000000"/>
                </a:solidFill>
                <a:latin typeface="Calibri"/>
              </a:rPr>
              <a:t>notifyObservers</a:t>
            </a:r>
            <a:r>
              <a:rPr lang="en-US" sz="2100" b="0" strike="noStrike" spc="-1" dirty="0">
                <a:solidFill>
                  <a:srgbClr val="000000"/>
                </a:solidFill>
                <a:latin typeface="Calibri"/>
              </a:rPr>
              <a:t>() calls update(this, null) </a:t>
            </a:r>
          </a:p>
          <a:p>
            <a:pPr marL="171360" indent="-171000">
              <a:lnSpc>
                <a:spcPct val="90000"/>
              </a:lnSpc>
              <a:spcBef>
                <a:spcPts val="751"/>
              </a:spcBef>
              <a:buClr>
                <a:srgbClr val="000000"/>
              </a:buClr>
              <a:buFont typeface="Arial"/>
              <a:buChar char="•"/>
            </a:pPr>
            <a:r>
              <a:rPr lang="en-US" sz="2100" b="0" strike="noStrike" spc="-1" dirty="0" err="1">
                <a:solidFill>
                  <a:srgbClr val="000000"/>
                </a:solidFill>
                <a:latin typeface="Calibri"/>
              </a:rPr>
              <a:t>notifyObservers</a:t>
            </a:r>
            <a:r>
              <a:rPr lang="en-US" sz="2100" b="0" strike="noStrike" spc="-1" dirty="0">
                <a:solidFill>
                  <a:srgbClr val="000000"/>
                </a:solidFill>
                <a:latin typeface="Calibri"/>
              </a:rPr>
              <a:t>(</a:t>
            </a:r>
            <a:r>
              <a:rPr lang="en-US" sz="2100" b="0" strike="noStrike" spc="-1" dirty="0" err="1">
                <a:solidFill>
                  <a:srgbClr val="000000"/>
                </a:solidFill>
                <a:latin typeface="Calibri"/>
              </a:rPr>
              <a:t>arg</a:t>
            </a:r>
            <a:r>
              <a:rPr lang="en-US" sz="2100" b="0" strike="noStrike" spc="-1" dirty="0">
                <a:solidFill>
                  <a:srgbClr val="000000"/>
                </a:solidFill>
                <a:latin typeface="Calibri"/>
              </a:rPr>
              <a:t>) calls update(this, </a:t>
            </a:r>
            <a:r>
              <a:rPr lang="en-US" sz="2100" b="0" strike="noStrike" spc="-1" dirty="0" err="1">
                <a:solidFill>
                  <a:srgbClr val="000000"/>
                </a:solidFill>
                <a:latin typeface="Calibri"/>
              </a:rPr>
              <a:t>arg</a:t>
            </a:r>
            <a:r>
              <a:rPr lang="en-US" sz="2100" b="0" strike="noStrike" spc="-1" dirty="0">
                <a:solidFill>
                  <a:srgbClr val="000000"/>
                </a:solidFill>
                <a:latin typeface="Calibri"/>
              </a:rPr>
              <a:t>).</a:t>
            </a:r>
          </a:p>
          <a:p>
            <a:pPr>
              <a:lnSpc>
                <a:spcPct val="90000"/>
              </a:lnSpc>
              <a:spcBef>
                <a:spcPts val="751"/>
              </a:spcBef>
            </a:pPr>
            <a:endParaRPr lang="en-US" sz="21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An </a:t>
            </a:r>
            <a:r>
              <a:rPr lang="en-US" sz="2100" b="0" strike="noStrike" spc="-1" dirty="0">
                <a:solidFill>
                  <a:srgbClr val="FF0000"/>
                </a:solidFill>
                <a:latin typeface="Calibri"/>
              </a:rPr>
              <a:t>Observer</a:t>
            </a:r>
            <a:r>
              <a:rPr lang="en-US" sz="2100" b="0" strike="noStrike" spc="-1" dirty="0">
                <a:solidFill>
                  <a:srgbClr val="000000"/>
                </a:solidFill>
                <a:latin typeface="Calibri"/>
              </a:rPr>
              <a:t> (such as </a:t>
            </a:r>
            <a:r>
              <a:rPr lang="en-US" sz="2100" b="0" strike="noStrike" spc="-1" dirty="0" err="1">
                <a:solidFill>
                  <a:srgbClr val="000000"/>
                </a:solidFill>
                <a:latin typeface="Calibri"/>
              </a:rPr>
              <a:t>NameObserver</a:t>
            </a:r>
            <a:r>
              <a:rPr lang="en-US" sz="2100" b="0" strike="noStrike" spc="-1" dirty="0">
                <a:solidFill>
                  <a:srgbClr val="000000"/>
                </a:solidFill>
                <a:latin typeface="Calibri"/>
              </a:rPr>
              <a:t>) can choose to use the first argument of update, the Observable obj, cast it to the appropriate type and extract the info it needs (the Pull model) </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or it can choose to ignore Observable obj, and use the argument Object </a:t>
            </a:r>
            <a:r>
              <a:rPr lang="en-US" sz="2100" b="0" strike="noStrike" spc="-1" dirty="0" err="1">
                <a:solidFill>
                  <a:srgbClr val="000000"/>
                </a:solidFill>
                <a:latin typeface="Calibri"/>
              </a:rPr>
              <a:t>arg</a:t>
            </a:r>
            <a:r>
              <a:rPr lang="en-US" sz="2100" b="0" strike="noStrike" spc="-1" dirty="0">
                <a:solidFill>
                  <a:srgbClr val="000000"/>
                </a:solidFill>
                <a:latin typeface="Calibri"/>
              </a:rPr>
              <a:t>, which the data sends (the Push model).</a:t>
            </a:r>
          </a:p>
          <a:p>
            <a:pPr>
              <a:lnSpc>
                <a:spcPct val="90000"/>
              </a:lnSpc>
              <a:spcBef>
                <a:spcPts val="751"/>
              </a:spcBef>
            </a:pPr>
            <a:endParaRPr lang="en-US" sz="2100" b="0" strike="noStrike" spc="-1" dirty="0">
              <a:solidFill>
                <a:srgbClr val="000000"/>
              </a:solidFill>
              <a:latin typeface="Calibri"/>
            </a:endParaRPr>
          </a:p>
        </p:txBody>
      </p:sp>
      <p:sp>
        <p:nvSpPr>
          <p:cNvPr id="320"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Calibri"/>
              </a:rPr>
              <a:t>CSCI 2600 Spring 2021</a:t>
            </a:r>
            <a:endParaRPr lang="en-US" sz="900" b="0" strike="noStrike" spc="-1" dirty="0">
              <a:latin typeface="Times New Roman"/>
            </a:endParaRPr>
          </a:p>
        </p:txBody>
      </p:sp>
      <p:sp>
        <p:nvSpPr>
          <p:cNvPr id="321" name="TextShape 4"/>
          <p:cNvSpPr txBox="1"/>
          <p:nvPr/>
        </p:nvSpPr>
        <p:spPr>
          <a:xfrm>
            <a:off x="6458040" y="6356520"/>
            <a:ext cx="2057040" cy="364680"/>
          </a:xfrm>
          <a:prstGeom prst="rect">
            <a:avLst/>
          </a:prstGeom>
          <a:noFill/>
          <a:ln>
            <a:noFill/>
          </a:ln>
        </p:spPr>
        <p:txBody>
          <a:bodyPr anchor="ctr"/>
          <a:lstStyle/>
          <a:p>
            <a:pPr algn="r">
              <a:lnSpc>
                <a:spcPct val="100000"/>
              </a:lnSpc>
            </a:pPr>
            <a:fld id="{8A5DA0CC-A0F2-4C81-B543-BC943D5B14D6}" type="slidenum">
              <a:rPr lang="en-US" sz="900" b="0" strike="noStrike" spc="-1">
                <a:solidFill>
                  <a:srgbClr val="8B8B8B"/>
                </a:solidFill>
                <a:latin typeface="Calibri"/>
              </a:rPr>
              <a:t>16</a:t>
            </a:fld>
            <a:endParaRPr lang="en-US" sz="900" b="0" strike="noStrike" spc="-1">
              <a:latin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000000"/>
                </a:solidFill>
                <a:latin typeface="Calibri Light"/>
              </a:rPr>
              <a:t>An Observer of Price Changes (Push)</a:t>
            </a:r>
            <a:endParaRPr lang="en-US" sz="3300" b="0" strike="noStrike" spc="-1">
              <a:solidFill>
                <a:srgbClr val="000000"/>
              </a:solidFill>
              <a:latin typeface="Calibri"/>
            </a:endParaRPr>
          </a:p>
        </p:txBody>
      </p:sp>
      <p:sp>
        <p:nvSpPr>
          <p:cNvPr id="323" name="TextShape 2"/>
          <p:cNvSpPr txBox="1"/>
          <p:nvPr/>
        </p:nvSpPr>
        <p:spPr>
          <a:xfrm>
            <a:off x="228600" y="1600200"/>
            <a:ext cx="8915040" cy="4532040"/>
          </a:xfrm>
          <a:prstGeom prst="rect">
            <a:avLst/>
          </a:prstGeom>
          <a:noFill/>
          <a:ln>
            <a:noFill/>
          </a:ln>
        </p:spPr>
        <p:txBody>
          <a:bodyPr>
            <a:normAutofit fontScale="92500" lnSpcReduction="10000"/>
          </a:bodyPr>
          <a:lstStyle/>
          <a:p>
            <a:pPr marL="171360" indent="-171000">
              <a:lnSpc>
                <a:spcPct val="80000"/>
              </a:lnSpc>
              <a:spcBef>
                <a:spcPts val="751"/>
              </a:spcBef>
            </a:pPr>
            <a:r>
              <a:rPr lang="en-US" sz="2200" b="1" strike="noStrike" spc="-1">
                <a:solidFill>
                  <a:srgbClr val="000000"/>
                </a:solidFill>
                <a:latin typeface="Courier New"/>
              </a:rPr>
              <a:t>public class PriceObserver implements </a:t>
            </a:r>
            <a:r>
              <a:rPr lang="en-US" sz="2200" b="1" strike="noStrike" spc="-1">
                <a:solidFill>
                  <a:srgbClr val="FF0000"/>
                </a:solidFill>
                <a:latin typeface="Courier New"/>
              </a:rPr>
              <a:t>Observer</a:t>
            </a:r>
            <a:r>
              <a:rPr lang="en-US" sz="2200" b="1" strike="noStrike" spc="-1">
                <a:solidFill>
                  <a:srgbClr val="000000"/>
                </a:solidFill>
                <a:latin typeface="Courier New"/>
              </a:rPr>
              <a:t> {</a:t>
            </a:r>
            <a:endParaRPr lang="en-US" sz="2200" b="0" strike="noStrike" spc="-1">
              <a:solidFill>
                <a:srgbClr val="000000"/>
              </a:solidFill>
              <a:latin typeface="Calibri"/>
            </a:endParaRPr>
          </a:p>
          <a:p>
            <a:pPr marL="171360" indent="-171000">
              <a:lnSpc>
                <a:spcPct val="80000"/>
              </a:lnSpc>
              <a:spcBef>
                <a:spcPts val="751"/>
              </a:spcBef>
            </a:pPr>
            <a:r>
              <a:rPr lang="en-US" sz="2200" b="1" strike="noStrike" spc="-1">
                <a:solidFill>
                  <a:srgbClr val="000000"/>
                </a:solidFill>
                <a:latin typeface="Courier New"/>
              </a:rPr>
              <a:t>	private Float price;</a:t>
            </a:r>
            <a:endParaRPr lang="en-US" sz="2200" b="0" strike="noStrike" spc="-1">
              <a:solidFill>
                <a:srgbClr val="000000"/>
              </a:solidFill>
              <a:latin typeface="Calibri"/>
            </a:endParaRPr>
          </a:p>
          <a:p>
            <a:pPr marL="171360" indent="-171000">
              <a:lnSpc>
                <a:spcPct val="80000"/>
              </a:lnSpc>
              <a:spcBef>
                <a:spcPts val="751"/>
              </a:spcBef>
            </a:pPr>
            <a:r>
              <a:rPr lang="en-US" sz="2200" b="1" strike="noStrike" spc="-1">
                <a:solidFill>
                  <a:srgbClr val="000000"/>
                </a:solidFill>
                <a:latin typeface="Courier New"/>
              </a:rPr>
              <a:t>  </a:t>
            </a:r>
            <a:endParaRPr lang="en-US" sz="2200" b="0" strike="noStrike" spc="-1">
              <a:solidFill>
                <a:srgbClr val="000000"/>
              </a:solidFill>
              <a:latin typeface="Calibri"/>
            </a:endParaRPr>
          </a:p>
          <a:p>
            <a:pPr marL="171360" indent="-171000">
              <a:lnSpc>
                <a:spcPct val="80000"/>
              </a:lnSpc>
              <a:spcBef>
                <a:spcPts val="751"/>
              </a:spcBef>
            </a:pPr>
            <a:r>
              <a:rPr lang="en-US" sz="2200" b="1" strike="noStrike" spc="-1">
                <a:solidFill>
                  <a:srgbClr val="000000"/>
                </a:solidFill>
                <a:latin typeface="Courier New"/>
              </a:rPr>
              <a:t>  public void </a:t>
            </a:r>
            <a:r>
              <a:rPr lang="en-US" sz="2200" b="1" strike="noStrike" spc="-1">
                <a:solidFill>
                  <a:srgbClr val="FF0000"/>
                </a:solidFill>
                <a:latin typeface="Courier New"/>
              </a:rPr>
              <a:t>update</a:t>
            </a:r>
            <a:r>
              <a:rPr lang="en-US" sz="2200" b="1" strike="noStrike" spc="-1">
                <a:solidFill>
                  <a:srgbClr val="000000"/>
                </a:solidFill>
                <a:latin typeface="Courier New"/>
              </a:rPr>
              <a:t>(Observable obj, Object </a:t>
            </a:r>
            <a:r>
              <a:rPr lang="en-US" sz="2200" b="1" strike="noStrike" spc="-1">
                <a:solidFill>
                  <a:srgbClr val="FF0000"/>
                </a:solidFill>
                <a:latin typeface="Courier New"/>
              </a:rPr>
              <a:t>arg</a:t>
            </a:r>
            <a:r>
              <a:rPr lang="en-US" sz="2200" b="1" strike="noStrike" spc="-1">
                <a:solidFill>
                  <a:srgbClr val="000000"/>
                </a:solidFill>
                <a:latin typeface="Courier New"/>
              </a:rPr>
              <a:t>) {</a:t>
            </a:r>
            <a:endParaRPr lang="en-US" sz="2200" b="0" strike="noStrike" spc="-1">
              <a:solidFill>
                <a:srgbClr val="000000"/>
              </a:solidFill>
              <a:latin typeface="Calibri"/>
            </a:endParaRPr>
          </a:p>
          <a:p>
            <a:pPr marL="171360" indent="-171000">
              <a:lnSpc>
                <a:spcPct val="80000"/>
              </a:lnSpc>
              <a:spcBef>
                <a:spcPts val="751"/>
              </a:spcBef>
            </a:pPr>
            <a:r>
              <a:rPr lang="en-US" sz="2200" b="1" strike="noStrike" spc="-1">
                <a:solidFill>
                  <a:srgbClr val="000000"/>
                </a:solidFill>
                <a:latin typeface="Courier New"/>
              </a:rPr>
              <a:t>	  if (arg instanceof Float) {</a:t>
            </a:r>
            <a:endParaRPr lang="en-US" sz="2200" b="0" strike="noStrike" spc="-1">
              <a:solidFill>
                <a:srgbClr val="000000"/>
              </a:solidFill>
              <a:latin typeface="Calibri"/>
            </a:endParaRPr>
          </a:p>
          <a:p>
            <a:pPr marL="171360" indent="-171000">
              <a:lnSpc>
                <a:spcPct val="80000"/>
              </a:lnSpc>
              <a:spcBef>
                <a:spcPts val="751"/>
              </a:spcBef>
            </a:pPr>
            <a:r>
              <a:rPr lang="en-US" sz="2200" b="1" strike="noStrike" spc="-1">
                <a:solidFill>
                  <a:srgbClr val="000000"/>
                </a:solidFill>
                <a:latin typeface="Courier New"/>
              </a:rPr>
              <a:t>	     price = (Float)arg;</a:t>
            </a:r>
            <a:endParaRPr lang="en-US" sz="2200" b="0" strike="noStrike" spc="-1">
              <a:solidFill>
                <a:srgbClr val="000000"/>
              </a:solidFill>
              <a:latin typeface="Calibri"/>
            </a:endParaRPr>
          </a:p>
          <a:p>
            <a:pPr marL="171360" indent="-171000">
              <a:lnSpc>
                <a:spcPct val="80000"/>
              </a:lnSpc>
              <a:spcBef>
                <a:spcPts val="751"/>
              </a:spcBef>
            </a:pPr>
            <a:r>
              <a:rPr lang="en-US" sz="2200" b="1" strike="noStrike" spc="-1">
                <a:solidFill>
                  <a:srgbClr val="000000"/>
                </a:solidFill>
                <a:latin typeface="Courier New"/>
              </a:rPr>
              <a:t>	     System.out.println(”PriceObserver: </a:t>
            </a:r>
            <a:br/>
            <a:r>
              <a:rPr lang="en-US" sz="2200" b="1" strike="noStrike" spc="-1">
                <a:solidFill>
                  <a:srgbClr val="000000"/>
                </a:solidFill>
                <a:latin typeface="Courier New"/>
              </a:rPr>
              <a:t>                   Price changed to " + price); </a:t>
            </a:r>
            <a:endParaRPr lang="en-US" sz="2200" b="0" strike="noStrike" spc="-1">
              <a:solidFill>
                <a:srgbClr val="000000"/>
              </a:solidFill>
              <a:latin typeface="Calibri"/>
            </a:endParaRPr>
          </a:p>
          <a:p>
            <a:pPr marL="171360" indent="-171000">
              <a:lnSpc>
                <a:spcPct val="80000"/>
              </a:lnSpc>
              <a:spcBef>
                <a:spcPts val="751"/>
              </a:spcBef>
            </a:pPr>
            <a:r>
              <a:rPr lang="en-US" sz="2200" b="1" strike="noStrike" spc="-1">
                <a:solidFill>
                  <a:srgbClr val="000000"/>
                </a:solidFill>
                <a:latin typeface="Courier New"/>
              </a:rPr>
              <a:t>    } </a:t>
            </a:r>
            <a:endParaRPr lang="en-US" sz="2200" b="0" strike="noStrike" spc="-1">
              <a:solidFill>
                <a:srgbClr val="000000"/>
              </a:solidFill>
              <a:latin typeface="Calibri"/>
            </a:endParaRPr>
          </a:p>
          <a:p>
            <a:pPr marL="171360" indent="-171000">
              <a:lnSpc>
                <a:spcPct val="80000"/>
              </a:lnSpc>
              <a:spcBef>
                <a:spcPts val="751"/>
              </a:spcBef>
            </a:pPr>
            <a:r>
              <a:rPr lang="en-US" sz="2200" b="1" strike="noStrike" spc="-1">
                <a:solidFill>
                  <a:srgbClr val="000000"/>
                </a:solidFill>
                <a:latin typeface="Courier New"/>
              </a:rPr>
              <a:t>	  else </a:t>
            </a:r>
            <a:endParaRPr lang="en-US" sz="2200" b="0" strike="noStrike" spc="-1">
              <a:solidFill>
                <a:srgbClr val="000000"/>
              </a:solidFill>
              <a:latin typeface="Calibri"/>
            </a:endParaRPr>
          </a:p>
          <a:p>
            <a:pPr marL="171360" indent="-171000">
              <a:lnSpc>
                <a:spcPct val="80000"/>
              </a:lnSpc>
              <a:spcBef>
                <a:spcPts val="751"/>
              </a:spcBef>
            </a:pPr>
            <a:r>
              <a:rPr lang="en-US" sz="2200" b="1" strike="noStrike" spc="-1">
                <a:solidFill>
                  <a:srgbClr val="000000"/>
                </a:solidFill>
                <a:latin typeface="Courier New"/>
              </a:rPr>
              <a:t>	     System.out.println(”PriceObserver: </a:t>
            </a:r>
            <a:endParaRPr lang="en-US" sz="2200" b="0" strike="noStrike" spc="-1">
              <a:solidFill>
                <a:srgbClr val="000000"/>
              </a:solidFill>
              <a:latin typeface="Calibri"/>
            </a:endParaRPr>
          </a:p>
          <a:p>
            <a:pPr marL="171360" indent="-171000">
              <a:lnSpc>
                <a:spcPct val="80000"/>
              </a:lnSpc>
              <a:spcBef>
                <a:spcPts val="751"/>
              </a:spcBef>
            </a:pPr>
            <a:r>
              <a:rPr lang="en-US" sz="2200" b="1" strike="noStrike" spc="-1">
                <a:solidFill>
                  <a:srgbClr val="000000"/>
                </a:solidFill>
                <a:latin typeface="Courier New"/>
              </a:rPr>
              <a:t>                 Some other change to observable!");</a:t>
            </a:r>
            <a:endParaRPr lang="en-US" sz="2200" b="0" strike="noStrike" spc="-1">
              <a:solidFill>
                <a:srgbClr val="000000"/>
              </a:solidFill>
              <a:latin typeface="Calibri"/>
            </a:endParaRPr>
          </a:p>
          <a:p>
            <a:pPr marL="171360" indent="-171000">
              <a:lnSpc>
                <a:spcPct val="80000"/>
              </a:lnSpc>
              <a:spcBef>
                <a:spcPts val="751"/>
              </a:spcBef>
            </a:pPr>
            <a:r>
              <a:rPr lang="en-US" sz="2200" b="1" strike="noStrike" spc="-1">
                <a:solidFill>
                  <a:srgbClr val="000000"/>
                </a:solidFill>
                <a:latin typeface="Courier New"/>
              </a:rPr>
              <a:t>	  } </a:t>
            </a:r>
            <a:endParaRPr lang="en-US" sz="2200" b="0" strike="noStrike" spc="-1">
              <a:solidFill>
                <a:srgbClr val="000000"/>
              </a:solidFill>
              <a:latin typeface="Calibri"/>
            </a:endParaRPr>
          </a:p>
          <a:p>
            <a:pPr marL="171360" indent="-171000">
              <a:lnSpc>
                <a:spcPct val="80000"/>
              </a:lnSpc>
              <a:spcBef>
                <a:spcPts val="751"/>
              </a:spcBef>
            </a:pPr>
            <a:r>
              <a:rPr lang="en-US" sz="2200" b="1" strike="noStrike" spc="-1">
                <a:solidFill>
                  <a:srgbClr val="000000"/>
                </a:solidFill>
                <a:latin typeface="Courier New"/>
              </a:rPr>
              <a:t>}</a:t>
            </a:r>
            <a:endParaRPr lang="en-US" sz="2200" b="0" strike="noStrike" spc="-1">
              <a:solidFill>
                <a:srgbClr val="000000"/>
              </a:solidFill>
              <a:latin typeface="Calibri"/>
            </a:endParaRPr>
          </a:p>
          <a:p>
            <a:pPr marL="171360" indent="-171000">
              <a:lnSpc>
                <a:spcPct val="100000"/>
              </a:lnSpc>
              <a:spcBef>
                <a:spcPts val="751"/>
              </a:spcBef>
            </a:pPr>
            <a:endParaRPr lang="en-US" sz="2200" b="0" strike="noStrike" spc="-1">
              <a:solidFill>
                <a:srgbClr val="000000"/>
              </a:solidFill>
              <a:latin typeface="Calibri"/>
            </a:endParaRPr>
          </a:p>
        </p:txBody>
      </p:sp>
      <p:sp>
        <p:nvSpPr>
          <p:cNvPr id="324" name="TextShape 3"/>
          <p:cNvSpPr txBox="1"/>
          <p:nvPr/>
        </p:nvSpPr>
        <p:spPr>
          <a:xfrm>
            <a:off x="6458040" y="6356520"/>
            <a:ext cx="2057040" cy="364680"/>
          </a:xfrm>
          <a:prstGeom prst="rect">
            <a:avLst/>
          </a:prstGeom>
          <a:noFill/>
          <a:ln>
            <a:noFill/>
          </a:ln>
        </p:spPr>
        <p:txBody>
          <a:bodyPr anchor="ctr"/>
          <a:lstStyle/>
          <a:p>
            <a:pPr algn="r">
              <a:lnSpc>
                <a:spcPct val="100000"/>
              </a:lnSpc>
            </a:pPr>
            <a:fld id="{4369AA63-6C49-4341-B1D6-85D758660280}" type="slidenum">
              <a:rPr lang="en-US" sz="1400" b="0" strike="noStrike" spc="-1">
                <a:solidFill>
                  <a:srgbClr val="8B8B8B"/>
                </a:solidFill>
                <a:latin typeface="Tahoma"/>
                <a:ea typeface="MS PGothic"/>
              </a:rPr>
              <a:t>17</a:t>
            </a:fld>
            <a:endParaRPr lang="en-US" sz="1400" b="0" strike="noStrike" spc="-1">
              <a:latin typeface="Times New Roman"/>
            </a:endParaRPr>
          </a:p>
        </p:txBody>
      </p:sp>
      <p:sp>
        <p:nvSpPr>
          <p:cNvPr id="325" name="CustomShape 4"/>
          <p:cNvSpPr/>
          <p:nvPr/>
        </p:nvSpPr>
        <p:spPr>
          <a:xfrm>
            <a:off x="5714999" y="1905120"/>
            <a:ext cx="2361177" cy="685440"/>
          </a:xfrm>
          <a:prstGeom prst="wedgeRoundRectCallout">
            <a:avLst>
              <a:gd name="adj1" fmla="val -67157"/>
              <a:gd name="adj2" fmla="val 62329"/>
              <a:gd name="adj3" fmla="val 16667"/>
            </a:avLst>
          </a:prstGeom>
          <a:noFill/>
          <a:ln w="9360">
            <a:solidFill>
              <a:srgbClr val="000000"/>
            </a:solidFill>
            <a:miter/>
          </a:ln>
          <a:effectLst>
            <a:outerShdw dist="23040" dir="5400000">
              <a:srgbClr val="808080">
                <a:alpha val="35000"/>
              </a:srgbClr>
            </a:outerShdw>
          </a:effectLst>
        </p:spPr>
        <p:style>
          <a:lnRef idx="0">
            <a:scrgbClr r="0" g="0" b="0"/>
          </a:lnRef>
          <a:fillRef idx="0">
            <a:scrgbClr r="0" g="0" b="0"/>
          </a:fillRef>
          <a:effectRef idx="0">
            <a:scrgbClr r="0" g="0" b="0"/>
          </a:effectRef>
          <a:fontRef idx="minor"/>
        </p:style>
      </p:sp>
      <p:sp>
        <p:nvSpPr>
          <p:cNvPr id="326" name="CustomShape 5"/>
          <p:cNvSpPr/>
          <p:nvPr/>
        </p:nvSpPr>
        <p:spPr>
          <a:xfrm>
            <a:off x="5797440" y="1905120"/>
            <a:ext cx="205092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dirty="0">
                <a:solidFill>
                  <a:srgbClr val="000000"/>
                </a:solidFill>
                <a:latin typeface="Arial"/>
                <a:ea typeface="MS PGothic"/>
              </a:rPr>
              <a:t>We don’t care about</a:t>
            </a:r>
            <a:br>
              <a:rPr dirty="0"/>
            </a:br>
            <a:r>
              <a:rPr lang="en-US" sz="1800" b="0" strike="noStrike" spc="-1" dirty="0">
                <a:solidFill>
                  <a:srgbClr val="000000"/>
                </a:solidFill>
                <a:latin typeface="Arial"/>
                <a:ea typeface="MS PGothic"/>
              </a:rPr>
              <a:t>this right now.</a:t>
            </a:r>
            <a:endParaRPr lang="en-US" sz="1800" b="0" strike="noStrike" spc="-1" dirty="0">
              <a:latin typeface="Arial"/>
            </a:endParaRPr>
          </a:p>
        </p:txBody>
      </p:sp>
      <p:sp>
        <p:nvSpPr>
          <p:cNvPr id="327" name="CustomShape 6"/>
          <p:cNvSpPr/>
          <p:nvPr/>
        </p:nvSpPr>
        <p:spPr>
          <a:xfrm>
            <a:off x="6365520" y="352689"/>
            <a:ext cx="2549520"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1" strike="noStrike" spc="-1">
                <a:solidFill>
                  <a:srgbClr val="0000FF"/>
                </a:solidFill>
                <a:latin typeface="Arial"/>
                <a:ea typeface="MS PGothic"/>
              </a:rPr>
              <a:t>ANOTHER VIEW</a:t>
            </a:r>
            <a:endParaRPr lang="en-US" sz="2400" b="0" strike="noStrike" spc="-1">
              <a:latin typeface="Arial"/>
            </a:endParaRPr>
          </a:p>
        </p:txBody>
      </p:sp>
      <p:sp>
        <p:nvSpPr>
          <p:cNvPr id="328" name="TextShape 7"/>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Calibri"/>
              </a:rPr>
              <a:t>CSCI 2600 Spring 2021</a:t>
            </a:r>
            <a:endParaRPr lang="en-US" sz="900" b="0" strike="noStrike" spc="-1" dirty="0">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000000"/>
                </a:solidFill>
                <a:latin typeface="Calibri Light"/>
              </a:rPr>
              <a:t>An Observer of Changes (Pull)</a:t>
            </a:r>
            <a:endParaRPr lang="en-US" sz="3300" b="0" strike="noStrike" spc="-1">
              <a:solidFill>
                <a:srgbClr val="000000"/>
              </a:solidFill>
              <a:latin typeface="Calibri"/>
            </a:endParaRPr>
          </a:p>
        </p:txBody>
      </p:sp>
      <p:sp>
        <p:nvSpPr>
          <p:cNvPr id="330" name="TextShape 2"/>
          <p:cNvSpPr txBox="1"/>
          <p:nvPr/>
        </p:nvSpPr>
        <p:spPr>
          <a:xfrm>
            <a:off x="228600" y="1600200"/>
            <a:ext cx="8915040" cy="4532040"/>
          </a:xfrm>
          <a:prstGeom prst="rect">
            <a:avLst/>
          </a:prstGeom>
          <a:noFill/>
          <a:ln>
            <a:noFill/>
          </a:ln>
        </p:spPr>
        <p:txBody>
          <a:bodyPr>
            <a:normAutofit/>
          </a:bodyPr>
          <a:lstStyle/>
          <a:p>
            <a:pPr marL="171360" indent="-171000">
              <a:lnSpc>
                <a:spcPct val="80000"/>
              </a:lnSpc>
              <a:spcBef>
                <a:spcPts val="751"/>
              </a:spcBef>
            </a:pPr>
            <a:r>
              <a:rPr lang="en-US" sz="2200" b="1" strike="noStrike" spc="-1" dirty="0">
                <a:solidFill>
                  <a:srgbClr val="000000"/>
                </a:solidFill>
                <a:latin typeface="Courier New"/>
                <a:ea typeface="ＭＳ Ｐゴシック"/>
              </a:rPr>
              <a:t>public class </a:t>
            </a:r>
            <a:r>
              <a:rPr lang="en-US" sz="2200" b="1" strike="noStrike" spc="-1" dirty="0" err="1">
                <a:solidFill>
                  <a:srgbClr val="000000"/>
                </a:solidFill>
                <a:latin typeface="Courier New"/>
                <a:ea typeface="ＭＳ Ｐゴシック"/>
              </a:rPr>
              <a:t>PriceObserver</a:t>
            </a:r>
            <a:r>
              <a:rPr lang="en-US" sz="2200" b="1" strike="noStrike" spc="-1" dirty="0">
                <a:solidFill>
                  <a:srgbClr val="000000"/>
                </a:solidFill>
                <a:latin typeface="Courier New"/>
                <a:ea typeface="ＭＳ Ｐゴシック"/>
              </a:rPr>
              <a:t> implements </a:t>
            </a:r>
            <a:r>
              <a:rPr lang="en-US" sz="2200" b="1" strike="noStrike" spc="-1" dirty="0">
                <a:solidFill>
                  <a:srgbClr val="FF0000"/>
                </a:solidFill>
                <a:latin typeface="Courier New"/>
                <a:ea typeface="ＭＳ Ｐゴシック"/>
              </a:rPr>
              <a:t>Observer</a:t>
            </a:r>
            <a:r>
              <a:rPr lang="en-US" sz="2200" b="1" strike="noStrike" spc="-1" dirty="0">
                <a:solidFill>
                  <a:srgbClr val="000000"/>
                </a:solidFill>
                <a:latin typeface="Courier New"/>
                <a:ea typeface="ＭＳ Ｐゴシック"/>
              </a:rPr>
              <a:t> {</a:t>
            </a:r>
            <a:endParaRPr lang="en-US" sz="2200" b="0" strike="noStrike" spc="-1" dirty="0">
              <a:solidFill>
                <a:srgbClr val="000000"/>
              </a:solidFill>
              <a:latin typeface="Calibri"/>
            </a:endParaRPr>
          </a:p>
          <a:p>
            <a:pPr marL="171360" indent="-171000">
              <a:lnSpc>
                <a:spcPct val="80000"/>
              </a:lnSpc>
              <a:spcBef>
                <a:spcPts val="751"/>
              </a:spcBef>
            </a:pPr>
            <a:r>
              <a:rPr lang="en-US" sz="2200" b="1" strike="noStrike" spc="-1" dirty="0">
                <a:solidFill>
                  <a:srgbClr val="000000"/>
                </a:solidFill>
                <a:latin typeface="Courier New"/>
                <a:ea typeface="ＭＳ Ｐゴシック"/>
              </a:rPr>
              <a:t>	private String name;</a:t>
            </a:r>
            <a:endParaRPr lang="en-US" sz="2200" b="0" strike="noStrike" spc="-1" dirty="0">
              <a:solidFill>
                <a:srgbClr val="000000"/>
              </a:solidFill>
              <a:latin typeface="Calibri"/>
            </a:endParaRPr>
          </a:p>
          <a:p>
            <a:pPr marL="171360" indent="-171000">
              <a:lnSpc>
                <a:spcPct val="80000"/>
              </a:lnSpc>
              <a:spcBef>
                <a:spcPts val="751"/>
              </a:spcBef>
            </a:pPr>
            <a:r>
              <a:rPr lang="en-US" sz="2200" b="1" strike="noStrike" spc="-1" dirty="0">
                <a:solidFill>
                  <a:srgbClr val="000000"/>
                </a:solidFill>
                <a:latin typeface="Courier New"/>
                <a:ea typeface="ＭＳ Ｐゴシック"/>
              </a:rPr>
              <a:t> private float price;</a:t>
            </a:r>
            <a:endParaRPr lang="en-US" sz="2200" b="0" strike="noStrike" spc="-1" dirty="0">
              <a:solidFill>
                <a:srgbClr val="000000"/>
              </a:solidFill>
              <a:latin typeface="Calibri"/>
            </a:endParaRPr>
          </a:p>
          <a:p>
            <a:pPr marL="171360" indent="-171000">
              <a:lnSpc>
                <a:spcPct val="80000"/>
              </a:lnSpc>
              <a:spcBef>
                <a:spcPts val="751"/>
              </a:spcBef>
            </a:pPr>
            <a:r>
              <a:rPr lang="en-US" sz="2200" b="1" strike="noStrike" spc="-1" dirty="0">
                <a:solidFill>
                  <a:srgbClr val="000000"/>
                </a:solidFill>
                <a:latin typeface="Courier New"/>
                <a:ea typeface="ＭＳ Ｐゴシック"/>
              </a:rPr>
              <a:t>	</a:t>
            </a:r>
            <a:endParaRPr lang="en-US" sz="2200" b="0" strike="noStrike" spc="-1" dirty="0">
              <a:solidFill>
                <a:srgbClr val="000000"/>
              </a:solidFill>
              <a:latin typeface="Calibri"/>
            </a:endParaRPr>
          </a:p>
          <a:p>
            <a:pPr marL="171360" indent="-171000">
              <a:lnSpc>
                <a:spcPct val="80000"/>
              </a:lnSpc>
              <a:spcBef>
                <a:spcPts val="751"/>
              </a:spcBef>
            </a:pPr>
            <a:r>
              <a:rPr lang="en-US" sz="2200" b="1" strike="noStrike" spc="-1" dirty="0">
                <a:solidFill>
                  <a:srgbClr val="000000"/>
                </a:solidFill>
                <a:latin typeface="Courier New"/>
                <a:ea typeface="ＭＳ Ｐゴシック"/>
              </a:rPr>
              <a:t>  public void </a:t>
            </a:r>
            <a:r>
              <a:rPr lang="en-US" sz="2200" b="1" strike="noStrike" spc="-1" dirty="0">
                <a:solidFill>
                  <a:srgbClr val="FF0000"/>
                </a:solidFill>
                <a:latin typeface="Courier New"/>
                <a:ea typeface="ＭＳ Ｐゴシック"/>
              </a:rPr>
              <a:t>update</a:t>
            </a:r>
            <a:r>
              <a:rPr lang="en-US" sz="2200" b="1" strike="noStrike" spc="-1" dirty="0">
                <a:solidFill>
                  <a:srgbClr val="000000"/>
                </a:solidFill>
                <a:latin typeface="Courier New"/>
                <a:ea typeface="ＭＳ Ｐゴシック"/>
              </a:rPr>
              <a:t>(Observable </a:t>
            </a:r>
            <a:r>
              <a:rPr lang="en-US" sz="2200" b="1" strike="noStrike" spc="-1" dirty="0">
                <a:solidFill>
                  <a:srgbClr val="FF0000"/>
                </a:solidFill>
                <a:latin typeface="Courier New"/>
                <a:ea typeface="ＭＳ Ｐゴシック"/>
              </a:rPr>
              <a:t>obj</a:t>
            </a:r>
            <a:r>
              <a:rPr lang="en-US" sz="2200" b="1" strike="noStrike" spc="-1" dirty="0">
                <a:solidFill>
                  <a:srgbClr val="000000"/>
                </a:solidFill>
                <a:latin typeface="Courier New"/>
                <a:ea typeface="ＭＳ Ｐゴシック"/>
              </a:rPr>
              <a:t>, Object </a:t>
            </a:r>
            <a:r>
              <a:rPr lang="en-US" sz="2200" b="1" strike="noStrike" spc="-1" dirty="0" err="1">
                <a:solidFill>
                  <a:srgbClr val="FF0000"/>
                </a:solidFill>
                <a:latin typeface="Courier New"/>
                <a:ea typeface="ＭＳ Ｐゴシック"/>
              </a:rPr>
              <a:t>arg</a:t>
            </a:r>
            <a:r>
              <a:rPr lang="en-US" sz="2200" b="1" strike="noStrike" spc="-1" dirty="0">
                <a:solidFill>
                  <a:srgbClr val="000000"/>
                </a:solidFill>
                <a:latin typeface="Courier New"/>
                <a:ea typeface="ＭＳ Ｐゴシック"/>
              </a:rPr>
              <a:t>) {</a:t>
            </a:r>
            <a:endParaRPr lang="en-US" sz="2200" b="0" strike="noStrike" spc="-1" dirty="0">
              <a:solidFill>
                <a:srgbClr val="000000"/>
              </a:solidFill>
              <a:latin typeface="Calibri"/>
            </a:endParaRPr>
          </a:p>
          <a:p>
            <a:pPr marL="171360" indent="-171000">
              <a:lnSpc>
                <a:spcPct val="80000"/>
              </a:lnSpc>
              <a:spcBef>
                <a:spcPts val="751"/>
              </a:spcBef>
            </a:pPr>
            <a:r>
              <a:rPr lang="en-US" sz="2200" b="1" strike="noStrike" spc="-1" dirty="0">
                <a:solidFill>
                  <a:srgbClr val="000000"/>
                </a:solidFill>
                <a:latin typeface="Courier New"/>
                <a:ea typeface="ＭＳ Ｐゴシック"/>
              </a:rPr>
              <a:t>      name = ((</a:t>
            </a:r>
            <a:r>
              <a:rPr lang="en-US" sz="2200" b="1" strike="noStrike" spc="-1" dirty="0" err="1">
                <a:solidFill>
                  <a:srgbClr val="000000"/>
                </a:solidFill>
                <a:latin typeface="Courier New"/>
                <a:ea typeface="ＭＳ Ｐゴシック"/>
              </a:rPr>
              <a:t>SaleItem</a:t>
            </a:r>
            <a:r>
              <a:rPr lang="en-US" sz="2200" b="1" strike="noStrike" spc="-1" dirty="0">
                <a:solidFill>
                  <a:srgbClr val="000000"/>
                </a:solidFill>
                <a:latin typeface="Courier New"/>
                <a:ea typeface="ＭＳ Ｐゴシック"/>
              </a:rPr>
              <a:t>) obj).name;	  </a:t>
            </a:r>
            <a:endParaRPr lang="en-US" sz="2200" b="0" strike="noStrike" spc="-1" dirty="0">
              <a:solidFill>
                <a:srgbClr val="000000"/>
              </a:solidFill>
              <a:latin typeface="Calibri"/>
            </a:endParaRPr>
          </a:p>
          <a:p>
            <a:pPr marL="171360" indent="-171000">
              <a:lnSpc>
                <a:spcPct val="80000"/>
              </a:lnSpc>
              <a:spcBef>
                <a:spcPts val="751"/>
              </a:spcBef>
            </a:pPr>
            <a:r>
              <a:rPr lang="en-US" sz="2200" b="1" strike="noStrike" spc="-1" dirty="0">
                <a:solidFill>
                  <a:srgbClr val="000000"/>
                </a:solidFill>
                <a:latin typeface="Courier New"/>
                <a:ea typeface="ＭＳ Ｐゴシック"/>
              </a:rPr>
              <a:t>	 	 price = ((</a:t>
            </a:r>
            <a:r>
              <a:rPr lang="en-US" sz="2200" b="1" strike="noStrike" spc="-1" dirty="0" err="1">
                <a:solidFill>
                  <a:srgbClr val="000000"/>
                </a:solidFill>
                <a:latin typeface="Courier New"/>
                <a:ea typeface="ＭＳ Ｐゴシック"/>
              </a:rPr>
              <a:t>SaleItem</a:t>
            </a:r>
            <a:r>
              <a:rPr lang="en-US" sz="2200" b="1" strike="noStrike" spc="-1" dirty="0">
                <a:solidFill>
                  <a:srgbClr val="000000"/>
                </a:solidFill>
                <a:latin typeface="Courier New"/>
                <a:ea typeface="ＭＳ Ｐゴシック"/>
              </a:rPr>
              <a:t>) obj).price;</a:t>
            </a:r>
            <a:endParaRPr lang="en-US" sz="2200" b="0" strike="noStrike" spc="-1" dirty="0">
              <a:solidFill>
                <a:srgbClr val="000000"/>
              </a:solidFill>
              <a:latin typeface="Calibri"/>
            </a:endParaRPr>
          </a:p>
          <a:p>
            <a:pPr marL="171360" indent="-171000">
              <a:lnSpc>
                <a:spcPct val="80000"/>
              </a:lnSpc>
              <a:spcBef>
                <a:spcPts val="751"/>
              </a:spcBef>
            </a:pPr>
            <a:r>
              <a:rPr lang="en-US" sz="2200" b="1" strike="noStrike" spc="-1" dirty="0">
                <a:solidFill>
                  <a:srgbClr val="000000"/>
                </a:solidFill>
                <a:latin typeface="Courier New"/>
                <a:ea typeface="ＭＳ Ｐゴシック"/>
              </a:rPr>
              <a:t>	     </a:t>
            </a:r>
            <a:r>
              <a:rPr lang="en-US" sz="2200" b="1" strike="noStrike" spc="-1" dirty="0" err="1">
                <a:solidFill>
                  <a:srgbClr val="000000"/>
                </a:solidFill>
                <a:latin typeface="Courier New"/>
                <a:ea typeface="ＭＳ Ｐゴシック"/>
              </a:rPr>
              <a:t>System.out.println</a:t>
            </a:r>
            <a:r>
              <a:rPr lang="en-US" sz="2200" b="1" strike="noStrike" spc="-1" dirty="0">
                <a:solidFill>
                  <a:srgbClr val="000000"/>
                </a:solidFill>
                <a:latin typeface="Courier New"/>
                <a:ea typeface="ＭＳ Ｐゴシック"/>
              </a:rPr>
              <a:t>("</a:t>
            </a:r>
            <a:r>
              <a:rPr lang="en-US" sz="2200" b="1" strike="noStrike" spc="-1" dirty="0" err="1">
                <a:solidFill>
                  <a:srgbClr val="000000"/>
                </a:solidFill>
                <a:latin typeface="Courier New"/>
                <a:ea typeface="ＭＳ Ｐゴシック"/>
              </a:rPr>
              <a:t>NameObserver</a:t>
            </a:r>
            <a:r>
              <a:rPr lang="en-US" sz="2200" b="1" strike="noStrike" spc="-1" dirty="0">
                <a:solidFill>
                  <a:srgbClr val="000000"/>
                </a:solidFill>
                <a:latin typeface="Courier New"/>
                <a:ea typeface="ＭＳ Ｐゴシック"/>
              </a:rPr>
              <a:t>: </a:t>
            </a:r>
            <a:br>
              <a:rPr dirty="0"/>
            </a:br>
            <a:r>
              <a:rPr lang="en-US" sz="2200" b="1" strike="noStrike" spc="-1" dirty="0">
                <a:solidFill>
                  <a:srgbClr val="000000"/>
                </a:solidFill>
                <a:latin typeface="Courier New"/>
                <a:ea typeface="ＭＳ Ｐゴシック"/>
              </a:rPr>
              <a:t>                   Name changed to " + name + </a:t>
            </a:r>
            <a:endParaRPr lang="en-US" sz="2200" b="0" strike="noStrike" spc="-1" dirty="0">
              <a:solidFill>
                <a:srgbClr val="000000"/>
              </a:solidFill>
              <a:latin typeface="Calibri"/>
            </a:endParaRPr>
          </a:p>
          <a:p>
            <a:pPr marL="171360" indent="-171000">
              <a:lnSpc>
                <a:spcPct val="80000"/>
              </a:lnSpc>
              <a:spcBef>
                <a:spcPts val="751"/>
              </a:spcBef>
            </a:pPr>
            <a:r>
              <a:rPr lang="en-US" sz="2200" b="1" strike="noStrike" spc="-1" dirty="0">
                <a:solidFill>
                  <a:srgbClr val="000000"/>
                </a:solidFill>
                <a:latin typeface="Courier New"/>
                <a:ea typeface="ＭＳ Ｐゴシック"/>
              </a:rPr>
              <a:t>                    “Price is “ + price); </a:t>
            </a:r>
            <a:endParaRPr lang="en-US" sz="2200" b="0" strike="noStrike" spc="-1" dirty="0">
              <a:solidFill>
                <a:srgbClr val="000000"/>
              </a:solidFill>
              <a:latin typeface="Calibri"/>
            </a:endParaRPr>
          </a:p>
          <a:p>
            <a:pPr marL="171360" indent="-171000">
              <a:lnSpc>
                <a:spcPct val="80000"/>
              </a:lnSpc>
              <a:spcBef>
                <a:spcPts val="751"/>
              </a:spcBef>
            </a:pPr>
            <a:r>
              <a:rPr lang="en-US" sz="2200" b="1" strike="noStrike" spc="-1" dirty="0">
                <a:solidFill>
                  <a:srgbClr val="000000"/>
                </a:solidFill>
                <a:latin typeface="Courier New"/>
                <a:ea typeface="ＭＳ Ｐゴシック"/>
              </a:rPr>
              <a:t>	  } </a:t>
            </a:r>
            <a:endParaRPr lang="en-US" sz="2200" b="0" strike="noStrike" spc="-1" dirty="0">
              <a:solidFill>
                <a:srgbClr val="000000"/>
              </a:solidFill>
              <a:latin typeface="Calibri"/>
            </a:endParaRPr>
          </a:p>
          <a:p>
            <a:pPr marL="171360" indent="-171000">
              <a:lnSpc>
                <a:spcPct val="80000"/>
              </a:lnSpc>
              <a:spcBef>
                <a:spcPts val="751"/>
              </a:spcBef>
            </a:pPr>
            <a:r>
              <a:rPr lang="en-US" sz="2200" b="1" strike="noStrike" spc="-1" dirty="0">
                <a:solidFill>
                  <a:srgbClr val="000000"/>
                </a:solidFill>
                <a:latin typeface="Courier New"/>
                <a:ea typeface="ＭＳ Ｐゴシック"/>
              </a:rPr>
              <a:t>}</a:t>
            </a:r>
            <a:endParaRPr lang="en-US" sz="2200" b="0" strike="noStrike" spc="-1" dirty="0">
              <a:solidFill>
                <a:srgbClr val="000000"/>
              </a:solidFill>
              <a:latin typeface="Calibri"/>
            </a:endParaRPr>
          </a:p>
          <a:p>
            <a:pPr>
              <a:lnSpc>
                <a:spcPct val="100000"/>
              </a:lnSpc>
              <a:spcBef>
                <a:spcPts val="751"/>
              </a:spcBef>
            </a:pPr>
            <a:endParaRPr lang="en-US" sz="2200" b="0" strike="noStrike" spc="-1" dirty="0">
              <a:solidFill>
                <a:srgbClr val="000000"/>
              </a:solidFill>
              <a:latin typeface="Calibri"/>
            </a:endParaRPr>
          </a:p>
        </p:txBody>
      </p:sp>
      <p:sp>
        <p:nvSpPr>
          <p:cNvPr id="331"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332" name="TextShape 4"/>
          <p:cNvSpPr txBox="1"/>
          <p:nvPr/>
        </p:nvSpPr>
        <p:spPr>
          <a:xfrm>
            <a:off x="6458040" y="6356520"/>
            <a:ext cx="2057040" cy="364680"/>
          </a:xfrm>
          <a:prstGeom prst="rect">
            <a:avLst/>
          </a:prstGeom>
          <a:noFill/>
          <a:ln>
            <a:noFill/>
          </a:ln>
        </p:spPr>
        <p:txBody>
          <a:bodyPr anchor="ctr"/>
          <a:lstStyle/>
          <a:p>
            <a:pPr algn="r">
              <a:lnSpc>
                <a:spcPct val="100000"/>
              </a:lnSpc>
            </a:pPr>
            <a:fld id="{62A12266-7528-412E-B6C4-1E618334033D}" type="slidenum">
              <a:rPr lang="en-US" sz="1400" b="0" strike="noStrike" spc="-1">
                <a:solidFill>
                  <a:srgbClr val="8B8B8B"/>
                </a:solidFill>
                <a:latin typeface="Tahoma"/>
                <a:ea typeface="MS PGothic"/>
              </a:rPr>
              <a:t>18</a:t>
            </a:fld>
            <a:endParaRPr lang="en-US" sz="1400" b="0" strike="noStrike" spc="-1">
              <a:latin typeface="Times New Roman"/>
            </a:endParaRPr>
          </a:p>
        </p:txBody>
      </p:sp>
      <p:sp>
        <p:nvSpPr>
          <p:cNvPr id="333" name="CustomShape 5"/>
          <p:cNvSpPr/>
          <p:nvPr/>
        </p:nvSpPr>
        <p:spPr>
          <a:xfrm>
            <a:off x="4898880" y="5486400"/>
            <a:ext cx="3346200" cy="609120"/>
          </a:xfrm>
          <a:prstGeom prst="wedgeRoundRectCallout">
            <a:avLst>
              <a:gd name="adj1" fmla="val -96009"/>
              <a:gd name="adj2" fmla="val -403618"/>
              <a:gd name="adj3" fmla="val 16667"/>
            </a:avLst>
          </a:prstGeom>
          <a:noFill/>
          <a:ln w="9360">
            <a:solidFill>
              <a:srgbClr val="000000"/>
            </a:solidFill>
            <a:miter/>
          </a:ln>
          <a:effectLst>
            <a:outerShdw dist="23040" dir="5400000">
              <a:srgbClr val="808080">
                <a:alpha val="35000"/>
              </a:srgbClr>
            </a:outerShdw>
          </a:effectLst>
        </p:spPr>
        <p:style>
          <a:lnRef idx="0">
            <a:scrgbClr r="0" g="0" b="0"/>
          </a:lnRef>
          <a:fillRef idx="0">
            <a:scrgbClr r="0" g="0" b="0"/>
          </a:fillRef>
          <a:effectRef idx="0">
            <a:scrgbClr r="0" g="0" b="0"/>
          </a:effectRef>
          <a:fontRef idx="minor"/>
        </p:style>
      </p:sp>
      <p:sp>
        <p:nvSpPr>
          <p:cNvPr id="334" name="CustomShape 6"/>
          <p:cNvSpPr/>
          <p:nvPr/>
        </p:nvSpPr>
        <p:spPr>
          <a:xfrm>
            <a:off x="4876920" y="5450040"/>
            <a:ext cx="33634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latin typeface="Arial"/>
                <a:ea typeface="MS PGothic"/>
              </a:rPr>
              <a:t>Implements </a:t>
            </a:r>
            <a:r>
              <a:rPr lang="en-US" sz="1800" b="1" strike="noStrike" spc="-1">
                <a:solidFill>
                  <a:srgbClr val="000000"/>
                </a:solidFill>
                <a:latin typeface="Courier New"/>
                <a:ea typeface="MS PGothic"/>
              </a:rPr>
              <a:t>update</a:t>
            </a:r>
            <a:r>
              <a:rPr lang="en-US" sz="1800" b="0" strike="noStrike" spc="-1">
                <a:solidFill>
                  <a:srgbClr val="000000"/>
                </a:solidFill>
                <a:latin typeface="Arial"/>
                <a:ea typeface="MS PGothic"/>
              </a:rPr>
              <a:t> from JDK.</a:t>
            </a:r>
            <a:br/>
            <a:r>
              <a:rPr lang="en-US" sz="1800" b="0" strike="noStrike" spc="-1">
                <a:solidFill>
                  <a:srgbClr val="000000"/>
                </a:solidFill>
                <a:latin typeface="Arial"/>
                <a:ea typeface="MS PGothic"/>
              </a:rPr>
              <a:t>Results in </a:t>
            </a:r>
            <a:r>
              <a:rPr lang="en-US" sz="1800" b="0" strike="noStrike" spc="-1">
                <a:solidFill>
                  <a:srgbClr val="FF0000"/>
                </a:solidFill>
                <a:latin typeface="Arial"/>
                <a:ea typeface="MS PGothic"/>
              </a:rPr>
              <a:t>callback</a:t>
            </a:r>
            <a:r>
              <a:rPr lang="en-US" sz="1800" b="0" strike="noStrike" spc="-1">
                <a:solidFill>
                  <a:srgbClr val="000000"/>
                </a:solidFill>
                <a:latin typeface="Arial"/>
                <a:ea typeface="MS PGothic"/>
              </a:rPr>
              <a:t>!</a:t>
            </a:r>
            <a:endParaRPr lang="en-US" sz="1800" b="0" strike="noStrike" spc="-1">
              <a:latin typeface="Arial"/>
            </a:endParaRPr>
          </a:p>
        </p:txBody>
      </p:sp>
      <p:sp>
        <p:nvSpPr>
          <p:cNvPr id="335" name="CustomShape 7"/>
          <p:cNvSpPr/>
          <p:nvPr/>
        </p:nvSpPr>
        <p:spPr>
          <a:xfrm>
            <a:off x="6861960" y="365040"/>
            <a:ext cx="1653120"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1" strike="noStrike" spc="-1">
                <a:solidFill>
                  <a:srgbClr val="0000FF"/>
                </a:solidFill>
                <a:latin typeface="Arial"/>
                <a:ea typeface="MS PGothic"/>
              </a:rPr>
              <a:t>THE VIEW</a:t>
            </a:r>
            <a:endParaRPr lang="en-US" sz="2400" b="0" strike="noStrike" spc="-1">
              <a:latin typeface="Arial"/>
            </a:endParaRPr>
          </a:p>
        </p:txBody>
      </p:sp>
      <p:sp>
        <p:nvSpPr>
          <p:cNvPr id="336" name="CustomShape 8"/>
          <p:cNvSpPr/>
          <p:nvPr/>
        </p:nvSpPr>
        <p:spPr>
          <a:xfrm>
            <a:off x="7783560" y="1828800"/>
            <a:ext cx="914040" cy="612360"/>
          </a:xfrm>
          <a:prstGeom prst="wedgeRectCallout">
            <a:avLst>
              <a:gd name="adj1" fmla="val -129605"/>
              <a:gd name="adj2" fmla="val -43112"/>
            </a:avLst>
          </a:prstGeom>
          <a:solidFill>
            <a:srgbClr val="FFFFFF"/>
          </a:solidFill>
          <a:ln w="1260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800" b="0" strike="noStrike" spc="-1">
                <a:solidFill>
                  <a:srgbClr val="000000"/>
                </a:solidFill>
                <a:latin typeface="Calibri"/>
              </a:rPr>
              <a:t>From JDK</a:t>
            </a:r>
            <a:endParaRPr lang="en-US" sz="1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3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000000"/>
                </a:solidFill>
                <a:latin typeface="Calibri Light"/>
              </a:rPr>
              <a:t>The Client</a:t>
            </a:r>
            <a:endParaRPr lang="en-US" sz="3300" b="0" strike="noStrike" spc="-1">
              <a:solidFill>
                <a:srgbClr val="000000"/>
              </a:solidFill>
              <a:latin typeface="Calibri"/>
            </a:endParaRPr>
          </a:p>
        </p:txBody>
      </p:sp>
      <p:sp>
        <p:nvSpPr>
          <p:cNvPr id="338" name="TextShape 2"/>
          <p:cNvSpPr txBox="1"/>
          <p:nvPr/>
        </p:nvSpPr>
        <p:spPr>
          <a:xfrm>
            <a:off x="228600" y="1600200"/>
            <a:ext cx="8915040" cy="4532040"/>
          </a:xfrm>
          <a:prstGeom prst="rect">
            <a:avLst/>
          </a:prstGeom>
          <a:noFill/>
          <a:ln>
            <a:noFill/>
          </a:ln>
        </p:spPr>
        <p:txBody>
          <a:bodyPr>
            <a:normAutofit fontScale="92500" lnSpcReduction="20000"/>
          </a:bodyPr>
          <a:lstStyle/>
          <a:p>
            <a:pPr marL="171360" indent="-171000">
              <a:lnSpc>
                <a:spcPct val="80000"/>
              </a:lnSpc>
              <a:spcBef>
                <a:spcPts val="751"/>
              </a:spcBef>
            </a:pPr>
            <a:r>
              <a:rPr lang="en-US" sz="2400" b="1" strike="noStrike" spc="-1" dirty="0">
                <a:solidFill>
                  <a:srgbClr val="000000"/>
                </a:solidFill>
                <a:latin typeface="Courier New"/>
                <a:ea typeface="ＭＳ Ｐゴシック"/>
              </a:rPr>
              <a:t>// </a:t>
            </a:r>
            <a:r>
              <a:rPr lang="en-US" sz="2400" b="1" strike="noStrike" spc="-1" dirty="0" err="1">
                <a:solidFill>
                  <a:srgbClr val="000000"/>
                </a:solidFill>
                <a:latin typeface="Courier New"/>
                <a:ea typeface="ＭＳ Ｐゴシック"/>
              </a:rPr>
              <a:t>SaleItem</a:t>
            </a:r>
            <a:r>
              <a:rPr lang="en-US" sz="2400" b="1" strike="noStrike" spc="-1" dirty="0">
                <a:solidFill>
                  <a:srgbClr val="000000"/>
                </a:solidFill>
                <a:latin typeface="Courier New"/>
                <a:ea typeface="ＭＳ Ｐゴシック"/>
              </a:rPr>
              <a:t> implements Observable</a:t>
            </a:r>
          </a:p>
          <a:p>
            <a:pPr marL="171360" indent="-171000">
              <a:lnSpc>
                <a:spcPct val="80000"/>
              </a:lnSpc>
              <a:spcBef>
                <a:spcPts val="751"/>
              </a:spcBef>
            </a:pPr>
            <a:r>
              <a:rPr lang="en-US" sz="2400" b="1" strike="noStrike" spc="-1" dirty="0" err="1">
                <a:solidFill>
                  <a:srgbClr val="000000"/>
                </a:solidFill>
                <a:latin typeface="Courier New"/>
                <a:ea typeface="ＭＳ Ｐゴシック"/>
              </a:rPr>
              <a:t>SaleItem</a:t>
            </a:r>
            <a:r>
              <a:rPr lang="en-US" sz="2400" b="1" strike="noStrike" spc="-1" dirty="0">
                <a:solidFill>
                  <a:srgbClr val="000000"/>
                </a:solidFill>
                <a:latin typeface="Courier New"/>
                <a:ea typeface="ＭＳ Ｐゴシック"/>
              </a:rPr>
              <a:t> </a:t>
            </a:r>
            <a:r>
              <a:rPr lang="en-US" sz="2400" b="1" strike="noStrike" spc="-1" dirty="0" err="1">
                <a:solidFill>
                  <a:srgbClr val="000000"/>
                </a:solidFill>
                <a:latin typeface="Courier New"/>
                <a:ea typeface="ＭＳ Ｐゴシック"/>
              </a:rPr>
              <a:t>si</a:t>
            </a:r>
            <a:r>
              <a:rPr lang="en-US" sz="2400" b="1" strike="noStrike" spc="-1" dirty="0">
                <a:solidFill>
                  <a:srgbClr val="000000"/>
                </a:solidFill>
                <a:latin typeface="Courier New"/>
                <a:ea typeface="ＭＳ Ｐゴシック"/>
              </a:rPr>
              <a:t> = new </a:t>
            </a:r>
            <a:r>
              <a:rPr lang="en-US" sz="2400" b="1" strike="noStrike" spc="-1" dirty="0" err="1">
                <a:solidFill>
                  <a:srgbClr val="000000"/>
                </a:solidFill>
                <a:latin typeface="Courier New"/>
                <a:ea typeface="ＭＳ Ｐゴシック"/>
              </a:rPr>
              <a:t>SaleItem</a:t>
            </a:r>
            <a:r>
              <a:rPr lang="en-US" sz="2400" b="1" strike="noStrike" spc="-1" dirty="0">
                <a:solidFill>
                  <a:srgbClr val="000000"/>
                </a:solidFill>
                <a:latin typeface="Courier New"/>
                <a:ea typeface="ＭＳ Ｐゴシック"/>
              </a:rPr>
              <a:t>("Corn Pops", 1.29f);</a:t>
            </a:r>
          </a:p>
          <a:p>
            <a:pPr marL="171360" indent="-171000">
              <a:lnSpc>
                <a:spcPct val="80000"/>
              </a:lnSpc>
              <a:spcBef>
                <a:spcPts val="751"/>
              </a:spcBef>
            </a:pPr>
            <a:r>
              <a:rPr lang="en-US" sz="2400" b="1" spc="-1" dirty="0">
                <a:solidFill>
                  <a:srgbClr val="000000"/>
                </a:solidFill>
                <a:latin typeface="Courier New"/>
                <a:ea typeface="ＭＳ Ｐゴシック"/>
              </a:rPr>
              <a:t>// Observers</a:t>
            </a:r>
            <a:endParaRPr lang="en-US" sz="2400" b="0" strike="noStrike" spc="-1" dirty="0">
              <a:solidFill>
                <a:srgbClr val="000000"/>
              </a:solidFill>
              <a:latin typeface="Calibri"/>
            </a:endParaRPr>
          </a:p>
          <a:p>
            <a:pPr marL="171360" indent="-171000">
              <a:lnSpc>
                <a:spcPct val="80000"/>
              </a:lnSpc>
              <a:spcBef>
                <a:spcPts val="751"/>
              </a:spcBef>
            </a:pPr>
            <a:r>
              <a:rPr lang="en-US" sz="2400" b="1" strike="noStrike" spc="-1" dirty="0" err="1">
                <a:solidFill>
                  <a:srgbClr val="000000"/>
                </a:solidFill>
                <a:latin typeface="Courier New"/>
                <a:ea typeface="ＭＳ Ｐゴシック"/>
              </a:rPr>
              <a:t>NameObserver</a:t>
            </a:r>
            <a:r>
              <a:rPr lang="en-US" sz="2400" b="1" strike="noStrike" spc="-1" dirty="0">
                <a:solidFill>
                  <a:srgbClr val="000000"/>
                </a:solidFill>
                <a:latin typeface="Courier New"/>
                <a:ea typeface="ＭＳ Ｐゴシック"/>
              </a:rPr>
              <a:t> </a:t>
            </a:r>
            <a:r>
              <a:rPr lang="en-US" sz="2400" b="1" strike="noStrike" spc="-1" dirty="0" err="1">
                <a:solidFill>
                  <a:srgbClr val="000000"/>
                </a:solidFill>
                <a:latin typeface="Courier New"/>
                <a:ea typeface="ＭＳ Ｐゴシック"/>
              </a:rPr>
              <a:t>nameObs</a:t>
            </a:r>
            <a:r>
              <a:rPr lang="en-US" sz="2400" b="1" strike="noStrike" spc="-1" dirty="0">
                <a:solidFill>
                  <a:srgbClr val="000000"/>
                </a:solidFill>
                <a:latin typeface="Courier New"/>
                <a:ea typeface="ＭＳ Ｐゴシック"/>
              </a:rPr>
              <a:t> = new </a:t>
            </a:r>
            <a:r>
              <a:rPr lang="en-US" sz="2400" b="1" strike="noStrike" spc="-1" dirty="0" err="1">
                <a:solidFill>
                  <a:srgbClr val="000000"/>
                </a:solidFill>
                <a:latin typeface="Courier New"/>
                <a:ea typeface="ＭＳ Ｐゴシック"/>
              </a:rPr>
              <a:t>NameObserver</a:t>
            </a:r>
            <a:r>
              <a:rPr lang="en-US" sz="2400" b="1" strike="noStrike" spc="-1" dirty="0">
                <a:solidFill>
                  <a:srgbClr val="000000"/>
                </a:solidFill>
                <a:latin typeface="Courier New"/>
                <a:ea typeface="ＭＳ Ｐゴシック"/>
              </a:rPr>
              <a:t>();</a:t>
            </a:r>
            <a:endParaRPr lang="en-US" sz="2400" b="0" strike="noStrike" spc="-1" dirty="0">
              <a:solidFill>
                <a:srgbClr val="000000"/>
              </a:solidFill>
              <a:latin typeface="Calibri"/>
            </a:endParaRPr>
          </a:p>
          <a:p>
            <a:pPr marL="171360" indent="-171000">
              <a:lnSpc>
                <a:spcPct val="80000"/>
              </a:lnSpc>
              <a:spcBef>
                <a:spcPts val="751"/>
              </a:spcBef>
            </a:pPr>
            <a:r>
              <a:rPr lang="en-US" sz="2400" b="1" strike="noStrike" spc="-1" dirty="0" err="1">
                <a:solidFill>
                  <a:srgbClr val="000000"/>
                </a:solidFill>
                <a:latin typeface="Courier New"/>
                <a:ea typeface="ＭＳ Ｐゴシック"/>
              </a:rPr>
              <a:t>PriceObserver</a:t>
            </a:r>
            <a:r>
              <a:rPr lang="en-US" sz="2400" b="1" strike="noStrike" spc="-1" dirty="0">
                <a:solidFill>
                  <a:srgbClr val="000000"/>
                </a:solidFill>
                <a:latin typeface="Courier New"/>
                <a:ea typeface="ＭＳ Ｐゴシック"/>
              </a:rPr>
              <a:t> </a:t>
            </a:r>
            <a:r>
              <a:rPr lang="en-US" sz="2400" b="1" strike="noStrike" spc="-1" dirty="0" err="1">
                <a:solidFill>
                  <a:srgbClr val="000000"/>
                </a:solidFill>
                <a:latin typeface="Courier New"/>
                <a:ea typeface="ＭＳ Ｐゴシック"/>
              </a:rPr>
              <a:t>priceObs</a:t>
            </a:r>
            <a:r>
              <a:rPr lang="en-US" sz="2400" b="1" strike="noStrike" spc="-1" dirty="0">
                <a:solidFill>
                  <a:srgbClr val="000000"/>
                </a:solidFill>
                <a:latin typeface="Courier New"/>
                <a:ea typeface="ＭＳ Ｐゴシック"/>
              </a:rPr>
              <a:t> = new </a:t>
            </a:r>
            <a:r>
              <a:rPr lang="en-US" sz="2400" b="1" strike="noStrike" spc="-1" dirty="0" err="1">
                <a:solidFill>
                  <a:srgbClr val="000000"/>
                </a:solidFill>
                <a:latin typeface="Courier New"/>
                <a:ea typeface="ＭＳ Ｐゴシック"/>
              </a:rPr>
              <a:t>PriceObserver</a:t>
            </a:r>
            <a:r>
              <a:rPr lang="en-US" sz="2400" b="1" strike="noStrike" spc="-1" dirty="0">
                <a:solidFill>
                  <a:srgbClr val="000000"/>
                </a:solidFill>
                <a:latin typeface="Courier New"/>
                <a:ea typeface="ＭＳ Ｐゴシック"/>
              </a:rPr>
              <a:t>();</a:t>
            </a:r>
            <a:endParaRPr lang="en-US" sz="2400" b="0" strike="noStrike" spc="-1" dirty="0">
              <a:solidFill>
                <a:srgbClr val="000000"/>
              </a:solidFill>
              <a:latin typeface="Calibri"/>
            </a:endParaRPr>
          </a:p>
          <a:p>
            <a:pPr marL="171360" indent="-171000">
              <a:lnSpc>
                <a:spcPct val="80000"/>
              </a:lnSpc>
              <a:spcBef>
                <a:spcPts val="751"/>
              </a:spcBef>
            </a:pPr>
            <a:endParaRPr lang="en-US" sz="2400" b="0" strike="noStrike" spc="-1" dirty="0">
              <a:solidFill>
                <a:srgbClr val="000000"/>
              </a:solidFill>
              <a:latin typeface="Calibri"/>
            </a:endParaRPr>
          </a:p>
          <a:p>
            <a:pPr marL="171360" indent="-171000">
              <a:lnSpc>
                <a:spcPct val="80000"/>
              </a:lnSpc>
              <a:spcBef>
                <a:spcPts val="751"/>
              </a:spcBef>
            </a:pPr>
            <a:r>
              <a:rPr lang="en-US" sz="2400" b="1" strike="noStrike" spc="-1" dirty="0">
                <a:solidFill>
                  <a:srgbClr val="000000"/>
                </a:solidFill>
                <a:latin typeface="Courier New"/>
                <a:ea typeface="ＭＳ Ｐゴシック"/>
              </a:rPr>
              <a:t>// Now add observers		</a:t>
            </a:r>
            <a:endParaRPr lang="en-US" sz="2400" b="0" strike="noStrike" spc="-1" dirty="0">
              <a:solidFill>
                <a:srgbClr val="000000"/>
              </a:solidFill>
              <a:latin typeface="Calibri"/>
            </a:endParaRPr>
          </a:p>
          <a:p>
            <a:pPr marL="171360" indent="-171000">
              <a:lnSpc>
                <a:spcPct val="80000"/>
              </a:lnSpc>
              <a:spcBef>
                <a:spcPts val="751"/>
              </a:spcBef>
            </a:pPr>
            <a:r>
              <a:rPr lang="en-US" sz="2400" b="1" strike="noStrike" spc="-1" dirty="0" err="1">
                <a:solidFill>
                  <a:srgbClr val="000000"/>
                </a:solidFill>
                <a:latin typeface="Courier New"/>
                <a:ea typeface="ＭＳ Ｐゴシック"/>
              </a:rPr>
              <a:t>si.</a:t>
            </a:r>
            <a:r>
              <a:rPr lang="en-US" sz="2400" b="1" strike="noStrike" spc="-1" dirty="0" err="1">
                <a:solidFill>
                  <a:srgbClr val="FF0000"/>
                </a:solidFill>
                <a:latin typeface="Courier New"/>
                <a:ea typeface="ＭＳ Ｐゴシック"/>
              </a:rPr>
              <a:t>addObserver</a:t>
            </a:r>
            <a:r>
              <a:rPr lang="en-US" sz="2400" b="1" strike="noStrike" spc="-1" dirty="0">
                <a:solidFill>
                  <a:srgbClr val="000000"/>
                </a:solidFill>
                <a:latin typeface="Courier New"/>
                <a:ea typeface="ＭＳ Ｐゴシック"/>
              </a:rPr>
              <a:t>(</a:t>
            </a:r>
            <a:r>
              <a:rPr lang="en-US" sz="2400" b="1" strike="noStrike" spc="-1" dirty="0" err="1">
                <a:solidFill>
                  <a:srgbClr val="000000"/>
                </a:solidFill>
                <a:latin typeface="Courier New"/>
                <a:ea typeface="ＭＳ Ｐゴシック"/>
              </a:rPr>
              <a:t>nameObserver</a:t>
            </a:r>
            <a:r>
              <a:rPr lang="en-US" sz="2400" b="1" strike="noStrike" spc="-1" dirty="0">
                <a:solidFill>
                  <a:srgbClr val="000000"/>
                </a:solidFill>
                <a:latin typeface="Courier New"/>
                <a:ea typeface="ＭＳ Ｐゴシック"/>
              </a:rPr>
              <a:t>);</a:t>
            </a:r>
            <a:endParaRPr lang="en-US" sz="2400" b="0" strike="noStrike" spc="-1" dirty="0">
              <a:solidFill>
                <a:srgbClr val="000000"/>
              </a:solidFill>
              <a:latin typeface="Calibri"/>
            </a:endParaRPr>
          </a:p>
          <a:p>
            <a:pPr marL="171360" indent="-171000">
              <a:lnSpc>
                <a:spcPct val="80000"/>
              </a:lnSpc>
              <a:spcBef>
                <a:spcPts val="751"/>
              </a:spcBef>
            </a:pPr>
            <a:r>
              <a:rPr lang="en-US" sz="2400" b="1" strike="noStrike" spc="-1" dirty="0" err="1">
                <a:solidFill>
                  <a:srgbClr val="000000"/>
                </a:solidFill>
                <a:latin typeface="Courier New"/>
                <a:ea typeface="ＭＳ Ｐゴシック"/>
              </a:rPr>
              <a:t>si.</a:t>
            </a:r>
            <a:r>
              <a:rPr lang="en-US" sz="2400" b="1" strike="noStrike" spc="-1" dirty="0" err="1">
                <a:solidFill>
                  <a:srgbClr val="FF0000"/>
                </a:solidFill>
                <a:latin typeface="Courier New"/>
                <a:ea typeface="ＭＳ Ｐゴシック"/>
              </a:rPr>
              <a:t>addObserver</a:t>
            </a:r>
            <a:r>
              <a:rPr lang="en-US" sz="2400" b="1" strike="noStrike" spc="-1" dirty="0">
                <a:solidFill>
                  <a:srgbClr val="000000"/>
                </a:solidFill>
                <a:latin typeface="Courier New"/>
                <a:ea typeface="ＭＳ Ｐゴシック"/>
              </a:rPr>
              <a:t>(</a:t>
            </a:r>
            <a:r>
              <a:rPr lang="en-US" sz="2400" b="1" strike="noStrike" spc="-1" dirty="0" err="1">
                <a:solidFill>
                  <a:srgbClr val="000000"/>
                </a:solidFill>
                <a:latin typeface="Courier New"/>
                <a:ea typeface="ＭＳ Ｐゴシック"/>
              </a:rPr>
              <a:t>priceObserver</a:t>
            </a:r>
            <a:r>
              <a:rPr lang="en-US" sz="2400" b="1" strike="noStrike" spc="-1" dirty="0">
                <a:solidFill>
                  <a:srgbClr val="000000"/>
                </a:solidFill>
                <a:latin typeface="Courier New"/>
                <a:ea typeface="ＭＳ Ｐゴシック"/>
              </a:rPr>
              <a:t>);</a:t>
            </a:r>
            <a:endParaRPr lang="en-US" sz="2400" b="0" strike="noStrike" spc="-1" dirty="0">
              <a:solidFill>
                <a:srgbClr val="000000"/>
              </a:solidFill>
              <a:latin typeface="Calibri"/>
            </a:endParaRPr>
          </a:p>
          <a:p>
            <a:pPr marL="171360" indent="-171000">
              <a:lnSpc>
                <a:spcPct val="80000"/>
              </a:lnSpc>
              <a:spcBef>
                <a:spcPts val="751"/>
              </a:spcBef>
            </a:pPr>
            <a:endParaRPr lang="en-US" sz="2400" b="0" strike="noStrike" spc="-1" dirty="0">
              <a:solidFill>
                <a:srgbClr val="000000"/>
              </a:solidFill>
              <a:latin typeface="Calibri"/>
            </a:endParaRPr>
          </a:p>
          <a:p>
            <a:pPr marL="171360" indent="-171000">
              <a:lnSpc>
                <a:spcPct val="80000"/>
              </a:lnSpc>
              <a:spcBef>
                <a:spcPts val="751"/>
              </a:spcBef>
            </a:pPr>
            <a:r>
              <a:rPr lang="en-US" sz="2400" b="1" strike="noStrike" spc="-1" dirty="0">
                <a:solidFill>
                  <a:srgbClr val="000000"/>
                </a:solidFill>
                <a:latin typeface="Courier New"/>
                <a:ea typeface="ＭＳ Ｐゴシック"/>
              </a:rPr>
              <a:t>// Make changes to the Subject.</a:t>
            </a:r>
            <a:endParaRPr lang="en-US" sz="2400" b="0" strike="noStrike" spc="-1" dirty="0">
              <a:solidFill>
                <a:srgbClr val="000000"/>
              </a:solidFill>
              <a:latin typeface="Calibri"/>
            </a:endParaRPr>
          </a:p>
          <a:p>
            <a:pPr marL="171360" indent="-171000">
              <a:lnSpc>
                <a:spcPct val="80000"/>
              </a:lnSpc>
              <a:spcBef>
                <a:spcPts val="751"/>
              </a:spcBef>
            </a:pPr>
            <a:r>
              <a:rPr lang="en-US" sz="2400" b="1" strike="noStrike" spc="-1" dirty="0" err="1">
                <a:solidFill>
                  <a:srgbClr val="000000"/>
                </a:solidFill>
                <a:latin typeface="Courier New"/>
                <a:ea typeface="ＭＳ Ｐゴシック"/>
              </a:rPr>
              <a:t>si.setName</a:t>
            </a:r>
            <a:r>
              <a:rPr lang="en-US" sz="2400" b="1" strike="noStrike" spc="-1" dirty="0">
                <a:solidFill>
                  <a:srgbClr val="000000"/>
                </a:solidFill>
                <a:latin typeface="Courier New"/>
                <a:ea typeface="ＭＳ Ｐゴシック"/>
              </a:rPr>
              <a:t>("Frosted Flakes");</a:t>
            </a:r>
            <a:endParaRPr lang="en-US" sz="2400" b="0" strike="noStrike" spc="-1" dirty="0">
              <a:solidFill>
                <a:srgbClr val="000000"/>
              </a:solidFill>
              <a:latin typeface="Calibri"/>
            </a:endParaRPr>
          </a:p>
          <a:p>
            <a:pPr marL="171360" indent="-171000">
              <a:lnSpc>
                <a:spcPct val="80000"/>
              </a:lnSpc>
              <a:spcBef>
                <a:spcPts val="751"/>
              </a:spcBef>
            </a:pPr>
            <a:r>
              <a:rPr lang="en-US" sz="2400" b="1" strike="noStrike" spc="-1" dirty="0" err="1">
                <a:solidFill>
                  <a:srgbClr val="000000"/>
                </a:solidFill>
                <a:latin typeface="Courier New"/>
                <a:ea typeface="ＭＳ Ｐゴシック"/>
              </a:rPr>
              <a:t>si.setPrice</a:t>
            </a:r>
            <a:r>
              <a:rPr lang="en-US" sz="2400" b="1" strike="noStrike" spc="-1" dirty="0">
                <a:solidFill>
                  <a:srgbClr val="000000"/>
                </a:solidFill>
                <a:latin typeface="Courier New"/>
                <a:ea typeface="ＭＳ Ｐゴシック"/>
              </a:rPr>
              <a:t>(4.57f);</a:t>
            </a:r>
            <a:endParaRPr lang="en-US" sz="2400" b="0" strike="noStrike" spc="-1" dirty="0">
              <a:solidFill>
                <a:srgbClr val="000000"/>
              </a:solidFill>
              <a:latin typeface="Calibri"/>
            </a:endParaRPr>
          </a:p>
          <a:p>
            <a:pPr marL="171360" indent="-171000">
              <a:lnSpc>
                <a:spcPct val="80000"/>
              </a:lnSpc>
              <a:spcBef>
                <a:spcPts val="751"/>
              </a:spcBef>
            </a:pPr>
            <a:r>
              <a:rPr lang="en-US" sz="2400" b="1" strike="noStrike" spc="-1" dirty="0" err="1">
                <a:solidFill>
                  <a:srgbClr val="000000"/>
                </a:solidFill>
                <a:latin typeface="Courier New"/>
                <a:ea typeface="ＭＳ Ｐゴシック"/>
              </a:rPr>
              <a:t>si.setPrice</a:t>
            </a:r>
            <a:r>
              <a:rPr lang="en-US" sz="2400" b="1" strike="noStrike" spc="-1" dirty="0">
                <a:solidFill>
                  <a:srgbClr val="000000"/>
                </a:solidFill>
                <a:latin typeface="Courier New"/>
                <a:ea typeface="ＭＳ Ｐゴシック"/>
              </a:rPr>
              <a:t>(9.22f);</a:t>
            </a:r>
            <a:endParaRPr lang="en-US" sz="2400" b="0" strike="noStrike" spc="-1" dirty="0">
              <a:solidFill>
                <a:srgbClr val="000000"/>
              </a:solidFill>
              <a:latin typeface="Calibri"/>
            </a:endParaRPr>
          </a:p>
          <a:p>
            <a:pPr marL="171360" indent="-171000">
              <a:lnSpc>
                <a:spcPct val="80000"/>
              </a:lnSpc>
              <a:spcBef>
                <a:spcPts val="751"/>
              </a:spcBef>
            </a:pPr>
            <a:r>
              <a:rPr lang="en-US" sz="2400" b="1" strike="noStrike" spc="-1" dirty="0" err="1">
                <a:solidFill>
                  <a:srgbClr val="000000"/>
                </a:solidFill>
                <a:latin typeface="Courier New"/>
                <a:ea typeface="ＭＳ Ｐゴシック"/>
              </a:rPr>
              <a:t>si.setName</a:t>
            </a:r>
            <a:r>
              <a:rPr lang="en-US" sz="2400" b="1" strike="noStrike" spc="-1" dirty="0">
                <a:solidFill>
                  <a:srgbClr val="000000"/>
                </a:solidFill>
                <a:latin typeface="Courier New"/>
                <a:ea typeface="ＭＳ Ｐゴシック"/>
              </a:rPr>
              <a:t>("Sugar </a:t>
            </a:r>
            <a:r>
              <a:rPr lang="en-US" sz="2400" b="1" strike="noStrike" spc="-1" dirty="0" err="1">
                <a:solidFill>
                  <a:srgbClr val="000000"/>
                </a:solidFill>
                <a:latin typeface="Courier New"/>
                <a:ea typeface="ＭＳ Ｐゴシック"/>
              </a:rPr>
              <a:t>Crispies</a:t>
            </a:r>
            <a:r>
              <a:rPr lang="en-US" sz="2400" b="1" strike="noStrike" spc="-1" dirty="0">
                <a:solidFill>
                  <a:srgbClr val="000000"/>
                </a:solidFill>
                <a:latin typeface="Courier New"/>
                <a:ea typeface="ＭＳ Ｐゴシック"/>
              </a:rPr>
              <a:t>"); </a:t>
            </a:r>
            <a:endParaRPr lang="en-US" sz="2400" b="0" strike="noStrike" spc="-1" dirty="0">
              <a:solidFill>
                <a:srgbClr val="000000"/>
              </a:solidFill>
              <a:latin typeface="Calibri"/>
            </a:endParaRPr>
          </a:p>
          <a:p>
            <a:pPr>
              <a:lnSpc>
                <a:spcPct val="100000"/>
              </a:lnSpc>
              <a:spcBef>
                <a:spcPts val="751"/>
              </a:spcBef>
            </a:pPr>
            <a:endParaRPr lang="en-US" sz="2400" b="0" strike="noStrike" spc="-1" dirty="0">
              <a:solidFill>
                <a:srgbClr val="000000"/>
              </a:solidFill>
              <a:latin typeface="Calibri"/>
            </a:endParaRPr>
          </a:p>
        </p:txBody>
      </p:sp>
      <p:sp>
        <p:nvSpPr>
          <p:cNvPr id="339" name="TextShape 3"/>
          <p:cNvSpPr txBox="1"/>
          <p:nvPr/>
        </p:nvSpPr>
        <p:spPr>
          <a:xfrm>
            <a:off x="6458040" y="6356520"/>
            <a:ext cx="2057040" cy="364680"/>
          </a:xfrm>
          <a:prstGeom prst="rect">
            <a:avLst/>
          </a:prstGeom>
          <a:noFill/>
          <a:ln>
            <a:noFill/>
          </a:ln>
        </p:spPr>
        <p:txBody>
          <a:bodyPr anchor="ctr"/>
          <a:lstStyle/>
          <a:p>
            <a:pPr algn="r">
              <a:lnSpc>
                <a:spcPct val="100000"/>
              </a:lnSpc>
            </a:pPr>
            <a:fld id="{F0FC1032-3897-4D0C-9970-2920FFDFD3BF}" type="slidenum">
              <a:rPr lang="en-US" sz="1400" b="0" strike="noStrike" spc="-1">
                <a:solidFill>
                  <a:srgbClr val="8B8B8B"/>
                </a:solidFill>
                <a:latin typeface="Tahoma"/>
                <a:ea typeface="MS PGothic"/>
              </a:rPr>
              <a:t>19</a:t>
            </a:fld>
            <a:endParaRPr lang="en-US" sz="1400" b="0" strike="noStrike" spc="-1">
              <a:latin typeface="Times New Roman"/>
            </a:endParaRPr>
          </a:p>
        </p:txBody>
      </p:sp>
      <p:sp>
        <p:nvSpPr>
          <p:cNvPr id="340" name="CustomShape 4"/>
          <p:cNvSpPr/>
          <p:nvPr/>
        </p:nvSpPr>
        <p:spPr>
          <a:xfrm>
            <a:off x="5715000" y="3048120"/>
            <a:ext cx="2133360" cy="685440"/>
          </a:xfrm>
          <a:prstGeom prst="wedgeRoundRectCallout">
            <a:avLst>
              <a:gd name="adj1" fmla="val -243053"/>
              <a:gd name="adj2" fmla="val 45169"/>
              <a:gd name="adj3" fmla="val 16667"/>
            </a:avLst>
          </a:prstGeom>
          <a:noFill/>
          <a:ln w="9360">
            <a:solidFill>
              <a:srgbClr val="000000"/>
            </a:solidFill>
            <a:miter/>
          </a:ln>
          <a:effectLst>
            <a:outerShdw dist="23040" dir="5400000">
              <a:srgbClr val="808080">
                <a:alpha val="35000"/>
              </a:srgbClr>
            </a:outerShdw>
          </a:effectLst>
        </p:spPr>
        <p:style>
          <a:lnRef idx="0">
            <a:scrgbClr r="0" g="0" b="0"/>
          </a:lnRef>
          <a:fillRef idx="0">
            <a:scrgbClr r="0" g="0" b="0"/>
          </a:fillRef>
          <a:effectRef idx="0">
            <a:scrgbClr r="0" g="0" b="0"/>
          </a:effectRef>
          <a:fontRef idx="minor"/>
        </p:style>
      </p:sp>
      <p:sp>
        <p:nvSpPr>
          <p:cNvPr id="341" name="CustomShape 5"/>
          <p:cNvSpPr/>
          <p:nvPr/>
        </p:nvSpPr>
        <p:spPr>
          <a:xfrm>
            <a:off x="5763240" y="3048120"/>
            <a:ext cx="177984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dirty="0">
                <a:solidFill>
                  <a:srgbClr val="000000"/>
                </a:solidFill>
                <a:latin typeface="Arial"/>
                <a:ea typeface="MS PGothic"/>
              </a:rPr>
              <a:t>JDK. Since </a:t>
            </a:r>
            <a:r>
              <a:rPr lang="en-US" sz="1800" b="0" strike="noStrike" spc="-1" dirty="0" err="1">
                <a:solidFill>
                  <a:srgbClr val="000000"/>
                </a:solidFill>
                <a:latin typeface="Arial"/>
                <a:ea typeface="MS PGothic"/>
              </a:rPr>
              <a:t>si</a:t>
            </a:r>
            <a:r>
              <a:rPr lang="en-US" sz="1800" b="0" strike="noStrike" spc="-1" dirty="0">
                <a:solidFill>
                  <a:srgbClr val="000000"/>
                </a:solidFill>
                <a:latin typeface="Arial"/>
                <a:ea typeface="MS PGothic"/>
              </a:rPr>
              <a:t> is </a:t>
            </a:r>
            <a:br>
              <a:rPr dirty="0"/>
            </a:br>
            <a:r>
              <a:rPr lang="en-US" sz="1800" b="0" strike="noStrike" spc="-1" dirty="0">
                <a:solidFill>
                  <a:srgbClr val="000000"/>
                </a:solidFill>
                <a:latin typeface="Arial"/>
                <a:ea typeface="MS PGothic"/>
              </a:rPr>
              <a:t>Observable!</a:t>
            </a:r>
            <a:endParaRPr lang="en-US" sz="1800" b="0" strike="noStrike" spc="-1" dirty="0">
              <a:latin typeface="Arial"/>
            </a:endParaRPr>
          </a:p>
        </p:txBody>
      </p:sp>
      <p:sp>
        <p:nvSpPr>
          <p:cNvPr id="342" name="CustomShape 6"/>
          <p:cNvSpPr/>
          <p:nvPr/>
        </p:nvSpPr>
        <p:spPr>
          <a:xfrm>
            <a:off x="6048900" y="365040"/>
            <a:ext cx="2988360"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1" strike="noStrike" spc="-1">
                <a:solidFill>
                  <a:srgbClr val="0000FF"/>
                </a:solidFill>
                <a:latin typeface="Arial"/>
                <a:ea typeface="MS PGothic"/>
              </a:rPr>
              <a:t>THE CONTROLLER</a:t>
            </a:r>
            <a:endParaRPr lang="en-US" sz="2400" b="0" strike="noStrike" spc="-1">
              <a:latin typeface="Arial"/>
            </a:endParaRPr>
          </a:p>
        </p:txBody>
      </p:sp>
      <p:sp>
        <p:nvSpPr>
          <p:cNvPr id="343" name="TextShape 7"/>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Calibri"/>
              </a:rPr>
              <a:t>CSCI 2600 Spring 2021</a:t>
            </a:r>
            <a:endParaRPr lang="en-US" sz="900" b="0" strike="noStrike" spc="-1" dirty="0">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FF0000"/>
                </a:solidFill>
                <a:latin typeface="Calibri Light"/>
              </a:rPr>
              <a:t>Observer</a:t>
            </a:r>
            <a:r>
              <a:rPr lang="en-US" sz="3300" b="0" strike="noStrike" spc="-1">
                <a:solidFill>
                  <a:srgbClr val="000000"/>
                </a:solidFill>
                <a:latin typeface="Calibri Light"/>
              </a:rPr>
              <a:t> Pattern</a:t>
            </a:r>
            <a:endParaRPr lang="en-US" sz="3300" b="0" strike="noStrike" spc="-1">
              <a:solidFill>
                <a:srgbClr val="000000"/>
              </a:solidFill>
              <a:latin typeface="Calibri"/>
            </a:endParaRPr>
          </a:p>
        </p:txBody>
      </p:sp>
      <p:sp>
        <p:nvSpPr>
          <p:cNvPr id="176" name="TextShape 2"/>
          <p:cNvSpPr txBox="1"/>
          <p:nvPr/>
        </p:nvSpPr>
        <p:spPr>
          <a:xfrm>
            <a:off x="628560" y="1825560"/>
            <a:ext cx="7886520" cy="4350960"/>
          </a:xfrm>
          <a:prstGeom prst="rect">
            <a:avLst/>
          </a:prstGeom>
          <a:noFill/>
          <a:ln>
            <a:noFill/>
          </a:ln>
        </p:spPr>
        <p:txBody>
          <a:bodyPr/>
          <a:lstStyle/>
          <a:p>
            <a:pPr marL="171360" indent="-171000">
              <a:lnSpc>
                <a:spcPct val="100000"/>
              </a:lnSpc>
              <a:spcBef>
                <a:spcPts val="751"/>
              </a:spcBef>
              <a:buClr>
                <a:srgbClr val="000000"/>
              </a:buClr>
              <a:buFont typeface="Arial"/>
              <a:buChar char="•"/>
            </a:pPr>
            <a:r>
              <a:rPr lang="en-US" sz="2800" b="0" strike="noStrike" spc="-1" dirty="0">
                <a:solidFill>
                  <a:srgbClr val="000000"/>
                </a:solidFill>
                <a:latin typeface="Calibri"/>
              </a:rPr>
              <a:t>Question: how to handle an object (model), which has many “observers” (views) that need to be notified and updated when the object changes state</a:t>
            </a:r>
          </a:p>
          <a:p>
            <a:pPr>
              <a:lnSpc>
                <a:spcPct val="100000"/>
              </a:lnSpc>
              <a:spcBef>
                <a:spcPts val="751"/>
              </a:spcBef>
            </a:pPr>
            <a:endParaRPr lang="en-US" sz="28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800" b="0" strike="noStrike" spc="-1" dirty="0">
                <a:solidFill>
                  <a:srgbClr val="000000"/>
                </a:solidFill>
                <a:latin typeface="Calibri"/>
              </a:rPr>
              <a:t>For example, an interface toolkit with various presentation formats (spreadsheet, bar chart, pie chart).</a:t>
            </a:r>
            <a:r>
              <a:rPr lang="en-US" sz="2400" b="0" strike="noStrike" spc="-1" dirty="0">
                <a:solidFill>
                  <a:srgbClr val="000000"/>
                </a:solidFill>
                <a:latin typeface="Calibri"/>
              </a:rPr>
              <a:t> </a:t>
            </a:r>
            <a:r>
              <a:rPr lang="en-US" sz="2800" b="0" strike="noStrike" spc="-1" dirty="0">
                <a:solidFill>
                  <a:srgbClr val="000000"/>
                </a:solidFill>
                <a:latin typeface="Calibri"/>
              </a:rPr>
              <a:t>When application data, e.g., </a:t>
            </a:r>
            <a:r>
              <a:rPr lang="en-US" sz="2800" b="1" strike="noStrike" spc="-1" dirty="0">
                <a:solidFill>
                  <a:srgbClr val="000000"/>
                </a:solidFill>
                <a:latin typeface="Calibri"/>
              </a:rPr>
              <a:t>stocks data</a:t>
            </a:r>
            <a:r>
              <a:rPr lang="en-US" sz="2800" b="0" strike="noStrike" spc="-1" dirty="0">
                <a:solidFill>
                  <a:srgbClr val="000000"/>
                </a:solidFill>
                <a:latin typeface="Calibri"/>
              </a:rPr>
              <a:t> (</a:t>
            </a:r>
            <a:r>
              <a:rPr lang="en-US" sz="2800" b="0" strike="noStrike" spc="-1" dirty="0">
                <a:solidFill>
                  <a:srgbClr val="FF0000"/>
                </a:solidFill>
                <a:latin typeface="Calibri"/>
              </a:rPr>
              <a:t>model</a:t>
            </a:r>
            <a:r>
              <a:rPr lang="en-US" sz="2800" b="0" strike="noStrike" spc="-1" dirty="0">
                <a:solidFill>
                  <a:srgbClr val="000000"/>
                </a:solidFill>
                <a:latin typeface="Calibri"/>
              </a:rPr>
              <a:t>) changes, all presentations (</a:t>
            </a:r>
            <a:r>
              <a:rPr lang="en-US" sz="2800" b="0" strike="noStrike" spc="-1" dirty="0">
                <a:solidFill>
                  <a:srgbClr val="FF0000"/>
                </a:solidFill>
                <a:latin typeface="Calibri"/>
              </a:rPr>
              <a:t>views</a:t>
            </a:r>
            <a:r>
              <a:rPr lang="en-US" sz="2800" b="0" strike="noStrike" spc="-1" dirty="0">
                <a:solidFill>
                  <a:srgbClr val="000000"/>
                </a:solidFill>
                <a:latin typeface="Calibri"/>
              </a:rPr>
              <a:t>) should change accordingly</a:t>
            </a:r>
          </a:p>
          <a:p>
            <a:pPr>
              <a:lnSpc>
                <a:spcPct val="100000"/>
              </a:lnSpc>
              <a:spcBef>
                <a:spcPts val="751"/>
              </a:spcBef>
            </a:pPr>
            <a:endParaRPr lang="en-US" sz="2800" b="0" strike="noStrike" spc="-1" dirty="0">
              <a:solidFill>
                <a:srgbClr val="000000"/>
              </a:solidFill>
              <a:latin typeface="Calibri"/>
            </a:endParaRPr>
          </a:p>
        </p:txBody>
      </p:sp>
      <p:sp>
        <p:nvSpPr>
          <p:cNvPr id="177"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78" name="TextShape 4"/>
          <p:cNvSpPr txBox="1"/>
          <p:nvPr/>
        </p:nvSpPr>
        <p:spPr>
          <a:xfrm>
            <a:off x="6458040" y="6356520"/>
            <a:ext cx="2057040" cy="364680"/>
          </a:xfrm>
          <a:prstGeom prst="rect">
            <a:avLst/>
          </a:prstGeom>
          <a:noFill/>
          <a:ln>
            <a:noFill/>
          </a:ln>
        </p:spPr>
        <p:txBody>
          <a:bodyPr anchor="ctr"/>
          <a:lstStyle/>
          <a:p>
            <a:pPr algn="r">
              <a:lnSpc>
                <a:spcPct val="100000"/>
              </a:lnSpc>
            </a:pPr>
            <a:fld id="{D38DE5E6-2CA7-4A57-B0AB-CC1CD83AFBCC}" type="slidenum">
              <a:rPr lang="en-US" sz="1400" b="0" strike="noStrike" spc="-1">
                <a:solidFill>
                  <a:srgbClr val="8B8B8B"/>
                </a:solidFill>
                <a:latin typeface="Tahoma"/>
                <a:ea typeface="MS PGothic"/>
              </a:rPr>
              <a:t>2</a:t>
            </a:fld>
            <a:endParaRPr lang="en-US" sz="1400" b="0" strike="noStrike" spc="-1">
              <a:latin typeface="Times New Roman"/>
            </a:endParaRPr>
          </a:p>
        </p:txBody>
      </p:sp>
      <p:pic>
        <p:nvPicPr>
          <p:cNvPr id="179" name="Picture 178"/>
          <p:cNvPicPr/>
          <p:nvPr/>
        </p:nvPicPr>
        <p:blipFill>
          <a:blip r:embed="rId3"/>
          <a:stretch/>
        </p:blipFill>
        <p:spPr>
          <a:xfrm>
            <a:off x="6675120" y="114480"/>
            <a:ext cx="2285640" cy="1714320"/>
          </a:xfrm>
          <a:prstGeom prst="rect">
            <a:avLst/>
          </a:prstGeom>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99F76-9F12-4E82-85A6-A869E49A15F5}"/>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MVC</a:t>
            </a:r>
          </a:p>
        </p:txBody>
      </p:sp>
      <p:sp>
        <p:nvSpPr>
          <p:cNvPr id="4" name="TextBox 3">
            <a:extLst>
              <a:ext uri="{FF2B5EF4-FFF2-40B4-BE49-F238E27FC236}">
                <a16:creationId xmlns:a16="http://schemas.microsoft.com/office/drawing/2014/main" id="{22373F80-C6DE-4550-8C3C-EF2176F6C179}"/>
              </a:ext>
            </a:extLst>
          </p:cNvPr>
          <p:cNvSpPr txBox="1"/>
          <p:nvPr/>
        </p:nvSpPr>
        <p:spPr>
          <a:xfrm>
            <a:off x="414721" y="1761294"/>
            <a:ext cx="7812331" cy="3600986"/>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We have just implemented the </a:t>
            </a:r>
            <a:r>
              <a:rPr lang="en-US" sz="2400" dirty="0">
                <a:solidFill>
                  <a:srgbClr val="FF0000"/>
                </a:solidFill>
                <a:latin typeface="Calibri" panose="020F0502020204030204" pitchFamily="34" charset="0"/>
                <a:cs typeface="Calibri" panose="020F0502020204030204" pitchFamily="34" charset="0"/>
              </a:rPr>
              <a:t>Model-View-Controller </a:t>
            </a:r>
            <a:r>
              <a:rPr lang="en-US" sz="2400" dirty="0">
                <a:latin typeface="Calibri" panose="020F0502020204030204" pitchFamily="34" charset="0"/>
                <a:cs typeface="Calibri" panose="020F0502020204030204" pitchFamily="34" charset="0"/>
              </a:rPr>
              <a:t>(MVC) </a:t>
            </a:r>
          </a:p>
          <a:p>
            <a:r>
              <a:rPr lang="en-US" sz="2400" dirty="0">
                <a:latin typeface="Calibri" panose="020F0502020204030204" pitchFamily="34" charset="0"/>
                <a:cs typeface="Calibri" panose="020F0502020204030204" pitchFamily="34" charset="0"/>
              </a:rPr>
              <a:t>method</a:t>
            </a:r>
          </a:p>
          <a:p>
            <a:endParaRPr lang="en-US" sz="2400" dirty="0">
              <a:latin typeface="Calibri" panose="020F0502020204030204" pitchFamily="34" charset="0"/>
              <a:cs typeface="Calibri" panose="020F0502020204030204" pitchFamily="34" charset="0"/>
            </a:endParaRPr>
          </a:p>
          <a:p>
            <a:r>
              <a:rPr lang="en-US" sz="2400" dirty="0" err="1">
                <a:latin typeface="Calibri" panose="020F0502020204030204" pitchFamily="34" charset="0"/>
                <a:cs typeface="Calibri" panose="020F0502020204030204" pitchFamily="34" charset="0"/>
              </a:rPr>
              <a:t>SaleItem</a:t>
            </a:r>
            <a:r>
              <a:rPr lang="en-US" sz="2400" dirty="0">
                <a:latin typeface="Calibri" panose="020F0502020204030204" pitchFamily="34" charset="0"/>
                <a:cs typeface="Calibri" panose="020F0502020204030204" pitchFamily="34" charset="0"/>
              </a:rPr>
              <a:t> – The </a:t>
            </a:r>
            <a:r>
              <a:rPr lang="en-US" sz="2400" dirty="0">
                <a:solidFill>
                  <a:srgbClr val="FF0000"/>
                </a:solidFill>
                <a:latin typeface="Calibri" panose="020F0502020204030204" pitchFamily="34" charset="0"/>
                <a:cs typeface="Calibri" panose="020F0502020204030204" pitchFamily="34" charset="0"/>
              </a:rPr>
              <a:t>Model</a:t>
            </a:r>
          </a:p>
          <a:p>
            <a:endParaRPr lang="en-US" sz="2400" dirty="0">
              <a:latin typeface="Calibri" panose="020F0502020204030204" pitchFamily="34" charset="0"/>
              <a:cs typeface="Calibri" panose="020F0502020204030204" pitchFamily="34" charset="0"/>
            </a:endParaRPr>
          </a:p>
          <a:p>
            <a:r>
              <a:rPr lang="en-US" sz="2400" dirty="0" err="1">
                <a:latin typeface="Calibri" panose="020F0502020204030204" pitchFamily="34" charset="0"/>
                <a:cs typeface="Calibri" panose="020F0502020204030204" pitchFamily="34" charset="0"/>
              </a:rPr>
              <a:t>PriceObserver</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NameObserver</a:t>
            </a:r>
            <a:r>
              <a:rPr lang="en-US" sz="2400" dirty="0">
                <a:latin typeface="Calibri" panose="020F0502020204030204" pitchFamily="34" charset="0"/>
                <a:cs typeface="Calibri" panose="020F0502020204030204" pitchFamily="34" charset="0"/>
              </a:rPr>
              <a:t> – The </a:t>
            </a:r>
            <a:r>
              <a:rPr lang="en-US" sz="2400" dirty="0">
                <a:solidFill>
                  <a:srgbClr val="FF0000"/>
                </a:solidFill>
                <a:latin typeface="Calibri" panose="020F0502020204030204" pitchFamily="34" charset="0"/>
                <a:cs typeface="Calibri" panose="020F0502020204030204" pitchFamily="34" charset="0"/>
              </a:rPr>
              <a:t>View</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Client – The </a:t>
            </a:r>
            <a:r>
              <a:rPr lang="en-US" sz="2400" dirty="0">
                <a:solidFill>
                  <a:srgbClr val="FF0000"/>
                </a:solidFill>
                <a:latin typeface="Calibri" panose="020F0502020204030204" pitchFamily="34" charset="0"/>
                <a:cs typeface="Calibri" panose="020F0502020204030204" pitchFamily="34" charset="0"/>
              </a:rPr>
              <a:t>Controller</a:t>
            </a:r>
          </a:p>
          <a:p>
            <a:endParaRPr lang="en-US"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780077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000000"/>
                </a:solidFill>
                <a:latin typeface="Calibri Light"/>
              </a:rPr>
              <a:t>Another Example</a:t>
            </a:r>
            <a:endParaRPr lang="en-US" sz="3300" b="0" strike="noStrike" spc="-1">
              <a:solidFill>
                <a:srgbClr val="000000"/>
              </a:solidFill>
              <a:latin typeface="Calibri"/>
            </a:endParaRPr>
          </a:p>
        </p:txBody>
      </p:sp>
      <p:sp>
        <p:nvSpPr>
          <p:cNvPr id="345" name="TextShape 2"/>
          <p:cNvSpPr txBox="1"/>
          <p:nvPr/>
        </p:nvSpPr>
        <p:spPr>
          <a:xfrm>
            <a:off x="628560" y="1825560"/>
            <a:ext cx="7886520" cy="4350960"/>
          </a:xfrm>
          <a:prstGeom prst="rect">
            <a:avLst/>
          </a:prstGeom>
          <a:noFill/>
          <a:ln>
            <a:noFill/>
          </a:ln>
        </p:spPr>
        <p:txBody>
          <a:bodyPr/>
          <a:lstStyle/>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rPr>
              <a:t>An application that computes a path on a map and displays the path. When user requests different path, display changes </a:t>
            </a:r>
          </a:p>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rPr>
              <a:t>Initially, application displays using a simple text-based UI </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Therefore, a text-based View (i.e., Observer)</a:t>
            </a:r>
          </a:p>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rPr>
              <a:t>Later, application will display using a GUI interface</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A GUI-based View (another Observer)</a:t>
            </a:r>
          </a:p>
        </p:txBody>
      </p:sp>
      <p:sp>
        <p:nvSpPr>
          <p:cNvPr id="346"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347" name="TextShape 4"/>
          <p:cNvSpPr txBox="1"/>
          <p:nvPr/>
        </p:nvSpPr>
        <p:spPr>
          <a:xfrm>
            <a:off x="6458040" y="6356520"/>
            <a:ext cx="2057040" cy="364680"/>
          </a:xfrm>
          <a:prstGeom prst="rect">
            <a:avLst/>
          </a:prstGeom>
          <a:noFill/>
          <a:ln>
            <a:noFill/>
          </a:ln>
        </p:spPr>
        <p:txBody>
          <a:bodyPr anchor="ctr"/>
          <a:lstStyle/>
          <a:p>
            <a:pPr algn="r">
              <a:lnSpc>
                <a:spcPct val="100000"/>
              </a:lnSpc>
            </a:pPr>
            <a:fld id="{715FB075-9215-42DF-AE34-777C8AF94AC6}" type="slidenum">
              <a:rPr lang="en-US" sz="1400" b="0" strike="noStrike" spc="-1">
                <a:solidFill>
                  <a:srgbClr val="8B8B8B"/>
                </a:solidFill>
                <a:latin typeface="Tahoma"/>
                <a:ea typeface="MS PGothic"/>
              </a:rPr>
              <a:t>21</a:t>
            </a:fld>
            <a:endParaRPr lang="en-US" sz="1400" b="0" strike="noStrike" spc="-1">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345">
                                            <p:txEl>
                                              <p:pRg st="2" end="2"/>
                                            </p:txEl>
                                          </p:spTgt>
                                        </p:tgtEl>
                                        <p:attrNameLst>
                                          <p:attrName>style.visibility</p:attrName>
                                        </p:attrNameLst>
                                      </p:cBhvr>
                                      <p:to>
                                        <p:strVal val="visible"/>
                                      </p:to>
                                    </p:set>
                                  </p:childTnLst>
                                </p:cTn>
                              </p:par>
                            </p:childTnLst>
                          </p:cTn>
                        </p:par>
                      </p:childTnLst>
                    </p:cTn>
                  </p:par>
                  <p:par>
                    <p:cTn id="7" fill="hold" nodeType="clickEffect">
                      <p:stCondLst>
                        <p:cond delay="indefinite"/>
                      </p:stCondLst>
                      <p:childTnLst>
                        <p:par>
                          <p:cTn id="8" fill="hold" nodeType="withEffect">
                            <p:stCondLst>
                              <p:cond delay="0"/>
                            </p:stCondLst>
                            <p:childTnLst>
                              <p:par>
                                <p:cTn id="9" presetID="1" presetClass="entr" fill="hold" nodeType="clickEffect">
                                  <p:stCondLst>
                                    <p:cond delay="0"/>
                                  </p:stCondLst>
                                  <p:childTnLst>
                                    <p:set>
                                      <p:cBhvr>
                                        <p:cTn id="10" dur="1" fill="hold">
                                          <p:stCondLst>
                                            <p:cond delay="0"/>
                                          </p:stCondLst>
                                        </p:cTn>
                                        <p:tgtEl>
                                          <p:spTgt spid="34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dirty="0">
                <a:solidFill>
                  <a:srgbClr val="000000"/>
                </a:solidFill>
                <a:latin typeface="Calibri Light"/>
              </a:rPr>
              <a:t>Another Example of Observable</a:t>
            </a:r>
            <a:endParaRPr lang="en-US" sz="3300" b="0" strike="noStrike" spc="-1" dirty="0">
              <a:solidFill>
                <a:srgbClr val="000000"/>
              </a:solidFill>
              <a:latin typeface="Calibri"/>
            </a:endParaRPr>
          </a:p>
        </p:txBody>
      </p:sp>
      <p:sp>
        <p:nvSpPr>
          <p:cNvPr id="349" name="TextShape 2"/>
          <p:cNvSpPr txBox="1"/>
          <p:nvPr/>
        </p:nvSpPr>
        <p:spPr>
          <a:xfrm>
            <a:off x="228600" y="1487520"/>
            <a:ext cx="8726040" cy="4532040"/>
          </a:xfrm>
          <a:prstGeom prst="rect">
            <a:avLst/>
          </a:prstGeom>
          <a:noFill/>
          <a:ln>
            <a:noFill/>
          </a:ln>
        </p:spPr>
        <p:txBody>
          <a:bodyPr>
            <a:normAutofit fontScale="92500" lnSpcReduction="20000"/>
          </a:bodyPr>
          <a:lstStyle/>
          <a:p>
            <a:pPr>
              <a:lnSpc>
                <a:spcPct val="100000"/>
              </a:lnSpc>
              <a:spcBef>
                <a:spcPts val="751"/>
              </a:spcBef>
            </a:pPr>
            <a:r>
              <a:rPr lang="en-US" sz="2100" b="0" strike="noStrike" spc="-1" dirty="0">
                <a:solidFill>
                  <a:srgbClr val="000000"/>
                </a:solidFill>
                <a:latin typeface="Calibri"/>
              </a:rPr>
              <a:t>// Represents sign-up sheet of students</a:t>
            </a:r>
          </a:p>
          <a:p>
            <a:pPr>
              <a:lnSpc>
                <a:spcPct val="100000"/>
              </a:lnSpc>
              <a:spcBef>
                <a:spcPts val="751"/>
              </a:spcBef>
            </a:pPr>
            <a:r>
              <a:rPr lang="en-US" sz="2400" b="1" strike="noStrike" spc="-1" dirty="0">
                <a:solidFill>
                  <a:srgbClr val="000000"/>
                </a:solidFill>
                <a:latin typeface="Courier New"/>
              </a:rPr>
              <a:t>public class </a:t>
            </a:r>
            <a:r>
              <a:rPr lang="en-US" sz="2400" b="1" strike="noStrike" spc="-1" dirty="0" err="1">
                <a:solidFill>
                  <a:srgbClr val="000000"/>
                </a:solidFill>
                <a:latin typeface="Courier New"/>
              </a:rPr>
              <a:t>SignupSheet</a:t>
            </a:r>
            <a:r>
              <a:rPr lang="en-US" sz="2400" b="1" strike="noStrike" spc="-1" dirty="0">
                <a:solidFill>
                  <a:srgbClr val="000000"/>
                </a:solidFill>
                <a:latin typeface="Courier New"/>
              </a:rPr>
              <a:t> extends </a:t>
            </a:r>
            <a:r>
              <a:rPr lang="en-US" sz="2400" b="1" strike="noStrike" spc="-1" dirty="0">
                <a:solidFill>
                  <a:srgbClr val="FF0000"/>
                </a:solidFill>
                <a:latin typeface="Courier New"/>
              </a:rPr>
              <a:t>Observable</a:t>
            </a:r>
            <a:r>
              <a:rPr lang="en-US" sz="2400" b="1" strike="noStrike" spc="-1" dirty="0">
                <a:solidFill>
                  <a:srgbClr val="000000"/>
                </a:solidFill>
                <a:latin typeface="Courier New"/>
              </a:rPr>
              <a:t>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private List&lt;String&gt; students =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new </a:t>
            </a:r>
            <a:r>
              <a:rPr lang="en-US" sz="2400" b="1" strike="noStrike" spc="-1" dirty="0" err="1">
                <a:solidFill>
                  <a:srgbClr val="000000"/>
                </a:solidFill>
                <a:latin typeface="Courier New"/>
              </a:rPr>
              <a:t>ArrayList</a:t>
            </a:r>
            <a:r>
              <a:rPr lang="en-US" sz="2400" b="1" strike="noStrike" spc="-1" dirty="0">
                <a:solidFill>
                  <a:srgbClr val="000000"/>
                </a:solidFill>
                <a:latin typeface="Courier New"/>
              </a:rPr>
              <a:t>&lt;String&gt;();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public void </a:t>
            </a:r>
            <a:r>
              <a:rPr lang="en-US" sz="2400" b="1" strike="noStrike" spc="-1" dirty="0" err="1">
                <a:solidFill>
                  <a:srgbClr val="000000"/>
                </a:solidFill>
                <a:latin typeface="Courier New"/>
              </a:rPr>
              <a:t>addStudent</a:t>
            </a:r>
            <a:r>
              <a:rPr lang="en-US" sz="2400" b="1" strike="noStrike" spc="-1" dirty="0">
                <a:solidFill>
                  <a:srgbClr val="000000"/>
                </a:solidFill>
                <a:latin typeface="Courier New"/>
              </a:rPr>
              <a:t>(String student)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a:t>
            </a:r>
            <a:r>
              <a:rPr lang="en-US" sz="2400" b="1" strike="noStrike" spc="-1" dirty="0" err="1">
                <a:solidFill>
                  <a:srgbClr val="000000"/>
                </a:solidFill>
                <a:latin typeface="Courier New"/>
              </a:rPr>
              <a:t>students.add</a:t>
            </a:r>
            <a:r>
              <a:rPr lang="en-US" sz="2400" b="1" strike="noStrike" spc="-1" dirty="0">
                <a:solidFill>
                  <a:srgbClr val="000000"/>
                </a:solidFill>
                <a:latin typeface="Courier New"/>
              </a:rPr>
              <a:t>(student);</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a:t>
            </a:r>
            <a:r>
              <a:rPr lang="en-US" sz="2400" b="1" strike="noStrike" spc="-1" dirty="0" err="1">
                <a:solidFill>
                  <a:srgbClr val="FF0000"/>
                </a:solidFill>
                <a:latin typeface="Courier New"/>
              </a:rPr>
              <a:t>notifyObservers</a:t>
            </a:r>
            <a:r>
              <a:rPr lang="en-US" sz="2400" b="1" strike="noStrike" spc="-1" dirty="0">
                <a:solidFill>
                  <a:srgbClr val="FF0000"/>
                </a:solidFill>
                <a:latin typeface="Courier New"/>
              </a:rPr>
              <a:t>();</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public </a:t>
            </a:r>
            <a:r>
              <a:rPr lang="en-US" sz="2400" b="1" strike="noStrike" spc="-1" dirty="0" err="1">
                <a:solidFill>
                  <a:srgbClr val="000000"/>
                </a:solidFill>
                <a:latin typeface="Courier New"/>
              </a:rPr>
              <a:t>int</a:t>
            </a:r>
            <a:r>
              <a:rPr lang="en-US" sz="2400" b="1" strike="noStrike" spc="-1" dirty="0">
                <a:solidFill>
                  <a:srgbClr val="000000"/>
                </a:solidFill>
                <a:latin typeface="Courier New"/>
              </a:rPr>
              <a:t> size() {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return </a:t>
            </a:r>
            <a:r>
              <a:rPr lang="en-US" sz="2400" b="1" strike="noStrike" spc="-1" dirty="0" err="1">
                <a:solidFill>
                  <a:srgbClr val="000000"/>
                </a:solidFill>
                <a:latin typeface="Courier New"/>
              </a:rPr>
              <a:t>students.size</a:t>
            </a:r>
            <a:r>
              <a:rPr lang="en-US" sz="2400" b="1" strike="noStrike" spc="-1" dirty="0">
                <a:solidFill>
                  <a:srgbClr val="000000"/>
                </a:solidFill>
                <a:latin typeface="Courier New"/>
              </a:rPr>
              <a:t>();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a:t>
            </a:r>
            <a:endParaRPr lang="en-US" sz="2400" b="0" strike="noStrike" spc="-1" dirty="0">
              <a:solidFill>
                <a:srgbClr val="000000"/>
              </a:solidFill>
              <a:latin typeface="Calibri"/>
            </a:endParaRPr>
          </a:p>
        </p:txBody>
      </p:sp>
      <p:sp>
        <p:nvSpPr>
          <p:cNvPr id="350" name="TextShape 3"/>
          <p:cNvSpPr txBox="1"/>
          <p:nvPr/>
        </p:nvSpPr>
        <p:spPr>
          <a:xfrm>
            <a:off x="228600" y="6248520"/>
            <a:ext cx="5866920" cy="38052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351" name="TextShape 4"/>
          <p:cNvSpPr txBox="1"/>
          <p:nvPr/>
        </p:nvSpPr>
        <p:spPr>
          <a:xfrm>
            <a:off x="6458040" y="6356520"/>
            <a:ext cx="2057040" cy="364680"/>
          </a:xfrm>
          <a:prstGeom prst="rect">
            <a:avLst/>
          </a:prstGeom>
          <a:noFill/>
          <a:ln>
            <a:noFill/>
          </a:ln>
        </p:spPr>
        <p:txBody>
          <a:bodyPr anchor="ctr"/>
          <a:lstStyle/>
          <a:p>
            <a:pPr algn="r">
              <a:lnSpc>
                <a:spcPct val="100000"/>
              </a:lnSpc>
            </a:pPr>
            <a:fld id="{9A1A6759-85E3-41AC-9DCE-6498B276A737}" type="slidenum">
              <a:rPr lang="en-US" sz="1400" b="0" strike="noStrike" spc="-1">
                <a:solidFill>
                  <a:srgbClr val="8B8B8B"/>
                </a:solidFill>
                <a:latin typeface="Tahoma"/>
                <a:ea typeface="MS PGothic"/>
              </a:rPr>
              <a:t>22</a:t>
            </a:fld>
            <a:endParaRPr lang="en-US" sz="1400" b="0" strike="noStrike" spc="-1">
              <a:latin typeface="Times New Roman"/>
            </a:endParaRPr>
          </a:p>
        </p:txBody>
      </p:sp>
      <p:sp>
        <p:nvSpPr>
          <p:cNvPr id="352" name="CustomShape 5"/>
          <p:cNvSpPr/>
          <p:nvPr/>
        </p:nvSpPr>
        <p:spPr>
          <a:xfrm>
            <a:off x="6540120" y="470160"/>
            <a:ext cx="1974960"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1" strike="noStrike" spc="-1">
                <a:solidFill>
                  <a:srgbClr val="0000FF"/>
                </a:solidFill>
                <a:latin typeface="Arial"/>
                <a:ea typeface="MS PGothic"/>
              </a:rPr>
              <a:t>THE MODEL</a:t>
            </a:r>
            <a:endParaRPr lang="en-US" sz="24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000000"/>
                </a:solidFill>
                <a:latin typeface="Calibri Light"/>
              </a:rPr>
              <a:t>Example of Observer</a:t>
            </a:r>
            <a:endParaRPr lang="en-US" sz="3300" b="0" strike="noStrike" spc="-1">
              <a:solidFill>
                <a:srgbClr val="000000"/>
              </a:solidFill>
              <a:latin typeface="Calibri"/>
            </a:endParaRPr>
          </a:p>
        </p:txBody>
      </p:sp>
      <p:sp>
        <p:nvSpPr>
          <p:cNvPr id="354" name="TextShape 2"/>
          <p:cNvSpPr txBox="1"/>
          <p:nvPr/>
        </p:nvSpPr>
        <p:spPr>
          <a:xfrm>
            <a:off x="628560" y="1825560"/>
            <a:ext cx="8286840" cy="4350960"/>
          </a:xfrm>
          <a:prstGeom prst="rect">
            <a:avLst/>
          </a:prstGeom>
          <a:noFill/>
          <a:ln>
            <a:noFill/>
          </a:ln>
        </p:spPr>
        <p:txBody>
          <a:bodyPr>
            <a:normAutofit fontScale="92500"/>
          </a:bodyPr>
          <a:lstStyle/>
          <a:p>
            <a:pPr>
              <a:lnSpc>
                <a:spcPct val="100000"/>
              </a:lnSpc>
              <a:spcBef>
                <a:spcPts val="751"/>
              </a:spcBef>
            </a:pPr>
            <a:r>
              <a:rPr lang="en-US" sz="2400" b="1" strike="noStrike" spc="-1" dirty="0">
                <a:solidFill>
                  <a:srgbClr val="000000"/>
                </a:solidFill>
                <a:latin typeface="Courier New"/>
              </a:rPr>
              <a:t>public class </a:t>
            </a:r>
            <a:r>
              <a:rPr lang="en-US" sz="2400" b="1" strike="noStrike" spc="-1" dirty="0" err="1">
                <a:solidFill>
                  <a:srgbClr val="000000"/>
                </a:solidFill>
                <a:latin typeface="Courier New"/>
              </a:rPr>
              <a:t>SignupObserver</a:t>
            </a:r>
            <a:r>
              <a:rPr lang="en-US" sz="2400" b="1" strike="noStrike" spc="-1" dirty="0">
                <a:solidFill>
                  <a:srgbClr val="000000"/>
                </a:solidFill>
                <a:latin typeface="Courier New"/>
              </a:rPr>
              <a:t> implements </a:t>
            </a:r>
            <a:r>
              <a:rPr lang="en-US" sz="2400" b="1" strike="noStrike" spc="-1" dirty="0">
                <a:solidFill>
                  <a:srgbClr val="FF0000"/>
                </a:solidFill>
                <a:latin typeface="Courier New"/>
              </a:rPr>
              <a:t>Observer</a:t>
            </a:r>
            <a:r>
              <a:rPr lang="en-US" sz="2400" b="1" strike="noStrike" spc="-1" dirty="0">
                <a:solidFill>
                  <a:srgbClr val="000000"/>
                </a:solidFill>
                <a:latin typeface="Courier New"/>
              </a:rPr>
              <a:t>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 called from </a:t>
            </a:r>
            <a:r>
              <a:rPr lang="en-US" sz="2400" b="1" strike="noStrike" spc="-1" dirty="0" err="1">
                <a:solidFill>
                  <a:srgbClr val="000000"/>
                </a:solidFill>
                <a:latin typeface="Courier New"/>
              </a:rPr>
              <a:t>notifyObservers</a:t>
            </a:r>
            <a:r>
              <a:rPr lang="en-US" sz="2400" b="1" strike="noStrike" spc="-1" dirty="0">
                <a:solidFill>
                  <a:srgbClr val="000000"/>
                </a:solidFill>
                <a:latin typeface="Courier New"/>
              </a:rPr>
              <a:t>, which</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 was called when </a:t>
            </a:r>
            <a:r>
              <a:rPr lang="en-US" sz="2400" b="1" strike="noStrike" spc="-1" dirty="0" err="1">
                <a:solidFill>
                  <a:srgbClr val="000000"/>
                </a:solidFill>
                <a:latin typeface="Courier New"/>
              </a:rPr>
              <a:t>SignupSheet</a:t>
            </a:r>
            <a:r>
              <a:rPr lang="en-US" sz="2400" b="1" strike="noStrike" spc="-1" dirty="0">
                <a:solidFill>
                  <a:srgbClr val="000000"/>
                </a:solidFill>
                <a:latin typeface="Courier New"/>
              </a:rPr>
              <a:t> changed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public void </a:t>
            </a:r>
            <a:r>
              <a:rPr lang="en-US" sz="2400" b="1" strike="noStrike" spc="-1" dirty="0">
                <a:solidFill>
                  <a:srgbClr val="FF0000"/>
                </a:solidFill>
                <a:latin typeface="Courier New"/>
              </a:rPr>
              <a:t>update</a:t>
            </a:r>
            <a:r>
              <a:rPr lang="en-US" sz="2400" b="1" strike="noStrike" spc="-1" dirty="0">
                <a:solidFill>
                  <a:srgbClr val="000000"/>
                </a:solidFill>
                <a:latin typeface="Courier New"/>
              </a:rPr>
              <a:t>(Observable o,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Object </a:t>
            </a:r>
            <a:r>
              <a:rPr lang="en-US" sz="2400" b="1" strike="noStrike" spc="-1" dirty="0" err="1">
                <a:solidFill>
                  <a:srgbClr val="000000"/>
                </a:solidFill>
                <a:latin typeface="Courier New"/>
              </a:rPr>
              <a:t>arg</a:t>
            </a:r>
            <a:r>
              <a:rPr lang="en-US" sz="2400" b="1" strike="noStrike" spc="-1" dirty="0">
                <a:solidFill>
                  <a:srgbClr val="000000"/>
                </a:solidFill>
                <a:latin typeface="Courier New"/>
              </a:rPr>
              <a:t>)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a:t>
            </a:r>
            <a:r>
              <a:rPr lang="en-US" sz="2400" b="1" strike="noStrike" spc="-1" dirty="0" err="1">
                <a:solidFill>
                  <a:srgbClr val="000000"/>
                </a:solidFill>
                <a:latin typeface="Courier New"/>
              </a:rPr>
              <a:t>System.out.println</a:t>
            </a:r>
            <a:r>
              <a:rPr lang="en-US" sz="2400" b="1" strike="noStrike" spc="-1" dirty="0">
                <a:solidFill>
                  <a:srgbClr val="000000"/>
                </a:solidFill>
                <a:latin typeface="Courier New"/>
              </a:rPr>
              <a:t>(“Signup count: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 ((</a:t>
            </a:r>
            <a:r>
              <a:rPr lang="en-US" sz="2400" b="1" strike="noStrike" spc="-1" dirty="0" err="1">
                <a:solidFill>
                  <a:srgbClr val="000000"/>
                </a:solidFill>
                <a:latin typeface="Courier New"/>
              </a:rPr>
              <a:t>SignupSheet</a:t>
            </a:r>
            <a:r>
              <a:rPr lang="en-US" sz="2400" b="1" strike="noStrike" spc="-1" dirty="0">
                <a:solidFill>
                  <a:srgbClr val="000000"/>
                </a:solidFill>
                <a:latin typeface="Courier New"/>
              </a:rPr>
              <a:t>)o).size());</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a:t>
            </a:r>
            <a:endParaRPr lang="en-US" sz="2400" b="0" strike="noStrike" spc="-1" dirty="0">
              <a:solidFill>
                <a:srgbClr val="000000"/>
              </a:solidFill>
              <a:latin typeface="Calibri"/>
            </a:endParaRPr>
          </a:p>
        </p:txBody>
      </p:sp>
      <p:sp>
        <p:nvSpPr>
          <p:cNvPr id="355" name="TextShape 3"/>
          <p:cNvSpPr txBox="1"/>
          <p:nvPr/>
        </p:nvSpPr>
        <p:spPr>
          <a:xfrm>
            <a:off x="228600" y="6248520"/>
            <a:ext cx="5486040" cy="38052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356" name="TextShape 4"/>
          <p:cNvSpPr txBox="1"/>
          <p:nvPr/>
        </p:nvSpPr>
        <p:spPr>
          <a:xfrm>
            <a:off x="6458040" y="6356520"/>
            <a:ext cx="2057040" cy="364680"/>
          </a:xfrm>
          <a:prstGeom prst="rect">
            <a:avLst/>
          </a:prstGeom>
          <a:noFill/>
          <a:ln>
            <a:noFill/>
          </a:ln>
        </p:spPr>
        <p:txBody>
          <a:bodyPr anchor="ctr"/>
          <a:lstStyle/>
          <a:p>
            <a:pPr algn="r">
              <a:lnSpc>
                <a:spcPct val="100000"/>
              </a:lnSpc>
            </a:pPr>
            <a:fld id="{B4093185-1989-4B3F-B929-01644AF96AA2}" type="slidenum">
              <a:rPr lang="en-US" sz="1400" b="0" strike="noStrike" spc="-1">
                <a:solidFill>
                  <a:srgbClr val="8B8B8B"/>
                </a:solidFill>
                <a:latin typeface="Tahoma"/>
                <a:ea typeface="MS PGothic"/>
              </a:rPr>
              <a:t>23</a:t>
            </a:fld>
            <a:endParaRPr lang="en-US" sz="1400" b="0" strike="noStrike" spc="-1">
              <a:latin typeface="Times New Roman"/>
            </a:endParaRPr>
          </a:p>
        </p:txBody>
      </p:sp>
      <p:sp>
        <p:nvSpPr>
          <p:cNvPr id="357" name="CustomShape 5"/>
          <p:cNvSpPr/>
          <p:nvPr/>
        </p:nvSpPr>
        <p:spPr>
          <a:xfrm>
            <a:off x="5595120" y="593100"/>
            <a:ext cx="3422160" cy="914040"/>
          </a:xfrm>
          <a:prstGeom prst="wedgeRoundRectCallout">
            <a:avLst>
              <a:gd name="adj1" fmla="val -22537"/>
              <a:gd name="adj2" fmla="val 275269"/>
              <a:gd name="adj3" fmla="val 16667"/>
            </a:avLst>
          </a:prstGeom>
          <a:noFill/>
          <a:ln w="9360">
            <a:solidFill>
              <a:srgbClr val="000000"/>
            </a:solidFill>
            <a:miter/>
          </a:ln>
          <a:effectLst>
            <a:outerShdw dist="23040" dir="5400000">
              <a:srgbClr val="808080">
                <a:alpha val="35000"/>
              </a:srgbClr>
            </a:outerShdw>
          </a:effectLst>
        </p:spPr>
        <p:style>
          <a:lnRef idx="0">
            <a:scrgbClr r="0" g="0" b="0"/>
          </a:lnRef>
          <a:fillRef idx="0">
            <a:scrgbClr r="0" g="0" b="0"/>
          </a:fillRef>
          <a:effectRef idx="0">
            <a:scrgbClr r="0" g="0" b="0"/>
          </a:effectRef>
          <a:fontRef idx="minor"/>
        </p:style>
      </p:sp>
      <p:sp>
        <p:nvSpPr>
          <p:cNvPr id="358" name="CustomShape 6"/>
          <p:cNvSpPr/>
          <p:nvPr/>
        </p:nvSpPr>
        <p:spPr>
          <a:xfrm>
            <a:off x="5664600" y="625072"/>
            <a:ext cx="3352680" cy="913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dirty="0">
                <a:solidFill>
                  <a:srgbClr val="000000"/>
                </a:solidFill>
                <a:latin typeface="Arial"/>
                <a:ea typeface="MS PGothic"/>
              </a:rPr>
              <a:t>The </a:t>
            </a:r>
            <a:r>
              <a:rPr lang="en-US" sz="1800" b="0" strike="noStrike" spc="-1" dirty="0" err="1">
                <a:solidFill>
                  <a:srgbClr val="000000"/>
                </a:solidFill>
                <a:latin typeface="Arial"/>
                <a:ea typeface="MS PGothic"/>
              </a:rPr>
              <a:t>SignupSheet</a:t>
            </a:r>
            <a:r>
              <a:rPr lang="en-US" sz="1800" b="0" strike="noStrike" spc="-1" dirty="0">
                <a:solidFill>
                  <a:srgbClr val="000000"/>
                </a:solidFill>
                <a:latin typeface="Arial"/>
                <a:ea typeface="MS PGothic"/>
              </a:rPr>
              <a:t> observable</a:t>
            </a:r>
            <a:br>
              <a:rPr dirty="0"/>
            </a:br>
            <a:r>
              <a:rPr lang="en-US" sz="1800" b="0" strike="noStrike" spc="-1" dirty="0">
                <a:solidFill>
                  <a:srgbClr val="000000"/>
                </a:solidFill>
                <a:latin typeface="Arial"/>
                <a:ea typeface="MS PGothic"/>
              </a:rPr>
              <a:t>was sent when </a:t>
            </a:r>
            <a:r>
              <a:rPr lang="en-US" sz="1800" b="0" strike="noStrike" spc="-1" dirty="0" err="1">
                <a:solidFill>
                  <a:srgbClr val="000000"/>
                </a:solidFill>
                <a:latin typeface="Arial"/>
                <a:ea typeface="MS PGothic"/>
              </a:rPr>
              <a:t>notifyObservers</a:t>
            </a:r>
            <a:br>
              <a:rPr dirty="0"/>
            </a:br>
            <a:r>
              <a:rPr lang="en-US" sz="1800" b="0" strike="noStrike" spc="-1" dirty="0">
                <a:solidFill>
                  <a:srgbClr val="000000"/>
                </a:solidFill>
                <a:latin typeface="Arial"/>
                <a:ea typeface="MS PGothic"/>
              </a:rPr>
              <a:t>called update(this,…)</a:t>
            </a:r>
            <a:endParaRPr lang="en-US" sz="1800" b="0" strike="noStrike" spc="-1" dirty="0">
              <a:latin typeface="Arial"/>
            </a:endParaRPr>
          </a:p>
        </p:txBody>
      </p:sp>
      <p:sp>
        <p:nvSpPr>
          <p:cNvPr id="359" name="CustomShape 7"/>
          <p:cNvSpPr/>
          <p:nvPr/>
        </p:nvSpPr>
        <p:spPr>
          <a:xfrm>
            <a:off x="6274260" y="5639828"/>
            <a:ext cx="2463340" cy="685440"/>
          </a:xfrm>
          <a:prstGeom prst="wedgeRoundRectCallout">
            <a:avLst>
              <a:gd name="adj1" fmla="val -33727"/>
              <a:gd name="adj2" fmla="val -252190"/>
              <a:gd name="adj3" fmla="val 16667"/>
            </a:avLst>
          </a:prstGeom>
          <a:noFill/>
          <a:ln w="9360">
            <a:solidFill>
              <a:srgbClr val="000000"/>
            </a:solidFill>
            <a:miter/>
          </a:ln>
          <a:effectLst>
            <a:outerShdw dist="23040" dir="5400000">
              <a:srgbClr val="808080">
                <a:alpha val="35000"/>
              </a:srgbClr>
            </a:outerShdw>
          </a:effectLst>
        </p:spPr>
        <p:style>
          <a:lnRef idx="0">
            <a:scrgbClr r="0" g="0" b="0"/>
          </a:lnRef>
          <a:fillRef idx="0">
            <a:scrgbClr r="0" g="0" b="0"/>
          </a:fillRef>
          <a:effectRef idx="0">
            <a:scrgbClr r="0" g="0" b="0"/>
          </a:effectRef>
          <a:fontRef idx="minor"/>
        </p:style>
      </p:sp>
      <p:sp>
        <p:nvSpPr>
          <p:cNvPr id="360" name="CustomShape 8"/>
          <p:cNvSpPr/>
          <p:nvPr/>
        </p:nvSpPr>
        <p:spPr>
          <a:xfrm>
            <a:off x="6383160" y="5639828"/>
            <a:ext cx="235444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dirty="0">
                <a:solidFill>
                  <a:srgbClr val="000000"/>
                </a:solidFill>
                <a:latin typeface="Arial"/>
                <a:ea typeface="MS PGothic"/>
              </a:rPr>
              <a:t>We don’t care about</a:t>
            </a:r>
            <a:br>
              <a:rPr dirty="0"/>
            </a:br>
            <a:r>
              <a:rPr lang="en-US" sz="1800" b="0" strike="noStrike" spc="-1" dirty="0" err="1">
                <a:solidFill>
                  <a:srgbClr val="000000"/>
                </a:solidFill>
                <a:latin typeface="Arial"/>
                <a:ea typeface="MS PGothic"/>
              </a:rPr>
              <a:t>arg</a:t>
            </a:r>
            <a:r>
              <a:rPr lang="en-US" sz="1800" b="0" strike="noStrike" spc="-1" dirty="0">
                <a:solidFill>
                  <a:srgbClr val="000000"/>
                </a:solidFill>
                <a:latin typeface="Arial"/>
                <a:ea typeface="MS PGothic"/>
              </a:rPr>
              <a:t> now.</a:t>
            </a:r>
            <a:endParaRPr lang="en-US" sz="1800" b="0" strike="noStrike" spc="-1" dirty="0">
              <a:latin typeface="Arial"/>
            </a:endParaRPr>
          </a:p>
        </p:txBody>
      </p:sp>
      <p:sp>
        <p:nvSpPr>
          <p:cNvPr id="361" name="CustomShape 9"/>
          <p:cNvSpPr/>
          <p:nvPr/>
        </p:nvSpPr>
        <p:spPr>
          <a:xfrm>
            <a:off x="980558" y="365040"/>
            <a:ext cx="1653120"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1" strike="noStrike" spc="-1">
                <a:solidFill>
                  <a:srgbClr val="0000FF"/>
                </a:solidFill>
                <a:latin typeface="Arial"/>
                <a:ea typeface="MS PGothic"/>
              </a:rPr>
              <a:t>THE VIEW</a:t>
            </a:r>
            <a:endParaRPr lang="en-US" sz="24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000000"/>
                </a:solidFill>
                <a:latin typeface="Calibri Light"/>
              </a:rPr>
              <a:t>The Client</a:t>
            </a:r>
            <a:endParaRPr lang="en-US" sz="3300" b="0" strike="noStrike" spc="-1">
              <a:solidFill>
                <a:srgbClr val="000000"/>
              </a:solidFill>
              <a:latin typeface="Calibri"/>
            </a:endParaRPr>
          </a:p>
        </p:txBody>
      </p:sp>
      <p:sp>
        <p:nvSpPr>
          <p:cNvPr id="363" name="TextShape 2"/>
          <p:cNvSpPr txBox="1"/>
          <p:nvPr/>
        </p:nvSpPr>
        <p:spPr>
          <a:xfrm>
            <a:off x="628560" y="1825560"/>
            <a:ext cx="7886520" cy="4350960"/>
          </a:xfrm>
          <a:prstGeom prst="rect">
            <a:avLst/>
          </a:prstGeom>
          <a:noFill/>
          <a:ln>
            <a:noFill/>
          </a:ln>
        </p:spPr>
        <p:txBody>
          <a:bodyPr/>
          <a:lstStyle/>
          <a:p>
            <a:pPr>
              <a:lnSpc>
                <a:spcPct val="100000"/>
              </a:lnSpc>
              <a:spcBef>
                <a:spcPts val="751"/>
              </a:spcBef>
            </a:pPr>
            <a:r>
              <a:rPr lang="en-US" sz="2400" b="1" strike="noStrike" spc="-1">
                <a:solidFill>
                  <a:srgbClr val="000000"/>
                </a:solidFill>
                <a:latin typeface="Courier New"/>
              </a:rPr>
              <a:t>SignupSheet s = new SignupSheet();</a:t>
            </a:r>
            <a:endParaRPr lang="en-US" sz="2400" b="0" strike="noStrike" spc="-1">
              <a:solidFill>
                <a:srgbClr val="000000"/>
              </a:solidFill>
              <a:latin typeface="Calibri"/>
            </a:endParaRPr>
          </a:p>
          <a:p>
            <a:pPr>
              <a:lnSpc>
                <a:spcPct val="100000"/>
              </a:lnSpc>
              <a:spcBef>
                <a:spcPts val="751"/>
              </a:spcBef>
            </a:pPr>
            <a:r>
              <a:rPr lang="en-US" sz="2400" b="1" strike="noStrike" spc="-1">
                <a:solidFill>
                  <a:srgbClr val="000000"/>
                </a:solidFill>
                <a:latin typeface="Courier New"/>
              </a:rPr>
              <a:t>s.addStudent(“Ana”);</a:t>
            </a:r>
            <a:endParaRPr lang="en-US" sz="2400" b="0" strike="noStrike" spc="-1">
              <a:solidFill>
                <a:srgbClr val="000000"/>
              </a:solidFill>
              <a:latin typeface="Calibri"/>
            </a:endParaRPr>
          </a:p>
          <a:p>
            <a:pPr>
              <a:lnSpc>
                <a:spcPct val="100000"/>
              </a:lnSpc>
              <a:spcBef>
                <a:spcPts val="751"/>
              </a:spcBef>
            </a:pPr>
            <a:r>
              <a:rPr lang="en-US" sz="2400" b="1" strike="noStrike" spc="-1">
                <a:solidFill>
                  <a:srgbClr val="000000"/>
                </a:solidFill>
                <a:latin typeface="Courier New"/>
              </a:rPr>
              <a:t>// nothing visible happens. Why?</a:t>
            </a:r>
            <a:endParaRPr lang="en-US" sz="2400" b="0" strike="noStrike" spc="-1">
              <a:solidFill>
                <a:srgbClr val="000000"/>
              </a:solidFill>
              <a:latin typeface="Calibri"/>
            </a:endParaRPr>
          </a:p>
          <a:p>
            <a:pPr>
              <a:lnSpc>
                <a:spcPct val="100000"/>
              </a:lnSpc>
              <a:spcBef>
                <a:spcPts val="751"/>
              </a:spcBef>
            </a:pPr>
            <a:endParaRPr lang="en-US" sz="2400" b="0" strike="noStrike" spc="-1">
              <a:solidFill>
                <a:srgbClr val="000000"/>
              </a:solidFill>
              <a:latin typeface="Calibri"/>
            </a:endParaRPr>
          </a:p>
          <a:p>
            <a:pPr>
              <a:lnSpc>
                <a:spcPct val="100000"/>
              </a:lnSpc>
              <a:spcBef>
                <a:spcPts val="751"/>
              </a:spcBef>
            </a:pPr>
            <a:r>
              <a:rPr lang="en-US" sz="2400" b="1" strike="noStrike" spc="-1">
                <a:solidFill>
                  <a:srgbClr val="000000"/>
                </a:solidFill>
                <a:latin typeface="Courier New"/>
              </a:rPr>
              <a:t>s.addObserver(new SignupObserver());</a:t>
            </a:r>
            <a:endParaRPr lang="en-US" sz="2400" b="0" strike="noStrike" spc="-1">
              <a:solidFill>
                <a:srgbClr val="000000"/>
              </a:solidFill>
              <a:latin typeface="Calibri"/>
            </a:endParaRPr>
          </a:p>
          <a:p>
            <a:pPr>
              <a:lnSpc>
                <a:spcPct val="100000"/>
              </a:lnSpc>
              <a:spcBef>
                <a:spcPts val="751"/>
              </a:spcBef>
            </a:pPr>
            <a:r>
              <a:rPr lang="en-US" sz="2400" b="1" strike="noStrike" spc="-1">
                <a:solidFill>
                  <a:srgbClr val="000000"/>
                </a:solidFill>
                <a:latin typeface="Courier New"/>
              </a:rPr>
              <a:t>s.addStudent(“Katarina”);</a:t>
            </a:r>
            <a:endParaRPr lang="en-US" sz="2400" b="0" strike="noStrike" spc="-1">
              <a:solidFill>
                <a:srgbClr val="000000"/>
              </a:solidFill>
              <a:latin typeface="Calibri"/>
            </a:endParaRPr>
          </a:p>
          <a:p>
            <a:pPr>
              <a:lnSpc>
                <a:spcPct val="100000"/>
              </a:lnSpc>
              <a:spcBef>
                <a:spcPts val="751"/>
              </a:spcBef>
            </a:pPr>
            <a:r>
              <a:rPr lang="en-US" sz="2400" b="1" strike="noStrike" spc="-1">
                <a:solidFill>
                  <a:srgbClr val="000000"/>
                </a:solidFill>
                <a:latin typeface="Courier New"/>
              </a:rPr>
              <a:t>// what happens now?</a:t>
            </a:r>
            <a:endParaRPr lang="en-US" sz="2400" b="0" strike="noStrike" spc="-1">
              <a:solidFill>
                <a:srgbClr val="000000"/>
              </a:solidFill>
              <a:latin typeface="Calibri"/>
            </a:endParaRPr>
          </a:p>
          <a:p>
            <a:pPr>
              <a:lnSpc>
                <a:spcPct val="100000"/>
              </a:lnSpc>
              <a:spcBef>
                <a:spcPts val="751"/>
              </a:spcBef>
            </a:pPr>
            <a:endParaRPr lang="en-US" sz="2400" b="0" strike="noStrike" spc="-1">
              <a:solidFill>
                <a:srgbClr val="000000"/>
              </a:solidFill>
              <a:latin typeface="Calibri"/>
            </a:endParaRPr>
          </a:p>
          <a:p>
            <a:pPr>
              <a:lnSpc>
                <a:spcPct val="100000"/>
              </a:lnSpc>
              <a:spcBef>
                <a:spcPts val="751"/>
              </a:spcBef>
            </a:pPr>
            <a:r>
              <a:rPr lang="en-US" sz="2400" b="0" strike="noStrike" spc="-1">
                <a:solidFill>
                  <a:srgbClr val="000000"/>
                </a:solidFill>
                <a:latin typeface="Calibri"/>
              </a:rPr>
              <a:t>What model’s used here? Push model or pull model?</a:t>
            </a:r>
          </a:p>
        </p:txBody>
      </p:sp>
      <p:sp>
        <p:nvSpPr>
          <p:cNvPr id="364" name="TextShape 3"/>
          <p:cNvSpPr txBox="1"/>
          <p:nvPr/>
        </p:nvSpPr>
        <p:spPr>
          <a:xfrm>
            <a:off x="228600" y="6248520"/>
            <a:ext cx="563832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365" name="TextShape 4"/>
          <p:cNvSpPr txBox="1"/>
          <p:nvPr/>
        </p:nvSpPr>
        <p:spPr>
          <a:xfrm>
            <a:off x="6458040" y="6356520"/>
            <a:ext cx="2057040" cy="364680"/>
          </a:xfrm>
          <a:prstGeom prst="rect">
            <a:avLst/>
          </a:prstGeom>
          <a:noFill/>
          <a:ln>
            <a:noFill/>
          </a:ln>
        </p:spPr>
        <p:txBody>
          <a:bodyPr anchor="ctr"/>
          <a:lstStyle/>
          <a:p>
            <a:pPr algn="r">
              <a:lnSpc>
                <a:spcPct val="100000"/>
              </a:lnSpc>
            </a:pPr>
            <a:fld id="{DCCC33F5-B084-47FA-8DEA-BA76AC2B331E}" type="slidenum">
              <a:rPr lang="en-US" sz="1400" b="0" strike="noStrike" spc="-1">
                <a:solidFill>
                  <a:srgbClr val="8B8B8B"/>
                </a:solidFill>
                <a:latin typeface="Tahoma"/>
                <a:ea typeface="MS PGothic"/>
              </a:rPr>
              <a:t>24</a:t>
            </a:fld>
            <a:endParaRPr lang="en-US" sz="1400" b="0" strike="noStrike" spc="-1">
              <a:latin typeface="Times New Roman"/>
            </a:endParaRPr>
          </a:p>
        </p:txBody>
      </p:sp>
      <p:sp>
        <p:nvSpPr>
          <p:cNvPr id="366" name="CustomShape 5"/>
          <p:cNvSpPr/>
          <p:nvPr/>
        </p:nvSpPr>
        <p:spPr>
          <a:xfrm>
            <a:off x="5198400" y="571500"/>
            <a:ext cx="2988360"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1" strike="noStrike" spc="-1">
                <a:solidFill>
                  <a:srgbClr val="0000FF"/>
                </a:solidFill>
                <a:latin typeface="Arial"/>
                <a:ea typeface="MS PGothic"/>
              </a:rPr>
              <a:t>THE CONTROLLER</a:t>
            </a:r>
            <a:endParaRPr lang="en-US" sz="24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363">
                                            <p:txEl>
                                              <p:pRg st="4" end="4"/>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363">
                                            <p:txEl>
                                              <p:pRg st="5" end="5"/>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363">
                                            <p:txEl>
                                              <p:pRg st="6" end="6"/>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363">
                                            <p:txEl>
                                              <p:pRg st="8" end="8"/>
                                            </p:txEl>
                                          </p:spTgt>
                                        </p:tgtEl>
                                        <p:attrNameLst>
                                          <p:attrName>style.visibility</p:attrName>
                                        </p:attrNameLst>
                                      </p:cBhvr>
                                      <p:to>
                                        <p:strVal val="visible"/>
                                      </p:to>
                                    </p:set>
                                  </p:childTnLst>
                                </p:cTn>
                              </p:par>
                            </p:childTnLst>
                          </p:cTn>
                        </p:par>
                      </p:childTnLst>
                    </p:cTn>
                  </p:par>
                  <p:par>
                    <p:cTn id="13" fill="hold" nodeType="clickEffect">
                      <p:stCondLst>
                        <p:cond delay="indefinite"/>
                      </p:stCondLst>
                      <p:childTnLst>
                        <p:par>
                          <p:cTn id="14" fill="hold" nodeType="withEffect">
                            <p:stCondLst>
                              <p:cond delay="0"/>
                            </p:stCondLst>
                            <p:childTnLst>
                              <p:par>
                                <p:cTn id="15" presetID="1" presetClass="entr" fill="hold" nodeType="clickEffect">
                                  <p:stCondLst>
                                    <p:cond delay="0"/>
                                  </p:stCondLst>
                                  <p:childTnLst>
                                    <p:set>
                                      <p:cBhvr>
                                        <p:cTn id="16" dur="1" fill="hold">
                                          <p:stCondLst>
                                            <p:cond delay="0"/>
                                          </p:stCondLst>
                                        </p:cTn>
                                        <p:tgtEl>
                                          <p:spTgt spid="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CustomShape 1"/>
          <p:cNvSpPr/>
          <p:nvPr/>
        </p:nvSpPr>
        <p:spPr>
          <a:xfrm>
            <a:off x="2819520" y="1066680"/>
            <a:ext cx="5409720" cy="126396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Bef>
                <a:spcPts val="601"/>
              </a:spcBef>
            </a:pPr>
            <a:r>
              <a:rPr lang="en-US" sz="1800" b="0" strike="noStrike" spc="-1">
                <a:solidFill>
                  <a:srgbClr val="000000"/>
                </a:solidFill>
                <a:latin typeface="Arial"/>
                <a:ea typeface="MS PGothic"/>
              </a:rPr>
              <a:t>Sale</a:t>
            </a:r>
            <a:endParaRPr lang="en-US" sz="1800" b="0" strike="noStrike" spc="-1">
              <a:latin typeface="Arial"/>
            </a:endParaRPr>
          </a:p>
          <a:p>
            <a:pPr>
              <a:lnSpc>
                <a:spcPct val="100000"/>
              </a:lnSpc>
              <a:spcBef>
                <a:spcPts val="601"/>
              </a:spcBef>
            </a:pPr>
            <a:r>
              <a:rPr lang="en-US" sz="1800" b="0" strike="noStrike" spc="-1">
                <a:solidFill>
                  <a:srgbClr val="000000"/>
                </a:solidFill>
                <a:latin typeface="Arial"/>
                <a:ea typeface="MS PGothic"/>
              </a:rPr>
              <a:t>addPropertyListener(PropertyListener lis)</a:t>
            </a:r>
            <a:br/>
            <a:r>
              <a:rPr lang="en-US" sz="1800" b="0" strike="noStrike" spc="-1">
                <a:solidFill>
                  <a:srgbClr val="000000"/>
                </a:solidFill>
                <a:latin typeface="Arial"/>
                <a:ea typeface="MS PGothic"/>
              </a:rPr>
              <a:t>publishPropertyEvent(name,value)</a:t>
            </a:r>
            <a:br/>
            <a:r>
              <a:rPr lang="en-US" sz="1800" b="0" strike="noStrike" spc="-1">
                <a:solidFill>
                  <a:srgbClr val="000000"/>
                </a:solidFill>
                <a:latin typeface="Arial"/>
                <a:ea typeface="MS PGothic"/>
              </a:rPr>
              <a:t>setTotal(Money newTotal)</a:t>
            </a:r>
            <a:endParaRPr lang="en-US" sz="1800" b="0" strike="noStrike" spc="-1">
              <a:latin typeface="Arial"/>
            </a:endParaRPr>
          </a:p>
        </p:txBody>
      </p:sp>
      <p:sp>
        <p:nvSpPr>
          <p:cNvPr id="368" name="Line 2"/>
          <p:cNvSpPr/>
          <p:nvPr/>
        </p:nvSpPr>
        <p:spPr>
          <a:xfrm>
            <a:off x="2819160" y="1523880"/>
            <a:ext cx="541044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369" name="CustomShape 3"/>
          <p:cNvSpPr/>
          <p:nvPr/>
        </p:nvSpPr>
        <p:spPr>
          <a:xfrm>
            <a:off x="3048120" y="3267000"/>
            <a:ext cx="5257440" cy="9133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Bef>
                <a:spcPts val="601"/>
              </a:spcBef>
            </a:pPr>
            <a:r>
              <a:rPr lang="en-US" sz="1800" b="0" strike="noStrike" spc="-1">
                <a:solidFill>
                  <a:srgbClr val="000000"/>
                </a:solidFill>
                <a:latin typeface="Arial"/>
                <a:ea typeface="MS PGothic"/>
              </a:rPr>
              <a:t>&lt;&lt;interface&gt;&gt;</a:t>
            </a:r>
            <a:br/>
            <a:r>
              <a:rPr lang="en-US" sz="1800" b="0" strike="noStrike" spc="-1">
                <a:solidFill>
                  <a:srgbClr val="000000"/>
                </a:solidFill>
                <a:latin typeface="Arial"/>
                <a:ea typeface="MS PGothic"/>
              </a:rPr>
              <a:t>PropertyListener</a:t>
            </a:r>
            <a:br/>
            <a:r>
              <a:rPr lang="en-US" sz="1800" b="0" strike="noStrike" spc="-1">
                <a:solidFill>
                  <a:srgbClr val="000000"/>
                </a:solidFill>
                <a:latin typeface="Arial"/>
                <a:ea typeface="MS PGothic"/>
              </a:rPr>
              <a:t>onPropertyEvent(source, name, value)</a:t>
            </a:r>
            <a:endParaRPr lang="en-US" sz="1800" b="0" strike="noStrike" spc="-1">
              <a:latin typeface="Arial"/>
            </a:endParaRPr>
          </a:p>
        </p:txBody>
      </p:sp>
      <p:sp>
        <p:nvSpPr>
          <p:cNvPr id="370" name="Line 4"/>
          <p:cNvSpPr/>
          <p:nvPr/>
        </p:nvSpPr>
        <p:spPr>
          <a:xfrm>
            <a:off x="5715000" y="2514600"/>
            <a:ext cx="360" cy="685800"/>
          </a:xfrm>
          <a:prstGeom prst="line">
            <a:avLst/>
          </a:prstGeom>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371" name="CustomShape 5"/>
          <p:cNvSpPr/>
          <p:nvPr/>
        </p:nvSpPr>
        <p:spPr>
          <a:xfrm>
            <a:off x="5715000" y="3048120"/>
            <a:ext cx="6854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a:t>
            </a:r>
            <a:endParaRPr lang="en-US" sz="1800" b="0" strike="noStrike" spc="-1">
              <a:latin typeface="Arial"/>
            </a:endParaRPr>
          </a:p>
        </p:txBody>
      </p:sp>
      <p:sp>
        <p:nvSpPr>
          <p:cNvPr id="372" name="CustomShape 6"/>
          <p:cNvSpPr/>
          <p:nvPr/>
        </p:nvSpPr>
        <p:spPr>
          <a:xfrm>
            <a:off x="3682800" y="2819520"/>
            <a:ext cx="194292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MS PGothic"/>
              </a:rPr>
              <a:t>propertyListeners</a:t>
            </a:r>
            <a:endParaRPr lang="en-US" sz="1800" b="0" strike="noStrike" spc="-1">
              <a:latin typeface="Arial"/>
            </a:endParaRPr>
          </a:p>
        </p:txBody>
      </p:sp>
      <p:sp>
        <p:nvSpPr>
          <p:cNvPr id="373" name="CustomShape 7"/>
          <p:cNvSpPr/>
          <p:nvPr/>
        </p:nvSpPr>
        <p:spPr>
          <a:xfrm>
            <a:off x="533520" y="457200"/>
            <a:ext cx="403812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 propertyListeners.add(lis); }</a:t>
            </a:r>
            <a:endParaRPr lang="en-US" sz="1800" b="0" strike="noStrike" spc="-1">
              <a:latin typeface="Arial"/>
            </a:endParaRPr>
          </a:p>
        </p:txBody>
      </p:sp>
      <p:sp>
        <p:nvSpPr>
          <p:cNvPr id="374" name="CustomShape 8"/>
          <p:cNvSpPr/>
          <p:nvPr/>
        </p:nvSpPr>
        <p:spPr>
          <a:xfrm>
            <a:off x="3048120" y="5095800"/>
            <a:ext cx="5333760" cy="9133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Bef>
                <a:spcPts val="601"/>
              </a:spcBef>
            </a:pPr>
            <a:r>
              <a:rPr lang="en-US" sz="1800" b="0" strike="noStrike" spc="-1">
                <a:solidFill>
                  <a:srgbClr val="000000"/>
                </a:solidFill>
                <a:latin typeface="Arial"/>
                <a:ea typeface="MS PGothic"/>
              </a:rPr>
              <a:t>SaleTotalFrame</a:t>
            </a:r>
            <a:br/>
            <a:r>
              <a:rPr lang="en-US" sz="1800" b="0" strike="noStrike" spc="-1">
                <a:solidFill>
                  <a:srgbClr val="000000"/>
                </a:solidFill>
                <a:latin typeface="Arial"/>
                <a:ea typeface="MS PGothic"/>
              </a:rPr>
              <a:t>onPropertyEvent(source, name,value)</a:t>
            </a:r>
            <a:br/>
            <a:r>
              <a:rPr lang="en-US" sz="1800" b="0" strike="noStrike" spc="-1">
                <a:solidFill>
                  <a:srgbClr val="000000"/>
                </a:solidFill>
                <a:latin typeface="Arial"/>
                <a:ea typeface="MS PGothic"/>
              </a:rPr>
              <a:t>initialize(Sale sale)</a:t>
            </a:r>
            <a:endParaRPr lang="en-US" sz="1800" b="0" strike="noStrike" spc="-1">
              <a:latin typeface="Arial"/>
            </a:endParaRPr>
          </a:p>
        </p:txBody>
      </p:sp>
      <p:sp>
        <p:nvSpPr>
          <p:cNvPr id="375" name="Line 9"/>
          <p:cNvSpPr/>
          <p:nvPr/>
        </p:nvSpPr>
        <p:spPr>
          <a:xfrm>
            <a:off x="3047760" y="3886200"/>
            <a:ext cx="525780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376" name="Line 10"/>
          <p:cNvSpPr/>
          <p:nvPr/>
        </p:nvSpPr>
        <p:spPr>
          <a:xfrm>
            <a:off x="3047760" y="5410080"/>
            <a:ext cx="533412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377" name="Line 11"/>
          <p:cNvSpPr/>
          <p:nvPr/>
        </p:nvSpPr>
        <p:spPr>
          <a:xfrm>
            <a:off x="1600200" y="838080"/>
            <a:ext cx="1295280" cy="76212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378" name="CustomShape 12"/>
          <p:cNvSpPr/>
          <p:nvPr/>
        </p:nvSpPr>
        <p:spPr>
          <a:xfrm>
            <a:off x="228600" y="1600200"/>
            <a:ext cx="2361960" cy="146124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for each pl in propertyListeners</a:t>
            </a:r>
            <a:br/>
            <a:r>
              <a:rPr lang="en-US" sz="1800" b="0" strike="noStrike" spc="-1">
                <a:solidFill>
                  <a:srgbClr val="000000"/>
                </a:solidFill>
                <a:latin typeface="Arial"/>
                <a:ea typeface="MS PGothic"/>
              </a:rPr>
              <a:t>   pl.onPropertyEvent  </a:t>
            </a:r>
            <a:br/>
            <a:r>
              <a:rPr lang="en-US" sz="1800" b="0" strike="noStrike" spc="-1">
                <a:solidFill>
                  <a:srgbClr val="000000"/>
                </a:solidFill>
                <a:latin typeface="Arial"/>
                <a:ea typeface="MS PGothic"/>
              </a:rPr>
              <a:t>     (this,name,value);</a:t>
            </a:r>
            <a:endParaRPr lang="en-US" sz="1800" b="0" strike="noStrike" spc="-1">
              <a:latin typeface="Arial"/>
            </a:endParaRPr>
          </a:p>
        </p:txBody>
      </p:sp>
      <p:sp>
        <p:nvSpPr>
          <p:cNvPr id="379" name="CustomShape 13"/>
          <p:cNvSpPr/>
          <p:nvPr/>
        </p:nvSpPr>
        <p:spPr>
          <a:xfrm>
            <a:off x="5562720" y="4191120"/>
            <a:ext cx="304560" cy="304560"/>
          </a:xfrm>
          <a:prstGeom prst="triangle">
            <a:avLst>
              <a:gd name="adj" fmla="val 50000"/>
            </a:avLst>
          </a:prstGeom>
          <a:noFill/>
          <a:ln w="9360">
            <a:solidFill>
              <a:srgbClr val="000000"/>
            </a:solidFill>
            <a:miter/>
          </a:ln>
        </p:spPr>
        <p:style>
          <a:lnRef idx="0">
            <a:scrgbClr r="0" g="0" b="0"/>
          </a:lnRef>
          <a:fillRef idx="0">
            <a:scrgbClr r="0" g="0" b="0"/>
          </a:fillRef>
          <a:effectRef idx="0">
            <a:scrgbClr r="0" g="0" b="0"/>
          </a:effectRef>
          <a:fontRef idx="minor"/>
        </p:style>
      </p:sp>
      <p:sp>
        <p:nvSpPr>
          <p:cNvPr id="380" name="Line 14"/>
          <p:cNvSpPr/>
          <p:nvPr/>
        </p:nvSpPr>
        <p:spPr>
          <a:xfrm>
            <a:off x="5715000" y="4572000"/>
            <a:ext cx="360" cy="457200"/>
          </a:xfrm>
          <a:prstGeom prst="line">
            <a:avLst/>
          </a:prstGeom>
          <a:ln w="9360" cap="rnd">
            <a:solidFill>
              <a:srgbClr val="000000"/>
            </a:solidFill>
            <a:custDash>
              <a:ds d="500000" sp="400000"/>
            </a:custDash>
            <a:round/>
          </a:ln>
        </p:spPr>
        <p:style>
          <a:lnRef idx="0">
            <a:scrgbClr r="0" g="0" b="0"/>
          </a:lnRef>
          <a:fillRef idx="0">
            <a:scrgbClr r="0" g="0" b="0"/>
          </a:fillRef>
          <a:effectRef idx="0">
            <a:scrgbClr r="0" g="0" b="0"/>
          </a:effectRef>
          <a:fontRef idx="minor"/>
        </p:style>
      </p:sp>
      <p:sp>
        <p:nvSpPr>
          <p:cNvPr id="381" name="Line 15"/>
          <p:cNvSpPr/>
          <p:nvPr/>
        </p:nvSpPr>
        <p:spPr>
          <a:xfrm>
            <a:off x="2438280" y="1981080"/>
            <a:ext cx="45720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382" name="Line 16"/>
          <p:cNvSpPr/>
          <p:nvPr/>
        </p:nvSpPr>
        <p:spPr>
          <a:xfrm flipV="1">
            <a:off x="5715000" y="4495680"/>
            <a:ext cx="3429000" cy="60948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383" name="CustomShape 17"/>
          <p:cNvSpPr/>
          <p:nvPr/>
        </p:nvSpPr>
        <p:spPr>
          <a:xfrm>
            <a:off x="76320" y="4114800"/>
            <a:ext cx="3276360" cy="118764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 if (name.equals(“sale.total”))</a:t>
            </a:r>
            <a:br/>
            <a:r>
              <a:rPr lang="en-US" sz="1800" b="0" strike="noStrike" spc="-1">
                <a:solidFill>
                  <a:srgbClr val="000000"/>
                </a:solidFill>
                <a:latin typeface="Arial"/>
                <a:ea typeface="MS PGothic"/>
              </a:rPr>
              <a:t>   saleTextField.</a:t>
            </a:r>
            <a:br/>
            <a:r>
              <a:rPr lang="en-US" sz="1800" b="0" strike="noStrike" spc="-1">
                <a:solidFill>
                  <a:srgbClr val="000000"/>
                </a:solidFill>
                <a:latin typeface="Arial"/>
                <a:ea typeface="MS PGothic"/>
              </a:rPr>
              <a:t>      setText(value.toString())</a:t>
            </a:r>
            <a:br/>
            <a:r>
              <a:rPr lang="en-US" sz="1800" b="0" strike="noStrike" spc="-1">
                <a:solidFill>
                  <a:srgbClr val="000000"/>
                </a:solidFill>
                <a:latin typeface="Arial"/>
                <a:ea typeface="MS PGothic"/>
              </a:rPr>
              <a:t>}</a:t>
            </a:r>
            <a:endParaRPr lang="en-US" sz="1800" b="0" strike="noStrike" spc="-1">
              <a:latin typeface="Arial"/>
            </a:endParaRPr>
          </a:p>
        </p:txBody>
      </p:sp>
      <p:sp>
        <p:nvSpPr>
          <p:cNvPr id="384" name="Line 18"/>
          <p:cNvSpPr/>
          <p:nvPr/>
        </p:nvSpPr>
        <p:spPr>
          <a:xfrm>
            <a:off x="2895480" y="4495680"/>
            <a:ext cx="914400" cy="99072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385" name="CustomShape 19"/>
          <p:cNvSpPr/>
          <p:nvPr/>
        </p:nvSpPr>
        <p:spPr>
          <a:xfrm>
            <a:off x="152280" y="6059520"/>
            <a:ext cx="403812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  sale.addPropertyListener(this);  }</a:t>
            </a:r>
            <a:endParaRPr lang="en-US" sz="1800" b="0" strike="noStrike" spc="-1">
              <a:latin typeface="Arial"/>
            </a:endParaRPr>
          </a:p>
        </p:txBody>
      </p:sp>
      <p:sp>
        <p:nvSpPr>
          <p:cNvPr id="386" name="Line 20"/>
          <p:cNvSpPr/>
          <p:nvPr/>
        </p:nvSpPr>
        <p:spPr>
          <a:xfrm flipV="1">
            <a:off x="3962160" y="5943600"/>
            <a:ext cx="762120" cy="38088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387" name="CustomShape 21"/>
          <p:cNvSpPr/>
          <p:nvPr/>
        </p:nvSpPr>
        <p:spPr>
          <a:xfrm>
            <a:off x="6634800" y="1752480"/>
            <a:ext cx="87912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FF0000"/>
                </a:solidFill>
                <a:latin typeface="Arial"/>
                <a:ea typeface="MS PGothic"/>
              </a:rPr>
              <a:t>notify()</a:t>
            </a:r>
            <a:endParaRPr lang="en-US" sz="1800" b="0" strike="noStrike" spc="-1">
              <a:latin typeface="Arial"/>
            </a:endParaRPr>
          </a:p>
        </p:txBody>
      </p:sp>
      <p:sp>
        <p:nvSpPr>
          <p:cNvPr id="388" name="CustomShape 22"/>
          <p:cNvSpPr/>
          <p:nvPr/>
        </p:nvSpPr>
        <p:spPr>
          <a:xfrm>
            <a:off x="7611480" y="3809880"/>
            <a:ext cx="10299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FF0000"/>
                </a:solidFill>
                <a:latin typeface="Arial"/>
                <a:ea typeface="MS PGothic"/>
              </a:rPr>
              <a:t>update()</a:t>
            </a:r>
            <a:endParaRPr lang="en-US" sz="1800" b="0" strike="noStrike" spc="-1">
              <a:latin typeface="Arial"/>
            </a:endParaRPr>
          </a:p>
        </p:txBody>
      </p:sp>
      <p:sp>
        <p:nvSpPr>
          <p:cNvPr id="389" name="CustomShape 23"/>
          <p:cNvSpPr/>
          <p:nvPr/>
        </p:nvSpPr>
        <p:spPr>
          <a:xfrm>
            <a:off x="5412240" y="152280"/>
            <a:ext cx="3636000" cy="821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a:solidFill>
                  <a:srgbClr val="000000"/>
                </a:solidFill>
                <a:latin typeface="Arial"/>
                <a:ea typeface="MS PGothic"/>
              </a:rPr>
              <a:t>Where is the observable?</a:t>
            </a:r>
            <a:endParaRPr lang="en-US" sz="2400" b="0" strike="noStrike" spc="-1">
              <a:latin typeface="Arial"/>
            </a:endParaRPr>
          </a:p>
          <a:p>
            <a:pPr>
              <a:lnSpc>
                <a:spcPct val="100000"/>
              </a:lnSpc>
            </a:pPr>
            <a:r>
              <a:rPr lang="en-US" sz="2400" b="0" strike="noStrike" spc="-1">
                <a:solidFill>
                  <a:srgbClr val="000000"/>
                </a:solidFill>
                <a:latin typeface="Arial"/>
                <a:ea typeface="MS PGothic"/>
              </a:rPr>
              <a:t>Where is the observer?</a:t>
            </a:r>
            <a:endParaRPr lang="en-US" sz="2400" b="0" strike="noStrike" spc="-1">
              <a:latin typeface="Arial"/>
            </a:endParaRPr>
          </a:p>
        </p:txBody>
      </p:sp>
      <p:sp>
        <p:nvSpPr>
          <p:cNvPr id="390" name="TextShape 2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Calibri"/>
              </a:rPr>
              <a:t>CSCI 2600 Spring 2021</a:t>
            </a:r>
            <a:endParaRPr lang="en-US" sz="900" b="0" strike="noStrike" spc="-1" dirty="0">
              <a:latin typeface="Times New Roman"/>
            </a:endParaRPr>
          </a:p>
        </p:txBody>
      </p:sp>
      <p:sp>
        <p:nvSpPr>
          <p:cNvPr id="391" name="TextShape 25"/>
          <p:cNvSpPr txBox="1"/>
          <p:nvPr/>
        </p:nvSpPr>
        <p:spPr>
          <a:xfrm>
            <a:off x="6458040" y="6356520"/>
            <a:ext cx="2057040" cy="364680"/>
          </a:xfrm>
          <a:prstGeom prst="rect">
            <a:avLst/>
          </a:prstGeom>
          <a:noFill/>
          <a:ln>
            <a:noFill/>
          </a:ln>
        </p:spPr>
        <p:txBody>
          <a:bodyPr anchor="ctr"/>
          <a:lstStyle/>
          <a:p>
            <a:pPr algn="r">
              <a:lnSpc>
                <a:spcPct val="100000"/>
              </a:lnSpc>
            </a:pPr>
            <a:fld id="{D05C2F1B-EE2A-455A-AC3E-2D84B7D31279}" type="slidenum">
              <a:rPr lang="en-US" sz="900" b="0" strike="noStrike" spc="-1">
                <a:solidFill>
                  <a:srgbClr val="8B8B8B"/>
                </a:solidFill>
                <a:latin typeface="Calibri"/>
              </a:rPr>
              <a:t>25</a:t>
            </a:fld>
            <a:endParaRPr lang="en-US" sz="900" b="0" strike="noStrike" spc="-1">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387"/>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000000"/>
                </a:solidFill>
                <a:latin typeface="Calibri Light"/>
              </a:rPr>
              <a:t>Model-view Principle</a:t>
            </a:r>
            <a:endParaRPr lang="en-US" sz="3300" b="0" strike="noStrike" spc="-1">
              <a:solidFill>
                <a:srgbClr val="000000"/>
              </a:solidFill>
              <a:latin typeface="Calibri"/>
            </a:endParaRPr>
          </a:p>
        </p:txBody>
      </p:sp>
      <p:sp>
        <p:nvSpPr>
          <p:cNvPr id="393" name="TextShape 2"/>
          <p:cNvSpPr txBox="1"/>
          <p:nvPr/>
        </p:nvSpPr>
        <p:spPr>
          <a:xfrm>
            <a:off x="628560" y="1825560"/>
            <a:ext cx="7886520" cy="4350960"/>
          </a:xfrm>
          <a:prstGeom prst="rect">
            <a:avLst/>
          </a:prstGeom>
          <a:noFill/>
          <a:ln>
            <a:noFill/>
          </a:ln>
        </p:spPr>
        <p:txBody>
          <a:bodyPr/>
          <a:lstStyle/>
          <a:p>
            <a:pPr marL="171360" indent="-171000">
              <a:lnSpc>
                <a:spcPct val="100000"/>
              </a:lnSpc>
              <a:spcBef>
                <a:spcPts val="751"/>
              </a:spcBef>
              <a:buClr>
                <a:srgbClr val="0000FF"/>
              </a:buClr>
              <a:buFont typeface="Arial"/>
              <a:buChar char="•"/>
            </a:pPr>
            <a:r>
              <a:rPr lang="en-US" sz="2100" b="0" strike="noStrike" spc="-1" dirty="0">
                <a:solidFill>
                  <a:srgbClr val="0000FF"/>
                </a:solidFill>
                <a:latin typeface="Calibri"/>
              </a:rPr>
              <a:t>Observer</a:t>
            </a:r>
            <a:r>
              <a:rPr lang="en-US" sz="2100" b="0" strike="noStrike" spc="-1" dirty="0">
                <a:solidFill>
                  <a:srgbClr val="000000"/>
                </a:solidFill>
                <a:latin typeface="Calibri"/>
              </a:rPr>
              <a:t> pattern known as </a:t>
            </a:r>
            <a:r>
              <a:rPr lang="en-US" sz="2100" b="0" strike="noStrike" spc="-1" dirty="0">
                <a:solidFill>
                  <a:srgbClr val="0000FF"/>
                </a:solidFill>
                <a:latin typeface="Calibri"/>
              </a:rPr>
              <a:t>Model-view </a:t>
            </a:r>
            <a:r>
              <a:rPr lang="en-US" sz="2100" b="0" strike="noStrike" spc="-1" dirty="0">
                <a:solidFill>
                  <a:srgbClr val="000000"/>
                </a:solidFill>
                <a:latin typeface="Calibri"/>
              </a:rPr>
              <a:t>or </a:t>
            </a:r>
            <a:r>
              <a:rPr lang="en-US" sz="2100" b="0" strike="noStrike" spc="-1" dirty="0">
                <a:solidFill>
                  <a:srgbClr val="0000FF"/>
                </a:solidFill>
                <a:latin typeface="Calibri"/>
              </a:rPr>
              <a:t>Model-view-controller</a:t>
            </a:r>
            <a:endParaRPr lang="en-US" sz="21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rPr>
              <a:t>“Model” objects (e.g., Sale, </a:t>
            </a:r>
            <a:r>
              <a:rPr lang="en-US" sz="2100" b="0" strike="noStrike" spc="-1" dirty="0" err="1">
                <a:solidFill>
                  <a:srgbClr val="000000"/>
                </a:solidFill>
                <a:latin typeface="Calibri"/>
              </a:rPr>
              <a:t>SignupSheet</a:t>
            </a:r>
            <a:r>
              <a:rPr lang="en-US" sz="2100" b="0" strike="noStrike" spc="-1" dirty="0">
                <a:solidFill>
                  <a:srgbClr val="000000"/>
                </a:solidFill>
                <a:latin typeface="Calibri"/>
              </a:rPr>
              <a:t>) should not know much about concrete “view” objects (e.g., </a:t>
            </a:r>
            <a:r>
              <a:rPr lang="en-US" sz="2100" b="0" strike="noStrike" spc="-1" dirty="0" err="1">
                <a:solidFill>
                  <a:srgbClr val="000000"/>
                </a:solidFill>
                <a:latin typeface="Calibri"/>
              </a:rPr>
              <a:t>SaleTotalFrame</a:t>
            </a:r>
            <a:r>
              <a:rPr lang="en-US" sz="2100" b="0" strike="noStrike" spc="-1" dirty="0">
                <a:solidFill>
                  <a:srgbClr val="000000"/>
                </a:solidFill>
                <a:latin typeface="Calibri"/>
              </a:rPr>
              <a:t>, </a:t>
            </a:r>
            <a:r>
              <a:rPr lang="en-US" sz="2100" b="0" strike="noStrike" spc="-1" dirty="0" err="1">
                <a:solidFill>
                  <a:srgbClr val="000000"/>
                </a:solidFill>
                <a:latin typeface="Calibri"/>
              </a:rPr>
              <a:t>SignupObserver</a:t>
            </a:r>
            <a:r>
              <a:rPr lang="en-US" sz="2100" b="0" strike="noStrike" spc="-1" dirty="0">
                <a:solidFill>
                  <a:srgbClr val="000000"/>
                </a:solidFill>
                <a:latin typeface="Calibri"/>
              </a:rPr>
              <a:t>)</a:t>
            </a:r>
          </a:p>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rPr>
              <a:t>Domain layer should be minimally connected with presentation layer </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Open/closed principle: if user decides to change/upgrade interface, the change shall trigger no modification to domain layer</a:t>
            </a:r>
          </a:p>
        </p:txBody>
      </p:sp>
      <p:sp>
        <p:nvSpPr>
          <p:cNvPr id="394" name="TextShape 3"/>
          <p:cNvSpPr txBox="1"/>
          <p:nvPr/>
        </p:nvSpPr>
        <p:spPr>
          <a:xfrm>
            <a:off x="6458040" y="6356520"/>
            <a:ext cx="2057040" cy="364680"/>
          </a:xfrm>
          <a:prstGeom prst="rect">
            <a:avLst/>
          </a:prstGeom>
          <a:noFill/>
          <a:ln>
            <a:noFill/>
          </a:ln>
        </p:spPr>
        <p:txBody>
          <a:bodyPr anchor="ctr"/>
          <a:lstStyle/>
          <a:p>
            <a:pPr algn="r">
              <a:lnSpc>
                <a:spcPct val="100000"/>
              </a:lnSpc>
            </a:pPr>
            <a:fld id="{1B8F2E54-85F0-45ED-B68A-C2DDF6A14D6C}" type="slidenum">
              <a:rPr lang="en-US" sz="1400" b="0" strike="noStrike" spc="-1">
                <a:solidFill>
                  <a:srgbClr val="8B8B8B"/>
                </a:solidFill>
                <a:latin typeface="Tahoma"/>
                <a:ea typeface="MS PGothic"/>
              </a:rPr>
              <a:t>26</a:t>
            </a:fld>
            <a:endParaRPr lang="en-US" sz="1400" b="0" strike="noStrike" spc="-1">
              <a:latin typeface="Times New Roman"/>
            </a:endParaRPr>
          </a:p>
        </p:txBody>
      </p:sp>
      <p:sp>
        <p:nvSpPr>
          <p:cNvPr id="395"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Calibri"/>
              </a:rPr>
              <a:t>CSCI 2600 Spring 2021</a:t>
            </a:r>
            <a:endParaRPr lang="en-US" sz="900" b="0" strike="noStrike" spc="-1" dirty="0">
              <a:latin typeface="Times New Roman"/>
            </a:endParaRPr>
          </a:p>
        </p:txBody>
      </p:sp>
      <p:pic>
        <p:nvPicPr>
          <p:cNvPr id="396" name="Picture 395"/>
          <p:cNvPicPr/>
          <p:nvPr/>
        </p:nvPicPr>
        <p:blipFill>
          <a:blip r:embed="rId3"/>
          <a:stretch/>
        </p:blipFill>
        <p:spPr>
          <a:xfrm>
            <a:off x="3383280" y="4023360"/>
            <a:ext cx="2125800" cy="2194560"/>
          </a:xfrm>
          <a:prstGeom prst="rect">
            <a:avLst/>
          </a:prstGeom>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D6904-8493-499E-A798-447E0311BB3D}"/>
              </a:ext>
            </a:extLst>
          </p:cNvPr>
          <p:cNvSpPr>
            <a:spLocks noGrp="1"/>
          </p:cNvSpPr>
          <p:nvPr>
            <p:ph type="title"/>
          </p:nvPr>
        </p:nvSpPr>
        <p:spPr/>
        <p:txBody>
          <a:bodyPr/>
          <a:lstStyle/>
          <a:p>
            <a:r>
              <a:rPr lang="en-US" dirty="0"/>
              <a:t>Observer and Observable are deprecated in Java 9 – why?</a:t>
            </a:r>
          </a:p>
        </p:txBody>
      </p:sp>
      <p:sp>
        <p:nvSpPr>
          <p:cNvPr id="3" name="Content Placeholder 2">
            <a:extLst>
              <a:ext uri="{FF2B5EF4-FFF2-40B4-BE49-F238E27FC236}">
                <a16:creationId xmlns:a16="http://schemas.microsoft.com/office/drawing/2014/main" id="{50D5767D-67FE-439B-8793-57826312F3E5}"/>
              </a:ext>
            </a:extLst>
          </p:cNvPr>
          <p:cNvSpPr>
            <a:spLocks noGrp="1"/>
          </p:cNvSpPr>
          <p:nvPr>
            <p:ph idx="1"/>
          </p:nvPr>
        </p:nvSpPr>
        <p:spPr/>
        <p:txBody>
          <a:bodyPr>
            <a:normAutofit lnSpcReduction="10000"/>
          </a:bodyPr>
          <a:lstStyle/>
          <a:p>
            <a:r>
              <a:rPr lang="en-US" dirty="0"/>
              <a:t>They didn't provide a rich enough event model for many applications. </a:t>
            </a:r>
          </a:p>
          <a:p>
            <a:pPr lvl="1"/>
            <a:r>
              <a:rPr lang="en-US" dirty="0"/>
              <a:t>For example, they could support only the notion that something has changed, but only convey indirect information about what has changed.</a:t>
            </a:r>
          </a:p>
          <a:p>
            <a:r>
              <a:rPr lang="en-US" dirty="0"/>
              <a:t>All Observables are the same. </a:t>
            </a:r>
          </a:p>
          <a:p>
            <a:pPr lvl="1"/>
            <a:r>
              <a:rPr lang="en-US" dirty="0"/>
              <a:t>You have to implement the logic that is based on </a:t>
            </a:r>
            <a:r>
              <a:rPr lang="en-US" dirty="0" err="1"/>
              <a:t>instanceof</a:t>
            </a:r>
            <a:r>
              <a:rPr lang="en-US" dirty="0"/>
              <a:t> and cast object to concrete type in </a:t>
            </a:r>
            <a:r>
              <a:rPr lang="en-US" dirty="0" err="1"/>
              <a:t>Observable.update</a:t>
            </a:r>
            <a:r>
              <a:rPr lang="en-US" dirty="0"/>
              <a:t>() method. </a:t>
            </a:r>
          </a:p>
          <a:p>
            <a:r>
              <a:rPr lang="en-US" dirty="0"/>
              <a:t>Not Serializable</a:t>
            </a:r>
          </a:p>
          <a:p>
            <a:pPr lvl="1"/>
            <a:r>
              <a:rPr lang="en-US" dirty="0"/>
              <a:t>Since, Observable doesn't implement Serializable. So, you can't Serialize Observable nor its subclass.</a:t>
            </a:r>
          </a:p>
          <a:p>
            <a:r>
              <a:rPr lang="en-US" dirty="0"/>
              <a:t>Not thread safe</a:t>
            </a:r>
          </a:p>
          <a:p>
            <a:pPr lvl="1"/>
            <a:r>
              <a:rPr lang="en-US" dirty="0"/>
              <a:t>The methods can be overridden by its subclasses, and event notification can occur in different orders and possibly on different threads, which is enough to disrupt any "thread safety".</a:t>
            </a:r>
          </a:p>
          <a:p>
            <a:r>
              <a:rPr lang="en-US" dirty="0"/>
              <a:t>Observable is a class not an interface</a:t>
            </a:r>
          </a:p>
        </p:txBody>
      </p:sp>
      <p:sp>
        <p:nvSpPr>
          <p:cNvPr id="4" name="Footer Placeholder 3">
            <a:extLst>
              <a:ext uri="{FF2B5EF4-FFF2-40B4-BE49-F238E27FC236}">
                <a16:creationId xmlns:a16="http://schemas.microsoft.com/office/drawing/2014/main" id="{E2C55C77-FA5D-4801-9676-182BB059663D}"/>
              </a:ext>
            </a:extLst>
          </p:cNvPr>
          <p:cNvSpPr>
            <a:spLocks noGrp="1"/>
          </p:cNvSpPr>
          <p:nvPr>
            <p:ph type="ftr" sz="quarter" idx="11"/>
          </p:nvPr>
        </p:nvSpPr>
        <p:spPr/>
        <p:txBody>
          <a:bodyPr/>
          <a:lstStyle/>
          <a:p>
            <a:pPr defTabSz="685800"/>
            <a:r>
              <a:rPr lang="en-US" dirty="0">
                <a:solidFill>
                  <a:prstClr val="black">
                    <a:tint val="75000"/>
                  </a:prstClr>
                </a:solidFill>
                <a:latin typeface="Calibri" panose="020F0502020204030204"/>
              </a:rPr>
              <a:t>CSCI 2600 Spring 2021</a:t>
            </a:r>
          </a:p>
        </p:txBody>
      </p:sp>
    </p:spTree>
    <p:extLst>
      <p:ext uri="{BB962C8B-B14F-4D97-AF65-F5344CB8AC3E}">
        <p14:creationId xmlns:p14="http://schemas.microsoft.com/office/powerpoint/2010/main" val="2239666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E8EB9-3B30-4F41-9E81-3174170BF197}"/>
              </a:ext>
            </a:extLst>
          </p:cNvPr>
          <p:cNvSpPr>
            <a:spLocks noGrp="1"/>
          </p:cNvSpPr>
          <p:nvPr>
            <p:ph type="title"/>
          </p:nvPr>
        </p:nvSpPr>
        <p:spPr/>
        <p:txBody>
          <a:bodyPr/>
          <a:lstStyle/>
          <a:p>
            <a:r>
              <a:rPr lang="en-US" sz="3600" dirty="0"/>
              <a:t>Another Example – Functional This Time</a:t>
            </a:r>
          </a:p>
        </p:txBody>
      </p:sp>
      <p:sp>
        <p:nvSpPr>
          <p:cNvPr id="4" name="TextBox 3">
            <a:extLst>
              <a:ext uri="{FF2B5EF4-FFF2-40B4-BE49-F238E27FC236}">
                <a16:creationId xmlns:a16="http://schemas.microsoft.com/office/drawing/2014/main" id="{E1ECCA73-2727-4ADE-8DE2-DFFD60008B17}"/>
              </a:ext>
            </a:extLst>
          </p:cNvPr>
          <p:cNvSpPr txBox="1"/>
          <p:nvPr/>
        </p:nvSpPr>
        <p:spPr>
          <a:xfrm>
            <a:off x="1116919" y="1644693"/>
            <a:ext cx="5150769" cy="4678204"/>
          </a:xfrm>
          <a:prstGeom prst="rect">
            <a:avLst/>
          </a:prstGeom>
          <a:noFill/>
        </p:spPr>
        <p:txBody>
          <a:bodyPr wrap="none" rtlCol="0">
            <a:spAutoFit/>
          </a:bodyPr>
          <a:lstStyle/>
          <a:p>
            <a:r>
              <a:rPr lang="en-US" sz="1400" b="1" dirty="0"/>
              <a:t>package </a:t>
            </a:r>
            <a:r>
              <a:rPr lang="en-US" sz="1400" b="1" dirty="0" err="1"/>
              <a:t>twitterDemo</a:t>
            </a:r>
            <a:r>
              <a:rPr lang="en-US" sz="1400" b="1" dirty="0"/>
              <a:t>;  // This is the O-O version</a:t>
            </a:r>
          </a:p>
          <a:p>
            <a:endParaRPr lang="en-US" sz="1400" dirty="0"/>
          </a:p>
          <a:p>
            <a:r>
              <a:rPr lang="en-US" sz="1400" b="1" dirty="0"/>
              <a:t>import </a:t>
            </a:r>
            <a:r>
              <a:rPr lang="en-US" sz="1400" b="1" dirty="0" err="1"/>
              <a:t>java.util.List</a:t>
            </a:r>
            <a:r>
              <a:rPr lang="en-US" sz="1400" b="1" dirty="0"/>
              <a:t>;</a:t>
            </a:r>
          </a:p>
          <a:p>
            <a:r>
              <a:rPr lang="en-US" sz="1400" b="1" dirty="0"/>
              <a:t>import </a:t>
            </a:r>
            <a:r>
              <a:rPr lang="en-US" sz="1400" b="1" dirty="0" err="1"/>
              <a:t>java.util.ArrayList</a:t>
            </a:r>
            <a:r>
              <a:rPr lang="en-US" sz="1400" b="1" dirty="0"/>
              <a:t>;</a:t>
            </a:r>
          </a:p>
          <a:p>
            <a:endParaRPr lang="en-US" sz="1400" dirty="0"/>
          </a:p>
          <a:p>
            <a:r>
              <a:rPr lang="en-US" sz="1400" b="1" dirty="0"/>
              <a:t>interface Observer {</a:t>
            </a:r>
          </a:p>
          <a:p>
            <a:r>
              <a:rPr lang="en-US" sz="1400" dirty="0"/>
              <a:t>    </a:t>
            </a:r>
            <a:r>
              <a:rPr lang="en-US" sz="1400" b="1" dirty="0"/>
              <a:t>void inform(String tweet);</a:t>
            </a:r>
          </a:p>
          <a:p>
            <a:r>
              <a:rPr lang="en-US" sz="1400" dirty="0"/>
              <a:t>}</a:t>
            </a:r>
          </a:p>
          <a:p>
            <a:endParaRPr lang="en-US" sz="1400" dirty="0"/>
          </a:p>
          <a:p>
            <a:r>
              <a:rPr lang="en-US" sz="1400" b="1" dirty="0"/>
              <a:t>class NYTimes implements Observer {</a:t>
            </a:r>
          </a:p>
          <a:p>
            <a:r>
              <a:rPr lang="en-US" sz="1400" dirty="0"/>
              <a:t>    @Override</a:t>
            </a:r>
          </a:p>
          <a:p>
            <a:r>
              <a:rPr lang="en-US" sz="1400" dirty="0"/>
              <a:t>    </a:t>
            </a:r>
            <a:r>
              <a:rPr lang="en-US" sz="1400" b="1" dirty="0"/>
              <a:t>public void inform(String tweet) {</a:t>
            </a:r>
          </a:p>
          <a:p>
            <a:r>
              <a:rPr lang="en-US" sz="1400" dirty="0"/>
              <a:t>        </a:t>
            </a:r>
            <a:r>
              <a:rPr lang="en-US" sz="1400" b="1" dirty="0"/>
              <a:t>if (tweet != null &amp;&amp; </a:t>
            </a:r>
            <a:r>
              <a:rPr lang="en-US" sz="1400" b="1" dirty="0" err="1"/>
              <a:t>tweet.contains</a:t>
            </a:r>
            <a:r>
              <a:rPr lang="en-US" sz="1400" b="1" dirty="0"/>
              <a:t>("money")) {</a:t>
            </a:r>
          </a:p>
          <a:p>
            <a:r>
              <a:rPr lang="en-US" sz="1400" dirty="0"/>
              <a:t>            </a:t>
            </a:r>
            <a:r>
              <a:rPr lang="en-US" sz="1400" dirty="0" err="1"/>
              <a:t>System.</a:t>
            </a:r>
            <a:r>
              <a:rPr lang="en-US" sz="1400" b="1" i="1" dirty="0" err="1"/>
              <a:t>out.println</a:t>
            </a:r>
            <a:r>
              <a:rPr lang="en-US" sz="1400" b="1" i="1" dirty="0"/>
              <a:t>("Breaking news in NY!" + tweet);</a:t>
            </a:r>
          </a:p>
          <a:p>
            <a:r>
              <a:rPr lang="en-US" sz="1400" dirty="0"/>
              <a:t>        }</a:t>
            </a:r>
          </a:p>
          <a:p>
            <a:r>
              <a:rPr lang="en-US" sz="1400" dirty="0"/>
              <a:t>    }</a:t>
            </a:r>
          </a:p>
          <a:p>
            <a:r>
              <a:rPr lang="en-US" sz="1400" dirty="0"/>
              <a:t>}</a:t>
            </a:r>
          </a:p>
          <a:p>
            <a:r>
              <a:rPr lang="en-US" sz="1400" dirty="0"/>
              <a:t> …  other news sources – similar to above</a:t>
            </a:r>
          </a:p>
          <a:p>
            <a:r>
              <a:rPr lang="en-US" sz="1400" dirty="0"/>
              <a:t>}</a:t>
            </a:r>
          </a:p>
          <a:p>
            <a:r>
              <a:rPr lang="en-US" sz="1400" dirty="0"/>
              <a:t>}</a:t>
            </a:r>
          </a:p>
          <a:p>
            <a:endParaRPr lang="en-US" dirty="0"/>
          </a:p>
        </p:txBody>
      </p:sp>
    </p:spTree>
    <p:extLst>
      <p:ext uri="{BB962C8B-B14F-4D97-AF65-F5344CB8AC3E}">
        <p14:creationId xmlns:p14="http://schemas.microsoft.com/office/powerpoint/2010/main" val="2537140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55E24F-78A2-4974-8525-AFA275AF1A8C}"/>
              </a:ext>
            </a:extLst>
          </p:cNvPr>
          <p:cNvSpPr txBox="1"/>
          <p:nvPr/>
        </p:nvSpPr>
        <p:spPr>
          <a:xfrm>
            <a:off x="337530" y="245477"/>
            <a:ext cx="5572103" cy="6401753"/>
          </a:xfrm>
          <a:prstGeom prst="rect">
            <a:avLst/>
          </a:prstGeom>
          <a:noFill/>
        </p:spPr>
        <p:txBody>
          <a:bodyPr wrap="none" rtlCol="0">
            <a:spAutoFit/>
          </a:bodyPr>
          <a:lstStyle/>
          <a:p>
            <a:r>
              <a:rPr lang="en-US" sz="1400" b="1" dirty="0"/>
              <a:t>interface Subject {</a:t>
            </a:r>
          </a:p>
          <a:p>
            <a:r>
              <a:rPr lang="en-US" sz="1400" dirty="0"/>
              <a:t>    </a:t>
            </a:r>
            <a:r>
              <a:rPr lang="en-US" sz="1400" b="1" dirty="0"/>
              <a:t>void </a:t>
            </a:r>
            <a:r>
              <a:rPr lang="en-US" sz="1400" b="1" dirty="0" err="1"/>
              <a:t>registerObserver</a:t>
            </a:r>
            <a:r>
              <a:rPr lang="en-US" sz="1400" b="1" dirty="0"/>
              <a:t>(Observer o);</a:t>
            </a:r>
          </a:p>
          <a:p>
            <a:r>
              <a:rPr lang="en-US" sz="1400" dirty="0"/>
              <a:t>    </a:t>
            </a:r>
            <a:r>
              <a:rPr lang="en-US" sz="1400" b="1" dirty="0"/>
              <a:t>void </a:t>
            </a:r>
            <a:r>
              <a:rPr lang="en-US" sz="1400" b="1" dirty="0" err="1"/>
              <a:t>notifyObservers</a:t>
            </a:r>
            <a:r>
              <a:rPr lang="en-US" sz="1400" b="1" dirty="0"/>
              <a:t>(String tweet);</a:t>
            </a:r>
          </a:p>
          <a:p>
            <a:r>
              <a:rPr lang="en-US" sz="1400" dirty="0"/>
              <a:t>}</a:t>
            </a:r>
          </a:p>
          <a:p>
            <a:endParaRPr lang="en-US" sz="1400" dirty="0"/>
          </a:p>
          <a:p>
            <a:r>
              <a:rPr lang="en-US" sz="1400" b="1" dirty="0"/>
              <a:t>class Feed implements Subject {</a:t>
            </a:r>
          </a:p>
          <a:p>
            <a:r>
              <a:rPr lang="en-US" sz="1400" dirty="0"/>
              <a:t>    </a:t>
            </a:r>
            <a:r>
              <a:rPr lang="en-US" sz="1400" b="1" dirty="0"/>
              <a:t>private final List&lt;Observer&gt; observers = new </a:t>
            </a:r>
            <a:r>
              <a:rPr lang="en-US" sz="1400" b="1" dirty="0" err="1"/>
              <a:t>ArrayList</a:t>
            </a:r>
            <a:r>
              <a:rPr lang="en-US" sz="1400" b="1" dirty="0"/>
              <a:t> &lt; &gt; ();</a:t>
            </a:r>
          </a:p>
          <a:p>
            <a:endParaRPr lang="en-US" sz="1400" dirty="0"/>
          </a:p>
          <a:p>
            <a:r>
              <a:rPr lang="pt-BR" sz="1400" dirty="0"/>
              <a:t>    </a:t>
            </a:r>
            <a:r>
              <a:rPr lang="pt-BR" sz="1400" b="1" dirty="0"/>
              <a:t>public void registerObserver(Observer o) {</a:t>
            </a:r>
          </a:p>
          <a:p>
            <a:r>
              <a:rPr lang="en-US" sz="1400" dirty="0"/>
              <a:t>        </a:t>
            </a:r>
            <a:r>
              <a:rPr lang="en-US" sz="1400" b="1" dirty="0" err="1"/>
              <a:t>this.observers.add</a:t>
            </a:r>
            <a:r>
              <a:rPr lang="en-US" sz="1400" b="1" dirty="0"/>
              <a:t>(o);</a:t>
            </a:r>
          </a:p>
          <a:p>
            <a:r>
              <a:rPr lang="en-US" sz="1400" dirty="0"/>
              <a:t>    }</a:t>
            </a:r>
          </a:p>
          <a:p>
            <a:endParaRPr lang="en-US" sz="1400" dirty="0"/>
          </a:p>
          <a:p>
            <a:r>
              <a:rPr lang="en-US" sz="1400" dirty="0"/>
              <a:t>    </a:t>
            </a:r>
            <a:r>
              <a:rPr lang="en-US" sz="1400" b="1" dirty="0"/>
              <a:t>public void </a:t>
            </a:r>
            <a:r>
              <a:rPr lang="en-US" sz="1400" b="1" dirty="0" err="1"/>
              <a:t>notifyObservers</a:t>
            </a:r>
            <a:r>
              <a:rPr lang="en-US" sz="1400" b="1" dirty="0"/>
              <a:t>(String tweet) {</a:t>
            </a:r>
          </a:p>
          <a:p>
            <a:r>
              <a:rPr lang="en-US" sz="1400" dirty="0"/>
              <a:t>        </a:t>
            </a:r>
            <a:r>
              <a:rPr lang="en-US" sz="1400" dirty="0" err="1"/>
              <a:t>observers.forEach</a:t>
            </a:r>
            <a:r>
              <a:rPr lang="en-US" sz="1400" dirty="0"/>
              <a:t>(o -&gt; </a:t>
            </a:r>
            <a:r>
              <a:rPr lang="en-US" sz="1400" dirty="0" err="1"/>
              <a:t>o.inform</a:t>
            </a:r>
            <a:r>
              <a:rPr lang="en-US" sz="1400" dirty="0"/>
              <a:t>(tweet));</a:t>
            </a:r>
          </a:p>
          <a:p>
            <a:r>
              <a:rPr lang="en-US" sz="1400" dirty="0"/>
              <a:t>    }</a:t>
            </a:r>
          </a:p>
          <a:p>
            <a:r>
              <a:rPr lang="en-US" sz="1400" dirty="0"/>
              <a:t>}</a:t>
            </a:r>
          </a:p>
          <a:p>
            <a:endParaRPr lang="en-US" sz="1400" dirty="0"/>
          </a:p>
          <a:p>
            <a:r>
              <a:rPr lang="en-US" sz="1400" b="1" dirty="0"/>
              <a:t>public class </a:t>
            </a:r>
            <a:r>
              <a:rPr lang="en-US" sz="1400" b="1" dirty="0" err="1"/>
              <a:t>TwitterDemo</a:t>
            </a:r>
            <a:r>
              <a:rPr lang="en-US" sz="1400" b="1" dirty="0"/>
              <a:t> {</a:t>
            </a:r>
          </a:p>
          <a:p>
            <a:endParaRPr lang="en-US" sz="1400" dirty="0"/>
          </a:p>
          <a:p>
            <a:r>
              <a:rPr lang="en-US" sz="1400" b="1" dirty="0"/>
              <a:t>	public static void main(String[] </a:t>
            </a:r>
            <a:r>
              <a:rPr lang="en-US" sz="1400" b="1" dirty="0" err="1"/>
              <a:t>args</a:t>
            </a:r>
            <a:r>
              <a:rPr lang="en-US" sz="1400" b="1" dirty="0"/>
              <a:t>) {</a:t>
            </a:r>
          </a:p>
          <a:p>
            <a:r>
              <a:rPr lang="en-US" sz="1400" dirty="0"/>
              <a:t>    		Feed f = </a:t>
            </a:r>
            <a:r>
              <a:rPr lang="en-US" sz="1400" b="1" dirty="0"/>
              <a:t>new Feed();</a:t>
            </a:r>
          </a:p>
          <a:p>
            <a:r>
              <a:rPr lang="en-US" sz="1400" dirty="0"/>
              <a:t>    		</a:t>
            </a:r>
            <a:r>
              <a:rPr lang="en-US" sz="1400" dirty="0" err="1"/>
              <a:t>f.registerObserver</a:t>
            </a:r>
            <a:r>
              <a:rPr lang="en-US" sz="1400" dirty="0"/>
              <a:t>(</a:t>
            </a:r>
            <a:r>
              <a:rPr lang="en-US" sz="1400" b="1" dirty="0"/>
              <a:t>new NYTimes());</a:t>
            </a:r>
          </a:p>
          <a:p>
            <a:r>
              <a:rPr lang="en-US" sz="1400" dirty="0"/>
              <a:t>    		</a:t>
            </a:r>
            <a:r>
              <a:rPr lang="en-US" sz="1400" dirty="0" err="1"/>
              <a:t>f.registerObserver</a:t>
            </a:r>
            <a:r>
              <a:rPr lang="en-US" sz="1400" dirty="0"/>
              <a:t>(</a:t>
            </a:r>
            <a:r>
              <a:rPr lang="en-US" sz="1400" b="1" dirty="0"/>
              <a:t>new Guardian());</a:t>
            </a:r>
          </a:p>
          <a:p>
            <a:r>
              <a:rPr lang="en-US" sz="1400" dirty="0"/>
              <a:t>    		</a:t>
            </a:r>
            <a:r>
              <a:rPr lang="en-US" sz="1400" dirty="0" err="1"/>
              <a:t>f.registerObserver</a:t>
            </a:r>
            <a:r>
              <a:rPr lang="en-US" sz="1400" dirty="0"/>
              <a:t>(</a:t>
            </a:r>
            <a:r>
              <a:rPr lang="en-US" sz="1400" b="1" dirty="0"/>
              <a:t>new </a:t>
            </a:r>
            <a:r>
              <a:rPr lang="en-US" sz="1400" b="1" dirty="0" err="1"/>
              <a:t>LeMonde</a:t>
            </a:r>
            <a:r>
              <a:rPr lang="en-US" sz="1400" b="1" dirty="0"/>
              <a:t>());</a:t>
            </a:r>
          </a:p>
          <a:p>
            <a:r>
              <a:rPr lang="en-US" sz="1400" dirty="0"/>
              <a:t>    		</a:t>
            </a:r>
            <a:r>
              <a:rPr lang="en-US" sz="1400" dirty="0" err="1"/>
              <a:t>f.notifyObservers</a:t>
            </a:r>
            <a:r>
              <a:rPr lang="en-US" sz="1400" dirty="0"/>
              <a:t>(“Save money.!");</a:t>
            </a:r>
          </a:p>
          <a:p>
            <a:r>
              <a:rPr lang="en-US" sz="1400" dirty="0"/>
              <a:t>	}</a:t>
            </a:r>
          </a:p>
          <a:p>
            <a:r>
              <a:rPr lang="en-US" sz="1400" dirty="0"/>
              <a:t>}</a:t>
            </a:r>
          </a:p>
          <a:p>
            <a:endParaRPr lang="en-US" dirty="0"/>
          </a:p>
        </p:txBody>
      </p:sp>
    </p:spTree>
    <p:extLst>
      <p:ext uri="{BB962C8B-B14F-4D97-AF65-F5344CB8AC3E}">
        <p14:creationId xmlns:p14="http://schemas.microsoft.com/office/powerpoint/2010/main" val="2217267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dirty="0">
                <a:solidFill>
                  <a:srgbClr val="000000"/>
                </a:solidFill>
                <a:latin typeface="Calibri Light"/>
              </a:rPr>
              <a:t>A </a:t>
            </a:r>
            <a:r>
              <a:rPr lang="en-US" sz="3300" spc="-1" dirty="0">
                <a:solidFill>
                  <a:srgbClr val="000000"/>
                </a:solidFill>
                <a:latin typeface="Calibri Light"/>
              </a:rPr>
              <a:t>Naïve </a:t>
            </a:r>
            <a:r>
              <a:rPr lang="en-US" sz="3300" b="0" strike="noStrike" spc="-1" dirty="0">
                <a:solidFill>
                  <a:srgbClr val="000000"/>
                </a:solidFill>
                <a:latin typeface="Calibri Light"/>
              </a:rPr>
              <a:t>Design</a:t>
            </a:r>
            <a:endParaRPr lang="en-US" sz="3300" b="0" strike="noStrike" spc="-1" dirty="0">
              <a:solidFill>
                <a:srgbClr val="000000"/>
              </a:solidFill>
              <a:latin typeface="Calibri"/>
            </a:endParaRPr>
          </a:p>
        </p:txBody>
      </p:sp>
      <p:sp>
        <p:nvSpPr>
          <p:cNvPr id="181" name="TextShape 2"/>
          <p:cNvSpPr txBox="1"/>
          <p:nvPr/>
        </p:nvSpPr>
        <p:spPr>
          <a:xfrm>
            <a:off x="628560" y="1825560"/>
            <a:ext cx="7886520" cy="4350960"/>
          </a:xfrm>
          <a:prstGeom prst="rect">
            <a:avLst/>
          </a:prstGeom>
          <a:noFill/>
          <a:ln>
            <a:noFill/>
          </a:ln>
        </p:spPr>
        <p:txBody>
          <a:bodyPr>
            <a:normAutofit lnSpcReduction="10000"/>
          </a:bodyPr>
          <a:lstStyle/>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ea typeface="ＭＳ Ｐゴシック"/>
              </a:rPr>
              <a:t>Client stores information in </a:t>
            </a:r>
            <a:r>
              <a:rPr lang="en-US" sz="2100" b="1" strike="noStrike" spc="-1" dirty="0">
                <a:solidFill>
                  <a:srgbClr val="000000"/>
                </a:solidFill>
                <a:latin typeface="Courier New"/>
                <a:ea typeface="ＭＳ Ｐゴシック"/>
              </a:rPr>
              <a:t>Data</a:t>
            </a:r>
            <a:endParaRPr lang="en-US" sz="21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ea typeface="ＭＳ Ｐゴシック"/>
              </a:rPr>
              <a:t>Then </a:t>
            </a:r>
            <a:r>
              <a:rPr lang="en-US" sz="2100" b="1" strike="noStrike" spc="-1" dirty="0">
                <a:solidFill>
                  <a:srgbClr val="000000"/>
                </a:solidFill>
                <a:latin typeface="Courier New"/>
                <a:ea typeface="ＭＳ Ｐゴシック"/>
              </a:rPr>
              <a:t>Data</a:t>
            </a:r>
            <a:r>
              <a:rPr lang="en-US" sz="2100" b="0" strike="noStrike" spc="-1" dirty="0">
                <a:solidFill>
                  <a:srgbClr val="000000"/>
                </a:solidFill>
                <a:latin typeface="Calibri"/>
                <a:ea typeface="ＭＳ Ｐゴシック"/>
              </a:rPr>
              <a:t> class updates the views accordingly</a:t>
            </a:r>
            <a:endParaRPr lang="en-US" sz="2100" b="0" strike="noStrike" spc="-1" dirty="0">
              <a:solidFill>
                <a:srgbClr val="000000"/>
              </a:solidFill>
              <a:latin typeface="Calibri"/>
            </a:endParaRPr>
          </a:p>
          <a:p>
            <a:pPr>
              <a:lnSpc>
                <a:spcPct val="100000"/>
              </a:lnSpc>
              <a:spcBef>
                <a:spcPts val="751"/>
              </a:spcBef>
            </a:pPr>
            <a:endParaRPr lang="en-US" sz="2100" b="0" strike="noStrike" spc="-1" dirty="0">
              <a:solidFill>
                <a:srgbClr val="000000"/>
              </a:solidFill>
              <a:latin typeface="Calibri"/>
            </a:endParaRPr>
          </a:p>
          <a:p>
            <a:pPr>
              <a:lnSpc>
                <a:spcPct val="100000"/>
              </a:lnSpc>
              <a:spcBef>
                <a:spcPts val="751"/>
              </a:spcBef>
            </a:pPr>
            <a:endParaRPr lang="en-US" sz="2100" b="0" strike="noStrike" spc="-1" dirty="0">
              <a:solidFill>
                <a:srgbClr val="000000"/>
              </a:solidFill>
              <a:latin typeface="Calibri"/>
            </a:endParaRPr>
          </a:p>
          <a:p>
            <a:pPr>
              <a:lnSpc>
                <a:spcPct val="100000"/>
              </a:lnSpc>
              <a:spcBef>
                <a:spcPts val="751"/>
              </a:spcBef>
            </a:pPr>
            <a:endParaRPr lang="en-US" sz="2100" b="0" strike="noStrike" spc="-1" dirty="0">
              <a:solidFill>
                <a:srgbClr val="000000"/>
              </a:solidFill>
              <a:latin typeface="Calibri"/>
            </a:endParaRPr>
          </a:p>
          <a:p>
            <a:pPr>
              <a:lnSpc>
                <a:spcPct val="100000"/>
              </a:lnSpc>
              <a:spcBef>
                <a:spcPts val="751"/>
              </a:spcBef>
            </a:pPr>
            <a:endParaRPr lang="en-US" sz="2100" b="0" strike="noStrike" spc="-1" dirty="0">
              <a:solidFill>
                <a:srgbClr val="000000"/>
              </a:solidFill>
              <a:latin typeface="Calibri"/>
            </a:endParaRPr>
          </a:p>
          <a:p>
            <a:pPr>
              <a:lnSpc>
                <a:spcPct val="100000"/>
              </a:lnSpc>
              <a:spcBef>
                <a:spcPts val="751"/>
              </a:spcBef>
            </a:pPr>
            <a:endParaRPr lang="en-US" sz="2100" b="0" strike="noStrike" spc="-1" dirty="0">
              <a:solidFill>
                <a:srgbClr val="000000"/>
              </a:solidFill>
              <a:latin typeface="Calibri"/>
            </a:endParaRPr>
          </a:p>
          <a:p>
            <a:pPr>
              <a:lnSpc>
                <a:spcPct val="100000"/>
              </a:lnSpc>
              <a:spcBef>
                <a:spcPts val="751"/>
              </a:spcBef>
            </a:pPr>
            <a:endParaRPr lang="en-US" sz="21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ea typeface="ＭＳ Ｐゴシック"/>
              </a:rPr>
              <a:t>Problem: to add a view, or change a view, we must change </a:t>
            </a:r>
            <a:r>
              <a:rPr lang="en-US" sz="2100" b="1" strike="noStrike" spc="-1" dirty="0">
                <a:solidFill>
                  <a:srgbClr val="000000"/>
                </a:solidFill>
                <a:latin typeface="Courier New"/>
                <a:ea typeface="ＭＳ Ｐゴシック"/>
              </a:rPr>
              <a:t>Data</a:t>
            </a:r>
            <a:r>
              <a:rPr lang="en-US" sz="2100" b="0" strike="noStrike" spc="-1" dirty="0">
                <a:solidFill>
                  <a:srgbClr val="000000"/>
                </a:solidFill>
                <a:latin typeface="Calibri"/>
                <a:ea typeface="ＭＳ Ｐゴシック"/>
              </a:rPr>
              <a:t>. Better to insulate </a:t>
            </a:r>
            <a:r>
              <a:rPr lang="en-US" sz="2100" b="1" strike="noStrike" spc="-1" dirty="0">
                <a:solidFill>
                  <a:srgbClr val="000000"/>
                </a:solidFill>
                <a:latin typeface="Courier New"/>
                <a:ea typeface="ＭＳ Ｐゴシック"/>
              </a:rPr>
              <a:t>Data</a:t>
            </a:r>
            <a:r>
              <a:rPr lang="en-US" sz="2100" b="0" strike="noStrike" spc="-1" dirty="0">
                <a:solidFill>
                  <a:srgbClr val="000000"/>
                </a:solidFill>
                <a:latin typeface="Calibri"/>
                <a:ea typeface="ＭＳ Ｐゴシック"/>
              </a:rPr>
              <a:t> from changes to </a:t>
            </a:r>
            <a:r>
              <a:rPr lang="en-US" sz="2100" b="1" strike="noStrike" spc="-1" dirty="0">
                <a:solidFill>
                  <a:srgbClr val="000000"/>
                </a:solidFill>
                <a:latin typeface="Courier New"/>
                <a:ea typeface="ＭＳ Ｐゴシック"/>
              </a:rPr>
              <a:t>Views</a:t>
            </a:r>
            <a:r>
              <a:rPr lang="en-US" sz="2100" b="0" strike="noStrike" spc="-1" dirty="0">
                <a:solidFill>
                  <a:srgbClr val="000000"/>
                </a:solidFill>
                <a:latin typeface="Calibri"/>
                <a:ea typeface="ＭＳ Ｐゴシック"/>
              </a:rPr>
              <a:t>!</a:t>
            </a:r>
          </a:p>
          <a:p>
            <a:pPr marL="628560" lvl="1" indent="-171000">
              <a:spcBef>
                <a:spcPts val="751"/>
              </a:spcBef>
              <a:buClr>
                <a:srgbClr val="000000"/>
              </a:buClr>
              <a:buFont typeface="Arial"/>
              <a:buChar char="•"/>
            </a:pPr>
            <a:r>
              <a:rPr lang="en-US" sz="2100" spc="-1" dirty="0">
                <a:solidFill>
                  <a:srgbClr val="000000"/>
                </a:solidFill>
                <a:latin typeface="Calibri"/>
                <a:ea typeface="ＭＳ Ｐゴシック"/>
              </a:rPr>
              <a:t>Single responsibility principle</a:t>
            </a:r>
            <a:endParaRPr lang="en-US" sz="2100" b="0" strike="noStrike" spc="-1" dirty="0">
              <a:solidFill>
                <a:srgbClr val="000000"/>
              </a:solidFill>
              <a:latin typeface="Calibri"/>
            </a:endParaRPr>
          </a:p>
        </p:txBody>
      </p:sp>
      <p:sp>
        <p:nvSpPr>
          <p:cNvPr id="182" name="TextShape 3"/>
          <p:cNvSpPr txBox="1"/>
          <p:nvPr/>
        </p:nvSpPr>
        <p:spPr>
          <a:xfrm>
            <a:off x="6458040" y="6356520"/>
            <a:ext cx="2057040" cy="364680"/>
          </a:xfrm>
          <a:prstGeom prst="rect">
            <a:avLst/>
          </a:prstGeom>
          <a:noFill/>
          <a:ln>
            <a:noFill/>
          </a:ln>
        </p:spPr>
        <p:txBody>
          <a:bodyPr anchor="ctr"/>
          <a:lstStyle/>
          <a:p>
            <a:pPr algn="r">
              <a:lnSpc>
                <a:spcPct val="100000"/>
              </a:lnSpc>
            </a:pPr>
            <a:fld id="{4A4AD45B-C740-461E-BB8D-DE85168CCC6C}" type="slidenum">
              <a:rPr lang="en-US" sz="1400" b="0" strike="noStrike" spc="-1">
                <a:solidFill>
                  <a:srgbClr val="8B8B8B"/>
                </a:solidFill>
                <a:latin typeface="Tahoma"/>
                <a:ea typeface="MS PGothic"/>
              </a:rPr>
              <a:t>3</a:t>
            </a:fld>
            <a:endParaRPr lang="en-US" sz="1400" b="0" strike="noStrike" spc="-1">
              <a:latin typeface="Times New Roman"/>
            </a:endParaRPr>
          </a:p>
        </p:txBody>
      </p:sp>
      <p:sp>
        <p:nvSpPr>
          <p:cNvPr id="183" name="CustomShape 4"/>
          <p:cNvSpPr/>
          <p:nvPr/>
        </p:nvSpPr>
        <p:spPr>
          <a:xfrm>
            <a:off x="1681560" y="4038480"/>
            <a:ext cx="932400" cy="51696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b="0" strike="noStrike" spc="-1">
                <a:solidFill>
                  <a:srgbClr val="000000"/>
                </a:solidFill>
                <a:latin typeface="Arial"/>
                <a:ea typeface="MS PGothic"/>
              </a:rPr>
              <a:t>Data</a:t>
            </a:r>
            <a:endParaRPr lang="en-US" sz="2800" b="0" strike="noStrike" spc="-1">
              <a:latin typeface="Arial"/>
            </a:endParaRPr>
          </a:p>
        </p:txBody>
      </p:sp>
      <p:sp>
        <p:nvSpPr>
          <p:cNvPr id="184" name="CustomShape 5"/>
          <p:cNvSpPr/>
          <p:nvPr/>
        </p:nvSpPr>
        <p:spPr>
          <a:xfrm>
            <a:off x="1606320" y="2895480"/>
            <a:ext cx="1090800" cy="51696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b="0" strike="noStrike" spc="-1">
                <a:solidFill>
                  <a:srgbClr val="000000"/>
                </a:solidFill>
                <a:latin typeface="Arial"/>
                <a:ea typeface="MS PGothic"/>
              </a:rPr>
              <a:t>Client</a:t>
            </a:r>
            <a:endParaRPr lang="en-US" sz="2800" b="0" strike="noStrike" spc="-1">
              <a:latin typeface="Arial"/>
            </a:endParaRPr>
          </a:p>
        </p:txBody>
      </p:sp>
      <p:sp>
        <p:nvSpPr>
          <p:cNvPr id="185" name="CustomShape 6"/>
          <p:cNvSpPr/>
          <p:nvPr/>
        </p:nvSpPr>
        <p:spPr>
          <a:xfrm>
            <a:off x="4281120" y="3362400"/>
            <a:ext cx="2963880" cy="51696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b="0" strike="noStrike" spc="-1">
                <a:solidFill>
                  <a:srgbClr val="000000"/>
                </a:solidFill>
                <a:latin typeface="Arial"/>
                <a:ea typeface="MS PGothic"/>
              </a:rPr>
              <a:t>SpreadsheetView</a:t>
            </a:r>
            <a:endParaRPr lang="en-US" sz="2800" b="0" strike="noStrike" spc="-1">
              <a:latin typeface="Arial"/>
            </a:endParaRPr>
          </a:p>
        </p:txBody>
      </p:sp>
      <p:sp>
        <p:nvSpPr>
          <p:cNvPr id="186" name="CustomShape 7"/>
          <p:cNvSpPr/>
          <p:nvPr/>
        </p:nvSpPr>
        <p:spPr>
          <a:xfrm>
            <a:off x="4282920" y="4048200"/>
            <a:ext cx="2368080" cy="51696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b="0" strike="noStrike" spc="-1">
                <a:solidFill>
                  <a:srgbClr val="000000"/>
                </a:solidFill>
                <a:latin typeface="Arial"/>
                <a:ea typeface="MS PGothic"/>
              </a:rPr>
              <a:t>BarChartView</a:t>
            </a:r>
            <a:endParaRPr lang="en-US" sz="2800" b="0" strike="noStrike" spc="-1">
              <a:latin typeface="Arial"/>
            </a:endParaRPr>
          </a:p>
        </p:txBody>
      </p:sp>
      <p:sp>
        <p:nvSpPr>
          <p:cNvPr id="187" name="CustomShape 8"/>
          <p:cNvSpPr/>
          <p:nvPr/>
        </p:nvSpPr>
        <p:spPr>
          <a:xfrm flipH="1">
            <a:off x="2133720" y="3419640"/>
            <a:ext cx="17280" cy="618840"/>
          </a:xfrm>
          <a:custGeom>
            <a:avLst/>
            <a:gdLst/>
            <a:ahLst/>
            <a:cxnLst/>
            <a:rect l="l" t="t" r="r" b="b"/>
            <a:pathLst>
              <a:path w="21600" h="21600">
                <a:moveTo>
                  <a:pt x="0" y="0"/>
                </a:moveTo>
                <a:lnTo>
                  <a:pt x="21600" y="21600"/>
                </a:lnTo>
              </a:path>
            </a:pathLst>
          </a:custGeom>
          <a:noFill/>
          <a:ln w="25560">
            <a:solidFill>
              <a:srgbClr val="000000"/>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188" name="CustomShape 9"/>
          <p:cNvSpPr/>
          <p:nvPr/>
        </p:nvSpPr>
        <p:spPr>
          <a:xfrm flipV="1">
            <a:off x="2550600" y="3518460"/>
            <a:ext cx="1647360" cy="676080"/>
          </a:xfrm>
          <a:custGeom>
            <a:avLst/>
            <a:gdLst/>
            <a:ahLst/>
            <a:cxnLst/>
            <a:rect l="l" t="t" r="r" b="b"/>
            <a:pathLst>
              <a:path w="21600" h="21600">
                <a:moveTo>
                  <a:pt x="0" y="0"/>
                </a:moveTo>
                <a:lnTo>
                  <a:pt x="21600" y="21600"/>
                </a:lnTo>
              </a:path>
            </a:pathLst>
          </a:custGeom>
          <a:noFill/>
          <a:ln w="25560">
            <a:solidFill>
              <a:srgbClr val="000000"/>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189" name="CustomShape 10"/>
          <p:cNvSpPr/>
          <p:nvPr/>
        </p:nvSpPr>
        <p:spPr>
          <a:xfrm>
            <a:off x="2619360" y="4300560"/>
            <a:ext cx="1650600" cy="9000"/>
          </a:xfrm>
          <a:custGeom>
            <a:avLst/>
            <a:gdLst/>
            <a:ahLst/>
            <a:cxnLst/>
            <a:rect l="l" t="t" r="r" b="b"/>
            <a:pathLst>
              <a:path w="21600" h="21600">
                <a:moveTo>
                  <a:pt x="0" y="0"/>
                </a:moveTo>
                <a:lnTo>
                  <a:pt x="21600" y="21600"/>
                </a:lnTo>
              </a:path>
            </a:pathLst>
          </a:custGeom>
          <a:noFill/>
          <a:ln w="25560">
            <a:solidFill>
              <a:srgbClr val="000000"/>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190" name="TextShape 11"/>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Calibri"/>
              </a:rPr>
              <a:t>CSCI 2600 Spring 2021</a:t>
            </a:r>
            <a:endParaRPr lang="en-US" sz="900" b="0" strike="noStrike" spc="-1" dirty="0">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181">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8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3DC98-92C9-439C-A104-A687CA87E086}"/>
              </a:ext>
            </a:extLst>
          </p:cNvPr>
          <p:cNvSpPr>
            <a:spLocks noGrp="1"/>
          </p:cNvSpPr>
          <p:nvPr>
            <p:ph type="title"/>
          </p:nvPr>
        </p:nvSpPr>
        <p:spPr/>
        <p:txBody>
          <a:bodyPr/>
          <a:lstStyle/>
          <a:p>
            <a:r>
              <a:rPr lang="en-US" dirty="0"/>
              <a:t>A Functional Observer </a:t>
            </a:r>
          </a:p>
        </p:txBody>
      </p:sp>
      <p:sp>
        <p:nvSpPr>
          <p:cNvPr id="5" name="TextBox 4">
            <a:extLst>
              <a:ext uri="{FF2B5EF4-FFF2-40B4-BE49-F238E27FC236}">
                <a16:creationId xmlns:a16="http://schemas.microsoft.com/office/drawing/2014/main" id="{5DC33FAB-46F6-48CF-8965-EA3D0B53010F}"/>
              </a:ext>
            </a:extLst>
          </p:cNvPr>
          <p:cNvSpPr txBox="1"/>
          <p:nvPr/>
        </p:nvSpPr>
        <p:spPr>
          <a:xfrm>
            <a:off x="564596" y="1571050"/>
            <a:ext cx="7730514" cy="5078313"/>
          </a:xfrm>
          <a:prstGeom prst="rect">
            <a:avLst/>
          </a:prstGeom>
          <a:noFill/>
        </p:spPr>
        <p:txBody>
          <a:bodyPr wrap="none" rtlCol="0">
            <a:spAutoFit/>
          </a:bodyPr>
          <a:lstStyle/>
          <a:p>
            <a:r>
              <a:rPr lang="en-US" b="1" dirty="0"/>
              <a:t>public class </a:t>
            </a:r>
            <a:r>
              <a:rPr lang="en-US" b="1" dirty="0" err="1"/>
              <a:t>FunTwitterDemo</a:t>
            </a:r>
            <a:r>
              <a:rPr lang="en-US" b="1" dirty="0"/>
              <a:t> {</a:t>
            </a:r>
          </a:p>
          <a:p>
            <a:r>
              <a:rPr lang="en-US" b="1" dirty="0"/>
              <a:t>public static void main(String[] </a:t>
            </a:r>
            <a:r>
              <a:rPr lang="en-US" b="1" dirty="0" err="1"/>
              <a:t>args</a:t>
            </a:r>
            <a:r>
              <a:rPr lang="en-US" b="1" dirty="0"/>
              <a:t>) {</a:t>
            </a:r>
          </a:p>
          <a:p>
            <a:r>
              <a:rPr lang="en-US" dirty="0"/>
              <a:t>    Feed </a:t>
            </a:r>
            <a:r>
              <a:rPr lang="en-US" dirty="0" err="1"/>
              <a:t>feedLambda</a:t>
            </a:r>
            <a:r>
              <a:rPr lang="en-US" dirty="0"/>
              <a:t> = </a:t>
            </a:r>
            <a:r>
              <a:rPr lang="en-US" b="1" dirty="0"/>
              <a:t>new Feed();</a:t>
            </a:r>
          </a:p>
          <a:p>
            <a:r>
              <a:rPr lang="en-US" dirty="0"/>
              <a:t>    </a:t>
            </a:r>
            <a:r>
              <a:rPr lang="en-US" dirty="0" err="1"/>
              <a:t>feedLambda.registerObserver</a:t>
            </a:r>
            <a:r>
              <a:rPr lang="en-US" dirty="0"/>
              <a:t>((String tweet) -&gt; {</a:t>
            </a:r>
          </a:p>
          <a:p>
            <a:r>
              <a:rPr lang="en-US" dirty="0"/>
              <a:t>        </a:t>
            </a:r>
            <a:r>
              <a:rPr lang="en-US" b="1" dirty="0"/>
              <a:t>if (tweet != null &amp;&amp; </a:t>
            </a:r>
            <a:r>
              <a:rPr lang="en-US" b="1" dirty="0" err="1"/>
              <a:t>tweet.contains</a:t>
            </a:r>
            <a:r>
              <a:rPr lang="en-US" b="1" dirty="0"/>
              <a:t>("money")) {</a:t>
            </a:r>
          </a:p>
          <a:p>
            <a:r>
              <a:rPr lang="en-US" dirty="0"/>
              <a:t>            </a:t>
            </a:r>
            <a:r>
              <a:rPr lang="en-US" dirty="0" err="1"/>
              <a:t>System.</a:t>
            </a:r>
            <a:r>
              <a:rPr lang="en-US" b="1" i="1" dirty="0" err="1"/>
              <a:t>out.println</a:t>
            </a:r>
            <a:r>
              <a:rPr lang="en-US" b="1" i="1" dirty="0"/>
              <a:t>("Breaking news in NY! " + tweet);</a:t>
            </a:r>
          </a:p>
          <a:p>
            <a:r>
              <a:rPr lang="en-US" dirty="0"/>
              <a:t>        }</a:t>
            </a:r>
          </a:p>
          <a:p>
            <a:r>
              <a:rPr lang="en-US" dirty="0"/>
              <a:t>    });</a:t>
            </a:r>
          </a:p>
          <a:p>
            <a:endParaRPr lang="en-US" dirty="0"/>
          </a:p>
          <a:p>
            <a:r>
              <a:rPr lang="en-US" dirty="0"/>
              <a:t>    </a:t>
            </a:r>
            <a:r>
              <a:rPr lang="en-US" dirty="0" err="1"/>
              <a:t>feedLambda.registerObserver</a:t>
            </a:r>
            <a:r>
              <a:rPr lang="en-US" dirty="0"/>
              <a:t>((String tweet) -&gt; {</a:t>
            </a:r>
          </a:p>
          <a:p>
            <a:r>
              <a:rPr lang="en-US" dirty="0"/>
              <a:t>        </a:t>
            </a:r>
            <a:r>
              <a:rPr lang="en-US" b="1" dirty="0"/>
              <a:t>if (tweet != null &amp;&amp; </a:t>
            </a:r>
            <a:r>
              <a:rPr lang="en-US" b="1" dirty="0" err="1"/>
              <a:t>tweet.contains</a:t>
            </a:r>
            <a:r>
              <a:rPr lang="en-US" b="1" dirty="0"/>
              <a:t>("queen")) {</a:t>
            </a:r>
          </a:p>
          <a:p>
            <a:r>
              <a:rPr lang="en-US" dirty="0"/>
              <a:t>            </a:t>
            </a:r>
            <a:r>
              <a:rPr lang="en-US" dirty="0" err="1"/>
              <a:t>System.</a:t>
            </a:r>
            <a:r>
              <a:rPr lang="en-US" b="1" i="1" dirty="0" err="1"/>
              <a:t>out.println</a:t>
            </a:r>
            <a:r>
              <a:rPr lang="en-US" b="1" i="1" dirty="0"/>
              <a:t>("Yet another news in London... " + tweet);</a:t>
            </a:r>
          </a:p>
          <a:p>
            <a:r>
              <a:rPr lang="en-US" dirty="0"/>
              <a:t>        }</a:t>
            </a:r>
          </a:p>
          <a:p>
            <a:r>
              <a:rPr lang="en-US" dirty="0"/>
              <a:t>    });</a:t>
            </a:r>
          </a:p>
          <a:p>
            <a:endParaRPr lang="en-US" dirty="0"/>
          </a:p>
          <a:p>
            <a:r>
              <a:rPr lang="en-US" dirty="0"/>
              <a:t>    </a:t>
            </a:r>
            <a:r>
              <a:rPr lang="en-US" dirty="0" err="1"/>
              <a:t>feedLambda.notifyObservers</a:t>
            </a:r>
            <a:r>
              <a:rPr lang="en-US" dirty="0"/>
              <a:t>("Money </a:t>
            </a:r>
            <a:r>
              <a:rPr lang="en-US" dirty="0" err="1"/>
              <a:t>money</a:t>
            </a:r>
            <a:r>
              <a:rPr lang="en-US" dirty="0"/>
              <a:t> </a:t>
            </a:r>
            <a:r>
              <a:rPr lang="en-US" dirty="0" err="1"/>
              <a:t>money</a:t>
            </a:r>
            <a:r>
              <a:rPr lang="en-US" dirty="0"/>
              <a:t>, give me money!");</a:t>
            </a:r>
          </a:p>
          <a:p>
            <a:r>
              <a:rPr lang="en-US" dirty="0"/>
              <a:t>}</a:t>
            </a:r>
          </a:p>
          <a:p>
            <a:r>
              <a:rPr lang="en-US" dirty="0"/>
              <a:t>}</a:t>
            </a:r>
          </a:p>
        </p:txBody>
      </p:sp>
    </p:spTree>
    <p:extLst>
      <p:ext uri="{BB962C8B-B14F-4D97-AF65-F5344CB8AC3E}">
        <p14:creationId xmlns:p14="http://schemas.microsoft.com/office/powerpoint/2010/main" val="1563950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FF0000"/>
                </a:solidFill>
                <a:latin typeface="Calibri Light"/>
              </a:rPr>
              <a:t>Façade</a:t>
            </a:r>
            <a:r>
              <a:rPr lang="en-US" sz="3300" b="0" strike="noStrike" spc="-1">
                <a:solidFill>
                  <a:srgbClr val="000000"/>
                </a:solidFill>
                <a:latin typeface="Calibri Light"/>
              </a:rPr>
              <a:t> Pattern</a:t>
            </a:r>
            <a:endParaRPr lang="en-US" sz="3300" b="0" strike="noStrike" spc="-1">
              <a:solidFill>
                <a:srgbClr val="000000"/>
              </a:solidFill>
              <a:latin typeface="Calibri"/>
            </a:endParaRPr>
          </a:p>
        </p:txBody>
      </p:sp>
      <p:sp>
        <p:nvSpPr>
          <p:cNvPr id="405" name="TextShape 2"/>
          <p:cNvSpPr txBox="1"/>
          <p:nvPr/>
        </p:nvSpPr>
        <p:spPr>
          <a:xfrm>
            <a:off x="628560" y="1825560"/>
            <a:ext cx="7886520" cy="4350960"/>
          </a:xfrm>
          <a:prstGeom prst="rect">
            <a:avLst/>
          </a:prstGeom>
          <a:noFill/>
          <a:ln>
            <a:noFill/>
          </a:ln>
        </p:spPr>
        <p:txBody>
          <a:bodyPr/>
          <a:lstStyle/>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rPr>
              <a:t>Question: how to handle the case, when we need a subset of the functionality of a powerful, extensive and complex library</a:t>
            </a:r>
          </a:p>
          <a:p>
            <a:pPr>
              <a:lnSpc>
                <a:spcPct val="100000"/>
              </a:lnSpc>
              <a:spcBef>
                <a:spcPts val="751"/>
              </a:spcBef>
            </a:pPr>
            <a:endParaRPr lang="en-US" sz="21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rPr>
              <a:t>Example: We want to perform secure file copies to a server. There is a powerful and complex general-purpose security library. What is the best way to interact with this library?</a:t>
            </a:r>
          </a:p>
          <a:p>
            <a:pPr marL="171360" indent="-171000">
              <a:lnSpc>
                <a:spcPct val="100000"/>
              </a:lnSpc>
              <a:spcBef>
                <a:spcPts val="751"/>
              </a:spcBef>
              <a:buClr>
                <a:srgbClr val="000000"/>
              </a:buClr>
              <a:buFont typeface="Arial"/>
              <a:buChar char="•"/>
            </a:pPr>
            <a:r>
              <a:rPr lang="en-US" sz="2100" spc="-1" dirty="0">
                <a:solidFill>
                  <a:srgbClr val="000000"/>
                </a:solidFill>
                <a:latin typeface="Calibri"/>
              </a:rPr>
              <a:t>Example: Protect code against unstable/in progress API.</a:t>
            </a:r>
          </a:p>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rPr>
              <a:t>Example: Travel booking system</a:t>
            </a:r>
          </a:p>
          <a:p>
            <a:pPr marL="628560" lvl="1" indent="-171000">
              <a:spcBef>
                <a:spcPts val="751"/>
              </a:spcBef>
              <a:buClr>
                <a:srgbClr val="000000"/>
              </a:buClr>
              <a:buFont typeface="Arial"/>
              <a:buChar char="•"/>
            </a:pPr>
            <a:r>
              <a:rPr lang="en-US" sz="2100" spc="-1" dirty="0">
                <a:solidFill>
                  <a:srgbClr val="000000"/>
                </a:solidFill>
                <a:latin typeface="Calibri"/>
              </a:rPr>
              <a:t>Must interact with airline, limo, hotel systems, etc.</a:t>
            </a:r>
          </a:p>
          <a:p>
            <a:pPr marL="628560" lvl="1" indent="-171000">
              <a:spcBef>
                <a:spcPts val="751"/>
              </a:spcBef>
              <a:buClr>
                <a:srgbClr val="000000"/>
              </a:buClr>
              <a:buFont typeface="Arial"/>
              <a:buChar char="•"/>
            </a:pPr>
            <a:r>
              <a:rPr lang="en-US" sz="2100" b="0" strike="noStrike" spc="-1" dirty="0">
                <a:solidFill>
                  <a:srgbClr val="000000"/>
                </a:solidFill>
                <a:latin typeface="Calibri"/>
              </a:rPr>
              <a:t>Systems have different APIs</a:t>
            </a:r>
          </a:p>
          <a:p>
            <a:pPr marL="628560" lvl="1" indent="-171000">
              <a:spcBef>
                <a:spcPts val="751"/>
              </a:spcBef>
              <a:buClr>
                <a:srgbClr val="000000"/>
              </a:buClr>
              <a:buFont typeface="Arial"/>
              <a:buChar char="•"/>
            </a:pPr>
            <a:r>
              <a:rPr lang="en-US" sz="2100" spc="-1" dirty="0">
                <a:solidFill>
                  <a:srgbClr val="000000"/>
                </a:solidFill>
                <a:latin typeface="Calibri"/>
              </a:rPr>
              <a:t>Provide uniform interface</a:t>
            </a:r>
          </a:p>
        </p:txBody>
      </p:sp>
      <p:sp>
        <p:nvSpPr>
          <p:cNvPr id="406"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407" name="TextShape 4"/>
          <p:cNvSpPr txBox="1"/>
          <p:nvPr/>
        </p:nvSpPr>
        <p:spPr>
          <a:xfrm>
            <a:off x="6458040" y="6356520"/>
            <a:ext cx="2057040" cy="364680"/>
          </a:xfrm>
          <a:prstGeom prst="rect">
            <a:avLst/>
          </a:prstGeom>
          <a:noFill/>
          <a:ln>
            <a:noFill/>
          </a:ln>
        </p:spPr>
        <p:txBody>
          <a:bodyPr anchor="ctr"/>
          <a:lstStyle/>
          <a:p>
            <a:pPr algn="r">
              <a:lnSpc>
                <a:spcPct val="100000"/>
              </a:lnSpc>
            </a:pPr>
            <a:fld id="{E76A0BE4-20B7-4E2B-BE29-F821CFBE00A6}" type="slidenum">
              <a:rPr lang="en-US" sz="1400" b="0" strike="noStrike" spc="-1">
                <a:solidFill>
                  <a:srgbClr val="8B8B8B"/>
                </a:solidFill>
                <a:latin typeface="Tahoma"/>
                <a:ea typeface="MS PGothic"/>
              </a:rPr>
              <a:t>31</a:t>
            </a:fld>
            <a:endParaRPr lang="en-US" sz="1400" b="0" strike="noStrike" spc="-1">
              <a:latin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FF0000"/>
                </a:solidFill>
                <a:latin typeface="Calibri Light"/>
              </a:rPr>
              <a:t>Façade</a:t>
            </a:r>
            <a:r>
              <a:rPr lang="en-US" sz="3300" b="0" strike="noStrike" spc="-1">
                <a:solidFill>
                  <a:srgbClr val="000000"/>
                </a:solidFill>
                <a:latin typeface="Calibri Light"/>
              </a:rPr>
              <a:t> Pattern</a:t>
            </a:r>
            <a:endParaRPr lang="en-US" sz="3300" b="0" strike="noStrike" spc="-1">
              <a:solidFill>
                <a:srgbClr val="000000"/>
              </a:solidFill>
              <a:latin typeface="Calibri"/>
            </a:endParaRPr>
          </a:p>
        </p:txBody>
      </p:sp>
      <p:sp>
        <p:nvSpPr>
          <p:cNvPr id="409" name="TextShape 2"/>
          <p:cNvSpPr txBox="1"/>
          <p:nvPr/>
        </p:nvSpPr>
        <p:spPr>
          <a:xfrm>
            <a:off x="6458040" y="6356520"/>
            <a:ext cx="2057040" cy="364680"/>
          </a:xfrm>
          <a:prstGeom prst="rect">
            <a:avLst/>
          </a:prstGeom>
          <a:noFill/>
          <a:ln>
            <a:noFill/>
          </a:ln>
        </p:spPr>
        <p:txBody>
          <a:bodyPr anchor="ctr"/>
          <a:lstStyle/>
          <a:p>
            <a:pPr algn="r">
              <a:lnSpc>
                <a:spcPct val="100000"/>
              </a:lnSpc>
            </a:pPr>
            <a:fld id="{EBDC732C-2D92-4A5C-A2EC-83E52F6CF18F}" type="slidenum">
              <a:rPr lang="en-US" sz="1400" b="0" strike="noStrike" spc="-1">
                <a:solidFill>
                  <a:srgbClr val="8B8B8B"/>
                </a:solidFill>
                <a:latin typeface="Tahoma"/>
                <a:ea typeface="MS PGothic"/>
              </a:rPr>
              <a:t>32</a:t>
            </a:fld>
            <a:endParaRPr lang="en-US" sz="1400" b="0" strike="noStrike" spc="-1">
              <a:latin typeface="Times New Roman"/>
            </a:endParaRPr>
          </a:p>
        </p:txBody>
      </p:sp>
      <p:sp>
        <p:nvSpPr>
          <p:cNvPr id="410" name="CustomShape 3"/>
          <p:cNvSpPr/>
          <p:nvPr/>
        </p:nvSpPr>
        <p:spPr>
          <a:xfrm>
            <a:off x="762120" y="4572000"/>
            <a:ext cx="1066320" cy="380520"/>
          </a:xfrm>
          <a:prstGeom prst="rect">
            <a:avLst/>
          </a:prstGeom>
          <a:noFill/>
          <a:ln w="38160">
            <a:solidFill>
              <a:srgbClr val="000000"/>
            </a:solidFill>
            <a:miter/>
          </a:ln>
        </p:spPr>
        <p:style>
          <a:lnRef idx="0">
            <a:scrgbClr r="0" g="0" b="0"/>
          </a:lnRef>
          <a:fillRef idx="0">
            <a:scrgbClr r="0" g="0" b="0"/>
          </a:fillRef>
          <a:effectRef idx="0">
            <a:scrgbClr r="0" g="0" b="0"/>
          </a:effectRef>
          <a:fontRef idx="minor"/>
        </p:style>
      </p:sp>
      <p:sp>
        <p:nvSpPr>
          <p:cNvPr id="411" name="CustomShape 4"/>
          <p:cNvSpPr/>
          <p:nvPr/>
        </p:nvSpPr>
        <p:spPr>
          <a:xfrm>
            <a:off x="2895480" y="5334120"/>
            <a:ext cx="1066320" cy="380520"/>
          </a:xfrm>
          <a:prstGeom prst="rect">
            <a:avLst/>
          </a:prstGeom>
          <a:noFill/>
          <a:ln w="38160">
            <a:solidFill>
              <a:srgbClr val="000000"/>
            </a:solidFill>
            <a:miter/>
          </a:ln>
        </p:spPr>
        <p:style>
          <a:lnRef idx="0">
            <a:scrgbClr r="0" g="0" b="0"/>
          </a:lnRef>
          <a:fillRef idx="0">
            <a:scrgbClr r="0" g="0" b="0"/>
          </a:fillRef>
          <a:effectRef idx="0">
            <a:scrgbClr r="0" g="0" b="0"/>
          </a:effectRef>
          <a:fontRef idx="minor"/>
        </p:style>
      </p:sp>
      <p:sp>
        <p:nvSpPr>
          <p:cNvPr id="412" name="CustomShape 5"/>
          <p:cNvSpPr/>
          <p:nvPr/>
        </p:nvSpPr>
        <p:spPr>
          <a:xfrm>
            <a:off x="2514600" y="4648320"/>
            <a:ext cx="1066320" cy="380520"/>
          </a:xfrm>
          <a:prstGeom prst="rect">
            <a:avLst/>
          </a:prstGeom>
          <a:noFill/>
          <a:ln w="38160">
            <a:solidFill>
              <a:srgbClr val="000000"/>
            </a:solidFill>
            <a:miter/>
          </a:ln>
        </p:spPr>
        <p:style>
          <a:lnRef idx="0">
            <a:scrgbClr r="0" g="0" b="0"/>
          </a:lnRef>
          <a:fillRef idx="0">
            <a:scrgbClr r="0" g="0" b="0"/>
          </a:fillRef>
          <a:effectRef idx="0">
            <a:scrgbClr r="0" g="0" b="0"/>
          </a:effectRef>
          <a:fontRef idx="minor"/>
        </p:style>
      </p:sp>
      <p:sp>
        <p:nvSpPr>
          <p:cNvPr id="413" name="CustomShape 6"/>
          <p:cNvSpPr/>
          <p:nvPr/>
        </p:nvSpPr>
        <p:spPr>
          <a:xfrm>
            <a:off x="533520" y="5410080"/>
            <a:ext cx="1066320" cy="380520"/>
          </a:xfrm>
          <a:prstGeom prst="rect">
            <a:avLst/>
          </a:prstGeom>
          <a:noFill/>
          <a:ln w="38160">
            <a:solidFill>
              <a:srgbClr val="000000"/>
            </a:solidFill>
            <a:miter/>
          </a:ln>
        </p:spPr>
        <p:style>
          <a:lnRef idx="0">
            <a:scrgbClr r="0" g="0" b="0"/>
          </a:lnRef>
          <a:fillRef idx="0">
            <a:scrgbClr r="0" g="0" b="0"/>
          </a:fillRef>
          <a:effectRef idx="0">
            <a:scrgbClr r="0" g="0" b="0"/>
          </a:effectRef>
          <a:fontRef idx="minor"/>
        </p:style>
      </p:sp>
      <p:sp>
        <p:nvSpPr>
          <p:cNvPr id="414" name="CustomShape 7"/>
          <p:cNvSpPr/>
          <p:nvPr/>
        </p:nvSpPr>
        <p:spPr>
          <a:xfrm>
            <a:off x="1752480" y="5943600"/>
            <a:ext cx="1066320" cy="380520"/>
          </a:xfrm>
          <a:prstGeom prst="rect">
            <a:avLst/>
          </a:prstGeom>
          <a:noFill/>
          <a:ln w="38160">
            <a:solidFill>
              <a:srgbClr val="000000"/>
            </a:solidFill>
            <a:miter/>
          </a:ln>
        </p:spPr>
        <p:style>
          <a:lnRef idx="0">
            <a:scrgbClr r="0" g="0" b="0"/>
          </a:lnRef>
          <a:fillRef idx="0">
            <a:scrgbClr r="0" g="0" b="0"/>
          </a:fillRef>
          <a:effectRef idx="0">
            <a:scrgbClr r="0" g="0" b="0"/>
          </a:effectRef>
          <a:fontRef idx="minor"/>
        </p:style>
      </p:sp>
      <p:sp>
        <p:nvSpPr>
          <p:cNvPr id="415" name="CustomShape 8"/>
          <p:cNvSpPr/>
          <p:nvPr/>
        </p:nvSpPr>
        <p:spPr>
          <a:xfrm>
            <a:off x="380880" y="2743200"/>
            <a:ext cx="1066320" cy="380520"/>
          </a:xfrm>
          <a:prstGeom prst="rect">
            <a:avLst/>
          </a:prstGeom>
          <a:noFill/>
          <a:ln w="38160">
            <a:solidFill>
              <a:srgbClr val="000000"/>
            </a:solidFill>
            <a:miter/>
          </a:ln>
        </p:spPr>
        <p:style>
          <a:lnRef idx="0">
            <a:scrgbClr r="0" g="0" b="0"/>
          </a:lnRef>
          <a:fillRef idx="0">
            <a:scrgbClr r="0" g="0" b="0"/>
          </a:fillRef>
          <a:effectRef idx="0">
            <a:scrgbClr r="0" g="0" b="0"/>
          </a:effectRef>
          <a:fontRef idx="minor"/>
        </p:style>
      </p:sp>
      <p:sp>
        <p:nvSpPr>
          <p:cNvPr id="416" name="CustomShape 9"/>
          <p:cNvSpPr/>
          <p:nvPr/>
        </p:nvSpPr>
        <p:spPr>
          <a:xfrm>
            <a:off x="1676520" y="2514600"/>
            <a:ext cx="1066320" cy="380520"/>
          </a:xfrm>
          <a:prstGeom prst="rect">
            <a:avLst/>
          </a:prstGeom>
          <a:noFill/>
          <a:ln w="38160">
            <a:solidFill>
              <a:srgbClr val="000000"/>
            </a:solidFill>
            <a:miter/>
          </a:ln>
        </p:spPr>
        <p:style>
          <a:lnRef idx="0">
            <a:scrgbClr r="0" g="0" b="0"/>
          </a:lnRef>
          <a:fillRef idx="0">
            <a:scrgbClr r="0" g="0" b="0"/>
          </a:fillRef>
          <a:effectRef idx="0">
            <a:scrgbClr r="0" g="0" b="0"/>
          </a:effectRef>
          <a:fontRef idx="minor"/>
        </p:style>
      </p:sp>
      <p:sp>
        <p:nvSpPr>
          <p:cNvPr id="417" name="CustomShape 10"/>
          <p:cNvSpPr/>
          <p:nvPr/>
        </p:nvSpPr>
        <p:spPr>
          <a:xfrm>
            <a:off x="2971800" y="2895480"/>
            <a:ext cx="1066320" cy="380520"/>
          </a:xfrm>
          <a:prstGeom prst="rect">
            <a:avLst/>
          </a:prstGeom>
          <a:noFill/>
          <a:ln w="38160">
            <a:solidFill>
              <a:srgbClr val="000000"/>
            </a:solidFill>
            <a:miter/>
          </a:ln>
        </p:spPr>
        <p:style>
          <a:lnRef idx="0">
            <a:scrgbClr r="0" g="0" b="0"/>
          </a:lnRef>
          <a:fillRef idx="0">
            <a:scrgbClr r="0" g="0" b="0"/>
          </a:fillRef>
          <a:effectRef idx="0">
            <a:scrgbClr r="0" g="0" b="0"/>
          </a:effectRef>
          <a:fontRef idx="minor"/>
        </p:style>
      </p:sp>
      <p:sp>
        <p:nvSpPr>
          <p:cNvPr id="418" name="CustomShape 11"/>
          <p:cNvSpPr/>
          <p:nvPr/>
        </p:nvSpPr>
        <p:spPr>
          <a:xfrm>
            <a:off x="5562720" y="4648320"/>
            <a:ext cx="1066320" cy="380520"/>
          </a:xfrm>
          <a:prstGeom prst="rect">
            <a:avLst/>
          </a:prstGeom>
          <a:noFill/>
          <a:ln w="38160">
            <a:solidFill>
              <a:srgbClr val="000000"/>
            </a:solidFill>
            <a:miter/>
          </a:ln>
        </p:spPr>
        <p:style>
          <a:lnRef idx="0">
            <a:scrgbClr r="0" g="0" b="0"/>
          </a:lnRef>
          <a:fillRef idx="0">
            <a:scrgbClr r="0" g="0" b="0"/>
          </a:fillRef>
          <a:effectRef idx="0">
            <a:scrgbClr r="0" g="0" b="0"/>
          </a:effectRef>
          <a:fontRef idx="minor"/>
        </p:style>
      </p:sp>
      <p:sp>
        <p:nvSpPr>
          <p:cNvPr id="419" name="CustomShape 12"/>
          <p:cNvSpPr/>
          <p:nvPr/>
        </p:nvSpPr>
        <p:spPr>
          <a:xfrm>
            <a:off x="7696080" y="5410080"/>
            <a:ext cx="1066320" cy="380520"/>
          </a:xfrm>
          <a:prstGeom prst="rect">
            <a:avLst/>
          </a:prstGeom>
          <a:noFill/>
          <a:ln w="38160">
            <a:solidFill>
              <a:srgbClr val="000000"/>
            </a:solidFill>
            <a:miter/>
          </a:ln>
        </p:spPr>
        <p:style>
          <a:lnRef idx="0">
            <a:scrgbClr r="0" g="0" b="0"/>
          </a:lnRef>
          <a:fillRef idx="0">
            <a:scrgbClr r="0" g="0" b="0"/>
          </a:fillRef>
          <a:effectRef idx="0">
            <a:scrgbClr r="0" g="0" b="0"/>
          </a:effectRef>
          <a:fontRef idx="minor"/>
        </p:style>
      </p:sp>
      <p:sp>
        <p:nvSpPr>
          <p:cNvPr id="420" name="CustomShape 13"/>
          <p:cNvSpPr/>
          <p:nvPr/>
        </p:nvSpPr>
        <p:spPr>
          <a:xfrm>
            <a:off x="7315200" y="4724280"/>
            <a:ext cx="1066320" cy="380520"/>
          </a:xfrm>
          <a:prstGeom prst="rect">
            <a:avLst/>
          </a:prstGeom>
          <a:noFill/>
          <a:ln w="38160">
            <a:solidFill>
              <a:srgbClr val="000000"/>
            </a:solidFill>
            <a:miter/>
          </a:ln>
        </p:spPr>
        <p:style>
          <a:lnRef idx="0">
            <a:scrgbClr r="0" g="0" b="0"/>
          </a:lnRef>
          <a:fillRef idx="0">
            <a:scrgbClr r="0" g="0" b="0"/>
          </a:fillRef>
          <a:effectRef idx="0">
            <a:scrgbClr r="0" g="0" b="0"/>
          </a:effectRef>
          <a:fontRef idx="minor"/>
        </p:style>
      </p:sp>
      <p:sp>
        <p:nvSpPr>
          <p:cNvPr id="421" name="CustomShape 14"/>
          <p:cNvSpPr/>
          <p:nvPr/>
        </p:nvSpPr>
        <p:spPr>
          <a:xfrm>
            <a:off x="5334120" y="5486400"/>
            <a:ext cx="1066320" cy="380520"/>
          </a:xfrm>
          <a:prstGeom prst="rect">
            <a:avLst/>
          </a:prstGeom>
          <a:noFill/>
          <a:ln w="38160">
            <a:solidFill>
              <a:srgbClr val="000000"/>
            </a:solidFill>
            <a:miter/>
          </a:ln>
        </p:spPr>
        <p:style>
          <a:lnRef idx="0">
            <a:scrgbClr r="0" g="0" b="0"/>
          </a:lnRef>
          <a:fillRef idx="0">
            <a:scrgbClr r="0" g="0" b="0"/>
          </a:fillRef>
          <a:effectRef idx="0">
            <a:scrgbClr r="0" g="0" b="0"/>
          </a:effectRef>
          <a:fontRef idx="minor"/>
        </p:style>
      </p:sp>
      <p:sp>
        <p:nvSpPr>
          <p:cNvPr id="422" name="CustomShape 15"/>
          <p:cNvSpPr/>
          <p:nvPr/>
        </p:nvSpPr>
        <p:spPr>
          <a:xfrm>
            <a:off x="6553080" y="6019920"/>
            <a:ext cx="1066320" cy="380520"/>
          </a:xfrm>
          <a:prstGeom prst="rect">
            <a:avLst/>
          </a:prstGeom>
          <a:noFill/>
          <a:ln w="38160">
            <a:solidFill>
              <a:srgbClr val="000000"/>
            </a:solidFill>
            <a:miter/>
          </a:ln>
        </p:spPr>
        <p:style>
          <a:lnRef idx="0">
            <a:scrgbClr r="0" g="0" b="0"/>
          </a:lnRef>
          <a:fillRef idx="0">
            <a:scrgbClr r="0" g="0" b="0"/>
          </a:fillRef>
          <a:effectRef idx="0">
            <a:scrgbClr r="0" g="0" b="0"/>
          </a:effectRef>
          <a:fontRef idx="minor"/>
        </p:style>
      </p:sp>
      <p:sp>
        <p:nvSpPr>
          <p:cNvPr id="423" name="CustomShape 16"/>
          <p:cNvSpPr/>
          <p:nvPr/>
        </p:nvSpPr>
        <p:spPr>
          <a:xfrm>
            <a:off x="5181480" y="2819520"/>
            <a:ext cx="1066320" cy="380520"/>
          </a:xfrm>
          <a:prstGeom prst="rect">
            <a:avLst/>
          </a:prstGeom>
          <a:noFill/>
          <a:ln w="38160">
            <a:solidFill>
              <a:srgbClr val="000000"/>
            </a:solidFill>
            <a:miter/>
          </a:ln>
        </p:spPr>
        <p:style>
          <a:lnRef idx="0">
            <a:scrgbClr r="0" g="0" b="0"/>
          </a:lnRef>
          <a:fillRef idx="0">
            <a:scrgbClr r="0" g="0" b="0"/>
          </a:fillRef>
          <a:effectRef idx="0">
            <a:scrgbClr r="0" g="0" b="0"/>
          </a:effectRef>
          <a:fontRef idx="minor"/>
        </p:style>
      </p:sp>
      <p:sp>
        <p:nvSpPr>
          <p:cNvPr id="424" name="CustomShape 17"/>
          <p:cNvSpPr/>
          <p:nvPr/>
        </p:nvSpPr>
        <p:spPr>
          <a:xfrm>
            <a:off x="6477120" y="2590920"/>
            <a:ext cx="1066320" cy="380520"/>
          </a:xfrm>
          <a:prstGeom prst="rect">
            <a:avLst/>
          </a:prstGeom>
          <a:noFill/>
          <a:ln w="38160">
            <a:solidFill>
              <a:srgbClr val="000000"/>
            </a:solidFill>
            <a:miter/>
          </a:ln>
        </p:spPr>
        <p:style>
          <a:lnRef idx="0">
            <a:scrgbClr r="0" g="0" b="0"/>
          </a:lnRef>
          <a:fillRef idx="0">
            <a:scrgbClr r="0" g="0" b="0"/>
          </a:fillRef>
          <a:effectRef idx="0">
            <a:scrgbClr r="0" g="0" b="0"/>
          </a:effectRef>
          <a:fontRef idx="minor"/>
        </p:style>
      </p:sp>
      <p:sp>
        <p:nvSpPr>
          <p:cNvPr id="425" name="CustomShape 18"/>
          <p:cNvSpPr/>
          <p:nvPr/>
        </p:nvSpPr>
        <p:spPr>
          <a:xfrm>
            <a:off x="7772400" y="2971800"/>
            <a:ext cx="1066320" cy="380520"/>
          </a:xfrm>
          <a:prstGeom prst="rect">
            <a:avLst/>
          </a:prstGeom>
          <a:noFill/>
          <a:ln w="38160">
            <a:solidFill>
              <a:srgbClr val="000000"/>
            </a:solidFill>
            <a:miter/>
          </a:ln>
        </p:spPr>
        <p:style>
          <a:lnRef idx="0">
            <a:scrgbClr r="0" g="0" b="0"/>
          </a:lnRef>
          <a:fillRef idx="0">
            <a:scrgbClr r="0" g="0" b="0"/>
          </a:fillRef>
          <a:effectRef idx="0">
            <a:scrgbClr r="0" g="0" b="0"/>
          </a:effectRef>
          <a:fontRef idx="minor"/>
        </p:style>
      </p:sp>
      <p:sp>
        <p:nvSpPr>
          <p:cNvPr id="426" name="CustomShape 19"/>
          <p:cNvSpPr/>
          <p:nvPr/>
        </p:nvSpPr>
        <p:spPr>
          <a:xfrm>
            <a:off x="457200" y="4191120"/>
            <a:ext cx="3580920" cy="2361960"/>
          </a:xfrm>
          <a:prstGeom prst="rect">
            <a:avLst/>
          </a:prstGeom>
          <a:noFill/>
          <a:ln w="38160" cap="rnd">
            <a:solidFill>
              <a:srgbClr val="000000"/>
            </a:solidFill>
            <a:custDash>
              <a:ds d="100000" sp="100000"/>
            </a:custDash>
            <a:miter/>
          </a:ln>
        </p:spPr>
        <p:style>
          <a:lnRef idx="0">
            <a:scrgbClr r="0" g="0" b="0"/>
          </a:lnRef>
          <a:fillRef idx="0">
            <a:scrgbClr r="0" g="0" b="0"/>
          </a:fillRef>
          <a:effectRef idx="0">
            <a:scrgbClr r="0" g="0" b="0"/>
          </a:effectRef>
          <a:fontRef idx="minor"/>
        </p:style>
      </p:sp>
      <p:sp>
        <p:nvSpPr>
          <p:cNvPr id="427" name="CustomShape 20"/>
          <p:cNvSpPr/>
          <p:nvPr/>
        </p:nvSpPr>
        <p:spPr>
          <a:xfrm>
            <a:off x="5257800" y="4191120"/>
            <a:ext cx="3580920" cy="2361960"/>
          </a:xfrm>
          <a:prstGeom prst="rect">
            <a:avLst/>
          </a:prstGeom>
          <a:noFill/>
          <a:ln w="38160" cap="rnd">
            <a:solidFill>
              <a:srgbClr val="000000"/>
            </a:solidFill>
            <a:custDash>
              <a:ds d="100000" sp="100000"/>
            </a:custDash>
            <a:miter/>
          </a:ln>
        </p:spPr>
        <p:style>
          <a:lnRef idx="0">
            <a:scrgbClr r="0" g="0" b="0"/>
          </a:lnRef>
          <a:fillRef idx="0">
            <a:scrgbClr r="0" g="0" b="0"/>
          </a:fillRef>
          <a:effectRef idx="0">
            <a:scrgbClr r="0" g="0" b="0"/>
          </a:effectRef>
          <a:fontRef idx="minor"/>
        </p:style>
      </p:sp>
      <p:sp>
        <p:nvSpPr>
          <p:cNvPr id="428" name="Line 21"/>
          <p:cNvSpPr/>
          <p:nvPr/>
        </p:nvSpPr>
        <p:spPr>
          <a:xfrm>
            <a:off x="4343400" y="4495680"/>
            <a:ext cx="609480" cy="360"/>
          </a:xfrm>
          <a:prstGeom prst="line">
            <a:avLst/>
          </a:prstGeom>
          <a:ln w="127080">
            <a:solidFill>
              <a:srgbClr val="339966"/>
            </a:solidFill>
            <a:round/>
            <a:tailEnd type="triangle" w="med" len="med"/>
          </a:ln>
        </p:spPr>
        <p:style>
          <a:lnRef idx="0">
            <a:scrgbClr r="0" g="0" b="0"/>
          </a:lnRef>
          <a:fillRef idx="0">
            <a:scrgbClr r="0" g="0" b="0"/>
          </a:fillRef>
          <a:effectRef idx="0">
            <a:scrgbClr r="0" g="0" b="0"/>
          </a:effectRef>
          <a:fontRef idx="minor"/>
        </p:style>
      </p:sp>
      <p:sp>
        <p:nvSpPr>
          <p:cNvPr id="429" name="Line 22"/>
          <p:cNvSpPr/>
          <p:nvPr/>
        </p:nvSpPr>
        <p:spPr>
          <a:xfrm flipV="1">
            <a:off x="1066680" y="4952880"/>
            <a:ext cx="228600" cy="45720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430" name="Line 23"/>
          <p:cNvSpPr/>
          <p:nvPr/>
        </p:nvSpPr>
        <p:spPr>
          <a:xfrm flipH="1" flipV="1">
            <a:off x="2209680" y="2895480"/>
            <a:ext cx="152280" cy="304812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431" name="Line 24"/>
          <p:cNvSpPr/>
          <p:nvPr/>
        </p:nvSpPr>
        <p:spPr>
          <a:xfrm flipV="1">
            <a:off x="1600200" y="4800600"/>
            <a:ext cx="914400" cy="7617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432" name="Line 25"/>
          <p:cNvSpPr/>
          <p:nvPr/>
        </p:nvSpPr>
        <p:spPr>
          <a:xfrm flipH="1" flipV="1">
            <a:off x="914400" y="3124080"/>
            <a:ext cx="304560" cy="144792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433" name="Line 26"/>
          <p:cNvSpPr/>
          <p:nvPr/>
        </p:nvSpPr>
        <p:spPr>
          <a:xfrm flipV="1">
            <a:off x="1218960" y="2895480"/>
            <a:ext cx="990720" cy="167652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434" name="Line 27"/>
          <p:cNvSpPr/>
          <p:nvPr/>
        </p:nvSpPr>
        <p:spPr>
          <a:xfrm flipV="1">
            <a:off x="1218960" y="3276360"/>
            <a:ext cx="2286000" cy="129564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435" name="Line 28"/>
          <p:cNvSpPr/>
          <p:nvPr/>
        </p:nvSpPr>
        <p:spPr>
          <a:xfrm flipH="1">
            <a:off x="3047760" y="3276360"/>
            <a:ext cx="457200" cy="137160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436" name="Line 29"/>
          <p:cNvSpPr/>
          <p:nvPr/>
        </p:nvSpPr>
        <p:spPr>
          <a:xfrm flipV="1">
            <a:off x="2819160" y="5715000"/>
            <a:ext cx="609840" cy="38088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437" name="Line 30"/>
          <p:cNvSpPr/>
          <p:nvPr/>
        </p:nvSpPr>
        <p:spPr>
          <a:xfrm flipH="1" flipV="1">
            <a:off x="914400" y="3124080"/>
            <a:ext cx="1600200" cy="167652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438" name="CustomShape 31"/>
          <p:cNvSpPr/>
          <p:nvPr/>
        </p:nvSpPr>
        <p:spPr>
          <a:xfrm>
            <a:off x="5943600" y="3886200"/>
            <a:ext cx="2285640" cy="516960"/>
          </a:xfrm>
          <a:prstGeom prst="rect">
            <a:avLst/>
          </a:prstGeom>
          <a:solidFill>
            <a:srgbClr val="ED7D31"/>
          </a:solidFill>
          <a:ln w="381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Bef>
                <a:spcPts val="1400"/>
              </a:spcBef>
            </a:pPr>
            <a:r>
              <a:rPr lang="en-US" sz="2800" b="0" strike="noStrike" spc="-1">
                <a:solidFill>
                  <a:srgbClr val="E7E6E6"/>
                </a:solidFill>
                <a:latin typeface="Arial"/>
                <a:ea typeface="MS PGothic"/>
              </a:rPr>
              <a:t>SecureCopy</a:t>
            </a:r>
            <a:endParaRPr lang="en-US" sz="2800" b="0" strike="noStrike" spc="-1">
              <a:latin typeface="Arial"/>
            </a:endParaRPr>
          </a:p>
        </p:txBody>
      </p:sp>
      <p:sp>
        <p:nvSpPr>
          <p:cNvPr id="439" name="Line 32"/>
          <p:cNvSpPr/>
          <p:nvPr/>
        </p:nvSpPr>
        <p:spPr>
          <a:xfrm>
            <a:off x="5638680" y="3200400"/>
            <a:ext cx="1371600" cy="68580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440" name="Line 33"/>
          <p:cNvSpPr/>
          <p:nvPr/>
        </p:nvSpPr>
        <p:spPr>
          <a:xfrm>
            <a:off x="7010280" y="2971800"/>
            <a:ext cx="360" cy="91440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441" name="Line 34"/>
          <p:cNvSpPr/>
          <p:nvPr/>
        </p:nvSpPr>
        <p:spPr>
          <a:xfrm flipH="1">
            <a:off x="7010280" y="3352680"/>
            <a:ext cx="1295280" cy="53352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442" name="Line 35"/>
          <p:cNvSpPr/>
          <p:nvPr/>
        </p:nvSpPr>
        <p:spPr>
          <a:xfrm>
            <a:off x="7010280" y="4419360"/>
            <a:ext cx="360" cy="160020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443" name="Line 36"/>
          <p:cNvSpPr/>
          <p:nvPr/>
        </p:nvSpPr>
        <p:spPr>
          <a:xfrm flipH="1">
            <a:off x="6019560" y="4419360"/>
            <a:ext cx="990720" cy="22860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444" name="Line 37"/>
          <p:cNvSpPr/>
          <p:nvPr/>
        </p:nvSpPr>
        <p:spPr>
          <a:xfrm>
            <a:off x="7010280" y="4419360"/>
            <a:ext cx="838080" cy="30492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445" name="Line 38"/>
          <p:cNvSpPr/>
          <p:nvPr/>
        </p:nvSpPr>
        <p:spPr>
          <a:xfrm flipH="1">
            <a:off x="6400800" y="4876560"/>
            <a:ext cx="914400" cy="76212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446" name="Line 39"/>
          <p:cNvSpPr/>
          <p:nvPr/>
        </p:nvSpPr>
        <p:spPr>
          <a:xfrm flipH="1">
            <a:off x="5867280" y="5029200"/>
            <a:ext cx="152280" cy="45720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447" name="Line 40"/>
          <p:cNvSpPr/>
          <p:nvPr/>
        </p:nvSpPr>
        <p:spPr>
          <a:xfrm flipV="1">
            <a:off x="7619760" y="5790960"/>
            <a:ext cx="609840" cy="38124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448" name="CustomShape 41"/>
          <p:cNvSpPr/>
          <p:nvPr/>
        </p:nvSpPr>
        <p:spPr>
          <a:xfrm>
            <a:off x="302040" y="1608120"/>
            <a:ext cx="8019000" cy="821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a:solidFill>
                  <a:srgbClr val="000000"/>
                </a:solidFill>
                <a:latin typeface="Arial"/>
                <a:ea typeface="MS PGothic"/>
              </a:rPr>
              <a:t>Build a Façade to the library, to hide its (mostly irrelevant) </a:t>
            </a:r>
            <a:br/>
            <a:r>
              <a:rPr lang="en-US" sz="2400" b="0" strike="noStrike" spc="-1">
                <a:solidFill>
                  <a:srgbClr val="000000"/>
                </a:solidFill>
                <a:latin typeface="Arial"/>
                <a:ea typeface="MS PGothic"/>
              </a:rPr>
              <a:t>complexity. SecureCopy is the Façade. </a:t>
            </a:r>
            <a:endParaRPr lang="en-US" sz="2400" b="0" strike="noStrike" spc="-1">
              <a:latin typeface="Arial"/>
            </a:endParaRPr>
          </a:p>
        </p:txBody>
      </p:sp>
      <p:sp>
        <p:nvSpPr>
          <p:cNvPr id="449" name="TextShape 42"/>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Calibri"/>
              </a:rPr>
              <a:t>CSCI 2600 Spring 2021</a:t>
            </a:r>
            <a:endParaRPr lang="en-US" sz="900" b="0" strike="noStrike" spc="-1" dirty="0">
              <a:latin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000000"/>
                </a:solidFill>
                <a:latin typeface="Calibri Light"/>
              </a:rPr>
              <a:t>Façade Pattern</a:t>
            </a:r>
            <a:endParaRPr lang="en-US" sz="3300" b="0" strike="noStrike" spc="-1">
              <a:solidFill>
                <a:srgbClr val="000000"/>
              </a:solidFill>
              <a:latin typeface="Calibri"/>
            </a:endParaRPr>
          </a:p>
        </p:txBody>
      </p:sp>
      <p:sp>
        <p:nvSpPr>
          <p:cNvPr id="451" name="TextShape 2"/>
          <p:cNvSpPr txBox="1"/>
          <p:nvPr/>
        </p:nvSpPr>
        <p:spPr>
          <a:xfrm>
            <a:off x="628560" y="1825560"/>
            <a:ext cx="7886520" cy="4350960"/>
          </a:xfrm>
          <a:prstGeom prst="rect">
            <a:avLst/>
          </a:prstGeom>
          <a:noFill/>
          <a:ln>
            <a:noFill/>
          </a:ln>
        </p:spPr>
        <p:txBody>
          <a:bodyPr/>
          <a:lstStyle/>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rPr>
              <a:t>Façade reduces interactions between client and the complex library</a:t>
            </a:r>
          </a:p>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rPr>
              <a:t>Façade hides (mostly irrelevant) complexity of the library</a:t>
            </a:r>
          </a:p>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rPr>
              <a:t>If library changes, we’ll only need to change the Façade, the client remains insulated</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Open/closed principle: when change happens, the change has minimal impact</a:t>
            </a:r>
          </a:p>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rPr>
              <a:t>Kind of like a proxy or even an adapter pattern</a:t>
            </a:r>
          </a:p>
          <a:p>
            <a:pPr marL="628560" lvl="1" indent="-171000">
              <a:spcBef>
                <a:spcPts val="751"/>
              </a:spcBef>
              <a:buClr>
                <a:srgbClr val="000000"/>
              </a:buClr>
              <a:buFont typeface="Arial"/>
              <a:buChar char="•"/>
            </a:pPr>
            <a:r>
              <a:rPr lang="en-US" sz="2100" spc="-1" dirty="0">
                <a:solidFill>
                  <a:srgbClr val="000000"/>
                </a:solidFill>
                <a:latin typeface="Calibri"/>
              </a:rPr>
              <a:t>Main difference is that Façade is designed to hide complexity or underlying system</a:t>
            </a:r>
            <a:endParaRPr lang="en-US" sz="2100" b="0" strike="noStrike" spc="-1" dirty="0">
              <a:solidFill>
                <a:srgbClr val="000000"/>
              </a:solidFill>
              <a:latin typeface="Calibri"/>
            </a:endParaRPr>
          </a:p>
        </p:txBody>
      </p:sp>
      <p:sp>
        <p:nvSpPr>
          <p:cNvPr id="452"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453" name="TextShape 4"/>
          <p:cNvSpPr txBox="1"/>
          <p:nvPr/>
        </p:nvSpPr>
        <p:spPr>
          <a:xfrm>
            <a:off x="6458040" y="6356520"/>
            <a:ext cx="2057040" cy="364680"/>
          </a:xfrm>
          <a:prstGeom prst="rect">
            <a:avLst/>
          </a:prstGeom>
          <a:noFill/>
          <a:ln>
            <a:noFill/>
          </a:ln>
        </p:spPr>
        <p:txBody>
          <a:bodyPr anchor="ctr"/>
          <a:lstStyle/>
          <a:p>
            <a:pPr algn="r">
              <a:lnSpc>
                <a:spcPct val="100000"/>
              </a:lnSpc>
            </a:pPr>
            <a:fld id="{C7D5216E-5B33-455C-84AE-BDB183CC5071}" type="slidenum">
              <a:rPr lang="en-US" sz="1400" b="0" strike="noStrike" spc="-1">
                <a:solidFill>
                  <a:srgbClr val="8B8B8B"/>
                </a:solidFill>
                <a:latin typeface="Tahoma"/>
                <a:ea typeface="MS PGothic"/>
              </a:rPr>
              <a:t>33</a:t>
            </a:fld>
            <a:endParaRPr lang="en-US" sz="1400" b="0" strike="noStrike" spc="-1">
              <a:latin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91CA1-540E-47F4-9F4A-3DD69F51A6F5}"/>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Façade Demo</a:t>
            </a:r>
          </a:p>
        </p:txBody>
      </p:sp>
      <p:pic>
        <p:nvPicPr>
          <p:cNvPr id="5" name="Picture 4">
            <a:extLst>
              <a:ext uri="{FF2B5EF4-FFF2-40B4-BE49-F238E27FC236}">
                <a16:creationId xmlns:a16="http://schemas.microsoft.com/office/drawing/2014/main" id="{018EFCB6-1D85-456D-853F-0A5F26956712}"/>
              </a:ext>
            </a:extLst>
          </p:cNvPr>
          <p:cNvPicPr>
            <a:picLocks noChangeAspect="1"/>
          </p:cNvPicPr>
          <p:nvPr/>
        </p:nvPicPr>
        <p:blipFill>
          <a:blip r:embed="rId2"/>
          <a:stretch>
            <a:fillRect/>
          </a:stretch>
        </p:blipFill>
        <p:spPr>
          <a:xfrm>
            <a:off x="179116" y="1371600"/>
            <a:ext cx="8964703" cy="5321509"/>
          </a:xfrm>
          <a:prstGeom prst="rect">
            <a:avLst/>
          </a:prstGeom>
        </p:spPr>
      </p:pic>
      <p:sp>
        <p:nvSpPr>
          <p:cNvPr id="6" name="TextBox 5">
            <a:extLst>
              <a:ext uri="{FF2B5EF4-FFF2-40B4-BE49-F238E27FC236}">
                <a16:creationId xmlns:a16="http://schemas.microsoft.com/office/drawing/2014/main" id="{E448E175-B469-478C-9A31-9E8EE52AFD55}"/>
              </a:ext>
            </a:extLst>
          </p:cNvPr>
          <p:cNvSpPr txBox="1"/>
          <p:nvPr/>
        </p:nvSpPr>
        <p:spPr>
          <a:xfrm>
            <a:off x="6685613" y="4444584"/>
            <a:ext cx="2056973" cy="369332"/>
          </a:xfrm>
          <a:prstGeom prst="rect">
            <a:avLst/>
          </a:prstGeom>
          <a:noFill/>
        </p:spPr>
        <p:txBody>
          <a:bodyPr wrap="none" rtlCol="0">
            <a:spAutoFit/>
          </a:bodyPr>
          <a:lstStyle/>
          <a:p>
            <a:r>
              <a:rPr lang="en-US" dirty="0"/>
              <a:t>FacadeDemo.java</a:t>
            </a:r>
          </a:p>
        </p:txBody>
      </p:sp>
    </p:spTree>
    <p:extLst>
      <p:ext uri="{BB962C8B-B14F-4D97-AF65-F5344CB8AC3E}">
        <p14:creationId xmlns:p14="http://schemas.microsoft.com/office/powerpoint/2010/main" val="792918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1A2F5-824B-4F2B-ADD3-C79DE57E2174}"/>
              </a:ext>
            </a:extLst>
          </p:cNvPr>
          <p:cNvSpPr>
            <a:spLocks noGrp="1"/>
          </p:cNvSpPr>
          <p:nvPr>
            <p:ph type="title"/>
          </p:nvPr>
        </p:nvSpPr>
        <p:spPr/>
        <p:txBody>
          <a:bodyPr/>
          <a:lstStyle/>
          <a:p>
            <a:r>
              <a:rPr lang="en-US" dirty="0"/>
              <a:t>Façade Pattern</a:t>
            </a:r>
          </a:p>
        </p:txBody>
      </p:sp>
      <p:sp>
        <p:nvSpPr>
          <p:cNvPr id="3" name="Content Placeholder 2">
            <a:extLst>
              <a:ext uri="{FF2B5EF4-FFF2-40B4-BE49-F238E27FC236}">
                <a16:creationId xmlns:a16="http://schemas.microsoft.com/office/drawing/2014/main" id="{B494BA19-51E5-4733-9EE0-EDCC850BB7DF}"/>
              </a:ext>
            </a:extLst>
          </p:cNvPr>
          <p:cNvSpPr>
            <a:spLocks noGrp="1"/>
          </p:cNvSpPr>
          <p:nvPr>
            <p:ph idx="1"/>
          </p:nvPr>
        </p:nvSpPr>
        <p:spPr/>
        <p:txBody>
          <a:bodyPr>
            <a:normAutofit/>
          </a:bodyPr>
          <a:lstStyle/>
          <a:p>
            <a:r>
              <a:rPr lang="en-US" dirty="0"/>
              <a:t>Façade pattern decreases coupling between the client and subsystems </a:t>
            </a:r>
          </a:p>
          <a:p>
            <a:pPr lvl="1"/>
            <a:r>
              <a:rPr lang="en-US" dirty="0"/>
              <a:t>The higher-level interface can absorb any changes which might happen in the lower subsystems interfaces </a:t>
            </a:r>
          </a:p>
          <a:p>
            <a:pPr lvl="1"/>
            <a:r>
              <a:rPr lang="en-US" dirty="0"/>
              <a:t>Provide a consistent interface to client</a:t>
            </a:r>
          </a:p>
          <a:p>
            <a:r>
              <a:rPr lang="en-US" dirty="0"/>
              <a:t>Subsystem interfaces are not aware of Façade and they shouldn’t have any reference of the Façade interface.</a:t>
            </a:r>
          </a:p>
          <a:p>
            <a:r>
              <a:rPr lang="en-US" dirty="0"/>
              <a:t>The purpose of the Façade Pattern is to provide a single interface rather than multiple interfaces that do similar kinds of jobs.</a:t>
            </a:r>
          </a:p>
        </p:txBody>
      </p:sp>
      <p:sp>
        <p:nvSpPr>
          <p:cNvPr id="4" name="Footer Placeholder 3">
            <a:extLst>
              <a:ext uri="{FF2B5EF4-FFF2-40B4-BE49-F238E27FC236}">
                <a16:creationId xmlns:a16="http://schemas.microsoft.com/office/drawing/2014/main" id="{2C040A87-29B4-4792-970E-3F6E791C9AA5}"/>
              </a:ext>
            </a:extLst>
          </p:cNvPr>
          <p:cNvSpPr>
            <a:spLocks noGrp="1"/>
          </p:cNvSpPr>
          <p:nvPr>
            <p:ph type="ftr" sz="quarter" idx="11"/>
          </p:nvPr>
        </p:nvSpPr>
        <p:spPr/>
        <p:txBody>
          <a:bodyPr/>
          <a:lstStyle/>
          <a:p>
            <a:pPr defTabSz="685800"/>
            <a:r>
              <a:rPr lang="en-US" dirty="0">
                <a:solidFill>
                  <a:prstClr val="black">
                    <a:tint val="75000"/>
                  </a:prstClr>
                </a:solidFill>
                <a:latin typeface="Calibri" panose="020F0502020204030204"/>
              </a:rPr>
              <a:t>CSCI 2600 Spring 2021</a:t>
            </a:r>
          </a:p>
        </p:txBody>
      </p:sp>
    </p:spTree>
    <p:extLst>
      <p:ext uri="{BB962C8B-B14F-4D97-AF65-F5344CB8AC3E}">
        <p14:creationId xmlns:p14="http://schemas.microsoft.com/office/powerpoint/2010/main" val="2287385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1F206-694F-414A-9BF4-A15B2A3B45CC}"/>
              </a:ext>
            </a:extLst>
          </p:cNvPr>
          <p:cNvSpPr>
            <a:spLocks noGrp="1"/>
          </p:cNvSpPr>
          <p:nvPr>
            <p:ph type="title"/>
          </p:nvPr>
        </p:nvSpPr>
        <p:spPr>
          <a:xfrm>
            <a:off x="568292" y="0"/>
            <a:ext cx="7886520" cy="1325160"/>
          </a:xfrm>
        </p:spPr>
        <p:txBody>
          <a:bodyPr/>
          <a:lstStyle/>
          <a:p>
            <a:r>
              <a:rPr lang="en-US" sz="3600" dirty="0">
                <a:latin typeface="Calibri Light" panose="020F0302020204030204" pitchFamily="34" charset="0"/>
                <a:cs typeface="Calibri Light" panose="020F0302020204030204" pitchFamily="34" charset="0"/>
              </a:rPr>
              <a:t>Similar Patterns</a:t>
            </a:r>
          </a:p>
        </p:txBody>
      </p:sp>
      <p:sp>
        <p:nvSpPr>
          <p:cNvPr id="4" name="TextBox 3">
            <a:extLst>
              <a:ext uri="{FF2B5EF4-FFF2-40B4-BE49-F238E27FC236}">
                <a16:creationId xmlns:a16="http://schemas.microsoft.com/office/drawing/2014/main" id="{C67AB618-55CB-49C4-9B39-6F44D3AD93B5}"/>
              </a:ext>
            </a:extLst>
          </p:cNvPr>
          <p:cNvSpPr txBox="1"/>
          <p:nvPr/>
        </p:nvSpPr>
        <p:spPr>
          <a:xfrm>
            <a:off x="568293" y="1225689"/>
            <a:ext cx="8575708" cy="5016758"/>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Adapter</a:t>
            </a:r>
            <a:r>
              <a:rPr lang="en-US" sz="1600" dirty="0">
                <a:latin typeface="Calibri" panose="020F0502020204030204" pitchFamily="34" charset="0"/>
                <a:cs typeface="Calibri" panose="020F0502020204030204" pitchFamily="34" charset="0"/>
              </a:rPr>
              <a:t> </a:t>
            </a:r>
          </a:p>
          <a:p>
            <a:r>
              <a:rPr lang="en-US" sz="1600" dirty="0">
                <a:latin typeface="Calibri" panose="020F0502020204030204" pitchFamily="34" charset="0"/>
                <a:cs typeface="Calibri" panose="020F0502020204030204" pitchFamily="34" charset="0"/>
              </a:rPr>
              <a:t>	adapts a given class/object to a new interface.</a:t>
            </a:r>
          </a:p>
          <a:p>
            <a:r>
              <a:rPr lang="en-US" sz="1600" dirty="0">
                <a:latin typeface="Calibri" panose="020F0502020204030204" pitchFamily="34" charset="0"/>
                <a:cs typeface="Calibri" panose="020F0502020204030204" pitchFamily="34" charset="0"/>
              </a:rPr>
              <a:t>	Solves the problem of non-compatible interfaces</a:t>
            </a:r>
          </a:p>
          <a:p>
            <a:endParaRPr lang="en-US" sz="1600"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Façade</a:t>
            </a:r>
            <a:r>
              <a:rPr lang="en-US" sz="1600" dirty="0">
                <a:latin typeface="Calibri" panose="020F0502020204030204" pitchFamily="34" charset="0"/>
                <a:cs typeface="Calibri" panose="020F0502020204030204" pitchFamily="34" charset="0"/>
              </a:rPr>
              <a:t> </a:t>
            </a:r>
          </a:p>
          <a:p>
            <a:r>
              <a:rPr lang="en-US" sz="1600" dirty="0">
                <a:latin typeface="Calibri" panose="020F0502020204030204" pitchFamily="34" charset="0"/>
                <a:cs typeface="Calibri" panose="020F0502020204030204" pitchFamily="34" charset="0"/>
              </a:rPr>
              <a:t>	a simple gateway to a complicated set of functionality. </a:t>
            </a:r>
          </a:p>
          <a:p>
            <a:r>
              <a:rPr lang="en-US" sz="1600" dirty="0">
                <a:latin typeface="Calibri" panose="020F0502020204030204" pitchFamily="34" charset="0"/>
                <a:cs typeface="Calibri" panose="020F0502020204030204" pitchFamily="34" charset="0"/>
              </a:rPr>
              <a:t>	You make a black-box so your clients worry less </a:t>
            </a:r>
          </a:p>
          <a:p>
            <a:r>
              <a:rPr lang="en-US" sz="1600" dirty="0">
                <a:latin typeface="Calibri" panose="020F0502020204030204" pitchFamily="34" charset="0"/>
                <a:cs typeface="Calibri" panose="020F0502020204030204" pitchFamily="34" charset="0"/>
              </a:rPr>
              <a:t>	i.e. make interfaces simpler.</a:t>
            </a:r>
          </a:p>
          <a:p>
            <a:r>
              <a:rPr lang="en-US" sz="1600" dirty="0">
                <a:latin typeface="Calibri" panose="020F0502020204030204" pitchFamily="34" charset="0"/>
                <a:cs typeface="Calibri" panose="020F0502020204030204" pitchFamily="34" charset="0"/>
              </a:rPr>
              <a:t>	seems a bit like an adapter</a:t>
            </a:r>
          </a:p>
          <a:p>
            <a:endParaRPr lang="en-US" sz="1600"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Proxy</a:t>
            </a:r>
            <a:r>
              <a:rPr lang="en-US" sz="1600" dirty="0">
                <a:latin typeface="Calibri" panose="020F0502020204030204" pitchFamily="34" charset="0"/>
                <a:cs typeface="Calibri" panose="020F0502020204030204" pitchFamily="34" charset="0"/>
              </a:rPr>
              <a:t> </a:t>
            </a:r>
          </a:p>
          <a:p>
            <a:r>
              <a:rPr lang="en-US" sz="1600" dirty="0">
                <a:latin typeface="Calibri" panose="020F0502020204030204" pitchFamily="34" charset="0"/>
                <a:cs typeface="Calibri" panose="020F0502020204030204" pitchFamily="34" charset="0"/>
              </a:rPr>
              <a:t>	provides the same interface as the proxied-for class </a:t>
            </a:r>
          </a:p>
          <a:p>
            <a:r>
              <a:rPr lang="en-US" sz="1600" dirty="0">
                <a:latin typeface="Calibri" panose="020F0502020204030204" pitchFamily="34" charset="0"/>
                <a:cs typeface="Calibri" panose="020F0502020204030204" pitchFamily="34" charset="0"/>
              </a:rPr>
              <a:t>	and typically does some housekeeping stuff on its own.</a:t>
            </a:r>
          </a:p>
          <a:p>
            <a:r>
              <a:rPr lang="en-US" sz="1600" dirty="0">
                <a:latin typeface="Calibri" panose="020F0502020204030204" pitchFamily="34" charset="0"/>
                <a:cs typeface="Calibri" panose="020F0502020204030204" pitchFamily="34" charset="0"/>
              </a:rPr>
              <a:t>	Used to solve the problem of the client having to manage a heavy and/or complex object.</a:t>
            </a:r>
          </a:p>
          <a:p>
            <a:r>
              <a:rPr lang="en-US" sz="1600" dirty="0">
                <a:latin typeface="Calibri" panose="020F0502020204030204" pitchFamily="34" charset="0"/>
                <a:cs typeface="Calibri" panose="020F0502020204030204" pitchFamily="34" charset="0"/>
              </a:rPr>
              <a:t>	Used to restrict access to object</a:t>
            </a:r>
          </a:p>
          <a:p>
            <a:r>
              <a:rPr lang="en-US" sz="1600" dirty="0">
                <a:latin typeface="Calibri" panose="020F0502020204030204" pitchFamily="34" charset="0"/>
                <a:cs typeface="Calibri" panose="020F0502020204030204" pitchFamily="34" charset="0"/>
              </a:rPr>
              <a:t>	Has aspects of Singleton and Interning.</a:t>
            </a:r>
          </a:p>
          <a:p>
            <a:endParaRPr lang="en-US" sz="1600"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Decorator</a:t>
            </a:r>
          </a:p>
          <a:p>
            <a:r>
              <a:rPr lang="en-US" sz="1600" dirty="0">
                <a:latin typeface="Calibri" panose="020F0502020204030204" pitchFamily="34" charset="0"/>
                <a:cs typeface="Calibri" panose="020F0502020204030204" pitchFamily="34" charset="0"/>
              </a:rPr>
              <a:t>	used to add more functionality to your objects.</a:t>
            </a:r>
          </a:p>
          <a:p>
            <a:r>
              <a:rPr lang="en-US" sz="1600" dirty="0">
                <a:latin typeface="Calibri" panose="020F0502020204030204" pitchFamily="34" charset="0"/>
                <a:cs typeface="Calibri" panose="020F0502020204030204" pitchFamily="34" charset="0"/>
              </a:rPr>
              <a:t>	You do not hide the existing interfaces of the object but rather extend it at runtime.</a:t>
            </a:r>
            <a:r>
              <a:rPr lang="en-US" sz="1600" dirty="0"/>
              <a:t>	</a:t>
            </a:r>
          </a:p>
        </p:txBody>
      </p:sp>
    </p:spTree>
    <p:extLst>
      <p:ext uri="{BB962C8B-B14F-4D97-AF65-F5344CB8AC3E}">
        <p14:creationId xmlns:p14="http://schemas.microsoft.com/office/powerpoint/2010/main" val="2721054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TextShape 1"/>
          <p:cNvSpPr txBox="1"/>
          <p:nvPr/>
        </p:nvSpPr>
        <p:spPr>
          <a:xfrm>
            <a:off x="628560" y="195902"/>
            <a:ext cx="7886520" cy="1325160"/>
          </a:xfrm>
          <a:prstGeom prst="rect">
            <a:avLst/>
          </a:prstGeom>
          <a:noFill/>
          <a:ln>
            <a:noFill/>
          </a:ln>
        </p:spPr>
        <p:txBody>
          <a:bodyPr anchor="ctr"/>
          <a:lstStyle/>
          <a:p>
            <a:pPr>
              <a:lnSpc>
                <a:spcPct val="100000"/>
              </a:lnSpc>
            </a:pPr>
            <a:r>
              <a:rPr lang="en-US" sz="3300" b="0" strike="noStrike" spc="-1" dirty="0">
                <a:solidFill>
                  <a:srgbClr val="000000"/>
                </a:solidFill>
                <a:latin typeface="Calibri Light"/>
              </a:rPr>
              <a:t>Interactions Between Modules </a:t>
            </a:r>
            <a:endParaRPr lang="en-US" sz="3300" b="0" strike="noStrike" spc="-1" dirty="0">
              <a:solidFill>
                <a:srgbClr val="000000"/>
              </a:solidFill>
              <a:latin typeface="Calibri"/>
            </a:endParaRPr>
          </a:p>
        </p:txBody>
      </p:sp>
      <p:sp>
        <p:nvSpPr>
          <p:cNvPr id="455" name="TextShape 2"/>
          <p:cNvSpPr txBox="1"/>
          <p:nvPr/>
        </p:nvSpPr>
        <p:spPr>
          <a:xfrm>
            <a:off x="628560" y="1432021"/>
            <a:ext cx="7886520" cy="4350960"/>
          </a:xfrm>
          <a:prstGeom prst="rect">
            <a:avLst/>
          </a:prstGeom>
          <a:noFill/>
          <a:ln>
            <a:noFill/>
          </a:ln>
        </p:spPr>
        <p:txBody>
          <a:bodyPr/>
          <a:lstStyle/>
          <a:p>
            <a:pPr marL="171360" indent="-171000">
              <a:lnSpc>
                <a:spcPct val="100000"/>
              </a:lnSpc>
              <a:spcBef>
                <a:spcPts val="751"/>
              </a:spcBef>
              <a:buClr>
                <a:srgbClr val="000000"/>
              </a:buClr>
              <a:buFont typeface="Arial"/>
              <a:buChar char="•"/>
            </a:pPr>
            <a:r>
              <a:rPr lang="en-US" sz="2800" b="0" strike="noStrike" spc="-1" dirty="0">
                <a:solidFill>
                  <a:srgbClr val="000000"/>
                </a:solidFill>
                <a:latin typeface="Calibri"/>
              </a:rPr>
              <a:t>Interactions between modules (in our designs, module = class) cause complexity</a:t>
            </a:r>
          </a:p>
          <a:p>
            <a:pPr marL="171360" indent="-171000">
              <a:lnSpc>
                <a:spcPct val="100000"/>
              </a:lnSpc>
              <a:spcBef>
                <a:spcPts val="751"/>
              </a:spcBef>
              <a:buClr>
                <a:srgbClr val="000000"/>
              </a:buClr>
              <a:buFont typeface="Arial"/>
              <a:buChar char="•"/>
            </a:pPr>
            <a:r>
              <a:rPr lang="en-US" sz="2800" b="0" strike="noStrike" spc="-1" dirty="0">
                <a:solidFill>
                  <a:srgbClr val="000000"/>
                </a:solidFill>
                <a:latin typeface="Calibri"/>
              </a:rPr>
              <a:t>To simplify, split design into parts that don’t interact as much</a:t>
            </a:r>
          </a:p>
          <a:p>
            <a:pPr marL="628560" lvl="1" indent="-171000">
              <a:spcBef>
                <a:spcPts val="751"/>
              </a:spcBef>
              <a:buClr>
                <a:srgbClr val="000000"/>
              </a:buClr>
              <a:buFont typeface="Arial"/>
              <a:buChar char="•"/>
            </a:pPr>
            <a:r>
              <a:rPr lang="en-US" sz="2800" b="0" strike="noStrike" spc="-1" dirty="0">
                <a:solidFill>
                  <a:srgbClr val="000000"/>
                </a:solidFill>
                <a:latin typeface="Calibri"/>
              </a:rPr>
              <a:t>refactor</a:t>
            </a:r>
          </a:p>
          <a:p>
            <a:pPr marL="171360" indent="-171000">
              <a:lnSpc>
                <a:spcPct val="100000"/>
              </a:lnSpc>
              <a:spcBef>
                <a:spcPts val="751"/>
              </a:spcBef>
              <a:buClr>
                <a:srgbClr val="FF0000"/>
              </a:buClr>
              <a:buFont typeface="Arial"/>
              <a:buChar char="•"/>
            </a:pPr>
            <a:r>
              <a:rPr lang="en-US" sz="2800" b="0" strike="noStrike" spc="-1" dirty="0">
                <a:solidFill>
                  <a:srgbClr val="FF0000"/>
                </a:solidFill>
                <a:latin typeface="Calibri"/>
              </a:rPr>
              <a:t>Coupling</a:t>
            </a:r>
            <a:r>
              <a:rPr lang="en-US" sz="2800" b="0" strike="noStrike" spc="-1" dirty="0">
                <a:solidFill>
                  <a:srgbClr val="000000"/>
                </a:solidFill>
                <a:latin typeface="Calibri"/>
              </a:rPr>
              <a:t> is the amount of interaction among classes</a:t>
            </a:r>
          </a:p>
          <a:p>
            <a:pPr marL="514440" lvl="1" indent="-171000">
              <a:lnSpc>
                <a:spcPct val="100000"/>
              </a:lnSpc>
              <a:spcBef>
                <a:spcPts val="374"/>
              </a:spcBef>
              <a:buClr>
                <a:srgbClr val="000000"/>
              </a:buClr>
              <a:buFont typeface="Arial"/>
              <a:buChar char="•"/>
            </a:pPr>
            <a:r>
              <a:rPr lang="en-US" sz="2600" b="0" strike="noStrike" spc="-1" dirty="0">
                <a:solidFill>
                  <a:srgbClr val="000000"/>
                </a:solidFill>
                <a:latin typeface="Calibri"/>
              </a:rPr>
              <a:t>Roughly, if class </a:t>
            </a:r>
            <a:r>
              <a:rPr lang="en-US" sz="2600" b="0" strike="noStrike" spc="-1" dirty="0">
                <a:solidFill>
                  <a:srgbClr val="0000FF"/>
                </a:solidFill>
                <a:latin typeface="Calibri"/>
              </a:rPr>
              <a:t>A</a:t>
            </a:r>
            <a:r>
              <a:rPr lang="en-US" sz="2600" b="0" strike="noStrike" spc="-1" dirty="0">
                <a:solidFill>
                  <a:srgbClr val="000000"/>
                </a:solidFill>
                <a:latin typeface="Calibri"/>
              </a:rPr>
              <a:t> calls methods/uses fields of class </a:t>
            </a:r>
            <a:r>
              <a:rPr lang="en-US" sz="2600" b="0" strike="noStrike" spc="-1" dirty="0">
                <a:solidFill>
                  <a:srgbClr val="0000FF"/>
                </a:solidFill>
                <a:latin typeface="Calibri"/>
              </a:rPr>
              <a:t>B</a:t>
            </a:r>
            <a:r>
              <a:rPr lang="en-US" sz="2600" b="0" strike="noStrike" spc="-1" dirty="0">
                <a:solidFill>
                  <a:srgbClr val="000000"/>
                </a:solidFill>
                <a:latin typeface="Calibri"/>
              </a:rPr>
              <a:t>, then there is </a:t>
            </a:r>
            <a:r>
              <a:rPr lang="en-US" sz="2600" b="0" strike="noStrike" spc="-1" dirty="0">
                <a:solidFill>
                  <a:srgbClr val="FF0000"/>
                </a:solidFill>
                <a:latin typeface="Calibri"/>
              </a:rPr>
              <a:t>coupling</a:t>
            </a:r>
            <a:r>
              <a:rPr lang="en-US" sz="2600" b="0" strike="noStrike" spc="-1" dirty="0">
                <a:solidFill>
                  <a:srgbClr val="000000"/>
                </a:solidFill>
                <a:latin typeface="Calibri"/>
              </a:rPr>
              <a:t> from </a:t>
            </a:r>
            <a:r>
              <a:rPr lang="en-US" sz="2600" b="0" strike="noStrike" spc="-1" dirty="0">
                <a:solidFill>
                  <a:srgbClr val="0000FF"/>
                </a:solidFill>
                <a:latin typeface="Calibri"/>
              </a:rPr>
              <a:t>A</a:t>
            </a:r>
            <a:r>
              <a:rPr lang="en-US" sz="2600" b="0" strike="noStrike" spc="-1" dirty="0">
                <a:solidFill>
                  <a:srgbClr val="000000"/>
                </a:solidFill>
                <a:latin typeface="Calibri"/>
              </a:rPr>
              <a:t> to </a:t>
            </a:r>
            <a:r>
              <a:rPr lang="en-US" sz="2600" b="0" strike="noStrike" spc="-1" dirty="0">
                <a:solidFill>
                  <a:srgbClr val="0000FF"/>
                </a:solidFill>
                <a:latin typeface="Calibri"/>
              </a:rPr>
              <a:t>B</a:t>
            </a:r>
            <a:endParaRPr lang="en-US" sz="26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800" b="0" strike="noStrike" spc="-1" dirty="0">
                <a:solidFill>
                  <a:srgbClr val="000000"/>
                </a:solidFill>
                <a:latin typeface="Calibri"/>
              </a:rPr>
              <a:t>In design, we strive towards </a:t>
            </a:r>
            <a:r>
              <a:rPr lang="en-US" sz="2800" b="0" strike="noStrike" spc="-1" dirty="0">
                <a:solidFill>
                  <a:srgbClr val="FF0000"/>
                </a:solidFill>
                <a:latin typeface="Calibri"/>
              </a:rPr>
              <a:t>low (weak) coupling, </a:t>
            </a:r>
            <a:r>
              <a:rPr lang="en-US" sz="2800" b="0" strike="noStrike" spc="-1" dirty="0">
                <a:solidFill>
                  <a:srgbClr val="000000"/>
                </a:solidFill>
                <a:latin typeface="Calibri"/>
              </a:rPr>
              <a:t>i.e., minimal, necessary interactions</a:t>
            </a:r>
          </a:p>
        </p:txBody>
      </p:sp>
      <p:sp>
        <p:nvSpPr>
          <p:cNvPr id="456" name="TextShape 3"/>
          <p:cNvSpPr txBox="1"/>
          <p:nvPr/>
        </p:nvSpPr>
        <p:spPr>
          <a:xfrm>
            <a:off x="228600" y="6248520"/>
            <a:ext cx="563832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457" name="TextShape 4"/>
          <p:cNvSpPr txBox="1"/>
          <p:nvPr/>
        </p:nvSpPr>
        <p:spPr>
          <a:xfrm>
            <a:off x="6458040" y="6356520"/>
            <a:ext cx="2057040" cy="364680"/>
          </a:xfrm>
          <a:prstGeom prst="rect">
            <a:avLst/>
          </a:prstGeom>
          <a:noFill/>
          <a:ln>
            <a:noFill/>
          </a:ln>
        </p:spPr>
        <p:txBody>
          <a:bodyPr anchor="ctr"/>
          <a:lstStyle/>
          <a:p>
            <a:pPr algn="r">
              <a:lnSpc>
                <a:spcPct val="100000"/>
              </a:lnSpc>
            </a:pPr>
            <a:fld id="{9F812D5E-079D-47D9-BD6C-A70F8DBAF560}" type="slidenum">
              <a:rPr lang="en-US" sz="1400" b="0" strike="noStrike" spc="-1">
                <a:solidFill>
                  <a:srgbClr val="8B8B8B"/>
                </a:solidFill>
                <a:latin typeface="Tahoma"/>
                <a:ea typeface="MS PGothic"/>
              </a:rPr>
              <a:t>37</a:t>
            </a:fld>
            <a:endParaRPr lang="en-US" sz="1400" b="0" strike="noStrike" spc="-1">
              <a:latin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000000"/>
                </a:solidFill>
                <a:latin typeface="Calibri Light"/>
              </a:rPr>
              <a:t>Low Coupling</a:t>
            </a:r>
            <a:endParaRPr lang="en-US" sz="3300" b="0" strike="noStrike" spc="-1">
              <a:solidFill>
                <a:srgbClr val="000000"/>
              </a:solidFill>
              <a:latin typeface="Calibri"/>
            </a:endParaRPr>
          </a:p>
        </p:txBody>
      </p:sp>
      <p:sp>
        <p:nvSpPr>
          <p:cNvPr id="459" name="TextShape 2"/>
          <p:cNvSpPr txBox="1"/>
          <p:nvPr/>
        </p:nvSpPr>
        <p:spPr>
          <a:xfrm>
            <a:off x="628560" y="1825560"/>
            <a:ext cx="7886520" cy="4350960"/>
          </a:xfrm>
          <a:prstGeom prst="rect">
            <a:avLst/>
          </a:prstGeom>
          <a:noFill/>
          <a:ln>
            <a:noFill/>
          </a:ln>
        </p:spPr>
        <p:txBody>
          <a:bodyPr/>
          <a:lstStyle/>
          <a:p>
            <a:pPr>
              <a:lnSpc>
                <a:spcPct val="100000"/>
              </a:lnSpc>
              <a:spcBef>
                <a:spcPts val="751"/>
              </a:spcBef>
            </a:pPr>
            <a:endParaRPr lang="en-US" sz="2100" b="0" strike="noStrike" spc="-1">
              <a:solidFill>
                <a:srgbClr val="000000"/>
              </a:solidFill>
              <a:latin typeface="Calibri"/>
            </a:endParaRPr>
          </a:p>
          <a:p>
            <a:pPr>
              <a:lnSpc>
                <a:spcPct val="100000"/>
              </a:lnSpc>
              <a:spcBef>
                <a:spcPts val="751"/>
              </a:spcBef>
            </a:pPr>
            <a:endParaRPr lang="en-US" sz="2100" b="0" strike="noStrike" spc="-1">
              <a:solidFill>
                <a:srgbClr val="000000"/>
              </a:solidFill>
              <a:latin typeface="Calibri"/>
            </a:endParaRPr>
          </a:p>
          <a:p>
            <a:pPr>
              <a:lnSpc>
                <a:spcPct val="100000"/>
              </a:lnSpc>
              <a:spcBef>
                <a:spcPts val="751"/>
              </a:spcBef>
            </a:pPr>
            <a:endParaRPr lang="en-US" sz="2100" b="0" strike="noStrike" spc="-1">
              <a:solidFill>
                <a:srgbClr val="000000"/>
              </a:solidFill>
              <a:latin typeface="Calibri"/>
            </a:endParaRPr>
          </a:p>
          <a:p>
            <a:pPr>
              <a:lnSpc>
                <a:spcPct val="100000"/>
              </a:lnSpc>
              <a:spcBef>
                <a:spcPts val="751"/>
              </a:spcBef>
            </a:pPr>
            <a:endParaRPr lang="en-US" sz="2100" b="0" strike="noStrike" spc="-1">
              <a:solidFill>
                <a:srgbClr val="000000"/>
              </a:solidFill>
              <a:latin typeface="Calibri"/>
            </a:endParaRPr>
          </a:p>
          <a:p>
            <a:pPr>
              <a:lnSpc>
                <a:spcPct val="100000"/>
              </a:lnSpc>
              <a:spcBef>
                <a:spcPts val="751"/>
              </a:spcBef>
            </a:pPr>
            <a:endParaRPr lang="en-US" sz="2100" b="0" strike="noStrike" spc="-1">
              <a:solidFill>
                <a:srgbClr val="000000"/>
              </a:solidFill>
              <a:latin typeface="Calibri"/>
            </a:endParaRPr>
          </a:p>
          <a:p>
            <a:pPr>
              <a:lnSpc>
                <a:spcPct val="100000"/>
              </a:lnSpc>
              <a:spcBef>
                <a:spcPts val="751"/>
              </a:spcBef>
            </a:pPr>
            <a:endParaRPr lang="en-US" sz="2100" b="0" strike="noStrike" spc="-1">
              <a:solidFill>
                <a:srgbClr val="000000"/>
              </a:solidFill>
              <a:latin typeface="Calibri"/>
            </a:endParaRPr>
          </a:p>
          <a:p>
            <a:pPr>
              <a:lnSpc>
                <a:spcPct val="100000"/>
              </a:lnSpc>
              <a:spcBef>
                <a:spcPts val="751"/>
              </a:spcBef>
            </a:pPr>
            <a:endParaRPr lang="en-US" sz="2100" b="0" strike="noStrike" spc="-1">
              <a:solidFill>
                <a:srgbClr val="000000"/>
              </a:solidFill>
              <a:latin typeface="Calibri"/>
            </a:endParaRPr>
          </a:p>
          <a:p>
            <a:pPr>
              <a:lnSpc>
                <a:spcPct val="100000"/>
              </a:lnSpc>
              <a:spcBef>
                <a:spcPts val="751"/>
              </a:spcBef>
            </a:pPr>
            <a:endParaRPr lang="en-US" sz="2100" b="0" strike="noStrike" spc="-1">
              <a:solidFill>
                <a:srgbClr val="000000"/>
              </a:solidFill>
              <a:latin typeface="Calibri"/>
            </a:endParaRPr>
          </a:p>
        </p:txBody>
      </p:sp>
      <p:sp>
        <p:nvSpPr>
          <p:cNvPr id="460"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461" name="TextShape 4"/>
          <p:cNvSpPr txBox="1"/>
          <p:nvPr/>
        </p:nvSpPr>
        <p:spPr>
          <a:xfrm>
            <a:off x="6458040" y="6356520"/>
            <a:ext cx="2057040" cy="364680"/>
          </a:xfrm>
          <a:prstGeom prst="rect">
            <a:avLst/>
          </a:prstGeom>
          <a:noFill/>
          <a:ln>
            <a:noFill/>
          </a:ln>
        </p:spPr>
        <p:txBody>
          <a:bodyPr anchor="ctr"/>
          <a:lstStyle/>
          <a:p>
            <a:pPr algn="r">
              <a:lnSpc>
                <a:spcPct val="100000"/>
              </a:lnSpc>
            </a:pPr>
            <a:fld id="{AA861726-154D-4A2F-93A1-9C62A043B419}" type="slidenum">
              <a:rPr lang="en-US" sz="1400" b="0" strike="noStrike" spc="-1">
                <a:solidFill>
                  <a:srgbClr val="8B8B8B"/>
                </a:solidFill>
                <a:latin typeface="Tahoma"/>
                <a:ea typeface="MS PGothic"/>
              </a:rPr>
              <a:t>38</a:t>
            </a:fld>
            <a:endParaRPr lang="en-US" sz="1400" b="0" strike="noStrike" spc="-1">
              <a:latin typeface="Times New Roman"/>
            </a:endParaRPr>
          </a:p>
        </p:txBody>
      </p:sp>
      <p:sp>
        <p:nvSpPr>
          <p:cNvPr id="462" name="CustomShape 5"/>
          <p:cNvSpPr/>
          <p:nvPr/>
        </p:nvSpPr>
        <p:spPr>
          <a:xfrm>
            <a:off x="537120" y="3102120"/>
            <a:ext cx="519480" cy="699840"/>
          </a:xfrm>
          <a:prstGeom prst="rect">
            <a:avLst/>
          </a:prstGeom>
          <a:solidFill>
            <a:srgbClr val="5B9BD5"/>
          </a:solidFill>
          <a:ln w="2844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4000" b="0" strike="noStrike" spc="-1">
                <a:solidFill>
                  <a:srgbClr val="000000"/>
                </a:solidFill>
                <a:latin typeface="Arial"/>
                <a:ea typeface="MS PGothic"/>
              </a:rPr>
              <a:t>B</a:t>
            </a:r>
            <a:endParaRPr lang="en-US" sz="4000" b="0" strike="noStrike" spc="-1">
              <a:latin typeface="Arial"/>
            </a:endParaRPr>
          </a:p>
        </p:txBody>
      </p:sp>
      <p:sp>
        <p:nvSpPr>
          <p:cNvPr id="463" name="CustomShape 6"/>
          <p:cNvSpPr/>
          <p:nvPr/>
        </p:nvSpPr>
        <p:spPr>
          <a:xfrm>
            <a:off x="1466640" y="1676520"/>
            <a:ext cx="519480" cy="699840"/>
          </a:xfrm>
          <a:prstGeom prst="rect">
            <a:avLst/>
          </a:prstGeom>
          <a:solidFill>
            <a:srgbClr val="5B9BD5"/>
          </a:solidFill>
          <a:ln w="2844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4000" b="0" strike="noStrike" spc="-1">
                <a:solidFill>
                  <a:srgbClr val="000000"/>
                </a:solidFill>
                <a:latin typeface="Arial"/>
                <a:ea typeface="MS PGothic"/>
              </a:rPr>
              <a:t>A</a:t>
            </a:r>
            <a:endParaRPr lang="en-US" sz="4000" b="0" strike="noStrike" spc="-1">
              <a:latin typeface="Arial"/>
            </a:endParaRPr>
          </a:p>
        </p:txBody>
      </p:sp>
      <p:sp>
        <p:nvSpPr>
          <p:cNvPr id="464" name="CustomShape 7"/>
          <p:cNvSpPr/>
          <p:nvPr/>
        </p:nvSpPr>
        <p:spPr>
          <a:xfrm>
            <a:off x="2525040" y="3102120"/>
            <a:ext cx="546840" cy="699840"/>
          </a:xfrm>
          <a:prstGeom prst="rect">
            <a:avLst/>
          </a:prstGeom>
          <a:solidFill>
            <a:srgbClr val="5B9BD5"/>
          </a:solidFill>
          <a:ln w="2844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4000" b="0" strike="noStrike" spc="-1">
                <a:solidFill>
                  <a:srgbClr val="000000"/>
                </a:solidFill>
                <a:latin typeface="Arial"/>
                <a:ea typeface="MS PGothic"/>
              </a:rPr>
              <a:t>C</a:t>
            </a:r>
            <a:endParaRPr lang="en-US" sz="4000" b="0" strike="noStrike" spc="-1">
              <a:latin typeface="Arial"/>
            </a:endParaRPr>
          </a:p>
        </p:txBody>
      </p:sp>
      <p:sp>
        <p:nvSpPr>
          <p:cNvPr id="465" name="CustomShape 8"/>
          <p:cNvSpPr/>
          <p:nvPr/>
        </p:nvSpPr>
        <p:spPr>
          <a:xfrm rot="5400000">
            <a:off x="424980" y="1983600"/>
            <a:ext cx="1294920" cy="914040"/>
          </a:xfrm>
          <a:prstGeom prst="curvedConnector3">
            <a:avLst>
              <a:gd name="adj1" fmla="val 14051"/>
            </a:avLst>
          </a:pr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466" name="CustomShape 9"/>
          <p:cNvSpPr/>
          <p:nvPr/>
        </p:nvSpPr>
        <p:spPr>
          <a:xfrm>
            <a:off x="1856790" y="1786519"/>
            <a:ext cx="1016460" cy="1290041"/>
          </a:xfrm>
          <a:prstGeom prst="curvedConnector2">
            <a:avLst/>
          </a:pr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467" name="CustomShape 10"/>
          <p:cNvSpPr/>
          <p:nvPr/>
        </p:nvSpPr>
        <p:spPr>
          <a:xfrm rot="5400000" flipH="1" flipV="1">
            <a:off x="897480" y="2278440"/>
            <a:ext cx="717120" cy="928440"/>
          </a:xfrm>
          <a:prstGeom prst="curvedConnector3">
            <a:avLst>
              <a:gd name="adj1" fmla="val 50000"/>
            </a:avLst>
          </a:pr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468" name="CustomShape 11"/>
          <p:cNvSpPr/>
          <p:nvPr/>
        </p:nvSpPr>
        <p:spPr>
          <a:xfrm rot="16200000" flipV="1">
            <a:off x="1903680" y="2206440"/>
            <a:ext cx="717120" cy="1072800"/>
          </a:xfrm>
          <a:prstGeom prst="curvedConnector3">
            <a:avLst>
              <a:gd name="adj1" fmla="val 50000"/>
            </a:avLst>
          </a:pr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469" name="CustomShape 12"/>
          <p:cNvSpPr/>
          <p:nvPr/>
        </p:nvSpPr>
        <p:spPr>
          <a:xfrm flipV="1">
            <a:off x="1060560" y="3092760"/>
            <a:ext cx="1453680" cy="17892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470" name="CustomShape 13"/>
          <p:cNvSpPr/>
          <p:nvPr/>
        </p:nvSpPr>
        <p:spPr>
          <a:xfrm rot="10800000" flipV="1">
            <a:off x="1116720" y="3644719"/>
            <a:ext cx="1447560" cy="75960"/>
          </a:xfrm>
          <a:prstGeom prst="curvedConnector3">
            <a:avLst>
              <a:gd name="adj1" fmla="val 50000"/>
            </a:avLst>
          </a:pr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471" name="CustomShape 14"/>
          <p:cNvSpPr/>
          <p:nvPr/>
        </p:nvSpPr>
        <p:spPr>
          <a:xfrm>
            <a:off x="5858280" y="2895480"/>
            <a:ext cx="630720" cy="699840"/>
          </a:xfrm>
          <a:prstGeom prst="rect">
            <a:avLst/>
          </a:prstGeom>
          <a:solidFill>
            <a:srgbClr val="5B9BD5"/>
          </a:solidFill>
          <a:ln w="2844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4000" b="0" strike="noStrike" spc="-1">
                <a:solidFill>
                  <a:srgbClr val="000000"/>
                </a:solidFill>
                <a:latin typeface="Arial"/>
                <a:ea typeface="MS PGothic"/>
              </a:rPr>
              <a:t>B’</a:t>
            </a:r>
            <a:endParaRPr lang="en-US" sz="4000" b="0" strike="noStrike" spc="-1">
              <a:latin typeface="Arial"/>
            </a:endParaRPr>
          </a:p>
        </p:txBody>
      </p:sp>
      <p:sp>
        <p:nvSpPr>
          <p:cNvPr id="472" name="CustomShape 15"/>
          <p:cNvSpPr/>
          <p:nvPr/>
        </p:nvSpPr>
        <p:spPr>
          <a:xfrm>
            <a:off x="6776640" y="1469880"/>
            <a:ext cx="594000" cy="699840"/>
          </a:xfrm>
          <a:prstGeom prst="rect">
            <a:avLst/>
          </a:prstGeom>
          <a:solidFill>
            <a:srgbClr val="5B9BD5"/>
          </a:solidFill>
          <a:ln w="2844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4000" b="0" strike="noStrike" spc="-1">
                <a:solidFill>
                  <a:srgbClr val="000000"/>
                </a:solidFill>
                <a:latin typeface="Arial"/>
                <a:ea typeface="MS PGothic"/>
              </a:rPr>
              <a:t>A’</a:t>
            </a:r>
            <a:endParaRPr lang="en-US" sz="4000" b="0" strike="noStrike" spc="-1">
              <a:latin typeface="Arial"/>
            </a:endParaRPr>
          </a:p>
        </p:txBody>
      </p:sp>
      <p:sp>
        <p:nvSpPr>
          <p:cNvPr id="473" name="CustomShape 16"/>
          <p:cNvSpPr/>
          <p:nvPr/>
        </p:nvSpPr>
        <p:spPr>
          <a:xfrm>
            <a:off x="7845840" y="2895480"/>
            <a:ext cx="658080" cy="699840"/>
          </a:xfrm>
          <a:prstGeom prst="rect">
            <a:avLst/>
          </a:prstGeom>
          <a:solidFill>
            <a:srgbClr val="5B9BD5"/>
          </a:solidFill>
          <a:ln w="2844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4000" b="0" strike="noStrike" spc="-1">
                <a:solidFill>
                  <a:srgbClr val="000000"/>
                </a:solidFill>
                <a:latin typeface="Arial"/>
                <a:ea typeface="MS PGothic"/>
              </a:rPr>
              <a:t>C’</a:t>
            </a:r>
            <a:endParaRPr lang="en-US" sz="4000" b="0" strike="noStrike" spc="-1">
              <a:latin typeface="Arial"/>
            </a:endParaRPr>
          </a:p>
        </p:txBody>
      </p:sp>
      <p:sp>
        <p:nvSpPr>
          <p:cNvPr id="474" name="CustomShape 17"/>
          <p:cNvSpPr/>
          <p:nvPr/>
        </p:nvSpPr>
        <p:spPr>
          <a:xfrm rot="5400000">
            <a:off x="5905800" y="1866600"/>
            <a:ext cx="1142640" cy="914040"/>
          </a:xfrm>
          <a:prstGeom prst="curvedConnector3">
            <a:avLst>
              <a:gd name="adj1" fmla="val 50000"/>
            </a:avLst>
          </a:pr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475" name="CustomShape 18"/>
          <p:cNvSpPr/>
          <p:nvPr/>
        </p:nvSpPr>
        <p:spPr>
          <a:xfrm>
            <a:off x="6324480" y="3227400"/>
            <a:ext cx="1523520" cy="2196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476" name="CustomShape 19"/>
          <p:cNvSpPr/>
          <p:nvPr/>
        </p:nvSpPr>
        <p:spPr>
          <a:xfrm>
            <a:off x="3276720" y="1523880"/>
            <a:ext cx="2895120" cy="685440"/>
          </a:xfrm>
          <a:prstGeom prst="wedgeRoundRectCallout">
            <a:avLst>
              <a:gd name="adj1" fmla="val -69634"/>
              <a:gd name="adj2" fmla="val 85921"/>
              <a:gd name="adj3" fmla="val 16667"/>
            </a:avLst>
          </a:prstGeom>
          <a:noFill/>
          <a:ln w="9360">
            <a:solidFill>
              <a:srgbClr val="000000"/>
            </a:solidFill>
            <a:miter/>
          </a:ln>
          <a:effectLst>
            <a:outerShdw dist="23040" dir="5400000">
              <a:srgbClr val="808080">
                <a:alpha val="35000"/>
              </a:srgbClr>
            </a:outerShdw>
          </a:effectLst>
        </p:spPr>
        <p:style>
          <a:lnRef idx="0">
            <a:scrgbClr r="0" g="0" b="0"/>
          </a:lnRef>
          <a:fillRef idx="0">
            <a:scrgbClr r="0" g="0" b="0"/>
          </a:fillRef>
          <a:effectRef idx="0">
            <a:scrgbClr r="0" g="0" b="0"/>
          </a:effectRef>
          <a:fontRef idx="minor"/>
        </p:style>
      </p:sp>
      <p:sp>
        <p:nvSpPr>
          <p:cNvPr id="477" name="CustomShape 20"/>
          <p:cNvSpPr/>
          <p:nvPr/>
        </p:nvSpPr>
        <p:spPr>
          <a:xfrm>
            <a:off x="3300840" y="1523880"/>
            <a:ext cx="287712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dirty="0">
                <a:solidFill>
                  <a:srgbClr val="000000"/>
                </a:solidFill>
                <a:latin typeface="Arial"/>
                <a:ea typeface="MS PGothic"/>
              </a:rPr>
              <a:t>Arrow means dependency.</a:t>
            </a:r>
            <a:br>
              <a:rPr dirty="0"/>
            </a:br>
            <a:r>
              <a:rPr lang="en-US" sz="1800" b="0" strike="noStrike" spc="-1" dirty="0">
                <a:solidFill>
                  <a:srgbClr val="000000"/>
                </a:solidFill>
                <a:latin typeface="Arial"/>
                <a:ea typeface="MS PGothic"/>
              </a:rPr>
              <a:t>Here, A depends on C.</a:t>
            </a:r>
            <a:endParaRPr lang="en-US" sz="1800" b="0" strike="noStrike" spc="-1" dirty="0">
              <a:latin typeface="Arial"/>
            </a:endParaRPr>
          </a:p>
        </p:txBody>
      </p:sp>
      <p:sp>
        <p:nvSpPr>
          <p:cNvPr id="478" name="CustomShape 21"/>
          <p:cNvSpPr/>
          <p:nvPr/>
        </p:nvSpPr>
        <p:spPr>
          <a:xfrm>
            <a:off x="677880" y="3930480"/>
            <a:ext cx="243828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Bad Design:</a:t>
            </a:r>
            <a:endParaRPr lang="en-US" sz="1800" b="0" strike="noStrike" spc="-1">
              <a:latin typeface="Arial"/>
            </a:endParaRPr>
          </a:p>
          <a:p>
            <a:pPr>
              <a:lnSpc>
                <a:spcPct val="100000"/>
              </a:lnSpc>
            </a:pPr>
            <a:r>
              <a:rPr lang="en-US" sz="1800" b="0" strike="noStrike" spc="-1">
                <a:solidFill>
                  <a:srgbClr val="000000"/>
                </a:solidFill>
                <a:latin typeface="Calibri"/>
              </a:rPr>
              <a:t>Classes strongly coupled</a:t>
            </a:r>
            <a:endParaRPr lang="en-US" sz="1800" b="0" strike="noStrike" spc="-1">
              <a:latin typeface="Arial"/>
            </a:endParaRPr>
          </a:p>
        </p:txBody>
      </p:sp>
      <p:sp>
        <p:nvSpPr>
          <p:cNvPr id="479" name="CustomShape 22"/>
          <p:cNvSpPr/>
          <p:nvPr/>
        </p:nvSpPr>
        <p:spPr>
          <a:xfrm>
            <a:off x="6324480" y="3859200"/>
            <a:ext cx="202536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latin typeface="Calibri"/>
              </a:rPr>
              <a:t>Better Design:</a:t>
            </a:r>
            <a:endParaRPr lang="en-US" sz="1800" b="0" strike="noStrike" spc="-1">
              <a:latin typeface="Arial"/>
            </a:endParaRPr>
          </a:p>
          <a:p>
            <a:pPr>
              <a:lnSpc>
                <a:spcPct val="100000"/>
              </a:lnSpc>
            </a:pPr>
            <a:r>
              <a:rPr lang="en-US" sz="1800" b="0" strike="noStrike" spc="-1">
                <a:solidFill>
                  <a:srgbClr val="000000"/>
                </a:solidFill>
                <a:latin typeface="Calibri"/>
              </a:rPr>
              <a:t>Weaker coupling</a:t>
            </a:r>
            <a:endParaRPr lang="en-US" sz="1800" b="0" strike="noStrike" spc="-1">
              <a:latin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000000"/>
                </a:solidFill>
                <a:latin typeface="Calibri Light"/>
              </a:rPr>
              <a:t>Coupling is the Path to the Dark Side</a:t>
            </a:r>
            <a:endParaRPr lang="en-US" sz="3300" b="0" strike="noStrike" spc="-1">
              <a:solidFill>
                <a:srgbClr val="000000"/>
              </a:solidFill>
              <a:latin typeface="Calibri"/>
            </a:endParaRPr>
          </a:p>
        </p:txBody>
      </p:sp>
      <p:sp>
        <p:nvSpPr>
          <p:cNvPr id="481" name="TextShape 2"/>
          <p:cNvSpPr txBox="1"/>
          <p:nvPr/>
        </p:nvSpPr>
        <p:spPr>
          <a:xfrm>
            <a:off x="228600" y="1523880"/>
            <a:ext cx="8726040" cy="4532040"/>
          </a:xfrm>
          <a:prstGeom prst="rect">
            <a:avLst/>
          </a:prstGeom>
          <a:noFill/>
          <a:ln>
            <a:noFill/>
          </a:ln>
        </p:spPr>
        <p:txBody>
          <a:bodyPr/>
          <a:lstStyle/>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rPr>
              <a:t>Coupling leads to complexity</a:t>
            </a:r>
          </a:p>
          <a:p>
            <a:pPr>
              <a:lnSpc>
                <a:spcPct val="100000"/>
              </a:lnSpc>
              <a:spcBef>
                <a:spcPts val="751"/>
              </a:spcBef>
            </a:pPr>
            <a:endParaRPr lang="en-US" sz="2100" b="0" strike="noStrike" spc="-1">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rPr>
              <a:t>Complexity leads to confusion</a:t>
            </a:r>
          </a:p>
          <a:p>
            <a:pPr>
              <a:lnSpc>
                <a:spcPct val="100000"/>
              </a:lnSpc>
              <a:spcBef>
                <a:spcPts val="751"/>
              </a:spcBef>
            </a:pPr>
            <a:endParaRPr lang="en-US" sz="2100" b="0" strike="noStrike" spc="-1">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rPr>
              <a:t>Confusion leads to suffering</a:t>
            </a:r>
          </a:p>
          <a:p>
            <a:pPr>
              <a:lnSpc>
                <a:spcPct val="100000"/>
              </a:lnSpc>
              <a:spcBef>
                <a:spcPts val="751"/>
              </a:spcBef>
            </a:pPr>
            <a:endParaRPr lang="en-US" sz="2100" b="0" strike="noStrike" spc="-1">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rPr>
              <a:t>If once you start down the dark path, forever will it dominate your destiny, consume you it will</a:t>
            </a:r>
          </a:p>
        </p:txBody>
      </p:sp>
      <p:sp>
        <p:nvSpPr>
          <p:cNvPr id="482" name="TextShape 3"/>
          <p:cNvSpPr txBox="1"/>
          <p:nvPr/>
        </p:nvSpPr>
        <p:spPr>
          <a:xfrm>
            <a:off x="228600" y="6248520"/>
            <a:ext cx="548604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483" name="TextShape 4"/>
          <p:cNvSpPr txBox="1"/>
          <p:nvPr/>
        </p:nvSpPr>
        <p:spPr>
          <a:xfrm>
            <a:off x="6458040" y="6356520"/>
            <a:ext cx="2057040" cy="364680"/>
          </a:xfrm>
          <a:prstGeom prst="rect">
            <a:avLst/>
          </a:prstGeom>
          <a:noFill/>
          <a:ln>
            <a:noFill/>
          </a:ln>
        </p:spPr>
        <p:txBody>
          <a:bodyPr anchor="ctr"/>
          <a:lstStyle/>
          <a:p>
            <a:pPr algn="r">
              <a:lnSpc>
                <a:spcPct val="100000"/>
              </a:lnSpc>
            </a:pPr>
            <a:fld id="{2EFF2523-40CE-471C-ACB7-9B440811DF9E}" type="slidenum">
              <a:rPr lang="en-US" sz="1400" b="0" strike="noStrike" spc="-1">
                <a:solidFill>
                  <a:srgbClr val="8B8B8B"/>
                </a:solidFill>
                <a:latin typeface="Tahoma"/>
                <a:ea typeface="MS PGothic"/>
              </a:rPr>
              <a:t>39</a:t>
            </a:fld>
            <a:endParaRPr lang="en-US" sz="1400" b="0" strike="noStrike" spc="-1">
              <a:latin typeface="Times New Roman"/>
            </a:endParaRPr>
          </a:p>
        </p:txBody>
      </p:sp>
      <p:pic>
        <p:nvPicPr>
          <p:cNvPr id="484" name="Picture 1"/>
          <p:cNvPicPr/>
          <p:nvPr/>
        </p:nvPicPr>
        <p:blipFill>
          <a:blip r:embed="rId3"/>
          <a:stretch/>
        </p:blipFill>
        <p:spPr>
          <a:xfrm>
            <a:off x="7010280" y="247680"/>
            <a:ext cx="1809360" cy="1012320"/>
          </a:xfrm>
          <a:prstGeom prst="rect">
            <a:avLst/>
          </a:prstGeom>
          <a:ln>
            <a:noFill/>
          </a:ln>
        </p:spPr>
      </p:pic>
      <p:pic>
        <p:nvPicPr>
          <p:cNvPr id="485" name="Picture 1"/>
          <p:cNvPicPr/>
          <p:nvPr/>
        </p:nvPicPr>
        <p:blipFill>
          <a:blip r:embed="rId4"/>
          <a:stretch/>
        </p:blipFill>
        <p:spPr>
          <a:xfrm>
            <a:off x="4876920" y="4414320"/>
            <a:ext cx="1952280" cy="2342880"/>
          </a:xfrm>
          <a:prstGeom prst="rect">
            <a:avLst/>
          </a:prstGeom>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000000"/>
                </a:solidFill>
                <a:latin typeface="Calibri Light"/>
              </a:rPr>
              <a:t>A Better Design</a:t>
            </a:r>
            <a:endParaRPr lang="en-US" sz="3300" b="0" strike="noStrike" spc="-1">
              <a:solidFill>
                <a:srgbClr val="000000"/>
              </a:solidFill>
              <a:latin typeface="Calibri"/>
            </a:endParaRPr>
          </a:p>
        </p:txBody>
      </p:sp>
      <p:sp>
        <p:nvSpPr>
          <p:cNvPr id="192" name="TextShape 2"/>
          <p:cNvSpPr txBox="1"/>
          <p:nvPr/>
        </p:nvSpPr>
        <p:spPr>
          <a:xfrm>
            <a:off x="628560" y="1464053"/>
            <a:ext cx="7886520" cy="4350960"/>
          </a:xfrm>
          <a:prstGeom prst="rect">
            <a:avLst/>
          </a:prstGeom>
          <a:noFill/>
          <a:ln>
            <a:noFill/>
          </a:ln>
        </p:spPr>
        <p:txBody>
          <a:bodyPr/>
          <a:lstStyle/>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rPr>
              <a:t>Data class has minimal interaction with Views</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Only needs to </a:t>
            </a:r>
            <a:r>
              <a:rPr lang="en-US" sz="1800" b="0" u="sng" strike="noStrike" spc="-1" dirty="0">
                <a:solidFill>
                  <a:srgbClr val="0000FF"/>
                </a:solidFill>
                <a:uFillTx/>
                <a:latin typeface="Calibri"/>
              </a:rPr>
              <a:t>update</a:t>
            </a:r>
            <a:r>
              <a:rPr lang="en-US" sz="1800" b="0" strike="noStrike" spc="-1" dirty="0">
                <a:solidFill>
                  <a:srgbClr val="000000"/>
                </a:solidFill>
                <a:latin typeface="Calibri"/>
              </a:rPr>
              <a:t> Views when it changes</a:t>
            </a:r>
          </a:p>
        </p:txBody>
      </p:sp>
      <p:sp>
        <p:nvSpPr>
          <p:cNvPr id="193" name="TextShape 3"/>
          <p:cNvSpPr txBox="1"/>
          <p:nvPr/>
        </p:nvSpPr>
        <p:spPr>
          <a:xfrm>
            <a:off x="228600" y="6324480"/>
            <a:ext cx="563832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94" name="TextShape 4"/>
          <p:cNvSpPr txBox="1"/>
          <p:nvPr/>
        </p:nvSpPr>
        <p:spPr>
          <a:xfrm>
            <a:off x="6458040" y="6356520"/>
            <a:ext cx="2057040" cy="364680"/>
          </a:xfrm>
          <a:prstGeom prst="rect">
            <a:avLst/>
          </a:prstGeom>
          <a:noFill/>
          <a:ln>
            <a:noFill/>
          </a:ln>
        </p:spPr>
        <p:txBody>
          <a:bodyPr anchor="ctr"/>
          <a:lstStyle/>
          <a:p>
            <a:pPr algn="r">
              <a:lnSpc>
                <a:spcPct val="100000"/>
              </a:lnSpc>
            </a:pPr>
            <a:fld id="{868B5303-3452-4907-8DA0-BCAC232CBC1C}" type="slidenum">
              <a:rPr lang="en-US" sz="1400" b="0" strike="noStrike" spc="-1">
                <a:solidFill>
                  <a:srgbClr val="8B8B8B"/>
                </a:solidFill>
                <a:latin typeface="Tahoma"/>
                <a:ea typeface="MS PGothic"/>
              </a:rPr>
              <a:t>4</a:t>
            </a:fld>
            <a:endParaRPr lang="en-US" sz="1400" b="0" strike="noStrike" spc="-1">
              <a:latin typeface="Times New Roman"/>
            </a:endParaRPr>
          </a:p>
        </p:txBody>
      </p:sp>
      <p:sp>
        <p:nvSpPr>
          <p:cNvPr id="195" name="CustomShape 5"/>
          <p:cNvSpPr/>
          <p:nvPr/>
        </p:nvSpPr>
        <p:spPr>
          <a:xfrm>
            <a:off x="61920" y="3060720"/>
            <a:ext cx="4755960" cy="338220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a:solidFill>
                  <a:srgbClr val="000000"/>
                </a:solidFill>
                <a:latin typeface="Arial"/>
                <a:ea typeface="MS PGothic"/>
              </a:rPr>
              <a:t>class Data { </a:t>
            </a:r>
            <a:endParaRPr lang="en-US" sz="2400" b="0" strike="noStrike" spc="-1">
              <a:latin typeface="Arial"/>
            </a:endParaRPr>
          </a:p>
          <a:p>
            <a:pPr>
              <a:lnSpc>
                <a:spcPct val="100000"/>
              </a:lnSpc>
            </a:pPr>
            <a:r>
              <a:rPr lang="en-US" sz="2400" b="0" strike="noStrike" spc="-1">
                <a:solidFill>
                  <a:srgbClr val="000000"/>
                </a:solidFill>
                <a:latin typeface="Arial"/>
                <a:ea typeface="MS PGothic"/>
              </a:rPr>
              <a:t>  …</a:t>
            </a:r>
            <a:endParaRPr lang="en-US" sz="2400" b="0" strike="noStrike" spc="-1">
              <a:latin typeface="Arial"/>
            </a:endParaRPr>
          </a:p>
          <a:p>
            <a:pPr>
              <a:lnSpc>
                <a:spcPct val="100000"/>
              </a:lnSpc>
            </a:pPr>
            <a:r>
              <a:rPr lang="en-US" sz="2400" b="0" strike="noStrike" spc="-1">
                <a:solidFill>
                  <a:srgbClr val="000000"/>
                </a:solidFill>
                <a:latin typeface="Arial"/>
                <a:ea typeface="MS PGothic"/>
              </a:rPr>
              <a:t>  void updateViews() {</a:t>
            </a:r>
            <a:endParaRPr lang="en-US" sz="2400" b="0" strike="noStrike" spc="-1">
              <a:latin typeface="Arial"/>
            </a:endParaRPr>
          </a:p>
          <a:p>
            <a:pPr>
              <a:lnSpc>
                <a:spcPct val="100000"/>
              </a:lnSpc>
            </a:pPr>
            <a:r>
              <a:rPr lang="en-US" sz="2400" b="0" strike="noStrike" spc="-1">
                <a:solidFill>
                  <a:srgbClr val="000000"/>
                </a:solidFill>
                <a:latin typeface="Arial"/>
                <a:ea typeface="MS PGothic"/>
              </a:rPr>
              <a:t>    spreadSheet.update(newData);</a:t>
            </a:r>
            <a:endParaRPr lang="en-US" sz="2400" b="0" strike="noStrike" spc="-1">
              <a:latin typeface="Arial"/>
            </a:endParaRPr>
          </a:p>
          <a:p>
            <a:pPr>
              <a:lnSpc>
                <a:spcPct val="100000"/>
              </a:lnSpc>
            </a:pPr>
            <a:r>
              <a:rPr lang="en-US" sz="2400" b="0" strike="noStrike" spc="-1">
                <a:solidFill>
                  <a:srgbClr val="000000"/>
                </a:solidFill>
                <a:latin typeface="Arial"/>
                <a:ea typeface="MS PGothic"/>
              </a:rPr>
              <a:t>    barChart.update(newData);</a:t>
            </a:r>
            <a:endParaRPr lang="en-US" sz="2400" b="0" strike="noStrike" spc="-1">
              <a:latin typeface="Arial"/>
            </a:endParaRPr>
          </a:p>
          <a:p>
            <a:pPr>
              <a:lnSpc>
                <a:spcPct val="100000"/>
              </a:lnSpc>
            </a:pPr>
            <a:r>
              <a:rPr lang="en-US" sz="2400" b="0" strike="noStrike" spc="-1">
                <a:solidFill>
                  <a:srgbClr val="000000"/>
                </a:solidFill>
                <a:latin typeface="Arial"/>
                <a:ea typeface="MS PGothic"/>
              </a:rPr>
              <a:t>    </a:t>
            </a:r>
            <a:r>
              <a:rPr lang="en-US" sz="2400" b="0" strike="noStrike" spc="-1">
                <a:solidFill>
                  <a:srgbClr val="FF0000"/>
                </a:solidFill>
                <a:latin typeface="Arial"/>
                <a:ea typeface="MS PGothic"/>
              </a:rPr>
              <a:t>// Edit this method when </a:t>
            </a:r>
            <a:br/>
            <a:r>
              <a:rPr lang="en-US" sz="2400" b="0" strike="noStrike" spc="-1">
                <a:solidFill>
                  <a:srgbClr val="FF0000"/>
                </a:solidFill>
                <a:latin typeface="Arial"/>
                <a:ea typeface="MS PGothic"/>
              </a:rPr>
              <a:t>    // different views are added. </a:t>
            </a:r>
            <a:endParaRPr lang="en-US" sz="2400" b="0" strike="noStrike" spc="-1">
              <a:latin typeface="Arial"/>
            </a:endParaRPr>
          </a:p>
          <a:p>
            <a:pPr>
              <a:lnSpc>
                <a:spcPct val="100000"/>
              </a:lnSpc>
            </a:pPr>
            <a:r>
              <a:rPr lang="en-US" sz="2400" b="0" strike="noStrike" spc="-1">
                <a:solidFill>
                  <a:srgbClr val="FF0000"/>
                </a:solidFill>
                <a:latin typeface="Arial"/>
                <a:ea typeface="MS PGothic"/>
              </a:rPr>
              <a:t>    // Bad!</a:t>
            </a:r>
            <a:endParaRPr lang="en-US" sz="2400" b="0" strike="noStrike" spc="-1">
              <a:latin typeface="Arial"/>
            </a:endParaRPr>
          </a:p>
          <a:p>
            <a:pPr>
              <a:lnSpc>
                <a:spcPct val="100000"/>
              </a:lnSpc>
            </a:pPr>
            <a:r>
              <a:rPr lang="en-US" sz="2400" b="0" strike="noStrike" spc="-1">
                <a:solidFill>
                  <a:srgbClr val="000000"/>
                </a:solidFill>
                <a:latin typeface="Arial"/>
                <a:ea typeface="MS PGothic"/>
              </a:rPr>
              <a:t>  }</a:t>
            </a:r>
            <a:endParaRPr lang="en-US" sz="2400" b="0" strike="noStrike" spc="-1">
              <a:latin typeface="Arial"/>
            </a:endParaRPr>
          </a:p>
        </p:txBody>
      </p:sp>
      <p:sp>
        <p:nvSpPr>
          <p:cNvPr id="196" name="CustomShape 6"/>
          <p:cNvSpPr/>
          <p:nvPr/>
        </p:nvSpPr>
        <p:spPr>
          <a:xfrm>
            <a:off x="5047200" y="3048120"/>
            <a:ext cx="4030560" cy="374796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a:solidFill>
                  <a:srgbClr val="000000"/>
                </a:solidFill>
                <a:latin typeface="Arial"/>
                <a:ea typeface="MS PGothic"/>
              </a:rPr>
              <a:t>class Data { </a:t>
            </a:r>
            <a:endParaRPr lang="en-US" sz="2400" b="0" strike="noStrike" spc="-1">
              <a:latin typeface="Arial"/>
            </a:endParaRPr>
          </a:p>
          <a:p>
            <a:pPr>
              <a:lnSpc>
                <a:spcPct val="100000"/>
              </a:lnSpc>
            </a:pPr>
            <a:r>
              <a:rPr lang="en-US" sz="2400" b="0" strike="noStrike" spc="-1">
                <a:solidFill>
                  <a:srgbClr val="000000"/>
                </a:solidFill>
                <a:latin typeface="Arial"/>
                <a:ea typeface="MS PGothic"/>
              </a:rPr>
              <a:t>   List&lt;Observer&gt; observers;</a:t>
            </a:r>
            <a:endParaRPr lang="en-US" sz="2400" b="0" strike="noStrike" spc="-1">
              <a:latin typeface="Arial"/>
            </a:endParaRPr>
          </a:p>
          <a:p>
            <a:pPr>
              <a:lnSpc>
                <a:spcPct val="100000"/>
              </a:lnSpc>
            </a:pPr>
            <a:r>
              <a:rPr lang="en-US" sz="2400" b="0" strike="noStrike" spc="-1">
                <a:solidFill>
                  <a:srgbClr val="000000"/>
                </a:solidFill>
                <a:latin typeface="Arial"/>
                <a:ea typeface="MS PGothic"/>
              </a:rPr>
              <a:t>   void </a:t>
            </a:r>
            <a:r>
              <a:rPr lang="en-US" sz="2400" b="0" strike="noStrike" spc="-1">
                <a:solidFill>
                  <a:srgbClr val="0000FF"/>
                </a:solidFill>
                <a:latin typeface="Arial"/>
                <a:ea typeface="MS PGothic"/>
              </a:rPr>
              <a:t>notifyObservers</a:t>
            </a:r>
            <a:r>
              <a:rPr lang="en-US" sz="2400" b="0" strike="noStrike" spc="-1">
                <a:solidFill>
                  <a:srgbClr val="000000"/>
                </a:solidFill>
                <a:latin typeface="Arial"/>
                <a:ea typeface="MS PGothic"/>
              </a:rPr>
              <a:t>() {</a:t>
            </a:r>
            <a:endParaRPr lang="en-US" sz="2400" b="0" strike="noStrike" spc="-1">
              <a:latin typeface="Arial"/>
            </a:endParaRPr>
          </a:p>
          <a:p>
            <a:pPr>
              <a:lnSpc>
                <a:spcPct val="100000"/>
              </a:lnSpc>
            </a:pPr>
            <a:r>
              <a:rPr lang="en-US" sz="2400" b="0" strike="noStrike" spc="-1">
                <a:solidFill>
                  <a:srgbClr val="000000"/>
                </a:solidFill>
                <a:latin typeface="Arial"/>
                <a:ea typeface="MS PGothic"/>
              </a:rPr>
              <a:t>      for (obs : observers) </a:t>
            </a:r>
            <a:endParaRPr lang="en-US" sz="2400" b="0" strike="noStrike" spc="-1">
              <a:latin typeface="Arial"/>
            </a:endParaRPr>
          </a:p>
          <a:p>
            <a:pPr>
              <a:lnSpc>
                <a:spcPct val="100000"/>
              </a:lnSpc>
            </a:pPr>
            <a:r>
              <a:rPr lang="en-US" sz="2400" b="0" strike="noStrike" spc="-1">
                <a:solidFill>
                  <a:srgbClr val="000000"/>
                </a:solidFill>
                <a:latin typeface="Arial"/>
                <a:ea typeface="MS PGothic"/>
              </a:rPr>
              <a:t>        obs.</a:t>
            </a:r>
            <a:r>
              <a:rPr lang="en-US" sz="2400" b="0" strike="noStrike" spc="-1">
                <a:solidFill>
                  <a:srgbClr val="0000FF"/>
                </a:solidFill>
                <a:latin typeface="Arial"/>
                <a:ea typeface="MS PGothic"/>
              </a:rPr>
              <a:t>update</a:t>
            </a:r>
            <a:r>
              <a:rPr lang="en-US" sz="2400" b="0" strike="noStrike" spc="-1">
                <a:solidFill>
                  <a:srgbClr val="000000"/>
                </a:solidFill>
                <a:latin typeface="Arial"/>
                <a:ea typeface="MS PGothic"/>
              </a:rPr>
              <a:t>(newData);</a:t>
            </a:r>
            <a:endParaRPr lang="en-US" sz="2400" b="0" strike="noStrike" spc="-1">
              <a:latin typeface="Arial"/>
            </a:endParaRPr>
          </a:p>
          <a:p>
            <a:pPr>
              <a:lnSpc>
                <a:spcPct val="100000"/>
              </a:lnSpc>
            </a:pPr>
            <a:r>
              <a:rPr lang="en-US" sz="2400" b="0" strike="noStrike" spc="-1">
                <a:solidFill>
                  <a:srgbClr val="000000"/>
                </a:solidFill>
                <a:latin typeface="Arial"/>
                <a:ea typeface="MS PGothic"/>
              </a:rPr>
              <a:t>   }</a:t>
            </a:r>
            <a:endParaRPr lang="en-US" sz="2400" b="0" strike="noStrike" spc="-1">
              <a:latin typeface="Arial"/>
            </a:endParaRPr>
          </a:p>
          <a:p>
            <a:pPr>
              <a:lnSpc>
                <a:spcPct val="100000"/>
              </a:lnSpc>
            </a:pPr>
            <a:r>
              <a:rPr lang="en-US" sz="2400" b="0" strike="noStrike" spc="-1">
                <a:solidFill>
                  <a:srgbClr val="000000"/>
                </a:solidFill>
                <a:latin typeface="Arial"/>
                <a:ea typeface="MS PGothic"/>
              </a:rPr>
              <a:t>}</a:t>
            </a:r>
            <a:endParaRPr lang="en-US" sz="2400" b="0" strike="noStrike" spc="-1">
              <a:latin typeface="Arial"/>
            </a:endParaRPr>
          </a:p>
          <a:p>
            <a:pPr>
              <a:lnSpc>
                <a:spcPct val="100000"/>
              </a:lnSpc>
            </a:pPr>
            <a:r>
              <a:rPr lang="en-US" sz="2400" b="0" strike="noStrike" spc="-1">
                <a:solidFill>
                  <a:srgbClr val="000000"/>
                </a:solidFill>
                <a:latin typeface="Arial"/>
                <a:ea typeface="MS PGothic"/>
              </a:rPr>
              <a:t>interface </a:t>
            </a:r>
            <a:r>
              <a:rPr lang="en-US" sz="2400" b="0" strike="noStrike" spc="-1">
                <a:solidFill>
                  <a:srgbClr val="0000FF"/>
                </a:solidFill>
                <a:latin typeface="Arial"/>
                <a:ea typeface="MS PGothic"/>
              </a:rPr>
              <a:t>Observer</a:t>
            </a:r>
            <a:r>
              <a:rPr lang="en-US" sz="2400" b="0" strike="noStrike" spc="-1">
                <a:solidFill>
                  <a:srgbClr val="000000"/>
                </a:solidFill>
                <a:latin typeface="Arial"/>
                <a:ea typeface="MS PGothic"/>
              </a:rPr>
              <a:t> {</a:t>
            </a:r>
            <a:endParaRPr lang="en-US" sz="2400" b="0" strike="noStrike" spc="-1">
              <a:latin typeface="Arial"/>
            </a:endParaRPr>
          </a:p>
          <a:p>
            <a:pPr>
              <a:lnSpc>
                <a:spcPct val="100000"/>
              </a:lnSpc>
            </a:pPr>
            <a:r>
              <a:rPr lang="en-US" sz="2400" b="0" strike="noStrike" spc="-1">
                <a:solidFill>
                  <a:srgbClr val="000000"/>
                </a:solidFill>
                <a:latin typeface="Arial"/>
                <a:ea typeface="MS PGothic"/>
              </a:rPr>
              <a:t>   void </a:t>
            </a:r>
            <a:r>
              <a:rPr lang="en-US" sz="2400" b="0" strike="noStrike" spc="-1">
                <a:solidFill>
                  <a:srgbClr val="0000FF"/>
                </a:solidFill>
                <a:latin typeface="Arial"/>
                <a:ea typeface="MS PGothic"/>
              </a:rPr>
              <a:t>update</a:t>
            </a:r>
            <a:r>
              <a:rPr lang="en-US" sz="2400" b="0" strike="noStrike" spc="-1">
                <a:solidFill>
                  <a:srgbClr val="000000"/>
                </a:solidFill>
                <a:latin typeface="Arial"/>
                <a:ea typeface="MS PGothic"/>
              </a:rPr>
              <a:t>(…);</a:t>
            </a:r>
            <a:endParaRPr lang="en-US" sz="2400" b="0" strike="noStrike" spc="-1">
              <a:latin typeface="Arial"/>
            </a:endParaRPr>
          </a:p>
          <a:p>
            <a:pPr>
              <a:lnSpc>
                <a:spcPct val="100000"/>
              </a:lnSpc>
            </a:pPr>
            <a:r>
              <a:rPr lang="en-US" sz="2400" b="0" strike="noStrike" spc="-1">
                <a:solidFill>
                  <a:srgbClr val="000000"/>
                </a:solidFill>
                <a:latin typeface="Arial"/>
                <a:ea typeface="MS PGothic"/>
              </a:rPr>
              <a:t>}</a:t>
            </a:r>
            <a:endParaRPr lang="en-US" sz="2400" b="0" strike="noStrike" spc="-1">
              <a:latin typeface="Arial"/>
            </a:endParaRPr>
          </a:p>
        </p:txBody>
      </p:sp>
      <p:sp>
        <p:nvSpPr>
          <p:cNvPr id="197" name="CustomShape 7"/>
          <p:cNvSpPr/>
          <p:nvPr/>
        </p:nvSpPr>
        <p:spPr>
          <a:xfrm>
            <a:off x="83880" y="2666880"/>
            <a:ext cx="20070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dirty="0">
                <a:solidFill>
                  <a:srgbClr val="000000"/>
                </a:solidFill>
                <a:latin typeface="Arial"/>
                <a:ea typeface="MS PGothic"/>
              </a:rPr>
              <a:t>Old, </a:t>
            </a:r>
            <a:r>
              <a:rPr lang="en-US" spc="-1" dirty="0">
                <a:solidFill>
                  <a:srgbClr val="000000"/>
                </a:solidFill>
                <a:ea typeface="MS PGothic"/>
              </a:rPr>
              <a:t>naïve </a:t>
            </a:r>
            <a:r>
              <a:rPr lang="en-US" sz="1800" b="0" strike="noStrike" spc="-1" dirty="0">
                <a:solidFill>
                  <a:srgbClr val="000000"/>
                </a:solidFill>
                <a:latin typeface="Arial"/>
                <a:ea typeface="MS PGothic"/>
              </a:rPr>
              <a:t>design:</a:t>
            </a:r>
            <a:endParaRPr lang="en-US" sz="1800" b="0" strike="noStrike" spc="-1" dirty="0">
              <a:latin typeface="Arial"/>
            </a:endParaRPr>
          </a:p>
        </p:txBody>
      </p:sp>
      <p:sp>
        <p:nvSpPr>
          <p:cNvPr id="198" name="CustomShape 8"/>
          <p:cNvSpPr/>
          <p:nvPr/>
        </p:nvSpPr>
        <p:spPr>
          <a:xfrm>
            <a:off x="5038920" y="2666880"/>
            <a:ext cx="15894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MS PGothic"/>
              </a:rPr>
              <a:t>Better design:</a:t>
            </a:r>
            <a:endParaRPr lang="en-US" sz="1800" b="0" strike="noStrike" spc="-1">
              <a:latin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000000"/>
                </a:solidFill>
                <a:latin typeface="Calibri Light"/>
              </a:rPr>
              <a:t>Observer promotes low coupling</a:t>
            </a:r>
            <a:endParaRPr lang="en-US" sz="3300" b="0" strike="noStrike" spc="-1">
              <a:solidFill>
                <a:srgbClr val="000000"/>
              </a:solidFill>
              <a:latin typeface="Calibri"/>
            </a:endParaRPr>
          </a:p>
        </p:txBody>
      </p:sp>
      <p:sp>
        <p:nvSpPr>
          <p:cNvPr id="487" name="TextShape 2"/>
          <p:cNvSpPr txBox="1"/>
          <p:nvPr/>
        </p:nvSpPr>
        <p:spPr>
          <a:xfrm>
            <a:off x="285366" y="1440006"/>
            <a:ext cx="8915040" cy="4532040"/>
          </a:xfrm>
          <a:prstGeom prst="rect">
            <a:avLst/>
          </a:prstGeom>
          <a:noFill/>
          <a:ln>
            <a:noFill/>
          </a:ln>
        </p:spPr>
        <p:txBody>
          <a:bodyPr/>
          <a:lstStyle/>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rPr>
              <a:t>Bad. Data does not need to depend on Views </a:t>
            </a:r>
          </a:p>
          <a:p>
            <a:pPr>
              <a:lnSpc>
                <a:spcPct val="100000"/>
              </a:lnSpc>
              <a:spcBef>
                <a:spcPts val="751"/>
              </a:spcBef>
            </a:pPr>
            <a:endParaRPr lang="en-US" sz="2100" b="0" strike="noStrike" spc="-1">
              <a:solidFill>
                <a:srgbClr val="000000"/>
              </a:solidFill>
              <a:latin typeface="Calibri"/>
            </a:endParaRPr>
          </a:p>
          <a:p>
            <a:pPr>
              <a:lnSpc>
                <a:spcPct val="100000"/>
              </a:lnSpc>
              <a:spcBef>
                <a:spcPts val="751"/>
              </a:spcBef>
            </a:pPr>
            <a:endParaRPr lang="en-US" sz="2100" b="0" strike="noStrike" spc="-1">
              <a:solidFill>
                <a:srgbClr val="000000"/>
              </a:solidFill>
              <a:latin typeface="Calibri"/>
            </a:endParaRPr>
          </a:p>
          <a:p>
            <a:pPr>
              <a:lnSpc>
                <a:spcPct val="100000"/>
              </a:lnSpc>
              <a:spcBef>
                <a:spcPts val="751"/>
              </a:spcBef>
            </a:pPr>
            <a:endParaRPr lang="en-US" sz="2100" b="0" strike="noStrike" spc="-1">
              <a:solidFill>
                <a:srgbClr val="000000"/>
              </a:solidFill>
              <a:latin typeface="Calibri"/>
            </a:endParaRPr>
          </a:p>
          <a:p>
            <a:pPr>
              <a:lnSpc>
                <a:spcPct val="100000"/>
              </a:lnSpc>
              <a:spcBef>
                <a:spcPts val="751"/>
              </a:spcBef>
            </a:pPr>
            <a:endParaRPr lang="en-US" sz="2100" b="0" strike="noStrike" spc="-1">
              <a:solidFill>
                <a:srgbClr val="000000"/>
              </a:solidFill>
              <a:latin typeface="Calibri"/>
            </a:endParaRPr>
          </a:p>
          <a:p>
            <a:pPr>
              <a:lnSpc>
                <a:spcPct val="100000"/>
              </a:lnSpc>
              <a:spcBef>
                <a:spcPts val="751"/>
              </a:spcBef>
            </a:pPr>
            <a:endParaRPr lang="en-US" sz="2100" b="0" strike="noStrike" spc="-1">
              <a:solidFill>
                <a:srgbClr val="000000"/>
              </a:solidFill>
              <a:latin typeface="Calibri"/>
            </a:endParaRPr>
          </a:p>
          <a:p>
            <a:pPr>
              <a:lnSpc>
                <a:spcPct val="100000"/>
              </a:lnSpc>
              <a:spcBef>
                <a:spcPts val="751"/>
              </a:spcBef>
            </a:pPr>
            <a:endParaRPr lang="en-US" sz="2100" b="0" strike="noStrike" spc="-1">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rPr>
              <a:t>Better: Weaken dependency of Data on Views</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Introduce a weaker spec in the form of interface</a:t>
            </a:r>
          </a:p>
        </p:txBody>
      </p:sp>
      <p:sp>
        <p:nvSpPr>
          <p:cNvPr id="488" name="TextShape 3"/>
          <p:cNvSpPr txBox="1"/>
          <p:nvPr/>
        </p:nvSpPr>
        <p:spPr>
          <a:xfrm>
            <a:off x="76320" y="6248520"/>
            <a:ext cx="472392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489" name="TextShape 4"/>
          <p:cNvSpPr txBox="1"/>
          <p:nvPr/>
        </p:nvSpPr>
        <p:spPr>
          <a:xfrm>
            <a:off x="6458040" y="6356520"/>
            <a:ext cx="2057040" cy="364680"/>
          </a:xfrm>
          <a:prstGeom prst="rect">
            <a:avLst/>
          </a:prstGeom>
          <a:noFill/>
          <a:ln>
            <a:noFill/>
          </a:ln>
        </p:spPr>
        <p:txBody>
          <a:bodyPr anchor="ctr"/>
          <a:lstStyle/>
          <a:p>
            <a:pPr algn="r">
              <a:lnSpc>
                <a:spcPct val="100000"/>
              </a:lnSpc>
            </a:pPr>
            <a:fld id="{FAEB6230-DEBB-4806-9496-FD5532663B1B}" type="slidenum">
              <a:rPr lang="en-US" sz="1400" b="0" strike="noStrike" spc="-1">
                <a:solidFill>
                  <a:srgbClr val="8B8B8B"/>
                </a:solidFill>
                <a:latin typeface="Tahoma"/>
                <a:ea typeface="MS PGothic"/>
              </a:rPr>
              <a:t>40</a:t>
            </a:fld>
            <a:endParaRPr lang="en-US" sz="1400" b="0" strike="noStrike" spc="-1">
              <a:latin typeface="Times New Roman"/>
            </a:endParaRPr>
          </a:p>
        </p:txBody>
      </p:sp>
      <p:sp>
        <p:nvSpPr>
          <p:cNvPr id="490" name="CustomShape 5"/>
          <p:cNvSpPr/>
          <p:nvPr/>
        </p:nvSpPr>
        <p:spPr>
          <a:xfrm>
            <a:off x="1148040" y="3429000"/>
            <a:ext cx="932400" cy="51696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b="0" strike="noStrike" spc="-1">
                <a:solidFill>
                  <a:srgbClr val="000000"/>
                </a:solidFill>
                <a:latin typeface="Arial"/>
                <a:ea typeface="MS PGothic"/>
              </a:rPr>
              <a:t>Data</a:t>
            </a:r>
            <a:endParaRPr lang="en-US" sz="2800" b="0" strike="noStrike" spc="-1">
              <a:latin typeface="Arial"/>
            </a:endParaRPr>
          </a:p>
        </p:txBody>
      </p:sp>
      <p:sp>
        <p:nvSpPr>
          <p:cNvPr id="491" name="CustomShape 6"/>
          <p:cNvSpPr/>
          <p:nvPr/>
        </p:nvSpPr>
        <p:spPr>
          <a:xfrm>
            <a:off x="1072800" y="2286000"/>
            <a:ext cx="1090800" cy="51696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b="0" strike="noStrike" spc="-1">
                <a:solidFill>
                  <a:srgbClr val="000000"/>
                </a:solidFill>
                <a:latin typeface="Arial"/>
                <a:ea typeface="MS PGothic"/>
              </a:rPr>
              <a:t>Client</a:t>
            </a:r>
            <a:endParaRPr lang="en-US" sz="2800" b="0" strike="noStrike" spc="-1">
              <a:latin typeface="Arial"/>
            </a:endParaRPr>
          </a:p>
        </p:txBody>
      </p:sp>
      <p:sp>
        <p:nvSpPr>
          <p:cNvPr id="492" name="CustomShape 7"/>
          <p:cNvSpPr/>
          <p:nvPr/>
        </p:nvSpPr>
        <p:spPr>
          <a:xfrm>
            <a:off x="3747960" y="2752560"/>
            <a:ext cx="2963880" cy="51696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b="0" strike="noStrike" spc="-1">
                <a:solidFill>
                  <a:srgbClr val="000000"/>
                </a:solidFill>
                <a:latin typeface="Arial"/>
                <a:ea typeface="MS PGothic"/>
              </a:rPr>
              <a:t>SpreadsheetView</a:t>
            </a:r>
            <a:endParaRPr lang="en-US" sz="2800" b="0" strike="noStrike" spc="-1">
              <a:latin typeface="Arial"/>
            </a:endParaRPr>
          </a:p>
        </p:txBody>
      </p:sp>
      <p:sp>
        <p:nvSpPr>
          <p:cNvPr id="493" name="CustomShape 8"/>
          <p:cNvSpPr/>
          <p:nvPr/>
        </p:nvSpPr>
        <p:spPr>
          <a:xfrm>
            <a:off x="3749400" y="3438360"/>
            <a:ext cx="2368080" cy="51696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b="0" strike="noStrike" spc="-1">
                <a:solidFill>
                  <a:srgbClr val="000000"/>
                </a:solidFill>
                <a:latin typeface="Arial"/>
                <a:ea typeface="MS PGothic"/>
              </a:rPr>
              <a:t>BarChartView</a:t>
            </a:r>
            <a:endParaRPr lang="en-US" sz="2800" b="0" strike="noStrike" spc="-1">
              <a:latin typeface="Arial"/>
            </a:endParaRPr>
          </a:p>
        </p:txBody>
      </p:sp>
      <p:sp>
        <p:nvSpPr>
          <p:cNvPr id="494" name="CustomShape 9"/>
          <p:cNvSpPr/>
          <p:nvPr/>
        </p:nvSpPr>
        <p:spPr>
          <a:xfrm flipH="1">
            <a:off x="1600200" y="2809800"/>
            <a:ext cx="17280" cy="618840"/>
          </a:xfrm>
          <a:custGeom>
            <a:avLst/>
            <a:gdLst/>
            <a:ahLst/>
            <a:cxnLst/>
            <a:rect l="l" t="t" r="r" b="b"/>
            <a:pathLst>
              <a:path w="21600" h="21600">
                <a:moveTo>
                  <a:pt x="0" y="0"/>
                </a:moveTo>
                <a:lnTo>
                  <a:pt x="21600" y="21600"/>
                </a:lnTo>
              </a:path>
            </a:pathLst>
          </a:custGeom>
          <a:noFill/>
          <a:ln w="25560">
            <a:solidFill>
              <a:srgbClr val="000000"/>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495" name="CustomShape 10"/>
          <p:cNvSpPr/>
          <p:nvPr/>
        </p:nvSpPr>
        <p:spPr>
          <a:xfrm flipV="1">
            <a:off x="2100600" y="2881620"/>
            <a:ext cx="1647360" cy="676080"/>
          </a:xfrm>
          <a:custGeom>
            <a:avLst/>
            <a:gdLst/>
            <a:ahLst/>
            <a:cxnLst/>
            <a:rect l="l" t="t" r="r" b="b"/>
            <a:pathLst>
              <a:path w="21600" h="21600">
                <a:moveTo>
                  <a:pt x="0" y="0"/>
                </a:moveTo>
                <a:lnTo>
                  <a:pt x="21600" y="21600"/>
                </a:lnTo>
              </a:path>
            </a:pathLst>
          </a:custGeom>
          <a:noFill/>
          <a:ln w="25560">
            <a:solidFill>
              <a:srgbClr val="000000"/>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496" name="CustomShape 11"/>
          <p:cNvSpPr/>
          <p:nvPr/>
        </p:nvSpPr>
        <p:spPr>
          <a:xfrm>
            <a:off x="2085840" y="3691080"/>
            <a:ext cx="1650600" cy="9000"/>
          </a:xfrm>
          <a:custGeom>
            <a:avLst/>
            <a:gdLst/>
            <a:ahLst/>
            <a:cxnLst/>
            <a:rect l="l" t="t" r="r" b="b"/>
            <a:pathLst>
              <a:path w="21600" h="21600">
                <a:moveTo>
                  <a:pt x="0" y="0"/>
                </a:moveTo>
                <a:lnTo>
                  <a:pt x="21600" y="21600"/>
                </a:lnTo>
              </a:path>
            </a:pathLst>
          </a:custGeom>
          <a:noFill/>
          <a:ln w="25560">
            <a:solidFill>
              <a:srgbClr val="000000"/>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497" name="CustomShape 12"/>
          <p:cNvSpPr/>
          <p:nvPr/>
        </p:nvSpPr>
        <p:spPr>
          <a:xfrm>
            <a:off x="1134000" y="5196786"/>
            <a:ext cx="932400" cy="51696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b="0" strike="noStrike" spc="-1" dirty="0">
                <a:solidFill>
                  <a:srgbClr val="000000"/>
                </a:solidFill>
                <a:latin typeface="Arial"/>
                <a:ea typeface="MS PGothic"/>
              </a:rPr>
              <a:t>Data</a:t>
            </a:r>
            <a:endParaRPr lang="en-US" sz="2800" b="0" strike="noStrike" spc="-1" dirty="0">
              <a:latin typeface="Arial"/>
            </a:endParaRPr>
          </a:p>
        </p:txBody>
      </p:sp>
      <p:sp>
        <p:nvSpPr>
          <p:cNvPr id="498" name="CustomShape 13"/>
          <p:cNvSpPr/>
          <p:nvPr/>
        </p:nvSpPr>
        <p:spPr>
          <a:xfrm>
            <a:off x="5196780" y="5150262"/>
            <a:ext cx="1645560" cy="535463"/>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b="0" i="1" strike="noStrike" spc="-1" dirty="0">
                <a:solidFill>
                  <a:srgbClr val="000000"/>
                </a:solidFill>
                <a:latin typeface="Arial"/>
                <a:ea typeface="MS PGothic"/>
              </a:rPr>
              <a:t>Observer</a:t>
            </a:r>
            <a:endParaRPr lang="en-US" sz="2800" b="0" strike="noStrike" spc="-1" dirty="0">
              <a:latin typeface="Arial"/>
            </a:endParaRPr>
          </a:p>
        </p:txBody>
      </p:sp>
      <p:sp>
        <p:nvSpPr>
          <p:cNvPr id="499" name="CustomShape 14"/>
          <p:cNvSpPr/>
          <p:nvPr/>
        </p:nvSpPr>
        <p:spPr>
          <a:xfrm>
            <a:off x="2909520" y="6172200"/>
            <a:ext cx="2963880" cy="51696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b="0" strike="noStrike" spc="-1">
                <a:solidFill>
                  <a:srgbClr val="000000"/>
                </a:solidFill>
                <a:latin typeface="Arial"/>
                <a:ea typeface="MS PGothic"/>
              </a:rPr>
              <a:t>SpreadsheetView</a:t>
            </a:r>
            <a:endParaRPr lang="en-US" sz="2800" b="0" strike="noStrike" spc="-1">
              <a:latin typeface="Arial"/>
            </a:endParaRPr>
          </a:p>
        </p:txBody>
      </p:sp>
      <p:sp>
        <p:nvSpPr>
          <p:cNvPr id="500" name="CustomShape 15"/>
          <p:cNvSpPr/>
          <p:nvPr/>
        </p:nvSpPr>
        <p:spPr>
          <a:xfrm>
            <a:off x="6184800" y="6181560"/>
            <a:ext cx="2368080" cy="51696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b="0" strike="noStrike" spc="-1">
                <a:solidFill>
                  <a:srgbClr val="000000"/>
                </a:solidFill>
                <a:latin typeface="Arial"/>
                <a:ea typeface="MS PGothic"/>
              </a:rPr>
              <a:t>BarChartView</a:t>
            </a:r>
            <a:endParaRPr lang="en-US" sz="2800" b="0" strike="noStrike" spc="-1">
              <a:latin typeface="Arial"/>
            </a:endParaRPr>
          </a:p>
        </p:txBody>
      </p:sp>
      <p:sp>
        <p:nvSpPr>
          <p:cNvPr id="501" name="CustomShape 16"/>
          <p:cNvSpPr/>
          <p:nvPr/>
        </p:nvSpPr>
        <p:spPr>
          <a:xfrm>
            <a:off x="5867280" y="5638680"/>
            <a:ext cx="304560" cy="304560"/>
          </a:xfrm>
          <a:prstGeom prst="triangle">
            <a:avLst>
              <a:gd name="adj" fmla="val 50000"/>
            </a:avLst>
          </a:prstGeom>
          <a:noFill/>
          <a:ln w="9360">
            <a:solidFill>
              <a:srgbClr val="000000"/>
            </a:solidFill>
            <a:miter/>
          </a:ln>
        </p:spPr>
        <p:style>
          <a:lnRef idx="0">
            <a:scrgbClr r="0" g="0" b="0"/>
          </a:lnRef>
          <a:fillRef idx="0">
            <a:scrgbClr r="0" g="0" b="0"/>
          </a:fillRef>
          <a:effectRef idx="0">
            <a:scrgbClr r="0" g="0" b="0"/>
          </a:effectRef>
          <a:fontRef idx="minor"/>
        </p:style>
      </p:sp>
      <p:sp>
        <p:nvSpPr>
          <p:cNvPr id="502" name="Freeform 17"/>
          <p:cNvSpPr/>
          <p:nvPr/>
        </p:nvSpPr>
        <p:spPr>
          <a:xfrm>
            <a:off x="4190760" y="5943600"/>
            <a:ext cx="1829160" cy="228960"/>
          </a:xfrm>
          <a:custGeom>
            <a:avLst/>
            <a:gdLst/>
            <a:ahLst/>
            <a:cxnLst/>
            <a:rect l="0" t="0" r="r" b="b"/>
            <a:pathLst>
              <a:path w="5081" h="636">
                <a:moveTo>
                  <a:pt x="5080" y="0"/>
                </a:moveTo>
                <a:lnTo>
                  <a:pt x="0" y="635"/>
                </a:lnTo>
              </a:path>
            </a:pathLst>
          </a:custGeom>
          <a:noFill/>
          <a:ln w="9360" cap="rnd">
            <a:solidFill>
              <a:srgbClr val="000000"/>
            </a:solidFill>
            <a:custDash>
              <a:ds d="500000" sp="400000"/>
            </a:custDash>
            <a:round/>
          </a:ln>
        </p:spPr>
      </p:sp>
      <p:sp>
        <p:nvSpPr>
          <p:cNvPr id="503" name="Freeform 18"/>
          <p:cNvSpPr/>
          <p:nvPr/>
        </p:nvSpPr>
        <p:spPr>
          <a:xfrm>
            <a:off x="6019560" y="5943600"/>
            <a:ext cx="1448280" cy="228960"/>
          </a:xfrm>
          <a:custGeom>
            <a:avLst/>
            <a:gdLst/>
            <a:ahLst/>
            <a:cxnLst/>
            <a:rect l="0" t="0" r="r" b="b"/>
            <a:pathLst>
              <a:path w="4023" h="636">
                <a:moveTo>
                  <a:pt x="4022" y="635"/>
                </a:moveTo>
                <a:lnTo>
                  <a:pt x="0" y="0"/>
                </a:lnTo>
              </a:path>
            </a:pathLst>
          </a:custGeom>
          <a:noFill/>
          <a:ln w="9360" cap="rnd">
            <a:solidFill>
              <a:srgbClr val="000000"/>
            </a:solidFill>
            <a:custDash>
              <a:ds d="500000" sp="400000"/>
            </a:custDash>
            <a:round/>
          </a:ln>
        </p:spPr>
      </p:sp>
      <p:sp>
        <p:nvSpPr>
          <p:cNvPr id="504" name="CustomShape 19"/>
          <p:cNvSpPr/>
          <p:nvPr/>
        </p:nvSpPr>
        <p:spPr>
          <a:xfrm flipV="1">
            <a:off x="2057400" y="5334120"/>
            <a:ext cx="3047760" cy="33120"/>
          </a:xfrm>
          <a:custGeom>
            <a:avLst/>
            <a:gdLst/>
            <a:ahLst/>
            <a:cxnLst/>
            <a:rect l="l" t="t" r="r" b="b"/>
            <a:pathLst>
              <a:path w="21600" h="21600">
                <a:moveTo>
                  <a:pt x="0" y="0"/>
                </a:moveTo>
                <a:lnTo>
                  <a:pt x="21600" y="21600"/>
                </a:lnTo>
              </a:path>
            </a:pathLst>
          </a:custGeom>
          <a:noFill/>
          <a:ln w="25560">
            <a:solidFill>
              <a:srgbClr val="000000"/>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487">
                                            <p:txEl>
                                              <p:pRg st="7" end="7"/>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487">
                                            <p:txEl>
                                              <p:pRg st="8" end="8"/>
                                            </p:txEl>
                                          </p:spTgt>
                                        </p:tgtEl>
                                        <p:attrNameLst>
                                          <p:attrName>style.visibility</p:attrName>
                                        </p:attrNameLst>
                                      </p:cBhvr>
                                      <p:to>
                                        <p:strVal val="visible"/>
                                      </p:to>
                                    </p:set>
                                  </p:childTnLst>
                                </p:cTn>
                              </p:par>
                            </p:childTnLst>
                          </p:cTn>
                        </p:par>
                      </p:childTnLst>
                    </p:cTn>
                  </p:par>
                  <p:par>
                    <p:cTn id="9" fill="hold" nodeType="clickEffect">
                      <p:stCondLst>
                        <p:cond delay="indefinite"/>
                      </p:stCondLst>
                      <p:childTnLst>
                        <p:par>
                          <p:cTn id="10" fill="hold" nodeType="withEffect">
                            <p:stCondLst>
                              <p:cond delay="0"/>
                            </p:stCondLst>
                            <p:childTnLst>
                              <p:par>
                                <p:cTn id="11" presetID="1" presetClass="entr" fill="hold" nodeType="clickEffect">
                                  <p:stCondLst>
                                    <p:cond delay="0"/>
                                  </p:stCondLst>
                                  <p:childTnLst>
                                    <p:set>
                                      <p:cBhvr>
                                        <p:cTn id="12" dur="1" fill="hold">
                                          <p:stCondLst>
                                            <p:cond delay="0"/>
                                          </p:stCondLst>
                                        </p:cTn>
                                        <p:tgtEl>
                                          <p:spTgt spid="497"/>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501"/>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502"/>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503"/>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504"/>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498"/>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500"/>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000000"/>
                </a:solidFill>
                <a:latin typeface="Calibri Light"/>
              </a:rPr>
              <a:t>Façade promotes low coupling</a:t>
            </a:r>
            <a:endParaRPr lang="en-US" sz="3300" b="0" strike="noStrike" spc="-1">
              <a:solidFill>
                <a:srgbClr val="000000"/>
              </a:solidFill>
              <a:latin typeface="Calibri"/>
            </a:endParaRPr>
          </a:p>
        </p:txBody>
      </p:sp>
      <p:sp>
        <p:nvSpPr>
          <p:cNvPr id="506" name="TextShape 2"/>
          <p:cNvSpPr txBox="1"/>
          <p:nvPr/>
        </p:nvSpPr>
        <p:spPr>
          <a:xfrm>
            <a:off x="6458040" y="6356520"/>
            <a:ext cx="2057040" cy="364680"/>
          </a:xfrm>
          <a:prstGeom prst="rect">
            <a:avLst/>
          </a:prstGeom>
          <a:noFill/>
          <a:ln>
            <a:noFill/>
          </a:ln>
        </p:spPr>
        <p:txBody>
          <a:bodyPr anchor="ctr"/>
          <a:lstStyle/>
          <a:p>
            <a:pPr algn="r">
              <a:lnSpc>
                <a:spcPct val="100000"/>
              </a:lnSpc>
            </a:pPr>
            <a:fld id="{7DD0B743-29A1-4A17-9FB7-27CE7109C383}" type="slidenum">
              <a:rPr lang="en-US" sz="1400" b="0" strike="noStrike" spc="-1">
                <a:solidFill>
                  <a:srgbClr val="8B8B8B"/>
                </a:solidFill>
                <a:latin typeface="Tahoma"/>
                <a:ea typeface="MS PGothic"/>
              </a:rPr>
              <a:t>41</a:t>
            </a:fld>
            <a:endParaRPr lang="en-US" sz="1400" b="0" strike="noStrike" spc="-1">
              <a:latin typeface="Times New Roman"/>
            </a:endParaRPr>
          </a:p>
        </p:txBody>
      </p:sp>
      <p:sp>
        <p:nvSpPr>
          <p:cNvPr id="507" name="CustomShape 3"/>
          <p:cNvSpPr/>
          <p:nvPr/>
        </p:nvSpPr>
        <p:spPr>
          <a:xfrm>
            <a:off x="762120" y="4572000"/>
            <a:ext cx="1066320" cy="380520"/>
          </a:xfrm>
          <a:prstGeom prst="rect">
            <a:avLst/>
          </a:prstGeom>
          <a:noFill/>
          <a:ln w="38160">
            <a:solidFill>
              <a:srgbClr val="000000"/>
            </a:solidFill>
            <a:miter/>
          </a:ln>
        </p:spPr>
        <p:style>
          <a:lnRef idx="0">
            <a:scrgbClr r="0" g="0" b="0"/>
          </a:lnRef>
          <a:fillRef idx="0">
            <a:scrgbClr r="0" g="0" b="0"/>
          </a:fillRef>
          <a:effectRef idx="0">
            <a:scrgbClr r="0" g="0" b="0"/>
          </a:effectRef>
          <a:fontRef idx="minor"/>
        </p:style>
      </p:sp>
      <p:sp>
        <p:nvSpPr>
          <p:cNvPr id="508" name="CustomShape 4"/>
          <p:cNvSpPr/>
          <p:nvPr/>
        </p:nvSpPr>
        <p:spPr>
          <a:xfrm>
            <a:off x="2895480" y="5334120"/>
            <a:ext cx="1066320" cy="380520"/>
          </a:xfrm>
          <a:prstGeom prst="rect">
            <a:avLst/>
          </a:prstGeom>
          <a:noFill/>
          <a:ln w="38160">
            <a:solidFill>
              <a:srgbClr val="000000"/>
            </a:solidFill>
            <a:miter/>
          </a:ln>
        </p:spPr>
        <p:style>
          <a:lnRef idx="0">
            <a:scrgbClr r="0" g="0" b="0"/>
          </a:lnRef>
          <a:fillRef idx="0">
            <a:scrgbClr r="0" g="0" b="0"/>
          </a:fillRef>
          <a:effectRef idx="0">
            <a:scrgbClr r="0" g="0" b="0"/>
          </a:effectRef>
          <a:fontRef idx="minor"/>
        </p:style>
      </p:sp>
      <p:sp>
        <p:nvSpPr>
          <p:cNvPr id="509" name="CustomShape 5"/>
          <p:cNvSpPr/>
          <p:nvPr/>
        </p:nvSpPr>
        <p:spPr>
          <a:xfrm>
            <a:off x="2514600" y="4648320"/>
            <a:ext cx="1066320" cy="380520"/>
          </a:xfrm>
          <a:prstGeom prst="rect">
            <a:avLst/>
          </a:prstGeom>
          <a:noFill/>
          <a:ln w="38160">
            <a:solidFill>
              <a:srgbClr val="000000"/>
            </a:solidFill>
            <a:miter/>
          </a:ln>
        </p:spPr>
        <p:style>
          <a:lnRef idx="0">
            <a:scrgbClr r="0" g="0" b="0"/>
          </a:lnRef>
          <a:fillRef idx="0">
            <a:scrgbClr r="0" g="0" b="0"/>
          </a:fillRef>
          <a:effectRef idx="0">
            <a:scrgbClr r="0" g="0" b="0"/>
          </a:effectRef>
          <a:fontRef idx="minor"/>
        </p:style>
      </p:sp>
      <p:sp>
        <p:nvSpPr>
          <p:cNvPr id="510" name="CustomShape 6"/>
          <p:cNvSpPr/>
          <p:nvPr/>
        </p:nvSpPr>
        <p:spPr>
          <a:xfrm>
            <a:off x="533520" y="5410080"/>
            <a:ext cx="1066320" cy="380520"/>
          </a:xfrm>
          <a:prstGeom prst="rect">
            <a:avLst/>
          </a:prstGeom>
          <a:noFill/>
          <a:ln w="38160">
            <a:solidFill>
              <a:srgbClr val="000000"/>
            </a:solidFill>
            <a:miter/>
          </a:ln>
        </p:spPr>
        <p:style>
          <a:lnRef idx="0">
            <a:scrgbClr r="0" g="0" b="0"/>
          </a:lnRef>
          <a:fillRef idx="0">
            <a:scrgbClr r="0" g="0" b="0"/>
          </a:fillRef>
          <a:effectRef idx="0">
            <a:scrgbClr r="0" g="0" b="0"/>
          </a:effectRef>
          <a:fontRef idx="minor"/>
        </p:style>
      </p:sp>
      <p:sp>
        <p:nvSpPr>
          <p:cNvPr id="511" name="CustomShape 7"/>
          <p:cNvSpPr/>
          <p:nvPr/>
        </p:nvSpPr>
        <p:spPr>
          <a:xfrm>
            <a:off x="1752480" y="5943600"/>
            <a:ext cx="1066320" cy="380520"/>
          </a:xfrm>
          <a:prstGeom prst="rect">
            <a:avLst/>
          </a:prstGeom>
          <a:noFill/>
          <a:ln w="38160">
            <a:solidFill>
              <a:srgbClr val="000000"/>
            </a:solidFill>
            <a:miter/>
          </a:ln>
        </p:spPr>
        <p:style>
          <a:lnRef idx="0">
            <a:scrgbClr r="0" g="0" b="0"/>
          </a:lnRef>
          <a:fillRef idx="0">
            <a:scrgbClr r="0" g="0" b="0"/>
          </a:fillRef>
          <a:effectRef idx="0">
            <a:scrgbClr r="0" g="0" b="0"/>
          </a:effectRef>
          <a:fontRef idx="minor"/>
        </p:style>
      </p:sp>
      <p:sp>
        <p:nvSpPr>
          <p:cNvPr id="512" name="CustomShape 8"/>
          <p:cNvSpPr/>
          <p:nvPr/>
        </p:nvSpPr>
        <p:spPr>
          <a:xfrm>
            <a:off x="380880" y="2743200"/>
            <a:ext cx="1066320" cy="380520"/>
          </a:xfrm>
          <a:prstGeom prst="rect">
            <a:avLst/>
          </a:prstGeom>
          <a:noFill/>
          <a:ln w="38160">
            <a:solidFill>
              <a:srgbClr val="000000"/>
            </a:solidFill>
            <a:miter/>
          </a:ln>
        </p:spPr>
        <p:style>
          <a:lnRef idx="0">
            <a:scrgbClr r="0" g="0" b="0"/>
          </a:lnRef>
          <a:fillRef idx="0">
            <a:scrgbClr r="0" g="0" b="0"/>
          </a:fillRef>
          <a:effectRef idx="0">
            <a:scrgbClr r="0" g="0" b="0"/>
          </a:effectRef>
          <a:fontRef idx="minor"/>
        </p:style>
      </p:sp>
      <p:sp>
        <p:nvSpPr>
          <p:cNvPr id="513" name="CustomShape 9"/>
          <p:cNvSpPr/>
          <p:nvPr/>
        </p:nvSpPr>
        <p:spPr>
          <a:xfrm>
            <a:off x="1676520" y="2514600"/>
            <a:ext cx="1066320" cy="380520"/>
          </a:xfrm>
          <a:prstGeom prst="rect">
            <a:avLst/>
          </a:prstGeom>
          <a:noFill/>
          <a:ln w="38160">
            <a:solidFill>
              <a:srgbClr val="000000"/>
            </a:solidFill>
            <a:miter/>
          </a:ln>
        </p:spPr>
        <p:style>
          <a:lnRef idx="0">
            <a:scrgbClr r="0" g="0" b="0"/>
          </a:lnRef>
          <a:fillRef idx="0">
            <a:scrgbClr r="0" g="0" b="0"/>
          </a:fillRef>
          <a:effectRef idx="0">
            <a:scrgbClr r="0" g="0" b="0"/>
          </a:effectRef>
          <a:fontRef idx="minor"/>
        </p:style>
      </p:sp>
      <p:sp>
        <p:nvSpPr>
          <p:cNvPr id="514" name="CustomShape 10"/>
          <p:cNvSpPr/>
          <p:nvPr/>
        </p:nvSpPr>
        <p:spPr>
          <a:xfrm>
            <a:off x="2971800" y="2895480"/>
            <a:ext cx="1066320" cy="380520"/>
          </a:xfrm>
          <a:prstGeom prst="rect">
            <a:avLst/>
          </a:prstGeom>
          <a:noFill/>
          <a:ln w="38160">
            <a:solidFill>
              <a:srgbClr val="000000"/>
            </a:solidFill>
            <a:miter/>
          </a:ln>
        </p:spPr>
        <p:style>
          <a:lnRef idx="0">
            <a:scrgbClr r="0" g="0" b="0"/>
          </a:lnRef>
          <a:fillRef idx="0">
            <a:scrgbClr r="0" g="0" b="0"/>
          </a:fillRef>
          <a:effectRef idx="0">
            <a:scrgbClr r="0" g="0" b="0"/>
          </a:effectRef>
          <a:fontRef idx="minor"/>
        </p:style>
      </p:sp>
      <p:sp>
        <p:nvSpPr>
          <p:cNvPr id="515" name="CustomShape 11"/>
          <p:cNvSpPr/>
          <p:nvPr/>
        </p:nvSpPr>
        <p:spPr>
          <a:xfrm>
            <a:off x="5562720" y="4648320"/>
            <a:ext cx="1066320" cy="380520"/>
          </a:xfrm>
          <a:prstGeom prst="rect">
            <a:avLst/>
          </a:prstGeom>
          <a:noFill/>
          <a:ln w="38160">
            <a:solidFill>
              <a:srgbClr val="000000"/>
            </a:solidFill>
            <a:miter/>
          </a:ln>
        </p:spPr>
        <p:style>
          <a:lnRef idx="0">
            <a:scrgbClr r="0" g="0" b="0"/>
          </a:lnRef>
          <a:fillRef idx="0">
            <a:scrgbClr r="0" g="0" b="0"/>
          </a:fillRef>
          <a:effectRef idx="0">
            <a:scrgbClr r="0" g="0" b="0"/>
          </a:effectRef>
          <a:fontRef idx="minor"/>
        </p:style>
      </p:sp>
      <p:sp>
        <p:nvSpPr>
          <p:cNvPr id="516" name="CustomShape 12"/>
          <p:cNvSpPr/>
          <p:nvPr/>
        </p:nvSpPr>
        <p:spPr>
          <a:xfrm>
            <a:off x="7696080" y="5410080"/>
            <a:ext cx="1066320" cy="380520"/>
          </a:xfrm>
          <a:prstGeom prst="rect">
            <a:avLst/>
          </a:prstGeom>
          <a:noFill/>
          <a:ln w="38160">
            <a:solidFill>
              <a:srgbClr val="000000"/>
            </a:solidFill>
            <a:miter/>
          </a:ln>
        </p:spPr>
        <p:style>
          <a:lnRef idx="0">
            <a:scrgbClr r="0" g="0" b="0"/>
          </a:lnRef>
          <a:fillRef idx="0">
            <a:scrgbClr r="0" g="0" b="0"/>
          </a:fillRef>
          <a:effectRef idx="0">
            <a:scrgbClr r="0" g="0" b="0"/>
          </a:effectRef>
          <a:fontRef idx="minor"/>
        </p:style>
      </p:sp>
      <p:sp>
        <p:nvSpPr>
          <p:cNvPr id="517" name="CustomShape 13"/>
          <p:cNvSpPr/>
          <p:nvPr/>
        </p:nvSpPr>
        <p:spPr>
          <a:xfrm>
            <a:off x="7315200" y="4724280"/>
            <a:ext cx="1066320" cy="380520"/>
          </a:xfrm>
          <a:prstGeom prst="rect">
            <a:avLst/>
          </a:prstGeom>
          <a:noFill/>
          <a:ln w="38160">
            <a:solidFill>
              <a:srgbClr val="000000"/>
            </a:solidFill>
            <a:miter/>
          </a:ln>
        </p:spPr>
        <p:style>
          <a:lnRef idx="0">
            <a:scrgbClr r="0" g="0" b="0"/>
          </a:lnRef>
          <a:fillRef idx="0">
            <a:scrgbClr r="0" g="0" b="0"/>
          </a:fillRef>
          <a:effectRef idx="0">
            <a:scrgbClr r="0" g="0" b="0"/>
          </a:effectRef>
          <a:fontRef idx="minor"/>
        </p:style>
      </p:sp>
      <p:sp>
        <p:nvSpPr>
          <p:cNvPr id="518" name="CustomShape 14"/>
          <p:cNvSpPr/>
          <p:nvPr/>
        </p:nvSpPr>
        <p:spPr>
          <a:xfrm>
            <a:off x="5334120" y="5486400"/>
            <a:ext cx="1066320" cy="380520"/>
          </a:xfrm>
          <a:prstGeom prst="rect">
            <a:avLst/>
          </a:prstGeom>
          <a:noFill/>
          <a:ln w="38160">
            <a:solidFill>
              <a:srgbClr val="000000"/>
            </a:solidFill>
            <a:miter/>
          </a:ln>
        </p:spPr>
        <p:style>
          <a:lnRef idx="0">
            <a:scrgbClr r="0" g="0" b="0"/>
          </a:lnRef>
          <a:fillRef idx="0">
            <a:scrgbClr r="0" g="0" b="0"/>
          </a:fillRef>
          <a:effectRef idx="0">
            <a:scrgbClr r="0" g="0" b="0"/>
          </a:effectRef>
          <a:fontRef idx="minor"/>
        </p:style>
      </p:sp>
      <p:sp>
        <p:nvSpPr>
          <p:cNvPr id="519" name="CustomShape 15"/>
          <p:cNvSpPr/>
          <p:nvPr/>
        </p:nvSpPr>
        <p:spPr>
          <a:xfrm>
            <a:off x="6553080" y="6019920"/>
            <a:ext cx="1066320" cy="380520"/>
          </a:xfrm>
          <a:prstGeom prst="rect">
            <a:avLst/>
          </a:prstGeom>
          <a:noFill/>
          <a:ln w="38160">
            <a:solidFill>
              <a:srgbClr val="000000"/>
            </a:solidFill>
            <a:miter/>
          </a:ln>
        </p:spPr>
        <p:style>
          <a:lnRef idx="0">
            <a:scrgbClr r="0" g="0" b="0"/>
          </a:lnRef>
          <a:fillRef idx="0">
            <a:scrgbClr r="0" g="0" b="0"/>
          </a:fillRef>
          <a:effectRef idx="0">
            <a:scrgbClr r="0" g="0" b="0"/>
          </a:effectRef>
          <a:fontRef idx="minor"/>
        </p:style>
      </p:sp>
      <p:sp>
        <p:nvSpPr>
          <p:cNvPr id="520" name="CustomShape 16"/>
          <p:cNvSpPr/>
          <p:nvPr/>
        </p:nvSpPr>
        <p:spPr>
          <a:xfrm>
            <a:off x="5181480" y="2819520"/>
            <a:ext cx="1066320" cy="380520"/>
          </a:xfrm>
          <a:prstGeom prst="rect">
            <a:avLst/>
          </a:prstGeom>
          <a:noFill/>
          <a:ln w="38160">
            <a:solidFill>
              <a:srgbClr val="000000"/>
            </a:solidFill>
            <a:miter/>
          </a:ln>
        </p:spPr>
        <p:style>
          <a:lnRef idx="0">
            <a:scrgbClr r="0" g="0" b="0"/>
          </a:lnRef>
          <a:fillRef idx="0">
            <a:scrgbClr r="0" g="0" b="0"/>
          </a:fillRef>
          <a:effectRef idx="0">
            <a:scrgbClr r="0" g="0" b="0"/>
          </a:effectRef>
          <a:fontRef idx="minor"/>
        </p:style>
      </p:sp>
      <p:sp>
        <p:nvSpPr>
          <p:cNvPr id="521" name="CustomShape 17"/>
          <p:cNvSpPr/>
          <p:nvPr/>
        </p:nvSpPr>
        <p:spPr>
          <a:xfrm>
            <a:off x="6477120" y="2590920"/>
            <a:ext cx="1066320" cy="380520"/>
          </a:xfrm>
          <a:prstGeom prst="rect">
            <a:avLst/>
          </a:prstGeom>
          <a:noFill/>
          <a:ln w="38160">
            <a:solidFill>
              <a:srgbClr val="000000"/>
            </a:solidFill>
            <a:miter/>
          </a:ln>
        </p:spPr>
        <p:style>
          <a:lnRef idx="0">
            <a:scrgbClr r="0" g="0" b="0"/>
          </a:lnRef>
          <a:fillRef idx="0">
            <a:scrgbClr r="0" g="0" b="0"/>
          </a:fillRef>
          <a:effectRef idx="0">
            <a:scrgbClr r="0" g="0" b="0"/>
          </a:effectRef>
          <a:fontRef idx="minor"/>
        </p:style>
      </p:sp>
      <p:sp>
        <p:nvSpPr>
          <p:cNvPr id="522" name="CustomShape 18"/>
          <p:cNvSpPr/>
          <p:nvPr/>
        </p:nvSpPr>
        <p:spPr>
          <a:xfrm>
            <a:off x="7772400" y="2971800"/>
            <a:ext cx="1066320" cy="380520"/>
          </a:xfrm>
          <a:prstGeom prst="rect">
            <a:avLst/>
          </a:prstGeom>
          <a:noFill/>
          <a:ln w="38160">
            <a:solidFill>
              <a:srgbClr val="000000"/>
            </a:solidFill>
            <a:miter/>
          </a:ln>
        </p:spPr>
        <p:style>
          <a:lnRef idx="0">
            <a:scrgbClr r="0" g="0" b="0"/>
          </a:lnRef>
          <a:fillRef idx="0">
            <a:scrgbClr r="0" g="0" b="0"/>
          </a:fillRef>
          <a:effectRef idx="0">
            <a:scrgbClr r="0" g="0" b="0"/>
          </a:effectRef>
          <a:fontRef idx="minor"/>
        </p:style>
      </p:sp>
      <p:sp>
        <p:nvSpPr>
          <p:cNvPr id="523" name="CustomShape 19"/>
          <p:cNvSpPr/>
          <p:nvPr/>
        </p:nvSpPr>
        <p:spPr>
          <a:xfrm>
            <a:off x="457200" y="4191120"/>
            <a:ext cx="3580920" cy="2361960"/>
          </a:xfrm>
          <a:prstGeom prst="rect">
            <a:avLst/>
          </a:prstGeom>
          <a:noFill/>
          <a:ln w="38160" cap="rnd">
            <a:solidFill>
              <a:srgbClr val="000000"/>
            </a:solidFill>
            <a:custDash>
              <a:ds d="100000" sp="100000"/>
            </a:custDash>
            <a:miter/>
          </a:ln>
        </p:spPr>
        <p:style>
          <a:lnRef idx="0">
            <a:scrgbClr r="0" g="0" b="0"/>
          </a:lnRef>
          <a:fillRef idx="0">
            <a:scrgbClr r="0" g="0" b="0"/>
          </a:fillRef>
          <a:effectRef idx="0">
            <a:scrgbClr r="0" g="0" b="0"/>
          </a:effectRef>
          <a:fontRef idx="minor"/>
        </p:style>
      </p:sp>
      <p:sp>
        <p:nvSpPr>
          <p:cNvPr id="524" name="CustomShape 20"/>
          <p:cNvSpPr/>
          <p:nvPr/>
        </p:nvSpPr>
        <p:spPr>
          <a:xfrm>
            <a:off x="5257800" y="4191120"/>
            <a:ext cx="3580920" cy="2361960"/>
          </a:xfrm>
          <a:prstGeom prst="rect">
            <a:avLst/>
          </a:prstGeom>
          <a:noFill/>
          <a:ln w="38160" cap="rnd">
            <a:solidFill>
              <a:srgbClr val="000000"/>
            </a:solidFill>
            <a:custDash>
              <a:ds d="100000" sp="100000"/>
            </a:custDash>
            <a:miter/>
          </a:ln>
        </p:spPr>
        <p:style>
          <a:lnRef idx="0">
            <a:scrgbClr r="0" g="0" b="0"/>
          </a:lnRef>
          <a:fillRef idx="0">
            <a:scrgbClr r="0" g="0" b="0"/>
          </a:fillRef>
          <a:effectRef idx="0">
            <a:scrgbClr r="0" g="0" b="0"/>
          </a:effectRef>
          <a:fontRef idx="minor"/>
        </p:style>
      </p:sp>
      <p:sp>
        <p:nvSpPr>
          <p:cNvPr id="525" name="Line 21"/>
          <p:cNvSpPr/>
          <p:nvPr/>
        </p:nvSpPr>
        <p:spPr>
          <a:xfrm>
            <a:off x="4343400" y="4495680"/>
            <a:ext cx="609480" cy="360"/>
          </a:xfrm>
          <a:prstGeom prst="line">
            <a:avLst/>
          </a:prstGeom>
          <a:ln w="127080">
            <a:solidFill>
              <a:srgbClr val="339966"/>
            </a:solidFill>
            <a:round/>
            <a:tailEnd type="triangle" w="med" len="med"/>
          </a:ln>
        </p:spPr>
        <p:style>
          <a:lnRef idx="0">
            <a:scrgbClr r="0" g="0" b="0"/>
          </a:lnRef>
          <a:fillRef idx="0">
            <a:scrgbClr r="0" g="0" b="0"/>
          </a:fillRef>
          <a:effectRef idx="0">
            <a:scrgbClr r="0" g="0" b="0"/>
          </a:effectRef>
          <a:fontRef idx="minor"/>
        </p:style>
      </p:sp>
      <p:sp>
        <p:nvSpPr>
          <p:cNvPr id="526" name="Line 22"/>
          <p:cNvSpPr/>
          <p:nvPr/>
        </p:nvSpPr>
        <p:spPr>
          <a:xfrm flipV="1">
            <a:off x="1066680" y="4952880"/>
            <a:ext cx="228600" cy="45720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27" name="Line 23"/>
          <p:cNvSpPr/>
          <p:nvPr/>
        </p:nvSpPr>
        <p:spPr>
          <a:xfrm flipH="1" flipV="1">
            <a:off x="2209680" y="2895480"/>
            <a:ext cx="152280" cy="304812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28" name="Line 24"/>
          <p:cNvSpPr/>
          <p:nvPr/>
        </p:nvSpPr>
        <p:spPr>
          <a:xfrm flipV="1">
            <a:off x="1600200" y="4800600"/>
            <a:ext cx="914400" cy="7617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29" name="Line 25"/>
          <p:cNvSpPr/>
          <p:nvPr/>
        </p:nvSpPr>
        <p:spPr>
          <a:xfrm flipH="1" flipV="1">
            <a:off x="914400" y="3124080"/>
            <a:ext cx="304560" cy="144792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30" name="Line 26"/>
          <p:cNvSpPr/>
          <p:nvPr/>
        </p:nvSpPr>
        <p:spPr>
          <a:xfrm flipV="1">
            <a:off x="1218960" y="2895480"/>
            <a:ext cx="990720" cy="167652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31" name="Line 27"/>
          <p:cNvSpPr/>
          <p:nvPr/>
        </p:nvSpPr>
        <p:spPr>
          <a:xfrm flipV="1">
            <a:off x="1218960" y="3276360"/>
            <a:ext cx="2286000" cy="129564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32" name="Line 28"/>
          <p:cNvSpPr/>
          <p:nvPr/>
        </p:nvSpPr>
        <p:spPr>
          <a:xfrm flipH="1">
            <a:off x="3047760" y="3276360"/>
            <a:ext cx="457200" cy="137160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33" name="Line 29"/>
          <p:cNvSpPr/>
          <p:nvPr/>
        </p:nvSpPr>
        <p:spPr>
          <a:xfrm flipV="1">
            <a:off x="2819160" y="5715000"/>
            <a:ext cx="609840" cy="38088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34" name="Line 30"/>
          <p:cNvSpPr/>
          <p:nvPr/>
        </p:nvSpPr>
        <p:spPr>
          <a:xfrm flipH="1" flipV="1">
            <a:off x="914400" y="3124080"/>
            <a:ext cx="1600200" cy="167652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35" name="CustomShape 31"/>
          <p:cNvSpPr/>
          <p:nvPr/>
        </p:nvSpPr>
        <p:spPr>
          <a:xfrm>
            <a:off x="5943600" y="3886200"/>
            <a:ext cx="2285640" cy="516960"/>
          </a:xfrm>
          <a:prstGeom prst="rect">
            <a:avLst/>
          </a:prstGeom>
          <a:solidFill>
            <a:srgbClr val="ED7D31"/>
          </a:solidFill>
          <a:ln w="381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Bef>
                <a:spcPts val="1400"/>
              </a:spcBef>
            </a:pPr>
            <a:r>
              <a:rPr lang="en-US" sz="2800" b="0" strike="noStrike" spc="-1">
                <a:solidFill>
                  <a:srgbClr val="E7E6E6"/>
                </a:solidFill>
                <a:latin typeface="Arial"/>
                <a:ea typeface="MS PGothic"/>
              </a:rPr>
              <a:t>SecureCopy</a:t>
            </a:r>
            <a:endParaRPr lang="en-US" sz="2800" b="0" strike="noStrike" spc="-1">
              <a:latin typeface="Arial"/>
            </a:endParaRPr>
          </a:p>
        </p:txBody>
      </p:sp>
      <p:sp>
        <p:nvSpPr>
          <p:cNvPr id="536" name="Line 32"/>
          <p:cNvSpPr/>
          <p:nvPr/>
        </p:nvSpPr>
        <p:spPr>
          <a:xfrm>
            <a:off x="5638680" y="3200400"/>
            <a:ext cx="1371600" cy="68580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37" name="Line 33"/>
          <p:cNvSpPr/>
          <p:nvPr/>
        </p:nvSpPr>
        <p:spPr>
          <a:xfrm>
            <a:off x="7010280" y="2971800"/>
            <a:ext cx="360" cy="91440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38" name="Line 34"/>
          <p:cNvSpPr/>
          <p:nvPr/>
        </p:nvSpPr>
        <p:spPr>
          <a:xfrm flipH="1">
            <a:off x="7010280" y="3352680"/>
            <a:ext cx="1295280" cy="53352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39" name="Line 35"/>
          <p:cNvSpPr/>
          <p:nvPr/>
        </p:nvSpPr>
        <p:spPr>
          <a:xfrm>
            <a:off x="7010280" y="4419360"/>
            <a:ext cx="360" cy="160020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40" name="Line 36"/>
          <p:cNvSpPr/>
          <p:nvPr/>
        </p:nvSpPr>
        <p:spPr>
          <a:xfrm flipH="1">
            <a:off x="6019560" y="4419360"/>
            <a:ext cx="990720" cy="22860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41" name="Line 37"/>
          <p:cNvSpPr/>
          <p:nvPr/>
        </p:nvSpPr>
        <p:spPr>
          <a:xfrm>
            <a:off x="7010280" y="4419360"/>
            <a:ext cx="838080" cy="30492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42" name="Line 38"/>
          <p:cNvSpPr/>
          <p:nvPr/>
        </p:nvSpPr>
        <p:spPr>
          <a:xfrm flipH="1">
            <a:off x="6400800" y="4876560"/>
            <a:ext cx="914400" cy="76212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43" name="Line 39"/>
          <p:cNvSpPr/>
          <p:nvPr/>
        </p:nvSpPr>
        <p:spPr>
          <a:xfrm flipH="1">
            <a:off x="5867280" y="5029200"/>
            <a:ext cx="152280" cy="45720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44" name="Line 40"/>
          <p:cNvSpPr/>
          <p:nvPr/>
        </p:nvSpPr>
        <p:spPr>
          <a:xfrm flipV="1">
            <a:off x="7619760" y="5790960"/>
            <a:ext cx="609840" cy="38124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45" name="CustomShape 41"/>
          <p:cNvSpPr/>
          <p:nvPr/>
        </p:nvSpPr>
        <p:spPr>
          <a:xfrm>
            <a:off x="196200" y="1608120"/>
            <a:ext cx="8899920" cy="821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dirty="0">
                <a:solidFill>
                  <a:srgbClr val="000000"/>
                </a:solidFill>
                <a:latin typeface="Arial"/>
                <a:ea typeface="MS PGothic"/>
              </a:rPr>
              <a:t>Façade weakens the dependency between Client and library. </a:t>
            </a:r>
            <a:endParaRPr lang="en-US" sz="2400" b="0" strike="noStrike" spc="-1" dirty="0">
              <a:latin typeface="Arial"/>
            </a:endParaRPr>
          </a:p>
          <a:p>
            <a:pPr>
              <a:lnSpc>
                <a:spcPct val="100000"/>
              </a:lnSpc>
            </a:pPr>
            <a:r>
              <a:rPr lang="en-US" sz="2400" b="0" strike="noStrike" spc="-1" dirty="0">
                <a:solidFill>
                  <a:srgbClr val="000000"/>
                </a:solidFill>
                <a:latin typeface="Arial"/>
                <a:ea typeface="MS PGothic"/>
              </a:rPr>
              <a:t>Introduce Façade object: reduce #dependences from 3*5 to 3+5</a:t>
            </a:r>
            <a:endParaRPr lang="en-US" sz="2400" b="0" strike="noStrike" spc="-1" dirty="0">
              <a:latin typeface="Arial"/>
            </a:endParaRPr>
          </a:p>
        </p:txBody>
      </p:sp>
      <p:sp>
        <p:nvSpPr>
          <p:cNvPr id="546" name="TextShape 42"/>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Calibri"/>
              </a:rPr>
              <a:t>CSCI 2600 Spring 2021</a:t>
            </a:r>
            <a:endParaRPr lang="en-US" sz="900" b="0" strike="noStrike" spc="-1" dirty="0">
              <a:latin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User interfaces: appearance vs. content</a:t>
            </a:r>
            <a:endParaRPr lang="en-US" sz="3300" b="0" strike="noStrike" spc="-1">
              <a:solidFill>
                <a:srgbClr val="000000"/>
              </a:solidFill>
              <a:latin typeface="Calibri"/>
            </a:endParaRPr>
          </a:p>
        </p:txBody>
      </p:sp>
      <p:sp>
        <p:nvSpPr>
          <p:cNvPr id="548"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It’s easy to tangle up appearance and content</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E.g. in dragging a line in a drawing program</a:t>
            </a:r>
          </a:p>
          <a:p>
            <a:pPr marL="857160" lvl="2" indent="-171000">
              <a:lnSpc>
                <a:spcPct val="100000"/>
              </a:lnSpc>
              <a:spcBef>
                <a:spcPts val="374"/>
              </a:spcBef>
              <a:buClr>
                <a:srgbClr val="000000"/>
              </a:buClr>
              <a:buFont typeface="Arial"/>
              <a:buChar char="•"/>
            </a:pPr>
            <a:r>
              <a:rPr lang="en-US" sz="1500" b="0" strike="noStrike" spc="-1" dirty="0">
                <a:solidFill>
                  <a:srgbClr val="000000"/>
                </a:solidFill>
                <a:latin typeface="Calibri"/>
              </a:rPr>
              <a:t>Where are endpoints stored</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Program state stored in widgets in dialog boxes</a:t>
            </a:r>
          </a:p>
          <a:p>
            <a:pPr marL="971640" lvl="2" indent="-171000">
              <a:spcBef>
                <a:spcPts val="374"/>
              </a:spcBef>
              <a:buClr>
                <a:srgbClr val="000000"/>
              </a:buClr>
              <a:buFont typeface="Arial"/>
              <a:buChar char="•"/>
            </a:pPr>
            <a:r>
              <a:rPr lang="en-US" spc="-1" dirty="0">
                <a:solidFill>
                  <a:srgbClr val="000000"/>
                </a:solidFill>
                <a:latin typeface="Calibri"/>
              </a:rPr>
              <a:t>Not a good idea</a:t>
            </a:r>
          </a:p>
          <a:p>
            <a:pPr marL="971640" lvl="2" indent="-171000">
              <a:spcBef>
                <a:spcPts val="374"/>
              </a:spcBef>
              <a:buClr>
                <a:srgbClr val="000000"/>
              </a:buClr>
              <a:buFont typeface="Arial"/>
              <a:buChar char="•"/>
            </a:pPr>
            <a:r>
              <a:rPr lang="en-US" b="0" strike="noStrike" spc="-1" dirty="0">
                <a:solidFill>
                  <a:srgbClr val="000000"/>
                </a:solidFill>
                <a:latin typeface="Calibri"/>
              </a:rPr>
              <a:t>Dialog boxes are transient, state is more general</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Neither content nor appearance is easily understood or changed</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Destroys flexibility</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Leads to subtle bugs</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Callbacks, listeners, and other patterns can help</a:t>
            </a:r>
          </a:p>
          <a:p>
            <a:pPr marL="171360" indent="-171000">
              <a:lnSpc>
                <a:spcPct val="90000"/>
              </a:lnSpc>
              <a:spcBef>
                <a:spcPts val="751"/>
              </a:spcBef>
              <a:buClr>
                <a:srgbClr val="000000"/>
              </a:buClr>
              <a:buFont typeface="Arial"/>
              <a:buChar char="•"/>
            </a:pPr>
            <a:r>
              <a:rPr lang="en-US" sz="2100" spc="-1" dirty="0">
                <a:solidFill>
                  <a:srgbClr val="000000"/>
                </a:solidFill>
                <a:latin typeface="Calibri"/>
              </a:rPr>
              <a:t>Stick to single purpose principle</a:t>
            </a:r>
            <a:endParaRPr lang="en-US" sz="2100" b="0" strike="noStrike" spc="-1" dirty="0">
              <a:solidFill>
                <a:srgbClr val="000000"/>
              </a:solidFill>
              <a:latin typeface="Calibri"/>
            </a:endParaRPr>
          </a:p>
          <a:p>
            <a:endParaRPr lang="en-US" sz="2100" b="0" strike="noStrike" spc="-1" dirty="0">
              <a:solidFill>
                <a:srgbClr val="000000"/>
              </a:solidFill>
              <a:latin typeface="Calibri"/>
            </a:endParaRPr>
          </a:p>
        </p:txBody>
      </p:sp>
      <p:sp>
        <p:nvSpPr>
          <p:cNvPr id="549"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Calibri"/>
              </a:rPr>
              <a:t>CSCI 2600 Spring 2021</a:t>
            </a:r>
            <a:endParaRPr lang="en-US" sz="900" b="0" strike="noStrike" spc="-1" dirty="0">
              <a:latin typeface="Times New Roman"/>
            </a:endParaRPr>
          </a:p>
        </p:txBody>
      </p:sp>
      <p:sp>
        <p:nvSpPr>
          <p:cNvPr id="550" name="TextShape 4"/>
          <p:cNvSpPr txBox="1"/>
          <p:nvPr/>
        </p:nvSpPr>
        <p:spPr>
          <a:xfrm>
            <a:off x="6458040" y="6356520"/>
            <a:ext cx="2057040" cy="364680"/>
          </a:xfrm>
          <a:prstGeom prst="rect">
            <a:avLst/>
          </a:prstGeom>
          <a:noFill/>
          <a:ln>
            <a:noFill/>
          </a:ln>
        </p:spPr>
        <p:txBody>
          <a:bodyPr anchor="ctr"/>
          <a:lstStyle/>
          <a:p>
            <a:pPr algn="r">
              <a:lnSpc>
                <a:spcPct val="100000"/>
              </a:lnSpc>
            </a:pPr>
            <a:fld id="{F34FC543-81D0-4445-B9E3-AD9ED03BE851}" type="slidenum">
              <a:rPr lang="en-US" sz="900" b="0" strike="noStrike" spc="-1">
                <a:solidFill>
                  <a:srgbClr val="8B8B8B"/>
                </a:solidFill>
                <a:latin typeface="Calibri"/>
              </a:rPr>
              <a:t>42</a:t>
            </a:fld>
            <a:endParaRPr lang="en-US" sz="900" b="0" strike="noStrike" spc="-1">
              <a:latin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Shared Constraints</a:t>
            </a:r>
            <a:endParaRPr lang="en-US" sz="3300" b="0" strike="noStrike" spc="-1">
              <a:solidFill>
                <a:srgbClr val="000000"/>
              </a:solidFill>
              <a:latin typeface="Calibri"/>
            </a:endParaRPr>
          </a:p>
        </p:txBody>
      </p:sp>
      <p:sp>
        <p:nvSpPr>
          <p:cNvPr id="552"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Coupling can arise from shared constraints</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A module that writes a file and a module that reads a file in the same format</a:t>
            </a:r>
          </a:p>
          <a:p>
            <a:pPr marL="857160" lvl="2" indent="-171000">
              <a:lnSpc>
                <a:spcPct val="100000"/>
              </a:lnSpc>
              <a:spcBef>
                <a:spcPts val="374"/>
              </a:spcBef>
              <a:buClr>
                <a:srgbClr val="000000"/>
              </a:buClr>
              <a:buFont typeface="Arial"/>
              <a:buChar char="•"/>
            </a:pPr>
            <a:r>
              <a:rPr lang="en-US" sz="1500" b="0" strike="noStrike" spc="-1">
                <a:solidFill>
                  <a:srgbClr val="000000"/>
                </a:solidFill>
                <a:latin typeface="Calibri"/>
              </a:rPr>
              <a:t>Even if there’s no dependency on each other’s code</a:t>
            </a:r>
          </a:p>
          <a:p>
            <a:pPr marL="857160" lvl="2" indent="-171000">
              <a:lnSpc>
                <a:spcPct val="100000"/>
              </a:lnSpc>
              <a:spcBef>
                <a:spcPts val="374"/>
              </a:spcBef>
              <a:buClr>
                <a:srgbClr val="000000"/>
              </a:buClr>
              <a:buFont typeface="Arial"/>
              <a:buChar char="•"/>
            </a:pPr>
            <a:r>
              <a:rPr lang="en-US" sz="1500" b="0" strike="noStrike" spc="-1">
                <a:solidFill>
                  <a:srgbClr val="000000"/>
                </a:solidFill>
                <a:latin typeface="Calibri"/>
              </a:rPr>
              <a:t>If one fails to write the correct format, the other fails</a:t>
            </a:r>
          </a:p>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Shared constraints are easier to reason about/debug if they are encapsulated</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Place all format information in a single module used by both read and write module</a:t>
            </a:r>
          </a:p>
        </p:txBody>
      </p:sp>
      <p:sp>
        <p:nvSpPr>
          <p:cNvPr id="553"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Calibri"/>
              </a:rPr>
              <a:t>CSCI 2600 Spring 2021</a:t>
            </a:r>
            <a:endParaRPr lang="en-US" sz="900" b="0" strike="noStrike" spc="-1" dirty="0">
              <a:latin typeface="Times New Roman"/>
            </a:endParaRPr>
          </a:p>
        </p:txBody>
      </p:sp>
      <p:sp>
        <p:nvSpPr>
          <p:cNvPr id="554" name="TextShape 4"/>
          <p:cNvSpPr txBox="1"/>
          <p:nvPr/>
        </p:nvSpPr>
        <p:spPr>
          <a:xfrm>
            <a:off x="6458040" y="6356520"/>
            <a:ext cx="2057040" cy="364680"/>
          </a:xfrm>
          <a:prstGeom prst="rect">
            <a:avLst/>
          </a:prstGeom>
          <a:noFill/>
          <a:ln>
            <a:noFill/>
          </a:ln>
        </p:spPr>
        <p:txBody>
          <a:bodyPr anchor="ctr"/>
          <a:lstStyle/>
          <a:p>
            <a:pPr algn="r">
              <a:lnSpc>
                <a:spcPct val="100000"/>
              </a:lnSpc>
            </a:pPr>
            <a:fld id="{CEE3C27A-195C-41EC-82FB-4FA2529EA858}" type="slidenum">
              <a:rPr lang="en-US" sz="900" b="0" strike="noStrike" spc="-1">
                <a:solidFill>
                  <a:srgbClr val="8B8B8B"/>
                </a:solidFill>
                <a:latin typeface="Calibri"/>
              </a:rPr>
              <a:t>43</a:t>
            </a:fld>
            <a:endParaRPr lang="en-US" sz="900" b="0" strike="noStrike" spc="-1">
              <a:latin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000000"/>
                </a:solidFill>
                <a:latin typeface="Calibri Light"/>
              </a:rPr>
              <a:t>A Design Exercise</a:t>
            </a:r>
            <a:endParaRPr lang="en-US" sz="3300" b="0" strike="noStrike" spc="-1">
              <a:solidFill>
                <a:srgbClr val="000000"/>
              </a:solidFill>
              <a:latin typeface="Calibri"/>
            </a:endParaRPr>
          </a:p>
        </p:txBody>
      </p:sp>
      <p:sp>
        <p:nvSpPr>
          <p:cNvPr id="556" name="TextShape 2"/>
          <p:cNvSpPr txBox="1"/>
          <p:nvPr/>
        </p:nvSpPr>
        <p:spPr>
          <a:xfrm>
            <a:off x="628560" y="1825560"/>
            <a:ext cx="7886520" cy="4350960"/>
          </a:xfrm>
          <a:prstGeom prst="rect">
            <a:avLst/>
          </a:prstGeom>
          <a:noFill/>
          <a:ln>
            <a:noFill/>
          </a:ln>
        </p:spPr>
        <p:txBody>
          <a:bodyPr/>
          <a:lstStyle/>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rPr>
              <a:t>We are building a document editor --- a large rectangle that displays a document. Document can mix text, graphical shapes, etc. Surrounding the document are the menu, scrollbars, borders, etc.</a:t>
            </a:r>
          </a:p>
          <a:p>
            <a:pPr>
              <a:lnSpc>
                <a:spcPct val="100000"/>
              </a:lnSpc>
              <a:spcBef>
                <a:spcPts val="751"/>
              </a:spcBef>
            </a:pPr>
            <a:endParaRPr lang="en-US" sz="2100" b="0" strike="noStrike" spc="-1">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rPr>
              <a:t>Structure, Formatting, Embellishing the UI, User commands, Spell checking</a:t>
            </a:r>
          </a:p>
          <a:p>
            <a:pPr>
              <a:lnSpc>
                <a:spcPct val="100000"/>
              </a:lnSpc>
              <a:spcBef>
                <a:spcPts val="751"/>
              </a:spcBef>
            </a:pPr>
            <a:endParaRPr lang="en-US" sz="2100" b="0" strike="noStrike" spc="-1">
              <a:solidFill>
                <a:srgbClr val="000000"/>
              </a:solidFill>
              <a:latin typeface="Calibri"/>
            </a:endParaRPr>
          </a:p>
          <a:p>
            <a:pPr>
              <a:lnSpc>
                <a:spcPct val="100000"/>
              </a:lnSpc>
              <a:spcBef>
                <a:spcPts val="751"/>
              </a:spcBef>
            </a:pPr>
            <a:endParaRPr lang="en-US" sz="2100" b="0" strike="noStrike" spc="-1">
              <a:solidFill>
                <a:srgbClr val="000000"/>
              </a:solidFill>
              <a:latin typeface="Calibri"/>
            </a:endParaRPr>
          </a:p>
        </p:txBody>
      </p:sp>
      <p:sp>
        <p:nvSpPr>
          <p:cNvPr id="557" name="TextShape 3"/>
          <p:cNvSpPr txBox="1"/>
          <p:nvPr/>
        </p:nvSpPr>
        <p:spPr>
          <a:xfrm>
            <a:off x="628560" y="6356520"/>
            <a:ext cx="2057040" cy="364680"/>
          </a:xfrm>
          <a:prstGeom prst="rect">
            <a:avLst/>
          </a:prstGeom>
          <a:noFill/>
          <a:ln>
            <a:noFill/>
          </a:ln>
        </p:spPr>
        <p:txBody>
          <a:bodyPr anchor="ctr"/>
          <a:lstStyle/>
          <a:p>
            <a:pP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558" name="TextShape 4"/>
          <p:cNvSpPr txBox="1"/>
          <p:nvPr/>
        </p:nvSpPr>
        <p:spPr>
          <a:xfrm>
            <a:off x="3029040" y="6356520"/>
            <a:ext cx="3085920" cy="364680"/>
          </a:xfrm>
          <a:prstGeom prst="rect">
            <a:avLst/>
          </a:prstGeom>
          <a:noFill/>
          <a:ln>
            <a:noFill/>
          </a:ln>
        </p:spPr>
        <p:txBody>
          <a:bodyPr anchor="ctr"/>
          <a:lstStyle/>
          <a:p>
            <a:pPr algn="ctr">
              <a:lnSpc>
                <a:spcPct val="100000"/>
              </a:lnSpc>
            </a:pPr>
            <a:fld id="{5198B518-224F-475D-8F02-04A9105D46B2}" type="slidenum">
              <a:rPr lang="en-US" sz="1400" b="0" strike="noStrike" spc="-1">
                <a:solidFill>
                  <a:srgbClr val="8B8B8B"/>
                </a:solidFill>
                <a:latin typeface="Tahoma"/>
                <a:ea typeface="MS PGothic"/>
              </a:rPr>
              <a:t>44</a:t>
            </a:fld>
            <a:endParaRPr lang="en-US" sz="1400" b="0" strike="noStrike" spc="-1">
              <a:latin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000000"/>
                </a:solidFill>
                <a:latin typeface="Calibri Light"/>
              </a:rPr>
              <a:t>Structure</a:t>
            </a:r>
            <a:endParaRPr lang="en-US" sz="3300" b="0" strike="noStrike" spc="-1">
              <a:solidFill>
                <a:srgbClr val="000000"/>
              </a:solidFill>
              <a:latin typeface="Calibri"/>
            </a:endParaRPr>
          </a:p>
        </p:txBody>
      </p:sp>
      <p:sp>
        <p:nvSpPr>
          <p:cNvPr id="560" name="TextShape 2"/>
          <p:cNvSpPr txBox="1"/>
          <p:nvPr/>
        </p:nvSpPr>
        <p:spPr>
          <a:xfrm>
            <a:off x="628560" y="1825560"/>
            <a:ext cx="7886520" cy="4350960"/>
          </a:xfrm>
          <a:prstGeom prst="rect">
            <a:avLst/>
          </a:prstGeom>
          <a:noFill/>
          <a:ln>
            <a:noFill/>
          </a:ln>
        </p:spPr>
        <p:txBody>
          <a:bodyPr/>
          <a:lstStyle/>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rPr>
              <a:t>Hierarchical structure --- document is made of columns, a column is made up of rows, a row is made up of words, images, etc.</a:t>
            </a:r>
          </a:p>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rPr>
              <a:t>Editor should treat text and graphics uniformly. Editor should treat simple and complex elements uniformly</a:t>
            </a:r>
          </a:p>
          <a:p>
            <a:pPr>
              <a:lnSpc>
                <a:spcPct val="100000"/>
              </a:lnSpc>
              <a:spcBef>
                <a:spcPts val="751"/>
              </a:spcBef>
            </a:pPr>
            <a:endParaRPr lang="en-US" sz="2100" b="0" strike="noStrike" spc="-1">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rPr>
              <a:t>What design pattern?</a:t>
            </a:r>
          </a:p>
        </p:txBody>
      </p:sp>
      <p:sp>
        <p:nvSpPr>
          <p:cNvPr id="561" name="TextShape 3"/>
          <p:cNvSpPr txBox="1"/>
          <p:nvPr/>
        </p:nvSpPr>
        <p:spPr>
          <a:xfrm>
            <a:off x="628560" y="6356520"/>
            <a:ext cx="2057040" cy="364680"/>
          </a:xfrm>
          <a:prstGeom prst="rect">
            <a:avLst/>
          </a:prstGeom>
          <a:noFill/>
          <a:ln>
            <a:noFill/>
          </a:ln>
        </p:spPr>
        <p:txBody>
          <a:bodyPr anchor="ctr"/>
          <a:lstStyle/>
          <a:p>
            <a:pP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562" name="TextShape 4"/>
          <p:cNvSpPr txBox="1"/>
          <p:nvPr/>
        </p:nvSpPr>
        <p:spPr>
          <a:xfrm>
            <a:off x="3029040" y="6356520"/>
            <a:ext cx="3085920" cy="364680"/>
          </a:xfrm>
          <a:prstGeom prst="rect">
            <a:avLst/>
          </a:prstGeom>
          <a:noFill/>
          <a:ln>
            <a:noFill/>
          </a:ln>
        </p:spPr>
        <p:txBody>
          <a:bodyPr anchor="ctr"/>
          <a:lstStyle/>
          <a:p>
            <a:pPr algn="ctr">
              <a:lnSpc>
                <a:spcPct val="100000"/>
              </a:lnSpc>
            </a:pPr>
            <a:fld id="{C92A47D6-E1FD-43CD-971E-AE39ED69D647}" type="slidenum">
              <a:rPr lang="en-US" sz="1400" b="0" strike="noStrike" spc="-1">
                <a:solidFill>
                  <a:srgbClr val="8B8B8B"/>
                </a:solidFill>
                <a:latin typeface="Tahoma"/>
                <a:ea typeface="MS PGothic"/>
              </a:rPr>
              <a:t>45</a:t>
            </a:fld>
            <a:endParaRPr lang="en-US" sz="1400" b="0" strike="noStrike" spc="-1">
              <a:latin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0000FF"/>
                </a:solidFill>
                <a:latin typeface="Calibri Light"/>
              </a:rPr>
              <a:t>The</a:t>
            </a:r>
            <a:r>
              <a:rPr lang="en-US" sz="3300" b="0" strike="noStrike" spc="-1">
                <a:solidFill>
                  <a:srgbClr val="FF0000"/>
                </a:solidFill>
                <a:latin typeface="Calibri Light"/>
              </a:rPr>
              <a:t> Composite</a:t>
            </a:r>
            <a:r>
              <a:rPr lang="en-US" sz="3300" b="0" strike="noStrike" spc="-1">
                <a:solidFill>
                  <a:srgbClr val="000000"/>
                </a:solidFill>
                <a:latin typeface="Calibri Light"/>
              </a:rPr>
              <a:t> Pattern</a:t>
            </a:r>
            <a:endParaRPr lang="en-US" sz="3300" b="0" strike="noStrike" spc="-1">
              <a:solidFill>
                <a:srgbClr val="000000"/>
              </a:solidFill>
              <a:latin typeface="Calibri"/>
            </a:endParaRPr>
          </a:p>
        </p:txBody>
      </p:sp>
      <p:sp>
        <p:nvSpPr>
          <p:cNvPr id="564" name="TextShape 2"/>
          <p:cNvSpPr txBox="1"/>
          <p:nvPr/>
        </p:nvSpPr>
        <p:spPr>
          <a:xfrm>
            <a:off x="628560" y="6356520"/>
            <a:ext cx="2057040" cy="364680"/>
          </a:xfrm>
          <a:prstGeom prst="rect">
            <a:avLst/>
          </a:prstGeom>
          <a:noFill/>
          <a:ln>
            <a:noFill/>
          </a:ln>
        </p:spPr>
        <p:txBody>
          <a:bodyPr anchor="ctr"/>
          <a:lstStyle/>
          <a:p>
            <a:pP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565" name="TextShape 3"/>
          <p:cNvSpPr txBox="1"/>
          <p:nvPr/>
        </p:nvSpPr>
        <p:spPr>
          <a:xfrm>
            <a:off x="3029040" y="6356520"/>
            <a:ext cx="3085920" cy="364680"/>
          </a:xfrm>
          <a:prstGeom prst="rect">
            <a:avLst/>
          </a:prstGeom>
          <a:noFill/>
          <a:ln>
            <a:noFill/>
          </a:ln>
        </p:spPr>
        <p:txBody>
          <a:bodyPr anchor="ctr"/>
          <a:lstStyle/>
          <a:p>
            <a:pPr algn="ctr">
              <a:lnSpc>
                <a:spcPct val="100000"/>
              </a:lnSpc>
            </a:pPr>
            <a:fld id="{30B6C839-12B9-4CB1-890E-591F29EEBE51}" type="slidenum">
              <a:rPr lang="en-US" sz="1400" b="0" strike="noStrike" spc="-1">
                <a:solidFill>
                  <a:srgbClr val="8B8B8B"/>
                </a:solidFill>
                <a:latin typeface="Tahoma"/>
                <a:ea typeface="MS PGothic"/>
              </a:rPr>
              <a:t>46</a:t>
            </a:fld>
            <a:endParaRPr lang="en-US" sz="1400" b="0" strike="noStrike" spc="-1">
              <a:latin typeface="Times New Roman"/>
            </a:endParaRPr>
          </a:p>
        </p:txBody>
      </p:sp>
      <p:sp>
        <p:nvSpPr>
          <p:cNvPr id="566" name="CustomShape 4"/>
          <p:cNvSpPr/>
          <p:nvPr/>
        </p:nvSpPr>
        <p:spPr>
          <a:xfrm>
            <a:off x="3429000" y="1459080"/>
            <a:ext cx="274284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i="1" strike="noStrike" spc="-1">
                <a:solidFill>
                  <a:srgbClr val="000000"/>
                </a:solidFill>
                <a:latin typeface="Arial"/>
                <a:ea typeface="MS PGothic"/>
              </a:rPr>
              <a:t>Glyph</a:t>
            </a:r>
            <a:endParaRPr lang="en-US" sz="1800" b="0" strike="noStrike" spc="-1">
              <a:latin typeface="Arial"/>
            </a:endParaRPr>
          </a:p>
        </p:txBody>
      </p:sp>
      <p:sp>
        <p:nvSpPr>
          <p:cNvPr id="567" name="CustomShape 5"/>
          <p:cNvSpPr/>
          <p:nvPr/>
        </p:nvSpPr>
        <p:spPr>
          <a:xfrm>
            <a:off x="6705720" y="4191120"/>
            <a:ext cx="144756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Row</a:t>
            </a:r>
            <a:endParaRPr lang="en-US" sz="1800" b="0" strike="noStrike" spc="-1">
              <a:latin typeface="Arial"/>
            </a:endParaRPr>
          </a:p>
        </p:txBody>
      </p:sp>
      <p:sp>
        <p:nvSpPr>
          <p:cNvPr id="568" name="CustomShape 6"/>
          <p:cNvSpPr/>
          <p:nvPr/>
        </p:nvSpPr>
        <p:spPr>
          <a:xfrm>
            <a:off x="1981080" y="4202280"/>
            <a:ext cx="152352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Polygon</a:t>
            </a:r>
            <a:endParaRPr lang="en-US" sz="1800" b="0" strike="noStrike" spc="-1">
              <a:latin typeface="Arial"/>
            </a:endParaRPr>
          </a:p>
        </p:txBody>
      </p:sp>
      <p:sp>
        <p:nvSpPr>
          <p:cNvPr id="569" name="CustomShape 7"/>
          <p:cNvSpPr/>
          <p:nvPr/>
        </p:nvSpPr>
        <p:spPr>
          <a:xfrm>
            <a:off x="0" y="4202280"/>
            <a:ext cx="159984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Character</a:t>
            </a:r>
            <a:endParaRPr lang="en-US" sz="1800" b="0" strike="noStrike" spc="-1">
              <a:latin typeface="Arial"/>
            </a:endParaRPr>
          </a:p>
        </p:txBody>
      </p:sp>
      <p:sp>
        <p:nvSpPr>
          <p:cNvPr id="570" name="CustomShape 8"/>
          <p:cNvSpPr/>
          <p:nvPr/>
        </p:nvSpPr>
        <p:spPr>
          <a:xfrm>
            <a:off x="0" y="4572000"/>
            <a:ext cx="1599840" cy="63900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FF0000"/>
                </a:solidFill>
                <a:latin typeface="Arial"/>
                <a:ea typeface="MS PGothic"/>
              </a:rPr>
              <a:t>draw</a:t>
            </a:r>
            <a:r>
              <a:rPr lang="en-US" sz="1800" b="0" strike="noStrike" spc="-1">
                <a:solidFill>
                  <a:srgbClr val="000000"/>
                </a:solidFill>
                <a:latin typeface="Arial"/>
                <a:ea typeface="MS PGothic"/>
              </a:rPr>
              <a:t>()</a:t>
            </a:r>
            <a:br/>
            <a:r>
              <a:rPr lang="en-US" sz="1800" b="0" strike="noStrike" spc="-1">
                <a:solidFill>
                  <a:srgbClr val="FF0000"/>
                </a:solidFill>
                <a:latin typeface="Arial"/>
                <a:ea typeface="MS PGothic"/>
              </a:rPr>
              <a:t>intersect</a:t>
            </a:r>
            <a:r>
              <a:rPr lang="en-US" sz="1800" b="0" strike="noStrike" spc="-1">
                <a:solidFill>
                  <a:srgbClr val="000000"/>
                </a:solidFill>
                <a:latin typeface="Arial"/>
                <a:ea typeface="MS PGothic"/>
              </a:rPr>
              <a:t>()</a:t>
            </a:r>
            <a:endParaRPr lang="en-US" sz="1800" b="0" strike="noStrike" spc="-1">
              <a:latin typeface="Arial"/>
            </a:endParaRPr>
          </a:p>
        </p:txBody>
      </p:sp>
      <p:sp>
        <p:nvSpPr>
          <p:cNvPr id="571" name="CustomShape 9"/>
          <p:cNvSpPr/>
          <p:nvPr/>
        </p:nvSpPr>
        <p:spPr>
          <a:xfrm>
            <a:off x="1981080" y="4572000"/>
            <a:ext cx="1523520" cy="63900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FF0000"/>
                </a:solidFill>
                <a:latin typeface="Arial"/>
                <a:ea typeface="MS PGothic"/>
              </a:rPr>
              <a:t>draw</a:t>
            </a:r>
            <a:r>
              <a:rPr lang="en-US" sz="1800" b="0" strike="noStrike" spc="-1">
                <a:solidFill>
                  <a:srgbClr val="000000"/>
                </a:solidFill>
                <a:latin typeface="Arial"/>
                <a:ea typeface="MS PGothic"/>
              </a:rPr>
              <a:t>()</a:t>
            </a:r>
            <a:br/>
            <a:r>
              <a:rPr lang="en-US" sz="1800" b="0" strike="noStrike" spc="-1">
                <a:solidFill>
                  <a:srgbClr val="FF0000"/>
                </a:solidFill>
                <a:latin typeface="Arial"/>
                <a:ea typeface="MS PGothic"/>
              </a:rPr>
              <a:t>intersect</a:t>
            </a:r>
            <a:r>
              <a:rPr lang="en-US" sz="1800" b="0" strike="noStrike" spc="-1">
                <a:solidFill>
                  <a:srgbClr val="000000"/>
                </a:solidFill>
                <a:latin typeface="Arial"/>
                <a:ea typeface="MS PGothic"/>
              </a:rPr>
              <a:t>()</a:t>
            </a:r>
            <a:endParaRPr lang="en-US" sz="1800" b="0" strike="noStrike" spc="-1">
              <a:latin typeface="Arial"/>
            </a:endParaRPr>
          </a:p>
        </p:txBody>
      </p:sp>
      <p:sp>
        <p:nvSpPr>
          <p:cNvPr id="572" name="CustomShape 10"/>
          <p:cNvSpPr/>
          <p:nvPr/>
        </p:nvSpPr>
        <p:spPr>
          <a:xfrm>
            <a:off x="6705720" y="4572000"/>
            <a:ext cx="1447560" cy="63900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FF0000"/>
                </a:solidFill>
                <a:latin typeface="Arial"/>
                <a:ea typeface="MS PGothic"/>
              </a:rPr>
              <a:t>draw</a:t>
            </a:r>
            <a:r>
              <a:rPr lang="en-US" sz="1800" b="0" strike="noStrike" spc="-1">
                <a:solidFill>
                  <a:srgbClr val="000000"/>
                </a:solidFill>
                <a:latin typeface="Arial"/>
                <a:ea typeface="MS PGothic"/>
              </a:rPr>
              <a:t>()</a:t>
            </a:r>
            <a:br/>
            <a:r>
              <a:rPr lang="en-US" sz="1800" b="0" strike="noStrike" spc="-1">
                <a:solidFill>
                  <a:srgbClr val="FF0000"/>
                </a:solidFill>
                <a:latin typeface="Arial"/>
                <a:ea typeface="MS PGothic"/>
              </a:rPr>
              <a:t>intersect</a:t>
            </a:r>
            <a:r>
              <a:rPr lang="en-US" sz="1800" b="0" strike="noStrike" spc="-1">
                <a:solidFill>
                  <a:srgbClr val="000000"/>
                </a:solidFill>
                <a:latin typeface="Arial"/>
                <a:ea typeface="MS PGothic"/>
              </a:rPr>
              <a:t>()</a:t>
            </a:r>
            <a:endParaRPr lang="en-US" sz="1800" b="0" strike="noStrike" spc="-1">
              <a:latin typeface="Arial"/>
            </a:endParaRPr>
          </a:p>
        </p:txBody>
      </p:sp>
      <p:sp>
        <p:nvSpPr>
          <p:cNvPr id="573" name="CustomShape 11"/>
          <p:cNvSpPr/>
          <p:nvPr/>
        </p:nvSpPr>
        <p:spPr>
          <a:xfrm>
            <a:off x="3429000" y="1828800"/>
            <a:ext cx="2742840" cy="98964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i="1" strike="noStrike" spc="-1">
                <a:solidFill>
                  <a:srgbClr val="FF0000"/>
                </a:solidFill>
                <a:latin typeface="Arial"/>
                <a:ea typeface="MS PGothic"/>
              </a:rPr>
              <a:t>…</a:t>
            </a:r>
            <a:endParaRPr lang="en-US" sz="1800" b="0" strike="noStrike" spc="-1">
              <a:latin typeface="Arial"/>
            </a:endParaRPr>
          </a:p>
          <a:p>
            <a:pPr>
              <a:lnSpc>
                <a:spcPct val="100000"/>
              </a:lnSpc>
              <a:spcBef>
                <a:spcPts val="601"/>
              </a:spcBef>
            </a:pPr>
            <a:r>
              <a:rPr lang="en-US" sz="1800" b="0" i="1" strike="noStrike" spc="-1">
                <a:solidFill>
                  <a:srgbClr val="FF0000"/>
                </a:solidFill>
                <a:latin typeface="Arial"/>
                <a:ea typeface="MS PGothic"/>
              </a:rPr>
              <a:t>draw</a:t>
            </a:r>
            <a:r>
              <a:rPr lang="en-US" sz="1800" b="0" i="1" strike="noStrike" spc="-1">
                <a:solidFill>
                  <a:srgbClr val="000000"/>
                </a:solidFill>
                <a:latin typeface="Arial"/>
                <a:ea typeface="MS PGothic"/>
              </a:rPr>
              <a:t>()</a:t>
            </a:r>
            <a:br/>
            <a:r>
              <a:rPr lang="en-US" sz="1800" b="0" i="1" strike="noStrike" spc="-1">
                <a:solidFill>
                  <a:srgbClr val="FF0000"/>
                </a:solidFill>
                <a:latin typeface="Arial"/>
                <a:ea typeface="MS PGothic"/>
              </a:rPr>
              <a:t>intersect</a:t>
            </a:r>
            <a:r>
              <a:rPr lang="en-US" sz="1800" b="0" i="1" strike="noStrike" spc="-1">
                <a:solidFill>
                  <a:srgbClr val="000000"/>
                </a:solidFill>
                <a:latin typeface="Arial"/>
                <a:ea typeface="MS PGothic"/>
              </a:rPr>
              <a:t>()</a:t>
            </a:r>
            <a:endParaRPr lang="en-US" sz="1800" b="0" strike="noStrike" spc="-1">
              <a:latin typeface="Arial"/>
            </a:endParaRPr>
          </a:p>
        </p:txBody>
      </p:sp>
      <p:sp>
        <p:nvSpPr>
          <p:cNvPr id="574" name="Line 12"/>
          <p:cNvSpPr/>
          <p:nvPr/>
        </p:nvSpPr>
        <p:spPr>
          <a:xfrm>
            <a:off x="914400" y="3886200"/>
            <a:ext cx="655308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75" name="Line 13"/>
          <p:cNvSpPr/>
          <p:nvPr/>
        </p:nvSpPr>
        <p:spPr>
          <a:xfrm>
            <a:off x="914400" y="3886200"/>
            <a:ext cx="360" cy="3045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76" name="Line 14"/>
          <p:cNvSpPr/>
          <p:nvPr/>
        </p:nvSpPr>
        <p:spPr>
          <a:xfrm>
            <a:off x="2743200" y="3886200"/>
            <a:ext cx="360" cy="3045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77" name="Line 15"/>
          <p:cNvSpPr/>
          <p:nvPr/>
        </p:nvSpPr>
        <p:spPr>
          <a:xfrm>
            <a:off x="7467480" y="3886200"/>
            <a:ext cx="360" cy="3045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78" name="Line 16"/>
          <p:cNvSpPr/>
          <p:nvPr/>
        </p:nvSpPr>
        <p:spPr>
          <a:xfrm>
            <a:off x="4800600" y="3200400"/>
            <a:ext cx="360" cy="68580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79" name="CustomShape 17"/>
          <p:cNvSpPr/>
          <p:nvPr/>
        </p:nvSpPr>
        <p:spPr>
          <a:xfrm>
            <a:off x="4648320" y="2971800"/>
            <a:ext cx="304560" cy="228240"/>
          </a:xfrm>
          <a:prstGeom prst="triangle">
            <a:avLst>
              <a:gd name="adj" fmla="val 50000"/>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580" name="CustomShape 18"/>
          <p:cNvSpPr/>
          <p:nvPr/>
        </p:nvSpPr>
        <p:spPr>
          <a:xfrm>
            <a:off x="533520" y="1828800"/>
            <a:ext cx="121896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Editor</a:t>
            </a:r>
            <a:endParaRPr lang="en-US" sz="1800" b="0" strike="noStrike" spc="-1">
              <a:latin typeface="Arial"/>
            </a:endParaRPr>
          </a:p>
        </p:txBody>
      </p:sp>
      <p:sp>
        <p:nvSpPr>
          <p:cNvPr id="581" name="Line 19"/>
          <p:cNvSpPr/>
          <p:nvPr/>
        </p:nvSpPr>
        <p:spPr>
          <a:xfrm>
            <a:off x="1752480" y="2057400"/>
            <a:ext cx="1676520" cy="360"/>
          </a:xfrm>
          <a:prstGeom prst="line">
            <a:avLst/>
          </a:prstGeom>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582" name="CustomShape 20"/>
          <p:cNvSpPr/>
          <p:nvPr/>
        </p:nvSpPr>
        <p:spPr>
          <a:xfrm flipH="1" flipV="1">
            <a:off x="6243480" y="2514600"/>
            <a:ext cx="1904760" cy="2381040"/>
          </a:xfrm>
          <a:prstGeom prst="bentConnector4">
            <a:avLst>
              <a:gd name="adj1" fmla="val -12000"/>
              <a:gd name="adj2" fmla="val 100227"/>
            </a:avLst>
          </a:prstGeom>
          <a:noFill/>
          <a:ln w="25560">
            <a:solidFill>
              <a:srgbClr val="000000"/>
            </a:solidFill>
            <a:miter/>
            <a:tailEnd type="triangle" w="med" len="med"/>
          </a:ln>
        </p:spPr>
        <p:style>
          <a:lnRef idx="0">
            <a:scrgbClr r="0" g="0" b="0"/>
          </a:lnRef>
          <a:fillRef idx="0">
            <a:scrgbClr r="0" g="0" b="0"/>
          </a:fillRef>
          <a:effectRef idx="0">
            <a:scrgbClr r="0" g="0" b="0"/>
          </a:effectRef>
          <a:fontRef idx="minor"/>
        </p:style>
      </p:sp>
      <p:sp>
        <p:nvSpPr>
          <p:cNvPr id="583" name="CustomShape 21"/>
          <p:cNvSpPr/>
          <p:nvPr/>
        </p:nvSpPr>
        <p:spPr>
          <a:xfrm>
            <a:off x="4114800" y="4202280"/>
            <a:ext cx="144756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Word</a:t>
            </a:r>
            <a:endParaRPr lang="en-US" sz="1800" b="0" strike="noStrike" spc="-1">
              <a:latin typeface="Arial"/>
            </a:endParaRPr>
          </a:p>
        </p:txBody>
      </p:sp>
      <p:sp>
        <p:nvSpPr>
          <p:cNvPr id="584" name="CustomShape 22"/>
          <p:cNvSpPr/>
          <p:nvPr/>
        </p:nvSpPr>
        <p:spPr>
          <a:xfrm>
            <a:off x="4114800" y="4572000"/>
            <a:ext cx="1447560" cy="63900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FF0000"/>
                </a:solidFill>
                <a:latin typeface="Arial"/>
                <a:ea typeface="MS PGothic"/>
              </a:rPr>
              <a:t>draw</a:t>
            </a:r>
            <a:r>
              <a:rPr lang="en-US" sz="1800" b="0" strike="noStrike" spc="-1">
                <a:solidFill>
                  <a:srgbClr val="000000"/>
                </a:solidFill>
                <a:latin typeface="Arial"/>
                <a:ea typeface="MS PGothic"/>
              </a:rPr>
              <a:t>()</a:t>
            </a:r>
            <a:br/>
            <a:r>
              <a:rPr lang="en-US" sz="1800" b="0" strike="noStrike" spc="-1">
                <a:solidFill>
                  <a:srgbClr val="FF0000"/>
                </a:solidFill>
                <a:latin typeface="Arial"/>
                <a:ea typeface="MS PGothic"/>
              </a:rPr>
              <a:t>intersect</a:t>
            </a:r>
            <a:r>
              <a:rPr lang="en-US" sz="1800" b="0" strike="noStrike" spc="-1">
                <a:solidFill>
                  <a:srgbClr val="000000"/>
                </a:solidFill>
                <a:latin typeface="Arial"/>
                <a:ea typeface="MS PGothic"/>
              </a:rPr>
              <a:t>()</a:t>
            </a:r>
            <a:endParaRPr lang="en-US" sz="1800" b="0" strike="noStrike" spc="-1">
              <a:latin typeface="Arial"/>
            </a:endParaRPr>
          </a:p>
        </p:txBody>
      </p:sp>
      <p:sp>
        <p:nvSpPr>
          <p:cNvPr id="585" name="Line 23"/>
          <p:cNvSpPr/>
          <p:nvPr/>
        </p:nvSpPr>
        <p:spPr>
          <a:xfrm>
            <a:off x="4800600" y="3886200"/>
            <a:ext cx="360" cy="3045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586" name="CustomShape 24"/>
          <p:cNvSpPr/>
          <p:nvPr/>
        </p:nvSpPr>
        <p:spPr>
          <a:xfrm>
            <a:off x="6250680" y="2133720"/>
            <a:ext cx="2696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1" strike="noStrike" spc="-1">
                <a:solidFill>
                  <a:srgbClr val="000000"/>
                </a:solidFill>
                <a:latin typeface="Arial"/>
                <a:ea typeface="MS PGothic"/>
              </a:rPr>
              <a:t>*</a:t>
            </a:r>
            <a:endParaRPr lang="en-US" sz="1800" b="0" strike="noStrike" spc="-1">
              <a:latin typeface="Arial"/>
            </a:endParaRPr>
          </a:p>
        </p:txBody>
      </p:sp>
      <p:sp>
        <p:nvSpPr>
          <p:cNvPr id="587" name="CustomShape 25"/>
          <p:cNvSpPr/>
          <p:nvPr/>
        </p:nvSpPr>
        <p:spPr>
          <a:xfrm>
            <a:off x="6251040" y="1219320"/>
            <a:ext cx="3074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1" strike="noStrike" spc="-1">
                <a:solidFill>
                  <a:srgbClr val="000000"/>
                </a:solidFill>
                <a:latin typeface="Arial"/>
                <a:ea typeface="MS PGothic"/>
              </a:rPr>
              <a:t>1</a:t>
            </a:r>
            <a:endParaRPr lang="en-US" sz="1800" b="0" strike="noStrike" spc="-1">
              <a:latin typeface="Arial"/>
            </a:endParaRPr>
          </a:p>
        </p:txBody>
      </p:sp>
      <p:sp>
        <p:nvSpPr>
          <p:cNvPr id="588" name="CustomShape 26"/>
          <p:cNvSpPr/>
          <p:nvPr/>
        </p:nvSpPr>
        <p:spPr>
          <a:xfrm>
            <a:off x="8147880" y="4888080"/>
            <a:ext cx="3074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1" strike="noStrike" spc="-1">
                <a:solidFill>
                  <a:srgbClr val="000000"/>
                </a:solidFill>
                <a:latin typeface="Arial"/>
                <a:ea typeface="MS PGothic"/>
              </a:rPr>
              <a:t>1</a:t>
            </a:r>
            <a:endParaRPr lang="en-US" sz="1800" b="0" strike="noStrike" spc="-1">
              <a:latin typeface="Arial"/>
            </a:endParaRPr>
          </a:p>
        </p:txBody>
      </p:sp>
      <p:sp>
        <p:nvSpPr>
          <p:cNvPr id="589" name="CustomShape 27"/>
          <p:cNvSpPr/>
          <p:nvPr/>
        </p:nvSpPr>
        <p:spPr>
          <a:xfrm>
            <a:off x="3138840" y="5867280"/>
            <a:ext cx="35276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MS PGothic"/>
              </a:rPr>
              <a:t>What’s missing from this picture?</a:t>
            </a:r>
            <a:endParaRPr lang="en-US" sz="1800" b="0" strike="noStrike" spc="-1">
              <a:latin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000000"/>
                </a:solidFill>
                <a:latin typeface="Calibri Light"/>
              </a:rPr>
              <a:t>Formatting</a:t>
            </a:r>
            <a:endParaRPr lang="en-US" sz="3300" b="0" strike="noStrike" spc="-1">
              <a:solidFill>
                <a:srgbClr val="000000"/>
              </a:solidFill>
              <a:latin typeface="Calibri"/>
            </a:endParaRPr>
          </a:p>
        </p:txBody>
      </p:sp>
      <p:sp>
        <p:nvSpPr>
          <p:cNvPr id="591" name="TextShape 2"/>
          <p:cNvSpPr txBox="1"/>
          <p:nvPr/>
        </p:nvSpPr>
        <p:spPr>
          <a:xfrm>
            <a:off x="628560" y="1825560"/>
            <a:ext cx="7886520" cy="4350960"/>
          </a:xfrm>
          <a:prstGeom prst="rect">
            <a:avLst/>
          </a:prstGeom>
          <a:noFill/>
          <a:ln>
            <a:noFill/>
          </a:ln>
        </p:spPr>
        <p:txBody>
          <a:bodyPr/>
          <a:lstStyle/>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rPr>
              <a:t>Formatting displays the document </a:t>
            </a:r>
          </a:p>
          <a:p>
            <a:pPr>
              <a:lnSpc>
                <a:spcPct val="100000"/>
              </a:lnSpc>
              <a:spcBef>
                <a:spcPts val="751"/>
              </a:spcBef>
            </a:pPr>
            <a:endParaRPr lang="en-US" sz="2100" b="0" strike="noStrike" spc="-1">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rPr>
              <a:t>Many different formatting strategies are possible</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We would use </a:t>
            </a:r>
            <a:r>
              <a:rPr lang="en-US" sz="1800" b="0" u="sng" strike="noStrike" spc="-1">
                <a:solidFill>
                  <a:srgbClr val="000000"/>
                </a:solidFill>
                <a:uFillTx/>
                <a:latin typeface="Calibri"/>
              </a:rPr>
              <a:t>different</a:t>
            </a:r>
            <a:r>
              <a:rPr lang="en-US" sz="1800" b="0" strike="noStrike" spc="-1">
                <a:solidFill>
                  <a:srgbClr val="000000"/>
                </a:solidFill>
                <a:latin typeface="Calibri"/>
              </a:rPr>
              <a:t> formatting strategies over the </a:t>
            </a:r>
            <a:r>
              <a:rPr lang="en-US" sz="1800" b="0" u="sng" strike="noStrike" spc="-1">
                <a:solidFill>
                  <a:srgbClr val="000000"/>
                </a:solidFill>
                <a:uFillTx/>
                <a:latin typeface="Calibri"/>
              </a:rPr>
              <a:t>same</a:t>
            </a:r>
            <a:r>
              <a:rPr lang="en-US" sz="1800" b="0" strike="noStrike" spc="-1">
                <a:solidFill>
                  <a:srgbClr val="000000"/>
                </a:solidFill>
                <a:latin typeface="Calibri"/>
              </a:rPr>
              <a:t> hierarchical structure</a:t>
            </a:r>
          </a:p>
          <a:p>
            <a:pPr>
              <a:lnSpc>
                <a:spcPct val="100000"/>
              </a:lnSpc>
              <a:spcBef>
                <a:spcPts val="751"/>
              </a:spcBef>
            </a:pPr>
            <a:endParaRPr lang="en-US" sz="1800" b="0" strike="noStrike" spc="-1">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rPr>
              <a:t>Each formatting strategy is complex</a:t>
            </a:r>
          </a:p>
          <a:p>
            <a:pPr>
              <a:lnSpc>
                <a:spcPct val="100000"/>
              </a:lnSpc>
              <a:spcBef>
                <a:spcPts val="751"/>
              </a:spcBef>
            </a:pPr>
            <a:endParaRPr lang="en-US" sz="2100" b="0" strike="noStrike" spc="-1">
              <a:solidFill>
                <a:srgbClr val="000000"/>
              </a:solidFill>
              <a:latin typeface="Calibri"/>
            </a:endParaRPr>
          </a:p>
          <a:p>
            <a:pPr>
              <a:lnSpc>
                <a:spcPct val="100000"/>
              </a:lnSpc>
              <a:spcBef>
                <a:spcPts val="751"/>
              </a:spcBef>
            </a:pPr>
            <a:endParaRPr lang="en-US" sz="2100" b="0" strike="noStrike" spc="-1">
              <a:solidFill>
                <a:srgbClr val="000000"/>
              </a:solidFill>
              <a:latin typeface="Calibri"/>
            </a:endParaRPr>
          </a:p>
        </p:txBody>
      </p:sp>
      <p:sp>
        <p:nvSpPr>
          <p:cNvPr id="592" name="TextShape 3"/>
          <p:cNvSpPr txBox="1"/>
          <p:nvPr/>
        </p:nvSpPr>
        <p:spPr>
          <a:xfrm>
            <a:off x="628560" y="6356520"/>
            <a:ext cx="2057040" cy="364680"/>
          </a:xfrm>
          <a:prstGeom prst="rect">
            <a:avLst/>
          </a:prstGeom>
          <a:noFill/>
          <a:ln>
            <a:noFill/>
          </a:ln>
        </p:spPr>
        <p:txBody>
          <a:bodyPr anchor="ctr"/>
          <a:lstStyle/>
          <a:p>
            <a:pP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593" name="TextShape 4"/>
          <p:cNvSpPr txBox="1"/>
          <p:nvPr/>
        </p:nvSpPr>
        <p:spPr>
          <a:xfrm>
            <a:off x="3029040" y="6356520"/>
            <a:ext cx="3085920" cy="364680"/>
          </a:xfrm>
          <a:prstGeom prst="rect">
            <a:avLst/>
          </a:prstGeom>
          <a:noFill/>
          <a:ln>
            <a:noFill/>
          </a:ln>
        </p:spPr>
        <p:txBody>
          <a:bodyPr anchor="ctr"/>
          <a:lstStyle/>
          <a:p>
            <a:pPr algn="ctr">
              <a:lnSpc>
                <a:spcPct val="100000"/>
              </a:lnSpc>
            </a:pPr>
            <a:fld id="{CE12E5D3-BF90-4DA7-B8A5-B599E7E23B70}" type="slidenum">
              <a:rPr lang="en-US" sz="1400" b="0" strike="noStrike" spc="-1">
                <a:solidFill>
                  <a:srgbClr val="8B8B8B"/>
                </a:solidFill>
                <a:latin typeface="Tahoma"/>
                <a:ea typeface="MS PGothic"/>
              </a:rPr>
              <a:t>47</a:t>
            </a:fld>
            <a:endParaRPr lang="en-US" sz="1400" b="0" strike="noStrike" spc="-1">
              <a:latin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000000"/>
                </a:solidFill>
                <a:latin typeface="Calibri Light"/>
              </a:rPr>
              <a:t>The </a:t>
            </a:r>
            <a:r>
              <a:rPr lang="en-US" sz="3300" b="0" strike="noStrike" spc="-1">
                <a:solidFill>
                  <a:srgbClr val="FF0000"/>
                </a:solidFill>
                <a:latin typeface="Calibri Light"/>
              </a:rPr>
              <a:t>Strategy</a:t>
            </a:r>
            <a:r>
              <a:rPr lang="en-US" sz="3300" b="0" strike="noStrike" spc="-1">
                <a:solidFill>
                  <a:srgbClr val="000000"/>
                </a:solidFill>
                <a:latin typeface="Calibri Light"/>
              </a:rPr>
              <a:t> Pattern</a:t>
            </a:r>
            <a:endParaRPr lang="en-US" sz="3300" b="0" strike="noStrike" spc="-1">
              <a:solidFill>
                <a:srgbClr val="000000"/>
              </a:solidFill>
              <a:latin typeface="Calibri"/>
            </a:endParaRPr>
          </a:p>
        </p:txBody>
      </p:sp>
      <p:sp>
        <p:nvSpPr>
          <p:cNvPr id="595" name="TextShape 2"/>
          <p:cNvSpPr txBox="1"/>
          <p:nvPr/>
        </p:nvSpPr>
        <p:spPr>
          <a:xfrm>
            <a:off x="264960" y="1523880"/>
            <a:ext cx="8726040" cy="4532040"/>
          </a:xfrm>
          <a:prstGeom prst="rect">
            <a:avLst/>
          </a:prstGeom>
          <a:noFill/>
          <a:ln>
            <a:noFill/>
          </a:ln>
        </p:spPr>
        <p:txBody>
          <a:bodyPr/>
          <a:lstStyle/>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rPr>
              <a:t>Encapsulates an algorithm in an object</a:t>
            </a:r>
          </a:p>
        </p:txBody>
      </p:sp>
      <p:sp>
        <p:nvSpPr>
          <p:cNvPr id="596" name="TextShape 3"/>
          <p:cNvSpPr txBox="1"/>
          <p:nvPr/>
        </p:nvSpPr>
        <p:spPr>
          <a:xfrm>
            <a:off x="628560" y="6356520"/>
            <a:ext cx="2057040" cy="364680"/>
          </a:xfrm>
          <a:prstGeom prst="rect">
            <a:avLst/>
          </a:prstGeom>
          <a:noFill/>
          <a:ln>
            <a:noFill/>
          </a:ln>
        </p:spPr>
        <p:txBody>
          <a:bodyPr anchor="ctr"/>
          <a:lstStyle/>
          <a:p>
            <a:pP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597" name="TextShape 4"/>
          <p:cNvSpPr txBox="1"/>
          <p:nvPr/>
        </p:nvSpPr>
        <p:spPr>
          <a:xfrm>
            <a:off x="3029040" y="6356520"/>
            <a:ext cx="3085920" cy="364680"/>
          </a:xfrm>
          <a:prstGeom prst="rect">
            <a:avLst/>
          </a:prstGeom>
          <a:noFill/>
          <a:ln>
            <a:noFill/>
          </a:ln>
        </p:spPr>
        <p:txBody>
          <a:bodyPr anchor="ctr"/>
          <a:lstStyle/>
          <a:p>
            <a:pPr algn="ctr">
              <a:lnSpc>
                <a:spcPct val="100000"/>
              </a:lnSpc>
            </a:pPr>
            <a:fld id="{4A05E079-F184-46F0-8EFD-6863F7E2EE19}" type="slidenum">
              <a:rPr lang="en-US" sz="1400" b="0" strike="noStrike" spc="-1">
                <a:solidFill>
                  <a:srgbClr val="8B8B8B"/>
                </a:solidFill>
                <a:latin typeface="Tahoma"/>
                <a:ea typeface="MS PGothic"/>
              </a:rPr>
              <a:t>48</a:t>
            </a:fld>
            <a:endParaRPr lang="en-US" sz="1400" b="0" strike="noStrike" spc="-1">
              <a:latin typeface="Times New Roman"/>
            </a:endParaRPr>
          </a:p>
        </p:txBody>
      </p:sp>
      <p:sp>
        <p:nvSpPr>
          <p:cNvPr id="598" name="CustomShape 5"/>
          <p:cNvSpPr/>
          <p:nvPr/>
        </p:nvSpPr>
        <p:spPr>
          <a:xfrm>
            <a:off x="1371600" y="3832200"/>
            <a:ext cx="175212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Document</a:t>
            </a:r>
            <a:endParaRPr lang="en-US" sz="1800" b="0" strike="noStrike" spc="-1">
              <a:latin typeface="Arial"/>
            </a:endParaRPr>
          </a:p>
        </p:txBody>
      </p:sp>
      <p:sp>
        <p:nvSpPr>
          <p:cNvPr id="599" name="CustomShape 6"/>
          <p:cNvSpPr/>
          <p:nvPr/>
        </p:nvSpPr>
        <p:spPr>
          <a:xfrm>
            <a:off x="1371600" y="4197240"/>
            <a:ext cx="1752120" cy="63900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FF0000"/>
                </a:solidFill>
                <a:latin typeface="Arial"/>
                <a:ea typeface="MS PGothic"/>
              </a:rPr>
              <a:t>draw()</a:t>
            </a:r>
            <a:br/>
            <a:r>
              <a:rPr lang="en-US" sz="1800" b="0" strike="noStrike" spc="-1">
                <a:solidFill>
                  <a:srgbClr val="000000"/>
                </a:solidFill>
                <a:latin typeface="Arial"/>
                <a:ea typeface="MS PGothic"/>
              </a:rPr>
              <a:t>insert(…)</a:t>
            </a:r>
            <a:endParaRPr lang="en-US" sz="1800" b="0" strike="noStrike" spc="-1">
              <a:latin typeface="Arial"/>
            </a:endParaRPr>
          </a:p>
        </p:txBody>
      </p:sp>
      <p:sp>
        <p:nvSpPr>
          <p:cNvPr id="600" name="CustomShape 7"/>
          <p:cNvSpPr/>
          <p:nvPr/>
        </p:nvSpPr>
        <p:spPr>
          <a:xfrm>
            <a:off x="4952880" y="3124080"/>
            <a:ext cx="236196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i="1" strike="noStrike" spc="-1">
                <a:solidFill>
                  <a:srgbClr val="000000"/>
                </a:solidFill>
                <a:latin typeface="Arial"/>
                <a:ea typeface="MS PGothic"/>
              </a:rPr>
              <a:t>FormattingStrategy</a:t>
            </a:r>
            <a:endParaRPr lang="en-US" sz="1800" b="0" strike="noStrike" spc="-1">
              <a:latin typeface="Arial"/>
            </a:endParaRPr>
          </a:p>
        </p:txBody>
      </p:sp>
      <p:sp>
        <p:nvSpPr>
          <p:cNvPr id="601" name="CustomShape 8"/>
          <p:cNvSpPr/>
          <p:nvPr/>
        </p:nvSpPr>
        <p:spPr>
          <a:xfrm>
            <a:off x="4952880" y="3487680"/>
            <a:ext cx="2361960" cy="98964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i="1" strike="noStrike" spc="-1">
                <a:solidFill>
                  <a:srgbClr val="FF0000"/>
                </a:solidFill>
                <a:latin typeface="Arial"/>
                <a:ea typeface="MS PGothic"/>
              </a:rPr>
              <a:t>…</a:t>
            </a:r>
            <a:endParaRPr lang="en-US" sz="1800" b="0" strike="noStrike" spc="-1">
              <a:latin typeface="Arial"/>
            </a:endParaRPr>
          </a:p>
          <a:p>
            <a:pPr>
              <a:lnSpc>
                <a:spcPct val="100000"/>
              </a:lnSpc>
              <a:spcBef>
                <a:spcPts val="601"/>
              </a:spcBef>
            </a:pPr>
            <a:r>
              <a:rPr lang="en-US" sz="1800" b="0" i="1" strike="noStrike" spc="-1">
                <a:solidFill>
                  <a:srgbClr val="FF0000"/>
                </a:solidFill>
                <a:latin typeface="Arial"/>
                <a:ea typeface="MS PGothic"/>
              </a:rPr>
              <a:t>compose</a:t>
            </a:r>
            <a:r>
              <a:rPr lang="en-US" sz="1800" b="0" i="1" strike="noStrike" spc="-1">
                <a:solidFill>
                  <a:srgbClr val="000000"/>
                </a:solidFill>
                <a:latin typeface="Arial"/>
                <a:ea typeface="MS PGothic"/>
              </a:rPr>
              <a:t>()</a:t>
            </a:r>
            <a:br/>
            <a:r>
              <a:rPr lang="en-US" sz="1800" b="0" strike="noStrike" spc="-1">
                <a:solidFill>
                  <a:srgbClr val="FF0000"/>
                </a:solidFill>
                <a:latin typeface="Arial"/>
                <a:ea typeface="MS PGothic"/>
              </a:rPr>
              <a:t>setDocument</a:t>
            </a:r>
            <a:r>
              <a:rPr lang="en-US" sz="1800" b="0" i="1" strike="noStrike" spc="-1">
                <a:solidFill>
                  <a:srgbClr val="000000"/>
                </a:solidFill>
                <a:latin typeface="Arial"/>
                <a:ea typeface="MS PGothic"/>
              </a:rPr>
              <a:t>()</a:t>
            </a:r>
            <a:endParaRPr lang="en-US" sz="1800" b="0" strike="noStrike" spc="-1">
              <a:latin typeface="Arial"/>
            </a:endParaRPr>
          </a:p>
        </p:txBody>
      </p:sp>
      <p:sp>
        <p:nvSpPr>
          <p:cNvPr id="602" name="CustomShape 9"/>
          <p:cNvSpPr/>
          <p:nvPr/>
        </p:nvSpPr>
        <p:spPr>
          <a:xfrm>
            <a:off x="990720" y="5483160"/>
            <a:ext cx="205704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Strategy1</a:t>
            </a:r>
            <a:endParaRPr lang="en-US" sz="1800" b="0" strike="noStrike" spc="-1">
              <a:latin typeface="Arial"/>
            </a:endParaRPr>
          </a:p>
        </p:txBody>
      </p:sp>
      <p:sp>
        <p:nvSpPr>
          <p:cNvPr id="603" name="CustomShape 10"/>
          <p:cNvSpPr/>
          <p:nvPr/>
        </p:nvSpPr>
        <p:spPr>
          <a:xfrm>
            <a:off x="990720" y="5853240"/>
            <a:ext cx="205704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FF0000"/>
                </a:solidFill>
                <a:latin typeface="Arial"/>
                <a:ea typeface="MS PGothic"/>
              </a:rPr>
              <a:t>compose</a:t>
            </a:r>
            <a:r>
              <a:rPr lang="en-US" sz="1800" b="0" strike="noStrike" spc="-1">
                <a:solidFill>
                  <a:srgbClr val="000000"/>
                </a:solidFill>
                <a:latin typeface="Arial"/>
                <a:ea typeface="MS PGothic"/>
              </a:rPr>
              <a:t>()</a:t>
            </a:r>
            <a:endParaRPr lang="en-US" sz="1800" b="0" strike="noStrike" spc="-1">
              <a:latin typeface="Arial"/>
            </a:endParaRPr>
          </a:p>
        </p:txBody>
      </p:sp>
      <p:sp>
        <p:nvSpPr>
          <p:cNvPr id="604" name="Line 11"/>
          <p:cNvSpPr/>
          <p:nvPr/>
        </p:nvSpPr>
        <p:spPr>
          <a:xfrm>
            <a:off x="1904760" y="5167080"/>
            <a:ext cx="5943600" cy="3672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605" name="Line 12"/>
          <p:cNvSpPr/>
          <p:nvPr/>
        </p:nvSpPr>
        <p:spPr>
          <a:xfrm>
            <a:off x="4876560" y="5167080"/>
            <a:ext cx="360" cy="30492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606" name="Line 13"/>
          <p:cNvSpPr/>
          <p:nvPr/>
        </p:nvSpPr>
        <p:spPr>
          <a:xfrm>
            <a:off x="2209680" y="3504960"/>
            <a:ext cx="360" cy="30492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607" name="CustomShape 14"/>
          <p:cNvSpPr/>
          <p:nvPr/>
        </p:nvSpPr>
        <p:spPr>
          <a:xfrm>
            <a:off x="2057400" y="3276720"/>
            <a:ext cx="304560" cy="228240"/>
          </a:xfrm>
          <a:prstGeom prst="triangle">
            <a:avLst>
              <a:gd name="adj" fmla="val 50000"/>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608" name="CustomShape 15"/>
          <p:cNvSpPr/>
          <p:nvPr/>
        </p:nvSpPr>
        <p:spPr>
          <a:xfrm>
            <a:off x="3886200" y="5508720"/>
            <a:ext cx="205704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Strategy2</a:t>
            </a:r>
            <a:endParaRPr lang="en-US" sz="1800" b="0" strike="noStrike" spc="-1">
              <a:latin typeface="Arial"/>
            </a:endParaRPr>
          </a:p>
        </p:txBody>
      </p:sp>
      <p:sp>
        <p:nvSpPr>
          <p:cNvPr id="609" name="CustomShape 16"/>
          <p:cNvSpPr/>
          <p:nvPr/>
        </p:nvSpPr>
        <p:spPr>
          <a:xfrm>
            <a:off x="3886200" y="5878440"/>
            <a:ext cx="205704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FF0000"/>
                </a:solidFill>
                <a:latin typeface="Arial"/>
                <a:ea typeface="MS PGothic"/>
              </a:rPr>
              <a:t>compose</a:t>
            </a:r>
            <a:r>
              <a:rPr lang="en-US" sz="1800" b="0" strike="noStrike" spc="-1">
                <a:solidFill>
                  <a:srgbClr val="000000"/>
                </a:solidFill>
                <a:latin typeface="Arial"/>
                <a:ea typeface="MS PGothic"/>
              </a:rPr>
              <a:t>()</a:t>
            </a:r>
            <a:endParaRPr lang="en-US" sz="1800" b="0" strike="noStrike" spc="-1">
              <a:latin typeface="Arial"/>
            </a:endParaRPr>
          </a:p>
        </p:txBody>
      </p:sp>
      <p:sp>
        <p:nvSpPr>
          <p:cNvPr id="610" name="CustomShape 17"/>
          <p:cNvSpPr/>
          <p:nvPr/>
        </p:nvSpPr>
        <p:spPr>
          <a:xfrm>
            <a:off x="6781680" y="5508720"/>
            <a:ext cx="205704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Strategy3</a:t>
            </a:r>
            <a:endParaRPr lang="en-US" sz="1800" b="0" strike="noStrike" spc="-1">
              <a:latin typeface="Arial"/>
            </a:endParaRPr>
          </a:p>
        </p:txBody>
      </p:sp>
      <p:sp>
        <p:nvSpPr>
          <p:cNvPr id="611" name="CustomShape 18"/>
          <p:cNvSpPr/>
          <p:nvPr/>
        </p:nvSpPr>
        <p:spPr>
          <a:xfrm>
            <a:off x="6781680" y="5878440"/>
            <a:ext cx="205704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FF0000"/>
                </a:solidFill>
                <a:latin typeface="Arial"/>
                <a:ea typeface="MS PGothic"/>
              </a:rPr>
              <a:t>compose</a:t>
            </a:r>
            <a:r>
              <a:rPr lang="en-US" sz="1800" b="0" strike="noStrike" spc="-1">
                <a:solidFill>
                  <a:srgbClr val="000000"/>
                </a:solidFill>
                <a:latin typeface="Arial"/>
                <a:ea typeface="MS PGothic"/>
              </a:rPr>
              <a:t>()</a:t>
            </a:r>
            <a:endParaRPr lang="en-US" sz="1800" b="0" strike="noStrike" spc="-1">
              <a:latin typeface="Arial"/>
            </a:endParaRPr>
          </a:p>
        </p:txBody>
      </p:sp>
      <p:sp>
        <p:nvSpPr>
          <p:cNvPr id="612" name="Line 19"/>
          <p:cNvSpPr/>
          <p:nvPr/>
        </p:nvSpPr>
        <p:spPr>
          <a:xfrm>
            <a:off x="1904760" y="5127480"/>
            <a:ext cx="360" cy="30492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613" name="Line 20"/>
          <p:cNvSpPr/>
          <p:nvPr/>
        </p:nvSpPr>
        <p:spPr>
          <a:xfrm>
            <a:off x="7848360" y="5203800"/>
            <a:ext cx="360" cy="3045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614" name="CustomShape 21"/>
          <p:cNvSpPr/>
          <p:nvPr/>
        </p:nvSpPr>
        <p:spPr>
          <a:xfrm>
            <a:off x="3124080" y="4017960"/>
            <a:ext cx="1828440" cy="108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615" name="CustomShape 22"/>
          <p:cNvSpPr/>
          <p:nvPr/>
        </p:nvSpPr>
        <p:spPr>
          <a:xfrm flipH="1" flipV="1">
            <a:off x="3043080" y="4343400"/>
            <a:ext cx="1904760" cy="2016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616" name="CustomShape 23"/>
          <p:cNvSpPr/>
          <p:nvPr/>
        </p:nvSpPr>
        <p:spPr>
          <a:xfrm>
            <a:off x="1523880" y="2308320"/>
            <a:ext cx="137124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i="1" strike="noStrike" spc="-1">
                <a:solidFill>
                  <a:srgbClr val="000000"/>
                </a:solidFill>
                <a:latin typeface="Arial"/>
                <a:ea typeface="MS PGothic"/>
              </a:rPr>
              <a:t>Glyph</a:t>
            </a:r>
            <a:endParaRPr lang="en-US" sz="1800" b="0" strike="noStrike" spc="-1">
              <a:latin typeface="Arial"/>
            </a:endParaRPr>
          </a:p>
        </p:txBody>
      </p:sp>
      <p:sp>
        <p:nvSpPr>
          <p:cNvPr id="617" name="CustomShape 24"/>
          <p:cNvSpPr/>
          <p:nvPr/>
        </p:nvSpPr>
        <p:spPr>
          <a:xfrm>
            <a:off x="1523880" y="2678040"/>
            <a:ext cx="1371240" cy="63900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i="1" strike="noStrike" spc="-1">
                <a:solidFill>
                  <a:srgbClr val="FF0000"/>
                </a:solidFill>
                <a:latin typeface="Arial"/>
                <a:ea typeface="MS PGothic"/>
              </a:rPr>
              <a:t>draw</a:t>
            </a:r>
            <a:r>
              <a:rPr lang="en-US" sz="1800" b="0" i="1" strike="noStrike" spc="-1">
                <a:solidFill>
                  <a:srgbClr val="000000"/>
                </a:solidFill>
                <a:latin typeface="Arial"/>
                <a:ea typeface="MS PGothic"/>
              </a:rPr>
              <a:t>()</a:t>
            </a:r>
            <a:br/>
            <a:r>
              <a:rPr lang="en-US" sz="1800" b="0" i="1" strike="noStrike" spc="-1">
                <a:solidFill>
                  <a:srgbClr val="FF0000"/>
                </a:solidFill>
                <a:latin typeface="Arial"/>
                <a:ea typeface="MS PGothic"/>
              </a:rPr>
              <a:t>…</a:t>
            </a:r>
            <a:endParaRPr lang="en-US" sz="1800" b="0" strike="noStrike" spc="-1">
              <a:latin typeface="Arial"/>
            </a:endParaRPr>
          </a:p>
        </p:txBody>
      </p:sp>
      <p:sp>
        <p:nvSpPr>
          <p:cNvPr id="618" name="CustomShape 25"/>
          <p:cNvSpPr/>
          <p:nvPr/>
        </p:nvSpPr>
        <p:spPr>
          <a:xfrm rot="10800000" flipH="1">
            <a:off x="1064160" y="4060800"/>
            <a:ext cx="151920" cy="2026800"/>
          </a:xfrm>
          <a:prstGeom prst="bentConnector3">
            <a:avLst>
              <a:gd name="adj1" fmla="val -438042"/>
            </a:avLst>
          </a:prstGeom>
          <a:noFill/>
          <a:ln w="25560">
            <a:solidFill>
              <a:srgbClr val="5B9BD5"/>
            </a:solidFill>
            <a:miter/>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619" name="CustomShape 26"/>
          <p:cNvSpPr/>
          <p:nvPr/>
        </p:nvSpPr>
        <p:spPr>
          <a:xfrm>
            <a:off x="992880" y="4060800"/>
            <a:ext cx="3060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Tahoma"/>
                <a:ea typeface="MS PGothic"/>
              </a:rPr>
              <a:t>1</a:t>
            </a:r>
            <a:endParaRPr lang="en-US" sz="1800" b="0" strike="noStrike" spc="-1">
              <a:latin typeface="Arial"/>
            </a:endParaRPr>
          </a:p>
        </p:txBody>
      </p:sp>
      <p:sp>
        <p:nvSpPr>
          <p:cNvPr id="620" name="CustomShape 27"/>
          <p:cNvSpPr/>
          <p:nvPr/>
        </p:nvSpPr>
        <p:spPr>
          <a:xfrm>
            <a:off x="1068840" y="2536920"/>
            <a:ext cx="3060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Tahoma"/>
                <a:ea typeface="MS PGothic"/>
              </a:rPr>
              <a:t>*</a:t>
            </a:r>
            <a:endParaRPr lang="en-US" sz="1800" b="0" strike="noStrike" spc="-1">
              <a:latin typeface="Arial"/>
            </a:endParaRPr>
          </a:p>
        </p:txBody>
      </p:sp>
      <p:sp>
        <p:nvSpPr>
          <p:cNvPr id="621" name="Line 28"/>
          <p:cNvSpPr/>
          <p:nvPr/>
        </p:nvSpPr>
        <p:spPr>
          <a:xfrm>
            <a:off x="6172200" y="4800600"/>
            <a:ext cx="360" cy="3045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622" name="CustomShape 29"/>
          <p:cNvSpPr/>
          <p:nvPr/>
        </p:nvSpPr>
        <p:spPr>
          <a:xfrm>
            <a:off x="6019920" y="4572000"/>
            <a:ext cx="304560" cy="228240"/>
          </a:xfrm>
          <a:prstGeom prst="triangle">
            <a:avLst>
              <a:gd name="adj" fmla="val 50000"/>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1537D-83DB-4E97-8D13-DB0FCBD3C38C}"/>
              </a:ext>
            </a:extLst>
          </p:cNvPr>
          <p:cNvSpPr>
            <a:spLocks noGrp="1"/>
          </p:cNvSpPr>
          <p:nvPr>
            <p:ph type="title"/>
          </p:nvPr>
        </p:nvSpPr>
        <p:spPr/>
        <p:txBody>
          <a:bodyPr/>
          <a:lstStyle/>
          <a:p>
            <a:r>
              <a:rPr lang="en-US" dirty="0"/>
              <a:t>Strategy Pattern</a:t>
            </a:r>
          </a:p>
        </p:txBody>
      </p:sp>
      <p:sp>
        <p:nvSpPr>
          <p:cNvPr id="3" name="Content Placeholder 2">
            <a:extLst>
              <a:ext uri="{FF2B5EF4-FFF2-40B4-BE49-F238E27FC236}">
                <a16:creationId xmlns:a16="http://schemas.microsoft.com/office/drawing/2014/main" id="{A02775FE-E2EA-47AB-8BDE-03B212210B7C}"/>
              </a:ext>
            </a:extLst>
          </p:cNvPr>
          <p:cNvSpPr>
            <a:spLocks noGrp="1"/>
          </p:cNvSpPr>
          <p:nvPr>
            <p:ph idx="1"/>
          </p:nvPr>
        </p:nvSpPr>
        <p:spPr/>
        <p:txBody>
          <a:bodyPr>
            <a:normAutofit/>
          </a:bodyPr>
          <a:lstStyle/>
          <a:p>
            <a:r>
              <a:rPr lang="en-US" dirty="0"/>
              <a:t>Also known as the </a:t>
            </a:r>
            <a:r>
              <a:rPr lang="en-US" dirty="0">
                <a:solidFill>
                  <a:srgbClr val="FF0000"/>
                </a:solidFill>
              </a:rPr>
              <a:t>Policy Pattern</a:t>
            </a:r>
          </a:p>
          <a:p>
            <a:r>
              <a:rPr lang="en-US" dirty="0"/>
              <a:t>Define multiple algorithms and let client application pass the algorithm to be used as a parameter</a:t>
            </a:r>
          </a:p>
          <a:p>
            <a:r>
              <a:rPr lang="en-US" dirty="0"/>
              <a:t>Reduces coupling</a:t>
            </a:r>
          </a:p>
          <a:p>
            <a:pPr lvl="1"/>
            <a:r>
              <a:rPr lang="en-US" dirty="0"/>
              <a:t>Program to an interface, not an implementation</a:t>
            </a:r>
          </a:p>
          <a:p>
            <a:r>
              <a:rPr lang="en-US" dirty="0" err="1"/>
              <a:t>Collections.sort</a:t>
            </a:r>
            <a:r>
              <a:rPr lang="en-US" dirty="0"/>
              <a:t> is an example</a:t>
            </a:r>
          </a:p>
          <a:p>
            <a:pPr lvl="1"/>
            <a:r>
              <a:rPr lang="en-US" dirty="0"/>
              <a:t>It takes Comparator parameter. </a:t>
            </a:r>
          </a:p>
          <a:p>
            <a:pPr lvl="1"/>
            <a:r>
              <a:rPr lang="en-US" dirty="0"/>
              <a:t>Based on the different implementations of Comparator interfaces, the Objects are getting sorted in different ways.</a:t>
            </a:r>
          </a:p>
          <a:p>
            <a:r>
              <a:rPr lang="en-US" dirty="0"/>
              <a:t>Strategy pattern is very similar to State and Command Patterns. </a:t>
            </a:r>
          </a:p>
          <a:p>
            <a:r>
              <a:rPr lang="en-US" dirty="0"/>
              <a:t>Strategy pattern is useful when we have multiple algorithms for a specific task and we want our application to be flexible to choose any of the algorithms at runtime for the specific task.</a:t>
            </a:r>
          </a:p>
        </p:txBody>
      </p:sp>
      <p:sp>
        <p:nvSpPr>
          <p:cNvPr id="4" name="Footer Placeholder 3">
            <a:extLst>
              <a:ext uri="{FF2B5EF4-FFF2-40B4-BE49-F238E27FC236}">
                <a16:creationId xmlns:a16="http://schemas.microsoft.com/office/drawing/2014/main" id="{D0632282-8DAD-444A-95CC-7A22FCDA439D}"/>
              </a:ext>
            </a:extLst>
          </p:cNvPr>
          <p:cNvSpPr>
            <a:spLocks noGrp="1"/>
          </p:cNvSpPr>
          <p:nvPr>
            <p:ph type="ftr" sz="quarter" idx="11"/>
          </p:nvPr>
        </p:nvSpPr>
        <p:spPr/>
        <p:txBody>
          <a:bodyPr/>
          <a:lstStyle/>
          <a:p>
            <a:pPr defTabSz="685800"/>
            <a:r>
              <a:rPr lang="en-US" dirty="0">
                <a:solidFill>
                  <a:prstClr val="black">
                    <a:tint val="75000"/>
                  </a:prstClr>
                </a:solidFill>
                <a:latin typeface="Calibri" panose="020F0502020204030204"/>
              </a:rPr>
              <a:t>CSCI 2600 Spring 2021</a:t>
            </a:r>
          </a:p>
        </p:txBody>
      </p:sp>
    </p:spTree>
    <p:extLst>
      <p:ext uri="{BB962C8B-B14F-4D97-AF65-F5344CB8AC3E}">
        <p14:creationId xmlns:p14="http://schemas.microsoft.com/office/powerpoint/2010/main" val="63311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000000"/>
                </a:solidFill>
                <a:latin typeface="Calibri Light"/>
              </a:rPr>
              <a:t>Class Diagram</a:t>
            </a:r>
            <a:endParaRPr lang="en-US" sz="3300" b="0" strike="noStrike" spc="-1">
              <a:solidFill>
                <a:srgbClr val="000000"/>
              </a:solidFill>
              <a:latin typeface="Calibri"/>
            </a:endParaRPr>
          </a:p>
        </p:txBody>
      </p:sp>
      <p:sp>
        <p:nvSpPr>
          <p:cNvPr id="200" name="CustomShape 2"/>
          <p:cNvSpPr/>
          <p:nvPr/>
        </p:nvSpPr>
        <p:spPr>
          <a:xfrm>
            <a:off x="1295280" y="1436760"/>
            <a:ext cx="2514240" cy="118764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Data</a:t>
            </a:r>
            <a:br/>
            <a:r>
              <a:rPr lang="en-US" sz="1800" b="0" strike="noStrike" spc="-1">
                <a:solidFill>
                  <a:srgbClr val="000000"/>
                </a:solidFill>
                <a:latin typeface="Arial"/>
                <a:ea typeface="MS PGothic"/>
              </a:rPr>
              <a:t>attach(Observer)</a:t>
            </a:r>
            <a:br/>
            <a:r>
              <a:rPr lang="en-US" sz="1800" b="0" strike="noStrike" spc="-1">
                <a:solidFill>
                  <a:srgbClr val="000000"/>
                </a:solidFill>
                <a:latin typeface="Arial"/>
                <a:ea typeface="MS PGothic"/>
              </a:rPr>
              <a:t>detach(Observer)</a:t>
            </a:r>
            <a:br/>
            <a:r>
              <a:rPr lang="en-US" sz="1800" b="0" strike="noStrike" spc="-1">
                <a:solidFill>
                  <a:srgbClr val="FF0000"/>
                </a:solidFill>
                <a:latin typeface="Arial"/>
                <a:ea typeface="MS PGothic"/>
              </a:rPr>
              <a:t>notifyObservers</a:t>
            </a:r>
            <a:r>
              <a:rPr lang="en-US" sz="1800" b="0" strike="noStrike" spc="-1">
                <a:solidFill>
                  <a:srgbClr val="000000"/>
                </a:solidFill>
                <a:latin typeface="Arial"/>
                <a:ea typeface="MS PGothic"/>
              </a:rPr>
              <a:t>()</a:t>
            </a:r>
            <a:endParaRPr lang="en-US" sz="1800" b="0" strike="noStrike" spc="-1">
              <a:latin typeface="Arial"/>
            </a:endParaRPr>
          </a:p>
        </p:txBody>
      </p:sp>
      <p:sp>
        <p:nvSpPr>
          <p:cNvPr id="201" name="CustomShape 3"/>
          <p:cNvSpPr/>
          <p:nvPr/>
        </p:nvSpPr>
        <p:spPr>
          <a:xfrm>
            <a:off x="6400800" y="1436760"/>
            <a:ext cx="1447560" cy="63900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i="1" strike="noStrike" spc="-1">
                <a:solidFill>
                  <a:srgbClr val="000000"/>
                </a:solidFill>
                <a:latin typeface="Arial"/>
                <a:ea typeface="MS PGothic"/>
              </a:rPr>
              <a:t>Observer</a:t>
            </a:r>
            <a:br/>
            <a:r>
              <a:rPr lang="en-US" sz="1800" b="0" i="1" strike="noStrike" spc="-1">
                <a:solidFill>
                  <a:srgbClr val="0000FF"/>
                </a:solidFill>
                <a:latin typeface="Arial"/>
                <a:ea typeface="MS PGothic"/>
              </a:rPr>
              <a:t>update</a:t>
            </a:r>
            <a:r>
              <a:rPr lang="en-US" sz="1800" b="0" i="1" strike="noStrike" spc="-1">
                <a:solidFill>
                  <a:srgbClr val="000000"/>
                </a:solidFill>
                <a:latin typeface="Arial"/>
                <a:ea typeface="MS PGothic"/>
              </a:rPr>
              <a:t>(...)</a:t>
            </a:r>
            <a:endParaRPr lang="en-US" sz="1800" b="0" strike="noStrike" spc="-1">
              <a:latin typeface="Arial"/>
            </a:endParaRPr>
          </a:p>
        </p:txBody>
      </p:sp>
      <p:sp>
        <p:nvSpPr>
          <p:cNvPr id="202" name="CustomShape 4"/>
          <p:cNvSpPr/>
          <p:nvPr/>
        </p:nvSpPr>
        <p:spPr>
          <a:xfrm>
            <a:off x="4800600" y="4103640"/>
            <a:ext cx="2057040" cy="63900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SpreadsheetView</a:t>
            </a:r>
            <a:br/>
            <a:r>
              <a:rPr lang="en-US" sz="1800" b="0" strike="noStrike" spc="-1">
                <a:solidFill>
                  <a:srgbClr val="0000FF"/>
                </a:solidFill>
                <a:latin typeface="Arial"/>
                <a:ea typeface="MS PGothic"/>
              </a:rPr>
              <a:t>update</a:t>
            </a:r>
            <a:r>
              <a:rPr lang="en-US" sz="1800" b="0" strike="noStrike" spc="-1">
                <a:solidFill>
                  <a:srgbClr val="000000"/>
                </a:solidFill>
                <a:latin typeface="Arial"/>
                <a:ea typeface="MS PGothic"/>
              </a:rPr>
              <a:t>(…)</a:t>
            </a:r>
            <a:endParaRPr lang="en-US" sz="1800" b="0" strike="noStrike" spc="-1">
              <a:latin typeface="Arial"/>
            </a:endParaRPr>
          </a:p>
        </p:txBody>
      </p:sp>
      <p:sp>
        <p:nvSpPr>
          <p:cNvPr id="203" name="Line 5"/>
          <p:cNvSpPr/>
          <p:nvPr/>
        </p:nvSpPr>
        <p:spPr>
          <a:xfrm>
            <a:off x="1295280" y="1741320"/>
            <a:ext cx="251460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204" name="Line 6"/>
          <p:cNvSpPr/>
          <p:nvPr/>
        </p:nvSpPr>
        <p:spPr>
          <a:xfrm>
            <a:off x="6400800" y="1741320"/>
            <a:ext cx="144756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205" name="Line 7"/>
          <p:cNvSpPr/>
          <p:nvPr/>
        </p:nvSpPr>
        <p:spPr>
          <a:xfrm>
            <a:off x="4800600" y="4484520"/>
            <a:ext cx="205740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206" name="CustomShape 8"/>
          <p:cNvSpPr/>
          <p:nvPr/>
        </p:nvSpPr>
        <p:spPr>
          <a:xfrm>
            <a:off x="6934320" y="2046240"/>
            <a:ext cx="304560" cy="380520"/>
          </a:xfrm>
          <a:prstGeom prst="triangle">
            <a:avLst>
              <a:gd name="adj" fmla="val 50000"/>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207" name="Line 9"/>
          <p:cNvSpPr/>
          <p:nvPr/>
        </p:nvSpPr>
        <p:spPr>
          <a:xfrm>
            <a:off x="7086600" y="2427120"/>
            <a:ext cx="360" cy="1066680"/>
          </a:xfrm>
          <a:prstGeom prst="line">
            <a:avLst/>
          </a:prstGeom>
          <a:ln w="9360" cap="rnd">
            <a:solidFill>
              <a:srgbClr val="000000"/>
            </a:solidFill>
            <a:custDash>
              <a:ds d="500000" sp="400000"/>
            </a:custDash>
            <a:round/>
          </a:ln>
        </p:spPr>
        <p:style>
          <a:lnRef idx="0">
            <a:scrgbClr r="0" g="0" b="0"/>
          </a:lnRef>
          <a:fillRef idx="0">
            <a:scrgbClr r="0" g="0" b="0"/>
          </a:fillRef>
          <a:effectRef idx="0">
            <a:scrgbClr r="0" g="0" b="0"/>
          </a:effectRef>
          <a:fontRef idx="minor"/>
        </p:style>
      </p:sp>
      <p:sp>
        <p:nvSpPr>
          <p:cNvPr id="208" name="Line 10"/>
          <p:cNvSpPr/>
          <p:nvPr/>
        </p:nvSpPr>
        <p:spPr>
          <a:xfrm>
            <a:off x="3809880" y="1665000"/>
            <a:ext cx="2590920" cy="360"/>
          </a:xfrm>
          <a:prstGeom prst="line">
            <a:avLst/>
          </a:prstGeom>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209" name="CustomShape 11"/>
          <p:cNvSpPr/>
          <p:nvPr/>
        </p:nvSpPr>
        <p:spPr>
          <a:xfrm>
            <a:off x="3886200" y="1676520"/>
            <a:ext cx="15998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observers</a:t>
            </a:r>
            <a:endParaRPr lang="en-US" sz="1800" b="0" strike="noStrike" spc="-1">
              <a:latin typeface="Arial"/>
            </a:endParaRPr>
          </a:p>
        </p:txBody>
      </p:sp>
      <p:sp>
        <p:nvSpPr>
          <p:cNvPr id="210" name="CustomShape 12"/>
          <p:cNvSpPr/>
          <p:nvPr/>
        </p:nvSpPr>
        <p:spPr>
          <a:xfrm>
            <a:off x="380880" y="3090960"/>
            <a:ext cx="4343040" cy="8218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199"/>
              </a:spcBef>
            </a:pPr>
            <a:r>
              <a:rPr lang="en-US" sz="2400" b="0" strike="noStrike" spc="-1">
                <a:solidFill>
                  <a:srgbClr val="000000"/>
                </a:solidFill>
                <a:latin typeface="Arial"/>
                <a:ea typeface="MS PGothic"/>
              </a:rPr>
              <a:t>for (Observer obs : observers) </a:t>
            </a:r>
            <a:br/>
            <a:r>
              <a:rPr lang="en-US" sz="2400" b="0" strike="noStrike" spc="-1">
                <a:solidFill>
                  <a:srgbClr val="000000"/>
                </a:solidFill>
                <a:latin typeface="Arial"/>
                <a:ea typeface="MS PGothic"/>
              </a:rPr>
              <a:t>   obs.</a:t>
            </a:r>
            <a:r>
              <a:rPr lang="en-US" sz="2400" b="0" strike="noStrike" spc="-1">
                <a:solidFill>
                  <a:srgbClr val="0000FF"/>
                </a:solidFill>
                <a:latin typeface="Arial"/>
                <a:ea typeface="MS PGothic"/>
              </a:rPr>
              <a:t>update</a:t>
            </a:r>
            <a:r>
              <a:rPr lang="en-US" sz="2400" b="0" strike="noStrike" spc="-1">
                <a:solidFill>
                  <a:srgbClr val="000000"/>
                </a:solidFill>
                <a:latin typeface="Arial"/>
                <a:ea typeface="MS PGothic"/>
              </a:rPr>
              <a:t>(…) </a:t>
            </a:r>
            <a:endParaRPr lang="en-US" sz="2400" b="0" strike="noStrike" spc="-1">
              <a:latin typeface="Arial"/>
            </a:endParaRPr>
          </a:p>
        </p:txBody>
      </p:sp>
      <p:sp>
        <p:nvSpPr>
          <p:cNvPr id="211" name="Line 13"/>
          <p:cNvSpPr/>
          <p:nvPr/>
        </p:nvSpPr>
        <p:spPr>
          <a:xfrm flipH="1">
            <a:off x="1066680" y="2503440"/>
            <a:ext cx="457200" cy="990360"/>
          </a:xfrm>
          <a:prstGeom prst="line">
            <a:avLst/>
          </a:prstGeom>
          <a:ln w="9360" cap="rnd">
            <a:solidFill>
              <a:srgbClr val="000000"/>
            </a:solidFill>
            <a:custDash>
              <a:ds d="500000" sp="400000"/>
            </a:custDash>
            <a:round/>
          </a:ln>
        </p:spPr>
        <p:style>
          <a:lnRef idx="0">
            <a:scrgbClr r="0" g="0" b="0"/>
          </a:lnRef>
          <a:fillRef idx="0">
            <a:scrgbClr r="0" g="0" b="0"/>
          </a:fillRef>
          <a:effectRef idx="0">
            <a:scrgbClr r="0" g="0" b="0"/>
          </a:effectRef>
          <a:fontRef idx="minor"/>
        </p:style>
      </p:sp>
      <p:sp>
        <p:nvSpPr>
          <p:cNvPr id="212" name="CustomShape 14"/>
          <p:cNvSpPr/>
          <p:nvPr/>
        </p:nvSpPr>
        <p:spPr>
          <a:xfrm>
            <a:off x="3811320" y="1295280"/>
            <a:ext cx="3074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MS PGothic"/>
              </a:rPr>
              <a:t>1</a:t>
            </a:r>
            <a:endParaRPr lang="en-US" sz="1800" b="0" strike="noStrike" spc="-1">
              <a:latin typeface="Arial"/>
            </a:endParaRPr>
          </a:p>
        </p:txBody>
      </p:sp>
      <p:sp>
        <p:nvSpPr>
          <p:cNvPr id="213" name="CustomShape 15"/>
          <p:cNvSpPr/>
          <p:nvPr/>
        </p:nvSpPr>
        <p:spPr>
          <a:xfrm>
            <a:off x="6091920" y="1295280"/>
            <a:ext cx="2696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MS PGothic"/>
              </a:rPr>
              <a:t>*</a:t>
            </a:r>
            <a:endParaRPr lang="en-US" sz="1800" b="0" strike="noStrike" spc="-1">
              <a:latin typeface="Arial"/>
            </a:endParaRPr>
          </a:p>
        </p:txBody>
      </p:sp>
      <p:sp>
        <p:nvSpPr>
          <p:cNvPr id="214" name="CustomShape 16"/>
          <p:cNvSpPr/>
          <p:nvPr/>
        </p:nvSpPr>
        <p:spPr>
          <a:xfrm>
            <a:off x="7391520" y="4143240"/>
            <a:ext cx="1676160" cy="63900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BarChartView</a:t>
            </a:r>
            <a:br/>
            <a:r>
              <a:rPr lang="en-US" sz="1800" b="0" strike="noStrike" spc="-1">
                <a:solidFill>
                  <a:srgbClr val="0000FF"/>
                </a:solidFill>
                <a:latin typeface="Arial"/>
                <a:ea typeface="MS PGothic"/>
              </a:rPr>
              <a:t>update</a:t>
            </a:r>
            <a:r>
              <a:rPr lang="en-US" sz="1800" b="0" strike="noStrike" spc="-1">
                <a:solidFill>
                  <a:srgbClr val="000000"/>
                </a:solidFill>
                <a:latin typeface="Arial"/>
                <a:ea typeface="MS PGothic"/>
              </a:rPr>
              <a:t>(…)</a:t>
            </a:r>
            <a:endParaRPr lang="en-US" sz="1800" b="0" strike="noStrike" spc="-1">
              <a:latin typeface="Arial"/>
            </a:endParaRPr>
          </a:p>
        </p:txBody>
      </p:sp>
      <p:sp>
        <p:nvSpPr>
          <p:cNvPr id="215" name="Line 17"/>
          <p:cNvSpPr/>
          <p:nvPr/>
        </p:nvSpPr>
        <p:spPr>
          <a:xfrm>
            <a:off x="7391160" y="4484520"/>
            <a:ext cx="167652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216" name="Line 18"/>
          <p:cNvSpPr/>
          <p:nvPr/>
        </p:nvSpPr>
        <p:spPr>
          <a:xfrm>
            <a:off x="5790960" y="3493800"/>
            <a:ext cx="2362320" cy="360"/>
          </a:xfrm>
          <a:prstGeom prst="line">
            <a:avLst/>
          </a:prstGeom>
          <a:ln w="9360" cap="rnd">
            <a:solidFill>
              <a:srgbClr val="000000"/>
            </a:solidFill>
            <a:custDash>
              <a:ds d="500000" sp="400000"/>
            </a:custDash>
            <a:round/>
          </a:ln>
        </p:spPr>
        <p:style>
          <a:lnRef idx="0">
            <a:scrgbClr r="0" g="0" b="0"/>
          </a:lnRef>
          <a:fillRef idx="0">
            <a:scrgbClr r="0" g="0" b="0"/>
          </a:fillRef>
          <a:effectRef idx="0">
            <a:scrgbClr r="0" g="0" b="0"/>
          </a:effectRef>
          <a:fontRef idx="minor"/>
        </p:style>
      </p:sp>
      <p:sp>
        <p:nvSpPr>
          <p:cNvPr id="217" name="Line 19"/>
          <p:cNvSpPr/>
          <p:nvPr/>
        </p:nvSpPr>
        <p:spPr>
          <a:xfrm>
            <a:off x="5790960" y="3493800"/>
            <a:ext cx="360" cy="609840"/>
          </a:xfrm>
          <a:prstGeom prst="line">
            <a:avLst/>
          </a:prstGeom>
          <a:ln w="9360" cap="rnd">
            <a:solidFill>
              <a:srgbClr val="000000"/>
            </a:solidFill>
            <a:custDash>
              <a:ds d="500000" sp="400000"/>
            </a:custDash>
            <a:round/>
          </a:ln>
        </p:spPr>
        <p:style>
          <a:lnRef idx="0">
            <a:scrgbClr r="0" g="0" b="0"/>
          </a:lnRef>
          <a:fillRef idx="0">
            <a:scrgbClr r="0" g="0" b="0"/>
          </a:fillRef>
          <a:effectRef idx="0">
            <a:scrgbClr r="0" g="0" b="0"/>
          </a:effectRef>
          <a:fontRef idx="minor"/>
        </p:style>
      </p:sp>
      <p:sp>
        <p:nvSpPr>
          <p:cNvPr id="218" name="Line 20"/>
          <p:cNvSpPr/>
          <p:nvPr/>
        </p:nvSpPr>
        <p:spPr>
          <a:xfrm>
            <a:off x="8153280" y="3493800"/>
            <a:ext cx="360" cy="609840"/>
          </a:xfrm>
          <a:prstGeom prst="line">
            <a:avLst/>
          </a:prstGeom>
          <a:ln w="9360" cap="rnd">
            <a:solidFill>
              <a:srgbClr val="000000"/>
            </a:solidFill>
            <a:custDash>
              <a:ds d="500000" sp="400000"/>
            </a:custDash>
            <a:round/>
          </a:ln>
        </p:spPr>
        <p:style>
          <a:lnRef idx="0">
            <a:scrgbClr r="0" g="0" b="0"/>
          </a:lnRef>
          <a:fillRef idx="0">
            <a:scrgbClr r="0" g="0" b="0"/>
          </a:fillRef>
          <a:effectRef idx="0">
            <a:scrgbClr r="0" g="0" b="0"/>
          </a:effectRef>
          <a:fontRef idx="minor"/>
        </p:style>
      </p:sp>
      <p:sp>
        <p:nvSpPr>
          <p:cNvPr id="219" name="CustomShape 21"/>
          <p:cNvSpPr/>
          <p:nvPr/>
        </p:nvSpPr>
        <p:spPr>
          <a:xfrm>
            <a:off x="264960" y="4648320"/>
            <a:ext cx="8488440" cy="22233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b="0" strike="noStrike" spc="-1">
                <a:solidFill>
                  <a:srgbClr val="000000"/>
                </a:solidFill>
                <a:latin typeface="Arial"/>
                <a:ea typeface="MS PGothic"/>
              </a:rPr>
              <a:t>Client is responsible for creation: </a:t>
            </a:r>
            <a:br/>
            <a:r>
              <a:rPr lang="en-US" sz="2800" b="1" strike="noStrike" spc="-1">
                <a:solidFill>
                  <a:srgbClr val="000000"/>
                </a:solidFill>
                <a:latin typeface="Courier New"/>
                <a:ea typeface="MS PGothic"/>
              </a:rPr>
              <a:t>data = new Data(); </a:t>
            </a:r>
            <a:br/>
            <a:r>
              <a:rPr lang="en-US" sz="2800" b="1" strike="noStrike" spc="-1">
                <a:solidFill>
                  <a:srgbClr val="000000"/>
                </a:solidFill>
                <a:latin typeface="Courier New"/>
                <a:ea typeface="MS PGothic"/>
              </a:rPr>
              <a:t>data.attach(new BarChartView());</a:t>
            </a:r>
            <a:endParaRPr lang="en-US" sz="2800" b="0" strike="noStrike" spc="-1">
              <a:latin typeface="Arial"/>
            </a:endParaRPr>
          </a:p>
          <a:p>
            <a:pPr>
              <a:lnSpc>
                <a:spcPct val="100000"/>
              </a:lnSpc>
            </a:pPr>
            <a:r>
              <a:rPr lang="en-US" sz="2800" b="0" strike="noStrike" spc="-1">
                <a:solidFill>
                  <a:srgbClr val="000000"/>
                </a:solidFill>
                <a:latin typeface="Arial"/>
                <a:ea typeface="MS PGothic"/>
              </a:rPr>
              <a:t>Data keeps list of Views, notifies them when change.</a:t>
            </a:r>
            <a:endParaRPr lang="en-US" sz="2800" b="0" strike="noStrike" spc="-1">
              <a:latin typeface="Arial"/>
            </a:endParaRPr>
          </a:p>
          <a:p>
            <a:pPr>
              <a:lnSpc>
                <a:spcPct val="100000"/>
              </a:lnSpc>
            </a:pPr>
            <a:r>
              <a:rPr lang="en-US" sz="2800" b="0" strike="noStrike" spc="-1">
                <a:solidFill>
                  <a:srgbClr val="000000"/>
                </a:solidFill>
                <a:latin typeface="Arial"/>
                <a:ea typeface="MS PGothic"/>
              </a:rPr>
              <a:t>Data is minimally connected to Views!</a:t>
            </a:r>
            <a:endParaRPr lang="en-US" sz="2800" b="0" strike="noStrike" spc="-1">
              <a:latin typeface="Arial"/>
            </a:endParaRPr>
          </a:p>
        </p:txBody>
      </p:sp>
      <p:sp>
        <p:nvSpPr>
          <p:cNvPr id="220" name="TextShape 22"/>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Calibri"/>
              </a:rPr>
              <a:t>CSCI 2600 Spring 2021</a:t>
            </a:r>
            <a:endParaRPr lang="en-US" sz="900" b="0" strike="noStrike" spc="-1" dirty="0">
              <a:latin typeface="Times New Roman"/>
            </a:endParaRPr>
          </a:p>
        </p:txBody>
      </p:sp>
      <p:sp>
        <p:nvSpPr>
          <p:cNvPr id="221" name="TextShape 23"/>
          <p:cNvSpPr txBox="1"/>
          <p:nvPr/>
        </p:nvSpPr>
        <p:spPr>
          <a:xfrm>
            <a:off x="6458040" y="6356520"/>
            <a:ext cx="2057040" cy="364680"/>
          </a:xfrm>
          <a:prstGeom prst="rect">
            <a:avLst/>
          </a:prstGeom>
          <a:noFill/>
          <a:ln>
            <a:noFill/>
          </a:ln>
        </p:spPr>
        <p:txBody>
          <a:bodyPr anchor="ctr"/>
          <a:lstStyle/>
          <a:p>
            <a:pPr algn="r">
              <a:lnSpc>
                <a:spcPct val="100000"/>
              </a:lnSpc>
            </a:pPr>
            <a:fld id="{EA5C997B-E926-47B0-AE93-C52E684EEF1C}" type="slidenum">
              <a:rPr lang="en-US" sz="900" b="0" strike="noStrike" spc="-1">
                <a:solidFill>
                  <a:srgbClr val="8B8B8B"/>
                </a:solidFill>
                <a:latin typeface="Calibri"/>
              </a:rPr>
              <a:t>5</a:t>
            </a:fld>
            <a:endParaRPr lang="en-US" sz="900" b="0" strike="noStrike" spc="-1">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219">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19">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1758A0-2B32-432A-93A0-AB3A1362F705}"/>
              </a:ext>
            </a:extLst>
          </p:cNvPr>
          <p:cNvSpPr>
            <a:spLocks noGrp="1"/>
          </p:cNvSpPr>
          <p:nvPr>
            <p:ph type="ftr" sz="quarter" idx="4294967295"/>
          </p:nvPr>
        </p:nvSpPr>
        <p:spPr>
          <a:xfrm>
            <a:off x="3418764" y="6492875"/>
            <a:ext cx="3086100" cy="365125"/>
          </a:xfrm>
        </p:spPr>
        <p:txBody>
          <a:bodyPr/>
          <a:lstStyle/>
          <a:p>
            <a:pPr algn="ctr"/>
            <a:r>
              <a:rPr lang="en-US" dirty="0"/>
              <a:t>CSCI 2600 Spring 2021</a:t>
            </a:r>
          </a:p>
        </p:txBody>
      </p:sp>
      <p:pic>
        <p:nvPicPr>
          <p:cNvPr id="5" name="Picture 4">
            <a:extLst>
              <a:ext uri="{FF2B5EF4-FFF2-40B4-BE49-F238E27FC236}">
                <a16:creationId xmlns:a16="http://schemas.microsoft.com/office/drawing/2014/main" id="{90718930-E87E-4A80-A1F0-006052B5DD68}"/>
              </a:ext>
            </a:extLst>
          </p:cNvPr>
          <p:cNvPicPr>
            <a:picLocks noChangeAspect="1"/>
          </p:cNvPicPr>
          <p:nvPr/>
        </p:nvPicPr>
        <p:blipFill>
          <a:blip r:embed="rId2"/>
          <a:stretch>
            <a:fillRect/>
          </a:stretch>
        </p:blipFill>
        <p:spPr>
          <a:xfrm>
            <a:off x="47767" y="643076"/>
            <a:ext cx="9041642" cy="4220720"/>
          </a:xfrm>
          <a:prstGeom prst="rect">
            <a:avLst/>
          </a:prstGeom>
        </p:spPr>
      </p:pic>
      <p:sp>
        <p:nvSpPr>
          <p:cNvPr id="6" name="TextBox 5">
            <a:extLst>
              <a:ext uri="{FF2B5EF4-FFF2-40B4-BE49-F238E27FC236}">
                <a16:creationId xmlns:a16="http://schemas.microsoft.com/office/drawing/2014/main" id="{9B4D8DEA-95E8-4222-8923-1FBC82871126}"/>
              </a:ext>
            </a:extLst>
          </p:cNvPr>
          <p:cNvSpPr txBox="1"/>
          <p:nvPr/>
        </p:nvSpPr>
        <p:spPr>
          <a:xfrm>
            <a:off x="3268639" y="5377218"/>
            <a:ext cx="2456597" cy="369332"/>
          </a:xfrm>
          <a:prstGeom prst="rect">
            <a:avLst/>
          </a:prstGeom>
          <a:noFill/>
        </p:spPr>
        <p:txBody>
          <a:bodyPr wrap="square" rtlCol="0">
            <a:spAutoFit/>
          </a:bodyPr>
          <a:lstStyle/>
          <a:p>
            <a:r>
              <a:rPr lang="en-US" dirty="0"/>
              <a:t>StrategyDemo.java</a:t>
            </a:r>
          </a:p>
        </p:txBody>
      </p:sp>
    </p:spTree>
    <p:extLst>
      <p:ext uri="{BB962C8B-B14F-4D97-AF65-F5344CB8AC3E}">
        <p14:creationId xmlns:p14="http://schemas.microsoft.com/office/powerpoint/2010/main" val="36903874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D9B87-78B9-4782-9DDE-FF91AC4900A1}"/>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Functional Strategy Pattern</a:t>
            </a:r>
          </a:p>
        </p:txBody>
      </p:sp>
      <p:sp>
        <p:nvSpPr>
          <p:cNvPr id="4" name="TextBox 3">
            <a:extLst>
              <a:ext uri="{FF2B5EF4-FFF2-40B4-BE49-F238E27FC236}">
                <a16:creationId xmlns:a16="http://schemas.microsoft.com/office/drawing/2014/main" id="{FD54ACCC-4FB0-425F-A4B8-FB621BDD1FE1}"/>
              </a:ext>
            </a:extLst>
          </p:cNvPr>
          <p:cNvSpPr txBox="1"/>
          <p:nvPr/>
        </p:nvSpPr>
        <p:spPr>
          <a:xfrm>
            <a:off x="564596" y="1497407"/>
            <a:ext cx="8449749" cy="4278094"/>
          </a:xfrm>
          <a:prstGeom prst="rect">
            <a:avLst/>
          </a:prstGeom>
          <a:noFill/>
        </p:spPr>
        <p:txBody>
          <a:bodyPr wrap="none" rtlCol="0">
            <a:spAutoFit/>
          </a:bodyPr>
          <a:lstStyle/>
          <a:p>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FunctionalInterface</a:t>
            </a:r>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interface Strategy {</a:t>
            </a:r>
          </a:p>
          <a:p>
            <a:r>
              <a:rPr lang="en-US" sz="1600" b="1" dirty="0">
                <a:latin typeface="Courier New" panose="02070309020205020404" pitchFamily="49" charset="0"/>
                <a:cs typeface="Courier New" panose="02070309020205020404" pitchFamily="49" charset="0"/>
              </a:rPr>
              <a:t>	double apply(double a, double b);</a:t>
            </a:r>
          </a:p>
          <a:p>
            <a:r>
              <a:rPr lang="en-US" sz="1600" dirty="0">
                <a:latin typeface="Courier New" panose="02070309020205020404" pitchFamily="49" charset="0"/>
                <a:cs typeface="Courier New" panose="02070309020205020404" pitchFamily="49" charset="0"/>
              </a:rPr>
              <a:t>};</a:t>
            </a:r>
          </a:p>
          <a:p>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public class </a:t>
            </a:r>
            <a:r>
              <a:rPr lang="en-US" sz="1600" b="1" dirty="0" err="1">
                <a:latin typeface="Courier New" panose="02070309020205020404" pitchFamily="49" charset="0"/>
                <a:cs typeface="Courier New" panose="02070309020205020404" pitchFamily="49" charset="0"/>
              </a:rPr>
              <a:t>FunStrategyDemo</a:t>
            </a:r>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public static double execute(double a, double b, </a:t>
            </a:r>
          </a:p>
          <a:p>
            <a:r>
              <a:rPr lang="en-US" sz="1600" b="1" dirty="0">
                <a:latin typeface="Courier New" panose="02070309020205020404" pitchFamily="49" charset="0"/>
                <a:cs typeface="Courier New" panose="02070309020205020404" pitchFamily="49" charset="0"/>
              </a:rPr>
              <a:t>			Strategy strategy) {</a:t>
            </a:r>
          </a:p>
          <a:p>
            <a:r>
              <a:rPr lang="en-US" sz="1600" b="1" dirty="0">
                <a:latin typeface="Courier New" panose="02070309020205020404" pitchFamily="49" charset="0"/>
                <a:cs typeface="Courier New" panose="02070309020205020404" pitchFamily="49" charset="0"/>
              </a:rPr>
              <a:t>		return </a:t>
            </a:r>
            <a:r>
              <a:rPr lang="en-US" sz="1600" b="1" dirty="0" err="1">
                <a:latin typeface="Courier New" panose="02070309020205020404" pitchFamily="49" charset="0"/>
                <a:cs typeface="Courier New" panose="02070309020205020404" pitchFamily="49" charset="0"/>
              </a:rPr>
              <a:t>strategy.apply</a:t>
            </a:r>
            <a:r>
              <a:rPr lang="en-US" sz="1600" b="1" dirty="0">
                <a:latin typeface="Courier New" panose="02070309020205020404" pitchFamily="49" charset="0"/>
                <a:cs typeface="Courier New" panose="02070309020205020404" pitchFamily="49" charset="0"/>
              </a:rPr>
              <a:t>(a, b);</a:t>
            </a:r>
          </a:p>
          <a:p>
            <a:r>
              <a:rPr lang="en-US" sz="1600" dirty="0">
                <a:latin typeface="Courier New" panose="02070309020205020404" pitchFamily="49" charset="0"/>
                <a:cs typeface="Courier New" panose="02070309020205020404" pitchFamily="49" charset="0"/>
              </a:rPr>
              <a:t>	}</a:t>
            </a:r>
          </a:p>
          <a:p>
            <a:endParaRPr lang="en-US" sz="1600"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public static void main(String[] </a:t>
            </a:r>
            <a:r>
              <a:rPr lang="en-US" sz="1600" b="1" dirty="0" err="1">
                <a:latin typeface="Courier New" panose="02070309020205020404" pitchFamily="49" charset="0"/>
                <a:cs typeface="Courier New" panose="02070309020205020404" pitchFamily="49" charset="0"/>
              </a:rPr>
              <a:t>args</a:t>
            </a:r>
            <a:r>
              <a:rPr lang="en-US" sz="1600" b="1"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System.</a:t>
            </a:r>
            <a:r>
              <a:rPr lang="en-US" sz="1600" b="1" i="1" dirty="0" err="1">
                <a:latin typeface="Courier New" panose="02070309020205020404" pitchFamily="49" charset="0"/>
                <a:cs typeface="Courier New" panose="02070309020205020404" pitchFamily="49" charset="0"/>
              </a:rPr>
              <a:t>out.println</a:t>
            </a:r>
            <a:r>
              <a:rPr lang="en-US" sz="1600" b="1" i="1" dirty="0">
                <a:latin typeface="Courier New" panose="02070309020205020404" pitchFamily="49" charset="0"/>
                <a:cs typeface="Courier New" panose="02070309020205020404" pitchFamily="49" charset="0"/>
              </a:rPr>
              <a:t>(execute(10, 5, (a, b) -&gt; a + b));</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System.</a:t>
            </a:r>
            <a:r>
              <a:rPr lang="en-US" sz="1600" b="1" i="1" dirty="0" err="1">
                <a:latin typeface="Courier New" panose="02070309020205020404" pitchFamily="49" charset="0"/>
                <a:cs typeface="Courier New" panose="02070309020205020404" pitchFamily="49" charset="0"/>
              </a:rPr>
              <a:t>out.println</a:t>
            </a:r>
            <a:r>
              <a:rPr lang="en-US" sz="1600" b="1" i="1" dirty="0">
                <a:latin typeface="Courier New" panose="02070309020205020404" pitchFamily="49" charset="0"/>
                <a:cs typeface="Courier New" panose="02070309020205020404" pitchFamily="49" charset="0"/>
              </a:rPr>
              <a:t>(execute(10, 5, (a, b) -&gt; a - b));</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System.</a:t>
            </a:r>
            <a:r>
              <a:rPr lang="en-US" sz="1600" b="1" i="1" dirty="0" err="1">
                <a:latin typeface="Courier New" panose="02070309020205020404" pitchFamily="49" charset="0"/>
                <a:cs typeface="Courier New" panose="02070309020205020404" pitchFamily="49" charset="0"/>
              </a:rPr>
              <a:t>out.println</a:t>
            </a:r>
            <a:r>
              <a:rPr lang="en-US" sz="1600" b="1" i="1" dirty="0">
                <a:latin typeface="Courier New" panose="02070309020205020404" pitchFamily="49" charset="0"/>
                <a:cs typeface="Courier New" panose="02070309020205020404" pitchFamily="49" charset="0"/>
              </a:rPr>
              <a:t>(execute(10, 5, (a, b) -&gt; a * b));</a:t>
            </a:r>
          </a:p>
          <a:p>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a:t>
            </a:r>
          </a:p>
        </p:txBody>
      </p:sp>
      <p:sp>
        <p:nvSpPr>
          <p:cNvPr id="3" name="TextBox 2">
            <a:extLst>
              <a:ext uri="{FF2B5EF4-FFF2-40B4-BE49-F238E27FC236}">
                <a16:creationId xmlns:a16="http://schemas.microsoft.com/office/drawing/2014/main" id="{1175E8F1-4E06-4BB4-8F8D-1A60CBC1598C}"/>
              </a:ext>
            </a:extLst>
          </p:cNvPr>
          <p:cNvSpPr txBox="1"/>
          <p:nvPr/>
        </p:nvSpPr>
        <p:spPr>
          <a:xfrm>
            <a:off x="3289110" y="6271146"/>
            <a:ext cx="2544286" cy="369332"/>
          </a:xfrm>
          <a:prstGeom prst="rect">
            <a:avLst/>
          </a:prstGeom>
          <a:noFill/>
        </p:spPr>
        <p:txBody>
          <a:bodyPr wrap="none" rtlCol="0">
            <a:spAutoFit/>
          </a:bodyPr>
          <a:lstStyle/>
          <a:p>
            <a:r>
              <a:rPr lang="en-US" dirty="0"/>
              <a:t>FunStrategyDemo.java</a:t>
            </a:r>
          </a:p>
        </p:txBody>
      </p:sp>
    </p:spTree>
    <p:extLst>
      <p:ext uri="{BB962C8B-B14F-4D97-AF65-F5344CB8AC3E}">
        <p14:creationId xmlns:p14="http://schemas.microsoft.com/office/powerpoint/2010/main" val="14584122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000000"/>
                </a:solidFill>
                <a:latin typeface="Calibri Light"/>
              </a:rPr>
              <a:t>Embellishing the UI</a:t>
            </a:r>
            <a:endParaRPr lang="en-US" sz="3300" b="0" strike="noStrike" spc="-1">
              <a:solidFill>
                <a:srgbClr val="000000"/>
              </a:solidFill>
              <a:latin typeface="Calibri"/>
            </a:endParaRPr>
          </a:p>
        </p:txBody>
      </p:sp>
      <p:sp>
        <p:nvSpPr>
          <p:cNvPr id="636" name="TextShape 2"/>
          <p:cNvSpPr txBox="1"/>
          <p:nvPr/>
        </p:nvSpPr>
        <p:spPr>
          <a:xfrm>
            <a:off x="628560" y="1825560"/>
            <a:ext cx="7886520" cy="4350960"/>
          </a:xfrm>
          <a:prstGeom prst="rect">
            <a:avLst/>
          </a:prstGeom>
          <a:noFill/>
          <a:ln>
            <a:noFill/>
          </a:ln>
        </p:spPr>
        <p:txBody>
          <a:bodyPr/>
          <a:lstStyle/>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rPr>
              <a:t>We would like to embellish the document display. One embellishment adds a border around the document area, another one adds a horizontal scroll bar and a third one adds a vertical scroll bar</a:t>
            </a:r>
          </a:p>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rPr>
              <a:t>We would like to do this dynamically --- one can create any combination of embellished documents</a:t>
            </a:r>
          </a:p>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rPr>
              <a:t>What pattern?</a:t>
            </a:r>
          </a:p>
        </p:txBody>
      </p:sp>
      <p:sp>
        <p:nvSpPr>
          <p:cNvPr id="637" name="TextShape 3"/>
          <p:cNvSpPr txBox="1"/>
          <p:nvPr/>
        </p:nvSpPr>
        <p:spPr>
          <a:xfrm>
            <a:off x="628560" y="6356520"/>
            <a:ext cx="2057040" cy="364680"/>
          </a:xfrm>
          <a:prstGeom prst="rect">
            <a:avLst/>
          </a:prstGeom>
          <a:noFill/>
          <a:ln>
            <a:noFill/>
          </a:ln>
        </p:spPr>
        <p:txBody>
          <a:bodyPr anchor="ctr"/>
          <a:lstStyle/>
          <a:p>
            <a:pP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638" name="TextShape 4"/>
          <p:cNvSpPr txBox="1"/>
          <p:nvPr/>
        </p:nvSpPr>
        <p:spPr>
          <a:xfrm>
            <a:off x="3029040" y="6356520"/>
            <a:ext cx="3085920" cy="364680"/>
          </a:xfrm>
          <a:prstGeom prst="rect">
            <a:avLst/>
          </a:prstGeom>
          <a:noFill/>
          <a:ln>
            <a:noFill/>
          </a:ln>
        </p:spPr>
        <p:txBody>
          <a:bodyPr anchor="ctr"/>
          <a:lstStyle/>
          <a:p>
            <a:pPr algn="ctr">
              <a:lnSpc>
                <a:spcPct val="100000"/>
              </a:lnSpc>
            </a:pPr>
            <a:fld id="{C31CF9CF-9400-49AD-B159-B1B56BEF5E9F}" type="slidenum">
              <a:rPr lang="en-US" sz="1400" b="0" strike="noStrike" spc="-1">
                <a:solidFill>
                  <a:srgbClr val="8B8B8B"/>
                </a:solidFill>
                <a:latin typeface="Tahoma"/>
                <a:ea typeface="MS PGothic"/>
              </a:rPr>
              <a:t>52</a:t>
            </a:fld>
            <a:endParaRPr lang="en-US" sz="1400" b="0" strike="noStrike" spc="-1">
              <a:latin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000000"/>
                </a:solidFill>
                <a:latin typeface="Calibri Light"/>
              </a:rPr>
              <a:t>The </a:t>
            </a:r>
            <a:r>
              <a:rPr lang="en-US" sz="3300" b="0" strike="noStrike" spc="-1">
                <a:solidFill>
                  <a:srgbClr val="FF0000"/>
                </a:solidFill>
                <a:latin typeface="Calibri Light"/>
              </a:rPr>
              <a:t>Decorator</a:t>
            </a:r>
            <a:r>
              <a:rPr lang="en-US" sz="3300" b="0" strike="noStrike" spc="-1">
                <a:solidFill>
                  <a:srgbClr val="000000"/>
                </a:solidFill>
                <a:latin typeface="Calibri Light"/>
              </a:rPr>
              <a:t> Pattern</a:t>
            </a:r>
            <a:endParaRPr lang="en-US" sz="3300" b="0" strike="noStrike" spc="-1">
              <a:solidFill>
                <a:srgbClr val="000000"/>
              </a:solidFill>
              <a:latin typeface="Calibri"/>
            </a:endParaRPr>
          </a:p>
        </p:txBody>
      </p:sp>
      <p:sp>
        <p:nvSpPr>
          <p:cNvPr id="640" name="TextShape 2"/>
          <p:cNvSpPr txBox="1"/>
          <p:nvPr/>
        </p:nvSpPr>
        <p:spPr>
          <a:xfrm>
            <a:off x="264960" y="1512305"/>
            <a:ext cx="8726040" cy="4532040"/>
          </a:xfrm>
          <a:prstGeom prst="rect">
            <a:avLst/>
          </a:prstGeom>
          <a:noFill/>
          <a:ln>
            <a:noFill/>
          </a:ln>
        </p:spPr>
        <p:txBody>
          <a:bodyPr/>
          <a:lstStyle/>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rPr>
              <a:t>Adds functionality, preserves interface</a:t>
            </a:r>
          </a:p>
        </p:txBody>
      </p:sp>
      <p:sp>
        <p:nvSpPr>
          <p:cNvPr id="641" name="TextShape 3"/>
          <p:cNvSpPr txBox="1"/>
          <p:nvPr/>
        </p:nvSpPr>
        <p:spPr>
          <a:xfrm>
            <a:off x="628560" y="6356520"/>
            <a:ext cx="2057040" cy="364680"/>
          </a:xfrm>
          <a:prstGeom prst="rect">
            <a:avLst/>
          </a:prstGeom>
          <a:noFill/>
          <a:ln>
            <a:noFill/>
          </a:ln>
        </p:spPr>
        <p:txBody>
          <a:bodyPr anchor="ctr"/>
          <a:lstStyle/>
          <a:p>
            <a:pP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642" name="TextShape 4"/>
          <p:cNvSpPr txBox="1"/>
          <p:nvPr/>
        </p:nvSpPr>
        <p:spPr>
          <a:xfrm>
            <a:off x="3029040" y="6356520"/>
            <a:ext cx="3085920" cy="364680"/>
          </a:xfrm>
          <a:prstGeom prst="rect">
            <a:avLst/>
          </a:prstGeom>
          <a:noFill/>
          <a:ln>
            <a:noFill/>
          </a:ln>
        </p:spPr>
        <p:txBody>
          <a:bodyPr anchor="ctr"/>
          <a:lstStyle/>
          <a:p>
            <a:pPr algn="ctr">
              <a:lnSpc>
                <a:spcPct val="100000"/>
              </a:lnSpc>
            </a:pPr>
            <a:fld id="{034B0E30-25E1-4591-971C-5D12EBFBE3CC}" type="slidenum">
              <a:rPr lang="en-US" sz="1400" b="0" strike="noStrike" spc="-1">
                <a:solidFill>
                  <a:srgbClr val="8B8B8B"/>
                </a:solidFill>
                <a:latin typeface="Tahoma"/>
                <a:ea typeface="MS PGothic"/>
              </a:rPr>
              <a:t>53</a:t>
            </a:fld>
            <a:endParaRPr lang="en-US" sz="1400" b="0" strike="noStrike" spc="-1">
              <a:latin typeface="Times New Roman"/>
            </a:endParaRPr>
          </a:p>
        </p:txBody>
      </p:sp>
      <p:sp>
        <p:nvSpPr>
          <p:cNvPr id="643" name="CustomShape 5"/>
          <p:cNvSpPr/>
          <p:nvPr/>
        </p:nvSpPr>
        <p:spPr>
          <a:xfrm>
            <a:off x="1371600" y="3832200"/>
            <a:ext cx="175212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Document</a:t>
            </a:r>
            <a:endParaRPr lang="en-US" sz="1800" b="0" strike="noStrike" spc="-1">
              <a:latin typeface="Arial"/>
            </a:endParaRPr>
          </a:p>
        </p:txBody>
      </p:sp>
      <p:sp>
        <p:nvSpPr>
          <p:cNvPr id="644" name="CustomShape 6"/>
          <p:cNvSpPr/>
          <p:nvPr/>
        </p:nvSpPr>
        <p:spPr>
          <a:xfrm>
            <a:off x="1371600" y="4197240"/>
            <a:ext cx="1752120" cy="9133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FF0000"/>
                </a:solidFill>
                <a:latin typeface="Arial"/>
                <a:ea typeface="MS PGothic"/>
              </a:rPr>
              <a:t>draw()</a:t>
            </a:r>
            <a:br/>
            <a:r>
              <a:rPr lang="en-US" sz="1800" b="0" strike="noStrike" spc="-1">
                <a:solidFill>
                  <a:srgbClr val="FF0000"/>
                </a:solidFill>
                <a:latin typeface="Arial"/>
                <a:ea typeface="MS PGothic"/>
              </a:rPr>
              <a:t>intersect()</a:t>
            </a:r>
            <a:br/>
            <a:r>
              <a:rPr lang="en-US" sz="1800" b="0" strike="noStrike" spc="-1">
                <a:solidFill>
                  <a:srgbClr val="000000"/>
                </a:solidFill>
                <a:latin typeface="Arial"/>
                <a:ea typeface="MS PGothic"/>
              </a:rPr>
              <a:t>insert()</a:t>
            </a:r>
            <a:endParaRPr lang="en-US" sz="1800" b="0" strike="noStrike" spc="-1">
              <a:latin typeface="Arial"/>
            </a:endParaRPr>
          </a:p>
        </p:txBody>
      </p:sp>
      <p:sp>
        <p:nvSpPr>
          <p:cNvPr id="645" name="CustomShape 7"/>
          <p:cNvSpPr/>
          <p:nvPr/>
        </p:nvSpPr>
        <p:spPr>
          <a:xfrm>
            <a:off x="2819520" y="5483160"/>
            <a:ext cx="205704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BorderDecorator</a:t>
            </a:r>
            <a:endParaRPr lang="en-US" sz="1800" b="0" strike="noStrike" spc="-1">
              <a:latin typeface="Arial"/>
            </a:endParaRPr>
          </a:p>
        </p:txBody>
      </p:sp>
      <p:sp>
        <p:nvSpPr>
          <p:cNvPr id="646" name="CustomShape 8"/>
          <p:cNvSpPr/>
          <p:nvPr/>
        </p:nvSpPr>
        <p:spPr>
          <a:xfrm>
            <a:off x="2819520" y="5853240"/>
            <a:ext cx="2057040" cy="63900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FF0000"/>
                </a:solidFill>
                <a:latin typeface="Arial"/>
                <a:ea typeface="MS PGothic"/>
              </a:rPr>
              <a:t>draw</a:t>
            </a:r>
            <a:r>
              <a:rPr lang="en-US" sz="1800" b="0" strike="noStrike" spc="-1">
                <a:solidFill>
                  <a:srgbClr val="000000"/>
                </a:solidFill>
                <a:latin typeface="Arial"/>
                <a:ea typeface="MS PGothic"/>
              </a:rPr>
              <a:t>()</a:t>
            </a:r>
            <a:br/>
            <a:r>
              <a:rPr lang="en-US" sz="1800" b="0" strike="noStrike" spc="-1">
                <a:solidFill>
                  <a:srgbClr val="000000"/>
                </a:solidFill>
                <a:latin typeface="Arial"/>
                <a:ea typeface="MS PGothic"/>
              </a:rPr>
              <a:t>drawBorder()</a:t>
            </a:r>
            <a:endParaRPr lang="en-US" sz="1800" b="0" strike="noStrike" spc="-1">
              <a:latin typeface="Arial"/>
            </a:endParaRPr>
          </a:p>
        </p:txBody>
      </p:sp>
      <p:sp>
        <p:nvSpPr>
          <p:cNvPr id="647" name="Line 9"/>
          <p:cNvSpPr/>
          <p:nvPr/>
        </p:nvSpPr>
        <p:spPr>
          <a:xfrm>
            <a:off x="2209680" y="3657600"/>
            <a:ext cx="297180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648" name="Line 10"/>
          <p:cNvSpPr/>
          <p:nvPr/>
        </p:nvSpPr>
        <p:spPr>
          <a:xfrm>
            <a:off x="5181480" y="3657600"/>
            <a:ext cx="360" cy="3045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649" name="Line 11"/>
          <p:cNvSpPr/>
          <p:nvPr/>
        </p:nvSpPr>
        <p:spPr>
          <a:xfrm>
            <a:off x="2209680" y="3504960"/>
            <a:ext cx="360" cy="30492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650" name="CustomShape 12"/>
          <p:cNvSpPr/>
          <p:nvPr/>
        </p:nvSpPr>
        <p:spPr>
          <a:xfrm>
            <a:off x="2057400" y="3276720"/>
            <a:ext cx="304560" cy="228240"/>
          </a:xfrm>
          <a:prstGeom prst="triangle">
            <a:avLst>
              <a:gd name="adj" fmla="val 50000"/>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651" name="CustomShape 13"/>
          <p:cNvSpPr/>
          <p:nvPr/>
        </p:nvSpPr>
        <p:spPr>
          <a:xfrm>
            <a:off x="4114800" y="3998880"/>
            <a:ext cx="205704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i="1" strike="noStrike" spc="-1">
                <a:solidFill>
                  <a:srgbClr val="000000"/>
                </a:solidFill>
                <a:latin typeface="Arial"/>
                <a:ea typeface="MS PGothic"/>
              </a:rPr>
              <a:t>DecoratedGlyph</a:t>
            </a:r>
            <a:endParaRPr lang="en-US" sz="1800" b="0" strike="noStrike" spc="-1">
              <a:latin typeface="Arial"/>
            </a:endParaRPr>
          </a:p>
        </p:txBody>
      </p:sp>
      <p:sp>
        <p:nvSpPr>
          <p:cNvPr id="652" name="CustomShape 14"/>
          <p:cNvSpPr/>
          <p:nvPr/>
        </p:nvSpPr>
        <p:spPr>
          <a:xfrm>
            <a:off x="4114800" y="4368960"/>
            <a:ext cx="205704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FF0000"/>
                </a:solidFill>
                <a:latin typeface="Arial"/>
                <a:ea typeface="MS PGothic"/>
              </a:rPr>
              <a:t>draw</a:t>
            </a:r>
            <a:r>
              <a:rPr lang="en-US" sz="1800" b="0" strike="noStrike" spc="-1">
                <a:solidFill>
                  <a:srgbClr val="000000"/>
                </a:solidFill>
                <a:latin typeface="Arial"/>
                <a:ea typeface="MS PGothic"/>
              </a:rPr>
              <a:t>()</a:t>
            </a:r>
            <a:endParaRPr lang="en-US" sz="1800" b="0" strike="noStrike" spc="-1">
              <a:latin typeface="Arial"/>
            </a:endParaRPr>
          </a:p>
        </p:txBody>
      </p:sp>
      <p:sp>
        <p:nvSpPr>
          <p:cNvPr id="653" name="CustomShape 15"/>
          <p:cNvSpPr/>
          <p:nvPr/>
        </p:nvSpPr>
        <p:spPr>
          <a:xfrm>
            <a:off x="5715000" y="5508720"/>
            <a:ext cx="205704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ScrollDecorator</a:t>
            </a:r>
            <a:endParaRPr lang="en-US" sz="1800" b="0" strike="noStrike" spc="-1">
              <a:latin typeface="Arial"/>
            </a:endParaRPr>
          </a:p>
        </p:txBody>
      </p:sp>
      <p:sp>
        <p:nvSpPr>
          <p:cNvPr id="654" name="CustomShape 16"/>
          <p:cNvSpPr/>
          <p:nvPr/>
        </p:nvSpPr>
        <p:spPr>
          <a:xfrm>
            <a:off x="5715000" y="5878440"/>
            <a:ext cx="2057040" cy="63900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FF0000"/>
                </a:solidFill>
                <a:latin typeface="Arial"/>
                <a:ea typeface="MS PGothic"/>
              </a:rPr>
              <a:t>draw</a:t>
            </a:r>
            <a:r>
              <a:rPr lang="en-US" sz="1800" b="0" strike="noStrike" spc="-1">
                <a:solidFill>
                  <a:srgbClr val="000000"/>
                </a:solidFill>
                <a:latin typeface="Arial"/>
                <a:ea typeface="MS PGothic"/>
              </a:rPr>
              <a:t>()</a:t>
            </a:r>
            <a:br/>
            <a:r>
              <a:rPr lang="en-US" sz="1800" b="0" strike="noStrike" spc="-1">
                <a:solidFill>
                  <a:srgbClr val="000000"/>
                </a:solidFill>
                <a:latin typeface="Arial"/>
                <a:ea typeface="MS PGothic"/>
              </a:rPr>
              <a:t>drawScroll()</a:t>
            </a:r>
            <a:endParaRPr lang="en-US" sz="1800" b="0" strike="noStrike" spc="-1">
              <a:latin typeface="Arial"/>
            </a:endParaRPr>
          </a:p>
        </p:txBody>
      </p:sp>
      <p:sp>
        <p:nvSpPr>
          <p:cNvPr id="655" name="Line 17"/>
          <p:cNvSpPr/>
          <p:nvPr/>
        </p:nvSpPr>
        <p:spPr>
          <a:xfrm>
            <a:off x="3809880" y="5127480"/>
            <a:ext cx="360" cy="30492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656" name="Line 18"/>
          <p:cNvSpPr/>
          <p:nvPr/>
        </p:nvSpPr>
        <p:spPr>
          <a:xfrm>
            <a:off x="6553080" y="5105160"/>
            <a:ext cx="360" cy="38124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657" name="CustomShape 19"/>
          <p:cNvSpPr/>
          <p:nvPr/>
        </p:nvSpPr>
        <p:spPr>
          <a:xfrm>
            <a:off x="1523880" y="2308320"/>
            <a:ext cx="137124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i="1" strike="noStrike" spc="-1">
                <a:solidFill>
                  <a:srgbClr val="000000"/>
                </a:solidFill>
                <a:latin typeface="Arial"/>
                <a:ea typeface="MS PGothic"/>
              </a:rPr>
              <a:t>Glyph</a:t>
            </a:r>
            <a:endParaRPr lang="en-US" sz="1800" b="0" strike="noStrike" spc="-1">
              <a:latin typeface="Arial"/>
            </a:endParaRPr>
          </a:p>
        </p:txBody>
      </p:sp>
      <p:sp>
        <p:nvSpPr>
          <p:cNvPr id="658" name="CustomShape 20"/>
          <p:cNvSpPr/>
          <p:nvPr/>
        </p:nvSpPr>
        <p:spPr>
          <a:xfrm>
            <a:off x="1523880" y="2678040"/>
            <a:ext cx="1371240" cy="63900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i="1" strike="noStrike" spc="-1">
                <a:solidFill>
                  <a:srgbClr val="FF0000"/>
                </a:solidFill>
                <a:latin typeface="Arial"/>
                <a:ea typeface="MS PGothic"/>
              </a:rPr>
              <a:t>draw</a:t>
            </a:r>
            <a:r>
              <a:rPr lang="en-US" sz="1800" b="0" i="1" strike="noStrike" spc="-1">
                <a:solidFill>
                  <a:srgbClr val="000000"/>
                </a:solidFill>
                <a:latin typeface="Arial"/>
                <a:ea typeface="MS PGothic"/>
              </a:rPr>
              <a:t>()</a:t>
            </a:r>
            <a:br/>
            <a:r>
              <a:rPr lang="en-US" sz="1800" b="0" i="1" strike="noStrike" spc="-1">
                <a:solidFill>
                  <a:srgbClr val="FF0000"/>
                </a:solidFill>
                <a:latin typeface="Arial"/>
                <a:ea typeface="MS PGothic"/>
              </a:rPr>
              <a:t>intersect</a:t>
            </a:r>
            <a:r>
              <a:rPr lang="en-US" sz="1800" b="0" i="1" strike="noStrike" spc="-1">
                <a:solidFill>
                  <a:srgbClr val="000000"/>
                </a:solidFill>
                <a:latin typeface="Arial"/>
                <a:ea typeface="MS PGothic"/>
              </a:rPr>
              <a:t>()</a:t>
            </a:r>
            <a:endParaRPr lang="en-US" sz="1800" b="0" strike="noStrike" spc="-1">
              <a:latin typeface="Arial"/>
            </a:endParaRPr>
          </a:p>
        </p:txBody>
      </p:sp>
      <p:sp>
        <p:nvSpPr>
          <p:cNvPr id="659" name="CustomShape 21"/>
          <p:cNvSpPr/>
          <p:nvPr/>
        </p:nvSpPr>
        <p:spPr>
          <a:xfrm rot="10800000" flipH="1">
            <a:off x="1341000" y="2673000"/>
            <a:ext cx="151920" cy="2165040"/>
          </a:xfrm>
          <a:prstGeom prst="bentConnector3">
            <a:avLst>
              <a:gd name="adj1" fmla="val -510051"/>
            </a:avLst>
          </a:prstGeom>
          <a:noFill/>
          <a:ln w="25560">
            <a:solidFill>
              <a:srgbClr val="5B9BD5"/>
            </a:solidFill>
            <a:miter/>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660" name="CustomShape 22"/>
          <p:cNvSpPr/>
          <p:nvPr/>
        </p:nvSpPr>
        <p:spPr>
          <a:xfrm>
            <a:off x="992880" y="4060800"/>
            <a:ext cx="3060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Tahoma"/>
                <a:ea typeface="MS PGothic"/>
              </a:rPr>
              <a:t>1</a:t>
            </a:r>
            <a:endParaRPr lang="en-US" sz="1800" b="0" strike="noStrike" spc="-1">
              <a:latin typeface="Arial"/>
            </a:endParaRPr>
          </a:p>
        </p:txBody>
      </p:sp>
      <p:sp>
        <p:nvSpPr>
          <p:cNvPr id="661" name="CustomShape 23"/>
          <p:cNvSpPr/>
          <p:nvPr/>
        </p:nvSpPr>
        <p:spPr>
          <a:xfrm>
            <a:off x="1068840" y="2536920"/>
            <a:ext cx="3060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Tahoma"/>
                <a:ea typeface="MS PGothic"/>
              </a:rPr>
              <a:t>*</a:t>
            </a:r>
            <a:endParaRPr lang="en-US" sz="1800" b="0" strike="noStrike" spc="-1">
              <a:latin typeface="Arial"/>
            </a:endParaRPr>
          </a:p>
        </p:txBody>
      </p:sp>
      <p:sp>
        <p:nvSpPr>
          <p:cNvPr id="662" name="CustomShape 24"/>
          <p:cNvSpPr/>
          <p:nvPr/>
        </p:nvSpPr>
        <p:spPr>
          <a:xfrm flipH="1" flipV="1">
            <a:off x="2890440" y="2494080"/>
            <a:ext cx="3276360" cy="2058480"/>
          </a:xfrm>
          <a:prstGeom prst="bentConnector3">
            <a:avLst>
              <a:gd name="adj1" fmla="val -15588"/>
            </a:avLst>
          </a:prstGeom>
          <a:noFill/>
          <a:ln w="25560">
            <a:solidFill>
              <a:srgbClr val="5B9BD5"/>
            </a:solidFill>
            <a:miter/>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663" name="CustomShape 25"/>
          <p:cNvSpPr/>
          <p:nvPr/>
        </p:nvSpPr>
        <p:spPr>
          <a:xfrm>
            <a:off x="6250680" y="4202280"/>
            <a:ext cx="3060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Tahoma"/>
                <a:ea typeface="MS PGothic"/>
              </a:rPr>
              <a:t>1</a:t>
            </a:r>
            <a:endParaRPr lang="en-US" sz="1800" b="0" strike="noStrike" spc="-1">
              <a:latin typeface="Arial"/>
            </a:endParaRPr>
          </a:p>
        </p:txBody>
      </p:sp>
      <p:sp>
        <p:nvSpPr>
          <p:cNvPr id="664" name="CustomShape 26"/>
          <p:cNvSpPr/>
          <p:nvPr/>
        </p:nvSpPr>
        <p:spPr>
          <a:xfrm>
            <a:off x="2973960" y="2133720"/>
            <a:ext cx="3060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Tahoma"/>
                <a:ea typeface="MS PGothic"/>
              </a:rPr>
              <a:t>1</a:t>
            </a:r>
            <a:endParaRPr lang="en-US" sz="1800" b="0" strike="noStrike" spc="-1">
              <a:latin typeface="Arial"/>
            </a:endParaRPr>
          </a:p>
        </p:txBody>
      </p:sp>
      <p:sp>
        <p:nvSpPr>
          <p:cNvPr id="665" name="Line 27"/>
          <p:cNvSpPr/>
          <p:nvPr/>
        </p:nvSpPr>
        <p:spPr>
          <a:xfrm>
            <a:off x="3809880" y="5105160"/>
            <a:ext cx="274320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666" name="Line 28"/>
          <p:cNvSpPr/>
          <p:nvPr/>
        </p:nvSpPr>
        <p:spPr>
          <a:xfrm>
            <a:off x="5105160" y="4876560"/>
            <a:ext cx="360" cy="22860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667" name="CustomShape 29"/>
          <p:cNvSpPr/>
          <p:nvPr/>
        </p:nvSpPr>
        <p:spPr>
          <a:xfrm>
            <a:off x="4952880" y="4648320"/>
            <a:ext cx="304560" cy="228240"/>
          </a:xfrm>
          <a:prstGeom prst="triangle">
            <a:avLst>
              <a:gd name="adj" fmla="val 50000"/>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668" name="CustomShape 30"/>
          <p:cNvSpPr/>
          <p:nvPr/>
        </p:nvSpPr>
        <p:spPr>
          <a:xfrm>
            <a:off x="6806160" y="3581280"/>
            <a:ext cx="208296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MS PGothic"/>
              </a:rPr>
              <a:t>component.draw();</a:t>
            </a:r>
            <a:endParaRPr lang="en-US" sz="1800" b="0" strike="noStrike" spc="-1">
              <a:latin typeface="Arial"/>
            </a:endParaRPr>
          </a:p>
        </p:txBody>
      </p:sp>
      <p:sp>
        <p:nvSpPr>
          <p:cNvPr id="669" name="CustomShape 31"/>
          <p:cNvSpPr/>
          <p:nvPr/>
        </p:nvSpPr>
        <p:spPr>
          <a:xfrm>
            <a:off x="6255720" y="4495680"/>
            <a:ext cx="13042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Tahoma"/>
                <a:ea typeface="MS PGothic"/>
              </a:rPr>
              <a:t>component</a:t>
            </a:r>
            <a:endParaRPr lang="en-US" sz="1800" b="0" strike="noStrike" spc="-1">
              <a:latin typeface="Arial"/>
            </a:endParaRPr>
          </a:p>
        </p:txBody>
      </p:sp>
      <p:sp>
        <p:nvSpPr>
          <p:cNvPr id="670" name="CustomShape 32"/>
          <p:cNvSpPr/>
          <p:nvPr/>
        </p:nvSpPr>
        <p:spPr>
          <a:xfrm flipV="1">
            <a:off x="4984020" y="3777300"/>
            <a:ext cx="1898280" cy="806040"/>
          </a:xfrm>
          <a:custGeom>
            <a:avLst/>
            <a:gdLst/>
            <a:ahLst/>
            <a:cxnLst/>
            <a:rect l="l" t="t" r="r" b="b"/>
            <a:pathLst>
              <a:path w="21600" h="21600">
                <a:moveTo>
                  <a:pt x="0" y="0"/>
                </a:moveTo>
                <a:lnTo>
                  <a:pt x="21600" y="21600"/>
                </a:lnTo>
              </a:path>
            </a:pathLst>
          </a:custGeom>
          <a:noFill/>
          <a:ln w="3240" cap="rnd">
            <a:solidFill>
              <a:srgbClr val="5B9BD5"/>
            </a:solidFill>
            <a:custDash>
              <a:ds d="1500000" sp="1100000"/>
            </a:custDash>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000000"/>
                </a:solidFill>
                <a:latin typeface="Calibri Light"/>
              </a:rPr>
              <a:t>User Commands</a:t>
            </a:r>
            <a:endParaRPr lang="en-US" sz="3300" b="0" strike="noStrike" spc="-1">
              <a:solidFill>
                <a:srgbClr val="000000"/>
              </a:solidFill>
              <a:latin typeface="Calibri"/>
            </a:endParaRPr>
          </a:p>
        </p:txBody>
      </p:sp>
      <p:sp>
        <p:nvSpPr>
          <p:cNvPr id="672" name="TextShape 2"/>
          <p:cNvSpPr txBox="1"/>
          <p:nvPr/>
        </p:nvSpPr>
        <p:spPr>
          <a:xfrm>
            <a:off x="628560" y="1825560"/>
            <a:ext cx="7886520" cy="4350960"/>
          </a:xfrm>
          <a:prstGeom prst="rect">
            <a:avLst/>
          </a:prstGeom>
          <a:noFill/>
          <a:ln>
            <a:noFill/>
          </a:ln>
        </p:spPr>
        <p:txBody>
          <a:bodyPr/>
          <a:lstStyle/>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rPr>
              <a:t>Editor supports many user “commands”: open and close, cut and paste, etc.</a:t>
            </a:r>
          </a:p>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rPr>
              <a:t>There is different user interface for the same command</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E.g., close document through a pull-down menu item, close button, key shortcut, other</a:t>
            </a:r>
          </a:p>
          <a:p>
            <a:pPr>
              <a:lnSpc>
                <a:spcPct val="100000"/>
              </a:lnSpc>
              <a:spcBef>
                <a:spcPts val="751"/>
              </a:spcBef>
            </a:pPr>
            <a:endParaRPr lang="en-US" sz="1800" b="0" strike="noStrike" spc="-1">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rPr>
              <a:t>Supports undo and redo!</a:t>
            </a:r>
          </a:p>
          <a:p>
            <a:pPr>
              <a:lnSpc>
                <a:spcPct val="100000"/>
              </a:lnSpc>
              <a:spcBef>
                <a:spcPts val="751"/>
              </a:spcBef>
            </a:pPr>
            <a:endParaRPr lang="en-US" sz="2100" b="0" strike="noStrike" spc="-1">
              <a:solidFill>
                <a:srgbClr val="000000"/>
              </a:solidFill>
              <a:latin typeface="Calibri"/>
            </a:endParaRPr>
          </a:p>
          <a:p>
            <a:pPr>
              <a:lnSpc>
                <a:spcPct val="100000"/>
              </a:lnSpc>
              <a:spcBef>
                <a:spcPts val="751"/>
              </a:spcBef>
            </a:pPr>
            <a:endParaRPr lang="en-US" sz="2100" b="0" strike="noStrike" spc="-1">
              <a:solidFill>
                <a:srgbClr val="000000"/>
              </a:solidFill>
              <a:latin typeface="Calibri"/>
            </a:endParaRPr>
          </a:p>
        </p:txBody>
      </p:sp>
      <p:sp>
        <p:nvSpPr>
          <p:cNvPr id="673" name="TextShape 3"/>
          <p:cNvSpPr txBox="1"/>
          <p:nvPr/>
        </p:nvSpPr>
        <p:spPr>
          <a:xfrm>
            <a:off x="628560" y="6356520"/>
            <a:ext cx="2057040" cy="364680"/>
          </a:xfrm>
          <a:prstGeom prst="rect">
            <a:avLst/>
          </a:prstGeom>
          <a:noFill/>
          <a:ln>
            <a:noFill/>
          </a:ln>
        </p:spPr>
        <p:txBody>
          <a:bodyPr anchor="ctr"/>
          <a:lstStyle/>
          <a:p>
            <a:pP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674" name="TextShape 4"/>
          <p:cNvSpPr txBox="1"/>
          <p:nvPr/>
        </p:nvSpPr>
        <p:spPr>
          <a:xfrm>
            <a:off x="3029040" y="6356520"/>
            <a:ext cx="3085920" cy="364680"/>
          </a:xfrm>
          <a:prstGeom prst="rect">
            <a:avLst/>
          </a:prstGeom>
          <a:noFill/>
          <a:ln>
            <a:noFill/>
          </a:ln>
        </p:spPr>
        <p:txBody>
          <a:bodyPr anchor="ctr"/>
          <a:lstStyle/>
          <a:p>
            <a:pPr algn="ctr">
              <a:lnSpc>
                <a:spcPct val="100000"/>
              </a:lnSpc>
            </a:pPr>
            <a:fld id="{7B9A1E6E-6A62-4964-A9AC-C4F198620DBB}" type="slidenum">
              <a:rPr lang="en-US" sz="1400" b="0" strike="noStrike" spc="-1">
                <a:solidFill>
                  <a:srgbClr val="8B8B8B"/>
                </a:solidFill>
                <a:latin typeface="Tahoma"/>
                <a:ea typeface="MS PGothic"/>
              </a:rPr>
              <a:t>54</a:t>
            </a:fld>
            <a:endParaRPr lang="en-US" sz="1400" b="0" strike="noStrike" spc="-1">
              <a:latin typeface="Times New Roman"/>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dirty="0">
                <a:solidFill>
                  <a:srgbClr val="000000"/>
                </a:solidFill>
                <a:latin typeface="Calibri Light"/>
              </a:rPr>
              <a:t>A </a:t>
            </a:r>
            <a:r>
              <a:rPr lang="en-US" sz="3300" spc="-1" dirty="0">
                <a:solidFill>
                  <a:srgbClr val="000000"/>
                </a:solidFill>
                <a:latin typeface="Calibri Light"/>
              </a:rPr>
              <a:t>Naïve </a:t>
            </a:r>
            <a:r>
              <a:rPr lang="en-US" sz="3300" b="0" strike="noStrike" spc="-1" dirty="0">
                <a:solidFill>
                  <a:srgbClr val="000000"/>
                </a:solidFill>
                <a:latin typeface="Calibri Light"/>
              </a:rPr>
              <a:t>Design</a:t>
            </a:r>
            <a:endParaRPr lang="en-US" sz="3300" b="0" strike="noStrike" spc="-1" dirty="0">
              <a:solidFill>
                <a:srgbClr val="000000"/>
              </a:solidFill>
              <a:latin typeface="Calibri"/>
            </a:endParaRPr>
          </a:p>
        </p:txBody>
      </p:sp>
      <p:sp>
        <p:nvSpPr>
          <p:cNvPr id="676" name="TextShape 2"/>
          <p:cNvSpPr txBox="1"/>
          <p:nvPr/>
        </p:nvSpPr>
        <p:spPr>
          <a:xfrm>
            <a:off x="628560" y="1863000"/>
            <a:ext cx="7886520" cy="4350960"/>
          </a:xfrm>
          <a:prstGeom prst="rect">
            <a:avLst/>
          </a:prstGeom>
          <a:noFill/>
          <a:ln>
            <a:noFill/>
          </a:ln>
        </p:spPr>
        <p:txBody>
          <a:bodyPr/>
          <a:lstStyle/>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rPr>
              <a:t>What’s wrong with this design?</a:t>
            </a:r>
          </a:p>
        </p:txBody>
      </p:sp>
      <p:sp>
        <p:nvSpPr>
          <p:cNvPr id="677" name="TextShape 3"/>
          <p:cNvSpPr txBox="1"/>
          <p:nvPr/>
        </p:nvSpPr>
        <p:spPr>
          <a:xfrm>
            <a:off x="628560" y="6356520"/>
            <a:ext cx="2057040" cy="364680"/>
          </a:xfrm>
          <a:prstGeom prst="rect">
            <a:avLst/>
          </a:prstGeom>
          <a:noFill/>
          <a:ln>
            <a:noFill/>
          </a:ln>
        </p:spPr>
        <p:txBody>
          <a:bodyPr anchor="ctr"/>
          <a:lstStyle/>
          <a:p>
            <a:pP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678" name="TextShape 4"/>
          <p:cNvSpPr txBox="1"/>
          <p:nvPr/>
        </p:nvSpPr>
        <p:spPr>
          <a:xfrm>
            <a:off x="3029040" y="6356520"/>
            <a:ext cx="3085920" cy="364680"/>
          </a:xfrm>
          <a:prstGeom prst="rect">
            <a:avLst/>
          </a:prstGeom>
          <a:noFill/>
          <a:ln>
            <a:noFill/>
          </a:ln>
        </p:spPr>
        <p:txBody>
          <a:bodyPr anchor="ctr"/>
          <a:lstStyle/>
          <a:p>
            <a:pPr algn="ctr">
              <a:lnSpc>
                <a:spcPct val="100000"/>
              </a:lnSpc>
            </a:pPr>
            <a:fld id="{A91BEFDE-A771-4A00-BD98-692E8C53723D}" type="slidenum">
              <a:rPr lang="en-US" sz="1400" b="0" strike="noStrike" spc="-1">
                <a:solidFill>
                  <a:srgbClr val="8B8B8B"/>
                </a:solidFill>
                <a:latin typeface="Tahoma"/>
                <a:ea typeface="MS PGothic"/>
              </a:rPr>
              <a:t>55</a:t>
            </a:fld>
            <a:endParaRPr lang="en-US" sz="1400" b="0" strike="noStrike" spc="-1">
              <a:latin typeface="Times New Roman"/>
            </a:endParaRPr>
          </a:p>
        </p:txBody>
      </p:sp>
      <p:sp>
        <p:nvSpPr>
          <p:cNvPr id="679" name="CustomShape 5"/>
          <p:cNvSpPr/>
          <p:nvPr/>
        </p:nvSpPr>
        <p:spPr>
          <a:xfrm>
            <a:off x="1523880" y="2308320"/>
            <a:ext cx="137124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i="1" strike="noStrike" spc="-1">
                <a:solidFill>
                  <a:srgbClr val="000000"/>
                </a:solidFill>
                <a:latin typeface="Arial"/>
                <a:ea typeface="MS PGothic"/>
              </a:rPr>
              <a:t>UIWidget</a:t>
            </a:r>
            <a:endParaRPr lang="en-US" sz="1800" b="0" strike="noStrike" spc="-1">
              <a:latin typeface="Arial"/>
            </a:endParaRPr>
          </a:p>
        </p:txBody>
      </p:sp>
      <p:sp>
        <p:nvSpPr>
          <p:cNvPr id="680" name="CustomShape 6"/>
          <p:cNvSpPr/>
          <p:nvPr/>
        </p:nvSpPr>
        <p:spPr>
          <a:xfrm>
            <a:off x="1523880" y="2678040"/>
            <a:ext cx="1371240" cy="63900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i="1" strike="noStrike" spc="-1">
                <a:solidFill>
                  <a:srgbClr val="FF0000"/>
                </a:solidFill>
                <a:latin typeface="Arial"/>
                <a:ea typeface="MS PGothic"/>
              </a:rPr>
              <a:t>draw</a:t>
            </a:r>
            <a:r>
              <a:rPr lang="en-US" sz="1800" b="0" i="1" strike="noStrike" spc="-1">
                <a:solidFill>
                  <a:srgbClr val="000000"/>
                </a:solidFill>
                <a:latin typeface="Arial"/>
                <a:ea typeface="MS PGothic"/>
              </a:rPr>
              <a:t>()</a:t>
            </a:r>
            <a:br/>
            <a:r>
              <a:rPr lang="en-US" sz="1800" b="0" i="1" strike="noStrike" spc="-1">
                <a:solidFill>
                  <a:srgbClr val="000000"/>
                </a:solidFill>
                <a:latin typeface="Arial"/>
                <a:ea typeface="MS PGothic"/>
              </a:rPr>
              <a:t>…</a:t>
            </a:r>
            <a:endParaRPr lang="en-US" sz="1800" b="0" strike="noStrike" spc="-1">
              <a:latin typeface="Arial"/>
            </a:endParaRPr>
          </a:p>
        </p:txBody>
      </p:sp>
      <p:sp>
        <p:nvSpPr>
          <p:cNvPr id="681" name="Line 7"/>
          <p:cNvSpPr/>
          <p:nvPr/>
        </p:nvSpPr>
        <p:spPr>
          <a:xfrm>
            <a:off x="914400" y="3755880"/>
            <a:ext cx="360" cy="30492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682" name="Line 8"/>
          <p:cNvSpPr/>
          <p:nvPr/>
        </p:nvSpPr>
        <p:spPr>
          <a:xfrm>
            <a:off x="3657600" y="3733560"/>
            <a:ext cx="360" cy="30492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683" name="Line 9"/>
          <p:cNvSpPr/>
          <p:nvPr/>
        </p:nvSpPr>
        <p:spPr>
          <a:xfrm>
            <a:off x="914400" y="3733560"/>
            <a:ext cx="274320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684" name="Line 10"/>
          <p:cNvSpPr/>
          <p:nvPr/>
        </p:nvSpPr>
        <p:spPr>
          <a:xfrm>
            <a:off x="2209680" y="3504960"/>
            <a:ext cx="360" cy="22860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685" name="CustomShape 11"/>
          <p:cNvSpPr/>
          <p:nvPr/>
        </p:nvSpPr>
        <p:spPr>
          <a:xfrm>
            <a:off x="2057400" y="3276720"/>
            <a:ext cx="304560" cy="228240"/>
          </a:xfrm>
          <a:prstGeom prst="triangle">
            <a:avLst>
              <a:gd name="adj" fmla="val 50000"/>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686" name="CustomShape 12"/>
          <p:cNvSpPr/>
          <p:nvPr/>
        </p:nvSpPr>
        <p:spPr>
          <a:xfrm>
            <a:off x="228600" y="4038480"/>
            <a:ext cx="137124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MenuItem</a:t>
            </a:r>
            <a:endParaRPr lang="en-US" sz="1800" b="0" strike="noStrike" spc="-1">
              <a:latin typeface="Arial"/>
            </a:endParaRPr>
          </a:p>
        </p:txBody>
      </p:sp>
      <p:sp>
        <p:nvSpPr>
          <p:cNvPr id="687" name="CustomShape 13"/>
          <p:cNvSpPr/>
          <p:nvPr/>
        </p:nvSpPr>
        <p:spPr>
          <a:xfrm>
            <a:off x="228600" y="4408560"/>
            <a:ext cx="1371240" cy="63900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FF0000"/>
                </a:solidFill>
                <a:latin typeface="Arial"/>
                <a:ea typeface="MS PGothic"/>
              </a:rPr>
              <a:t>draw</a:t>
            </a:r>
            <a:r>
              <a:rPr lang="en-US" sz="1800" b="0" strike="noStrike" spc="-1">
                <a:solidFill>
                  <a:srgbClr val="000000"/>
                </a:solidFill>
                <a:latin typeface="Arial"/>
                <a:ea typeface="MS PGothic"/>
              </a:rPr>
              <a:t>()</a:t>
            </a:r>
            <a:br/>
            <a:r>
              <a:rPr lang="en-US" sz="1800" b="0" i="1" strike="noStrike" spc="-1">
                <a:solidFill>
                  <a:srgbClr val="000000"/>
                </a:solidFill>
                <a:latin typeface="Arial"/>
                <a:ea typeface="MS PGothic"/>
              </a:rPr>
              <a:t>…</a:t>
            </a:r>
            <a:endParaRPr lang="en-US" sz="1800" b="0" strike="noStrike" spc="-1">
              <a:latin typeface="Arial"/>
            </a:endParaRPr>
          </a:p>
        </p:txBody>
      </p:sp>
      <p:sp>
        <p:nvSpPr>
          <p:cNvPr id="688" name="CustomShape 14"/>
          <p:cNvSpPr/>
          <p:nvPr/>
        </p:nvSpPr>
        <p:spPr>
          <a:xfrm>
            <a:off x="2819520" y="4038480"/>
            <a:ext cx="175212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ShortcutButton</a:t>
            </a:r>
            <a:endParaRPr lang="en-US" sz="1800" b="0" strike="noStrike" spc="-1">
              <a:latin typeface="Arial"/>
            </a:endParaRPr>
          </a:p>
        </p:txBody>
      </p:sp>
      <p:sp>
        <p:nvSpPr>
          <p:cNvPr id="689" name="CustomShape 15"/>
          <p:cNvSpPr/>
          <p:nvPr/>
        </p:nvSpPr>
        <p:spPr>
          <a:xfrm>
            <a:off x="2819520" y="4408560"/>
            <a:ext cx="1752120" cy="63900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FF0000"/>
                </a:solidFill>
                <a:latin typeface="Arial"/>
                <a:ea typeface="MS PGothic"/>
              </a:rPr>
              <a:t>draw</a:t>
            </a:r>
            <a:r>
              <a:rPr lang="en-US" sz="1800" b="0" strike="noStrike" spc="-1">
                <a:solidFill>
                  <a:srgbClr val="000000"/>
                </a:solidFill>
                <a:latin typeface="Arial"/>
                <a:ea typeface="MS PGothic"/>
              </a:rPr>
              <a:t>()</a:t>
            </a:r>
            <a:br/>
            <a:r>
              <a:rPr lang="en-US" sz="1800" b="0" i="1" strike="noStrike" spc="-1">
                <a:solidFill>
                  <a:srgbClr val="000000"/>
                </a:solidFill>
                <a:latin typeface="Arial"/>
                <a:ea typeface="MS PGothic"/>
              </a:rPr>
              <a:t>…</a:t>
            </a:r>
            <a:endParaRPr lang="en-US" sz="1800" b="0" strike="noStrike" spc="-1">
              <a:latin typeface="Arial"/>
            </a:endParaRPr>
          </a:p>
        </p:txBody>
      </p:sp>
      <p:sp>
        <p:nvSpPr>
          <p:cNvPr id="690" name="Line 16"/>
          <p:cNvSpPr/>
          <p:nvPr/>
        </p:nvSpPr>
        <p:spPr>
          <a:xfrm>
            <a:off x="914400" y="5257800"/>
            <a:ext cx="360" cy="22860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691" name="CustomShape 17"/>
          <p:cNvSpPr/>
          <p:nvPr/>
        </p:nvSpPr>
        <p:spPr>
          <a:xfrm>
            <a:off x="762120" y="5029200"/>
            <a:ext cx="304560" cy="228240"/>
          </a:xfrm>
          <a:prstGeom prst="triangle">
            <a:avLst>
              <a:gd name="adj" fmla="val 50000"/>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692" name="CustomShape 18"/>
          <p:cNvSpPr/>
          <p:nvPr/>
        </p:nvSpPr>
        <p:spPr>
          <a:xfrm>
            <a:off x="228600" y="5486400"/>
            <a:ext cx="137124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CloseItem</a:t>
            </a:r>
            <a:endParaRPr lang="en-US" sz="1800" b="0" strike="noStrike" spc="-1">
              <a:latin typeface="Arial"/>
            </a:endParaRPr>
          </a:p>
        </p:txBody>
      </p:sp>
      <p:sp>
        <p:nvSpPr>
          <p:cNvPr id="693" name="CustomShape 19"/>
          <p:cNvSpPr/>
          <p:nvPr/>
        </p:nvSpPr>
        <p:spPr>
          <a:xfrm>
            <a:off x="228600" y="5856120"/>
            <a:ext cx="137124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i="1" strike="noStrike" spc="-1">
                <a:solidFill>
                  <a:srgbClr val="000000"/>
                </a:solidFill>
                <a:latin typeface="Arial"/>
                <a:ea typeface="MS PGothic"/>
              </a:rPr>
              <a:t>…</a:t>
            </a:r>
            <a:endParaRPr lang="en-US" sz="1800" b="0" strike="noStrike" spc="-1">
              <a:latin typeface="Arial"/>
            </a:endParaRPr>
          </a:p>
        </p:txBody>
      </p:sp>
      <p:sp>
        <p:nvSpPr>
          <p:cNvPr id="694" name="Line 20"/>
          <p:cNvSpPr/>
          <p:nvPr/>
        </p:nvSpPr>
        <p:spPr>
          <a:xfrm>
            <a:off x="3657600" y="5257800"/>
            <a:ext cx="360" cy="22860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695" name="CustomShape 21"/>
          <p:cNvSpPr/>
          <p:nvPr/>
        </p:nvSpPr>
        <p:spPr>
          <a:xfrm>
            <a:off x="3505320" y="5029200"/>
            <a:ext cx="304560" cy="228240"/>
          </a:xfrm>
          <a:prstGeom prst="triangle">
            <a:avLst>
              <a:gd name="adj" fmla="val 50000"/>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696" name="CustomShape 22"/>
          <p:cNvSpPr/>
          <p:nvPr/>
        </p:nvSpPr>
        <p:spPr>
          <a:xfrm>
            <a:off x="2971800" y="5486400"/>
            <a:ext cx="152352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CloseButton</a:t>
            </a:r>
            <a:endParaRPr lang="en-US" sz="1800" b="0" strike="noStrike" spc="-1">
              <a:latin typeface="Arial"/>
            </a:endParaRPr>
          </a:p>
        </p:txBody>
      </p:sp>
      <p:sp>
        <p:nvSpPr>
          <p:cNvPr id="697" name="CustomShape 23"/>
          <p:cNvSpPr/>
          <p:nvPr/>
        </p:nvSpPr>
        <p:spPr>
          <a:xfrm>
            <a:off x="2971800" y="5856120"/>
            <a:ext cx="152352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i="1" strike="noStrike" spc="-1">
                <a:solidFill>
                  <a:srgbClr val="000000"/>
                </a:solidFill>
                <a:latin typeface="Arial"/>
                <a:ea typeface="MS PGothic"/>
              </a:rPr>
              <a:t>…</a:t>
            </a:r>
            <a:endParaRPr lang="en-US" sz="1800" b="0" strike="noStrike" spc="-1">
              <a:latin typeface="Arial"/>
            </a:endParaRPr>
          </a:p>
        </p:txBody>
      </p:sp>
      <p:sp>
        <p:nvSpPr>
          <p:cNvPr id="698" name="CustomShape 24"/>
          <p:cNvSpPr/>
          <p:nvPr/>
        </p:nvSpPr>
        <p:spPr>
          <a:xfrm>
            <a:off x="1906920" y="5638680"/>
            <a:ext cx="3686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Tahoma"/>
                <a:ea typeface="MS PGothic"/>
              </a:rPr>
              <a:t>…</a:t>
            </a:r>
            <a:endParaRPr lang="en-US" sz="1800" b="0" strike="noStrike" spc="-1">
              <a:latin typeface="Arial"/>
            </a:endParaRPr>
          </a:p>
        </p:txBody>
      </p:sp>
      <p:sp>
        <p:nvSpPr>
          <p:cNvPr id="699" name="CustomShape 25"/>
          <p:cNvSpPr/>
          <p:nvPr/>
        </p:nvSpPr>
        <p:spPr>
          <a:xfrm>
            <a:off x="4878720" y="5638680"/>
            <a:ext cx="3686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Tahoma"/>
                <a:ea typeface="MS PGothic"/>
              </a:rPr>
              <a:t>…</a:t>
            </a:r>
            <a:endParaRPr lang="en-US" sz="1800" b="0" strike="noStrike" spc="-1">
              <a:latin typeface="Arial"/>
            </a:endParaRPr>
          </a:p>
        </p:txBody>
      </p:sp>
      <p:sp>
        <p:nvSpPr>
          <p:cNvPr id="702" name="CustomShape 28"/>
          <p:cNvSpPr/>
          <p:nvPr/>
        </p:nvSpPr>
        <p:spPr>
          <a:xfrm rot="5400000" flipH="1" flipV="1">
            <a:off x="3287880" y="2879280"/>
            <a:ext cx="968040" cy="5714640"/>
          </a:xfrm>
          <a:prstGeom prst="bentConnector4">
            <a:avLst>
              <a:gd name="adj1" fmla="val -23620"/>
              <a:gd name="adj2" fmla="val 99894"/>
            </a:avLst>
          </a:prstGeom>
          <a:noFill/>
          <a:ln w="25560">
            <a:solidFill>
              <a:srgbClr val="5B9BD5"/>
            </a:solidFill>
            <a:miter/>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703" name="CustomShape 29"/>
          <p:cNvSpPr/>
          <p:nvPr/>
        </p:nvSpPr>
        <p:spPr>
          <a:xfrm flipV="1">
            <a:off x="4495680" y="4470480"/>
            <a:ext cx="3047760" cy="782280"/>
          </a:xfrm>
          <a:prstGeom prst="bentConnector3">
            <a:avLst>
              <a:gd name="adj1" fmla="val 99380"/>
            </a:avLst>
          </a:prstGeom>
          <a:noFill/>
          <a:ln w="25560">
            <a:solidFill>
              <a:srgbClr val="5B9BD5"/>
            </a:solidFill>
            <a:miter/>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700" name="CustomShape 26"/>
          <p:cNvSpPr/>
          <p:nvPr/>
        </p:nvSpPr>
        <p:spPr>
          <a:xfrm>
            <a:off x="6610680" y="3199300"/>
            <a:ext cx="175212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dirty="0">
                <a:solidFill>
                  <a:srgbClr val="000000"/>
                </a:solidFill>
                <a:latin typeface="Arial"/>
                <a:ea typeface="MS PGothic"/>
              </a:rPr>
              <a:t>Document</a:t>
            </a:r>
            <a:endParaRPr lang="en-US" sz="1800" b="0" strike="noStrike" spc="-1" dirty="0">
              <a:latin typeface="Arial"/>
            </a:endParaRPr>
          </a:p>
        </p:txBody>
      </p:sp>
      <p:sp>
        <p:nvSpPr>
          <p:cNvPr id="701" name="CustomShape 27"/>
          <p:cNvSpPr/>
          <p:nvPr/>
        </p:nvSpPr>
        <p:spPr>
          <a:xfrm>
            <a:off x="6610680" y="3562900"/>
            <a:ext cx="1752120" cy="9133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dirty="0">
                <a:solidFill>
                  <a:srgbClr val="FF0000"/>
                </a:solidFill>
                <a:latin typeface="Arial"/>
                <a:ea typeface="MS PGothic"/>
              </a:rPr>
              <a:t>draw()</a:t>
            </a:r>
            <a:br>
              <a:rPr dirty="0"/>
            </a:br>
            <a:r>
              <a:rPr lang="en-US" sz="1800" b="0" strike="noStrike" spc="-1" dirty="0">
                <a:solidFill>
                  <a:srgbClr val="FF0000"/>
                </a:solidFill>
                <a:latin typeface="Arial"/>
                <a:ea typeface="MS PGothic"/>
              </a:rPr>
              <a:t>intersect()</a:t>
            </a:r>
            <a:br>
              <a:rPr dirty="0"/>
            </a:br>
            <a:r>
              <a:rPr lang="en-US" sz="1800" b="0" strike="noStrike" spc="-1" dirty="0">
                <a:solidFill>
                  <a:srgbClr val="000000"/>
                </a:solidFill>
                <a:latin typeface="Arial"/>
                <a:ea typeface="MS PGothic"/>
              </a:rPr>
              <a:t>insert()</a:t>
            </a:r>
            <a:endParaRPr lang="en-US" sz="1800" b="0" strike="noStrike" spc="-1" dirty="0">
              <a:latin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000000"/>
                </a:solidFill>
                <a:latin typeface="Calibri Light"/>
              </a:rPr>
              <a:t>The </a:t>
            </a:r>
            <a:r>
              <a:rPr lang="en-US" sz="3300" b="0" strike="noStrike" spc="-1">
                <a:solidFill>
                  <a:srgbClr val="FF0000"/>
                </a:solidFill>
                <a:latin typeface="Calibri Light"/>
              </a:rPr>
              <a:t>Command</a:t>
            </a:r>
            <a:r>
              <a:rPr lang="en-US" sz="3300" b="0" strike="noStrike" spc="-1">
                <a:solidFill>
                  <a:srgbClr val="000000"/>
                </a:solidFill>
                <a:latin typeface="Calibri Light"/>
              </a:rPr>
              <a:t> Pattern</a:t>
            </a:r>
            <a:endParaRPr lang="en-US" sz="3300" b="0" strike="noStrike" spc="-1">
              <a:solidFill>
                <a:srgbClr val="000000"/>
              </a:solidFill>
              <a:latin typeface="Calibri"/>
            </a:endParaRPr>
          </a:p>
        </p:txBody>
      </p:sp>
      <p:sp>
        <p:nvSpPr>
          <p:cNvPr id="705" name="TextShape 2"/>
          <p:cNvSpPr txBox="1"/>
          <p:nvPr/>
        </p:nvSpPr>
        <p:spPr>
          <a:xfrm>
            <a:off x="264960" y="1447920"/>
            <a:ext cx="8726040" cy="4532040"/>
          </a:xfrm>
          <a:prstGeom prst="rect">
            <a:avLst/>
          </a:prstGeom>
          <a:noFill/>
          <a:ln>
            <a:noFill/>
          </a:ln>
        </p:spPr>
        <p:txBody>
          <a:bodyPr/>
          <a:lstStyle/>
          <a:p>
            <a:pPr marL="171360" indent="-171000">
              <a:lnSpc>
                <a:spcPct val="100000"/>
              </a:lnSpc>
              <a:spcBef>
                <a:spcPts val="751"/>
              </a:spcBef>
              <a:buClr>
                <a:srgbClr val="000000"/>
              </a:buClr>
              <a:buFont typeface="Arial"/>
              <a:buChar char="•"/>
            </a:pPr>
            <a:r>
              <a:rPr lang="en-US" sz="2800" b="0" strike="noStrike" spc="-1">
                <a:solidFill>
                  <a:srgbClr val="000000"/>
                </a:solidFill>
                <a:latin typeface="Calibri"/>
              </a:rPr>
              <a:t>Separates MenuItems from Commands that do the work  </a:t>
            </a:r>
          </a:p>
        </p:txBody>
      </p:sp>
      <p:sp>
        <p:nvSpPr>
          <p:cNvPr id="706" name="TextShape 3"/>
          <p:cNvSpPr txBox="1"/>
          <p:nvPr/>
        </p:nvSpPr>
        <p:spPr>
          <a:xfrm>
            <a:off x="628560" y="6356520"/>
            <a:ext cx="2057040" cy="364680"/>
          </a:xfrm>
          <a:prstGeom prst="rect">
            <a:avLst/>
          </a:prstGeom>
          <a:noFill/>
          <a:ln>
            <a:noFill/>
          </a:ln>
        </p:spPr>
        <p:txBody>
          <a:bodyPr anchor="ctr"/>
          <a:lstStyle/>
          <a:p>
            <a:pP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707" name="TextShape 4"/>
          <p:cNvSpPr txBox="1"/>
          <p:nvPr/>
        </p:nvSpPr>
        <p:spPr>
          <a:xfrm>
            <a:off x="3029040" y="6356520"/>
            <a:ext cx="3085920" cy="364680"/>
          </a:xfrm>
          <a:prstGeom prst="rect">
            <a:avLst/>
          </a:prstGeom>
          <a:noFill/>
          <a:ln>
            <a:noFill/>
          </a:ln>
        </p:spPr>
        <p:txBody>
          <a:bodyPr anchor="ctr"/>
          <a:lstStyle/>
          <a:p>
            <a:pPr algn="ctr">
              <a:lnSpc>
                <a:spcPct val="100000"/>
              </a:lnSpc>
            </a:pPr>
            <a:fld id="{1646B9FC-1E87-4214-A936-A326017E1EBB}" type="slidenum">
              <a:rPr lang="en-US" sz="1400" b="0" strike="noStrike" spc="-1">
                <a:solidFill>
                  <a:srgbClr val="8B8B8B"/>
                </a:solidFill>
                <a:latin typeface="Tahoma"/>
                <a:ea typeface="MS PGothic"/>
              </a:rPr>
              <a:t>56</a:t>
            </a:fld>
            <a:endParaRPr lang="en-US" sz="1400" b="0" strike="noStrike" spc="-1">
              <a:latin typeface="Times New Roman"/>
            </a:endParaRPr>
          </a:p>
        </p:txBody>
      </p:sp>
      <p:sp>
        <p:nvSpPr>
          <p:cNvPr id="708" name="CustomShape 5"/>
          <p:cNvSpPr/>
          <p:nvPr/>
        </p:nvSpPr>
        <p:spPr>
          <a:xfrm>
            <a:off x="5334120" y="3860640"/>
            <a:ext cx="121896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Save</a:t>
            </a:r>
            <a:endParaRPr lang="en-US" sz="1800" b="0" strike="noStrike" spc="-1">
              <a:latin typeface="Arial"/>
            </a:endParaRPr>
          </a:p>
        </p:txBody>
      </p:sp>
      <p:sp>
        <p:nvSpPr>
          <p:cNvPr id="709" name="CustomShape 6"/>
          <p:cNvSpPr/>
          <p:nvPr/>
        </p:nvSpPr>
        <p:spPr>
          <a:xfrm>
            <a:off x="5334120" y="4230720"/>
            <a:ext cx="1218960" cy="63900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FF0000"/>
                </a:solidFill>
                <a:latin typeface="Arial"/>
                <a:ea typeface="MS PGothic"/>
              </a:rPr>
              <a:t>execute</a:t>
            </a:r>
            <a:r>
              <a:rPr lang="en-US" sz="1800" b="0" strike="noStrike" spc="-1">
                <a:solidFill>
                  <a:srgbClr val="000000"/>
                </a:solidFill>
                <a:latin typeface="Arial"/>
                <a:ea typeface="MS PGothic"/>
              </a:rPr>
              <a:t>()</a:t>
            </a:r>
            <a:br/>
            <a:r>
              <a:rPr lang="en-US" sz="1800" b="0" strike="noStrike" spc="-1">
                <a:solidFill>
                  <a:srgbClr val="000000"/>
                </a:solidFill>
                <a:latin typeface="Arial"/>
                <a:ea typeface="MS PGothic"/>
              </a:rPr>
              <a:t>…</a:t>
            </a:r>
            <a:endParaRPr lang="en-US" sz="1800" b="0" strike="noStrike" spc="-1">
              <a:latin typeface="Arial"/>
            </a:endParaRPr>
          </a:p>
        </p:txBody>
      </p:sp>
      <p:sp>
        <p:nvSpPr>
          <p:cNvPr id="710" name="CustomShape 7"/>
          <p:cNvSpPr/>
          <p:nvPr/>
        </p:nvSpPr>
        <p:spPr>
          <a:xfrm>
            <a:off x="5943600" y="2311560"/>
            <a:ext cx="144756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i="1" strike="noStrike" spc="-1">
                <a:solidFill>
                  <a:srgbClr val="000000"/>
                </a:solidFill>
                <a:latin typeface="Arial"/>
                <a:ea typeface="MS PGothic"/>
              </a:rPr>
              <a:t>Command</a:t>
            </a:r>
            <a:endParaRPr lang="en-US" sz="1800" b="0" strike="noStrike" spc="-1">
              <a:latin typeface="Arial"/>
            </a:endParaRPr>
          </a:p>
        </p:txBody>
      </p:sp>
      <p:sp>
        <p:nvSpPr>
          <p:cNvPr id="711" name="CustomShape 8"/>
          <p:cNvSpPr/>
          <p:nvPr/>
        </p:nvSpPr>
        <p:spPr>
          <a:xfrm>
            <a:off x="5943600" y="2681280"/>
            <a:ext cx="144756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i="1" strike="noStrike" spc="-1">
                <a:solidFill>
                  <a:srgbClr val="FF0000"/>
                </a:solidFill>
                <a:latin typeface="Arial"/>
                <a:ea typeface="MS PGothic"/>
              </a:rPr>
              <a:t>execute</a:t>
            </a:r>
            <a:r>
              <a:rPr lang="en-US" sz="1800" b="0" i="1" strike="noStrike" spc="-1">
                <a:solidFill>
                  <a:srgbClr val="000000"/>
                </a:solidFill>
                <a:latin typeface="Arial"/>
                <a:ea typeface="MS PGothic"/>
              </a:rPr>
              <a:t>()</a:t>
            </a:r>
            <a:endParaRPr lang="en-US" sz="1800" b="0" strike="noStrike" spc="-1">
              <a:latin typeface="Arial"/>
            </a:endParaRPr>
          </a:p>
        </p:txBody>
      </p:sp>
      <p:sp>
        <p:nvSpPr>
          <p:cNvPr id="712" name="CustomShape 9"/>
          <p:cNvSpPr/>
          <p:nvPr/>
        </p:nvSpPr>
        <p:spPr>
          <a:xfrm>
            <a:off x="6781680" y="3835440"/>
            <a:ext cx="152352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Close</a:t>
            </a:r>
            <a:endParaRPr lang="en-US" sz="1800" b="0" strike="noStrike" spc="-1">
              <a:latin typeface="Arial"/>
            </a:endParaRPr>
          </a:p>
        </p:txBody>
      </p:sp>
      <p:sp>
        <p:nvSpPr>
          <p:cNvPr id="713" name="CustomShape 10"/>
          <p:cNvSpPr/>
          <p:nvPr/>
        </p:nvSpPr>
        <p:spPr>
          <a:xfrm>
            <a:off x="6781680" y="4205160"/>
            <a:ext cx="1523520" cy="63900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FF0000"/>
                </a:solidFill>
                <a:latin typeface="Arial"/>
                <a:ea typeface="MS PGothic"/>
              </a:rPr>
              <a:t>execute</a:t>
            </a:r>
            <a:r>
              <a:rPr lang="en-US" sz="1800" b="0" strike="noStrike" spc="-1">
                <a:solidFill>
                  <a:srgbClr val="000000"/>
                </a:solidFill>
                <a:latin typeface="Arial"/>
                <a:ea typeface="MS PGothic"/>
              </a:rPr>
              <a:t>()</a:t>
            </a:r>
            <a:br/>
            <a:r>
              <a:rPr lang="en-US" sz="1800" b="0" strike="noStrike" spc="-1">
                <a:solidFill>
                  <a:srgbClr val="000000"/>
                </a:solidFill>
                <a:latin typeface="Arial"/>
                <a:ea typeface="MS PGothic"/>
              </a:rPr>
              <a:t>…</a:t>
            </a:r>
            <a:endParaRPr lang="en-US" sz="1800" b="0" strike="noStrike" spc="-1">
              <a:latin typeface="Arial"/>
            </a:endParaRPr>
          </a:p>
        </p:txBody>
      </p:sp>
      <p:sp>
        <p:nvSpPr>
          <p:cNvPr id="714" name="Line 11"/>
          <p:cNvSpPr/>
          <p:nvPr/>
        </p:nvSpPr>
        <p:spPr>
          <a:xfrm>
            <a:off x="5943600" y="3504960"/>
            <a:ext cx="360" cy="30492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715" name="Line 12"/>
          <p:cNvSpPr/>
          <p:nvPr/>
        </p:nvSpPr>
        <p:spPr>
          <a:xfrm>
            <a:off x="7543800" y="3482640"/>
            <a:ext cx="360" cy="38124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716" name="Line 13"/>
          <p:cNvSpPr/>
          <p:nvPr/>
        </p:nvSpPr>
        <p:spPr>
          <a:xfrm>
            <a:off x="5943600" y="3454200"/>
            <a:ext cx="160020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717" name="Line 14"/>
          <p:cNvSpPr/>
          <p:nvPr/>
        </p:nvSpPr>
        <p:spPr>
          <a:xfrm>
            <a:off x="6705360" y="3254040"/>
            <a:ext cx="360" cy="22860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718" name="CustomShape 15"/>
          <p:cNvSpPr/>
          <p:nvPr/>
        </p:nvSpPr>
        <p:spPr>
          <a:xfrm>
            <a:off x="6553080" y="3025800"/>
            <a:ext cx="304560" cy="228240"/>
          </a:xfrm>
          <a:prstGeom prst="triangle">
            <a:avLst>
              <a:gd name="adj" fmla="val 50000"/>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719" name="CustomShape 16"/>
          <p:cNvSpPr/>
          <p:nvPr/>
        </p:nvSpPr>
        <p:spPr>
          <a:xfrm>
            <a:off x="1447920" y="2184480"/>
            <a:ext cx="137124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MenuItem</a:t>
            </a:r>
            <a:endParaRPr lang="en-US" sz="1800" b="0" strike="noStrike" spc="-1">
              <a:latin typeface="Arial"/>
            </a:endParaRPr>
          </a:p>
        </p:txBody>
      </p:sp>
      <p:sp>
        <p:nvSpPr>
          <p:cNvPr id="720" name="CustomShape 17"/>
          <p:cNvSpPr/>
          <p:nvPr/>
        </p:nvSpPr>
        <p:spPr>
          <a:xfrm>
            <a:off x="1447920" y="2554200"/>
            <a:ext cx="1371240" cy="63900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FF0000"/>
                </a:solidFill>
                <a:latin typeface="Arial"/>
                <a:ea typeface="MS PGothic"/>
              </a:rPr>
              <a:t>onClick</a:t>
            </a:r>
            <a:r>
              <a:rPr lang="en-US" sz="1800" b="0" strike="noStrike" spc="-1">
                <a:solidFill>
                  <a:srgbClr val="000000"/>
                </a:solidFill>
                <a:latin typeface="Arial"/>
                <a:ea typeface="MS PGothic"/>
              </a:rPr>
              <a:t>()</a:t>
            </a:r>
            <a:br/>
            <a:r>
              <a:rPr lang="en-US" sz="1800" b="0" i="1" strike="noStrike" spc="-1">
                <a:solidFill>
                  <a:srgbClr val="000000"/>
                </a:solidFill>
                <a:latin typeface="Arial"/>
                <a:ea typeface="MS PGothic"/>
              </a:rPr>
              <a:t>…</a:t>
            </a:r>
            <a:endParaRPr lang="en-US" sz="1800" b="0" strike="noStrike" spc="-1">
              <a:latin typeface="Arial"/>
            </a:endParaRPr>
          </a:p>
        </p:txBody>
      </p:sp>
      <p:sp>
        <p:nvSpPr>
          <p:cNvPr id="721" name="CustomShape 18"/>
          <p:cNvSpPr/>
          <p:nvPr/>
        </p:nvSpPr>
        <p:spPr>
          <a:xfrm>
            <a:off x="242280" y="3809880"/>
            <a:ext cx="226152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MS PGothic"/>
              </a:rPr>
              <a:t>command.execute();</a:t>
            </a:r>
            <a:endParaRPr lang="en-US" sz="1800" b="0" strike="noStrike" spc="-1">
              <a:latin typeface="Arial"/>
            </a:endParaRPr>
          </a:p>
        </p:txBody>
      </p:sp>
      <p:sp>
        <p:nvSpPr>
          <p:cNvPr id="722" name="CustomShape 19"/>
          <p:cNvSpPr/>
          <p:nvPr/>
        </p:nvSpPr>
        <p:spPr>
          <a:xfrm flipH="1">
            <a:off x="1061640" y="2819520"/>
            <a:ext cx="533160" cy="1098360"/>
          </a:xfrm>
          <a:custGeom>
            <a:avLst/>
            <a:gdLst/>
            <a:ahLst/>
            <a:cxnLst/>
            <a:rect l="l" t="t" r="r" b="b"/>
            <a:pathLst>
              <a:path w="21600" h="21600">
                <a:moveTo>
                  <a:pt x="0" y="0"/>
                </a:moveTo>
                <a:lnTo>
                  <a:pt x="21600" y="21600"/>
                </a:lnTo>
              </a:path>
            </a:pathLst>
          </a:custGeom>
          <a:noFill/>
          <a:ln w="3240" cap="rnd">
            <a:solidFill>
              <a:srgbClr val="5B9BD5"/>
            </a:solidFill>
            <a:custDash>
              <a:ds d="1500000" sp="1100000"/>
            </a:custDash>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723" name="CustomShape 20"/>
          <p:cNvSpPr/>
          <p:nvPr/>
        </p:nvSpPr>
        <p:spPr>
          <a:xfrm flipV="1">
            <a:off x="2819520" y="2854800"/>
            <a:ext cx="3123720" cy="1080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724" name="CustomShape 21"/>
          <p:cNvSpPr/>
          <p:nvPr/>
        </p:nvSpPr>
        <p:spPr>
          <a:xfrm>
            <a:off x="2847960" y="2525760"/>
            <a:ext cx="11822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MS PGothic"/>
              </a:rPr>
              <a:t>command</a:t>
            </a:r>
            <a:endParaRPr lang="en-US" sz="1800" b="0" strike="noStrike" spc="-1">
              <a:latin typeface="Arial"/>
            </a:endParaRPr>
          </a:p>
        </p:txBody>
      </p:sp>
      <p:sp>
        <p:nvSpPr>
          <p:cNvPr id="725" name="CustomShape 22"/>
          <p:cNvSpPr/>
          <p:nvPr/>
        </p:nvSpPr>
        <p:spPr>
          <a:xfrm>
            <a:off x="2814480" y="2895480"/>
            <a:ext cx="3074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MS PGothic"/>
              </a:rPr>
              <a:t>1</a:t>
            </a:r>
            <a:endParaRPr lang="en-US" sz="1800" b="0" strike="noStrike" spc="-1">
              <a:latin typeface="Arial"/>
            </a:endParaRPr>
          </a:p>
        </p:txBody>
      </p:sp>
      <p:sp>
        <p:nvSpPr>
          <p:cNvPr id="726" name="CustomShape 23"/>
          <p:cNvSpPr/>
          <p:nvPr/>
        </p:nvSpPr>
        <p:spPr>
          <a:xfrm>
            <a:off x="5634000" y="2895480"/>
            <a:ext cx="3074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MS PGothic"/>
              </a:rPr>
              <a:t>1</a:t>
            </a:r>
            <a:endParaRPr lang="en-US" sz="1800" b="0" strike="noStrike" spc="-1">
              <a:latin typeface="Arial"/>
            </a:endParaRPr>
          </a:p>
        </p:txBody>
      </p:sp>
      <p:sp>
        <p:nvSpPr>
          <p:cNvPr id="727" name="CustomShape 24"/>
          <p:cNvSpPr/>
          <p:nvPr/>
        </p:nvSpPr>
        <p:spPr>
          <a:xfrm>
            <a:off x="721800" y="5181480"/>
            <a:ext cx="7176240" cy="1187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1" strike="noStrike" spc="-1">
                <a:solidFill>
                  <a:srgbClr val="000000"/>
                </a:solidFill>
                <a:latin typeface="Courier New"/>
                <a:ea typeface="MS PGothic"/>
              </a:rPr>
              <a:t>… = new MenuItem(“Save”, new Save(document));</a:t>
            </a:r>
            <a:endParaRPr lang="en-US" sz="1800" b="0" strike="noStrike" spc="-1">
              <a:latin typeface="Arial"/>
            </a:endParaRPr>
          </a:p>
          <a:p>
            <a:pPr>
              <a:lnSpc>
                <a:spcPct val="100000"/>
              </a:lnSpc>
            </a:pPr>
            <a:r>
              <a:rPr lang="en-US" sz="1800" b="1" strike="noStrike" spc="-1">
                <a:solidFill>
                  <a:srgbClr val="000000"/>
                </a:solidFill>
                <a:latin typeface="Courier New"/>
                <a:ea typeface="MS PGothic"/>
              </a:rPr>
              <a:t>… = new MenuItem(“Close”, new Close(document));</a:t>
            </a:r>
            <a:endParaRPr lang="en-US" sz="1800" b="0" strike="noStrike" spc="-1">
              <a:latin typeface="Arial"/>
            </a:endParaRPr>
          </a:p>
          <a:p>
            <a:pPr>
              <a:lnSpc>
                <a:spcPct val="100000"/>
              </a:lnSpc>
            </a:pPr>
            <a:r>
              <a:rPr lang="en-US" sz="1800" b="1" strike="noStrike" spc="-1">
                <a:solidFill>
                  <a:srgbClr val="000000"/>
                </a:solidFill>
                <a:latin typeface="Courier New"/>
                <a:ea typeface="MS PGothic"/>
              </a:rPr>
              <a:t>…</a:t>
            </a:r>
            <a:endParaRPr lang="en-US" sz="1800" b="0" strike="noStrike" spc="-1">
              <a:latin typeface="Arial"/>
            </a:endParaRPr>
          </a:p>
          <a:p>
            <a:pPr>
              <a:lnSpc>
                <a:spcPct val="100000"/>
              </a:lnSpc>
            </a:pPr>
            <a:r>
              <a:rPr lang="en-US" sz="1800" b="1" strike="noStrike" spc="-1">
                <a:solidFill>
                  <a:srgbClr val="000000"/>
                </a:solidFill>
                <a:latin typeface="Courier New"/>
                <a:ea typeface="MS PGothic"/>
              </a:rPr>
              <a:t>… = new ShortcutButton(“Save”, new Save(document));</a:t>
            </a:r>
            <a:endParaRPr lang="en-US" sz="1800" b="0" strike="noStrike" spc="-1">
              <a:latin typeface="Arial"/>
            </a:endParaRPr>
          </a:p>
        </p:txBody>
      </p:sp>
      <p:sp>
        <p:nvSpPr>
          <p:cNvPr id="728" name="CustomShape 25"/>
          <p:cNvSpPr/>
          <p:nvPr/>
        </p:nvSpPr>
        <p:spPr>
          <a:xfrm>
            <a:off x="3124080" y="3657600"/>
            <a:ext cx="175212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Document</a:t>
            </a:r>
            <a:endParaRPr lang="en-US" sz="1800" b="0" strike="noStrike" spc="-1">
              <a:latin typeface="Arial"/>
            </a:endParaRPr>
          </a:p>
        </p:txBody>
      </p:sp>
      <p:sp>
        <p:nvSpPr>
          <p:cNvPr id="729" name="CustomShape 26"/>
          <p:cNvSpPr/>
          <p:nvPr/>
        </p:nvSpPr>
        <p:spPr>
          <a:xfrm>
            <a:off x="3124080" y="4038480"/>
            <a:ext cx="1752120" cy="9133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FF0000"/>
                </a:solidFill>
                <a:latin typeface="Arial"/>
                <a:ea typeface="MS PGothic"/>
              </a:rPr>
              <a:t>open()</a:t>
            </a:r>
            <a:br/>
            <a:r>
              <a:rPr lang="en-US" sz="1800" b="0" strike="noStrike" spc="-1">
                <a:solidFill>
                  <a:srgbClr val="FF0000"/>
                </a:solidFill>
                <a:latin typeface="Arial"/>
                <a:ea typeface="MS PGothic"/>
              </a:rPr>
              <a:t>save()</a:t>
            </a:r>
            <a:br/>
            <a:r>
              <a:rPr lang="en-US" sz="1800" b="0" strike="noStrike" spc="-1">
                <a:solidFill>
                  <a:srgbClr val="FF0000"/>
                </a:solidFill>
                <a:latin typeface="Arial"/>
                <a:ea typeface="MS PGothic"/>
              </a:rPr>
              <a:t>close()</a:t>
            </a:r>
            <a:endParaRPr lang="en-US" sz="1800" b="0" strike="noStrike" spc="-1">
              <a:latin typeface="Arial"/>
            </a:endParaRPr>
          </a:p>
        </p:txBody>
      </p:sp>
      <p:sp>
        <p:nvSpPr>
          <p:cNvPr id="730" name="CustomShape 27"/>
          <p:cNvSpPr/>
          <p:nvPr/>
        </p:nvSpPr>
        <p:spPr>
          <a:xfrm flipH="1">
            <a:off x="4795560" y="4343400"/>
            <a:ext cx="533160" cy="36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731" name="CustomShape 28"/>
          <p:cNvSpPr/>
          <p:nvPr/>
        </p:nvSpPr>
        <p:spPr>
          <a:xfrm rot="5400000">
            <a:off x="5716800" y="3135240"/>
            <a:ext cx="110880" cy="3543120"/>
          </a:xfrm>
          <a:prstGeom prst="bentConnector3">
            <a:avLst>
              <a:gd name="adj1" fmla="val 307231"/>
            </a:avLst>
          </a:prstGeom>
          <a:noFill/>
          <a:ln w="25560">
            <a:solidFill>
              <a:srgbClr val="5B9BD5"/>
            </a:solidFill>
            <a:miter/>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000000"/>
                </a:solidFill>
                <a:latin typeface="Calibri Light"/>
              </a:rPr>
              <a:t>Easy to Add Undo/Redo!</a:t>
            </a:r>
            <a:endParaRPr lang="en-US" sz="3300" b="0" strike="noStrike" spc="-1">
              <a:solidFill>
                <a:srgbClr val="000000"/>
              </a:solidFill>
              <a:latin typeface="Calibri"/>
            </a:endParaRPr>
          </a:p>
        </p:txBody>
      </p:sp>
      <p:sp>
        <p:nvSpPr>
          <p:cNvPr id="733" name="TextShape 2"/>
          <p:cNvSpPr txBox="1"/>
          <p:nvPr/>
        </p:nvSpPr>
        <p:spPr>
          <a:xfrm>
            <a:off x="264960" y="1447920"/>
            <a:ext cx="8726040" cy="4532040"/>
          </a:xfrm>
          <a:prstGeom prst="rect">
            <a:avLst/>
          </a:prstGeom>
          <a:noFill/>
          <a:ln>
            <a:noFill/>
          </a:ln>
        </p:spPr>
        <p:txBody>
          <a:bodyPr>
            <a:normAutofit lnSpcReduction="10000"/>
          </a:bodyPr>
          <a:lstStyle/>
          <a:p>
            <a:pPr>
              <a:lnSpc>
                <a:spcPct val="100000"/>
              </a:lnSpc>
              <a:spcBef>
                <a:spcPts val="751"/>
              </a:spcBef>
            </a:pPr>
            <a:endParaRPr lang="en-US" sz="2100" b="0" strike="noStrike" spc="-1" dirty="0">
              <a:solidFill>
                <a:srgbClr val="000000"/>
              </a:solidFill>
              <a:latin typeface="Calibri"/>
            </a:endParaRPr>
          </a:p>
          <a:p>
            <a:pPr>
              <a:lnSpc>
                <a:spcPct val="100000"/>
              </a:lnSpc>
              <a:spcBef>
                <a:spcPts val="751"/>
              </a:spcBef>
            </a:pPr>
            <a:endParaRPr lang="en-US" sz="2100" b="0" strike="noStrike" spc="-1" dirty="0">
              <a:solidFill>
                <a:srgbClr val="000000"/>
              </a:solidFill>
              <a:latin typeface="Calibri"/>
            </a:endParaRPr>
          </a:p>
          <a:p>
            <a:pPr>
              <a:lnSpc>
                <a:spcPct val="100000"/>
              </a:lnSpc>
              <a:spcBef>
                <a:spcPts val="751"/>
              </a:spcBef>
            </a:pPr>
            <a:endParaRPr lang="en-US" sz="2100" b="0" strike="noStrike" spc="-1" dirty="0">
              <a:solidFill>
                <a:srgbClr val="000000"/>
              </a:solidFill>
              <a:latin typeface="Calibri"/>
            </a:endParaRPr>
          </a:p>
          <a:p>
            <a:pPr>
              <a:lnSpc>
                <a:spcPct val="100000"/>
              </a:lnSpc>
              <a:spcBef>
                <a:spcPts val="751"/>
              </a:spcBef>
            </a:pPr>
            <a:endParaRPr lang="en-US" sz="2100" b="0" strike="noStrike" spc="-1" dirty="0">
              <a:solidFill>
                <a:srgbClr val="000000"/>
              </a:solidFill>
              <a:latin typeface="Calibri"/>
            </a:endParaRPr>
          </a:p>
          <a:p>
            <a:pPr>
              <a:lnSpc>
                <a:spcPct val="100000"/>
              </a:lnSpc>
              <a:spcBef>
                <a:spcPts val="751"/>
              </a:spcBef>
            </a:pPr>
            <a:endParaRPr lang="en-US" sz="2100" b="0" strike="noStrike" spc="-1" dirty="0">
              <a:solidFill>
                <a:srgbClr val="000000"/>
              </a:solidFill>
              <a:latin typeface="Calibri"/>
            </a:endParaRPr>
          </a:p>
          <a:p>
            <a:pPr>
              <a:lnSpc>
                <a:spcPct val="100000"/>
              </a:lnSpc>
              <a:spcBef>
                <a:spcPts val="751"/>
              </a:spcBef>
            </a:pPr>
            <a:endParaRPr lang="en-US" sz="2100" b="0" strike="noStrike" spc="-1" dirty="0">
              <a:solidFill>
                <a:srgbClr val="000000"/>
              </a:solidFill>
              <a:latin typeface="Calibri"/>
            </a:endParaRPr>
          </a:p>
          <a:p>
            <a:pPr>
              <a:lnSpc>
                <a:spcPct val="100000"/>
              </a:lnSpc>
              <a:spcBef>
                <a:spcPts val="751"/>
              </a:spcBef>
            </a:pPr>
            <a:endParaRPr lang="en-US" sz="2100" b="0" strike="noStrike" spc="-1" dirty="0">
              <a:solidFill>
                <a:srgbClr val="000000"/>
              </a:solidFill>
              <a:latin typeface="Calibri"/>
            </a:endParaRPr>
          </a:p>
          <a:p>
            <a:pPr>
              <a:lnSpc>
                <a:spcPct val="100000"/>
              </a:lnSpc>
              <a:spcBef>
                <a:spcPts val="751"/>
              </a:spcBef>
            </a:pPr>
            <a:endParaRPr lang="en-US" sz="21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endParaRPr lang="en-US" sz="2800" b="0" strike="noStrike" spc="-1" dirty="0">
              <a:solidFill>
                <a:srgbClr val="000000"/>
              </a:solidFill>
              <a:latin typeface="Calibri"/>
              <a:ea typeface="ＭＳ Ｐゴシック"/>
            </a:endParaRPr>
          </a:p>
          <a:p>
            <a:pPr marL="171360" indent="-171000">
              <a:lnSpc>
                <a:spcPct val="100000"/>
              </a:lnSpc>
              <a:spcBef>
                <a:spcPts val="751"/>
              </a:spcBef>
              <a:buClr>
                <a:srgbClr val="000000"/>
              </a:buClr>
              <a:buFont typeface="Arial"/>
              <a:buChar char="•"/>
            </a:pPr>
            <a:r>
              <a:rPr lang="en-US" sz="2800" b="0" strike="noStrike" spc="-1" dirty="0">
                <a:solidFill>
                  <a:srgbClr val="000000"/>
                </a:solidFill>
                <a:latin typeface="Calibri"/>
                <a:ea typeface="ＭＳ Ｐゴシック"/>
              </a:rPr>
              <a:t>Editor maintains a history (e.g., a stack) of commands that have been executed</a:t>
            </a:r>
            <a:endParaRPr lang="en-US" sz="2800" b="0" strike="noStrike" spc="-1" dirty="0">
              <a:solidFill>
                <a:srgbClr val="000000"/>
              </a:solidFill>
              <a:latin typeface="Calibri"/>
            </a:endParaRPr>
          </a:p>
        </p:txBody>
      </p:sp>
      <p:sp>
        <p:nvSpPr>
          <p:cNvPr id="734" name="TextShape 3"/>
          <p:cNvSpPr txBox="1"/>
          <p:nvPr/>
        </p:nvSpPr>
        <p:spPr>
          <a:xfrm>
            <a:off x="628560" y="6356520"/>
            <a:ext cx="2057040" cy="364680"/>
          </a:xfrm>
          <a:prstGeom prst="rect">
            <a:avLst/>
          </a:prstGeom>
          <a:noFill/>
          <a:ln>
            <a:noFill/>
          </a:ln>
        </p:spPr>
        <p:txBody>
          <a:bodyPr anchor="ctr"/>
          <a:lstStyle/>
          <a:p>
            <a:pP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735" name="TextShape 4"/>
          <p:cNvSpPr txBox="1"/>
          <p:nvPr/>
        </p:nvSpPr>
        <p:spPr>
          <a:xfrm>
            <a:off x="3029040" y="6356520"/>
            <a:ext cx="3085920" cy="364680"/>
          </a:xfrm>
          <a:prstGeom prst="rect">
            <a:avLst/>
          </a:prstGeom>
          <a:noFill/>
          <a:ln>
            <a:noFill/>
          </a:ln>
        </p:spPr>
        <p:txBody>
          <a:bodyPr anchor="ctr"/>
          <a:lstStyle/>
          <a:p>
            <a:pPr algn="ctr">
              <a:lnSpc>
                <a:spcPct val="100000"/>
              </a:lnSpc>
            </a:pPr>
            <a:fld id="{C8F640AC-40F4-4311-AB94-35D76A700B7E}" type="slidenum">
              <a:rPr lang="en-US" sz="1400" b="0" strike="noStrike" spc="-1">
                <a:solidFill>
                  <a:srgbClr val="8B8B8B"/>
                </a:solidFill>
                <a:latin typeface="Tahoma"/>
                <a:ea typeface="MS PGothic"/>
              </a:rPr>
              <a:t>57</a:t>
            </a:fld>
            <a:endParaRPr lang="en-US" sz="1400" b="0" strike="noStrike" spc="-1">
              <a:latin typeface="Times New Roman"/>
            </a:endParaRPr>
          </a:p>
        </p:txBody>
      </p:sp>
      <p:sp>
        <p:nvSpPr>
          <p:cNvPr id="736" name="CustomShape 5"/>
          <p:cNvSpPr/>
          <p:nvPr/>
        </p:nvSpPr>
        <p:spPr>
          <a:xfrm>
            <a:off x="5334120" y="3327480"/>
            <a:ext cx="152352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Cut</a:t>
            </a:r>
            <a:endParaRPr lang="en-US" sz="1800" b="0" strike="noStrike" spc="-1">
              <a:latin typeface="Arial"/>
            </a:endParaRPr>
          </a:p>
        </p:txBody>
      </p:sp>
      <p:sp>
        <p:nvSpPr>
          <p:cNvPr id="737" name="CustomShape 6"/>
          <p:cNvSpPr/>
          <p:nvPr/>
        </p:nvSpPr>
        <p:spPr>
          <a:xfrm>
            <a:off x="5334120" y="3697200"/>
            <a:ext cx="1523520" cy="98964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FF0000"/>
                </a:solidFill>
                <a:latin typeface="Arial"/>
                <a:ea typeface="MS PGothic"/>
              </a:rPr>
              <a:t>execute</a:t>
            </a:r>
            <a:r>
              <a:rPr lang="en-US" sz="1800" b="0" strike="noStrike" spc="-1">
                <a:solidFill>
                  <a:srgbClr val="000000"/>
                </a:solidFill>
                <a:latin typeface="Arial"/>
                <a:ea typeface="MS PGothic"/>
              </a:rPr>
              <a:t>()</a:t>
            </a:r>
            <a:br/>
            <a:r>
              <a:rPr lang="en-US" sz="1800" b="0" strike="noStrike" spc="-1">
                <a:solidFill>
                  <a:srgbClr val="000000"/>
                </a:solidFill>
                <a:latin typeface="Arial"/>
                <a:ea typeface="MS PGothic"/>
              </a:rPr>
              <a:t>unexecute()</a:t>
            </a:r>
            <a:endParaRPr lang="en-US" sz="1800" b="0" strike="noStrike" spc="-1">
              <a:latin typeface="Arial"/>
            </a:endParaRPr>
          </a:p>
          <a:p>
            <a:pPr>
              <a:lnSpc>
                <a:spcPct val="100000"/>
              </a:lnSpc>
              <a:spcBef>
                <a:spcPts val="601"/>
              </a:spcBef>
            </a:pPr>
            <a:r>
              <a:rPr lang="en-US" sz="1800" b="0" strike="noStrike" spc="-1">
                <a:solidFill>
                  <a:srgbClr val="000000"/>
                </a:solidFill>
                <a:latin typeface="Arial"/>
                <a:ea typeface="MS PGothic"/>
              </a:rPr>
              <a:t>storedState</a:t>
            </a:r>
            <a:endParaRPr lang="en-US" sz="1800" b="0" strike="noStrike" spc="-1">
              <a:latin typeface="Arial"/>
            </a:endParaRPr>
          </a:p>
        </p:txBody>
      </p:sp>
      <p:sp>
        <p:nvSpPr>
          <p:cNvPr id="738" name="CustomShape 7"/>
          <p:cNvSpPr/>
          <p:nvPr/>
        </p:nvSpPr>
        <p:spPr>
          <a:xfrm>
            <a:off x="5943600" y="1600200"/>
            <a:ext cx="144756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i="1" strike="noStrike" spc="-1">
                <a:solidFill>
                  <a:srgbClr val="000000"/>
                </a:solidFill>
                <a:latin typeface="Arial"/>
                <a:ea typeface="MS PGothic"/>
              </a:rPr>
              <a:t>Command</a:t>
            </a:r>
            <a:endParaRPr lang="en-US" sz="1800" b="0" strike="noStrike" spc="-1">
              <a:latin typeface="Arial"/>
            </a:endParaRPr>
          </a:p>
        </p:txBody>
      </p:sp>
      <p:sp>
        <p:nvSpPr>
          <p:cNvPr id="739" name="CustomShape 8"/>
          <p:cNvSpPr/>
          <p:nvPr/>
        </p:nvSpPr>
        <p:spPr>
          <a:xfrm>
            <a:off x="5943600" y="1969920"/>
            <a:ext cx="1447560" cy="63900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i="1" strike="noStrike" spc="-1">
                <a:solidFill>
                  <a:srgbClr val="FF0000"/>
                </a:solidFill>
                <a:latin typeface="Arial"/>
                <a:ea typeface="MS PGothic"/>
              </a:rPr>
              <a:t>execute</a:t>
            </a:r>
            <a:r>
              <a:rPr lang="en-US" sz="1800" b="0" i="1" strike="noStrike" spc="-1">
                <a:solidFill>
                  <a:srgbClr val="000000"/>
                </a:solidFill>
                <a:latin typeface="Arial"/>
                <a:ea typeface="MS PGothic"/>
              </a:rPr>
              <a:t>()</a:t>
            </a:r>
            <a:br/>
            <a:r>
              <a:rPr lang="en-US" sz="1800" b="0" i="1" strike="noStrike" spc="-1">
                <a:solidFill>
                  <a:srgbClr val="FF0000"/>
                </a:solidFill>
                <a:latin typeface="Arial"/>
                <a:ea typeface="MS PGothic"/>
              </a:rPr>
              <a:t>unexecute</a:t>
            </a:r>
            <a:r>
              <a:rPr lang="en-US" sz="1800" b="0" i="1" strike="noStrike" spc="-1">
                <a:solidFill>
                  <a:srgbClr val="000000"/>
                </a:solidFill>
                <a:latin typeface="Arial"/>
                <a:ea typeface="MS PGothic"/>
              </a:rPr>
              <a:t>()</a:t>
            </a:r>
            <a:endParaRPr lang="en-US" sz="1800" b="0" strike="noStrike" spc="-1">
              <a:latin typeface="Arial"/>
            </a:endParaRPr>
          </a:p>
        </p:txBody>
      </p:sp>
      <p:sp>
        <p:nvSpPr>
          <p:cNvPr id="740" name="CustomShape 9"/>
          <p:cNvSpPr/>
          <p:nvPr/>
        </p:nvSpPr>
        <p:spPr>
          <a:xfrm>
            <a:off x="7086600" y="3301920"/>
            <a:ext cx="175212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Paste</a:t>
            </a:r>
            <a:endParaRPr lang="en-US" sz="1800" b="0" strike="noStrike" spc="-1">
              <a:latin typeface="Arial"/>
            </a:endParaRPr>
          </a:p>
        </p:txBody>
      </p:sp>
      <p:sp>
        <p:nvSpPr>
          <p:cNvPr id="741" name="CustomShape 10"/>
          <p:cNvSpPr/>
          <p:nvPr/>
        </p:nvSpPr>
        <p:spPr>
          <a:xfrm>
            <a:off x="7086600" y="3672000"/>
            <a:ext cx="1752120" cy="98964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FF0000"/>
                </a:solidFill>
                <a:latin typeface="Arial"/>
                <a:ea typeface="MS PGothic"/>
              </a:rPr>
              <a:t>execute</a:t>
            </a:r>
            <a:r>
              <a:rPr lang="en-US" sz="1800" b="0" strike="noStrike" spc="-1">
                <a:solidFill>
                  <a:srgbClr val="000000"/>
                </a:solidFill>
                <a:latin typeface="Arial"/>
                <a:ea typeface="MS PGothic"/>
              </a:rPr>
              <a:t>()</a:t>
            </a:r>
            <a:br/>
            <a:r>
              <a:rPr lang="en-US" sz="1800" b="0" strike="noStrike" spc="-1">
                <a:solidFill>
                  <a:srgbClr val="000000"/>
                </a:solidFill>
                <a:latin typeface="Arial"/>
                <a:ea typeface="MS PGothic"/>
              </a:rPr>
              <a:t>unexecute()</a:t>
            </a:r>
            <a:endParaRPr lang="en-US" sz="1800" b="0" strike="noStrike" spc="-1">
              <a:latin typeface="Arial"/>
            </a:endParaRPr>
          </a:p>
          <a:p>
            <a:pPr>
              <a:lnSpc>
                <a:spcPct val="100000"/>
              </a:lnSpc>
              <a:spcBef>
                <a:spcPts val="601"/>
              </a:spcBef>
            </a:pPr>
            <a:r>
              <a:rPr lang="en-US" sz="1800" b="0" strike="noStrike" spc="-1">
                <a:solidFill>
                  <a:srgbClr val="000000"/>
                </a:solidFill>
                <a:latin typeface="Arial"/>
                <a:ea typeface="MS PGothic"/>
              </a:rPr>
              <a:t>storedState</a:t>
            </a:r>
            <a:endParaRPr lang="en-US" sz="1800" b="0" strike="noStrike" spc="-1">
              <a:latin typeface="Arial"/>
            </a:endParaRPr>
          </a:p>
        </p:txBody>
      </p:sp>
      <p:sp>
        <p:nvSpPr>
          <p:cNvPr id="742" name="Line 11"/>
          <p:cNvSpPr/>
          <p:nvPr/>
        </p:nvSpPr>
        <p:spPr>
          <a:xfrm>
            <a:off x="5943600" y="2971800"/>
            <a:ext cx="360" cy="3045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743" name="Line 12"/>
          <p:cNvSpPr/>
          <p:nvPr/>
        </p:nvSpPr>
        <p:spPr>
          <a:xfrm>
            <a:off x="8001000" y="2949480"/>
            <a:ext cx="360" cy="38088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744" name="Line 13"/>
          <p:cNvSpPr/>
          <p:nvPr/>
        </p:nvSpPr>
        <p:spPr>
          <a:xfrm>
            <a:off x="5943600" y="2895480"/>
            <a:ext cx="205740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745" name="Line 14"/>
          <p:cNvSpPr/>
          <p:nvPr/>
        </p:nvSpPr>
        <p:spPr>
          <a:xfrm>
            <a:off x="6705360" y="2720880"/>
            <a:ext cx="360" cy="22860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746" name="CustomShape 15"/>
          <p:cNvSpPr/>
          <p:nvPr/>
        </p:nvSpPr>
        <p:spPr>
          <a:xfrm>
            <a:off x="6553080" y="2492280"/>
            <a:ext cx="304560" cy="228240"/>
          </a:xfrm>
          <a:prstGeom prst="triangle">
            <a:avLst>
              <a:gd name="adj" fmla="val 50000"/>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747" name="CustomShape 16"/>
          <p:cNvSpPr/>
          <p:nvPr/>
        </p:nvSpPr>
        <p:spPr>
          <a:xfrm>
            <a:off x="1447920" y="1600200"/>
            <a:ext cx="137124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MenuItem</a:t>
            </a:r>
            <a:endParaRPr lang="en-US" sz="1800" b="0" strike="noStrike" spc="-1">
              <a:latin typeface="Arial"/>
            </a:endParaRPr>
          </a:p>
        </p:txBody>
      </p:sp>
      <p:sp>
        <p:nvSpPr>
          <p:cNvPr id="748" name="CustomShape 17"/>
          <p:cNvSpPr/>
          <p:nvPr/>
        </p:nvSpPr>
        <p:spPr>
          <a:xfrm>
            <a:off x="1447920" y="1981080"/>
            <a:ext cx="1371240" cy="63900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FF0000"/>
                </a:solidFill>
                <a:latin typeface="Arial"/>
                <a:ea typeface="MS PGothic"/>
              </a:rPr>
              <a:t>onClick</a:t>
            </a:r>
            <a:r>
              <a:rPr lang="en-US" sz="1800" b="0" strike="noStrike" spc="-1">
                <a:solidFill>
                  <a:srgbClr val="000000"/>
                </a:solidFill>
                <a:latin typeface="Arial"/>
                <a:ea typeface="MS PGothic"/>
              </a:rPr>
              <a:t>()</a:t>
            </a:r>
            <a:br/>
            <a:r>
              <a:rPr lang="en-US" sz="1800" b="0" i="1" strike="noStrike" spc="-1">
                <a:solidFill>
                  <a:srgbClr val="000000"/>
                </a:solidFill>
                <a:latin typeface="Arial"/>
                <a:ea typeface="MS PGothic"/>
              </a:rPr>
              <a:t>…</a:t>
            </a:r>
            <a:endParaRPr lang="en-US" sz="1800" b="0" strike="noStrike" spc="-1">
              <a:latin typeface="Arial"/>
            </a:endParaRPr>
          </a:p>
        </p:txBody>
      </p:sp>
      <p:sp>
        <p:nvSpPr>
          <p:cNvPr id="749" name="CustomShape 18"/>
          <p:cNvSpPr/>
          <p:nvPr/>
        </p:nvSpPr>
        <p:spPr>
          <a:xfrm>
            <a:off x="242280" y="3276720"/>
            <a:ext cx="226152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MS PGothic"/>
              </a:rPr>
              <a:t>command.execute();</a:t>
            </a:r>
            <a:endParaRPr lang="en-US" sz="1800" b="0" strike="noStrike" spc="-1">
              <a:latin typeface="Arial"/>
            </a:endParaRPr>
          </a:p>
        </p:txBody>
      </p:sp>
      <p:sp>
        <p:nvSpPr>
          <p:cNvPr id="750" name="CustomShape 19"/>
          <p:cNvSpPr/>
          <p:nvPr/>
        </p:nvSpPr>
        <p:spPr>
          <a:xfrm flipH="1">
            <a:off x="1061640" y="2286000"/>
            <a:ext cx="533160" cy="1098360"/>
          </a:xfrm>
          <a:custGeom>
            <a:avLst/>
            <a:gdLst/>
            <a:ahLst/>
            <a:cxnLst/>
            <a:rect l="l" t="t" r="r" b="b"/>
            <a:pathLst>
              <a:path w="21600" h="21600">
                <a:moveTo>
                  <a:pt x="0" y="0"/>
                </a:moveTo>
                <a:lnTo>
                  <a:pt x="21600" y="21600"/>
                </a:lnTo>
              </a:path>
            </a:pathLst>
          </a:custGeom>
          <a:noFill/>
          <a:ln w="3240" cap="rnd">
            <a:solidFill>
              <a:srgbClr val="5B9BD5"/>
            </a:solidFill>
            <a:custDash>
              <a:ds d="1500000" sp="1100000"/>
            </a:custDash>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751" name="CustomShape 20"/>
          <p:cNvSpPr/>
          <p:nvPr/>
        </p:nvSpPr>
        <p:spPr>
          <a:xfrm flipV="1">
            <a:off x="2819520" y="2283120"/>
            <a:ext cx="3123720" cy="1080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752" name="CustomShape 21"/>
          <p:cNvSpPr/>
          <p:nvPr/>
        </p:nvSpPr>
        <p:spPr>
          <a:xfrm>
            <a:off x="2847960" y="1905120"/>
            <a:ext cx="11822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MS PGothic"/>
              </a:rPr>
              <a:t>command</a:t>
            </a:r>
            <a:endParaRPr lang="en-US" sz="1800" b="0" strike="noStrike" spc="-1">
              <a:latin typeface="Arial"/>
            </a:endParaRPr>
          </a:p>
        </p:txBody>
      </p:sp>
      <p:sp>
        <p:nvSpPr>
          <p:cNvPr id="753" name="CustomShape 22"/>
          <p:cNvSpPr/>
          <p:nvPr/>
        </p:nvSpPr>
        <p:spPr>
          <a:xfrm>
            <a:off x="2814480" y="2362320"/>
            <a:ext cx="3074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MS PGothic"/>
              </a:rPr>
              <a:t>1</a:t>
            </a:r>
            <a:endParaRPr lang="en-US" sz="1800" b="0" strike="noStrike" spc="-1">
              <a:latin typeface="Arial"/>
            </a:endParaRPr>
          </a:p>
        </p:txBody>
      </p:sp>
      <p:sp>
        <p:nvSpPr>
          <p:cNvPr id="754" name="CustomShape 23"/>
          <p:cNvSpPr/>
          <p:nvPr/>
        </p:nvSpPr>
        <p:spPr>
          <a:xfrm>
            <a:off x="5634000" y="2362320"/>
            <a:ext cx="3074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MS PGothic"/>
              </a:rPr>
              <a:t>1</a:t>
            </a:r>
            <a:endParaRPr lang="en-US" sz="1800" b="0" strike="noStrike" spc="-1">
              <a:latin typeface="Arial"/>
            </a:endParaRPr>
          </a:p>
        </p:txBody>
      </p:sp>
      <p:sp>
        <p:nvSpPr>
          <p:cNvPr id="755" name="CustomShape 24"/>
          <p:cNvSpPr/>
          <p:nvPr/>
        </p:nvSpPr>
        <p:spPr>
          <a:xfrm>
            <a:off x="3124080" y="3436920"/>
            <a:ext cx="175212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Document</a:t>
            </a:r>
            <a:endParaRPr lang="en-US" sz="1800" b="0" strike="noStrike" spc="-1">
              <a:latin typeface="Arial"/>
            </a:endParaRPr>
          </a:p>
        </p:txBody>
      </p:sp>
      <p:sp>
        <p:nvSpPr>
          <p:cNvPr id="756" name="CustomShape 25"/>
          <p:cNvSpPr/>
          <p:nvPr/>
        </p:nvSpPr>
        <p:spPr>
          <a:xfrm>
            <a:off x="3124080" y="3800520"/>
            <a:ext cx="1752120" cy="9133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FF0000"/>
                </a:solidFill>
                <a:latin typeface="Arial"/>
                <a:ea typeface="MS PGothic"/>
              </a:rPr>
              <a:t>open()</a:t>
            </a:r>
            <a:br/>
            <a:r>
              <a:rPr lang="en-US" sz="1800" b="0" strike="noStrike" spc="-1">
                <a:solidFill>
                  <a:srgbClr val="FF0000"/>
                </a:solidFill>
                <a:latin typeface="Arial"/>
                <a:ea typeface="MS PGothic"/>
              </a:rPr>
              <a:t>save()</a:t>
            </a:r>
            <a:br/>
            <a:r>
              <a:rPr lang="en-US" sz="1800" b="0" strike="noStrike" spc="-1">
                <a:solidFill>
                  <a:srgbClr val="FF0000"/>
                </a:solidFill>
                <a:latin typeface="Arial"/>
                <a:ea typeface="MS PGothic"/>
              </a:rPr>
              <a:t>close()</a:t>
            </a:r>
            <a:endParaRPr lang="en-US" sz="1800" b="0" strike="noStrike" spc="-1">
              <a:latin typeface="Arial"/>
            </a:endParaRPr>
          </a:p>
        </p:txBody>
      </p:sp>
      <p:sp>
        <p:nvSpPr>
          <p:cNvPr id="757" name="CustomShape 26"/>
          <p:cNvSpPr/>
          <p:nvPr/>
        </p:nvSpPr>
        <p:spPr>
          <a:xfrm flipH="1">
            <a:off x="4795560" y="3809880"/>
            <a:ext cx="533160" cy="36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758" name="CustomShape 27"/>
          <p:cNvSpPr/>
          <p:nvPr/>
        </p:nvSpPr>
        <p:spPr>
          <a:xfrm rot="5400000">
            <a:off x="5717520" y="2973960"/>
            <a:ext cx="109080" cy="3543120"/>
          </a:xfrm>
          <a:prstGeom prst="bentConnector3">
            <a:avLst>
              <a:gd name="adj1" fmla="val 307231"/>
            </a:avLst>
          </a:prstGeom>
          <a:noFill/>
          <a:ln w="25560">
            <a:solidFill>
              <a:srgbClr val="5B9BD5"/>
            </a:solidFill>
            <a:miter/>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TextShape 1"/>
          <p:cNvSpPr txBox="1"/>
          <p:nvPr/>
        </p:nvSpPr>
        <p:spPr>
          <a:xfrm>
            <a:off x="457200" y="273600"/>
            <a:ext cx="8229240" cy="1144800"/>
          </a:xfrm>
          <a:prstGeom prst="rect">
            <a:avLst/>
          </a:prstGeom>
          <a:noFill/>
          <a:ln>
            <a:noFill/>
          </a:ln>
        </p:spPr>
        <p:txBody>
          <a:bodyPr lIns="0" tIns="0" rIns="0" bIns="0" anchor="ctr"/>
          <a:lstStyle/>
          <a:p>
            <a:r>
              <a:rPr lang="en-US" sz="3300" b="0" strike="noStrike" spc="-1">
                <a:solidFill>
                  <a:srgbClr val="000000"/>
                </a:solidFill>
                <a:latin typeface="Calibri"/>
              </a:rPr>
              <a:t>Aside: Command Pattern</a:t>
            </a:r>
          </a:p>
        </p:txBody>
      </p:sp>
      <p:sp>
        <p:nvSpPr>
          <p:cNvPr id="760" name="TextShape 2"/>
          <p:cNvSpPr txBox="1"/>
          <p:nvPr/>
        </p:nvSpPr>
        <p:spPr>
          <a:xfrm>
            <a:off x="457200" y="1604520"/>
            <a:ext cx="8229240" cy="3977280"/>
          </a:xfrm>
          <a:prstGeom prst="rect">
            <a:avLst/>
          </a:prstGeom>
          <a:noFill/>
          <a:ln>
            <a:noFill/>
          </a:ln>
        </p:spPr>
        <p:txBody>
          <a:bodyPr lIns="0" tIns="0" rIns="0" bIns="0">
            <a:normAutofit/>
          </a:bodyPr>
          <a:lstStyle/>
          <a:p>
            <a:pPr marL="432000" indent="-324000">
              <a:spcBef>
                <a:spcPts val="1417"/>
              </a:spcBef>
              <a:buClr>
                <a:srgbClr val="000000"/>
              </a:buClr>
              <a:buSzPct val="45000"/>
              <a:buFont typeface="Wingdings" charset="2"/>
              <a:buChar char=""/>
            </a:pPr>
            <a:r>
              <a:rPr lang="en-US" sz="2100" b="0" strike="noStrike" spc="-1" dirty="0">
                <a:solidFill>
                  <a:srgbClr val="000000"/>
                </a:solidFill>
                <a:latin typeface="Calibri"/>
              </a:rPr>
              <a:t>Command pattern is a data driven design pattern </a:t>
            </a:r>
          </a:p>
          <a:p>
            <a:pPr marL="864000" lvl="1" indent="-324000">
              <a:spcBef>
                <a:spcPts val="1134"/>
              </a:spcBef>
              <a:buClr>
                <a:srgbClr val="000000"/>
              </a:buClr>
              <a:buSzPct val="75000"/>
              <a:buFont typeface="Symbol" charset="2"/>
              <a:buChar char=""/>
            </a:pPr>
            <a:r>
              <a:rPr lang="en-US" sz="2000" b="0" strike="noStrike" spc="-1" dirty="0">
                <a:solidFill>
                  <a:srgbClr val="000000"/>
                </a:solidFill>
                <a:latin typeface="Calibri"/>
              </a:rPr>
              <a:t>behavioral pattern</a:t>
            </a:r>
          </a:p>
          <a:p>
            <a:pPr marL="432000" indent="-324000">
              <a:spcBef>
                <a:spcPts val="1417"/>
              </a:spcBef>
              <a:buClr>
                <a:srgbClr val="000000"/>
              </a:buClr>
              <a:buSzPct val="45000"/>
              <a:buFont typeface="Wingdings" charset="2"/>
              <a:buChar char=""/>
            </a:pPr>
            <a:r>
              <a:rPr lang="en-US" sz="2100" b="0" strike="noStrike" spc="-1" dirty="0">
                <a:solidFill>
                  <a:srgbClr val="000000"/>
                </a:solidFill>
                <a:latin typeface="Calibri"/>
              </a:rPr>
              <a:t>A request is wrapped in an object and passed to an invoker object.</a:t>
            </a:r>
          </a:p>
          <a:p>
            <a:pPr marL="432000" indent="-324000">
              <a:spcBef>
                <a:spcPts val="1417"/>
              </a:spcBef>
              <a:buClr>
                <a:srgbClr val="000000"/>
              </a:buClr>
              <a:buSzPct val="45000"/>
              <a:buFont typeface="Wingdings" charset="2"/>
              <a:buChar char=""/>
            </a:pPr>
            <a:r>
              <a:rPr lang="en-US" sz="2100" b="0" strike="noStrike" spc="-1" dirty="0">
                <a:solidFill>
                  <a:srgbClr val="000000"/>
                </a:solidFill>
                <a:latin typeface="Calibri"/>
              </a:rPr>
              <a:t>Invoker object looks for the appropriate object which can handle this command and passes the command to the corresponding object which executes the command.</a:t>
            </a:r>
          </a:p>
        </p:txBody>
      </p:sp>
      <p:pic>
        <p:nvPicPr>
          <p:cNvPr id="761" name="Picture 760"/>
          <p:cNvPicPr/>
          <p:nvPr/>
        </p:nvPicPr>
        <p:blipFill>
          <a:blip r:embed="rId2"/>
          <a:stretch/>
        </p:blipFill>
        <p:spPr>
          <a:xfrm>
            <a:off x="6617880" y="182880"/>
            <a:ext cx="2343240" cy="1317960"/>
          </a:xfrm>
          <a:prstGeom prst="rect">
            <a:avLst/>
          </a:prstGeom>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03AF1-3A4E-4015-A6CA-2143BDE7A03A}"/>
              </a:ext>
            </a:extLst>
          </p:cNvPr>
          <p:cNvSpPr>
            <a:spLocks noGrp="1"/>
          </p:cNvSpPr>
          <p:nvPr>
            <p:ph type="title"/>
          </p:nvPr>
        </p:nvSpPr>
        <p:spPr/>
        <p:txBody>
          <a:bodyPr/>
          <a:lstStyle/>
          <a:p>
            <a:r>
              <a:rPr lang="en-US" dirty="0"/>
              <a:t>Command Pattern</a:t>
            </a:r>
          </a:p>
        </p:txBody>
      </p:sp>
      <p:sp>
        <p:nvSpPr>
          <p:cNvPr id="3" name="Content Placeholder 2">
            <a:extLst>
              <a:ext uri="{FF2B5EF4-FFF2-40B4-BE49-F238E27FC236}">
                <a16:creationId xmlns:a16="http://schemas.microsoft.com/office/drawing/2014/main" id="{AB96DEDF-2170-4720-8180-D9982CAA88F8}"/>
              </a:ext>
            </a:extLst>
          </p:cNvPr>
          <p:cNvSpPr>
            <a:spLocks noGrp="1"/>
          </p:cNvSpPr>
          <p:nvPr>
            <p:ph idx="1"/>
          </p:nvPr>
        </p:nvSpPr>
        <p:spPr/>
        <p:txBody>
          <a:bodyPr/>
          <a:lstStyle/>
          <a:p>
            <a:r>
              <a:rPr lang="en-US" dirty="0"/>
              <a:t>In the Command Pattern, the request is sent to the invoker object and the invoker passes it to the encapsulated command object.</a:t>
            </a:r>
          </a:p>
          <a:p>
            <a:r>
              <a:rPr lang="en-US" dirty="0"/>
              <a:t>The client creates the receiver object and then attaches it to the Command. </a:t>
            </a:r>
          </a:p>
          <a:p>
            <a:r>
              <a:rPr lang="en-US" dirty="0"/>
              <a:t>Then it creates the invoker object and attaches the command object to perform an action.</a:t>
            </a:r>
          </a:p>
        </p:txBody>
      </p:sp>
      <p:sp>
        <p:nvSpPr>
          <p:cNvPr id="4" name="Footer Placeholder 3">
            <a:extLst>
              <a:ext uri="{FF2B5EF4-FFF2-40B4-BE49-F238E27FC236}">
                <a16:creationId xmlns:a16="http://schemas.microsoft.com/office/drawing/2014/main" id="{94DBD465-9752-442B-B1CB-A110686E3550}"/>
              </a:ext>
            </a:extLst>
          </p:cNvPr>
          <p:cNvSpPr>
            <a:spLocks noGrp="1"/>
          </p:cNvSpPr>
          <p:nvPr>
            <p:ph type="ftr" sz="quarter" idx="11"/>
          </p:nvPr>
        </p:nvSpPr>
        <p:spPr/>
        <p:txBody>
          <a:bodyPr/>
          <a:lstStyle/>
          <a:p>
            <a:pPr defTabSz="685800"/>
            <a:r>
              <a:rPr lang="en-US" dirty="0">
                <a:solidFill>
                  <a:prstClr val="black">
                    <a:tint val="75000"/>
                  </a:prstClr>
                </a:solidFill>
                <a:latin typeface="Calibri" panose="020F0502020204030204"/>
              </a:rPr>
              <a:t>CSCI 2600 Spring 2021</a:t>
            </a:r>
          </a:p>
        </p:txBody>
      </p:sp>
    </p:spTree>
    <p:extLst>
      <p:ext uri="{BB962C8B-B14F-4D97-AF65-F5344CB8AC3E}">
        <p14:creationId xmlns:p14="http://schemas.microsoft.com/office/powerpoint/2010/main" val="2651272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000000"/>
                </a:solidFill>
                <a:latin typeface="Calibri Light"/>
              </a:rPr>
              <a:t>Even Better</a:t>
            </a:r>
            <a:endParaRPr lang="en-US" sz="3300" b="0" strike="noStrike" spc="-1">
              <a:solidFill>
                <a:srgbClr val="000000"/>
              </a:solidFill>
              <a:latin typeface="Calibri"/>
            </a:endParaRPr>
          </a:p>
        </p:txBody>
      </p:sp>
      <p:sp>
        <p:nvSpPr>
          <p:cNvPr id="223" name="CustomShape 2"/>
          <p:cNvSpPr/>
          <p:nvPr/>
        </p:nvSpPr>
        <p:spPr>
          <a:xfrm>
            <a:off x="1295280" y="1436760"/>
            <a:ext cx="2514240" cy="118764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Observable</a:t>
            </a:r>
            <a:br/>
            <a:r>
              <a:rPr lang="en-US" sz="1800" b="0" strike="noStrike" spc="-1">
                <a:solidFill>
                  <a:srgbClr val="000000"/>
                </a:solidFill>
                <a:latin typeface="Arial"/>
                <a:ea typeface="MS PGothic"/>
              </a:rPr>
              <a:t>attach(Observer)</a:t>
            </a:r>
            <a:br/>
            <a:r>
              <a:rPr lang="en-US" sz="1800" b="0" strike="noStrike" spc="-1">
                <a:solidFill>
                  <a:srgbClr val="000000"/>
                </a:solidFill>
                <a:latin typeface="Arial"/>
                <a:ea typeface="MS PGothic"/>
              </a:rPr>
              <a:t>detach(Observer)</a:t>
            </a:r>
            <a:br/>
            <a:r>
              <a:rPr lang="en-US" sz="1800" b="0" strike="noStrike" spc="-1">
                <a:solidFill>
                  <a:srgbClr val="000000"/>
                </a:solidFill>
                <a:latin typeface="Arial"/>
                <a:ea typeface="MS PGothic"/>
              </a:rPr>
              <a:t>notifyObservers(…)</a:t>
            </a:r>
            <a:endParaRPr lang="en-US" sz="1800" b="0" strike="noStrike" spc="-1">
              <a:latin typeface="Arial"/>
            </a:endParaRPr>
          </a:p>
        </p:txBody>
      </p:sp>
      <p:sp>
        <p:nvSpPr>
          <p:cNvPr id="224" name="CustomShape 3"/>
          <p:cNvSpPr/>
          <p:nvPr/>
        </p:nvSpPr>
        <p:spPr>
          <a:xfrm>
            <a:off x="6400800" y="1436760"/>
            <a:ext cx="1447560" cy="63900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i="1" strike="noStrike" spc="-1">
                <a:solidFill>
                  <a:srgbClr val="000000"/>
                </a:solidFill>
                <a:latin typeface="Arial"/>
                <a:ea typeface="MS PGothic"/>
              </a:rPr>
              <a:t>Observer</a:t>
            </a:r>
            <a:br/>
            <a:r>
              <a:rPr lang="en-US" sz="1800" b="0" i="1" strike="noStrike" spc="-1">
                <a:solidFill>
                  <a:srgbClr val="000000"/>
                </a:solidFill>
                <a:latin typeface="Arial"/>
                <a:ea typeface="MS PGothic"/>
              </a:rPr>
              <a:t>update(...)</a:t>
            </a:r>
            <a:endParaRPr lang="en-US" sz="1800" b="0" strike="noStrike" spc="-1">
              <a:latin typeface="Arial"/>
            </a:endParaRPr>
          </a:p>
        </p:txBody>
      </p:sp>
      <p:sp>
        <p:nvSpPr>
          <p:cNvPr id="225" name="CustomShape 4"/>
          <p:cNvSpPr/>
          <p:nvPr/>
        </p:nvSpPr>
        <p:spPr>
          <a:xfrm>
            <a:off x="4800600" y="4103640"/>
            <a:ext cx="2057040" cy="63900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dirty="0" err="1">
                <a:solidFill>
                  <a:srgbClr val="000000"/>
                </a:solidFill>
                <a:latin typeface="Arial"/>
                <a:ea typeface="MS PGothic"/>
              </a:rPr>
              <a:t>SpreadsheetView</a:t>
            </a:r>
            <a:br>
              <a:rPr dirty="0"/>
            </a:br>
            <a:r>
              <a:rPr lang="en-US" sz="1800" b="0" strike="noStrike" spc="-1" dirty="0">
                <a:solidFill>
                  <a:srgbClr val="000000"/>
                </a:solidFill>
                <a:latin typeface="Arial"/>
                <a:ea typeface="MS PGothic"/>
              </a:rPr>
              <a:t>update(…)</a:t>
            </a:r>
            <a:endParaRPr lang="en-US" sz="1800" b="0" strike="noStrike" spc="-1" dirty="0">
              <a:latin typeface="Arial"/>
            </a:endParaRPr>
          </a:p>
        </p:txBody>
      </p:sp>
      <p:sp>
        <p:nvSpPr>
          <p:cNvPr id="226" name="Line 5"/>
          <p:cNvSpPr/>
          <p:nvPr/>
        </p:nvSpPr>
        <p:spPr>
          <a:xfrm>
            <a:off x="1295280" y="1752480"/>
            <a:ext cx="251460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227" name="Line 6"/>
          <p:cNvSpPr/>
          <p:nvPr/>
        </p:nvSpPr>
        <p:spPr>
          <a:xfrm>
            <a:off x="6400800" y="1741320"/>
            <a:ext cx="144756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228" name="Line 7"/>
          <p:cNvSpPr/>
          <p:nvPr/>
        </p:nvSpPr>
        <p:spPr>
          <a:xfrm>
            <a:off x="4800600" y="4484520"/>
            <a:ext cx="205740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229" name="CustomShape 8"/>
          <p:cNvSpPr/>
          <p:nvPr/>
        </p:nvSpPr>
        <p:spPr>
          <a:xfrm>
            <a:off x="2438280" y="2666880"/>
            <a:ext cx="304560" cy="380520"/>
          </a:xfrm>
          <a:prstGeom prst="triangle">
            <a:avLst>
              <a:gd name="adj" fmla="val 50000"/>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230" name="Line 9"/>
          <p:cNvSpPr/>
          <p:nvPr/>
        </p:nvSpPr>
        <p:spPr>
          <a:xfrm>
            <a:off x="2590560" y="3047760"/>
            <a:ext cx="360" cy="129564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231" name="Line 10"/>
          <p:cNvSpPr/>
          <p:nvPr/>
        </p:nvSpPr>
        <p:spPr>
          <a:xfrm>
            <a:off x="3809880" y="1665000"/>
            <a:ext cx="2590920" cy="360"/>
          </a:xfrm>
          <a:prstGeom prst="line">
            <a:avLst/>
          </a:prstGeom>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232" name="CustomShape 11"/>
          <p:cNvSpPr/>
          <p:nvPr/>
        </p:nvSpPr>
        <p:spPr>
          <a:xfrm>
            <a:off x="3886200" y="1676520"/>
            <a:ext cx="15998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observers</a:t>
            </a:r>
            <a:endParaRPr lang="en-US" sz="1800" b="0" strike="noStrike" spc="-1">
              <a:latin typeface="Arial"/>
            </a:endParaRPr>
          </a:p>
        </p:txBody>
      </p:sp>
      <p:sp>
        <p:nvSpPr>
          <p:cNvPr id="233" name="CustomShape 12"/>
          <p:cNvSpPr/>
          <p:nvPr/>
        </p:nvSpPr>
        <p:spPr>
          <a:xfrm>
            <a:off x="380880" y="3090960"/>
            <a:ext cx="4343040" cy="8218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199"/>
              </a:spcBef>
            </a:pPr>
            <a:r>
              <a:rPr lang="en-US" sz="2400" b="0" strike="noStrike" spc="-1">
                <a:solidFill>
                  <a:srgbClr val="000000"/>
                </a:solidFill>
                <a:latin typeface="Arial"/>
                <a:ea typeface="MS PGothic"/>
              </a:rPr>
              <a:t>for (Observer obs : observers) </a:t>
            </a:r>
            <a:br/>
            <a:r>
              <a:rPr lang="en-US" sz="2400" b="0" strike="noStrike" spc="-1">
                <a:solidFill>
                  <a:srgbClr val="000000"/>
                </a:solidFill>
                <a:latin typeface="Arial"/>
                <a:ea typeface="MS PGothic"/>
              </a:rPr>
              <a:t>   obs.update(…) </a:t>
            </a:r>
            <a:endParaRPr lang="en-US" sz="2400" b="0" strike="noStrike" spc="-1">
              <a:latin typeface="Arial"/>
            </a:endParaRPr>
          </a:p>
        </p:txBody>
      </p:sp>
      <p:sp>
        <p:nvSpPr>
          <p:cNvPr id="234" name="Line 13"/>
          <p:cNvSpPr/>
          <p:nvPr/>
        </p:nvSpPr>
        <p:spPr>
          <a:xfrm flipH="1">
            <a:off x="1066680" y="2503440"/>
            <a:ext cx="457200" cy="990360"/>
          </a:xfrm>
          <a:prstGeom prst="line">
            <a:avLst/>
          </a:prstGeom>
          <a:ln w="9360" cap="rnd">
            <a:solidFill>
              <a:srgbClr val="000000"/>
            </a:solidFill>
            <a:custDash>
              <a:ds d="500000" sp="400000"/>
            </a:custDash>
            <a:round/>
          </a:ln>
        </p:spPr>
        <p:style>
          <a:lnRef idx="0">
            <a:scrgbClr r="0" g="0" b="0"/>
          </a:lnRef>
          <a:fillRef idx="0">
            <a:scrgbClr r="0" g="0" b="0"/>
          </a:fillRef>
          <a:effectRef idx="0">
            <a:scrgbClr r="0" g="0" b="0"/>
          </a:effectRef>
          <a:fontRef idx="minor"/>
        </p:style>
      </p:sp>
      <p:sp>
        <p:nvSpPr>
          <p:cNvPr id="235" name="CustomShape 14"/>
          <p:cNvSpPr/>
          <p:nvPr/>
        </p:nvSpPr>
        <p:spPr>
          <a:xfrm>
            <a:off x="3811320" y="1295280"/>
            <a:ext cx="3074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MS PGothic"/>
              </a:rPr>
              <a:t>1</a:t>
            </a:r>
            <a:endParaRPr lang="en-US" sz="1800" b="0" strike="noStrike" spc="-1">
              <a:latin typeface="Arial"/>
            </a:endParaRPr>
          </a:p>
        </p:txBody>
      </p:sp>
      <p:sp>
        <p:nvSpPr>
          <p:cNvPr id="236" name="CustomShape 15"/>
          <p:cNvSpPr/>
          <p:nvPr/>
        </p:nvSpPr>
        <p:spPr>
          <a:xfrm>
            <a:off x="6091920" y="1295280"/>
            <a:ext cx="2696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MS PGothic"/>
              </a:rPr>
              <a:t>*</a:t>
            </a:r>
            <a:endParaRPr lang="en-US" sz="1800" b="0" strike="noStrike" spc="-1">
              <a:latin typeface="Arial"/>
            </a:endParaRPr>
          </a:p>
        </p:txBody>
      </p:sp>
      <p:sp>
        <p:nvSpPr>
          <p:cNvPr id="237" name="CustomShape 16"/>
          <p:cNvSpPr/>
          <p:nvPr/>
        </p:nvSpPr>
        <p:spPr>
          <a:xfrm>
            <a:off x="7391520" y="4143240"/>
            <a:ext cx="1676160" cy="63900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BarChartView</a:t>
            </a:r>
            <a:br/>
            <a:r>
              <a:rPr lang="en-US" sz="1800" b="0" strike="noStrike" spc="-1">
                <a:solidFill>
                  <a:srgbClr val="000000"/>
                </a:solidFill>
                <a:latin typeface="Arial"/>
                <a:ea typeface="MS PGothic"/>
              </a:rPr>
              <a:t>update(…)</a:t>
            </a:r>
            <a:endParaRPr lang="en-US" sz="1800" b="0" strike="noStrike" spc="-1">
              <a:latin typeface="Arial"/>
            </a:endParaRPr>
          </a:p>
        </p:txBody>
      </p:sp>
      <p:sp>
        <p:nvSpPr>
          <p:cNvPr id="238" name="Line 17"/>
          <p:cNvSpPr/>
          <p:nvPr/>
        </p:nvSpPr>
        <p:spPr>
          <a:xfrm>
            <a:off x="7391160" y="4484520"/>
            <a:ext cx="167652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239" name="Line 18"/>
          <p:cNvSpPr/>
          <p:nvPr/>
        </p:nvSpPr>
        <p:spPr>
          <a:xfrm>
            <a:off x="5790960" y="3493800"/>
            <a:ext cx="2362320" cy="360"/>
          </a:xfrm>
          <a:prstGeom prst="line">
            <a:avLst/>
          </a:prstGeom>
          <a:ln w="9360" cap="rnd">
            <a:solidFill>
              <a:srgbClr val="000000"/>
            </a:solidFill>
            <a:custDash>
              <a:ds d="500000" sp="400000"/>
            </a:custDash>
            <a:round/>
          </a:ln>
        </p:spPr>
        <p:style>
          <a:lnRef idx="0">
            <a:scrgbClr r="0" g="0" b="0"/>
          </a:lnRef>
          <a:fillRef idx="0">
            <a:scrgbClr r="0" g="0" b="0"/>
          </a:fillRef>
          <a:effectRef idx="0">
            <a:scrgbClr r="0" g="0" b="0"/>
          </a:effectRef>
          <a:fontRef idx="minor"/>
        </p:style>
      </p:sp>
      <p:sp>
        <p:nvSpPr>
          <p:cNvPr id="240" name="Line 19"/>
          <p:cNvSpPr/>
          <p:nvPr/>
        </p:nvSpPr>
        <p:spPr>
          <a:xfrm>
            <a:off x="5790960" y="3493800"/>
            <a:ext cx="360" cy="609840"/>
          </a:xfrm>
          <a:prstGeom prst="line">
            <a:avLst/>
          </a:prstGeom>
          <a:ln w="9360" cap="rnd">
            <a:solidFill>
              <a:srgbClr val="000000"/>
            </a:solidFill>
            <a:custDash>
              <a:ds d="500000" sp="400000"/>
            </a:custDash>
            <a:round/>
          </a:ln>
        </p:spPr>
        <p:style>
          <a:lnRef idx="0">
            <a:scrgbClr r="0" g="0" b="0"/>
          </a:lnRef>
          <a:fillRef idx="0">
            <a:scrgbClr r="0" g="0" b="0"/>
          </a:fillRef>
          <a:effectRef idx="0">
            <a:scrgbClr r="0" g="0" b="0"/>
          </a:effectRef>
          <a:fontRef idx="minor"/>
        </p:style>
      </p:sp>
      <p:sp>
        <p:nvSpPr>
          <p:cNvPr id="241" name="Line 20"/>
          <p:cNvSpPr/>
          <p:nvPr/>
        </p:nvSpPr>
        <p:spPr>
          <a:xfrm>
            <a:off x="8153280" y="3493800"/>
            <a:ext cx="360" cy="609840"/>
          </a:xfrm>
          <a:prstGeom prst="line">
            <a:avLst/>
          </a:prstGeom>
          <a:ln w="9360" cap="rnd">
            <a:solidFill>
              <a:srgbClr val="000000"/>
            </a:solidFill>
            <a:custDash>
              <a:ds d="500000" sp="400000"/>
            </a:custDash>
            <a:round/>
          </a:ln>
        </p:spPr>
        <p:style>
          <a:lnRef idx="0">
            <a:scrgbClr r="0" g="0" b="0"/>
          </a:lnRef>
          <a:fillRef idx="0">
            <a:scrgbClr r="0" g="0" b="0"/>
          </a:fillRef>
          <a:effectRef idx="0">
            <a:scrgbClr r="0" g="0" b="0"/>
          </a:effectRef>
          <a:fontRef idx="minor"/>
        </p:style>
      </p:sp>
      <p:sp>
        <p:nvSpPr>
          <p:cNvPr id="242" name="CustomShape 21"/>
          <p:cNvSpPr/>
          <p:nvPr/>
        </p:nvSpPr>
        <p:spPr>
          <a:xfrm>
            <a:off x="6934320" y="2046240"/>
            <a:ext cx="304560" cy="380520"/>
          </a:xfrm>
          <a:prstGeom prst="triangle">
            <a:avLst>
              <a:gd name="adj" fmla="val 50000"/>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243" name="Line 22"/>
          <p:cNvSpPr/>
          <p:nvPr/>
        </p:nvSpPr>
        <p:spPr>
          <a:xfrm>
            <a:off x="7086600" y="2427120"/>
            <a:ext cx="360" cy="1066680"/>
          </a:xfrm>
          <a:prstGeom prst="line">
            <a:avLst/>
          </a:prstGeom>
          <a:ln w="9360" cap="rnd">
            <a:solidFill>
              <a:srgbClr val="000000"/>
            </a:solidFill>
            <a:custDash>
              <a:ds d="500000" sp="400000"/>
            </a:custDash>
            <a:round/>
          </a:ln>
        </p:spPr>
        <p:style>
          <a:lnRef idx="0">
            <a:scrgbClr r="0" g="0" b="0"/>
          </a:lnRef>
          <a:fillRef idx="0">
            <a:scrgbClr r="0" g="0" b="0"/>
          </a:fillRef>
          <a:effectRef idx="0">
            <a:scrgbClr r="0" g="0" b="0"/>
          </a:effectRef>
          <a:fontRef idx="minor"/>
        </p:style>
      </p:sp>
      <p:sp>
        <p:nvSpPr>
          <p:cNvPr id="244" name="CustomShape 23"/>
          <p:cNvSpPr/>
          <p:nvPr/>
        </p:nvSpPr>
        <p:spPr>
          <a:xfrm>
            <a:off x="1371600" y="4343400"/>
            <a:ext cx="2514240" cy="98964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Data</a:t>
            </a:r>
            <a:br/>
            <a:r>
              <a:rPr lang="en-US" sz="1800" b="0" i="1" strike="noStrike" spc="-1">
                <a:solidFill>
                  <a:srgbClr val="000000"/>
                </a:solidFill>
                <a:latin typeface="Arial"/>
                <a:ea typeface="MS PGothic"/>
              </a:rPr>
              <a:t>…</a:t>
            </a:r>
            <a:endParaRPr lang="en-US" sz="1800" b="0" strike="noStrike" spc="-1">
              <a:latin typeface="Arial"/>
            </a:endParaRPr>
          </a:p>
          <a:p>
            <a:pPr>
              <a:lnSpc>
                <a:spcPct val="100000"/>
              </a:lnSpc>
              <a:spcBef>
                <a:spcPts val="601"/>
              </a:spcBef>
            </a:pPr>
            <a:r>
              <a:rPr lang="en-US" sz="1800" b="0" i="1" strike="noStrike" spc="-1">
                <a:solidFill>
                  <a:srgbClr val="000000"/>
                </a:solidFill>
                <a:latin typeface="Arial"/>
                <a:ea typeface="MS PGothic"/>
              </a:rPr>
              <a:t>…</a:t>
            </a:r>
            <a:endParaRPr lang="en-US" sz="1800" b="0" strike="noStrike" spc="-1">
              <a:latin typeface="Arial"/>
            </a:endParaRPr>
          </a:p>
        </p:txBody>
      </p:sp>
      <p:sp>
        <p:nvSpPr>
          <p:cNvPr id="245" name="Line 24"/>
          <p:cNvSpPr/>
          <p:nvPr/>
        </p:nvSpPr>
        <p:spPr>
          <a:xfrm>
            <a:off x="1371600" y="4659120"/>
            <a:ext cx="2514600" cy="3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246" name="CustomShape 25"/>
          <p:cNvSpPr/>
          <p:nvPr/>
        </p:nvSpPr>
        <p:spPr>
          <a:xfrm>
            <a:off x="564120" y="5671080"/>
            <a:ext cx="4647960" cy="11869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199"/>
              </a:spcBef>
            </a:pPr>
            <a:r>
              <a:rPr lang="en-US" sz="2400" b="0" strike="noStrike" spc="-1">
                <a:solidFill>
                  <a:srgbClr val="000000"/>
                </a:solidFill>
                <a:latin typeface="Arial"/>
                <a:ea typeface="MS PGothic"/>
              </a:rPr>
              <a:t>// when a notable change occurs </a:t>
            </a:r>
            <a:br/>
            <a:r>
              <a:rPr lang="en-US" sz="2400" b="0" strike="noStrike" spc="-1">
                <a:solidFill>
                  <a:srgbClr val="000000"/>
                </a:solidFill>
                <a:latin typeface="Arial"/>
                <a:ea typeface="MS PGothic"/>
              </a:rPr>
              <a:t>// calls notifyObservers(…)</a:t>
            </a:r>
            <a:endParaRPr lang="en-US" sz="2400" b="0" strike="noStrike" spc="-1">
              <a:latin typeface="Arial"/>
            </a:endParaRPr>
          </a:p>
        </p:txBody>
      </p:sp>
      <p:sp>
        <p:nvSpPr>
          <p:cNvPr id="247" name="Line 26"/>
          <p:cNvSpPr/>
          <p:nvPr/>
        </p:nvSpPr>
        <p:spPr>
          <a:xfrm flipH="1">
            <a:off x="1218960" y="5257800"/>
            <a:ext cx="457200" cy="990360"/>
          </a:xfrm>
          <a:prstGeom prst="line">
            <a:avLst/>
          </a:prstGeom>
          <a:ln w="9360" cap="rnd">
            <a:solidFill>
              <a:srgbClr val="000000"/>
            </a:solidFill>
            <a:custDash>
              <a:ds d="500000" sp="400000"/>
            </a:custDash>
            <a:round/>
          </a:ln>
        </p:spPr>
        <p:style>
          <a:lnRef idx="0">
            <a:scrgbClr r="0" g="0" b="0"/>
          </a:lnRef>
          <a:fillRef idx="0">
            <a:scrgbClr r="0" g="0" b="0"/>
          </a:fillRef>
          <a:effectRef idx="0">
            <a:scrgbClr r="0" g="0" b="0"/>
          </a:effectRef>
          <a:fontRef idx="minor"/>
        </p:style>
      </p:sp>
      <p:sp>
        <p:nvSpPr>
          <p:cNvPr id="248" name="TextShape 27"/>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Calibri"/>
              </a:rPr>
              <a:t>CSCI 2600 Spring 2021</a:t>
            </a:r>
            <a:endParaRPr lang="en-US" sz="900" b="0" strike="noStrike" spc="-1" dirty="0">
              <a:latin typeface="Times New Roman"/>
            </a:endParaRPr>
          </a:p>
        </p:txBody>
      </p:sp>
      <p:sp>
        <p:nvSpPr>
          <p:cNvPr id="249" name="TextShape 28"/>
          <p:cNvSpPr txBox="1"/>
          <p:nvPr/>
        </p:nvSpPr>
        <p:spPr>
          <a:xfrm>
            <a:off x="6458040" y="6356520"/>
            <a:ext cx="2057040" cy="364680"/>
          </a:xfrm>
          <a:prstGeom prst="rect">
            <a:avLst/>
          </a:prstGeom>
          <a:noFill/>
          <a:ln>
            <a:noFill/>
          </a:ln>
        </p:spPr>
        <p:txBody>
          <a:bodyPr anchor="ctr"/>
          <a:lstStyle/>
          <a:p>
            <a:pPr algn="r">
              <a:lnSpc>
                <a:spcPct val="100000"/>
              </a:lnSpc>
            </a:pPr>
            <a:fld id="{12356A2C-FF96-46F0-9B41-CE9F102820F7}" type="slidenum">
              <a:rPr lang="en-US" sz="900" b="0" strike="noStrike" spc="-1">
                <a:solidFill>
                  <a:srgbClr val="8B8B8B"/>
                </a:solidFill>
                <a:latin typeface="Calibri"/>
              </a:rPr>
              <a:t>6</a:t>
            </a:fld>
            <a:endParaRPr lang="en-US" sz="900" b="0" strike="noStrike" spc="-1">
              <a:latin typeface="Times New Roman"/>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D72CE8-0E4F-4C03-9249-FEE58EB146B4}"/>
              </a:ext>
            </a:extLst>
          </p:cNvPr>
          <p:cNvPicPr>
            <a:picLocks noChangeAspect="1"/>
          </p:cNvPicPr>
          <p:nvPr/>
        </p:nvPicPr>
        <p:blipFill>
          <a:blip r:embed="rId2"/>
          <a:stretch>
            <a:fillRect/>
          </a:stretch>
        </p:blipFill>
        <p:spPr>
          <a:xfrm>
            <a:off x="0" y="67371"/>
            <a:ext cx="9144000" cy="6054518"/>
          </a:xfrm>
          <a:prstGeom prst="rect">
            <a:avLst/>
          </a:prstGeom>
        </p:spPr>
      </p:pic>
      <p:sp>
        <p:nvSpPr>
          <p:cNvPr id="5" name="TextBox 4">
            <a:extLst>
              <a:ext uri="{FF2B5EF4-FFF2-40B4-BE49-F238E27FC236}">
                <a16:creationId xmlns:a16="http://schemas.microsoft.com/office/drawing/2014/main" id="{4B0D356C-5A51-48EA-8039-CAAC5FD324ED}"/>
              </a:ext>
            </a:extLst>
          </p:cNvPr>
          <p:cNvSpPr txBox="1"/>
          <p:nvPr/>
        </p:nvSpPr>
        <p:spPr>
          <a:xfrm>
            <a:off x="3138985" y="6284794"/>
            <a:ext cx="2866030" cy="369332"/>
          </a:xfrm>
          <a:prstGeom prst="rect">
            <a:avLst/>
          </a:prstGeom>
          <a:noFill/>
        </p:spPr>
        <p:txBody>
          <a:bodyPr wrap="square" rtlCol="0">
            <a:spAutoFit/>
          </a:bodyPr>
          <a:lstStyle/>
          <a:p>
            <a:r>
              <a:rPr lang="en-US" dirty="0"/>
              <a:t>CommandDemo.java</a:t>
            </a:r>
          </a:p>
        </p:txBody>
      </p:sp>
    </p:spTree>
    <p:extLst>
      <p:ext uri="{BB962C8B-B14F-4D97-AF65-F5344CB8AC3E}">
        <p14:creationId xmlns:p14="http://schemas.microsoft.com/office/powerpoint/2010/main" val="7434385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91F9E-647E-4388-BF7E-6CA32C401BD0}"/>
              </a:ext>
            </a:extLst>
          </p:cNvPr>
          <p:cNvSpPr>
            <a:spLocks noGrp="1"/>
          </p:cNvSpPr>
          <p:nvPr>
            <p:ph type="title"/>
          </p:nvPr>
        </p:nvSpPr>
        <p:spPr>
          <a:xfrm>
            <a:off x="628650" y="365127"/>
            <a:ext cx="7091664" cy="746044"/>
          </a:xfrm>
        </p:spPr>
        <p:txBody>
          <a:bodyPr/>
          <a:lstStyle/>
          <a:p>
            <a:r>
              <a:rPr lang="en-US" dirty="0"/>
              <a:t>Command Pattern</a:t>
            </a:r>
          </a:p>
        </p:txBody>
      </p:sp>
      <p:sp>
        <p:nvSpPr>
          <p:cNvPr id="3" name="Content Placeholder 2">
            <a:extLst>
              <a:ext uri="{FF2B5EF4-FFF2-40B4-BE49-F238E27FC236}">
                <a16:creationId xmlns:a16="http://schemas.microsoft.com/office/drawing/2014/main" id="{4DF4D8D5-DF8D-4E44-87FD-14E3B6015A6C}"/>
              </a:ext>
            </a:extLst>
          </p:cNvPr>
          <p:cNvSpPr>
            <a:spLocks noGrp="1"/>
          </p:cNvSpPr>
          <p:nvPr>
            <p:ph idx="1"/>
          </p:nvPr>
        </p:nvSpPr>
        <p:spPr>
          <a:xfrm>
            <a:off x="628650" y="1412111"/>
            <a:ext cx="7886700" cy="4764852"/>
          </a:xfrm>
        </p:spPr>
        <p:txBody>
          <a:bodyPr>
            <a:normAutofit fontScale="92500" lnSpcReduction="10000"/>
          </a:bodyPr>
          <a:lstStyle/>
          <a:p>
            <a:r>
              <a:rPr lang="en-US" dirty="0"/>
              <a:t>Command class is the core of the command design pattern. It defines the contract for implementation.</a:t>
            </a:r>
          </a:p>
          <a:p>
            <a:r>
              <a:rPr lang="en-US" dirty="0"/>
              <a:t>Receiver implementation is separate from command implementation.</a:t>
            </a:r>
          </a:p>
          <a:p>
            <a:r>
              <a:rPr lang="en-US" dirty="0"/>
              <a:t>Command implementation class choses the method to invoke on receiver object, for every method in receiver there will be a command implementation. It works as a bridge between receiver and action methods.</a:t>
            </a:r>
          </a:p>
          <a:p>
            <a:r>
              <a:rPr lang="en-US" dirty="0"/>
              <a:t>Invoker class just forwards the request from client to the command object.</a:t>
            </a:r>
          </a:p>
          <a:p>
            <a:r>
              <a:rPr lang="en-US" dirty="0"/>
              <a:t>Client is responsible for instantiating the appropriate command and receiver implementations and associating them.</a:t>
            </a:r>
          </a:p>
          <a:p>
            <a:r>
              <a:rPr lang="en-US" dirty="0"/>
              <a:t>Client is also responsible for instantiating the invoker object and associating the command object with it and executing the action method.</a:t>
            </a:r>
          </a:p>
          <a:p>
            <a:r>
              <a:rPr lang="en-US" dirty="0"/>
              <a:t>Command design pattern is easily extensible, we can add new action methods in receivers and create new Command implementations without changing the client code.</a:t>
            </a:r>
          </a:p>
          <a:p>
            <a:r>
              <a:rPr lang="en-US" dirty="0"/>
              <a:t>The drawback  is that the code can get huge and confusing with high number of action methods and because of so many associations.</a:t>
            </a:r>
          </a:p>
          <a:p>
            <a:endParaRPr lang="en-US" dirty="0"/>
          </a:p>
        </p:txBody>
      </p:sp>
      <p:sp>
        <p:nvSpPr>
          <p:cNvPr id="4" name="Footer Placeholder 3">
            <a:extLst>
              <a:ext uri="{FF2B5EF4-FFF2-40B4-BE49-F238E27FC236}">
                <a16:creationId xmlns:a16="http://schemas.microsoft.com/office/drawing/2014/main" id="{B0281731-B28D-4FD2-AF05-3E56B87AF08E}"/>
              </a:ext>
            </a:extLst>
          </p:cNvPr>
          <p:cNvSpPr>
            <a:spLocks noGrp="1"/>
          </p:cNvSpPr>
          <p:nvPr>
            <p:ph type="ftr" sz="quarter" idx="11"/>
          </p:nvPr>
        </p:nvSpPr>
        <p:spPr/>
        <p:txBody>
          <a:bodyPr/>
          <a:lstStyle/>
          <a:p>
            <a:pPr defTabSz="685800"/>
            <a:r>
              <a:rPr lang="en-US" dirty="0">
                <a:solidFill>
                  <a:prstClr val="black">
                    <a:tint val="75000"/>
                  </a:prstClr>
                </a:solidFill>
                <a:latin typeface="Calibri" panose="020F0502020204030204"/>
              </a:rPr>
              <a:t>CSCI 2600 Spring 2021</a:t>
            </a:r>
          </a:p>
        </p:txBody>
      </p:sp>
    </p:spTree>
    <p:extLst>
      <p:ext uri="{BB962C8B-B14F-4D97-AF65-F5344CB8AC3E}">
        <p14:creationId xmlns:p14="http://schemas.microsoft.com/office/powerpoint/2010/main" val="3439573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000000"/>
                </a:solidFill>
                <a:latin typeface="Calibri Light"/>
              </a:rPr>
              <a:t>Adding Spell Checking</a:t>
            </a:r>
            <a:endParaRPr lang="en-US" sz="3300" b="0" strike="noStrike" spc="-1">
              <a:solidFill>
                <a:srgbClr val="000000"/>
              </a:solidFill>
              <a:latin typeface="Calibri"/>
            </a:endParaRPr>
          </a:p>
        </p:txBody>
      </p:sp>
      <p:sp>
        <p:nvSpPr>
          <p:cNvPr id="781" name="TextShape 2"/>
          <p:cNvSpPr txBox="1"/>
          <p:nvPr/>
        </p:nvSpPr>
        <p:spPr>
          <a:xfrm>
            <a:off x="628560" y="1825560"/>
            <a:ext cx="7886520" cy="4350960"/>
          </a:xfrm>
          <a:prstGeom prst="rect">
            <a:avLst/>
          </a:prstGeom>
          <a:noFill/>
          <a:ln>
            <a:noFill/>
          </a:ln>
        </p:spPr>
        <p:txBody>
          <a:bodyPr/>
          <a:lstStyle/>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rPr>
              <a:t>Requires traversal of document hierarchy</a:t>
            </a:r>
          </a:p>
          <a:p>
            <a:pPr>
              <a:lnSpc>
                <a:spcPct val="100000"/>
              </a:lnSpc>
              <a:spcBef>
                <a:spcPts val="751"/>
              </a:spcBef>
            </a:pPr>
            <a:endParaRPr lang="en-US" sz="2100" b="0" strike="noStrike" spc="-1">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rPr>
              <a:t>We want to avoid writing this functionality into the document structure</a:t>
            </a:r>
          </a:p>
          <a:p>
            <a:pPr>
              <a:lnSpc>
                <a:spcPct val="100000"/>
              </a:lnSpc>
              <a:spcBef>
                <a:spcPts val="751"/>
              </a:spcBef>
            </a:pPr>
            <a:endParaRPr lang="en-US" sz="2100" b="0" strike="noStrike" spc="-1">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rPr>
              <a:t>We would like to add other traversals in the future, e.g., search, word count, hyphenation</a:t>
            </a:r>
          </a:p>
          <a:p>
            <a:pPr>
              <a:lnSpc>
                <a:spcPct val="100000"/>
              </a:lnSpc>
              <a:spcBef>
                <a:spcPts val="751"/>
              </a:spcBef>
            </a:pPr>
            <a:endParaRPr lang="en-US" sz="2100" b="0" strike="noStrike" spc="-1">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rPr>
              <a:t>What pattern?</a:t>
            </a:r>
          </a:p>
        </p:txBody>
      </p:sp>
      <p:sp>
        <p:nvSpPr>
          <p:cNvPr id="782" name="TextShape 3"/>
          <p:cNvSpPr txBox="1"/>
          <p:nvPr/>
        </p:nvSpPr>
        <p:spPr>
          <a:xfrm>
            <a:off x="3029040" y="6356520"/>
            <a:ext cx="3085920" cy="364680"/>
          </a:xfrm>
          <a:prstGeom prst="rect">
            <a:avLst/>
          </a:prstGeom>
          <a:noFill/>
          <a:ln>
            <a:noFill/>
          </a:ln>
        </p:spPr>
        <p:txBody>
          <a:bodyPr anchor="ctr"/>
          <a:lstStyle/>
          <a:p>
            <a:pPr algn="ctr">
              <a:lnSpc>
                <a:spcPct val="100000"/>
              </a:lnSpc>
            </a:pPr>
            <a:fld id="{9E149B2B-F731-4930-95A7-C35673E48815}" type="slidenum">
              <a:rPr lang="en-US" sz="1400" b="0" strike="noStrike" spc="-1">
                <a:solidFill>
                  <a:srgbClr val="8B8B8B"/>
                </a:solidFill>
                <a:latin typeface="Tahoma"/>
                <a:ea typeface="MS PGothic"/>
              </a:rPr>
              <a:t>62</a:t>
            </a:fld>
            <a:endParaRPr lang="en-US" sz="1400" b="0" strike="noStrike" spc="-1">
              <a:latin typeface="Times New Roman"/>
            </a:endParaRPr>
          </a:p>
        </p:txBody>
      </p:sp>
      <p:sp>
        <p:nvSpPr>
          <p:cNvPr id="783"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Calibri"/>
              </a:rPr>
              <a:t>CSCI 2600 Spring 2021</a:t>
            </a:r>
            <a:endParaRPr lang="en-US" sz="900" b="0" strike="noStrike" spc="-1" dirty="0">
              <a:latin typeface="Times New Roman"/>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000000"/>
                </a:solidFill>
                <a:latin typeface="Calibri Light"/>
              </a:rPr>
              <a:t>The Visitor Pattern</a:t>
            </a:r>
            <a:endParaRPr lang="en-US" sz="3300" b="0" strike="noStrike" spc="-1">
              <a:solidFill>
                <a:srgbClr val="000000"/>
              </a:solidFill>
              <a:latin typeface="Calibri"/>
            </a:endParaRPr>
          </a:p>
        </p:txBody>
      </p:sp>
      <p:sp>
        <p:nvSpPr>
          <p:cNvPr id="785" name="TextShape 2"/>
          <p:cNvSpPr txBox="1"/>
          <p:nvPr/>
        </p:nvSpPr>
        <p:spPr>
          <a:xfrm>
            <a:off x="628560" y="6356520"/>
            <a:ext cx="2057040" cy="364680"/>
          </a:xfrm>
          <a:prstGeom prst="rect">
            <a:avLst/>
          </a:prstGeom>
          <a:noFill/>
          <a:ln>
            <a:noFill/>
          </a:ln>
        </p:spPr>
        <p:txBody>
          <a:bodyPr anchor="ctr"/>
          <a:lstStyle/>
          <a:p>
            <a:pP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786" name="TextShape 3"/>
          <p:cNvSpPr txBox="1"/>
          <p:nvPr/>
        </p:nvSpPr>
        <p:spPr>
          <a:xfrm>
            <a:off x="3029040" y="6356520"/>
            <a:ext cx="3085920" cy="364680"/>
          </a:xfrm>
          <a:prstGeom prst="rect">
            <a:avLst/>
          </a:prstGeom>
          <a:noFill/>
          <a:ln>
            <a:noFill/>
          </a:ln>
        </p:spPr>
        <p:txBody>
          <a:bodyPr anchor="ctr"/>
          <a:lstStyle/>
          <a:p>
            <a:pPr algn="ctr">
              <a:lnSpc>
                <a:spcPct val="100000"/>
              </a:lnSpc>
            </a:pPr>
            <a:fld id="{FAC43662-12F0-4D34-93CA-584F4A06C8B1}" type="slidenum">
              <a:rPr lang="en-US" sz="1400" b="0" strike="noStrike" spc="-1">
                <a:solidFill>
                  <a:srgbClr val="8B8B8B"/>
                </a:solidFill>
                <a:latin typeface="Tahoma"/>
                <a:ea typeface="MS PGothic"/>
              </a:rPr>
              <a:t>63</a:t>
            </a:fld>
            <a:endParaRPr lang="en-US" sz="1400" b="0" strike="noStrike" spc="-1">
              <a:latin typeface="Times New Roman"/>
            </a:endParaRPr>
          </a:p>
        </p:txBody>
      </p:sp>
      <p:sp>
        <p:nvSpPr>
          <p:cNvPr id="787" name="CustomShape 4"/>
          <p:cNvSpPr/>
          <p:nvPr/>
        </p:nvSpPr>
        <p:spPr>
          <a:xfrm>
            <a:off x="1600200" y="4656240"/>
            <a:ext cx="175212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Document</a:t>
            </a:r>
            <a:endParaRPr lang="en-US" sz="1800" b="0" strike="noStrike" spc="-1">
              <a:latin typeface="Arial"/>
            </a:endParaRPr>
          </a:p>
        </p:txBody>
      </p:sp>
      <p:sp>
        <p:nvSpPr>
          <p:cNvPr id="788" name="CustomShape 5"/>
          <p:cNvSpPr/>
          <p:nvPr/>
        </p:nvSpPr>
        <p:spPr>
          <a:xfrm>
            <a:off x="1600200" y="5019840"/>
            <a:ext cx="1752120" cy="126396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FF0000"/>
                </a:solidFill>
                <a:latin typeface="Arial"/>
                <a:ea typeface="MS PGothic"/>
              </a:rPr>
              <a:t>draw()</a:t>
            </a:r>
            <a:br/>
            <a:r>
              <a:rPr lang="en-US" sz="1800" b="0" strike="noStrike" spc="-1">
                <a:solidFill>
                  <a:srgbClr val="FF0000"/>
                </a:solidFill>
                <a:latin typeface="Arial"/>
                <a:ea typeface="MS PGothic"/>
              </a:rPr>
              <a:t>intersect()</a:t>
            </a:r>
            <a:br/>
            <a:r>
              <a:rPr lang="en-US" sz="1800" b="0" strike="noStrike" spc="-1">
                <a:solidFill>
                  <a:srgbClr val="000000"/>
                </a:solidFill>
                <a:latin typeface="Arial"/>
                <a:ea typeface="MS PGothic"/>
              </a:rPr>
              <a:t>insert()</a:t>
            </a:r>
            <a:endParaRPr lang="en-US" sz="1800" b="0" strike="noStrike" spc="-1">
              <a:latin typeface="Arial"/>
            </a:endParaRPr>
          </a:p>
          <a:p>
            <a:pPr>
              <a:lnSpc>
                <a:spcPct val="100000"/>
              </a:lnSpc>
              <a:spcBef>
                <a:spcPts val="601"/>
              </a:spcBef>
            </a:pPr>
            <a:r>
              <a:rPr lang="en-US" sz="1800" b="0" strike="noStrike" spc="-1">
                <a:solidFill>
                  <a:srgbClr val="008000"/>
                </a:solidFill>
                <a:latin typeface="Arial"/>
                <a:ea typeface="MS PGothic"/>
              </a:rPr>
              <a:t>accept(Visitor)</a:t>
            </a:r>
            <a:endParaRPr lang="en-US" sz="1800" b="0" strike="noStrike" spc="-1">
              <a:latin typeface="Arial"/>
            </a:endParaRPr>
          </a:p>
        </p:txBody>
      </p:sp>
      <p:sp>
        <p:nvSpPr>
          <p:cNvPr id="789" name="CustomShape 6"/>
          <p:cNvSpPr/>
          <p:nvPr/>
        </p:nvSpPr>
        <p:spPr>
          <a:xfrm>
            <a:off x="1523880" y="2209680"/>
            <a:ext cx="182844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i="1" strike="noStrike" spc="-1">
                <a:solidFill>
                  <a:srgbClr val="000000"/>
                </a:solidFill>
                <a:latin typeface="Arial"/>
                <a:ea typeface="MS PGothic"/>
              </a:rPr>
              <a:t>Glyph</a:t>
            </a:r>
            <a:endParaRPr lang="en-US" sz="1800" b="0" strike="noStrike" spc="-1">
              <a:latin typeface="Arial"/>
            </a:endParaRPr>
          </a:p>
        </p:txBody>
      </p:sp>
      <p:sp>
        <p:nvSpPr>
          <p:cNvPr id="790" name="CustomShape 7"/>
          <p:cNvSpPr/>
          <p:nvPr/>
        </p:nvSpPr>
        <p:spPr>
          <a:xfrm>
            <a:off x="1523880" y="2579760"/>
            <a:ext cx="1828440" cy="98964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i="1" strike="noStrike" spc="-1">
                <a:solidFill>
                  <a:srgbClr val="FF0000"/>
                </a:solidFill>
                <a:latin typeface="Arial"/>
                <a:ea typeface="MS PGothic"/>
              </a:rPr>
              <a:t>draw</a:t>
            </a:r>
            <a:r>
              <a:rPr lang="en-US" sz="1800" b="0" i="1" strike="noStrike" spc="-1">
                <a:solidFill>
                  <a:srgbClr val="000000"/>
                </a:solidFill>
                <a:latin typeface="Arial"/>
                <a:ea typeface="MS PGothic"/>
              </a:rPr>
              <a:t>()</a:t>
            </a:r>
            <a:br/>
            <a:r>
              <a:rPr lang="en-US" sz="1800" b="0" i="1" strike="noStrike" spc="-1">
                <a:solidFill>
                  <a:srgbClr val="FF0000"/>
                </a:solidFill>
                <a:latin typeface="Arial"/>
                <a:ea typeface="MS PGothic"/>
              </a:rPr>
              <a:t>intersect</a:t>
            </a:r>
            <a:r>
              <a:rPr lang="en-US" sz="1800" b="0" i="1" strike="noStrike" spc="-1">
                <a:solidFill>
                  <a:srgbClr val="000000"/>
                </a:solidFill>
                <a:latin typeface="Arial"/>
                <a:ea typeface="MS PGothic"/>
              </a:rPr>
              <a:t>()</a:t>
            </a:r>
            <a:endParaRPr lang="en-US" sz="1800" b="0" strike="noStrike" spc="-1">
              <a:latin typeface="Arial"/>
            </a:endParaRPr>
          </a:p>
          <a:p>
            <a:pPr>
              <a:lnSpc>
                <a:spcPct val="100000"/>
              </a:lnSpc>
              <a:spcBef>
                <a:spcPts val="601"/>
              </a:spcBef>
            </a:pPr>
            <a:r>
              <a:rPr lang="en-US" sz="1800" b="0" i="1" strike="noStrike" spc="-1">
                <a:solidFill>
                  <a:srgbClr val="008000"/>
                </a:solidFill>
                <a:latin typeface="Arial"/>
                <a:ea typeface="MS PGothic"/>
              </a:rPr>
              <a:t>accept(Visitor)</a:t>
            </a:r>
            <a:endParaRPr lang="en-US" sz="1800" b="0" strike="noStrike" spc="-1">
              <a:latin typeface="Arial"/>
            </a:endParaRPr>
          </a:p>
        </p:txBody>
      </p:sp>
      <p:sp>
        <p:nvSpPr>
          <p:cNvPr id="791" name="CustomShape 8"/>
          <p:cNvSpPr/>
          <p:nvPr/>
        </p:nvSpPr>
        <p:spPr>
          <a:xfrm rot="10800000">
            <a:off x="1524240" y="2394000"/>
            <a:ext cx="75960" cy="3295440"/>
          </a:xfrm>
          <a:prstGeom prst="bentConnector3">
            <a:avLst>
              <a:gd name="adj1" fmla="val 1490440"/>
            </a:avLst>
          </a:prstGeom>
          <a:noFill/>
          <a:ln w="25560">
            <a:solidFill>
              <a:srgbClr val="5B9BD5"/>
            </a:solidFill>
            <a:miter/>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792" name="CustomShape 9"/>
          <p:cNvSpPr/>
          <p:nvPr/>
        </p:nvSpPr>
        <p:spPr>
          <a:xfrm>
            <a:off x="992880" y="5257800"/>
            <a:ext cx="3060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Tahoma"/>
                <a:ea typeface="MS PGothic"/>
              </a:rPr>
              <a:t>1</a:t>
            </a:r>
            <a:endParaRPr lang="en-US" sz="1800" b="0" strike="noStrike" spc="-1">
              <a:latin typeface="Arial"/>
            </a:endParaRPr>
          </a:p>
        </p:txBody>
      </p:sp>
      <p:sp>
        <p:nvSpPr>
          <p:cNvPr id="793" name="CustomShape 10"/>
          <p:cNvSpPr/>
          <p:nvPr/>
        </p:nvSpPr>
        <p:spPr>
          <a:xfrm>
            <a:off x="1068840" y="2438280"/>
            <a:ext cx="3060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Tahoma"/>
                <a:ea typeface="MS PGothic"/>
              </a:rPr>
              <a:t>*</a:t>
            </a:r>
            <a:endParaRPr lang="en-US" sz="1800" b="0" strike="noStrike" spc="-1">
              <a:latin typeface="Arial"/>
            </a:endParaRPr>
          </a:p>
        </p:txBody>
      </p:sp>
      <p:sp>
        <p:nvSpPr>
          <p:cNvPr id="794" name="Line 11"/>
          <p:cNvSpPr/>
          <p:nvPr/>
        </p:nvSpPr>
        <p:spPr>
          <a:xfrm>
            <a:off x="2361960" y="3886200"/>
            <a:ext cx="360" cy="76176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795" name="CustomShape 12"/>
          <p:cNvSpPr/>
          <p:nvPr/>
        </p:nvSpPr>
        <p:spPr>
          <a:xfrm>
            <a:off x="2209680" y="3657600"/>
            <a:ext cx="304560" cy="228240"/>
          </a:xfrm>
          <a:prstGeom prst="triangle">
            <a:avLst>
              <a:gd name="adj" fmla="val 50000"/>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796" name="CustomShape 13"/>
          <p:cNvSpPr/>
          <p:nvPr/>
        </p:nvSpPr>
        <p:spPr>
          <a:xfrm>
            <a:off x="3886200" y="4699080"/>
            <a:ext cx="167616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Polygon</a:t>
            </a:r>
            <a:endParaRPr lang="en-US" sz="1800" b="0" strike="noStrike" spc="-1">
              <a:latin typeface="Arial"/>
            </a:endParaRPr>
          </a:p>
        </p:txBody>
      </p:sp>
      <p:sp>
        <p:nvSpPr>
          <p:cNvPr id="797" name="CustomShape 14"/>
          <p:cNvSpPr/>
          <p:nvPr/>
        </p:nvSpPr>
        <p:spPr>
          <a:xfrm>
            <a:off x="3886200" y="5068800"/>
            <a:ext cx="1676160" cy="98964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FF0000"/>
                </a:solidFill>
                <a:latin typeface="Arial"/>
                <a:ea typeface="MS PGothic"/>
              </a:rPr>
              <a:t>draw</a:t>
            </a:r>
            <a:r>
              <a:rPr lang="en-US" sz="1800" b="0" strike="noStrike" spc="-1">
                <a:solidFill>
                  <a:srgbClr val="000000"/>
                </a:solidFill>
                <a:latin typeface="Arial"/>
                <a:ea typeface="MS PGothic"/>
              </a:rPr>
              <a:t>()</a:t>
            </a:r>
            <a:br/>
            <a:r>
              <a:rPr lang="en-US" sz="1800" b="0" strike="noStrike" spc="-1">
                <a:solidFill>
                  <a:srgbClr val="FF0000"/>
                </a:solidFill>
                <a:latin typeface="Arial"/>
                <a:ea typeface="MS PGothic"/>
              </a:rPr>
              <a:t>intersect</a:t>
            </a:r>
            <a:r>
              <a:rPr lang="en-US" sz="1800" b="0" strike="noStrike" spc="-1">
                <a:solidFill>
                  <a:srgbClr val="000000"/>
                </a:solidFill>
                <a:latin typeface="Arial"/>
                <a:ea typeface="MS PGothic"/>
              </a:rPr>
              <a:t>()</a:t>
            </a:r>
            <a:endParaRPr lang="en-US" sz="1800" b="0" strike="noStrike" spc="-1">
              <a:latin typeface="Arial"/>
            </a:endParaRPr>
          </a:p>
          <a:p>
            <a:pPr>
              <a:lnSpc>
                <a:spcPct val="100000"/>
              </a:lnSpc>
              <a:spcBef>
                <a:spcPts val="601"/>
              </a:spcBef>
            </a:pPr>
            <a:r>
              <a:rPr lang="en-US" sz="1800" b="0" strike="noStrike" spc="-1">
                <a:solidFill>
                  <a:srgbClr val="008000"/>
                </a:solidFill>
                <a:latin typeface="Arial"/>
                <a:ea typeface="MS PGothic"/>
              </a:rPr>
              <a:t>accept(Visitor)</a:t>
            </a:r>
            <a:endParaRPr lang="en-US" sz="1800" b="0" strike="noStrike" spc="-1">
              <a:latin typeface="Arial"/>
            </a:endParaRPr>
          </a:p>
        </p:txBody>
      </p:sp>
      <p:sp>
        <p:nvSpPr>
          <p:cNvPr id="798" name="CustomShape 15"/>
          <p:cNvSpPr/>
          <p:nvPr/>
        </p:nvSpPr>
        <p:spPr>
          <a:xfrm>
            <a:off x="6019920" y="4699080"/>
            <a:ext cx="182844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000000"/>
                </a:solidFill>
                <a:latin typeface="Arial"/>
                <a:ea typeface="MS PGothic"/>
              </a:rPr>
              <a:t>Word</a:t>
            </a:r>
            <a:endParaRPr lang="en-US" sz="1800" b="0" strike="noStrike" spc="-1">
              <a:latin typeface="Arial"/>
            </a:endParaRPr>
          </a:p>
        </p:txBody>
      </p:sp>
      <p:sp>
        <p:nvSpPr>
          <p:cNvPr id="799" name="CustomShape 16"/>
          <p:cNvSpPr/>
          <p:nvPr/>
        </p:nvSpPr>
        <p:spPr>
          <a:xfrm>
            <a:off x="6019920" y="5068800"/>
            <a:ext cx="1828440" cy="98964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601"/>
              </a:spcBef>
            </a:pPr>
            <a:r>
              <a:rPr lang="en-US" sz="1800" b="0" strike="noStrike" spc="-1">
                <a:solidFill>
                  <a:srgbClr val="FF0000"/>
                </a:solidFill>
                <a:latin typeface="Arial"/>
                <a:ea typeface="MS PGothic"/>
              </a:rPr>
              <a:t>draw</a:t>
            </a:r>
            <a:r>
              <a:rPr lang="en-US" sz="1800" b="0" strike="noStrike" spc="-1">
                <a:solidFill>
                  <a:srgbClr val="000000"/>
                </a:solidFill>
                <a:latin typeface="Arial"/>
                <a:ea typeface="MS PGothic"/>
              </a:rPr>
              <a:t>()</a:t>
            </a:r>
            <a:br/>
            <a:r>
              <a:rPr lang="en-US" sz="1800" b="0" strike="noStrike" spc="-1">
                <a:solidFill>
                  <a:srgbClr val="FF0000"/>
                </a:solidFill>
                <a:latin typeface="Arial"/>
                <a:ea typeface="MS PGothic"/>
              </a:rPr>
              <a:t>intersect</a:t>
            </a:r>
            <a:r>
              <a:rPr lang="en-US" sz="1800" b="0" strike="noStrike" spc="-1">
                <a:solidFill>
                  <a:srgbClr val="000000"/>
                </a:solidFill>
                <a:latin typeface="Arial"/>
                <a:ea typeface="MS PGothic"/>
              </a:rPr>
              <a:t>()</a:t>
            </a:r>
            <a:endParaRPr lang="en-US" sz="1800" b="0" strike="noStrike" spc="-1">
              <a:latin typeface="Arial"/>
            </a:endParaRPr>
          </a:p>
          <a:p>
            <a:pPr>
              <a:lnSpc>
                <a:spcPct val="100000"/>
              </a:lnSpc>
              <a:spcBef>
                <a:spcPts val="601"/>
              </a:spcBef>
            </a:pPr>
            <a:r>
              <a:rPr lang="en-US" sz="1800" b="0" strike="noStrike" spc="-1">
                <a:solidFill>
                  <a:srgbClr val="008000"/>
                </a:solidFill>
                <a:latin typeface="Arial"/>
                <a:ea typeface="MS PGothic"/>
              </a:rPr>
              <a:t>accept(Visitor)</a:t>
            </a:r>
            <a:endParaRPr lang="en-US" sz="1800" b="0" strike="noStrike" spc="-1">
              <a:latin typeface="Arial"/>
            </a:endParaRPr>
          </a:p>
        </p:txBody>
      </p:sp>
      <p:sp>
        <p:nvSpPr>
          <p:cNvPr id="800" name="Line 17"/>
          <p:cNvSpPr/>
          <p:nvPr/>
        </p:nvSpPr>
        <p:spPr>
          <a:xfrm>
            <a:off x="2361960" y="4267080"/>
            <a:ext cx="4572000" cy="360"/>
          </a:xfrm>
          <a:prstGeom prst="line">
            <a:avLst/>
          </a:prstGeom>
          <a:ln w="6480">
            <a:solidFill>
              <a:srgbClr val="000000"/>
            </a:solidFill>
            <a:round/>
          </a:ln>
        </p:spPr>
        <p:style>
          <a:lnRef idx="0">
            <a:scrgbClr r="0" g="0" b="0"/>
          </a:lnRef>
          <a:fillRef idx="0">
            <a:scrgbClr r="0" g="0" b="0"/>
          </a:fillRef>
          <a:effectRef idx="0">
            <a:scrgbClr r="0" g="0" b="0"/>
          </a:effectRef>
          <a:fontRef idx="minor"/>
        </p:style>
      </p:sp>
      <p:sp>
        <p:nvSpPr>
          <p:cNvPr id="801" name="Line 18"/>
          <p:cNvSpPr/>
          <p:nvPr/>
        </p:nvSpPr>
        <p:spPr>
          <a:xfrm>
            <a:off x="4647960" y="4267080"/>
            <a:ext cx="360" cy="45720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802" name="Line 19"/>
          <p:cNvSpPr/>
          <p:nvPr/>
        </p:nvSpPr>
        <p:spPr>
          <a:xfrm>
            <a:off x="6933960" y="4267080"/>
            <a:ext cx="360" cy="457200"/>
          </a:xfrm>
          <a:prstGeom prst="line">
            <a:avLst/>
          </a:prstGeom>
          <a:ln w="9360">
            <a:solidFill>
              <a:srgbClr val="000000"/>
            </a:solidFill>
            <a:round/>
          </a:ln>
        </p:spPr>
        <p:style>
          <a:lnRef idx="0">
            <a:scrgbClr r="0" g="0" b="0"/>
          </a:lnRef>
          <a:fillRef idx="0">
            <a:scrgbClr r="0" g="0" b="0"/>
          </a:fillRef>
          <a:effectRef idx="0">
            <a:scrgbClr r="0" g="0" b="0"/>
          </a:effectRef>
          <a:fontRef idx="minor"/>
        </p:style>
      </p:sp>
      <p:sp>
        <p:nvSpPr>
          <p:cNvPr id="803" name="CustomShape 20"/>
          <p:cNvSpPr/>
          <p:nvPr/>
        </p:nvSpPr>
        <p:spPr>
          <a:xfrm rot="10800000">
            <a:off x="3353040" y="3110400"/>
            <a:ext cx="4571640" cy="2223720"/>
          </a:xfrm>
          <a:prstGeom prst="bentConnector3">
            <a:avLst>
              <a:gd name="adj1" fmla="val -16523"/>
            </a:avLst>
          </a:prstGeom>
          <a:noFill/>
          <a:ln w="25560">
            <a:solidFill>
              <a:srgbClr val="5B9BD5"/>
            </a:solidFill>
            <a:miter/>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804" name="CustomShape 21"/>
          <p:cNvSpPr/>
          <p:nvPr/>
        </p:nvSpPr>
        <p:spPr>
          <a:xfrm>
            <a:off x="8003160" y="5410080"/>
            <a:ext cx="3060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Tahoma"/>
                <a:ea typeface="MS PGothic"/>
              </a:rPr>
              <a:t>1</a:t>
            </a:r>
            <a:endParaRPr lang="en-US" sz="1800" b="0" strike="noStrike" spc="-1">
              <a:latin typeface="Arial"/>
            </a:endParaRPr>
          </a:p>
        </p:txBody>
      </p:sp>
      <p:sp>
        <p:nvSpPr>
          <p:cNvPr id="805" name="CustomShape 22"/>
          <p:cNvSpPr/>
          <p:nvPr/>
        </p:nvSpPr>
        <p:spPr>
          <a:xfrm>
            <a:off x="3507480" y="2514600"/>
            <a:ext cx="3060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Tahoma"/>
                <a:ea typeface="MS PGothic"/>
              </a:rPr>
              <a:t>*</a:t>
            </a:r>
            <a:endParaRPr lang="en-US" sz="1800" b="0" strike="noStrike" spc="-1">
              <a:latin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Design Patterns so Far</a:t>
            </a:r>
            <a:endParaRPr lang="en-US" sz="3300" b="0" strike="noStrike" spc="-1">
              <a:solidFill>
                <a:srgbClr val="000000"/>
              </a:solidFill>
              <a:latin typeface="Calibri"/>
            </a:endParaRPr>
          </a:p>
        </p:txBody>
      </p:sp>
      <p:sp>
        <p:nvSpPr>
          <p:cNvPr id="807" name="TextShape 2"/>
          <p:cNvSpPr txBox="1"/>
          <p:nvPr/>
        </p:nvSpPr>
        <p:spPr>
          <a:xfrm>
            <a:off x="1314360" y="1943280"/>
            <a:ext cx="6686280" cy="3398760"/>
          </a:xfrm>
          <a:prstGeom prst="rect">
            <a:avLst/>
          </a:prstGeom>
          <a:noFill/>
          <a:ln>
            <a:noFill/>
          </a:ln>
        </p:spPr>
        <p:txBody>
          <a:bodyPr/>
          <a:lstStyle/>
          <a:p>
            <a:pPr marL="171360" indent="-171000">
              <a:lnSpc>
                <a:spcPct val="90000"/>
              </a:lnSpc>
              <a:spcBef>
                <a:spcPts val="751"/>
              </a:spcBef>
              <a:buClr>
                <a:srgbClr val="FF0000"/>
              </a:buClr>
              <a:buFont typeface="Arial"/>
              <a:buChar char="•"/>
            </a:pPr>
            <a:r>
              <a:rPr lang="en-US" sz="2100" b="0" strike="noStrike" spc="-1">
                <a:solidFill>
                  <a:srgbClr val="FF0000"/>
                </a:solidFill>
                <a:latin typeface="Calibri"/>
              </a:rPr>
              <a:t>Factory method</a:t>
            </a:r>
            <a:r>
              <a:rPr lang="en-US" sz="2100" b="0" strike="noStrike" spc="-1">
                <a:solidFill>
                  <a:srgbClr val="000000"/>
                </a:solidFill>
                <a:latin typeface="Calibri"/>
              </a:rPr>
              <a:t>, </a:t>
            </a:r>
            <a:r>
              <a:rPr lang="en-US" sz="2100" b="0" strike="noStrike" spc="-1">
                <a:solidFill>
                  <a:srgbClr val="FF0000"/>
                </a:solidFill>
                <a:latin typeface="Calibri"/>
              </a:rPr>
              <a:t>Factory class</a:t>
            </a:r>
            <a:r>
              <a:rPr lang="en-US" sz="2100" b="0" strike="noStrike" spc="-1">
                <a:solidFill>
                  <a:srgbClr val="000000"/>
                </a:solidFill>
                <a:latin typeface="Calibri"/>
              </a:rPr>
              <a:t>, </a:t>
            </a:r>
            <a:r>
              <a:rPr lang="en-US" sz="2100" b="0" strike="noStrike" spc="-1">
                <a:solidFill>
                  <a:srgbClr val="FF0000"/>
                </a:solidFill>
                <a:latin typeface="Calibri"/>
              </a:rPr>
              <a:t>Prototype</a:t>
            </a:r>
            <a:endParaRPr lang="en-US" sz="2100" b="0" strike="noStrike" spc="-1">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Creational patterns: address problem that constructors can’t return subtypes</a:t>
            </a:r>
          </a:p>
          <a:p>
            <a:pPr marL="171360" indent="-171000">
              <a:lnSpc>
                <a:spcPct val="90000"/>
              </a:lnSpc>
              <a:spcBef>
                <a:spcPts val="751"/>
              </a:spcBef>
              <a:buClr>
                <a:srgbClr val="FF0000"/>
              </a:buClr>
              <a:buFont typeface="Arial"/>
              <a:buChar char="•"/>
            </a:pPr>
            <a:r>
              <a:rPr lang="en-US" sz="2100" b="0" strike="noStrike" spc="-1">
                <a:solidFill>
                  <a:srgbClr val="FF0000"/>
                </a:solidFill>
                <a:latin typeface="Calibri"/>
              </a:rPr>
              <a:t>Singleton</a:t>
            </a:r>
            <a:r>
              <a:rPr lang="en-US" sz="2100" b="0" strike="noStrike" spc="-1">
                <a:solidFill>
                  <a:srgbClr val="000000"/>
                </a:solidFill>
                <a:latin typeface="Calibri"/>
              </a:rPr>
              <a:t>, </a:t>
            </a:r>
            <a:r>
              <a:rPr lang="en-US" sz="2100" b="0" strike="noStrike" spc="-1">
                <a:solidFill>
                  <a:srgbClr val="FF0000"/>
                </a:solidFill>
                <a:latin typeface="Calibri"/>
              </a:rPr>
              <a:t>Interning</a:t>
            </a:r>
            <a:endParaRPr lang="en-US" sz="2100" b="0" strike="noStrike" spc="-1">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Creational patterns: address problem that constructors always return a new instance of class</a:t>
            </a:r>
          </a:p>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Wrappers: </a:t>
            </a:r>
            <a:r>
              <a:rPr lang="en-US" sz="2100" b="0" strike="noStrike" spc="-1">
                <a:solidFill>
                  <a:srgbClr val="FF0000"/>
                </a:solidFill>
                <a:latin typeface="Calibri"/>
              </a:rPr>
              <a:t>Adapter</a:t>
            </a:r>
            <a:r>
              <a:rPr lang="en-US" sz="2100" b="0" strike="noStrike" spc="-1">
                <a:solidFill>
                  <a:srgbClr val="000000"/>
                </a:solidFill>
                <a:latin typeface="Calibri"/>
              </a:rPr>
              <a:t>, </a:t>
            </a:r>
            <a:r>
              <a:rPr lang="en-US" sz="2100" b="0" strike="noStrike" spc="-1">
                <a:solidFill>
                  <a:srgbClr val="FF0000"/>
                </a:solidFill>
                <a:latin typeface="Calibri"/>
              </a:rPr>
              <a:t>Decorator</a:t>
            </a:r>
            <a:r>
              <a:rPr lang="en-US" sz="2100" b="0" strike="noStrike" spc="-1">
                <a:solidFill>
                  <a:srgbClr val="000000"/>
                </a:solidFill>
                <a:latin typeface="Calibri"/>
              </a:rPr>
              <a:t>, </a:t>
            </a:r>
            <a:r>
              <a:rPr lang="en-US" sz="2100" b="0" strike="noStrike" spc="-1">
                <a:solidFill>
                  <a:srgbClr val="FF0000"/>
                </a:solidFill>
                <a:latin typeface="Calibri"/>
              </a:rPr>
              <a:t>Proxy</a:t>
            </a:r>
            <a:endParaRPr lang="en-US" sz="2100" b="0" strike="noStrike" spc="-1">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Structural patterns: when we want to change interface or functionality of an existing class, or restrict access to an object</a:t>
            </a:r>
          </a:p>
        </p:txBody>
      </p:sp>
      <p:sp>
        <p:nvSpPr>
          <p:cNvPr id="808" name="TextShape 3"/>
          <p:cNvSpPr txBox="1"/>
          <p:nvPr/>
        </p:nvSpPr>
        <p:spPr>
          <a:xfrm>
            <a:off x="6458040" y="6356520"/>
            <a:ext cx="2057040" cy="364680"/>
          </a:xfrm>
          <a:prstGeom prst="rect">
            <a:avLst/>
          </a:prstGeom>
          <a:noFill/>
          <a:ln>
            <a:noFill/>
          </a:ln>
        </p:spPr>
        <p:txBody>
          <a:bodyPr anchor="ctr"/>
          <a:lstStyle/>
          <a:p>
            <a:pPr algn="r">
              <a:lnSpc>
                <a:spcPct val="100000"/>
              </a:lnSpc>
            </a:pPr>
            <a:fld id="{B73043D1-30C0-4398-BE4A-106AF02C0667}" type="slidenum">
              <a:rPr lang="en-US" sz="1050" b="0" strike="noStrike" spc="-1">
                <a:solidFill>
                  <a:srgbClr val="8B8B8B"/>
                </a:solidFill>
                <a:latin typeface="Tahoma"/>
                <a:ea typeface="MS PGothic"/>
              </a:rPr>
              <a:t>64</a:t>
            </a:fld>
            <a:endParaRPr lang="en-US" sz="1050" b="0" strike="noStrike" spc="-1">
              <a:latin typeface="Times New Roman"/>
            </a:endParaRPr>
          </a:p>
        </p:txBody>
      </p:sp>
      <p:sp>
        <p:nvSpPr>
          <p:cNvPr id="809"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Calibri"/>
              </a:rPr>
              <a:t>CSCI 2600 Spring 2021</a:t>
            </a:r>
            <a:endParaRPr lang="en-US" sz="900" b="0" strike="noStrike" spc="-1" dirty="0">
              <a:latin typeface="Times New Roman"/>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0"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Design Patterns so Far</a:t>
            </a:r>
            <a:endParaRPr lang="en-US" sz="3300" b="0" strike="noStrike" spc="-1">
              <a:solidFill>
                <a:srgbClr val="000000"/>
              </a:solidFill>
              <a:latin typeface="Calibri"/>
            </a:endParaRPr>
          </a:p>
        </p:txBody>
      </p:sp>
      <p:sp>
        <p:nvSpPr>
          <p:cNvPr id="811" name="TextShape 2"/>
          <p:cNvSpPr txBox="1"/>
          <p:nvPr/>
        </p:nvSpPr>
        <p:spPr>
          <a:xfrm>
            <a:off x="1314360" y="2057400"/>
            <a:ext cx="6686280" cy="4114440"/>
          </a:xfrm>
          <a:prstGeom prst="rect">
            <a:avLst/>
          </a:prstGeom>
          <a:noFill/>
          <a:ln>
            <a:noFill/>
          </a:ln>
        </p:spPr>
        <p:txBody>
          <a:bodyPr/>
          <a:lstStyle/>
          <a:p>
            <a:pPr marL="171360" indent="-171000">
              <a:lnSpc>
                <a:spcPct val="90000"/>
              </a:lnSpc>
              <a:spcBef>
                <a:spcPts val="751"/>
              </a:spcBef>
              <a:buClr>
                <a:srgbClr val="FF0000"/>
              </a:buClr>
              <a:buFont typeface="Arial"/>
              <a:buChar char="•"/>
            </a:pPr>
            <a:r>
              <a:rPr lang="en-US" sz="2100" b="0" strike="noStrike" spc="-1" dirty="0">
                <a:solidFill>
                  <a:srgbClr val="FF0000"/>
                </a:solidFill>
                <a:latin typeface="Calibri"/>
              </a:rPr>
              <a:t>Composite</a:t>
            </a:r>
            <a:endParaRPr lang="en-US" sz="21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A structural pattern: expresses whole-part structures, gives uniform interface to client</a:t>
            </a:r>
          </a:p>
          <a:p>
            <a:pPr marL="171360" indent="-171000">
              <a:lnSpc>
                <a:spcPct val="90000"/>
              </a:lnSpc>
              <a:spcBef>
                <a:spcPts val="751"/>
              </a:spcBef>
              <a:buClr>
                <a:srgbClr val="FF0000"/>
              </a:buClr>
              <a:buFont typeface="Arial"/>
              <a:buChar char="•"/>
            </a:pPr>
            <a:r>
              <a:rPr lang="en-US" sz="2100" b="0" strike="noStrike" spc="-1" dirty="0">
                <a:solidFill>
                  <a:srgbClr val="FF0000"/>
                </a:solidFill>
                <a:latin typeface="Calibri"/>
              </a:rPr>
              <a:t>Interpreter</a:t>
            </a:r>
            <a:r>
              <a:rPr lang="en-US" sz="2100" b="0" strike="noStrike" spc="-1" dirty="0">
                <a:solidFill>
                  <a:srgbClr val="000000"/>
                </a:solidFill>
                <a:latin typeface="Calibri"/>
              </a:rPr>
              <a:t>, </a:t>
            </a:r>
            <a:r>
              <a:rPr lang="en-US" sz="2100" b="0" strike="noStrike" spc="-1" dirty="0">
                <a:solidFill>
                  <a:srgbClr val="FF0000"/>
                </a:solidFill>
                <a:latin typeface="Calibri"/>
              </a:rPr>
              <a:t>Procedural</a:t>
            </a:r>
            <a:r>
              <a:rPr lang="en-US" sz="2100" b="0" strike="noStrike" spc="-1" dirty="0">
                <a:solidFill>
                  <a:srgbClr val="000000"/>
                </a:solidFill>
                <a:latin typeface="Calibri"/>
              </a:rPr>
              <a:t>, </a:t>
            </a:r>
            <a:r>
              <a:rPr lang="en-US" sz="2100" b="0" strike="noStrike" spc="-1" dirty="0">
                <a:solidFill>
                  <a:srgbClr val="FF0000"/>
                </a:solidFill>
                <a:latin typeface="Calibri"/>
              </a:rPr>
              <a:t>Visitor</a:t>
            </a:r>
            <a:endParaRPr lang="en-US" sz="21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Behavioral patterns: address the problem of how to traverse composite structures</a:t>
            </a:r>
          </a:p>
          <a:p>
            <a:pPr marL="171360" indent="-171000">
              <a:lnSpc>
                <a:spcPct val="90000"/>
              </a:lnSpc>
              <a:spcBef>
                <a:spcPts val="751"/>
              </a:spcBef>
              <a:buClr>
                <a:srgbClr val="FF0000"/>
              </a:buClr>
              <a:buFont typeface="Arial"/>
              <a:buChar char="•"/>
            </a:pPr>
            <a:r>
              <a:rPr lang="en-US" sz="2100" b="0" strike="noStrike" spc="-1" dirty="0">
                <a:solidFill>
                  <a:srgbClr val="FF0000"/>
                </a:solidFill>
                <a:latin typeface="Calibri"/>
              </a:rPr>
              <a:t>Observer</a:t>
            </a:r>
            <a:endParaRPr lang="en-US" sz="21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Model-View</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Model-View-Controller</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here is one-to-many relationship between objects such as if one object is modified, its dependent objects are to be notified automatically</a:t>
            </a:r>
          </a:p>
          <a:p>
            <a:pPr>
              <a:lnSpc>
                <a:spcPct val="90000"/>
              </a:lnSpc>
              <a:spcBef>
                <a:spcPts val="751"/>
              </a:spcBef>
            </a:pPr>
            <a:endParaRPr lang="en-US" sz="1800" b="0" strike="noStrike" spc="-1" dirty="0">
              <a:solidFill>
                <a:srgbClr val="000000"/>
              </a:solidFill>
              <a:latin typeface="Calibri"/>
            </a:endParaRPr>
          </a:p>
        </p:txBody>
      </p:sp>
      <p:sp>
        <p:nvSpPr>
          <p:cNvPr id="812" name="TextShape 3"/>
          <p:cNvSpPr txBox="1"/>
          <p:nvPr/>
        </p:nvSpPr>
        <p:spPr>
          <a:xfrm>
            <a:off x="6458040" y="6356520"/>
            <a:ext cx="2057040" cy="364680"/>
          </a:xfrm>
          <a:prstGeom prst="rect">
            <a:avLst/>
          </a:prstGeom>
          <a:noFill/>
          <a:ln>
            <a:noFill/>
          </a:ln>
        </p:spPr>
        <p:txBody>
          <a:bodyPr anchor="ctr"/>
          <a:lstStyle/>
          <a:p>
            <a:pPr algn="r">
              <a:lnSpc>
                <a:spcPct val="100000"/>
              </a:lnSpc>
            </a:pPr>
            <a:fld id="{C7108A0D-A24E-4C1C-880D-E78C71485B0C}" type="slidenum">
              <a:rPr lang="en-US" sz="1050" b="0" strike="noStrike" spc="-1">
                <a:solidFill>
                  <a:srgbClr val="8B8B8B"/>
                </a:solidFill>
                <a:latin typeface="Tahoma"/>
                <a:ea typeface="MS PGothic"/>
              </a:rPr>
              <a:t>65</a:t>
            </a:fld>
            <a:endParaRPr lang="en-US" sz="1050" b="0" strike="noStrike" spc="-1">
              <a:latin typeface="Times New Roman"/>
            </a:endParaRPr>
          </a:p>
        </p:txBody>
      </p:sp>
      <p:sp>
        <p:nvSpPr>
          <p:cNvPr id="813"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Calibri"/>
              </a:rPr>
              <a:t>CSCI 2600 Spring 2021</a:t>
            </a:r>
            <a:endParaRPr lang="en-US" sz="900" b="0" strike="noStrike" spc="-1" dirty="0">
              <a:latin typeface="Times New Roman"/>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Design Patterns So Far</a:t>
            </a:r>
            <a:endParaRPr lang="en-US" sz="3300" b="0" strike="noStrike" spc="-1">
              <a:solidFill>
                <a:srgbClr val="000000"/>
              </a:solidFill>
              <a:latin typeface="Calibri"/>
            </a:endParaRPr>
          </a:p>
        </p:txBody>
      </p:sp>
      <p:sp>
        <p:nvSpPr>
          <p:cNvPr id="815"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FF0000"/>
              </a:buClr>
              <a:buFont typeface="Arial"/>
              <a:buChar char="•"/>
            </a:pPr>
            <a:r>
              <a:rPr lang="en-US" sz="2100" b="0" strike="noStrike" spc="-1" dirty="0">
                <a:solidFill>
                  <a:srgbClr val="FF0000"/>
                </a:solidFill>
                <a:latin typeface="Calibri"/>
              </a:rPr>
              <a:t>Façade</a:t>
            </a:r>
            <a:endParaRPr lang="en-US" sz="21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we need a subset of the functionality of a powerful, extensive and complex library</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Somewhat like proxy</a:t>
            </a:r>
          </a:p>
          <a:p>
            <a:pPr marL="171360" indent="-171000">
              <a:lnSpc>
                <a:spcPct val="90000"/>
              </a:lnSpc>
              <a:spcBef>
                <a:spcPts val="751"/>
              </a:spcBef>
              <a:buClr>
                <a:srgbClr val="FF0000"/>
              </a:buClr>
              <a:buFont typeface="Arial"/>
              <a:buChar char="•"/>
            </a:pPr>
            <a:r>
              <a:rPr lang="en-US" sz="2100" b="0" strike="noStrike" spc="-1" dirty="0">
                <a:solidFill>
                  <a:srgbClr val="FF0000"/>
                </a:solidFill>
                <a:latin typeface="Calibri"/>
              </a:rPr>
              <a:t>Strategy</a:t>
            </a:r>
            <a:endParaRPr lang="en-US" sz="21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create objects which represent various strategies and a context object whose behavior varies as its strategy object.</a:t>
            </a:r>
          </a:p>
          <a:p>
            <a:pPr marL="171360" indent="-171000">
              <a:lnSpc>
                <a:spcPct val="90000"/>
              </a:lnSpc>
              <a:spcBef>
                <a:spcPts val="751"/>
              </a:spcBef>
              <a:buClr>
                <a:srgbClr val="FF0000"/>
              </a:buClr>
              <a:buFont typeface="Arial"/>
              <a:buChar char="•"/>
            </a:pPr>
            <a:r>
              <a:rPr lang="en-US" sz="2100" b="0" strike="noStrike" spc="-1" dirty="0">
                <a:solidFill>
                  <a:srgbClr val="FF0000"/>
                </a:solidFill>
                <a:latin typeface="Calibri"/>
              </a:rPr>
              <a:t>Command</a:t>
            </a:r>
            <a:endParaRPr lang="en-US" sz="21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Request is passed to an invoker object. Invoker object looks for the appropriate object which can handle this command and passes the command to the corresponding object which executes the command.</a:t>
            </a:r>
          </a:p>
        </p:txBody>
      </p:sp>
      <p:sp>
        <p:nvSpPr>
          <p:cNvPr id="816"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Calibri"/>
              </a:rPr>
              <a:t>CSCI 2600 Spring 2021</a:t>
            </a:r>
            <a:endParaRPr lang="en-US" sz="900" b="0" strike="noStrike" spc="-1" dirty="0">
              <a:latin typeface="Times New Roman"/>
            </a:endParaRPr>
          </a:p>
        </p:txBody>
      </p:sp>
      <p:sp>
        <p:nvSpPr>
          <p:cNvPr id="817" name="TextShape 4"/>
          <p:cNvSpPr txBox="1"/>
          <p:nvPr/>
        </p:nvSpPr>
        <p:spPr>
          <a:xfrm>
            <a:off x="6458040" y="6356520"/>
            <a:ext cx="2057040" cy="364680"/>
          </a:xfrm>
          <a:prstGeom prst="rect">
            <a:avLst/>
          </a:prstGeom>
          <a:noFill/>
          <a:ln>
            <a:noFill/>
          </a:ln>
        </p:spPr>
        <p:txBody>
          <a:bodyPr anchor="ctr"/>
          <a:lstStyle/>
          <a:p>
            <a:pPr algn="r">
              <a:lnSpc>
                <a:spcPct val="100000"/>
              </a:lnSpc>
            </a:pPr>
            <a:fld id="{D0405CB7-C047-4F41-A438-0163579F6248}" type="slidenum">
              <a:rPr lang="en-US" sz="900" b="0" strike="noStrike" spc="-1">
                <a:solidFill>
                  <a:srgbClr val="8B8B8B"/>
                </a:solidFill>
                <a:latin typeface="Calibri"/>
              </a:rPr>
              <a:t>66</a:t>
            </a:fld>
            <a:endParaRPr lang="en-US" sz="900" b="0" strike="noStrike" spc="-1">
              <a:latin typeface="Times New Roman"/>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 name="TextShape 1"/>
          <p:cNvSpPr txBox="1"/>
          <p:nvPr/>
        </p:nvSpPr>
        <p:spPr>
          <a:xfrm>
            <a:off x="628560" y="365040"/>
            <a:ext cx="7886520" cy="1325160"/>
          </a:xfrm>
          <a:prstGeom prst="rect">
            <a:avLst/>
          </a:prstGeom>
          <a:noFill/>
          <a:ln>
            <a:noFill/>
          </a:ln>
        </p:spPr>
        <p:txBody>
          <a:bodyPr lIns="0" tIns="0" rIns="0" bIns="0" anchor="ctr"/>
          <a:lstStyle/>
          <a:p>
            <a:r>
              <a:rPr lang="en-US" sz="3300" b="0" strike="noStrike" spc="-1">
                <a:solidFill>
                  <a:srgbClr val="000000"/>
                </a:solidFill>
                <a:latin typeface="Calibri"/>
              </a:rPr>
              <a:t>Are Design Patterns The Last Word in Software Design?</a:t>
            </a:r>
          </a:p>
        </p:txBody>
      </p:sp>
      <p:sp>
        <p:nvSpPr>
          <p:cNvPr id="819" name="TextShape 2"/>
          <p:cNvSpPr txBox="1"/>
          <p:nvPr/>
        </p:nvSpPr>
        <p:spPr>
          <a:xfrm>
            <a:off x="628560" y="1524618"/>
            <a:ext cx="7886520" cy="4350960"/>
          </a:xfrm>
          <a:prstGeom prst="rect">
            <a:avLst/>
          </a:prstGeom>
          <a:noFill/>
          <a:ln>
            <a:noFill/>
          </a:ln>
        </p:spPr>
        <p:txBody>
          <a:bodyPr lIns="0" tIns="0" rIns="0" bIns="0">
            <a:noAutofit/>
          </a:bodyPr>
          <a:lstStyle/>
          <a:p>
            <a:pPr marL="432000" indent="-324000">
              <a:spcBef>
                <a:spcPts val="1417"/>
              </a:spcBef>
              <a:buClr>
                <a:srgbClr val="000000"/>
              </a:buClr>
              <a:buSzPct val="45000"/>
              <a:buFont typeface="Wingdings" charset="2"/>
              <a:buChar char=""/>
            </a:pPr>
            <a:r>
              <a:rPr lang="en-US" sz="1600" b="0" strike="noStrike" spc="-1" dirty="0">
                <a:solidFill>
                  <a:srgbClr val="000000"/>
                </a:solidFill>
                <a:latin typeface="Calibri"/>
              </a:rPr>
              <a:t>Design Patterns are elements of reusable object-oriented software</a:t>
            </a:r>
          </a:p>
          <a:p>
            <a:pPr marL="432000" indent="-324000">
              <a:spcBef>
                <a:spcPts val="1417"/>
              </a:spcBef>
              <a:buClr>
                <a:srgbClr val="000000"/>
              </a:buClr>
              <a:buSzPct val="45000"/>
              <a:buFont typeface="Wingdings" charset="2"/>
              <a:buChar char=""/>
            </a:pPr>
            <a:r>
              <a:rPr lang="en-US" sz="1600" b="0" strike="noStrike" spc="-1" dirty="0">
                <a:solidFill>
                  <a:srgbClr val="000000"/>
                </a:solidFill>
                <a:latin typeface="Calibri"/>
              </a:rPr>
              <a:t>There are other programming approaches</a:t>
            </a:r>
          </a:p>
          <a:p>
            <a:pPr marL="864000" lvl="1" indent="-324000">
              <a:spcBef>
                <a:spcPts val="1134"/>
              </a:spcBef>
              <a:buClr>
                <a:srgbClr val="000000"/>
              </a:buClr>
              <a:buSzPct val="75000"/>
              <a:buFont typeface="Symbol" charset="2"/>
              <a:buChar char=""/>
            </a:pPr>
            <a:r>
              <a:rPr lang="en-US" sz="1600" b="0" strike="noStrike" spc="-1" dirty="0">
                <a:solidFill>
                  <a:srgbClr val="000000"/>
                </a:solidFill>
                <a:latin typeface="Calibri"/>
              </a:rPr>
              <a:t>Procedural</a:t>
            </a:r>
          </a:p>
          <a:p>
            <a:pPr marL="864000" lvl="1" indent="-324000">
              <a:spcBef>
                <a:spcPts val="1134"/>
              </a:spcBef>
              <a:buClr>
                <a:srgbClr val="000000"/>
              </a:buClr>
              <a:buSzPct val="75000"/>
              <a:buFont typeface="Symbol" charset="2"/>
              <a:buChar char=""/>
            </a:pPr>
            <a:r>
              <a:rPr lang="en-US" sz="1600" b="0" strike="noStrike" spc="-1" dirty="0">
                <a:solidFill>
                  <a:srgbClr val="000000"/>
                </a:solidFill>
                <a:latin typeface="Calibri"/>
              </a:rPr>
              <a:t>Functional</a:t>
            </a:r>
          </a:p>
          <a:p>
            <a:pPr marL="432000" indent="-324000">
              <a:spcBef>
                <a:spcPts val="1417"/>
              </a:spcBef>
              <a:buClr>
                <a:srgbClr val="000000"/>
              </a:buClr>
              <a:buSzPct val="45000"/>
              <a:buFont typeface="Wingdings" charset="2"/>
              <a:buChar char=""/>
            </a:pPr>
            <a:r>
              <a:rPr lang="en-US" sz="1600" b="0" strike="noStrike" spc="-1" dirty="0">
                <a:solidFill>
                  <a:srgbClr val="000000"/>
                </a:solidFill>
                <a:latin typeface="Calibri"/>
              </a:rPr>
              <a:t>Is the world made of nouns or verbs?</a:t>
            </a:r>
          </a:p>
          <a:p>
            <a:pPr marL="432000" indent="-324000">
              <a:spcBef>
                <a:spcPts val="1417"/>
              </a:spcBef>
              <a:buClr>
                <a:srgbClr val="000000"/>
              </a:buClr>
              <a:buSzPct val="45000"/>
              <a:buFont typeface="Wingdings" charset="2"/>
              <a:buChar char=""/>
            </a:pPr>
            <a:r>
              <a:rPr lang="en-US" sz="1600" b="0" strike="noStrike" spc="-1" dirty="0">
                <a:solidFill>
                  <a:srgbClr val="000000"/>
                </a:solidFill>
                <a:latin typeface="Calibri"/>
              </a:rPr>
              <a:t>Object oriented programming is about nouns</a:t>
            </a:r>
          </a:p>
          <a:p>
            <a:pPr marL="432000" indent="-324000">
              <a:spcBef>
                <a:spcPts val="1417"/>
              </a:spcBef>
              <a:buClr>
                <a:srgbClr val="000000"/>
              </a:buClr>
              <a:buSzPct val="45000"/>
              <a:buFont typeface="Wingdings" charset="2"/>
              <a:buChar char=""/>
            </a:pPr>
            <a:r>
              <a:rPr lang="en-US" sz="1600" b="0" strike="noStrike" spc="-1" dirty="0">
                <a:solidFill>
                  <a:srgbClr val="000000"/>
                </a:solidFill>
                <a:latin typeface="Calibri"/>
              </a:rPr>
              <a:t>Procedural programming is about verbs</a:t>
            </a:r>
          </a:p>
          <a:p>
            <a:pPr marL="864000" lvl="1" indent="-324000">
              <a:spcBef>
                <a:spcPts val="1134"/>
              </a:spcBef>
              <a:buClr>
                <a:srgbClr val="000000"/>
              </a:buClr>
              <a:buSzPct val="75000"/>
              <a:buFont typeface="Symbol" charset="2"/>
              <a:buChar char=""/>
            </a:pPr>
            <a:r>
              <a:rPr lang="en-US" sz="1600" b="0" strike="noStrike" spc="-1" dirty="0">
                <a:solidFill>
                  <a:srgbClr val="000000"/>
                </a:solidFill>
                <a:latin typeface="Calibri"/>
              </a:rPr>
              <a:t>Imperative programming</a:t>
            </a:r>
          </a:p>
          <a:p>
            <a:pPr marL="864000" lvl="1" indent="-324000">
              <a:spcBef>
                <a:spcPts val="1134"/>
              </a:spcBef>
              <a:buClr>
                <a:srgbClr val="000000"/>
              </a:buClr>
              <a:buSzPct val="75000"/>
              <a:buFont typeface="Symbol" charset="2"/>
              <a:buChar char=""/>
            </a:pPr>
            <a:r>
              <a:rPr lang="en-US" sz="1600" b="0" strike="noStrike" spc="-1" dirty="0">
                <a:solidFill>
                  <a:srgbClr val="000000"/>
                </a:solidFill>
                <a:latin typeface="Calibri"/>
              </a:rPr>
              <a:t>Do this, do this</a:t>
            </a:r>
            <a:r>
              <a:rPr lang="en-US" sz="1600" b="0" strike="noStrike" spc="-1">
                <a:solidFill>
                  <a:srgbClr val="000000"/>
                </a:solidFill>
                <a:latin typeface="Calibri"/>
              </a:rPr>
              <a:t>, etc.,</a:t>
            </a:r>
            <a:endParaRPr lang="en-US" sz="1600" b="0" strike="noStrike" spc="-1" dirty="0">
              <a:solidFill>
                <a:srgbClr val="000000"/>
              </a:solidFill>
              <a:latin typeface="Calibri"/>
            </a:endParaRPr>
          </a:p>
          <a:p>
            <a:pPr marL="432000" indent="-324000">
              <a:spcBef>
                <a:spcPts val="1417"/>
              </a:spcBef>
              <a:buClr>
                <a:srgbClr val="000000"/>
              </a:buClr>
              <a:buSzPct val="45000"/>
              <a:buFont typeface="Wingdings" charset="2"/>
              <a:buChar char=""/>
            </a:pPr>
            <a:r>
              <a:rPr lang="en-US" sz="1600" b="0" strike="noStrike" spc="-1" dirty="0">
                <a:solidFill>
                  <a:srgbClr val="000000"/>
                </a:solidFill>
                <a:latin typeface="Calibri"/>
              </a:rPr>
              <a:t>Functional programming is about nouns and verbs</a:t>
            </a:r>
          </a:p>
          <a:p>
            <a:pPr marL="864000" lvl="1" indent="-324000">
              <a:spcBef>
                <a:spcPts val="1134"/>
              </a:spcBef>
              <a:buClr>
                <a:srgbClr val="000000"/>
              </a:buClr>
              <a:buSzPct val="75000"/>
              <a:buFont typeface="Symbol" charset="2"/>
              <a:buChar char=""/>
            </a:pPr>
            <a:r>
              <a:rPr lang="en-US" sz="1600" b="0" strike="noStrike" spc="-1" dirty="0">
                <a:solidFill>
                  <a:srgbClr val="000000"/>
                </a:solidFill>
                <a:latin typeface="Calibri"/>
              </a:rPr>
              <a:t>Verbs (functions) are</a:t>
            </a:r>
            <a:r>
              <a:rPr lang="en-US" sz="1600" b="0" i="1" strike="noStrike" spc="-1" dirty="0">
                <a:solidFill>
                  <a:srgbClr val="000000"/>
                </a:solidFill>
                <a:latin typeface="Calibri"/>
              </a:rPr>
              <a:t> first class objects</a:t>
            </a:r>
            <a:endParaRPr lang="en-US" sz="1600" b="0" strike="noStrike" spc="-1" dirty="0">
              <a:solidFill>
                <a:srgbClr val="000000"/>
              </a:solidFill>
              <a:latin typeface="Calibri"/>
            </a:endParaRPr>
          </a:p>
          <a:p>
            <a:pPr marL="864000" lvl="1" indent="-324000">
              <a:spcBef>
                <a:spcPts val="1134"/>
              </a:spcBef>
              <a:buClr>
                <a:srgbClr val="000000"/>
              </a:buClr>
              <a:buSzPct val="75000"/>
              <a:buFont typeface="Symbol" charset="2"/>
              <a:buChar char=""/>
            </a:pPr>
            <a:r>
              <a:rPr lang="en-US" sz="1600" b="0" strike="noStrike" spc="-1" dirty="0">
                <a:solidFill>
                  <a:srgbClr val="000000"/>
                </a:solidFill>
                <a:latin typeface="Calibri"/>
              </a:rPr>
              <a:t>Many of the </a:t>
            </a:r>
            <a:r>
              <a:rPr lang="en-US" sz="1600" b="0" strike="noStrike" spc="-1" dirty="0" err="1">
                <a:solidFill>
                  <a:srgbClr val="000000"/>
                </a:solidFill>
                <a:latin typeface="Calibri"/>
              </a:rPr>
              <a:t>GoF</a:t>
            </a:r>
            <a:r>
              <a:rPr lang="en-US" sz="1600" b="0" strike="noStrike" spc="-1" dirty="0">
                <a:solidFill>
                  <a:srgbClr val="000000"/>
                </a:solidFill>
                <a:latin typeface="Calibri"/>
              </a:rPr>
              <a:t> patterns are part of the language</a:t>
            </a:r>
          </a:p>
          <a:p>
            <a:pPr marL="864000" lvl="1" indent="-324000">
              <a:spcBef>
                <a:spcPts val="1134"/>
              </a:spcBef>
              <a:buClr>
                <a:srgbClr val="000000"/>
              </a:buClr>
              <a:buSzPct val="75000"/>
              <a:buFont typeface="Symbol" charset="2"/>
              <a:buChar char=""/>
            </a:pPr>
            <a:r>
              <a:rPr lang="en-US" sz="1600" b="0" strike="noStrike" spc="-1" dirty="0">
                <a:solidFill>
                  <a:srgbClr val="000000"/>
                </a:solidFill>
                <a:latin typeface="Calibri"/>
              </a:rPr>
              <a:t>Pure functional programming is stateless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5C1146-E2DC-46B7-8AA7-AD7FCC684526}"/>
              </a:ext>
            </a:extLst>
          </p:cNvPr>
          <p:cNvSpPr>
            <a:spLocks noGrp="1"/>
          </p:cNvSpPr>
          <p:nvPr>
            <p:ph type="title"/>
          </p:nvPr>
        </p:nvSpPr>
        <p:spPr/>
        <p:txBody>
          <a:bodyPr/>
          <a:lstStyle/>
          <a:p>
            <a:r>
              <a:rPr lang="en-US" sz="4000" dirty="0">
                <a:latin typeface="Calibri Light" panose="020F0302020204030204" pitchFamily="34" charset="0"/>
                <a:cs typeface="Calibri Light" panose="020F0302020204030204" pitchFamily="34" charset="0"/>
              </a:rPr>
              <a:t>Imperative vs Functional </a:t>
            </a:r>
            <a:br>
              <a:rPr lang="en-US" sz="4000" dirty="0">
                <a:latin typeface="Calibri Light" panose="020F0302020204030204" pitchFamily="34" charset="0"/>
                <a:cs typeface="Calibri Light" panose="020F0302020204030204" pitchFamily="34" charset="0"/>
              </a:rPr>
            </a:br>
            <a:r>
              <a:rPr lang="en-US" sz="4000" dirty="0">
                <a:latin typeface="Calibri Light" panose="020F0302020204030204" pitchFamily="34" charset="0"/>
                <a:cs typeface="Calibri Light" panose="020F0302020204030204" pitchFamily="34" charset="0"/>
              </a:rPr>
              <a:t>Programming</a:t>
            </a:r>
          </a:p>
        </p:txBody>
      </p:sp>
      <p:graphicFrame>
        <p:nvGraphicFramePr>
          <p:cNvPr id="4" name="Table 3">
            <a:extLst>
              <a:ext uri="{FF2B5EF4-FFF2-40B4-BE49-F238E27FC236}">
                <a16:creationId xmlns:a16="http://schemas.microsoft.com/office/drawing/2014/main" id="{69CDECFC-C3DF-41FA-BF72-6E56D85525A6}"/>
              </a:ext>
            </a:extLst>
          </p:cNvPr>
          <p:cNvGraphicFramePr>
            <a:graphicFrameLocks noGrp="1"/>
          </p:cNvGraphicFramePr>
          <p:nvPr>
            <p:extLst>
              <p:ext uri="{D42A27DB-BD31-4B8C-83A1-F6EECF244321}">
                <p14:modId xmlns:p14="http://schemas.microsoft.com/office/powerpoint/2010/main" val="3013070185"/>
              </p:ext>
            </p:extLst>
          </p:nvPr>
        </p:nvGraphicFramePr>
        <p:xfrm>
          <a:off x="636608" y="1943894"/>
          <a:ext cx="7878742" cy="4114800"/>
        </p:xfrm>
        <a:graphic>
          <a:graphicData uri="http://schemas.openxmlformats.org/drawingml/2006/table">
            <a:tbl>
              <a:tblPr/>
              <a:tblGrid>
                <a:gridCol w="2620942">
                  <a:extLst>
                    <a:ext uri="{9D8B030D-6E8A-4147-A177-3AD203B41FA5}">
                      <a16:colId xmlns:a16="http://schemas.microsoft.com/office/drawing/2014/main" val="888503124"/>
                    </a:ext>
                  </a:extLst>
                </a:gridCol>
                <a:gridCol w="2628900">
                  <a:extLst>
                    <a:ext uri="{9D8B030D-6E8A-4147-A177-3AD203B41FA5}">
                      <a16:colId xmlns:a16="http://schemas.microsoft.com/office/drawing/2014/main" val="719332567"/>
                    </a:ext>
                  </a:extLst>
                </a:gridCol>
                <a:gridCol w="2628900">
                  <a:extLst>
                    <a:ext uri="{9D8B030D-6E8A-4147-A177-3AD203B41FA5}">
                      <a16:colId xmlns:a16="http://schemas.microsoft.com/office/drawing/2014/main" val="2601370776"/>
                    </a:ext>
                  </a:extLst>
                </a:gridCol>
              </a:tblGrid>
              <a:tr h="0">
                <a:tc>
                  <a:txBody>
                    <a:bodyPr/>
                    <a:lstStyle/>
                    <a:p>
                      <a:endParaRPr lang="en-US" dirty="0">
                        <a:latin typeface="Calibri" panose="020F0502020204030204" pitchFamily="34" charset="0"/>
                        <a:cs typeface="Calibri" panose="020F0502020204030204" pitchFamily="34" charset="0"/>
                      </a:endParaRPr>
                    </a:p>
                  </a:txBody>
                  <a:tcPr anchor="ctr">
                    <a:lnL>
                      <a:noFill/>
                    </a:lnL>
                    <a:lnR>
                      <a:noFill/>
                    </a:lnR>
                    <a:lnT>
                      <a:noFill/>
                    </a:lnT>
                    <a:lnB>
                      <a:noFill/>
                    </a:lnB>
                  </a:tcPr>
                </a:tc>
                <a:tc>
                  <a:txBody>
                    <a:bodyPr/>
                    <a:lstStyle/>
                    <a:p>
                      <a:r>
                        <a:rPr lang="en-US">
                          <a:latin typeface="Calibri" panose="020F0502020204030204" pitchFamily="34" charset="0"/>
                          <a:cs typeface="Calibri" panose="020F0502020204030204" pitchFamily="34" charset="0"/>
                        </a:rPr>
                        <a:t>Imperative approach</a:t>
                      </a:r>
                    </a:p>
                  </a:txBody>
                  <a:tcPr anchor="ctr">
                    <a:lnL>
                      <a:noFill/>
                    </a:lnL>
                    <a:lnR>
                      <a:noFill/>
                    </a:lnR>
                    <a:lnT>
                      <a:noFill/>
                    </a:lnT>
                    <a:lnB>
                      <a:noFill/>
                    </a:lnB>
                  </a:tcPr>
                </a:tc>
                <a:tc>
                  <a:txBody>
                    <a:bodyPr/>
                    <a:lstStyle/>
                    <a:p>
                      <a:r>
                        <a:rPr lang="en-US" dirty="0">
                          <a:latin typeface="Calibri" panose="020F0502020204030204" pitchFamily="34" charset="0"/>
                          <a:cs typeface="Calibri" panose="020F0502020204030204" pitchFamily="34" charset="0"/>
                        </a:rPr>
                        <a:t>Purely Functional approach</a:t>
                      </a:r>
                    </a:p>
                  </a:txBody>
                  <a:tcPr anchor="ctr">
                    <a:lnL>
                      <a:noFill/>
                    </a:lnL>
                    <a:lnR>
                      <a:noFill/>
                    </a:lnR>
                    <a:lnT>
                      <a:noFill/>
                    </a:lnT>
                    <a:lnB>
                      <a:noFill/>
                    </a:lnB>
                  </a:tcPr>
                </a:tc>
                <a:extLst>
                  <a:ext uri="{0D108BD9-81ED-4DB2-BD59-A6C34878D82A}">
                    <a16:rowId xmlns:a16="http://schemas.microsoft.com/office/drawing/2014/main" val="1286270018"/>
                  </a:ext>
                </a:extLst>
              </a:tr>
              <a:tr h="0">
                <a:tc>
                  <a:txBody>
                    <a:bodyPr/>
                    <a:lstStyle/>
                    <a:p>
                      <a:r>
                        <a:rPr lang="en-US" dirty="0">
                          <a:latin typeface="Calibri" panose="020F0502020204030204" pitchFamily="34" charset="0"/>
                          <a:cs typeface="Calibri" panose="020F0502020204030204" pitchFamily="34" charset="0"/>
                        </a:rPr>
                        <a:t>Programmer focus</a:t>
                      </a:r>
                    </a:p>
                  </a:txBody>
                  <a:tcPr anchor="ctr">
                    <a:lnL>
                      <a:noFill/>
                    </a:lnL>
                    <a:lnR>
                      <a:noFill/>
                    </a:lnR>
                    <a:lnT>
                      <a:noFill/>
                    </a:lnT>
                    <a:lnB>
                      <a:noFill/>
                    </a:lnB>
                  </a:tcPr>
                </a:tc>
                <a:tc>
                  <a:txBody>
                    <a:bodyPr/>
                    <a:lstStyle/>
                    <a:p>
                      <a:r>
                        <a:rPr lang="en-US" dirty="0">
                          <a:latin typeface="Calibri" panose="020F0502020204030204" pitchFamily="34" charset="0"/>
                          <a:cs typeface="Calibri" panose="020F0502020204030204" pitchFamily="34" charset="0"/>
                        </a:rPr>
                        <a:t>How to perform tasks (algorithms) and how to track changes in state.</a:t>
                      </a:r>
                    </a:p>
                  </a:txBody>
                  <a:tcPr anchor="ctr">
                    <a:lnL>
                      <a:noFill/>
                    </a:lnL>
                    <a:lnR>
                      <a:noFill/>
                    </a:lnR>
                    <a:lnT>
                      <a:noFill/>
                    </a:lnT>
                    <a:lnB>
                      <a:noFill/>
                    </a:lnB>
                  </a:tcPr>
                </a:tc>
                <a:tc>
                  <a:txBody>
                    <a:bodyPr/>
                    <a:lstStyle/>
                    <a:p>
                      <a:r>
                        <a:rPr lang="en-US">
                          <a:latin typeface="Calibri" panose="020F0502020204030204" pitchFamily="34" charset="0"/>
                          <a:cs typeface="Calibri" panose="020F0502020204030204" pitchFamily="34" charset="0"/>
                        </a:rPr>
                        <a:t>What information is desired and what transformations are required.</a:t>
                      </a:r>
                    </a:p>
                  </a:txBody>
                  <a:tcPr anchor="ctr">
                    <a:lnL>
                      <a:noFill/>
                    </a:lnL>
                    <a:lnR>
                      <a:noFill/>
                    </a:lnR>
                    <a:lnT>
                      <a:noFill/>
                    </a:lnT>
                    <a:lnB>
                      <a:noFill/>
                    </a:lnB>
                  </a:tcPr>
                </a:tc>
                <a:extLst>
                  <a:ext uri="{0D108BD9-81ED-4DB2-BD59-A6C34878D82A}">
                    <a16:rowId xmlns:a16="http://schemas.microsoft.com/office/drawing/2014/main" val="2567289510"/>
                  </a:ext>
                </a:extLst>
              </a:tr>
              <a:tr h="0">
                <a:tc>
                  <a:txBody>
                    <a:bodyPr/>
                    <a:lstStyle/>
                    <a:p>
                      <a:r>
                        <a:rPr lang="en-US" dirty="0">
                          <a:latin typeface="Calibri" panose="020F0502020204030204" pitchFamily="34" charset="0"/>
                          <a:cs typeface="Calibri" panose="020F0502020204030204" pitchFamily="34" charset="0"/>
                        </a:rPr>
                        <a:t>State changes</a:t>
                      </a:r>
                    </a:p>
                  </a:txBody>
                  <a:tcPr anchor="ctr">
                    <a:lnL>
                      <a:noFill/>
                    </a:lnL>
                    <a:lnR>
                      <a:noFill/>
                    </a:lnR>
                    <a:lnT>
                      <a:noFill/>
                    </a:lnT>
                    <a:lnB>
                      <a:noFill/>
                    </a:lnB>
                  </a:tcPr>
                </a:tc>
                <a:tc>
                  <a:txBody>
                    <a:bodyPr/>
                    <a:lstStyle/>
                    <a:p>
                      <a:r>
                        <a:rPr lang="en-US">
                          <a:latin typeface="Calibri" panose="020F0502020204030204" pitchFamily="34" charset="0"/>
                          <a:cs typeface="Calibri" panose="020F0502020204030204" pitchFamily="34" charset="0"/>
                        </a:rPr>
                        <a:t>Important.</a:t>
                      </a:r>
                    </a:p>
                  </a:txBody>
                  <a:tcPr anchor="ctr">
                    <a:lnL>
                      <a:noFill/>
                    </a:lnL>
                    <a:lnR>
                      <a:noFill/>
                    </a:lnR>
                    <a:lnT>
                      <a:noFill/>
                    </a:lnT>
                    <a:lnB>
                      <a:noFill/>
                    </a:lnB>
                  </a:tcPr>
                </a:tc>
                <a:tc>
                  <a:txBody>
                    <a:bodyPr/>
                    <a:lstStyle/>
                    <a:p>
                      <a:r>
                        <a:rPr lang="en-US">
                          <a:latin typeface="Calibri" panose="020F0502020204030204" pitchFamily="34" charset="0"/>
                          <a:cs typeface="Calibri" panose="020F0502020204030204" pitchFamily="34" charset="0"/>
                        </a:rPr>
                        <a:t>Non-existent.</a:t>
                      </a:r>
                    </a:p>
                  </a:txBody>
                  <a:tcPr anchor="ctr">
                    <a:lnL>
                      <a:noFill/>
                    </a:lnL>
                    <a:lnR>
                      <a:noFill/>
                    </a:lnR>
                    <a:lnT>
                      <a:noFill/>
                    </a:lnT>
                    <a:lnB>
                      <a:noFill/>
                    </a:lnB>
                  </a:tcPr>
                </a:tc>
                <a:extLst>
                  <a:ext uri="{0D108BD9-81ED-4DB2-BD59-A6C34878D82A}">
                    <a16:rowId xmlns:a16="http://schemas.microsoft.com/office/drawing/2014/main" val="1704847122"/>
                  </a:ext>
                </a:extLst>
              </a:tr>
              <a:tr h="0">
                <a:tc>
                  <a:txBody>
                    <a:bodyPr/>
                    <a:lstStyle/>
                    <a:p>
                      <a:r>
                        <a:rPr lang="en-US" dirty="0">
                          <a:latin typeface="Calibri" panose="020F0502020204030204" pitchFamily="34" charset="0"/>
                          <a:cs typeface="Calibri" panose="020F0502020204030204" pitchFamily="34" charset="0"/>
                        </a:rPr>
                        <a:t>Order of execution</a:t>
                      </a:r>
                    </a:p>
                  </a:txBody>
                  <a:tcPr anchor="ctr">
                    <a:lnL>
                      <a:noFill/>
                    </a:lnL>
                    <a:lnR>
                      <a:noFill/>
                    </a:lnR>
                    <a:lnT>
                      <a:noFill/>
                    </a:lnT>
                    <a:lnB>
                      <a:noFill/>
                    </a:lnB>
                  </a:tcPr>
                </a:tc>
                <a:tc>
                  <a:txBody>
                    <a:bodyPr/>
                    <a:lstStyle/>
                    <a:p>
                      <a:r>
                        <a:rPr lang="en-US">
                          <a:latin typeface="Calibri" panose="020F0502020204030204" pitchFamily="34" charset="0"/>
                          <a:cs typeface="Calibri" panose="020F0502020204030204" pitchFamily="34" charset="0"/>
                        </a:rPr>
                        <a:t>Important.</a:t>
                      </a:r>
                    </a:p>
                  </a:txBody>
                  <a:tcPr anchor="ctr">
                    <a:lnL>
                      <a:noFill/>
                    </a:lnL>
                    <a:lnR>
                      <a:noFill/>
                    </a:lnR>
                    <a:lnT>
                      <a:noFill/>
                    </a:lnT>
                    <a:lnB>
                      <a:noFill/>
                    </a:lnB>
                  </a:tcPr>
                </a:tc>
                <a:tc>
                  <a:txBody>
                    <a:bodyPr/>
                    <a:lstStyle/>
                    <a:p>
                      <a:r>
                        <a:rPr lang="en-US">
                          <a:latin typeface="Calibri" panose="020F0502020204030204" pitchFamily="34" charset="0"/>
                          <a:cs typeface="Calibri" panose="020F0502020204030204" pitchFamily="34" charset="0"/>
                        </a:rPr>
                        <a:t>Low importance.</a:t>
                      </a:r>
                    </a:p>
                  </a:txBody>
                  <a:tcPr anchor="ctr">
                    <a:lnL>
                      <a:noFill/>
                    </a:lnL>
                    <a:lnR>
                      <a:noFill/>
                    </a:lnR>
                    <a:lnT>
                      <a:noFill/>
                    </a:lnT>
                    <a:lnB>
                      <a:noFill/>
                    </a:lnB>
                  </a:tcPr>
                </a:tc>
                <a:extLst>
                  <a:ext uri="{0D108BD9-81ED-4DB2-BD59-A6C34878D82A}">
                    <a16:rowId xmlns:a16="http://schemas.microsoft.com/office/drawing/2014/main" val="3805357176"/>
                  </a:ext>
                </a:extLst>
              </a:tr>
              <a:tr h="0">
                <a:tc>
                  <a:txBody>
                    <a:bodyPr/>
                    <a:lstStyle/>
                    <a:p>
                      <a:r>
                        <a:rPr lang="en-US" dirty="0">
                          <a:latin typeface="Calibri" panose="020F0502020204030204" pitchFamily="34" charset="0"/>
                          <a:cs typeface="Calibri" panose="020F0502020204030204" pitchFamily="34" charset="0"/>
                        </a:rPr>
                        <a:t>Primary flow control</a:t>
                      </a:r>
                    </a:p>
                  </a:txBody>
                  <a:tcPr anchor="ctr">
                    <a:lnL>
                      <a:noFill/>
                    </a:lnL>
                    <a:lnR>
                      <a:noFill/>
                    </a:lnR>
                    <a:lnT>
                      <a:noFill/>
                    </a:lnT>
                    <a:lnB>
                      <a:noFill/>
                    </a:lnB>
                  </a:tcPr>
                </a:tc>
                <a:tc>
                  <a:txBody>
                    <a:bodyPr/>
                    <a:lstStyle/>
                    <a:p>
                      <a:r>
                        <a:rPr lang="en-US">
                          <a:latin typeface="Calibri" panose="020F0502020204030204" pitchFamily="34" charset="0"/>
                          <a:cs typeface="Calibri" panose="020F0502020204030204" pitchFamily="34" charset="0"/>
                        </a:rPr>
                        <a:t>Loops, conditionals, and function (method) calls.</a:t>
                      </a:r>
                    </a:p>
                  </a:txBody>
                  <a:tcPr anchor="ctr">
                    <a:lnL>
                      <a:noFill/>
                    </a:lnL>
                    <a:lnR>
                      <a:noFill/>
                    </a:lnR>
                    <a:lnT>
                      <a:noFill/>
                    </a:lnT>
                    <a:lnB>
                      <a:noFill/>
                    </a:lnB>
                  </a:tcPr>
                </a:tc>
                <a:tc>
                  <a:txBody>
                    <a:bodyPr/>
                    <a:lstStyle/>
                    <a:p>
                      <a:r>
                        <a:rPr lang="en-US">
                          <a:latin typeface="Calibri" panose="020F0502020204030204" pitchFamily="34" charset="0"/>
                          <a:cs typeface="Calibri" panose="020F0502020204030204" pitchFamily="34" charset="0"/>
                        </a:rPr>
                        <a:t>Function calls, including recursion.</a:t>
                      </a:r>
                    </a:p>
                  </a:txBody>
                  <a:tcPr anchor="ctr">
                    <a:lnL>
                      <a:noFill/>
                    </a:lnL>
                    <a:lnR>
                      <a:noFill/>
                    </a:lnR>
                    <a:lnT>
                      <a:noFill/>
                    </a:lnT>
                    <a:lnB>
                      <a:noFill/>
                    </a:lnB>
                  </a:tcPr>
                </a:tc>
                <a:extLst>
                  <a:ext uri="{0D108BD9-81ED-4DB2-BD59-A6C34878D82A}">
                    <a16:rowId xmlns:a16="http://schemas.microsoft.com/office/drawing/2014/main" val="3682855825"/>
                  </a:ext>
                </a:extLst>
              </a:tr>
              <a:tr h="0">
                <a:tc>
                  <a:txBody>
                    <a:bodyPr/>
                    <a:lstStyle/>
                    <a:p>
                      <a:r>
                        <a:rPr lang="en-US" dirty="0">
                          <a:latin typeface="Calibri" panose="020F0502020204030204" pitchFamily="34" charset="0"/>
                          <a:cs typeface="Calibri" panose="020F0502020204030204" pitchFamily="34" charset="0"/>
                        </a:rPr>
                        <a:t>Primary manipulation unit</a:t>
                      </a:r>
                    </a:p>
                  </a:txBody>
                  <a:tcPr anchor="ctr">
                    <a:lnL>
                      <a:noFill/>
                    </a:lnL>
                    <a:lnR>
                      <a:noFill/>
                    </a:lnR>
                    <a:lnT>
                      <a:noFill/>
                    </a:lnT>
                    <a:lnB>
                      <a:noFill/>
                    </a:lnB>
                  </a:tcPr>
                </a:tc>
                <a:tc>
                  <a:txBody>
                    <a:bodyPr/>
                    <a:lstStyle/>
                    <a:p>
                      <a:r>
                        <a:rPr lang="en-US" dirty="0">
                          <a:latin typeface="Calibri" panose="020F0502020204030204" pitchFamily="34" charset="0"/>
                          <a:cs typeface="Calibri" panose="020F0502020204030204" pitchFamily="34" charset="0"/>
                        </a:rPr>
                        <a:t>Instances of structures or classes.</a:t>
                      </a:r>
                    </a:p>
                  </a:txBody>
                  <a:tcPr anchor="ctr">
                    <a:lnL>
                      <a:noFill/>
                    </a:lnL>
                    <a:lnR>
                      <a:noFill/>
                    </a:lnR>
                    <a:lnT>
                      <a:noFill/>
                    </a:lnT>
                    <a:lnB>
                      <a:noFill/>
                    </a:lnB>
                  </a:tcPr>
                </a:tc>
                <a:tc>
                  <a:txBody>
                    <a:bodyPr/>
                    <a:lstStyle/>
                    <a:p>
                      <a:r>
                        <a:rPr lang="en-US" dirty="0">
                          <a:latin typeface="Calibri" panose="020F0502020204030204" pitchFamily="34" charset="0"/>
                          <a:cs typeface="Calibri" panose="020F0502020204030204" pitchFamily="34" charset="0"/>
                        </a:rPr>
                        <a:t>Functions as first-class objects and data collections.</a:t>
                      </a:r>
                    </a:p>
                  </a:txBody>
                  <a:tcPr anchor="ctr">
                    <a:lnL>
                      <a:noFill/>
                    </a:lnL>
                    <a:lnR>
                      <a:noFill/>
                    </a:lnR>
                    <a:lnT>
                      <a:noFill/>
                    </a:lnT>
                    <a:lnB>
                      <a:noFill/>
                    </a:lnB>
                  </a:tcPr>
                </a:tc>
                <a:extLst>
                  <a:ext uri="{0D108BD9-81ED-4DB2-BD59-A6C34878D82A}">
                    <a16:rowId xmlns:a16="http://schemas.microsoft.com/office/drawing/2014/main" val="1339383710"/>
                  </a:ext>
                </a:extLst>
              </a:tr>
            </a:tbl>
          </a:graphicData>
        </a:graphic>
      </p:graphicFrame>
      <p:pic>
        <p:nvPicPr>
          <p:cNvPr id="6" name="Picture 5">
            <a:extLst>
              <a:ext uri="{FF2B5EF4-FFF2-40B4-BE49-F238E27FC236}">
                <a16:creationId xmlns:a16="http://schemas.microsoft.com/office/drawing/2014/main" id="{C2527E37-5BFD-4F2F-9F96-EDFC2F9B32F7}"/>
              </a:ext>
            </a:extLst>
          </p:cNvPr>
          <p:cNvPicPr>
            <a:picLocks noChangeAspect="1"/>
          </p:cNvPicPr>
          <p:nvPr/>
        </p:nvPicPr>
        <p:blipFill>
          <a:blip r:embed="rId2"/>
          <a:stretch>
            <a:fillRect/>
          </a:stretch>
        </p:blipFill>
        <p:spPr>
          <a:xfrm>
            <a:off x="7901545" y="0"/>
            <a:ext cx="1219306" cy="1450974"/>
          </a:xfrm>
          <a:prstGeom prst="rect">
            <a:avLst/>
          </a:prstGeom>
        </p:spPr>
      </p:pic>
    </p:spTree>
    <p:extLst>
      <p:ext uri="{BB962C8B-B14F-4D97-AF65-F5344CB8AC3E}">
        <p14:creationId xmlns:p14="http://schemas.microsoft.com/office/powerpoint/2010/main" val="8304531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 name="TextShape 1"/>
          <p:cNvSpPr txBox="1"/>
          <p:nvPr/>
        </p:nvSpPr>
        <p:spPr>
          <a:xfrm>
            <a:off x="628560" y="365040"/>
            <a:ext cx="7886520" cy="1325160"/>
          </a:xfrm>
          <a:prstGeom prst="rect">
            <a:avLst/>
          </a:prstGeom>
          <a:noFill/>
          <a:ln>
            <a:noFill/>
          </a:ln>
        </p:spPr>
        <p:txBody>
          <a:bodyPr lIns="0" tIns="0" rIns="0" bIns="0" anchor="ctr"/>
          <a:lstStyle/>
          <a:p>
            <a:r>
              <a:rPr lang="en-US" sz="3300" b="0" strike="noStrike" spc="-1" dirty="0">
                <a:solidFill>
                  <a:srgbClr val="000000"/>
                </a:solidFill>
                <a:latin typeface="Calibri"/>
              </a:rPr>
              <a:t>Functional Programming in Java</a:t>
            </a:r>
          </a:p>
        </p:txBody>
      </p:sp>
      <p:sp>
        <p:nvSpPr>
          <p:cNvPr id="823" name="TextShape 2"/>
          <p:cNvSpPr txBox="1"/>
          <p:nvPr/>
        </p:nvSpPr>
        <p:spPr>
          <a:xfrm>
            <a:off x="628560" y="1825560"/>
            <a:ext cx="7886520" cy="4350960"/>
          </a:xfrm>
          <a:prstGeom prst="rect">
            <a:avLst/>
          </a:prstGeom>
          <a:noFill/>
          <a:ln>
            <a:noFill/>
          </a:ln>
        </p:spPr>
        <p:txBody>
          <a:bodyPr lIns="0" tIns="0" rIns="0" bIns="0">
            <a:normAutofit/>
          </a:bodyPr>
          <a:lstStyle/>
          <a:p>
            <a:pPr marL="432000" indent="-324000">
              <a:spcBef>
                <a:spcPts val="1417"/>
              </a:spcBef>
              <a:buClr>
                <a:srgbClr val="000000"/>
              </a:buClr>
              <a:buSzPct val="45000"/>
              <a:buFont typeface="Wingdings" charset="2"/>
              <a:buChar char=""/>
            </a:pPr>
            <a:r>
              <a:rPr lang="en-US" sz="2100" b="0" strike="noStrike" spc="-1" dirty="0">
                <a:solidFill>
                  <a:srgbClr val="000000"/>
                </a:solidFill>
                <a:latin typeface="Calibri"/>
              </a:rPr>
              <a:t>Java 8 added functional programming constructs.</a:t>
            </a:r>
          </a:p>
          <a:p>
            <a:pPr marL="432000" indent="-324000">
              <a:spcBef>
                <a:spcPts val="1417"/>
              </a:spcBef>
              <a:buClr>
                <a:srgbClr val="000000"/>
              </a:buClr>
              <a:buSzPct val="45000"/>
              <a:buFont typeface="Wingdings" charset="2"/>
              <a:buChar char=""/>
            </a:pPr>
            <a:r>
              <a:rPr lang="en-US" sz="2100" b="0" strike="noStrike" spc="-1" dirty="0">
                <a:solidFill>
                  <a:srgbClr val="000000"/>
                </a:solidFill>
                <a:latin typeface="Calibri"/>
              </a:rPr>
              <a:t>For example, </a:t>
            </a:r>
            <a:r>
              <a:rPr lang="en-US" sz="2100" b="0" strike="noStrike" spc="-1" dirty="0" err="1">
                <a:solidFill>
                  <a:srgbClr val="000000"/>
                </a:solidFill>
                <a:latin typeface="Calibri"/>
              </a:rPr>
              <a:t>java.util.Function</a:t>
            </a:r>
            <a:r>
              <a:rPr lang="en-US" sz="2100" b="0" strike="noStrike" spc="-1" dirty="0">
                <a:solidFill>
                  <a:srgbClr val="000000"/>
                </a:solidFill>
                <a:latin typeface="Calibri"/>
              </a:rPr>
              <a:t>&lt;T, R&gt; interface and lambda</a:t>
            </a:r>
          </a:p>
          <a:p>
            <a:pPr marL="432000" indent="-324000">
              <a:spcBef>
                <a:spcPts val="1417"/>
              </a:spcBef>
              <a:buClr>
                <a:srgbClr val="000000"/>
              </a:buClr>
              <a:buSzPct val="45000"/>
              <a:buFont typeface="Wingdings" charset="2"/>
              <a:buChar char=""/>
            </a:pPr>
            <a:r>
              <a:rPr lang="en-US" sz="2100" b="0" strike="noStrike" spc="-1" dirty="0">
                <a:solidFill>
                  <a:srgbClr val="000000"/>
                </a:solidFill>
                <a:latin typeface="Calibri"/>
              </a:rPr>
              <a:t>Example: Factory function</a:t>
            </a:r>
          </a:p>
          <a:p>
            <a:pPr marL="864000" lvl="1" indent="-324000">
              <a:spcBef>
                <a:spcPts val="1134"/>
              </a:spcBef>
              <a:buClr>
                <a:srgbClr val="000000"/>
              </a:buClr>
              <a:buSzPct val="75000"/>
              <a:buFont typeface="Symbol" charset="2"/>
              <a:buChar char=""/>
            </a:pPr>
            <a:r>
              <a:rPr lang="en-US" sz="1500" b="0" strike="noStrike" spc="-1" dirty="0">
                <a:solidFill>
                  <a:srgbClr val="000000"/>
                </a:solidFill>
                <a:latin typeface="Calibri"/>
              </a:rPr>
              <a:t>FunBicycleFactory.java</a:t>
            </a:r>
          </a:p>
          <a:p>
            <a:pPr marL="432000" indent="-324000">
              <a:spcBef>
                <a:spcPts val="1417"/>
              </a:spcBef>
              <a:buClr>
                <a:srgbClr val="000000"/>
              </a:buClr>
              <a:buSzPct val="45000"/>
              <a:buFont typeface="Wingdings" charset="2"/>
              <a:buChar char=""/>
            </a:pPr>
            <a:r>
              <a:rPr lang="en-US" sz="2100" b="0" strike="noStrike" spc="-1" dirty="0">
                <a:solidFill>
                  <a:srgbClr val="000000"/>
                </a:solidFill>
                <a:latin typeface="Calibri"/>
              </a:rPr>
              <a:t>Example: Lambda functions</a:t>
            </a:r>
          </a:p>
          <a:p>
            <a:pPr marL="864000" lvl="1" indent="-324000">
              <a:spcBef>
                <a:spcPts val="1134"/>
              </a:spcBef>
              <a:buClr>
                <a:srgbClr val="000000"/>
              </a:buClr>
              <a:buSzPct val="75000"/>
              <a:buFont typeface="Symbol" charset="2"/>
              <a:buChar char=""/>
            </a:pPr>
            <a:r>
              <a:rPr lang="en-US" sz="1500" b="0" strike="noStrike" spc="-1" dirty="0">
                <a:solidFill>
                  <a:srgbClr val="000000"/>
                </a:solidFill>
                <a:latin typeface="Calibri"/>
              </a:rPr>
              <a:t>LambdaDemo.java</a:t>
            </a:r>
          </a:p>
        </p:txBody>
      </p:sp>
      <p:pic>
        <p:nvPicPr>
          <p:cNvPr id="824" name="Picture 823"/>
          <p:cNvPicPr/>
          <p:nvPr/>
        </p:nvPicPr>
        <p:blipFill>
          <a:blip r:embed="rId2"/>
          <a:stretch/>
        </p:blipFill>
        <p:spPr>
          <a:xfrm>
            <a:off x="7223760" y="218520"/>
            <a:ext cx="1901160" cy="1427400"/>
          </a:xfrm>
          <a:prstGeom prst="rect">
            <a:avLst/>
          </a:prstGeom>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TextShape 1"/>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Calibri"/>
              </a:rPr>
              <a:t>CSCI 2600 Spring 2021</a:t>
            </a:r>
            <a:endParaRPr lang="en-US" sz="900" b="0" strike="noStrike" spc="-1" dirty="0">
              <a:latin typeface="Times New Roman"/>
            </a:endParaRPr>
          </a:p>
        </p:txBody>
      </p:sp>
      <p:sp>
        <p:nvSpPr>
          <p:cNvPr id="255" name="TextShape 2"/>
          <p:cNvSpPr txBox="1"/>
          <p:nvPr/>
        </p:nvSpPr>
        <p:spPr>
          <a:xfrm>
            <a:off x="6458040" y="6356520"/>
            <a:ext cx="2057040" cy="364680"/>
          </a:xfrm>
          <a:prstGeom prst="rect">
            <a:avLst/>
          </a:prstGeom>
          <a:noFill/>
          <a:ln>
            <a:noFill/>
          </a:ln>
        </p:spPr>
        <p:txBody>
          <a:bodyPr anchor="ctr"/>
          <a:lstStyle/>
          <a:p>
            <a:pPr algn="r">
              <a:lnSpc>
                <a:spcPct val="100000"/>
              </a:lnSpc>
            </a:pPr>
            <a:fld id="{80AC5BBE-601F-4D47-9213-66683400244F}" type="slidenum">
              <a:rPr lang="en-US" sz="900" b="0" strike="noStrike" spc="-1">
                <a:solidFill>
                  <a:srgbClr val="8B8B8B"/>
                </a:solidFill>
                <a:latin typeface="Calibri"/>
              </a:rPr>
              <a:t>7</a:t>
            </a:fld>
            <a:endParaRPr lang="en-US" sz="900" b="0" strike="noStrike" spc="-1">
              <a:latin typeface="Times New Roman"/>
            </a:endParaRPr>
          </a:p>
        </p:txBody>
      </p:sp>
      <p:pic>
        <p:nvPicPr>
          <p:cNvPr id="256" name="Picture 5"/>
          <p:cNvPicPr/>
          <p:nvPr/>
        </p:nvPicPr>
        <p:blipFill>
          <a:blip r:embed="rId3"/>
          <a:stretch/>
        </p:blipFill>
        <p:spPr>
          <a:xfrm>
            <a:off x="152280" y="152280"/>
            <a:ext cx="8622360" cy="5943240"/>
          </a:xfrm>
          <a:prstGeom prst="rect">
            <a:avLst/>
          </a:prstGeom>
          <a:ln>
            <a:noFill/>
          </a:ln>
        </p:spPr>
      </p:pic>
      <p:sp>
        <p:nvSpPr>
          <p:cNvPr id="257" name="CustomShape 3"/>
          <p:cNvSpPr/>
          <p:nvPr/>
        </p:nvSpPr>
        <p:spPr>
          <a:xfrm>
            <a:off x="1490760" y="6074280"/>
            <a:ext cx="67662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https://www.tutorialspoint.com/design_pattern/observer_pattern.htm</a:t>
            </a:r>
            <a:endParaRPr lang="en-US" sz="1800" b="0" strike="noStrike" spc="-1">
              <a:latin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 name="TextShape 1"/>
          <p:cNvSpPr txBox="1"/>
          <p:nvPr/>
        </p:nvSpPr>
        <p:spPr>
          <a:xfrm>
            <a:off x="628560" y="365040"/>
            <a:ext cx="7886520" cy="1325160"/>
          </a:xfrm>
          <a:prstGeom prst="rect">
            <a:avLst/>
          </a:prstGeom>
          <a:noFill/>
          <a:ln>
            <a:noFill/>
          </a:ln>
        </p:spPr>
        <p:txBody>
          <a:bodyPr lIns="0" tIns="0" rIns="0" bIns="0" anchor="ctr"/>
          <a:lstStyle/>
          <a:p>
            <a:r>
              <a:rPr lang="en-US" sz="3300" b="0" strike="noStrike" spc="-1">
                <a:solidFill>
                  <a:srgbClr val="000000"/>
                </a:solidFill>
                <a:latin typeface="Calibri"/>
              </a:rPr>
              <a:t>Functional Strategy Example</a:t>
            </a:r>
          </a:p>
        </p:txBody>
      </p:sp>
      <p:sp>
        <p:nvSpPr>
          <p:cNvPr id="829" name="TextShape 2"/>
          <p:cNvSpPr txBox="1"/>
          <p:nvPr/>
        </p:nvSpPr>
        <p:spPr>
          <a:xfrm>
            <a:off x="1188719" y="1463040"/>
            <a:ext cx="7599339" cy="2491200"/>
          </a:xfrm>
          <a:prstGeom prst="rect">
            <a:avLst/>
          </a:prstGeom>
          <a:noFill/>
          <a:ln>
            <a:noFill/>
          </a:ln>
        </p:spPr>
        <p:txBody>
          <a:bodyPr lIns="90000" tIns="45000" rIns="90000" bIns="45000"/>
          <a:lstStyle/>
          <a:p>
            <a:r>
              <a:rPr lang="en-US" sz="1000" b="1" strike="noStrike" spc="-1" dirty="0">
                <a:solidFill>
                  <a:srgbClr val="7F0055"/>
                </a:solidFill>
                <a:latin typeface="Consolas"/>
                <a:ea typeface="Consolas"/>
              </a:rPr>
              <a:t>package</a:t>
            </a:r>
            <a:r>
              <a:rPr lang="en-US" sz="1000" b="0" strike="noStrike" spc="-1" dirty="0">
                <a:solidFill>
                  <a:srgbClr val="000000"/>
                </a:solidFill>
                <a:latin typeface="Consolas"/>
                <a:ea typeface="Consolas"/>
              </a:rPr>
              <a:t> </a:t>
            </a:r>
            <a:r>
              <a:rPr lang="en-US" sz="1000" b="0" strike="noStrike" spc="-1" dirty="0" err="1">
                <a:solidFill>
                  <a:srgbClr val="000000"/>
                </a:solidFill>
                <a:latin typeface="Consolas"/>
                <a:ea typeface="Consolas"/>
              </a:rPr>
              <a:t>funStategyDemo</a:t>
            </a:r>
            <a:r>
              <a:rPr lang="en-US" sz="1000" b="0" strike="noStrike" spc="-1" dirty="0">
                <a:solidFill>
                  <a:srgbClr val="000000"/>
                </a:solidFill>
                <a:latin typeface="Consolas"/>
                <a:ea typeface="Consolas"/>
              </a:rPr>
              <a:t>;</a:t>
            </a:r>
            <a:endParaRPr lang="en-US" sz="1000" b="0" strike="noStrike" spc="-1" dirty="0">
              <a:latin typeface="Arial"/>
            </a:endParaRPr>
          </a:p>
          <a:p>
            <a:endParaRPr lang="en-US" sz="1000" b="0" strike="noStrike" spc="-1" dirty="0">
              <a:latin typeface="Arial"/>
            </a:endParaRPr>
          </a:p>
          <a:p>
            <a:r>
              <a:rPr lang="en-US" sz="1000" b="0" strike="noStrike" spc="-1" dirty="0">
                <a:solidFill>
                  <a:srgbClr val="646464"/>
                </a:solidFill>
                <a:latin typeface="Consolas"/>
                <a:ea typeface="Consolas"/>
              </a:rPr>
              <a:t>@</a:t>
            </a:r>
            <a:r>
              <a:rPr lang="en-US" sz="1000" b="0" strike="noStrike" spc="-1" dirty="0" err="1">
                <a:solidFill>
                  <a:srgbClr val="646464"/>
                </a:solidFill>
                <a:latin typeface="Consolas"/>
                <a:ea typeface="Consolas"/>
              </a:rPr>
              <a:t>FunctionalInterface</a:t>
            </a:r>
            <a:endParaRPr lang="en-US" sz="1000" b="0" strike="noStrike" spc="-1" dirty="0">
              <a:latin typeface="Arial"/>
            </a:endParaRPr>
          </a:p>
          <a:p>
            <a:r>
              <a:rPr lang="en-US" sz="1000" b="1" strike="noStrike" spc="-1" dirty="0">
                <a:solidFill>
                  <a:srgbClr val="7F0055"/>
                </a:solidFill>
                <a:latin typeface="Consolas"/>
                <a:ea typeface="Consolas"/>
              </a:rPr>
              <a:t>interface</a:t>
            </a:r>
            <a:r>
              <a:rPr lang="en-US" sz="1000" b="0" strike="noStrike" spc="-1" dirty="0">
                <a:solidFill>
                  <a:srgbClr val="000000"/>
                </a:solidFill>
                <a:latin typeface="Consolas"/>
                <a:ea typeface="Consolas"/>
              </a:rPr>
              <a:t> Strategy {</a:t>
            </a:r>
            <a:endParaRPr lang="en-US" sz="1000" b="0" strike="noStrike" spc="-1" dirty="0">
              <a:latin typeface="Arial"/>
            </a:endParaRPr>
          </a:p>
          <a:p>
            <a:r>
              <a:rPr lang="en-US" sz="1000" b="0" strike="noStrike" spc="-1" dirty="0">
                <a:solidFill>
                  <a:srgbClr val="000000"/>
                </a:solidFill>
                <a:latin typeface="Consolas"/>
                <a:ea typeface="Consolas"/>
              </a:rPr>
              <a:t>	</a:t>
            </a:r>
            <a:r>
              <a:rPr lang="en-US" sz="1000" b="1" strike="noStrike" spc="-1" dirty="0">
                <a:solidFill>
                  <a:srgbClr val="7F0055"/>
                </a:solidFill>
                <a:latin typeface="Consolas"/>
                <a:ea typeface="Consolas"/>
              </a:rPr>
              <a:t>double</a:t>
            </a:r>
            <a:r>
              <a:rPr lang="en-US" sz="1000" b="0" strike="noStrike" spc="-1" dirty="0">
                <a:solidFill>
                  <a:srgbClr val="000000"/>
                </a:solidFill>
                <a:latin typeface="Consolas"/>
                <a:ea typeface="Consolas"/>
              </a:rPr>
              <a:t> apply(</a:t>
            </a:r>
            <a:r>
              <a:rPr lang="en-US" sz="1000" b="1" strike="noStrike" spc="-1" dirty="0">
                <a:solidFill>
                  <a:srgbClr val="7F0055"/>
                </a:solidFill>
                <a:latin typeface="Consolas"/>
                <a:ea typeface="Consolas"/>
              </a:rPr>
              <a:t>double</a:t>
            </a:r>
            <a:r>
              <a:rPr lang="en-US" sz="1000" b="0" strike="noStrike" spc="-1" dirty="0">
                <a:solidFill>
                  <a:srgbClr val="000000"/>
                </a:solidFill>
                <a:latin typeface="Consolas"/>
                <a:ea typeface="Consolas"/>
              </a:rPr>
              <a:t> </a:t>
            </a:r>
            <a:r>
              <a:rPr lang="en-US" sz="1000" b="0" strike="noStrike" spc="-1" dirty="0">
                <a:solidFill>
                  <a:srgbClr val="6A3E3E"/>
                </a:solidFill>
                <a:latin typeface="Consolas"/>
                <a:ea typeface="Consolas"/>
              </a:rPr>
              <a:t>a</a:t>
            </a:r>
            <a:r>
              <a:rPr lang="en-US" sz="1000" b="0" strike="noStrike" spc="-1" dirty="0">
                <a:solidFill>
                  <a:srgbClr val="000000"/>
                </a:solidFill>
                <a:latin typeface="Consolas"/>
                <a:ea typeface="Consolas"/>
              </a:rPr>
              <a:t>, </a:t>
            </a:r>
            <a:r>
              <a:rPr lang="en-US" sz="1000" b="1" strike="noStrike" spc="-1" dirty="0">
                <a:solidFill>
                  <a:srgbClr val="7F0055"/>
                </a:solidFill>
                <a:latin typeface="Consolas"/>
                <a:ea typeface="Consolas"/>
              </a:rPr>
              <a:t>double</a:t>
            </a:r>
            <a:r>
              <a:rPr lang="en-US" sz="1000" b="0" strike="noStrike" spc="-1" dirty="0">
                <a:solidFill>
                  <a:srgbClr val="000000"/>
                </a:solidFill>
                <a:latin typeface="Consolas"/>
                <a:ea typeface="Consolas"/>
              </a:rPr>
              <a:t> </a:t>
            </a:r>
            <a:r>
              <a:rPr lang="en-US" sz="1000" b="0" strike="noStrike" spc="-1" dirty="0">
                <a:solidFill>
                  <a:srgbClr val="6A3E3E"/>
                </a:solidFill>
                <a:latin typeface="Consolas"/>
                <a:ea typeface="Consolas"/>
              </a:rPr>
              <a:t>b</a:t>
            </a:r>
            <a:r>
              <a:rPr lang="en-US" sz="1000" b="0" strike="noStrike" spc="-1" dirty="0">
                <a:solidFill>
                  <a:srgbClr val="000000"/>
                </a:solidFill>
                <a:latin typeface="Consolas"/>
                <a:ea typeface="Consolas"/>
              </a:rPr>
              <a:t>);</a:t>
            </a:r>
            <a:endParaRPr lang="en-US" sz="1000" b="0" strike="noStrike" spc="-1" dirty="0">
              <a:latin typeface="Arial"/>
            </a:endParaRPr>
          </a:p>
          <a:p>
            <a:r>
              <a:rPr lang="en-US" sz="1000" b="0" strike="noStrike" spc="-1" dirty="0">
                <a:solidFill>
                  <a:srgbClr val="000000"/>
                </a:solidFill>
                <a:latin typeface="Consolas"/>
                <a:ea typeface="Consolas"/>
              </a:rPr>
              <a:t>};</a:t>
            </a:r>
            <a:endParaRPr lang="en-US" sz="1000" b="0" strike="noStrike" spc="-1" dirty="0">
              <a:latin typeface="Arial"/>
            </a:endParaRPr>
          </a:p>
          <a:p>
            <a:endParaRPr lang="en-US" sz="1000" b="0" strike="noStrike" spc="-1" dirty="0">
              <a:latin typeface="Arial"/>
            </a:endParaRPr>
          </a:p>
          <a:p>
            <a:r>
              <a:rPr lang="en-US" sz="1000" b="1" strike="noStrike" spc="-1" dirty="0">
                <a:solidFill>
                  <a:srgbClr val="7F0055"/>
                </a:solidFill>
                <a:latin typeface="Consolas"/>
                <a:ea typeface="Consolas"/>
              </a:rPr>
              <a:t>public</a:t>
            </a:r>
            <a:r>
              <a:rPr lang="en-US" sz="1000" b="0" strike="noStrike" spc="-1" dirty="0">
                <a:solidFill>
                  <a:srgbClr val="000000"/>
                </a:solidFill>
                <a:latin typeface="Consolas"/>
                <a:ea typeface="Consolas"/>
              </a:rPr>
              <a:t> </a:t>
            </a:r>
            <a:r>
              <a:rPr lang="en-US" sz="1000" b="1" strike="noStrike" spc="-1" dirty="0">
                <a:solidFill>
                  <a:srgbClr val="7F0055"/>
                </a:solidFill>
                <a:latin typeface="Consolas"/>
                <a:ea typeface="Consolas"/>
              </a:rPr>
              <a:t>class</a:t>
            </a:r>
            <a:r>
              <a:rPr lang="en-US" sz="1000" b="0" strike="noStrike" spc="-1" dirty="0">
                <a:solidFill>
                  <a:srgbClr val="000000"/>
                </a:solidFill>
                <a:latin typeface="Consolas"/>
                <a:ea typeface="Consolas"/>
              </a:rPr>
              <a:t> </a:t>
            </a:r>
            <a:r>
              <a:rPr lang="en-US" sz="1000" b="0" strike="noStrike" spc="-1" dirty="0" err="1">
                <a:solidFill>
                  <a:srgbClr val="000000"/>
                </a:solidFill>
                <a:latin typeface="Consolas"/>
                <a:ea typeface="Consolas"/>
              </a:rPr>
              <a:t>FunStrategyDemo</a:t>
            </a:r>
            <a:r>
              <a:rPr lang="en-US" sz="1000" b="0" strike="noStrike" spc="-1" dirty="0">
                <a:solidFill>
                  <a:srgbClr val="000000"/>
                </a:solidFill>
                <a:latin typeface="Consolas"/>
                <a:ea typeface="Consolas"/>
              </a:rPr>
              <a:t> {</a:t>
            </a:r>
            <a:endParaRPr lang="en-US" sz="1000" b="0" strike="noStrike" spc="-1" dirty="0">
              <a:latin typeface="Arial"/>
            </a:endParaRPr>
          </a:p>
          <a:p>
            <a:r>
              <a:rPr lang="en-US" sz="1000" b="0" strike="noStrike" spc="-1" dirty="0">
                <a:solidFill>
                  <a:srgbClr val="000000"/>
                </a:solidFill>
                <a:latin typeface="Consolas"/>
                <a:ea typeface="Consolas"/>
              </a:rPr>
              <a:t>	</a:t>
            </a:r>
            <a:r>
              <a:rPr lang="en-US" sz="1000" b="1" strike="noStrike" spc="-1" dirty="0">
                <a:solidFill>
                  <a:srgbClr val="7F0055"/>
                </a:solidFill>
                <a:latin typeface="Consolas"/>
                <a:ea typeface="Consolas"/>
              </a:rPr>
              <a:t>public</a:t>
            </a:r>
            <a:r>
              <a:rPr lang="en-US" sz="1000" b="0" strike="noStrike" spc="-1" dirty="0">
                <a:solidFill>
                  <a:srgbClr val="000000"/>
                </a:solidFill>
                <a:latin typeface="Consolas"/>
                <a:ea typeface="Consolas"/>
              </a:rPr>
              <a:t> </a:t>
            </a:r>
            <a:r>
              <a:rPr lang="en-US" sz="1000" b="1" strike="noStrike" spc="-1" dirty="0">
                <a:solidFill>
                  <a:srgbClr val="7F0055"/>
                </a:solidFill>
                <a:latin typeface="Consolas"/>
                <a:ea typeface="Consolas"/>
              </a:rPr>
              <a:t>static</a:t>
            </a:r>
            <a:r>
              <a:rPr lang="en-US" sz="1000" b="0" strike="noStrike" spc="-1" dirty="0">
                <a:solidFill>
                  <a:srgbClr val="000000"/>
                </a:solidFill>
                <a:latin typeface="Consolas"/>
                <a:ea typeface="Consolas"/>
              </a:rPr>
              <a:t> </a:t>
            </a:r>
            <a:r>
              <a:rPr lang="en-US" sz="1000" b="1" strike="noStrike" spc="-1" dirty="0">
                <a:solidFill>
                  <a:srgbClr val="7F0055"/>
                </a:solidFill>
                <a:latin typeface="Consolas"/>
                <a:ea typeface="Consolas"/>
              </a:rPr>
              <a:t>double</a:t>
            </a:r>
            <a:r>
              <a:rPr lang="en-US" sz="1000" b="0" strike="noStrike" spc="-1" dirty="0">
                <a:solidFill>
                  <a:srgbClr val="000000"/>
                </a:solidFill>
                <a:latin typeface="Consolas"/>
                <a:ea typeface="Consolas"/>
              </a:rPr>
              <a:t> execute(</a:t>
            </a:r>
            <a:r>
              <a:rPr lang="en-US" sz="1000" b="1" strike="noStrike" spc="-1" dirty="0">
                <a:solidFill>
                  <a:srgbClr val="7F0055"/>
                </a:solidFill>
                <a:latin typeface="Consolas"/>
                <a:ea typeface="Consolas"/>
              </a:rPr>
              <a:t>double</a:t>
            </a:r>
            <a:r>
              <a:rPr lang="en-US" sz="1000" b="0" strike="noStrike" spc="-1" dirty="0">
                <a:solidFill>
                  <a:srgbClr val="000000"/>
                </a:solidFill>
                <a:latin typeface="Consolas"/>
                <a:ea typeface="Consolas"/>
              </a:rPr>
              <a:t> </a:t>
            </a:r>
            <a:r>
              <a:rPr lang="en-US" sz="1000" b="0" strike="noStrike" spc="-1" dirty="0">
                <a:solidFill>
                  <a:srgbClr val="6A3E3E"/>
                </a:solidFill>
                <a:latin typeface="Consolas"/>
                <a:ea typeface="Consolas"/>
              </a:rPr>
              <a:t>a</a:t>
            </a:r>
            <a:r>
              <a:rPr lang="en-US" sz="1000" b="0" strike="noStrike" spc="-1" dirty="0">
                <a:solidFill>
                  <a:srgbClr val="000000"/>
                </a:solidFill>
                <a:latin typeface="Consolas"/>
                <a:ea typeface="Consolas"/>
              </a:rPr>
              <a:t>, </a:t>
            </a:r>
            <a:r>
              <a:rPr lang="en-US" sz="1000" b="1" strike="noStrike" spc="-1" dirty="0">
                <a:solidFill>
                  <a:srgbClr val="7F0055"/>
                </a:solidFill>
                <a:latin typeface="Consolas"/>
                <a:ea typeface="Consolas"/>
              </a:rPr>
              <a:t>double</a:t>
            </a:r>
            <a:r>
              <a:rPr lang="en-US" sz="1000" b="0" strike="noStrike" spc="-1" dirty="0">
                <a:solidFill>
                  <a:srgbClr val="000000"/>
                </a:solidFill>
                <a:latin typeface="Consolas"/>
                <a:ea typeface="Consolas"/>
              </a:rPr>
              <a:t> </a:t>
            </a:r>
            <a:r>
              <a:rPr lang="en-US" sz="1000" b="0" strike="noStrike" spc="-1" dirty="0">
                <a:solidFill>
                  <a:srgbClr val="6A3E3E"/>
                </a:solidFill>
                <a:latin typeface="Consolas"/>
                <a:ea typeface="Consolas"/>
              </a:rPr>
              <a:t>b</a:t>
            </a:r>
            <a:r>
              <a:rPr lang="en-US" sz="1000" b="0" strike="noStrike" spc="-1" dirty="0">
                <a:solidFill>
                  <a:srgbClr val="000000"/>
                </a:solidFill>
                <a:latin typeface="Consolas"/>
                <a:ea typeface="Consolas"/>
              </a:rPr>
              <a:t>, Strategy </a:t>
            </a:r>
            <a:r>
              <a:rPr lang="en-US" sz="1000" b="0" strike="noStrike" spc="-1" dirty="0">
                <a:solidFill>
                  <a:srgbClr val="6A3E3E"/>
                </a:solidFill>
                <a:latin typeface="Consolas"/>
                <a:ea typeface="Consolas"/>
              </a:rPr>
              <a:t>strategy</a:t>
            </a:r>
            <a:r>
              <a:rPr lang="en-US" sz="1000" b="0" strike="noStrike" spc="-1" dirty="0">
                <a:solidFill>
                  <a:srgbClr val="000000"/>
                </a:solidFill>
                <a:latin typeface="Consolas"/>
                <a:ea typeface="Consolas"/>
              </a:rPr>
              <a:t>) {</a:t>
            </a:r>
            <a:endParaRPr lang="en-US" sz="1000" b="0" strike="noStrike" spc="-1" dirty="0">
              <a:latin typeface="Arial"/>
            </a:endParaRPr>
          </a:p>
          <a:p>
            <a:r>
              <a:rPr lang="en-US" sz="1000" b="0" strike="noStrike" spc="-1" dirty="0">
                <a:solidFill>
                  <a:srgbClr val="000000"/>
                </a:solidFill>
                <a:latin typeface="Consolas"/>
                <a:ea typeface="Consolas"/>
              </a:rPr>
              <a:t>		</a:t>
            </a:r>
            <a:r>
              <a:rPr lang="en-US" sz="1000" b="1" strike="noStrike" spc="-1" dirty="0">
                <a:solidFill>
                  <a:srgbClr val="7F0055"/>
                </a:solidFill>
                <a:latin typeface="Consolas"/>
                <a:ea typeface="Consolas"/>
              </a:rPr>
              <a:t>return</a:t>
            </a:r>
            <a:r>
              <a:rPr lang="en-US" sz="1000" b="0" strike="noStrike" spc="-1" dirty="0">
                <a:solidFill>
                  <a:srgbClr val="000000"/>
                </a:solidFill>
                <a:latin typeface="Consolas"/>
                <a:ea typeface="Consolas"/>
              </a:rPr>
              <a:t> </a:t>
            </a:r>
            <a:r>
              <a:rPr lang="en-US" sz="1000" b="0" strike="noStrike" spc="-1" dirty="0" err="1">
                <a:solidFill>
                  <a:srgbClr val="6A3E3E"/>
                </a:solidFill>
                <a:latin typeface="Consolas"/>
                <a:ea typeface="Consolas"/>
              </a:rPr>
              <a:t>strategy</a:t>
            </a:r>
            <a:r>
              <a:rPr lang="en-US" sz="1000" b="0" strike="noStrike" spc="-1" dirty="0" err="1">
                <a:solidFill>
                  <a:srgbClr val="000000"/>
                </a:solidFill>
                <a:latin typeface="Consolas"/>
                <a:ea typeface="Consolas"/>
              </a:rPr>
              <a:t>.apply</a:t>
            </a:r>
            <a:r>
              <a:rPr lang="en-US" sz="1000" b="0" strike="noStrike" spc="-1" dirty="0">
                <a:solidFill>
                  <a:srgbClr val="000000"/>
                </a:solidFill>
                <a:latin typeface="Consolas"/>
                <a:ea typeface="Consolas"/>
              </a:rPr>
              <a:t>(</a:t>
            </a:r>
            <a:r>
              <a:rPr lang="en-US" sz="1000" b="0" strike="noStrike" spc="-1" dirty="0">
                <a:solidFill>
                  <a:srgbClr val="6A3E3E"/>
                </a:solidFill>
                <a:latin typeface="Consolas"/>
                <a:ea typeface="Consolas"/>
              </a:rPr>
              <a:t>a</a:t>
            </a:r>
            <a:r>
              <a:rPr lang="en-US" sz="1000" b="0" strike="noStrike" spc="-1" dirty="0">
                <a:solidFill>
                  <a:srgbClr val="000000"/>
                </a:solidFill>
                <a:latin typeface="Consolas"/>
                <a:ea typeface="Consolas"/>
              </a:rPr>
              <a:t>, </a:t>
            </a:r>
            <a:r>
              <a:rPr lang="en-US" sz="1000" b="0" strike="noStrike" spc="-1" dirty="0">
                <a:solidFill>
                  <a:srgbClr val="6A3E3E"/>
                </a:solidFill>
                <a:latin typeface="Consolas"/>
                <a:ea typeface="Consolas"/>
              </a:rPr>
              <a:t>b</a:t>
            </a:r>
            <a:r>
              <a:rPr lang="en-US" sz="1000" b="0" strike="noStrike" spc="-1" dirty="0">
                <a:solidFill>
                  <a:srgbClr val="000000"/>
                </a:solidFill>
                <a:latin typeface="Consolas"/>
                <a:ea typeface="Consolas"/>
              </a:rPr>
              <a:t>);</a:t>
            </a:r>
            <a:endParaRPr lang="en-US" sz="1000" b="0" strike="noStrike" spc="-1" dirty="0">
              <a:latin typeface="Arial"/>
            </a:endParaRPr>
          </a:p>
          <a:p>
            <a:r>
              <a:rPr lang="en-US" sz="1000" b="0" strike="noStrike" spc="-1" dirty="0">
                <a:solidFill>
                  <a:srgbClr val="000000"/>
                </a:solidFill>
                <a:latin typeface="Consolas"/>
                <a:ea typeface="Consolas"/>
              </a:rPr>
              <a:t>	}</a:t>
            </a:r>
            <a:endParaRPr lang="en-US" sz="1000" b="0" strike="noStrike" spc="-1" dirty="0">
              <a:latin typeface="Arial"/>
            </a:endParaRPr>
          </a:p>
          <a:p>
            <a:endParaRPr lang="en-US" sz="1000" b="0" strike="noStrike" spc="-1" dirty="0">
              <a:latin typeface="Arial"/>
            </a:endParaRPr>
          </a:p>
          <a:p>
            <a:r>
              <a:rPr lang="en-US" sz="1000" b="0" strike="noStrike" spc="-1" dirty="0">
                <a:solidFill>
                  <a:srgbClr val="000000"/>
                </a:solidFill>
                <a:latin typeface="Consolas"/>
                <a:ea typeface="Consolas"/>
              </a:rPr>
              <a:t>	</a:t>
            </a:r>
            <a:r>
              <a:rPr lang="en-US" sz="1000" b="1" strike="noStrike" spc="-1" dirty="0">
                <a:solidFill>
                  <a:srgbClr val="7F0055"/>
                </a:solidFill>
                <a:latin typeface="Consolas"/>
                <a:ea typeface="Consolas"/>
              </a:rPr>
              <a:t>public</a:t>
            </a:r>
            <a:r>
              <a:rPr lang="en-US" sz="1000" b="0" strike="noStrike" spc="-1" dirty="0">
                <a:solidFill>
                  <a:srgbClr val="000000"/>
                </a:solidFill>
                <a:latin typeface="Consolas"/>
                <a:ea typeface="Consolas"/>
              </a:rPr>
              <a:t> </a:t>
            </a:r>
            <a:r>
              <a:rPr lang="en-US" sz="1000" b="1" strike="noStrike" spc="-1" dirty="0">
                <a:solidFill>
                  <a:srgbClr val="7F0055"/>
                </a:solidFill>
                <a:latin typeface="Consolas"/>
                <a:ea typeface="Consolas"/>
              </a:rPr>
              <a:t>static</a:t>
            </a:r>
            <a:r>
              <a:rPr lang="en-US" sz="1000" b="0" strike="noStrike" spc="-1" dirty="0">
                <a:solidFill>
                  <a:srgbClr val="000000"/>
                </a:solidFill>
                <a:latin typeface="Consolas"/>
                <a:ea typeface="Consolas"/>
              </a:rPr>
              <a:t> </a:t>
            </a:r>
            <a:r>
              <a:rPr lang="en-US" sz="1000" b="1" strike="noStrike" spc="-1" dirty="0">
                <a:solidFill>
                  <a:srgbClr val="7F0055"/>
                </a:solidFill>
                <a:latin typeface="Consolas"/>
                <a:ea typeface="Consolas"/>
              </a:rPr>
              <a:t>void</a:t>
            </a:r>
            <a:r>
              <a:rPr lang="en-US" sz="1000" b="0" strike="noStrike" spc="-1" dirty="0">
                <a:solidFill>
                  <a:srgbClr val="000000"/>
                </a:solidFill>
                <a:latin typeface="Consolas"/>
                <a:ea typeface="Consolas"/>
              </a:rPr>
              <a:t> main(String[] </a:t>
            </a:r>
            <a:r>
              <a:rPr lang="en-US" sz="1000" b="0" strike="noStrike" spc="-1" dirty="0" err="1">
                <a:solidFill>
                  <a:srgbClr val="6A3E3E"/>
                </a:solidFill>
                <a:latin typeface="Consolas"/>
                <a:ea typeface="Consolas"/>
              </a:rPr>
              <a:t>args</a:t>
            </a:r>
            <a:r>
              <a:rPr lang="en-US" sz="1000" b="0" strike="noStrike" spc="-1" dirty="0">
                <a:solidFill>
                  <a:srgbClr val="000000"/>
                </a:solidFill>
                <a:latin typeface="Consolas"/>
                <a:ea typeface="Consolas"/>
              </a:rPr>
              <a:t>) {</a:t>
            </a:r>
            <a:endParaRPr lang="en-US" sz="1000" b="0" strike="noStrike" spc="-1" dirty="0">
              <a:latin typeface="Arial"/>
            </a:endParaRPr>
          </a:p>
          <a:p>
            <a:r>
              <a:rPr lang="en-US" sz="1000" b="0" strike="noStrike" spc="-1" dirty="0">
                <a:solidFill>
                  <a:srgbClr val="000000"/>
                </a:solidFill>
                <a:latin typeface="Consolas"/>
                <a:ea typeface="Consolas"/>
              </a:rPr>
              <a:t>		</a:t>
            </a:r>
            <a:r>
              <a:rPr lang="en-US" sz="1000" b="0" strike="noStrike" spc="-1" dirty="0" err="1">
                <a:solidFill>
                  <a:srgbClr val="000000"/>
                </a:solidFill>
                <a:latin typeface="Consolas"/>
                <a:ea typeface="Consolas"/>
              </a:rPr>
              <a:t>System.</a:t>
            </a:r>
            <a:r>
              <a:rPr lang="en-US" sz="1000" b="1" i="1" strike="noStrike" spc="-1" dirty="0" err="1">
                <a:solidFill>
                  <a:srgbClr val="0000C0"/>
                </a:solidFill>
                <a:latin typeface="Consolas"/>
                <a:ea typeface="Consolas"/>
              </a:rPr>
              <a:t>out</a:t>
            </a:r>
            <a:r>
              <a:rPr lang="en-US" sz="1000" b="0" strike="noStrike" spc="-1" dirty="0" err="1">
                <a:solidFill>
                  <a:srgbClr val="000000"/>
                </a:solidFill>
                <a:latin typeface="Consolas"/>
                <a:ea typeface="Consolas"/>
              </a:rPr>
              <a:t>.println</a:t>
            </a:r>
            <a:r>
              <a:rPr lang="en-US" sz="1000" b="0" strike="noStrike" spc="-1" dirty="0">
                <a:solidFill>
                  <a:srgbClr val="000000"/>
                </a:solidFill>
                <a:latin typeface="Consolas"/>
                <a:ea typeface="Consolas"/>
              </a:rPr>
              <a:t>(</a:t>
            </a:r>
            <a:r>
              <a:rPr lang="en-US" sz="1000" b="0" i="1" strike="noStrike" spc="-1" dirty="0">
                <a:solidFill>
                  <a:srgbClr val="000000"/>
                </a:solidFill>
                <a:latin typeface="Consolas"/>
                <a:ea typeface="Consolas"/>
              </a:rPr>
              <a:t>execute</a:t>
            </a:r>
            <a:r>
              <a:rPr lang="en-US" sz="1000" b="0" strike="noStrike" spc="-1" dirty="0">
                <a:solidFill>
                  <a:srgbClr val="000000"/>
                </a:solidFill>
                <a:latin typeface="Consolas"/>
                <a:ea typeface="Consolas"/>
              </a:rPr>
              <a:t>(3, 4, (</a:t>
            </a:r>
            <a:r>
              <a:rPr lang="en-US" sz="1000" b="0" strike="noStrike" spc="-1" dirty="0" err="1">
                <a:solidFill>
                  <a:srgbClr val="6A3E3E"/>
                </a:solidFill>
                <a:latin typeface="Consolas"/>
                <a:ea typeface="Consolas"/>
              </a:rPr>
              <a:t>a</a:t>
            </a:r>
            <a:r>
              <a:rPr lang="en-US" sz="1000" b="0" strike="noStrike" spc="-1" dirty="0" err="1">
                <a:solidFill>
                  <a:srgbClr val="000000"/>
                </a:solidFill>
                <a:latin typeface="Consolas"/>
                <a:ea typeface="Consolas"/>
              </a:rPr>
              <a:t>,</a:t>
            </a:r>
            <a:r>
              <a:rPr lang="en-US" sz="1000" b="0" strike="noStrike" spc="-1" dirty="0" err="1">
                <a:solidFill>
                  <a:srgbClr val="6A3E3E"/>
                </a:solidFill>
                <a:latin typeface="Consolas"/>
                <a:ea typeface="Consolas"/>
              </a:rPr>
              <a:t>b</a:t>
            </a:r>
            <a:r>
              <a:rPr lang="en-US" sz="1000" b="0" strike="noStrike" spc="-1" dirty="0">
                <a:solidFill>
                  <a:srgbClr val="000000"/>
                </a:solidFill>
                <a:latin typeface="Consolas"/>
                <a:ea typeface="Consolas"/>
              </a:rPr>
              <a:t>) -&gt; </a:t>
            </a:r>
            <a:r>
              <a:rPr lang="en-US" sz="1000" b="0" strike="noStrike" spc="-1" dirty="0">
                <a:solidFill>
                  <a:srgbClr val="6A3E3E"/>
                </a:solidFill>
                <a:latin typeface="Consolas"/>
                <a:ea typeface="Consolas"/>
              </a:rPr>
              <a:t>a</a:t>
            </a:r>
            <a:r>
              <a:rPr lang="en-US" sz="1000" b="0" strike="noStrike" spc="-1" dirty="0">
                <a:solidFill>
                  <a:srgbClr val="000000"/>
                </a:solidFill>
                <a:latin typeface="Consolas"/>
                <a:ea typeface="Consolas"/>
              </a:rPr>
              <a:t> &gt; </a:t>
            </a:r>
            <a:r>
              <a:rPr lang="en-US" sz="1000" b="0" strike="noStrike" spc="-1" dirty="0">
                <a:solidFill>
                  <a:srgbClr val="6A3E3E"/>
                </a:solidFill>
                <a:latin typeface="Consolas"/>
                <a:ea typeface="Consolas"/>
              </a:rPr>
              <a:t>b</a:t>
            </a:r>
            <a:r>
              <a:rPr lang="en-US" sz="1000" b="0" strike="noStrike" spc="-1" dirty="0">
                <a:solidFill>
                  <a:srgbClr val="000000"/>
                </a:solidFill>
                <a:latin typeface="Consolas"/>
                <a:ea typeface="Consolas"/>
              </a:rPr>
              <a:t> ? </a:t>
            </a:r>
            <a:r>
              <a:rPr lang="en-US" sz="1000" b="0" strike="noStrike" spc="-1" dirty="0">
                <a:solidFill>
                  <a:srgbClr val="6A3E3E"/>
                </a:solidFill>
                <a:latin typeface="Consolas"/>
                <a:ea typeface="Consolas"/>
              </a:rPr>
              <a:t>a</a:t>
            </a:r>
            <a:r>
              <a:rPr lang="en-US" sz="1000" b="0" strike="noStrike" spc="-1" dirty="0">
                <a:solidFill>
                  <a:srgbClr val="000000"/>
                </a:solidFill>
                <a:latin typeface="Consolas"/>
                <a:ea typeface="Consolas"/>
              </a:rPr>
              <a:t> : </a:t>
            </a:r>
            <a:r>
              <a:rPr lang="en-US" sz="1000" b="0" strike="noStrike" spc="-1" dirty="0">
                <a:solidFill>
                  <a:srgbClr val="6A3E3E"/>
                </a:solidFill>
                <a:latin typeface="Consolas"/>
                <a:ea typeface="Consolas"/>
              </a:rPr>
              <a:t>b</a:t>
            </a:r>
            <a:r>
              <a:rPr lang="en-US" sz="1000" b="0" strike="noStrike" spc="-1" dirty="0">
                <a:solidFill>
                  <a:srgbClr val="000000"/>
                </a:solidFill>
                <a:latin typeface="Consolas"/>
                <a:ea typeface="Consolas"/>
              </a:rPr>
              <a:t> ));</a:t>
            </a:r>
            <a:endParaRPr lang="en-US" sz="1000" b="0" strike="noStrike" spc="-1" dirty="0">
              <a:latin typeface="Arial"/>
            </a:endParaRPr>
          </a:p>
          <a:p>
            <a:r>
              <a:rPr lang="en-US" sz="1000" b="0" strike="noStrike" spc="-1" dirty="0">
                <a:solidFill>
                  <a:srgbClr val="000000"/>
                </a:solidFill>
                <a:latin typeface="Consolas"/>
                <a:ea typeface="Consolas"/>
              </a:rPr>
              <a:t>		</a:t>
            </a:r>
            <a:r>
              <a:rPr lang="en-US" sz="1000" b="0" strike="noStrike" spc="-1" dirty="0" err="1">
                <a:solidFill>
                  <a:srgbClr val="000000"/>
                </a:solidFill>
                <a:latin typeface="Consolas"/>
                <a:ea typeface="Consolas"/>
              </a:rPr>
              <a:t>System.</a:t>
            </a:r>
            <a:r>
              <a:rPr lang="en-US" sz="1000" b="1" i="1" strike="noStrike" spc="-1" dirty="0" err="1">
                <a:solidFill>
                  <a:srgbClr val="0000C0"/>
                </a:solidFill>
                <a:latin typeface="Consolas"/>
                <a:ea typeface="Consolas"/>
              </a:rPr>
              <a:t>out</a:t>
            </a:r>
            <a:r>
              <a:rPr lang="en-US" sz="1000" b="0" strike="noStrike" spc="-1" dirty="0" err="1">
                <a:solidFill>
                  <a:srgbClr val="000000"/>
                </a:solidFill>
                <a:latin typeface="Consolas"/>
                <a:ea typeface="Consolas"/>
              </a:rPr>
              <a:t>.println</a:t>
            </a:r>
            <a:r>
              <a:rPr lang="en-US" sz="1000" b="0" strike="noStrike" spc="-1" dirty="0">
                <a:solidFill>
                  <a:srgbClr val="000000"/>
                </a:solidFill>
                <a:latin typeface="Consolas"/>
                <a:ea typeface="Consolas"/>
              </a:rPr>
              <a:t>(</a:t>
            </a:r>
            <a:r>
              <a:rPr lang="en-US" sz="1000" b="0" i="1" strike="noStrike" spc="-1" dirty="0">
                <a:solidFill>
                  <a:srgbClr val="000000"/>
                </a:solidFill>
                <a:latin typeface="Consolas"/>
                <a:ea typeface="Consolas"/>
              </a:rPr>
              <a:t>execute</a:t>
            </a:r>
            <a:r>
              <a:rPr lang="en-US" sz="1000" b="0" strike="noStrike" spc="-1" dirty="0">
                <a:solidFill>
                  <a:srgbClr val="000000"/>
                </a:solidFill>
                <a:latin typeface="Consolas"/>
                <a:ea typeface="Consolas"/>
              </a:rPr>
              <a:t>(3, 4, (</a:t>
            </a:r>
            <a:r>
              <a:rPr lang="en-US" sz="1000" b="0" strike="noStrike" spc="-1" dirty="0" err="1">
                <a:solidFill>
                  <a:srgbClr val="6A3E3E"/>
                </a:solidFill>
                <a:latin typeface="Consolas"/>
                <a:ea typeface="Consolas"/>
              </a:rPr>
              <a:t>a</a:t>
            </a:r>
            <a:r>
              <a:rPr lang="en-US" sz="1000" b="0" strike="noStrike" spc="-1" dirty="0" err="1">
                <a:solidFill>
                  <a:srgbClr val="000000"/>
                </a:solidFill>
                <a:latin typeface="Consolas"/>
                <a:ea typeface="Consolas"/>
              </a:rPr>
              <a:t>,</a:t>
            </a:r>
            <a:r>
              <a:rPr lang="en-US" sz="1000" b="0" strike="noStrike" spc="-1" dirty="0" err="1">
                <a:solidFill>
                  <a:srgbClr val="6A3E3E"/>
                </a:solidFill>
                <a:latin typeface="Consolas"/>
                <a:ea typeface="Consolas"/>
              </a:rPr>
              <a:t>b</a:t>
            </a:r>
            <a:r>
              <a:rPr lang="en-US" sz="1000" b="0" strike="noStrike" spc="-1" dirty="0">
                <a:solidFill>
                  <a:srgbClr val="000000"/>
                </a:solidFill>
                <a:latin typeface="Consolas"/>
                <a:ea typeface="Consolas"/>
              </a:rPr>
              <a:t>) -&gt; </a:t>
            </a:r>
            <a:r>
              <a:rPr lang="en-US" sz="1000" b="0" strike="noStrike" spc="-1" dirty="0">
                <a:solidFill>
                  <a:srgbClr val="6A3E3E"/>
                </a:solidFill>
                <a:latin typeface="Consolas"/>
                <a:ea typeface="Consolas"/>
              </a:rPr>
              <a:t>a</a:t>
            </a:r>
            <a:r>
              <a:rPr lang="en-US" sz="1000" b="0" strike="noStrike" spc="-1" dirty="0">
                <a:solidFill>
                  <a:srgbClr val="000000"/>
                </a:solidFill>
                <a:latin typeface="Consolas"/>
                <a:ea typeface="Consolas"/>
              </a:rPr>
              <a:t> &lt; </a:t>
            </a:r>
            <a:r>
              <a:rPr lang="en-US" sz="1000" b="0" strike="noStrike" spc="-1" dirty="0">
                <a:solidFill>
                  <a:srgbClr val="6A3E3E"/>
                </a:solidFill>
                <a:latin typeface="Consolas"/>
                <a:ea typeface="Consolas"/>
              </a:rPr>
              <a:t>b</a:t>
            </a:r>
            <a:r>
              <a:rPr lang="en-US" sz="1000" b="0" strike="noStrike" spc="-1" dirty="0">
                <a:solidFill>
                  <a:srgbClr val="000000"/>
                </a:solidFill>
                <a:latin typeface="Consolas"/>
                <a:ea typeface="Consolas"/>
              </a:rPr>
              <a:t> ? </a:t>
            </a:r>
            <a:r>
              <a:rPr lang="en-US" sz="1000" b="0" strike="noStrike" spc="-1" dirty="0">
                <a:solidFill>
                  <a:srgbClr val="6A3E3E"/>
                </a:solidFill>
                <a:latin typeface="Consolas"/>
                <a:ea typeface="Consolas"/>
              </a:rPr>
              <a:t>a</a:t>
            </a:r>
            <a:r>
              <a:rPr lang="en-US" sz="1000" b="0" strike="noStrike" spc="-1" dirty="0">
                <a:solidFill>
                  <a:srgbClr val="000000"/>
                </a:solidFill>
                <a:latin typeface="Consolas"/>
                <a:ea typeface="Consolas"/>
              </a:rPr>
              <a:t> : </a:t>
            </a:r>
            <a:r>
              <a:rPr lang="en-US" sz="1000" b="0" strike="noStrike" spc="-1" dirty="0">
                <a:solidFill>
                  <a:srgbClr val="6A3E3E"/>
                </a:solidFill>
                <a:latin typeface="Consolas"/>
                <a:ea typeface="Consolas"/>
              </a:rPr>
              <a:t>b</a:t>
            </a:r>
            <a:r>
              <a:rPr lang="en-US" sz="1000" b="0" strike="noStrike" spc="-1" dirty="0">
                <a:solidFill>
                  <a:srgbClr val="000000"/>
                </a:solidFill>
                <a:latin typeface="Consolas"/>
                <a:ea typeface="Consolas"/>
              </a:rPr>
              <a:t> ));</a:t>
            </a:r>
            <a:endParaRPr lang="en-US" sz="1000" b="0" strike="noStrike" spc="-1" dirty="0">
              <a:latin typeface="Arial"/>
            </a:endParaRPr>
          </a:p>
          <a:p>
            <a:r>
              <a:rPr lang="en-US" sz="1000" b="0" strike="noStrike" spc="-1" dirty="0">
                <a:solidFill>
                  <a:srgbClr val="000000"/>
                </a:solidFill>
                <a:latin typeface="Consolas"/>
                <a:ea typeface="Consolas"/>
              </a:rPr>
              <a:t>		</a:t>
            </a:r>
            <a:r>
              <a:rPr lang="en-US" sz="1000" b="0" strike="noStrike" spc="-1" dirty="0" err="1">
                <a:solidFill>
                  <a:srgbClr val="000000"/>
                </a:solidFill>
                <a:latin typeface="Consolas"/>
                <a:ea typeface="Consolas"/>
              </a:rPr>
              <a:t>System.</a:t>
            </a:r>
            <a:r>
              <a:rPr lang="en-US" sz="1000" b="1" i="1" strike="noStrike" spc="-1" dirty="0" err="1">
                <a:solidFill>
                  <a:srgbClr val="0000C0"/>
                </a:solidFill>
                <a:latin typeface="Consolas"/>
                <a:ea typeface="Consolas"/>
              </a:rPr>
              <a:t>out</a:t>
            </a:r>
            <a:r>
              <a:rPr lang="en-US" sz="1000" b="0" strike="noStrike" spc="-1" dirty="0" err="1">
                <a:solidFill>
                  <a:srgbClr val="000000"/>
                </a:solidFill>
                <a:latin typeface="Consolas"/>
                <a:ea typeface="Consolas"/>
              </a:rPr>
              <a:t>.println</a:t>
            </a:r>
            <a:r>
              <a:rPr lang="en-US" sz="1000" b="0" strike="noStrike" spc="-1" dirty="0">
                <a:solidFill>
                  <a:srgbClr val="000000"/>
                </a:solidFill>
                <a:latin typeface="Consolas"/>
                <a:ea typeface="Consolas"/>
              </a:rPr>
              <a:t>(</a:t>
            </a:r>
            <a:r>
              <a:rPr lang="en-US" sz="1000" b="0" i="1" strike="noStrike" spc="-1" dirty="0">
                <a:solidFill>
                  <a:srgbClr val="000000"/>
                </a:solidFill>
                <a:latin typeface="Consolas"/>
                <a:ea typeface="Consolas"/>
              </a:rPr>
              <a:t>execute</a:t>
            </a:r>
            <a:r>
              <a:rPr lang="en-US" sz="1000" b="0" strike="noStrike" spc="-1" dirty="0">
                <a:solidFill>
                  <a:srgbClr val="000000"/>
                </a:solidFill>
                <a:latin typeface="Consolas"/>
                <a:ea typeface="Consolas"/>
              </a:rPr>
              <a:t>(3, 4, (</a:t>
            </a:r>
            <a:r>
              <a:rPr lang="en-US" sz="1000" b="0" strike="noStrike" spc="-1" dirty="0" err="1">
                <a:solidFill>
                  <a:srgbClr val="6A3E3E"/>
                </a:solidFill>
                <a:latin typeface="Consolas"/>
                <a:ea typeface="Consolas"/>
              </a:rPr>
              <a:t>a</a:t>
            </a:r>
            <a:r>
              <a:rPr lang="en-US" sz="1000" b="0" strike="noStrike" spc="-1" dirty="0" err="1">
                <a:solidFill>
                  <a:srgbClr val="000000"/>
                </a:solidFill>
                <a:latin typeface="Consolas"/>
                <a:ea typeface="Consolas"/>
              </a:rPr>
              <a:t>,</a:t>
            </a:r>
            <a:r>
              <a:rPr lang="en-US" sz="1000" b="0" strike="noStrike" spc="-1" dirty="0" err="1">
                <a:solidFill>
                  <a:srgbClr val="6A3E3E"/>
                </a:solidFill>
                <a:latin typeface="Consolas"/>
                <a:ea typeface="Consolas"/>
              </a:rPr>
              <a:t>b</a:t>
            </a:r>
            <a:r>
              <a:rPr lang="en-US" sz="1000" b="0" strike="noStrike" spc="-1" dirty="0">
                <a:solidFill>
                  <a:srgbClr val="000000"/>
                </a:solidFill>
                <a:latin typeface="Consolas"/>
                <a:ea typeface="Consolas"/>
              </a:rPr>
              <a:t>) -&gt; (</a:t>
            </a:r>
            <a:r>
              <a:rPr lang="en-US" sz="1000" b="0" strike="noStrike" spc="-1" dirty="0">
                <a:solidFill>
                  <a:srgbClr val="6A3E3E"/>
                </a:solidFill>
                <a:latin typeface="Consolas"/>
                <a:ea typeface="Consolas"/>
              </a:rPr>
              <a:t>a</a:t>
            </a:r>
            <a:r>
              <a:rPr lang="en-US" sz="1000" b="0" strike="noStrike" spc="-1" dirty="0">
                <a:solidFill>
                  <a:srgbClr val="000000"/>
                </a:solidFill>
                <a:latin typeface="Consolas"/>
                <a:ea typeface="Consolas"/>
              </a:rPr>
              <a:t> + </a:t>
            </a:r>
            <a:r>
              <a:rPr lang="en-US" sz="1000" b="0" strike="noStrike" spc="-1" dirty="0">
                <a:solidFill>
                  <a:srgbClr val="6A3E3E"/>
                </a:solidFill>
                <a:latin typeface="Consolas"/>
                <a:ea typeface="Consolas"/>
              </a:rPr>
              <a:t>b</a:t>
            </a:r>
            <a:r>
              <a:rPr lang="en-US" sz="1000" b="0" strike="noStrike" spc="-1" dirty="0">
                <a:solidFill>
                  <a:srgbClr val="000000"/>
                </a:solidFill>
                <a:latin typeface="Consolas"/>
                <a:ea typeface="Consolas"/>
              </a:rPr>
              <a:t>) / 2 ));</a:t>
            </a:r>
            <a:endParaRPr lang="en-US" sz="1000" b="0" strike="noStrike" spc="-1" dirty="0">
              <a:latin typeface="Arial"/>
            </a:endParaRPr>
          </a:p>
          <a:p>
            <a:endParaRPr lang="en-US" sz="1000" b="0" strike="noStrike" spc="-1" dirty="0">
              <a:latin typeface="Arial"/>
            </a:endParaRPr>
          </a:p>
          <a:p>
            <a:r>
              <a:rPr lang="en-US" sz="1000" b="0" strike="noStrike" spc="-1" dirty="0">
                <a:solidFill>
                  <a:srgbClr val="000000"/>
                </a:solidFill>
                <a:latin typeface="Consolas"/>
                <a:ea typeface="Consolas"/>
              </a:rPr>
              <a:t>	}</a:t>
            </a:r>
            <a:endParaRPr lang="en-US" sz="1000" b="0" strike="noStrike" spc="-1" dirty="0">
              <a:latin typeface="Arial"/>
            </a:endParaRPr>
          </a:p>
          <a:p>
            <a:r>
              <a:rPr lang="en-US" sz="1000" b="0" strike="noStrike" spc="-1" dirty="0">
                <a:solidFill>
                  <a:srgbClr val="000000"/>
                </a:solidFill>
                <a:latin typeface="Consolas"/>
                <a:ea typeface="Consolas"/>
              </a:rPr>
              <a:t>}</a:t>
            </a:r>
            <a:endParaRPr lang="en-US" sz="1000" b="0" strike="noStrike" spc="-1" dirty="0">
              <a:latin typeface="Arial"/>
            </a:endParaRPr>
          </a:p>
        </p:txBody>
      </p:sp>
      <p:sp>
        <p:nvSpPr>
          <p:cNvPr id="830" name="TextShape 3"/>
          <p:cNvSpPr txBox="1"/>
          <p:nvPr/>
        </p:nvSpPr>
        <p:spPr>
          <a:xfrm>
            <a:off x="914400" y="4572000"/>
            <a:ext cx="4481280" cy="858240"/>
          </a:xfrm>
          <a:prstGeom prst="rect">
            <a:avLst/>
          </a:prstGeom>
          <a:noFill/>
          <a:ln>
            <a:noFill/>
          </a:ln>
        </p:spPr>
        <p:txBody>
          <a:bodyPr lIns="90000" tIns="45000" rIns="90000" bIns="45000"/>
          <a:lstStyle/>
          <a:p>
            <a:r>
              <a:rPr lang="en-US" sz="1800" b="0" strike="noStrike" spc="-1">
                <a:latin typeface="Arial"/>
              </a:rPr>
              <a:t>Functional version uses fewer lines of text.</a:t>
            </a:r>
          </a:p>
          <a:p>
            <a:r>
              <a:rPr lang="en-US" sz="1800" b="0" strike="noStrike" spc="-1">
                <a:latin typeface="Arial"/>
              </a:rPr>
              <a:t>Code intention is clearer.</a:t>
            </a:r>
          </a:p>
          <a:p>
            <a:r>
              <a:rPr lang="en-US" sz="1800" b="0" strike="noStrike" spc="-1">
                <a:latin typeface="Arial"/>
              </a:rPr>
              <a:t>No side effects. Context is not needed.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extShape 1"/>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Calibri"/>
              </a:rPr>
              <a:t>CSCI 2600 Spring 2021</a:t>
            </a:r>
            <a:endParaRPr lang="en-US" sz="900" b="0" strike="noStrike" spc="-1" dirty="0">
              <a:latin typeface="Times New Roman"/>
            </a:endParaRPr>
          </a:p>
        </p:txBody>
      </p:sp>
      <p:sp>
        <p:nvSpPr>
          <p:cNvPr id="259" name="TextShape 2"/>
          <p:cNvSpPr txBox="1"/>
          <p:nvPr/>
        </p:nvSpPr>
        <p:spPr>
          <a:xfrm>
            <a:off x="6458040" y="6356520"/>
            <a:ext cx="2057040" cy="364680"/>
          </a:xfrm>
          <a:prstGeom prst="rect">
            <a:avLst/>
          </a:prstGeom>
          <a:noFill/>
          <a:ln>
            <a:noFill/>
          </a:ln>
        </p:spPr>
        <p:txBody>
          <a:bodyPr anchor="ctr"/>
          <a:lstStyle/>
          <a:p>
            <a:pPr algn="r">
              <a:lnSpc>
                <a:spcPct val="100000"/>
              </a:lnSpc>
            </a:pPr>
            <a:fld id="{DD00E169-CBFF-481D-B5EE-638BDFECBC24}" type="slidenum">
              <a:rPr lang="en-US" sz="900" b="0" strike="noStrike" spc="-1">
                <a:solidFill>
                  <a:srgbClr val="8B8B8B"/>
                </a:solidFill>
                <a:latin typeface="Calibri"/>
              </a:rPr>
              <a:t>8</a:t>
            </a:fld>
            <a:endParaRPr lang="en-US" sz="900" b="0" strike="noStrike" spc="-1">
              <a:latin typeface="Times New Roman"/>
            </a:endParaRPr>
          </a:p>
        </p:txBody>
      </p:sp>
      <p:sp>
        <p:nvSpPr>
          <p:cNvPr id="260" name="CustomShape 3"/>
          <p:cNvSpPr/>
          <p:nvPr/>
        </p:nvSpPr>
        <p:spPr>
          <a:xfrm>
            <a:off x="649800" y="152280"/>
            <a:ext cx="5455800" cy="6661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dirty="0">
                <a:solidFill>
                  <a:srgbClr val="000000"/>
                </a:solidFill>
                <a:latin typeface="Calibri"/>
              </a:rPr>
              <a:t>import </a:t>
            </a:r>
            <a:r>
              <a:rPr lang="en-US" sz="1600" b="0" strike="noStrike" spc="-1" dirty="0" err="1">
                <a:solidFill>
                  <a:srgbClr val="000000"/>
                </a:solidFill>
                <a:latin typeface="Calibri"/>
              </a:rPr>
              <a:t>java.util.ArrayList</a:t>
            </a:r>
            <a:r>
              <a:rPr lang="en-US" sz="1600" b="0" strike="noStrike" spc="-1" dirty="0">
                <a:solidFill>
                  <a:srgbClr val="000000"/>
                </a:solidFill>
                <a:latin typeface="Calibri"/>
              </a:rPr>
              <a:t>;</a:t>
            </a:r>
            <a:endParaRPr lang="en-US" sz="1600" b="0" strike="noStrike" spc="-1" dirty="0">
              <a:latin typeface="Arial"/>
            </a:endParaRPr>
          </a:p>
          <a:p>
            <a:pPr>
              <a:lnSpc>
                <a:spcPct val="100000"/>
              </a:lnSpc>
            </a:pPr>
            <a:r>
              <a:rPr lang="en-US" sz="1600" b="0" strike="noStrike" spc="-1" dirty="0">
                <a:solidFill>
                  <a:srgbClr val="000000"/>
                </a:solidFill>
                <a:latin typeface="Calibri"/>
              </a:rPr>
              <a:t>import </a:t>
            </a:r>
            <a:r>
              <a:rPr lang="en-US" sz="1600" b="0" strike="noStrike" spc="-1" dirty="0" err="1">
                <a:solidFill>
                  <a:srgbClr val="000000"/>
                </a:solidFill>
                <a:latin typeface="Calibri"/>
              </a:rPr>
              <a:t>java.util.List</a:t>
            </a:r>
            <a:r>
              <a:rPr lang="en-US" sz="1600" b="0" strike="noStrike" spc="-1" dirty="0">
                <a:solidFill>
                  <a:srgbClr val="000000"/>
                </a:solidFill>
                <a:latin typeface="Calibri"/>
              </a:rPr>
              <a:t>;</a:t>
            </a:r>
            <a:endParaRPr lang="en-US" sz="1600" b="0" strike="noStrike" spc="-1" dirty="0">
              <a:latin typeface="Arial"/>
            </a:endParaRPr>
          </a:p>
          <a:p>
            <a:pPr>
              <a:lnSpc>
                <a:spcPct val="100000"/>
              </a:lnSpc>
            </a:pPr>
            <a:endParaRPr lang="en-US" sz="1600" b="0" strike="noStrike" spc="-1" dirty="0">
              <a:latin typeface="Arial"/>
            </a:endParaRPr>
          </a:p>
          <a:p>
            <a:pPr>
              <a:lnSpc>
                <a:spcPct val="100000"/>
              </a:lnSpc>
            </a:pPr>
            <a:r>
              <a:rPr lang="en-US" sz="1600" b="0" strike="noStrike" spc="-1" dirty="0">
                <a:solidFill>
                  <a:srgbClr val="000000"/>
                </a:solidFill>
                <a:latin typeface="Calibri"/>
              </a:rPr>
              <a:t>public class Subject {  // an Observable</a:t>
            </a:r>
            <a:endParaRPr lang="en-US" sz="1600" b="0" strike="noStrike" spc="-1" dirty="0">
              <a:latin typeface="Arial"/>
            </a:endParaRPr>
          </a:p>
          <a:p>
            <a:pPr>
              <a:lnSpc>
                <a:spcPct val="100000"/>
              </a:lnSpc>
            </a:pPr>
            <a:r>
              <a:rPr lang="en-US" sz="1600" b="0" strike="noStrike" spc="-1" dirty="0">
                <a:solidFill>
                  <a:srgbClr val="000000"/>
                </a:solidFill>
                <a:latin typeface="Calibri"/>
              </a:rPr>
              <a:t>	</a:t>
            </a:r>
            <a:endParaRPr lang="en-US" sz="1600" b="0" strike="noStrike" spc="-1" dirty="0">
              <a:latin typeface="Arial"/>
            </a:endParaRPr>
          </a:p>
          <a:p>
            <a:pPr>
              <a:lnSpc>
                <a:spcPct val="100000"/>
              </a:lnSpc>
            </a:pPr>
            <a:r>
              <a:rPr lang="en-US" sz="1600" b="0" strike="noStrike" spc="-1" dirty="0">
                <a:solidFill>
                  <a:srgbClr val="000000"/>
                </a:solidFill>
                <a:latin typeface="Calibri"/>
              </a:rPr>
              <a:t>   private List&lt;Observer&gt; observers = new </a:t>
            </a:r>
            <a:r>
              <a:rPr lang="en-US" sz="1600" b="0" strike="noStrike" spc="-1" dirty="0" err="1">
                <a:solidFill>
                  <a:srgbClr val="000000"/>
                </a:solidFill>
                <a:latin typeface="Calibri"/>
              </a:rPr>
              <a:t>ArrayList</a:t>
            </a:r>
            <a:r>
              <a:rPr lang="en-US" sz="1600" b="0" strike="noStrike" spc="-1" dirty="0">
                <a:solidFill>
                  <a:srgbClr val="000000"/>
                </a:solidFill>
                <a:latin typeface="Calibri"/>
              </a:rPr>
              <a:t>&lt;Observer&gt;();</a:t>
            </a:r>
            <a:endParaRPr lang="en-US" sz="1600" b="0" strike="noStrike" spc="-1" dirty="0">
              <a:latin typeface="Arial"/>
            </a:endParaRPr>
          </a:p>
          <a:p>
            <a:pPr>
              <a:lnSpc>
                <a:spcPct val="100000"/>
              </a:lnSpc>
            </a:pPr>
            <a:r>
              <a:rPr lang="en-US" sz="1600" b="0" strike="noStrike" spc="-1" dirty="0">
                <a:solidFill>
                  <a:srgbClr val="000000"/>
                </a:solidFill>
                <a:latin typeface="Calibri"/>
              </a:rPr>
              <a:t>   private int state;</a:t>
            </a:r>
            <a:endParaRPr lang="en-US" sz="1600" b="0" strike="noStrike" spc="-1" dirty="0">
              <a:latin typeface="Arial"/>
            </a:endParaRPr>
          </a:p>
          <a:p>
            <a:pPr>
              <a:lnSpc>
                <a:spcPct val="100000"/>
              </a:lnSpc>
            </a:pPr>
            <a:endParaRPr lang="en-US" sz="1600" b="0" strike="noStrike" spc="-1" dirty="0">
              <a:latin typeface="Arial"/>
            </a:endParaRPr>
          </a:p>
          <a:p>
            <a:pPr>
              <a:lnSpc>
                <a:spcPct val="100000"/>
              </a:lnSpc>
            </a:pPr>
            <a:r>
              <a:rPr lang="en-US" sz="1600" b="0" strike="noStrike" spc="-1" dirty="0">
                <a:solidFill>
                  <a:srgbClr val="000000"/>
                </a:solidFill>
                <a:latin typeface="Calibri"/>
              </a:rPr>
              <a:t>   public int </a:t>
            </a:r>
            <a:r>
              <a:rPr lang="en-US" sz="1600" b="0" strike="noStrike" spc="-1" dirty="0" err="1">
                <a:solidFill>
                  <a:srgbClr val="000000"/>
                </a:solidFill>
                <a:latin typeface="Calibri"/>
              </a:rPr>
              <a:t>getState</a:t>
            </a:r>
            <a:r>
              <a:rPr lang="en-US" sz="1600" b="0" strike="noStrike" spc="-1" dirty="0">
                <a:solidFill>
                  <a:srgbClr val="000000"/>
                </a:solidFill>
                <a:latin typeface="Calibri"/>
              </a:rPr>
              <a:t>() {</a:t>
            </a:r>
            <a:endParaRPr lang="en-US" sz="1600" b="0" strike="noStrike" spc="-1" dirty="0">
              <a:latin typeface="Arial"/>
            </a:endParaRPr>
          </a:p>
          <a:p>
            <a:pPr>
              <a:lnSpc>
                <a:spcPct val="100000"/>
              </a:lnSpc>
            </a:pPr>
            <a:r>
              <a:rPr lang="en-US" sz="1600" b="0" strike="noStrike" spc="-1" dirty="0">
                <a:solidFill>
                  <a:srgbClr val="000000"/>
                </a:solidFill>
                <a:latin typeface="Calibri"/>
              </a:rPr>
              <a:t>      return state;</a:t>
            </a:r>
            <a:endParaRPr lang="en-US" sz="1600" b="0" strike="noStrike" spc="-1" dirty="0">
              <a:latin typeface="Arial"/>
            </a:endParaRPr>
          </a:p>
          <a:p>
            <a:pPr>
              <a:lnSpc>
                <a:spcPct val="100000"/>
              </a:lnSpc>
            </a:pPr>
            <a:r>
              <a:rPr lang="en-US" sz="1600" b="0" strike="noStrike" spc="-1" dirty="0">
                <a:solidFill>
                  <a:srgbClr val="000000"/>
                </a:solidFill>
                <a:latin typeface="Calibri"/>
              </a:rPr>
              <a:t>   }</a:t>
            </a:r>
            <a:endParaRPr lang="en-US" sz="1600" b="0" strike="noStrike" spc="-1" dirty="0">
              <a:latin typeface="Arial"/>
            </a:endParaRPr>
          </a:p>
          <a:p>
            <a:pPr>
              <a:lnSpc>
                <a:spcPct val="100000"/>
              </a:lnSpc>
            </a:pPr>
            <a:endParaRPr lang="en-US" sz="1600" b="0" strike="noStrike" spc="-1" dirty="0">
              <a:latin typeface="Arial"/>
            </a:endParaRPr>
          </a:p>
          <a:p>
            <a:pPr>
              <a:lnSpc>
                <a:spcPct val="100000"/>
              </a:lnSpc>
            </a:pPr>
            <a:r>
              <a:rPr lang="en-US" sz="1600" b="0" strike="noStrike" spc="-1" dirty="0">
                <a:solidFill>
                  <a:srgbClr val="000000"/>
                </a:solidFill>
                <a:latin typeface="Calibri"/>
              </a:rPr>
              <a:t>   public void </a:t>
            </a:r>
            <a:r>
              <a:rPr lang="en-US" sz="1600" b="0" strike="noStrike" spc="-1" dirty="0" err="1">
                <a:solidFill>
                  <a:srgbClr val="000000"/>
                </a:solidFill>
                <a:latin typeface="Calibri"/>
              </a:rPr>
              <a:t>setState</a:t>
            </a:r>
            <a:r>
              <a:rPr lang="en-US" sz="1600" b="0" strike="noStrike" spc="-1" dirty="0">
                <a:solidFill>
                  <a:srgbClr val="000000"/>
                </a:solidFill>
                <a:latin typeface="Calibri"/>
              </a:rPr>
              <a:t>(int state) {</a:t>
            </a:r>
            <a:endParaRPr lang="en-US" sz="1600" b="0" strike="noStrike" spc="-1" dirty="0">
              <a:latin typeface="Arial"/>
            </a:endParaRPr>
          </a:p>
          <a:p>
            <a:pPr>
              <a:lnSpc>
                <a:spcPct val="100000"/>
              </a:lnSpc>
            </a:pPr>
            <a:r>
              <a:rPr lang="en-US" sz="1600" b="0" strike="noStrike" spc="-1" dirty="0">
                <a:solidFill>
                  <a:srgbClr val="000000"/>
                </a:solidFill>
                <a:latin typeface="Calibri"/>
              </a:rPr>
              <a:t>      </a:t>
            </a:r>
            <a:r>
              <a:rPr lang="en-US" sz="1600" b="0" strike="noStrike" spc="-1" dirty="0" err="1">
                <a:solidFill>
                  <a:srgbClr val="000000"/>
                </a:solidFill>
                <a:latin typeface="Calibri"/>
              </a:rPr>
              <a:t>this.state</a:t>
            </a:r>
            <a:r>
              <a:rPr lang="en-US" sz="1600" b="0" strike="noStrike" spc="-1" dirty="0">
                <a:solidFill>
                  <a:srgbClr val="000000"/>
                </a:solidFill>
                <a:latin typeface="Calibri"/>
              </a:rPr>
              <a:t> = state;</a:t>
            </a:r>
            <a:endParaRPr lang="en-US" sz="1600" b="0" strike="noStrike" spc="-1" dirty="0">
              <a:latin typeface="Arial"/>
            </a:endParaRPr>
          </a:p>
          <a:p>
            <a:pPr>
              <a:lnSpc>
                <a:spcPct val="100000"/>
              </a:lnSpc>
            </a:pPr>
            <a:r>
              <a:rPr lang="en-US" sz="1600" b="0" strike="noStrike" spc="-1" dirty="0">
                <a:solidFill>
                  <a:srgbClr val="000000"/>
                </a:solidFill>
                <a:latin typeface="Calibri"/>
              </a:rPr>
              <a:t>      </a:t>
            </a:r>
            <a:r>
              <a:rPr lang="en-US" sz="1600" b="0" strike="noStrike" spc="-1" dirty="0" err="1">
                <a:solidFill>
                  <a:srgbClr val="000000"/>
                </a:solidFill>
                <a:latin typeface="Calibri"/>
              </a:rPr>
              <a:t>notifyAllObservers</a:t>
            </a:r>
            <a:r>
              <a:rPr lang="en-US" sz="1600" b="0" strike="noStrike" spc="-1" dirty="0">
                <a:solidFill>
                  <a:srgbClr val="000000"/>
                </a:solidFill>
                <a:latin typeface="Calibri"/>
              </a:rPr>
              <a:t>();</a:t>
            </a:r>
            <a:endParaRPr lang="en-US" sz="1600" b="0" strike="noStrike" spc="-1" dirty="0">
              <a:latin typeface="Arial"/>
            </a:endParaRPr>
          </a:p>
          <a:p>
            <a:pPr>
              <a:lnSpc>
                <a:spcPct val="100000"/>
              </a:lnSpc>
            </a:pPr>
            <a:r>
              <a:rPr lang="en-US" sz="1600" b="0" strike="noStrike" spc="-1" dirty="0">
                <a:solidFill>
                  <a:srgbClr val="000000"/>
                </a:solidFill>
                <a:latin typeface="Calibri"/>
              </a:rPr>
              <a:t>   }</a:t>
            </a:r>
            <a:endParaRPr lang="en-US" sz="1600" b="0" strike="noStrike" spc="-1" dirty="0">
              <a:latin typeface="Arial"/>
            </a:endParaRPr>
          </a:p>
          <a:p>
            <a:pPr>
              <a:lnSpc>
                <a:spcPct val="100000"/>
              </a:lnSpc>
            </a:pPr>
            <a:endParaRPr lang="en-US" sz="1600" b="0" strike="noStrike" spc="-1" dirty="0">
              <a:latin typeface="Arial"/>
            </a:endParaRPr>
          </a:p>
          <a:p>
            <a:pPr>
              <a:lnSpc>
                <a:spcPct val="100000"/>
              </a:lnSpc>
            </a:pPr>
            <a:r>
              <a:rPr lang="en-US" sz="1600" b="0" strike="noStrike" spc="-1" dirty="0">
                <a:solidFill>
                  <a:srgbClr val="000000"/>
                </a:solidFill>
                <a:latin typeface="Calibri"/>
              </a:rPr>
              <a:t>   public void attach(Observer observer){</a:t>
            </a:r>
            <a:endParaRPr lang="en-US" sz="1600" b="0" strike="noStrike" spc="-1" dirty="0">
              <a:latin typeface="Arial"/>
            </a:endParaRPr>
          </a:p>
          <a:p>
            <a:pPr>
              <a:lnSpc>
                <a:spcPct val="100000"/>
              </a:lnSpc>
            </a:pPr>
            <a:r>
              <a:rPr lang="en-US" sz="1600" b="0" strike="noStrike" spc="-1" dirty="0">
                <a:solidFill>
                  <a:srgbClr val="000000"/>
                </a:solidFill>
                <a:latin typeface="Calibri"/>
              </a:rPr>
              <a:t>      </a:t>
            </a:r>
            <a:r>
              <a:rPr lang="en-US" sz="1600" b="0" strike="noStrike" spc="-1" dirty="0" err="1">
                <a:solidFill>
                  <a:srgbClr val="000000"/>
                </a:solidFill>
                <a:latin typeface="Calibri"/>
              </a:rPr>
              <a:t>observers.add</a:t>
            </a:r>
            <a:r>
              <a:rPr lang="en-US" sz="1600" b="0" strike="noStrike" spc="-1" dirty="0">
                <a:solidFill>
                  <a:srgbClr val="000000"/>
                </a:solidFill>
                <a:latin typeface="Calibri"/>
              </a:rPr>
              <a:t>(observer);		</a:t>
            </a:r>
            <a:endParaRPr lang="en-US" sz="1600" b="0" strike="noStrike" spc="-1" dirty="0">
              <a:latin typeface="Arial"/>
            </a:endParaRPr>
          </a:p>
          <a:p>
            <a:pPr>
              <a:lnSpc>
                <a:spcPct val="100000"/>
              </a:lnSpc>
            </a:pPr>
            <a:r>
              <a:rPr lang="en-US" sz="1600" b="0" strike="noStrike" spc="-1" dirty="0">
                <a:solidFill>
                  <a:srgbClr val="000000"/>
                </a:solidFill>
                <a:latin typeface="Calibri"/>
              </a:rPr>
              <a:t>   }</a:t>
            </a:r>
            <a:endParaRPr lang="en-US" sz="1600" b="0" strike="noStrike" spc="-1" dirty="0">
              <a:latin typeface="Arial"/>
            </a:endParaRPr>
          </a:p>
          <a:p>
            <a:pPr>
              <a:lnSpc>
                <a:spcPct val="100000"/>
              </a:lnSpc>
            </a:pPr>
            <a:endParaRPr lang="en-US" sz="1600" b="0" strike="noStrike" spc="-1" dirty="0">
              <a:latin typeface="Arial"/>
            </a:endParaRPr>
          </a:p>
          <a:p>
            <a:pPr>
              <a:lnSpc>
                <a:spcPct val="100000"/>
              </a:lnSpc>
            </a:pPr>
            <a:r>
              <a:rPr lang="en-US" sz="1600" b="0" strike="noStrike" spc="-1" dirty="0">
                <a:solidFill>
                  <a:srgbClr val="000000"/>
                </a:solidFill>
                <a:latin typeface="Calibri"/>
              </a:rPr>
              <a:t>   public void </a:t>
            </a:r>
            <a:r>
              <a:rPr lang="en-US" sz="1600" b="0" strike="noStrike" spc="-1" dirty="0" err="1">
                <a:solidFill>
                  <a:srgbClr val="000000"/>
                </a:solidFill>
                <a:latin typeface="Calibri"/>
              </a:rPr>
              <a:t>notifyAllObservers</a:t>
            </a:r>
            <a:r>
              <a:rPr lang="en-US" sz="1600" b="0" strike="noStrike" spc="-1" dirty="0">
                <a:solidFill>
                  <a:srgbClr val="000000"/>
                </a:solidFill>
                <a:latin typeface="Calibri"/>
              </a:rPr>
              <a:t>(){</a:t>
            </a:r>
            <a:endParaRPr lang="en-US" sz="1600" b="0" strike="noStrike" spc="-1" dirty="0">
              <a:latin typeface="Arial"/>
            </a:endParaRPr>
          </a:p>
          <a:p>
            <a:pPr>
              <a:lnSpc>
                <a:spcPct val="100000"/>
              </a:lnSpc>
            </a:pPr>
            <a:r>
              <a:rPr lang="en-US" sz="1600" b="0" strike="noStrike" spc="-1" dirty="0">
                <a:solidFill>
                  <a:srgbClr val="000000"/>
                </a:solidFill>
                <a:latin typeface="Calibri"/>
              </a:rPr>
              <a:t>      for (Observer </a:t>
            </a:r>
            <a:r>
              <a:rPr lang="en-US" sz="1600" b="0" strike="noStrike" spc="-1" dirty="0" err="1">
                <a:solidFill>
                  <a:srgbClr val="000000"/>
                </a:solidFill>
                <a:latin typeface="Calibri"/>
              </a:rPr>
              <a:t>observer</a:t>
            </a:r>
            <a:r>
              <a:rPr lang="en-US" sz="1600" b="0" strike="noStrike" spc="-1" dirty="0">
                <a:solidFill>
                  <a:srgbClr val="000000"/>
                </a:solidFill>
                <a:latin typeface="Calibri"/>
              </a:rPr>
              <a:t> : observers) {</a:t>
            </a:r>
            <a:endParaRPr lang="en-US" sz="1600" b="0" strike="noStrike" spc="-1" dirty="0">
              <a:latin typeface="Arial"/>
            </a:endParaRPr>
          </a:p>
          <a:p>
            <a:pPr>
              <a:lnSpc>
                <a:spcPct val="100000"/>
              </a:lnSpc>
            </a:pPr>
            <a:r>
              <a:rPr lang="en-US" sz="1600" b="0" strike="noStrike" spc="-1" dirty="0">
                <a:solidFill>
                  <a:srgbClr val="000000"/>
                </a:solidFill>
                <a:latin typeface="Calibri"/>
              </a:rPr>
              <a:t>         </a:t>
            </a:r>
            <a:r>
              <a:rPr lang="en-US" sz="1600" b="0" strike="noStrike" spc="-1" dirty="0" err="1">
                <a:solidFill>
                  <a:srgbClr val="000000"/>
                </a:solidFill>
                <a:latin typeface="Calibri"/>
              </a:rPr>
              <a:t>observer.update</a:t>
            </a:r>
            <a:r>
              <a:rPr lang="en-US" sz="1600" b="0" strike="noStrike" spc="-1" dirty="0">
                <a:solidFill>
                  <a:srgbClr val="000000"/>
                </a:solidFill>
                <a:latin typeface="Calibri"/>
              </a:rPr>
              <a:t>();</a:t>
            </a:r>
            <a:endParaRPr lang="en-US" sz="1600" b="0" strike="noStrike" spc="-1" dirty="0">
              <a:latin typeface="Arial"/>
            </a:endParaRPr>
          </a:p>
          <a:p>
            <a:pPr>
              <a:lnSpc>
                <a:spcPct val="100000"/>
              </a:lnSpc>
            </a:pPr>
            <a:r>
              <a:rPr lang="en-US" sz="1600" b="0" strike="noStrike" spc="-1" dirty="0">
                <a:solidFill>
                  <a:srgbClr val="000000"/>
                </a:solidFill>
                <a:latin typeface="Calibri"/>
              </a:rPr>
              <a:t>      }</a:t>
            </a:r>
            <a:endParaRPr lang="en-US" sz="1600" b="0" strike="noStrike" spc="-1" dirty="0">
              <a:latin typeface="Arial"/>
            </a:endParaRPr>
          </a:p>
          <a:p>
            <a:pPr>
              <a:lnSpc>
                <a:spcPct val="100000"/>
              </a:lnSpc>
            </a:pPr>
            <a:r>
              <a:rPr lang="en-US" sz="1600" b="0" strike="noStrike" spc="-1" dirty="0">
                <a:solidFill>
                  <a:srgbClr val="000000"/>
                </a:solidFill>
                <a:latin typeface="Calibri"/>
              </a:rPr>
              <a:t>   } 	</a:t>
            </a:r>
            <a:endParaRPr lang="en-US" sz="1600" b="0" strike="noStrike" spc="-1" dirty="0">
              <a:latin typeface="Arial"/>
            </a:endParaRPr>
          </a:p>
          <a:p>
            <a:pPr>
              <a:lnSpc>
                <a:spcPct val="100000"/>
              </a:lnSpc>
            </a:pPr>
            <a:r>
              <a:rPr lang="en-US" sz="1600" b="0" strike="noStrike" spc="-1" dirty="0">
                <a:solidFill>
                  <a:srgbClr val="000000"/>
                </a:solidFill>
                <a:latin typeface="Calibri"/>
              </a:rPr>
              <a:t>}</a:t>
            </a:r>
            <a:endParaRPr lang="en-US" sz="1600" b="0" strike="noStrike" spc="-1" dirty="0">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extShape 1"/>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Calibri"/>
              </a:rPr>
              <a:t>CSCI 2600 Spring 2021</a:t>
            </a:r>
            <a:endParaRPr lang="en-US" sz="900" b="0" strike="noStrike" spc="-1" dirty="0">
              <a:latin typeface="Times New Roman"/>
            </a:endParaRPr>
          </a:p>
        </p:txBody>
      </p:sp>
      <p:sp>
        <p:nvSpPr>
          <p:cNvPr id="262" name="TextShape 2"/>
          <p:cNvSpPr txBox="1"/>
          <p:nvPr/>
        </p:nvSpPr>
        <p:spPr>
          <a:xfrm>
            <a:off x="6458040" y="6356520"/>
            <a:ext cx="2057040" cy="364680"/>
          </a:xfrm>
          <a:prstGeom prst="rect">
            <a:avLst/>
          </a:prstGeom>
          <a:noFill/>
          <a:ln>
            <a:noFill/>
          </a:ln>
        </p:spPr>
        <p:txBody>
          <a:bodyPr anchor="ctr"/>
          <a:lstStyle/>
          <a:p>
            <a:pPr algn="r">
              <a:lnSpc>
                <a:spcPct val="100000"/>
              </a:lnSpc>
            </a:pPr>
            <a:fld id="{E81EE84D-4DD9-4E92-AE49-878CFA4E5881}" type="slidenum">
              <a:rPr lang="en-US" sz="900" b="0" strike="noStrike" spc="-1">
                <a:solidFill>
                  <a:srgbClr val="8B8B8B"/>
                </a:solidFill>
                <a:latin typeface="Calibri"/>
              </a:rPr>
              <a:t>9</a:t>
            </a:fld>
            <a:endParaRPr lang="en-US" sz="900" b="0" strike="noStrike" spc="-1">
              <a:latin typeface="Times New Roman"/>
            </a:endParaRPr>
          </a:p>
        </p:txBody>
      </p:sp>
      <p:sp>
        <p:nvSpPr>
          <p:cNvPr id="263" name="CustomShape 3"/>
          <p:cNvSpPr/>
          <p:nvPr/>
        </p:nvSpPr>
        <p:spPr>
          <a:xfrm>
            <a:off x="246600" y="228600"/>
            <a:ext cx="3056760" cy="1187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public abstract class Observer {</a:t>
            </a:r>
            <a:endParaRPr lang="en-US" sz="1800" b="0" strike="noStrike" spc="-1">
              <a:latin typeface="Arial"/>
            </a:endParaRPr>
          </a:p>
          <a:p>
            <a:pPr>
              <a:lnSpc>
                <a:spcPct val="100000"/>
              </a:lnSpc>
            </a:pPr>
            <a:r>
              <a:rPr lang="en-US" sz="1800" b="0" strike="noStrike" spc="-1">
                <a:solidFill>
                  <a:srgbClr val="000000"/>
                </a:solidFill>
                <a:latin typeface="Calibri"/>
              </a:rPr>
              <a:t>   protected Subject subject;</a:t>
            </a:r>
            <a:endParaRPr lang="en-US" sz="1800" b="0" strike="noStrike" spc="-1">
              <a:latin typeface="Arial"/>
            </a:endParaRPr>
          </a:p>
          <a:p>
            <a:pPr>
              <a:lnSpc>
                <a:spcPct val="100000"/>
              </a:lnSpc>
            </a:pPr>
            <a:r>
              <a:rPr lang="en-US" sz="1800" b="0" strike="noStrike" spc="-1">
                <a:solidFill>
                  <a:srgbClr val="000000"/>
                </a:solidFill>
                <a:latin typeface="Calibri"/>
              </a:rPr>
              <a:t>   public abstract void update();</a:t>
            </a:r>
            <a:endParaRPr lang="en-US" sz="1800" b="0" strike="noStrike" spc="-1">
              <a:latin typeface="Arial"/>
            </a:endParaRPr>
          </a:p>
          <a:p>
            <a:pPr>
              <a:lnSpc>
                <a:spcPct val="100000"/>
              </a:lnSpc>
            </a:pPr>
            <a:r>
              <a:rPr lang="en-US" sz="1800" b="0" strike="noStrike" spc="-1">
                <a:solidFill>
                  <a:srgbClr val="000000"/>
                </a:solidFill>
                <a:latin typeface="Calibri"/>
              </a:rPr>
              <a:t>}</a:t>
            </a:r>
            <a:endParaRPr lang="en-US" sz="1800" b="0" strike="noStrike" spc="-1">
              <a:latin typeface="Arial"/>
            </a:endParaRPr>
          </a:p>
        </p:txBody>
      </p:sp>
      <p:sp>
        <p:nvSpPr>
          <p:cNvPr id="264" name="CustomShape 4"/>
          <p:cNvSpPr/>
          <p:nvPr/>
        </p:nvSpPr>
        <p:spPr>
          <a:xfrm>
            <a:off x="239760" y="1523880"/>
            <a:ext cx="8154720" cy="33822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dirty="0">
                <a:solidFill>
                  <a:srgbClr val="000000"/>
                </a:solidFill>
                <a:latin typeface="Calibri"/>
              </a:rPr>
              <a:t>public class </a:t>
            </a:r>
            <a:r>
              <a:rPr lang="en-US" sz="1800" b="0" strike="noStrike" spc="-1" dirty="0" err="1">
                <a:solidFill>
                  <a:srgbClr val="000000"/>
                </a:solidFill>
                <a:latin typeface="Calibri"/>
              </a:rPr>
              <a:t>BinaryObserver</a:t>
            </a:r>
            <a:r>
              <a:rPr lang="en-US" sz="1800" b="0" strike="noStrike" spc="-1" dirty="0">
                <a:solidFill>
                  <a:srgbClr val="000000"/>
                </a:solidFill>
                <a:latin typeface="Calibri"/>
              </a:rPr>
              <a:t> extends Observer{</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0" strike="noStrike" spc="-1" dirty="0">
                <a:solidFill>
                  <a:srgbClr val="000000"/>
                </a:solidFill>
                <a:latin typeface="Calibri"/>
              </a:rPr>
              <a:t>   public </a:t>
            </a:r>
            <a:r>
              <a:rPr lang="en-US" sz="1800" b="0" strike="noStrike" spc="-1" dirty="0" err="1">
                <a:solidFill>
                  <a:srgbClr val="000000"/>
                </a:solidFill>
                <a:latin typeface="Calibri"/>
              </a:rPr>
              <a:t>BinaryObserver</a:t>
            </a:r>
            <a:r>
              <a:rPr lang="en-US" sz="1800" b="0" strike="noStrike" spc="-1" dirty="0">
                <a:solidFill>
                  <a:srgbClr val="000000"/>
                </a:solidFill>
                <a:latin typeface="Calibri"/>
              </a:rPr>
              <a:t>(Subject subject){</a:t>
            </a:r>
            <a:endParaRPr lang="en-US" sz="1800" b="0" strike="noStrike" spc="-1" dirty="0">
              <a:latin typeface="Arial"/>
            </a:endParaRPr>
          </a:p>
          <a:p>
            <a:pPr>
              <a:lnSpc>
                <a:spcPct val="100000"/>
              </a:lnSpc>
            </a:pPr>
            <a:r>
              <a:rPr lang="en-US" sz="1800" b="0" strike="noStrike" spc="-1" dirty="0">
                <a:solidFill>
                  <a:srgbClr val="000000"/>
                </a:solidFill>
                <a:latin typeface="Calibri"/>
              </a:rPr>
              <a:t>      </a:t>
            </a:r>
            <a:r>
              <a:rPr lang="en-US" sz="1800" b="0" strike="noStrike" spc="-1" dirty="0" err="1">
                <a:solidFill>
                  <a:srgbClr val="000000"/>
                </a:solidFill>
                <a:latin typeface="Calibri"/>
              </a:rPr>
              <a:t>this.subject</a:t>
            </a:r>
            <a:r>
              <a:rPr lang="en-US" sz="1800" b="0" strike="noStrike" spc="-1" dirty="0">
                <a:solidFill>
                  <a:srgbClr val="000000"/>
                </a:solidFill>
                <a:latin typeface="Calibri"/>
              </a:rPr>
              <a:t> = subject;</a:t>
            </a:r>
            <a:endParaRPr lang="en-US" sz="1800" b="0" strike="noStrike" spc="-1" dirty="0">
              <a:latin typeface="Arial"/>
            </a:endParaRPr>
          </a:p>
          <a:p>
            <a:pPr>
              <a:lnSpc>
                <a:spcPct val="100000"/>
              </a:lnSpc>
            </a:pPr>
            <a:r>
              <a:rPr lang="en-US" sz="1800" b="0" strike="noStrike" spc="-1" dirty="0">
                <a:solidFill>
                  <a:srgbClr val="000000"/>
                </a:solidFill>
                <a:latin typeface="Calibri"/>
              </a:rPr>
              <a:t>      </a:t>
            </a:r>
            <a:r>
              <a:rPr lang="en-US" sz="1800" b="0" strike="noStrike" spc="-1" dirty="0" err="1">
                <a:solidFill>
                  <a:srgbClr val="000000"/>
                </a:solidFill>
                <a:latin typeface="Calibri"/>
              </a:rPr>
              <a:t>this.subject.attach</a:t>
            </a:r>
            <a:r>
              <a:rPr lang="en-US" sz="1800" b="0" strike="noStrike" spc="-1" dirty="0">
                <a:solidFill>
                  <a:srgbClr val="000000"/>
                </a:solidFill>
                <a:latin typeface="Calibri"/>
              </a:rPr>
              <a:t>(this);</a:t>
            </a:r>
            <a:endParaRPr lang="en-US" sz="1800" b="0" strike="noStrike" spc="-1" dirty="0">
              <a:latin typeface="Arial"/>
            </a:endParaRPr>
          </a:p>
          <a:p>
            <a:pPr>
              <a:lnSpc>
                <a:spcPct val="100000"/>
              </a:lnSpc>
            </a:pPr>
            <a:r>
              <a:rPr lang="en-US" sz="1800" b="0" strike="noStrike" spc="-1" dirty="0">
                <a:solidFill>
                  <a:srgbClr val="000000"/>
                </a:solidFill>
                <a:latin typeface="Calibri"/>
              </a:rPr>
              <a:t>   }</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b="0" strike="noStrike" spc="-1" dirty="0">
                <a:latin typeface="Calibri" panose="020F0502020204030204" pitchFamily="34" charset="0"/>
                <a:cs typeface="Calibri" panose="020F0502020204030204" pitchFamily="34" charset="0"/>
              </a:rPr>
              <a:t>   // get the state of the subject</a:t>
            </a:r>
          </a:p>
          <a:p>
            <a:pPr>
              <a:lnSpc>
                <a:spcPct val="100000"/>
              </a:lnSpc>
            </a:pPr>
            <a:r>
              <a:rPr lang="en-US" sz="1800" b="0" strike="noStrike" spc="-1" dirty="0">
                <a:solidFill>
                  <a:srgbClr val="000000"/>
                </a:solidFill>
                <a:latin typeface="Calibri"/>
              </a:rPr>
              <a:t>   @Override</a:t>
            </a:r>
            <a:endParaRPr lang="en-US" sz="1800" b="0" strike="noStrike" spc="-1" dirty="0">
              <a:latin typeface="Arial"/>
            </a:endParaRPr>
          </a:p>
          <a:p>
            <a:pPr>
              <a:lnSpc>
                <a:spcPct val="100000"/>
              </a:lnSpc>
            </a:pPr>
            <a:r>
              <a:rPr lang="en-US" sz="1800" b="0" strike="noStrike" spc="-1" dirty="0">
                <a:solidFill>
                  <a:srgbClr val="000000"/>
                </a:solidFill>
                <a:latin typeface="Calibri"/>
              </a:rPr>
              <a:t>   public void update() {</a:t>
            </a:r>
            <a:endParaRPr lang="en-US" sz="1800" b="0" strike="noStrike" spc="-1" dirty="0">
              <a:latin typeface="Arial"/>
            </a:endParaRPr>
          </a:p>
          <a:p>
            <a:pPr>
              <a:lnSpc>
                <a:spcPct val="100000"/>
              </a:lnSpc>
            </a:pPr>
            <a:r>
              <a:rPr lang="en-US" sz="1800" b="0" strike="noStrike" spc="-1" dirty="0">
                <a:solidFill>
                  <a:srgbClr val="000000"/>
                </a:solidFill>
                <a:latin typeface="Calibri"/>
              </a:rPr>
              <a:t>      </a:t>
            </a:r>
            <a:r>
              <a:rPr lang="en-US" sz="1800" b="0" strike="noStrike" spc="-1" dirty="0" err="1">
                <a:solidFill>
                  <a:srgbClr val="000000"/>
                </a:solidFill>
                <a:latin typeface="Calibri"/>
              </a:rPr>
              <a:t>System.out.println</a:t>
            </a:r>
            <a:r>
              <a:rPr lang="en-US" sz="1800" b="0" strike="noStrike" spc="-1" dirty="0">
                <a:solidFill>
                  <a:srgbClr val="000000"/>
                </a:solidFill>
                <a:latin typeface="Calibri"/>
              </a:rPr>
              <a:t>( "Binary String: " + </a:t>
            </a:r>
            <a:r>
              <a:rPr lang="en-US" sz="1800" b="0" strike="noStrike" spc="-1" dirty="0" err="1">
                <a:solidFill>
                  <a:srgbClr val="000000"/>
                </a:solidFill>
                <a:latin typeface="Calibri"/>
              </a:rPr>
              <a:t>Integer.toBinaryString</a:t>
            </a:r>
            <a:r>
              <a:rPr lang="en-US" sz="1800" b="0" strike="noStrike" spc="-1" dirty="0">
                <a:solidFill>
                  <a:srgbClr val="000000"/>
                </a:solidFill>
                <a:latin typeface="Calibri"/>
              </a:rPr>
              <a:t>( </a:t>
            </a:r>
            <a:r>
              <a:rPr lang="en-US" sz="1800" b="0" strike="noStrike" spc="-1" dirty="0" err="1">
                <a:solidFill>
                  <a:srgbClr val="000000"/>
                </a:solidFill>
                <a:latin typeface="Calibri"/>
              </a:rPr>
              <a:t>subject.getState</a:t>
            </a:r>
            <a:r>
              <a:rPr lang="en-US" sz="1800" b="0" strike="noStrike" spc="-1" dirty="0">
                <a:solidFill>
                  <a:srgbClr val="000000"/>
                </a:solidFill>
                <a:latin typeface="Calibri"/>
              </a:rPr>
              <a:t>() ) ); </a:t>
            </a:r>
            <a:endParaRPr lang="en-US" sz="1800" b="0" strike="noStrike" spc="-1" dirty="0">
              <a:latin typeface="Arial"/>
            </a:endParaRPr>
          </a:p>
          <a:p>
            <a:pPr>
              <a:lnSpc>
                <a:spcPct val="100000"/>
              </a:lnSpc>
            </a:pPr>
            <a:r>
              <a:rPr lang="en-US" sz="1800" b="0" strike="noStrike" spc="-1" dirty="0">
                <a:solidFill>
                  <a:srgbClr val="000000"/>
                </a:solidFill>
                <a:latin typeface="Calibri"/>
              </a:rPr>
              <a:t>   }</a:t>
            </a:r>
            <a:endParaRPr lang="en-US" sz="1800" b="0" strike="noStrike" spc="-1" dirty="0">
              <a:latin typeface="Arial"/>
            </a:endParaRPr>
          </a:p>
          <a:p>
            <a:pPr>
              <a:lnSpc>
                <a:spcPct val="100000"/>
              </a:lnSpc>
            </a:pPr>
            <a:r>
              <a:rPr lang="en-US" sz="1800" b="0" strike="noStrike" spc="-1" dirty="0">
                <a:solidFill>
                  <a:srgbClr val="000000"/>
                </a:solidFill>
                <a:latin typeface="Calibri"/>
              </a:rPr>
              <a:t>}</a:t>
            </a:r>
            <a:endParaRPr lang="en-US" sz="1800" b="0" strike="noStrike" spc="-1" dirty="0">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88486</TotalTime>
  <Words>6162</Words>
  <Application>Microsoft Macintosh PowerPoint</Application>
  <PresentationFormat>On-screen Show (4:3)</PresentationFormat>
  <Paragraphs>1066</Paragraphs>
  <Slides>70</Slides>
  <Notes>57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70</vt:i4>
      </vt:variant>
    </vt:vector>
  </HeadingPairs>
  <TitlesOfParts>
    <vt:vector size="83" baseType="lpstr">
      <vt:lpstr>Arial</vt:lpstr>
      <vt:lpstr>Calibri</vt:lpstr>
      <vt:lpstr>Calibri Light</vt:lpstr>
      <vt:lpstr>Consolas</vt:lpstr>
      <vt:lpstr>Courier New</vt:lpstr>
      <vt:lpstr>Symbol</vt:lpstr>
      <vt:lpstr>Tahoma</vt:lpstr>
      <vt:lpstr>Times New Roman</vt:lpstr>
      <vt:lpstr>Wingdings</vt:lpstr>
      <vt:lpstr>Office Theme</vt:lpstr>
      <vt:lpstr>Office Theme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MVC</vt:lpstr>
      <vt:lpstr>PowerPoint Presentation</vt:lpstr>
      <vt:lpstr>PowerPoint Presentation</vt:lpstr>
      <vt:lpstr>PowerPoint Presentation</vt:lpstr>
      <vt:lpstr>PowerPoint Presentation</vt:lpstr>
      <vt:lpstr>PowerPoint Presentation</vt:lpstr>
      <vt:lpstr>PowerPoint Presentation</vt:lpstr>
      <vt:lpstr>Observer and Observable are deprecated in Java 9 – why?</vt:lpstr>
      <vt:lpstr>Another Example – Functional This Time</vt:lpstr>
      <vt:lpstr>PowerPoint Presentation</vt:lpstr>
      <vt:lpstr>A Functional Observer </vt:lpstr>
      <vt:lpstr>PowerPoint Presentation</vt:lpstr>
      <vt:lpstr>PowerPoint Presentation</vt:lpstr>
      <vt:lpstr>PowerPoint Presentation</vt:lpstr>
      <vt:lpstr>Façade Demo</vt:lpstr>
      <vt:lpstr>Façade Pattern</vt:lpstr>
      <vt:lpstr>Similar Patterns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Strategy Pattern</vt:lpstr>
      <vt:lpstr>PowerPoint Presentation</vt:lpstr>
      <vt:lpstr>Functional Strategy Pattern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Command Pattern</vt:lpstr>
      <vt:lpstr>PowerPoint Presentation</vt:lpstr>
      <vt:lpstr>Command Pattern</vt:lpstr>
      <vt:lpstr>PowerPoint Presentation</vt:lpstr>
      <vt:lpstr>PowerPoint Presentation</vt:lpstr>
      <vt:lpstr>PowerPoint Presentation</vt:lpstr>
      <vt:lpstr>PowerPoint Presentation</vt:lpstr>
      <vt:lpstr>PowerPoint Presentation</vt:lpstr>
      <vt:lpstr>PowerPoint Presentation</vt:lpstr>
      <vt:lpstr>Imperative vs Functional  Programming</vt:lpstr>
      <vt:lpstr>PowerPoint Presentation</vt:lpstr>
      <vt:lpstr>PowerPoint Presentation</vt:lpstr>
    </vt:vector>
  </TitlesOfParts>
  <Company>Rensselaer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Programming Languages  CSCI 4430 &amp; CSCI 6969</dc:title>
  <dc:subject/>
  <dc:creator>student</dc:creator>
  <dc:description/>
  <cp:lastModifiedBy>Varela, Carlos A</cp:lastModifiedBy>
  <cp:revision>14139</cp:revision>
  <cp:lastPrinted>2021-04-29T13:27:14Z</cp:lastPrinted>
  <dcterms:created xsi:type="dcterms:W3CDTF">2010-08-29T20:20:29Z</dcterms:created>
  <dcterms:modified xsi:type="dcterms:W3CDTF">2021-04-29T13:27:49Z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Rensselaer</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60</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60</vt:i4>
  </property>
</Properties>
</file>